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61" r:id="rId6"/>
    <p:sldId id="259" r:id="rId7"/>
    <p:sldId id="262" r:id="rId8"/>
    <p:sldId id="263" r:id="rId9"/>
    <p:sldId id="264" r:id="rId10"/>
    <p:sldId id="292" r:id="rId11"/>
    <p:sldId id="271" r:id="rId12"/>
    <p:sldId id="267" r:id="rId13"/>
    <p:sldId id="272" r:id="rId14"/>
    <p:sldId id="265" r:id="rId15"/>
    <p:sldId id="266" r:id="rId16"/>
    <p:sldId id="268" r:id="rId17"/>
    <p:sldId id="270" r:id="rId18"/>
    <p:sldId id="269" r:id="rId19"/>
    <p:sldId id="273" r:id="rId20"/>
    <p:sldId id="285" r:id="rId21"/>
    <p:sldId id="294" r:id="rId22"/>
    <p:sldId id="277" r:id="rId23"/>
    <p:sldId id="289" r:id="rId24"/>
    <p:sldId id="295" r:id="rId25"/>
    <p:sldId id="275" r:id="rId26"/>
    <p:sldId id="298" r:id="rId27"/>
    <p:sldId id="274" r:id="rId28"/>
    <p:sldId id="278" r:id="rId29"/>
    <p:sldId id="286" r:id="rId30"/>
    <p:sldId id="280" r:id="rId31"/>
    <p:sldId id="281" r:id="rId32"/>
    <p:sldId id="282" r:id="rId33"/>
    <p:sldId id="283" r:id="rId34"/>
    <p:sldId id="290" r:id="rId35"/>
    <p:sldId id="287" r:id="rId36"/>
    <p:sldId id="288" r:id="rId37"/>
    <p:sldId id="291" r:id="rId38"/>
    <p:sldId id="284" r:id="rId39"/>
    <p:sldId id="293"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FF2F92"/>
    <a:srgbClr val="699B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p:restoredTop sz="94564"/>
  </p:normalViewPr>
  <p:slideViewPr>
    <p:cSldViewPr snapToGrid="0">
      <p:cViewPr>
        <p:scale>
          <a:sx n="130" d="100"/>
          <a:sy n="130" d="100"/>
        </p:scale>
        <p:origin x="416"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12/17/24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12/17/24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12/17/24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12/17/24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12/17/24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hyperlink" Target="https://www.statmethods.net/interface/packages.html"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howtogeek.com/670447/how-to-copy-the-full-path-of-a-file-on-windows-10/" TargetMode="External"/><Relationship Id="rId2" Type="http://schemas.openxmlformats.org/officeDocument/2006/relationships/hyperlink" Target="https://support.apple.com/guide/mac-help/get-file-folder-and-disk-information-on-mac-mchlp1774/mac"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linuxhandbook.com/get-file-path/"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gplot2.tidyverse.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www.sthda.com/english/wiki/ggplot2-line-plot-quick-start-guide-r-software-and-data-visualization" TargetMode="Externa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stats.oarc.ucla.edu/r/dae/logit-regression/"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hyperlink" Target="https://easy-peasy.ai/ai-image-generator/images/curious-black-persian-cat-exploring-python-coding" TargetMode="External"/><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posit.co/ide/user/ide/guide/ui/ui-panes.html"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8BE52-F1DF-7CF3-DDD0-3CCA508E13AE}"/>
              </a:ext>
            </a:extLst>
          </p:cNvPr>
          <p:cNvSpPr>
            <a:spLocks noGrp="1"/>
          </p:cNvSpPr>
          <p:nvPr>
            <p:ph type="ctrTitle"/>
          </p:nvPr>
        </p:nvSpPr>
        <p:spPr>
          <a:xfrm>
            <a:off x="1524000" y="679911"/>
            <a:ext cx="9144000" cy="2387600"/>
          </a:xfrm>
        </p:spPr>
        <p:txBody>
          <a:bodyPr/>
          <a:lstStyle/>
          <a:p>
            <a:r>
              <a:rPr lang="en-US" dirty="0"/>
              <a:t>A pictorial tutorial for R</a:t>
            </a:r>
          </a:p>
        </p:txBody>
      </p:sp>
      <p:sp>
        <p:nvSpPr>
          <p:cNvPr id="3" name="Subtitle 2">
            <a:extLst>
              <a:ext uri="{FF2B5EF4-FFF2-40B4-BE49-F238E27FC236}">
                <a16:creationId xmlns:a16="http://schemas.microsoft.com/office/drawing/2014/main" id="{6C1328F3-9787-6CA7-EDBB-E4D4D856BA43}"/>
              </a:ext>
            </a:extLst>
          </p:cNvPr>
          <p:cNvSpPr>
            <a:spLocks noGrp="1"/>
          </p:cNvSpPr>
          <p:nvPr>
            <p:ph type="subTitle" idx="1"/>
          </p:nvPr>
        </p:nvSpPr>
        <p:spPr>
          <a:xfrm>
            <a:off x="1524000" y="3159586"/>
            <a:ext cx="9144000" cy="1655762"/>
          </a:xfrm>
        </p:spPr>
        <p:txBody>
          <a:bodyPr>
            <a:normAutofit/>
          </a:bodyPr>
          <a:lstStyle/>
          <a:p>
            <a:r>
              <a:rPr lang="en-US" dirty="0"/>
              <a:t>A companion guide to </a:t>
            </a:r>
          </a:p>
          <a:p>
            <a:pPr marR="0" lvl="0">
              <a:lnSpc>
                <a:spcPct val="107000"/>
              </a:lnSpc>
              <a:spcAft>
                <a:spcPts val="800"/>
              </a:spcAft>
            </a:pPr>
            <a:r>
              <a:rPr lang="en-US" i="1" kern="100" dirty="0">
                <a:solidFill>
                  <a:srgbClr val="0432FF"/>
                </a:solidFill>
                <a:effectLst/>
                <a:latin typeface="Arial" panose="020B0604020202020204" pitchFamily="34" charset="0"/>
                <a:ea typeface="Aptos" panose="020B0004020202020204" pitchFamily="34" charset="0"/>
                <a:cs typeface="Times New Roman" panose="02020603050405020304" pitchFamily="18" charset="0"/>
              </a:rPr>
              <a:t>Analysis of Categorical Data with Logistic Regression and the Cochran–Mantel–Haenszel Tests in Biological Experiments. </a:t>
            </a:r>
            <a:endParaRPr lang="en-US" kern="100" dirty="0">
              <a:solidFill>
                <a:srgbClr val="0432FF"/>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27250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7057333-7674-8144-3273-9694E08D5DCF}"/>
              </a:ext>
            </a:extLst>
          </p:cNvPr>
          <p:cNvSpPr>
            <a:spLocks noChangeArrowheads="1"/>
          </p:cNvSpPr>
          <p:nvPr/>
        </p:nvSpPr>
        <p:spPr bwMode="auto">
          <a:xfrm>
            <a:off x="512164" y="576678"/>
            <a:ext cx="11167671" cy="5059624"/>
          </a:xfrm>
          <a:prstGeom prst="rect">
            <a:avLst/>
          </a:prstGeom>
        </p:spPr>
        <p:txBody>
          <a:bodyPr vert="horz" lIns="91440" tIns="45720" rIns="91440" bIns="45720" rtlCol="0">
            <a:normAutofit/>
          </a:bodyPr>
          <a:lstStyle/>
          <a:p>
            <a:pPr defTabSz="914400">
              <a:lnSpc>
                <a:spcPct val="90000"/>
              </a:lnSpc>
              <a:spcBef>
                <a:spcPts val="1000"/>
              </a:spcBef>
            </a:pPr>
            <a:r>
              <a:rPr lang="en-US" altLang="en-US" sz="2800" dirty="0"/>
              <a:t>In general, we can think of coding as telling a computer what to do. Each line of code is thus called a command. And we tell the computer to execute our commands. We would like to emphasize that we chose R because because it is statistics language you can essentially find anything you want to do online; simply type in: “how do I do this using R?” into a search engine- be it Google or an AI engine like Gemini. You will get back straightforward lines of code to test out. We have also provided further reading where useful. </a:t>
            </a:r>
          </a:p>
          <a:p>
            <a:pPr defTabSz="914400">
              <a:lnSpc>
                <a:spcPct val="90000"/>
              </a:lnSpc>
              <a:spcBef>
                <a:spcPts val="1000"/>
              </a:spcBef>
            </a:pPr>
            <a:endParaRPr lang="en-US" altLang="en-US" sz="2800" dirty="0"/>
          </a:p>
        </p:txBody>
      </p:sp>
    </p:spTree>
    <p:extLst>
      <p:ext uri="{BB962C8B-B14F-4D97-AF65-F5344CB8AC3E}">
        <p14:creationId xmlns:p14="http://schemas.microsoft.com/office/powerpoint/2010/main" val="3931038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ACC4A-82F3-9AE3-126D-0141F5F5C026}"/>
              </a:ext>
            </a:extLst>
          </p:cNvPr>
          <p:cNvSpPr>
            <a:spLocks noGrp="1"/>
          </p:cNvSpPr>
          <p:nvPr>
            <p:ph type="title"/>
          </p:nvPr>
        </p:nvSpPr>
        <p:spPr/>
        <p:txBody>
          <a:bodyPr/>
          <a:lstStyle/>
          <a:p>
            <a:r>
              <a:rPr lang="en-US" dirty="0"/>
              <a:t>Part 3: Coding</a:t>
            </a:r>
          </a:p>
        </p:txBody>
      </p:sp>
      <p:pic>
        <p:nvPicPr>
          <p:cNvPr id="4" name="Picture 3">
            <a:extLst>
              <a:ext uri="{FF2B5EF4-FFF2-40B4-BE49-F238E27FC236}">
                <a16:creationId xmlns:a16="http://schemas.microsoft.com/office/drawing/2014/main" id="{423C259B-8F9F-328B-59C2-F46146674062}"/>
              </a:ext>
            </a:extLst>
          </p:cNvPr>
          <p:cNvPicPr>
            <a:picLocks noChangeAspect="1"/>
          </p:cNvPicPr>
          <p:nvPr/>
        </p:nvPicPr>
        <p:blipFill>
          <a:blip r:embed="rId2"/>
          <a:stretch>
            <a:fillRect/>
          </a:stretch>
        </p:blipFill>
        <p:spPr>
          <a:xfrm>
            <a:off x="3976816" y="2022976"/>
            <a:ext cx="7772400" cy="4203175"/>
          </a:xfrm>
          <a:prstGeom prst="rect">
            <a:avLst/>
          </a:prstGeom>
        </p:spPr>
      </p:pic>
      <p:sp>
        <p:nvSpPr>
          <p:cNvPr id="6" name="Rectangle 5">
            <a:extLst>
              <a:ext uri="{FF2B5EF4-FFF2-40B4-BE49-F238E27FC236}">
                <a16:creationId xmlns:a16="http://schemas.microsoft.com/office/drawing/2014/main" id="{E923A68C-1837-5FB4-8250-DCDF31DE0A2F}"/>
              </a:ext>
            </a:extLst>
          </p:cNvPr>
          <p:cNvSpPr/>
          <p:nvPr/>
        </p:nvSpPr>
        <p:spPr>
          <a:xfrm>
            <a:off x="3976816" y="4670854"/>
            <a:ext cx="4775791" cy="14986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D08ADD5-6370-825A-FD1A-5B2ABD9940C6}"/>
              </a:ext>
            </a:extLst>
          </p:cNvPr>
          <p:cNvSpPr txBox="1"/>
          <p:nvPr/>
        </p:nvSpPr>
        <p:spPr>
          <a:xfrm>
            <a:off x="4783028" y="5168841"/>
            <a:ext cx="3163366" cy="369332"/>
          </a:xfrm>
          <a:prstGeom prst="rect">
            <a:avLst/>
          </a:prstGeom>
          <a:solidFill>
            <a:schemeClr val="bg1"/>
          </a:solidFill>
        </p:spPr>
        <p:txBody>
          <a:bodyPr wrap="none" rtlCol="0">
            <a:spAutoFit/>
          </a:bodyPr>
          <a:lstStyle/>
          <a:p>
            <a:r>
              <a:rPr lang="en-US" dirty="0">
                <a:solidFill>
                  <a:srgbClr val="FF0000"/>
                </a:solidFill>
              </a:rPr>
              <a:t>This area is called the console</a:t>
            </a:r>
          </a:p>
        </p:txBody>
      </p:sp>
      <p:sp>
        <p:nvSpPr>
          <p:cNvPr id="8" name="Rectangle 7">
            <a:extLst>
              <a:ext uri="{FF2B5EF4-FFF2-40B4-BE49-F238E27FC236}">
                <a16:creationId xmlns:a16="http://schemas.microsoft.com/office/drawing/2014/main" id="{C1A84354-5152-C798-E4D3-354938D360AE}"/>
              </a:ext>
            </a:extLst>
          </p:cNvPr>
          <p:cNvSpPr/>
          <p:nvPr/>
        </p:nvSpPr>
        <p:spPr>
          <a:xfrm>
            <a:off x="8929816" y="2599381"/>
            <a:ext cx="2748438" cy="1052041"/>
          </a:xfrm>
          <a:prstGeom prst="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ACE99B0-07CC-B95F-50C3-F4E7FD3D825A}"/>
              </a:ext>
            </a:extLst>
          </p:cNvPr>
          <p:cNvSpPr/>
          <p:nvPr/>
        </p:nvSpPr>
        <p:spPr>
          <a:xfrm>
            <a:off x="8929817" y="4124562"/>
            <a:ext cx="2748438" cy="2044911"/>
          </a:xfrm>
          <a:prstGeom prst="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914116A-7587-7FCE-2FAD-D3E58ABBA84A}"/>
              </a:ext>
            </a:extLst>
          </p:cNvPr>
          <p:cNvSpPr txBox="1"/>
          <p:nvPr/>
        </p:nvSpPr>
        <p:spPr>
          <a:xfrm>
            <a:off x="9167594" y="4819999"/>
            <a:ext cx="2510660" cy="1200329"/>
          </a:xfrm>
          <a:prstGeom prst="rect">
            <a:avLst/>
          </a:prstGeom>
          <a:solidFill>
            <a:schemeClr val="bg1"/>
          </a:solidFill>
        </p:spPr>
        <p:txBody>
          <a:bodyPr wrap="square" rtlCol="0">
            <a:spAutoFit/>
          </a:bodyPr>
          <a:lstStyle/>
          <a:p>
            <a:r>
              <a:rPr lang="en-US" dirty="0">
                <a:solidFill>
                  <a:srgbClr val="FFC000"/>
                </a:solidFill>
              </a:rPr>
              <a:t>This area is called the output. It is now showing the project folder</a:t>
            </a:r>
          </a:p>
        </p:txBody>
      </p:sp>
      <p:sp>
        <p:nvSpPr>
          <p:cNvPr id="11" name="TextBox 10">
            <a:extLst>
              <a:ext uri="{FF2B5EF4-FFF2-40B4-BE49-F238E27FC236}">
                <a16:creationId xmlns:a16="http://schemas.microsoft.com/office/drawing/2014/main" id="{C2D4029E-644D-C3F4-A6B2-EFB3E45D71B1}"/>
              </a:ext>
            </a:extLst>
          </p:cNvPr>
          <p:cNvSpPr txBox="1"/>
          <p:nvPr/>
        </p:nvSpPr>
        <p:spPr>
          <a:xfrm>
            <a:off x="9048705" y="2802235"/>
            <a:ext cx="2510659" cy="646331"/>
          </a:xfrm>
          <a:prstGeom prst="rect">
            <a:avLst/>
          </a:prstGeom>
          <a:solidFill>
            <a:schemeClr val="bg1"/>
          </a:solidFill>
        </p:spPr>
        <p:txBody>
          <a:bodyPr wrap="square" rtlCol="0">
            <a:spAutoFit/>
          </a:bodyPr>
          <a:lstStyle/>
          <a:p>
            <a:r>
              <a:rPr lang="en-US" dirty="0">
                <a:solidFill>
                  <a:schemeClr val="accent5">
                    <a:lumMod val="60000"/>
                    <a:lumOff val="40000"/>
                  </a:schemeClr>
                </a:solidFill>
              </a:rPr>
              <a:t>This area is called the environment</a:t>
            </a:r>
          </a:p>
        </p:txBody>
      </p:sp>
      <p:sp>
        <p:nvSpPr>
          <p:cNvPr id="12" name="Rectangle 11">
            <a:extLst>
              <a:ext uri="{FF2B5EF4-FFF2-40B4-BE49-F238E27FC236}">
                <a16:creationId xmlns:a16="http://schemas.microsoft.com/office/drawing/2014/main" id="{369DDA58-E8BA-73F3-C507-FCA3D91F67BE}"/>
              </a:ext>
            </a:extLst>
          </p:cNvPr>
          <p:cNvSpPr/>
          <p:nvPr/>
        </p:nvSpPr>
        <p:spPr>
          <a:xfrm>
            <a:off x="4289432" y="2457402"/>
            <a:ext cx="4463175" cy="1980747"/>
          </a:xfrm>
          <a:prstGeom prst="rect">
            <a:avLst/>
          </a:prstGeom>
          <a:noFill/>
          <a:ln w="381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72A7C60-E985-8DC2-DECB-C77F4897C7B6}"/>
              </a:ext>
            </a:extLst>
          </p:cNvPr>
          <p:cNvSpPr txBox="1"/>
          <p:nvPr/>
        </p:nvSpPr>
        <p:spPr>
          <a:xfrm>
            <a:off x="4939336" y="3157727"/>
            <a:ext cx="3528595" cy="369332"/>
          </a:xfrm>
          <a:prstGeom prst="rect">
            <a:avLst/>
          </a:prstGeom>
          <a:solidFill>
            <a:schemeClr val="bg1"/>
          </a:solidFill>
        </p:spPr>
        <p:txBody>
          <a:bodyPr wrap="none" rtlCol="0">
            <a:spAutoFit/>
          </a:bodyPr>
          <a:lstStyle/>
          <a:p>
            <a:r>
              <a:rPr lang="en-US" dirty="0">
                <a:solidFill>
                  <a:schemeClr val="accent1">
                    <a:lumMod val="60000"/>
                    <a:lumOff val="40000"/>
                  </a:schemeClr>
                </a:solidFill>
              </a:rPr>
              <a:t>The new pane is called the source</a:t>
            </a:r>
          </a:p>
        </p:txBody>
      </p:sp>
      <p:sp>
        <p:nvSpPr>
          <p:cNvPr id="16" name="Content Placeholder 2">
            <a:extLst>
              <a:ext uri="{FF2B5EF4-FFF2-40B4-BE49-F238E27FC236}">
                <a16:creationId xmlns:a16="http://schemas.microsoft.com/office/drawing/2014/main" id="{0FE3789F-CCD2-8DCF-D8B3-95A597FE3049}"/>
              </a:ext>
            </a:extLst>
          </p:cNvPr>
          <p:cNvSpPr>
            <a:spLocks noGrp="1"/>
          </p:cNvSpPr>
          <p:nvPr>
            <p:ph idx="1"/>
          </p:nvPr>
        </p:nvSpPr>
        <p:spPr>
          <a:xfrm>
            <a:off x="632636" y="1957007"/>
            <a:ext cx="3166970" cy="4203175"/>
          </a:xfrm>
        </p:spPr>
        <p:txBody>
          <a:bodyPr>
            <a:normAutofit fontScale="92500"/>
          </a:bodyPr>
          <a:lstStyle/>
          <a:p>
            <a:r>
              <a:rPr lang="en-US" dirty="0"/>
              <a:t>You will notice that the </a:t>
            </a:r>
            <a:r>
              <a:rPr lang="en-US" dirty="0">
                <a:solidFill>
                  <a:schemeClr val="accent1">
                    <a:lumMod val="60000"/>
                    <a:lumOff val="40000"/>
                  </a:schemeClr>
                </a:solidFill>
              </a:rPr>
              <a:t>source </a:t>
            </a:r>
            <a:r>
              <a:rPr lang="en-US" dirty="0"/>
              <a:t>is already full of code if you opened the project file. You will be going through the code line by line to generate the regression models and the graphs in this project. </a:t>
            </a:r>
          </a:p>
        </p:txBody>
      </p:sp>
    </p:spTree>
    <p:extLst>
      <p:ext uri="{BB962C8B-B14F-4D97-AF65-F5344CB8AC3E}">
        <p14:creationId xmlns:p14="http://schemas.microsoft.com/office/powerpoint/2010/main" val="1966720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ACC4A-82F3-9AE3-126D-0141F5F5C026}"/>
              </a:ext>
            </a:extLst>
          </p:cNvPr>
          <p:cNvSpPr>
            <a:spLocks noGrp="1"/>
          </p:cNvSpPr>
          <p:nvPr>
            <p:ph type="title"/>
          </p:nvPr>
        </p:nvSpPr>
        <p:spPr/>
        <p:txBody>
          <a:bodyPr/>
          <a:lstStyle/>
          <a:p>
            <a:r>
              <a:rPr lang="en-US" dirty="0"/>
              <a:t>Part 3: Coding</a:t>
            </a:r>
          </a:p>
        </p:txBody>
      </p:sp>
      <p:pic>
        <p:nvPicPr>
          <p:cNvPr id="4" name="Picture 3">
            <a:extLst>
              <a:ext uri="{FF2B5EF4-FFF2-40B4-BE49-F238E27FC236}">
                <a16:creationId xmlns:a16="http://schemas.microsoft.com/office/drawing/2014/main" id="{423C259B-8F9F-328B-59C2-F46146674062}"/>
              </a:ext>
            </a:extLst>
          </p:cNvPr>
          <p:cNvPicPr>
            <a:picLocks noChangeAspect="1"/>
          </p:cNvPicPr>
          <p:nvPr/>
        </p:nvPicPr>
        <p:blipFill>
          <a:blip r:embed="rId2"/>
          <a:stretch>
            <a:fillRect/>
          </a:stretch>
        </p:blipFill>
        <p:spPr>
          <a:xfrm>
            <a:off x="3976816" y="2022976"/>
            <a:ext cx="7772400" cy="4203175"/>
          </a:xfrm>
          <a:prstGeom prst="rect">
            <a:avLst/>
          </a:prstGeom>
        </p:spPr>
      </p:pic>
      <p:sp>
        <p:nvSpPr>
          <p:cNvPr id="6" name="Rectangle 5">
            <a:extLst>
              <a:ext uri="{FF2B5EF4-FFF2-40B4-BE49-F238E27FC236}">
                <a16:creationId xmlns:a16="http://schemas.microsoft.com/office/drawing/2014/main" id="{E923A68C-1837-5FB4-8250-DCDF31DE0A2F}"/>
              </a:ext>
            </a:extLst>
          </p:cNvPr>
          <p:cNvSpPr/>
          <p:nvPr/>
        </p:nvSpPr>
        <p:spPr>
          <a:xfrm>
            <a:off x="3976816" y="4670854"/>
            <a:ext cx="4775791" cy="14986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D08ADD5-6370-825A-FD1A-5B2ABD9940C6}"/>
              </a:ext>
            </a:extLst>
          </p:cNvPr>
          <p:cNvSpPr txBox="1"/>
          <p:nvPr/>
        </p:nvSpPr>
        <p:spPr>
          <a:xfrm>
            <a:off x="4783028" y="5168841"/>
            <a:ext cx="3163366" cy="369332"/>
          </a:xfrm>
          <a:prstGeom prst="rect">
            <a:avLst/>
          </a:prstGeom>
          <a:solidFill>
            <a:schemeClr val="bg1"/>
          </a:solidFill>
        </p:spPr>
        <p:txBody>
          <a:bodyPr wrap="none" rtlCol="0">
            <a:spAutoFit/>
          </a:bodyPr>
          <a:lstStyle/>
          <a:p>
            <a:r>
              <a:rPr lang="en-US" dirty="0">
                <a:solidFill>
                  <a:srgbClr val="FF0000"/>
                </a:solidFill>
              </a:rPr>
              <a:t>This area is called the console</a:t>
            </a:r>
          </a:p>
        </p:txBody>
      </p:sp>
      <p:sp>
        <p:nvSpPr>
          <p:cNvPr id="8" name="Rectangle 7">
            <a:extLst>
              <a:ext uri="{FF2B5EF4-FFF2-40B4-BE49-F238E27FC236}">
                <a16:creationId xmlns:a16="http://schemas.microsoft.com/office/drawing/2014/main" id="{C1A84354-5152-C798-E4D3-354938D360AE}"/>
              </a:ext>
            </a:extLst>
          </p:cNvPr>
          <p:cNvSpPr/>
          <p:nvPr/>
        </p:nvSpPr>
        <p:spPr>
          <a:xfrm>
            <a:off x="8929816" y="2599381"/>
            <a:ext cx="2748438" cy="1052041"/>
          </a:xfrm>
          <a:prstGeom prst="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ACE99B0-07CC-B95F-50C3-F4E7FD3D825A}"/>
              </a:ext>
            </a:extLst>
          </p:cNvPr>
          <p:cNvSpPr/>
          <p:nvPr/>
        </p:nvSpPr>
        <p:spPr>
          <a:xfrm>
            <a:off x="8929817" y="4124562"/>
            <a:ext cx="2748438" cy="2044911"/>
          </a:xfrm>
          <a:prstGeom prst="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914116A-7587-7FCE-2FAD-D3E58ABBA84A}"/>
              </a:ext>
            </a:extLst>
          </p:cNvPr>
          <p:cNvSpPr txBox="1"/>
          <p:nvPr/>
        </p:nvSpPr>
        <p:spPr>
          <a:xfrm>
            <a:off x="9167594" y="4819999"/>
            <a:ext cx="2510660" cy="1200329"/>
          </a:xfrm>
          <a:prstGeom prst="rect">
            <a:avLst/>
          </a:prstGeom>
          <a:solidFill>
            <a:schemeClr val="bg1"/>
          </a:solidFill>
        </p:spPr>
        <p:txBody>
          <a:bodyPr wrap="square" rtlCol="0">
            <a:spAutoFit/>
          </a:bodyPr>
          <a:lstStyle/>
          <a:p>
            <a:r>
              <a:rPr lang="en-US" dirty="0">
                <a:solidFill>
                  <a:srgbClr val="FFC000"/>
                </a:solidFill>
              </a:rPr>
              <a:t>This area is called the output. It is now showing the project folder</a:t>
            </a:r>
          </a:p>
        </p:txBody>
      </p:sp>
      <p:sp>
        <p:nvSpPr>
          <p:cNvPr id="11" name="TextBox 10">
            <a:extLst>
              <a:ext uri="{FF2B5EF4-FFF2-40B4-BE49-F238E27FC236}">
                <a16:creationId xmlns:a16="http://schemas.microsoft.com/office/drawing/2014/main" id="{C2D4029E-644D-C3F4-A6B2-EFB3E45D71B1}"/>
              </a:ext>
            </a:extLst>
          </p:cNvPr>
          <p:cNvSpPr txBox="1"/>
          <p:nvPr/>
        </p:nvSpPr>
        <p:spPr>
          <a:xfrm>
            <a:off x="9048705" y="2802235"/>
            <a:ext cx="2510659" cy="646331"/>
          </a:xfrm>
          <a:prstGeom prst="rect">
            <a:avLst/>
          </a:prstGeom>
          <a:solidFill>
            <a:schemeClr val="bg1"/>
          </a:solidFill>
        </p:spPr>
        <p:txBody>
          <a:bodyPr wrap="square" rtlCol="0">
            <a:spAutoFit/>
          </a:bodyPr>
          <a:lstStyle/>
          <a:p>
            <a:r>
              <a:rPr lang="en-US" dirty="0">
                <a:solidFill>
                  <a:schemeClr val="accent5">
                    <a:lumMod val="60000"/>
                    <a:lumOff val="40000"/>
                  </a:schemeClr>
                </a:solidFill>
              </a:rPr>
              <a:t>This area is called the environment</a:t>
            </a:r>
          </a:p>
        </p:txBody>
      </p:sp>
      <p:sp>
        <p:nvSpPr>
          <p:cNvPr id="12" name="Rectangle 11">
            <a:extLst>
              <a:ext uri="{FF2B5EF4-FFF2-40B4-BE49-F238E27FC236}">
                <a16:creationId xmlns:a16="http://schemas.microsoft.com/office/drawing/2014/main" id="{369DDA58-E8BA-73F3-C507-FCA3D91F67BE}"/>
              </a:ext>
            </a:extLst>
          </p:cNvPr>
          <p:cNvSpPr/>
          <p:nvPr/>
        </p:nvSpPr>
        <p:spPr>
          <a:xfrm>
            <a:off x="4289432" y="2457402"/>
            <a:ext cx="4463175" cy="1980747"/>
          </a:xfrm>
          <a:prstGeom prst="rect">
            <a:avLst/>
          </a:prstGeom>
          <a:noFill/>
          <a:ln w="381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72A7C60-E985-8DC2-DECB-C77F4897C7B6}"/>
              </a:ext>
            </a:extLst>
          </p:cNvPr>
          <p:cNvSpPr txBox="1"/>
          <p:nvPr/>
        </p:nvSpPr>
        <p:spPr>
          <a:xfrm>
            <a:off x="4939336" y="3157727"/>
            <a:ext cx="3528595" cy="369332"/>
          </a:xfrm>
          <a:prstGeom prst="rect">
            <a:avLst/>
          </a:prstGeom>
          <a:solidFill>
            <a:schemeClr val="bg1"/>
          </a:solidFill>
        </p:spPr>
        <p:txBody>
          <a:bodyPr wrap="none" rtlCol="0">
            <a:spAutoFit/>
          </a:bodyPr>
          <a:lstStyle/>
          <a:p>
            <a:r>
              <a:rPr lang="en-US" dirty="0">
                <a:solidFill>
                  <a:schemeClr val="accent1">
                    <a:lumMod val="60000"/>
                    <a:lumOff val="40000"/>
                  </a:schemeClr>
                </a:solidFill>
              </a:rPr>
              <a:t>The new pane is called the source</a:t>
            </a:r>
          </a:p>
        </p:txBody>
      </p:sp>
      <p:sp>
        <p:nvSpPr>
          <p:cNvPr id="16" name="Content Placeholder 2">
            <a:extLst>
              <a:ext uri="{FF2B5EF4-FFF2-40B4-BE49-F238E27FC236}">
                <a16:creationId xmlns:a16="http://schemas.microsoft.com/office/drawing/2014/main" id="{0FE3789F-CCD2-8DCF-D8B3-95A597FE3049}"/>
              </a:ext>
            </a:extLst>
          </p:cNvPr>
          <p:cNvSpPr>
            <a:spLocks noGrp="1"/>
          </p:cNvSpPr>
          <p:nvPr>
            <p:ph idx="1"/>
          </p:nvPr>
        </p:nvSpPr>
        <p:spPr>
          <a:xfrm>
            <a:off x="632636" y="1957007"/>
            <a:ext cx="3166970" cy="4203175"/>
          </a:xfrm>
        </p:spPr>
        <p:txBody>
          <a:bodyPr>
            <a:normAutofit/>
          </a:bodyPr>
          <a:lstStyle/>
          <a:p>
            <a:r>
              <a:rPr lang="en-US" dirty="0"/>
              <a:t>Each step will refer to line numbers, found here:</a:t>
            </a:r>
          </a:p>
        </p:txBody>
      </p:sp>
      <p:sp>
        <p:nvSpPr>
          <p:cNvPr id="3" name="Right Arrow 2">
            <a:extLst>
              <a:ext uri="{FF2B5EF4-FFF2-40B4-BE49-F238E27FC236}">
                <a16:creationId xmlns:a16="http://schemas.microsoft.com/office/drawing/2014/main" id="{9B411E0D-2C80-0F29-B0A8-5CAD4E2A074C}"/>
              </a:ext>
            </a:extLst>
          </p:cNvPr>
          <p:cNvSpPr/>
          <p:nvPr/>
        </p:nvSpPr>
        <p:spPr>
          <a:xfrm>
            <a:off x="1904105" y="3125400"/>
            <a:ext cx="2208118" cy="519056"/>
          </a:xfrm>
          <a:prstGeom prst="rightArrow">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4656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B02D55-5DE5-9127-606B-812E0F0F7FCF}"/>
              </a:ext>
            </a:extLst>
          </p:cNvPr>
          <p:cNvPicPr>
            <a:picLocks noChangeAspect="1"/>
          </p:cNvPicPr>
          <p:nvPr/>
        </p:nvPicPr>
        <p:blipFill>
          <a:blip r:embed="rId2"/>
          <a:stretch>
            <a:fillRect/>
          </a:stretch>
        </p:blipFill>
        <p:spPr>
          <a:xfrm>
            <a:off x="1882197" y="2463055"/>
            <a:ext cx="8427606" cy="3500697"/>
          </a:xfrm>
          <a:prstGeom prst="rect">
            <a:avLst/>
          </a:prstGeom>
        </p:spPr>
      </p:pic>
      <p:sp>
        <p:nvSpPr>
          <p:cNvPr id="6" name="TextBox 5">
            <a:extLst>
              <a:ext uri="{FF2B5EF4-FFF2-40B4-BE49-F238E27FC236}">
                <a16:creationId xmlns:a16="http://schemas.microsoft.com/office/drawing/2014/main" id="{D9086EE6-F40C-E7C8-DC7E-B5B710FB2378}"/>
              </a:ext>
            </a:extLst>
          </p:cNvPr>
          <p:cNvSpPr txBox="1"/>
          <p:nvPr/>
        </p:nvSpPr>
        <p:spPr>
          <a:xfrm>
            <a:off x="528549" y="551716"/>
            <a:ext cx="11358652" cy="2092881"/>
          </a:xfrm>
          <a:prstGeom prst="rect">
            <a:avLst/>
          </a:prstGeom>
          <a:noFill/>
        </p:spPr>
        <p:txBody>
          <a:bodyPr wrap="square" rtlCol="0">
            <a:spAutoFit/>
          </a:bodyPr>
          <a:lstStyle/>
          <a:p>
            <a:r>
              <a:rPr lang="en-US" sz="2800" dirty="0"/>
              <a:t>Notice the text colors that indicate the kind of code. In my screen, </a:t>
            </a:r>
            <a:r>
              <a:rPr lang="en-US" sz="2800" dirty="0">
                <a:solidFill>
                  <a:srgbClr val="699B82"/>
                </a:solidFill>
              </a:rPr>
              <a:t>green</a:t>
            </a:r>
            <a:r>
              <a:rPr lang="en-US" sz="2800" dirty="0"/>
              <a:t> is a note, </a:t>
            </a:r>
            <a:r>
              <a:rPr lang="en-US" sz="2800" dirty="0">
                <a:solidFill>
                  <a:srgbClr val="0432FF"/>
                </a:solidFill>
              </a:rPr>
              <a:t>blue</a:t>
            </a:r>
            <a:r>
              <a:rPr lang="en-US" sz="2800" dirty="0"/>
              <a:t> is a command, black is an object. </a:t>
            </a:r>
          </a:p>
          <a:p>
            <a:r>
              <a:rPr lang="en-US" sz="2800" dirty="0">
                <a:solidFill>
                  <a:srgbClr val="699B82"/>
                </a:solidFill>
              </a:rPr>
              <a:t>Notes are also indicated by the hashtag # symbol. The first 17 lines are all notes, but line 15 contains the first action you will perform.</a:t>
            </a:r>
          </a:p>
          <a:p>
            <a:endParaRPr lang="en-US" dirty="0"/>
          </a:p>
        </p:txBody>
      </p:sp>
    </p:spTree>
    <p:extLst>
      <p:ext uri="{BB962C8B-B14F-4D97-AF65-F5344CB8AC3E}">
        <p14:creationId xmlns:p14="http://schemas.microsoft.com/office/powerpoint/2010/main" val="1432776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ACC4A-82F3-9AE3-126D-0141F5F5C026}"/>
              </a:ext>
            </a:extLst>
          </p:cNvPr>
          <p:cNvSpPr>
            <a:spLocks noGrp="1"/>
          </p:cNvSpPr>
          <p:nvPr>
            <p:ph type="title"/>
          </p:nvPr>
        </p:nvSpPr>
        <p:spPr/>
        <p:txBody>
          <a:bodyPr/>
          <a:lstStyle/>
          <a:p>
            <a:r>
              <a:rPr lang="en-US" dirty="0"/>
              <a:t>Part 3: Coding</a:t>
            </a:r>
          </a:p>
        </p:txBody>
      </p:sp>
      <p:sp>
        <p:nvSpPr>
          <p:cNvPr id="16" name="Content Placeholder 2">
            <a:extLst>
              <a:ext uri="{FF2B5EF4-FFF2-40B4-BE49-F238E27FC236}">
                <a16:creationId xmlns:a16="http://schemas.microsoft.com/office/drawing/2014/main" id="{0FE3789F-CCD2-8DCF-D8B3-95A597FE3049}"/>
              </a:ext>
            </a:extLst>
          </p:cNvPr>
          <p:cNvSpPr>
            <a:spLocks noGrp="1"/>
          </p:cNvSpPr>
          <p:nvPr>
            <p:ph idx="1"/>
          </p:nvPr>
        </p:nvSpPr>
        <p:spPr>
          <a:xfrm>
            <a:off x="612565" y="1669114"/>
            <a:ext cx="3166970" cy="4911142"/>
          </a:xfrm>
        </p:spPr>
        <p:txBody>
          <a:bodyPr>
            <a:normAutofit fontScale="92500" lnSpcReduction="10000"/>
          </a:bodyPr>
          <a:lstStyle/>
          <a:p>
            <a:pPr marL="0" indent="0">
              <a:buNone/>
            </a:pPr>
            <a:r>
              <a:rPr lang="en-US" b="1" dirty="0"/>
              <a:t>Section 1: Setup</a:t>
            </a:r>
          </a:p>
          <a:p>
            <a:r>
              <a:rPr lang="en-US" dirty="0"/>
              <a:t>lines 14-15: </a:t>
            </a:r>
          </a:p>
          <a:p>
            <a:r>
              <a:rPr lang="en-US" dirty="0"/>
              <a:t>Install the packages by pasting this line of code into the  </a:t>
            </a:r>
            <a:r>
              <a:rPr lang="en-US" dirty="0">
                <a:solidFill>
                  <a:srgbClr val="FF0000"/>
                </a:solidFill>
              </a:rPr>
              <a:t>console</a:t>
            </a:r>
            <a:r>
              <a:rPr lang="en-US" dirty="0"/>
              <a:t>, and hit enter: </a:t>
            </a:r>
          </a:p>
          <a:p>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install.packages</a:t>
            </a:r>
            <a:r>
              <a:rPr lang="en-US" sz="1800" dirty="0">
                <a:effectLst/>
                <a:latin typeface="Aptos" panose="020B0004020202020204" pitchFamily="34" charset="0"/>
                <a:ea typeface="Aptos" panose="020B0004020202020204" pitchFamily="34" charset="0"/>
                <a:cs typeface="Times New Roman" panose="02020603050405020304" pitchFamily="18" charset="0"/>
              </a:rPr>
              <a:t>(c('</a:t>
            </a:r>
            <a:r>
              <a:rPr lang="en-US" sz="1800" dirty="0" err="1">
                <a:effectLst/>
                <a:latin typeface="Aptos" panose="020B0004020202020204" pitchFamily="34" charset="0"/>
                <a:ea typeface="Aptos" panose="020B0004020202020204" pitchFamily="34" charset="0"/>
                <a:cs typeface="Times New Roman" panose="02020603050405020304" pitchFamily="18" charset="0"/>
              </a:rPr>
              <a:t>dplyr</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readxl</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writexl</a:t>
            </a:r>
            <a:r>
              <a:rPr lang="en-US" sz="1800" dirty="0">
                <a:effectLst/>
                <a:latin typeface="Aptos" panose="020B0004020202020204" pitchFamily="34" charset="0"/>
                <a:ea typeface="Aptos" panose="020B0004020202020204" pitchFamily="34" charset="0"/>
                <a:cs typeface="Times New Roman" panose="02020603050405020304" pitchFamily="18" charset="0"/>
              </a:rPr>
              <a:t>', 'ggplot2', '</a:t>
            </a:r>
            <a:r>
              <a:rPr lang="en-US" sz="1800" dirty="0" err="1">
                <a:effectLst/>
                <a:latin typeface="Aptos" panose="020B0004020202020204" pitchFamily="34" charset="0"/>
                <a:ea typeface="Aptos" panose="020B0004020202020204" pitchFamily="34" charset="0"/>
                <a:cs typeface="Times New Roman" panose="02020603050405020304" pitchFamily="18" charset="0"/>
              </a:rPr>
              <a:t>ggthemes</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err="1">
                <a:effectLst/>
                <a:latin typeface="Aptos" panose="020B0004020202020204" pitchFamily="34" charset="0"/>
                <a:ea typeface="Aptos" panose="020B0004020202020204" pitchFamily="34" charset="0"/>
                <a:cs typeface="Times New Roman" panose="02020603050405020304" pitchFamily="18" charset="0"/>
              </a:rPr>
              <a:t>ggThemeAssist</a:t>
            </a:r>
            <a:r>
              <a:rPr lang="en-US" sz="1800" dirty="0">
                <a:effectLst/>
                <a:latin typeface="Aptos" panose="020B0004020202020204" pitchFamily="34" charset="0"/>
                <a:ea typeface="Aptos" panose="020B0004020202020204" pitchFamily="34" charset="0"/>
                <a:cs typeface="Times New Roman" panose="02020603050405020304" pitchFamily="18" charset="0"/>
              </a:rPr>
              <a:t>', 'stats', '</a:t>
            </a:r>
            <a:r>
              <a:rPr lang="en-US" sz="1800" dirty="0" err="1">
                <a:effectLst/>
                <a:latin typeface="Aptos" panose="020B0004020202020204" pitchFamily="34" charset="0"/>
                <a:ea typeface="Aptos" panose="020B0004020202020204" pitchFamily="34" charset="0"/>
                <a:cs typeface="Times New Roman" panose="02020603050405020304" pitchFamily="18" charset="0"/>
              </a:rPr>
              <a:t>mgcv</a:t>
            </a:r>
            <a:r>
              <a:rPr lang="en-US" sz="1800" dirty="0">
                <a:effectLst/>
                <a:latin typeface="Aptos" panose="020B0004020202020204" pitchFamily="34" charset="0"/>
                <a:ea typeface="Aptos" panose="020B0004020202020204" pitchFamily="34" charset="0"/>
                <a:cs typeface="Times New Roman" panose="02020603050405020304" pitchFamily="18" charset="0"/>
              </a:rPr>
              <a:t>', 'splines’))</a:t>
            </a:r>
          </a:p>
          <a:p>
            <a:r>
              <a:rPr lang="en-US" sz="2200" i="1" dirty="0">
                <a:effectLst/>
              </a:rPr>
              <a:t>This step requires an active internet connection </a:t>
            </a:r>
            <a:endParaRPr lang="en-US" sz="2200" i="1" dirty="0"/>
          </a:p>
        </p:txBody>
      </p:sp>
      <p:pic>
        <p:nvPicPr>
          <p:cNvPr id="14" name="Picture 13">
            <a:extLst>
              <a:ext uri="{FF2B5EF4-FFF2-40B4-BE49-F238E27FC236}">
                <a16:creationId xmlns:a16="http://schemas.microsoft.com/office/drawing/2014/main" id="{7796AF4A-A39C-E05B-3377-5B37393DE149}"/>
              </a:ext>
            </a:extLst>
          </p:cNvPr>
          <p:cNvPicPr>
            <a:picLocks noChangeAspect="1"/>
          </p:cNvPicPr>
          <p:nvPr/>
        </p:nvPicPr>
        <p:blipFill>
          <a:blip r:embed="rId2"/>
          <a:stretch>
            <a:fillRect/>
          </a:stretch>
        </p:blipFill>
        <p:spPr>
          <a:xfrm>
            <a:off x="8412466" y="365125"/>
            <a:ext cx="3311638" cy="1788176"/>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048066E5-BE01-457D-06FD-67E48CF1688D}"/>
              </a:ext>
            </a:extLst>
          </p:cNvPr>
          <p:cNvPicPr>
            <a:picLocks noChangeAspect="1"/>
          </p:cNvPicPr>
          <p:nvPr/>
        </p:nvPicPr>
        <p:blipFill>
          <a:blip r:embed="rId3"/>
          <a:stretch>
            <a:fillRect/>
          </a:stretch>
        </p:blipFill>
        <p:spPr>
          <a:xfrm>
            <a:off x="3799606" y="2665069"/>
            <a:ext cx="8177793" cy="2787050"/>
          </a:xfrm>
          <a:prstGeom prst="rect">
            <a:avLst/>
          </a:prstGeom>
          <a:ln w="38100">
            <a:solidFill>
              <a:srgbClr val="FF0000"/>
            </a:solidFill>
          </a:ln>
        </p:spPr>
      </p:pic>
      <p:cxnSp>
        <p:nvCxnSpPr>
          <p:cNvPr id="18" name="Straight Connector 17">
            <a:extLst>
              <a:ext uri="{FF2B5EF4-FFF2-40B4-BE49-F238E27FC236}">
                <a16:creationId xmlns:a16="http://schemas.microsoft.com/office/drawing/2014/main" id="{51B8D166-A23C-A9B0-D177-73F15BA99838}"/>
              </a:ext>
            </a:extLst>
          </p:cNvPr>
          <p:cNvCxnSpPr>
            <a:cxnSpLocks/>
          </p:cNvCxnSpPr>
          <p:nvPr/>
        </p:nvCxnSpPr>
        <p:spPr>
          <a:xfrm flipV="1">
            <a:off x="3799606" y="2137226"/>
            <a:ext cx="4677644" cy="49476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F8DA8FCB-5B87-F930-22BB-2ACABEAD9099}"/>
              </a:ext>
            </a:extLst>
          </p:cNvPr>
          <p:cNvCxnSpPr>
            <a:cxnSpLocks/>
          </p:cNvCxnSpPr>
          <p:nvPr/>
        </p:nvCxnSpPr>
        <p:spPr>
          <a:xfrm flipH="1" flipV="1">
            <a:off x="10445750" y="2137226"/>
            <a:ext cx="1531649" cy="47868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5" name="U-Turn Arrow 24">
            <a:extLst>
              <a:ext uri="{FF2B5EF4-FFF2-40B4-BE49-F238E27FC236}">
                <a16:creationId xmlns:a16="http://schemas.microsoft.com/office/drawing/2014/main" id="{837D14D1-EBB7-A070-2786-84F175B00273}"/>
              </a:ext>
            </a:extLst>
          </p:cNvPr>
          <p:cNvSpPr/>
          <p:nvPr/>
        </p:nvSpPr>
        <p:spPr>
          <a:xfrm rot="10800000" flipH="1">
            <a:off x="3414122" y="5778660"/>
            <a:ext cx="1423686" cy="592921"/>
          </a:xfrm>
          <a:prstGeom prst="uturnArrow">
            <a:avLst>
              <a:gd name="adj1" fmla="val 32114"/>
              <a:gd name="adj2" fmla="val 25000"/>
              <a:gd name="adj3" fmla="val 26887"/>
              <a:gd name="adj4" fmla="val 66515"/>
              <a:gd name="adj5" fmla="val 100000"/>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4803B47-A375-9603-C306-64BAE9E602C1}"/>
              </a:ext>
            </a:extLst>
          </p:cNvPr>
          <p:cNvSpPr txBox="1"/>
          <p:nvPr/>
        </p:nvSpPr>
        <p:spPr>
          <a:xfrm>
            <a:off x="8789860" y="6308209"/>
            <a:ext cx="3187539" cy="369332"/>
          </a:xfrm>
          <a:prstGeom prst="rect">
            <a:avLst/>
          </a:prstGeom>
          <a:noFill/>
        </p:spPr>
        <p:txBody>
          <a:bodyPr wrap="none" rtlCol="0">
            <a:spAutoFit/>
          </a:bodyPr>
          <a:lstStyle/>
          <a:p>
            <a:r>
              <a:rPr lang="en-US" dirty="0">
                <a:hlinkClick r:id="rId4"/>
              </a:rPr>
              <a:t>More information on packages</a:t>
            </a:r>
            <a:endParaRPr lang="en-US" dirty="0"/>
          </a:p>
        </p:txBody>
      </p:sp>
    </p:spTree>
    <p:extLst>
      <p:ext uri="{BB962C8B-B14F-4D97-AF65-F5344CB8AC3E}">
        <p14:creationId xmlns:p14="http://schemas.microsoft.com/office/powerpoint/2010/main" val="3167896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E72A3D98-4D0C-6D13-DDA3-90CE6698D6AF}"/>
              </a:ext>
            </a:extLst>
          </p:cNvPr>
          <p:cNvSpPr>
            <a:spLocks noGrp="1"/>
          </p:cNvSpPr>
          <p:nvPr>
            <p:ph idx="1"/>
          </p:nvPr>
        </p:nvSpPr>
        <p:spPr>
          <a:xfrm>
            <a:off x="536089" y="752151"/>
            <a:ext cx="11119822" cy="4203175"/>
          </a:xfrm>
        </p:spPr>
        <p:txBody>
          <a:bodyPr>
            <a:normAutofit/>
          </a:bodyPr>
          <a:lstStyle/>
          <a:p>
            <a:r>
              <a:rPr lang="en-US" dirty="0"/>
              <a:t>lines 17-26: </a:t>
            </a:r>
          </a:p>
          <a:p>
            <a:r>
              <a:rPr lang="en-US" dirty="0"/>
              <a:t>After installing packages, you now have access to the libraries contained within those packages. Load the libraries by highlighting lines 17-26 in the </a:t>
            </a:r>
            <a:r>
              <a:rPr lang="en-US" dirty="0">
                <a:solidFill>
                  <a:srgbClr val="00B0F0"/>
                </a:solidFill>
              </a:rPr>
              <a:t>source </a:t>
            </a:r>
            <a:r>
              <a:rPr lang="en-US" dirty="0"/>
              <a:t>and hit </a:t>
            </a:r>
            <a:r>
              <a:rPr lang="en-US" dirty="0" err="1"/>
              <a:t>command+enter</a:t>
            </a:r>
            <a:r>
              <a:rPr lang="en-US" dirty="0"/>
              <a:t> on your keyboard to execute:</a:t>
            </a:r>
          </a:p>
        </p:txBody>
      </p:sp>
      <p:pic>
        <p:nvPicPr>
          <p:cNvPr id="3" name="Picture 2" descr="A screenshot of a computer program&#10;&#10;Description automatically generated">
            <a:extLst>
              <a:ext uri="{FF2B5EF4-FFF2-40B4-BE49-F238E27FC236}">
                <a16:creationId xmlns:a16="http://schemas.microsoft.com/office/drawing/2014/main" id="{02E218F9-3859-6755-C9E8-F073246264BD}"/>
              </a:ext>
            </a:extLst>
          </p:cNvPr>
          <p:cNvPicPr>
            <a:picLocks noChangeAspect="1"/>
          </p:cNvPicPr>
          <p:nvPr/>
        </p:nvPicPr>
        <p:blipFill>
          <a:blip r:embed="rId2"/>
          <a:stretch>
            <a:fillRect/>
          </a:stretch>
        </p:blipFill>
        <p:spPr>
          <a:xfrm>
            <a:off x="1654144" y="3231292"/>
            <a:ext cx="9269727" cy="2539313"/>
          </a:xfrm>
          <a:prstGeom prst="rect">
            <a:avLst/>
          </a:prstGeom>
        </p:spPr>
      </p:pic>
    </p:spTree>
    <p:extLst>
      <p:ext uri="{BB962C8B-B14F-4D97-AF65-F5344CB8AC3E}">
        <p14:creationId xmlns:p14="http://schemas.microsoft.com/office/powerpoint/2010/main" val="882140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E72A3D98-4D0C-6D13-DDA3-90CE6698D6AF}"/>
              </a:ext>
            </a:extLst>
          </p:cNvPr>
          <p:cNvSpPr>
            <a:spLocks noGrp="1"/>
          </p:cNvSpPr>
          <p:nvPr>
            <p:ph idx="1"/>
          </p:nvPr>
        </p:nvSpPr>
        <p:spPr>
          <a:xfrm>
            <a:off x="536089" y="752151"/>
            <a:ext cx="11119822" cy="4203175"/>
          </a:xfrm>
        </p:spPr>
        <p:txBody>
          <a:bodyPr>
            <a:normAutofit/>
          </a:bodyPr>
          <a:lstStyle/>
          <a:p>
            <a:r>
              <a:rPr lang="en-US" dirty="0"/>
              <a:t>lines 17-26: </a:t>
            </a:r>
          </a:p>
          <a:p>
            <a:r>
              <a:rPr lang="en-US" dirty="0"/>
              <a:t>The command in the </a:t>
            </a:r>
            <a:r>
              <a:rPr lang="en-US" dirty="0">
                <a:solidFill>
                  <a:schemeClr val="accent1">
                    <a:lumMod val="60000"/>
                    <a:lumOff val="40000"/>
                  </a:schemeClr>
                </a:solidFill>
              </a:rPr>
              <a:t>source</a:t>
            </a:r>
            <a:r>
              <a:rPr lang="en-US" dirty="0"/>
              <a:t> that you just executed will be shown as a task having been done in the </a:t>
            </a:r>
            <a:r>
              <a:rPr lang="en-US" dirty="0">
                <a:solidFill>
                  <a:srgbClr val="FF0000"/>
                </a:solidFill>
              </a:rPr>
              <a:t>console</a:t>
            </a:r>
            <a:r>
              <a:rPr lang="en-US" dirty="0"/>
              <a:t>:</a:t>
            </a:r>
          </a:p>
        </p:txBody>
      </p:sp>
      <p:pic>
        <p:nvPicPr>
          <p:cNvPr id="3" name="Picture 2" descr="A screenshot of a computer&#10;&#10;Description automatically generated">
            <a:extLst>
              <a:ext uri="{FF2B5EF4-FFF2-40B4-BE49-F238E27FC236}">
                <a16:creationId xmlns:a16="http://schemas.microsoft.com/office/drawing/2014/main" id="{D868E51F-E48B-0A34-87AA-168FA757ED15}"/>
              </a:ext>
            </a:extLst>
          </p:cNvPr>
          <p:cNvPicPr>
            <a:picLocks noChangeAspect="1"/>
          </p:cNvPicPr>
          <p:nvPr/>
        </p:nvPicPr>
        <p:blipFill>
          <a:blip r:embed="rId2"/>
          <a:stretch>
            <a:fillRect/>
          </a:stretch>
        </p:blipFill>
        <p:spPr>
          <a:xfrm>
            <a:off x="1398493" y="2719225"/>
            <a:ext cx="10072281" cy="3483442"/>
          </a:xfrm>
          <a:prstGeom prst="rect">
            <a:avLst/>
          </a:prstGeom>
        </p:spPr>
      </p:pic>
    </p:spTree>
    <p:extLst>
      <p:ext uri="{BB962C8B-B14F-4D97-AF65-F5344CB8AC3E}">
        <p14:creationId xmlns:p14="http://schemas.microsoft.com/office/powerpoint/2010/main" val="2078120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E72A3D98-4D0C-6D13-DDA3-90CE6698D6AF}"/>
              </a:ext>
            </a:extLst>
          </p:cNvPr>
          <p:cNvSpPr>
            <a:spLocks noGrp="1"/>
          </p:cNvSpPr>
          <p:nvPr>
            <p:ph idx="1"/>
          </p:nvPr>
        </p:nvSpPr>
        <p:spPr>
          <a:xfrm>
            <a:off x="536089" y="752151"/>
            <a:ext cx="11117618" cy="4203175"/>
          </a:xfrm>
        </p:spPr>
        <p:txBody>
          <a:bodyPr>
            <a:normAutofit/>
          </a:bodyPr>
          <a:lstStyle/>
          <a:p>
            <a:r>
              <a:rPr lang="en-US" dirty="0"/>
              <a:t>lines 30-31: </a:t>
            </a:r>
          </a:p>
          <a:p>
            <a:r>
              <a:rPr lang="en-US" dirty="0"/>
              <a:t>Import your data. The project data is in the form of an excel spreadsheet (called “an_final10.xlsx”). If your data is in another kind of data table, you will search for the correct command to import that specific file format. This command (“</a:t>
            </a:r>
            <a:r>
              <a:rPr lang="en-US" dirty="0" err="1"/>
              <a:t>read_excel</a:t>
            </a:r>
            <a:r>
              <a:rPr lang="en-US" dirty="0"/>
              <a:t>”) imports excel spreadsheets into R.</a:t>
            </a:r>
          </a:p>
        </p:txBody>
      </p:sp>
      <p:pic>
        <p:nvPicPr>
          <p:cNvPr id="10" name="Picture 9" descr="A screenshot of a computer&#10;&#10;Description automatically generated">
            <a:extLst>
              <a:ext uri="{FF2B5EF4-FFF2-40B4-BE49-F238E27FC236}">
                <a16:creationId xmlns:a16="http://schemas.microsoft.com/office/drawing/2014/main" id="{9A0B0182-9EF5-BE93-64E4-B95B3D3A102C}"/>
              </a:ext>
            </a:extLst>
          </p:cNvPr>
          <p:cNvPicPr>
            <a:picLocks noChangeAspect="1"/>
          </p:cNvPicPr>
          <p:nvPr/>
        </p:nvPicPr>
        <p:blipFill>
          <a:blip r:embed="rId2"/>
          <a:stretch>
            <a:fillRect/>
          </a:stretch>
        </p:blipFill>
        <p:spPr>
          <a:xfrm>
            <a:off x="6686514" y="4370483"/>
            <a:ext cx="4472036" cy="2222548"/>
          </a:xfrm>
          <a:prstGeom prst="rect">
            <a:avLst/>
          </a:prstGeom>
          <a:ln w="38100">
            <a:solidFill>
              <a:schemeClr val="accent5">
                <a:lumMod val="60000"/>
                <a:lumOff val="40000"/>
              </a:schemeClr>
            </a:solidFill>
          </a:ln>
        </p:spPr>
      </p:pic>
      <p:sp>
        <p:nvSpPr>
          <p:cNvPr id="11" name="TextBox 10">
            <a:extLst>
              <a:ext uri="{FF2B5EF4-FFF2-40B4-BE49-F238E27FC236}">
                <a16:creationId xmlns:a16="http://schemas.microsoft.com/office/drawing/2014/main" id="{D4053053-5BCB-66BD-1B3D-14B5AAE6D211}"/>
              </a:ext>
            </a:extLst>
          </p:cNvPr>
          <p:cNvSpPr txBox="1"/>
          <p:nvPr/>
        </p:nvSpPr>
        <p:spPr>
          <a:xfrm>
            <a:off x="1098852" y="4370483"/>
            <a:ext cx="5092505" cy="1754326"/>
          </a:xfrm>
          <a:prstGeom prst="rect">
            <a:avLst/>
          </a:prstGeom>
          <a:noFill/>
        </p:spPr>
        <p:txBody>
          <a:bodyPr wrap="square" rtlCol="0">
            <a:spAutoFit/>
          </a:bodyPr>
          <a:lstStyle/>
          <a:p>
            <a:r>
              <a:rPr lang="en-US" dirty="0"/>
              <a:t>Notice that when you execute line 31, the new object you created (the R version of your excel spreadsheet) appears in your </a:t>
            </a:r>
            <a:r>
              <a:rPr lang="en-US" dirty="0">
                <a:solidFill>
                  <a:schemeClr val="accent5">
                    <a:lumMod val="60000"/>
                    <a:lumOff val="40000"/>
                  </a:schemeClr>
                </a:solidFill>
              </a:rPr>
              <a:t>environment</a:t>
            </a:r>
            <a:r>
              <a:rPr lang="en-US" dirty="0"/>
              <a:t> pane. If you click on that object in your environment pane, it will open in a new window in the R studio program next to your source code.  </a:t>
            </a:r>
          </a:p>
        </p:txBody>
      </p:sp>
      <p:pic>
        <p:nvPicPr>
          <p:cNvPr id="4" name="Picture 3">
            <a:extLst>
              <a:ext uri="{FF2B5EF4-FFF2-40B4-BE49-F238E27FC236}">
                <a16:creationId xmlns:a16="http://schemas.microsoft.com/office/drawing/2014/main" id="{FDB57AC9-A241-9D72-F976-4693B1D7DA21}"/>
              </a:ext>
            </a:extLst>
          </p:cNvPr>
          <p:cNvPicPr>
            <a:picLocks noChangeAspect="1"/>
          </p:cNvPicPr>
          <p:nvPr/>
        </p:nvPicPr>
        <p:blipFill>
          <a:blip r:embed="rId3"/>
          <a:stretch>
            <a:fillRect/>
          </a:stretch>
        </p:blipFill>
        <p:spPr>
          <a:xfrm>
            <a:off x="1098852" y="3515498"/>
            <a:ext cx="10554855" cy="522926"/>
          </a:xfrm>
          <a:prstGeom prst="rect">
            <a:avLst/>
          </a:prstGeom>
        </p:spPr>
      </p:pic>
    </p:spTree>
    <p:extLst>
      <p:ext uri="{BB962C8B-B14F-4D97-AF65-F5344CB8AC3E}">
        <p14:creationId xmlns:p14="http://schemas.microsoft.com/office/powerpoint/2010/main" val="905635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5F3FF8-474D-87FC-528C-91272DE1BCEA}"/>
              </a:ext>
            </a:extLst>
          </p:cNvPr>
          <p:cNvSpPr txBox="1"/>
          <p:nvPr/>
        </p:nvSpPr>
        <p:spPr>
          <a:xfrm>
            <a:off x="528548" y="551716"/>
            <a:ext cx="9865073" cy="800219"/>
          </a:xfrm>
          <a:prstGeom prst="rect">
            <a:avLst/>
          </a:prstGeom>
          <a:noFill/>
        </p:spPr>
        <p:txBody>
          <a:bodyPr wrap="none" rtlCol="0">
            <a:spAutoFit/>
          </a:bodyPr>
          <a:lstStyle/>
          <a:p>
            <a:r>
              <a:rPr lang="en-US" sz="2800" dirty="0"/>
              <a:t>Let’s take a second to dissect the anatomy of a command in R. </a:t>
            </a:r>
          </a:p>
          <a:p>
            <a:endParaRPr lang="en-US" dirty="0"/>
          </a:p>
        </p:txBody>
      </p:sp>
      <p:sp>
        <p:nvSpPr>
          <p:cNvPr id="6" name="TextBox 5">
            <a:extLst>
              <a:ext uri="{FF2B5EF4-FFF2-40B4-BE49-F238E27FC236}">
                <a16:creationId xmlns:a16="http://schemas.microsoft.com/office/drawing/2014/main" id="{07F65D87-C61E-E68D-7256-079756FADD51}"/>
              </a:ext>
            </a:extLst>
          </p:cNvPr>
          <p:cNvSpPr txBox="1"/>
          <p:nvPr/>
        </p:nvSpPr>
        <p:spPr>
          <a:xfrm>
            <a:off x="6886031" y="2136829"/>
            <a:ext cx="3432927" cy="369332"/>
          </a:xfrm>
          <a:prstGeom prst="rect">
            <a:avLst/>
          </a:prstGeom>
          <a:noFill/>
        </p:spPr>
        <p:txBody>
          <a:bodyPr wrap="none" rtlCol="0">
            <a:spAutoFit/>
          </a:bodyPr>
          <a:lstStyle/>
          <a:p>
            <a:r>
              <a:rPr lang="en-US" dirty="0"/>
              <a:t>path where to find the file to read</a:t>
            </a:r>
          </a:p>
        </p:txBody>
      </p:sp>
      <p:sp>
        <p:nvSpPr>
          <p:cNvPr id="7" name="TextBox 6">
            <a:extLst>
              <a:ext uri="{FF2B5EF4-FFF2-40B4-BE49-F238E27FC236}">
                <a16:creationId xmlns:a16="http://schemas.microsoft.com/office/drawing/2014/main" id="{F8CE1277-0120-0DF8-0017-FBEFF4C8128F}"/>
              </a:ext>
            </a:extLst>
          </p:cNvPr>
          <p:cNvSpPr txBox="1"/>
          <p:nvPr/>
        </p:nvSpPr>
        <p:spPr>
          <a:xfrm>
            <a:off x="4802873" y="2136829"/>
            <a:ext cx="1207382" cy="369332"/>
          </a:xfrm>
          <a:prstGeom prst="rect">
            <a:avLst/>
          </a:prstGeom>
          <a:noFill/>
        </p:spPr>
        <p:txBody>
          <a:bodyPr wrap="none" rtlCol="0">
            <a:spAutoFit/>
          </a:bodyPr>
          <a:lstStyle/>
          <a:p>
            <a:r>
              <a:rPr lang="en-US" dirty="0"/>
              <a:t>command</a:t>
            </a:r>
          </a:p>
        </p:txBody>
      </p:sp>
      <p:sp>
        <p:nvSpPr>
          <p:cNvPr id="8" name="TextBox 7">
            <a:extLst>
              <a:ext uri="{FF2B5EF4-FFF2-40B4-BE49-F238E27FC236}">
                <a16:creationId xmlns:a16="http://schemas.microsoft.com/office/drawing/2014/main" id="{ED60DDCD-0FD8-26F7-F6BF-955A8C184EAD}"/>
              </a:ext>
            </a:extLst>
          </p:cNvPr>
          <p:cNvSpPr txBox="1"/>
          <p:nvPr/>
        </p:nvSpPr>
        <p:spPr>
          <a:xfrm>
            <a:off x="2197337" y="2136829"/>
            <a:ext cx="814647" cy="369332"/>
          </a:xfrm>
          <a:prstGeom prst="rect">
            <a:avLst/>
          </a:prstGeom>
          <a:noFill/>
        </p:spPr>
        <p:txBody>
          <a:bodyPr wrap="none" rtlCol="0">
            <a:spAutoFit/>
          </a:bodyPr>
          <a:lstStyle/>
          <a:p>
            <a:r>
              <a:rPr lang="en-US" dirty="0"/>
              <a:t>object</a:t>
            </a:r>
          </a:p>
        </p:txBody>
      </p:sp>
      <p:sp>
        <p:nvSpPr>
          <p:cNvPr id="12" name="TextBox 11">
            <a:extLst>
              <a:ext uri="{FF2B5EF4-FFF2-40B4-BE49-F238E27FC236}">
                <a16:creationId xmlns:a16="http://schemas.microsoft.com/office/drawing/2014/main" id="{61B73DE2-3698-9DA7-7A89-F20660B25486}"/>
              </a:ext>
            </a:extLst>
          </p:cNvPr>
          <p:cNvSpPr txBox="1"/>
          <p:nvPr/>
        </p:nvSpPr>
        <p:spPr>
          <a:xfrm>
            <a:off x="6582532" y="2902368"/>
            <a:ext cx="4136795" cy="3416320"/>
          </a:xfrm>
          <a:prstGeom prst="rect">
            <a:avLst/>
          </a:prstGeom>
          <a:noFill/>
        </p:spPr>
        <p:txBody>
          <a:bodyPr wrap="square" rtlCol="0">
            <a:spAutoFit/>
          </a:bodyPr>
          <a:lstStyle/>
          <a:p>
            <a:r>
              <a:rPr lang="en-US" dirty="0"/>
              <a:t>In this case, I am telling R to look in the folder called input for a file called </a:t>
            </a:r>
            <a:r>
              <a:rPr lang="en-US" dirty="0" err="1"/>
              <a:t>data_final.xlsx</a:t>
            </a:r>
            <a:r>
              <a:rPr lang="en-US" dirty="0"/>
              <a:t>. You will notice that in the .zip file you downloaded (</a:t>
            </a:r>
            <a:r>
              <a:rPr lang="en-US" dirty="0" err="1"/>
              <a:t>Logistic_Regression_Anoxia.zip</a:t>
            </a:r>
            <a:r>
              <a:rPr lang="en-US" dirty="0"/>
              <a:t>), there is the project file, the R code, and two folders called input and output. Opening up a project tells R you will work in the folder the project is located. If you wanted to import a file not in this folder, then just write out the full path of the file.</a:t>
            </a:r>
          </a:p>
        </p:txBody>
      </p:sp>
      <p:sp>
        <p:nvSpPr>
          <p:cNvPr id="15" name="TextBox 14">
            <a:extLst>
              <a:ext uri="{FF2B5EF4-FFF2-40B4-BE49-F238E27FC236}">
                <a16:creationId xmlns:a16="http://schemas.microsoft.com/office/drawing/2014/main" id="{BAC3D123-38A8-6FCA-6215-4693E1D80E12}"/>
              </a:ext>
            </a:extLst>
          </p:cNvPr>
          <p:cNvSpPr txBox="1"/>
          <p:nvPr/>
        </p:nvSpPr>
        <p:spPr>
          <a:xfrm>
            <a:off x="5255172" y="6352515"/>
            <a:ext cx="4239687" cy="369332"/>
          </a:xfrm>
          <a:prstGeom prst="rect">
            <a:avLst/>
          </a:prstGeom>
          <a:noFill/>
        </p:spPr>
        <p:txBody>
          <a:bodyPr wrap="none" rtlCol="0">
            <a:spAutoFit/>
          </a:bodyPr>
          <a:lstStyle/>
          <a:p>
            <a:r>
              <a:rPr lang="en-US" dirty="0"/>
              <a:t>More information on figuring out a path:</a:t>
            </a:r>
          </a:p>
        </p:txBody>
      </p:sp>
      <p:sp>
        <p:nvSpPr>
          <p:cNvPr id="18" name="TextBox 17">
            <a:extLst>
              <a:ext uri="{FF2B5EF4-FFF2-40B4-BE49-F238E27FC236}">
                <a16:creationId xmlns:a16="http://schemas.microsoft.com/office/drawing/2014/main" id="{D965273B-3275-1D22-1BA6-2CF50491B1A0}"/>
              </a:ext>
            </a:extLst>
          </p:cNvPr>
          <p:cNvSpPr txBox="1"/>
          <p:nvPr/>
        </p:nvSpPr>
        <p:spPr>
          <a:xfrm>
            <a:off x="9397218" y="6345924"/>
            <a:ext cx="612668" cy="369332"/>
          </a:xfrm>
          <a:prstGeom prst="rect">
            <a:avLst/>
          </a:prstGeom>
          <a:noFill/>
        </p:spPr>
        <p:txBody>
          <a:bodyPr wrap="none" rtlCol="0">
            <a:spAutoFit/>
          </a:bodyPr>
          <a:lstStyle/>
          <a:p>
            <a:r>
              <a:rPr lang="en-US" dirty="0">
                <a:hlinkClick r:id="rId2"/>
              </a:rPr>
              <a:t>Mac</a:t>
            </a:r>
            <a:endParaRPr lang="en-US" dirty="0"/>
          </a:p>
        </p:txBody>
      </p:sp>
      <p:sp>
        <p:nvSpPr>
          <p:cNvPr id="19" name="TextBox 18">
            <a:extLst>
              <a:ext uri="{FF2B5EF4-FFF2-40B4-BE49-F238E27FC236}">
                <a16:creationId xmlns:a16="http://schemas.microsoft.com/office/drawing/2014/main" id="{13D6E297-0652-8E38-8399-EFE971168AA7}"/>
              </a:ext>
            </a:extLst>
          </p:cNvPr>
          <p:cNvSpPr txBox="1"/>
          <p:nvPr/>
        </p:nvSpPr>
        <p:spPr>
          <a:xfrm>
            <a:off x="10154613" y="6339674"/>
            <a:ext cx="478016" cy="369332"/>
          </a:xfrm>
          <a:prstGeom prst="rect">
            <a:avLst/>
          </a:prstGeom>
          <a:noFill/>
        </p:spPr>
        <p:txBody>
          <a:bodyPr wrap="none" rtlCol="0">
            <a:spAutoFit/>
          </a:bodyPr>
          <a:lstStyle/>
          <a:p>
            <a:r>
              <a:rPr lang="en-US" dirty="0">
                <a:hlinkClick r:id="rId3"/>
              </a:rPr>
              <a:t>PC</a:t>
            </a:r>
            <a:endParaRPr lang="en-US" dirty="0"/>
          </a:p>
        </p:txBody>
      </p:sp>
      <p:sp>
        <p:nvSpPr>
          <p:cNvPr id="20" name="TextBox 19">
            <a:extLst>
              <a:ext uri="{FF2B5EF4-FFF2-40B4-BE49-F238E27FC236}">
                <a16:creationId xmlns:a16="http://schemas.microsoft.com/office/drawing/2014/main" id="{712DC393-C222-10D4-C1DE-F116FC90DD30}"/>
              </a:ext>
            </a:extLst>
          </p:cNvPr>
          <p:cNvSpPr txBox="1"/>
          <p:nvPr/>
        </p:nvSpPr>
        <p:spPr>
          <a:xfrm>
            <a:off x="10818949" y="6345924"/>
            <a:ext cx="712054" cy="369332"/>
          </a:xfrm>
          <a:prstGeom prst="rect">
            <a:avLst/>
          </a:prstGeom>
          <a:noFill/>
        </p:spPr>
        <p:txBody>
          <a:bodyPr wrap="none" rtlCol="0">
            <a:spAutoFit/>
          </a:bodyPr>
          <a:lstStyle/>
          <a:p>
            <a:r>
              <a:rPr lang="en-US" dirty="0">
                <a:hlinkClick r:id="rId4"/>
              </a:rPr>
              <a:t>Linux</a:t>
            </a:r>
            <a:endParaRPr lang="en-US" dirty="0"/>
          </a:p>
        </p:txBody>
      </p:sp>
      <p:pic>
        <p:nvPicPr>
          <p:cNvPr id="2" name="Picture 1" descr="A screenshot of a computer&#10;&#10;Description automatically generated">
            <a:extLst>
              <a:ext uri="{FF2B5EF4-FFF2-40B4-BE49-F238E27FC236}">
                <a16:creationId xmlns:a16="http://schemas.microsoft.com/office/drawing/2014/main" id="{B7B20131-8366-237A-7843-744B6DF3926D}"/>
              </a:ext>
            </a:extLst>
          </p:cNvPr>
          <p:cNvPicPr>
            <a:picLocks noChangeAspect="1"/>
          </p:cNvPicPr>
          <p:nvPr/>
        </p:nvPicPr>
        <p:blipFill>
          <a:blip r:embed="rId5"/>
          <a:stretch>
            <a:fillRect/>
          </a:stretch>
        </p:blipFill>
        <p:spPr>
          <a:xfrm>
            <a:off x="451372" y="3818219"/>
            <a:ext cx="5775274" cy="1493605"/>
          </a:xfrm>
          <a:prstGeom prst="rect">
            <a:avLst/>
          </a:prstGeom>
        </p:spPr>
      </p:pic>
      <p:pic>
        <p:nvPicPr>
          <p:cNvPr id="13" name="Picture 12">
            <a:extLst>
              <a:ext uri="{FF2B5EF4-FFF2-40B4-BE49-F238E27FC236}">
                <a16:creationId xmlns:a16="http://schemas.microsoft.com/office/drawing/2014/main" id="{959E198F-0C3C-3E3A-E50F-46FA3BF29DCD}"/>
              </a:ext>
            </a:extLst>
          </p:cNvPr>
          <p:cNvPicPr>
            <a:picLocks noChangeAspect="1"/>
          </p:cNvPicPr>
          <p:nvPr/>
        </p:nvPicPr>
        <p:blipFill>
          <a:blip r:embed="rId6"/>
          <a:stretch>
            <a:fillRect/>
          </a:stretch>
        </p:blipFill>
        <p:spPr>
          <a:xfrm>
            <a:off x="1373329" y="1602296"/>
            <a:ext cx="9273851" cy="455717"/>
          </a:xfrm>
          <a:prstGeom prst="rect">
            <a:avLst/>
          </a:prstGeom>
        </p:spPr>
      </p:pic>
      <p:sp>
        <p:nvSpPr>
          <p:cNvPr id="9" name="Rectangle 8">
            <a:extLst>
              <a:ext uri="{FF2B5EF4-FFF2-40B4-BE49-F238E27FC236}">
                <a16:creationId xmlns:a16="http://schemas.microsoft.com/office/drawing/2014/main" id="{72C751D3-FAC3-46EE-E257-98379255765E}"/>
              </a:ext>
            </a:extLst>
          </p:cNvPr>
          <p:cNvSpPr/>
          <p:nvPr/>
        </p:nvSpPr>
        <p:spPr>
          <a:xfrm>
            <a:off x="2197337" y="1237430"/>
            <a:ext cx="1881116" cy="1407295"/>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7013B2-A446-2ABA-8DA5-1AADAD7CEF1F}"/>
              </a:ext>
            </a:extLst>
          </p:cNvPr>
          <p:cNvSpPr/>
          <p:nvPr/>
        </p:nvSpPr>
        <p:spPr>
          <a:xfrm>
            <a:off x="4178710" y="1235084"/>
            <a:ext cx="2132433" cy="1407295"/>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61CB96-C3CC-72C2-DBE8-456037A1666E}"/>
              </a:ext>
            </a:extLst>
          </p:cNvPr>
          <p:cNvSpPr/>
          <p:nvPr/>
        </p:nvSpPr>
        <p:spPr>
          <a:xfrm>
            <a:off x="6411400" y="1235084"/>
            <a:ext cx="4407549" cy="5071200"/>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5673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46F946-3D13-E65B-7657-AD67C2BD71BB}"/>
              </a:ext>
            </a:extLst>
          </p:cNvPr>
          <p:cNvPicPr>
            <a:picLocks noChangeAspect="1"/>
          </p:cNvPicPr>
          <p:nvPr/>
        </p:nvPicPr>
        <p:blipFill>
          <a:blip r:embed="rId2"/>
          <a:stretch>
            <a:fillRect/>
          </a:stretch>
        </p:blipFill>
        <p:spPr>
          <a:xfrm>
            <a:off x="4419600" y="3520831"/>
            <a:ext cx="7772400" cy="3218688"/>
          </a:xfrm>
          <a:prstGeom prst="rect">
            <a:avLst/>
          </a:prstGeom>
        </p:spPr>
      </p:pic>
      <p:pic>
        <p:nvPicPr>
          <p:cNvPr id="5" name="Picture 4">
            <a:extLst>
              <a:ext uri="{FF2B5EF4-FFF2-40B4-BE49-F238E27FC236}">
                <a16:creationId xmlns:a16="http://schemas.microsoft.com/office/drawing/2014/main" id="{D602EF4C-CF2C-680E-73F0-95017FF249A2}"/>
              </a:ext>
            </a:extLst>
          </p:cNvPr>
          <p:cNvPicPr>
            <a:picLocks noChangeAspect="1"/>
          </p:cNvPicPr>
          <p:nvPr/>
        </p:nvPicPr>
        <p:blipFill>
          <a:blip r:embed="rId3">
            <a:alphaModFix amt="25000"/>
          </a:blip>
          <a:stretch>
            <a:fillRect/>
          </a:stretch>
        </p:blipFill>
        <p:spPr>
          <a:xfrm>
            <a:off x="317500" y="1948537"/>
            <a:ext cx="7772400" cy="3198782"/>
          </a:xfrm>
          <a:prstGeom prst="rect">
            <a:avLst/>
          </a:prstGeom>
        </p:spPr>
      </p:pic>
      <p:sp>
        <p:nvSpPr>
          <p:cNvPr id="6" name="TextBox 5">
            <a:extLst>
              <a:ext uri="{FF2B5EF4-FFF2-40B4-BE49-F238E27FC236}">
                <a16:creationId xmlns:a16="http://schemas.microsoft.com/office/drawing/2014/main" id="{8084B42C-1C3E-2CF1-E56C-5C9C8E0DEC6B}"/>
              </a:ext>
            </a:extLst>
          </p:cNvPr>
          <p:cNvSpPr txBox="1"/>
          <p:nvPr/>
        </p:nvSpPr>
        <p:spPr>
          <a:xfrm>
            <a:off x="528548" y="438897"/>
            <a:ext cx="11447552" cy="1661993"/>
          </a:xfrm>
          <a:prstGeom prst="rect">
            <a:avLst/>
          </a:prstGeom>
          <a:noFill/>
        </p:spPr>
        <p:txBody>
          <a:bodyPr wrap="square" rtlCol="0">
            <a:spAutoFit/>
          </a:bodyPr>
          <a:lstStyle/>
          <a:p>
            <a:r>
              <a:rPr lang="en-US" sz="2800" dirty="0"/>
              <a:t>We are now done with section 1, let’s collapse Section 1 code by clicking on the arrow next to line number 12. This is not necessary, just aesthetically organized.</a:t>
            </a:r>
          </a:p>
          <a:p>
            <a:endParaRPr lang="en-US" dirty="0"/>
          </a:p>
        </p:txBody>
      </p:sp>
      <p:sp>
        <p:nvSpPr>
          <p:cNvPr id="8" name="Rectangle 7">
            <a:extLst>
              <a:ext uri="{FF2B5EF4-FFF2-40B4-BE49-F238E27FC236}">
                <a16:creationId xmlns:a16="http://schemas.microsoft.com/office/drawing/2014/main" id="{6CE0B151-E217-2811-3540-699C6BDAFFAA}"/>
              </a:ext>
            </a:extLst>
          </p:cNvPr>
          <p:cNvSpPr/>
          <p:nvPr/>
        </p:nvSpPr>
        <p:spPr>
          <a:xfrm>
            <a:off x="528548" y="2382982"/>
            <a:ext cx="2006834" cy="36021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C0F0664-193C-BD27-2AE1-617E942DB208}"/>
              </a:ext>
            </a:extLst>
          </p:cNvPr>
          <p:cNvPicPr>
            <a:picLocks noChangeAspect="1"/>
          </p:cNvPicPr>
          <p:nvPr/>
        </p:nvPicPr>
        <p:blipFill>
          <a:blip r:embed="rId3">
            <a:alphaModFix/>
          </a:blip>
          <a:srcRect l="2716" t="13582" r="71465" b="75157"/>
          <a:stretch/>
        </p:blipFill>
        <p:spPr>
          <a:xfrm>
            <a:off x="528548" y="2382982"/>
            <a:ext cx="2006835" cy="360218"/>
          </a:xfrm>
          <a:prstGeom prst="rect">
            <a:avLst/>
          </a:prstGeom>
        </p:spPr>
      </p:pic>
      <p:sp>
        <p:nvSpPr>
          <p:cNvPr id="10" name="Down Arrow 9">
            <a:extLst>
              <a:ext uri="{FF2B5EF4-FFF2-40B4-BE49-F238E27FC236}">
                <a16:creationId xmlns:a16="http://schemas.microsoft.com/office/drawing/2014/main" id="{1E798F9D-0EF2-85F2-9B77-8F62CF82C95A}"/>
              </a:ext>
            </a:extLst>
          </p:cNvPr>
          <p:cNvSpPr/>
          <p:nvPr/>
        </p:nvSpPr>
        <p:spPr>
          <a:xfrm rot="18533371">
            <a:off x="3408457" y="2213299"/>
            <a:ext cx="393228" cy="2431402"/>
          </a:xfrm>
          <a:prstGeom prst="downArrow">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7680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77D5-A4A1-1E47-40CF-239D8B6F888F}"/>
              </a:ext>
            </a:extLst>
          </p:cNvPr>
          <p:cNvSpPr>
            <a:spLocks noGrp="1"/>
          </p:cNvSpPr>
          <p:nvPr>
            <p:ph type="title"/>
          </p:nvPr>
        </p:nvSpPr>
        <p:spPr>
          <a:xfrm>
            <a:off x="838200" y="2766219"/>
            <a:ext cx="10515600" cy="1325563"/>
          </a:xfrm>
        </p:spPr>
        <p:txBody>
          <a:bodyPr/>
          <a:lstStyle/>
          <a:p>
            <a:pPr algn="ctr"/>
            <a:r>
              <a:rPr lang="en-US" dirty="0"/>
              <a:t>Part 1: Software Loading</a:t>
            </a:r>
          </a:p>
        </p:txBody>
      </p:sp>
    </p:spTree>
    <p:extLst>
      <p:ext uri="{BB962C8B-B14F-4D97-AF65-F5344CB8AC3E}">
        <p14:creationId xmlns:p14="http://schemas.microsoft.com/office/powerpoint/2010/main" val="2923970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46F946-3D13-E65B-7657-AD67C2BD71BB}"/>
              </a:ext>
            </a:extLst>
          </p:cNvPr>
          <p:cNvPicPr>
            <a:picLocks noChangeAspect="1"/>
          </p:cNvPicPr>
          <p:nvPr/>
        </p:nvPicPr>
        <p:blipFill>
          <a:blip r:embed="rId2">
            <a:alphaModFix amt="25000"/>
          </a:blip>
          <a:stretch>
            <a:fillRect/>
          </a:stretch>
        </p:blipFill>
        <p:spPr>
          <a:xfrm>
            <a:off x="447552" y="263471"/>
            <a:ext cx="11296896" cy="4678244"/>
          </a:xfrm>
          <a:prstGeom prst="rect">
            <a:avLst/>
          </a:prstGeom>
        </p:spPr>
      </p:pic>
      <p:sp>
        <p:nvSpPr>
          <p:cNvPr id="8" name="Rectangle 7">
            <a:extLst>
              <a:ext uri="{FF2B5EF4-FFF2-40B4-BE49-F238E27FC236}">
                <a16:creationId xmlns:a16="http://schemas.microsoft.com/office/drawing/2014/main" id="{6CE0B151-E217-2811-3540-699C6BDAFFAA}"/>
              </a:ext>
            </a:extLst>
          </p:cNvPr>
          <p:cNvSpPr/>
          <p:nvPr/>
        </p:nvSpPr>
        <p:spPr>
          <a:xfrm>
            <a:off x="1041891" y="4581497"/>
            <a:ext cx="2006834" cy="36021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8FD9D8E-8E3C-3C9B-1F87-63E329B122E9}"/>
              </a:ext>
            </a:extLst>
          </p:cNvPr>
          <p:cNvSpPr txBox="1"/>
          <p:nvPr/>
        </p:nvSpPr>
        <p:spPr>
          <a:xfrm>
            <a:off x="1041891" y="5191932"/>
            <a:ext cx="6325386" cy="369332"/>
          </a:xfrm>
          <a:prstGeom prst="rect">
            <a:avLst/>
          </a:prstGeom>
          <a:noFill/>
        </p:spPr>
        <p:txBody>
          <a:bodyPr wrap="none" rtlCol="0">
            <a:spAutoFit/>
          </a:bodyPr>
          <a:lstStyle/>
          <a:p>
            <a:r>
              <a:rPr lang="en-US" dirty="0"/>
              <a:t>You can also navigate sections by clicking through the list here</a:t>
            </a:r>
          </a:p>
        </p:txBody>
      </p:sp>
      <p:pic>
        <p:nvPicPr>
          <p:cNvPr id="4" name="Picture 3">
            <a:extLst>
              <a:ext uri="{FF2B5EF4-FFF2-40B4-BE49-F238E27FC236}">
                <a16:creationId xmlns:a16="http://schemas.microsoft.com/office/drawing/2014/main" id="{F60E50D5-09DE-4621-DAA0-1F8A291F0E1F}"/>
              </a:ext>
            </a:extLst>
          </p:cNvPr>
          <p:cNvPicPr>
            <a:picLocks noChangeAspect="1"/>
          </p:cNvPicPr>
          <p:nvPr/>
        </p:nvPicPr>
        <p:blipFill>
          <a:blip r:embed="rId2"/>
          <a:srcRect l="5261" t="92300" r="76974"/>
          <a:stretch/>
        </p:blipFill>
        <p:spPr>
          <a:xfrm>
            <a:off x="1041891" y="4581497"/>
            <a:ext cx="2006834" cy="360218"/>
          </a:xfrm>
          <a:prstGeom prst="rect">
            <a:avLst/>
          </a:prstGeom>
        </p:spPr>
      </p:pic>
    </p:spTree>
    <p:extLst>
      <p:ext uri="{BB962C8B-B14F-4D97-AF65-F5344CB8AC3E}">
        <p14:creationId xmlns:p14="http://schemas.microsoft.com/office/powerpoint/2010/main" val="1818737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DA0606-F8A0-CE81-9128-514B641BB13B}"/>
              </a:ext>
            </a:extLst>
          </p:cNvPr>
          <p:cNvSpPr txBox="1"/>
          <p:nvPr/>
        </p:nvSpPr>
        <p:spPr>
          <a:xfrm>
            <a:off x="379385" y="564465"/>
            <a:ext cx="6093500" cy="492443"/>
          </a:xfrm>
          <a:prstGeom prst="rect">
            <a:avLst/>
          </a:prstGeom>
          <a:noFill/>
        </p:spPr>
        <p:txBody>
          <a:bodyPr wrap="square">
            <a:spAutoFit/>
          </a:bodyPr>
          <a:lstStyle/>
          <a:p>
            <a:pPr marL="0" indent="0">
              <a:buNone/>
            </a:pPr>
            <a:r>
              <a:rPr lang="en-US" sz="2600" b="1" dirty="0"/>
              <a:t>Section 2: Data Visualization</a:t>
            </a:r>
          </a:p>
        </p:txBody>
      </p:sp>
      <p:pic>
        <p:nvPicPr>
          <p:cNvPr id="5" name="Picture 4" descr="A close-up of a computer code&#10;&#10;Description automatically generated">
            <a:extLst>
              <a:ext uri="{FF2B5EF4-FFF2-40B4-BE49-F238E27FC236}">
                <a16:creationId xmlns:a16="http://schemas.microsoft.com/office/drawing/2014/main" id="{4E92E69F-A505-5E78-E3BA-B5CECE13B0F9}"/>
              </a:ext>
            </a:extLst>
          </p:cNvPr>
          <p:cNvPicPr>
            <a:picLocks noChangeAspect="1"/>
          </p:cNvPicPr>
          <p:nvPr/>
        </p:nvPicPr>
        <p:blipFill>
          <a:blip r:embed="rId2"/>
          <a:srcRect b="5405"/>
          <a:stretch/>
        </p:blipFill>
        <p:spPr>
          <a:xfrm>
            <a:off x="4678062" y="1346886"/>
            <a:ext cx="7086600" cy="1297460"/>
          </a:xfrm>
          <a:prstGeom prst="rect">
            <a:avLst/>
          </a:prstGeom>
        </p:spPr>
      </p:pic>
      <p:sp>
        <p:nvSpPr>
          <p:cNvPr id="6" name="Content Placeholder 2">
            <a:extLst>
              <a:ext uri="{FF2B5EF4-FFF2-40B4-BE49-F238E27FC236}">
                <a16:creationId xmlns:a16="http://schemas.microsoft.com/office/drawing/2014/main" id="{4F812657-D90B-1C9C-4DDA-459F83F59DBA}"/>
              </a:ext>
            </a:extLst>
          </p:cNvPr>
          <p:cNvSpPr>
            <a:spLocks noGrp="1"/>
          </p:cNvSpPr>
          <p:nvPr>
            <p:ph idx="1"/>
          </p:nvPr>
        </p:nvSpPr>
        <p:spPr>
          <a:xfrm>
            <a:off x="379385" y="1382393"/>
            <a:ext cx="4298677" cy="4911142"/>
          </a:xfrm>
        </p:spPr>
        <p:txBody>
          <a:bodyPr>
            <a:normAutofit/>
          </a:bodyPr>
          <a:lstStyle/>
          <a:p>
            <a:r>
              <a:rPr lang="en-US" dirty="0"/>
              <a:t>lines 35-40: </a:t>
            </a:r>
          </a:p>
          <a:p>
            <a:r>
              <a:rPr lang="en-US" dirty="0"/>
              <a:t>These lines of code generate our first visualization using </a:t>
            </a:r>
            <a:r>
              <a:rPr lang="en-US" dirty="0" err="1"/>
              <a:t>ggplot</a:t>
            </a:r>
            <a:endParaRPr lang="en-US" sz="2400" b="1" dirty="0"/>
          </a:p>
        </p:txBody>
      </p:sp>
      <p:pic>
        <p:nvPicPr>
          <p:cNvPr id="8" name="Picture 7" descr="A group of colored bars with numbers&#10;&#10;Description automatically generated with medium confidence">
            <a:extLst>
              <a:ext uri="{FF2B5EF4-FFF2-40B4-BE49-F238E27FC236}">
                <a16:creationId xmlns:a16="http://schemas.microsoft.com/office/drawing/2014/main" id="{05F630F0-03BC-A4C4-3793-8E863E8FF18A}"/>
              </a:ext>
            </a:extLst>
          </p:cNvPr>
          <p:cNvPicPr>
            <a:picLocks noChangeAspect="1"/>
          </p:cNvPicPr>
          <p:nvPr/>
        </p:nvPicPr>
        <p:blipFill>
          <a:blip r:embed="rId3"/>
          <a:stretch>
            <a:fillRect/>
          </a:stretch>
        </p:blipFill>
        <p:spPr>
          <a:xfrm>
            <a:off x="7331290" y="3322674"/>
            <a:ext cx="4015088" cy="2707850"/>
          </a:xfrm>
          <a:prstGeom prst="rect">
            <a:avLst/>
          </a:prstGeom>
        </p:spPr>
      </p:pic>
      <p:sp>
        <p:nvSpPr>
          <p:cNvPr id="10" name="TextBox 9">
            <a:extLst>
              <a:ext uri="{FF2B5EF4-FFF2-40B4-BE49-F238E27FC236}">
                <a16:creationId xmlns:a16="http://schemas.microsoft.com/office/drawing/2014/main" id="{97283727-C70D-D0A9-485D-6FA5A495FDC6}"/>
              </a:ext>
            </a:extLst>
          </p:cNvPr>
          <p:cNvSpPr txBox="1"/>
          <p:nvPr/>
        </p:nvSpPr>
        <p:spPr>
          <a:xfrm>
            <a:off x="720355" y="3202700"/>
            <a:ext cx="6392825" cy="3416320"/>
          </a:xfrm>
          <a:prstGeom prst="rect">
            <a:avLst/>
          </a:prstGeom>
          <a:noFill/>
        </p:spPr>
        <p:txBody>
          <a:bodyPr wrap="square">
            <a:spAutoFit/>
          </a:bodyPr>
          <a:lstStyle/>
          <a:p>
            <a:r>
              <a:rPr lang="en-US" sz="1800" dirty="0"/>
              <a:t>This code tells R to go into the </a:t>
            </a:r>
            <a:r>
              <a:rPr lang="en-US" sz="1800" b="1" dirty="0" err="1"/>
              <a:t>anoxia_data</a:t>
            </a:r>
            <a:r>
              <a:rPr lang="en-US" sz="1800" b="1" dirty="0"/>
              <a:t> </a:t>
            </a:r>
            <a:r>
              <a:rPr lang="en-US" sz="1800" dirty="0"/>
              <a:t>object we created in the previous section and create a plot from that dataset. We are making a simple bar plot (</a:t>
            </a:r>
            <a:r>
              <a:rPr lang="en-US" sz="1800" dirty="0" err="1"/>
              <a:t>geom</a:t>
            </a:r>
            <a:r>
              <a:rPr lang="en-US" dirty="0"/>
              <a:t>=</a:t>
            </a:r>
            <a:r>
              <a:rPr lang="en-US" sz="1800" dirty="0"/>
              <a:t> “bar”) of the means of each genotype (x axis in the “</a:t>
            </a:r>
            <a:r>
              <a:rPr lang="en-US" sz="1800" dirty="0" err="1"/>
              <a:t>aes</a:t>
            </a:r>
            <a:r>
              <a:rPr lang="en-US" sz="1800" dirty="0"/>
              <a:t>” function on line 36) in the moving column (y axis </a:t>
            </a:r>
            <a:r>
              <a:rPr lang="en-US" dirty="0"/>
              <a:t>in the same line of code</a:t>
            </a:r>
            <a:r>
              <a:rPr lang="en-US" sz="1800" dirty="0"/>
              <a:t>).  I am interested in looking at these means in each trial (</a:t>
            </a:r>
            <a:r>
              <a:rPr lang="en-US" sz="1800" dirty="0" err="1"/>
              <a:t>facet_wrap</a:t>
            </a:r>
            <a:r>
              <a:rPr lang="en-US" dirty="0"/>
              <a:t>(~trial) in line 40</a:t>
            </a:r>
            <a:r>
              <a:rPr lang="en-US" sz="1800" dirty="0"/>
              <a:t>), as this experiment is variable and not all trials worked (</a:t>
            </a:r>
            <a:r>
              <a:rPr lang="en-US" sz="1800" i="1" dirty="0"/>
              <a:t>egl-9</a:t>
            </a:r>
            <a:r>
              <a:rPr lang="en-US" sz="1800" dirty="0"/>
              <a:t> must be &gt; than N2)</a:t>
            </a:r>
          </a:p>
          <a:p>
            <a:endParaRPr lang="en-US" sz="1800" dirty="0"/>
          </a:p>
          <a:p>
            <a:r>
              <a:rPr lang="en-US" dirty="0"/>
              <a:t>The format of the </a:t>
            </a:r>
            <a:r>
              <a:rPr lang="en-US" dirty="0" err="1"/>
              <a:t>ggplot</a:t>
            </a:r>
            <a:r>
              <a:rPr lang="en-US" dirty="0"/>
              <a:t> code is very stereotyped. It is a good idea to get sample code to start with and then customize from there.</a:t>
            </a:r>
          </a:p>
        </p:txBody>
      </p:sp>
    </p:spTree>
    <p:extLst>
      <p:ext uri="{BB962C8B-B14F-4D97-AF65-F5344CB8AC3E}">
        <p14:creationId xmlns:p14="http://schemas.microsoft.com/office/powerpoint/2010/main" val="2728268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A9F1EE-6A44-3B7C-9628-35C468EA8A1C}"/>
              </a:ext>
            </a:extLst>
          </p:cNvPr>
          <p:cNvSpPr txBox="1"/>
          <p:nvPr/>
        </p:nvSpPr>
        <p:spPr>
          <a:xfrm>
            <a:off x="423110" y="355952"/>
            <a:ext cx="11345780" cy="1938992"/>
          </a:xfrm>
          <a:prstGeom prst="rect">
            <a:avLst/>
          </a:prstGeom>
          <a:noFill/>
        </p:spPr>
        <p:txBody>
          <a:bodyPr wrap="square">
            <a:spAutoFit/>
          </a:bodyPr>
          <a:lstStyle/>
          <a:p>
            <a:r>
              <a:rPr lang="en-US" sz="2400" b="1" dirty="0"/>
              <a:t>We call on the </a:t>
            </a:r>
            <a:r>
              <a:rPr lang="en-US" sz="2400" b="1" dirty="0" err="1"/>
              <a:t>ggplot</a:t>
            </a:r>
            <a:r>
              <a:rPr lang="en-US" sz="2400" b="1" dirty="0"/>
              <a:t> function to plot our </a:t>
            </a:r>
            <a:r>
              <a:rPr lang="en-US" sz="2400" b="1" dirty="0" err="1"/>
              <a:t>anoxia_data</a:t>
            </a:r>
            <a:r>
              <a:rPr lang="en-US" sz="2400" b="1" dirty="0"/>
              <a:t> as a bar plot (</a:t>
            </a:r>
            <a:r>
              <a:rPr lang="en-US" sz="2400" b="1" dirty="0" err="1"/>
              <a:t>geom</a:t>
            </a:r>
            <a:r>
              <a:rPr lang="en-US" sz="2400" b="1" dirty="0"/>
              <a:t> = “bar”). </a:t>
            </a:r>
            <a:r>
              <a:rPr lang="en-US" sz="2400" dirty="0" err="1"/>
              <a:t>ggplot</a:t>
            </a:r>
            <a:r>
              <a:rPr lang="en-US" sz="2400" dirty="0"/>
              <a:t> (actually, ggplot2 is the current version) has many different visualization options. This is not the only way to create graphs within R. But it is a very versatile option; we can customize axes names, chart line widths, and use a vast variety of themes to give our charts a nice look. </a:t>
            </a:r>
          </a:p>
        </p:txBody>
      </p:sp>
      <p:sp>
        <p:nvSpPr>
          <p:cNvPr id="4" name="TextBox 3">
            <a:extLst>
              <a:ext uri="{FF2B5EF4-FFF2-40B4-BE49-F238E27FC236}">
                <a16:creationId xmlns:a16="http://schemas.microsoft.com/office/drawing/2014/main" id="{E9F6997D-2E59-8FE1-11E9-09B02D4C17DD}"/>
              </a:ext>
            </a:extLst>
          </p:cNvPr>
          <p:cNvSpPr txBox="1"/>
          <p:nvPr/>
        </p:nvSpPr>
        <p:spPr>
          <a:xfrm>
            <a:off x="8127331" y="4577541"/>
            <a:ext cx="3641559" cy="1815882"/>
          </a:xfrm>
          <a:prstGeom prst="rect">
            <a:avLst/>
          </a:prstGeom>
          <a:noFill/>
        </p:spPr>
        <p:txBody>
          <a:bodyPr wrap="square" rtlCol="0">
            <a:spAutoFit/>
          </a:bodyPr>
          <a:lstStyle/>
          <a:p>
            <a:r>
              <a:rPr lang="en-US" sz="2800" dirty="0">
                <a:solidFill>
                  <a:srgbClr val="FFC000"/>
                </a:solidFill>
              </a:rPr>
              <a:t>Notice the chart can be viewed in the “plots” tab of the Output section</a:t>
            </a:r>
          </a:p>
        </p:txBody>
      </p:sp>
      <p:sp>
        <p:nvSpPr>
          <p:cNvPr id="8" name="TextBox 7">
            <a:extLst>
              <a:ext uri="{FF2B5EF4-FFF2-40B4-BE49-F238E27FC236}">
                <a16:creationId xmlns:a16="http://schemas.microsoft.com/office/drawing/2014/main" id="{511F8333-B74D-4287-AC9B-DCD2EC9DB124}"/>
              </a:ext>
            </a:extLst>
          </p:cNvPr>
          <p:cNvSpPr txBox="1"/>
          <p:nvPr/>
        </p:nvSpPr>
        <p:spPr>
          <a:xfrm>
            <a:off x="8355225" y="2306187"/>
            <a:ext cx="3641559" cy="1477328"/>
          </a:xfrm>
          <a:prstGeom prst="rect">
            <a:avLst/>
          </a:prstGeom>
          <a:solidFill>
            <a:schemeClr val="accent1">
              <a:lumMod val="20000"/>
              <a:lumOff val="80000"/>
            </a:schemeClr>
          </a:solidFill>
        </p:spPr>
        <p:txBody>
          <a:bodyPr wrap="square" rtlCol="0">
            <a:spAutoFit/>
          </a:bodyPr>
          <a:lstStyle/>
          <a:p>
            <a:r>
              <a:rPr lang="en-US" dirty="0"/>
              <a:t>Please do browse more </a:t>
            </a:r>
            <a:r>
              <a:rPr lang="en-US" dirty="0">
                <a:hlinkClick r:id="rId2"/>
              </a:rPr>
              <a:t>information on ggplot2</a:t>
            </a:r>
            <a:r>
              <a:rPr lang="en-US" dirty="0"/>
              <a:t>. We won’t go into what each line of code here means, but this information is easily accessible. </a:t>
            </a:r>
          </a:p>
        </p:txBody>
      </p:sp>
      <p:pic>
        <p:nvPicPr>
          <p:cNvPr id="7" name="Picture 6" descr="A screenshot of a computer&#10;&#10;Description automatically generated">
            <a:extLst>
              <a:ext uri="{FF2B5EF4-FFF2-40B4-BE49-F238E27FC236}">
                <a16:creationId xmlns:a16="http://schemas.microsoft.com/office/drawing/2014/main" id="{6E37D536-A4D0-737A-5408-40CD72A6647E}"/>
              </a:ext>
            </a:extLst>
          </p:cNvPr>
          <p:cNvPicPr>
            <a:picLocks noChangeAspect="1"/>
          </p:cNvPicPr>
          <p:nvPr/>
        </p:nvPicPr>
        <p:blipFill>
          <a:blip r:embed="rId3"/>
          <a:stretch>
            <a:fillRect/>
          </a:stretch>
        </p:blipFill>
        <p:spPr>
          <a:xfrm>
            <a:off x="495763" y="2653034"/>
            <a:ext cx="7618586" cy="3849014"/>
          </a:xfrm>
          <a:prstGeom prst="rect">
            <a:avLst/>
          </a:prstGeom>
        </p:spPr>
      </p:pic>
      <p:sp>
        <p:nvSpPr>
          <p:cNvPr id="5" name="Rectangle 4">
            <a:extLst>
              <a:ext uri="{FF2B5EF4-FFF2-40B4-BE49-F238E27FC236}">
                <a16:creationId xmlns:a16="http://schemas.microsoft.com/office/drawing/2014/main" id="{93C7BF00-7D52-49FE-3733-879AE778275B}"/>
              </a:ext>
            </a:extLst>
          </p:cNvPr>
          <p:cNvSpPr/>
          <p:nvPr/>
        </p:nvSpPr>
        <p:spPr>
          <a:xfrm>
            <a:off x="5466021" y="4457137"/>
            <a:ext cx="6062237" cy="2044911"/>
          </a:xfrm>
          <a:prstGeom prst="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1960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A2DCCB-2237-0F4C-9888-53CB8FB9F263}"/>
              </a:ext>
            </a:extLst>
          </p:cNvPr>
          <p:cNvSpPr txBox="1"/>
          <p:nvPr/>
        </p:nvSpPr>
        <p:spPr>
          <a:xfrm>
            <a:off x="765607" y="240686"/>
            <a:ext cx="11061631" cy="1569660"/>
          </a:xfrm>
          <a:prstGeom prst="rect">
            <a:avLst/>
          </a:prstGeom>
          <a:noFill/>
        </p:spPr>
        <p:txBody>
          <a:bodyPr wrap="square">
            <a:spAutoFit/>
          </a:bodyPr>
          <a:lstStyle/>
          <a:p>
            <a:r>
              <a:rPr lang="en-US" sz="2400" dirty="0"/>
              <a:t>One basic point in the code is you can continue to add customizations to the graph by adding a plus sign and then the desired lines of code. This is notable most R code uses the pipe operator (</a:t>
            </a:r>
            <a:r>
              <a:rPr lang="en-US" sz="2400" dirty="0">
                <a:highlight>
                  <a:srgbClr val="C0C0C0"/>
                </a:highlight>
              </a:rPr>
              <a:t>%&gt;%</a:t>
            </a:r>
            <a:r>
              <a:rPr lang="en-US" sz="2400" dirty="0"/>
              <a:t>) to group multiple operations on a single dataset. Let’s create a simple bar graph of a single time point in our dataset.</a:t>
            </a:r>
          </a:p>
        </p:txBody>
      </p:sp>
      <p:sp>
        <p:nvSpPr>
          <p:cNvPr id="7" name="TextBox 6">
            <a:extLst>
              <a:ext uri="{FF2B5EF4-FFF2-40B4-BE49-F238E27FC236}">
                <a16:creationId xmlns:a16="http://schemas.microsoft.com/office/drawing/2014/main" id="{4483074B-DB0E-09E1-5D6E-DF2D1716F305}"/>
              </a:ext>
            </a:extLst>
          </p:cNvPr>
          <p:cNvSpPr txBox="1"/>
          <p:nvPr/>
        </p:nvSpPr>
        <p:spPr>
          <a:xfrm>
            <a:off x="7336526" y="1810346"/>
            <a:ext cx="4855474" cy="4801314"/>
          </a:xfrm>
          <a:prstGeom prst="rect">
            <a:avLst/>
          </a:prstGeom>
          <a:noFill/>
        </p:spPr>
        <p:txBody>
          <a:bodyPr wrap="square">
            <a:spAutoFit/>
          </a:bodyPr>
          <a:lstStyle/>
          <a:p>
            <a:r>
              <a:rPr lang="en-US" dirty="0"/>
              <a:t>In this example: </a:t>
            </a:r>
          </a:p>
          <a:p>
            <a:pPr marL="342900" indent="-342900">
              <a:buFont typeface="Arial" panose="020B0604020202020204" pitchFamily="34" charset="0"/>
              <a:buChar char="•"/>
            </a:pPr>
            <a:r>
              <a:rPr lang="en-US" dirty="0"/>
              <a:t>we have specified the dataset to use for the graph (line 53) </a:t>
            </a:r>
            <a:r>
              <a:rPr lang="en-US" i="1" dirty="0">
                <a:solidFill>
                  <a:srgbClr val="0432FF"/>
                </a:solidFill>
              </a:rPr>
              <a:t>see next slide for details</a:t>
            </a:r>
            <a:endParaRPr lang="en-US" dirty="0">
              <a:solidFill>
                <a:srgbClr val="0432FF"/>
              </a:solidFill>
            </a:endParaRPr>
          </a:p>
          <a:p>
            <a:pPr marL="342900" indent="-342900">
              <a:buFont typeface="Arial" panose="020B0604020202020204" pitchFamily="34" charset="0"/>
              <a:buChar char="•"/>
            </a:pPr>
            <a:r>
              <a:rPr lang="en-US" dirty="0"/>
              <a:t>the type of graph (line 54)</a:t>
            </a:r>
          </a:p>
          <a:p>
            <a:pPr marL="342900" indent="-342900">
              <a:buFont typeface="Arial" panose="020B0604020202020204" pitchFamily="34" charset="0"/>
              <a:buChar char="•"/>
            </a:pPr>
            <a:r>
              <a:rPr lang="en-US" dirty="0"/>
              <a:t>added error bars and customized them (lines line 55)</a:t>
            </a:r>
          </a:p>
          <a:p>
            <a:pPr marL="342900" indent="-342900">
              <a:buFont typeface="Arial" panose="020B0604020202020204" pitchFamily="34" charset="0"/>
              <a:buChar char="•"/>
            </a:pPr>
            <a:r>
              <a:rPr lang="en-US" dirty="0"/>
              <a:t>superimposed points that represent each trial over the bars (lines 56-60) </a:t>
            </a:r>
            <a:r>
              <a:rPr lang="en-US" i="1" dirty="0">
                <a:solidFill>
                  <a:srgbClr val="0432FF"/>
                </a:solidFill>
              </a:rPr>
              <a:t>see next slide for details</a:t>
            </a:r>
            <a:endParaRPr lang="en-US" dirty="0"/>
          </a:p>
          <a:p>
            <a:pPr marL="342900" indent="-342900">
              <a:buFont typeface="Arial" panose="020B0604020202020204" pitchFamily="34" charset="0"/>
              <a:buChar char="•"/>
            </a:pPr>
            <a:r>
              <a:rPr lang="en-US" dirty="0"/>
              <a:t>added significance bars and stars (lines 61-72). Note that the testing for significance will be done in the next section, so these values come from there.</a:t>
            </a:r>
          </a:p>
          <a:p>
            <a:pPr marL="342900" indent="-342900">
              <a:buFont typeface="Arial" panose="020B0604020202020204" pitchFamily="34" charset="0"/>
              <a:buChar char="•"/>
            </a:pPr>
            <a:r>
              <a:rPr lang="en-US" dirty="0"/>
              <a:t>added names to the graph and axes (lines 73-75)</a:t>
            </a:r>
          </a:p>
          <a:p>
            <a:pPr marL="342900" indent="-342900">
              <a:buFont typeface="Arial" panose="020B0604020202020204" pitchFamily="34" charset="0"/>
              <a:buChar char="•"/>
            </a:pPr>
            <a:r>
              <a:rPr lang="en-US" dirty="0"/>
              <a:t>stylized everything according to a theme with edits (line 77-84).</a:t>
            </a:r>
          </a:p>
        </p:txBody>
      </p:sp>
      <p:pic>
        <p:nvPicPr>
          <p:cNvPr id="2" name="Picture 1" descr="A screenshot of a computer code&#10;&#10;Description automatically generated">
            <a:extLst>
              <a:ext uri="{FF2B5EF4-FFF2-40B4-BE49-F238E27FC236}">
                <a16:creationId xmlns:a16="http://schemas.microsoft.com/office/drawing/2014/main" id="{E93ED129-4B60-DEE2-96F8-3437A7697A27}"/>
              </a:ext>
            </a:extLst>
          </p:cNvPr>
          <p:cNvPicPr>
            <a:picLocks noChangeAspect="1"/>
          </p:cNvPicPr>
          <p:nvPr/>
        </p:nvPicPr>
        <p:blipFill>
          <a:blip r:embed="rId2"/>
          <a:stretch>
            <a:fillRect/>
          </a:stretch>
        </p:blipFill>
        <p:spPr>
          <a:xfrm>
            <a:off x="765607" y="1924493"/>
            <a:ext cx="6340302" cy="4692821"/>
          </a:xfrm>
          <a:prstGeom prst="rect">
            <a:avLst/>
          </a:prstGeom>
        </p:spPr>
      </p:pic>
    </p:spTree>
    <p:extLst>
      <p:ext uri="{BB962C8B-B14F-4D97-AF65-F5344CB8AC3E}">
        <p14:creationId xmlns:p14="http://schemas.microsoft.com/office/powerpoint/2010/main" val="630260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up of a math equation&#10;&#10;Description automatically generated">
            <a:extLst>
              <a:ext uri="{FF2B5EF4-FFF2-40B4-BE49-F238E27FC236}">
                <a16:creationId xmlns:a16="http://schemas.microsoft.com/office/drawing/2014/main" id="{1F5BC8CD-D518-19D5-59BB-043A2E9ABE45}"/>
              </a:ext>
            </a:extLst>
          </p:cNvPr>
          <p:cNvPicPr>
            <a:picLocks noChangeAspect="1"/>
          </p:cNvPicPr>
          <p:nvPr/>
        </p:nvPicPr>
        <p:blipFill>
          <a:blip r:embed="rId2"/>
          <a:stretch>
            <a:fillRect/>
          </a:stretch>
        </p:blipFill>
        <p:spPr>
          <a:xfrm>
            <a:off x="7275544" y="2403505"/>
            <a:ext cx="3892793" cy="973198"/>
          </a:xfrm>
          <a:prstGeom prst="rect">
            <a:avLst/>
          </a:prstGeom>
        </p:spPr>
      </p:pic>
      <p:sp>
        <p:nvSpPr>
          <p:cNvPr id="5" name="Content Placeholder 2">
            <a:extLst>
              <a:ext uri="{FF2B5EF4-FFF2-40B4-BE49-F238E27FC236}">
                <a16:creationId xmlns:a16="http://schemas.microsoft.com/office/drawing/2014/main" id="{F15EC83E-6DD7-FED3-002A-B0706D602110}"/>
              </a:ext>
            </a:extLst>
          </p:cNvPr>
          <p:cNvSpPr>
            <a:spLocks noGrp="1"/>
          </p:cNvSpPr>
          <p:nvPr>
            <p:ph idx="1"/>
          </p:nvPr>
        </p:nvSpPr>
        <p:spPr>
          <a:xfrm>
            <a:off x="765606" y="2403505"/>
            <a:ext cx="6251881" cy="4911142"/>
          </a:xfrm>
        </p:spPr>
        <p:txBody>
          <a:bodyPr>
            <a:normAutofit/>
          </a:bodyPr>
          <a:lstStyle/>
          <a:p>
            <a:r>
              <a:rPr lang="en-US" sz="2000" dirty="0"/>
              <a:t>lines 43-45: </a:t>
            </a:r>
          </a:p>
          <a:p>
            <a:r>
              <a:rPr lang="en-US" sz="2000" dirty="0"/>
              <a:t>These lines of code generate a new, filtered, dataset. </a:t>
            </a:r>
            <a:endParaRPr lang="en-US" sz="1800" b="1" dirty="0"/>
          </a:p>
        </p:txBody>
      </p:sp>
      <p:sp>
        <p:nvSpPr>
          <p:cNvPr id="6" name="TextBox 5">
            <a:extLst>
              <a:ext uri="{FF2B5EF4-FFF2-40B4-BE49-F238E27FC236}">
                <a16:creationId xmlns:a16="http://schemas.microsoft.com/office/drawing/2014/main" id="{7833FB8F-FBD5-E773-B215-4627F6223EAF}"/>
              </a:ext>
            </a:extLst>
          </p:cNvPr>
          <p:cNvSpPr txBox="1"/>
          <p:nvPr/>
        </p:nvSpPr>
        <p:spPr>
          <a:xfrm>
            <a:off x="765607" y="3429000"/>
            <a:ext cx="10877044" cy="1200329"/>
          </a:xfrm>
          <a:prstGeom prst="rect">
            <a:avLst/>
          </a:prstGeom>
          <a:noFill/>
        </p:spPr>
        <p:txBody>
          <a:bodyPr wrap="square">
            <a:spAutoFit/>
          </a:bodyPr>
          <a:lstStyle/>
          <a:p>
            <a:r>
              <a:rPr lang="en-US" sz="1800" dirty="0"/>
              <a:t>This code tells R to go into the </a:t>
            </a:r>
            <a:r>
              <a:rPr lang="en-US" sz="1800" b="1" dirty="0" err="1"/>
              <a:t>anoxia_data</a:t>
            </a:r>
            <a:r>
              <a:rPr lang="en-US" sz="1800" b="1" dirty="0"/>
              <a:t> </a:t>
            </a:r>
            <a:r>
              <a:rPr lang="en-US" sz="1800" dirty="0"/>
              <a:t>object we created in the previous section and </a:t>
            </a:r>
            <a:r>
              <a:rPr lang="en-US" dirty="0"/>
              <a:t>create a</a:t>
            </a:r>
            <a:r>
              <a:rPr lang="en-US" sz="1800" dirty="0"/>
              <a:t> filtered dataset from that (</a:t>
            </a:r>
            <a:r>
              <a:rPr lang="en-US" sz="1800" b="1" dirty="0" err="1"/>
              <a:t>tenmin</a:t>
            </a:r>
            <a:r>
              <a:rPr lang="en-US" dirty="0"/>
              <a:t>, line 43</a:t>
            </a:r>
            <a:r>
              <a:rPr lang="en-US" sz="1800" dirty="0"/>
              <a:t>).  I want to first only look at the ten-minute time point to compare to a previous publication (line 44). After seeing which trials were successful with the previous lines of code (lines 35-40), I only want to keep those in my new dataset (line 45). </a:t>
            </a:r>
            <a:endParaRPr lang="en-US" dirty="0"/>
          </a:p>
        </p:txBody>
      </p:sp>
      <p:sp>
        <p:nvSpPr>
          <p:cNvPr id="7" name="TextBox 6">
            <a:extLst>
              <a:ext uri="{FF2B5EF4-FFF2-40B4-BE49-F238E27FC236}">
                <a16:creationId xmlns:a16="http://schemas.microsoft.com/office/drawing/2014/main" id="{E51F03D2-CC0D-2EBA-10E0-D5F77F06A329}"/>
              </a:ext>
            </a:extLst>
          </p:cNvPr>
          <p:cNvSpPr txBox="1"/>
          <p:nvPr/>
        </p:nvSpPr>
        <p:spPr>
          <a:xfrm>
            <a:off x="765607" y="240686"/>
            <a:ext cx="11061631" cy="1938992"/>
          </a:xfrm>
          <a:prstGeom prst="rect">
            <a:avLst/>
          </a:prstGeom>
          <a:noFill/>
        </p:spPr>
        <p:txBody>
          <a:bodyPr wrap="square">
            <a:spAutoFit/>
          </a:bodyPr>
          <a:lstStyle/>
          <a:p>
            <a:r>
              <a:rPr lang="en-US" sz="2400" dirty="0"/>
              <a:t>We could have added a line of code into the previous lines of code (52-84) that told R to create a graph from only one time point within </a:t>
            </a:r>
            <a:r>
              <a:rPr lang="en-US" sz="2400" b="1" dirty="0" err="1"/>
              <a:t>anoxia_data</a:t>
            </a:r>
            <a:r>
              <a:rPr lang="en-US" sz="2400" b="1" dirty="0"/>
              <a:t>. </a:t>
            </a:r>
            <a:r>
              <a:rPr lang="en-US" sz="2400" dirty="0"/>
              <a:t>Another way to do this is to create a new object, dataset, that only contains the time point and trials that I want graphed. Personally, I opt for this to be able to examine each object; but, most people will opt for efficiency. This was done twice:</a:t>
            </a:r>
          </a:p>
        </p:txBody>
      </p:sp>
      <p:pic>
        <p:nvPicPr>
          <p:cNvPr id="8" name="Picture 7">
            <a:extLst>
              <a:ext uri="{FF2B5EF4-FFF2-40B4-BE49-F238E27FC236}">
                <a16:creationId xmlns:a16="http://schemas.microsoft.com/office/drawing/2014/main" id="{AFF20BA9-46EE-4BEB-612B-8023726816A8}"/>
              </a:ext>
            </a:extLst>
          </p:cNvPr>
          <p:cNvPicPr>
            <a:picLocks noChangeAspect="1"/>
          </p:cNvPicPr>
          <p:nvPr/>
        </p:nvPicPr>
        <p:blipFill>
          <a:blip r:embed="rId3"/>
          <a:stretch>
            <a:fillRect/>
          </a:stretch>
        </p:blipFill>
        <p:spPr>
          <a:xfrm>
            <a:off x="5825694" y="4955374"/>
            <a:ext cx="5600700" cy="850900"/>
          </a:xfrm>
          <a:prstGeom prst="rect">
            <a:avLst/>
          </a:prstGeom>
        </p:spPr>
      </p:pic>
      <p:sp>
        <p:nvSpPr>
          <p:cNvPr id="9" name="Content Placeholder 2">
            <a:extLst>
              <a:ext uri="{FF2B5EF4-FFF2-40B4-BE49-F238E27FC236}">
                <a16:creationId xmlns:a16="http://schemas.microsoft.com/office/drawing/2014/main" id="{CBD2211A-09BF-2501-DACC-D1E72EF3A43C}"/>
              </a:ext>
            </a:extLst>
          </p:cNvPr>
          <p:cNvSpPr txBox="1">
            <a:spLocks/>
          </p:cNvSpPr>
          <p:nvPr/>
        </p:nvSpPr>
        <p:spPr>
          <a:xfrm>
            <a:off x="765604" y="4853382"/>
            <a:ext cx="5231157" cy="49111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lines 48-50:</a:t>
            </a:r>
          </a:p>
          <a:p>
            <a:r>
              <a:rPr lang="en-US" sz="2000" dirty="0"/>
              <a:t>Here, we create a new object that summarizes each trial as a mean value- to be used in the creation of superimposed points over the bar graph (line 56).</a:t>
            </a:r>
          </a:p>
        </p:txBody>
      </p:sp>
      <p:sp>
        <p:nvSpPr>
          <p:cNvPr id="10" name="Rectangle 9">
            <a:extLst>
              <a:ext uri="{FF2B5EF4-FFF2-40B4-BE49-F238E27FC236}">
                <a16:creationId xmlns:a16="http://schemas.microsoft.com/office/drawing/2014/main" id="{7E113D40-1177-078E-5838-0C2165AD1409}"/>
              </a:ext>
            </a:extLst>
          </p:cNvPr>
          <p:cNvSpPr/>
          <p:nvPr/>
        </p:nvSpPr>
        <p:spPr>
          <a:xfrm>
            <a:off x="765605" y="2317740"/>
            <a:ext cx="10760088" cy="2311589"/>
          </a:xfrm>
          <a:prstGeom prst="rect">
            <a:avLst/>
          </a:prstGeom>
          <a:noFill/>
          <a:ln w="38100">
            <a:solidFill>
              <a:srgbClr val="0432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872C7D-C4F4-5E9A-3D59-7B87EE5FE8C9}"/>
              </a:ext>
            </a:extLst>
          </p:cNvPr>
          <p:cNvSpPr/>
          <p:nvPr/>
        </p:nvSpPr>
        <p:spPr>
          <a:xfrm>
            <a:off x="765605" y="4799679"/>
            <a:ext cx="10760088" cy="1898834"/>
          </a:xfrm>
          <a:prstGeom prst="rect">
            <a:avLst/>
          </a:prstGeom>
          <a:noFill/>
          <a:ln w="38100">
            <a:solidFill>
              <a:srgbClr val="0432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9929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344A74-360B-F01A-3539-98531E3C7734}"/>
              </a:ext>
            </a:extLst>
          </p:cNvPr>
          <p:cNvSpPr txBox="1"/>
          <p:nvPr/>
        </p:nvSpPr>
        <p:spPr>
          <a:xfrm>
            <a:off x="528548" y="551717"/>
            <a:ext cx="5955379" cy="4247317"/>
          </a:xfrm>
          <a:prstGeom prst="rect">
            <a:avLst/>
          </a:prstGeom>
          <a:noFill/>
        </p:spPr>
        <p:txBody>
          <a:bodyPr wrap="square" rtlCol="0">
            <a:spAutoFit/>
          </a:bodyPr>
          <a:lstStyle/>
          <a:p>
            <a:r>
              <a:rPr lang="en-US" sz="2800" dirty="0"/>
              <a:t>Any object can be viewed by clicking on it in the </a:t>
            </a:r>
            <a:r>
              <a:rPr lang="en-US" sz="2800" dirty="0">
                <a:solidFill>
                  <a:srgbClr val="FF2F92"/>
                </a:solidFill>
              </a:rPr>
              <a:t>environment</a:t>
            </a:r>
            <a:r>
              <a:rPr lang="en-US" sz="2800" dirty="0"/>
              <a:t> pane. We can see our data organized by genotype, time, and moving. But only the ten minute time point is in this dataset and only the successful trials. It is a good habit to check new objects you create to verify that R did what you wanted it to.</a:t>
            </a:r>
          </a:p>
          <a:p>
            <a:endParaRPr lang="en-US" dirty="0"/>
          </a:p>
        </p:txBody>
      </p:sp>
      <p:pic>
        <p:nvPicPr>
          <p:cNvPr id="5" name="Picture 4" descr="A table of numbers with numbers&#10;&#10;Description automatically generated">
            <a:extLst>
              <a:ext uri="{FF2B5EF4-FFF2-40B4-BE49-F238E27FC236}">
                <a16:creationId xmlns:a16="http://schemas.microsoft.com/office/drawing/2014/main" id="{4E44F517-7815-6378-A4A8-7C3404C2F102}"/>
              </a:ext>
            </a:extLst>
          </p:cNvPr>
          <p:cNvPicPr>
            <a:picLocks noChangeAspect="1"/>
          </p:cNvPicPr>
          <p:nvPr/>
        </p:nvPicPr>
        <p:blipFill>
          <a:blip r:embed="rId2"/>
          <a:srcRect b="43849"/>
          <a:stretch/>
        </p:blipFill>
        <p:spPr>
          <a:xfrm>
            <a:off x="6907427" y="551717"/>
            <a:ext cx="4756025" cy="5754568"/>
          </a:xfrm>
          <a:prstGeom prst="rect">
            <a:avLst/>
          </a:prstGeom>
        </p:spPr>
      </p:pic>
    </p:spTree>
    <p:extLst>
      <p:ext uri="{BB962C8B-B14F-4D97-AF65-F5344CB8AC3E}">
        <p14:creationId xmlns:p14="http://schemas.microsoft.com/office/powerpoint/2010/main" val="1550392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E157E4F7-B862-3813-1ADD-2CFF52B72475}"/>
              </a:ext>
            </a:extLst>
          </p:cNvPr>
          <p:cNvPicPr>
            <a:picLocks noChangeAspect="1"/>
          </p:cNvPicPr>
          <p:nvPr/>
        </p:nvPicPr>
        <p:blipFill>
          <a:blip r:embed="rId2"/>
          <a:stretch>
            <a:fillRect/>
          </a:stretch>
        </p:blipFill>
        <p:spPr>
          <a:xfrm>
            <a:off x="1220447" y="2710666"/>
            <a:ext cx="4006001" cy="1659880"/>
          </a:xfrm>
          <a:prstGeom prst="rect">
            <a:avLst/>
          </a:prstGeom>
        </p:spPr>
      </p:pic>
      <p:pic>
        <p:nvPicPr>
          <p:cNvPr id="5" name="Picture 4">
            <a:extLst>
              <a:ext uri="{FF2B5EF4-FFF2-40B4-BE49-F238E27FC236}">
                <a16:creationId xmlns:a16="http://schemas.microsoft.com/office/drawing/2014/main" id="{429DA147-6A99-FBA6-5763-002C303B44A8}"/>
              </a:ext>
            </a:extLst>
          </p:cNvPr>
          <p:cNvPicPr>
            <a:picLocks noChangeAspect="1"/>
          </p:cNvPicPr>
          <p:nvPr/>
        </p:nvPicPr>
        <p:blipFill>
          <a:blip r:embed="rId3"/>
          <a:stretch>
            <a:fillRect/>
          </a:stretch>
        </p:blipFill>
        <p:spPr>
          <a:xfrm>
            <a:off x="5226448" y="895218"/>
            <a:ext cx="6502400" cy="469900"/>
          </a:xfrm>
          <a:prstGeom prst="rect">
            <a:avLst/>
          </a:prstGeom>
        </p:spPr>
      </p:pic>
      <p:pic>
        <p:nvPicPr>
          <p:cNvPr id="7" name="Picture 6" descr="A graph of different colored squares&#10;&#10;Description automatically generated">
            <a:extLst>
              <a:ext uri="{FF2B5EF4-FFF2-40B4-BE49-F238E27FC236}">
                <a16:creationId xmlns:a16="http://schemas.microsoft.com/office/drawing/2014/main" id="{44951A06-A597-F9CA-A437-7FF09643377A}"/>
              </a:ext>
            </a:extLst>
          </p:cNvPr>
          <p:cNvPicPr>
            <a:picLocks noChangeAspect="1"/>
          </p:cNvPicPr>
          <p:nvPr/>
        </p:nvPicPr>
        <p:blipFill>
          <a:blip r:embed="rId4"/>
          <a:srcRect t="6923"/>
          <a:stretch/>
        </p:blipFill>
        <p:spPr>
          <a:xfrm>
            <a:off x="7605432" y="1614951"/>
            <a:ext cx="3450014" cy="2836536"/>
          </a:xfrm>
          <a:prstGeom prst="rect">
            <a:avLst/>
          </a:prstGeom>
        </p:spPr>
      </p:pic>
      <p:sp>
        <p:nvSpPr>
          <p:cNvPr id="8" name="Content Placeholder 2">
            <a:extLst>
              <a:ext uri="{FF2B5EF4-FFF2-40B4-BE49-F238E27FC236}">
                <a16:creationId xmlns:a16="http://schemas.microsoft.com/office/drawing/2014/main" id="{E40A9885-CC5B-E78E-4518-D4F8A326481D}"/>
              </a:ext>
            </a:extLst>
          </p:cNvPr>
          <p:cNvSpPr>
            <a:spLocks noGrp="1"/>
          </p:cNvSpPr>
          <p:nvPr>
            <p:ph idx="1"/>
          </p:nvPr>
        </p:nvSpPr>
        <p:spPr>
          <a:xfrm>
            <a:off x="927771" y="859470"/>
            <a:ext cx="4298677" cy="4911142"/>
          </a:xfrm>
        </p:spPr>
        <p:txBody>
          <a:bodyPr>
            <a:normAutofit/>
          </a:bodyPr>
          <a:lstStyle/>
          <a:p>
            <a:r>
              <a:rPr lang="en-US" dirty="0"/>
              <a:t>line 87: </a:t>
            </a:r>
          </a:p>
          <a:p>
            <a:r>
              <a:rPr lang="en-US" dirty="0"/>
              <a:t>These lines of code generate a .</a:t>
            </a:r>
            <a:r>
              <a:rPr lang="en-US" dirty="0" err="1"/>
              <a:t>svg</a:t>
            </a:r>
            <a:r>
              <a:rPr lang="en-US" dirty="0"/>
              <a:t> version of our graph. </a:t>
            </a:r>
          </a:p>
          <a:p>
            <a:endParaRPr lang="en-US" sz="2400" b="1" dirty="0"/>
          </a:p>
        </p:txBody>
      </p:sp>
      <p:sp>
        <p:nvSpPr>
          <p:cNvPr id="9" name="TextBox 8">
            <a:extLst>
              <a:ext uri="{FF2B5EF4-FFF2-40B4-BE49-F238E27FC236}">
                <a16:creationId xmlns:a16="http://schemas.microsoft.com/office/drawing/2014/main" id="{175B58A5-DFBA-1565-B1EE-790D7607F11E}"/>
              </a:ext>
            </a:extLst>
          </p:cNvPr>
          <p:cNvSpPr txBox="1"/>
          <p:nvPr/>
        </p:nvSpPr>
        <p:spPr>
          <a:xfrm>
            <a:off x="765607" y="240686"/>
            <a:ext cx="11133067" cy="830997"/>
          </a:xfrm>
          <a:prstGeom prst="rect">
            <a:avLst/>
          </a:prstGeom>
          <a:noFill/>
        </p:spPr>
        <p:txBody>
          <a:bodyPr wrap="square">
            <a:spAutoFit/>
          </a:bodyPr>
          <a:lstStyle/>
          <a:p>
            <a:r>
              <a:rPr lang="en-US" sz="2400" dirty="0"/>
              <a:t>Next, let’s create a vector formatted version of our graph (.</a:t>
            </a:r>
            <a:r>
              <a:rPr lang="en-US" sz="2400" dirty="0" err="1"/>
              <a:t>svg</a:t>
            </a:r>
            <a:r>
              <a:rPr lang="en-US" sz="2400" dirty="0"/>
              <a:t>)</a:t>
            </a:r>
          </a:p>
          <a:p>
            <a:endParaRPr lang="en-US" sz="2400" dirty="0"/>
          </a:p>
        </p:txBody>
      </p:sp>
      <p:sp>
        <p:nvSpPr>
          <p:cNvPr id="11" name="TextBox 10">
            <a:extLst>
              <a:ext uri="{FF2B5EF4-FFF2-40B4-BE49-F238E27FC236}">
                <a16:creationId xmlns:a16="http://schemas.microsoft.com/office/drawing/2014/main" id="{A56EA095-D10C-CE54-364F-A482A2CE161C}"/>
              </a:ext>
            </a:extLst>
          </p:cNvPr>
          <p:cNvSpPr txBox="1"/>
          <p:nvPr/>
        </p:nvSpPr>
        <p:spPr>
          <a:xfrm>
            <a:off x="851804" y="4529331"/>
            <a:ext cx="10877044" cy="1477328"/>
          </a:xfrm>
          <a:prstGeom prst="rect">
            <a:avLst/>
          </a:prstGeom>
          <a:noFill/>
        </p:spPr>
        <p:txBody>
          <a:bodyPr wrap="square">
            <a:spAutoFit/>
          </a:bodyPr>
          <a:lstStyle/>
          <a:p>
            <a:r>
              <a:rPr lang="en-US" sz="1800" dirty="0"/>
              <a:t>Note that the new file saves to your working directory and is automatically updated in the computer and your files. </a:t>
            </a:r>
            <a:endParaRPr lang="en-US" dirty="0"/>
          </a:p>
          <a:p>
            <a:r>
              <a:rPr lang="en-US" dirty="0"/>
              <a:t>If you want to view this plot in </a:t>
            </a:r>
            <a:r>
              <a:rPr lang="en-US" dirty="0" err="1"/>
              <a:t>Rstudio</a:t>
            </a:r>
            <a:r>
              <a:rPr lang="en-US" dirty="0"/>
              <a:t> without saving a file to your computer in a particular format, you can just delete “</a:t>
            </a:r>
            <a:r>
              <a:rPr lang="en-US" dirty="0" err="1"/>
              <a:t>tenminplot</a:t>
            </a:r>
            <a:r>
              <a:rPr lang="en-US" dirty="0"/>
              <a:t> &lt;-” text from this line of code. The graph will open in your “plots” tab in this same area you see your files. The way we do it here allows you to customize the export. </a:t>
            </a:r>
          </a:p>
        </p:txBody>
      </p:sp>
      <p:pic>
        <p:nvPicPr>
          <p:cNvPr id="12" name="Picture 11" descr="A screenshot of a computer code&#10;&#10;Description automatically generated">
            <a:extLst>
              <a:ext uri="{FF2B5EF4-FFF2-40B4-BE49-F238E27FC236}">
                <a16:creationId xmlns:a16="http://schemas.microsoft.com/office/drawing/2014/main" id="{774F9214-3DDA-C7AC-84E1-84CC2CE1F9FC}"/>
              </a:ext>
            </a:extLst>
          </p:cNvPr>
          <p:cNvPicPr>
            <a:picLocks noChangeAspect="1"/>
          </p:cNvPicPr>
          <p:nvPr/>
        </p:nvPicPr>
        <p:blipFill>
          <a:blip r:embed="rId5"/>
          <a:srcRect b="93603"/>
          <a:stretch/>
        </p:blipFill>
        <p:spPr>
          <a:xfrm>
            <a:off x="1307690" y="6084503"/>
            <a:ext cx="9788730" cy="463482"/>
          </a:xfrm>
          <a:prstGeom prst="rect">
            <a:avLst/>
          </a:prstGeom>
        </p:spPr>
      </p:pic>
      <p:sp>
        <p:nvSpPr>
          <p:cNvPr id="14" name="Down Arrow 13">
            <a:extLst>
              <a:ext uri="{FF2B5EF4-FFF2-40B4-BE49-F238E27FC236}">
                <a16:creationId xmlns:a16="http://schemas.microsoft.com/office/drawing/2014/main" id="{7FE43801-28E4-C9A1-5DED-DF292B01BC7E}"/>
              </a:ext>
            </a:extLst>
          </p:cNvPr>
          <p:cNvSpPr/>
          <p:nvPr/>
        </p:nvSpPr>
        <p:spPr>
          <a:xfrm rot="15239549">
            <a:off x="6219326" y="1935391"/>
            <a:ext cx="393228" cy="2431402"/>
          </a:xfrm>
          <a:prstGeom prst="downArrow">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77289A-5B9E-5B01-13F5-EBC6F03159B5}"/>
              </a:ext>
            </a:extLst>
          </p:cNvPr>
          <p:cNvSpPr/>
          <p:nvPr/>
        </p:nvSpPr>
        <p:spPr>
          <a:xfrm>
            <a:off x="1307690" y="3429000"/>
            <a:ext cx="3785420" cy="14011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669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DF520BE-9411-CAAE-3163-4447AF985B3A}"/>
              </a:ext>
            </a:extLst>
          </p:cNvPr>
          <p:cNvSpPr>
            <a:spLocks noGrp="1"/>
          </p:cNvSpPr>
          <p:nvPr>
            <p:ph idx="1"/>
          </p:nvPr>
        </p:nvSpPr>
        <p:spPr>
          <a:xfrm>
            <a:off x="932278" y="1946858"/>
            <a:ext cx="3629651" cy="4911142"/>
          </a:xfrm>
        </p:spPr>
        <p:txBody>
          <a:bodyPr>
            <a:normAutofit/>
          </a:bodyPr>
          <a:lstStyle/>
          <a:p>
            <a:r>
              <a:rPr lang="en-US" dirty="0"/>
              <a:t>lines 89-96: </a:t>
            </a:r>
          </a:p>
          <a:p>
            <a:r>
              <a:rPr lang="en-US" dirty="0"/>
              <a:t>With these lines of code, we create a new object called </a:t>
            </a:r>
            <a:r>
              <a:rPr lang="en-US" sz="2400" b="1" dirty="0" err="1"/>
              <a:t>df_anoxia_summary</a:t>
            </a:r>
            <a:endParaRPr lang="en-US" sz="2400" b="1" dirty="0"/>
          </a:p>
        </p:txBody>
      </p:sp>
      <p:sp>
        <p:nvSpPr>
          <p:cNvPr id="8" name="TextBox 7">
            <a:extLst>
              <a:ext uri="{FF2B5EF4-FFF2-40B4-BE49-F238E27FC236}">
                <a16:creationId xmlns:a16="http://schemas.microsoft.com/office/drawing/2014/main" id="{4F07124A-A0D4-C861-8248-1ED9087F33D5}"/>
              </a:ext>
            </a:extLst>
          </p:cNvPr>
          <p:cNvSpPr txBox="1"/>
          <p:nvPr/>
        </p:nvSpPr>
        <p:spPr>
          <a:xfrm>
            <a:off x="379385" y="4163101"/>
            <a:ext cx="11552785" cy="2554545"/>
          </a:xfrm>
          <a:prstGeom prst="rect">
            <a:avLst/>
          </a:prstGeom>
          <a:noFill/>
        </p:spPr>
        <p:txBody>
          <a:bodyPr wrap="square">
            <a:spAutoFit/>
          </a:bodyPr>
          <a:lstStyle/>
          <a:p>
            <a:r>
              <a:rPr lang="en-US" sz="2000" dirty="0"/>
              <a:t>This code (highlighted in the screenshot) tells R to go into the </a:t>
            </a:r>
            <a:r>
              <a:rPr lang="en-US" sz="2000" b="1" dirty="0" err="1"/>
              <a:t>anoxia_data</a:t>
            </a:r>
            <a:r>
              <a:rPr lang="en-US" sz="2000" b="1" dirty="0"/>
              <a:t> </a:t>
            </a:r>
            <a:r>
              <a:rPr lang="en-US" sz="2000" dirty="0"/>
              <a:t>object we created in the previous section and to do several things within that data set. The pipe operator (</a:t>
            </a:r>
            <a:r>
              <a:rPr lang="en-US" sz="2000" dirty="0">
                <a:highlight>
                  <a:srgbClr val="C0C0C0"/>
                </a:highlight>
              </a:rPr>
              <a:t>%&gt;%</a:t>
            </a:r>
            <a:r>
              <a:rPr lang="en-US" sz="2000" dirty="0"/>
              <a:t>) allows us to accomplish multiple tasks at once.</a:t>
            </a:r>
          </a:p>
          <a:p>
            <a:pPr marL="800100" lvl="1" indent="-342900">
              <a:buFont typeface="Arial" panose="020B0604020202020204" pitchFamily="34" charset="0"/>
              <a:buChar char="•"/>
            </a:pPr>
            <a:r>
              <a:rPr lang="en-US" sz="2000" dirty="0"/>
              <a:t>The first task is to </a:t>
            </a:r>
            <a:r>
              <a:rPr lang="en-US" sz="2000" b="1" dirty="0" err="1"/>
              <a:t>group_by</a:t>
            </a:r>
            <a:r>
              <a:rPr lang="en-US" sz="2000" b="1" dirty="0"/>
              <a:t> </a:t>
            </a:r>
            <a:r>
              <a:rPr lang="en-US" sz="2000" dirty="0"/>
              <a:t>which asks R to reorganize our data first by genotype and then by time within that genotype.</a:t>
            </a:r>
          </a:p>
          <a:p>
            <a:pPr marL="800100" lvl="1" indent="-342900">
              <a:buFont typeface="Arial" panose="020B0604020202020204" pitchFamily="34" charset="0"/>
              <a:buChar char="•"/>
            </a:pPr>
            <a:r>
              <a:rPr lang="en-US" sz="2000" dirty="0"/>
              <a:t>The second task is to </a:t>
            </a:r>
            <a:r>
              <a:rPr lang="en-US" sz="2000" b="1" dirty="0" err="1"/>
              <a:t>summarise</a:t>
            </a:r>
            <a:r>
              <a:rPr lang="en-US" sz="2000" dirty="0"/>
              <a:t>, which asks R to create a mean of the moving values at each time point in the respective genotype. We also want to know the variance, in this case the standard error (SEM) of the moving values. So we give R the math equation to calculate SEM.</a:t>
            </a:r>
          </a:p>
        </p:txBody>
      </p:sp>
      <p:pic>
        <p:nvPicPr>
          <p:cNvPr id="13" name="Picture 12" descr="A screenshot of a computer code&#10;&#10;Description automatically generated">
            <a:extLst>
              <a:ext uri="{FF2B5EF4-FFF2-40B4-BE49-F238E27FC236}">
                <a16:creationId xmlns:a16="http://schemas.microsoft.com/office/drawing/2014/main" id="{55566791-C5F5-9D78-33F6-F7F8633493C2}"/>
              </a:ext>
            </a:extLst>
          </p:cNvPr>
          <p:cNvPicPr>
            <a:picLocks noChangeAspect="1"/>
          </p:cNvPicPr>
          <p:nvPr/>
        </p:nvPicPr>
        <p:blipFill>
          <a:blip r:embed="rId2"/>
          <a:stretch>
            <a:fillRect/>
          </a:stretch>
        </p:blipFill>
        <p:spPr>
          <a:xfrm>
            <a:off x="5114822" y="2013284"/>
            <a:ext cx="5911998" cy="2149817"/>
          </a:xfrm>
          <a:prstGeom prst="rect">
            <a:avLst/>
          </a:prstGeom>
        </p:spPr>
      </p:pic>
      <p:sp>
        <p:nvSpPr>
          <p:cNvPr id="14" name="TextBox 13">
            <a:extLst>
              <a:ext uri="{FF2B5EF4-FFF2-40B4-BE49-F238E27FC236}">
                <a16:creationId xmlns:a16="http://schemas.microsoft.com/office/drawing/2014/main" id="{567367FC-9DC8-BB03-285A-843F717152B5}"/>
              </a:ext>
            </a:extLst>
          </p:cNvPr>
          <p:cNvSpPr txBox="1"/>
          <p:nvPr/>
        </p:nvSpPr>
        <p:spPr>
          <a:xfrm>
            <a:off x="765607" y="428490"/>
            <a:ext cx="11061631" cy="1815882"/>
          </a:xfrm>
          <a:prstGeom prst="rect">
            <a:avLst/>
          </a:prstGeom>
          <a:noFill/>
        </p:spPr>
        <p:txBody>
          <a:bodyPr wrap="square">
            <a:spAutoFit/>
          </a:bodyPr>
          <a:lstStyle/>
          <a:p>
            <a:r>
              <a:rPr lang="en-US" sz="2800" dirty="0"/>
              <a:t>Now let’s move on to the more complex example of how to create a graph. This time, I want to see how the genotypes behave across the whole hour they were observed. </a:t>
            </a:r>
          </a:p>
          <a:p>
            <a:endParaRPr lang="en-US" sz="2800" dirty="0"/>
          </a:p>
        </p:txBody>
      </p:sp>
    </p:spTree>
    <p:extLst>
      <p:ext uri="{BB962C8B-B14F-4D97-AF65-F5344CB8AC3E}">
        <p14:creationId xmlns:p14="http://schemas.microsoft.com/office/powerpoint/2010/main" val="149706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C01EAB0-C618-2493-1856-803BE24EEBB4}"/>
              </a:ext>
            </a:extLst>
          </p:cNvPr>
          <p:cNvSpPr>
            <a:spLocks noGrp="1"/>
          </p:cNvSpPr>
          <p:nvPr>
            <p:ph idx="1"/>
          </p:nvPr>
        </p:nvSpPr>
        <p:spPr>
          <a:xfrm>
            <a:off x="765607" y="4197825"/>
            <a:ext cx="6854393" cy="2458387"/>
          </a:xfrm>
        </p:spPr>
        <p:txBody>
          <a:bodyPr>
            <a:normAutofit fontScale="92500"/>
          </a:bodyPr>
          <a:lstStyle/>
          <a:p>
            <a:r>
              <a:rPr lang="en-US" sz="1600" dirty="0"/>
              <a:t>lines 98-118: With these lines of code, we create another kind of visualization. </a:t>
            </a:r>
          </a:p>
          <a:p>
            <a:r>
              <a:rPr lang="en-US" sz="1600" dirty="0"/>
              <a:t>For this plot, we have used the </a:t>
            </a:r>
            <a:r>
              <a:rPr lang="en-US" sz="1600" dirty="0" err="1"/>
              <a:t>geom_line</a:t>
            </a:r>
            <a:r>
              <a:rPr lang="en-US" sz="1600" dirty="0"/>
              <a:t> plot within ggplot2 (line 100). We have customized the SEM ribbon around the main line to be transparent cyan (line 60) the axes to reflect the fact that we are viewing data scaled to 100 (line 68) and distance between numbers on the x axis (line 67). </a:t>
            </a:r>
            <a:r>
              <a:rPr lang="en-US" sz="1600" dirty="0">
                <a:hlinkClick r:id="rId2"/>
              </a:rPr>
              <a:t>Here is another resource</a:t>
            </a:r>
            <a:r>
              <a:rPr lang="en-US" sz="1600" dirty="0"/>
              <a:t> for customizations and more </a:t>
            </a:r>
            <a:r>
              <a:rPr lang="en-US" sz="1400" dirty="0"/>
              <a:t>information</a:t>
            </a:r>
            <a:r>
              <a:rPr lang="en-US" sz="1600" dirty="0"/>
              <a:t>.</a:t>
            </a:r>
          </a:p>
          <a:p>
            <a:r>
              <a:rPr lang="en-US" sz="1600" dirty="0"/>
              <a:t>Note that I have multiplied the “mean” values by 100 so that the y axis shows the % values and not the ratios.</a:t>
            </a:r>
          </a:p>
          <a:p>
            <a:r>
              <a:rPr lang="en-US" sz="1600" dirty="0"/>
              <a:t>Our new plot  </a:t>
            </a:r>
            <a:endParaRPr lang="en-US" sz="1600" dirty="0">
              <a:solidFill>
                <a:srgbClr val="FFC000"/>
              </a:solidFill>
            </a:endParaRPr>
          </a:p>
        </p:txBody>
      </p:sp>
      <p:cxnSp>
        <p:nvCxnSpPr>
          <p:cNvPr id="5" name="Straight Arrow Connector 4">
            <a:extLst>
              <a:ext uri="{FF2B5EF4-FFF2-40B4-BE49-F238E27FC236}">
                <a16:creationId xmlns:a16="http://schemas.microsoft.com/office/drawing/2014/main" id="{D17A5407-E675-FEAE-D556-99685F55FED1}"/>
              </a:ext>
            </a:extLst>
          </p:cNvPr>
          <p:cNvCxnSpPr>
            <a:cxnSpLocks/>
          </p:cNvCxnSpPr>
          <p:nvPr/>
        </p:nvCxnSpPr>
        <p:spPr>
          <a:xfrm>
            <a:off x="2383433" y="6473374"/>
            <a:ext cx="5236567" cy="0"/>
          </a:xfrm>
          <a:prstGeom prst="straightConnector1">
            <a:avLst/>
          </a:prstGeom>
          <a:ln w="57150">
            <a:solidFill>
              <a:srgbClr val="FFC000"/>
            </a:solidFill>
            <a:tailEnd type="triangle"/>
          </a:ln>
        </p:spPr>
        <p:style>
          <a:lnRef idx="2">
            <a:schemeClr val="accent1"/>
          </a:lnRef>
          <a:fillRef idx="0">
            <a:schemeClr val="accent1"/>
          </a:fillRef>
          <a:effectRef idx="1">
            <a:schemeClr val="accent1"/>
          </a:effectRef>
          <a:fontRef idx="minor">
            <a:schemeClr val="tx1"/>
          </a:fontRef>
        </p:style>
      </p:cxnSp>
      <p:pic>
        <p:nvPicPr>
          <p:cNvPr id="7" name="Picture 6" descr="A screenshot of a computer code&#10;&#10;Description automatically generated">
            <a:extLst>
              <a:ext uri="{FF2B5EF4-FFF2-40B4-BE49-F238E27FC236}">
                <a16:creationId xmlns:a16="http://schemas.microsoft.com/office/drawing/2014/main" id="{C3B1D25E-9E88-3604-BC17-145294B8039D}"/>
              </a:ext>
            </a:extLst>
          </p:cNvPr>
          <p:cNvPicPr>
            <a:picLocks noChangeAspect="1"/>
          </p:cNvPicPr>
          <p:nvPr/>
        </p:nvPicPr>
        <p:blipFill>
          <a:blip r:embed="rId3"/>
          <a:stretch>
            <a:fillRect/>
          </a:stretch>
        </p:blipFill>
        <p:spPr>
          <a:xfrm>
            <a:off x="933906" y="1036216"/>
            <a:ext cx="8135619" cy="2891769"/>
          </a:xfrm>
          <a:prstGeom prst="rect">
            <a:avLst/>
          </a:prstGeom>
        </p:spPr>
      </p:pic>
      <p:pic>
        <p:nvPicPr>
          <p:cNvPr id="10" name="Picture 9" descr="A graph of recovery time&#10;&#10;Description automatically generated with medium confidence">
            <a:extLst>
              <a:ext uri="{FF2B5EF4-FFF2-40B4-BE49-F238E27FC236}">
                <a16:creationId xmlns:a16="http://schemas.microsoft.com/office/drawing/2014/main" id="{C07DE602-E2E5-5071-9508-C7DF393AFBC9}"/>
              </a:ext>
            </a:extLst>
          </p:cNvPr>
          <p:cNvPicPr>
            <a:picLocks noChangeAspect="1"/>
          </p:cNvPicPr>
          <p:nvPr/>
        </p:nvPicPr>
        <p:blipFill>
          <a:blip r:embed="rId4"/>
          <a:stretch>
            <a:fillRect/>
          </a:stretch>
        </p:blipFill>
        <p:spPr>
          <a:xfrm>
            <a:off x="7891026" y="3793346"/>
            <a:ext cx="3835082" cy="2680028"/>
          </a:xfrm>
          <a:prstGeom prst="rect">
            <a:avLst/>
          </a:prstGeom>
        </p:spPr>
      </p:pic>
      <p:sp>
        <p:nvSpPr>
          <p:cNvPr id="11" name="TextBox 10">
            <a:extLst>
              <a:ext uri="{FF2B5EF4-FFF2-40B4-BE49-F238E27FC236}">
                <a16:creationId xmlns:a16="http://schemas.microsoft.com/office/drawing/2014/main" id="{B5C679A6-3A13-D2A4-B19D-D2329EA02F3F}"/>
              </a:ext>
            </a:extLst>
          </p:cNvPr>
          <p:cNvSpPr txBox="1"/>
          <p:nvPr/>
        </p:nvSpPr>
        <p:spPr>
          <a:xfrm>
            <a:off x="765607" y="428490"/>
            <a:ext cx="11061631" cy="954107"/>
          </a:xfrm>
          <a:prstGeom prst="rect">
            <a:avLst/>
          </a:prstGeom>
          <a:noFill/>
        </p:spPr>
        <p:txBody>
          <a:bodyPr wrap="square">
            <a:spAutoFit/>
          </a:bodyPr>
          <a:lstStyle/>
          <a:p>
            <a:r>
              <a:rPr lang="en-US" sz="2800" dirty="0"/>
              <a:t>Let’s make our graph!</a:t>
            </a:r>
          </a:p>
          <a:p>
            <a:endParaRPr lang="en-US" sz="2800" dirty="0"/>
          </a:p>
        </p:txBody>
      </p:sp>
    </p:spTree>
    <p:extLst>
      <p:ext uri="{BB962C8B-B14F-4D97-AF65-F5344CB8AC3E}">
        <p14:creationId xmlns:p14="http://schemas.microsoft.com/office/powerpoint/2010/main" val="1512180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DF520BE-9411-CAAE-3163-4447AF985B3A}"/>
              </a:ext>
            </a:extLst>
          </p:cNvPr>
          <p:cNvSpPr>
            <a:spLocks noGrp="1"/>
          </p:cNvSpPr>
          <p:nvPr>
            <p:ph idx="1"/>
          </p:nvPr>
        </p:nvSpPr>
        <p:spPr>
          <a:xfrm>
            <a:off x="745067" y="2728209"/>
            <a:ext cx="4552937" cy="3565325"/>
          </a:xfrm>
        </p:spPr>
        <p:txBody>
          <a:bodyPr>
            <a:normAutofit fontScale="92500" lnSpcReduction="10000"/>
          </a:bodyPr>
          <a:lstStyle/>
          <a:p>
            <a:r>
              <a:rPr lang="en-US" dirty="0"/>
              <a:t>lines 125-129: </a:t>
            </a:r>
          </a:p>
          <a:p>
            <a:r>
              <a:rPr lang="en-US" dirty="0"/>
              <a:t>With these lines of code, we are conducting a one-way ANOVA (line 126) on a filtered data set at 10 min (line 126), with a Tukey’s post-hoc multiple comparisons test (line 127). We then create a summary of the ANOVA (</a:t>
            </a:r>
            <a:r>
              <a:rPr lang="en-US" sz="2600" b="1" dirty="0" err="1"/>
              <a:t>tenminaov</a:t>
            </a:r>
            <a:r>
              <a:rPr lang="en-US" dirty="0"/>
              <a:t>). </a:t>
            </a:r>
            <a:endParaRPr lang="en-US" sz="2400" b="1" dirty="0"/>
          </a:p>
        </p:txBody>
      </p:sp>
      <p:sp>
        <p:nvSpPr>
          <p:cNvPr id="6" name="TextBox 5">
            <a:extLst>
              <a:ext uri="{FF2B5EF4-FFF2-40B4-BE49-F238E27FC236}">
                <a16:creationId xmlns:a16="http://schemas.microsoft.com/office/drawing/2014/main" id="{92C13A16-9DA4-C6BE-90E3-0B0CEDE49F0B}"/>
              </a:ext>
            </a:extLst>
          </p:cNvPr>
          <p:cNvSpPr txBox="1"/>
          <p:nvPr/>
        </p:nvSpPr>
        <p:spPr>
          <a:xfrm>
            <a:off x="379385" y="564465"/>
            <a:ext cx="6093500" cy="492443"/>
          </a:xfrm>
          <a:prstGeom prst="rect">
            <a:avLst/>
          </a:prstGeom>
          <a:noFill/>
        </p:spPr>
        <p:txBody>
          <a:bodyPr wrap="square">
            <a:spAutoFit/>
          </a:bodyPr>
          <a:lstStyle/>
          <a:p>
            <a:pPr marL="0" indent="0">
              <a:buNone/>
            </a:pPr>
            <a:r>
              <a:rPr lang="en-US" sz="2600" b="1" dirty="0"/>
              <a:t>Section 3: Statistical Analysis</a:t>
            </a:r>
          </a:p>
        </p:txBody>
      </p:sp>
      <p:sp>
        <p:nvSpPr>
          <p:cNvPr id="3" name="TextBox 2">
            <a:extLst>
              <a:ext uri="{FF2B5EF4-FFF2-40B4-BE49-F238E27FC236}">
                <a16:creationId xmlns:a16="http://schemas.microsoft.com/office/drawing/2014/main" id="{400874B6-067E-217D-8390-911409E245CC}"/>
              </a:ext>
            </a:extLst>
          </p:cNvPr>
          <p:cNvSpPr txBox="1"/>
          <p:nvPr/>
        </p:nvSpPr>
        <p:spPr>
          <a:xfrm>
            <a:off x="565184" y="1056908"/>
            <a:ext cx="11061631" cy="1815882"/>
          </a:xfrm>
          <a:prstGeom prst="rect">
            <a:avLst/>
          </a:prstGeom>
          <a:noFill/>
        </p:spPr>
        <p:txBody>
          <a:bodyPr wrap="square">
            <a:spAutoFit/>
          </a:bodyPr>
          <a:lstStyle/>
          <a:p>
            <a:r>
              <a:rPr lang="en-US" sz="2800" dirty="0"/>
              <a:t>Simple example: When we visualize our data, we can see certain trends arise amongst the genotypes. Going back to our bar graph of the ten minute time point, let’s see if the means vary significantly. </a:t>
            </a:r>
          </a:p>
          <a:p>
            <a:endParaRPr lang="en-US" sz="2800" dirty="0"/>
          </a:p>
        </p:txBody>
      </p:sp>
      <p:pic>
        <p:nvPicPr>
          <p:cNvPr id="5" name="Picture 4" descr="A white background with black text&#10;&#10;Description automatically generated">
            <a:extLst>
              <a:ext uri="{FF2B5EF4-FFF2-40B4-BE49-F238E27FC236}">
                <a16:creationId xmlns:a16="http://schemas.microsoft.com/office/drawing/2014/main" id="{826348D6-E602-BCCF-D2BD-C7E0BD5DD741}"/>
              </a:ext>
            </a:extLst>
          </p:cNvPr>
          <p:cNvPicPr>
            <a:picLocks noChangeAspect="1"/>
          </p:cNvPicPr>
          <p:nvPr/>
        </p:nvPicPr>
        <p:blipFill>
          <a:blip r:embed="rId2"/>
          <a:stretch>
            <a:fillRect/>
          </a:stretch>
        </p:blipFill>
        <p:spPr>
          <a:xfrm>
            <a:off x="5808109" y="2982076"/>
            <a:ext cx="6074036" cy="1249682"/>
          </a:xfrm>
          <a:prstGeom prst="rect">
            <a:avLst/>
          </a:prstGeom>
        </p:spPr>
      </p:pic>
    </p:spTree>
    <p:extLst>
      <p:ext uri="{BB962C8B-B14F-4D97-AF65-F5344CB8AC3E}">
        <p14:creationId xmlns:p14="http://schemas.microsoft.com/office/powerpoint/2010/main" val="3717826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3C6C6-C2D4-DBA6-8257-9DAB8C5EEF6A}"/>
              </a:ext>
            </a:extLst>
          </p:cNvPr>
          <p:cNvSpPr>
            <a:spLocks noGrp="1"/>
          </p:cNvSpPr>
          <p:nvPr>
            <p:ph type="title"/>
          </p:nvPr>
        </p:nvSpPr>
        <p:spPr/>
        <p:txBody>
          <a:bodyPr/>
          <a:lstStyle/>
          <a:p>
            <a:r>
              <a:rPr lang="en-US" dirty="0"/>
              <a:t>Step 1:</a:t>
            </a:r>
          </a:p>
        </p:txBody>
      </p:sp>
      <p:sp>
        <p:nvSpPr>
          <p:cNvPr id="3" name="Content Placeholder 2">
            <a:extLst>
              <a:ext uri="{FF2B5EF4-FFF2-40B4-BE49-F238E27FC236}">
                <a16:creationId xmlns:a16="http://schemas.microsoft.com/office/drawing/2014/main" id="{B45EF6E6-D429-4E17-9405-52AAB6CA35B7}"/>
              </a:ext>
            </a:extLst>
          </p:cNvPr>
          <p:cNvSpPr>
            <a:spLocks noGrp="1"/>
          </p:cNvSpPr>
          <p:nvPr>
            <p:ph idx="1"/>
          </p:nvPr>
        </p:nvSpPr>
        <p:spPr>
          <a:xfrm>
            <a:off x="838200" y="1417852"/>
            <a:ext cx="10515600" cy="1052041"/>
          </a:xfrm>
        </p:spPr>
        <p:txBody>
          <a:bodyPr/>
          <a:lstStyle/>
          <a:p>
            <a:r>
              <a:rPr lang="en-US" dirty="0"/>
              <a:t>Download R for your operating system (OS) </a:t>
            </a:r>
          </a:p>
          <a:p>
            <a:r>
              <a:rPr lang="en-US" dirty="0"/>
              <a:t>https://</a:t>
            </a:r>
            <a:r>
              <a:rPr lang="en-US" dirty="0" err="1"/>
              <a:t>cran.r-project.org</a:t>
            </a:r>
            <a:r>
              <a:rPr lang="en-US" dirty="0"/>
              <a:t>/ </a:t>
            </a:r>
          </a:p>
        </p:txBody>
      </p:sp>
      <p:pic>
        <p:nvPicPr>
          <p:cNvPr id="5" name="Picture 4" descr="A screenshot of a computer&#10;&#10;Description automatically generated">
            <a:extLst>
              <a:ext uri="{FF2B5EF4-FFF2-40B4-BE49-F238E27FC236}">
                <a16:creationId xmlns:a16="http://schemas.microsoft.com/office/drawing/2014/main" id="{10528573-0EDF-69DC-17F9-3FEE3BDE71D7}"/>
              </a:ext>
            </a:extLst>
          </p:cNvPr>
          <p:cNvPicPr>
            <a:picLocks noChangeAspect="1"/>
          </p:cNvPicPr>
          <p:nvPr/>
        </p:nvPicPr>
        <p:blipFill>
          <a:blip r:embed="rId2"/>
          <a:stretch>
            <a:fillRect/>
          </a:stretch>
        </p:blipFill>
        <p:spPr>
          <a:xfrm>
            <a:off x="838200" y="2658377"/>
            <a:ext cx="7772400" cy="3916253"/>
          </a:xfrm>
          <a:prstGeom prst="rect">
            <a:avLst/>
          </a:prstGeom>
        </p:spPr>
      </p:pic>
    </p:spTree>
    <p:extLst>
      <p:ext uri="{BB962C8B-B14F-4D97-AF65-F5344CB8AC3E}">
        <p14:creationId xmlns:p14="http://schemas.microsoft.com/office/powerpoint/2010/main" val="304651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42EA66-CCBD-ECE7-332E-27CD5FC6E8DB}"/>
              </a:ext>
            </a:extLst>
          </p:cNvPr>
          <p:cNvSpPr txBox="1"/>
          <p:nvPr/>
        </p:nvSpPr>
        <p:spPr>
          <a:xfrm>
            <a:off x="389467" y="473671"/>
            <a:ext cx="5305801" cy="5878532"/>
          </a:xfrm>
          <a:prstGeom prst="rect">
            <a:avLst/>
          </a:prstGeom>
          <a:noFill/>
        </p:spPr>
        <p:txBody>
          <a:bodyPr wrap="square">
            <a:spAutoFit/>
          </a:bodyPr>
          <a:lstStyle/>
          <a:p>
            <a:r>
              <a:rPr lang="en-US" sz="2800" dirty="0"/>
              <a:t>We can look in the </a:t>
            </a:r>
            <a:r>
              <a:rPr lang="en-US" sz="2800" b="1" dirty="0">
                <a:solidFill>
                  <a:srgbClr val="FF0000"/>
                </a:solidFill>
              </a:rPr>
              <a:t>console</a:t>
            </a:r>
            <a:r>
              <a:rPr lang="en-US" sz="2800" dirty="0"/>
              <a:t> of the RStudio window for the results of our statistical tests.</a:t>
            </a:r>
          </a:p>
          <a:p>
            <a:endParaRPr lang="en-US" sz="2800" dirty="0"/>
          </a:p>
          <a:p>
            <a:pPr marL="457200" indent="-457200">
              <a:buFont typeface="Arial" panose="020B0604020202020204" pitchFamily="34" charset="0"/>
              <a:buChar char="•"/>
            </a:pPr>
            <a:r>
              <a:rPr lang="en-US" sz="2400" dirty="0"/>
              <a:t>Based on the Tukey’s post-hoc comparison, the </a:t>
            </a:r>
            <a:r>
              <a:rPr lang="en-US" sz="2400" i="1" dirty="0"/>
              <a:t>egl-9(sa307)</a:t>
            </a:r>
            <a:r>
              <a:rPr lang="en-US" sz="2400" dirty="0"/>
              <a:t> strain is significantly different from both of the other strains tested in this experiment.</a:t>
            </a:r>
          </a:p>
          <a:p>
            <a:pPr marL="457200" indent="-457200">
              <a:buFont typeface="Arial" panose="020B0604020202020204" pitchFamily="34" charset="0"/>
              <a:buChar char="•"/>
            </a:pPr>
            <a:r>
              <a:rPr lang="en-US" sz="2400" dirty="0"/>
              <a:t>We also see with the summary of the ANOVA that the genotype feature contains significant differences. And we can see the other information used to conduct the test (sum of squares, </a:t>
            </a:r>
            <a:r>
              <a:rPr lang="en-US" sz="2400" dirty="0" err="1"/>
              <a:t>df</a:t>
            </a:r>
            <a:r>
              <a:rPr lang="en-US" sz="2400" dirty="0"/>
              <a:t>, etc.)</a:t>
            </a:r>
          </a:p>
        </p:txBody>
      </p:sp>
      <p:sp>
        <p:nvSpPr>
          <p:cNvPr id="5" name="Rectangle 4">
            <a:extLst>
              <a:ext uri="{FF2B5EF4-FFF2-40B4-BE49-F238E27FC236}">
                <a16:creationId xmlns:a16="http://schemas.microsoft.com/office/drawing/2014/main" id="{231840B5-4F31-0261-08CF-3F02035D9D4A}"/>
              </a:ext>
            </a:extLst>
          </p:cNvPr>
          <p:cNvSpPr/>
          <p:nvPr/>
        </p:nvSpPr>
        <p:spPr>
          <a:xfrm>
            <a:off x="6096000" y="250516"/>
            <a:ext cx="5918200" cy="635696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omputer code&#10;&#10;Description automatically generated">
            <a:extLst>
              <a:ext uri="{FF2B5EF4-FFF2-40B4-BE49-F238E27FC236}">
                <a16:creationId xmlns:a16="http://schemas.microsoft.com/office/drawing/2014/main" id="{67489EA7-A003-9A1A-CEA0-FB8F3E011B4F}"/>
              </a:ext>
            </a:extLst>
          </p:cNvPr>
          <p:cNvPicPr>
            <a:picLocks noChangeAspect="1"/>
          </p:cNvPicPr>
          <p:nvPr/>
        </p:nvPicPr>
        <p:blipFill>
          <a:blip r:embed="rId2"/>
          <a:stretch>
            <a:fillRect/>
          </a:stretch>
        </p:blipFill>
        <p:spPr>
          <a:xfrm>
            <a:off x="6146800" y="356191"/>
            <a:ext cx="5462752" cy="6172200"/>
          </a:xfrm>
          <a:prstGeom prst="rect">
            <a:avLst/>
          </a:prstGeom>
        </p:spPr>
      </p:pic>
      <p:sp>
        <p:nvSpPr>
          <p:cNvPr id="6" name="Rectangle 5">
            <a:extLst>
              <a:ext uri="{FF2B5EF4-FFF2-40B4-BE49-F238E27FC236}">
                <a16:creationId xmlns:a16="http://schemas.microsoft.com/office/drawing/2014/main" id="{0045FDAF-1A8C-6D47-5BBD-9F038879A42E}"/>
              </a:ext>
            </a:extLst>
          </p:cNvPr>
          <p:cNvSpPr/>
          <p:nvPr/>
        </p:nvSpPr>
        <p:spPr>
          <a:xfrm>
            <a:off x="10055924" y="1710267"/>
            <a:ext cx="998419" cy="1082841"/>
          </a:xfrm>
          <a:prstGeom prst="rect">
            <a:avLst/>
          </a:prstGeom>
          <a:noFill/>
          <a:ln w="57150">
            <a:solidFill>
              <a:srgbClr val="0432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Curved Connector 9">
            <a:extLst>
              <a:ext uri="{FF2B5EF4-FFF2-40B4-BE49-F238E27FC236}">
                <a16:creationId xmlns:a16="http://schemas.microsoft.com/office/drawing/2014/main" id="{9D6EE4E5-901E-43F2-A1F0-53A994C4696F}"/>
              </a:ext>
            </a:extLst>
          </p:cNvPr>
          <p:cNvCxnSpPr>
            <a:cxnSpLocks/>
          </p:cNvCxnSpPr>
          <p:nvPr/>
        </p:nvCxnSpPr>
        <p:spPr>
          <a:xfrm flipV="1">
            <a:off x="5249333" y="1828800"/>
            <a:ext cx="4692109" cy="474133"/>
          </a:xfrm>
          <a:prstGeom prst="curvedConnector3">
            <a:avLst/>
          </a:prstGeom>
          <a:ln w="57150">
            <a:solidFill>
              <a:srgbClr val="0432FF"/>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6516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423BDA-AEAA-858F-4A2D-9C233B1DF312}"/>
              </a:ext>
            </a:extLst>
          </p:cNvPr>
          <p:cNvSpPr txBox="1"/>
          <p:nvPr/>
        </p:nvSpPr>
        <p:spPr>
          <a:xfrm>
            <a:off x="489019" y="533400"/>
            <a:ext cx="11061631" cy="954107"/>
          </a:xfrm>
          <a:prstGeom prst="rect">
            <a:avLst/>
          </a:prstGeom>
          <a:noFill/>
        </p:spPr>
        <p:txBody>
          <a:bodyPr wrap="square">
            <a:spAutoFit/>
          </a:bodyPr>
          <a:lstStyle/>
          <a:p>
            <a:r>
              <a:rPr lang="en-US" sz="2800" dirty="0"/>
              <a:t>Complex example: As argued in our text, the most appropriate test to compare our time series behavioral data is a logistic regression. </a:t>
            </a:r>
          </a:p>
        </p:txBody>
      </p:sp>
      <p:sp>
        <p:nvSpPr>
          <p:cNvPr id="6" name="Content Placeholder 2">
            <a:extLst>
              <a:ext uri="{FF2B5EF4-FFF2-40B4-BE49-F238E27FC236}">
                <a16:creationId xmlns:a16="http://schemas.microsoft.com/office/drawing/2014/main" id="{CEA36168-A4FD-D888-EE67-B1E9A25FB1B7}"/>
              </a:ext>
            </a:extLst>
          </p:cNvPr>
          <p:cNvSpPr>
            <a:spLocks noGrp="1"/>
          </p:cNvSpPr>
          <p:nvPr>
            <p:ph idx="1"/>
          </p:nvPr>
        </p:nvSpPr>
        <p:spPr>
          <a:xfrm>
            <a:off x="808567" y="3811942"/>
            <a:ext cx="11061631" cy="2758191"/>
          </a:xfrm>
        </p:spPr>
        <p:txBody>
          <a:bodyPr>
            <a:normAutofit/>
          </a:bodyPr>
          <a:lstStyle/>
          <a:p>
            <a:r>
              <a:rPr lang="en-US" sz="2400" dirty="0"/>
              <a:t>With these lines of code, we are conducting a logistic regression using a generalized linear mode (lines 136-139).</a:t>
            </a:r>
          </a:p>
          <a:p>
            <a:pPr lvl="1"/>
            <a:r>
              <a:rPr lang="en-US" sz="2000" dirty="0"/>
              <a:t>Notice that we are telling the model to consider the differences within the moving values amongst the genotypes. </a:t>
            </a:r>
          </a:p>
          <a:p>
            <a:r>
              <a:rPr lang="en-US" sz="2400" dirty="0"/>
              <a:t>We can view the results of the test by asking for a summary of the object we created </a:t>
            </a:r>
            <a:r>
              <a:rPr lang="en-US" sz="2400" b="1" dirty="0" err="1"/>
              <a:t>an_glm</a:t>
            </a:r>
            <a:r>
              <a:rPr lang="en-US" sz="2400" b="1" dirty="0"/>
              <a:t> </a:t>
            </a:r>
            <a:r>
              <a:rPr lang="en-US" sz="2400" dirty="0"/>
              <a:t>(line 138) and ask R to plot the logistic for us (line 139)</a:t>
            </a:r>
          </a:p>
        </p:txBody>
      </p:sp>
      <p:pic>
        <p:nvPicPr>
          <p:cNvPr id="8" name="Picture 7">
            <a:extLst>
              <a:ext uri="{FF2B5EF4-FFF2-40B4-BE49-F238E27FC236}">
                <a16:creationId xmlns:a16="http://schemas.microsoft.com/office/drawing/2014/main" id="{64C00369-9BCF-2D9C-1E97-5CEB06F4800C}"/>
              </a:ext>
            </a:extLst>
          </p:cNvPr>
          <p:cNvPicPr>
            <a:picLocks noChangeAspect="1"/>
          </p:cNvPicPr>
          <p:nvPr/>
        </p:nvPicPr>
        <p:blipFill>
          <a:blip r:embed="rId2"/>
          <a:stretch>
            <a:fillRect/>
          </a:stretch>
        </p:blipFill>
        <p:spPr>
          <a:xfrm>
            <a:off x="808566" y="1898354"/>
            <a:ext cx="11147435" cy="1259515"/>
          </a:xfrm>
          <a:prstGeom prst="rect">
            <a:avLst/>
          </a:prstGeom>
        </p:spPr>
      </p:pic>
    </p:spTree>
    <p:extLst>
      <p:ext uri="{BB962C8B-B14F-4D97-AF65-F5344CB8AC3E}">
        <p14:creationId xmlns:p14="http://schemas.microsoft.com/office/powerpoint/2010/main" val="3602061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70B474-CF83-838F-BD2A-494A2E6B9BF9}"/>
              </a:ext>
            </a:extLst>
          </p:cNvPr>
          <p:cNvSpPr txBox="1"/>
          <p:nvPr/>
        </p:nvSpPr>
        <p:spPr>
          <a:xfrm>
            <a:off x="489019" y="533400"/>
            <a:ext cx="11061631" cy="1815882"/>
          </a:xfrm>
          <a:prstGeom prst="rect">
            <a:avLst/>
          </a:prstGeom>
          <a:noFill/>
        </p:spPr>
        <p:txBody>
          <a:bodyPr wrap="square">
            <a:spAutoFit/>
          </a:bodyPr>
          <a:lstStyle/>
          <a:p>
            <a:r>
              <a:rPr lang="en-US" sz="2800" dirty="0"/>
              <a:t>You may have noticed that our genotype group in the GLM was called </a:t>
            </a:r>
            <a:r>
              <a:rPr lang="en-US" sz="2800" b="1" dirty="0" err="1"/>
              <a:t>genotype_unordered</a:t>
            </a:r>
            <a:r>
              <a:rPr lang="en-US" sz="2800" dirty="0"/>
              <a:t>. This was a little trick to make sure that the model knew which genotype to compare the others to, in our case this I want to compare everything to (the reference) the wild type (“N2”).</a:t>
            </a:r>
          </a:p>
        </p:txBody>
      </p:sp>
      <p:sp>
        <p:nvSpPr>
          <p:cNvPr id="6" name="TextBox 5">
            <a:extLst>
              <a:ext uri="{FF2B5EF4-FFF2-40B4-BE49-F238E27FC236}">
                <a16:creationId xmlns:a16="http://schemas.microsoft.com/office/drawing/2014/main" id="{D9E2DB7D-5A10-DE7C-140B-B31CE26079FA}"/>
              </a:ext>
            </a:extLst>
          </p:cNvPr>
          <p:cNvSpPr txBox="1"/>
          <p:nvPr/>
        </p:nvSpPr>
        <p:spPr>
          <a:xfrm>
            <a:off x="825569" y="4835396"/>
            <a:ext cx="7276015"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If we look in environment, we can see that </a:t>
            </a:r>
            <a:r>
              <a:rPr lang="en-US" sz="2000" dirty="0" err="1"/>
              <a:t>genotype_unordered</a:t>
            </a:r>
            <a:r>
              <a:rPr lang="en-US" sz="2000" dirty="0"/>
              <a:t> has been defined as a value. R knows that this is not an object on its own, rather that it is a value within another object </a:t>
            </a:r>
            <a:r>
              <a:rPr lang="en-US" sz="2000" b="1" dirty="0"/>
              <a:t>(</a:t>
            </a:r>
            <a:r>
              <a:rPr lang="en-US" sz="2000" b="1" dirty="0" err="1"/>
              <a:t>anoxia_data</a:t>
            </a:r>
            <a:r>
              <a:rPr lang="en-US" sz="2000" b="1" dirty="0"/>
              <a:t>).</a:t>
            </a:r>
          </a:p>
        </p:txBody>
      </p:sp>
      <p:pic>
        <p:nvPicPr>
          <p:cNvPr id="10" name="Picture 9" descr="A screenshot of a computer&#10;&#10;Description automatically generated">
            <a:extLst>
              <a:ext uri="{FF2B5EF4-FFF2-40B4-BE49-F238E27FC236}">
                <a16:creationId xmlns:a16="http://schemas.microsoft.com/office/drawing/2014/main" id="{D57A7F86-89AC-09D6-081E-429FA50F6DDA}"/>
              </a:ext>
            </a:extLst>
          </p:cNvPr>
          <p:cNvPicPr>
            <a:picLocks noChangeAspect="1"/>
          </p:cNvPicPr>
          <p:nvPr/>
        </p:nvPicPr>
        <p:blipFill>
          <a:blip r:embed="rId2"/>
          <a:stretch>
            <a:fillRect/>
          </a:stretch>
        </p:blipFill>
        <p:spPr>
          <a:xfrm>
            <a:off x="7921255" y="4881372"/>
            <a:ext cx="3870251" cy="1952300"/>
          </a:xfrm>
          <a:prstGeom prst="rect">
            <a:avLst/>
          </a:prstGeom>
        </p:spPr>
      </p:pic>
      <p:sp>
        <p:nvSpPr>
          <p:cNvPr id="8" name="TextBox 7">
            <a:extLst>
              <a:ext uri="{FF2B5EF4-FFF2-40B4-BE49-F238E27FC236}">
                <a16:creationId xmlns:a16="http://schemas.microsoft.com/office/drawing/2014/main" id="{D8E83EE2-6C82-BE19-BBAB-2393A6BABCEF}"/>
              </a:ext>
            </a:extLst>
          </p:cNvPr>
          <p:cNvSpPr txBox="1"/>
          <p:nvPr/>
        </p:nvSpPr>
        <p:spPr>
          <a:xfrm>
            <a:off x="825569" y="3677466"/>
            <a:ext cx="11061631" cy="1015663"/>
          </a:xfrm>
          <a:prstGeom prst="rect">
            <a:avLst/>
          </a:prstGeom>
          <a:noFill/>
        </p:spPr>
        <p:txBody>
          <a:bodyPr wrap="square">
            <a:spAutoFit/>
          </a:bodyPr>
          <a:lstStyle/>
          <a:p>
            <a:pPr marL="285750" indent="-285750">
              <a:buFont typeface="Arial" panose="020B0604020202020204" pitchFamily="34" charset="0"/>
              <a:buChar char="•"/>
            </a:pPr>
            <a:r>
              <a:rPr lang="en-US" sz="2000" dirty="0"/>
              <a:t>We first define genotype as a factor- this is somewhat unnecessary since this is clearly a categorical variable, but sometimes it is better to make sure the model won’t make assumptions (line 132). We next tell R that the reference strain is “N2” (line 133).</a:t>
            </a:r>
          </a:p>
        </p:txBody>
      </p:sp>
      <p:sp>
        <p:nvSpPr>
          <p:cNvPr id="9" name="Rectangle 8">
            <a:extLst>
              <a:ext uri="{FF2B5EF4-FFF2-40B4-BE49-F238E27FC236}">
                <a16:creationId xmlns:a16="http://schemas.microsoft.com/office/drawing/2014/main" id="{03B2DD46-84FB-9C1E-44F2-B38E495285CF}"/>
              </a:ext>
            </a:extLst>
          </p:cNvPr>
          <p:cNvSpPr/>
          <p:nvPr/>
        </p:nvSpPr>
        <p:spPr>
          <a:xfrm>
            <a:off x="825569" y="4835396"/>
            <a:ext cx="11193768" cy="1856009"/>
          </a:xfrm>
          <a:prstGeom prst="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C9AC754F-63B7-B271-E538-A399AFEB72EB}"/>
              </a:ext>
            </a:extLst>
          </p:cNvPr>
          <p:cNvPicPr>
            <a:picLocks noChangeAspect="1"/>
          </p:cNvPicPr>
          <p:nvPr/>
        </p:nvPicPr>
        <p:blipFill>
          <a:blip r:embed="rId3"/>
          <a:stretch>
            <a:fillRect/>
          </a:stretch>
        </p:blipFill>
        <p:spPr>
          <a:xfrm>
            <a:off x="825569" y="2624457"/>
            <a:ext cx="10735097" cy="679761"/>
          </a:xfrm>
          <a:prstGeom prst="rect">
            <a:avLst/>
          </a:prstGeom>
        </p:spPr>
      </p:pic>
    </p:spTree>
    <p:extLst>
      <p:ext uri="{BB962C8B-B14F-4D97-AF65-F5344CB8AC3E}">
        <p14:creationId xmlns:p14="http://schemas.microsoft.com/office/powerpoint/2010/main" val="1949350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129E483-4301-CEDE-D4DD-3E639126BBE2}"/>
              </a:ext>
            </a:extLst>
          </p:cNvPr>
          <p:cNvSpPr txBox="1"/>
          <p:nvPr/>
        </p:nvSpPr>
        <p:spPr>
          <a:xfrm>
            <a:off x="6870622" y="1915182"/>
            <a:ext cx="5321378" cy="4801314"/>
          </a:xfrm>
          <a:prstGeom prst="rect">
            <a:avLst/>
          </a:prstGeom>
          <a:noFill/>
        </p:spPr>
        <p:txBody>
          <a:bodyPr wrap="square">
            <a:spAutoFit/>
          </a:bodyPr>
          <a:lstStyle/>
          <a:p>
            <a:r>
              <a:rPr lang="en-US" dirty="0"/>
              <a:t>Notice the column called “Estimate Std,” these values are also known as the coefficients. The intercept is the log odds of moving for moving for the reference group. We can take the exponent of the values here to give us an odds ratio. And we can do this all within R! Just write in the console:</a:t>
            </a:r>
          </a:p>
          <a:p>
            <a:r>
              <a:rPr lang="en-US" dirty="0"/>
              <a:t>&gt;exp(0.4123)</a:t>
            </a:r>
          </a:p>
          <a:p>
            <a:r>
              <a:rPr lang="en-US" dirty="0"/>
              <a:t>This is the coefficient of egl-9 versus N2. The result:</a:t>
            </a:r>
          </a:p>
          <a:p>
            <a:r>
              <a:rPr lang="en-US" dirty="0"/>
              <a:t>[1] 1.510287</a:t>
            </a:r>
          </a:p>
          <a:p>
            <a:r>
              <a:rPr lang="en-US" dirty="0"/>
              <a:t>Tells us that when compared to wild type, </a:t>
            </a:r>
            <a:r>
              <a:rPr lang="en-US" i="1" dirty="0"/>
              <a:t>egl-9</a:t>
            </a:r>
            <a:r>
              <a:rPr lang="en-US" dirty="0"/>
              <a:t> has a 1.5 positive odds of moving. You can see for </a:t>
            </a:r>
            <a:r>
              <a:rPr lang="en-US" i="1" dirty="0"/>
              <a:t>hif-1</a:t>
            </a:r>
            <a:r>
              <a:rPr lang="en-US" dirty="0"/>
              <a:t>, there is a negative coefficient, so this means that this strain was observed as moving less across the time points than N2. Yet, this was not significant, as we can see from the Pr. column. This P value is calculated from the z value and the ratio of the Std. Error.</a:t>
            </a:r>
          </a:p>
        </p:txBody>
      </p:sp>
      <p:sp>
        <p:nvSpPr>
          <p:cNvPr id="3" name="Rectangle 2">
            <a:extLst>
              <a:ext uri="{FF2B5EF4-FFF2-40B4-BE49-F238E27FC236}">
                <a16:creationId xmlns:a16="http://schemas.microsoft.com/office/drawing/2014/main" id="{EC3E33F8-92B1-6227-27A3-4BA3323275AB}"/>
              </a:ext>
            </a:extLst>
          </p:cNvPr>
          <p:cNvSpPr/>
          <p:nvPr/>
        </p:nvSpPr>
        <p:spPr>
          <a:xfrm>
            <a:off x="489019" y="1917711"/>
            <a:ext cx="6098582" cy="473949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EA14044-0034-2CB9-8127-7254CFDAED92}"/>
              </a:ext>
            </a:extLst>
          </p:cNvPr>
          <p:cNvSpPr txBox="1"/>
          <p:nvPr/>
        </p:nvSpPr>
        <p:spPr>
          <a:xfrm>
            <a:off x="489019" y="298704"/>
            <a:ext cx="11061631" cy="1384995"/>
          </a:xfrm>
          <a:prstGeom prst="rect">
            <a:avLst/>
          </a:prstGeom>
          <a:noFill/>
        </p:spPr>
        <p:txBody>
          <a:bodyPr wrap="square">
            <a:spAutoFit/>
          </a:bodyPr>
          <a:lstStyle/>
          <a:p>
            <a:r>
              <a:rPr lang="en-US" sz="2800" dirty="0"/>
              <a:t>Let’s again look in the console to see the results of the test. </a:t>
            </a:r>
            <a:r>
              <a:rPr lang="en-US" sz="2800" dirty="0">
                <a:hlinkClick r:id="rId2"/>
              </a:rPr>
              <a:t>Here is another resource</a:t>
            </a:r>
            <a:r>
              <a:rPr lang="en-US" sz="2800" dirty="0"/>
              <a:t> that accessibly goes over the results of the logistic GLM in more detail.</a:t>
            </a:r>
          </a:p>
        </p:txBody>
      </p:sp>
      <p:pic>
        <p:nvPicPr>
          <p:cNvPr id="6" name="Picture 5" descr="A screenshot of a computer&#10;&#10;Description automatically generated">
            <a:extLst>
              <a:ext uri="{FF2B5EF4-FFF2-40B4-BE49-F238E27FC236}">
                <a16:creationId xmlns:a16="http://schemas.microsoft.com/office/drawing/2014/main" id="{EEFC6E55-85AE-0846-74B9-B465C0A28463}"/>
              </a:ext>
            </a:extLst>
          </p:cNvPr>
          <p:cNvPicPr>
            <a:picLocks noChangeAspect="1"/>
          </p:cNvPicPr>
          <p:nvPr/>
        </p:nvPicPr>
        <p:blipFill>
          <a:blip r:embed="rId3"/>
          <a:srcRect b="10201"/>
          <a:stretch/>
        </p:blipFill>
        <p:spPr>
          <a:xfrm>
            <a:off x="592322" y="2056686"/>
            <a:ext cx="5829504" cy="3886914"/>
          </a:xfrm>
          <a:prstGeom prst="rect">
            <a:avLst/>
          </a:prstGeom>
        </p:spPr>
      </p:pic>
    </p:spTree>
    <p:extLst>
      <p:ext uri="{BB962C8B-B14F-4D97-AF65-F5344CB8AC3E}">
        <p14:creationId xmlns:p14="http://schemas.microsoft.com/office/powerpoint/2010/main" val="34914708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7110DF-D80A-A5B6-6E9C-757BDDBDB7A2}"/>
              </a:ext>
            </a:extLst>
          </p:cNvPr>
          <p:cNvSpPr txBox="1"/>
          <p:nvPr/>
        </p:nvSpPr>
        <p:spPr>
          <a:xfrm>
            <a:off x="6719385" y="1853363"/>
            <a:ext cx="5295831" cy="4801314"/>
          </a:xfrm>
          <a:prstGeom prst="rect">
            <a:avLst/>
          </a:prstGeom>
          <a:noFill/>
        </p:spPr>
        <p:txBody>
          <a:bodyPr wrap="square">
            <a:spAutoFit/>
          </a:bodyPr>
          <a:lstStyle/>
          <a:p>
            <a:r>
              <a:rPr lang="en-US" dirty="0"/>
              <a:t>The dispersion parameter captures variability of the binomial, it is very unusual for this to be taken as anything other than 1. This is not typically something you will look at, as it is not telling you variability of the mean but rather of the distribution.</a:t>
            </a:r>
          </a:p>
          <a:p>
            <a:endParaRPr lang="en-US" dirty="0"/>
          </a:p>
          <a:p>
            <a:r>
              <a:rPr lang="en-US" dirty="0"/>
              <a:t>The AIC is only used to compare models- if we were fitting a bunch of models, which we are not in this example. This metric is mostly outdated, but still reported by default.</a:t>
            </a:r>
          </a:p>
          <a:p>
            <a:endParaRPr lang="en-US" dirty="0"/>
          </a:p>
          <a:p>
            <a:r>
              <a:rPr lang="en-US" dirty="0"/>
              <a:t>The null and residual deviance is used if you are comparing different models- not normally done. </a:t>
            </a:r>
          </a:p>
          <a:p>
            <a:endParaRPr lang="en-US" dirty="0"/>
          </a:p>
          <a:p>
            <a:r>
              <a:rPr lang="en-US" dirty="0"/>
              <a:t>Finally, R reports on how many steps did it took to iterate through the optimization algorithm - if it didn’t converge it would tell you. </a:t>
            </a:r>
          </a:p>
        </p:txBody>
      </p:sp>
      <p:pic>
        <p:nvPicPr>
          <p:cNvPr id="6" name="Picture 5">
            <a:extLst>
              <a:ext uri="{FF2B5EF4-FFF2-40B4-BE49-F238E27FC236}">
                <a16:creationId xmlns:a16="http://schemas.microsoft.com/office/drawing/2014/main" id="{E4D2347D-A96A-3AC1-7C8F-006B7B9E5F96}"/>
              </a:ext>
            </a:extLst>
          </p:cNvPr>
          <p:cNvPicPr>
            <a:picLocks noChangeAspect="1"/>
          </p:cNvPicPr>
          <p:nvPr/>
        </p:nvPicPr>
        <p:blipFill rotWithShape="1">
          <a:blip r:embed="rId2"/>
          <a:srcRect r="23233"/>
          <a:stretch/>
        </p:blipFill>
        <p:spPr>
          <a:xfrm>
            <a:off x="489019" y="2113807"/>
            <a:ext cx="5966645" cy="4357097"/>
          </a:xfrm>
          <a:prstGeom prst="rect">
            <a:avLst/>
          </a:prstGeom>
        </p:spPr>
      </p:pic>
      <p:sp>
        <p:nvSpPr>
          <p:cNvPr id="7" name="Rectangle 6">
            <a:extLst>
              <a:ext uri="{FF2B5EF4-FFF2-40B4-BE49-F238E27FC236}">
                <a16:creationId xmlns:a16="http://schemas.microsoft.com/office/drawing/2014/main" id="{5C8333D7-DDD6-3000-6A94-894982F3CFB0}"/>
              </a:ext>
            </a:extLst>
          </p:cNvPr>
          <p:cNvSpPr/>
          <p:nvPr/>
        </p:nvSpPr>
        <p:spPr>
          <a:xfrm>
            <a:off x="489019" y="1917711"/>
            <a:ext cx="6098582" cy="473949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EC255E5-9372-CCCE-109A-0E415280F927}"/>
              </a:ext>
            </a:extLst>
          </p:cNvPr>
          <p:cNvSpPr txBox="1"/>
          <p:nvPr/>
        </p:nvSpPr>
        <p:spPr>
          <a:xfrm>
            <a:off x="489019" y="298704"/>
            <a:ext cx="11061631" cy="954107"/>
          </a:xfrm>
          <a:prstGeom prst="rect">
            <a:avLst/>
          </a:prstGeom>
          <a:noFill/>
        </p:spPr>
        <p:txBody>
          <a:bodyPr wrap="square">
            <a:spAutoFit/>
          </a:bodyPr>
          <a:lstStyle/>
          <a:p>
            <a:r>
              <a:rPr lang="en-US" sz="2800" dirty="0"/>
              <a:t>The other items reported here don’t really apply to our rather simple GLM. But we include some very basic definitions here.</a:t>
            </a:r>
          </a:p>
        </p:txBody>
      </p:sp>
    </p:spTree>
    <p:extLst>
      <p:ext uri="{BB962C8B-B14F-4D97-AF65-F5344CB8AC3E}">
        <p14:creationId xmlns:p14="http://schemas.microsoft.com/office/powerpoint/2010/main" val="31958227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8EC801-EB6D-7733-E9C9-6C63396ACAB8}"/>
              </a:ext>
            </a:extLst>
          </p:cNvPr>
          <p:cNvSpPr txBox="1"/>
          <p:nvPr/>
        </p:nvSpPr>
        <p:spPr>
          <a:xfrm>
            <a:off x="489019" y="298704"/>
            <a:ext cx="11061631" cy="2246769"/>
          </a:xfrm>
          <a:prstGeom prst="rect">
            <a:avLst/>
          </a:prstGeom>
          <a:noFill/>
        </p:spPr>
        <p:txBody>
          <a:bodyPr wrap="square">
            <a:spAutoFit/>
          </a:bodyPr>
          <a:lstStyle/>
          <a:p>
            <a:r>
              <a:rPr lang="en-US" sz="2800" dirty="0"/>
              <a:t>R has a built-in way to plot the results of the GLM; they are used for troubleshooting your model. The interpretation of these graphs goes beyond the scope of the statistical expertise of this project (i.e. please consult your resident biostatistician </a:t>
            </a:r>
            <a:r>
              <a:rPr lang="en-US" sz="2800" dirty="0">
                <a:sym typeface="Wingdings" pitchFamily="2" charset="2"/>
              </a:rPr>
              <a:t> </a:t>
            </a:r>
            <a:r>
              <a:rPr lang="en-US" sz="2800" dirty="0"/>
              <a:t>); but we provide basic definitions here.</a:t>
            </a:r>
          </a:p>
        </p:txBody>
      </p:sp>
      <p:sp>
        <p:nvSpPr>
          <p:cNvPr id="3" name="TextBox 2">
            <a:extLst>
              <a:ext uri="{FF2B5EF4-FFF2-40B4-BE49-F238E27FC236}">
                <a16:creationId xmlns:a16="http://schemas.microsoft.com/office/drawing/2014/main" id="{E08062F8-85AF-D3C1-A8BC-B20CF1832AAA}"/>
              </a:ext>
            </a:extLst>
          </p:cNvPr>
          <p:cNvSpPr txBox="1"/>
          <p:nvPr/>
        </p:nvSpPr>
        <p:spPr>
          <a:xfrm>
            <a:off x="333419" y="4628982"/>
            <a:ext cx="2795189" cy="1477328"/>
          </a:xfrm>
          <a:prstGeom prst="rect">
            <a:avLst/>
          </a:prstGeom>
          <a:noFill/>
        </p:spPr>
        <p:txBody>
          <a:bodyPr wrap="square" rtlCol="0">
            <a:spAutoFit/>
          </a:bodyPr>
          <a:lstStyle/>
          <a:p>
            <a:r>
              <a:rPr lang="en-US" dirty="0"/>
              <a:t>quantile-quantile residuals plot</a:t>
            </a:r>
          </a:p>
          <a:p>
            <a:r>
              <a:rPr lang="en-US" dirty="0"/>
              <a:t>tells you if your residuals are normally distributed in a linear fashion. </a:t>
            </a:r>
          </a:p>
        </p:txBody>
      </p:sp>
      <p:sp>
        <p:nvSpPr>
          <p:cNvPr id="5" name="TextBox 4">
            <a:extLst>
              <a:ext uri="{FF2B5EF4-FFF2-40B4-BE49-F238E27FC236}">
                <a16:creationId xmlns:a16="http://schemas.microsoft.com/office/drawing/2014/main" id="{71ECA97F-E1CC-C0C0-3822-ED382A0B781C}"/>
              </a:ext>
            </a:extLst>
          </p:cNvPr>
          <p:cNvSpPr txBox="1"/>
          <p:nvPr/>
        </p:nvSpPr>
        <p:spPr>
          <a:xfrm>
            <a:off x="3351110" y="4628982"/>
            <a:ext cx="2795189" cy="1754326"/>
          </a:xfrm>
          <a:prstGeom prst="rect">
            <a:avLst/>
          </a:prstGeom>
          <a:noFill/>
        </p:spPr>
        <p:txBody>
          <a:bodyPr wrap="square" rtlCol="0">
            <a:spAutoFit/>
          </a:bodyPr>
          <a:lstStyle/>
          <a:p>
            <a:r>
              <a:rPr lang="en-US" dirty="0"/>
              <a:t>Helps determine heteroscedasticity, a condition when your variance of errors is not constant across observations. </a:t>
            </a:r>
          </a:p>
        </p:txBody>
      </p:sp>
      <p:sp>
        <p:nvSpPr>
          <p:cNvPr id="11" name="TextBox 10">
            <a:extLst>
              <a:ext uri="{FF2B5EF4-FFF2-40B4-BE49-F238E27FC236}">
                <a16:creationId xmlns:a16="http://schemas.microsoft.com/office/drawing/2014/main" id="{A472D40D-2AAC-3C3E-72EC-58F3E9E2B341}"/>
              </a:ext>
            </a:extLst>
          </p:cNvPr>
          <p:cNvSpPr txBox="1"/>
          <p:nvPr/>
        </p:nvSpPr>
        <p:spPr>
          <a:xfrm>
            <a:off x="6302672" y="4628982"/>
            <a:ext cx="2795189" cy="923330"/>
          </a:xfrm>
          <a:prstGeom prst="rect">
            <a:avLst/>
          </a:prstGeom>
          <a:noFill/>
        </p:spPr>
        <p:txBody>
          <a:bodyPr wrap="square" rtlCol="0">
            <a:spAutoFit/>
          </a:bodyPr>
          <a:lstStyle/>
          <a:p>
            <a:r>
              <a:rPr lang="en-US" dirty="0"/>
              <a:t>this plot shows you if there are trends in your residuals.</a:t>
            </a:r>
          </a:p>
        </p:txBody>
      </p:sp>
      <p:sp>
        <p:nvSpPr>
          <p:cNvPr id="13" name="TextBox 12">
            <a:extLst>
              <a:ext uri="{FF2B5EF4-FFF2-40B4-BE49-F238E27FC236}">
                <a16:creationId xmlns:a16="http://schemas.microsoft.com/office/drawing/2014/main" id="{2A8E420C-BED8-6258-F5BE-934361ADFFD4}"/>
              </a:ext>
            </a:extLst>
          </p:cNvPr>
          <p:cNvSpPr txBox="1"/>
          <p:nvPr/>
        </p:nvSpPr>
        <p:spPr>
          <a:xfrm>
            <a:off x="9254234" y="4628982"/>
            <a:ext cx="2795189" cy="369332"/>
          </a:xfrm>
          <a:prstGeom prst="rect">
            <a:avLst/>
          </a:prstGeom>
          <a:noFill/>
        </p:spPr>
        <p:txBody>
          <a:bodyPr wrap="square" rtlCol="0">
            <a:spAutoFit/>
          </a:bodyPr>
          <a:lstStyle/>
          <a:p>
            <a:r>
              <a:rPr lang="en-US" dirty="0"/>
              <a:t>can help identify outliers.</a:t>
            </a:r>
          </a:p>
        </p:txBody>
      </p:sp>
      <p:sp>
        <p:nvSpPr>
          <p:cNvPr id="14" name="TextBox 13">
            <a:extLst>
              <a:ext uri="{FF2B5EF4-FFF2-40B4-BE49-F238E27FC236}">
                <a16:creationId xmlns:a16="http://schemas.microsoft.com/office/drawing/2014/main" id="{03D06CDD-14DE-E5B8-6206-7723407C476B}"/>
              </a:ext>
            </a:extLst>
          </p:cNvPr>
          <p:cNvSpPr txBox="1"/>
          <p:nvPr/>
        </p:nvSpPr>
        <p:spPr>
          <a:xfrm>
            <a:off x="2998402" y="6408978"/>
            <a:ext cx="6608540" cy="369332"/>
          </a:xfrm>
          <a:prstGeom prst="rect">
            <a:avLst/>
          </a:prstGeom>
          <a:noFill/>
        </p:spPr>
        <p:txBody>
          <a:bodyPr wrap="none" rtlCol="0">
            <a:spAutoFit/>
          </a:bodyPr>
          <a:lstStyle/>
          <a:p>
            <a:r>
              <a:rPr lang="en-US" i="1" dirty="0">
                <a:highlight>
                  <a:srgbClr val="00FFFF"/>
                </a:highlight>
              </a:rPr>
              <a:t>These plots are generally not useful in logistic regression models!</a:t>
            </a:r>
          </a:p>
        </p:txBody>
      </p:sp>
      <p:pic>
        <p:nvPicPr>
          <p:cNvPr id="9" name="Picture 8" descr="A screen shot of a graph&#10;&#10;Description automatically generated">
            <a:extLst>
              <a:ext uri="{FF2B5EF4-FFF2-40B4-BE49-F238E27FC236}">
                <a16:creationId xmlns:a16="http://schemas.microsoft.com/office/drawing/2014/main" id="{D5A62C06-8CCB-AF50-FC10-489329FFBDAC}"/>
              </a:ext>
            </a:extLst>
          </p:cNvPr>
          <p:cNvPicPr>
            <a:picLocks noChangeAspect="1"/>
          </p:cNvPicPr>
          <p:nvPr/>
        </p:nvPicPr>
        <p:blipFill>
          <a:blip r:embed="rId2"/>
          <a:stretch>
            <a:fillRect/>
          </a:stretch>
        </p:blipFill>
        <p:spPr>
          <a:xfrm>
            <a:off x="9360948" y="2318972"/>
            <a:ext cx="2396171" cy="2158253"/>
          </a:xfrm>
          <a:prstGeom prst="rect">
            <a:avLst/>
          </a:prstGeom>
        </p:spPr>
      </p:pic>
      <p:pic>
        <p:nvPicPr>
          <p:cNvPr id="15" name="Picture 14" descr="A graph with a red line and black dots&#10;&#10;Description automatically generated">
            <a:extLst>
              <a:ext uri="{FF2B5EF4-FFF2-40B4-BE49-F238E27FC236}">
                <a16:creationId xmlns:a16="http://schemas.microsoft.com/office/drawing/2014/main" id="{3510008C-CBD2-DBA2-BD3C-C699D322F847}"/>
              </a:ext>
            </a:extLst>
          </p:cNvPr>
          <p:cNvPicPr>
            <a:picLocks noChangeAspect="1"/>
          </p:cNvPicPr>
          <p:nvPr/>
        </p:nvPicPr>
        <p:blipFill>
          <a:blip r:embed="rId3"/>
          <a:stretch>
            <a:fillRect/>
          </a:stretch>
        </p:blipFill>
        <p:spPr>
          <a:xfrm>
            <a:off x="3351110" y="2490542"/>
            <a:ext cx="2396172" cy="1947669"/>
          </a:xfrm>
          <a:prstGeom prst="rect">
            <a:avLst/>
          </a:prstGeom>
        </p:spPr>
      </p:pic>
      <p:pic>
        <p:nvPicPr>
          <p:cNvPr id="17" name="Picture 16" descr="A graph with black lines&#10;&#10;Description automatically generated">
            <a:extLst>
              <a:ext uri="{FF2B5EF4-FFF2-40B4-BE49-F238E27FC236}">
                <a16:creationId xmlns:a16="http://schemas.microsoft.com/office/drawing/2014/main" id="{A212D446-DBF9-BEDA-EA47-CB86F72BD100}"/>
              </a:ext>
            </a:extLst>
          </p:cNvPr>
          <p:cNvPicPr>
            <a:picLocks noChangeAspect="1"/>
          </p:cNvPicPr>
          <p:nvPr/>
        </p:nvPicPr>
        <p:blipFill>
          <a:blip r:embed="rId4"/>
          <a:stretch>
            <a:fillRect/>
          </a:stretch>
        </p:blipFill>
        <p:spPr>
          <a:xfrm>
            <a:off x="558759" y="2451683"/>
            <a:ext cx="2264392" cy="1986527"/>
          </a:xfrm>
          <a:prstGeom prst="rect">
            <a:avLst/>
          </a:prstGeom>
        </p:spPr>
      </p:pic>
      <p:pic>
        <p:nvPicPr>
          <p:cNvPr id="19" name="Picture 18" descr="A graph with lines and dots&#10;&#10;Description automatically generated">
            <a:extLst>
              <a:ext uri="{FF2B5EF4-FFF2-40B4-BE49-F238E27FC236}">
                <a16:creationId xmlns:a16="http://schemas.microsoft.com/office/drawing/2014/main" id="{A7F51C44-EA92-5734-549E-D1D026D4C4C9}"/>
              </a:ext>
            </a:extLst>
          </p:cNvPr>
          <p:cNvPicPr>
            <a:picLocks noChangeAspect="1"/>
          </p:cNvPicPr>
          <p:nvPr/>
        </p:nvPicPr>
        <p:blipFill>
          <a:blip r:embed="rId5"/>
          <a:stretch>
            <a:fillRect/>
          </a:stretch>
        </p:blipFill>
        <p:spPr>
          <a:xfrm>
            <a:off x="6323836" y="2431228"/>
            <a:ext cx="2396171" cy="2044559"/>
          </a:xfrm>
          <a:prstGeom prst="rect">
            <a:avLst/>
          </a:prstGeom>
        </p:spPr>
      </p:pic>
    </p:spTree>
    <p:extLst>
      <p:ext uri="{BB962C8B-B14F-4D97-AF65-F5344CB8AC3E}">
        <p14:creationId xmlns:p14="http://schemas.microsoft.com/office/powerpoint/2010/main" val="31428656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A18E00-F238-8362-C17E-43C651D905EA}"/>
              </a:ext>
            </a:extLst>
          </p:cNvPr>
          <p:cNvSpPr txBox="1"/>
          <p:nvPr/>
        </p:nvSpPr>
        <p:spPr>
          <a:xfrm>
            <a:off x="489019" y="298704"/>
            <a:ext cx="11061631" cy="2246769"/>
          </a:xfrm>
          <a:prstGeom prst="rect">
            <a:avLst/>
          </a:prstGeom>
          <a:noFill/>
        </p:spPr>
        <p:txBody>
          <a:bodyPr wrap="square">
            <a:spAutoFit/>
          </a:bodyPr>
          <a:lstStyle/>
          <a:p>
            <a:r>
              <a:rPr lang="en-US" sz="2800" dirty="0"/>
              <a:t>Finally, let’s apply a more complex model to the time series behavioral data: the generalized additive model (GAM). This regression model is useful for data that contains non-linear relationships. In our data, it is quite clear that there is a general pattern of behavior, but I really want to be able to define that pattern. A GAM can also help with this.</a:t>
            </a:r>
          </a:p>
        </p:txBody>
      </p:sp>
      <p:sp>
        <p:nvSpPr>
          <p:cNvPr id="7" name="Content Placeholder 2">
            <a:extLst>
              <a:ext uri="{FF2B5EF4-FFF2-40B4-BE49-F238E27FC236}">
                <a16:creationId xmlns:a16="http://schemas.microsoft.com/office/drawing/2014/main" id="{D7DA0974-1D79-C119-E2D7-0862B873471C}"/>
              </a:ext>
            </a:extLst>
          </p:cNvPr>
          <p:cNvSpPr>
            <a:spLocks noGrp="1"/>
          </p:cNvSpPr>
          <p:nvPr>
            <p:ph idx="1"/>
          </p:nvPr>
        </p:nvSpPr>
        <p:spPr>
          <a:xfrm>
            <a:off x="745067" y="3956477"/>
            <a:ext cx="10805583" cy="1523828"/>
          </a:xfrm>
        </p:spPr>
        <p:txBody>
          <a:bodyPr>
            <a:normAutofit/>
          </a:bodyPr>
          <a:lstStyle/>
          <a:p>
            <a:r>
              <a:rPr lang="en-US" sz="2400" dirty="0"/>
              <a:t>GAM is a regression model and the format of the GAM code is similar to the GLM code. We define what it is to be compared; in this case, its moving versus the behavior of genotype over time. </a:t>
            </a:r>
            <a:endParaRPr lang="en-US" sz="2000" b="1" dirty="0"/>
          </a:p>
        </p:txBody>
      </p:sp>
      <p:pic>
        <p:nvPicPr>
          <p:cNvPr id="6" name="Picture 5" descr="A computer code with text&#10;&#10;Description automatically generated with medium confidence">
            <a:extLst>
              <a:ext uri="{FF2B5EF4-FFF2-40B4-BE49-F238E27FC236}">
                <a16:creationId xmlns:a16="http://schemas.microsoft.com/office/drawing/2014/main" id="{C6B17912-B9E9-D820-68E4-39316B8B441D}"/>
              </a:ext>
            </a:extLst>
          </p:cNvPr>
          <p:cNvPicPr>
            <a:picLocks noChangeAspect="1"/>
          </p:cNvPicPr>
          <p:nvPr/>
        </p:nvPicPr>
        <p:blipFill>
          <a:blip r:embed="rId2"/>
          <a:srcRect b="63390"/>
          <a:stretch/>
        </p:blipFill>
        <p:spPr>
          <a:xfrm>
            <a:off x="891091" y="2673063"/>
            <a:ext cx="10409818" cy="883527"/>
          </a:xfrm>
          <a:prstGeom prst="rect">
            <a:avLst/>
          </a:prstGeom>
        </p:spPr>
      </p:pic>
    </p:spTree>
    <p:extLst>
      <p:ext uri="{BB962C8B-B14F-4D97-AF65-F5344CB8AC3E}">
        <p14:creationId xmlns:p14="http://schemas.microsoft.com/office/powerpoint/2010/main" val="2111581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29CF9B4-60DF-32EF-19DA-53E7B0D54605}"/>
              </a:ext>
            </a:extLst>
          </p:cNvPr>
          <p:cNvPicPr>
            <a:picLocks noChangeAspect="1"/>
          </p:cNvPicPr>
          <p:nvPr/>
        </p:nvPicPr>
        <p:blipFill rotWithShape="1">
          <a:blip r:embed="rId2"/>
          <a:srcRect l="809" b="7667"/>
          <a:stretch/>
        </p:blipFill>
        <p:spPr>
          <a:xfrm>
            <a:off x="8225340" y="2417024"/>
            <a:ext cx="3718714" cy="2312416"/>
          </a:xfrm>
          <a:prstGeom prst="rect">
            <a:avLst/>
          </a:prstGeom>
        </p:spPr>
      </p:pic>
      <p:pic>
        <p:nvPicPr>
          <p:cNvPr id="8" name="Picture 7" descr="A graph with lines and numbers&#10;&#10;Description automatically generated">
            <a:extLst>
              <a:ext uri="{FF2B5EF4-FFF2-40B4-BE49-F238E27FC236}">
                <a16:creationId xmlns:a16="http://schemas.microsoft.com/office/drawing/2014/main" id="{48113C7E-E81A-C517-13B5-DEAC1CCA379A}"/>
              </a:ext>
            </a:extLst>
          </p:cNvPr>
          <p:cNvPicPr>
            <a:picLocks noChangeAspect="1"/>
          </p:cNvPicPr>
          <p:nvPr/>
        </p:nvPicPr>
        <p:blipFill rotWithShape="1">
          <a:blip r:embed="rId3"/>
          <a:srcRect t="9725" b="7552"/>
          <a:stretch/>
        </p:blipFill>
        <p:spPr>
          <a:xfrm>
            <a:off x="174794" y="2626320"/>
            <a:ext cx="3756660" cy="2103120"/>
          </a:xfrm>
          <a:prstGeom prst="rect">
            <a:avLst/>
          </a:prstGeom>
        </p:spPr>
      </p:pic>
      <p:pic>
        <p:nvPicPr>
          <p:cNvPr id="9" name="Picture 8" descr="A graph with lines and dots&#10;&#10;Description automatically generated">
            <a:extLst>
              <a:ext uri="{FF2B5EF4-FFF2-40B4-BE49-F238E27FC236}">
                <a16:creationId xmlns:a16="http://schemas.microsoft.com/office/drawing/2014/main" id="{7123CBB5-C785-EEFB-B65A-D3A432FA9F6C}"/>
              </a:ext>
            </a:extLst>
          </p:cNvPr>
          <p:cNvPicPr>
            <a:picLocks noChangeAspect="1"/>
          </p:cNvPicPr>
          <p:nvPr/>
        </p:nvPicPr>
        <p:blipFill rotWithShape="1">
          <a:blip r:embed="rId4"/>
          <a:srcRect b="6247"/>
          <a:stretch/>
        </p:blipFill>
        <p:spPr>
          <a:xfrm>
            <a:off x="4200067" y="2417024"/>
            <a:ext cx="3718714" cy="2312416"/>
          </a:xfrm>
          <a:prstGeom prst="rect">
            <a:avLst/>
          </a:prstGeom>
        </p:spPr>
      </p:pic>
      <p:sp>
        <p:nvSpPr>
          <p:cNvPr id="11" name="TextBox 10">
            <a:extLst>
              <a:ext uri="{FF2B5EF4-FFF2-40B4-BE49-F238E27FC236}">
                <a16:creationId xmlns:a16="http://schemas.microsoft.com/office/drawing/2014/main" id="{266EAE1E-8D51-8D05-3569-FB47966A2172}"/>
              </a:ext>
            </a:extLst>
          </p:cNvPr>
          <p:cNvSpPr txBox="1"/>
          <p:nvPr/>
        </p:nvSpPr>
        <p:spPr>
          <a:xfrm>
            <a:off x="565184" y="458197"/>
            <a:ext cx="11061631" cy="523220"/>
          </a:xfrm>
          <a:prstGeom prst="rect">
            <a:avLst/>
          </a:prstGeom>
          <a:noFill/>
        </p:spPr>
        <p:txBody>
          <a:bodyPr wrap="square">
            <a:spAutoFit/>
          </a:bodyPr>
          <a:lstStyle/>
          <a:p>
            <a:r>
              <a:rPr lang="en-US" sz="2800" dirty="0"/>
              <a:t>We can ask R to plot this model. Here, there are three iterations of this. </a:t>
            </a:r>
          </a:p>
        </p:txBody>
      </p:sp>
      <p:sp>
        <p:nvSpPr>
          <p:cNvPr id="12" name="TextBox 11">
            <a:extLst>
              <a:ext uri="{FF2B5EF4-FFF2-40B4-BE49-F238E27FC236}">
                <a16:creationId xmlns:a16="http://schemas.microsoft.com/office/drawing/2014/main" id="{E6C3F483-2ABC-9BAC-2298-D6693F0BAD7B}"/>
              </a:ext>
            </a:extLst>
          </p:cNvPr>
          <p:cNvSpPr txBox="1"/>
          <p:nvPr/>
        </p:nvSpPr>
        <p:spPr>
          <a:xfrm>
            <a:off x="565184" y="4938736"/>
            <a:ext cx="3405548" cy="461665"/>
          </a:xfrm>
          <a:prstGeom prst="rect">
            <a:avLst/>
          </a:prstGeom>
          <a:noFill/>
        </p:spPr>
        <p:txBody>
          <a:bodyPr wrap="none" rtlCol="0">
            <a:spAutoFit/>
          </a:bodyPr>
          <a:lstStyle/>
          <a:p>
            <a:r>
              <a:rPr lang="en-US" sz="2400" dirty="0"/>
              <a:t>line 144: the basic graph</a:t>
            </a:r>
          </a:p>
        </p:txBody>
      </p:sp>
      <p:sp>
        <p:nvSpPr>
          <p:cNvPr id="13" name="TextBox 12">
            <a:extLst>
              <a:ext uri="{FF2B5EF4-FFF2-40B4-BE49-F238E27FC236}">
                <a16:creationId xmlns:a16="http://schemas.microsoft.com/office/drawing/2014/main" id="{FF291D82-F6C3-B3CE-3ACE-942888E18C40}"/>
              </a:ext>
            </a:extLst>
          </p:cNvPr>
          <p:cNvSpPr txBox="1"/>
          <p:nvPr/>
        </p:nvSpPr>
        <p:spPr>
          <a:xfrm>
            <a:off x="4627666" y="4938735"/>
            <a:ext cx="3520259" cy="461665"/>
          </a:xfrm>
          <a:prstGeom prst="rect">
            <a:avLst/>
          </a:prstGeom>
          <a:noFill/>
        </p:spPr>
        <p:txBody>
          <a:bodyPr wrap="none" rtlCol="0">
            <a:spAutoFit/>
          </a:bodyPr>
          <a:lstStyle/>
          <a:p>
            <a:r>
              <a:rPr lang="en-US" sz="2400" dirty="0"/>
              <a:t>line 145: adjusted y scale</a:t>
            </a:r>
          </a:p>
        </p:txBody>
      </p:sp>
      <p:sp>
        <p:nvSpPr>
          <p:cNvPr id="14" name="TextBox 13">
            <a:extLst>
              <a:ext uri="{FF2B5EF4-FFF2-40B4-BE49-F238E27FC236}">
                <a16:creationId xmlns:a16="http://schemas.microsoft.com/office/drawing/2014/main" id="{8313871B-3EB8-5F3A-4CB1-CE38A23EA189}"/>
              </a:ext>
            </a:extLst>
          </p:cNvPr>
          <p:cNvSpPr txBox="1"/>
          <p:nvPr/>
        </p:nvSpPr>
        <p:spPr>
          <a:xfrm>
            <a:off x="8804858" y="4938735"/>
            <a:ext cx="3139196" cy="1569660"/>
          </a:xfrm>
          <a:prstGeom prst="rect">
            <a:avLst/>
          </a:prstGeom>
          <a:noFill/>
        </p:spPr>
        <p:txBody>
          <a:bodyPr wrap="square" rtlCol="0">
            <a:spAutoFit/>
          </a:bodyPr>
          <a:lstStyle/>
          <a:p>
            <a:r>
              <a:rPr lang="en-US" sz="2400" dirty="0"/>
              <a:t>line 146: and because I like the aesthetic of it, I have shaded in the standard error</a:t>
            </a:r>
          </a:p>
        </p:txBody>
      </p:sp>
      <p:pic>
        <p:nvPicPr>
          <p:cNvPr id="2" name="Picture 1" descr="A computer code with text&#10;&#10;Description automatically generated with medium confidence">
            <a:extLst>
              <a:ext uri="{FF2B5EF4-FFF2-40B4-BE49-F238E27FC236}">
                <a16:creationId xmlns:a16="http://schemas.microsoft.com/office/drawing/2014/main" id="{113C0AB0-70D9-427E-52EC-3539C3199B57}"/>
              </a:ext>
            </a:extLst>
          </p:cNvPr>
          <p:cNvPicPr>
            <a:picLocks noChangeAspect="1"/>
          </p:cNvPicPr>
          <p:nvPr/>
        </p:nvPicPr>
        <p:blipFill>
          <a:blip r:embed="rId5"/>
          <a:srcRect t="36048"/>
          <a:stretch/>
        </p:blipFill>
        <p:spPr>
          <a:xfrm>
            <a:off x="1213588" y="1155054"/>
            <a:ext cx="7340600" cy="1088333"/>
          </a:xfrm>
          <a:prstGeom prst="rect">
            <a:avLst/>
          </a:prstGeom>
        </p:spPr>
      </p:pic>
    </p:spTree>
    <p:extLst>
      <p:ext uri="{BB962C8B-B14F-4D97-AF65-F5344CB8AC3E}">
        <p14:creationId xmlns:p14="http://schemas.microsoft.com/office/powerpoint/2010/main" val="36439560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rious Black Persian Cat Exploring Python Coding | Website Name">
            <a:extLst>
              <a:ext uri="{FF2B5EF4-FFF2-40B4-BE49-F238E27FC236}">
                <a16:creationId xmlns:a16="http://schemas.microsoft.com/office/drawing/2014/main" id="{6121C8B2-AAB3-6CDF-896B-C070AAED13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6587" y="629587"/>
            <a:ext cx="5598826" cy="55988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C6BB5D6-DFE0-23CB-59D9-4F7E67A2253A}"/>
              </a:ext>
            </a:extLst>
          </p:cNvPr>
          <p:cNvSpPr txBox="1"/>
          <p:nvPr/>
        </p:nvSpPr>
        <p:spPr>
          <a:xfrm>
            <a:off x="3147937" y="260255"/>
            <a:ext cx="5883790" cy="369332"/>
          </a:xfrm>
          <a:prstGeom prst="rect">
            <a:avLst/>
          </a:prstGeom>
          <a:noFill/>
        </p:spPr>
        <p:txBody>
          <a:bodyPr wrap="none" rtlCol="0">
            <a:spAutoFit/>
          </a:bodyPr>
          <a:lstStyle/>
          <a:p>
            <a:r>
              <a:rPr lang="en-US" dirty="0"/>
              <a:t>Well done on completing the tutorial! You are now a coder.</a:t>
            </a:r>
          </a:p>
        </p:txBody>
      </p:sp>
      <p:sp>
        <p:nvSpPr>
          <p:cNvPr id="3" name="TextBox 2">
            <a:extLst>
              <a:ext uri="{FF2B5EF4-FFF2-40B4-BE49-F238E27FC236}">
                <a16:creationId xmlns:a16="http://schemas.microsoft.com/office/drawing/2014/main" id="{A58B9F15-C6E0-ED73-53E4-CA08EAC99570}"/>
              </a:ext>
            </a:extLst>
          </p:cNvPr>
          <p:cNvSpPr txBox="1"/>
          <p:nvPr/>
        </p:nvSpPr>
        <p:spPr>
          <a:xfrm>
            <a:off x="8008567" y="6228413"/>
            <a:ext cx="886846" cy="369332"/>
          </a:xfrm>
          <a:prstGeom prst="rect">
            <a:avLst/>
          </a:prstGeom>
          <a:noFill/>
        </p:spPr>
        <p:txBody>
          <a:bodyPr wrap="none" rtlCol="0">
            <a:spAutoFit/>
          </a:bodyPr>
          <a:lstStyle/>
          <a:p>
            <a:r>
              <a:rPr lang="en-US" dirty="0">
                <a:hlinkClick r:id="rId3"/>
              </a:rPr>
              <a:t>Source</a:t>
            </a:r>
            <a:endParaRPr lang="en-US" dirty="0"/>
          </a:p>
        </p:txBody>
      </p:sp>
    </p:spTree>
    <p:extLst>
      <p:ext uri="{BB962C8B-B14F-4D97-AF65-F5344CB8AC3E}">
        <p14:creationId xmlns:p14="http://schemas.microsoft.com/office/powerpoint/2010/main" val="1341280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DD2BB-4E0E-D799-4B85-9A7D1FA6583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4498A98-CC50-4957-81E3-A9DDC564D504}"/>
              </a:ext>
            </a:extLst>
          </p:cNvPr>
          <p:cNvSpPr txBox="1"/>
          <p:nvPr/>
        </p:nvSpPr>
        <p:spPr>
          <a:xfrm>
            <a:off x="197370" y="0"/>
            <a:ext cx="11797259" cy="6490046"/>
          </a:xfrm>
          <a:prstGeom prst="rect">
            <a:avLst/>
          </a:prstGeom>
          <a:noFill/>
        </p:spPr>
        <p:txBody>
          <a:bodyPr wrap="square">
            <a:spAutoFit/>
          </a:bodyPr>
          <a:lstStyle/>
          <a:p>
            <a:pPr algn="ctr">
              <a:lnSpc>
                <a:spcPct val="200000"/>
              </a:lnSpc>
            </a:pPr>
            <a:r>
              <a:rPr lang="en-US" sz="1400" b="1" dirty="0">
                <a:effectLst/>
                <a:latin typeface="Times New Roman" panose="02020603050405020304" pitchFamily="18" charset="0"/>
              </a:rPr>
              <a:t>Works Cited</a:t>
            </a:r>
          </a:p>
          <a:p>
            <a:pPr marL="457200" indent="-457200">
              <a:lnSpc>
                <a:spcPct val="200000"/>
              </a:lnSpc>
            </a:pPr>
            <a:r>
              <a:rPr lang="en-US" sz="1400" dirty="0">
                <a:effectLst/>
                <a:latin typeface="Times New Roman" panose="02020603050405020304" pitchFamily="18" charset="0"/>
              </a:rPr>
              <a:t>CRAN. “The Comprehensive R Archive Network.” </a:t>
            </a:r>
            <a:r>
              <a:rPr lang="en-US" sz="1400" i="1" dirty="0">
                <a:effectLst/>
                <a:latin typeface="Times New Roman" panose="02020603050405020304" pitchFamily="18" charset="0"/>
              </a:rPr>
              <a:t>R-</a:t>
            </a:r>
            <a:r>
              <a:rPr lang="en-US" sz="1400" i="1" dirty="0" err="1">
                <a:effectLst/>
                <a:latin typeface="Times New Roman" panose="02020603050405020304" pitchFamily="18" charset="0"/>
              </a:rPr>
              <a:t>Project.org</a:t>
            </a:r>
            <a:r>
              <a:rPr lang="en-US" sz="1400" dirty="0">
                <a:effectLst/>
                <a:latin typeface="Times New Roman" panose="02020603050405020304" pitchFamily="18" charset="0"/>
              </a:rPr>
              <a:t>, 2019, </a:t>
            </a:r>
            <a:r>
              <a:rPr lang="en-US" sz="1400" dirty="0" err="1">
                <a:effectLst/>
                <a:latin typeface="Times New Roman" panose="02020603050405020304" pitchFamily="18" charset="0"/>
              </a:rPr>
              <a:t>cran.r-project.org</a:t>
            </a:r>
            <a:r>
              <a:rPr lang="en-US" sz="1400" dirty="0">
                <a:effectLst/>
                <a:latin typeface="Times New Roman" panose="02020603050405020304" pitchFamily="18" charset="0"/>
              </a:rPr>
              <a:t>/.</a:t>
            </a:r>
          </a:p>
          <a:p>
            <a:pPr marL="457200" indent="-457200">
              <a:lnSpc>
                <a:spcPct val="200000"/>
              </a:lnSpc>
            </a:pPr>
            <a:r>
              <a:rPr lang="en-US" sz="1400" dirty="0">
                <a:effectLst/>
                <a:latin typeface="Times New Roman" panose="02020603050405020304" pitchFamily="18" charset="0"/>
              </a:rPr>
              <a:t>“Curious Black Persian Cat Exploring Python Coding | Website Name | AI Art Generator | Easy-</a:t>
            </a:r>
            <a:r>
              <a:rPr lang="en-US" sz="1400" dirty="0" err="1">
                <a:effectLst/>
                <a:latin typeface="Times New Roman" panose="02020603050405020304" pitchFamily="18" charset="0"/>
              </a:rPr>
              <a:t>Peasy.AI</a:t>
            </a:r>
            <a:r>
              <a:rPr lang="en-US" sz="1400" dirty="0">
                <a:effectLst/>
                <a:latin typeface="Times New Roman" panose="02020603050405020304" pitchFamily="18" charset="0"/>
              </a:rPr>
              <a:t>.” </a:t>
            </a:r>
            <a:r>
              <a:rPr lang="en-US" sz="1400" i="1" dirty="0">
                <a:effectLst/>
                <a:latin typeface="Times New Roman" panose="02020603050405020304" pitchFamily="18" charset="0"/>
              </a:rPr>
              <a:t>Easy-</a:t>
            </a:r>
            <a:r>
              <a:rPr lang="en-US" sz="1400" i="1" dirty="0" err="1">
                <a:effectLst/>
                <a:latin typeface="Times New Roman" panose="02020603050405020304" pitchFamily="18" charset="0"/>
              </a:rPr>
              <a:t>Peasy.AI</a:t>
            </a:r>
            <a:r>
              <a:rPr lang="en-US" sz="1400" dirty="0">
                <a:effectLst/>
                <a:latin typeface="Times New Roman" panose="02020603050405020304" pitchFamily="18" charset="0"/>
              </a:rPr>
              <a:t>, 2024, easy-</a:t>
            </a:r>
            <a:r>
              <a:rPr lang="en-US" sz="1400" dirty="0" err="1">
                <a:effectLst/>
                <a:latin typeface="Times New Roman" panose="02020603050405020304" pitchFamily="18" charset="0"/>
              </a:rPr>
              <a:t>peasy.ai</a:t>
            </a:r>
            <a:r>
              <a:rPr lang="en-US" sz="1400" dirty="0">
                <a:effectLst/>
                <a:latin typeface="Times New Roman" panose="02020603050405020304" pitchFamily="18" charset="0"/>
              </a:rPr>
              <a:t>/ai-image-generator/images/curious-black-</a:t>
            </a:r>
            <a:r>
              <a:rPr lang="en-US" sz="1400" dirty="0" err="1">
                <a:effectLst/>
                <a:latin typeface="Times New Roman" panose="02020603050405020304" pitchFamily="18" charset="0"/>
              </a:rPr>
              <a:t>persian</a:t>
            </a:r>
            <a:r>
              <a:rPr lang="en-US" sz="1400" dirty="0">
                <a:effectLst/>
                <a:latin typeface="Times New Roman" panose="02020603050405020304" pitchFamily="18" charset="0"/>
              </a:rPr>
              <a:t>-cat-exploring-python-coding. Accessed 18 Sept. 2024.</a:t>
            </a:r>
          </a:p>
          <a:p>
            <a:pPr marL="457200" indent="-457200">
              <a:lnSpc>
                <a:spcPct val="200000"/>
              </a:lnSpc>
            </a:pPr>
            <a:r>
              <a:rPr lang="en-US" sz="1400" dirty="0">
                <a:effectLst/>
                <a:latin typeface="Times New Roman" panose="02020603050405020304" pitchFamily="18" charset="0"/>
              </a:rPr>
              <a:t>Edwards, </a:t>
            </a:r>
            <a:r>
              <a:rPr lang="en-US" sz="1400" dirty="0" err="1">
                <a:effectLst/>
                <a:latin typeface="Times New Roman" panose="02020603050405020304" pitchFamily="18" charset="0"/>
              </a:rPr>
              <a:t>Benj</a:t>
            </a:r>
            <a:r>
              <a:rPr lang="en-US" sz="1400" dirty="0">
                <a:effectLst/>
                <a:latin typeface="Times New Roman" panose="02020603050405020304" pitchFamily="18" charset="0"/>
              </a:rPr>
              <a:t>, and Nick Lewis. “How to Copy the Full Path of a File on Windows 10.” </a:t>
            </a:r>
            <a:r>
              <a:rPr lang="en-US" sz="1400" i="1" dirty="0">
                <a:effectLst/>
                <a:latin typeface="Times New Roman" panose="02020603050405020304" pitchFamily="18" charset="0"/>
              </a:rPr>
              <a:t>How-to Geek</a:t>
            </a:r>
            <a:r>
              <a:rPr lang="en-US" sz="1400" dirty="0">
                <a:effectLst/>
                <a:latin typeface="Times New Roman" panose="02020603050405020304" pitchFamily="18" charset="0"/>
              </a:rPr>
              <a:t>, How-To Geek, 7 May 2020, </a:t>
            </a:r>
            <a:r>
              <a:rPr lang="en-US" sz="1400" dirty="0" err="1">
                <a:effectLst/>
                <a:latin typeface="Times New Roman" panose="02020603050405020304" pitchFamily="18" charset="0"/>
              </a:rPr>
              <a:t>www.howtogeek.com</a:t>
            </a:r>
            <a:r>
              <a:rPr lang="en-US" sz="1400" dirty="0">
                <a:effectLst/>
                <a:latin typeface="Times New Roman" panose="02020603050405020304" pitchFamily="18" charset="0"/>
              </a:rPr>
              <a:t>/670447/how-to-copy-the-full-path-of-a-file-on-windows-10/. Accessed 18 Sept. 2024.</a:t>
            </a:r>
          </a:p>
          <a:p>
            <a:pPr marL="457200" indent="-457200">
              <a:lnSpc>
                <a:spcPct val="200000"/>
              </a:lnSpc>
            </a:pPr>
            <a:r>
              <a:rPr lang="en-US" sz="1400" dirty="0">
                <a:effectLst/>
                <a:latin typeface="Times New Roman" panose="02020603050405020304" pitchFamily="18" charset="0"/>
              </a:rPr>
              <a:t>“Get File, Folder, and Disk Information on Mac.” </a:t>
            </a:r>
            <a:r>
              <a:rPr lang="en-US" sz="1400" i="1" dirty="0">
                <a:effectLst/>
                <a:latin typeface="Times New Roman" panose="02020603050405020304" pitchFamily="18" charset="0"/>
              </a:rPr>
              <a:t>Apple Support</a:t>
            </a:r>
            <a:r>
              <a:rPr lang="en-US" sz="1400" dirty="0">
                <a:effectLst/>
                <a:latin typeface="Times New Roman" panose="02020603050405020304" pitchFamily="18" charset="0"/>
              </a:rPr>
              <a:t>, </a:t>
            </a:r>
            <a:r>
              <a:rPr lang="en-US" sz="1400" dirty="0" err="1">
                <a:effectLst/>
                <a:latin typeface="Times New Roman" panose="02020603050405020304" pitchFamily="18" charset="0"/>
              </a:rPr>
              <a:t>support.apple.com</a:t>
            </a:r>
            <a:r>
              <a:rPr lang="en-US" sz="1400" dirty="0">
                <a:effectLst/>
                <a:latin typeface="Times New Roman" panose="02020603050405020304" pitchFamily="18" charset="0"/>
              </a:rPr>
              <a:t>/guide/mac-help/get-file-folder-and-disk-information-on-mac-mchlp1774/mac.</a:t>
            </a:r>
          </a:p>
          <a:p>
            <a:pPr marL="457200" indent="-457200">
              <a:lnSpc>
                <a:spcPct val="200000"/>
              </a:lnSpc>
            </a:pPr>
            <a:r>
              <a:rPr lang="en-US" sz="1400" dirty="0">
                <a:effectLst/>
                <a:latin typeface="Times New Roman" panose="02020603050405020304" pitchFamily="18" charset="0"/>
              </a:rPr>
              <a:t>“Ggplot2 Line Plot : Quick Start Guide - R Software and Data Visualization - Easy Guides - Wiki - STHDA.” </a:t>
            </a:r>
            <a:r>
              <a:rPr lang="en-US" sz="1400" i="1" dirty="0" err="1">
                <a:effectLst/>
                <a:latin typeface="Times New Roman" panose="02020603050405020304" pitchFamily="18" charset="0"/>
              </a:rPr>
              <a:t>Www.sthda.com</a:t>
            </a:r>
            <a:r>
              <a:rPr lang="en-US" sz="1400" dirty="0">
                <a:effectLst/>
                <a:latin typeface="Times New Roman" panose="02020603050405020304" pitchFamily="18" charset="0"/>
              </a:rPr>
              <a:t>, </a:t>
            </a:r>
            <a:r>
              <a:rPr lang="en-US" sz="1400" dirty="0" err="1">
                <a:effectLst/>
                <a:latin typeface="Times New Roman" panose="02020603050405020304" pitchFamily="18" charset="0"/>
              </a:rPr>
              <a:t>www.sthda.com</a:t>
            </a:r>
            <a:r>
              <a:rPr lang="en-US" sz="1400" dirty="0">
                <a:effectLst/>
                <a:latin typeface="Times New Roman" panose="02020603050405020304" pitchFamily="18" charset="0"/>
              </a:rPr>
              <a:t>/</a:t>
            </a:r>
            <a:r>
              <a:rPr lang="en-US" sz="1400" dirty="0" err="1">
                <a:effectLst/>
                <a:latin typeface="Times New Roman" panose="02020603050405020304" pitchFamily="18" charset="0"/>
              </a:rPr>
              <a:t>english</a:t>
            </a:r>
            <a:r>
              <a:rPr lang="en-US" sz="1400" dirty="0">
                <a:effectLst/>
                <a:latin typeface="Times New Roman" panose="02020603050405020304" pitchFamily="18" charset="0"/>
              </a:rPr>
              <a:t>/wiki/ggplot2-line-plot-quick-start-guide-r-software-and-data-visualization.</a:t>
            </a:r>
          </a:p>
          <a:p>
            <a:pPr marL="457200" indent="-457200">
              <a:lnSpc>
                <a:spcPct val="200000"/>
              </a:lnSpc>
            </a:pPr>
            <a:r>
              <a:rPr lang="en-US" sz="1400" dirty="0">
                <a:effectLst/>
                <a:latin typeface="Times New Roman" panose="02020603050405020304" pitchFamily="18" charset="0"/>
              </a:rPr>
              <a:t>“How to Find Full Path of a File in Linux.” </a:t>
            </a:r>
            <a:r>
              <a:rPr lang="en-US" sz="1400" i="1" dirty="0" err="1">
                <a:effectLst/>
                <a:latin typeface="Times New Roman" panose="02020603050405020304" pitchFamily="18" charset="0"/>
              </a:rPr>
              <a:t>Linuxhandbook.com</a:t>
            </a:r>
            <a:r>
              <a:rPr lang="en-US" sz="1400" dirty="0">
                <a:effectLst/>
                <a:latin typeface="Times New Roman" panose="02020603050405020304" pitchFamily="18" charset="0"/>
              </a:rPr>
              <a:t>, </a:t>
            </a:r>
            <a:r>
              <a:rPr lang="en-US" sz="1400" dirty="0" err="1">
                <a:effectLst/>
                <a:latin typeface="Times New Roman" panose="02020603050405020304" pitchFamily="18" charset="0"/>
              </a:rPr>
              <a:t>linuxhandbook.com</a:t>
            </a:r>
            <a:r>
              <a:rPr lang="en-US" sz="1400" dirty="0">
                <a:effectLst/>
                <a:latin typeface="Times New Roman" panose="02020603050405020304" pitchFamily="18" charset="0"/>
              </a:rPr>
              <a:t>/get-file-path/.</a:t>
            </a:r>
          </a:p>
          <a:p>
            <a:pPr marL="457200" indent="-457200">
              <a:lnSpc>
                <a:spcPct val="200000"/>
              </a:lnSpc>
            </a:pPr>
            <a:r>
              <a:rPr lang="en-US" sz="1400" dirty="0">
                <a:effectLst/>
                <a:latin typeface="Times New Roman" panose="02020603050405020304" pitchFamily="18" charset="0"/>
              </a:rPr>
              <a:t>“Logit Regression | R Data Analysis Examples.” </a:t>
            </a:r>
            <a:r>
              <a:rPr lang="en-US" sz="1400" i="1" dirty="0" err="1">
                <a:effectLst/>
                <a:latin typeface="Times New Roman" panose="02020603050405020304" pitchFamily="18" charset="0"/>
              </a:rPr>
              <a:t>Stats.oarc.ucla.edu</a:t>
            </a:r>
            <a:r>
              <a:rPr lang="en-US" sz="1400" dirty="0">
                <a:effectLst/>
                <a:latin typeface="Times New Roman" panose="02020603050405020304" pitchFamily="18" charset="0"/>
              </a:rPr>
              <a:t>, </a:t>
            </a:r>
            <a:r>
              <a:rPr lang="en-US" sz="1400" dirty="0" err="1">
                <a:effectLst/>
                <a:latin typeface="Times New Roman" panose="02020603050405020304" pitchFamily="18" charset="0"/>
              </a:rPr>
              <a:t>stats.oarc.ucla.edu</a:t>
            </a:r>
            <a:r>
              <a:rPr lang="en-US" sz="1400" dirty="0">
                <a:effectLst/>
                <a:latin typeface="Times New Roman" panose="02020603050405020304" pitchFamily="18" charset="0"/>
              </a:rPr>
              <a:t>/r/</a:t>
            </a:r>
            <a:r>
              <a:rPr lang="en-US" sz="1400" dirty="0" err="1">
                <a:effectLst/>
                <a:latin typeface="Times New Roman" panose="02020603050405020304" pitchFamily="18" charset="0"/>
              </a:rPr>
              <a:t>dae</a:t>
            </a:r>
            <a:r>
              <a:rPr lang="en-US" sz="1400" dirty="0">
                <a:effectLst/>
                <a:latin typeface="Times New Roman" panose="02020603050405020304" pitchFamily="18" charset="0"/>
              </a:rPr>
              <a:t>/logit-regression/.</a:t>
            </a:r>
          </a:p>
          <a:p>
            <a:pPr marL="457200" indent="-457200">
              <a:lnSpc>
                <a:spcPct val="200000"/>
              </a:lnSpc>
            </a:pPr>
            <a:r>
              <a:rPr lang="en-US" sz="1400" dirty="0">
                <a:effectLst/>
                <a:latin typeface="Times New Roman" panose="02020603050405020304" pitchFamily="18" charset="0"/>
              </a:rPr>
              <a:t>“Posit.” </a:t>
            </a:r>
            <a:r>
              <a:rPr lang="en-US" sz="1400" i="1" dirty="0">
                <a:effectLst/>
                <a:latin typeface="Times New Roman" panose="02020603050405020304" pitchFamily="18" charset="0"/>
              </a:rPr>
              <a:t>Posit</a:t>
            </a:r>
            <a:r>
              <a:rPr lang="en-US" sz="1400" dirty="0">
                <a:effectLst/>
                <a:latin typeface="Times New Roman" panose="02020603050405020304" pitchFamily="18" charset="0"/>
              </a:rPr>
              <a:t>, </a:t>
            </a:r>
            <a:r>
              <a:rPr lang="en-US" sz="1400" dirty="0" err="1">
                <a:effectLst/>
                <a:latin typeface="Times New Roman" panose="02020603050405020304" pitchFamily="18" charset="0"/>
              </a:rPr>
              <a:t>posit.co</a:t>
            </a:r>
            <a:r>
              <a:rPr lang="en-US" sz="1400" dirty="0">
                <a:effectLst/>
                <a:latin typeface="Times New Roman" panose="02020603050405020304" pitchFamily="18" charset="0"/>
              </a:rPr>
              <a:t>/downloads/.</a:t>
            </a:r>
          </a:p>
          <a:p>
            <a:pPr marL="457200" indent="-457200">
              <a:lnSpc>
                <a:spcPct val="200000"/>
              </a:lnSpc>
            </a:pPr>
            <a:r>
              <a:rPr lang="en-US" sz="1400" dirty="0">
                <a:effectLst/>
                <a:latin typeface="Times New Roman" panose="02020603050405020304" pitchFamily="18" charset="0"/>
              </a:rPr>
              <a:t>“Quick-R: R Packages.” </a:t>
            </a:r>
            <a:r>
              <a:rPr lang="en-US" sz="1400" i="1" dirty="0" err="1">
                <a:latin typeface="Times New Roman" panose="02020603050405020304" pitchFamily="18" charset="0"/>
              </a:rPr>
              <a:t>w</a:t>
            </a:r>
            <a:r>
              <a:rPr lang="en-US" sz="1400" i="1" dirty="0" err="1">
                <a:effectLst/>
                <a:latin typeface="Times New Roman" panose="02020603050405020304" pitchFamily="18" charset="0"/>
              </a:rPr>
              <a:t>ww.statmethods.net</a:t>
            </a:r>
            <a:r>
              <a:rPr lang="en-US" sz="1400" dirty="0">
                <a:effectLst/>
                <a:latin typeface="Times New Roman" panose="02020603050405020304" pitchFamily="18" charset="0"/>
              </a:rPr>
              <a:t>, </a:t>
            </a:r>
            <a:r>
              <a:rPr lang="en-US" sz="1400" dirty="0" err="1">
                <a:effectLst/>
                <a:latin typeface="Times New Roman" panose="02020603050405020304" pitchFamily="18" charset="0"/>
              </a:rPr>
              <a:t>www.statmethods.net</a:t>
            </a:r>
            <a:r>
              <a:rPr lang="en-US" sz="1400" dirty="0">
                <a:effectLst/>
                <a:latin typeface="Times New Roman" panose="02020603050405020304" pitchFamily="18" charset="0"/>
              </a:rPr>
              <a:t>/interface/</a:t>
            </a:r>
            <a:r>
              <a:rPr lang="en-US" sz="1400" dirty="0" err="1">
                <a:effectLst/>
                <a:latin typeface="Times New Roman" panose="02020603050405020304" pitchFamily="18" charset="0"/>
              </a:rPr>
              <a:t>packages.html</a:t>
            </a:r>
            <a:r>
              <a:rPr lang="en-US" sz="1400" dirty="0">
                <a:effectLst/>
                <a:latin typeface="Times New Roman" panose="02020603050405020304" pitchFamily="18" charset="0"/>
              </a:rPr>
              <a:t>.</a:t>
            </a:r>
          </a:p>
          <a:p>
            <a:pPr marL="457200" indent="-457200">
              <a:lnSpc>
                <a:spcPct val="200000"/>
              </a:lnSpc>
            </a:pPr>
            <a:r>
              <a:rPr lang="en-US" sz="1400" dirty="0">
                <a:effectLst/>
                <a:latin typeface="Times New Roman" panose="02020603050405020304" pitchFamily="18" charset="0"/>
              </a:rPr>
              <a:t>“RStudio User Guide - Pane Layout.” </a:t>
            </a:r>
            <a:r>
              <a:rPr lang="en-US" sz="1400" i="1" dirty="0" err="1">
                <a:effectLst/>
                <a:latin typeface="Times New Roman" panose="02020603050405020304" pitchFamily="18" charset="0"/>
              </a:rPr>
              <a:t>Docs.posit.co</a:t>
            </a:r>
            <a:r>
              <a:rPr lang="en-US" sz="1400" dirty="0">
                <a:effectLst/>
                <a:latin typeface="Times New Roman" panose="02020603050405020304" pitchFamily="18" charset="0"/>
              </a:rPr>
              <a:t>, 12 Dec. 2022, </a:t>
            </a:r>
            <a:r>
              <a:rPr lang="en-US" sz="1400" dirty="0" err="1">
                <a:effectLst/>
                <a:latin typeface="Times New Roman" panose="02020603050405020304" pitchFamily="18" charset="0"/>
              </a:rPr>
              <a:t>docs.posit.co</a:t>
            </a:r>
            <a:r>
              <a:rPr lang="en-US" sz="1400" dirty="0">
                <a:effectLst/>
                <a:latin typeface="Times New Roman" panose="02020603050405020304" pitchFamily="18" charset="0"/>
              </a:rPr>
              <a:t>/ide/user/ide/guide/</a:t>
            </a:r>
            <a:r>
              <a:rPr lang="en-US" sz="1400" dirty="0" err="1">
                <a:effectLst/>
                <a:latin typeface="Times New Roman" panose="02020603050405020304" pitchFamily="18" charset="0"/>
              </a:rPr>
              <a:t>ui</a:t>
            </a:r>
            <a:r>
              <a:rPr lang="en-US" sz="1400" dirty="0">
                <a:effectLst/>
                <a:latin typeface="Times New Roman" panose="02020603050405020304" pitchFamily="18" charset="0"/>
              </a:rPr>
              <a:t>/</a:t>
            </a:r>
            <a:r>
              <a:rPr lang="en-US" sz="1400" dirty="0" err="1">
                <a:effectLst/>
                <a:latin typeface="Times New Roman" panose="02020603050405020304" pitchFamily="18" charset="0"/>
              </a:rPr>
              <a:t>ui-panes.html</a:t>
            </a:r>
            <a:r>
              <a:rPr lang="en-US" sz="1400" dirty="0">
                <a:effectLst/>
                <a:latin typeface="Times New Roman" panose="02020603050405020304" pitchFamily="18" charset="0"/>
              </a:rPr>
              <a:t>.</a:t>
            </a:r>
          </a:p>
          <a:p>
            <a:pPr marL="457200" indent="-457200">
              <a:lnSpc>
                <a:spcPct val="200000"/>
              </a:lnSpc>
            </a:pPr>
            <a:r>
              <a:rPr lang="en-US" sz="1400" dirty="0">
                <a:effectLst/>
                <a:latin typeface="Times New Roman" panose="02020603050405020304" pitchFamily="18" charset="0"/>
              </a:rPr>
              <a:t>Wickham, Hadley. “Create Elegant Data </a:t>
            </a:r>
            <a:r>
              <a:rPr lang="en-US" sz="1400" dirty="0" err="1">
                <a:effectLst/>
                <a:latin typeface="Times New Roman" panose="02020603050405020304" pitchFamily="18" charset="0"/>
              </a:rPr>
              <a:t>Visualisations</a:t>
            </a:r>
            <a:r>
              <a:rPr lang="en-US" sz="1400" dirty="0">
                <a:effectLst/>
                <a:latin typeface="Times New Roman" panose="02020603050405020304" pitchFamily="18" charset="0"/>
              </a:rPr>
              <a:t> Using the Grammar of Graphics.” </a:t>
            </a:r>
            <a:r>
              <a:rPr lang="en-US" sz="1400" i="1" dirty="0" err="1">
                <a:effectLst/>
                <a:latin typeface="Times New Roman" panose="02020603050405020304" pitchFamily="18" charset="0"/>
              </a:rPr>
              <a:t>Tidyverse.org</a:t>
            </a:r>
            <a:r>
              <a:rPr lang="en-US" sz="1400" dirty="0">
                <a:effectLst/>
                <a:latin typeface="Times New Roman" panose="02020603050405020304" pitchFamily="18" charset="0"/>
              </a:rPr>
              <a:t>, 2019, ggplot2.tidyverse.org/.</a:t>
            </a:r>
          </a:p>
        </p:txBody>
      </p:sp>
    </p:spTree>
    <p:extLst>
      <p:ext uri="{BB962C8B-B14F-4D97-AF65-F5344CB8AC3E}">
        <p14:creationId xmlns:p14="http://schemas.microsoft.com/office/powerpoint/2010/main" val="674486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E8822A0-87FE-06FA-A568-F23804A782F1}"/>
              </a:ext>
            </a:extLst>
          </p:cNvPr>
          <p:cNvSpPr txBox="1">
            <a:spLocks/>
          </p:cNvSpPr>
          <p:nvPr/>
        </p:nvSpPr>
        <p:spPr>
          <a:xfrm>
            <a:off x="838200" y="3692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Step 2:</a:t>
            </a:r>
          </a:p>
        </p:txBody>
      </p:sp>
      <p:sp>
        <p:nvSpPr>
          <p:cNvPr id="5" name="TextBox 4">
            <a:extLst>
              <a:ext uri="{FF2B5EF4-FFF2-40B4-BE49-F238E27FC236}">
                <a16:creationId xmlns:a16="http://schemas.microsoft.com/office/drawing/2014/main" id="{39F302C4-4584-7171-9D84-CAC4FF1AAB68}"/>
              </a:ext>
            </a:extLst>
          </p:cNvPr>
          <p:cNvSpPr txBox="1"/>
          <p:nvPr/>
        </p:nvSpPr>
        <p:spPr>
          <a:xfrm>
            <a:off x="838200" y="1333582"/>
            <a:ext cx="10515599" cy="482568"/>
          </a:xfrm>
          <a:prstGeom prst="rect">
            <a:avLst/>
          </a:prstGeom>
        </p:spPr>
        <p:txBody>
          <a:bodyPr vert="horz" lIns="91440" tIns="45720" rIns="91440" bIns="45720" rtlCol="0">
            <a:noAutofit/>
          </a:bodyPr>
          <a:lstStyle>
            <a:lvl1pPr marL="228600" indent="-228600" defTabSz="914400">
              <a:lnSpc>
                <a:spcPct val="90000"/>
              </a:lnSpc>
              <a:spcBef>
                <a:spcPts val="1000"/>
              </a:spcBef>
              <a:buFont typeface="Arial" panose="020B0604020202020204" pitchFamily="34" charset="0"/>
              <a:buChar char="•"/>
              <a:defRPr sz="2800"/>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nSpc>
                <a:spcPct val="110000"/>
              </a:lnSpc>
            </a:pPr>
            <a:r>
              <a:rPr lang="en-US" sz="2000" dirty="0"/>
              <a:t>Download RStudio for your OS. This software is known as an integrated development environment (IDE), and it is a way to make coding more  visual. The alternative is to open terminal (a command line interface) and code there. </a:t>
            </a:r>
          </a:p>
          <a:p>
            <a:pPr>
              <a:lnSpc>
                <a:spcPct val="110000"/>
              </a:lnSpc>
            </a:pPr>
            <a:r>
              <a:rPr lang="en-US" sz="2000" dirty="0"/>
              <a:t>https://</a:t>
            </a:r>
            <a:r>
              <a:rPr lang="en-US" sz="2000" dirty="0" err="1"/>
              <a:t>posit.co</a:t>
            </a:r>
            <a:r>
              <a:rPr lang="en-US" sz="2000" dirty="0"/>
              <a:t>/downloads/</a:t>
            </a:r>
          </a:p>
        </p:txBody>
      </p:sp>
      <p:pic>
        <p:nvPicPr>
          <p:cNvPr id="3" name="Picture 2" descr="A screenshot of a computer&#10;&#10;Description automatically generated">
            <a:extLst>
              <a:ext uri="{FF2B5EF4-FFF2-40B4-BE49-F238E27FC236}">
                <a16:creationId xmlns:a16="http://schemas.microsoft.com/office/drawing/2014/main" id="{98FE1459-EE4B-690C-300D-2FCE865CFE34}"/>
              </a:ext>
            </a:extLst>
          </p:cNvPr>
          <p:cNvPicPr>
            <a:picLocks noChangeAspect="1"/>
          </p:cNvPicPr>
          <p:nvPr/>
        </p:nvPicPr>
        <p:blipFill>
          <a:blip r:embed="rId2"/>
          <a:stretch>
            <a:fillRect/>
          </a:stretch>
        </p:blipFill>
        <p:spPr>
          <a:xfrm>
            <a:off x="838200" y="2930063"/>
            <a:ext cx="7346430" cy="3712665"/>
          </a:xfrm>
          <a:prstGeom prst="rect">
            <a:avLst/>
          </a:prstGeom>
        </p:spPr>
      </p:pic>
    </p:spTree>
    <p:extLst>
      <p:ext uri="{BB962C8B-B14F-4D97-AF65-F5344CB8AC3E}">
        <p14:creationId xmlns:p14="http://schemas.microsoft.com/office/powerpoint/2010/main" val="4036873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ACC4A-82F3-9AE3-126D-0141F5F5C026}"/>
              </a:ext>
            </a:extLst>
          </p:cNvPr>
          <p:cNvSpPr>
            <a:spLocks noGrp="1"/>
          </p:cNvSpPr>
          <p:nvPr>
            <p:ph type="title"/>
          </p:nvPr>
        </p:nvSpPr>
        <p:spPr>
          <a:xfrm>
            <a:off x="838200" y="2766219"/>
            <a:ext cx="10515600" cy="1325563"/>
          </a:xfrm>
        </p:spPr>
        <p:txBody>
          <a:bodyPr/>
          <a:lstStyle/>
          <a:p>
            <a:r>
              <a:rPr lang="en-US" dirty="0"/>
              <a:t>Part 2: Setting up your coding </a:t>
            </a:r>
            <a:r>
              <a:rPr lang="en-US" dirty="0" err="1"/>
              <a:t>enviornment</a:t>
            </a:r>
            <a:endParaRPr lang="en-US" dirty="0"/>
          </a:p>
        </p:txBody>
      </p:sp>
    </p:spTree>
    <p:extLst>
      <p:ext uri="{BB962C8B-B14F-4D97-AF65-F5344CB8AC3E}">
        <p14:creationId xmlns:p14="http://schemas.microsoft.com/office/powerpoint/2010/main" val="392831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709594-9A53-1349-A477-A56AFF30441C}"/>
              </a:ext>
            </a:extLst>
          </p:cNvPr>
          <p:cNvPicPr>
            <a:picLocks noChangeAspect="1"/>
          </p:cNvPicPr>
          <p:nvPr/>
        </p:nvPicPr>
        <p:blipFill>
          <a:blip r:embed="rId2"/>
          <a:stretch>
            <a:fillRect/>
          </a:stretch>
        </p:blipFill>
        <p:spPr>
          <a:xfrm>
            <a:off x="2441816" y="2469893"/>
            <a:ext cx="7772400" cy="4229996"/>
          </a:xfrm>
          <a:prstGeom prst="rect">
            <a:avLst/>
          </a:prstGeom>
        </p:spPr>
      </p:pic>
      <p:sp>
        <p:nvSpPr>
          <p:cNvPr id="5" name="Title 1">
            <a:extLst>
              <a:ext uri="{FF2B5EF4-FFF2-40B4-BE49-F238E27FC236}">
                <a16:creationId xmlns:a16="http://schemas.microsoft.com/office/drawing/2014/main" id="{EF29C5D4-1B61-4CCA-12C8-3698ED47F2AC}"/>
              </a:ext>
            </a:extLst>
          </p:cNvPr>
          <p:cNvSpPr txBox="1">
            <a:spLocks/>
          </p:cNvSpPr>
          <p:nvPr/>
        </p:nvSpPr>
        <p:spPr>
          <a:xfrm>
            <a:off x="838200" y="3692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Step 1:</a:t>
            </a:r>
          </a:p>
        </p:txBody>
      </p:sp>
      <p:sp>
        <p:nvSpPr>
          <p:cNvPr id="6" name="Content Placeholder 2">
            <a:extLst>
              <a:ext uri="{FF2B5EF4-FFF2-40B4-BE49-F238E27FC236}">
                <a16:creationId xmlns:a16="http://schemas.microsoft.com/office/drawing/2014/main" id="{A3DB6D56-E732-3C09-C2E4-AAF400A03681}"/>
              </a:ext>
            </a:extLst>
          </p:cNvPr>
          <p:cNvSpPr>
            <a:spLocks noGrp="1"/>
          </p:cNvSpPr>
          <p:nvPr>
            <p:ph idx="1"/>
          </p:nvPr>
        </p:nvSpPr>
        <p:spPr>
          <a:xfrm>
            <a:off x="838200" y="1417852"/>
            <a:ext cx="10515600" cy="1052041"/>
          </a:xfrm>
        </p:spPr>
        <p:txBody>
          <a:bodyPr>
            <a:normAutofit/>
          </a:bodyPr>
          <a:lstStyle/>
          <a:p>
            <a:r>
              <a:rPr lang="en-US" dirty="0"/>
              <a:t>Open R Studio </a:t>
            </a:r>
          </a:p>
          <a:p>
            <a:r>
              <a:rPr lang="en-US" dirty="0">
                <a:hlinkClick r:id="rId3"/>
              </a:rPr>
              <a:t>More information</a:t>
            </a:r>
            <a:r>
              <a:rPr lang="en-US" dirty="0"/>
              <a:t> on the organization of the window</a:t>
            </a:r>
          </a:p>
        </p:txBody>
      </p:sp>
      <p:sp>
        <p:nvSpPr>
          <p:cNvPr id="7" name="Rectangle 6">
            <a:extLst>
              <a:ext uri="{FF2B5EF4-FFF2-40B4-BE49-F238E27FC236}">
                <a16:creationId xmlns:a16="http://schemas.microsoft.com/office/drawing/2014/main" id="{62142BCC-107A-B532-9E40-E7DB30407EB3}"/>
              </a:ext>
            </a:extLst>
          </p:cNvPr>
          <p:cNvSpPr/>
          <p:nvPr/>
        </p:nvSpPr>
        <p:spPr>
          <a:xfrm>
            <a:off x="2441816" y="2943699"/>
            <a:ext cx="4775791" cy="36576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A5BF890-411C-0CC7-901C-9C37E16A14D0}"/>
              </a:ext>
            </a:extLst>
          </p:cNvPr>
          <p:cNvSpPr txBox="1"/>
          <p:nvPr/>
        </p:nvSpPr>
        <p:spPr>
          <a:xfrm>
            <a:off x="3248028" y="4772499"/>
            <a:ext cx="3163366" cy="369332"/>
          </a:xfrm>
          <a:prstGeom prst="rect">
            <a:avLst/>
          </a:prstGeom>
          <a:noFill/>
        </p:spPr>
        <p:txBody>
          <a:bodyPr wrap="none" rtlCol="0">
            <a:spAutoFit/>
          </a:bodyPr>
          <a:lstStyle/>
          <a:p>
            <a:r>
              <a:rPr lang="en-US" dirty="0">
                <a:solidFill>
                  <a:srgbClr val="FF0000"/>
                </a:solidFill>
              </a:rPr>
              <a:t>This area is called the console</a:t>
            </a:r>
          </a:p>
        </p:txBody>
      </p:sp>
      <p:sp>
        <p:nvSpPr>
          <p:cNvPr id="10" name="Rectangle 9">
            <a:extLst>
              <a:ext uri="{FF2B5EF4-FFF2-40B4-BE49-F238E27FC236}">
                <a16:creationId xmlns:a16="http://schemas.microsoft.com/office/drawing/2014/main" id="{A6FBD7FD-8672-3341-FECE-E94E13C269FA}"/>
              </a:ext>
            </a:extLst>
          </p:cNvPr>
          <p:cNvSpPr/>
          <p:nvPr/>
        </p:nvSpPr>
        <p:spPr>
          <a:xfrm>
            <a:off x="7339211" y="3042289"/>
            <a:ext cx="2875006" cy="1052041"/>
          </a:xfrm>
          <a:prstGeom prst="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139A0F3-2520-658F-0DBB-C42F8F2F8481}"/>
              </a:ext>
            </a:extLst>
          </p:cNvPr>
          <p:cNvSpPr/>
          <p:nvPr/>
        </p:nvSpPr>
        <p:spPr>
          <a:xfrm>
            <a:off x="7339211" y="4584891"/>
            <a:ext cx="2875005" cy="2016408"/>
          </a:xfrm>
          <a:prstGeom prst="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165B85C-D906-9FB5-8E93-410E4C6D5F06}"/>
              </a:ext>
            </a:extLst>
          </p:cNvPr>
          <p:cNvSpPr txBox="1"/>
          <p:nvPr/>
        </p:nvSpPr>
        <p:spPr>
          <a:xfrm>
            <a:off x="7532074" y="4715932"/>
            <a:ext cx="2510660" cy="1754326"/>
          </a:xfrm>
          <a:prstGeom prst="rect">
            <a:avLst/>
          </a:prstGeom>
          <a:solidFill>
            <a:schemeClr val="bg1"/>
          </a:solidFill>
        </p:spPr>
        <p:txBody>
          <a:bodyPr wrap="square" rtlCol="0">
            <a:spAutoFit/>
          </a:bodyPr>
          <a:lstStyle/>
          <a:p>
            <a:endParaRPr lang="en-US" dirty="0">
              <a:solidFill>
                <a:srgbClr val="FFC000"/>
              </a:solidFill>
            </a:endParaRPr>
          </a:p>
          <a:p>
            <a:r>
              <a:rPr lang="en-US" dirty="0">
                <a:solidFill>
                  <a:srgbClr val="FFC000"/>
                </a:solidFill>
              </a:rPr>
              <a:t>This area shows your output; from files created to plots generated</a:t>
            </a:r>
          </a:p>
          <a:p>
            <a:endParaRPr lang="en-US" dirty="0">
              <a:solidFill>
                <a:srgbClr val="FFC000"/>
              </a:solidFill>
            </a:endParaRPr>
          </a:p>
        </p:txBody>
      </p:sp>
      <p:sp>
        <p:nvSpPr>
          <p:cNvPr id="9" name="TextBox 8">
            <a:extLst>
              <a:ext uri="{FF2B5EF4-FFF2-40B4-BE49-F238E27FC236}">
                <a16:creationId xmlns:a16="http://schemas.microsoft.com/office/drawing/2014/main" id="{0D6F2AE2-C153-36A4-DF1D-D8EF141F4014}"/>
              </a:ext>
            </a:extLst>
          </p:cNvPr>
          <p:cNvSpPr txBox="1"/>
          <p:nvPr/>
        </p:nvSpPr>
        <p:spPr>
          <a:xfrm>
            <a:off x="7521384" y="3157237"/>
            <a:ext cx="2510659" cy="646331"/>
          </a:xfrm>
          <a:prstGeom prst="rect">
            <a:avLst/>
          </a:prstGeom>
          <a:solidFill>
            <a:schemeClr val="bg1"/>
          </a:solidFill>
        </p:spPr>
        <p:txBody>
          <a:bodyPr wrap="square" rtlCol="0">
            <a:spAutoFit/>
          </a:bodyPr>
          <a:lstStyle/>
          <a:p>
            <a:r>
              <a:rPr lang="en-US" dirty="0">
                <a:solidFill>
                  <a:schemeClr val="accent5">
                    <a:lumMod val="60000"/>
                    <a:lumOff val="40000"/>
                  </a:schemeClr>
                </a:solidFill>
              </a:rPr>
              <a:t>This area is called the environment</a:t>
            </a:r>
          </a:p>
        </p:txBody>
      </p:sp>
    </p:spTree>
    <p:extLst>
      <p:ext uri="{BB962C8B-B14F-4D97-AF65-F5344CB8AC3E}">
        <p14:creationId xmlns:p14="http://schemas.microsoft.com/office/powerpoint/2010/main" val="825701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43D414-DA52-E697-8954-B20F56F7297A}"/>
              </a:ext>
            </a:extLst>
          </p:cNvPr>
          <p:cNvSpPr txBox="1">
            <a:spLocks/>
          </p:cNvSpPr>
          <p:nvPr/>
        </p:nvSpPr>
        <p:spPr>
          <a:xfrm>
            <a:off x="838200" y="3692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Step 2:</a:t>
            </a:r>
          </a:p>
        </p:txBody>
      </p:sp>
      <p:sp>
        <p:nvSpPr>
          <p:cNvPr id="5" name="Content Placeholder 2">
            <a:extLst>
              <a:ext uri="{FF2B5EF4-FFF2-40B4-BE49-F238E27FC236}">
                <a16:creationId xmlns:a16="http://schemas.microsoft.com/office/drawing/2014/main" id="{3FE6ADF1-D8DA-1EA3-6E40-535C4F1F3DF5}"/>
              </a:ext>
            </a:extLst>
          </p:cNvPr>
          <p:cNvSpPr>
            <a:spLocks noGrp="1"/>
          </p:cNvSpPr>
          <p:nvPr>
            <p:ph idx="1"/>
          </p:nvPr>
        </p:nvSpPr>
        <p:spPr>
          <a:xfrm>
            <a:off x="838200" y="1417852"/>
            <a:ext cx="10515600" cy="1052041"/>
          </a:xfrm>
        </p:spPr>
        <p:txBody>
          <a:bodyPr/>
          <a:lstStyle/>
          <a:p>
            <a:r>
              <a:rPr lang="en-US" dirty="0"/>
              <a:t>Open the project file (highlighted in pink below)</a:t>
            </a:r>
          </a:p>
        </p:txBody>
      </p:sp>
      <p:pic>
        <p:nvPicPr>
          <p:cNvPr id="7" name="Picture 6" descr="A screenshot of a computer&#10;&#10;Description automatically generated">
            <a:extLst>
              <a:ext uri="{FF2B5EF4-FFF2-40B4-BE49-F238E27FC236}">
                <a16:creationId xmlns:a16="http://schemas.microsoft.com/office/drawing/2014/main" id="{E47B7258-6005-A6FB-6B28-A2E931590B7A}"/>
              </a:ext>
            </a:extLst>
          </p:cNvPr>
          <p:cNvPicPr>
            <a:picLocks noChangeAspect="1"/>
          </p:cNvPicPr>
          <p:nvPr/>
        </p:nvPicPr>
        <p:blipFill>
          <a:blip r:embed="rId2"/>
          <a:stretch>
            <a:fillRect/>
          </a:stretch>
        </p:blipFill>
        <p:spPr>
          <a:xfrm>
            <a:off x="2209800" y="2352932"/>
            <a:ext cx="7772400" cy="3765830"/>
          </a:xfrm>
          <a:prstGeom prst="rect">
            <a:avLst/>
          </a:prstGeom>
        </p:spPr>
      </p:pic>
    </p:spTree>
    <p:extLst>
      <p:ext uri="{BB962C8B-B14F-4D97-AF65-F5344CB8AC3E}">
        <p14:creationId xmlns:p14="http://schemas.microsoft.com/office/powerpoint/2010/main" val="2672071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DB785C27-F6BA-332E-A903-6EC8D942A9F2}"/>
              </a:ext>
            </a:extLst>
          </p:cNvPr>
          <p:cNvSpPr>
            <a:spLocks noGrp="1"/>
          </p:cNvSpPr>
          <p:nvPr>
            <p:ph idx="1"/>
          </p:nvPr>
        </p:nvSpPr>
        <p:spPr>
          <a:xfrm>
            <a:off x="961768" y="515809"/>
            <a:ext cx="10515600" cy="1052041"/>
          </a:xfrm>
        </p:spPr>
        <p:txBody>
          <a:bodyPr/>
          <a:lstStyle/>
          <a:p>
            <a:r>
              <a:rPr lang="en-US" dirty="0"/>
              <a:t>Your R studio screen will now look like this- notice the addition of a new area!</a:t>
            </a:r>
          </a:p>
        </p:txBody>
      </p:sp>
      <p:pic>
        <p:nvPicPr>
          <p:cNvPr id="14" name="Picture 13">
            <a:extLst>
              <a:ext uri="{FF2B5EF4-FFF2-40B4-BE49-F238E27FC236}">
                <a16:creationId xmlns:a16="http://schemas.microsoft.com/office/drawing/2014/main" id="{C322F2D8-3880-8208-2C4F-FF0D33F9FD84}"/>
              </a:ext>
            </a:extLst>
          </p:cNvPr>
          <p:cNvPicPr>
            <a:picLocks noChangeAspect="1"/>
          </p:cNvPicPr>
          <p:nvPr/>
        </p:nvPicPr>
        <p:blipFill>
          <a:blip r:embed="rId2"/>
          <a:stretch>
            <a:fillRect/>
          </a:stretch>
        </p:blipFill>
        <p:spPr>
          <a:xfrm>
            <a:off x="6379854" y="3429001"/>
            <a:ext cx="5667816" cy="3060436"/>
          </a:xfrm>
          <a:prstGeom prst="rect">
            <a:avLst/>
          </a:prstGeom>
        </p:spPr>
      </p:pic>
      <p:pic>
        <p:nvPicPr>
          <p:cNvPr id="15" name="Picture 14">
            <a:extLst>
              <a:ext uri="{FF2B5EF4-FFF2-40B4-BE49-F238E27FC236}">
                <a16:creationId xmlns:a16="http://schemas.microsoft.com/office/drawing/2014/main" id="{AD6DEA85-CFDF-47E9-EF26-226856791B45}"/>
              </a:ext>
            </a:extLst>
          </p:cNvPr>
          <p:cNvPicPr>
            <a:picLocks noChangeAspect="1"/>
          </p:cNvPicPr>
          <p:nvPr/>
        </p:nvPicPr>
        <p:blipFill>
          <a:blip r:embed="rId3"/>
          <a:stretch>
            <a:fillRect/>
          </a:stretch>
        </p:blipFill>
        <p:spPr>
          <a:xfrm>
            <a:off x="370243" y="1567850"/>
            <a:ext cx="5469847" cy="2961722"/>
          </a:xfrm>
          <a:prstGeom prst="rect">
            <a:avLst/>
          </a:prstGeom>
        </p:spPr>
      </p:pic>
      <p:sp>
        <p:nvSpPr>
          <p:cNvPr id="17" name="Bent Arrow 16">
            <a:extLst>
              <a:ext uri="{FF2B5EF4-FFF2-40B4-BE49-F238E27FC236}">
                <a16:creationId xmlns:a16="http://schemas.microsoft.com/office/drawing/2014/main" id="{285027DA-8463-08B7-8DA3-BC930B53409F}"/>
              </a:ext>
            </a:extLst>
          </p:cNvPr>
          <p:cNvSpPr/>
          <p:nvPr/>
        </p:nvSpPr>
        <p:spPr>
          <a:xfrm rot="5400000">
            <a:off x="5692443" y="1974775"/>
            <a:ext cx="1579726" cy="1108038"/>
          </a:xfrm>
          <a:prstGeom prst="ben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7979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ACC4A-82F3-9AE3-126D-0141F5F5C026}"/>
              </a:ext>
            </a:extLst>
          </p:cNvPr>
          <p:cNvSpPr>
            <a:spLocks noGrp="1"/>
          </p:cNvSpPr>
          <p:nvPr>
            <p:ph type="title"/>
          </p:nvPr>
        </p:nvSpPr>
        <p:spPr>
          <a:xfrm>
            <a:off x="838200" y="2766219"/>
            <a:ext cx="10515600" cy="1325563"/>
          </a:xfrm>
        </p:spPr>
        <p:txBody>
          <a:bodyPr/>
          <a:lstStyle/>
          <a:p>
            <a:pPr algn="ctr"/>
            <a:r>
              <a:rPr lang="en-US" dirty="0"/>
              <a:t>Part 3: Coding</a:t>
            </a:r>
          </a:p>
        </p:txBody>
      </p:sp>
    </p:spTree>
    <p:extLst>
      <p:ext uri="{BB962C8B-B14F-4D97-AF65-F5344CB8AC3E}">
        <p14:creationId xmlns:p14="http://schemas.microsoft.com/office/powerpoint/2010/main" val="40636452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64690</TotalTime>
  <Words>3518</Words>
  <Application>Microsoft Macintosh PowerPoint</Application>
  <PresentationFormat>Widescreen</PresentationFormat>
  <Paragraphs>159</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Aptos</vt:lpstr>
      <vt:lpstr>Aptos Display</vt:lpstr>
      <vt:lpstr>Arial</vt:lpstr>
      <vt:lpstr>Times New Roman</vt:lpstr>
      <vt:lpstr>Wingdings</vt:lpstr>
      <vt:lpstr>Office Theme</vt:lpstr>
      <vt:lpstr>A pictorial tutorial for R</vt:lpstr>
      <vt:lpstr>Part 1: Software Loading</vt:lpstr>
      <vt:lpstr>Step 1:</vt:lpstr>
      <vt:lpstr>PowerPoint Presentation</vt:lpstr>
      <vt:lpstr>Part 2: Setting up your coding enviornment</vt:lpstr>
      <vt:lpstr>PowerPoint Presentation</vt:lpstr>
      <vt:lpstr>PowerPoint Presentation</vt:lpstr>
      <vt:lpstr>PowerPoint Presentation</vt:lpstr>
      <vt:lpstr>Part 3: Coding</vt:lpstr>
      <vt:lpstr>PowerPoint Presentation</vt:lpstr>
      <vt:lpstr>Part 3: Coding</vt:lpstr>
      <vt:lpstr>Part 3: Coding</vt:lpstr>
      <vt:lpstr>PowerPoint Presentation</vt:lpstr>
      <vt:lpstr>Part 3: 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Tatiana Popovitchenko</dc:creator>
  <cp:lastModifiedBy>Tatiana Popovitchenko</cp:lastModifiedBy>
  <cp:revision>16</cp:revision>
  <dcterms:created xsi:type="dcterms:W3CDTF">2024-05-22T19:01:11Z</dcterms:created>
  <dcterms:modified xsi:type="dcterms:W3CDTF">2024-12-18T22:26:41Z</dcterms:modified>
</cp:coreProperties>
</file>