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1" r:id="rId7"/>
    <p:sldId id="262" r:id="rId8"/>
    <p:sldId id="263"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96" y="15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Sheet1!$B$1</c:f>
          <c:strCache>
            <c:ptCount val="1"/>
            <c:pt idx="0">
              <c:v>Source Lines of Code</c:v>
            </c:pt>
          </c:strCache>
        </c:strRef>
      </c:tx>
      <c:layout>
        <c:manualLayout>
          <c:xMode val="edge"/>
          <c:yMode val="edge"/>
          <c:x val="0.28984374999999996"/>
          <c:y val="2.272727272727272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Source Lines of Code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Requirements</c:v>
                </c:pt>
                <c:pt idx="1">
                  <c:v>Design</c:v>
                </c:pt>
                <c:pt idx="2">
                  <c:v>Player</c:v>
                </c:pt>
                <c:pt idx="3">
                  <c:v>Dealer</c:v>
                </c:pt>
              </c:strCache>
            </c:strRef>
          </c:cat>
          <c:val>
            <c:numRef>
              <c:f>Sheet1!$B$2:$B$5</c:f>
              <c:numCache>
                <c:formatCode>General</c:formatCode>
                <c:ptCount val="4"/>
                <c:pt idx="0">
                  <c:v>0</c:v>
                </c:pt>
                <c:pt idx="1">
                  <c:v>130</c:v>
                </c:pt>
                <c:pt idx="2">
                  <c:v>568</c:v>
                </c:pt>
                <c:pt idx="3">
                  <c:v>751</c:v>
                </c:pt>
              </c:numCache>
            </c:numRef>
          </c:val>
          <c:smooth val="0"/>
          <c:extLst>
            <c:ext xmlns:c16="http://schemas.microsoft.com/office/drawing/2014/chart" uri="{C3380CC4-5D6E-409C-BE32-E72D297353CC}">
              <c16:uniqueId val="{00000000-FCC5-4DEF-A2F8-17792A670C4A}"/>
            </c:ext>
          </c:extLst>
        </c:ser>
        <c:dLbls>
          <c:dLblPos val="ctr"/>
          <c:showLegendKey val="0"/>
          <c:showVal val="1"/>
          <c:showCatName val="0"/>
          <c:showSerName val="0"/>
          <c:showPercent val="0"/>
          <c:showBubbleSize val="0"/>
        </c:dLbls>
        <c:smooth val="0"/>
        <c:axId val="599195880"/>
        <c:axId val="599196208"/>
      </c:lineChart>
      <c:catAx>
        <c:axId val="59919588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9196208"/>
        <c:crosses val="autoZero"/>
        <c:auto val="1"/>
        <c:lblAlgn val="ctr"/>
        <c:lblOffset val="100"/>
        <c:noMultiLvlLbl val="0"/>
      </c:catAx>
      <c:valAx>
        <c:axId val="5991962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9195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Sheet1!$B$17</c:f>
          <c:strCache>
            <c:ptCount val="1"/>
            <c:pt idx="0">
              <c:v>Requirements Volatility</c:v>
            </c:pt>
          </c:strCache>
        </c:strRef>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Sheet1!$B$17</c:f>
              <c:strCache>
                <c:ptCount val="1"/>
                <c:pt idx="0">
                  <c:v>Requirements Volatility</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Sheet1!$A$18:$A$21</c:f>
              <c:strCache>
                <c:ptCount val="4"/>
                <c:pt idx="0">
                  <c:v>Requirements</c:v>
                </c:pt>
                <c:pt idx="1">
                  <c:v>Design</c:v>
                </c:pt>
                <c:pt idx="2">
                  <c:v>Player</c:v>
                </c:pt>
                <c:pt idx="3">
                  <c:v>Dealer</c:v>
                </c:pt>
              </c:strCache>
            </c:strRef>
          </c:cat>
          <c:val>
            <c:numRef>
              <c:f>Sheet1!$B$18:$B$21</c:f>
              <c:numCache>
                <c:formatCode>General</c:formatCode>
                <c:ptCount val="4"/>
                <c:pt idx="0">
                  <c:v>60</c:v>
                </c:pt>
                <c:pt idx="1">
                  <c:v>56</c:v>
                </c:pt>
                <c:pt idx="2">
                  <c:v>56</c:v>
                </c:pt>
                <c:pt idx="3">
                  <c:v>56</c:v>
                </c:pt>
              </c:numCache>
            </c:numRef>
          </c:val>
          <c:smooth val="0"/>
          <c:extLst>
            <c:ext xmlns:c16="http://schemas.microsoft.com/office/drawing/2014/chart" uri="{C3380CC4-5D6E-409C-BE32-E72D297353CC}">
              <c16:uniqueId val="{00000000-87C8-4D92-8C5F-5192B4BEB070}"/>
            </c:ext>
          </c:extLst>
        </c:ser>
        <c:dLbls>
          <c:dLblPos val="ctr"/>
          <c:showLegendKey val="0"/>
          <c:showVal val="1"/>
          <c:showCatName val="0"/>
          <c:showSerName val="0"/>
          <c:showPercent val="0"/>
          <c:showBubbleSize val="0"/>
        </c:dLbls>
        <c:smooth val="0"/>
        <c:axId val="306127336"/>
        <c:axId val="306127008"/>
      </c:lineChart>
      <c:catAx>
        <c:axId val="30612733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6127008"/>
        <c:crosses val="autoZero"/>
        <c:auto val="1"/>
        <c:lblAlgn val="ctr"/>
        <c:lblOffset val="100"/>
        <c:noMultiLvlLbl val="0"/>
      </c:catAx>
      <c:valAx>
        <c:axId val="3061270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6127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59857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49832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75949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71855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73067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244210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4DCBC-CA01-4958-99A8-0594C399A1E3}"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205137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4DCBC-CA01-4958-99A8-0594C399A1E3}"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322259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4DCBC-CA01-4958-99A8-0594C399A1E3}"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60859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34083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335639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4DCBC-CA01-4958-99A8-0594C399A1E3}" type="datetimeFigureOut">
              <a:rPr lang="en-US" smtClean="0"/>
              <a:t>5/3/2020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D7A26-2F56-4888-80CB-957EA79F62D1}" type="slidenum">
              <a:rPr lang="en-US" smtClean="0"/>
              <a:t>‹#›</a:t>
            </a:fld>
            <a:endParaRPr lang="en-US"/>
          </a:p>
        </p:txBody>
      </p:sp>
    </p:spTree>
    <p:extLst>
      <p:ext uri="{BB962C8B-B14F-4D97-AF65-F5344CB8AC3E}">
        <p14:creationId xmlns:p14="http://schemas.microsoft.com/office/powerpoint/2010/main" val="2843735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EE1173D8-675E-45F1-97C2-BC05AD75002C}"/>
              </a:ext>
            </a:extLst>
          </p:cNvPr>
          <p:cNvGrpSpPr/>
          <p:nvPr/>
        </p:nvGrpSpPr>
        <p:grpSpPr>
          <a:xfrm>
            <a:off x="5596128" y="4334256"/>
            <a:ext cx="2866292" cy="1840046"/>
            <a:chOff x="914400" y="914400"/>
            <a:chExt cx="7315200" cy="5029200"/>
          </a:xfrm>
        </p:grpSpPr>
        <p:sp>
          <p:nvSpPr>
            <p:cNvPr id="5" name="Rectangle 4">
              <a:extLst>
                <a:ext uri="{FF2B5EF4-FFF2-40B4-BE49-F238E27FC236}">
                  <a16:creationId xmlns:a16="http://schemas.microsoft.com/office/drawing/2014/main" id="{FC2C523F-2DD0-478C-83DD-BD241129A25F}"/>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a:p>
          </p:txBody>
        </p:sp>
        <p:sp>
          <p:nvSpPr>
            <p:cNvPr id="6" name="Rectangle 5">
              <a:extLst>
                <a:ext uri="{FF2B5EF4-FFF2-40B4-BE49-F238E27FC236}">
                  <a16:creationId xmlns:a16="http://schemas.microsoft.com/office/drawing/2014/main" id="{EEC95C98-7C18-4EBB-8711-139E52E531F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Project Summary Report</a:t>
              </a:r>
            </a:p>
            <a:p>
              <a:pPr algn="ctr"/>
              <a:r>
                <a:rPr lang="en-US" dirty="0"/>
                <a:t>Group 002-5</a:t>
              </a:r>
            </a:p>
            <a:p>
              <a:pPr algn="ctr"/>
              <a:r>
                <a:rPr lang="en-US" dirty="0"/>
                <a:t>Team members</a:t>
              </a:r>
            </a:p>
            <a:p>
              <a:pPr algn="ctr"/>
              <a:r>
                <a:rPr lang="en-US" dirty="0"/>
                <a:t>Randall Ferree</a:t>
              </a:r>
            </a:p>
            <a:p>
              <a:pPr algn="ctr"/>
              <a:r>
                <a:rPr lang="en-US" dirty="0"/>
                <a:t>Robbie Frazier</a:t>
              </a:r>
            </a:p>
            <a:p>
              <a:pPr algn="ctr"/>
              <a:r>
                <a:rPr lang="en-US" dirty="0"/>
                <a:t>Shishir Acharya</a:t>
              </a:r>
            </a:p>
          </p:txBody>
        </p:sp>
      </p:grpSp>
    </p:spTree>
    <p:extLst>
      <p:ext uri="{BB962C8B-B14F-4D97-AF65-F5344CB8AC3E}">
        <p14:creationId xmlns:p14="http://schemas.microsoft.com/office/powerpoint/2010/main" val="425925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3" name="Chart 2">
            <a:extLst>
              <a:ext uri="{FF2B5EF4-FFF2-40B4-BE49-F238E27FC236}">
                <a16:creationId xmlns:a16="http://schemas.microsoft.com/office/drawing/2014/main" id="{9D6DAB17-AC9C-4018-8F07-6B379ADBD39C}"/>
              </a:ext>
            </a:extLst>
          </p:cNvPr>
          <p:cNvGraphicFramePr>
            <a:graphicFrameLocks/>
          </p:cNvGraphicFramePr>
          <p:nvPr>
            <p:extLst>
              <p:ext uri="{D42A27DB-BD31-4B8C-83A1-F6EECF244321}">
                <p14:modId xmlns:p14="http://schemas.microsoft.com/office/powerpoint/2010/main" val="3697070590"/>
              </p:ext>
            </p:extLst>
          </p:nvPr>
        </p:nvGraphicFramePr>
        <p:xfrm>
          <a:off x="914400" y="914400"/>
          <a:ext cx="73152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443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3" name="Chart 2">
            <a:extLst>
              <a:ext uri="{FF2B5EF4-FFF2-40B4-BE49-F238E27FC236}">
                <a16:creationId xmlns:a16="http://schemas.microsoft.com/office/drawing/2014/main" id="{6227EEDA-61E8-4681-9E96-67763D1F7CA6}"/>
              </a:ext>
            </a:extLst>
          </p:cNvPr>
          <p:cNvGraphicFramePr>
            <a:graphicFrameLocks/>
          </p:cNvGraphicFramePr>
          <p:nvPr>
            <p:extLst>
              <p:ext uri="{D42A27DB-BD31-4B8C-83A1-F6EECF244321}">
                <p14:modId xmlns:p14="http://schemas.microsoft.com/office/powerpoint/2010/main" val="4012765773"/>
              </p:ext>
            </p:extLst>
          </p:nvPr>
        </p:nvGraphicFramePr>
        <p:xfrm>
          <a:off x="914400" y="914400"/>
          <a:ext cx="73152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302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712382" y="1212111"/>
            <a:ext cx="7315200" cy="4433778"/>
            <a:chOff x="914400" y="914399"/>
            <a:chExt cx="7315200" cy="5029201"/>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399"/>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130" b="1" dirty="0">
                  <a:effectLst>
                    <a:outerShdw blurRad="38100" dist="38100" dir="2700000" algn="tl">
                      <a:srgbClr val="000000">
                        <a:alpha val="43137"/>
                      </a:srgbClr>
                    </a:outerShdw>
                  </a:effectLst>
                </a:rPr>
                <a:t>Group Dynamics</a:t>
              </a:r>
            </a:p>
            <a:p>
              <a:pPr marL="285750" indent="-285750">
                <a:lnSpc>
                  <a:spcPct val="200000"/>
                </a:lnSpc>
                <a:buFont typeface="Arial" panose="020B0604020202020204" pitchFamily="34" charset="0"/>
                <a:buChar char="•"/>
              </a:pPr>
              <a:r>
                <a:rPr lang="en-US" dirty="0"/>
                <a:t>Communication via GroupMe and GitHub</a:t>
              </a:r>
            </a:p>
            <a:p>
              <a:pPr marL="285750" indent="-285750">
                <a:lnSpc>
                  <a:spcPct val="200000"/>
                </a:lnSpc>
                <a:buFont typeface="Arial" panose="020B0604020202020204" pitchFamily="34" charset="0"/>
                <a:buChar char="•"/>
              </a:pPr>
              <a:r>
                <a:rPr lang="en-US" dirty="0"/>
                <a:t>Communication suffered after COVID-19</a:t>
              </a:r>
            </a:p>
            <a:p>
              <a:pPr marL="285750" indent="-285750">
                <a:lnSpc>
                  <a:spcPct val="200000"/>
                </a:lnSpc>
                <a:buFont typeface="Arial" panose="020B0604020202020204" pitchFamily="34" charset="0"/>
                <a:buChar char="•"/>
              </a:pPr>
              <a:r>
                <a:rPr lang="en-US" dirty="0"/>
                <a:t>Moderate balance of skills</a:t>
              </a:r>
            </a:p>
            <a:p>
              <a:pPr marL="285750" indent="-285750">
                <a:lnSpc>
                  <a:spcPct val="200000"/>
                </a:lnSpc>
                <a:buFont typeface="Arial" panose="020B0604020202020204" pitchFamily="34" charset="0"/>
                <a:buChar char="•"/>
              </a:pPr>
              <a:r>
                <a:rPr lang="en-US" dirty="0"/>
                <a:t>Occasional disagreements about where code should be headed</a:t>
              </a:r>
            </a:p>
            <a:p>
              <a:pPr marL="285750" indent="-285750">
                <a:lnSpc>
                  <a:spcPct val="200000"/>
                </a:lnSpc>
                <a:buFont typeface="Arial" panose="020B0604020202020204" pitchFamily="34" charset="0"/>
                <a:buChar char="•"/>
              </a:pPr>
              <a:r>
                <a:rPr lang="en-US" dirty="0"/>
                <a:t>Changed the </a:t>
              </a:r>
              <a:r>
                <a:rPr lang="en-US"/>
                <a:t>code from </a:t>
              </a:r>
              <a:r>
                <a:rPr lang="en-US" dirty="0"/>
                <a:t>other member for better optimization</a:t>
              </a:r>
            </a:p>
          </p:txBody>
        </p:sp>
      </p:grpSp>
    </p:spTree>
    <p:extLst>
      <p:ext uri="{BB962C8B-B14F-4D97-AF65-F5344CB8AC3E}">
        <p14:creationId xmlns:p14="http://schemas.microsoft.com/office/powerpoint/2010/main" val="196813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712382" y="1212111"/>
            <a:ext cx="7315200" cy="4433778"/>
            <a:chOff x="914400" y="914399"/>
            <a:chExt cx="7315200" cy="5029201"/>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399"/>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130" b="1" dirty="0">
                  <a:effectLst>
                    <a:outerShdw blurRad="38100" dist="38100" dir="2700000" algn="tl">
                      <a:srgbClr val="000000">
                        <a:alpha val="43137"/>
                      </a:srgbClr>
                    </a:outerShdw>
                  </a:effectLst>
                </a:rPr>
                <a:t>Quality and Completeness</a:t>
              </a:r>
            </a:p>
            <a:p>
              <a:pPr>
                <a:lnSpc>
                  <a:spcPct val="200000"/>
                </a:lnSpc>
              </a:pPr>
              <a:r>
                <a:rPr lang="en-US" dirty="0"/>
                <a:t>The project is almost complete. It has some issues in run time which we are working on to fix it. Talking about the quality, it is only moderate since the code can be cleaned up a lot.</a:t>
              </a:r>
            </a:p>
          </p:txBody>
        </p:sp>
      </p:grpSp>
    </p:spTree>
    <p:extLst>
      <p:ext uri="{BB962C8B-B14F-4D97-AF65-F5344CB8AC3E}">
        <p14:creationId xmlns:p14="http://schemas.microsoft.com/office/powerpoint/2010/main" val="130878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914400" y="914400"/>
            <a:ext cx="7315200" cy="5029200"/>
            <a:chOff x="914400" y="914400"/>
            <a:chExt cx="7315200" cy="5029200"/>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130" b="1" dirty="0">
                  <a:effectLst>
                    <a:outerShdw blurRad="38100" dist="38100" dir="2700000" algn="tl">
                      <a:srgbClr val="000000">
                        <a:alpha val="43137"/>
                      </a:srgbClr>
                    </a:outerShdw>
                  </a:effectLst>
                </a:rPr>
                <a:t>Randall Ferree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Interesting parts: working with others who come from different engineering backgrounds and perspectives.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Difficult parts: also the most difficult parts is working with others who come from those different perspectives. Sometimes we provide each other with good points and other times we can’t see eye to eye on things on what we believe is the best path.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Skills: better communication, negotiating, and planning</a:t>
              </a:r>
            </a:p>
          </p:txBody>
        </p:sp>
      </p:grpSp>
    </p:spTree>
    <p:extLst>
      <p:ext uri="{BB962C8B-B14F-4D97-AF65-F5344CB8AC3E}">
        <p14:creationId xmlns:p14="http://schemas.microsoft.com/office/powerpoint/2010/main" val="292419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914400" y="914400"/>
            <a:ext cx="7315200" cy="5029200"/>
            <a:chOff x="914400" y="914400"/>
            <a:chExt cx="7315200" cy="5029200"/>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130" b="1" dirty="0">
                  <a:effectLst>
                    <a:outerShdw blurRad="38100" dist="38100" dir="2700000" algn="tl">
                      <a:srgbClr val="000000">
                        <a:alpha val="43137"/>
                      </a:srgbClr>
                    </a:outerShdw>
                  </a:effectLst>
                </a:rPr>
                <a:t>Robbie Frazier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Interesting: It was interesting to see how different students viewed and approached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Difficult: A seemingly small project quickly developed into a significant effort. This was my first exposure to a client/server application, and the communication between the two was significantly more challenging that I anticipated.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Skills Learned: The project helped me understand the importance of well-defined requirements and design.</a:t>
              </a:r>
            </a:p>
          </p:txBody>
        </p:sp>
      </p:grpSp>
    </p:spTree>
    <p:extLst>
      <p:ext uri="{BB962C8B-B14F-4D97-AF65-F5344CB8AC3E}">
        <p14:creationId xmlns:p14="http://schemas.microsoft.com/office/powerpoint/2010/main" val="3266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914400" y="691117"/>
            <a:ext cx="7315200" cy="5475767"/>
            <a:chOff x="914400" y="914400"/>
            <a:chExt cx="7315200" cy="5029200"/>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130" b="1" dirty="0">
                  <a:effectLst>
                    <a:outerShdw blurRad="38100" dist="38100" dir="2700000" algn="tl">
                      <a:srgbClr val="000000">
                        <a:alpha val="43137"/>
                      </a:srgbClr>
                    </a:outerShdw>
                  </a:effectLst>
                </a:rPr>
                <a:t>Shishir Acharya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Interesting parts: Working with other team members from whom we can learn a lot, putting different ideas together and producing the optimal solution. Sharing knowledge was the most interesting part, my other team members were like a guardian to me who have guided my OOP skills. </a:t>
              </a:r>
            </a:p>
            <a:p>
              <a:pPr marL="285750" indent="-285750">
                <a:buFont typeface="Arial" panose="020B0604020202020204" pitchFamily="34" charset="0"/>
                <a:buChar char="•"/>
              </a:pPr>
              <a:r>
                <a:rPr lang="en-US" dirty="0"/>
                <a:t>Difficult parts: We all had different ideas how to proceed further, and it’s difficult to comply with other’s ideas dumping your own. However, that’s the most important part we have to learn while working on a team. We should always choose the better, optimal and the efficient way to solve our problems.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Skills: Pushing and pulling from </a:t>
              </a:r>
              <a:r>
                <a:rPr lang="en-US" dirty="0" err="1"/>
                <a:t>github</a:t>
              </a:r>
              <a:r>
                <a:rPr lang="en-US" dirty="0"/>
                <a:t>, built a connection between client and server, json library, GTK, better communication, presenting ideas and overall OOP skills.</a:t>
              </a:r>
            </a:p>
          </p:txBody>
        </p:sp>
      </p:grpSp>
    </p:spTree>
    <p:extLst>
      <p:ext uri="{BB962C8B-B14F-4D97-AF65-F5344CB8AC3E}">
        <p14:creationId xmlns:p14="http://schemas.microsoft.com/office/powerpoint/2010/main" val="64119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black background&#10;&#10;Description automatically generated">
            <a:extLst>
              <a:ext uri="{FF2B5EF4-FFF2-40B4-BE49-F238E27FC236}">
                <a16:creationId xmlns:a16="http://schemas.microsoft.com/office/drawing/2014/main" id="{7EA968D9-2440-402B-B30F-36AD708886D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7E94334A-B265-42EC-AEA2-9FB12A13DA59}"/>
              </a:ext>
            </a:extLst>
          </p:cNvPr>
          <p:cNvGrpSpPr/>
          <p:nvPr/>
        </p:nvGrpSpPr>
        <p:grpSpPr>
          <a:xfrm>
            <a:off x="4800722" y="1050583"/>
            <a:ext cx="3871546" cy="1408176"/>
            <a:chOff x="4810230" y="728315"/>
            <a:chExt cx="3871546" cy="1408176"/>
          </a:xfrm>
        </p:grpSpPr>
        <p:sp>
          <p:nvSpPr>
            <p:cNvPr id="2" name="Rectangle 1">
              <a:extLst>
                <a:ext uri="{FF2B5EF4-FFF2-40B4-BE49-F238E27FC236}">
                  <a16:creationId xmlns:a16="http://schemas.microsoft.com/office/drawing/2014/main" id="{0A09DF11-F052-448F-A82B-D43ED5DE9D4E}"/>
                </a:ext>
              </a:extLst>
            </p:cNvPr>
            <p:cNvSpPr/>
            <p:nvPr/>
          </p:nvSpPr>
          <p:spPr>
            <a:xfrm>
              <a:off x="4810230" y="728315"/>
              <a:ext cx="3867912" cy="1408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D56B24F-7652-4B3E-B1AE-7F6AE83E060D}"/>
                </a:ext>
              </a:extLst>
            </p:cNvPr>
            <p:cNvSpPr txBox="1"/>
            <p:nvPr/>
          </p:nvSpPr>
          <p:spPr>
            <a:xfrm>
              <a:off x="4810230" y="728315"/>
              <a:ext cx="3871546" cy="1403461"/>
            </a:xfrm>
            <a:prstGeom prst="rect">
              <a:avLst/>
            </a:prstGeom>
            <a:solidFill>
              <a:schemeClr val="tx1">
                <a:alpha val="75000"/>
              </a:schemeClr>
            </a:solidFill>
          </p:spPr>
          <p:txBody>
            <a:bodyPr wrap="square" rtlCol="0">
              <a:spAutoFit/>
            </a:bodyPr>
            <a:lstStyle/>
            <a:p>
              <a:pPr algn="ctr"/>
              <a:endParaRPr lang="en-US" sz="2130" b="1" dirty="0">
                <a:solidFill>
                  <a:schemeClr val="bg1"/>
                </a:solidFill>
              </a:endParaRPr>
            </a:p>
            <a:p>
              <a:pPr algn="ctr"/>
              <a:r>
                <a:rPr lang="en-US" sz="2130" b="1" dirty="0">
                  <a:solidFill>
                    <a:schemeClr val="bg1"/>
                  </a:solidFill>
                </a:rPr>
                <a:t>Gameplay with two separate clients</a:t>
              </a:r>
            </a:p>
            <a:p>
              <a:pPr algn="ctr"/>
              <a:endParaRPr lang="en-US" sz="2130" b="1" dirty="0">
                <a:solidFill>
                  <a:schemeClr val="bg1"/>
                </a:solidFill>
              </a:endParaRPr>
            </a:p>
          </p:txBody>
        </p:sp>
      </p:grpSp>
      <p:pic>
        <p:nvPicPr>
          <p:cNvPr id="10" name="Picture 9" descr="A picture containing room, building, scene, cake&#10;&#10;Description automatically generated">
            <a:extLst>
              <a:ext uri="{FF2B5EF4-FFF2-40B4-BE49-F238E27FC236}">
                <a16:creationId xmlns:a16="http://schemas.microsoft.com/office/drawing/2014/main" id="{34280546-6629-402E-98EA-94D9F9B22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87" y="4159298"/>
            <a:ext cx="3521120" cy="188339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4C88CD2-726B-4AD7-9FC3-85A64CE70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0872" y="3145536"/>
            <a:ext cx="4091247" cy="3348658"/>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F2A49DF7-1814-4266-90FD-8D5BD0E007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59" y="365760"/>
            <a:ext cx="4086576" cy="3343987"/>
          </a:xfrm>
          <a:prstGeom prst="rect">
            <a:avLst/>
          </a:prstGeom>
        </p:spPr>
      </p:pic>
    </p:spTree>
    <p:extLst>
      <p:ext uri="{BB962C8B-B14F-4D97-AF65-F5344CB8AC3E}">
        <p14:creationId xmlns:p14="http://schemas.microsoft.com/office/powerpoint/2010/main" val="2814714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TotalTime>
  <Words>384</Words>
  <Application>Microsoft Office PowerPoint</Application>
  <PresentationFormat>On-screen Show (4:3)</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Robbie Frazier</dc:creator>
  <cp:lastModifiedBy>Randall Ferree</cp:lastModifiedBy>
  <cp:revision>47</cp:revision>
  <dcterms:created xsi:type="dcterms:W3CDTF">2020-05-03T00:23:58Z</dcterms:created>
  <dcterms:modified xsi:type="dcterms:W3CDTF">2020-05-04T03:34:31Z</dcterms:modified>
</cp:coreProperties>
</file>