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5" d="100"/>
          <a:sy n="95" d="100"/>
        </p:scale>
        <p:origin x="96" y="15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strRef>
          <c:f>Sheet1!$B$1</c:f>
          <c:strCache>
            <c:ptCount val="1"/>
            <c:pt idx="0">
              <c:v>Source Lines of Code</c:v>
            </c:pt>
          </c:strCache>
        </c:strRef>
      </c:tx>
      <c:layout>
        <c:manualLayout>
          <c:xMode val="edge"/>
          <c:yMode val="edge"/>
          <c:x val="0.28984374999999996"/>
          <c:y val="2.2727272727272728E-2"/>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Source Lines of Code</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Requirements</c:v>
                </c:pt>
                <c:pt idx="1">
                  <c:v>Design</c:v>
                </c:pt>
                <c:pt idx="2">
                  <c:v>Player</c:v>
                </c:pt>
                <c:pt idx="3">
                  <c:v>Dealer</c:v>
                </c:pt>
              </c:strCache>
            </c:strRef>
          </c:cat>
          <c:val>
            <c:numRef>
              <c:f>Sheet1!$B$2:$B$5</c:f>
              <c:numCache>
                <c:formatCode>General</c:formatCode>
                <c:ptCount val="4"/>
                <c:pt idx="0">
                  <c:v>0</c:v>
                </c:pt>
                <c:pt idx="1">
                  <c:v>130</c:v>
                </c:pt>
                <c:pt idx="2">
                  <c:v>568</c:v>
                </c:pt>
                <c:pt idx="3">
                  <c:v>751</c:v>
                </c:pt>
              </c:numCache>
            </c:numRef>
          </c:val>
          <c:smooth val="0"/>
          <c:extLst>
            <c:ext xmlns:c16="http://schemas.microsoft.com/office/drawing/2014/chart" uri="{C3380CC4-5D6E-409C-BE32-E72D297353CC}">
              <c16:uniqueId val="{00000000-FCC5-4DEF-A2F8-17792A670C4A}"/>
            </c:ext>
          </c:extLst>
        </c:ser>
        <c:dLbls>
          <c:dLblPos val="ctr"/>
          <c:showLegendKey val="0"/>
          <c:showVal val="1"/>
          <c:showCatName val="0"/>
          <c:showSerName val="0"/>
          <c:showPercent val="0"/>
          <c:showBubbleSize val="0"/>
        </c:dLbls>
        <c:smooth val="0"/>
        <c:axId val="599195880"/>
        <c:axId val="599196208"/>
      </c:lineChart>
      <c:catAx>
        <c:axId val="599195880"/>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99196208"/>
        <c:crosses val="autoZero"/>
        <c:auto val="1"/>
        <c:lblAlgn val="ctr"/>
        <c:lblOffset val="100"/>
        <c:noMultiLvlLbl val="0"/>
      </c:catAx>
      <c:valAx>
        <c:axId val="59919620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99195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strRef>
          <c:f>Sheet1!$B$17</c:f>
          <c:strCache>
            <c:ptCount val="1"/>
            <c:pt idx="0">
              <c:v>Requirements Volatility</c:v>
            </c:pt>
          </c:strCache>
        </c:strRef>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Sheet1!$B$17</c:f>
              <c:strCache>
                <c:ptCount val="1"/>
                <c:pt idx="0">
                  <c:v>Requirements Volatility</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Sheet1!$A$18:$A$21</c:f>
              <c:strCache>
                <c:ptCount val="4"/>
                <c:pt idx="0">
                  <c:v>Requirements</c:v>
                </c:pt>
                <c:pt idx="1">
                  <c:v>Design</c:v>
                </c:pt>
                <c:pt idx="2">
                  <c:v>Player</c:v>
                </c:pt>
                <c:pt idx="3">
                  <c:v>Dealer</c:v>
                </c:pt>
              </c:strCache>
            </c:strRef>
          </c:cat>
          <c:val>
            <c:numRef>
              <c:f>Sheet1!$B$18:$B$21</c:f>
              <c:numCache>
                <c:formatCode>General</c:formatCode>
                <c:ptCount val="4"/>
                <c:pt idx="0">
                  <c:v>60</c:v>
                </c:pt>
                <c:pt idx="1">
                  <c:v>56</c:v>
                </c:pt>
                <c:pt idx="2">
                  <c:v>56</c:v>
                </c:pt>
                <c:pt idx="3">
                  <c:v>56</c:v>
                </c:pt>
              </c:numCache>
            </c:numRef>
          </c:val>
          <c:smooth val="0"/>
          <c:extLst>
            <c:ext xmlns:c16="http://schemas.microsoft.com/office/drawing/2014/chart" uri="{C3380CC4-5D6E-409C-BE32-E72D297353CC}">
              <c16:uniqueId val="{00000000-87C8-4D92-8C5F-5192B4BEB070}"/>
            </c:ext>
          </c:extLst>
        </c:ser>
        <c:dLbls>
          <c:dLblPos val="ctr"/>
          <c:showLegendKey val="0"/>
          <c:showVal val="1"/>
          <c:showCatName val="0"/>
          <c:showSerName val="0"/>
          <c:showPercent val="0"/>
          <c:showBubbleSize val="0"/>
        </c:dLbls>
        <c:smooth val="0"/>
        <c:axId val="306127336"/>
        <c:axId val="306127008"/>
      </c:lineChart>
      <c:catAx>
        <c:axId val="306127336"/>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06127008"/>
        <c:crosses val="autoZero"/>
        <c:auto val="1"/>
        <c:lblAlgn val="ctr"/>
        <c:lblOffset val="100"/>
        <c:noMultiLvlLbl val="0"/>
      </c:catAx>
      <c:valAx>
        <c:axId val="30612700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061273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14DCBC-CA01-4958-99A8-0594C399A1E3}"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D7A26-2F56-4888-80CB-957EA79F62D1}" type="slidenum">
              <a:rPr lang="en-US" smtClean="0"/>
              <a:t>‹#›</a:t>
            </a:fld>
            <a:endParaRPr lang="en-US"/>
          </a:p>
        </p:txBody>
      </p:sp>
    </p:spTree>
    <p:extLst>
      <p:ext uri="{BB962C8B-B14F-4D97-AF65-F5344CB8AC3E}">
        <p14:creationId xmlns:p14="http://schemas.microsoft.com/office/powerpoint/2010/main" val="598574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4DCBC-CA01-4958-99A8-0594C399A1E3}"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D7A26-2F56-4888-80CB-957EA79F62D1}" type="slidenum">
              <a:rPr lang="en-US" smtClean="0"/>
              <a:t>‹#›</a:t>
            </a:fld>
            <a:endParaRPr lang="en-US"/>
          </a:p>
        </p:txBody>
      </p:sp>
    </p:spTree>
    <p:extLst>
      <p:ext uri="{BB962C8B-B14F-4D97-AF65-F5344CB8AC3E}">
        <p14:creationId xmlns:p14="http://schemas.microsoft.com/office/powerpoint/2010/main" val="1498326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4DCBC-CA01-4958-99A8-0594C399A1E3}"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D7A26-2F56-4888-80CB-957EA79F62D1}" type="slidenum">
              <a:rPr lang="en-US" smtClean="0"/>
              <a:t>‹#›</a:t>
            </a:fld>
            <a:endParaRPr lang="en-US"/>
          </a:p>
        </p:txBody>
      </p:sp>
    </p:spTree>
    <p:extLst>
      <p:ext uri="{BB962C8B-B14F-4D97-AF65-F5344CB8AC3E}">
        <p14:creationId xmlns:p14="http://schemas.microsoft.com/office/powerpoint/2010/main" val="1759495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4DCBC-CA01-4958-99A8-0594C399A1E3}"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D7A26-2F56-4888-80CB-957EA79F62D1}" type="slidenum">
              <a:rPr lang="en-US" smtClean="0"/>
              <a:t>‹#›</a:t>
            </a:fld>
            <a:endParaRPr lang="en-US"/>
          </a:p>
        </p:txBody>
      </p:sp>
    </p:spTree>
    <p:extLst>
      <p:ext uri="{BB962C8B-B14F-4D97-AF65-F5344CB8AC3E}">
        <p14:creationId xmlns:p14="http://schemas.microsoft.com/office/powerpoint/2010/main" val="718552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14DCBC-CA01-4958-99A8-0594C399A1E3}"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D7A26-2F56-4888-80CB-957EA79F62D1}" type="slidenum">
              <a:rPr lang="en-US" smtClean="0"/>
              <a:t>‹#›</a:t>
            </a:fld>
            <a:endParaRPr lang="en-US"/>
          </a:p>
        </p:txBody>
      </p:sp>
    </p:spTree>
    <p:extLst>
      <p:ext uri="{BB962C8B-B14F-4D97-AF65-F5344CB8AC3E}">
        <p14:creationId xmlns:p14="http://schemas.microsoft.com/office/powerpoint/2010/main" val="730674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14DCBC-CA01-4958-99A8-0594C399A1E3}"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DD7A26-2F56-4888-80CB-957EA79F62D1}" type="slidenum">
              <a:rPr lang="en-US" smtClean="0"/>
              <a:t>‹#›</a:t>
            </a:fld>
            <a:endParaRPr lang="en-US"/>
          </a:p>
        </p:txBody>
      </p:sp>
    </p:spTree>
    <p:extLst>
      <p:ext uri="{BB962C8B-B14F-4D97-AF65-F5344CB8AC3E}">
        <p14:creationId xmlns:p14="http://schemas.microsoft.com/office/powerpoint/2010/main" val="2442105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14DCBC-CA01-4958-99A8-0594C399A1E3}" type="datetimeFigureOut">
              <a:rPr lang="en-US" smtClean="0"/>
              <a:t>5/3/2020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DD7A26-2F56-4888-80CB-957EA79F62D1}" type="slidenum">
              <a:rPr lang="en-US" smtClean="0"/>
              <a:t>‹#›</a:t>
            </a:fld>
            <a:endParaRPr lang="en-US"/>
          </a:p>
        </p:txBody>
      </p:sp>
    </p:spTree>
    <p:extLst>
      <p:ext uri="{BB962C8B-B14F-4D97-AF65-F5344CB8AC3E}">
        <p14:creationId xmlns:p14="http://schemas.microsoft.com/office/powerpoint/2010/main" val="2051374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14DCBC-CA01-4958-99A8-0594C399A1E3}" type="datetimeFigureOut">
              <a:rPr lang="en-US" smtClean="0"/>
              <a:t>5/3/2020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DD7A26-2F56-4888-80CB-957EA79F62D1}" type="slidenum">
              <a:rPr lang="en-US" smtClean="0"/>
              <a:t>‹#›</a:t>
            </a:fld>
            <a:endParaRPr lang="en-US"/>
          </a:p>
        </p:txBody>
      </p:sp>
    </p:spTree>
    <p:extLst>
      <p:ext uri="{BB962C8B-B14F-4D97-AF65-F5344CB8AC3E}">
        <p14:creationId xmlns:p14="http://schemas.microsoft.com/office/powerpoint/2010/main" val="3222596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14DCBC-CA01-4958-99A8-0594C399A1E3}" type="datetimeFigureOut">
              <a:rPr lang="en-US" smtClean="0"/>
              <a:t>5/3/2020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DD7A26-2F56-4888-80CB-957EA79F62D1}" type="slidenum">
              <a:rPr lang="en-US" smtClean="0"/>
              <a:t>‹#›</a:t>
            </a:fld>
            <a:endParaRPr lang="en-US"/>
          </a:p>
        </p:txBody>
      </p:sp>
    </p:spTree>
    <p:extLst>
      <p:ext uri="{BB962C8B-B14F-4D97-AF65-F5344CB8AC3E}">
        <p14:creationId xmlns:p14="http://schemas.microsoft.com/office/powerpoint/2010/main" val="608590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14DCBC-CA01-4958-99A8-0594C399A1E3}"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DD7A26-2F56-4888-80CB-957EA79F62D1}" type="slidenum">
              <a:rPr lang="en-US" smtClean="0"/>
              <a:t>‹#›</a:t>
            </a:fld>
            <a:endParaRPr lang="en-US"/>
          </a:p>
        </p:txBody>
      </p:sp>
    </p:spTree>
    <p:extLst>
      <p:ext uri="{BB962C8B-B14F-4D97-AF65-F5344CB8AC3E}">
        <p14:creationId xmlns:p14="http://schemas.microsoft.com/office/powerpoint/2010/main" val="1340833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14DCBC-CA01-4958-99A8-0594C399A1E3}"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DD7A26-2F56-4888-80CB-957EA79F62D1}" type="slidenum">
              <a:rPr lang="en-US" smtClean="0"/>
              <a:t>‹#›</a:t>
            </a:fld>
            <a:endParaRPr lang="en-US"/>
          </a:p>
        </p:txBody>
      </p:sp>
    </p:spTree>
    <p:extLst>
      <p:ext uri="{BB962C8B-B14F-4D97-AF65-F5344CB8AC3E}">
        <p14:creationId xmlns:p14="http://schemas.microsoft.com/office/powerpoint/2010/main" val="3356393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14DCBC-CA01-4958-99A8-0594C399A1E3}" type="datetimeFigureOut">
              <a:rPr lang="en-US" smtClean="0"/>
              <a:t>5/3/2020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DD7A26-2F56-4888-80CB-957EA79F62D1}" type="slidenum">
              <a:rPr lang="en-US" smtClean="0"/>
              <a:t>‹#›</a:t>
            </a:fld>
            <a:endParaRPr lang="en-US"/>
          </a:p>
        </p:txBody>
      </p:sp>
    </p:spTree>
    <p:extLst>
      <p:ext uri="{BB962C8B-B14F-4D97-AF65-F5344CB8AC3E}">
        <p14:creationId xmlns:p14="http://schemas.microsoft.com/office/powerpoint/2010/main" val="28437351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text on a black background&#10;&#10;Description automatically generated">
            <a:extLst>
              <a:ext uri="{FF2B5EF4-FFF2-40B4-BE49-F238E27FC236}">
                <a16:creationId xmlns:a16="http://schemas.microsoft.com/office/drawing/2014/main" id="{42C820EF-25A2-4216-A0BE-A99F17C537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pSp>
        <p:nvGrpSpPr>
          <p:cNvPr id="4" name="Group 3">
            <a:extLst>
              <a:ext uri="{FF2B5EF4-FFF2-40B4-BE49-F238E27FC236}">
                <a16:creationId xmlns:a16="http://schemas.microsoft.com/office/drawing/2014/main" id="{EE1173D8-675E-45F1-97C2-BC05AD75002C}"/>
              </a:ext>
            </a:extLst>
          </p:cNvPr>
          <p:cNvGrpSpPr/>
          <p:nvPr/>
        </p:nvGrpSpPr>
        <p:grpSpPr>
          <a:xfrm>
            <a:off x="5596128" y="5477256"/>
            <a:ext cx="2866292" cy="694591"/>
            <a:chOff x="914400" y="914400"/>
            <a:chExt cx="7315200" cy="5029200"/>
          </a:xfrm>
        </p:grpSpPr>
        <p:sp>
          <p:nvSpPr>
            <p:cNvPr id="5" name="Rectangle 4">
              <a:extLst>
                <a:ext uri="{FF2B5EF4-FFF2-40B4-BE49-F238E27FC236}">
                  <a16:creationId xmlns:a16="http://schemas.microsoft.com/office/drawing/2014/main" id="{FC2C523F-2DD0-478C-83DD-BD241129A25F}"/>
                </a:ext>
              </a:extLst>
            </p:cNvPr>
            <p:cNvSpPr/>
            <p:nvPr/>
          </p:nvSpPr>
          <p:spPr>
            <a:xfrm>
              <a:off x="914400" y="914400"/>
              <a:ext cx="7315200" cy="502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EC95C98-7C18-4EBB-8711-139E52E531F0}"/>
                </a:ext>
              </a:extLst>
            </p:cNvPr>
            <p:cNvSpPr/>
            <p:nvPr/>
          </p:nvSpPr>
          <p:spPr>
            <a:xfrm>
              <a:off x="914400" y="914400"/>
              <a:ext cx="7315200" cy="502920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Project Summary Report</a:t>
              </a:r>
            </a:p>
            <a:p>
              <a:pPr algn="ctr"/>
              <a:r>
                <a:rPr lang="en-US" dirty="0"/>
                <a:t>Group 002-5</a:t>
              </a:r>
            </a:p>
          </p:txBody>
        </p:sp>
      </p:grpSp>
    </p:spTree>
    <p:extLst>
      <p:ext uri="{BB962C8B-B14F-4D97-AF65-F5344CB8AC3E}">
        <p14:creationId xmlns:p14="http://schemas.microsoft.com/office/powerpoint/2010/main" val="4259256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text on a black background&#10;&#10;Description automatically generated">
            <a:extLst>
              <a:ext uri="{FF2B5EF4-FFF2-40B4-BE49-F238E27FC236}">
                <a16:creationId xmlns:a16="http://schemas.microsoft.com/office/drawing/2014/main" id="{42C820EF-25A2-4216-A0BE-A99F17C537D6}"/>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aphicFrame>
        <p:nvGraphicFramePr>
          <p:cNvPr id="3" name="Chart 2">
            <a:extLst>
              <a:ext uri="{FF2B5EF4-FFF2-40B4-BE49-F238E27FC236}">
                <a16:creationId xmlns:a16="http://schemas.microsoft.com/office/drawing/2014/main" id="{9D6DAB17-AC9C-4018-8F07-6B379ADBD39C}"/>
              </a:ext>
            </a:extLst>
          </p:cNvPr>
          <p:cNvGraphicFramePr>
            <a:graphicFrameLocks/>
          </p:cNvGraphicFramePr>
          <p:nvPr>
            <p:extLst>
              <p:ext uri="{D42A27DB-BD31-4B8C-83A1-F6EECF244321}">
                <p14:modId xmlns:p14="http://schemas.microsoft.com/office/powerpoint/2010/main" val="3697070590"/>
              </p:ext>
            </p:extLst>
          </p:nvPr>
        </p:nvGraphicFramePr>
        <p:xfrm>
          <a:off x="914400" y="914400"/>
          <a:ext cx="7315200" cy="5029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94434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text on a black background&#10;&#10;Description automatically generated">
            <a:extLst>
              <a:ext uri="{FF2B5EF4-FFF2-40B4-BE49-F238E27FC236}">
                <a16:creationId xmlns:a16="http://schemas.microsoft.com/office/drawing/2014/main" id="{42C820EF-25A2-4216-A0BE-A99F17C537D6}"/>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aphicFrame>
        <p:nvGraphicFramePr>
          <p:cNvPr id="3" name="Chart 2">
            <a:extLst>
              <a:ext uri="{FF2B5EF4-FFF2-40B4-BE49-F238E27FC236}">
                <a16:creationId xmlns:a16="http://schemas.microsoft.com/office/drawing/2014/main" id="{6227EEDA-61E8-4681-9E96-67763D1F7CA6}"/>
              </a:ext>
            </a:extLst>
          </p:cNvPr>
          <p:cNvGraphicFramePr>
            <a:graphicFrameLocks/>
          </p:cNvGraphicFramePr>
          <p:nvPr>
            <p:extLst>
              <p:ext uri="{D42A27DB-BD31-4B8C-83A1-F6EECF244321}">
                <p14:modId xmlns:p14="http://schemas.microsoft.com/office/powerpoint/2010/main" val="4012765773"/>
              </p:ext>
            </p:extLst>
          </p:nvPr>
        </p:nvGraphicFramePr>
        <p:xfrm>
          <a:off x="914400" y="914400"/>
          <a:ext cx="7315200" cy="5029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43024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text on a black background&#10;&#10;Description automatically generated">
            <a:extLst>
              <a:ext uri="{FF2B5EF4-FFF2-40B4-BE49-F238E27FC236}">
                <a16:creationId xmlns:a16="http://schemas.microsoft.com/office/drawing/2014/main" id="{42C820EF-25A2-4216-A0BE-A99F17C537D6}"/>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pSp>
        <p:nvGrpSpPr>
          <p:cNvPr id="4" name="Group 3">
            <a:extLst>
              <a:ext uri="{FF2B5EF4-FFF2-40B4-BE49-F238E27FC236}">
                <a16:creationId xmlns:a16="http://schemas.microsoft.com/office/drawing/2014/main" id="{0582DBA0-754F-4E83-A86B-3048642DBFB9}"/>
              </a:ext>
            </a:extLst>
          </p:cNvPr>
          <p:cNvGrpSpPr/>
          <p:nvPr/>
        </p:nvGrpSpPr>
        <p:grpSpPr>
          <a:xfrm>
            <a:off x="914400" y="914400"/>
            <a:ext cx="7315200" cy="5029200"/>
            <a:chOff x="914400" y="914400"/>
            <a:chExt cx="7315200" cy="5029200"/>
          </a:xfrm>
        </p:grpSpPr>
        <p:sp>
          <p:nvSpPr>
            <p:cNvPr id="5" name="Rectangle 4">
              <a:extLst>
                <a:ext uri="{FF2B5EF4-FFF2-40B4-BE49-F238E27FC236}">
                  <a16:creationId xmlns:a16="http://schemas.microsoft.com/office/drawing/2014/main" id="{4E3C8D7D-9566-41A0-8A9E-8AFE209B2749}"/>
                </a:ext>
              </a:extLst>
            </p:cNvPr>
            <p:cNvSpPr/>
            <p:nvPr/>
          </p:nvSpPr>
          <p:spPr>
            <a:xfrm>
              <a:off x="914400" y="914400"/>
              <a:ext cx="7315200" cy="502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9212079-EF87-4ECC-A758-04A54E0BA920}"/>
                </a:ext>
              </a:extLst>
            </p:cNvPr>
            <p:cNvSpPr/>
            <p:nvPr/>
          </p:nvSpPr>
          <p:spPr>
            <a:xfrm>
              <a:off x="914400" y="914400"/>
              <a:ext cx="7315200" cy="502920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200000"/>
                </a:lnSpc>
              </a:pPr>
              <a:r>
                <a:rPr lang="en-US" dirty="0"/>
                <a:t>Group Dynamics:</a:t>
              </a:r>
            </a:p>
            <a:p>
              <a:pPr marL="285750" indent="-285750">
                <a:lnSpc>
                  <a:spcPct val="200000"/>
                </a:lnSpc>
                <a:buFont typeface="Arial" panose="020B0604020202020204" pitchFamily="34" charset="0"/>
                <a:buChar char="•"/>
              </a:pPr>
              <a:r>
                <a:rPr lang="en-US" dirty="0"/>
                <a:t>Communication via GroupMe and GitHub</a:t>
              </a:r>
            </a:p>
            <a:p>
              <a:pPr marL="285750" indent="-285750">
                <a:lnSpc>
                  <a:spcPct val="200000"/>
                </a:lnSpc>
                <a:buFont typeface="Arial" panose="020B0604020202020204" pitchFamily="34" charset="0"/>
                <a:buChar char="•"/>
              </a:pPr>
              <a:r>
                <a:rPr lang="en-US" dirty="0"/>
                <a:t>Communication suffered after COVID-19</a:t>
              </a:r>
            </a:p>
            <a:p>
              <a:pPr marL="285750" indent="-285750">
                <a:lnSpc>
                  <a:spcPct val="200000"/>
                </a:lnSpc>
                <a:buFont typeface="Arial" panose="020B0604020202020204" pitchFamily="34" charset="0"/>
                <a:buChar char="•"/>
              </a:pPr>
              <a:r>
                <a:rPr lang="en-US" dirty="0"/>
                <a:t>Moderate balance of skills</a:t>
              </a:r>
            </a:p>
            <a:p>
              <a:pPr marL="285750" indent="-285750">
                <a:lnSpc>
                  <a:spcPct val="200000"/>
                </a:lnSpc>
                <a:buFont typeface="Arial" panose="020B0604020202020204" pitchFamily="34" charset="0"/>
                <a:buChar char="•"/>
              </a:pPr>
              <a:r>
                <a:rPr lang="en-US" dirty="0"/>
                <a:t>Occasional disagreements about where code should be headed</a:t>
              </a:r>
            </a:p>
            <a:p>
              <a:pPr marL="285750" indent="-285750">
                <a:lnSpc>
                  <a:spcPct val="200000"/>
                </a:lnSpc>
                <a:buFont typeface="Arial" panose="020B0604020202020204" pitchFamily="34" charset="0"/>
                <a:buChar char="•"/>
              </a:pPr>
              <a:r>
                <a:rPr lang="en-US" dirty="0"/>
                <a:t>…need more stuff here</a:t>
              </a:r>
            </a:p>
          </p:txBody>
        </p:sp>
      </p:grpSp>
    </p:spTree>
    <p:extLst>
      <p:ext uri="{BB962C8B-B14F-4D97-AF65-F5344CB8AC3E}">
        <p14:creationId xmlns:p14="http://schemas.microsoft.com/office/powerpoint/2010/main" val="1968130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text on a black background&#10;&#10;Description automatically generated">
            <a:extLst>
              <a:ext uri="{FF2B5EF4-FFF2-40B4-BE49-F238E27FC236}">
                <a16:creationId xmlns:a16="http://schemas.microsoft.com/office/drawing/2014/main" id="{7EA968D9-2440-402B-B30F-36AD708886D9}"/>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extBox 7">
            <a:extLst>
              <a:ext uri="{FF2B5EF4-FFF2-40B4-BE49-F238E27FC236}">
                <a16:creationId xmlns:a16="http://schemas.microsoft.com/office/drawing/2014/main" id="{5D56B24F-7652-4B3E-B1AE-7F6AE83E060D}"/>
              </a:ext>
            </a:extLst>
          </p:cNvPr>
          <p:cNvSpPr txBox="1"/>
          <p:nvPr/>
        </p:nvSpPr>
        <p:spPr>
          <a:xfrm>
            <a:off x="4810230" y="728315"/>
            <a:ext cx="3871546" cy="1815882"/>
          </a:xfrm>
          <a:prstGeom prst="rect">
            <a:avLst/>
          </a:prstGeom>
          <a:solidFill>
            <a:schemeClr val="accent1">
              <a:lumMod val="60000"/>
              <a:lumOff val="40000"/>
            </a:schemeClr>
          </a:solidFill>
        </p:spPr>
        <p:txBody>
          <a:bodyPr wrap="square" rtlCol="0">
            <a:spAutoFit/>
          </a:bodyPr>
          <a:lstStyle/>
          <a:p>
            <a:pPr algn="ctr"/>
            <a:endParaRPr lang="en-US" sz="2800" b="1" dirty="0">
              <a:effectLst>
                <a:outerShdw blurRad="38100" dist="38100" dir="2700000" algn="tl">
                  <a:srgbClr val="000000">
                    <a:alpha val="43137"/>
                  </a:srgbClr>
                </a:outerShdw>
              </a:effectLst>
            </a:endParaRPr>
          </a:p>
          <a:p>
            <a:pPr algn="ctr"/>
            <a:r>
              <a:rPr lang="en-US" sz="2800" b="1" dirty="0"/>
              <a:t>Gameplay of two separate clients</a:t>
            </a:r>
          </a:p>
          <a:p>
            <a:pPr algn="ctr"/>
            <a:endParaRPr lang="en-US" sz="2800" b="1" dirty="0">
              <a:effectLst>
                <a:outerShdw blurRad="38100" dist="38100" dir="2700000" algn="tl">
                  <a:srgbClr val="000000">
                    <a:alpha val="43137"/>
                  </a:srgbClr>
                </a:outerShdw>
              </a:effectLst>
            </a:endParaRPr>
          </a:p>
        </p:txBody>
      </p:sp>
      <p:pic>
        <p:nvPicPr>
          <p:cNvPr id="10" name="Picture 9" descr="A picture containing room, building, scene, cake&#10;&#10;Description automatically generated">
            <a:extLst>
              <a:ext uri="{FF2B5EF4-FFF2-40B4-BE49-F238E27FC236}">
                <a16:creationId xmlns:a16="http://schemas.microsoft.com/office/drawing/2014/main" id="{34280546-6629-402E-98EA-94D9F9B229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898" y="4462819"/>
            <a:ext cx="3521120" cy="1883390"/>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84C88CD2-726B-4AD7-9FC3-85A64CE70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0916" y="2783994"/>
            <a:ext cx="4352163" cy="3562215"/>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F2A49DF7-1814-4266-90FD-8D5BD0E007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1624" y="206287"/>
            <a:ext cx="3938371" cy="3222713"/>
          </a:xfrm>
          <a:prstGeom prst="rect">
            <a:avLst/>
          </a:prstGeom>
        </p:spPr>
      </p:pic>
    </p:spTree>
    <p:extLst>
      <p:ext uri="{BB962C8B-B14F-4D97-AF65-F5344CB8AC3E}">
        <p14:creationId xmlns:p14="http://schemas.microsoft.com/office/powerpoint/2010/main" val="2814714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text on a black background&#10;&#10;Description automatically generated">
            <a:extLst>
              <a:ext uri="{FF2B5EF4-FFF2-40B4-BE49-F238E27FC236}">
                <a16:creationId xmlns:a16="http://schemas.microsoft.com/office/drawing/2014/main" id="{42C820EF-25A2-4216-A0BE-A99F17C537D6}"/>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pSp>
        <p:nvGrpSpPr>
          <p:cNvPr id="4" name="Group 3">
            <a:extLst>
              <a:ext uri="{FF2B5EF4-FFF2-40B4-BE49-F238E27FC236}">
                <a16:creationId xmlns:a16="http://schemas.microsoft.com/office/drawing/2014/main" id="{0582DBA0-754F-4E83-A86B-3048642DBFB9}"/>
              </a:ext>
            </a:extLst>
          </p:cNvPr>
          <p:cNvGrpSpPr/>
          <p:nvPr/>
        </p:nvGrpSpPr>
        <p:grpSpPr>
          <a:xfrm>
            <a:off x="914400" y="914400"/>
            <a:ext cx="7315200" cy="5029200"/>
            <a:chOff x="914400" y="914400"/>
            <a:chExt cx="7315200" cy="5029200"/>
          </a:xfrm>
        </p:grpSpPr>
        <p:sp>
          <p:nvSpPr>
            <p:cNvPr id="5" name="Rectangle 4">
              <a:extLst>
                <a:ext uri="{FF2B5EF4-FFF2-40B4-BE49-F238E27FC236}">
                  <a16:creationId xmlns:a16="http://schemas.microsoft.com/office/drawing/2014/main" id="{4E3C8D7D-9566-41A0-8A9E-8AFE209B2749}"/>
                </a:ext>
              </a:extLst>
            </p:cNvPr>
            <p:cNvSpPr/>
            <p:nvPr/>
          </p:nvSpPr>
          <p:spPr>
            <a:xfrm>
              <a:off x="914400" y="914400"/>
              <a:ext cx="7315200" cy="502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9212079-EF87-4ECC-A758-04A54E0BA920}"/>
                </a:ext>
              </a:extLst>
            </p:cNvPr>
            <p:cNvSpPr/>
            <p:nvPr/>
          </p:nvSpPr>
          <p:spPr>
            <a:xfrm>
              <a:off x="914400" y="914400"/>
              <a:ext cx="7315200" cy="502920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200000"/>
                </a:lnSpc>
              </a:pPr>
              <a:r>
                <a:rPr lang="en-US" sz="2400" dirty="0"/>
                <a:t>Randall Ferree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Interesting parts: working with others who come from different engineering backgrounds and perspectives.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Difficult parts: also the most difficult parts is working with others who come from those different perspectives. Sometimes we provide each other with good points and other times we can’t see eye to eye on things on what we believe is the best path.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Skills: better communication, negotiating, </a:t>
              </a:r>
              <a:r>
                <a:rPr lang="en-US"/>
                <a:t>and planning</a:t>
              </a:r>
              <a:endParaRPr lang="en-US" dirty="0"/>
            </a:p>
          </p:txBody>
        </p:sp>
      </p:grpSp>
    </p:spTree>
    <p:extLst>
      <p:ext uri="{BB962C8B-B14F-4D97-AF65-F5344CB8AC3E}">
        <p14:creationId xmlns:p14="http://schemas.microsoft.com/office/powerpoint/2010/main" val="29241957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177</TotalTime>
  <Words>112</Words>
  <Application>Microsoft Office PowerPoint</Application>
  <PresentationFormat>On-screen Show (4:3)</PresentationFormat>
  <Paragraphs>18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Robbie Frazier</dc:creator>
  <cp:lastModifiedBy>Randall Ferree</cp:lastModifiedBy>
  <cp:revision>38</cp:revision>
  <dcterms:created xsi:type="dcterms:W3CDTF">2020-05-03T00:23:58Z</dcterms:created>
  <dcterms:modified xsi:type="dcterms:W3CDTF">2020-05-04T00:26:05Z</dcterms:modified>
</cp:coreProperties>
</file>