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439" r:id="rId6"/>
    <p:sldId id="260" r:id="rId7"/>
    <p:sldId id="258" r:id="rId8"/>
    <p:sldId id="2434" r:id="rId9"/>
    <p:sldId id="2440" r:id="rId10"/>
    <p:sldId id="2443" r:id="rId11"/>
    <p:sldId id="2432" r:id="rId12"/>
    <p:sldId id="2444" r:id="rId13"/>
    <p:sldId id="2445" r:id="rId14"/>
    <p:sldId id="244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isney.fandom.com/wiki/J.A.R.V.I.S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ndango.com/movie-news/mark-zuckerberg-is-building-a-real-life-jarvis-just-like-tony-stark-in-the-iron-man-movies-750308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qz.com/1897131/napster-was-just-bought-for-70-millio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omicforall.com/library/lecture/read/476171-is-spotify-a-monopol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businessofapps.com/data/music-streaming-mark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88E827C5-5701-48DE-972A-3050BD0E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6117" cy="685799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Jarvis x </a:t>
            </a:r>
            <a:r>
              <a:rPr lang="en-US" dirty="0" err="1">
                <a:solidFill>
                  <a:srgbClr val="2F3342"/>
                </a:solidFill>
              </a:rPr>
              <a:t>spotify</a:t>
            </a:r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Oz, Luke &amp; Cerys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How can it stay number one?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Invested almost $500 million into podcasts</a:t>
            </a:r>
          </a:p>
          <a:p>
            <a:r>
              <a:rPr lang="en-US" dirty="0"/>
              <a:t>Revenue from advertisements</a:t>
            </a:r>
          </a:p>
          <a:p>
            <a:r>
              <a:rPr lang="en-US" dirty="0"/>
              <a:t>Teaming up with genius for lyrics of songs</a:t>
            </a:r>
          </a:p>
          <a:p>
            <a:r>
              <a:rPr lang="en-US" dirty="0"/>
              <a:t>Affordable premium plans – e.g., family plans</a:t>
            </a:r>
          </a:p>
        </p:txBody>
      </p:sp>
      <p:pic>
        <p:nvPicPr>
          <p:cNvPr id="5122" name="Picture 2" descr="1,428,780 Person Thinking Stock Photos, Pictures &amp; Royalty-Free Images -  iStock">
            <a:extLst>
              <a:ext uri="{FF2B5EF4-FFF2-40B4-BE49-F238E27FC236}">
                <a16:creationId xmlns:a16="http://schemas.microsoft.com/office/drawing/2014/main" id="{58E3EADC-F9ED-401D-B25B-0F7817FF2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2" r="13435"/>
          <a:stretch/>
        </p:blipFill>
        <p:spPr bwMode="auto">
          <a:xfrm>
            <a:off x="286184" y="193105"/>
            <a:ext cx="3061732" cy="647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59D31A-E5C7-4961-8416-C2A35FDA6533}"/>
              </a:ext>
            </a:extLst>
          </p:cNvPr>
          <p:cNvSpPr txBox="1"/>
          <p:nvPr/>
        </p:nvSpPr>
        <p:spPr>
          <a:xfrm>
            <a:off x="5168127" y="4687336"/>
            <a:ext cx="2485714" cy="1231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‘The Rise Of Podcasts And What Spotify Has To Do With It’ (2019) </a:t>
            </a:r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Epic Studios Events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.22 March 2019 [online]. Available from: https://epic-tv.com/events/blog/the-rise-of-podcasts-and-what-spotify-has-to-do-with-it/#:~:text=Spotify%20was%20not%20the%20first,grew%20on%20Spotify%20by%20175%25. [Accessed 7 April 2022]. </a:t>
            </a:r>
            <a:endParaRPr lang="en-GB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2B33B-A979-4E22-9A1A-0618E725B3AD}"/>
              </a:ext>
            </a:extLst>
          </p:cNvPr>
          <p:cNvSpPr txBox="1"/>
          <p:nvPr/>
        </p:nvSpPr>
        <p:spPr>
          <a:xfrm>
            <a:off x="7903085" y="4607749"/>
            <a:ext cx="290494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(‘The Rise Of Podcasts And What Spotify Has To Do With It’, 2019)</a:t>
            </a:r>
            <a:endParaRPr lang="en-GB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https://www.facebook.com/marketing91 (2019) </a:t>
            </a:r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Business Model of Spotify - How does Spotify make money?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Marketing91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.22 October 2019 [online]. Available from: https://www.marketing91.com/business-model-of-spotify/ [Accessed 7 April 2022].</a:t>
            </a:r>
            <a:endParaRPr lang="en-GB" sz="900" dirty="0"/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5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489891"/>
            <a:ext cx="6609256" cy="1508126"/>
          </a:xfrm>
        </p:spPr>
        <p:txBody>
          <a:bodyPr anchor="ctr"/>
          <a:lstStyle/>
          <a:p>
            <a:r>
              <a:rPr lang="en-US" dirty="0"/>
              <a:t>Any questions?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.A.R.V.I.S./Quote | Marvel Cinematic Universe Wiki | Fandom">
            <a:extLst>
              <a:ext uri="{FF2B5EF4-FFF2-40B4-BE49-F238E27FC236}">
                <a16:creationId xmlns:a16="http://schemas.microsoft.com/office/drawing/2014/main" id="{65D3558F-6D5B-4239-BA2E-9903529E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431" y="0"/>
            <a:ext cx="6956568" cy="691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2859F4-D922-40E8-9116-4941B6C03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35431" y="0"/>
            <a:ext cx="6956568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Jarvis</a:t>
            </a:r>
            <a:endParaRPr lang="en-US" sz="44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Who/What is JARVIS?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7A773-7164-4881-92D0-BD9089D7D2D3}"/>
              </a:ext>
            </a:extLst>
          </p:cNvPr>
          <p:cNvSpPr txBox="1"/>
          <p:nvPr/>
        </p:nvSpPr>
        <p:spPr>
          <a:xfrm>
            <a:off x="5902624" y="6492081"/>
            <a:ext cx="60945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Fandom (2021) J.A.R.V.I.S. Available from: </a:t>
            </a:r>
            <a:r>
              <a:rPr lang="en-GB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https://disney.fandom.com/wiki/J.A.R.V.I.S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[Accessed 25 March 2022]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ark Zuckerberg Is Building a Real-Life JARVIS Just Like Tony Stark in the 'Iron  Man' Movies | Fandango">
            <a:extLst>
              <a:ext uri="{FF2B5EF4-FFF2-40B4-BE49-F238E27FC236}">
                <a16:creationId xmlns:a16="http://schemas.microsoft.com/office/drawing/2014/main" id="{C10635CF-4F6E-45A7-AA59-3E3FA1F9F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3"/>
          <a:stretch/>
        </p:blipFill>
        <p:spPr bwMode="auto">
          <a:xfrm>
            <a:off x="6198995" y="-454"/>
            <a:ext cx="6013688" cy="685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EB412E-5278-4051-9FE4-C20DD2DA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98995" y="0"/>
            <a:ext cx="6117770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Jarvis &amp; tony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How they interact?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Affordance – relationship between how an object and a user interact </a:t>
            </a:r>
          </a:p>
          <a:p>
            <a:r>
              <a:rPr lang="en-US" dirty="0"/>
              <a:t>Signifier – communicates the affordance to the user</a:t>
            </a:r>
          </a:p>
          <a:p>
            <a:r>
              <a:rPr lang="en-US" dirty="0"/>
              <a:t>Feedback – communicates an action you expect to happen as a consequence of the user’s interaction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73058-F125-48F1-A8EA-3FB93CC9B739}"/>
              </a:ext>
            </a:extLst>
          </p:cNvPr>
          <p:cNvSpPr txBox="1"/>
          <p:nvPr/>
        </p:nvSpPr>
        <p:spPr>
          <a:xfrm>
            <a:off x="7083485" y="6129651"/>
            <a:ext cx="53145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Davis, E/Fandango (2016) Available from: </a:t>
            </a:r>
            <a:r>
              <a:rPr lang="en-GB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https://www.fandango.com/movie-news/mark-zuckerberg-is-building-a-real-life-jarvis-just-like-tony-stark-in-the-iron-man-movies-750308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[Accessed 25 March 2022]</a:t>
            </a:r>
            <a:endParaRPr lang="en-GB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3C832-20F6-4E0D-825D-97D770D00ACA}"/>
              </a:ext>
            </a:extLst>
          </p:cNvPr>
          <p:cNvSpPr txBox="1"/>
          <p:nvPr/>
        </p:nvSpPr>
        <p:spPr>
          <a:xfrm>
            <a:off x="1001485" y="6383567"/>
            <a:ext cx="61989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Norman, D.A, (2013) </a:t>
            </a:r>
            <a:r>
              <a:rPr lang="en-GB" sz="800" i="1" dirty="0"/>
              <a:t>Design of Everyday Things</a:t>
            </a:r>
            <a:r>
              <a:rPr lang="en-GB" sz="800" dirty="0"/>
              <a:t>. revised and expanded edition. Cambridge, Mass: MIT Press Ltd.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EE2A4-6547-4584-B10F-02316A9E2E53}"/>
              </a:ext>
            </a:extLst>
          </p:cNvPr>
          <p:cNvSpPr txBox="1"/>
          <p:nvPr/>
        </p:nvSpPr>
        <p:spPr>
          <a:xfrm>
            <a:off x="957942" y="571249"/>
            <a:ext cx="20267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1" u="none" strike="noStrike" dirty="0">
                <a:solidFill>
                  <a:srgbClr val="0A1829"/>
                </a:solidFill>
                <a:effectLst/>
                <a:latin typeface="Arial" panose="020B0604020202020204" pitchFamily="34" charset="0"/>
              </a:rPr>
              <a:t>Movies</a:t>
            </a:r>
            <a:r>
              <a:rPr lang="en-GB" sz="900" b="0" i="0" u="none" strike="noStrike" dirty="0">
                <a:solidFill>
                  <a:srgbClr val="0A1829"/>
                </a:solidFill>
                <a:effectLst/>
                <a:latin typeface="Arial" panose="020B0604020202020204" pitchFamily="34" charset="0"/>
              </a:rPr>
              <a:t>.2022 [online]. Available from: https://marvel-movies.fandom.com/wiki/Just_A_Rather_Very_Intelligent_System#Capabilities [Accessed 7 April 2022]. (Wiki Targeted, 2022)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934" y="-1"/>
            <a:ext cx="2823591" cy="1419225"/>
          </a:xfrm>
        </p:spPr>
        <p:txBody>
          <a:bodyPr>
            <a:normAutofit fontScale="90000"/>
          </a:bodyPr>
          <a:lstStyle/>
          <a:p>
            <a:r>
              <a:rPr lang="en-US" dirty="0"/>
              <a:t>Don </a:t>
            </a:r>
            <a:r>
              <a:rPr lang="en-US" dirty="0" err="1"/>
              <a:t>norman</a:t>
            </a:r>
            <a:r>
              <a:rPr lang="en-US" dirty="0"/>
              <a:t> – The design of everyday things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 the root issue</a:t>
            </a:r>
          </a:p>
          <a:p>
            <a:r>
              <a:rPr lang="en-US" dirty="0"/>
              <a:t>Make multiple solutions </a:t>
            </a:r>
          </a:p>
          <a:p>
            <a:r>
              <a:rPr lang="en-US" dirty="0"/>
              <a:t>Propose the best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Human-centered design (HCD)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“Solving the right problem, and doing so in a way that meets human needs and capabilities”</a:t>
            </a:r>
          </a:p>
          <a:p>
            <a:r>
              <a:rPr lang="en-US" dirty="0"/>
              <a:t>“A brilliant solution to the wrong problem can be worse than no solution at all” </a:t>
            </a:r>
          </a:p>
        </p:txBody>
      </p:sp>
      <p:pic>
        <p:nvPicPr>
          <p:cNvPr id="1026" name="Picture 2" descr="jnd.org">
            <a:extLst>
              <a:ext uri="{FF2B5EF4-FFF2-40B4-BE49-F238E27FC236}">
                <a16:creationId xmlns:a16="http://schemas.microsoft.com/office/drawing/2014/main" id="{397E76A8-6762-4D88-9A27-6EEDF0717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6"/>
          <a:stretch/>
        </p:blipFill>
        <p:spPr bwMode="auto">
          <a:xfrm>
            <a:off x="5044654" y="1885044"/>
            <a:ext cx="2102691" cy="293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5A32D5-5174-4851-92E9-57CA42DBE19C}"/>
              </a:ext>
            </a:extLst>
          </p:cNvPr>
          <p:cNvSpPr txBox="1"/>
          <p:nvPr/>
        </p:nvSpPr>
        <p:spPr>
          <a:xfrm>
            <a:off x="4969636" y="4822530"/>
            <a:ext cx="217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Norman, D.A, (2013)</a:t>
            </a:r>
            <a:r>
              <a:rPr lang="en-GB" sz="800" i="1" dirty="0"/>
              <a:t> Design of Everyday Things</a:t>
            </a:r>
            <a:r>
              <a:rPr lang="en-GB" sz="800" dirty="0"/>
              <a:t>. revised and expanded edition. Cambridge, Mass: MIT Press Ltd.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59DD4-97DE-4538-845C-A005CCB097F0}"/>
              </a:ext>
            </a:extLst>
          </p:cNvPr>
          <p:cNvSpPr txBox="1"/>
          <p:nvPr/>
        </p:nvSpPr>
        <p:spPr>
          <a:xfrm>
            <a:off x="4969636" y="4818375"/>
            <a:ext cx="217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Norman, D.A, (2013)</a:t>
            </a:r>
            <a:r>
              <a:rPr lang="en-GB" sz="800" i="1" dirty="0"/>
              <a:t> Design of Everyday Things</a:t>
            </a:r>
            <a:r>
              <a:rPr lang="en-GB" sz="800" dirty="0"/>
              <a:t>. revised and expanded edition. Cambridge, Mass: MIT Press Ltd.</a:t>
            </a: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46" name="Picture 2" descr="Speculative Everything | The MIT Press">
            <a:extLst>
              <a:ext uri="{FF2B5EF4-FFF2-40B4-BE49-F238E27FC236}">
                <a16:creationId xmlns:a16="http://schemas.microsoft.com/office/drawing/2014/main" id="{706934B5-CF86-4B64-8ACB-AE671C21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335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Speculative 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535810" y="1658313"/>
            <a:ext cx="6076915" cy="407670"/>
          </a:xfrm>
        </p:spPr>
        <p:txBody>
          <a:bodyPr/>
          <a:lstStyle/>
          <a:p>
            <a:r>
              <a:rPr lang="en-US" dirty="0"/>
              <a:t>“Unsettle the present”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2318546"/>
            <a:ext cx="6117771" cy="30320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Addressing big societal problems and looking towards the future.</a:t>
            </a:r>
          </a:p>
          <a:p>
            <a:r>
              <a:rPr lang="en-US" dirty="0"/>
              <a:t>Introducing the concept of ‘Radical Design’ – A design that introduces a new way of seeing or perceiving a current societal situation</a:t>
            </a:r>
          </a:p>
          <a:p>
            <a:r>
              <a:rPr lang="en-US" dirty="0"/>
              <a:t>JARVIS exposes the world to new opinions regarding the ever-growing current fear of A.I ‘over-taking’ or simply running our lives.</a:t>
            </a:r>
          </a:p>
          <a:p>
            <a:r>
              <a:rPr lang="en-US" dirty="0"/>
              <a:t>Disrupts the present through the realism of Artificial Intelligence, JARVIS’ ability to talk and think for ‘himself’ making the prospect of him and others a-like seem more likely to happen.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04105-CF42-40B0-B702-8975CB537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711" y="0"/>
            <a:ext cx="5317523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BE7E2-4016-4766-BB3D-237A31A51022}"/>
              </a:ext>
            </a:extLst>
          </p:cNvPr>
          <p:cNvSpPr txBox="1"/>
          <p:nvPr/>
        </p:nvSpPr>
        <p:spPr>
          <a:xfrm>
            <a:off x="5317587" y="6368534"/>
            <a:ext cx="6295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Dunne, A, Raby, F. (2013) </a:t>
            </a:r>
            <a:r>
              <a:rPr lang="en-GB" sz="900" i="1" dirty="0"/>
              <a:t>Speculative everything: design, fiction, and social dreaming</a:t>
            </a:r>
            <a:r>
              <a:rPr lang="en-GB" sz="900" dirty="0"/>
              <a:t>. 1st ed. Cambridge, Massachusetts: The MIT Press. </a:t>
            </a:r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POTIFY - Codigos Mayorista">
            <a:extLst>
              <a:ext uri="{FF2B5EF4-FFF2-40B4-BE49-F238E27FC236}">
                <a16:creationId xmlns:a16="http://schemas.microsoft.com/office/drawing/2014/main" id="{42151782-C916-483E-A93C-13C69625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47"/>
            <a:ext cx="12191999" cy="69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8" name="Graphic 17" descr="Open square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Spotify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F3342"/>
                </a:solidFill>
              </a:rPr>
              <a:t>History, Competitors, Future</a:t>
            </a: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Napster and music services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79713" y="2095547"/>
            <a:ext cx="5240111" cy="365125"/>
          </a:xfrm>
        </p:spPr>
        <p:txBody>
          <a:bodyPr/>
          <a:lstStyle/>
          <a:p>
            <a:r>
              <a:rPr lang="en-US" dirty="0"/>
              <a:t>Changing the music industry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in 1998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 became more accessible - download induvial songs instead of buying a whole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 million members by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 stores lost revenue and shut down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Itunes</a:t>
            </a:r>
            <a:r>
              <a:rPr lang="en-US" dirty="0"/>
              <a:t> founded in 2003 – made distribution easier and  cheaper</a:t>
            </a:r>
          </a:p>
        </p:txBody>
      </p:sp>
      <p:pic>
        <p:nvPicPr>
          <p:cNvPr id="4098" name="Picture 2" descr="A Short History of Napster">
            <a:extLst>
              <a:ext uri="{FF2B5EF4-FFF2-40B4-BE49-F238E27FC236}">
                <a16:creationId xmlns:a16="http://schemas.microsoft.com/office/drawing/2014/main" id="{202DA8F7-4578-4982-BFE7-6BF252D8A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4" t="13119" r="26618" b="17219"/>
          <a:stretch/>
        </p:blipFill>
        <p:spPr bwMode="auto">
          <a:xfrm>
            <a:off x="8264954" y="0"/>
            <a:ext cx="3276601" cy="30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he music industry shifted from Napster to Spotify — Quartz">
            <a:extLst>
              <a:ext uri="{FF2B5EF4-FFF2-40B4-BE49-F238E27FC236}">
                <a16:creationId xmlns:a16="http://schemas.microsoft.com/office/drawing/2014/main" id="{81CF97F7-1CB1-48BD-B1B9-89F4B99F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537" y="3429000"/>
            <a:ext cx="4117383" cy="231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D62D95-AB33-4B4B-943A-795BDFF9C74E}"/>
              </a:ext>
            </a:extLst>
          </p:cNvPr>
          <p:cNvSpPr txBox="1"/>
          <p:nvPr/>
        </p:nvSpPr>
        <p:spPr>
          <a:xfrm>
            <a:off x="979713" y="703268"/>
            <a:ext cx="3697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New York Times (2014), </a:t>
            </a:r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Napster Documentary: Culture of Free | Retro Report | The New York Times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Available from: https://www.youtube.com/watch?v=CKrdsGdLVQ8</a:t>
            </a:r>
            <a:endParaRPr lang="en-GB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[Accessed 20 March 2022]</a:t>
            </a:r>
            <a:endParaRPr lang="en-GB" sz="9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C98BD-2CAE-4A86-A673-C54F9F1E61B7}"/>
              </a:ext>
            </a:extLst>
          </p:cNvPr>
          <p:cNvSpPr txBox="1"/>
          <p:nvPr/>
        </p:nvSpPr>
        <p:spPr>
          <a:xfrm>
            <a:off x="7980537" y="2937141"/>
            <a:ext cx="411738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Harris. M (2022), </a:t>
            </a:r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Napster, 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Available from: https://www.lifewire.com/history-of-napster-2438592</a:t>
            </a:r>
            <a:endParaRPr lang="en-GB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[Accessed 25 March 2022]</a:t>
            </a:r>
            <a:endParaRPr lang="en-GB" sz="9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486AF-74F4-49BF-9F56-AFB0105F7FB2}"/>
              </a:ext>
            </a:extLst>
          </p:cNvPr>
          <p:cNvSpPr txBox="1"/>
          <p:nvPr/>
        </p:nvSpPr>
        <p:spPr>
          <a:xfrm>
            <a:off x="7937368" y="5796171"/>
            <a:ext cx="3931772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Kopf. D (2022), </a:t>
            </a:r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Napster, yes that Napster, was just bought for $70 million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Available from: </a:t>
            </a:r>
            <a:r>
              <a:rPr lang="en-GB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https://qz.com/1897131/napster-was-just-bought-for-70-million/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[Accessed 01 April 2022]</a:t>
            </a:r>
            <a:endParaRPr lang="en-GB" sz="9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1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Leading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Founded in 2006</a:t>
            </a:r>
          </a:p>
          <a:p>
            <a:r>
              <a:rPr lang="en-US" dirty="0"/>
              <a:t>Streaming service</a:t>
            </a:r>
          </a:p>
          <a:p>
            <a:r>
              <a:rPr lang="en-US" dirty="0"/>
              <a:t>Provided a solution for music records which were suffering from illegal downloads</a:t>
            </a:r>
          </a:p>
          <a:p>
            <a:r>
              <a:rPr lang="en-US" dirty="0"/>
              <a:t>Only available in 6 large European Countries on launch</a:t>
            </a:r>
          </a:p>
          <a:p>
            <a:r>
              <a:rPr lang="en-US" dirty="0"/>
              <a:t>Went through a lot of prototypes/trials before going onto other countries for full release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BC7BC6-B177-4246-A7C7-FF42DA63E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3" t="16428" r="57993" b="25664"/>
          <a:stretch/>
        </p:blipFill>
        <p:spPr>
          <a:xfrm>
            <a:off x="6459193" y="152400"/>
            <a:ext cx="5621971" cy="5625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87D223-DF53-4CEC-BA29-F93E2A5CC3FA}"/>
              </a:ext>
            </a:extLst>
          </p:cNvPr>
          <p:cNvSpPr txBox="1"/>
          <p:nvPr/>
        </p:nvSpPr>
        <p:spPr>
          <a:xfrm>
            <a:off x="6415628" y="6185648"/>
            <a:ext cx="513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Norman, D.A. (2013) </a:t>
            </a:r>
            <a:r>
              <a:rPr lang="en-GB" sz="800" i="1" dirty="0"/>
              <a:t>Design of Everyday Things </a:t>
            </a:r>
            <a:r>
              <a:rPr lang="en-GB" sz="800" dirty="0"/>
              <a:t>[diagram]. Cambridge, Mass: MIT Press Ltd, p. 212.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255C4-0D47-4FA9-BE09-C09ED1173580}"/>
              </a:ext>
            </a:extLst>
          </p:cNvPr>
          <p:cNvSpPr txBox="1"/>
          <p:nvPr/>
        </p:nvSpPr>
        <p:spPr>
          <a:xfrm>
            <a:off x="6424689" y="5843247"/>
            <a:ext cx="5133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Iterative Cycle of Human-Centred Design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D406C2-439C-475E-99A4-3EB5E698B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0" t="34523" r="33750" b="20277"/>
          <a:stretch/>
        </p:blipFill>
        <p:spPr>
          <a:xfrm>
            <a:off x="6372225" y="1672991"/>
            <a:ext cx="5819774" cy="3987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Revenue/Problems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1692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 Competitors: Apple Music, YouTube Music &amp; Amazon Music.</a:t>
            </a:r>
          </a:p>
          <a:p>
            <a:pPr>
              <a:buFontTx/>
              <a:buChar char="-"/>
            </a:pPr>
            <a:r>
              <a:rPr lang="en-US" dirty="0"/>
              <a:t>Majority of revenue from subscriptions.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dirty="0"/>
              <a:t>Free version brings revenue through Ads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3658E9-09D1-4B92-9BDE-95D27F34E639}"/>
              </a:ext>
            </a:extLst>
          </p:cNvPr>
          <p:cNvSpPr txBox="1">
            <a:spLocks/>
          </p:cNvSpPr>
          <p:nvPr/>
        </p:nvSpPr>
        <p:spPr>
          <a:xfrm>
            <a:off x="595884" y="3837709"/>
            <a:ext cx="4197802" cy="4076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Spotify as a Monopoly: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03B2C0-E461-43CC-8A3C-B98811E2A0E4}"/>
              </a:ext>
            </a:extLst>
          </p:cNvPr>
          <p:cNvSpPr txBox="1">
            <a:spLocks/>
          </p:cNvSpPr>
          <p:nvPr/>
        </p:nvSpPr>
        <p:spPr>
          <a:xfrm>
            <a:off x="611804" y="4309952"/>
            <a:ext cx="4226024" cy="19661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What is a Monopoly?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A company or business having exclusive control over a specific service.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Strong monopoly shown through monthly listeners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Also holds a monopoly over the “new” concept of ‘Streaming music on the Go’.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D0D6A-E5A9-48AF-8BAA-ECEEBB75B811}"/>
              </a:ext>
            </a:extLst>
          </p:cNvPr>
          <p:cNvSpPr txBox="1"/>
          <p:nvPr/>
        </p:nvSpPr>
        <p:spPr>
          <a:xfrm>
            <a:off x="6635574" y="5471877"/>
            <a:ext cx="4944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F28EA-DF5C-4639-AF0B-154D66EFF61F}"/>
              </a:ext>
            </a:extLst>
          </p:cNvPr>
          <p:cNvSpPr txBox="1"/>
          <p:nvPr/>
        </p:nvSpPr>
        <p:spPr>
          <a:xfrm>
            <a:off x="5824987" y="47168"/>
            <a:ext cx="286181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CNBC (2020), '</a:t>
            </a:r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Spotify Dominates Apple, Google And Amazon In Music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'. Available from: https://www.youtube.com/watch?v=6viSSo12-PQ&amp;list=WL&amp;index=14</a:t>
            </a:r>
            <a:endParaRPr lang="en-GB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[Accessed 20 March 2022]</a:t>
            </a:r>
            <a:endParaRPr lang="en-GB" sz="9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E2CE57-B9B2-482B-A400-5CE4E0B25C62}"/>
              </a:ext>
            </a:extLst>
          </p:cNvPr>
          <p:cNvSpPr txBox="1"/>
          <p:nvPr/>
        </p:nvSpPr>
        <p:spPr>
          <a:xfrm>
            <a:off x="5824987" y="892032"/>
            <a:ext cx="2551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Spotify a Monopoly? 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(2020), Available from: </a:t>
            </a:r>
            <a:r>
              <a:rPr lang="en-GB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https://economicforall.com/library/lecture/read/476171-is-spotify-a-monopoly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[Accessed 1 April]</a:t>
            </a:r>
            <a:endParaRPr lang="en-GB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BFFC10-A249-4FA4-8CFE-FA4B30918395}"/>
              </a:ext>
            </a:extLst>
          </p:cNvPr>
          <p:cNvSpPr txBox="1"/>
          <p:nvPr/>
        </p:nvSpPr>
        <p:spPr>
          <a:xfrm>
            <a:off x="7100618" y="5596636"/>
            <a:ext cx="494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Curry, D. (2022) </a:t>
            </a:r>
            <a:r>
              <a:rPr lang="en-GB" sz="900" i="1" dirty="0"/>
              <a:t>Music Streaming </a:t>
            </a:r>
            <a:r>
              <a:rPr lang="en-GB" sz="900" i="1" dirty="0" err="1"/>
              <a:t>Marketshare</a:t>
            </a:r>
            <a:r>
              <a:rPr lang="en-GB" sz="900" i="1" dirty="0"/>
              <a:t>, </a:t>
            </a:r>
            <a:r>
              <a:rPr lang="en-GB" sz="900" dirty="0"/>
              <a:t>Available from: 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https://www.businessofapps.com/data/music-streaming-market/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[Accessed 25 March 2022]</a:t>
            </a:r>
            <a:r>
              <a:rPr lang="en-GB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373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526</TotalTime>
  <Words>1085</Words>
  <Application>Microsoft Office PowerPoint</Application>
  <PresentationFormat>Widescreen</PresentationFormat>
  <Paragraphs>1092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Jarvis x spotify</vt:lpstr>
      <vt:lpstr>Jarvis</vt:lpstr>
      <vt:lpstr>Jarvis &amp; tony</vt:lpstr>
      <vt:lpstr>Don norman – The design of everyday things</vt:lpstr>
      <vt:lpstr>Speculative design</vt:lpstr>
      <vt:lpstr>Spotify</vt:lpstr>
      <vt:lpstr>Napster and music services</vt:lpstr>
      <vt:lpstr>Founding</vt:lpstr>
      <vt:lpstr>competitors</vt:lpstr>
      <vt:lpstr>Future plans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 x spotify</dc:title>
  <dc:creator>Luke Hammond (Student)</dc:creator>
  <cp:lastModifiedBy>Luke Hammond (Student)</cp:lastModifiedBy>
  <cp:revision>124</cp:revision>
  <dcterms:created xsi:type="dcterms:W3CDTF">2022-03-25T12:11:38Z</dcterms:created>
  <dcterms:modified xsi:type="dcterms:W3CDTF">2022-04-07T20:57:22Z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