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439" r:id="rId6"/>
    <p:sldId id="260" r:id="rId7"/>
    <p:sldId id="2434" r:id="rId8"/>
    <p:sldId id="258" r:id="rId9"/>
    <p:sldId id="2440" r:id="rId10"/>
    <p:sldId id="2432" r:id="rId11"/>
    <p:sldId id="2443" r:id="rId12"/>
    <p:sldId id="2444" r:id="rId13"/>
    <p:sldId id="2445" r:id="rId14"/>
    <p:sldId id="244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84" autoAdjust="0"/>
  </p:normalViewPr>
  <p:slideViewPr>
    <p:cSldViewPr snapToGrid="0">
      <p:cViewPr>
        <p:scale>
          <a:sx n="100" d="100"/>
          <a:sy n="100" d="100"/>
        </p:scale>
        <p:origin x="990" y="384"/>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3/25/2022</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3/25/2022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a:t>Click to 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0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4313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3F3FF75-3EF1-4F7E-9040-8B957B4D277C}"/>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70" r:id="rId9"/>
    <p:sldLayoutId id="2147483669" r:id="rId10"/>
    <p:sldLayoutId id="2147483667" r:id="rId11"/>
    <p:sldLayoutId id="2147483668" r:id="rId12"/>
    <p:sldLayoutId id="2147483666" r:id="rId13"/>
    <p:sldLayoutId id="2147483671" r:id="rId14"/>
    <p:sldLayoutId id="2147483655" r:id="rId15"/>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12" name="Picture 11" descr="Chart, bubble chart&#10;&#10;Description automatically generated">
            <a:extLst>
              <a:ext uri="{FF2B5EF4-FFF2-40B4-BE49-F238E27FC236}">
                <a16:creationId xmlns:a16="http://schemas.microsoft.com/office/drawing/2014/main" id="{88E827C5-5701-48DE-972A-3050BD0E4F6D}"/>
              </a:ext>
            </a:extLst>
          </p:cNvPr>
          <p:cNvPicPr>
            <a:picLocks noChangeAspect="1"/>
          </p:cNvPicPr>
          <p:nvPr/>
        </p:nvPicPr>
        <p:blipFill>
          <a:blip r:embed="rId2"/>
          <a:stretch>
            <a:fillRect/>
          </a:stretch>
        </p:blipFill>
        <p:spPr>
          <a:xfrm>
            <a:off x="-1" y="-1"/>
            <a:ext cx="12196117" cy="6857999"/>
          </a:xfrm>
          <a:prstGeom prst="rect">
            <a:avLst/>
          </a:prstGeom>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35508"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dirty="0">
                <a:solidFill>
                  <a:srgbClr val="2F3342"/>
                </a:solidFill>
              </a:rPr>
              <a:t>Jarvis x </a:t>
            </a:r>
            <a:r>
              <a:rPr lang="en-US" dirty="0" err="1">
                <a:solidFill>
                  <a:srgbClr val="2F3342"/>
                </a:solidFill>
              </a:rPr>
              <a:t>spotify</a:t>
            </a:r>
            <a:endParaRPr lang="en-US" dirty="0">
              <a:solidFill>
                <a:srgbClr val="2F3342"/>
              </a:solidFill>
            </a:endParaRP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p:txBody>
          <a:bodyPr/>
          <a:lstStyle/>
          <a:p>
            <a:r>
              <a:rPr lang="en-US" dirty="0"/>
              <a:t>Cerys, Luke &amp; Oz</a:t>
            </a:r>
            <a:endParaRPr lang="en-US" dirty="0">
              <a:solidFill>
                <a:srgbClr val="2F3342"/>
              </a:solidFill>
            </a:endParaRP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Future plans</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 Lorem ipsum dolor sit amet, consectetur adipiscing elit. Ut gravida eros erat. Proin a tellus sed risus lobortis sagittis eu quis est. Duis ut aliquam nisi. Suspendisse vehicula mi diam, sit amet lacinia massa sodales ac. Fusce condimentum egestas nunc a maximus. </a:t>
            </a:r>
          </a:p>
        </p:txBody>
      </p:sp>
      <p:pic>
        <p:nvPicPr>
          <p:cNvPr id="5122" name="Picture 2" descr="1,428,780 Person Thinking Stock Photos, Pictures &amp; Royalty-Free Images -  iStock">
            <a:extLst>
              <a:ext uri="{FF2B5EF4-FFF2-40B4-BE49-F238E27FC236}">
                <a16:creationId xmlns:a16="http://schemas.microsoft.com/office/drawing/2014/main" id="{58E3EADC-F9ED-401D-B25B-0F7817FF2C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3435"/>
          <a:stretch/>
        </p:blipFill>
        <p:spPr bwMode="auto">
          <a:xfrm>
            <a:off x="0" y="371475"/>
            <a:ext cx="4036941" cy="6471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54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2791372" y="2489891"/>
            <a:ext cx="6609256" cy="1508126"/>
          </a:xfrm>
        </p:spPr>
        <p:txBody>
          <a:bodyPr anchor="ctr"/>
          <a:lstStyle/>
          <a:p>
            <a:r>
              <a:rPr lang="en-US" dirty="0"/>
              <a:t>Any questions?</a:t>
            </a:r>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J.A.R.V.I.S./Quote | Marvel Cinematic Universe Wiki | Fandom">
            <a:extLst>
              <a:ext uri="{FF2B5EF4-FFF2-40B4-BE49-F238E27FC236}">
                <a16:creationId xmlns:a16="http://schemas.microsoft.com/office/drawing/2014/main" id="{65D3558F-6D5B-4239-BA2E-9903529EDD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0755" y="0"/>
            <a:ext cx="6911244" cy="6911244"/>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3" name="Graphic 12" descr="Open square ">
              <a:extLst>
                <a:ext uri="{FF2B5EF4-FFF2-40B4-BE49-F238E27FC236}">
                  <a16:creationId xmlns:a16="http://schemas.microsoft.com/office/drawing/2014/main" id="{46669882-9FD4-41D7-A5A6-A4A2E44A2A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9938" y="1088572"/>
              <a:ext cx="4572000" cy="4572000"/>
            </a:xfrm>
            <a:prstGeom prst="rect">
              <a:avLst/>
            </a:prstGeom>
          </p:spPr>
        </p:pic>
        <p:sp>
          <p:nvSpPr>
            <p:cNvPr id="24" name="Rectangle 23">
              <a:extLst>
                <a:ext uri="{FF2B5EF4-FFF2-40B4-BE49-F238E27FC236}">
                  <a16:creationId xmlns:a16="http://schemas.microsoft.com/office/drawing/2014/main" id="{D4B52C7E-3049-4545-956A-6D8F73F234DB}"/>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normAutofit/>
          </a:bodyPr>
          <a:lstStyle/>
          <a:p>
            <a:r>
              <a:rPr lang="en-US" dirty="0"/>
              <a:t>Jarvis</a:t>
            </a:r>
            <a:endParaRPr lang="en-US" sz="4400" dirty="0"/>
          </a:p>
        </p:txBody>
      </p:sp>
      <p:sp>
        <p:nvSpPr>
          <p:cNvPr id="27" name="Text Placeholder 26">
            <a:extLst>
              <a:ext uri="{FF2B5EF4-FFF2-40B4-BE49-F238E27FC236}">
                <a16:creationId xmlns:a16="http://schemas.microsoft.com/office/drawing/2014/main" id="{863C256D-8187-4199-952C-D2BB841598F8}"/>
              </a:ext>
            </a:extLst>
          </p:cNvPr>
          <p:cNvSpPr>
            <a:spLocks noGrp="1"/>
          </p:cNvSpPr>
          <p:nvPr>
            <p:ph type="body" idx="13"/>
          </p:nvPr>
        </p:nvSpPr>
        <p:spPr/>
        <p:txBody>
          <a:bodyPr/>
          <a:lstStyle/>
          <a:p>
            <a:r>
              <a:rPr lang="en-US" dirty="0"/>
              <a:t>Who/What is JARVIS?</a:t>
            </a:r>
          </a:p>
        </p:txBody>
      </p:sp>
    </p:spTree>
    <p:extLst>
      <p:ext uri="{BB962C8B-B14F-4D97-AF65-F5344CB8AC3E}">
        <p14:creationId xmlns:p14="http://schemas.microsoft.com/office/powerpoint/2010/main" val="2948305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ark Zuckerberg Is Building a Real-Life JARVIS Just Like Tony Stark in the 'Iron  Man' Movies | Fandango">
            <a:extLst>
              <a:ext uri="{FF2B5EF4-FFF2-40B4-BE49-F238E27FC236}">
                <a16:creationId xmlns:a16="http://schemas.microsoft.com/office/drawing/2014/main" id="{C10635CF-4F6E-45A7-AA59-3E3FA1F9F1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703"/>
          <a:stretch/>
        </p:blipFill>
        <p:spPr bwMode="auto">
          <a:xfrm>
            <a:off x="6185140" y="-454"/>
            <a:ext cx="6013688" cy="685845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663F03C3-322B-449C-A477-EA1D99EDC624}"/>
              </a:ext>
              <a:ext uri="{C183D7F6-B498-43B3-948B-1728B52AA6E4}">
                <adec:decorative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adec="http://schemas.microsoft.com/office/drawing/2017/decorative" val="1"/>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Jarvis &amp; tony</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How they interact?</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lstStyle/>
          <a:p>
            <a:r>
              <a:rPr lang="en-US" dirty="0"/>
              <a:t>Don Norman – Affordance, signifiers, feedback (Design of everyday things)</a:t>
            </a:r>
          </a:p>
        </p:txBody>
      </p:sp>
    </p:spTree>
    <p:extLst>
      <p:ext uri="{BB962C8B-B14F-4D97-AF65-F5344CB8AC3E}">
        <p14:creationId xmlns:p14="http://schemas.microsoft.com/office/powerpoint/2010/main" val="4853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146" name="Picture 2" descr="Speculative Everything | The MIT Press">
            <a:extLst>
              <a:ext uri="{FF2B5EF4-FFF2-40B4-BE49-F238E27FC236}">
                <a16:creationId xmlns:a16="http://schemas.microsoft.com/office/drawing/2014/main" id="{706934B5-CF86-4B64-8ACB-AE671C214A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5335235"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Speculative design</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 Lorem ipsum dolor sit amet, consectetur adipiscing elit. Ut gravida eros erat. Proin a tellus sed risus lobortis sagittis eu quis est. Duis ut aliquam nisi. Suspendisse vehicula mi diam, sit amet lacinia massa sodales ac. Fusce condimentum egestas nunc a maximus. </a:t>
            </a:r>
          </a:p>
        </p:txBody>
      </p:sp>
    </p:spTree>
    <p:extLst>
      <p:ext uri="{BB962C8B-B14F-4D97-AF65-F5344CB8AC3E}">
        <p14:creationId xmlns:p14="http://schemas.microsoft.com/office/powerpoint/2010/main" val="259734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C646910-F4B3-42FF-94CF-BEAFDD606400}"/>
              </a:ext>
            </a:extLst>
          </p:cNvPr>
          <p:cNvSpPr>
            <a:spLocks noGrp="1"/>
          </p:cNvSpPr>
          <p:nvPr>
            <p:ph type="title"/>
          </p:nvPr>
        </p:nvSpPr>
        <p:spPr>
          <a:xfrm>
            <a:off x="4424934" y="-1"/>
            <a:ext cx="2823591" cy="1419225"/>
          </a:xfrm>
        </p:spPr>
        <p:txBody>
          <a:bodyPr>
            <a:normAutofit fontScale="90000"/>
          </a:bodyPr>
          <a:lstStyle/>
          <a:p>
            <a:r>
              <a:rPr lang="en-US" dirty="0"/>
              <a:t>Don </a:t>
            </a:r>
            <a:r>
              <a:rPr lang="en-US" dirty="0" err="1"/>
              <a:t>norman</a:t>
            </a:r>
            <a:r>
              <a:rPr lang="en-US" dirty="0"/>
              <a:t> – design of everyday things</a:t>
            </a:r>
          </a:p>
        </p:txBody>
      </p:sp>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lstStyle/>
          <a:p>
            <a:r>
              <a:rPr lang="en-US" dirty="0"/>
              <a:t>Design Thinking</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  </a:t>
            </a:r>
          </a:p>
        </p:txBody>
      </p:sp>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p:txBody>
          <a:bodyPr>
            <a:normAutofit/>
          </a:bodyPr>
          <a:lstStyle/>
          <a:p>
            <a:r>
              <a:rPr lang="en-US" dirty="0"/>
              <a:t>Human-centered design (HCD)</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a:t>
            </a:r>
          </a:p>
        </p:txBody>
      </p:sp>
    </p:spTree>
    <p:extLst>
      <p:ext uri="{BB962C8B-B14F-4D97-AF65-F5344CB8AC3E}">
        <p14:creationId xmlns:p14="http://schemas.microsoft.com/office/powerpoint/2010/main" val="3174381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SPOTIFY - Codigos Mayorista">
            <a:extLst>
              <a:ext uri="{FF2B5EF4-FFF2-40B4-BE49-F238E27FC236}">
                <a16:creationId xmlns:a16="http://schemas.microsoft.com/office/drawing/2014/main" id="{42151782-C916-483E-A93C-13C696253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547"/>
            <a:ext cx="12191999" cy="6979782"/>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8" name="Graphic 17" descr="Open square">
              <a:extLst>
                <a:ext uri="{FF2B5EF4-FFF2-40B4-BE49-F238E27FC236}">
                  <a16:creationId xmlns:a16="http://schemas.microsoft.com/office/drawing/2014/main" id="{42A4A83C-0C6B-4A7C-B582-33988B027F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351911" cy="1769608"/>
          </a:xfrm>
        </p:spPr>
        <p:txBody>
          <a:bodyPr>
            <a:normAutofit/>
          </a:bodyPr>
          <a:lstStyle/>
          <a:p>
            <a:r>
              <a:rPr lang="en-US" dirty="0"/>
              <a:t>Spotify</a:t>
            </a:r>
          </a:p>
        </p:txBody>
      </p:sp>
      <p:sp>
        <p:nvSpPr>
          <p:cNvPr id="19" name="Text Placeholder 2">
            <a:extLst>
              <a:ext uri="{FF2B5EF4-FFF2-40B4-BE49-F238E27FC236}">
                <a16:creationId xmlns:a16="http://schemas.microsoft.com/office/drawing/2014/main" id="{2F2E0D99-FB22-4130-AAF1-73D2822A328F}"/>
              </a:ext>
            </a:extLst>
          </p:cNvPr>
          <p:cNvSpPr txBox="1">
            <a:spLocks/>
          </p:cNvSpPr>
          <p:nvPr/>
        </p:nvSpPr>
        <p:spPr>
          <a:xfrm>
            <a:off x="4506095" y="4127455"/>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a:solidFill>
                  <a:srgbClr val="2F3342"/>
                </a:solidFill>
              </a:rPr>
              <a:t>History, Competitors, Future</a:t>
            </a:r>
          </a:p>
        </p:txBody>
      </p:sp>
    </p:spTree>
    <p:extLst>
      <p:ext uri="{BB962C8B-B14F-4D97-AF65-F5344CB8AC3E}">
        <p14:creationId xmlns:p14="http://schemas.microsoft.com/office/powerpoint/2010/main" val="4236326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t>Founding</a:t>
            </a:r>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p:txBody>
          <a:bodyPr/>
          <a:lstStyle/>
          <a:p>
            <a:r>
              <a:rPr lang="en-US" dirty="0"/>
              <a:t>Speculative Design</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fontScale="85000"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sp>
        <p:nvSpPr>
          <p:cNvPr id="6" name="Footer Placeholder 5">
            <a:extLst>
              <a:ext uri="{FF2B5EF4-FFF2-40B4-BE49-F238E27FC236}">
                <a16:creationId xmlns:a16="http://schemas.microsoft.com/office/drawing/2014/main" id="{ED283012-E559-4D67-A1F1-07C0DEE40216}"/>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7</a:t>
            </a:fld>
            <a:endParaRPr lang="en-US" dirty="0"/>
          </a:p>
        </p:txBody>
      </p:sp>
      <p:pic>
        <p:nvPicPr>
          <p:cNvPr id="12" name="Picture 11">
            <a:extLst>
              <a:ext uri="{FF2B5EF4-FFF2-40B4-BE49-F238E27FC236}">
                <a16:creationId xmlns:a16="http://schemas.microsoft.com/office/drawing/2014/main" id="{84BC7BC6-B177-4246-A7C7-FF42DA63E0CD}"/>
              </a:ext>
            </a:extLst>
          </p:cNvPr>
          <p:cNvPicPr>
            <a:picLocks noChangeAspect="1"/>
          </p:cNvPicPr>
          <p:nvPr/>
        </p:nvPicPr>
        <p:blipFill rotWithShape="1">
          <a:blip r:embed="rId2"/>
          <a:srcRect l="9453" t="14860" r="55330" b="16026"/>
          <a:stretch/>
        </p:blipFill>
        <p:spPr>
          <a:xfrm>
            <a:off x="5993429" y="0"/>
            <a:ext cx="6212321" cy="6858000"/>
          </a:xfrm>
          <a:prstGeom prst="rect">
            <a:avLst/>
          </a:prstGeom>
        </p:spPr>
      </p:pic>
    </p:spTree>
    <p:extLst>
      <p:ext uri="{BB962C8B-B14F-4D97-AF65-F5344CB8AC3E}">
        <p14:creationId xmlns:p14="http://schemas.microsoft.com/office/powerpoint/2010/main" val="869470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63F03C3-322B-449C-A477-EA1D99EDC624}"/>
              </a:ext>
              <a:ext uri="{C183D7F6-B498-43B3-948B-1728B52AA6E4}">
                <adec:decorative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adec="http://schemas.microsoft.com/office/drawing/2017/decorative" val="1"/>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err="1"/>
              <a:t>napster</a:t>
            </a:r>
            <a:endParaRPr lang="en-US" dirty="0"/>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a:xfrm>
            <a:off x="979713" y="2095547"/>
            <a:ext cx="5240111" cy="365125"/>
          </a:xfrm>
        </p:spPr>
        <p:txBody>
          <a:bodyPr/>
          <a:lstStyle/>
          <a:p>
            <a:r>
              <a:rPr lang="en-US" dirty="0"/>
              <a:t>Changing the music industry</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lstStyle/>
          <a:p>
            <a:endParaRPr lang="en-US" dirty="0"/>
          </a:p>
        </p:txBody>
      </p:sp>
      <p:pic>
        <p:nvPicPr>
          <p:cNvPr id="4098" name="Picture 2" descr="A Short History of Napster">
            <a:extLst>
              <a:ext uri="{FF2B5EF4-FFF2-40B4-BE49-F238E27FC236}">
                <a16:creationId xmlns:a16="http://schemas.microsoft.com/office/drawing/2014/main" id="{202DA8F7-4578-4982-BFE7-6BF252D8A8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794" t="13119" r="26618" b="17219"/>
          <a:stretch/>
        </p:blipFill>
        <p:spPr bwMode="auto">
          <a:xfrm>
            <a:off x="8543924" y="1794782"/>
            <a:ext cx="3276601" cy="3005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16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7D406C2-439C-475E-99A4-3EB5E698BBFF}"/>
              </a:ext>
            </a:extLst>
          </p:cNvPr>
          <p:cNvPicPr>
            <a:picLocks noChangeAspect="1"/>
          </p:cNvPicPr>
          <p:nvPr/>
        </p:nvPicPr>
        <p:blipFill rotWithShape="1">
          <a:blip r:embed="rId2"/>
          <a:srcRect l="29140" t="34523" r="33750" b="20277"/>
          <a:stretch/>
        </p:blipFill>
        <p:spPr>
          <a:xfrm>
            <a:off x="6372225" y="1672991"/>
            <a:ext cx="5819774" cy="3987287"/>
          </a:xfrm>
          <a:prstGeom prst="rect">
            <a:avLst/>
          </a:prstGeom>
        </p:spPr>
      </p:pic>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t>competitors</a:t>
            </a:r>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p:txBody>
          <a:bodyPr/>
          <a:lstStyle/>
          <a:p>
            <a:r>
              <a:rPr lang="en-US" dirty="0"/>
              <a:t>Revenue/Problems</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fontScale="85000"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sp>
        <p:nvSpPr>
          <p:cNvPr id="6" name="Footer Placeholder 5">
            <a:extLst>
              <a:ext uri="{FF2B5EF4-FFF2-40B4-BE49-F238E27FC236}">
                <a16:creationId xmlns:a16="http://schemas.microsoft.com/office/drawing/2014/main" id="{ED283012-E559-4D67-A1F1-07C0DEE40216}"/>
              </a:ext>
            </a:extLst>
          </p:cNvPr>
          <p:cNvSpPr>
            <a:spLocks noGrp="1"/>
          </p:cNvSpPr>
          <p:nvPr>
            <p:ph type="ftr" sz="quarter" idx="17"/>
          </p:nvPr>
        </p:nvSpPr>
        <p:spPr/>
        <p:txBody>
          <a:bodyPr/>
          <a:lstStyle/>
          <a:p>
            <a:r>
              <a:rPr lang="en-US" dirty="0"/>
              <a:t>Add a Footer</a:t>
            </a:r>
          </a:p>
        </p:txBody>
      </p:sp>
    </p:spTree>
    <p:extLst>
      <p:ext uri="{BB962C8B-B14F-4D97-AF65-F5344CB8AC3E}">
        <p14:creationId xmlns:p14="http://schemas.microsoft.com/office/powerpoint/2010/main" val="2473736847"/>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B19B998-C0F0-415C-AF4D-F10DCCD30A2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27BEDAB-01B4-4BD0-9390-31AD928007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Light modernist presentation</Template>
  <TotalTime>62</TotalTime>
  <Words>707</Words>
  <Application>Microsoft Office PowerPoint</Application>
  <PresentationFormat>Widescreen</PresentationFormat>
  <Paragraphs>841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Jarvis x spotify</vt:lpstr>
      <vt:lpstr>Jarvis</vt:lpstr>
      <vt:lpstr>Jarvis &amp; tony</vt:lpstr>
      <vt:lpstr>Speculative design</vt:lpstr>
      <vt:lpstr>Don norman – design of everyday things</vt:lpstr>
      <vt:lpstr>Spotify</vt:lpstr>
      <vt:lpstr>Founding</vt:lpstr>
      <vt:lpstr>napster</vt:lpstr>
      <vt:lpstr>competitors</vt:lpstr>
      <vt:lpstr>Future plans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Jarvis x spotify</dc:title>
  <dc:creator>Luke Hammond (Student)</dc:creator>
  <cp:lastModifiedBy>Luke Hammond (Student)</cp:lastModifiedBy>
  <cp:revision>43</cp:revision>
  <dcterms:created xsi:type="dcterms:W3CDTF">2022-03-25T12:11:38Z</dcterms:created>
  <dcterms:modified xsi:type="dcterms:W3CDTF">2022-03-25T13:14:04Z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