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4"/>
  </p:sldMasterIdLst>
  <p:sldIdLst>
    <p:sldId id="257" r:id="rId5"/>
    <p:sldId id="261" r:id="rId6"/>
    <p:sldId id="262" r:id="rId7"/>
    <p:sldId id="260"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529"/>
    <a:srgbClr val="2B3922"/>
    <a:srgbClr val="2E3722"/>
    <a:srgbClr val="FCF7F1"/>
    <a:srgbClr val="B8D233"/>
    <a:srgbClr val="5CC6D6"/>
    <a:srgbClr val="F8D22F"/>
    <a:srgbClr val="F03F2B"/>
    <a:srgbClr val="3488A0"/>
    <a:srgbClr val="5790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12/14/2021</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12/14/2021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12/14/2021</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12/14/2021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12/14/2021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12/14/2021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12/14/2021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12/14/2021</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12/14/2021</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12/14/2021</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bstract image">
            <a:extLst>
              <a:ext uri="{FF2B5EF4-FFF2-40B4-BE49-F238E27FC236}">
                <a16:creationId xmlns:a16="http://schemas.microsoft.com/office/drawing/2014/main" id="{8045422F-7258-40AC-BD2E-2469AA448922}"/>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10"/>
            <a:ext cx="12191980" cy="6857990"/>
          </a:xfrm>
          <a:prstGeom prst="rect">
            <a:avLst/>
          </a:prstGeom>
        </p:spPr>
      </p:pic>
      <p:sp>
        <p:nvSpPr>
          <p:cNvPr id="82" name="Rectangle 81">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84" name="Rectangle 83">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3" y="2355458"/>
            <a:ext cx="4775075" cy="1630907"/>
          </a:xfrm>
        </p:spPr>
        <p:txBody>
          <a:bodyPr>
            <a:normAutofit/>
          </a:bodyPr>
          <a:lstStyle/>
          <a:p>
            <a:r>
              <a:rPr lang="en-GB" sz="3600" dirty="0"/>
              <a:t>Design brief</a:t>
            </a:r>
            <a:endParaRPr lang="en-US" sz="4400" dirty="0">
              <a:solidFill>
                <a:schemeClr val="tx1"/>
              </a:solidFill>
            </a:endParaRP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995988"/>
            <a:ext cx="4775075" cy="559656"/>
          </a:xfrm>
        </p:spPr>
        <p:txBody>
          <a:bodyPr>
            <a:normAutofit fontScale="77500" lnSpcReduction="20000"/>
          </a:bodyPr>
          <a:lstStyle/>
          <a:p>
            <a:pPr>
              <a:spcAft>
                <a:spcPts val="600"/>
              </a:spcAft>
            </a:pPr>
            <a:r>
              <a:rPr lang="en-GB" dirty="0"/>
              <a:t>Analysis of the first bus app from the perspective of an older retired person.</a:t>
            </a:r>
          </a:p>
          <a:p>
            <a:pPr>
              <a:spcAft>
                <a:spcPts val="600"/>
              </a:spcAft>
            </a:pPr>
            <a:endParaRPr lang="en-US" dirty="0">
              <a:solidFill>
                <a:schemeClr val="tx1"/>
              </a:solidFill>
            </a:endParaRPr>
          </a:p>
        </p:txBody>
      </p:sp>
    </p:spTree>
    <p:extLst>
      <p:ext uri="{BB962C8B-B14F-4D97-AF65-F5344CB8AC3E}">
        <p14:creationId xmlns:p14="http://schemas.microsoft.com/office/powerpoint/2010/main" val="258428075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66800" y="642594"/>
            <a:ext cx="10058400" cy="1371600"/>
          </a:xfrm>
        </p:spPr>
        <p:txBody>
          <a:bodyPr>
            <a:normAutofit/>
          </a:bodyPr>
          <a:lstStyle/>
          <a:p>
            <a:pPr algn="ctr"/>
            <a:r>
              <a:rPr lang="en-GB" dirty="0"/>
              <a:t>Current Situation</a:t>
            </a:r>
            <a:endParaRPr lang="en-US" dirty="0"/>
          </a:p>
        </p:txBody>
      </p:sp>
      <p:sp>
        <p:nvSpPr>
          <p:cNvPr id="10" name="TextBox 9">
            <a:extLst>
              <a:ext uri="{FF2B5EF4-FFF2-40B4-BE49-F238E27FC236}">
                <a16:creationId xmlns:a16="http://schemas.microsoft.com/office/drawing/2014/main" id="{2AA2AEC0-67BB-494D-823D-3FDDC1BD3BAC}"/>
              </a:ext>
            </a:extLst>
          </p:cNvPr>
          <p:cNvSpPr txBox="1"/>
          <p:nvPr/>
        </p:nvSpPr>
        <p:spPr>
          <a:xfrm>
            <a:off x="497976" y="2740134"/>
            <a:ext cx="3508402" cy="2308324"/>
          </a:xfrm>
          <a:prstGeom prst="rect">
            <a:avLst/>
          </a:prstGeom>
          <a:noFill/>
        </p:spPr>
        <p:txBody>
          <a:bodyPr wrap="square" rtlCol="0">
            <a:spAutoFit/>
          </a:bodyPr>
          <a:lstStyle/>
          <a:p>
            <a:r>
              <a:rPr lang="en-GB" dirty="0">
                <a:effectLst/>
                <a:latin typeface="Helvetica Neue Light"/>
                <a:ea typeface="Calibri" panose="020F0502020204030204" pitchFamily="34" charset="0"/>
                <a:cs typeface="Times New Roman" panose="02020603050405020304" pitchFamily="18" charset="0"/>
              </a:rPr>
              <a:t>Currently, the first bus app has many possible areas of improvement, but it also has a few good aspects about it. The app does well in catering towards an audience used to using a mobile device or finding information online. </a:t>
            </a:r>
          </a:p>
        </p:txBody>
      </p:sp>
      <p:sp>
        <p:nvSpPr>
          <p:cNvPr id="11" name="TextBox 10">
            <a:extLst>
              <a:ext uri="{FF2B5EF4-FFF2-40B4-BE49-F238E27FC236}">
                <a16:creationId xmlns:a16="http://schemas.microsoft.com/office/drawing/2014/main" id="{7AB4A114-2539-4E79-AA42-6C7D05E313E5}"/>
              </a:ext>
            </a:extLst>
          </p:cNvPr>
          <p:cNvSpPr txBox="1"/>
          <p:nvPr/>
        </p:nvSpPr>
        <p:spPr>
          <a:xfrm>
            <a:off x="8185622" y="3155632"/>
            <a:ext cx="3508402" cy="1477328"/>
          </a:xfrm>
          <a:prstGeom prst="rect">
            <a:avLst/>
          </a:prstGeom>
          <a:noFill/>
        </p:spPr>
        <p:txBody>
          <a:bodyPr wrap="square" rtlCol="0">
            <a:spAutoFit/>
          </a:bodyPr>
          <a:lstStyle/>
          <a:p>
            <a:r>
              <a:rPr lang="en-GB" dirty="0">
                <a:effectLst/>
                <a:latin typeface="Helvetica Neue Light"/>
                <a:ea typeface="Calibri" panose="020F0502020204030204" pitchFamily="34" charset="0"/>
                <a:cs typeface="Times New Roman" panose="02020603050405020304" pitchFamily="18" charset="0"/>
              </a:rPr>
              <a:t>However, there is very little concern for the older generation, and this shows with elements such as the font size or image scaling being rather small.</a:t>
            </a:r>
            <a:endParaRPr lang="en-GB" dirty="0"/>
          </a:p>
        </p:txBody>
      </p:sp>
      <p:pic>
        <p:nvPicPr>
          <p:cNvPr id="2050" name="Picture 2" descr="First Bus – Plan, buy mTickets &amp;amp; live bus times - Apps on Google Play">
            <a:extLst>
              <a:ext uri="{FF2B5EF4-FFF2-40B4-BE49-F238E27FC236}">
                <a16:creationId xmlns:a16="http://schemas.microsoft.com/office/drawing/2014/main" id="{CDC2E878-A0A3-43BE-88A8-09A2CFD79C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0" y="1455896"/>
            <a:ext cx="4876800" cy="487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243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ngled photo of a man holding pencil over a colour catalogue">
            <a:extLst>
              <a:ext uri="{FF2B5EF4-FFF2-40B4-BE49-F238E27FC236}">
                <a16:creationId xmlns:a16="http://schemas.microsoft.com/office/drawing/2014/main" id="{754C8E41-65E4-4565-9C9D-77FB02E1B88E}"/>
              </a:ext>
            </a:extLst>
          </p:cNvPr>
          <p:cNvPicPr>
            <a:picLocks noChangeAspect="1"/>
          </p:cNvPicPr>
          <p:nvPr/>
        </p:nvPicPr>
        <p:blipFill rotWithShape="1">
          <a:blip r:embed="rId2"/>
          <a:srcRect l="12133" r="7380" b="2"/>
          <a:stretch/>
        </p:blipFill>
        <p:spPr>
          <a:xfrm>
            <a:off x="228599" y="237744"/>
            <a:ext cx="7696201" cy="6382512"/>
          </a:xfrm>
          <a:prstGeom prst="rect">
            <a:avLst/>
          </a:prstGeom>
          <a:noFill/>
          <a:ln>
            <a:noFill/>
          </a:ln>
        </p:spPr>
      </p:pic>
      <p:sp>
        <p:nvSpPr>
          <p:cNvPr id="2" name="Title 1">
            <a:extLst>
              <a:ext uri="{FF2B5EF4-FFF2-40B4-BE49-F238E27FC236}">
                <a16:creationId xmlns:a16="http://schemas.microsoft.com/office/drawing/2014/main" id="{4AFFFEF0-7944-4B74-B629-D44F7ACA2880}"/>
              </a:ext>
            </a:extLst>
          </p:cNvPr>
          <p:cNvSpPr>
            <a:spLocks noGrp="1"/>
          </p:cNvSpPr>
          <p:nvPr>
            <p:ph type="title"/>
          </p:nvPr>
        </p:nvSpPr>
        <p:spPr>
          <a:xfrm>
            <a:off x="8477250" y="603504"/>
            <a:ext cx="3144774" cy="1645920"/>
          </a:xfrm>
        </p:spPr>
        <p:txBody>
          <a:bodyPr anchor="b">
            <a:normAutofit/>
          </a:bodyPr>
          <a:lstStyle/>
          <a:p>
            <a:pPr>
              <a:lnSpc>
                <a:spcPct val="90000"/>
              </a:lnSpc>
            </a:pPr>
            <a:r>
              <a:rPr lang="en-GB" sz="2200"/>
              <a:t>Design problems/challenges – what can be explored?</a:t>
            </a:r>
          </a:p>
        </p:txBody>
      </p:sp>
      <p:sp>
        <p:nvSpPr>
          <p:cNvPr id="9" name="Text Placeholder 3">
            <a:extLst>
              <a:ext uri="{FF2B5EF4-FFF2-40B4-BE49-F238E27FC236}">
                <a16:creationId xmlns:a16="http://schemas.microsoft.com/office/drawing/2014/main" id="{64C1BFC1-483F-4E1C-8408-CF6D83962E93}"/>
              </a:ext>
            </a:extLst>
          </p:cNvPr>
          <p:cNvSpPr>
            <a:spLocks noGrp="1"/>
          </p:cNvSpPr>
          <p:nvPr>
            <p:ph type="body" sz="half" idx="2"/>
          </p:nvPr>
        </p:nvSpPr>
        <p:spPr>
          <a:xfrm>
            <a:off x="8477250" y="2386584"/>
            <a:ext cx="3144774" cy="3511296"/>
          </a:xfrm>
        </p:spPr>
        <p:txBody>
          <a:bodyPr>
            <a:normAutofit fontScale="85000" lnSpcReduction="10000"/>
          </a:bodyPr>
          <a:lstStyle/>
          <a:p>
            <a:pPr marL="0" indent="0">
              <a:buNone/>
            </a:pPr>
            <a:r>
              <a:rPr lang="en-GB" dirty="0">
                <a:effectLst/>
                <a:latin typeface="Helvetica Neue Light"/>
                <a:ea typeface="Calibri" panose="020F0502020204030204" pitchFamily="34" charset="0"/>
                <a:cs typeface="Times New Roman" panose="02020603050405020304" pitchFamily="18" charset="0"/>
              </a:rPr>
              <a:t>The main issue I have found with the first bus app is the layout, it is not inclusive and does not consider the possibility of users who may have trouble seeing or using the mobile.</a:t>
            </a:r>
          </a:p>
          <a:p>
            <a:pPr marL="0" indent="0">
              <a:buNone/>
            </a:pPr>
            <a:endParaRPr lang="en-GB" dirty="0">
              <a:effectLst/>
              <a:latin typeface="Helvetica Neue Light"/>
              <a:ea typeface="Calibri" panose="020F0502020204030204" pitchFamily="34" charset="0"/>
              <a:cs typeface="Times New Roman" panose="02020603050405020304" pitchFamily="18" charset="0"/>
            </a:endParaRPr>
          </a:p>
          <a:p>
            <a:pPr marL="0" indent="0">
              <a:buNone/>
            </a:pPr>
            <a:r>
              <a:rPr lang="en-GB" dirty="0">
                <a:effectLst/>
                <a:latin typeface="Helvetica Neue Light"/>
                <a:ea typeface="Calibri" panose="020F0502020204030204" pitchFamily="34" charset="0"/>
                <a:cs typeface="Times New Roman" panose="02020603050405020304" pitchFamily="18" charset="0"/>
              </a:rPr>
              <a:t>Therefore, I am trying to improve the user experience for all users but mainly for the older generation in particular. This will be accomplished via a critique and analysis, finally, I will propose my own design recommendations. </a:t>
            </a:r>
          </a:p>
        </p:txBody>
      </p:sp>
    </p:spTree>
    <p:extLst>
      <p:ext uri="{BB962C8B-B14F-4D97-AF65-F5344CB8AC3E}">
        <p14:creationId xmlns:p14="http://schemas.microsoft.com/office/powerpoint/2010/main" val="6095830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Elderly users require different elements to ensure accessibility.">
            <a:extLst>
              <a:ext uri="{FF2B5EF4-FFF2-40B4-BE49-F238E27FC236}">
                <a16:creationId xmlns:a16="http://schemas.microsoft.com/office/drawing/2014/main" id="{560B1166-94A3-41E8-BA74-F56159BCCA94}"/>
              </a:ext>
            </a:extLst>
          </p:cNvPr>
          <p:cNvPicPr>
            <a:picLocks noChangeAspect="1" noChangeArrowheads="1"/>
          </p:cNvPicPr>
          <p:nvPr/>
        </p:nvPicPr>
        <p:blipFill rotWithShape="1">
          <a:blip r:embed="rId2">
            <a:alphaModFix amt="25000"/>
            <a:extLst>
              <a:ext uri="{28A0092B-C50C-407E-A947-70E740481C1C}">
                <a14:useLocalDpi xmlns:a14="http://schemas.microsoft.com/office/drawing/2010/main" val="0"/>
              </a:ext>
            </a:extLst>
          </a:blip>
          <a:srcRect t="3846"/>
          <a:stretch/>
        </p:blipFill>
        <p:spPr bwMode="auto">
          <a:xfrm>
            <a:off x="20" y="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0EC29F08-4AA6-4E75-BAE6-C740449D6AE2}"/>
              </a:ext>
            </a:extLst>
          </p:cNvPr>
          <p:cNvSpPr/>
          <p:nvPr/>
        </p:nvSpPr>
        <p:spPr>
          <a:xfrm>
            <a:off x="362309" y="586596"/>
            <a:ext cx="10624690" cy="90577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65082059-366C-46C5-AA6E-E7D6E3215655}"/>
              </a:ext>
            </a:extLst>
          </p:cNvPr>
          <p:cNvSpPr>
            <a:spLocks noGrp="1"/>
          </p:cNvSpPr>
          <p:nvPr>
            <p:ph type="title"/>
          </p:nvPr>
        </p:nvSpPr>
        <p:spPr>
          <a:xfrm>
            <a:off x="1202919" y="284176"/>
            <a:ext cx="9784080" cy="1508760"/>
          </a:xfrm>
        </p:spPr>
        <p:txBody>
          <a:bodyPr>
            <a:normAutofit/>
          </a:bodyPr>
          <a:lstStyle/>
          <a:p>
            <a:r>
              <a:rPr lang="en-GB" dirty="0"/>
              <a:t>User Group </a:t>
            </a:r>
          </a:p>
        </p:txBody>
      </p:sp>
      <p:sp>
        <p:nvSpPr>
          <p:cNvPr id="3" name="Content Placeholder 2">
            <a:extLst>
              <a:ext uri="{FF2B5EF4-FFF2-40B4-BE49-F238E27FC236}">
                <a16:creationId xmlns:a16="http://schemas.microsoft.com/office/drawing/2014/main" id="{871E03A5-15EC-4BD3-9417-03B7B595CFC3}"/>
              </a:ext>
            </a:extLst>
          </p:cNvPr>
          <p:cNvSpPr>
            <a:spLocks noGrp="1"/>
          </p:cNvSpPr>
          <p:nvPr>
            <p:ph idx="1"/>
          </p:nvPr>
        </p:nvSpPr>
        <p:spPr>
          <a:xfrm>
            <a:off x="1202919" y="2011680"/>
            <a:ext cx="9784080" cy="4206240"/>
          </a:xfrm>
        </p:spPr>
        <p:txBody>
          <a:bodyPr>
            <a:normAutofit/>
          </a:bodyPr>
          <a:lstStyle/>
          <a:p>
            <a:pPr marL="0" indent="0">
              <a:buNone/>
            </a:pPr>
            <a:r>
              <a:rPr lang="en-GB" sz="1600" dirty="0">
                <a:effectLst/>
                <a:latin typeface="Helvetica Neue Light"/>
                <a:ea typeface="Calibri" panose="020F0502020204030204" pitchFamily="34" charset="0"/>
                <a:cs typeface="Times New Roman" panose="02020603050405020304" pitchFamily="18" charset="0"/>
              </a:rPr>
              <a:t>My specific user group is older retired people. The changes I propose will be useful for all generations but more so towards my specified user group.</a:t>
            </a:r>
          </a:p>
        </p:txBody>
      </p:sp>
    </p:spTree>
    <p:extLst>
      <p:ext uri="{BB962C8B-B14F-4D97-AF65-F5344CB8AC3E}">
        <p14:creationId xmlns:p14="http://schemas.microsoft.com/office/powerpoint/2010/main" val="13955560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66800" y="642594"/>
            <a:ext cx="10058400" cy="1371600"/>
          </a:xfrm>
        </p:spPr>
        <p:txBody>
          <a:bodyPr>
            <a:normAutofit/>
          </a:bodyPr>
          <a:lstStyle/>
          <a:p>
            <a:pPr algn="ctr"/>
            <a:r>
              <a:rPr lang="en-GB" dirty="0"/>
              <a:t>Constraints</a:t>
            </a:r>
            <a:endParaRPr lang="en-US" dirty="0"/>
          </a:p>
        </p:txBody>
      </p:sp>
      <p:sp>
        <p:nvSpPr>
          <p:cNvPr id="4" name="Oval 3">
            <a:extLst>
              <a:ext uri="{FF2B5EF4-FFF2-40B4-BE49-F238E27FC236}">
                <a16:creationId xmlns:a16="http://schemas.microsoft.com/office/drawing/2014/main" id="{7AA39D67-8863-4FB5-9238-7CAE03B70E97}"/>
              </a:ext>
            </a:extLst>
          </p:cNvPr>
          <p:cNvSpPr/>
          <p:nvPr/>
        </p:nvSpPr>
        <p:spPr>
          <a:xfrm>
            <a:off x="569017" y="2014194"/>
            <a:ext cx="3508402" cy="3508402"/>
          </a:xfrm>
          <a:prstGeom prst="ellipse">
            <a:avLst/>
          </a:prstGeom>
        </p:spPr>
        <p:style>
          <a:lnRef idx="0">
            <a:schemeClr val="lt1">
              <a:alpha val="0"/>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p:style>
      </p:sp>
      <p:sp>
        <p:nvSpPr>
          <p:cNvPr id="10" name="TextBox 9">
            <a:extLst>
              <a:ext uri="{FF2B5EF4-FFF2-40B4-BE49-F238E27FC236}">
                <a16:creationId xmlns:a16="http://schemas.microsoft.com/office/drawing/2014/main" id="{2AA2AEC0-67BB-494D-823D-3FDDC1BD3BAC}"/>
              </a:ext>
            </a:extLst>
          </p:cNvPr>
          <p:cNvSpPr txBox="1"/>
          <p:nvPr/>
        </p:nvSpPr>
        <p:spPr>
          <a:xfrm>
            <a:off x="4552403" y="3029731"/>
            <a:ext cx="6894861" cy="1477328"/>
          </a:xfrm>
          <a:prstGeom prst="rect">
            <a:avLst/>
          </a:prstGeom>
          <a:noFill/>
        </p:spPr>
        <p:txBody>
          <a:bodyPr wrap="square" rtlCol="0">
            <a:spAutoFit/>
          </a:bodyPr>
          <a:lstStyle/>
          <a:p>
            <a:r>
              <a:rPr lang="en-GB" dirty="0">
                <a:effectLst/>
                <a:latin typeface="Helvetica Neue Light"/>
                <a:ea typeface="Calibri" panose="020F0502020204030204" pitchFamily="34" charset="0"/>
                <a:cs typeface="Times New Roman" panose="02020603050405020304" pitchFamily="18" charset="0"/>
              </a:rPr>
              <a:t>The restrains I face is restricted information. While I can look up ways to design apps for the older generation, I cannot find valid statistics of the first bus app userbase. This data would be crucial in designing an app and it will help focus on specific user group needs.</a:t>
            </a:r>
          </a:p>
          <a:p>
            <a:endParaRPr lang="en-GB" dirty="0">
              <a:effectLst/>
              <a:latin typeface="Helvetica Neue Light"/>
              <a:ea typeface="Calibri" panose="020F0502020204030204" pitchFamily="34" charset="0"/>
              <a:cs typeface="Times New Roman" panose="02020603050405020304" pitchFamily="18" charset="0"/>
            </a:endParaRPr>
          </a:p>
        </p:txBody>
      </p:sp>
      <p:sp>
        <p:nvSpPr>
          <p:cNvPr id="13" name="Rectangle 12" descr="Bar graph with downward trend">
            <a:extLst>
              <a:ext uri="{FF2B5EF4-FFF2-40B4-BE49-F238E27FC236}">
                <a16:creationId xmlns:a16="http://schemas.microsoft.com/office/drawing/2014/main" id="{7E8D3FC1-736F-4942-952C-10C18D9B2D13}"/>
              </a:ext>
            </a:extLst>
          </p:cNvPr>
          <p:cNvSpPr/>
          <p:nvPr/>
        </p:nvSpPr>
        <p:spPr>
          <a:xfrm>
            <a:off x="1044001" y="2385660"/>
            <a:ext cx="2558434" cy="2558434"/>
          </a:xfrm>
          <a:prstGeom prst="rect">
            <a:avLst/>
          </a:prstGeom>
          <a: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spTree>
    <p:extLst>
      <p:ext uri="{BB962C8B-B14F-4D97-AF65-F5344CB8AC3E}">
        <p14:creationId xmlns:p14="http://schemas.microsoft.com/office/powerpoint/2010/main" val="2124673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riginal 5_01_Win32" id="{77344C68-A3F1-476B-8680-97D7F429B46B}" vid="{89780073-58E8-4DFF-BF29-BA99F805284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37651BA-F45C-4845-9AB3-E0A65B39F5E1}">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3.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{19D8BB27-C28E-43C4-90AF-4508DF1AC930}tf78438558_win32</Template>
  <TotalTime>18</TotalTime>
  <Words>266</Words>
  <Application>Microsoft Office PowerPoint</Application>
  <PresentationFormat>Widescreen</PresentationFormat>
  <Paragraphs>13</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Century Gothic</vt:lpstr>
      <vt:lpstr>Garamond</vt:lpstr>
      <vt:lpstr>Helvetica Neue Light</vt:lpstr>
      <vt:lpstr>SavonVTI</vt:lpstr>
      <vt:lpstr>Design brief</vt:lpstr>
      <vt:lpstr>Current Situation</vt:lpstr>
      <vt:lpstr>Design problems/challenges – what can be explored?</vt:lpstr>
      <vt:lpstr>User Group </vt:lpstr>
      <vt:lpstr>Constraints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brief</dc:title>
  <dc:creator>Luke Hammond (Student)</dc:creator>
  <cp:lastModifiedBy>Luke Hammond (Student)</cp:lastModifiedBy>
  <cp:revision>10</cp:revision>
  <dcterms:created xsi:type="dcterms:W3CDTF">2021-12-14T18:54:45Z</dcterms:created>
  <dcterms:modified xsi:type="dcterms:W3CDTF">2021-12-14T19:13:26Z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