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9BC00-A76F-45D8-B56B-4AEBEB80515F}" v="2" dt="2021-12-13T13:14:59.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FD392-7D14-48AF-ACA3-62E13F455BAB}" type="datetimeFigureOut">
              <a:rPr lang="en-GB" smtClean="0"/>
              <a:t>14/12/2021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494F3D-6444-4C39-8EDC-DB9609427691}" type="slidenum">
              <a:rPr lang="en-GB" smtClean="0"/>
              <a:t>‹#›</a:t>
            </a:fld>
            <a:endParaRPr lang="en-GB"/>
          </a:p>
        </p:txBody>
      </p:sp>
    </p:spTree>
    <p:extLst>
      <p:ext uri="{BB962C8B-B14F-4D97-AF65-F5344CB8AC3E}">
        <p14:creationId xmlns:p14="http://schemas.microsoft.com/office/powerpoint/2010/main" val="259568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FD392-7D14-48AF-ACA3-62E13F455BAB}" type="datetimeFigureOut">
              <a:rPr lang="en-GB" smtClean="0"/>
              <a:t>14/12/2021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494F3D-6444-4C39-8EDC-DB9609427691}" type="slidenum">
              <a:rPr lang="en-GB" smtClean="0"/>
              <a:t>‹#›</a:t>
            </a:fld>
            <a:endParaRPr lang="en-GB"/>
          </a:p>
        </p:txBody>
      </p:sp>
    </p:spTree>
    <p:extLst>
      <p:ext uri="{BB962C8B-B14F-4D97-AF65-F5344CB8AC3E}">
        <p14:creationId xmlns:p14="http://schemas.microsoft.com/office/powerpoint/2010/main" val="70495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A4FD392-7D14-48AF-ACA3-62E13F455BAB}" type="datetimeFigureOut">
              <a:rPr lang="en-GB" smtClean="0"/>
              <a:t>14/12/2021</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D2494F3D-6444-4C39-8EDC-DB9609427691}" type="slidenum">
              <a:rPr lang="en-GB" smtClean="0"/>
              <a:t>‹#›</a:t>
            </a:fld>
            <a:endParaRPr lang="en-GB"/>
          </a:p>
        </p:txBody>
      </p:sp>
    </p:spTree>
    <p:extLst>
      <p:ext uri="{BB962C8B-B14F-4D97-AF65-F5344CB8AC3E}">
        <p14:creationId xmlns:p14="http://schemas.microsoft.com/office/powerpoint/2010/main" val="44161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FD392-7D14-48AF-ACA3-62E13F455BAB}" type="datetimeFigureOut">
              <a:rPr lang="en-GB" smtClean="0"/>
              <a:t>14/12/2021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494F3D-6444-4C39-8EDC-DB9609427691}" type="slidenum">
              <a:rPr lang="en-GB" smtClean="0"/>
              <a:t>‹#›</a:t>
            </a:fld>
            <a:endParaRPr lang="en-GB"/>
          </a:p>
        </p:txBody>
      </p:sp>
    </p:spTree>
    <p:extLst>
      <p:ext uri="{BB962C8B-B14F-4D97-AF65-F5344CB8AC3E}">
        <p14:creationId xmlns:p14="http://schemas.microsoft.com/office/powerpoint/2010/main" val="253420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A4FD392-7D14-48AF-ACA3-62E13F455BAB}" type="datetimeFigureOut">
              <a:rPr lang="en-GB" smtClean="0"/>
              <a:t>14/12/2021</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2494F3D-6444-4C39-8EDC-DB9609427691}" type="slidenum">
              <a:rPr lang="en-GB" smtClean="0"/>
              <a:t>‹#›</a:t>
            </a:fld>
            <a:endParaRPr lang="en-GB"/>
          </a:p>
        </p:txBody>
      </p:sp>
    </p:spTree>
    <p:extLst>
      <p:ext uri="{BB962C8B-B14F-4D97-AF65-F5344CB8AC3E}">
        <p14:creationId xmlns:p14="http://schemas.microsoft.com/office/powerpoint/2010/main" val="5654232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FD392-7D14-48AF-ACA3-62E13F455BAB}" type="datetimeFigureOut">
              <a:rPr lang="en-GB" smtClean="0"/>
              <a:t>14/12/2021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494F3D-6444-4C39-8EDC-DB9609427691}" type="slidenum">
              <a:rPr lang="en-GB" smtClean="0"/>
              <a:t>‹#›</a:t>
            </a:fld>
            <a:endParaRPr lang="en-GB"/>
          </a:p>
        </p:txBody>
      </p:sp>
    </p:spTree>
    <p:extLst>
      <p:ext uri="{BB962C8B-B14F-4D97-AF65-F5344CB8AC3E}">
        <p14:creationId xmlns:p14="http://schemas.microsoft.com/office/powerpoint/2010/main" val="4226601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FD392-7D14-48AF-ACA3-62E13F455BAB}" type="datetimeFigureOut">
              <a:rPr lang="en-GB" smtClean="0"/>
              <a:t>14/12/2021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494F3D-6444-4C39-8EDC-DB9609427691}" type="slidenum">
              <a:rPr lang="en-GB" smtClean="0"/>
              <a:t>‹#›</a:t>
            </a:fld>
            <a:endParaRPr lang="en-GB"/>
          </a:p>
        </p:txBody>
      </p:sp>
    </p:spTree>
    <p:extLst>
      <p:ext uri="{BB962C8B-B14F-4D97-AF65-F5344CB8AC3E}">
        <p14:creationId xmlns:p14="http://schemas.microsoft.com/office/powerpoint/2010/main" val="249250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FD392-7D14-48AF-ACA3-62E13F455BAB}" type="datetimeFigureOut">
              <a:rPr lang="en-GB" smtClean="0"/>
              <a:t>14/12/2021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494F3D-6444-4C39-8EDC-DB9609427691}" type="slidenum">
              <a:rPr lang="en-GB" smtClean="0"/>
              <a:t>‹#›</a:t>
            </a:fld>
            <a:endParaRPr lang="en-GB"/>
          </a:p>
        </p:txBody>
      </p:sp>
    </p:spTree>
    <p:extLst>
      <p:ext uri="{BB962C8B-B14F-4D97-AF65-F5344CB8AC3E}">
        <p14:creationId xmlns:p14="http://schemas.microsoft.com/office/powerpoint/2010/main" val="382081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FD392-7D14-48AF-ACA3-62E13F455BAB}" type="datetimeFigureOut">
              <a:rPr lang="en-GB" smtClean="0"/>
              <a:t>14/12/2021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494F3D-6444-4C39-8EDC-DB9609427691}" type="slidenum">
              <a:rPr lang="en-GB" smtClean="0"/>
              <a:t>‹#›</a:t>
            </a:fld>
            <a:endParaRPr lang="en-GB"/>
          </a:p>
        </p:txBody>
      </p:sp>
    </p:spTree>
    <p:extLst>
      <p:ext uri="{BB962C8B-B14F-4D97-AF65-F5344CB8AC3E}">
        <p14:creationId xmlns:p14="http://schemas.microsoft.com/office/powerpoint/2010/main" val="97762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FD392-7D14-48AF-ACA3-62E13F455BAB}" type="datetimeFigureOut">
              <a:rPr lang="en-GB" smtClean="0"/>
              <a:t>14/12/2021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494F3D-6444-4C39-8EDC-DB9609427691}" type="slidenum">
              <a:rPr lang="en-GB" smtClean="0"/>
              <a:t>‹#›</a:t>
            </a:fld>
            <a:endParaRPr lang="en-GB"/>
          </a:p>
        </p:txBody>
      </p:sp>
    </p:spTree>
    <p:extLst>
      <p:ext uri="{BB962C8B-B14F-4D97-AF65-F5344CB8AC3E}">
        <p14:creationId xmlns:p14="http://schemas.microsoft.com/office/powerpoint/2010/main" val="150720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FD392-7D14-48AF-ACA3-62E13F455BAB}" type="datetimeFigureOut">
              <a:rPr lang="en-GB" smtClean="0"/>
              <a:t>14/12/2021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494F3D-6444-4C39-8EDC-DB9609427691}" type="slidenum">
              <a:rPr lang="en-GB" smtClean="0"/>
              <a:t>‹#›</a:t>
            </a:fld>
            <a:endParaRPr lang="en-GB"/>
          </a:p>
        </p:txBody>
      </p:sp>
    </p:spTree>
    <p:extLst>
      <p:ext uri="{BB962C8B-B14F-4D97-AF65-F5344CB8AC3E}">
        <p14:creationId xmlns:p14="http://schemas.microsoft.com/office/powerpoint/2010/main" val="293462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A4FD392-7D14-48AF-ACA3-62E13F455BAB}" type="datetimeFigureOut">
              <a:rPr lang="en-GB" smtClean="0"/>
              <a:t>14/12/2021</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2494F3D-6444-4C39-8EDC-DB9609427691}" type="slidenum">
              <a:rPr lang="en-GB" smtClean="0"/>
              <a:t>‹#›</a:t>
            </a:fld>
            <a:endParaRPr lang="en-GB"/>
          </a:p>
        </p:txBody>
      </p:sp>
    </p:spTree>
    <p:extLst>
      <p:ext uri="{BB962C8B-B14F-4D97-AF65-F5344CB8AC3E}">
        <p14:creationId xmlns:p14="http://schemas.microsoft.com/office/powerpoint/2010/main" val="384356271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F351-2F45-4A80-8055-C541F0E3D6AA}"/>
              </a:ext>
            </a:extLst>
          </p:cNvPr>
          <p:cNvSpPr>
            <a:spLocks noGrp="1"/>
          </p:cNvSpPr>
          <p:nvPr>
            <p:ph type="ctrTitle"/>
          </p:nvPr>
        </p:nvSpPr>
        <p:spPr/>
        <p:txBody>
          <a:bodyPr/>
          <a:lstStyle/>
          <a:p>
            <a:r>
              <a:rPr lang="en-GB" dirty="0"/>
              <a:t>Design brief</a:t>
            </a:r>
          </a:p>
        </p:txBody>
      </p:sp>
      <p:sp>
        <p:nvSpPr>
          <p:cNvPr id="3" name="Subtitle 2">
            <a:extLst>
              <a:ext uri="{FF2B5EF4-FFF2-40B4-BE49-F238E27FC236}">
                <a16:creationId xmlns:a16="http://schemas.microsoft.com/office/drawing/2014/main" id="{F102ECFC-8B04-4C53-BD62-30079F9B249B}"/>
              </a:ext>
            </a:extLst>
          </p:cNvPr>
          <p:cNvSpPr>
            <a:spLocks noGrp="1"/>
          </p:cNvSpPr>
          <p:nvPr>
            <p:ph type="subTitle" idx="1"/>
          </p:nvPr>
        </p:nvSpPr>
        <p:spPr/>
        <p:txBody>
          <a:bodyPr/>
          <a:lstStyle/>
          <a:p>
            <a:r>
              <a:rPr lang="en-GB" dirty="0"/>
              <a:t>Analysis of the first bus app from the perspective of an older retired person.</a:t>
            </a:r>
          </a:p>
        </p:txBody>
      </p:sp>
      <p:pic>
        <p:nvPicPr>
          <p:cNvPr id="5" name="Picture 4" descr="Icon&#10;&#10;Description automatically generated">
            <a:extLst>
              <a:ext uri="{FF2B5EF4-FFF2-40B4-BE49-F238E27FC236}">
                <a16:creationId xmlns:a16="http://schemas.microsoft.com/office/drawing/2014/main" id="{C34BDA73-D19F-4B20-B8D6-36962506E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016" y="2043394"/>
            <a:ext cx="1890677" cy="1862317"/>
          </a:xfrm>
          <a:prstGeom prst="rect">
            <a:avLst/>
          </a:prstGeom>
        </p:spPr>
      </p:pic>
    </p:spTree>
    <p:extLst>
      <p:ext uri="{BB962C8B-B14F-4D97-AF65-F5344CB8AC3E}">
        <p14:creationId xmlns:p14="http://schemas.microsoft.com/office/powerpoint/2010/main" val="1823932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5BB3-AEDF-40B8-98C6-65136E78548F}"/>
              </a:ext>
            </a:extLst>
          </p:cNvPr>
          <p:cNvSpPr>
            <a:spLocks noGrp="1"/>
          </p:cNvSpPr>
          <p:nvPr>
            <p:ph type="title"/>
          </p:nvPr>
        </p:nvSpPr>
        <p:spPr>
          <a:xfrm>
            <a:off x="1202919" y="284176"/>
            <a:ext cx="9784080" cy="1508760"/>
          </a:xfrm>
        </p:spPr>
        <p:txBody>
          <a:bodyPr>
            <a:normAutofit/>
          </a:bodyPr>
          <a:lstStyle/>
          <a:p>
            <a:r>
              <a:rPr lang="en-GB" dirty="0"/>
              <a:t>Current situation</a:t>
            </a:r>
          </a:p>
        </p:txBody>
      </p:sp>
      <p:sp>
        <p:nvSpPr>
          <p:cNvPr id="3" name="Content Placeholder 2">
            <a:extLst>
              <a:ext uri="{FF2B5EF4-FFF2-40B4-BE49-F238E27FC236}">
                <a16:creationId xmlns:a16="http://schemas.microsoft.com/office/drawing/2014/main" id="{3C770872-5B7D-4B2F-B357-867701F8299D}"/>
              </a:ext>
            </a:extLst>
          </p:cNvPr>
          <p:cNvSpPr>
            <a:spLocks noGrp="1"/>
          </p:cNvSpPr>
          <p:nvPr>
            <p:ph idx="1"/>
          </p:nvPr>
        </p:nvSpPr>
        <p:spPr>
          <a:xfrm>
            <a:off x="1202919" y="2011680"/>
            <a:ext cx="6263640" cy="4206240"/>
          </a:xfrm>
        </p:spPr>
        <p:txBody>
          <a:bodyPr>
            <a:normAutofit/>
          </a:bodyPr>
          <a:lstStyle/>
          <a:p>
            <a:pPr marL="0" indent="0">
              <a:buNone/>
            </a:pPr>
            <a:r>
              <a:rPr lang="en-GB" dirty="0">
                <a:effectLst/>
                <a:latin typeface="Helvetica Neue Light"/>
                <a:ea typeface="Calibri" panose="020F0502020204030204" pitchFamily="34" charset="0"/>
                <a:cs typeface="Times New Roman" panose="02020603050405020304" pitchFamily="18" charset="0"/>
              </a:rPr>
              <a:t>Currently, the first bus app has many possible areas of improvement, but it also has a few good aspects about it. The app does well in catering towards an audience used to using a mobile device or finding information online. </a:t>
            </a:r>
          </a:p>
          <a:p>
            <a:pPr marL="0" indent="0">
              <a:buNone/>
            </a:pPr>
            <a:r>
              <a:rPr lang="en-GB" dirty="0">
                <a:effectLst/>
                <a:latin typeface="Helvetica Neue Light"/>
                <a:ea typeface="Calibri" panose="020F0502020204030204" pitchFamily="34" charset="0"/>
                <a:cs typeface="Times New Roman" panose="02020603050405020304" pitchFamily="18" charset="0"/>
              </a:rPr>
              <a:t>However, there is very little concern for the older generation, and this shows with elements such as the font size or image scaling being rather small.</a:t>
            </a:r>
            <a:endParaRPr lang="en-GB" dirty="0"/>
          </a:p>
        </p:txBody>
      </p:sp>
      <p:pic>
        <p:nvPicPr>
          <p:cNvPr id="6" name="Picture 5" descr="A screenshot of a video game&#10;&#10;Description automatically generated with medium confidence">
            <a:extLst>
              <a:ext uri="{FF2B5EF4-FFF2-40B4-BE49-F238E27FC236}">
                <a16:creationId xmlns:a16="http://schemas.microsoft.com/office/drawing/2014/main" id="{AC6760F0-A50C-4A72-8982-8005D4BAD6B8}"/>
              </a:ext>
            </a:extLst>
          </p:cNvPr>
          <p:cNvPicPr>
            <a:picLocks noChangeAspect="1"/>
          </p:cNvPicPr>
          <p:nvPr/>
        </p:nvPicPr>
        <p:blipFill rotWithShape="1">
          <a:blip r:embed="rId2">
            <a:extLst>
              <a:ext uri="{28A0092B-C50C-407E-A947-70E740481C1C}">
                <a14:useLocalDpi xmlns:a14="http://schemas.microsoft.com/office/drawing/2010/main" val="0"/>
              </a:ext>
            </a:extLst>
          </a:blip>
          <a:srcRect t="46362" r="-2" b="-2"/>
          <a:stretch/>
        </p:blipFill>
        <p:spPr>
          <a:xfrm>
            <a:off x="7847215" y="1849460"/>
            <a:ext cx="4342220" cy="5035972"/>
          </a:xfrm>
          <a:prstGeom prst="roundRect">
            <a:avLst/>
          </a:prstGeom>
        </p:spPr>
      </p:pic>
      <p:pic>
        <p:nvPicPr>
          <p:cNvPr id="5" name="Picture 4" descr="A screenshot of a video game&#10;&#10;Description automatically generated with medium confidence">
            <a:extLst>
              <a:ext uri="{FF2B5EF4-FFF2-40B4-BE49-F238E27FC236}">
                <a16:creationId xmlns:a16="http://schemas.microsoft.com/office/drawing/2014/main" id="{5AF74DCD-5675-4D14-926A-A1DAEA954646}"/>
              </a:ext>
            </a:extLst>
          </p:cNvPr>
          <p:cNvPicPr>
            <a:picLocks noChangeAspect="1"/>
          </p:cNvPicPr>
          <p:nvPr/>
        </p:nvPicPr>
        <p:blipFill rotWithShape="1">
          <a:blip r:embed="rId2">
            <a:extLst>
              <a:ext uri="{28A0092B-C50C-407E-A947-70E740481C1C}">
                <a14:useLocalDpi xmlns:a14="http://schemas.microsoft.com/office/drawing/2010/main" val="0"/>
              </a:ext>
            </a:extLst>
          </a:blip>
          <a:srcRect t="46362" r="-2" b="-2"/>
          <a:stretch/>
        </p:blipFill>
        <p:spPr>
          <a:xfrm>
            <a:off x="7849780" y="1822028"/>
            <a:ext cx="4342220" cy="5035972"/>
          </a:xfrm>
          <a:prstGeom prst="roundRect">
            <a:avLst/>
          </a:prstGeom>
        </p:spPr>
      </p:pic>
    </p:spTree>
    <p:extLst>
      <p:ext uri="{BB962C8B-B14F-4D97-AF65-F5344CB8AC3E}">
        <p14:creationId xmlns:p14="http://schemas.microsoft.com/office/powerpoint/2010/main" val="38250367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eniors Struggle with Devices | Design and Development Today">
            <a:extLst>
              <a:ext uri="{FF2B5EF4-FFF2-40B4-BE49-F238E27FC236}">
                <a16:creationId xmlns:a16="http://schemas.microsoft.com/office/drawing/2014/main" id="{0B35C473-E854-4BD3-9016-8962166E0A4A}"/>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F4991B89-2BCA-45BF-BB0D-B267D4DB9736}"/>
              </a:ext>
            </a:extLst>
          </p:cNvPr>
          <p:cNvSpPr>
            <a:spLocks noGrp="1"/>
          </p:cNvSpPr>
          <p:nvPr>
            <p:ph type="title"/>
          </p:nvPr>
        </p:nvSpPr>
        <p:spPr>
          <a:xfrm>
            <a:off x="1202919" y="284176"/>
            <a:ext cx="9784080" cy="1508760"/>
          </a:xfrm>
        </p:spPr>
        <p:txBody>
          <a:bodyPr>
            <a:normAutofit/>
          </a:bodyPr>
          <a:lstStyle/>
          <a:p>
            <a:r>
              <a:rPr lang="en-GB" dirty="0"/>
              <a:t>Design problems/challenges – what can be explored?</a:t>
            </a:r>
          </a:p>
        </p:txBody>
      </p:sp>
      <p:sp>
        <p:nvSpPr>
          <p:cNvPr id="3" name="Content Placeholder 2">
            <a:extLst>
              <a:ext uri="{FF2B5EF4-FFF2-40B4-BE49-F238E27FC236}">
                <a16:creationId xmlns:a16="http://schemas.microsoft.com/office/drawing/2014/main" id="{224C0B1B-60DB-410F-904E-3BEEA5DE4F4D}"/>
              </a:ext>
            </a:extLst>
          </p:cNvPr>
          <p:cNvSpPr>
            <a:spLocks noGrp="1"/>
          </p:cNvSpPr>
          <p:nvPr>
            <p:ph idx="1"/>
          </p:nvPr>
        </p:nvSpPr>
        <p:spPr>
          <a:xfrm>
            <a:off x="1202919" y="2011680"/>
            <a:ext cx="9784080" cy="4206240"/>
          </a:xfrm>
        </p:spPr>
        <p:txBody>
          <a:bodyPr>
            <a:normAutofit/>
          </a:bodyPr>
          <a:lstStyle/>
          <a:p>
            <a:pPr marL="0" indent="0">
              <a:buNone/>
            </a:pPr>
            <a:r>
              <a:rPr lang="en-GB" dirty="0">
                <a:effectLst/>
                <a:latin typeface="Helvetica Neue Light"/>
                <a:ea typeface="Calibri" panose="020F0502020204030204" pitchFamily="34" charset="0"/>
                <a:cs typeface="Times New Roman" panose="02020603050405020304" pitchFamily="18" charset="0"/>
              </a:rPr>
              <a:t>The main issue I have found with the first bus app is the layout, it is not inclusive and does not consider the possibility of users who may have trouble seeing or using the mobile.</a:t>
            </a:r>
          </a:p>
          <a:p>
            <a:pPr marL="0" indent="0">
              <a:buNone/>
            </a:pPr>
            <a:endParaRPr lang="en-GB" dirty="0">
              <a:effectLst/>
              <a:latin typeface="Helvetica Neue Light"/>
              <a:ea typeface="Calibri" panose="020F0502020204030204" pitchFamily="34" charset="0"/>
              <a:cs typeface="Times New Roman" panose="02020603050405020304" pitchFamily="18" charset="0"/>
            </a:endParaRPr>
          </a:p>
          <a:p>
            <a:pPr marL="0" indent="0">
              <a:buNone/>
            </a:pPr>
            <a:r>
              <a:rPr lang="en-GB" dirty="0">
                <a:effectLst/>
                <a:latin typeface="Helvetica Neue Light"/>
                <a:ea typeface="Calibri" panose="020F0502020204030204" pitchFamily="34" charset="0"/>
                <a:cs typeface="Times New Roman" panose="02020603050405020304" pitchFamily="18" charset="0"/>
              </a:rPr>
              <a:t>Therefore, I am trying to improve the user experience for all users but mainly for the older generation in particular. This will be accomplished via a critique and analysis, finally, I will propose my own design recommendations. </a:t>
            </a:r>
          </a:p>
        </p:txBody>
      </p:sp>
    </p:spTree>
    <p:extLst>
      <p:ext uri="{BB962C8B-B14F-4D97-AF65-F5344CB8AC3E}">
        <p14:creationId xmlns:p14="http://schemas.microsoft.com/office/powerpoint/2010/main" val="3454480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A235-956B-4423-9C9B-AF1BD4939AC5}"/>
              </a:ext>
            </a:extLst>
          </p:cNvPr>
          <p:cNvSpPr>
            <a:spLocks noGrp="1"/>
          </p:cNvSpPr>
          <p:nvPr>
            <p:ph type="title"/>
          </p:nvPr>
        </p:nvSpPr>
        <p:spPr/>
        <p:txBody>
          <a:bodyPr/>
          <a:lstStyle/>
          <a:p>
            <a:r>
              <a:rPr lang="en-GB" dirty="0"/>
              <a:t>User group</a:t>
            </a:r>
          </a:p>
        </p:txBody>
      </p:sp>
      <p:sp>
        <p:nvSpPr>
          <p:cNvPr id="3" name="Content Placeholder 2">
            <a:extLst>
              <a:ext uri="{FF2B5EF4-FFF2-40B4-BE49-F238E27FC236}">
                <a16:creationId xmlns:a16="http://schemas.microsoft.com/office/drawing/2014/main" id="{A27EE825-8EBF-4D6F-994F-1439DA4A1066}"/>
              </a:ext>
            </a:extLst>
          </p:cNvPr>
          <p:cNvSpPr>
            <a:spLocks noGrp="1"/>
          </p:cNvSpPr>
          <p:nvPr>
            <p:ph idx="1"/>
          </p:nvPr>
        </p:nvSpPr>
        <p:spPr/>
        <p:txBody>
          <a:bodyPr/>
          <a:lstStyle/>
          <a:p>
            <a:pPr marL="0" indent="0">
              <a:buNone/>
            </a:pPr>
            <a:r>
              <a:rPr lang="en-GB" sz="2400" dirty="0">
                <a:effectLst/>
                <a:latin typeface="Helvetica Neue Light"/>
                <a:ea typeface="Calibri" panose="020F0502020204030204" pitchFamily="34" charset="0"/>
                <a:cs typeface="Times New Roman" panose="02020603050405020304" pitchFamily="18" charset="0"/>
              </a:rPr>
              <a:t>My specific user group is older retired people. The changes I propose will be useful for all generations but more so towards my specified user group.</a:t>
            </a:r>
          </a:p>
          <a:p>
            <a:pPr marL="0" indent="0">
              <a:buNone/>
            </a:pPr>
            <a:endParaRPr lang="en-GB" dirty="0"/>
          </a:p>
        </p:txBody>
      </p:sp>
      <p:pic>
        <p:nvPicPr>
          <p:cNvPr id="2050" name="Picture 2" descr="Group of old people cartoon characters happy Vector Image">
            <a:extLst>
              <a:ext uri="{FF2B5EF4-FFF2-40B4-BE49-F238E27FC236}">
                <a16:creationId xmlns:a16="http://schemas.microsoft.com/office/drawing/2014/main" id="{75618E29-0A35-4C68-99C5-2390342F8E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91"/>
          <a:stretch/>
        </p:blipFill>
        <p:spPr bwMode="auto">
          <a:xfrm>
            <a:off x="3418715" y="2915978"/>
            <a:ext cx="5352487" cy="375395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2052" name="Picture 4" descr="Paper Drawing Pin, PNG, 2000x3275px, Paper, Black, Black And White,  Drawing, Drawing Pin Download Free">
            <a:extLst>
              <a:ext uri="{FF2B5EF4-FFF2-40B4-BE49-F238E27FC236}">
                <a16:creationId xmlns:a16="http://schemas.microsoft.com/office/drawing/2014/main" id="{BBEFFCF4-9D79-4354-9C3C-EA3F2E09CEF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11" b="89866" l="1220" r="90000">
                        <a14:foregroundMark x1="6463" y1="47615" x2="6463" y2="47615"/>
                        <a14:foregroundMark x1="1220" y1="44113" x2="1220" y2="44113"/>
                        <a14:foregroundMark x1="11621" y1="64891" x2="15610" y2="61326"/>
                        <a14:foregroundMark x1="7910" y1="66946" x2="7561" y2="67586"/>
                        <a14:foregroundMark x1="8178" y1="66454" x2="7969" y2="66837"/>
                        <a14:backgroundMark x1="22561" y1="73472" x2="22561" y2="73472"/>
                        <a14:backgroundMark x1="5976" y1="73472" x2="43659" y2="70268"/>
                        <a14:backgroundMark x1="43659" y1="70268" x2="53293" y2="70939"/>
                        <a14:backgroundMark x1="9634" y1="68405" x2="9634" y2="68405"/>
                        <a14:backgroundMark x1="8780" y1="69300" x2="9878" y2="66766"/>
                        <a14:backgroundMark x1="9878" y1="66766" x2="13293" y2="66319"/>
                        <a14:backgroundMark x1="9146" y1="65350" x2="14024" y2="67437"/>
                        <a14:backgroundMark x1="8049" y1="67213" x2="8049" y2="66990"/>
                        <a14:backgroundMark x1="6098" y1="63338" x2="8049" y2="64232"/>
                        <a14:backgroundMark x1="8049" y1="65127" x2="9512" y2="65350"/>
                      </a14:backgroundRemoval>
                    </a14:imgEffect>
                  </a14:imgLayer>
                </a14:imgProps>
              </a:ext>
              <a:ext uri="{28A0092B-C50C-407E-A947-70E740481C1C}">
                <a14:useLocalDpi xmlns:a14="http://schemas.microsoft.com/office/drawing/2010/main" val="0"/>
              </a:ext>
            </a:extLst>
          </a:blip>
          <a:srcRect/>
          <a:stretch>
            <a:fillRect/>
          </a:stretch>
        </p:blipFill>
        <p:spPr bwMode="auto">
          <a:xfrm>
            <a:off x="6015274" y="2724862"/>
            <a:ext cx="430307" cy="70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868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Elderly users require different elements to ensure accessibility.">
            <a:extLst>
              <a:ext uri="{FF2B5EF4-FFF2-40B4-BE49-F238E27FC236}">
                <a16:creationId xmlns:a16="http://schemas.microsoft.com/office/drawing/2014/main" id="{560B1166-94A3-41E8-BA74-F56159BCCA94}"/>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t="3846"/>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8" name="Rectangle 136">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65082059-366C-46C5-AA6E-E7D6E3215655}"/>
              </a:ext>
            </a:extLst>
          </p:cNvPr>
          <p:cNvSpPr>
            <a:spLocks noGrp="1"/>
          </p:cNvSpPr>
          <p:nvPr>
            <p:ph type="title"/>
          </p:nvPr>
        </p:nvSpPr>
        <p:spPr>
          <a:xfrm>
            <a:off x="1202919" y="284176"/>
            <a:ext cx="9784080" cy="1508760"/>
          </a:xfrm>
        </p:spPr>
        <p:txBody>
          <a:bodyPr>
            <a:normAutofit/>
          </a:bodyPr>
          <a:lstStyle/>
          <a:p>
            <a:r>
              <a:rPr lang="en-GB" dirty="0"/>
              <a:t>Constraints </a:t>
            </a:r>
          </a:p>
        </p:txBody>
      </p:sp>
      <p:sp>
        <p:nvSpPr>
          <p:cNvPr id="3" name="Content Placeholder 2">
            <a:extLst>
              <a:ext uri="{FF2B5EF4-FFF2-40B4-BE49-F238E27FC236}">
                <a16:creationId xmlns:a16="http://schemas.microsoft.com/office/drawing/2014/main" id="{871E03A5-15EC-4BD3-9417-03B7B595CFC3}"/>
              </a:ext>
            </a:extLst>
          </p:cNvPr>
          <p:cNvSpPr>
            <a:spLocks noGrp="1"/>
          </p:cNvSpPr>
          <p:nvPr>
            <p:ph idx="1"/>
          </p:nvPr>
        </p:nvSpPr>
        <p:spPr>
          <a:xfrm>
            <a:off x="1202919" y="2011680"/>
            <a:ext cx="9784080" cy="4206240"/>
          </a:xfrm>
        </p:spPr>
        <p:txBody>
          <a:bodyPr>
            <a:normAutofit/>
          </a:bodyPr>
          <a:lstStyle/>
          <a:p>
            <a:pPr marL="0" indent="0">
              <a:buNone/>
            </a:pPr>
            <a:r>
              <a:rPr lang="en-GB" dirty="0">
                <a:effectLst/>
                <a:latin typeface="Helvetica Neue Light"/>
                <a:ea typeface="Calibri" panose="020F0502020204030204" pitchFamily="34" charset="0"/>
                <a:cs typeface="Times New Roman" panose="02020603050405020304" pitchFamily="18" charset="0"/>
              </a:rPr>
              <a:t>The restrains I face is restricted information. While I can look up ways to design apps for the older generation, I cannot find valid statistics of the first bus app userbase. This data would be crucial in designing an app and it will help focus on specific user group needs.</a:t>
            </a:r>
          </a:p>
          <a:p>
            <a:pPr marL="0" indent="0">
              <a:buNone/>
            </a:pPr>
            <a:endParaRPr lang="en-GB" dirty="0"/>
          </a:p>
        </p:txBody>
      </p:sp>
    </p:spTree>
    <p:extLst>
      <p:ext uri="{BB962C8B-B14F-4D97-AF65-F5344CB8AC3E}">
        <p14:creationId xmlns:p14="http://schemas.microsoft.com/office/powerpoint/2010/main" val="1395556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1233</TotalTime>
  <Words>266</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Corbel</vt:lpstr>
      <vt:lpstr>Helvetica Neue Light</vt:lpstr>
      <vt:lpstr>Wingdings</vt:lpstr>
      <vt:lpstr>Banded</vt:lpstr>
      <vt:lpstr>Design brief</vt:lpstr>
      <vt:lpstr>Current situation</vt:lpstr>
      <vt:lpstr>Design problems/challenges – what can be explored?</vt:lpstr>
      <vt:lpstr>User group</vt:lpstr>
      <vt:lpstr>Constraints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brief</dc:title>
  <dc:creator>Luke Hammond (Student)</dc:creator>
  <cp:lastModifiedBy>Luke Hammond (Student)</cp:lastModifiedBy>
  <cp:revision>5</cp:revision>
  <dcterms:created xsi:type="dcterms:W3CDTF">2021-12-13T13:14:34Z</dcterms:created>
  <dcterms:modified xsi:type="dcterms:W3CDTF">2021-12-14T19:17:12Z</dcterms:modified>
</cp:coreProperties>
</file>