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439" r:id="rId6"/>
    <p:sldId id="260" r:id="rId7"/>
    <p:sldId id="2434" r:id="rId8"/>
    <p:sldId id="258" r:id="rId9"/>
    <p:sldId id="2440" r:id="rId10"/>
    <p:sldId id="2443" r:id="rId11"/>
    <p:sldId id="2432" r:id="rId12"/>
    <p:sldId id="2444" r:id="rId13"/>
    <p:sldId id="2445" r:id="rId14"/>
    <p:sldId id="244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4" autoAdjust="0"/>
  </p:normalViewPr>
  <p:slideViewPr>
    <p:cSldViewPr snapToGrid="0">
      <p:cViewPr varScale="1">
        <p:scale>
          <a:sx n="62" d="100"/>
          <a:sy n="62" d="100"/>
        </p:scale>
        <p:origin x="72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70" r:id="rId9"/>
    <p:sldLayoutId id="2147483669" r:id="rId10"/>
    <p:sldLayoutId id="2147483667" r:id="rId11"/>
    <p:sldLayoutId id="2147483668" r:id="rId12"/>
    <p:sldLayoutId id="2147483666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88E827C5-5701-48DE-972A-3050BD0E4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6117" cy="685799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F3342"/>
                </a:solidFill>
              </a:rPr>
              <a:t>Jarvis x </a:t>
            </a:r>
            <a:r>
              <a:rPr lang="en-US" dirty="0" err="1">
                <a:solidFill>
                  <a:srgbClr val="2F3342"/>
                </a:solidFill>
              </a:rPr>
              <a:t>spotify</a:t>
            </a:r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F3342"/>
                </a:solidFill>
              </a:rPr>
              <a:t>Oz, Luke &amp; Cerys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How can it stay number one?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Needs to stay on top of the industry</a:t>
            </a:r>
          </a:p>
          <a:p>
            <a:pPr lvl="1">
              <a:buFontTx/>
              <a:buChar char="-"/>
            </a:pPr>
            <a:r>
              <a:rPr lang="en-US" dirty="0"/>
              <a:t>Newly introduced: Podcasts of all kinds (learning, languages, entertainment etc.)</a:t>
            </a:r>
          </a:p>
          <a:p>
            <a:pPr lvl="1">
              <a:buFontTx/>
              <a:buChar char="-"/>
            </a:pPr>
            <a:r>
              <a:rPr lang="en-US" dirty="0"/>
              <a:t>The service requires expansion to uphold its monopoly of music </a:t>
            </a:r>
            <a:r>
              <a:rPr lang="en-US"/>
              <a:t>streaming services.</a:t>
            </a:r>
            <a:endParaRPr lang="en-US" dirty="0"/>
          </a:p>
        </p:txBody>
      </p:sp>
      <p:pic>
        <p:nvPicPr>
          <p:cNvPr id="5122" name="Picture 2" descr="1,428,780 Person Thinking Stock Photos, Pictures &amp; Royalty-Free Images -  iStock">
            <a:extLst>
              <a:ext uri="{FF2B5EF4-FFF2-40B4-BE49-F238E27FC236}">
                <a16:creationId xmlns:a16="http://schemas.microsoft.com/office/drawing/2014/main" id="{58E3EADC-F9ED-401D-B25B-0F7817FF2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35"/>
          <a:stretch/>
        </p:blipFill>
        <p:spPr bwMode="auto">
          <a:xfrm>
            <a:off x="-30996" y="371475"/>
            <a:ext cx="4036941" cy="647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5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image" title="abstract image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73BD65-CFF3-40DD-939C-97A942BD8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72" y="2489891"/>
            <a:ext cx="6609256" cy="1508126"/>
          </a:xfrm>
        </p:spPr>
        <p:txBody>
          <a:bodyPr anchor="ctr"/>
          <a:lstStyle/>
          <a:p>
            <a:r>
              <a:rPr lang="en-US" dirty="0"/>
              <a:t>Any questions?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.A.R.V.I.S./Quote | Marvel Cinematic Universe Wiki | Fandom">
            <a:extLst>
              <a:ext uri="{FF2B5EF4-FFF2-40B4-BE49-F238E27FC236}">
                <a16:creationId xmlns:a16="http://schemas.microsoft.com/office/drawing/2014/main" id="{65D3558F-6D5B-4239-BA2E-9903529ED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431" y="0"/>
            <a:ext cx="6956568" cy="691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2859F4-D922-40E8-9116-4941B6C03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35431" y="0"/>
            <a:ext cx="6956568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3" name="Graphic 12" descr="Open square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Jarvis</a:t>
            </a:r>
            <a:endParaRPr lang="en-US" sz="44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Who/What is JARVIS?</a:t>
            </a:r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ark Zuckerberg Is Building a Real-Life JARVIS Just Like Tony Stark in the 'Iron  Man' Movies | Fandango">
            <a:extLst>
              <a:ext uri="{FF2B5EF4-FFF2-40B4-BE49-F238E27FC236}">
                <a16:creationId xmlns:a16="http://schemas.microsoft.com/office/drawing/2014/main" id="{C10635CF-4F6E-45A7-AA59-3E3FA1F9F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3"/>
          <a:stretch/>
        </p:blipFill>
        <p:spPr bwMode="auto">
          <a:xfrm>
            <a:off x="6198995" y="-454"/>
            <a:ext cx="6013688" cy="685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EB412E-5278-4051-9FE4-C20DD2DA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98995" y="0"/>
            <a:ext cx="6117770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Jarvis &amp; tony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How they interact?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Affordance – relationship between how an object and a user interact </a:t>
            </a:r>
          </a:p>
          <a:p>
            <a:r>
              <a:rPr lang="en-US" dirty="0"/>
              <a:t>Signifier – communicates the affordance to the user</a:t>
            </a:r>
          </a:p>
          <a:p>
            <a:r>
              <a:rPr lang="en-US" dirty="0"/>
              <a:t>Feedback – communicates an action you expect to happen as a consequence of the user’s interaction </a:t>
            </a:r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146" name="Picture 2" descr="Speculative Everything | The MIT Press">
            <a:extLst>
              <a:ext uri="{FF2B5EF4-FFF2-40B4-BE49-F238E27FC236}">
                <a16:creationId xmlns:a16="http://schemas.microsoft.com/office/drawing/2014/main" id="{706934B5-CF86-4B64-8ACB-AE671C21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335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Speculative design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“Unsettle the present”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Addressing big societal problems and looking towards the future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04105-CF42-40B0-B702-8975CB537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711" y="0"/>
            <a:ext cx="5317523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C646910-F4B3-42FF-94CF-BEAFDD60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934" y="-1"/>
            <a:ext cx="2823591" cy="1419225"/>
          </a:xfrm>
        </p:spPr>
        <p:txBody>
          <a:bodyPr>
            <a:normAutofit fontScale="90000"/>
          </a:bodyPr>
          <a:lstStyle/>
          <a:p>
            <a:r>
              <a:rPr lang="en-US" dirty="0"/>
              <a:t>Don </a:t>
            </a:r>
            <a:r>
              <a:rPr lang="en-US" dirty="0" err="1"/>
              <a:t>norman</a:t>
            </a:r>
            <a:r>
              <a:rPr lang="en-US" dirty="0"/>
              <a:t> – The design of everyday things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Find the root issue</a:t>
            </a:r>
          </a:p>
          <a:p>
            <a:r>
              <a:rPr lang="en-US" dirty="0"/>
              <a:t>Make multiple solutions </a:t>
            </a:r>
          </a:p>
          <a:p>
            <a:r>
              <a:rPr lang="en-US" dirty="0"/>
              <a:t>Propose the best 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Human-centered design (HCD)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“Solving the right problem, and doing so in a way that meets human needs and capabilities”</a:t>
            </a:r>
          </a:p>
          <a:p>
            <a:r>
              <a:rPr lang="en-US" dirty="0"/>
              <a:t>“A brilliant solution to the wrong problem can be worse than no solution at all” </a:t>
            </a:r>
          </a:p>
        </p:txBody>
      </p:sp>
      <p:pic>
        <p:nvPicPr>
          <p:cNvPr id="1026" name="Picture 2" descr="jnd.org">
            <a:extLst>
              <a:ext uri="{FF2B5EF4-FFF2-40B4-BE49-F238E27FC236}">
                <a16:creationId xmlns:a16="http://schemas.microsoft.com/office/drawing/2014/main" id="{397E76A8-6762-4D88-9A27-6EEDF0717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6"/>
          <a:stretch/>
        </p:blipFill>
        <p:spPr bwMode="auto">
          <a:xfrm>
            <a:off x="5044654" y="1885044"/>
            <a:ext cx="2102691" cy="293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POTIFY - Codigos Mayorista">
            <a:extLst>
              <a:ext uri="{FF2B5EF4-FFF2-40B4-BE49-F238E27FC236}">
                <a16:creationId xmlns:a16="http://schemas.microsoft.com/office/drawing/2014/main" id="{42151782-C916-483E-A93C-13C696253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547"/>
            <a:ext cx="12191999" cy="697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8" name="Graphic 17" descr="Open square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/>
              <a:t>Spotify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127455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2F3342"/>
                </a:solidFill>
              </a:rPr>
              <a:t>History, Competitors, Future</a:t>
            </a:r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Napster and music services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79713" y="2095547"/>
            <a:ext cx="5240111" cy="365125"/>
          </a:xfrm>
        </p:spPr>
        <p:txBody>
          <a:bodyPr/>
          <a:lstStyle/>
          <a:p>
            <a:r>
              <a:rPr lang="en-US" dirty="0"/>
              <a:t>Changing the music industry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in 1998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Music became more accessible - download induvial songs instead of buying a whole 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 million members by 2001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 stores lost revenue and shut down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Itunes</a:t>
            </a:r>
            <a:r>
              <a:rPr lang="en-US" dirty="0"/>
              <a:t> founded in 2003 – made distribution easier and  cheaper</a:t>
            </a:r>
          </a:p>
        </p:txBody>
      </p:sp>
      <p:pic>
        <p:nvPicPr>
          <p:cNvPr id="4098" name="Picture 2" descr="A Short History of Napster">
            <a:extLst>
              <a:ext uri="{FF2B5EF4-FFF2-40B4-BE49-F238E27FC236}">
                <a16:creationId xmlns:a16="http://schemas.microsoft.com/office/drawing/2014/main" id="{202DA8F7-4578-4982-BFE7-6BF252D8A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4" t="13119" r="26618" b="17219"/>
          <a:stretch/>
        </p:blipFill>
        <p:spPr bwMode="auto">
          <a:xfrm>
            <a:off x="8264954" y="0"/>
            <a:ext cx="3276601" cy="300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he music industry shifted from Napster to Spotify — Quartz">
            <a:extLst>
              <a:ext uri="{FF2B5EF4-FFF2-40B4-BE49-F238E27FC236}">
                <a16:creationId xmlns:a16="http://schemas.microsoft.com/office/drawing/2014/main" id="{81CF97F7-1CB1-48BD-B1B9-89F4B99F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554" y="3087211"/>
            <a:ext cx="4117383" cy="231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1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C9E-302A-4500-B0E3-4BE84867E19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Speculative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Founded in 2006</a:t>
            </a:r>
          </a:p>
          <a:p>
            <a:r>
              <a:rPr lang="en-US" dirty="0"/>
              <a:t>Streaming service</a:t>
            </a:r>
          </a:p>
          <a:p>
            <a:r>
              <a:rPr lang="en-US" dirty="0"/>
              <a:t>Provided a solution for music records which were suffering from illegal downloads</a:t>
            </a:r>
          </a:p>
          <a:p>
            <a:r>
              <a:rPr lang="en-US" dirty="0"/>
              <a:t>Only available in 6 large European Countries on launch</a:t>
            </a:r>
          </a:p>
          <a:p>
            <a:r>
              <a:rPr lang="en-US" dirty="0"/>
              <a:t>Went through a lot of prototypes/trials before going onto other countries for full release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BC7BC6-B177-4246-A7C7-FF42DA63E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3" t="16428" r="57993" b="25664"/>
          <a:stretch/>
        </p:blipFill>
        <p:spPr>
          <a:xfrm>
            <a:off x="6459193" y="152400"/>
            <a:ext cx="5621971" cy="56254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AEC1AF-487F-4469-AF7B-472870C5A76B}"/>
              </a:ext>
            </a:extLst>
          </p:cNvPr>
          <p:cNvSpPr txBox="1"/>
          <p:nvPr/>
        </p:nvSpPr>
        <p:spPr>
          <a:xfrm>
            <a:off x="6459193" y="5679397"/>
            <a:ext cx="574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iterative cycle of human design – Design of Everyday Things – Don Norman</a:t>
            </a:r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D406C2-439C-475E-99A4-3EB5E698B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0" t="34523" r="33750" b="20277"/>
          <a:stretch/>
        </p:blipFill>
        <p:spPr>
          <a:xfrm>
            <a:off x="6372225" y="1672991"/>
            <a:ext cx="5819774" cy="3987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C9E-302A-4500-B0E3-4BE84867E19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Revenue/Problems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1692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Main Competitors: Apple Music, YouTube Music &amp; Amazon Music.</a:t>
            </a:r>
          </a:p>
          <a:p>
            <a:pPr>
              <a:buFontTx/>
              <a:buChar char="-"/>
            </a:pPr>
            <a:r>
              <a:rPr lang="en-US" dirty="0"/>
              <a:t>Majority of revenue from subscriptions.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dirty="0"/>
              <a:t>Free version brings revenue through Ads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3658E9-09D1-4B92-9BDE-95D27F34E639}"/>
              </a:ext>
            </a:extLst>
          </p:cNvPr>
          <p:cNvSpPr txBox="1">
            <a:spLocks/>
          </p:cNvSpPr>
          <p:nvPr/>
        </p:nvSpPr>
        <p:spPr>
          <a:xfrm>
            <a:off x="595884" y="3837709"/>
            <a:ext cx="4197802" cy="4076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rgbClr val="2F334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Spotify as a Monopoly: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03B2C0-E461-43CC-8A3C-B98811E2A0E4}"/>
              </a:ext>
            </a:extLst>
          </p:cNvPr>
          <p:cNvSpPr txBox="1">
            <a:spLocks/>
          </p:cNvSpPr>
          <p:nvPr/>
        </p:nvSpPr>
        <p:spPr>
          <a:xfrm>
            <a:off x="611804" y="4309952"/>
            <a:ext cx="4226024" cy="19661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What is a Monopoly?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A company or business having exclusive control over a specific service.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Strong monopoly shown through monthly listeners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Also holds a monopoly over the “new” concept of ‘Streaming music on the Go’.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3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051434_Light modernist presentation_RVA_v3.potx" id="{1300540C-5346-469F-AA5C-717C09787E7E}" vid="{ADCE5FDD-C8BF-4BDC-86F8-B24C14EB90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D934DA-6EDB-4DB8-AE5C-9399A13698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19B998-C0F0-415C-AF4D-F10DCCD30A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27BEDAB-01B4-4BD0-9390-31AD928007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modernist presentation</Template>
  <TotalTime>267</TotalTime>
  <Words>401</Words>
  <Application>Microsoft Office PowerPoint</Application>
  <PresentationFormat>Widescreen</PresentationFormat>
  <Paragraphs>1062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Jarvis x spotify</vt:lpstr>
      <vt:lpstr>Jarvis</vt:lpstr>
      <vt:lpstr>Jarvis &amp; tony</vt:lpstr>
      <vt:lpstr>Speculative design</vt:lpstr>
      <vt:lpstr>Don norman – The design of everyday things</vt:lpstr>
      <vt:lpstr>Spotify</vt:lpstr>
      <vt:lpstr>Napster and music services</vt:lpstr>
      <vt:lpstr>Founding</vt:lpstr>
      <vt:lpstr>competitors</vt:lpstr>
      <vt:lpstr>Future plans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Jarvis x spotify</dc:title>
  <dc:creator>Luke Hammond (Student)</dc:creator>
  <cp:lastModifiedBy>Luke Hammond (Student)</cp:lastModifiedBy>
  <cp:revision>80</cp:revision>
  <dcterms:created xsi:type="dcterms:W3CDTF">2022-03-25T12:11:38Z</dcterms:created>
  <dcterms:modified xsi:type="dcterms:W3CDTF">2022-04-01T12:00:16Z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