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439" r:id="rId6"/>
    <p:sldId id="260" r:id="rId7"/>
    <p:sldId id="258" r:id="rId8"/>
    <p:sldId id="2434" r:id="rId9"/>
    <p:sldId id="2440" r:id="rId10"/>
    <p:sldId id="2443" r:id="rId11"/>
    <p:sldId id="2432" r:id="rId12"/>
    <p:sldId id="2444" r:id="rId13"/>
    <p:sldId id="2445" r:id="rId14"/>
    <p:sldId id="2447" r:id="rId15"/>
    <p:sldId id="2448" r:id="rId16"/>
    <p:sldId id="244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  <a:srgbClr val="C0F400"/>
    <a:srgbClr val="05EE55"/>
    <a:srgbClr val="038B30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7"/>
    </p:cViewPr>
  </p:sorter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rgbClr val="2F334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72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2AF2780-75D3-4992-93BC-8EA50C648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1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AAE1C5B-7233-4F49-895F-7566CEB6D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10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8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5BFBAA-B5F1-4F95-8C05-5E30A7076BD7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5965370"/>
            <a:chOff x="252031" y="391887"/>
            <a:chExt cx="7433283" cy="59653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2" hidden="1">
            <a:extLst>
              <a:ext uri="{FF2B5EF4-FFF2-40B4-BE49-F238E27FC236}">
                <a16:creationId xmlns:a16="http://schemas.microsoft.com/office/drawing/2014/main" id="{116E8B30-475D-4275-8DC2-14C98F2F9B76}"/>
              </a:ext>
            </a:extLst>
          </p:cNvPr>
          <p:cNvSpPr/>
          <p:nvPr userDrawn="1"/>
        </p:nvSpPr>
        <p:spPr>
          <a:xfrm>
            <a:off x="1159727" y="1191137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10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6B8E8FD-E25A-4462-9917-754D6C619C75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52D6C-9D51-45A1-A6B7-B21DC9A94A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Rectangle 10" descr="Open square accent block">
            <a:extLst>
              <a:ext uri="{FF2B5EF4-FFF2-40B4-BE49-F238E27FC236}">
                <a16:creationId xmlns:a16="http://schemas.microsoft.com/office/drawing/2014/main" id="{217FA8D4-1D05-4DF4-AA9D-364B6979733D}"/>
              </a:ext>
            </a:extLst>
          </p:cNvPr>
          <p:cNvSpPr/>
          <p:nvPr userDrawn="1"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9B1017-F981-4D2D-A14B-A857FC304F54}"/>
              </a:ext>
            </a:extLst>
          </p:cNvPr>
          <p:cNvSpPr/>
          <p:nvPr userDrawn="1"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D85E79-8DB4-4D93-979C-171105321B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4F1136-B1CD-4171-BB47-0281C1974B22}"/>
              </a:ext>
            </a:extLst>
          </p:cNvPr>
          <p:cNvSpPr/>
          <p:nvPr userDrawn="1"/>
        </p:nvSpPr>
        <p:spPr>
          <a:xfrm>
            <a:off x="471340" y="1189038"/>
            <a:ext cx="11149160" cy="483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ADD4C-B26C-41B3-B492-DC9D032A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431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862A-62CA-4399-88B0-181961E0F691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>
                <a:solidFill>
                  <a:srgbClr val="2F3342"/>
                </a:solidFill>
              </a:rPr>
              <a:pPr/>
              <a:t>‹#›</a:t>
            </a:fld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2D481-2888-4133-AD94-7700AA117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B113A8-E04C-44C2-962F-5FFA40FB78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7A3F-3DCD-44DD-AF42-32098DCC3A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DB279-F403-4D2A-8D1B-FB3C81796B4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5781" y="110728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26DCC3-B99B-481C-AC63-F17D5215DC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24A36-5F75-40A5-8DA4-0364F4492FC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1BF64E-D1E6-463D-B3F0-1491C107C8B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49EC66-F633-4F8B-BA43-E48843E5AD2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FCBE5-63C0-4DC7-8687-C2C76ABBDD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40C4-B3CD-49AA-8C48-9FE7AA1FE3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A43A44DE-9B7B-49B8-AE13-95164A3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605998" cy="11887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27370" y="0"/>
            <a:ext cx="5464629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rgbClr val="2F33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587876"/>
          </a:xfrm>
        </p:spPr>
        <p:txBody>
          <a:bodyPr anchor="b"/>
          <a:lstStyle>
            <a:lvl1pPr>
              <a:defRPr sz="3200" b="1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rgbClr val="2F334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9EF0584-D46D-4C21-99D2-074ADF23E01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79714" y="2095547"/>
            <a:ext cx="4958100" cy="365125"/>
          </a:xfrm>
        </p:spPr>
        <p:txBody>
          <a:bodyPr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FC205-B079-430E-B82F-CBF6F56DE09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82B84E2-AAE4-4BC1-8C01-AF4ABADD6ED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3FF75-3EF1-4F7E-9040-8B957B4D27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rgbClr val="2F3342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rgbClr val="2F3342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rgbClr val="2F3342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rgbClr val="2F334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rgbClr val="2F334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066D4-321A-48BF-84C2-18FC1D7184A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B4336-A0EC-4019-904C-11240535876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2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C39E4676-2097-45B1-B554-0DFE67952792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24616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563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9B3254E-B445-46A8-8E69-B2596E25A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70" r:id="rId9"/>
    <p:sldLayoutId id="2147483669" r:id="rId10"/>
    <p:sldLayoutId id="2147483667" r:id="rId11"/>
    <p:sldLayoutId id="2147483668" r:id="rId12"/>
    <p:sldLayoutId id="2147483666" r:id="rId13"/>
    <p:sldLayoutId id="2147483671" r:id="rId14"/>
    <p:sldLayoutId id="2147483655" r:id="rId1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ebpebscohostcom.ezproxy.uwe.ac.uk/ehost/detail/detail?vid=0&amp;sid=09e0249c94054ee180b1a63b4ce4eda4%40redis&amp;bdata=JnNpdGU9ZWhvc3QtbGl2ZQ%3d%3d#AN=127873367&amp;db=bth" TargetMode="External"/><Relationship Id="rId3" Type="http://schemas.openxmlformats.org/officeDocument/2006/relationships/hyperlink" Target="https://www.theguardian.com/technology/2015/may/11/spotify-financial-results-streaming-music-profitable" TargetMode="External"/><Relationship Id="rId7" Type="http://schemas.openxmlformats.org/officeDocument/2006/relationships/hyperlink" Target="https://www.soundguys.com/apple-music-vs-spotify-36833/" TargetMode="External"/><Relationship Id="rId2" Type="http://schemas.openxmlformats.org/officeDocument/2006/relationships/hyperlink" Target="https://journals-sagepub-com.ezproxy.uwe.ac.uk/doi/full/10.1177/1527476417741200?utm_source=summon&amp;utm_medium=discovery-provider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l.acm.org/doi/abs/10.1145/2959100.2959120" TargetMode="External"/><Relationship Id="rId11" Type="http://schemas.openxmlformats.org/officeDocument/2006/relationships/hyperlink" Target="https://www.youtube.com/watch?v=PBoz2XigTFA&amp;list=WL&amp;index=14" TargetMode="External"/><Relationship Id="rId5" Type="http://schemas.openxmlformats.org/officeDocument/2006/relationships/hyperlink" Target="https://dl.acm.org/doi/abs/10.1145/3366423.3380281" TargetMode="External"/><Relationship Id="rId10" Type="http://schemas.openxmlformats.org/officeDocument/2006/relationships/hyperlink" Target="https://www.youtube.com/watch?v=6viSSo12-PQ&amp;list=WL&amp;index=13" TargetMode="External"/><Relationship Id="rId4" Type="http://schemas.openxmlformats.org/officeDocument/2006/relationships/hyperlink" Target="https://www.tandfonline.com/doi/full/10.1080/14241277.2012.755682" TargetMode="External"/><Relationship Id="rId9" Type="http://schemas.openxmlformats.org/officeDocument/2006/relationships/hyperlink" Target="https://www.youtube.com/watch?v=CKrdsGdLVQ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velcinematicuniverse.fandom.com/wiki/J.A.R.V.I.S." TargetMode="External"/><Relationship Id="rId2" Type="http://schemas.openxmlformats.org/officeDocument/2006/relationships/hyperlink" Target="https://ironman.fandom.com/wiki/J.A.R.V.I.S" TargetMode="Externa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marvel.fandom.com/wiki/Marvel_Database" TargetMode="External"/><Relationship Id="rId4" Type="http://schemas.openxmlformats.org/officeDocument/2006/relationships/hyperlink" Target="https://marvel-movies.fandom.com/wiki/Just_A_Rather_Very_Intelligent_System#Capabilitie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88E827C5-5701-48DE-972A-3050BD0E4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6117" cy="685799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5508" y="0"/>
            <a:ext cx="12263015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Jarvis x </a:t>
            </a:r>
            <a:r>
              <a:rPr lang="en-US" dirty="0" err="1">
                <a:solidFill>
                  <a:srgbClr val="2F3342"/>
                </a:solidFill>
              </a:rPr>
              <a:t>spotify</a:t>
            </a:r>
            <a:endParaRPr lang="en-US" dirty="0">
              <a:solidFill>
                <a:srgbClr val="2F3342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F3342"/>
                </a:solidFill>
              </a:rPr>
              <a:t>Oz, Luke &amp; Cerys</a:t>
            </a:r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 can it stay number one?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Needs to stay on top of the industry</a:t>
            </a:r>
          </a:p>
          <a:p>
            <a:pPr lvl="1">
              <a:buFontTx/>
              <a:buChar char="-"/>
            </a:pPr>
            <a:r>
              <a:rPr lang="en-US" dirty="0"/>
              <a:t>Newly introduced: Podcasts of all kinds (learning, languages, entertainment etc.)</a:t>
            </a:r>
          </a:p>
          <a:p>
            <a:pPr lvl="1">
              <a:buFontTx/>
              <a:buChar char="-"/>
            </a:pPr>
            <a:r>
              <a:rPr lang="en-US" dirty="0"/>
              <a:t>The service requires expansion to uphold its monopoly of music </a:t>
            </a:r>
            <a:r>
              <a:rPr lang="en-US"/>
              <a:t>streaming services.</a:t>
            </a:r>
            <a:endParaRPr lang="en-US" dirty="0"/>
          </a:p>
        </p:txBody>
      </p:sp>
      <p:pic>
        <p:nvPicPr>
          <p:cNvPr id="5122" name="Picture 2" descr="1,428,780 Person Thinking Stock Photos, Pictures &amp; Royalty-Free Images -  iStock">
            <a:extLst>
              <a:ext uri="{FF2B5EF4-FFF2-40B4-BE49-F238E27FC236}">
                <a16:creationId xmlns:a16="http://schemas.microsoft.com/office/drawing/2014/main" id="{58E3EADC-F9ED-401D-B25B-0F7817FF2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35"/>
          <a:stretch/>
        </p:blipFill>
        <p:spPr bwMode="auto">
          <a:xfrm>
            <a:off x="-30996" y="371475"/>
            <a:ext cx="4036941" cy="647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5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A6A36-BFC0-43F7-8D52-046D4878C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A2787-CB8C-4858-B1BE-966095FA2C28}"/>
              </a:ext>
            </a:extLst>
          </p:cNvPr>
          <p:cNvSpPr txBox="1"/>
          <p:nvPr/>
        </p:nvSpPr>
        <p:spPr>
          <a:xfrm>
            <a:off x="0" y="0"/>
            <a:ext cx="12191999" cy="832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1" u="sng" dirty="0">
                <a:effectLst/>
              </a:rPr>
              <a:t>Spotify References</a:t>
            </a:r>
            <a:endParaRPr lang="en-GB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Spotify Effect: Digital Distribution and Financial Growth</a:t>
            </a:r>
            <a:br>
              <a:rPr lang="en-GB" sz="1000" b="0" dirty="0">
                <a:effectLst/>
              </a:rPr>
            </a:br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https://journals-sagepub-com.ezproxy.uwe.ac.uk/doi/full/10.1177/1527476417741200?utm_source=summon&amp;utm_medium=discovery-provider</a:t>
            </a:r>
            <a:endParaRPr lang="en-GB" sz="1000" b="0" dirty="0">
              <a:effectLst/>
            </a:endParaRPr>
          </a:p>
          <a:p>
            <a:endParaRPr lang="en-GB" sz="1000" dirty="0"/>
          </a:p>
          <a:p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Spotify financial results show struggle to make streaming music more profitable (BIBLIOGRAPHY FROM THE SPOTIFY EFFECT)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https://www.theguardian.com/technology/2015/may/11/spotify-financial-results-streaming-music-profitable</a:t>
            </a:r>
            <a:endParaRPr lang="en-GB" sz="10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endParaRPr lang="en-GB" sz="10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indent="457200" rtl="0">
              <a:spcBef>
                <a:spcPts val="0"/>
              </a:spcBef>
              <a:spcAft>
                <a:spcPts val="0"/>
              </a:spcAft>
            </a:pPr>
            <a:br>
              <a:rPr lang="en-GB" sz="1000" b="0" dirty="0">
                <a:effectLst/>
              </a:rPr>
            </a:b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Use of Social Media for Artist Marketing: Music Industry Perspectives and Consumer Motivations:</a:t>
            </a:r>
            <a:br>
              <a:rPr lang="en-GB" sz="1000" b="0" dirty="0">
                <a:effectLst/>
              </a:rPr>
            </a:br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https://www.tandfonline.com/doi/full/10.1080/14241277.2012.755682</a:t>
            </a:r>
            <a:endParaRPr lang="en-GB" sz="10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000" b="0" dirty="0">
                <a:effectLst/>
              </a:rPr>
            </a:b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Algorithmic Effects on the Diversity of Consumption on Spotify: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https://dl.acm.org/doi/abs/10.1145/3366423.3380281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1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Music Personalization at Spotify:</a:t>
            </a:r>
            <a:endParaRPr lang="en-GB" sz="10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https://dl.acm.org/doi/abs/10.1145/2959100.2959120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000" b="0" dirty="0">
                <a:effectLst/>
              </a:rPr>
            </a:b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Apple Music vs Spotify: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Apple Music vs Spotify – </a:t>
            </a:r>
            <a:r>
              <a:rPr lang="en-GB" sz="1000" b="0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SoundGuys</a:t>
            </a:r>
            <a:endParaRPr lang="en-GB" sz="10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0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Keep Music Special. F-Spotify.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8"/>
              </a:rPr>
              <a:t>https://webpebscohostcom.ezproxy.uwe.ac.uk/ehost/detail/detail?vid=0&amp;sid=09e0249c94054ee180b1a63b4ce4eda4%40redis&amp;bdata=JnNpdGU9ZWhvc3QtbGl2ZQ%3d%3d#AN=127873367&amp;db=bth</a:t>
            </a:r>
            <a:endParaRPr lang="en-GB" sz="1000" b="0" dirty="0">
              <a:effectLst/>
            </a:endParaRPr>
          </a:p>
          <a:p>
            <a:endParaRPr lang="en-GB" sz="10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Napster Documentary: Culture of Free | Retro Report | The New York Times: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9"/>
              </a:rPr>
              <a:t>https://www.youtube.com/watch?v=CKrdsGdLVQ8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Spotify Dominates Apple, Google and Amazon in Music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0"/>
              </a:rPr>
              <a:t>https://www.youtube.com/watch?v=6viSSo12-PQ&amp;list=WL&amp;index=13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dirty="0">
                <a:effectLst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Spotify - Why They’re Successful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1"/>
              </a:rPr>
              <a:t>https://www.youtube.com/watch?v=PBoz2XigTFA&amp;list=WL&amp;index=14</a:t>
            </a: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BusinessofApps</a:t>
            </a:r>
            <a:endParaRPr lang="en-GB" sz="1000" b="1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https://www.businessofapps.com/data/music-streaming-market/</a:t>
            </a:r>
            <a:endParaRPr lang="en-GB" sz="1000" b="0" dirty="0">
              <a:effectLst/>
            </a:endParaRPr>
          </a:p>
          <a:p>
            <a:endParaRPr lang="en-GB" sz="1000" dirty="0"/>
          </a:p>
          <a:p>
            <a:r>
              <a:rPr lang="en-GB" sz="1000" b="1" dirty="0"/>
              <a:t>BBC – How Spotify came to be worth millions</a:t>
            </a:r>
          </a:p>
          <a:p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https://www.bbc.co.uk/news/newsbeat-43240886#:~:text=Founded%20by%20Daniel%20Ek%20and,the%20music%20 industry%20was%20facing.</a:t>
            </a:r>
            <a:br>
              <a:rPr lang="en-GB" sz="1000" dirty="0"/>
            </a:br>
            <a:endParaRPr lang="en-GB" sz="1000" dirty="0"/>
          </a:p>
          <a:p>
            <a:r>
              <a:rPr lang="en-GB" sz="1000" b="1" dirty="0"/>
              <a:t>Spotify</a:t>
            </a:r>
          </a:p>
          <a:p>
            <a:r>
              <a:rPr lang="en-GB" sz="1000" dirty="0"/>
              <a:t>https://spotify.design/team/</a:t>
            </a:r>
            <a:br>
              <a:rPr lang="en-GB" sz="1100" dirty="0"/>
            </a:br>
            <a:endParaRPr lang="en-GB" sz="11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b="0" dirty="0">
              <a:effectLst/>
            </a:endParaRPr>
          </a:p>
          <a:p>
            <a:br>
              <a:rPr lang="en-GB" sz="1100" dirty="0"/>
            </a:br>
            <a:endParaRPr lang="en-GB" sz="11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b="0" dirty="0">
              <a:effectLst/>
            </a:endParaRP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59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A6A36-BFC0-43F7-8D52-046D4878C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A2787-CB8C-4858-B1BE-966095FA2C28}"/>
              </a:ext>
            </a:extLst>
          </p:cNvPr>
          <p:cNvSpPr txBox="1"/>
          <p:nvPr/>
        </p:nvSpPr>
        <p:spPr>
          <a:xfrm>
            <a:off x="0" y="0"/>
            <a:ext cx="12191999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400" b="1" u="sng" dirty="0"/>
              <a:t>J.A.R.V.I.S</a:t>
            </a:r>
            <a:r>
              <a:rPr lang="en-GB" sz="1400" b="1" u="sng" dirty="0">
                <a:effectLst/>
              </a:rPr>
              <a:t> References</a:t>
            </a:r>
            <a:endParaRPr lang="en-GB" sz="1400" b="0" dirty="0">
              <a:effectLst/>
            </a:endParaRPr>
          </a:p>
          <a:p>
            <a:endParaRPr lang="en-GB" sz="11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sz="1100" b="1" dirty="0">
                <a:solidFill>
                  <a:srgbClr val="000000"/>
                </a:solidFill>
                <a:latin typeface="Arial" panose="020B0604020202020204" pitchFamily="34" charset="0"/>
              </a:rPr>
              <a:t>Ironman Fandom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https://ironman.fandom.com/wiki/J.A.R.V.I.S</a:t>
            </a:r>
            <a:r>
              <a:rPr lang="en-GB" sz="1100" b="0" i="0" u="none" strike="noStrike" dirty="0">
                <a:solidFill>
                  <a:srgbClr val="0A182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100" b="1" dirty="0"/>
              <a:t>J.A.R.V.I.S Fandom</a:t>
            </a:r>
            <a:br>
              <a:rPr lang="en-GB" sz="1100" b="0" dirty="0">
                <a:effectLst/>
              </a:rPr>
            </a:br>
            <a:r>
              <a:rPr lang="en-GB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J.A.R.V.I.S. | Marvel Cinematic Universe Wiki | Fandom</a:t>
            </a:r>
            <a:endParaRPr lang="en-GB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</a:rPr>
              <a:t>Marvel Movies Fandom</a:t>
            </a:r>
            <a:br>
              <a:rPr lang="en-GB" sz="1100" b="0" dirty="0">
                <a:effectLst/>
              </a:rPr>
            </a:br>
            <a:r>
              <a:rPr lang="en-GB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Just A Rather Very Intelligent System | Marvel Movies | Fandom</a:t>
            </a:r>
            <a:endParaRPr lang="en-GB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1100" b="1" dirty="0">
                <a:effectLst/>
              </a:rPr>
              <a:t>Marvel Fandom page</a:t>
            </a:r>
            <a:br>
              <a:rPr lang="en-GB" sz="1100" b="0" dirty="0">
                <a:effectLst/>
              </a:rPr>
            </a:br>
            <a:r>
              <a:rPr lang="en-GB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https://marvel.fandom.com/wiki/Marvel_Database</a:t>
            </a:r>
            <a:endParaRPr lang="en-GB" sz="11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1100" b="0" dirty="0">
                <a:effectLst/>
              </a:rPr>
            </a:br>
            <a:br>
              <a:rPr lang="en-GB" sz="1100" dirty="0"/>
            </a:br>
            <a:br>
              <a:rPr lang="en-GB" sz="1100" dirty="0"/>
            </a:br>
            <a:br>
              <a:rPr lang="en-GB" sz="1100" dirty="0"/>
            </a:br>
            <a:endParaRPr lang="en-GB" sz="1100" b="0" i="0" u="sng" strike="noStrike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b="0" dirty="0">
              <a:effectLst/>
            </a:endParaRPr>
          </a:p>
          <a:p>
            <a:br>
              <a:rPr lang="en-GB" sz="1100" dirty="0"/>
            </a:br>
            <a:endParaRPr lang="en-GB" sz="1100" u="sng" dirty="0">
              <a:solidFill>
                <a:srgbClr val="1155CC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GB" sz="1100" b="0" dirty="0">
              <a:effectLst/>
            </a:endParaRP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19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bstract image" title="abstract image">
            <a:extLst>
              <a:ext uri="{FF2B5EF4-FFF2-40B4-BE49-F238E27FC236}">
                <a16:creationId xmlns:a16="http://schemas.microsoft.com/office/drawing/2014/main" id="{BCF9593D-B6BD-4208-A4FF-8CFFE503475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73BD65-CFF3-40DD-939C-97A942BD8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014" y="0"/>
            <a:ext cx="12263014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rgbClr val="2F33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1372" y="2489891"/>
            <a:ext cx="6609256" cy="1508126"/>
          </a:xfrm>
        </p:spPr>
        <p:txBody>
          <a:bodyPr anchor="ctr"/>
          <a:lstStyle/>
          <a:p>
            <a:r>
              <a:rPr lang="en-US" dirty="0"/>
              <a:t>Any questions?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056A6478-CD2B-4077-910A-3D006C82EB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.A.R.V.I.S./Quote | Marvel Cinematic Universe Wiki | Fandom">
            <a:extLst>
              <a:ext uri="{FF2B5EF4-FFF2-40B4-BE49-F238E27FC236}">
                <a16:creationId xmlns:a16="http://schemas.microsoft.com/office/drawing/2014/main" id="{65D3558F-6D5B-4239-BA2E-9903529ED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431" y="0"/>
            <a:ext cx="6956568" cy="691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2859F4-D922-40E8-9116-4941B6C03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35431" y="0"/>
            <a:ext cx="6956568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3" name="Graphic 12" descr="Open square 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Jarvis</a:t>
            </a:r>
            <a:endParaRPr lang="en-US" sz="4400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63C256D-8187-4199-952C-D2BB841598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Who/What is JARVIS?</a:t>
            </a:r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ark Zuckerberg Is Building a Real-Life JARVIS Just Like Tony Stark in the 'Iron  Man' Movies | Fandango">
            <a:extLst>
              <a:ext uri="{FF2B5EF4-FFF2-40B4-BE49-F238E27FC236}">
                <a16:creationId xmlns:a16="http://schemas.microsoft.com/office/drawing/2014/main" id="{C10635CF-4F6E-45A7-AA59-3E3FA1F9F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/>
          <a:stretch/>
        </p:blipFill>
        <p:spPr bwMode="auto">
          <a:xfrm>
            <a:off x="6198995" y="-454"/>
            <a:ext cx="6013688" cy="685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EB412E-5278-4051-9FE4-C20DD2DA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98995" y="0"/>
            <a:ext cx="6117770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Jarvis &amp; tony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How they interact?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Affordance – relationship between how an object and a user interact </a:t>
            </a:r>
          </a:p>
          <a:p>
            <a:r>
              <a:rPr lang="en-US" dirty="0"/>
              <a:t>Signifier – communicates the affordance to the user</a:t>
            </a:r>
          </a:p>
          <a:p>
            <a:r>
              <a:rPr lang="en-US" dirty="0"/>
              <a:t>Feedback – communicates an action you expect to happen as a consequence of the user’s interaction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A73058-F125-48F1-A8EA-3FB93CC9B739}"/>
              </a:ext>
            </a:extLst>
          </p:cNvPr>
          <p:cNvSpPr txBox="1"/>
          <p:nvPr/>
        </p:nvSpPr>
        <p:spPr>
          <a:xfrm>
            <a:off x="0" y="6607628"/>
            <a:ext cx="6198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https://www.fandango.com/movie-news/mark-zuckerberg-is-building-a-real-life-jarvis-just-like-tony-stark-in-the-iron-man-movies-750308</a:t>
            </a:r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C646910-F4B3-42FF-94CF-BEAFDD60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934" y="-1"/>
            <a:ext cx="2823591" cy="1419225"/>
          </a:xfrm>
        </p:spPr>
        <p:txBody>
          <a:bodyPr>
            <a:normAutofit fontScale="90000"/>
          </a:bodyPr>
          <a:lstStyle/>
          <a:p>
            <a:r>
              <a:rPr lang="en-US" dirty="0"/>
              <a:t>Don </a:t>
            </a:r>
            <a:r>
              <a:rPr lang="en-US" dirty="0" err="1"/>
              <a:t>norman</a:t>
            </a:r>
            <a:r>
              <a:rPr lang="en-US" dirty="0"/>
              <a:t> – The design of everyday things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Find the root issue</a:t>
            </a:r>
          </a:p>
          <a:p>
            <a:r>
              <a:rPr lang="en-US" dirty="0"/>
              <a:t>Make multiple solutions </a:t>
            </a:r>
          </a:p>
          <a:p>
            <a:r>
              <a:rPr lang="en-US" dirty="0"/>
              <a:t>Propose the best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32B2A-F443-47DA-A5C9-E0CCEC6C2F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Human-centered design (HCD)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DF559-AB16-43D3-96DE-5FD6A71C1A2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“Solving the right problem, and doing so in a way that meets human needs and capabilities”</a:t>
            </a:r>
          </a:p>
          <a:p>
            <a:r>
              <a:rPr lang="en-US" dirty="0"/>
              <a:t>“A brilliant solution to the wrong problem can be worse than no solution at all” </a:t>
            </a:r>
          </a:p>
        </p:txBody>
      </p:sp>
      <p:pic>
        <p:nvPicPr>
          <p:cNvPr id="1026" name="Picture 2" descr="jnd.org">
            <a:extLst>
              <a:ext uri="{FF2B5EF4-FFF2-40B4-BE49-F238E27FC236}">
                <a16:creationId xmlns:a16="http://schemas.microsoft.com/office/drawing/2014/main" id="{397E76A8-6762-4D88-9A27-6EEDF0717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76"/>
          <a:stretch/>
        </p:blipFill>
        <p:spPr bwMode="auto">
          <a:xfrm>
            <a:off x="5044654" y="1885044"/>
            <a:ext cx="2102691" cy="293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46" name="Picture 2" descr="Speculative Everything | The MIT Press">
            <a:extLst>
              <a:ext uri="{FF2B5EF4-FFF2-40B4-BE49-F238E27FC236}">
                <a16:creationId xmlns:a16="http://schemas.microsoft.com/office/drawing/2014/main" id="{706934B5-CF86-4B64-8ACB-AE671C21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3352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Speculative 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535810" y="1658313"/>
            <a:ext cx="6076915" cy="407670"/>
          </a:xfrm>
        </p:spPr>
        <p:txBody>
          <a:bodyPr/>
          <a:lstStyle/>
          <a:p>
            <a:r>
              <a:rPr lang="en-US" dirty="0"/>
              <a:t>“Unsettle the present”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2318546"/>
            <a:ext cx="6117771" cy="30320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Addressing big societal problems and looking towards the future.</a:t>
            </a:r>
          </a:p>
          <a:p>
            <a:r>
              <a:rPr lang="en-US" dirty="0"/>
              <a:t>Introducing the concept of ‘Radical Design’ – A design that introduces a new way of seeing or perceiving a current societal situation</a:t>
            </a:r>
          </a:p>
          <a:p>
            <a:r>
              <a:rPr lang="en-US" dirty="0"/>
              <a:t>JARVIS exposes the world to new opinions regarding the ever-growing current fear of A.I ‘over-taking’ or simply running our lives.</a:t>
            </a:r>
          </a:p>
          <a:p>
            <a:r>
              <a:rPr lang="en-US" dirty="0"/>
              <a:t>Disrupts the present through the realism of Artificial Intelligence, JARVIS’ ability to talk and think for ‘himself’ making the prospect of him and others a-like seem more likely to happen.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04105-CF42-40B0-B702-8975CB537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11" y="0"/>
            <a:ext cx="5317523" cy="6858000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POTIFY - Codigos Mayorista">
            <a:extLst>
              <a:ext uri="{FF2B5EF4-FFF2-40B4-BE49-F238E27FC236}">
                <a16:creationId xmlns:a16="http://schemas.microsoft.com/office/drawing/2014/main" id="{42151782-C916-483E-A93C-13C69625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547"/>
            <a:ext cx="12191999" cy="697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  <p:pic>
          <p:nvPicPr>
            <p:cNvPr id="18" name="Graphic 17" descr="Open square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+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769608"/>
          </a:xfrm>
        </p:spPr>
        <p:txBody>
          <a:bodyPr>
            <a:normAutofit/>
          </a:bodyPr>
          <a:lstStyle/>
          <a:p>
            <a:r>
              <a:rPr lang="en-US" dirty="0"/>
              <a:t>Spotify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F2E0D99-FB22-4130-AAF1-73D2822A328F}"/>
              </a:ext>
            </a:extLst>
          </p:cNvPr>
          <p:cNvSpPr txBox="1">
            <a:spLocks/>
          </p:cNvSpPr>
          <p:nvPr/>
        </p:nvSpPr>
        <p:spPr>
          <a:xfrm>
            <a:off x="4506095" y="4127455"/>
            <a:ext cx="4351912" cy="296437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2F3342"/>
                </a:solidFill>
              </a:rPr>
              <a:t>History, Competitors, Future</a:t>
            </a:r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63F03C3-322B-449C-A477-EA1D99EDC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+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0CBA-1F82-43A8-9DE3-F0F883DB2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Napster and music services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44B28E-5E14-4A77-AD4F-C979905862B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79713" y="2095547"/>
            <a:ext cx="5240111" cy="365125"/>
          </a:xfrm>
        </p:spPr>
        <p:txBody>
          <a:bodyPr/>
          <a:lstStyle/>
          <a:p>
            <a:r>
              <a:rPr lang="en-US" dirty="0"/>
              <a:t>Changing the music industry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in 1998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 became more accessible - download induvial songs instead of buying a whole album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70 million members by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 stores lost revenue and shut down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Itunes</a:t>
            </a:r>
            <a:r>
              <a:rPr lang="en-US" dirty="0"/>
              <a:t> founded in 2003 – made distribution easier and  cheaper</a:t>
            </a:r>
          </a:p>
        </p:txBody>
      </p:sp>
      <p:pic>
        <p:nvPicPr>
          <p:cNvPr id="4098" name="Picture 2" descr="A Short History of Napster">
            <a:extLst>
              <a:ext uri="{FF2B5EF4-FFF2-40B4-BE49-F238E27FC236}">
                <a16:creationId xmlns:a16="http://schemas.microsoft.com/office/drawing/2014/main" id="{202DA8F7-4578-4982-BFE7-6BF252D8A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4" t="13119" r="26618" b="17219"/>
          <a:stretch/>
        </p:blipFill>
        <p:spPr bwMode="auto">
          <a:xfrm>
            <a:off x="8264954" y="0"/>
            <a:ext cx="3276601" cy="30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he music industry shifted from Napster to Spotify — Quartz">
            <a:extLst>
              <a:ext uri="{FF2B5EF4-FFF2-40B4-BE49-F238E27FC236}">
                <a16:creationId xmlns:a16="http://schemas.microsoft.com/office/drawing/2014/main" id="{81CF97F7-1CB1-48BD-B1B9-89F4B99F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554" y="3087211"/>
            <a:ext cx="4117383" cy="231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1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Speculative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Founded in 2006</a:t>
            </a:r>
          </a:p>
          <a:p>
            <a:r>
              <a:rPr lang="en-US" dirty="0"/>
              <a:t>Streaming service</a:t>
            </a:r>
          </a:p>
          <a:p>
            <a:r>
              <a:rPr lang="en-US" dirty="0"/>
              <a:t>Provided a solution for music records which were suffering from illegal downloads</a:t>
            </a:r>
          </a:p>
          <a:p>
            <a:r>
              <a:rPr lang="en-US" dirty="0"/>
              <a:t>Only available in 6 large European Countries on launch</a:t>
            </a:r>
          </a:p>
          <a:p>
            <a:r>
              <a:rPr lang="en-US" dirty="0"/>
              <a:t>Went through a lot of prototypes/trials before going onto other countries for full release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39C07-CD0F-4304-9E26-F1075415EBE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BC7BC6-B177-4246-A7C7-FF42DA63E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3" t="16428" r="57993" b="25664"/>
          <a:stretch/>
        </p:blipFill>
        <p:spPr>
          <a:xfrm>
            <a:off x="6459193" y="152400"/>
            <a:ext cx="5621971" cy="5625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EC1AF-487F-4469-AF7B-472870C5A76B}"/>
              </a:ext>
            </a:extLst>
          </p:cNvPr>
          <p:cNvSpPr txBox="1"/>
          <p:nvPr/>
        </p:nvSpPr>
        <p:spPr>
          <a:xfrm>
            <a:off x="6459193" y="5679397"/>
            <a:ext cx="5746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iterative cycle of human design – Design of Everyday Things – Don Norman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D406C2-439C-475E-99A4-3EB5E698BB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40" t="34523" r="33750" b="20277"/>
          <a:stretch/>
        </p:blipFill>
        <p:spPr>
          <a:xfrm>
            <a:off x="6372225" y="1672991"/>
            <a:ext cx="5819774" cy="3987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Revenue/Problems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1692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Main Competitors: Apple Music, YouTube Music &amp; Amazon Music.</a:t>
            </a:r>
          </a:p>
          <a:p>
            <a:pPr>
              <a:buFontTx/>
              <a:buChar char="-"/>
            </a:pPr>
            <a:r>
              <a:rPr lang="en-US" dirty="0"/>
              <a:t>Majority of revenue from subscriptions.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dirty="0"/>
              <a:t>Free version brings revenue through Ads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3658E9-09D1-4B92-9BDE-95D27F34E639}"/>
              </a:ext>
            </a:extLst>
          </p:cNvPr>
          <p:cNvSpPr txBox="1">
            <a:spLocks/>
          </p:cNvSpPr>
          <p:nvPr/>
        </p:nvSpPr>
        <p:spPr>
          <a:xfrm>
            <a:off x="595884" y="3837709"/>
            <a:ext cx="4197802" cy="40767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6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Spotify as a Monopoly: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03B2C0-E461-43CC-8A3C-B98811E2A0E4}"/>
              </a:ext>
            </a:extLst>
          </p:cNvPr>
          <p:cNvSpPr txBox="1">
            <a:spLocks/>
          </p:cNvSpPr>
          <p:nvPr/>
        </p:nvSpPr>
        <p:spPr>
          <a:xfrm>
            <a:off x="611804" y="4309952"/>
            <a:ext cx="4226024" cy="19661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rgbClr val="2F334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/>
              <a:t>What is a Monopoly?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A company or business having exclusive control over a specific service.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Strong monopoly shown through monthly listeners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Also holds a monopoly over the “new” concept of ‘Streaming music on the Go’.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9DFFF-5113-4E81-BF79-F334661C3481}"/>
              </a:ext>
            </a:extLst>
          </p:cNvPr>
          <p:cNvSpPr txBox="1"/>
          <p:nvPr/>
        </p:nvSpPr>
        <p:spPr>
          <a:xfrm>
            <a:off x="7220310" y="5529473"/>
            <a:ext cx="44598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Graph from </a:t>
            </a:r>
            <a:r>
              <a:rPr lang="en-GB" sz="1100" dirty="0" err="1"/>
              <a:t>BusinessofApps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737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051434_Light modernist presentation_RVA_v3.potx" id="{1300540C-5346-469F-AA5C-717C09787E7E}" vid="{ADCE5FDD-C8BF-4BDC-86F8-B24C14EB90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D934DA-6EDB-4DB8-AE5C-9399A13698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19B998-C0F0-415C-AF4D-F10DCCD30A2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27BEDAB-01B4-4BD0-9390-31AD928007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 modernist presentation</Template>
  <TotalTime>390</TotalTime>
  <Words>979</Words>
  <Application>Microsoft Office PowerPoint</Application>
  <PresentationFormat>Widescreen</PresentationFormat>
  <Paragraphs>1125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Jarvis x spotify</vt:lpstr>
      <vt:lpstr>Jarvis</vt:lpstr>
      <vt:lpstr>Jarvis &amp; tony</vt:lpstr>
      <vt:lpstr>Don norman – The design of everyday things</vt:lpstr>
      <vt:lpstr>Speculative design</vt:lpstr>
      <vt:lpstr>Spotify</vt:lpstr>
      <vt:lpstr>Napster and music services</vt:lpstr>
      <vt:lpstr>Founding</vt:lpstr>
      <vt:lpstr>competitors</vt:lpstr>
      <vt:lpstr>Future plans</vt:lpstr>
      <vt:lpstr>PowerPoint Presentation</vt:lpstr>
      <vt:lpstr>PowerPoint Presentation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Jarvis x spotify</dc:title>
  <dc:creator>Luke Hammond (Student)</dc:creator>
  <cp:lastModifiedBy>Luke Hammond (Student)</cp:lastModifiedBy>
  <cp:revision>95</cp:revision>
  <dcterms:created xsi:type="dcterms:W3CDTF">2022-03-25T12:11:38Z</dcterms:created>
  <dcterms:modified xsi:type="dcterms:W3CDTF">2022-04-06T23:28:00Z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