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3" r:id="rId3"/>
    <p:sldId id="259" r:id="rId4"/>
    <p:sldId id="258"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7"/>
    <p:restoredTop sz="94694"/>
  </p:normalViewPr>
  <p:slideViewPr>
    <p:cSldViewPr snapToGrid="0" snapToObjects="1">
      <p:cViewPr varScale="1">
        <p:scale>
          <a:sx n="105" d="100"/>
          <a:sy n="105"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December 19, 2022</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4075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December 19, 2022</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976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December 19, 2022</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6670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December 19, 2022</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90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December 19, 2022</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30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December 19, 2022</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428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December 19, 2022</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779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December 19, 2022</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2881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December 19, 2022</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009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December 19, 2022</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6795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December 19, 2022</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7824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December 19, 2022</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42384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coandbeyond.co/articles/food-sustainability/" TargetMode="External"/><Relationship Id="rId2" Type="http://schemas.openxmlformats.org/officeDocument/2006/relationships/hyperlink" Target="https://education.nationalgeographic.org/resource/sustain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microsoft.com/office/2007/relationships/hdphoto" Target="../media/hdphoto1.wdp"/><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5C41122-1268-4698-8D35-456A779732E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539A5E-D3BE-9347-AEAF-AF170B0D9580}"/>
              </a:ext>
            </a:extLst>
          </p:cNvPr>
          <p:cNvSpPr>
            <a:spLocks noGrp="1"/>
          </p:cNvSpPr>
          <p:nvPr>
            <p:ph type="ctrTitle"/>
          </p:nvPr>
        </p:nvSpPr>
        <p:spPr>
          <a:xfrm>
            <a:off x="1524000" y="516834"/>
            <a:ext cx="9144000" cy="1304013"/>
          </a:xfrm>
        </p:spPr>
        <p:txBody>
          <a:bodyPr>
            <a:normAutofit/>
          </a:bodyPr>
          <a:lstStyle/>
          <a:p>
            <a:pPr>
              <a:lnSpc>
                <a:spcPct val="90000"/>
              </a:lnSpc>
            </a:pPr>
            <a:r>
              <a:rPr lang="en-GB" sz="3100" dirty="0">
                <a:solidFill>
                  <a:srgbClr val="FFFFFF"/>
                </a:solidFill>
              </a:rPr>
              <a:t>‘Sustainable </a:t>
            </a:r>
            <a:r>
              <a:rPr lang="en-GB" sz="3100" dirty="0" err="1">
                <a:solidFill>
                  <a:srgbClr val="FFFFFF"/>
                </a:solidFill>
              </a:rPr>
              <a:t>FoOD</a:t>
            </a:r>
            <a:r>
              <a:rPr lang="en-GB" sz="3100" dirty="0">
                <a:solidFill>
                  <a:srgbClr val="FFFFFF"/>
                </a:solidFill>
              </a:rPr>
              <a:t> Choices for students’</a:t>
            </a:r>
            <a:br>
              <a:rPr lang="en-GB" sz="3100" dirty="0">
                <a:solidFill>
                  <a:srgbClr val="FFFFFF"/>
                </a:solidFill>
              </a:rPr>
            </a:br>
            <a:endParaRPr lang="en-US" sz="3100" dirty="0">
              <a:solidFill>
                <a:srgbClr val="FFFFFF"/>
              </a:solidFill>
            </a:endParaRP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E0A6FE-E894-294F-9725-F85FD6F10B0B}"/>
              </a:ext>
            </a:extLst>
          </p:cNvPr>
          <p:cNvSpPr txBox="1"/>
          <p:nvPr/>
        </p:nvSpPr>
        <p:spPr>
          <a:xfrm>
            <a:off x="2794595" y="6488668"/>
            <a:ext cx="4458821" cy="369332"/>
          </a:xfrm>
          <a:prstGeom prst="rect">
            <a:avLst/>
          </a:prstGeom>
          <a:noFill/>
        </p:spPr>
        <p:txBody>
          <a:bodyPr wrap="square" rtlCol="0">
            <a:spAutoFit/>
          </a:bodyPr>
          <a:lstStyle/>
          <a:p>
            <a:r>
              <a:rPr lang="en-US" dirty="0"/>
              <a:t>Your name:  Luke Hammond</a:t>
            </a:r>
          </a:p>
        </p:txBody>
      </p:sp>
    </p:spTree>
    <p:extLst>
      <p:ext uri="{BB962C8B-B14F-4D97-AF65-F5344CB8AC3E}">
        <p14:creationId xmlns:p14="http://schemas.microsoft.com/office/powerpoint/2010/main" val="88769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771-6C2D-7846-A6A8-2738916E0BC3}"/>
              </a:ext>
            </a:extLst>
          </p:cNvPr>
          <p:cNvSpPr>
            <a:spLocks noGrp="1"/>
          </p:cNvSpPr>
          <p:nvPr>
            <p:ph type="title"/>
          </p:nvPr>
        </p:nvSpPr>
        <p:spPr>
          <a:xfrm>
            <a:off x="1371599" y="246542"/>
            <a:ext cx="10240903" cy="962826"/>
          </a:xfrm>
        </p:spPr>
        <p:txBody>
          <a:bodyPr>
            <a:normAutofit/>
          </a:bodyPr>
          <a:lstStyle/>
          <a:p>
            <a:r>
              <a:rPr lang="en-US" sz="2800" dirty="0"/>
              <a:t>Define sustainable food choices</a:t>
            </a:r>
          </a:p>
        </p:txBody>
      </p:sp>
      <p:sp>
        <p:nvSpPr>
          <p:cNvPr id="3" name="Content Placeholder 2">
            <a:extLst>
              <a:ext uri="{FF2B5EF4-FFF2-40B4-BE49-F238E27FC236}">
                <a16:creationId xmlns:a16="http://schemas.microsoft.com/office/drawing/2014/main" id="{165F506E-2B77-2941-9183-E7B4D43CC169}"/>
              </a:ext>
            </a:extLst>
          </p:cNvPr>
          <p:cNvSpPr>
            <a:spLocks noGrp="1"/>
          </p:cNvSpPr>
          <p:nvPr>
            <p:ph idx="1"/>
          </p:nvPr>
        </p:nvSpPr>
        <p:spPr>
          <a:xfrm>
            <a:off x="1371598" y="1557431"/>
            <a:ext cx="10240903" cy="4330808"/>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Definition with references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Sustainability is the practice of using natural resources responsibly today, so they are available for future generations tomorrow.</a:t>
            </a:r>
            <a:r>
              <a:rPr lang="en-US" b="1"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National geographic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Sustainability.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2"/>
              </a:rPr>
              <a:t>https://education.nationalgeographic.org/resource/sustainability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25 October 2022]</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t>
            </a:r>
            <a:r>
              <a:rPr lang="en-GB" b="0" i="0" dirty="0">
                <a:effectLst/>
                <a:latin typeface="ingra"/>
              </a:rPr>
              <a:t>Sustainable food isn’t only about the food itself. It’s a combination of factors including how the food is produced, how it’s distributed, how it’s packaged and how it’s consumed.</a:t>
            </a:r>
            <a:r>
              <a:rPr lang="en-US"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Eco Beyond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What does food sustainability really mean?.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3"/>
              </a:rPr>
              <a:t>https://www.ecoandbeyond.co/articles/food-sustainability/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01 December 2022]</a:t>
            </a:r>
          </a:p>
          <a:p>
            <a:pPr marL="0" indent="0">
              <a:buNone/>
            </a:pPr>
            <a:r>
              <a:rPr lang="en-US"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Combining the two responses sustainable food choices is a piece of food that factoring in produce, distribution, packaging and consumption will not limit the capabilities of people in the future.</a:t>
            </a:r>
          </a:p>
          <a:p>
            <a:pPr marL="0" indent="0">
              <a:buNone/>
            </a:pPr>
            <a:endParaRPr lang="en-US" dirty="0">
              <a:solidFill>
                <a:srgbClr val="12121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2128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3E0-EA33-8F48-ADE5-235D23E72B9C}"/>
              </a:ext>
            </a:extLst>
          </p:cNvPr>
          <p:cNvSpPr>
            <a:spLocks noGrp="1"/>
          </p:cNvSpPr>
          <p:nvPr>
            <p:ph type="title"/>
          </p:nvPr>
        </p:nvSpPr>
        <p:spPr>
          <a:xfrm>
            <a:off x="1171904" y="603894"/>
            <a:ext cx="10240903" cy="604796"/>
          </a:xfrm>
        </p:spPr>
        <p:txBody>
          <a:bodyPr>
            <a:normAutofit/>
          </a:bodyPr>
          <a:lstStyle/>
          <a:p>
            <a:r>
              <a:rPr lang="en-US" sz="3200" dirty="0"/>
              <a:t>Main User attitudes</a:t>
            </a:r>
          </a:p>
        </p:txBody>
      </p:sp>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975548" y="1358194"/>
            <a:ext cx="10240903" cy="4814006"/>
          </a:xfrm>
        </p:spPr>
        <p:txBody>
          <a:bodyPr>
            <a:normAutofit fontScale="32500" lnSpcReduction="20000"/>
          </a:bodyPr>
          <a:lstStyle/>
          <a:p>
            <a:pPr marL="0" indent="0">
              <a:buNone/>
            </a:pPr>
            <a:r>
              <a:rPr lang="en-GB" sz="4300" dirty="0"/>
              <a:t>List 3-4 key student attitudes that your interviews and observations revealed. Use typical sound bites from interviews/ specific behaviours observed, to characterise these different attitudes.</a:t>
            </a:r>
          </a:p>
          <a:p>
            <a:r>
              <a:rPr lang="en-GB" sz="4300" dirty="0"/>
              <a:t>Finance – many students either had smaller portions, no portions or used the cheapest ingredients they could find, one participant stated, “I would say I’d go with the cheapest option, even if its not healthy as much but just cheapest”, this was quite a similar result for many other participants.</a:t>
            </a:r>
          </a:p>
          <a:p>
            <a:r>
              <a:rPr lang="en-GB" sz="4300" dirty="0"/>
              <a:t>Ignorance – many of the participants were unaware of what makes a sustainable meal, the common reason for this was lack of information around now or the inconsistency of information growing up, many participants mentioned the “healthy eating plate” but when on to say it became rather irrelevant past primary school.</a:t>
            </a:r>
          </a:p>
          <a:p>
            <a:r>
              <a:rPr lang="en-GB" sz="4300" dirty="0"/>
              <a:t>Unhealthy eating – there were many instances when a participant would say that the more convenient and typically unhealthy food was cheaper over the healthier food choice by a significant amount, “I went through a patch where I was lazy and eating a lot for convenience which didn’t necessarily equal healthy choices”. In addition to this, there were three participants who went through a patch of eating very little to nothing at all, “it was quite bad I would forget to eat or just not eat at all at some points”, this seemed to be a common occurrence within first year university students.</a:t>
            </a:r>
          </a:p>
          <a:p>
            <a:r>
              <a:rPr lang="en-GB" sz="4300" dirty="0"/>
              <a:t>Sustainability – participants were quick to acknowledge the meaning of sustainability, and some included more specific aspects of it such as food miles and fair trade but weren’t sure how that corresponded to a sustainable food choice, “something that can last long, you can maintain it pretty well, I don’t know if that’s a good”. Many of the students seemed confused when answering or a lot of second guessing their answer</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109919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991799" y="1293684"/>
            <a:ext cx="10633841" cy="682600"/>
          </a:xfrm>
        </p:spPr>
        <p:txBody>
          <a:bodyPr>
            <a:normAutofit lnSpcReduction="10000"/>
          </a:bodyPr>
          <a:lstStyle/>
          <a:p>
            <a:pPr marL="0" indent="0">
              <a:buNone/>
            </a:pPr>
            <a:r>
              <a:rPr lang="en-GB" dirty="0"/>
              <a:t>Based on your user attitudes, how might sustainable food choices be best communicated to students?</a:t>
            </a:r>
            <a:br>
              <a:rPr lang="en-GB" dirty="0"/>
            </a:br>
            <a:r>
              <a:rPr lang="en-GB" dirty="0"/>
              <a:t>What is the content and purpose of each bit of information?</a:t>
            </a:r>
          </a:p>
        </p:txBody>
      </p:sp>
      <p:sp>
        <p:nvSpPr>
          <p:cNvPr id="6" name="Title 1">
            <a:extLst>
              <a:ext uri="{FF2B5EF4-FFF2-40B4-BE49-F238E27FC236}">
                <a16:creationId xmlns:a16="http://schemas.microsoft.com/office/drawing/2014/main" id="{50D8E6BC-A4EA-B54C-9AA4-A873340DD23B}"/>
              </a:ext>
            </a:extLst>
          </p:cNvPr>
          <p:cNvSpPr>
            <a:spLocks noGrp="1"/>
          </p:cNvSpPr>
          <p:nvPr>
            <p:ph type="title"/>
          </p:nvPr>
        </p:nvSpPr>
        <p:spPr>
          <a:xfrm>
            <a:off x="991799" y="727123"/>
            <a:ext cx="10536621" cy="541734"/>
          </a:xfrm>
        </p:spPr>
        <p:txBody>
          <a:bodyPr>
            <a:normAutofit fontScale="90000"/>
          </a:bodyPr>
          <a:lstStyle/>
          <a:p>
            <a:r>
              <a:rPr lang="en-GB" dirty="0"/>
              <a:t>user needs</a:t>
            </a:r>
            <a:endParaRPr lang="en-US" dirty="0"/>
          </a:p>
        </p:txBody>
      </p:sp>
      <p:graphicFrame>
        <p:nvGraphicFramePr>
          <p:cNvPr id="2" name="Table 3">
            <a:extLst>
              <a:ext uri="{FF2B5EF4-FFF2-40B4-BE49-F238E27FC236}">
                <a16:creationId xmlns:a16="http://schemas.microsoft.com/office/drawing/2014/main" id="{76FDD110-1632-D046-9F01-DA3FC80D52C0}"/>
              </a:ext>
            </a:extLst>
          </p:cNvPr>
          <p:cNvGraphicFramePr>
            <a:graphicFrameLocks noGrp="1"/>
          </p:cNvGraphicFramePr>
          <p:nvPr>
            <p:extLst>
              <p:ext uri="{D42A27DB-BD31-4B8C-83A1-F6EECF244321}">
                <p14:modId xmlns:p14="http://schemas.microsoft.com/office/powerpoint/2010/main" val="1455508272"/>
              </p:ext>
            </p:extLst>
          </p:nvPr>
        </p:nvGraphicFramePr>
        <p:xfrm>
          <a:off x="894578" y="2282721"/>
          <a:ext cx="10731062" cy="3955219"/>
        </p:xfrm>
        <a:graphic>
          <a:graphicData uri="http://schemas.openxmlformats.org/drawingml/2006/table">
            <a:tbl>
              <a:tblPr firstRow="1" bandRow="1">
                <a:tableStyleId>{00A15C55-8517-42AA-B614-E9B94910E393}</a:tableStyleId>
              </a:tblPr>
              <a:tblGrid>
                <a:gridCol w="3012404">
                  <a:extLst>
                    <a:ext uri="{9D8B030D-6E8A-4147-A177-3AD203B41FA5}">
                      <a16:colId xmlns:a16="http://schemas.microsoft.com/office/drawing/2014/main" val="3517493818"/>
                    </a:ext>
                  </a:extLst>
                </a:gridCol>
                <a:gridCol w="7718658">
                  <a:extLst>
                    <a:ext uri="{9D8B030D-6E8A-4147-A177-3AD203B41FA5}">
                      <a16:colId xmlns:a16="http://schemas.microsoft.com/office/drawing/2014/main" val="1729755524"/>
                    </a:ext>
                  </a:extLst>
                </a:gridCol>
              </a:tblGrid>
              <a:tr h="480499">
                <a:tc>
                  <a:txBody>
                    <a:bodyPr/>
                    <a:lstStyle/>
                    <a:p>
                      <a:r>
                        <a:rPr lang="en-US" dirty="0"/>
                        <a:t>Student need/ goal</a:t>
                      </a:r>
                    </a:p>
                  </a:txBody>
                  <a:tcPr/>
                </a:tc>
                <a:tc>
                  <a:txBody>
                    <a:bodyPr/>
                    <a:lstStyle/>
                    <a:p>
                      <a:r>
                        <a:rPr lang="en-US" dirty="0"/>
                        <a:t>Your ideas on how to successfully communicate (solutions/ rewards)</a:t>
                      </a:r>
                    </a:p>
                  </a:txBody>
                  <a:tcPr/>
                </a:tc>
                <a:extLst>
                  <a:ext uri="{0D108BD9-81ED-4DB2-BD59-A6C34878D82A}">
                    <a16:rowId xmlns:a16="http://schemas.microsoft.com/office/drawing/2014/main" val="3535519356"/>
                  </a:ext>
                </a:extLst>
              </a:tr>
              <a:tr h="504991">
                <a:tc>
                  <a:txBody>
                    <a:bodyPr/>
                    <a:lstStyle/>
                    <a:p>
                      <a:r>
                        <a:rPr lang="en-US" sz="1200" dirty="0"/>
                        <a:t>Recipes</a:t>
                      </a:r>
                    </a:p>
                  </a:txBody>
                  <a:tcPr/>
                </a:tc>
                <a:tc>
                  <a:txBody>
                    <a:bodyPr/>
                    <a:lstStyle/>
                    <a:p>
                      <a:r>
                        <a:rPr lang="en-US" sz="1200" dirty="0"/>
                        <a:t>Creating a database of recipes for students to use would demonstrate it is affordable as well as simple, it should encourage students to cook in a cheap and sustainable way. One participant said, “I use </a:t>
                      </a:r>
                      <a:r>
                        <a:rPr lang="en-GB" sz="1200" dirty="0"/>
                        <a:t>BBC good food most of the time, they’re also helpful because they list the nutritional value of the meal as well”. If the recipes were included on the app, it would help keep all food related needs in one place rather than scattered between websites.</a:t>
                      </a:r>
                      <a:endParaRPr lang="en-US" sz="1200" dirty="0"/>
                    </a:p>
                  </a:txBody>
                  <a:tcPr/>
                </a:tc>
                <a:extLst>
                  <a:ext uri="{0D108BD9-81ED-4DB2-BD59-A6C34878D82A}">
                    <a16:rowId xmlns:a16="http://schemas.microsoft.com/office/drawing/2014/main" val="1083253202"/>
                  </a:ext>
                </a:extLst>
              </a:tr>
              <a:tr h="504991">
                <a:tc>
                  <a:txBody>
                    <a:bodyPr/>
                    <a:lstStyle/>
                    <a:p>
                      <a:r>
                        <a:rPr lang="en-US" sz="1200" dirty="0"/>
                        <a:t>Shop Prices &amp; Budgeting </a:t>
                      </a:r>
                    </a:p>
                  </a:txBody>
                  <a:tcPr/>
                </a:tc>
                <a:tc>
                  <a:txBody>
                    <a:bodyPr/>
                    <a:lstStyle/>
                    <a:p>
                      <a:r>
                        <a:rPr lang="en-US" sz="1200" dirty="0"/>
                        <a:t>If students had access to a database of shop prices they could budget to their needs and if this was linked to the recipes, they could quickly create a shopping list (possibly incorporating a notes page into the app to keep it all in one place). A key aspect for one participant was, </a:t>
                      </a:r>
                      <a:r>
                        <a:rPr lang="en-GB" sz="1200" dirty="0"/>
                        <a:t>"Affordability, and how I'm able to get it, like how close whatever the food is to me, yeah I would consider that“. This feature would enable students to buy food cheapest and closest to them.</a:t>
                      </a:r>
                      <a:endParaRPr lang="en-US" sz="1200" dirty="0"/>
                    </a:p>
                  </a:txBody>
                  <a:tcPr/>
                </a:tc>
                <a:extLst>
                  <a:ext uri="{0D108BD9-81ED-4DB2-BD59-A6C34878D82A}">
                    <a16:rowId xmlns:a16="http://schemas.microsoft.com/office/drawing/2014/main" val="324983516"/>
                  </a:ext>
                </a:extLst>
              </a:tr>
              <a:tr h="504991">
                <a:tc>
                  <a:txBody>
                    <a:bodyPr/>
                    <a:lstStyle/>
                    <a:p>
                      <a:r>
                        <a:rPr lang="en-US" sz="1200" dirty="0"/>
                        <a:t>User Interaction, Communication &amp; Community</a:t>
                      </a:r>
                    </a:p>
                  </a:txBody>
                  <a:tcPr/>
                </a:tc>
                <a:tc>
                  <a:txBody>
                    <a:bodyPr/>
                    <a:lstStyle/>
                    <a:p>
                      <a:r>
                        <a:rPr lang="en-GB" sz="1200" dirty="0"/>
                        <a:t>“Unless you’re actively looking for it , you won't find anything about it“, this was a statement from one participant and to help find more information it is key that students have the ability to showcase their success as well as learn from one another. This could be displayed through an Instagram like feed which many of the participants stated as their favourite app.</a:t>
                      </a:r>
                      <a:endParaRPr lang="en-US" sz="1200" dirty="0"/>
                    </a:p>
                  </a:txBody>
                  <a:tcPr/>
                </a:tc>
                <a:extLst>
                  <a:ext uri="{0D108BD9-81ED-4DB2-BD59-A6C34878D82A}">
                    <a16:rowId xmlns:a16="http://schemas.microsoft.com/office/drawing/2014/main" val="218748677"/>
                  </a:ext>
                </a:extLst>
              </a:tr>
              <a:tr h="504991">
                <a:tc>
                  <a:txBody>
                    <a:bodyPr/>
                    <a:lstStyle/>
                    <a:p>
                      <a:r>
                        <a:rPr lang="en-US" sz="1200" dirty="0"/>
                        <a:t>Encouragement/Positive reinforcement</a:t>
                      </a:r>
                    </a:p>
                  </a:txBody>
                  <a:tcPr/>
                </a:tc>
                <a:tc>
                  <a:txBody>
                    <a:bodyPr/>
                    <a:lstStyle/>
                    <a:p>
                      <a:r>
                        <a:rPr lang="en-US" sz="1200" dirty="0"/>
                        <a:t>Many of the students I interviewed mentioned aspects of encouragement, they all appreciated when an app gave them a message or little features to show success – this can be seen through the likes feature on Instagram which was a very popular app between the students interviewed. One participant said, “</a:t>
                      </a:r>
                      <a:r>
                        <a:rPr lang="en-GB" sz="1200" dirty="0"/>
                        <a:t>I feel good about what I’m eating“, to keep this up a feature of the possible notes list as mentioned in </a:t>
                      </a:r>
                      <a:r>
                        <a:rPr lang="en-GB" sz="1200" i="1" dirty="0"/>
                        <a:t>Shop Prices &amp; Budgeting </a:t>
                      </a:r>
                      <a:r>
                        <a:rPr lang="en-GB" sz="1200" i="0" dirty="0"/>
                        <a:t>is a little golden crown or golden text whenever a sustainable food choice is added to this list.</a:t>
                      </a:r>
                      <a:endParaRPr lang="en-US" sz="1200" dirty="0"/>
                    </a:p>
                  </a:txBody>
                  <a:tcPr/>
                </a:tc>
                <a:extLst>
                  <a:ext uri="{0D108BD9-81ED-4DB2-BD59-A6C34878D82A}">
                    <a16:rowId xmlns:a16="http://schemas.microsoft.com/office/drawing/2014/main" val="3816712504"/>
                  </a:ext>
                </a:extLst>
              </a:tr>
            </a:tbl>
          </a:graphicData>
        </a:graphic>
      </p:graphicFrame>
    </p:spTree>
    <p:extLst>
      <p:ext uri="{BB962C8B-B14F-4D97-AF65-F5344CB8AC3E}">
        <p14:creationId xmlns:p14="http://schemas.microsoft.com/office/powerpoint/2010/main" val="306851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hopping List by Orchard Toys | Waterstones">
            <a:extLst>
              <a:ext uri="{FF2B5EF4-FFF2-40B4-BE49-F238E27FC236}">
                <a16:creationId xmlns:a16="http://schemas.microsoft.com/office/drawing/2014/main" id="{C2BA97CB-6D0D-8308-4BB7-0061BC1BCD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68" b="15951"/>
          <a:stretch/>
        </p:blipFill>
        <p:spPr bwMode="auto">
          <a:xfrm rot="20905383">
            <a:off x="672380" y="4581165"/>
            <a:ext cx="2235111" cy="1506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371599" y="561853"/>
            <a:ext cx="10240903" cy="646837"/>
          </a:xfrm>
        </p:spPr>
        <p:txBody>
          <a:bodyPr>
            <a:normAutofit/>
          </a:bodyPr>
          <a:lstStyle/>
          <a:p>
            <a:r>
              <a:rPr lang="en-GB" sz="3200" dirty="0"/>
              <a:t>Visual Design ideas</a:t>
            </a:r>
            <a:endParaRPr lang="en-US" sz="3200"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098330" y="1208690"/>
            <a:ext cx="10240903" cy="365502"/>
          </a:xfrm>
        </p:spPr>
        <p:txBody>
          <a:bodyPr/>
          <a:lstStyle/>
          <a:p>
            <a:pPr marL="0" indent="0">
              <a:buNone/>
            </a:pPr>
            <a:r>
              <a:rPr lang="en-GB" dirty="0"/>
              <a:t>How should this communication look &amp; feel? This slide is for sketches, a mood board, diagrams, …</a:t>
            </a:r>
          </a:p>
        </p:txBody>
      </p:sp>
      <p:pic>
        <p:nvPicPr>
          <p:cNvPr id="4" name="Picture 3">
            <a:extLst>
              <a:ext uri="{FF2B5EF4-FFF2-40B4-BE49-F238E27FC236}">
                <a16:creationId xmlns:a16="http://schemas.microsoft.com/office/drawing/2014/main" id="{A32907E0-71BE-4D20-6AC5-3D351CA593A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78" b="95469" l="9994" r="89944">
                        <a14:foregroundMark x1="18738" y1="8945" x2="17739" y2="90273"/>
                        <a14:foregroundMark x1="17739" y1="90273" x2="24788" y2="97253"/>
                        <a14:foregroundMark x1="25477" y1="97588" x2="38788" y2="91719"/>
                        <a14:foregroundMark x1="38788" y1="91719" x2="74641" y2="92695"/>
                        <a14:foregroundMark x1="74641" y1="92695" x2="84510" y2="87617"/>
                        <a14:foregroundMark x1="84510" y1="87617" x2="81824" y2="23750"/>
                        <a14:foregroundMark x1="81824" y1="23750" x2="76577" y2="14883"/>
                        <a14:foregroundMark x1="76577" y1="14883" x2="61212" y2="10117"/>
                        <a14:foregroundMark x1="61212" y1="10117" x2="49407" y2="12344"/>
                        <a14:foregroundMark x1="49407" y1="12344" x2="26473" y2="6531"/>
                        <a14:foregroundMark x1="21140" y1="7269" x2="21299" y2="10938"/>
                        <a14:foregroundMark x1="22548" y1="13750" x2="42786" y2="16484"/>
                        <a14:foregroundMark x1="42786" y1="16484" x2="34104" y2="15742"/>
                        <a14:foregroundMark x1="17052" y1="92383" x2="65397" y2="95195"/>
                        <a14:foregroundMark x1="65397" y1="95195" x2="77452" y2="94570"/>
                        <a14:foregroundMark x1="77452" y1="94570" x2="80575" y2="93203"/>
                        <a14:foregroundMark x1="31543" y1="96016" x2="51156" y2="95469"/>
                        <a14:foregroundMark x1="51156" y1="95469" x2="56465" y2="95469"/>
                        <a14:backgroundMark x1="19800" y1="5352" x2="28545" y2="5195"/>
                        <a14:backgroundMark x1="19800" y1="6914" x2="24047" y2="6406"/>
                        <a14:backgroundMark x1="25984" y1="6016" x2="19988" y2="5586"/>
                        <a14:backgroundMark x1="24297" y1="98281" x2="26608" y2="98008"/>
                        <a14:backgroundMark x1="24485" y1="97734" x2="24922" y2="97344"/>
                        <a14:backgroundMark x1="24922" y1="97344" x2="23860" y2="98125"/>
                        <a14:backgroundMark x1="24672" y1="97617" x2="26858" y2="96914"/>
                        <a14:backgroundMark x1="25984" y1="98125" x2="23423" y2="97617"/>
                        <a14:backgroundMark x1="23423" y1="97617" x2="23235" y2="97344"/>
                        <a14:backgroundMark x1="23235" y1="97344" x2="22548" y2="97852"/>
                      </a14:backgroundRemoval>
                    </a14:imgEffect>
                  </a14:imgLayer>
                </a14:imgProps>
              </a:ext>
            </a:extLst>
          </a:blip>
          <a:stretch>
            <a:fillRect/>
          </a:stretch>
        </p:blipFill>
        <p:spPr>
          <a:xfrm rot="20929260">
            <a:off x="172290" y="1619203"/>
            <a:ext cx="1934078" cy="3092592"/>
          </a:xfrm>
          <a:prstGeom prst="rect">
            <a:avLst/>
          </a:prstGeom>
        </p:spPr>
      </p:pic>
      <p:grpSp>
        <p:nvGrpSpPr>
          <p:cNvPr id="8" name="Group 7">
            <a:extLst>
              <a:ext uri="{FF2B5EF4-FFF2-40B4-BE49-F238E27FC236}">
                <a16:creationId xmlns:a16="http://schemas.microsoft.com/office/drawing/2014/main" id="{F8E524EA-D568-1AAB-0831-D2FE8DDCC038}"/>
              </a:ext>
            </a:extLst>
          </p:cNvPr>
          <p:cNvGrpSpPr/>
          <p:nvPr/>
        </p:nvGrpSpPr>
        <p:grpSpPr>
          <a:xfrm>
            <a:off x="2825495" y="1865311"/>
            <a:ext cx="4711545" cy="1818794"/>
            <a:chOff x="-579498" y="436302"/>
            <a:chExt cx="12192000" cy="4743450"/>
          </a:xfrm>
        </p:grpSpPr>
        <p:pic>
          <p:nvPicPr>
            <p:cNvPr id="6" name="Picture 5">
              <a:extLst>
                <a:ext uri="{FF2B5EF4-FFF2-40B4-BE49-F238E27FC236}">
                  <a16:creationId xmlns:a16="http://schemas.microsoft.com/office/drawing/2014/main" id="{C09FEF86-A1D6-3F60-5AF3-6DCCDC15256C}"/>
                </a:ext>
              </a:extLst>
            </p:cNvPr>
            <p:cNvPicPr>
              <a:picLocks noChangeAspect="1"/>
            </p:cNvPicPr>
            <p:nvPr/>
          </p:nvPicPr>
          <p:blipFill rotWithShape="1">
            <a:blip r:embed="rId5"/>
            <a:srcRect t="20555" b="10277"/>
            <a:stretch/>
          </p:blipFill>
          <p:spPr>
            <a:xfrm>
              <a:off x="-579498" y="436302"/>
              <a:ext cx="12192000" cy="4743450"/>
            </a:xfrm>
            <a:prstGeom prst="rect">
              <a:avLst/>
            </a:prstGeom>
          </p:spPr>
        </p:pic>
        <p:pic>
          <p:nvPicPr>
            <p:cNvPr id="7" name="Picture 6">
              <a:extLst>
                <a:ext uri="{FF2B5EF4-FFF2-40B4-BE49-F238E27FC236}">
                  <a16:creationId xmlns:a16="http://schemas.microsoft.com/office/drawing/2014/main" id="{22BF16F8-2E56-FA17-699B-672A465DF7F3}"/>
                </a:ext>
              </a:extLst>
            </p:cNvPr>
            <p:cNvPicPr>
              <a:picLocks noChangeAspect="1"/>
            </p:cNvPicPr>
            <p:nvPr/>
          </p:nvPicPr>
          <p:blipFill rotWithShape="1">
            <a:blip r:embed="rId5"/>
            <a:srcRect l="80066" t="36443" r="2200" b="27194"/>
            <a:stretch/>
          </p:blipFill>
          <p:spPr>
            <a:xfrm>
              <a:off x="9361317" y="461820"/>
              <a:ext cx="2162175" cy="2493702"/>
            </a:xfrm>
            <a:prstGeom prst="rect">
              <a:avLst/>
            </a:prstGeom>
          </p:spPr>
        </p:pic>
      </p:grpSp>
      <p:pic>
        <p:nvPicPr>
          <p:cNvPr id="1026" name="Picture 2" descr="The Great Big Green Week - Sustainable Food Day - Explore BOA">
            <a:extLst>
              <a:ext uri="{FF2B5EF4-FFF2-40B4-BE49-F238E27FC236}">
                <a16:creationId xmlns:a16="http://schemas.microsoft.com/office/drawing/2014/main" id="{EAFF4160-3C13-5CE8-CE38-3F482661DE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1905" y="3785616"/>
            <a:ext cx="3662231" cy="23222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IMA | Why is Budgeting Important to a Business?">
            <a:extLst>
              <a:ext uri="{FF2B5EF4-FFF2-40B4-BE49-F238E27FC236}">
                <a16:creationId xmlns:a16="http://schemas.microsoft.com/office/drawing/2014/main" id="{F498A39B-416B-7EDA-48BC-24412E78BA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8615" y="4466775"/>
            <a:ext cx="2989170" cy="18293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00+ Free Encouragement &amp; Like Images - Pixabay">
            <a:extLst>
              <a:ext uri="{FF2B5EF4-FFF2-40B4-BE49-F238E27FC236}">
                <a16:creationId xmlns:a16="http://schemas.microsoft.com/office/drawing/2014/main" id="{064FA352-DB22-DB88-6345-22AFEDFD82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6613" y="1881756"/>
            <a:ext cx="1933175" cy="1216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y do people join communities?. Originally answered Aug 13, 2017 | by Stan  Garfield | Medium">
            <a:extLst>
              <a:ext uri="{FF2B5EF4-FFF2-40B4-BE49-F238E27FC236}">
                <a16:creationId xmlns:a16="http://schemas.microsoft.com/office/drawing/2014/main" id="{B4E70319-AEA3-CC8F-674C-9715E4D1F4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0879" y="3096981"/>
            <a:ext cx="2274376" cy="11182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st of living: Students struggling with impact of soaring prices - BBC News">
            <a:extLst>
              <a:ext uri="{FF2B5EF4-FFF2-40B4-BE49-F238E27FC236}">
                <a16:creationId xmlns:a16="http://schemas.microsoft.com/office/drawing/2014/main" id="{27AC43F8-5878-0454-9364-EF83B0E6198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4819" r="35377"/>
          <a:stretch/>
        </p:blipFill>
        <p:spPr bwMode="auto">
          <a:xfrm>
            <a:off x="10057761" y="1836271"/>
            <a:ext cx="2089091" cy="235950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ont">
            <a:extLst>
              <a:ext uri="{FF2B5EF4-FFF2-40B4-BE49-F238E27FC236}">
                <a16:creationId xmlns:a16="http://schemas.microsoft.com/office/drawing/2014/main" id="{24ED2BD0-C75E-1A99-9D2D-99C873674E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06038" y="3873245"/>
            <a:ext cx="2761680" cy="276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80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371599" y="314965"/>
            <a:ext cx="10240903" cy="646837"/>
          </a:xfrm>
        </p:spPr>
        <p:txBody>
          <a:bodyPr>
            <a:normAutofit/>
          </a:bodyPr>
          <a:lstStyle/>
          <a:p>
            <a:r>
              <a:rPr lang="en-GB" sz="3200" dirty="0"/>
              <a:t>Pitfalls</a:t>
            </a:r>
            <a:endParaRPr lang="en-US" sz="3200"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150883" y="961802"/>
            <a:ext cx="10240903" cy="646837"/>
          </a:xfrm>
        </p:spPr>
        <p:txBody>
          <a:bodyPr>
            <a:noAutofit/>
          </a:bodyPr>
          <a:lstStyle/>
          <a:p>
            <a:pPr marL="0" indent="0">
              <a:buNone/>
            </a:pPr>
            <a:r>
              <a:rPr lang="en-GB" sz="1600" dirty="0"/>
              <a:t>Based on your research, what should be avoided in a ‘sustainable food choices for students’ design? </a:t>
            </a:r>
            <a:br>
              <a:rPr lang="en-GB" sz="1600" dirty="0"/>
            </a:br>
            <a:r>
              <a:rPr lang="en-GB" sz="1600" dirty="0"/>
              <a:t>What did your participants say they hated the most? </a:t>
            </a:r>
            <a:endParaRPr lang="en-US" sz="1600" dirty="0"/>
          </a:p>
        </p:txBody>
      </p:sp>
      <p:graphicFrame>
        <p:nvGraphicFramePr>
          <p:cNvPr id="5" name="Table 3">
            <a:extLst>
              <a:ext uri="{FF2B5EF4-FFF2-40B4-BE49-F238E27FC236}">
                <a16:creationId xmlns:a16="http://schemas.microsoft.com/office/drawing/2014/main" id="{2339832D-D6DD-BF42-899E-D0DDE669574F}"/>
              </a:ext>
            </a:extLst>
          </p:cNvPr>
          <p:cNvGraphicFramePr>
            <a:graphicFrameLocks noGrp="1"/>
          </p:cNvGraphicFramePr>
          <p:nvPr>
            <p:extLst>
              <p:ext uri="{D42A27DB-BD31-4B8C-83A1-F6EECF244321}">
                <p14:modId xmlns:p14="http://schemas.microsoft.com/office/powerpoint/2010/main" val="4118306007"/>
              </p:ext>
            </p:extLst>
          </p:nvPr>
        </p:nvGraphicFramePr>
        <p:xfrm>
          <a:off x="1074683" y="1613733"/>
          <a:ext cx="10042634" cy="4107660"/>
        </p:xfrm>
        <a:graphic>
          <a:graphicData uri="http://schemas.openxmlformats.org/drawingml/2006/table">
            <a:tbl>
              <a:tblPr firstRow="1" bandRow="1">
                <a:tableStyleId>{00A15C55-8517-42AA-B614-E9B94910E393}</a:tableStyleId>
              </a:tblPr>
              <a:tblGrid>
                <a:gridCol w="4618194">
                  <a:extLst>
                    <a:ext uri="{9D8B030D-6E8A-4147-A177-3AD203B41FA5}">
                      <a16:colId xmlns:a16="http://schemas.microsoft.com/office/drawing/2014/main" val="3517493818"/>
                    </a:ext>
                  </a:extLst>
                </a:gridCol>
                <a:gridCol w="5424440">
                  <a:extLst>
                    <a:ext uri="{9D8B030D-6E8A-4147-A177-3AD203B41FA5}">
                      <a16:colId xmlns:a16="http://schemas.microsoft.com/office/drawing/2014/main" val="1729755524"/>
                    </a:ext>
                  </a:extLst>
                </a:gridCol>
              </a:tblGrid>
              <a:tr h="348382">
                <a:tc>
                  <a:txBody>
                    <a:bodyPr/>
                    <a:lstStyle/>
                    <a:p>
                      <a:r>
                        <a:rPr lang="en-US" dirty="0"/>
                        <a:t>‘Bad’ Design idea</a:t>
                      </a:r>
                    </a:p>
                  </a:txBody>
                  <a:tcPr/>
                </a:tc>
                <a:tc>
                  <a:txBody>
                    <a:bodyPr/>
                    <a:lstStyle/>
                    <a:p>
                      <a:r>
                        <a:rPr lang="en-US" dirty="0"/>
                        <a:t>Why would this be mistake?</a:t>
                      </a:r>
                    </a:p>
                  </a:txBody>
                  <a:tcPr/>
                </a:tc>
                <a:extLst>
                  <a:ext uri="{0D108BD9-81ED-4DB2-BD59-A6C34878D82A}">
                    <a16:rowId xmlns:a16="http://schemas.microsoft.com/office/drawing/2014/main" val="3535519356"/>
                  </a:ext>
                </a:extLst>
              </a:tr>
              <a:tr h="883841">
                <a:tc>
                  <a:txBody>
                    <a:bodyPr/>
                    <a:lstStyle/>
                    <a:p>
                      <a:r>
                        <a:rPr lang="en-US" sz="1100" dirty="0"/>
                        <a:t>Barriers to using the app</a:t>
                      </a:r>
                    </a:p>
                  </a:txBody>
                  <a:tcPr/>
                </a:tc>
                <a:tc>
                  <a:txBody>
                    <a:bodyPr/>
                    <a:lstStyle/>
                    <a:p>
                      <a:r>
                        <a:rPr lang="en-US" sz="1100" dirty="0"/>
                        <a:t>You want to encourage as many people as possible, by putting limitations on certain aspects of the app you're only pushing away more users, a sign-up function can allow for more targeted content, but it shouldn’t stop people from using the app, the goal is to educate as many students as possible since many stated information was hard to come across, </a:t>
                      </a:r>
                      <a:r>
                        <a:rPr lang="en-GB" sz="1100" dirty="0"/>
                        <a:t>"unless you’re actively looking for it , you won't find anything about it… If I knew more about it, I don’t really know much about as I haven’t really been told about it, so if I got more information probably“. You don’t want this information hidden behind barriers. </a:t>
                      </a:r>
                      <a:endParaRPr lang="en-US" sz="1100" dirty="0"/>
                    </a:p>
                  </a:txBody>
                  <a:tcPr/>
                </a:tc>
                <a:extLst>
                  <a:ext uri="{0D108BD9-81ED-4DB2-BD59-A6C34878D82A}">
                    <a16:rowId xmlns:a16="http://schemas.microsoft.com/office/drawing/2014/main" val="1083253202"/>
                  </a:ext>
                </a:extLst>
              </a:tr>
              <a:tr h="558786">
                <a:tc>
                  <a:txBody>
                    <a:bodyPr/>
                    <a:lstStyle/>
                    <a:p>
                      <a:r>
                        <a:rPr lang="en-US" sz="1100" dirty="0"/>
                        <a:t>Negative feedback to users</a:t>
                      </a:r>
                    </a:p>
                  </a:txBody>
                  <a:tcPr/>
                </a:tc>
                <a:tc>
                  <a:txBody>
                    <a:bodyPr/>
                    <a:lstStyle/>
                    <a:p>
                      <a:r>
                        <a:rPr lang="en-US" sz="1100" dirty="0"/>
                        <a:t>There should be no reason for a user to feel shame or confused when using the app, a user should feel enlightened, educated and more willing to learn about sustainability.</a:t>
                      </a:r>
                    </a:p>
                  </a:txBody>
                  <a:tcPr/>
                </a:tc>
                <a:extLst>
                  <a:ext uri="{0D108BD9-81ED-4DB2-BD59-A6C34878D82A}">
                    <a16:rowId xmlns:a16="http://schemas.microsoft.com/office/drawing/2014/main" val="324983516"/>
                  </a:ext>
                </a:extLst>
              </a:tr>
              <a:tr h="653274">
                <a:tc>
                  <a:txBody>
                    <a:bodyPr/>
                    <a:lstStyle/>
                    <a:p>
                      <a:r>
                        <a:rPr lang="en-US" sz="1100" dirty="0"/>
                        <a:t>Overload </a:t>
                      </a:r>
                      <a:r>
                        <a:rPr lang="en-US" sz="1100"/>
                        <a:t>of information</a:t>
                      </a:r>
                      <a:endParaRPr lang="en-US" sz="1100" dirty="0"/>
                    </a:p>
                  </a:txBody>
                  <a:tcPr/>
                </a:tc>
                <a:tc>
                  <a:txBody>
                    <a:bodyPr/>
                    <a:lstStyle/>
                    <a:p>
                      <a:r>
                        <a:rPr lang="en-US" sz="1100" dirty="0"/>
                        <a:t>Information should be simple and concise; many users have been unaware about this and want a quick answer to their question to get involved, you don’t want a user to feel belittled or bad about themselves for not knowing the information sooner.</a:t>
                      </a:r>
                    </a:p>
                  </a:txBody>
                  <a:tcPr/>
                </a:tc>
                <a:extLst>
                  <a:ext uri="{0D108BD9-81ED-4DB2-BD59-A6C34878D82A}">
                    <a16:rowId xmlns:a16="http://schemas.microsoft.com/office/drawing/2014/main" val="4271287774"/>
                  </a:ext>
                </a:extLst>
              </a:tr>
              <a:tr h="883841">
                <a:tc>
                  <a:txBody>
                    <a:bodyPr/>
                    <a:lstStyle/>
                    <a:p>
                      <a:r>
                        <a:rPr lang="en-US" sz="1100" dirty="0"/>
                        <a:t>Discrimination of finance </a:t>
                      </a:r>
                    </a:p>
                  </a:txBody>
                  <a:tcPr/>
                </a:tc>
                <a:tc>
                  <a:txBody>
                    <a:bodyPr/>
                    <a:lstStyle/>
                    <a:p>
                      <a:r>
                        <a:rPr lang="en-US" sz="1100" dirty="0"/>
                        <a:t>Many students don’t have much money but not all, sustainable food should be encouraged for all, there should be an inclusion for every financial group, this can be achieved through a shop database telling users various prices of items in different shops. This can allow users to decide their most effective place for shopping rather than being pushed towards one. Many of the participants stated, if they had “infinite” money or “more money” they would welcome sustainable eating, therefore sharing the information of various shops can help students budget and improve their sustainable eating choices.</a:t>
                      </a:r>
                    </a:p>
                  </a:txBody>
                  <a:tcPr/>
                </a:tc>
                <a:extLst>
                  <a:ext uri="{0D108BD9-81ED-4DB2-BD59-A6C34878D82A}">
                    <a16:rowId xmlns:a16="http://schemas.microsoft.com/office/drawing/2014/main" val="924318872"/>
                  </a:ext>
                </a:extLst>
              </a:tr>
            </a:tbl>
          </a:graphicData>
        </a:graphic>
      </p:graphicFrame>
    </p:spTree>
    <p:extLst>
      <p:ext uri="{BB962C8B-B14F-4D97-AF65-F5344CB8AC3E}">
        <p14:creationId xmlns:p14="http://schemas.microsoft.com/office/powerpoint/2010/main" val="240513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970777" y="804492"/>
            <a:ext cx="10536621" cy="367862"/>
          </a:xfrm>
        </p:spPr>
        <p:txBody>
          <a:bodyPr>
            <a:normAutofit/>
          </a:bodyPr>
          <a:lstStyle/>
          <a:p>
            <a:pPr marL="0" indent="0">
              <a:buNone/>
            </a:pPr>
            <a:r>
              <a:rPr lang="en-GB" sz="1600" dirty="0"/>
              <a:t>What are your key recommendations when it comes to designing something around sustainable food choices for students? </a:t>
            </a:r>
          </a:p>
        </p:txBody>
      </p:sp>
      <p:sp>
        <p:nvSpPr>
          <p:cNvPr id="6" name="Title 1">
            <a:extLst>
              <a:ext uri="{FF2B5EF4-FFF2-40B4-BE49-F238E27FC236}">
                <a16:creationId xmlns:a16="http://schemas.microsoft.com/office/drawing/2014/main" id="{DB5F0F10-91DD-AE42-88E0-9260ABA8A717}"/>
              </a:ext>
            </a:extLst>
          </p:cNvPr>
          <p:cNvSpPr>
            <a:spLocks noGrp="1"/>
          </p:cNvSpPr>
          <p:nvPr>
            <p:ph type="title"/>
          </p:nvPr>
        </p:nvSpPr>
        <p:spPr>
          <a:xfrm>
            <a:off x="1075882" y="0"/>
            <a:ext cx="10536621" cy="804492"/>
          </a:xfrm>
        </p:spPr>
        <p:txBody>
          <a:bodyPr>
            <a:normAutofit/>
          </a:bodyPr>
          <a:lstStyle/>
          <a:p>
            <a:r>
              <a:rPr lang="en-GB" sz="3200" dirty="0"/>
              <a:t>Main Design recommendations</a:t>
            </a:r>
            <a:endParaRPr lang="en-US" sz="3200" dirty="0"/>
          </a:p>
        </p:txBody>
      </p:sp>
      <p:graphicFrame>
        <p:nvGraphicFramePr>
          <p:cNvPr id="4" name="Table 3">
            <a:extLst>
              <a:ext uri="{FF2B5EF4-FFF2-40B4-BE49-F238E27FC236}">
                <a16:creationId xmlns:a16="http://schemas.microsoft.com/office/drawing/2014/main" id="{9F4A37DF-73EC-8D43-8ACA-8C283D45D48D}"/>
              </a:ext>
            </a:extLst>
          </p:cNvPr>
          <p:cNvGraphicFramePr>
            <a:graphicFrameLocks noGrp="1"/>
          </p:cNvGraphicFramePr>
          <p:nvPr>
            <p:extLst>
              <p:ext uri="{D42A27DB-BD31-4B8C-83A1-F6EECF244321}">
                <p14:modId xmlns:p14="http://schemas.microsoft.com/office/powerpoint/2010/main" val="4160699140"/>
              </p:ext>
            </p:extLst>
          </p:nvPr>
        </p:nvGraphicFramePr>
        <p:xfrm>
          <a:off x="827689" y="1172354"/>
          <a:ext cx="10536621" cy="4804664"/>
        </p:xfrm>
        <a:graphic>
          <a:graphicData uri="http://schemas.openxmlformats.org/drawingml/2006/table">
            <a:tbl>
              <a:tblPr firstRow="1" bandRow="1">
                <a:tableStyleId>{00A15C55-8517-42AA-B614-E9B94910E393}</a:tableStyleId>
              </a:tblPr>
              <a:tblGrid>
                <a:gridCol w="2587071">
                  <a:extLst>
                    <a:ext uri="{9D8B030D-6E8A-4147-A177-3AD203B41FA5}">
                      <a16:colId xmlns:a16="http://schemas.microsoft.com/office/drawing/2014/main" val="3517493818"/>
                    </a:ext>
                  </a:extLst>
                </a:gridCol>
                <a:gridCol w="6617333">
                  <a:extLst>
                    <a:ext uri="{9D8B030D-6E8A-4147-A177-3AD203B41FA5}">
                      <a16:colId xmlns:a16="http://schemas.microsoft.com/office/drawing/2014/main" val="1295322706"/>
                    </a:ext>
                  </a:extLst>
                </a:gridCol>
                <a:gridCol w="1332217">
                  <a:extLst>
                    <a:ext uri="{9D8B030D-6E8A-4147-A177-3AD203B41FA5}">
                      <a16:colId xmlns:a16="http://schemas.microsoft.com/office/drawing/2014/main" val="1729755524"/>
                    </a:ext>
                  </a:extLst>
                </a:gridCol>
              </a:tblGrid>
              <a:tr h="567944">
                <a:tc>
                  <a:txBody>
                    <a:bodyPr/>
                    <a:lstStyle/>
                    <a:p>
                      <a:r>
                        <a:rPr lang="en-US" dirty="0"/>
                        <a:t>Recommendation</a:t>
                      </a:r>
                    </a:p>
                  </a:txBody>
                  <a:tcPr/>
                </a:tc>
                <a:tc>
                  <a:txBody>
                    <a:bodyPr/>
                    <a:lstStyle/>
                    <a:p>
                      <a:r>
                        <a:rPr lang="en-US" dirty="0"/>
                        <a:t>Evidence from interview/ observation</a:t>
                      </a:r>
                    </a:p>
                  </a:txBody>
                  <a:tcPr/>
                </a:tc>
                <a:tc>
                  <a:txBody>
                    <a:bodyPr/>
                    <a:lstStyle/>
                    <a:p>
                      <a:r>
                        <a:rPr lang="en-US" dirty="0"/>
                        <a:t>Priority </a:t>
                      </a:r>
                      <a:r>
                        <a:rPr lang="en-US" sz="1200" dirty="0"/>
                        <a:t>(high, mid, low) </a:t>
                      </a:r>
                    </a:p>
                  </a:txBody>
                  <a:tcPr/>
                </a:tc>
                <a:extLst>
                  <a:ext uri="{0D108BD9-81ED-4DB2-BD59-A6C34878D82A}">
                    <a16:rowId xmlns:a16="http://schemas.microsoft.com/office/drawing/2014/main" val="3535519356"/>
                  </a:ext>
                </a:extLst>
              </a:tr>
              <a:tr h="411082">
                <a:tc>
                  <a:txBody>
                    <a:bodyPr/>
                    <a:lstStyle/>
                    <a:p>
                      <a:r>
                        <a:rPr lang="en-US" sz="1100" dirty="0"/>
                        <a:t>Intuitive navigation</a:t>
                      </a:r>
                    </a:p>
                  </a:txBody>
                  <a:tcPr/>
                </a:tc>
                <a:tc>
                  <a:txBody>
                    <a:bodyPr/>
                    <a:lstStyle/>
                    <a:p>
                      <a:r>
                        <a:rPr lang="en-US" sz="1100" dirty="0"/>
                        <a:t>Instagram being one of the </a:t>
                      </a:r>
                      <a:r>
                        <a:rPr lang="en-US" sz="1100" dirty="0" err="1"/>
                        <a:t>favourite</a:t>
                      </a:r>
                      <a:r>
                        <a:rPr lang="en-US" sz="1100" dirty="0"/>
                        <a:t> app is built around this idea of a intuitive navigation, its easy and can keep many entertained, something as simple as a scroll or swipe can help users understand the app a lot easier.</a:t>
                      </a:r>
                    </a:p>
                  </a:txBody>
                  <a:tcPr/>
                </a:tc>
                <a:tc>
                  <a:txBody>
                    <a:bodyPr/>
                    <a:lstStyle/>
                    <a:p>
                      <a:r>
                        <a:rPr lang="en-US" sz="1100" dirty="0"/>
                        <a:t>Mid/Low</a:t>
                      </a:r>
                    </a:p>
                  </a:txBody>
                  <a:tcPr/>
                </a:tc>
                <a:extLst>
                  <a:ext uri="{0D108BD9-81ED-4DB2-BD59-A6C34878D82A}">
                    <a16:rowId xmlns:a16="http://schemas.microsoft.com/office/drawing/2014/main" val="1083253202"/>
                  </a:ext>
                </a:extLst>
              </a:tr>
              <a:tr h="411082">
                <a:tc>
                  <a:txBody>
                    <a:bodyPr/>
                    <a:lstStyle/>
                    <a:p>
                      <a:r>
                        <a:rPr lang="en-US" sz="1100" dirty="0"/>
                        <a:t>Food benefits &amp; information</a:t>
                      </a:r>
                    </a:p>
                  </a:txBody>
                  <a:tcPr/>
                </a:tc>
                <a:tc>
                  <a:txBody>
                    <a:bodyPr/>
                    <a:lstStyle/>
                    <a:p>
                      <a:r>
                        <a:rPr lang="en-US" sz="1100" dirty="0"/>
                        <a:t>If you help people understand the meaning and importance of sustainable eating it could encourage people to do it more often, for example participant B stated, “</a:t>
                      </a:r>
                      <a:r>
                        <a:rPr lang="en-US" sz="1100" dirty="0" err="1"/>
                        <a:t>i</a:t>
                      </a:r>
                      <a:r>
                        <a:rPr lang="en-GB" sz="1100" dirty="0"/>
                        <a:t>f I knew more about it, I don’t really know much about as I haven’t really been told about it”. They’re definitely not the only person in this position and therefore it is important to educate people on the matter.</a:t>
                      </a:r>
                      <a:endParaRPr lang="en-US" sz="1100" dirty="0"/>
                    </a:p>
                  </a:txBody>
                  <a:tcPr/>
                </a:tc>
                <a:tc>
                  <a:txBody>
                    <a:bodyPr/>
                    <a:lstStyle/>
                    <a:p>
                      <a:r>
                        <a:rPr lang="en-US" sz="1100" dirty="0"/>
                        <a:t>High</a:t>
                      </a:r>
                    </a:p>
                  </a:txBody>
                  <a:tcPr/>
                </a:tc>
                <a:extLst>
                  <a:ext uri="{0D108BD9-81ED-4DB2-BD59-A6C34878D82A}">
                    <a16:rowId xmlns:a16="http://schemas.microsoft.com/office/drawing/2014/main" val="324983516"/>
                  </a:ext>
                </a:extLst>
              </a:tr>
              <a:tr h="411082">
                <a:tc>
                  <a:txBody>
                    <a:bodyPr/>
                    <a:lstStyle/>
                    <a:p>
                      <a:r>
                        <a:rPr lang="en-US" sz="1100" dirty="0"/>
                        <a:t>Photo reel/feed</a:t>
                      </a:r>
                    </a:p>
                  </a:txBody>
                  <a:tcPr/>
                </a:tc>
                <a:tc>
                  <a:txBody>
                    <a:bodyPr/>
                    <a:lstStyle/>
                    <a:p>
                      <a:r>
                        <a:rPr lang="en-US" sz="1100" dirty="0"/>
                        <a:t>Many of my participants stated Instagram to be their </a:t>
                      </a:r>
                      <a:r>
                        <a:rPr lang="en-US" sz="1100" dirty="0" err="1"/>
                        <a:t>favourite</a:t>
                      </a:r>
                      <a:r>
                        <a:rPr lang="en-US" sz="1100" dirty="0"/>
                        <a:t> app, this implied it was crucial to have a similar feature and the most iconic is the Instagram feed. This can be incorporated into the app as means of building a community and allow people to showcase different recipes to one another. This would help push the agenda of eating more sustainably when looking at what others are doing.</a:t>
                      </a:r>
                    </a:p>
                  </a:txBody>
                  <a:tcPr/>
                </a:tc>
                <a:tc>
                  <a:txBody>
                    <a:bodyPr/>
                    <a:lstStyle/>
                    <a:p>
                      <a:r>
                        <a:rPr lang="en-US" sz="1100" dirty="0"/>
                        <a:t>High</a:t>
                      </a:r>
                    </a:p>
                  </a:txBody>
                  <a:tcPr/>
                </a:tc>
                <a:extLst>
                  <a:ext uri="{0D108BD9-81ED-4DB2-BD59-A6C34878D82A}">
                    <a16:rowId xmlns:a16="http://schemas.microsoft.com/office/drawing/2014/main" val="218748677"/>
                  </a:ext>
                </a:extLst>
              </a:tr>
              <a:tr h="411082">
                <a:tc>
                  <a:txBody>
                    <a:bodyPr/>
                    <a:lstStyle/>
                    <a:p>
                      <a:r>
                        <a:rPr lang="en-US" sz="1100" dirty="0"/>
                        <a:t>Fun/collaborative</a:t>
                      </a:r>
                    </a:p>
                  </a:txBody>
                  <a:tcPr/>
                </a:tc>
                <a:tc>
                  <a:txBody>
                    <a:bodyPr/>
                    <a:lstStyle/>
                    <a:p>
                      <a:r>
                        <a:rPr lang="en-US" sz="1100" dirty="0"/>
                        <a:t>One of my participants had a game as their </a:t>
                      </a:r>
                      <a:r>
                        <a:rPr lang="en-US" sz="1100" dirty="0" err="1"/>
                        <a:t>favourite</a:t>
                      </a:r>
                      <a:r>
                        <a:rPr lang="en-US" sz="1100" dirty="0"/>
                        <a:t> app, this could be a fun and more interesting approach to teaching/helping people to eat sustainably, small mini games to help educate people or a login bonus everyday which eventually add up to a reward of some sort. </a:t>
                      </a:r>
                    </a:p>
                    <a:p>
                      <a:r>
                        <a:rPr lang="en-US" sz="1100" dirty="0"/>
                        <a:t>The mini games included can help educate people on different areas of sustainability such as food miles or fair trade.</a:t>
                      </a:r>
                    </a:p>
                  </a:txBody>
                  <a:tcPr/>
                </a:tc>
                <a:tc>
                  <a:txBody>
                    <a:bodyPr/>
                    <a:lstStyle/>
                    <a:p>
                      <a:r>
                        <a:rPr lang="en-US" sz="1100" dirty="0"/>
                        <a:t>Low</a:t>
                      </a:r>
                    </a:p>
                  </a:txBody>
                  <a:tcPr/>
                </a:tc>
                <a:extLst>
                  <a:ext uri="{0D108BD9-81ED-4DB2-BD59-A6C34878D82A}">
                    <a16:rowId xmlns:a16="http://schemas.microsoft.com/office/drawing/2014/main" val="3816712504"/>
                  </a:ext>
                </a:extLst>
              </a:tr>
              <a:tr h="411082">
                <a:tc>
                  <a:txBody>
                    <a:bodyPr/>
                    <a:lstStyle/>
                    <a:p>
                      <a:r>
                        <a:rPr lang="en-US" sz="1100" dirty="0"/>
                        <a:t>Praise system</a:t>
                      </a:r>
                    </a:p>
                  </a:txBody>
                  <a:tcPr/>
                </a:tc>
                <a:tc>
                  <a:txBody>
                    <a:bodyPr/>
                    <a:lstStyle/>
                    <a:p>
                      <a:r>
                        <a:rPr lang="en-US" sz="1100" dirty="0"/>
                        <a:t>Many of my participants appreciated when apps made them feel good or positive about themselves, this can be easily incorporated with achieving set goals or little messages when using the app. A main one would be the inclusion of highlighting sustainable food and when used for a meal make the user feel a sense of achievement.</a:t>
                      </a:r>
                    </a:p>
                  </a:txBody>
                  <a:tcPr/>
                </a:tc>
                <a:tc>
                  <a:txBody>
                    <a:bodyPr/>
                    <a:lstStyle/>
                    <a:p>
                      <a:r>
                        <a:rPr lang="en-US" sz="1100" dirty="0"/>
                        <a:t>High</a:t>
                      </a:r>
                    </a:p>
                  </a:txBody>
                  <a:tcPr/>
                </a:tc>
                <a:extLst>
                  <a:ext uri="{0D108BD9-81ED-4DB2-BD59-A6C34878D82A}">
                    <a16:rowId xmlns:a16="http://schemas.microsoft.com/office/drawing/2014/main" val="1470893666"/>
                  </a:ext>
                </a:extLst>
              </a:tr>
              <a:tr h="411082">
                <a:tc>
                  <a:txBody>
                    <a:bodyPr/>
                    <a:lstStyle/>
                    <a:p>
                      <a:r>
                        <a:rPr lang="en-US" sz="1100" dirty="0"/>
                        <a:t>Controlled organization</a:t>
                      </a:r>
                    </a:p>
                  </a:txBody>
                  <a:tcPr/>
                </a:tc>
                <a:tc>
                  <a:txBody>
                    <a:bodyPr/>
                    <a:lstStyle/>
                    <a:p>
                      <a:r>
                        <a:rPr lang="en-US" sz="1100" dirty="0"/>
                        <a:t>Participant F liked Spotify the most which has a very good user-controlled organization function, this could help uses navigate and </a:t>
                      </a:r>
                      <a:r>
                        <a:rPr lang="en-US" sz="1100" dirty="0" err="1"/>
                        <a:t>favourite</a:t>
                      </a:r>
                      <a:r>
                        <a:rPr lang="en-US" sz="1100" dirty="0"/>
                        <a:t> their most liked dishes. User organization can come in many forms from customizing the layout of the app to the inclusion of folders, its imperative that users have a say in the app as they will feel more in control and therefore earn a feeling of success when achieving a sustainable food choice.</a:t>
                      </a:r>
                    </a:p>
                  </a:txBody>
                  <a:tcPr/>
                </a:tc>
                <a:tc>
                  <a:txBody>
                    <a:bodyPr/>
                    <a:lstStyle/>
                    <a:p>
                      <a:r>
                        <a:rPr lang="en-US" sz="1100" dirty="0"/>
                        <a:t>Mid</a:t>
                      </a:r>
                    </a:p>
                  </a:txBody>
                  <a:tcPr/>
                </a:tc>
                <a:extLst>
                  <a:ext uri="{0D108BD9-81ED-4DB2-BD59-A6C34878D82A}">
                    <a16:rowId xmlns:a16="http://schemas.microsoft.com/office/drawing/2014/main" val="4272697956"/>
                  </a:ext>
                </a:extLst>
              </a:tr>
            </a:tbl>
          </a:graphicData>
        </a:graphic>
      </p:graphicFrame>
    </p:spTree>
    <p:extLst>
      <p:ext uri="{BB962C8B-B14F-4D97-AF65-F5344CB8AC3E}">
        <p14:creationId xmlns:p14="http://schemas.microsoft.com/office/powerpoint/2010/main" val="2830023529"/>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F24"/>
      </a:dk2>
      <a:lt2>
        <a:srgbClr val="E8E2E5"/>
      </a:lt2>
      <a:accent1>
        <a:srgbClr val="47B47D"/>
      </a:accent1>
      <a:accent2>
        <a:srgbClr val="3BB144"/>
      </a:accent2>
      <a:accent3>
        <a:srgbClr val="6AB246"/>
      </a:accent3>
      <a:accent4>
        <a:srgbClr val="8FAC39"/>
      </a:accent4>
      <a:accent5>
        <a:srgbClr val="B2A046"/>
      </a:accent5>
      <a:accent6>
        <a:srgbClr val="B16C3B"/>
      </a:accent6>
      <a:hlink>
        <a:srgbClr val="86852C"/>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2926</TotalTime>
  <Words>1766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Nova</vt:lpstr>
      <vt:lpstr>ingra</vt:lpstr>
      <vt:lpstr>GradientRiseVTI</vt:lpstr>
      <vt:lpstr>‘Sustainable FoOD Choices for students’ </vt:lpstr>
      <vt:lpstr>Define sustainable food choices</vt:lpstr>
      <vt:lpstr>Main User attitudes</vt:lpstr>
      <vt:lpstr>user needs</vt:lpstr>
      <vt:lpstr>Visual Design ideas</vt:lpstr>
      <vt:lpstr>Pitfalls</vt:lpstr>
      <vt:lpstr>Main Design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eating for students'</dc:title>
  <dc:creator>Mic Palmer</dc:creator>
  <cp:lastModifiedBy>Luke Hammond (Student)</cp:lastModifiedBy>
  <cp:revision>169</cp:revision>
  <dcterms:created xsi:type="dcterms:W3CDTF">2020-09-30T17:05:13Z</dcterms:created>
  <dcterms:modified xsi:type="dcterms:W3CDTF">2022-12-20T19:38:42Z</dcterms:modified>
</cp:coreProperties>
</file>