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6" r:id="rId5"/>
    <p:sldId id="257" r:id="rId6"/>
    <p:sldId id="262" r:id="rId7"/>
    <p:sldId id="259" r:id="rId8"/>
    <p:sldId id="263"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05" d="100"/>
          <a:sy n="105" d="100"/>
        </p:scale>
        <p:origin x="7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Tuesday, October 25, 2022</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740754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Tuesday, October 25, 2022</a:t>
            </a:fld>
            <a:endParaRPr lang="en-US"/>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497622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Tuesday, October 25, 2022</a:t>
            </a:fld>
            <a:endParaRPr lang="en-US"/>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966709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Tuesday, October 25, 2022</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099073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Tuesday, October 25, 2022</a:t>
            </a:fld>
            <a:endParaRPr lang="en-US"/>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4053026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Tuesday, October 25, 2022</a:t>
            </a:fld>
            <a:endParaRPr lang="en-US"/>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104282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Tuesday, October 25, 2022</a:t>
            </a:fld>
            <a:endParaRPr lang="en-US"/>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87791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Tuesday, October 25, 2022</a:t>
            </a:fld>
            <a:endParaRPr lang="en-US"/>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328817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Tuesday, October 25, 2022</a:t>
            </a:fld>
            <a:endParaRPr lang="en-US"/>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000096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Tuesday, October 25, 2022</a:t>
            </a:fld>
            <a:endParaRPr lang="en-US"/>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967958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Tuesday, October 25, 2022</a:t>
            </a:fld>
            <a:endParaRPr lang="en-US"/>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278249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0076A27-8146-4F75-9851-A83577C6FD8A}" type="datetime2">
              <a:rPr lang="en-US" smtClean="0"/>
              <a:t>Tuesday, October 25, 2022</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424238460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ducation.nationalgeographic.org/resource/sustainabilit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nutritionj.biomedcentral.com/articles/10.1186/s12937-018-0398-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ncbi.nlm.nih.gov/pmc/articles/PMC631535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F1B1A9-81D7-475B-9773-FA69E2D6C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5C41122-1268-4698-8D35-456A779732E1}"/>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825938E3-FCDD-4147-B4EC-232316751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8" y="-808"/>
            <a:ext cx="12188952" cy="3191317"/>
          </a:xfrm>
          <a:prstGeom prst="rect">
            <a:avLst/>
          </a:prstGeom>
          <a:gradFill>
            <a:gsLst>
              <a:gs pos="42000">
                <a:schemeClr val="tx1">
                  <a:alpha val="23000"/>
                </a:schemeClr>
              </a:gs>
              <a:gs pos="0">
                <a:schemeClr val="tx1">
                  <a:alpha val="0"/>
                </a:schemeClr>
              </a:gs>
              <a:gs pos="100000">
                <a:schemeClr val="tx1">
                  <a:alpha val="3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539A5E-D3BE-9347-AEAF-AF170B0D9580}"/>
              </a:ext>
            </a:extLst>
          </p:cNvPr>
          <p:cNvSpPr>
            <a:spLocks noGrp="1"/>
          </p:cNvSpPr>
          <p:nvPr>
            <p:ph type="ctrTitle"/>
          </p:nvPr>
        </p:nvSpPr>
        <p:spPr>
          <a:xfrm>
            <a:off x="1524000" y="516834"/>
            <a:ext cx="9144000" cy="1304013"/>
          </a:xfrm>
        </p:spPr>
        <p:txBody>
          <a:bodyPr>
            <a:normAutofit/>
          </a:bodyPr>
          <a:lstStyle/>
          <a:p>
            <a:pPr>
              <a:lnSpc>
                <a:spcPct val="90000"/>
              </a:lnSpc>
            </a:pPr>
            <a:r>
              <a:rPr lang="en-GB" sz="3100" dirty="0">
                <a:solidFill>
                  <a:srgbClr val="FFFFFF"/>
                </a:solidFill>
              </a:rPr>
              <a:t>‘Sustainable food choices for students’ </a:t>
            </a:r>
            <a:br>
              <a:rPr lang="en-GB" sz="3100" dirty="0">
                <a:solidFill>
                  <a:srgbClr val="FFFFFF"/>
                </a:solidFill>
              </a:rPr>
            </a:br>
            <a:endParaRPr lang="en-US" sz="3100" dirty="0">
              <a:solidFill>
                <a:srgbClr val="FFFFFF"/>
              </a:solidFill>
            </a:endParaRPr>
          </a:p>
        </p:txBody>
      </p:sp>
      <p:sp>
        <p:nvSpPr>
          <p:cNvPr id="13" name="Rectangle 12">
            <a:extLst>
              <a:ext uri="{FF2B5EF4-FFF2-40B4-BE49-F238E27FC236}">
                <a16:creationId xmlns:a16="http://schemas.microsoft.com/office/drawing/2014/main" id="{9AA75596-FA3D-4A75-A3CB-443E14CBF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372"/>
            <a:ext cx="12192000" cy="456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F5FBB9B-488E-47BA-9CA3-8CC9C7D157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3574FE0-C6E5-4148-8CC5-56169A790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0E0A6FE-E894-294F-9725-F85FD6F10B0B}"/>
              </a:ext>
            </a:extLst>
          </p:cNvPr>
          <p:cNvSpPr txBox="1"/>
          <p:nvPr/>
        </p:nvSpPr>
        <p:spPr>
          <a:xfrm>
            <a:off x="2858763" y="6488668"/>
            <a:ext cx="4458821" cy="369332"/>
          </a:xfrm>
          <a:prstGeom prst="rect">
            <a:avLst/>
          </a:prstGeom>
          <a:noFill/>
        </p:spPr>
        <p:txBody>
          <a:bodyPr wrap="square" rtlCol="0">
            <a:spAutoFit/>
          </a:bodyPr>
          <a:lstStyle/>
          <a:p>
            <a:r>
              <a:rPr lang="en-US" dirty="0"/>
              <a:t>Your name: Luke Hammond</a:t>
            </a:r>
          </a:p>
        </p:txBody>
      </p:sp>
    </p:spTree>
    <p:extLst>
      <p:ext uri="{BB962C8B-B14F-4D97-AF65-F5344CB8AC3E}">
        <p14:creationId xmlns:p14="http://schemas.microsoft.com/office/powerpoint/2010/main" val="887698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B1771-6C2D-7846-A6A8-2738916E0BC3}"/>
              </a:ext>
            </a:extLst>
          </p:cNvPr>
          <p:cNvSpPr>
            <a:spLocks noGrp="1"/>
          </p:cNvSpPr>
          <p:nvPr>
            <p:ph type="title"/>
          </p:nvPr>
        </p:nvSpPr>
        <p:spPr>
          <a:xfrm>
            <a:off x="1371599" y="246542"/>
            <a:ext cx="10240903" cy="1233488"/>
          </a:xfrm>
        </p:spPr>
        <p:txBody>
          <a:bodyPr/>
          <a:lstStyle/>
          <a:p>
            <a:r>
              <a:rPr lang="en-US" dirty="0"/>
              <a:t>What is sustainable food?</a:t>
            </a:r>
          </a:p>
        </p:txBody>
      </p:sp>
      <p:sp>
        <p:nvSpPr>
          <p:cNvPr id="3" name="Content Placeholder 2">
            <a:extLst>
              <a:ext uri="{FF2B5EF4-FFF2-40B4-BE49-F238E27FC236}">
                <a16:creationId xmlns:a16="http://schemas.microsoft.com/office/drawing/2014/main" id="{165F506E-2B77-2941-9183-E7B4D43CC169}"/>
              </a:ext>
            </a:extLst>
          </p:cNvPr>
          <p:cNvSpPr>
            <a:spLocks noGrp="1"/>
          </p:cNvSpPr>
          <p:nvPr>
            <p:ph idx="1"/>
          </p:nvPr>
        </p:nvSpPr>
        <p:spPr/>
        <p:txBody>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Find a reliable definition and give references</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a:t>
            </a:r>
            <a:r>
              <a:rPr lang="en-GB" b="0" i="0" dirty="0">
                <a:solidFill>
                  <a:srgbClr val="121212"/>
                </a:solidFill>
                <a:effectLst/>
                <a:latin typeface="Calibri" panose="020F0502020204030204" pitchFamily="34" charset="0"/>
                <a:ea typeface="Calibri" panose="020F0502020204030204" pitchFamily="34" charset="0"/>
                <a:cs typeface="Calibri" panose="020F0502020204030204" pitchFamily="34" charset="0"/>
              </a:rPr>
              <a:t>Sustainability is the practice of using natural resources responsibly today, so they are available for future generations tomorrow.</a:t>
            </a:r>
            <a:r>
              <a:rPr lang="en-US" b="1" i="0" dirty="0">
                <a:solidFill>
                  <a:srgbClr val="121212"/>
                </a:solidFill>
                <a:effectLst/>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US" dirty="0">
                <a:solidFill>
                  <a:srgbClr val="121212"/>
                </a:solidFill>
                <a:latin typeface="Calibri" panose="020F0502020204030204" pitchFamily="34" charset="0"/>
                <a:ea typeface="Calibri" panose="020F0502020204030204" pitchFamily="34" charset="0"/>
                <a:cs typeface="Calibri" panose="020F0502020204030204" pitchFamily="34" charset="0"/>
              </a:rPr>
              <a:t>National geographic (2022) </a:t>
            </a:r>
            <a:r>
              <a:rPr lang="en-US" i="1" dirty="0">
                <a:solidFill>
                  <a:srgbClr val="121212"/>
                </a:solidFill>
                <a:latin typeface="Calibri" panose="020F0502020204030204" pitchFamily="34" charset="0"/>
                <a:ea typeface="Calibri" panose="020F0502020204030204" pitchFamily="34" charset="0"/>
                <a:cs typeface="Calibri" panose="020F0502020204030204" pitchFamily="34" charset="0"/>
              </a:rPr>
              <a:t>Sustainability. </a:t>
            </a:r>
            <a:r>
              <a:rPr lang="en-US" dirty="0">
                <a:solidFill>
                  <a:srgbClr val="121212"/>
                </a:solidFill>
                <a:latin typeface="Calibri" panose="020F0502020204030204" pitchFamily="34" charset="0"/>
                <a:ea typeface="Calibri" panose="020F0502020204030204" pitchFamily="34" charset="0"/>
                <a:cs typeface="Calibri" panose="020F0502020204030204" pitchFamily="34" charset="0"/>
              </a:rPr>
              <a:t>Available from: </a:t>
            </a:r>
            <a:r>
              <a:rPr lang="en-US" dirty="0">
                <a:solidFill>
                  <a:srgbClr val="121212"/>
                </a:solidFill>
                <a:latin typeface="Calibri" panose="020F0502020204030204" pitchFamily="34" charset="0"/>
                <a:ea typeface="Calibri" panose="020F0502020204030204" pitchFamily="34" charset="0"/>
                <a:cs typeface="Calibri" panose="020F0502020204030204" pitchFamily="34" charset="0"/>
                <a:hlinkClick r:id="rId2"/>
              </a:rPr>
              <a:t>https://education.nationalgeographic.org/resource/sustainability</a:t>
            </a:r>
            <a:r>
              <a:rPr lang="en-US" dirty="0">
                <a:solidFill>
                  <a:srgbClr val="121212"/>
                </a:solidFill>
                <a:latin typeface="Calibri" panose="020F0502020204030204" pitchFamily="34" charset="0"/>
                <a:ea typeface="Calibri" panose="020F0502020204030204" pitchFamily="34" charset="0"/>
                <a:cs typeface="Calibri" panose="020F0502020204030204" pitchFamily="34" charset="0"/>
              </a:rPr>
              <a:t> [Accessed 25 October 2022]</a:t>
            </a:r>
          </a:p>
          <a:p>
            <a:pPr marL="0" indent="0">
              <a:buNone/>
            </a:pPr>
            <a:r>
              <a:rPr lang="en-US" dirty="0">
                <a:solidFill>
                  <a:srgbClr val="121212"/>
                </a:solidFill>
                <a:latin typeface="Calibri" panose="020F0502020204030204" pitchFamily="34" charset="0"/>
                <a:ea typeface="Calibri" panose="020F0502020204030204" pitchFamily="34" charset="0"/>
                <a:cs typeface="Calibri" panose="020F0502020204030204" pitchFamily="34" charset="0"/>
              </a:rPr>
              <a:t>When you tie it in with food it means to grow and eat food available today but not affect the growth or impede the food for future generations.</a:t>
            </a: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720825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543E0-EA33-8F48-ADE5-235D23E72B9C}"/>
              </a:ext>
            </a:extLst>
          </p:cNvPr>
          <p:cNvSpPr>
            <a:spLocks noGrp="1"/>
          </p:cNvSpPr>
          <p:nvPr>
            <p:ph type="title"/>
          </p:nvPr>
        </p:nvSpPr>
        <p:spPr>
          <a:xfrm>
            <a:off x="1371599" y="0"/>
            <a:ext cx="10240903" cy="604796"/>
          </a:xfrm>
        </p:spPr>
        <p:txBody>
          <a:bodyPr>
            <a:noAutofit/>
          </a:bodyPr>
          <a:lstStyle/>
          <a:p>
            <a:r>
              <a:rPr lang="en-US" sz="2000" dirty="0"/>
              <a:t>Sustainable food choices for students</a:t>
            </a:r>
          </a:p>
        </p:txBody>
      </p:sp>
      <p:sp>
        <p:nvSpPr>
          <p:cNvPr id="3" name="Content Placeholder 2">
            <a:extLst>
              <a:ext uri="{FF2B5EF4-FFF2-40B4-BE49-F238E27FC236}">
                <a16:creationId xmlns:a16="http://schemas.microsoft.com/office/drawing/2014/main" id="{67DC507E-7ED7-C94F-A270-BB77149EFC7A}"/>
              </a:ext>
            </a:extLst>
          </p:cNvPr>
          <p:cNvSpPr>
            <a:spLocks noGrp="1"/>
          </p:cNvSpPr>
          <p:nvPr>
            <p:ph idx="1"/>
          </p:nvPr>
        </p:nvSpPr>
        <p:spPr>
          <a:xfrm>
            <a:off x="1371600" y="1383957"/>
            <a:ext cx="10240903" cy="4687161"/>
          </a:xfrm>
        </p:spPr>
        <p:txBody>
          <a:bodyPr>
            <a:normAutofit fontScale="70000" lnSpcReduction="20000"/>
          </a:bodyPr>
          <a:lstStyle/>
          <a:p>
            <a:pPr marL="0" indent="0">
              <a:buNone/>
            </a:pPr>
            <a:r>
              <a:rPr lang="en-US" sz="2600" dirty="0">
                <a:latin typeface="Calibri" panose="020F0502020204030204" pitchFamily="34" charset="0"/>
                <a:ea typeface="Calibri" panose="020F0502020204030204" pitchFamily="34" charset="0"/>
                <a:cs typeface="Calibri" panose="020F0502020204030204" pitchFamily="34" charset="0"/>
              </a:rPr>
              <a:t>What are UK students’ key values when it comes to food? Give supporting references</a:t>
            </a:r>
          </a:p>
          <a:p>
            <a:pPr marL="0" indent="0">
              <a:buNone/>
            </a:pPr>
            <a:r>
              <a:rPr lang="en-US" sz="2600" dirty="0">
                <a:latin typeface="Calibri" panose="020F0502020204030204" pitchFamily="34" charset="0"/>
                <a:ea typeface="Calibri" panose="020F0502020204030204" pitchFamily="34" charset="0"/>
                <a:cs typeface="Calibri" panose="020F0502020204030204" pitchFamily="34" charset="0"/>
              </a:rPr>
              <a:t>“</a:t>
            </a:r>
            <a:r>
              <a:rPr lang="en-GB" sz="26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Dietary analyses revealed four major dietary patterns: ‘vegetarian’; ‘snacking’; ‘health-conscious’; and ‘convenience, red meat &amp; alcohol’.” </a:t>
            </a:r>
          </a:p>
          <a:p>
            <a:pPr marL="0" indent="0">
              <a:buNone/>
            </a:pPr>
            <a:r>
              <a:rPr lang="en-GB" sz="2600" dirty="0">
                <a:solidFill>
                  <a:srgbClr val="333333"/>
                </a:solidFill>
                <a:latin typeface="Calibri" panose="020F0502020204030204" pitchFamily="34" charset="0"/>
                <a:ea typeface="Calibri" panose="020F0502020204030204" pitchFamily="34" charset="0"/>
                <a:cs typeface="Calibri" panose="020F0502020204030204" pitchFamily="34" charset="0"/>
              </a:rPr>
              <a:t>Female students leaned more towards the ‘vegetarian’ food habits whereas the male students fit the ‘convenience, red meat &amp; alcohol’, however the students who were more capable of cooking went towards a more ‘vegetarian’ and ‘health conscious’ patterns</a:t>
            </a:r>
          </a:p>
          <a:p>
            <a:pPr marL="0" indent="0">
              <a:buNone/>
            </a:pPr>
            <a:r>
              <a:rPr lang="en-GB" sz="2600" dirty="0">
                <a:solidFill>
                  <a:srgbClr val="333333"/>
                </a:solidFill>
                <a:latin typeface="Calibri" panose="020F0502020204030204" pitchFamily="34" charset="0"/>
                <a:ea typeface="Calibri" panose="020F0502020204030204" pitchFamily="34" charset="0"/>
                <a:cs typeface="Calibri" panose="020F0502020204030204" pitchFamily="34" charset="0"/>
              </a:rPr>
              <a:t>“</a:t>
            </a:r>
            <a:r>
              <a:rPr lang="en-GB" sz="26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University policy to improve students’ diets should incorporate efforts to promote student engagement in cooking and food preparation, and increased availability of low-cost healthier food items.” </a:t>
            </a:r>
          </a:p>
          <a:p>
            <a:pPr marL="0" indent="0">
              <a:buNone/>
            </a:pPr>
            <a:r>
              <a:rPr lang="en-US" sz="2600" dirty="0">
                <a:latin typeface="Calibri" panose="020F0502020204030204" pitchFamily="34" charset="0"/>
                <a:ea typeface="Calibri" panose="020F0502020204030204" pitchFamily="34" charset="0"/>
                <a:cs typeface="Calibri" panose="020F0502020204030204" pitchFamily="34" charset="0"/>
              </a:rPr>
              <a:t>E. F. </a:t>
            </a:r>
            <a:r>
              <a:rPr lang="en-US" sz="2600" dirty="0" err="1">
                <a:latin typeface="Calibri" panose="020F0502020204030204" pitchFamily="34" charset="0"/>
                <a:ea typeface="Calibri" panose="020F0502020204030204" pitchFamily="34" charset="0"/>
                <a:cs typeface="Calibri" panose="020F0502020204030204" pitchFamily="34" charset="0"/>
              </a:rPr>
              <a:t>Sprake</a:t>
            </a:r>
            <a:r>
              <a:rPr lang="en-US" sz="2600" dirty="0">
                <a:latin typeface="Calibri" panose="020F0502020204030204" pitchFamily="34" charset="0"/>
                <a:ea typeface="Calibri" panose="020F0502020204030204" pitchFamily="34" charset="0"/>
                <a:cs typeface="Calibri" panose="020F0502020204030204" pitchFamily="34" charset="0"/>
              </a:rPr>
              <a:t> (2018) </a:t>
            </a:r>
            <a:r>
              <a:rPr lang="en-GB" sz="2600" b="1" i="1" dirty="0">
                <a:solidFill>
                  <a:srgbClr val="1B3051"/>
                </a:solidFill>
                <a:effectLst/>
                <a:latin typeface="Calibri" panose="020F0502020204030204" pitchFamily="34" charset="0"/>
                <a:ea typeface="Calibri" panose="020F0502020204030204" pitchFamily="34" charset="0"/>
                <a:cs typeface="Calibri" panose="020F0502020204030204" pitchFamily="34" charset="0"/>
              </a:rPr>
              <a:t>Dietary patterns of university students in the UK: a cross-sectional study. </a:t>
            </a:r>
            <a:r>
              <a:rPr lang="en-GB" sz="2600" b="1" dirty="0">
                <a:solidFill>
                  <a:srgbClr val="1B3051"/>
                </a:solidFill>
                <a:effectLst/>
                <a:latin typeface="Calibri" panose="020F0502020204030204" pitchFamily="34" charset="0"/>
                <a:ea typeface="Calibri" panose="020F0502020204030204" pitchFamily="34" charset="0"/>
                <a:cs typeface="Calibri" panose="020F0502020204030204" pitchFamily="34" charset="0"/>
              </a:rPr>
              <a:t>Available from: </a:t>
            </a:r>
            <a:r>
              <a:rPr lang="en-GB" sz="2600" b="1" dirty="0">
                <a:solidFill>
                  <a:srgbClr val="1B3051"/>
                </a:solidFill>
                <a:effectLst/>
                <a:latin typeface="Calibri" panose="020F0502020204030204" pitchFamily="34" charset="0"/>
                <a:ea typeface="Calibri" panose="020F0502020204030204" pitchFamily="34" charset="0"/>
                <a:cs typeface="Calibri" panose="020F0502020204030204" pitchFamily="34" charset="0"/>
                <a:hlinkClick r:id="rId2"/>
              </a:rPr>
              <a:t>https://nutritionj.biomedcentral.com/articles/10.1186/s12937-018-0398-y</a:t>
            </a:r>
            <a:r>
              <a:rPr lang="en-GB" sz="2600" b="1" dirty="0">
                <a:solidFill>
                  <a:srgbClr val="1B3051"/>
                </a:solidFill>
                <a:effectLst/>
                <a:latin typeface="Calibri" panose="020F0502020204030204" pitchFamily="34" charset="0"/>
                <a:ea typeface="Calibri" panose="020F0502020204030204" pitchFamily="34" charset="0"/>
                <a:cs typeface="Calibri" panose="020F0502020204030204" pitchFamily="34" charset="0"/>
              </a:rPr>
              <a:t> [Accessed 25 October 2022]</a:t>
            </a:r>
            <a:endParaRPr lang="en-GB" sz="2600" b="1" i="1" dirty="0">
              <a:solidFill>
                <a:srgbClr val="1B3051"/>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i="1" dirty="0"/>
          </a:p>
          <a:p>
            <a:pPr marL="0" indent="0">
              <a:buNone/>
            </a:pPr>
            <a:r>
              <a:rPr lang="en-US" dirty="0"/>
              <a:t> </a:t>
            </a:r>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1832308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DC507E-7ED7-C94F-A270-BB77149EFC7A}"/>
              </a:ext>
            </a:extLst>
          </p:cNvPr>
          <p:cNvSpPr>
            <a:spLocks noGrp="1"/>
          </p:cNvSpPr>
          <p:nvPr>
            <p:ph idx="1"/>
          </p:nvPr>
        </p:nvSpPr>
        <p:spPr>
          <a:xfrm>
            <a:off x="1371600" y="1421027"/>
            <a:ext cx="10240903" cy="4650091"/>
          </a:xfrm>
        </p:spPr>
        <p:txBody>
          <a:bodyPr>
            <a:normAutofit lnSpcReduction="10000"/>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What might non-students think about students’ food choices? Give supporting references </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It is among the universities best interest to help develop and push university students to eating healthy, the transition from moving away from home with freedom of choice to choose food, many students eat rather unhealthy and therefore, never develop an understanding of the importance of healthy as well as sustainable food. This can result in a number of eating disorders.</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In addition to food choice, students may start having irregular meals as well as in increase in unhealthy snacks.</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a:t>
            </a:r>
            <a:r>
              <a:rPr lang="en-GB"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the most common factors that are reported as barriers to a healthy diet are time constraints, the high price of food items, and their availability, followed by the lack of motivation in food preparation</a:t>
            </a:r>
            <a:r>
              <a:rPr lang="en-US"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a:t>
            </a:r>
            <a:r>
              <a:rPr lang="en-US" dirty="0">
                <a:solidFill>
                  <a:srgbClr val="212121"/>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212121"/>
                </a:solidFill>
                <a:latin typeface="Calibri" panose="020F0502020204030204" pitchFamily="34" charset="0"/>
                <a:ea typeface="Calibri" panose="020F0502020204030204" pitchFamily="34" charset="0"/>
                <a:cs typeface="Calibri" panose="020F0502020204030204" pitchFamily="34" charset="0"/>
              </a:rPr>
              <a:t>Sogari</a:t>
            </a:r>
            <a:r>
              <a:rPr lang="en-US" dirty="0">
                <a:solidFill>
                  <a:srgbClr val="212121"/>
                </a:solidFill>
                <a:latin typeface="Calibri" panose="020F0502020204030204" pitchFamily="34" charset="0"/>
                <a:ea typeface="Calibri" panose="020F0502020204030204" pitchFamily="34" charset="0"/>
                <a:cs typeface="Calibri" panose="020F0502020204030204" pitchFamily="34" charset="0"/>
              </a:rPr>
              <a:t>, G (2018) </a:t>
            </a:r>
            <a:r>
              <a:rPr lang="en-GB" b="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College Students and Eating Habits: A Study Using An Ecological Model for Healthy </a:t>
            </a:r>
            <a:r>
              <a:rPr lang="en-GB" b="0" i="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Behavior</a:t>
            </a:r>
            <a:r>
              <a:rPr lang="en-GB" b="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GB" dirty="0">
                <a:solidFill>
                  <a:srgbClr val="000000"/>
                </a:solidFill>
                <a:latin typeface="Calibri" panose="020F0502020204030204" pitchFamily="34" charset="0"/>
                <a:ea typeface="Calibri" panose="020F0502020204030204" pitchFamily="34" charset="0"/>
                <a:cs typeface="Calibri" panose="020F0502020204030204" pitchFamily="34" charset="0"/>
              </a:rPr>
              <a:t>Available from: </a:t>
            </a:r>
            <a:r>
              <a:rPr lang="en-GB" dirty="0">
                <a:solidFill>
                  <a:srgbClr val="000000"/>
                </a:solidFill>
                <a:latin typeface="Calibri" panose="020F0502020204030204" pitchFamily="34" charset="0"/>
                <a:ea typeface="Calibri" panose="020F0502020204030204" pitchFamily="34" charset="0"/>
                <a:cs typeface="Calibri" panose="020F0502020204030204" pitchFamily="34" charset="0"/>
                <a:hlinkClick r:id="rId2"/>
              </a:rPr>
              <a:t>https://www.ncbi.nlm.nih.gov/pmc/articles/PMC6315356/</a:t>
            </a:r>
            <a:r>
              <a:rPr lang="en-GB" dirty="0">
                <a:solidFill>
                  <a:srgbClr val="000000"/>
                </a:solidFill>
                <a:latin typeface="Calibri" panose="020F0502020204030204" pitchFamily="34" charset="0"/>
                <a:ea typeface="Calibri" panose="020F0502020204030204" pitchFamily="34" charset="0"/>
                <a:cs typeface="Calibri" panose="020F0502020204030204" pitchFamily="34" charset="0"/>
              </a:rPr>
              <a:t> [Accessed 25 October 2022]</a:t>
            </a:r>
            <a:endParaRPr lang="en-GB" sz="1800" b="0" i="1"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p>
          <a:p>
            <a:pPr marL="0" indent="0">
              <a:buNone/>
            </a:pPr>
            <a:endParaRPr lang="en-US" dirty="0"/>
          </a:p>
          <a:p>
            <a:endParaRPr lang="en-US" dirty="0"/>
          </a:p>
          <a:p>
            <a:pPr marL="0" indent="0">
              <a:buNone/>
            </a:pPr>
            <a:endParaRPr lang="en-US" dirty="0"/>
          </a:p>
          <a:p>
            <a:pPr marL="0" indent="0">
              <a:buNone/>
            </a:pPr>
            <a:endParaRPr lang="en-US" dirty="0"/>
          </a:p>
          <a:p>
            <a:endParaRPr lang="en-US" dirty="0"/>
          </a:p>
        </p:txBody>
      </p:sp>
      <p:sp>
        <p:nvSpPr>
          <p:cNvPr id="6" name="Title 1">
            <a:extLst>
              <a:ext uri="{FF2B5EF4-FFF2-40B4-BE49-F238E27FC236}">
                <a16:creationId xmlns:a16="http://schemas.microsoft.com/office/drawing/2014/main" id="{98980BA9-1E47-D54B-ABF5-BF60AC38E1C1}"/>
              </a:ext>
            </a:extLst>
          </p:cNvPr>
          <p:cNvSpPr>
            <a:spLocks noGrp="1"/>
          </p:cNvSpPr>
          <p:nvPr>
            <p:ph type="title"/>
          </p:nvPr>
        </p:nvSpPr>
        <p:spPr>
          <a:xfrm>
            <a:off x="1371599" y="0"/>
            <a:ext cx="10240903" cy="604796"/>
          </a:xfrm>
        </p:spPr>
        <p:txBody>
          <a:bodyPr>
            <a:noAutofit/>
          </a:bodyPr>
          <a:lstStyle/>
          <a:p>
            <a:r>
              <a:rPr lang="en-US" sz="2000" dirty="0"/>
              <a:t>Sustainable food choices for students</a:t>
            </a:r>
          </a:p>
        </p:txBody>
      </p:sp>
    </p:spTree>
    <p:extLst>
      <p:ext uri="{BB962C8B-B14F-4D97-AF65-F5344CB8AC3E}">
        <p14:creationId xmlns:p14="http://schemas.microsoft.com/office/powerpoint/2010/main" val="1099196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DC507E-7ED7-C94F-A270-BB77149EFC7A}"/>
              </a:ext>
            </a:extLst>
          </p:cNvPr>
          <p:cNvSpPr>
            <a:spLocks noGrp="1"/>
          </p:cNvSpPr>
          <p:nvPr>
            <p:ph idx="1"/>
          </p:nvPr>
        </p:nvSpPr>
        <p:spPr>
          <a:xfrm>
            <a:off x="1282262" y="1334530"/>
            <a:ext cx="10330241" cy="4736589"/>
          </a:xfrm>
        </p:spPr>
        <p:txBody>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From your experience, what external circumstances could influence students’ choices about foods?</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Variables I have experienced are time constraints as well as money difficulties. Sometimes there are late lectures or a lot of work to get through resulting in either a quick dinner such as noodles or some unhealthy snacks to fill up before having time to make dinner. </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In addition to this, a bad sleep schedule and early lectures usually means the first meal I have in my day is lunch.</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Another factor is living with my partner, as we have shared shopping we have the same dinner, therefore, we need to compromise on what we decide to eat, taking into consideration the others interests as well as what they may desire that week.  </a:t>
            </a: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p>
          <a:p>
            <a:endParaRPr lang="en-US" dirty="0"/>
          </a:p>
          <a:p>
            <a:pPr marL="0" indent="0">
              <a:buNone/>
            </a:pPr>
            <a:endParaRPr lang="en-US" dirty="0"/>
          </a:p>
          <a:p>
            <a:endParaRPr lang="en-US" dirty="0"/>
          </a:p>
          <a:p>
            <a:endParaRPr lang="en-US" dirty="0"/>
          </a:p>
          <a:p>
            <a:pPr marL="0" indent="0">
              <a:buNone/>
            </a:pPr>
            <a:endParaRPr lang="en-US" dirty="0"/>
          </a:p>
          <a:p>
            <a:endParaRPr lang="en-US" dirty="0"/>
          </a:p>
          <a:p>
            <a:endParaRPr lang="en-US" dirty="0"/>
          </a:p>
        </p:txBody>
      </p:sp>
      <p:sp>
        <p:nvSpPr>
          <p:cNvPr id="6" name="Title 1">
            <a:extLst>
              <a:ext uri="{FF2B5EF4-FFF2-40B4-BE49-F238E27FC236}">
                <a16:creationId xmlns:a16="http://schemas.microsoft.com/office/drawing/2014/main" id="{845D1D34-B91A-4649-9B31-57AB4151377C}"/>
              </a:ext>
            </a:extLst>
          </p:cNvPr>
          <p:cNvSpPr>
            <a:spLocks noGrp="1"/>
          </p:cNvSpPr>
          <p:nvPr>
            <p:ph type="title"/>
          </p:nvPr>
        </p:nvSpPr>
        <p:spPr>
          <a:xfrm>
            <a:off x="1371599" y="0"/>
            <a:ext cx="10240903" cy="604796"/>
          </a:xfrm>
        </p:spPr>
        <p:txBody>
          <a:bodyPr>
            <a:noAutofit/>
          </a:bodyPr>
          <a:lstStyle/>
          <a:p>
            <a:r>
              <a:rPr lang="en-US" sz="2000" dirty="0"/>
              <a:t>Sustainable food choices for students</a:t>
            </a:r>
          </a:p>
        </p:txBody>
      </p:sp>
    </p:spTree>
    <p:extLst>
      <p:ext uri="{BB962C8B-B14F-4D97-AF65-F5344CB8AC3E}">
        <p14:creationId xmlns:p14="http://schemas.microsoft.com/office/powerpoint/2010/main" val="3655887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25D2D-7EDF-694C-8991-0E585384E84B}"/>
              </a:ext>
            </a:extLst>
          </p:cNvPr>
          <p:cNvSpPr>
            <a:spLocks noGrp="1"/>
          </p:cNvSpPr>
          <p:nvPr>
            <p:ph type="title"/>
          </p:nvPr>
        </p:nvSpPr>
        <p:spPr>
          <a:xfrm>
            <a:off x="1272746" y="-176435"/>
            <a:ext cx="10499124" cy="1233488"/>
          </a:xfrm>
        </p:spPr>
        <p:txBody>
          <a:bodyPr>
            <a:normAutofit/>
          </a:bodyPr>
          <a:lstStyle/>
          <a:p>
            <a:r>
              <a:rPr lang="en-GB" sz="2000" dirty="0"/>
              <a:t>Questions for interview/ focus group</a:t>
            </a:r>
            <a:br>
              <a:rPr lang="en-GB" dirty="0"/>
            </a:br>
            <a:endParaRPr lang="en-US" dirty="0"/>
          </a:p>
        </p:txBody>
      </p:sp>
      <p:sp>
        <p:nvSpPr>
          <p:cNvPr id="3" name="Content Placeholder 2">
            <a:extLst>
              <a:ext uri="{FF2B5EF4-FFF2-40B4-BE49-F238E27FC236}">
                <a16:creationId xmlns:a16="http://schemas.microsoft.com/office/drawing/2014/main" id="{0CEF482F-0288-7E4C-8CF4-B1F18CD2BA56}"/>
              </a:ext>
            </a:extLst>
          </p:cNvPr>
          <p:cNvSpPr>
            <a:spLocks noGrp="1"/>
          </p:cNvSpPr>
          <p:nvPr>
            <p:ph idx="1"/>
          </p:nvPr>
        </p:nvSpPr>
        <p:spPr>
          <a:xfrm>
            <a:off x="1000898" y="1634561"/>
            <a:ext cx="10499124" cy="3956179"/>
          </a:xfrm>
        </p:spPr>
        <p:txBody>
          <a:bodyPr>
            <a:normAutofit fontScale="47500" lnSpcReduction="20000"/>
          </a:bodyPr>
          <a:lstStyle/>
          <a:p>
            <a:pPr marL="0" indent="0">
              <a:buNone/>
            </a:pPr>
            <a:r>
              <a:rPr lang="en-GB" b="1" dirty="0"/>
              <a:t>Starter:</a:t>
            </a:r>
          </a:p>
          <a:p>
            <a:pPr marL="342900" lvl="0" indent="-342900">
              <a:lnSpc>
                <a:spcPct val="107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What did you have breakfast today?</a:t>
            </a:r>
          </a:p>
          <a:p>
            <a:pPr marL="342900" lvl="0" indent="-342900">
              <a:lnSpc>
                <a:spcPct val="107000"/>
              </a:lnSpc>
              <a:spcAft>
                <a:spcPts val="80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Did you know this was going to be your breakfast this morning or did you decide when preparing?</a:t>
            </a:r>
            <a:endParaRPr lang="en-GB" dirty="0"/>
          </a:p>
          <a:p>
            <a:pPr marL="0" indent="0">
              <a:buNone/>
            </a:pPr>
            <a:r>
              <a:rPr lang="en-GB" b="1" dirty="0"/>
              <a:t>Transition to main questions:</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Have you noticed a change in your eating habits since becoming an adult or moving out? - could you perhaps give a reason as to why?</a:t>
            </a:r>
            <a:endParaRPr lang="en-GB" dirty="0"/>
          </a:p>
          <a:p>
            <a:pPr marL="0" indent="0">
              <a:buNone/>
            </a:pPr>
            <a:r>
              <a:rPr lang="en-GB" b="1" dirty="0"/>
              <a:t>Main questions:</a:t>
            </a:r>
          </a:p>
          <a:p>
            <a:pPr marL="342900" lvl="0" indent="-342900">
              <a:lnSpc>
                <a:spcPct val="107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What does the word sustainable mean to you? – this is the definition given by national geographic, </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GB" sz="1800" dirty="0">
                <a:effectLst/>
                <a:latin typeface="Calibri" panose="020F0502020204030204" pitchFamily="34" charset="0"/>
                <a:ea typeface="Calibri" panose="020F0502020204030204" pitchFamily="34" charset="0"/>
                <a:cs typeface="Times New Roman" panose="02020603050405020304" pitchFamily="18" charset="0"/>
              </a:rPr>
              <a:t>Sustainability is the practice of using natural resources responsibly today, so they are available for future generations tomorrow.</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a:effectLst/>
                <a:latin typeface="Calibri" panose="020F0502020204030204" pitchFamily="34" charset="0"/>
                <a:ea typeface="Calibri" panose="020F0502020204030204" pitchFamily="34" charset="0"/>
                <a:cs typeface="Times New Roman" panose="02020603050405020304" pitchFamily="18" charset="0"/>
              </a:rPr>
              <a:t>hearing this, do you think this fits with your answer?</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Could you give an example of a sustainable piece of food?</a:t>
            </a:r>
          </a:p>
          <a:p>
            <a:pPr marL="342900" lvl="0" indent="-342900">
              <a:lnSpc>
                <a:spcPct val="107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What factors would you say affect your decision when making food?</a:t>
            </a:r>
          </a:p>
          <a:p>
            <a:pPr marL="342900" lvl="0" indent="-342900">
              <a:lnSpc>
                <a:spcPct val="107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What do you think would push you to eat sustainably more often?</a:t>
            </a:r>
          </a:p>
          <a:p>
            <a:pPr marL="342900" lvl="0" indent="-342900">
              <a:lnSpc>
                <a:spcPct val="107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Do you believe you have a good understanding of what makes a healthy &amp; balanced meal?</a:t>
            </a:r>
          </a:p>
          <a:p>
            <a:pPr marL="342900" lvl="0" indent="-342900">
              <a:lnSpc>
                <a:spcPct val="107000"/>
              </a:lnSpc>
              <a:spcAft>
                <a:spcPts val="80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Currently in society do you believe there is enough awareness around sustainable &amp; healthy eating?</a:t>
            </a:r>
          </a:p>
          <a:p>
            <a:pPr marL="0" lvl="0" indent="0">
              <a:lnSpc>
                <a:spcPct val="107000"/>
              </a:lnSpc>
              <a:spcAft>
                <a:spcPts val="800"/>
              </a:spcAft>
              <a:buNone/>
            </a:pPr>
            <a:r>
              <a:rPr lang="en-GB" sz="2100" b="1" dirty="0">
                <a:effectLst/>
                <a:latin typeface="+mj-lt"/>
                <a:ea typeface="Calibri" panose="020F0502020204030204" pitchFamily="34" charset="0"/>
                <a:cs typeface="Times New Roman" panose="02020603050405020304" pitchFamily="18" charset="0"/>
              </a:rPr>
              <a:t>Transition to ending:</a:t>
            </a:r>
          </a:p>
          <a:p>
            <a:pPr marL="342900" indent="-342900">
              <a:lnSpc>
                <a:spcPct val="107000"/>
              </a:lnSpc>
              <a:spcAft>
                <a:spcPts val="80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After talking and answering these questions, do you have any opinions or thoughts on the matter you would like to share?</a:t>
            </a:r>
          </a:p>
        </p:txBody>
      </p:sp>
    </p:spTree>
    <p:extLst>
      <p:ext uri="{BB962C8B-B14F-4D97-AF65-F5344CB8AC3E}">
        <p14:creationId xmlns:p14="http://schemas.microsoft.com/office/powerpoint/2010/main" val="2046808241"/>
      </p:ext>
    </p:extLst>
  </p:cSld>
  <p:clrMapOvr>
    <a:masterClrMapping/>
  </p:clrMapOvr>
</p:sld>
</file>

<file path=ppt/theme/theme1.xml><?xml version="1.0" encoding="utf-8"?>
<a:theme xmlns:a="http://schemas.openxmlformats.org/drawingml/2006/main" name="GradientRiseVTI">
  <a:themeElements>
    <a:clrScheme name="AnalogousFromDarkSeedLeftStep">
      <a:dk1>
        <a:srgbClr val="000000"/>
      </a:dk1>
      <a:lt1>
        <a:srgbClr val="FFFFFF"/>
      </a:lt1>
      <a:dk2>
        <a:srgbClr val="412F24"/>
      </a:dk2>
      <a:lt2>
        <a:srgbClr val="E8E2E5"/>
      </a:lt2>
      <a:accent1>
        <a:srgbClr val="47B47D"/>
      </a:accent1>
      <a:accent2>
        <a:srgbClr val="3BB144"/>
      </a:accent2>
      <a:accent3>
        <a:srgbClr val="6AB246"/>
      </a:accent3>
      <a:accent4>
        <a:srgbClr val="8FAC39"/>
      </a:accent4>
      <a:accent5>
        <a:srgbClr val="B2A046"/>
      </a:accent5>
      <a:accent6>
        <a:srgbClr val="B16C3B"/>
      </a:accent6>
      <a:hlink>
        <a:srgbClr val="86852C"/>
      </a:hlink>
      <a:folHlink>
        <a:srgbClr val="7F7F7F"/>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3ca5950f-9dc6-4fa2-8e6b-e8b0d1a55fc5">
      <Terms xmlns="http://schemas.microsoft.com/office/infopath/2007/PartnerControls"/>
    </lcf76f155ced4ddcb4097134ff3c332f>
    <link xmlns="3ca5950f-9dc6-4fa2-8e6b-e8b0d1a55fc5">
      <Url xsi:nil="true"/>
      <Description xsi:nil="true"/>
    </link>
    <TaxCatchAll xmlns="da5699a2-2791-44c0-bb0a-d0c081c141e6"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BC1D44B3665304E9EFFB6B26E5C1EDB" ma:contentTypeVersion="17" ma:contentTypeDescription="Create a new document." ma:contentTypeScope="" ma:versionID="ebe7ffaa3beae6c2692551344dbac989">
  <xsd:schema xmlns:xsd="http://www.w3.org/2001/XMLSchema" xmlns:xs="http://www.w3.org/2001/XMLSchema" xmlns:p="http://schemas.microsoft.com/office/2006/metadata/properties" xmlns:ns2="3ca5950f-9dc6-4fa2-8e6b-e8b0d1a55fc5" xmlns:ns3="da5699a2-2791-44c0-bb0a-d0c081c141e6" targetNamespace="http://schemas.microsoft.com/office/2006/metadata/properties" ma:root="true" ma:fieldsID="fbc6f3879e7a0016066cbb62231de351" ns2:_="" ns3:_="">
    <xsd:import namespace="3ca5950f-9dc6-4fa2-8e6b-e8b0d1a55fc5"/>
    <xsd:import namespace="da5699a2-2791-44c0-bb0a-d0c081c141e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3:SharedWithUsers" minOccurs="0"/>
                <xsd:element ref="ns3:SharedWithDetails" minOccurs="0"/>
                <xsd:element ref="ns2:MediaServiceOCR" minOccurs="0"/>
                <xsd:element ref="ns2:MediaServiceLocation" minOccurs="0"/>
                <xsd:element ref="ns2:link"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a5950f-9dc6-4fa2-8e6b-e8b0d1a55f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link" ma:index="16" nillable="true" ma:displayName="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a2edd95a-f8c2-4715-9b78-af595b67b1e1"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da5699a2-2791-44c0-bb0a-d0c081c141e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43813f3d-4dcd-4e9d-8549-9993a32c35e3}" ma:internalName="TaxCatchAll" ma:showField="CatchAllData" ma:web="da5699a2-2791-44c0-bb0a-d0c081c141e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C6C5BE-0515-4448-A6DB-1FCB0B9A0FA4}">
  <ds:schemaRefs>
    <ds:schemaRef ds:uri="http://schemas.microsoft.com/office/2006/metadata/properties"/>
    <ds:schemaRef ds:uri="http://schemas.microsoft.com/office/infopath/2007/PartnerControls"/>
    <ds:schemaRef ds:uri="3ca5950f-9dc6-4fa2-8e6b-e8b0d1a55fc5"/>
    <ds:schemaRef ds:uri="da5699a2-2791-44c0-bb0a-d0c081c141e6"/>
  </ds:schemaRefs>
</ds:datastoreItem>
</file>

<file path=customXml/itemProps2.xml><?xml version="1.0" encoding="utf-8"?>
<ds:datastoreItem xmlns:ds="http://schemas.openxmlformats.org/officeDocument/2006/customXml" ds:itemID="{5621B015-1145-438A-B257-7C1D16D096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ca5950f-9dc6-4fa2-8e6b-e8b0d1a55fc5"/>
    <ds:schemaRef ds:uri="da5699a2-2791-44c0-bb0a-d0c081c141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18DA9A4-7FC0-41BF-A8CE-19861F61EE3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173</TotalTime>
  <Words>830</Words>
  <Application>Microsoft Office PowerPoint</Application>
  <PresentationFormat>Widescreen</PresentationFormat>
  <Paragraphs>53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Gill Sans Nova</vt:lpstr>
      <vt:lpstr>Symbol</vt:lpstr>
      <vt:lpstr>GradientRiseVTI</vt:lpstr>
      <vt:lpstr>‘Sustainable food choices for students’  </vt:lpstr>
      <vt:lpstr>What is sustainable food?</vt:lpstr>
      <vt:lpstr>Sustainable food choices for students</vt:lpstr>
      <vt:lpstr>Sustainable food choices for students</vt:lpstr>
      <vt:lpstr>Sustainable food choices for students</vt:lpstr>
      <vt:lpstr>Questions for interview/ focus group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'healthy eating for students'  </dc:title>
  <dc:creator>Mic Palmer</dc:creator>
  <cp:lastModifiedBy>Luke Hammond (Student)</cp:lastModifiedBy>
  <cp:revision>28</cp:revision>
  <dcterms:created xsi:type="dcterms:W3CDTF">2020-09-30T17:05:13Z</dcterms:created>
  <dcterms:modified xsi:type="dcterms:W3CDTF">2022-10-25T17:39:22Z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0x0101001BC1D44B3665304E9EFFB6B26E5C1EDB</vt:lpwstr>
  </property>
</Properties>
</file>