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63" r:id="rId3"/>
    <p:sldId id="259" r:id="rId4"/>
    <p:sldId id="258" r:id="rId5"/>
    <p:sldId id="261"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17"/>
    <p:restoredTop sz="94694"/>
  </p:normalViewPr>
  <p:slideViewPr>
    <p:cSldViewPr snapToGrid="0" snapToObjects="1">
      <p:cViewPr varScale="1">
        <p:scale>
          <a:sx n="58" d="100"/>
          <a:sy n="58" d="100"/>
        </p:scale>
        <p:origin x="84" y="1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Thursday, December 8, 2022</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740754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Thursday, December 8, 2022</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49762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Thursday, December 8, 2022</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966709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Thursday, December 8, 2022</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099073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Thursday, December 8, 2022</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05302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Thursday, December 8, 2022</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104282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Thursday, December 8, 2022</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87791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Thursday, December 8, 2022</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328817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Thursday, December 8, 2022</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000096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Thursday, December 8, 2022</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67958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Thursday, December 8, 2022</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278249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Thursday, December 8, 2022</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424238460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ecoandbeyond.co/articles/food-sustainability/" TargetMode="External"/><Relationship Id="rId2" Type="http://schemas.openxmlformats.org/officeDocument/2006/relationships/hyperlink" Target="https://education.nationalgeographic.org/resource/sustainabilit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F1B1A9-81D7-475B-9773-FA69E2D6C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B5C41122-1268-4698-8D35-456A779732E1}"/>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825938E3-FCDD-4147-B4EC-232316751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808"/>
            <a:ext cx="12188952" cy="3191317"/>
          </a:xfrm>
          <a:prstGeom prst="rect">
            <a:avLst/>
          </a:prstGeom>
          <a:gradFill>
            <a:gsLst>
              <a:gs pos="42000">
                <a:schemeClr val="tx1">
                  <a:alpha val="23000"/>
                </a:schemeClr>
              </a:gs>
              <a:gs pos="0">
                <a:schemeClr val="tx1">
                  <a:alpha val="0"/>
                </a:schemeClr>
              </a:gs>
              <a:gs pos="100000">
                <a:schemeClr val="tx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539A5E-D3BE-9347-AEAF-AF170B0D9580}"/>
              </a:ext>
            </a:extLst>
          </p:cNvPr>
          <p:cNvSpPr>
            <a:spLocks noGrp="1"/>
          </p:cNvSpPr>
          <p:nvPr>
            <p:ph type="ctrTitle"/>
          </p:nvPr>
        </p:nvSpPr>
        <p:spPr>
          <a:xfrm>
            <a:off x="1524000" y="516834"/>
            <a:ext cx="9144000" cy="1304013"/>
          </a:xfrm>
        </p:spPr>
        <p:txBody>
          <a:bodyPr>
            <a:normAutofit/>
          </a:bodyPr>
          <a:lstStyle/>
          <a:p>
            <a:pPr>
              <a:lnSpc>
                <a:spcPct val="90000"/>
              </a:lnSpc>
            </a:pPr>
            <a:r>
              <a:rPr lang="en-GB" sz="3100" dirty="0">
                <a:solidFill>
                  <a:srgbClr val="FFFFFF"/>
                </a:solidFill>
              </a:rPr>
              <a:t>‘Sustainable </a:t>
            </a:r>
            <a:r>
              <a:rPr lang="en-GB" sz="3100" dirty="0" err="1">
                <a:solidFill>
                  <a:srgbClr val="FFFFFF"/>
                </a:solidFill>
              </a:rPr>
              <a:t>FoOD</a:t>
            </a:r>
            <a:r>
              <a:rPr lang="en-GB" sz="3100" dirty="0">
                <a:solidFill>
                  <a:srgbClr val="FFFFFF"/>
                </a:solidFill>
              </a:rPr>
              <a:t> Choices for students’</a:t>
            </a:r>
            <a:br>
              <a:rPr lang="en-GB" sz="3100" dirty="0">
                <a:solidFill>
                  <a:srgbClr val="FFFFFF"/>
                </a:solidFill>
              </a:rPr>
            </a:br>
            <a:endParaRPr lang="en-US" sz="3100" dirty="0">
              <a:solidFill>
                <a:srgbClr val="FFFFFF"/>
              </a:solidFill>
            </a:endParaRPr>
          </a:p>
        </p:txBody>
      </p:sp>
      <p:sp>
        <p:nvSpPr>
          <p:cNvPr id="13" name="Rectangle 12">
            <a:extLst>
              <a:ext uri="{FF2B5EF4-FFF2-40B4-BE49-F238E27FC236}">
                <a16:creationId xmlns:a16="http://schemas.microsoft.com/office/drawing/2014/main" id="{9AA75596-FA3D-4A75-A3CB-443E14CB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372"/>
            <a:ext cx="12192000" cy="456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F5FBB9B-488E-47BA-9CA3-8CC9C7D15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3574FE0-C6E5-4148-8CC5-56169A790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0E0A6FE-E894-294F-9725-F85FD6F10B0B}"/>
              </a:ext>
            </a:extLst>
          </p:cNvPr>
          <p:cNvSpPr txBox="1"/>
          <p:nvPr/>
        </p:nvSpPr>
        <p:spPr>
          <a:xfrm>
            <a:off x="2794595" y="6488668"/>
            <a:ext cx="4458821" cy="369332"/>
          </a:xfrm>
          <a:prstGeom prst="rect">
            <a:avLst/>
          </a:prstGeom>
          <a:noFill/>
        </p:spPr>
        <p:txBody>
          <a:bodyPr wrap="square" rtlCol="0">
            <a:spAutoFit/>
          </a:bodyPr>
          <a:lstStyle/>
          <a:p>
            <a:r>
              <a:rPr lang="en-US" dirty="0"/>
              <a:t>Your name:  Luke Hammond</a:t>
            </a:r>
          </a:p>
        </p:txBody>
      </p:sp>
    </p:spTree>
    <p:extLst>
      <p:ext uri="{BB962C8B-B14F-4D97-AF65-F5344CB8AC3E}">
        <p14:creationId xmlns:p14="http://schemas.microsoft.com/office/powerpoint/2010/main" val="887698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1771-6C2D-7846-A6A8-2738916E0BC3}"/>
              </a:ext>
            </a:extLst>
          </p:cNvPr>
          <p:cNvSpPr>
            <a:spLocks noGrp="1"/>
          </p:cNvSpPr>
          <p:nvPr>
            <p:ph type="title"/>
          </p:nvPr>
        </p:nvSpPr>
        <p:spPr>
          <a:xfrm>
            <a:off x="1371599" y="246542"/>
            <a:ext cx="10240903" cy="962826"/>
          </a:xfrm>
        </p:spPr>
        <p:txBody>
          <a:bodyPr>
            <a:normAutofit/>
          </a:bodyPr>
          <a:lstStyle/>
          <a:p>
            <a:r>
              <a:rPr lang="en-US" sz="2800" dirty="0"/>
              <a:t>Define sustainable food choices</a:t>
            </a:r>
          </a:p>
        </p:txBody>
      </p:sp>
      <p:sp>
        <p:nvSpPr>
          <p:cNvPr id="3" name="Content Placeholder 2">
            <a:extLst>
              <a:ext uri="{FF2B5EF4-FFF2-40B4-BE49-F238E27FC236}">
                <a16:creationId xmlns:a16="http://schemas.microsoft.com/office/drawing/2014/main" id="{165F506E-2B77-2941-9183-E7B4D43CC169}"/>
              </a:ext>
            </a:extLst>
          </p:cNvPr>
          <p:cNvSpPr>
            <a:spLocks noGrp="1"/>
          </p:cNvSpPr>
          <p:nvPr>
            <p:ph idx="1"/>
          </p:nvPr>
        </p:nvSpPr>
        <p:spPr>
          <a:xfrm>
            <a:off x="1371600" y="1740311"/>
            <a:ext cx="10240903" cy="4330808"/>
          </a:xfrm>
        </p:spPr>
        <p:txBody>
          <a:bodyPr>
            <a:normAutofit lnSpcReduction="10000"/>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Definition with references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a:t>
            </a:r>
            <a:r>
              <a:rPr lang="en-GB" b="0" i="0" dirty="0">
                <a:solidFill>
                  <a:srgbClr val="121212"/>
                </a:solidFill>
                <a:effectLst/>
                <a:latin typeface="Calibri" panose="020F0502020204030204" pitchFamily="34" charset="0"/>
                <a:ea typeface="Calibri" panose="020F0502020204030204" pitchFamily="34" charset="0"/>
                <a:cs typeface="Calibri" panose="020F0502020204030204" pitchFamily="34" charset="0"/>
              </a:rPr>
              <a:t>Sustainability is the practice of using natural resources responsibly today, so they are available for future generations tomorrow.</a:t>
            </a:r>
            <a:r>
              <a:rPr lang="en-US" b="1" i="0" dirty="0">
                <a:solidFill>
                  <a:srgbClr val="121212"/>
                </a:solidFill>
                <a:effectLst/>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rPr>
              <a:t>National geographic (2022) </a:t>
            </a:r>
            <a:r>
              <a:rPr lang="en-US" i="1" dirty="0">
                <a:solidFill>
                  <a:srgbClr val="121212"/>
                </a:solidFill>
                <a:latin typeface="Calibri" panose="020F0502020204030204" pitchFamily="34" charset="0"/>
                <a:ea typeface="Calibri" panose="020F0502020204030204" pitchFamily="34" charset="0"/>
                <a:cs typeface="Calibri" panose="020F0502020204030204" pitchFamily="34" charset="0"/>
              </a:rPr>
              <a:t>Sustainability. </a:t>
            </a: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rPr>
              <a:t>Available from: </a:t>
            </a: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hlinkClick r:id="rId2"/>
              </a:rPr>
              <a:t>https://education.nationalgeographic.org/resource/sustainability</a:t>
            </a: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rPr>
              <a:t> [Accessed 25 October 2022]</a:t>
            </a:r>
          </a:p>
          <a:p>
            <a:pPr marL="0" indent="0">
              <a:buNone/>
            </a:pP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rPr>
              <a:t>“</a:t>
            </a:r>
            <a:r>
              <a:rPr lang="en-GB" b="0" i="0" dirty="0">
                <a:effectLst/>
                <a:latin typeface="ingra"/>
              </a:rPr>
              <a:t>Sustainable food isn’t only about the food itself. It’s a combination of factors including how the food is produced, how it’s distributed, how it’s packaged and how it’s consumed.</a:t>
            </a:r>
            <a:r>
              <a:rPr lang="en-US" b="0" i="0" dirty="0">
                <a:solidFill>
                  <a:srgbClr val="121212"/>
                </a:solidFill>
                <a:effectLst/>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rPr>
              <a:t>Eco Beyond (2022) </a:t>
            </a:r>
            <a:r>
              <a:rPr lang="en-US" i="1" dirty="0">
                <a:solidFill>
                  <a:srgbClr val="121212"/>
                </a:solidFill>
                <a:latin typeface="Calibri" panose="020F0502020204030204" pitchFamily="34" charset="0"/>
                <a:ea typeface="Calibri" panose="020F0502020204030204" pitchFamily="34" charset="0"/>
                <a:cs typeface="Calibri" panose="020F0502020204030204" pitchFamily="34" charset="0"/>
              </a:rPr>
              <a:t>What does food sustainability really mean?. </a:t>
            </a: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rPr>
              <a:t>Available from: </a:t>
            </a: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hlinkClick r:id="rId3"/>
              </a:rPr>
              <a:t>https://www.ecoandbeyond.co/articles/food-sustainability/</a:t>
            </a: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rPr>
              <a:t> [Accessed 01 December 2022]</a:t>
            </a:r>
          </a:p>
          <a:p>
            <a:pPr marL="0" indent="0">
              <a:buNone/>
            </a:pPr>
            <a:r>
              <a:rPr lang="en-US" b="0" i="0" dirty="0">
                <a:solidFill>
                  <a:srgbClr val="121212"/>
                </a:solidFill>
                <a:effectLst/>
                <a:latin typeface="Calibri" panose="020F0502020204030204" pitchFamily="34" charset="0"/>
                <a:ea typeface="Calibri" panose="020F0502020204030204" pitchFamily="34" charset="0"/>
                <a:cs typeface="Calibri" panose="020F0502020204030204" pitchFamily="34" charset="0"/>
              </a:rPr>
              <a:t>Combining the two responses sustainable food choices is a piece of food that factoring in produce, distribution, packaging and consumption will not limit the capabilities of people in the future.</a:t>
            </a:r>
          </a:p>
          <a:p>
            <a:pPr marL="0" indent="0">
              <a:buNone/>
            </a:pPr>
            <a:endParaRPr lang="en-US" dirty="0">
              <a:solidFill>
                <a:srgbClr val="121212"/>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021283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43E0-EA33-8F48-ADE5-235D23E72B9C}"/>
              </a:ext>
            </a:extLst>
          </p:cNvPr>
          <p:cNvSpPr>
            <a:spLocks noGrp="1"/>
          </p:cNvSpPr>
          <p:nvPr>
            <p:ph type="title"/>
          </p:nvPr>
        </p:nvSpPr>
        <p:spPr>
          <a:xfrm>
            <a:off x="1171904" y="603894"/>
            <a:ext cx="10240903" cy="604796"/>
          </a:xfrm>
        </p:spPr>
        <p:txBody>
          <a:bodyPr>
            <a:normAutofit/>
          </a:bodyPr>
          <a:lstStyle/>
          <a:p>
            <a:r>
              <a:rPr lang="en-US" sz="3200" dirty="0"/>
              <a:t>Main User attitudes</a:t>
            </a:r>
          </a:p>
        </p:txBody>
      </p:sp>
      <p:sp>
        <p:nvSpPr>
          <p:cNvPr id="3" name="Content Placeholder 2">
            <a:extLst>
              <a:ext uri="{FF2B5EF4-FFF2-40B4-BE49-F238E27FC236}">
                <a16:creationId xmlns:a16="http://schemas.microsoft.com/office/drawing/2014/main" id="{67DC507E-7ED7-C94F-A270-BB77149EFC7A}"/>
              </a:ext>
            </a:extLst>
          </p:cNvPr>
          <p:cNvSpPr>
            <a:spLocks noGrp="1"/>
          </p:cNvSpPr>
          <p:nvPr>
            <p:ph idx="1"/>
          </p:nvPr>
        </p:nvSpPr>
        <p:spPr>
          <a:xfrm>
            <a:off x="975548" y="1358194"/>
            <a:ext cx="10240903" cy="3956179"/>
          </a:xfrm>
        </p:spPr>
        <p:txBody>
          <a:bodyPr>
            <a:normAutofit fontScale="85000" lnSpcReduction="10000"/>
          </a:bodyPr>
          <a:lstStyle/>
          <a:p>
            <a:pPr marL="0" indent="0">
              <a:buNone/>
            </a:pPr>
            <a:r>
              <a:rPr lang="en-GB" dirty="0"/>
              <a:t>List 3-4 key student attitudes that your interviews and observations revealed. Use typical sound bites from interviews/ specific behaviours observed, to characterise these different attitudes.</a:t>
            </a:r>
          </a:p>
          <a:p>
            <a:r>
              <a:rPr lang="en-GB" dirty="0"/>
              <a:t>Finance – many students either had smaller portions, no portions or used the cheapest ingredients they could find, one participant stated, “I would say I’d go with the cheapest option, even if its not healthy as much but just cheapest”, this was quite a similar result for many other participants.</a:t>
            </a:r>
          </a:p>
          <a:p>
            <a:r>
              <a:rPr lang="en-GB" dirty="0"/>
              <a:t>Ignorance – many of the participants were unaware of what makes a sustainable meal, the common reason for this was lack of information around now or the inconsistency of information growing up.</a:t>
            </a:r>
          </a:p>
          <a:p>
            <a:r>
              <a:rPr lang="en-GB" dirty="0"/>
              <a:t>Unhealthy eating – there were many instances when a participant would say that the more convenient and typically unhealthy food was cheaper over the healthier food choice by a significant amount.</a:t>
            </a:r>
          </a:p>
          <a:p>
            <a:r>
              <a:rPr lang="en-GB" dirty="0"/>
              <a:t>Sustainability – participants were quick to acknowledge the meaning of sustainability, and some included more specific aspects of it such as food miles and fair trade but weren’t sure how that corresponded to a sustainable food choice.</a:t>
            </a:r>
          </a:p>
          <a:p>
            <a:pPr marL="0" indent="0">
              <a:buNone/>
            </a:pPr>
            <a:endParaRPr lang="en-GB" dirty="0"/>
          </a:p>
          <a:p>
            <a:pPr marL="0" indent="0">
              <a:buNone/>
            </a:pPr>
            <a:endParaRPr lang="en-GB" dirty="0"/>
          </a:p>
          <a:p>
            <a:pPr marL="0" indent="0">
              <a:buNone/>
            </a:pPr>
            <a:endParaRPr lang="en-US" dirty="0"/>
          </a:p>
        </p:txBody>
      </p:sp>
    </p:spTree>
    <p:extLst>
      <p:ext uri="{BB962C8B-B14F-4D97-AF65-F5344CB8AC3E}">
        <p14:creationId xmlns:p14="http://schemas.microsoft.com/office/powerpoint/2010/main" val="1099196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F482F-0288-7E4C-8CF4-B1F18CD2BA56}"/>
              </a:ext>
            </a:extLst>
          </p:cNvPr>
          <p:cNvSpPr>
            <a:spLocks noGrp="1"/>
          </p:cNvSpPr>
          <p:nvPr>
            <p:ph idx="1"/>
          </p:nvPr>
        </p:nvSpPr>
        <p:spPr>
          <a:xfrm>
            <a:off x="991799" y="1293684"/>
            <a:ext cx="10633841" cy="682600"/>
          </a:xfrm>
        </p:spPr>
        <p:txBody>
          <a:bodyPr>
            <a:normAutofit lnSpcReduction="10000"/>
          </a:bodyPr>
          <a:lstStyle/>
          <a:p>
            <a:pPr marL="0" indent="0">
              <a:buNone/>
            </a:pPr>
            <a:r>
              <a:rPr lang="en-GB" dirty="0"/>
              <a:t>Based on your user attitudes, how might sustainable food choices be best communicated to students?</a:t>
            </a:r>
            <a:br>
              <a:rPr lang="en-GB" dirty="0"/>
            </a:br>
            <a:r>
              <a:rPr lang="en-GB" dirty="0"/>
              <a:t>What is the content and purpose of each bit of information?</a:t>
            </a:r>
          </a:p>
        </p:txBody>
      </p:sp>
      <p:sp>
        <p:nvSpPr>
          <p:cNvPr id="6" name="Title 1">
            <a:extLst>
              <a:ext uri="{FF2B5EF4-FFF2-40B4-BE49-F238E27FC236}">
                <a16:creationId xmlns:a16="http://schemas.microsoft.com/office/drawing/2014/main" id="{50D8E6BC-A4EA-B54C-9AA4-A873340DD23B}"/>
              </a:ext>
            </a:extLst>
          </p:cNvPr>
          <p:cNvSpPr>
            <a:spLocks noGrp="1"/>
          </p:cNvSpPr>
          <p:nvPr>
            <p:ph type="title"/>
          </p:nvPr>
        </p:nvSpPr>
        <p:spPr>
          <a:xfrm>
            <a:off x="991799" y="727123"/>
            <a:ext cx="10536621" cy="541734"/>
          </a:xfrm>
        </p:spPr>
        <p:txBody>
          <a:bodyPr>
            <a:normAutofit fontScale="90000"/>
          </a:bodyPr>
          <a:lstStyle/>
          <a:p>
            <a:r>
              <a:rPr lang="en-GB" dirty="0"/>
              <a:t>user needs</a:t>
            </a:r>
            <a:endParaRPr lang="en-US" dirty="0"/>
          </a:p>
        </p:txBody>
      </p:sp>
      <p:graphicFrame>
        <p:nvGraphicFramePr>
          <p:cNvPr id="2" name="Table 3">
            <a:extLst>
              <a:ext uri="{FF2B5EF4-FFF2-40B4-BE49-F238E27FC236}">
                <a16:creationId xmlns:a16="http://schemas.microsoft.com/office/drawing/2014/main" id="{76FDD110-1632-D046-9F01-DA3FC80D52C0}"/>
              </a:ext>
            </a:extLst>
          </p:cNvPr>
          <p:cNvGraphicFramePr>
            <a:graphicFrameLocks noGrp="1"/>
          </p:cNvGraphicFramePr>
          <p:nvPr>
            <p:extLst>
              <p:ext uri="{D42A27DB-BD31-4B8C-83A1-F6EECF244321}">
                <p14:modId xmlns:p14="http://schemas.microsoft.com/office/powerpoint/2010/main" val="2172869652"/>
              </p:ext>
            </p:extLst>
          </p:nvPr>
        </p:nvGraphicFramePr>
        <p:xfrm>
          <a:off x="894578" y="2282721"/>
          <a:ext cx="10731062" cy="3315139"/>
        </p:xfrm>
        <a:graphic>
          <a:graphicData uri="http://schemas.openxmlformats.org/drawingml/2006/table">
            <a:tbl>
              <a:tblPr firstRow="1" bandRow="1">
                <a:tableStyleId>{00A15C55-8517-42AA-B614-E9B94910E393}</a:tableStyleId>
              </a:tblPr>
              <a:tblGrid>
                <a:gridCol w="3012404">
                  <a:extLst>
                    <a:ext uri="{9D8B030D-6E8A-4147-A177-3AD203B41FA5}">
                      <a16:colId xmlns:a16="http://schemas.microsoft.com/office/drawing/2014/main" val="3517493818"/>
                    </a:ext>
                  </a:extLst>
                </a:gridCol>
                <a:gridCol w="7718658">
                  <a:extLst>
                    <a:ext uri="{9D8B030D-6E8A-4147-A177-3AD203B41FA5}">
                      <a16:colId xmlns:a16="http://schemas.microsoft.com/office/drawing/2014/main" val="1729755524"/>
                    </a:ext>
                  </a:extLst>
                </a:gridCol>
              </a:tblGrid>
              <a:tr h="480499">
                <a:tc>
                  <a:txBody>
                    <a:bodyPr/>
                    <a:lstStyle/>
                    <a:p>
                      <a:r>
                        <a:rPr lang="en-US" dirty="0"/>
                        <a:t>Student need/ goal</a:t>
                      </a:r>
                    </a:p>
                  </a:txBody>
                  <a:tcPr/>
                </a:tc>
                <a:tc>
                  <a:txBody>
                    <a:bodyPr/>
                    <a:lstStyle/>
                    <a:p>
                      <a:r>
                        <a:rPr lang="en-US" dirty="0"/>
                        <a:t>Your ideas on how to successfully communicate (solutions/ rewards)</a:t>
                      </a:r>
                    </a:p>
                  </a:txBody>
                  <a:tcPr/>
                </a:tc>
                <a:extLst>
                  <a:ext uri="{0D108BD9-81ED-4DB2-BD59-A6C34878D82A}">
                    <a16:rowId xmlns:a16="http://schemas.microsoft.com/office/drawing/2014/main" val="3535519356"/>
                  </a:ext>
                </a:extLst>
              </a:tr>
              <a:tr h="504991">
                <a:tc>
                  <a:txBody>
                    <a:bodyPr/>
                    <a:lstStyle/>
                    <a:p>
                      <a:r>
                        <a:rPr lang="en-US" dirty="0"/>
                        <a:t>To be shown multiple food sources</a:t>
                      </a:r>
                    </a:p>
                  </a:txBody>
                  <a:tcPr/>
                </a:tc>
                <a:tc>
                  <a:txBody>
                    <a:bodyPr/>
                    <a:lstStyle/>
                    <a:p>
                      <a:r>
                        <a:rPr lang="en-US" dirty="0"/>
                        <a:t>Create a database of food/drink with a default order of price but can be altered by user</a:t>
                      </a:r>
                    </a:p>
                  </a:txBody>
                  <a:tcPr/>
                </a:tc>
                <a:extLst>
                  <a:ext uri="{0D108BD9-81ED-4DB2-BD59-A6C34878D82A}">
                    <a16:rowId xmlns:a16="http://schemas.microsoft.com/office/drawing/2014/main" val="1083253202"/>
                  </a:ext>
                </a:extLst>
              </a:tr>
              <a:tr h="504991">
                <a:tc>
                  <a:txBody>
                    <a:bodyPr/>
                    <a:lstStyle/>
                    <a:p>
                      <a:r>
                        <a:rPr lang="en-US" dirty="0"/>
                        <a:t>Explanation of food </a:t>
                      </a:r>
                    </a:p>
                  </a:txBody>
                  <a:tcPr/>
                </a:tc>
                <a:tc>
                  <a:txBody>
                    <a:bodyPr/>
                    <a:lstStyle/>
                    <a:p>
                      <a:r>
                        <a:rPr lang="en-US" dirty="0"/>
                        <a:t>Make sure students understand the meaning of sustainability and what makes the product/meal sustainable as well as healthy</a:t>
                      </a:r>
                    </a:p>
                  </a:txBody>
                  <a:tcPr/>
                </a:tc>
                <a:extLst>
                  <a:ext uri="{0D108BD9-81ED-4DB2-BD59-A6C34878D82A}">
                    <a16:rowId xmlns:a16="http://schemas.microsoft.com/office/drawing/2014/main" val="324983516"/>
                  </a:ext>
                </a:extLst>
              </a:tr>
              <a:tr h="504991">
                <a:tc>
                  <a:txBody>
                    <a:bodyPr/>
                    <a:lstStyle/>
                    <a:p>
                      <a:r>
                        <a:rPr lang="en-US" dirty="0"/>
                        <a:t>User feedback and interaction</a:t>
                      </a:r>
                    </a:p>
                  </a:txBody>
                  <a:tcPr/>
                </a:tc>
                <a:tc>
                  <a:txBody>
                    <a:bodyPr/>
                    <a:lstStyle/>
                    <a:p>
                      <a:r>
                        <a:rPr lang="en-US" dirty="0"/>
                        <a:t>Users should be able to review food but also post images of the food they have created – at the end of the week the most popular dish can be advertised to people as a suggestion</a:t>
                      </a:r>
                    </a:p>
                  </a:txBody>
                  <a:tcPr/>
                </a:tc>
                <a:extLst>
                  <a:ext uri="{0D108BD9-81ED-4DB2-BD59-A6C34878D82A}">
                    <a16:rowId xmlns:a16="http://schemas.microsoft.com/office/drawing/2014/main" val="218748677"/>
                  </a:ext>
                </a:extLst>
              </a:tr>
              <a:tr h="504991">
                <a:tc>
                  <a:txBody>
                    <a:bodyPr/>
                    <a:lstStyle/>
                    <a:p>
                      <a:r>
                        <a:rPr lang="en-US" dirty="0" err="1"/>
                        <a:t>Humour</a:t>
                      </a:r>
                      <a:r>
                        <a:rPr lang="en-US" dirty="0"/>
                        <a:t> </a:t>
                      </a:r>
                    </a:p>
                  </a:txBody>
                  <a:tcPr/>
                </a:tc>
                <a:tc>
                  <a:txBody>
                    <a:bodyPr/>
                    <a:lstStyle/>
                    <a:p>
                      <a:r>
                        <a:rPr lang="en-US" dirty="0"/>
                        <a:t>A user-on-user interaction such as a forum so people can socialize and create </a:t>
                      </a:r>
                      <a:r>
                        <a:rPr lang="en-US" dirty="0" err="1"/>
                        <a:t>humour</a:t>
                      </a:r>
                      <a:r>
                        <a:rPr lang="en-US" dirty="0"/>
                        <a:t> between one another.</a:t>
                      </a:r>
                    </a:p>
                  </a:txBody>
                  <a:tcPr/>
                </a:tc>
                <a:extLst>
                  <a:ext uri="{0D108BD9-81ED-4DB2-BD59-A6C34878D82A}">
                    <a16:rowId xmlns:a16="http://schemas.microsoft.com/office/drawing/2014/main" val="3816712504"/>
                  </a:ext>
                </a:extLst>
              </a:tr>
            </a:tbl>
          </a:graphicData>
        </a:graphic>
      </p:graphicFrame>
    </p:spTree>
    <p:extLst>
      <p:ext uri="{BB962C8B-B14F-4D97-AF65-F5344CB8AC3E}">
        <p14:creationId xmlns:p14="http://schemas.microsoft.com/office/powerpoint/2010/main" val="3068519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25D2D-7EDF-694C-8991-0E585384E84B}"/>
              </a:ext>
            </a:extLst>
          </p:cNvPr>
          <p:cNvSpPr>
            <a:spLocks noGrp="1"/>
          </p:cNvSpPr>
          <p:nvPr>
            <p:ph type="title"/>
          </p:nvPr>
        </p:nvSpPr>
        <p:spPr>
          <a:xfrm>
            <a:off x="1371599" y="561853"/>
            <a:ext cx="10240903" cy="646837"/>
          </a:xfrm>
        </p:spPr>
        <p:txBody>
          <a:bodyPr>
            <a:normAutofit/>
          </a:bodyPr>
          <a:lstStyle/>
          <a:p>
            <a:r>
              <a:rPr lang="en-GB" sz="3200" dirty="0"/>
              <a:t>Visual Design ideas</a:t>
            </a:r>
            <a:endParaRPr lang="en-US" sz="3200" dirty="0"/>
          </a:p>
        </p:txBody>
      </p:sp>
      <p:sp>
        <p:nvSpPr>
          <p:cNvPr id="3" name="Content Placeholder 2">
            <a:extLst>
              <a:ext uri="{FF2B5EF4-FFF2-40B4-BE49-F238E27FC236}">
                <a16:creationId xmlns:a16="http://schemas.microsoft.com/office/drawing/2014/main" id="{0CEF482F-0288-7E4C-8CF4-B1F18CD2BA56}"/>
              </a:ext>
            </a:extLst>
          </p:cNvPr>
          <p:cNvSpPr>
            <a:spLocks noGrp="1"/>
          </p:cNvSpPr>
          <p:nvPr>
            <p:ph idx="1"/>
          </p:nvPr>
        </p:nvSpPr>
        <p:spPr>
          <a:xfrm>
            <a:off x="1098330" y="1208690"/>
            <a:ext cx="10240903" cy="365502"/>
          </a:xfrm>
        </p:spPr>
        <p:txBody>
          <a:bodyPr/>
          <a:lstStyle/>
          <a:p>
            <a:pPr marL="0" indent="0">
              <a:buNone/>
            </a:pPr>
            <a:r>
              <a:rPr lang="en-GB" dirty="0"/>
              <a:t>How should this communication look &amp; feel? This slide is for sketches, a mood board, diagrams, …</a:t>
            </a:r>
          </a:p>
        </p:txBody>
      </p:sp>
    </p:spTree>
    <p:extLst>
      <p:ext uri="{BB962C8B-B14F-4D97-AF65-F5344CB8AC3E}">
        <p14:creationId xmlns:p14="http://schemas.microsoft.com/office/powerpoint/2010/main" val="2046808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25D2D-7EDF-694C-8991-0E585384E84B}"/>
              </a:ext>
            </a:extLst>
          </p:cNvPr>
          <p:cNvSpPr>
            <a:spLocks noGrp="1"/>
          </p:cNvSpPr>
          <p:nvPr>
            <p:ph type="title"/>
          </p:nvPr>
        </p:nvSpPr>
        <p:spPr>
          <a:xfrm>
            <a:off x="1371599" y="561853"/>
            <a:ext cx="10240903" cy="646837"/>
          </a:xfrm>
        </p:spPr>
        <p:txBody>
          <a:bodyPr>
            <a:normAutofit/>
          </a:bodyPr>
          <a:lstStyle/>
          <a:p>
            <a:r>
              <a:rPr lang="en-GB" sz="3200" dirty="0"/>
              <a:t>Pitfalls</a:t>
            </a:r>
            <a:endParaRPr lang="en-US" sz="3200" dirty="0"/>
          </a:p>
        </p:txBody>
      </p:sp>
      <p:sp>
        <p:nvSpPr>
          <p:cNvPr id="3" name="Content Placeholder 2">
            <a:extLst>
              <a:ext uri="{FF2B5EF4-FFF2-40B4-BE49-F238E27FC236}">
                <a16:creationId xmlns:a16="http://schemas.microsoft.com/office/drawing/2014/main" id="{0CEF482F-0288-7E4C-8CF4-B1F18CD2BA56}"/>
              </a:ext>
            </a:extLst>
          </p:cNvPr>
          <p:cNvSpPr>
            <a:spLocks noGrp="1"/>
          </p:cNvSpPr>
          <p:nvPr>
            <p:ph idx="1"/>
          </p:nvPr>
        </p:nvSpPr>
        <p:spPr>
          <a:xfrm>
            <a:off x="1150883" y="1209378"/>
            <a:ext cx="10240903" cy="646837"/>
          </a:xfrm>
        </p:spPr>
        <p:txBody>
          <a:bodyPr>
            <a:noAutofit/>
          </a:bodyPr>
          <a:lstStyle/>
          <a:p>
            <a:pPr marL="0" indent="0">
              <a:buNone/>
            </a:pPr>
            <a:r>
              <a:rPr lang="en-GB" sz="1600" dirty="0"/>
              <a:t>Based on your research, what should be avoided in a ‘sustainable food choices for students’ design? </a:t>
            </a:r>
            <a:br>
              <a:rPr lang="en-GB" sz="1600" dirty="0"/>
            </a:br>
            <a:r>
              <a:rPr lang="en-GB" sz="1600" dirty="0"/>
              <a:t>What did your participants say they hated the most? </a:t>
            </a:r>
            <a:endParaRPr lang="en-US" sz="1600" dirty="0"/>
          </a:p>
        </p:txBody>
      </p:sp>
      <p:graphicFrame>
        <p:nvGraphicFramePr>
          <p:cNvPr id="5" name="Table 3">
            <a:extLst>
              <a:ext uri="{FF2B5EF4-FFF2-40B4-BE49-F238E27FC236}">
                <a16:creationId xmlns:a16="http://schemas.microsoft.com/office/drawing/2014/main" id="{2339832D-D6DD-BF42-899E-D0DDE669574F}"/>
              </a:ext>
            </a:extLst>
          </p:cNvPr>
          <p:cNvGraphicFramePr>
            <a:graphicFrameLocks noGrp="1"/>
          </p:cNvGraphicFramePr>
          <p:nvPr>
            <p:extLst>
              <p:ext uri="{D42A27DB-BD31-4B8C-83A1-F6EECF244321}">
                <p14:modId xmlns:p14="http://schemas.microsoft.com/office/powerpoint/2010/main" val="2977655082"/>
              </p:ext>
            </p:extLst>
          </p:nvPr>
        </p:nvGraphicFramePr>
        <p:xfrm>
          <a:off x="1074683" y="1852182"/>
          <a:ext cx="10042634" cy="4023360"/>
        </p:xfrm>
        <a:graphic>
          <a:graphicData uri="http://schemas.openxmlformats.org/drawingml/2006/table">
            <a:tbl>
              <a:tblPr firstRow="1" bandRow="1">
                <a:tableStyleId>{00A15C55-8517-42AA-B614-E9B94910E393}</a:tableStyleId>
              </a:tblPr>
              <a:tblGrid>
                <a:gridCol w="4618194">
                  <a:extLst>
                    <a:ext uri="{9D8B030D-6E8A-4147-A177-3AD203B41FA5}">
                      <a16:colId xmlns:a16="http://schemas.microsoft.com/office/drawing/2014/main" val="3517493818"/>
                    </a:ext>
                  </a:extLst>
                </a:gridCol>
                <a:gridCol w="5424440">
                  <a:extLst>
                    <a:ext uri="{9D8B030D-6E8A-4147-A177-3AD203B41FA5}">
                      <a16:colId xmlns:a16="http://schemas.microsoft.com/office/drawing/2014/main" val="1729755524"/>
                    </a:ext>
                  </a:extLst>
                </a:gridCol>
              </a:tblGrid>
              <a:tr h="348382">
                <a:tc>
                  <a:txBody>
                    <a:bodyPr/>
                    <a:lstStyle/>
                    <a:p>
                      <a:r>
                        <a:rPr lang="en-US" dirty="0"/>
                        <a:t>‘Bad’ Design idea</a:t>
                      </a:r>
                    </a:p>
                  </a:txBody>
                  <a:tcPr/>
                </a:tc>
                <a:tc>
                  <a:txBody>
                    <a:bodyPr/>
                    <a:lstStyle/>
                    <a:p>
                      <a:r>
                        <a:rPr lang="en-US" dirty="0"/>
                        <a:t>Why would this be mistake?</a:t>
                      </a:r>
                    </a:p>
                  </a:txBody>
                  <a:tcPr/>
                </a:tc>
                <a:extLst>
                  <a:ext uri="{0D108BD9-81ED-4DB2-BD59-A6C34878D82A}">
                    <a16:rowId xmlns:a16="http://schemas.microsoft.com/office/drawing/2014/main" val="3535519356"/>
                  </a:ext>
                </a:extLst>
              </a:tr>
              <a:tr h="883841">
                <a:tc>
                  <a:txBody>
                    <a:bodyPr/>
                    <a:lstStyle/>
                    <a:p>
                      <a:r>
                        <a:rPr lang="en-US" dirty="0"/>
                        <a:t>A premium version of the app </a:t>
                      </a:r>
                    </a:p>
                  </a:txBody>
                  <a:tcPr/>
                </a:tc>
                <a:tc>
                  <a:txBody>
                    <a:bodyPr/>
                    <a:lstStyle/>
                    <a:p>
                      <a:r>
                        <a:rPr lang="en-US" dirty="0"/>
                        <a:t>You want to encourage as many people as possible, by putting limitations on certain aspects of the app you're only pushing away more users</a:t>
                      </a:r>
                    </a:p>
                  </a:txBody>
                  <a:tcPr/>
                </a:tc>
                <a:extLst>
                  <a:ext uri="{0D108BD9-81ED-4DB2-BD59-A6C34878D82A}">
                    <a16:rowId xmlns:a16="http://schemas.microsoft.com/office/drawing/2014/main" val="1083253202"/>
                  </a:ext>
                </a:extLst>
              </a:tr>
              <a:tr h="883841">
                <a:tc>
                  <a:txBody>
                    <a:bodyPr/>
                    <a:lstStyle/>
                    <a:p>
                      <a:r>
                        <a:rPr lang="en-US" dirty="0"/>
                        <a:t>Any discouragement or inconsiderate features</a:t>
                      </a:r>
                    </a:p>
                  </a:txBody>
                  <a:tcPr/>
                </a:tc>
                <a:tc>
                  <a:txBody>
                    <a:bodyPr/>
                    <a:lstStyle/>
                    <a:p>
                      <a:r>
                        <a:rPr lang="en-US" dirty="0"/>
                        <a:t>Some users may want features hidden such as the mention of calories due to negative affects on their mental health</a:t>
                      </a:r>
                    </a:p>
                  </a:txBody>
                  <a:tcPr/>
                </a:tc>
                <a:extLst>
                  <a:ext uri="{0D108BD9-81ED-4DB2-BD59-A6C34878D82A}">
                    <a16:rowId xmlns:a16="http://schemas.microsoft.com/office/drawing/2014/main" val="324983516"/>
                  </a:ext>
                </a:extLst>
              </a:tr>
              <a:tr h="883841">
                <a:tc>
                  <a:txBody>
                    <a:bodyPr/>
                    <a:lstStyle/>
                    <a:p>
                      <a:r>
                        <a:rPr lang="en-US" dirty="0"/>
                        <a:t>Too much information</a:t>
                      </a:r>
                    </a:p>
                  </a:txBody>
                  <a:tcPr/>
                </a:tc>
                <a:tc>
                  <a:txBody>
                    <a:bodyPr/>
                    <a:lstStyle/>
                    <a:p>
                      <a:r>
                        <a:rPr lang="en-US" dirty="0"/>
                        <a:t>Information should be simple and concise; many users have been unaware about this and want a quick answer to their question to get involved</a:t>
                      </a:r>
                    </a:p>
                  </a:txBody>
                  <a:tcPr/>
                </a:tc>
                <a:extLst>
                  <a:ext uri="{0D108BD9-81ED-4DB2-BD59-A6C34878D82A}">
                    <a16:rowId xmlns:a16="http://schemas.microsoft.com/office/drawing/2014/main" val="4271287774"/>
                  </a:ext>
                </a:extLst>
              </a:tr>
              <a:tr h="883841">
                <a:tc>
                  <a:txBody>
                    <a:bodyPr/>
                    <a:lstStyle/>
                    <a:p>
                      <a:r>
                        <a:rPr lang="en-US" dirty="0"/>
                        <a:t>Discrimination of finance </a:t>
                      </a:r>
                    </a:p>
                  </a:txBody>
                  <a:tcPr/>
                </a:tc>
                <a:tc>
                  <a:txBody>
                    <a:bodyPr/>
                    <a:lstStyle/>
                    <a:p>
                      <a:r>
                        <a:rPr lang="en-US" dirty="0"/>
                        <a:t>Many students don’t have much money but not all, sustainable food should be encouraged for all, there should be an inclusion for every financial group</a:t>
                      </a:r>
                    </a:p>
                  </a:txBody>
                  <a:tcPr/>
                </a:tc>
                <a:extLst>
                  <a:ext uri="{0D108BD9-81ED-4DB2-BD59-A6C34878D82A}">
                    <a16:rowId xmlns:a16="http://schemas.microsoft.com/office/drawing/2014/main" val="924318872"/>
                  </a:ext>
                </a:extLst>
              </a:tr>
            </a:tbl>
          </a:graphicData>
        </a:graphic>
      </p:graphicFrame>
    </p:spTree>
    <p:extLst>
      <p:ext uri="{BB962C8B-B14F-4D97-AF65-F5344CB8AC3E}">
        <p14:creationId xmlns:p14="http://schemas.microsoft.com/office/powerpoint/2010/main" val="2405135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F482F-0288-7E4C-8CF4-B1F18CD2BA56}"/>
              </a:ext>
            </a:extLst>
          </p:cNvPr>
          <p:cNvSpPr>
            <a:spLocks noGrp="1"/>
          </p:cNvSpPr>
          <p:nvPr>
            <p:ph idx="1"/>
          </p:nvPr>
        </p:nvSpPr>
        <p:spPr>
          <a:xfrm>
            <a:off x="970777" y="804492"/>
            <a:ext cx="10536621" cy="367862"/>
          </a:xfrm>
        </p:spPr>
        <p:txBody>
          <a:bodyPr>
            <a:normAutofit/>
          </a:bodyPr>
          <a:lstStyle/>
          <a:p>
            <a:pPr marL="0" indent="0">
              <a:buNone/>
            </a:pPr>
            <a:r>
              <a:rPr lang="en-GB" sz="1600" dirty="0"/>
              <a:t>What are your key recommendations when it comes to designing something around sustainable food choices for students? </a:t>
            </a:r>
          </a:p>
        </p:txBody>
      </p:sp>
      <p:sp>
        <p:nvSpPr>
          <p:cNvPr id="6" name="Title 1">
            <a:extLst>
              <a:ext uri="{FF2B5EF4-FFF2-40B4-BE49-F238E27FC236}">
                <a16:creationId xmlns:a16="http://schemas.microsoft.com/office/drawing/2014/main" id="{DB5F0F10-91DD-AE42-88E0-9260ABA8A717}"/>
              </a:ext>
            </a:extLst>
          </p:cNvPr>
          <p:cNvSpPr>
            <a:spLocks noGrp="1"/>
          </p:cNvSpPr>
          <p:nvPr>
            <p:ph type="title"/>
          </p:nvPr>
        </p:nvSpPr>
        <p:spPr>
          <a:xfrm>
            <a:off x="1075882" y="0"/>
            <a:ext cx="10536621" cy="804492"/>
          </a:xfrm>
        </p:spPr>
        <p:txBody>
          <a:bodyPr>
            <a:normAutofit/>
          </a:bodyPr>
          <a:lstStyle/>
          <a:p>
            <a:r>
              <a:rPr lang="en-GB" sz="3200" dirty="0"/>
              <a:t>Main Design recommendations</a:t>
            </a:r>
            <a:endParaRPr lang="en-US" sz="3200" dirty="0"/>
          </a:p>
        </p:txBody>
      </p:sp>
      <p:graphicFrame>
        <p:nvGraphicFramePr>
          <p:cNvPr id="4" name="Table 3">
            <a:extLst>
              <a:ext uri="{FF2B5EF4-FFF2-40B4-BE49-F238E27FC236}">
                <a16:creationId xmlns:a16="http://schemas.microsoft.com/office/drawing/2014/main" id="{9F4A37DF-73EC-8D43-8ACA-8C283D45D48D}"/>
              </a:ext>
            </a:extLst>
          </p:cNvPr>
          <p:cNvGraphicFramePr>
            <a:graphicFrameLocks noGrp="1"/>
          </p:cNvGraphicFramePr>
          <p:nvPr>
            <p:extLst>
              <p:ext uri="{D42A27DB-BD31-4B8C-83A1-F6EECF244321}">
                <p14:modId xmlns:p14="http://schemas.microsoft.com/office/powerpoint/2010/main" val="614431130"/>
              </p:ext>
            </p:extLst>
          </p:nvPr>
        </p:nvGraphicFramePr>
        <p:xfrm>
          <a:off x="827689" y="1172354"/>
          <a:ext cx="10536621" cy="5276706"/>
        </p:xfrm>
        <a:graphic>
          <a:graphicData uri="http://schemas.openxmlformats.org/drawingml/2006/table">
            <a:tbl>
              <a:tblPr firstRow="1" bandRow="1">
                <a:tableStyleId>{00A15C55-8517-42AA-B614-E9B94910E393}</a:tableStyleId>
              </a:tblPr>
              <a:tblGrid>
                <a:gridCol w="2587071">
                  <a:extLst>
                    <a:ext uri="{9D8B030D-6E8A-4147-A177-3AD203B41FA5}">
                      <a16:colId xmlns:a16="http://schemas.microsoft.com/office/drawing/2014/main" val="3517493818"/>
                    </a:ext>
                  </a:extLst>
                </a:gridCol>
                <a:gridCol w="6617333">
                  <a:extLst>
                    <a:ext uri="{9D8B030D-6E8A-4147-A177-3AD203B41FA5}">
                      <a16:colId xmlns:a16="http://schemas.microsoft.com/office/drawing/2014/main" val="1295322706"/>
                    </a:ext>
                  </a:extLst>
                </a:gridCol>
                <a:gridCol w="1332217">
                  <a:extLst>
                    <a:ext uri="{9D8B030D-6E8A-4147-A177-3AD203B41FA5}">
                      <a16:colId xmlns:a16="http://schemas.microsoft.com/office/drawing/2014/main" val="1729755524"/>
                    </a:ext>
                  </a:extLst>
                </a:gridCol>
              </a:tblGrid>
              <a:tr h="567944">
                <a:tc>
                  <a:txBody>
                    <a:bodyPr/>
                    <a:lstStyle/>
                    <a:p>
                      <a:r>
                        <a:rPr lang="en-US" dirty="0"/>
                        <a:t>Recommendation</a:t>
                      </a:r>
                    </a:p>
                  </a:txBody>
                  <a:tcPr/>
                </a:tc>
                <a:tc>
                  <a:txBody>
                    <a:bodyPr/>
                    <a:lstStyle/>
                    <a:p>
                      <a:r>
                        <a:rPr lang="en-US" dirty="0"/>
                        <a:t>Evidence from interview/ observation</a:t>
                      </a:r>
                    </a:p>
                  </a:txBody>
                  <a:tcPr/>
                </a:tc>
                <a:tc>
                  <a:txBody>
                    <a:bodyPr/>
                    <a:lstStyle/>
                    <a:p>
                      <a:r>
                        <a:rPr lang="en-US" dirty="0"/>
                        <a:t>Priority </a:t>
                      </a:r>
                      <a:r>
                        <a:rPr lang="en-US" sz="1200" dirty="0"/>
                        <a:t>(high, mid, low) </a:t>
                      </a:r>
                    </a:p>
                  </a:txBody>
                  <a:tcPr/>
                </a:tc>
                <a:extLst>
                  <a:ext uri="{0D108BD9-81ED-4DB2-BD59-A6C34878D82A}">
                    <a16:rowId xmlns:a16="http://schemas.microsoft.com/office/drawing/2014/main" val="3535519356"/>
                  </a:ext>
                </a:extLst>
              </a:tr>
              <a:tr h="411082">
                <a:tc>
                  <a:txBody>
                    <a:bodyPr/>
                    <a:lstStyle/>
                    <a:p>
                      <a:r>
                        <a:rPr lang="en-US" dirty="0"/>
                        <a:t>Scroll feature</a:t>
                      </a:r>
                    </a:p>
                  </a:txBody>
                  <a:tcPr/>
                </a:tc>
                <a:tc>
                  <a:txBody>
                    <a:bodyPr/>
                    <a:lstStyle/>
                    <a:p>
                      <a:r>
                        <a:rPr lang="en-US" dirty="0"/>
                        <a:t>Many of the </a:t>
                      </a:r>
                      <a:r>
                        <a:rPr lang="en-US" dirty="0" err="1"/>
                        <a:t>favourite</a:t>
                      </a:r>
                      <a:r>
                        <a:rPr lang="en-US" dirty="0"/>
                        <a:t> apps suggested by people involved a scroll feature to navigate the app</a:t>
                      </a:r>
                    </a:p>
                  </a:txBody>
                  <a:tcPr/>
                </a:tc>
                <a:tc>
                  <a:txBody>
                    <a:bodyPr/>
                    <a:lstStyle/>
                    <a:p>
                      <a:r>
                        <a:rPr lang="en-US" dirty="0"/>
                        <a:t>Mid</a:t>
                      </a:r>
                    </a:p>
                  </a:txBody>
                  <a:tcPr/>
                </a:tc>
                <a:extLst>
                  <a:ext uri="{0D108BD9-81ED-4DB2-BD59-A6C34878D82A}">
                    <a16:rowId xmlns:a16="http://schemas.microsoft.com/office/drawing/2014/main" val="1083253202"/>
                  </a:ext>
                </a:extLst>
              </a:tr>
              <a:tr h="411082">
                <a:tc>
                  <a:txBody>
                    <a:bodyPr/>
                    <a:lstStyle/>
                    <a:p>
                      <a:r>
                        <a:rPr lang="en-US" dirty="0"/>
                        <a:t>Mention of calories </a:t>
                      </a:r>
                    </a:p>
                  </a:txBody>
                  <a:tcPr/>
                </a:tc>
                <a:tc>
                  <a:txBody>
                    <a:bodyPr/>
                    <a:lstStyle/>
                    <a:p>
                      <a:r>
                        <a:rPr lang="en-US" dirty="0"/>
                        <a:t>This can help people to eat healthier while possibly helping with mental health – need to make sure to give an option of hiding calories</a:t>
                      </a:r>
                    </a:p>
                  </a:txBody>
                  <a:tcPr/>
                </a:tc>
                <a:tc>
                  <a:txBody>
                    <a:bodyPr/>
                    <a:lstStyle/>
                    <a:p>
                      <a:r>
                        <a:rPr lang="en-US" dirty="0"/>
                        <a:t>High</a:t>
                      </a:r>
                    </a:p>
                  </a:txBody>
                  <a:tcPr/>
                </a:tc>
                <a:extLst>
                  <a:ext uri="{0D108BD9-81ED-4DB2-BD59-A6C34878D82A}">
                    <a16:rowId xmlns:a16="http://schemas.microsoft.com/office/drawing/2014/main" val="324983516"/>
                  </a:ext>
                </a:extLst>
              </a:tr>
              <a:tr h="411082">
                <a:tc>
                  <a:txBody>
                    <a:bodyPr/>
                    <a:lstStyle/>
                    <a:p>
                      <a:r>
                        <a:rPr lang="en-US" dirty="0"/>
                        <a:t>Photo reel/feed</a:t>
                      </a:r>
                    </a:p>
                  </a:txBody>
                  <a:tcPr/>
                </a:tc>
                <a:tc>
                  <a:txBody>
                    <a:bodyPr/>
                    <a:lstStyle/>
                    <a:p>
                      <a:r>
                        <a:rPr lang="en-US" dirty="0"/>
                        <a:t>Demonstrate different recipes in a feed like Instagram</a:t>
                      </a:r>
                    </a:p>
                  </a:txBody>
                  <a:tcPr/>
                </a:tc>
                <a:tc>
                  <a:txBody>
                    <a:bodyPr/>
                    <a:lstStyle/>
                    <a:p>
                      <a:r>
                        <a:rPr lang="en-US" dirty="0"/>
                        <a:t>Mid</a:t>
                      </a:r>
                    </a:p>
                  </a:txBody>
                  <a:tcPr/>
                </a:tc>
                <a:extLst>
                  <a:ext uri="{0D108BD9-81ED-4DB2-BD59-A6C34878D82A}">
                    <a16:rowId xmlns:a16="http://schemas.microsoft.com/office/drawing/2014/main" val="218748677"/>
                  </a:ext>
                </a:extLst>
              </a:tr>
              <a:tr h="411082">
                <a:tc>
                  <a:txBody>
                    <a:bodyPr/>
                    <a:lstStyle/>
                    <a:p>
                      <a:r>
                        <a:rPr lang="en-US" dirty="0"/>
                        <a:t>Fun/collaborative</a:t>
                      </a:r>
                    </a:p>
                  </a:txBody>
                  <a:tcPr/>
                </a:tc>
                <a:tc>
                  <a:txBody>
                    <a:bodyPr/>
                    <a:lstStyle/>
                    <a:p>
                      <a:r>
                        <a:rPr lang="en-US" dirty="0"/>
                        <a:t>One of my participants had a game as their </a:t>
                      </a:r>
                      <a:r>
                        <a:rPr lang="en-US" dirty="0" err="1"/>
                        <a:t>favourite</a:t>
                      </a:r>
                      <a:r>
                        <a:rPr lang="en-US" dirty="0"/>
                        <a:t> app, this could be a fun and more interesting approach to teaching/helping people to eat sustainably</a:t>
                      </a:r>
                    </a:p>
                  </a:txBody>
                  <a:tcPr/>
                </a:tc>
                <a:tc>
                  <a:txBody>
                    <a:bodyPr/>
                    <a:lstStyle/>
                    <a:p>
                      <a:r>
                        <a:rPr lang="en-US" dirty="0"/>
                        <a:t>Low</a:t>
                      </a:r>
                    </a:p>
                  </a:txBody>
                  <a:tcPr/>
                </a:tc>
                <a:extLst>
                  <a:ext uri="{0D108BD9-81ED-4DB2-BD59-A6C34878D82A}">
                    <a16:rowId xmlns:a16="http://schemas.microsoft.com/office/drawing/2014/main" val="3816712504"/>
                  </a:ext>
                </a:extLst>
              </a:tr>
              <a:tr h="411082">
                <a:tc>
                  <a:txBody>
                    <a:bodyPr/>
                    <a:lstStyle/>
                    <a:p>
                      <a:r>
                        <a:rPr lang="en-US" dirty="0"/>
                        <a:t>Praise system</a:t>
                      </a:r>
                    </a:p>
                  </a:txBody>
                  <a:tcPr/>
                </a:tc>
                <a:tc>
                  <a:txBody>
                    <a:bodyPr/>
                    <a:lstStyle/>
                    <a:p>
                      <a:r>
                        <a:rPr lang="en-US" dirty="0"/>
                        <a:t>You don’t want people to feel negative about what they do, positive reinforcement is one of the best ways to elevate mental health</a:t>
                      </a:r>
                    </a:p>
                  </a:txBody>
                  <a:tcPr/>
                </a:tc>
                <a:tc>
                  <a:txBody>
                    <a:bodyPr/>
                    <a:lstStyle/>
                    <a:p>
                      <a:r>
                        <a:rPr lang="en-US" dirty="0"/>
                        <a:t>High</a:t>
                      </a:r>
                    </a:p>
                  </a:txBody>
                  <a:tcPr/>
                </a:tc>
                <a:extLst>
                  <a:ext uri="{0D108BD9-81ED-4DB2-BD59-A6C34878D82A}">
                    <a16:rowId xmlns:a16="http://schemas.microsoft.com/office/drawing/2014/main" val="1470893666"/>
                  </a:ext>
                </a:extLst>
              </a:tr>
              <a:tr h="411082">
                <a:tc>
                  <a:txBody>
                    <a:bodyPr/>
                    <a:lstStyle/>
                    <a:p>
                      <a:r>
                        <a:rPr lang="en-US" dirty="0"/>
                        <a:t>Folders</a:t>
                      </a:r>
                    </a:p>
                  </a:txBody>
                  <a:tcPr/>
                </a:tc>
                <a:tc>
                  <a:txBody>
                    <a:bodyPr/>
                    <a:lstStyle/>
                    <a:p>
                      <a:r>
                        <a:rPr lang="en-US" dirty="0"/>
                        <a:t>Participant F liked Spotify the most which has a very good user-controlled organization function, this could help uses categories and push them to save meals they enjoy into folders and make their life easy as well as hopefully bring them back to the app.</a:t>
                      </a:r>
                    </a:p>
                  </a:txBody>
                  <a:tcPr/>
                </a:tc>
                <a:tc>
                  <a:txBody>
                    <a:bodyPr/>
                    <a:lstStyle/>
                    <a:p>
                      <a:r>
                        <a:rPr lang="en-US" dirty="0"/>
                        <a:t>Mid/high</a:t>
                      </a:r>
                    </a:p>
                  </a:txBody>
                  <a:tcPr/>
                </a:tc>
                <a:extLst>
                  <a:ext uri="{0D108BD9-81ED-4DB2-BD59-A6C34878D82A}">
                    <a16:rowId xmlns:a16="http://schemas.microsoft.com/office/drawing/2014/main" val="4272697956"/>
                  </a:ext>
                </a:extLst>
              </a:tr>
            </a:tbl>
          </a:graphicData>
        </a:graphic>
      </p:graphicFrame>
    </p:spTree>
    <p:extLst>
      <p:ext uri="{BB962C8B-B14F-4D97-AF65-F5344CB8AC3E}">
        <p14:creationId xmlns:p14="http://schemas.microsoft.com/office/powerpoint/2010/main" val="2830023529"/>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412F24"/>
      </a:dk2>
      <a:lt2>
        <a:srgbClr val="E8E2E5"/>
      </a:lt2>
      <a:accent1>
        <a:srgbClr val="47B47D"/>
      </a:accent1>
      <a:accent2>
        <a:srgbClr val="3BB144"/>
      </a:accent2>
      <a:accent3>
        <a:srgbClr val="6AB246"/>
      </a:accent3>
      <a:accent4>
        <a:srgbClr val="8FAC39"/>
      </a:accent4>
      <a:accent5>
        <a:srgbClr val="B2A046"/>
      </a:accent5>
      <a:accent6>
        <a:srgbClr val="B16C3B"/>
      </a:accent6>
      <a:hlink>
        <a:srgbClr val="86852C"/>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874</TotalTime>
  <Words>906</Words>
  <Application>Microsoft Office PowerPoint</Application>
  <PresentationFormat>Widescreen</PresentationFormat>
  <Paragraphs>65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Gill Sans Nova</vt:lpstr>
      <vt:lpstr>ingra</vt:lpstr>
      <vt:lpstr>GradientRiseVTI</vt:lpstr>
      <vt:lpstr>‘Sustainable FoOD Choices for students’ </vt:lpstr>
      <vt:lpstr>Define sustainable food choices</vt:lpstr>
      <vt:lpstr>Main User attitudes</vt:lpstr>
      <vt:lpstr>user needs</vt:lpstr>
      <vt:lpstr>Visual Design ideas</vt:lpstr>
      <vt:lpstr>Pitfalls</vt:lpstr>
      <vt:lpstr>Main Design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eating for students'</dc:title>
  <dc:creator>Mic Palmer</dc:creator>
  <cp:lastModifiedBy>Luke Hammond (Student)</cp:lastModifiedBy>
  <cp:revision>77</cp:revision>
  <dcterms:created xsi:type="dcterms:W3CDTF">2020-09-30T17:05:13Z</dcterms:created>
  <dcterms:modified xsi:type="dcterms:W3CDTF">2022-12-08T16:08:22Z</dcterms:modified>
</cp:coreProperties>
</file>