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3"/>
    <a:srgbClr val="000000"/>
    <a:srgbClr val="009E28"/>
    <a:srgbClr val="FF0000"/>
    <a:srgbClr val="C25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intendo.co.u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ze.co/guides/card-sorting/card-sorting-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9C4273-C282-E156-1B8A-19ADDC62B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286963"/>
            <a:ext cx="10302169" cy="1628647"/>
          </a:xfrm>
        </p:spPr>
        <p:txBody>
          <a:bodyPr anchor="t">
            <a:normAutofit/>
          </a:bodyPr>
          <a:lstStyle/>
          <a:p>
            <a:r>
              <a:rPr lang="en-GB" sz="6600" b="1" dirty="0"/>
              <a:t>Card Sorting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DC21CD-2BB1-23AD-83DB-A3111590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942" r="91932">
                        <a14:foregroundMark x1="10319" y1="36500" x2="11820" y2="61500"/>
                        <a14:foregroundMark x1="11820" y1="61500" x2="11257" y2="43000"/>
                        <a14:foregroundMark x1="8818" y1="44500" x2="8068" y2="57000"/>
                        <a14:foregroundMark x1="7129" y1="56000" x2="17073" y2="40500"/>
                        <a14:foregroundMark x1="17073" y1="40500" x2="19887" y2="49000"/>
                        <a14:foregroundMark x1="30957" y1="55500" x2="43340" y2="44500"/>
                        <a14:foregroundMark x1="43340" y1="44500" x2="44841" y2="47000"/>
                        <a14:foregroundMark x1="40901" y1="42000" x2="31895" y2="50000"/>
                        <a14:foregroundMark x1="31895" y1="50000" x2="31707" y2="51000"/>
                        <a14:foregroundMark x1="56473" y1="46000" x2="66229" y2="53000"/>
                        <a14:foregroundMark x1="66229" y1="53000" x2="56098" y2="45000"/>
                        <a14:foregroundMark x1="56098" y1="45000" x2="56098" y2="46000"/>
                        <a14:foregroundMark x1="55910" y1="45500" x2="66979" y2="39500"/>
                        <a14:foregroundMark x1="66979" y1="39500" x2="68856" y2="48000"/>
                        <a14:foregroundMark x1="62664" y1="37500" x2="55535" y2="54000"/>
                        <a14:foregroundMark x1="55535" y1="54000" x2="55535" y2="54000"/>
                        <a14:foregroundMark x1="79550" y1="52000" x2="88368" y2="39500"/>
                        <a14:foregroundMark x1="88368" y1="39500" x2="85929" y2="67500"/>
                        <a14:foregroundMark x1="85929" y1="67500" x2="84803" y2="69000"/>
                        <a14:foregroundMark x1="88555" y1="58000" x2="82739" y2="41000"/>
                        <a14:foregroundMark x1="84803" y1="38500" x2="91932" y2="5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79" y="3906784"/>
            <a:ext cx="5076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552E2C-5973-8CC9-1B32-D186338D9667}"/>
              </a:ext>
            </a:extLst>
          </p:cNvPr>
          <p:cNvSpPr/>
          <p:nvPr/>
        </p:nvSpPr>
        <p:spPr>
          <a:xfrm>
            <a:off x="3276494" y="5177816"/>
            <a:ext cx="1965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Cerys</a:t>
            </a:r>
            <a:endParaRPr lang="en-GB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A8E71-2215-41E6-0711-BF9B61D129B0}"/>
              </a:ext>
            </a:extLst>
          </p:cNvPr>
          <p:cNvSpPr/>
          <p:nvPr/>
        </p:nvSpPr>
        <p:spPr>
          <a:xfrm>
            <a:off x="5154141" y="5242724"/>
            <a:ext cx="6607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9E2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Oz</a:t>
            </a:r>
            <a:endParaRPr lang="en-GB" sz="3200" b="0" cap="none" spc="0" dirty="0">
              <a:ln w="0"/>
              <a:solidFill>
                <a:srgbClr val="009E2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DD2FC-E5E0-6515-3FA6-C750184D06AB}"/>
              </a:ext>
            </a:extLst>
          </p:cNvPr>
          <p:cNvSpPr/>
          <p:nvPr/>
        </p:nvSpPr>
        <p:spPr>
          <a:xfrm>
            <a:off x="5791392" y="5215299"/>
            <a:ext cx="1965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Luke</a:t>
            </a:r>
            <a:endParaRPr lang="en-GB" sz="5400" b="0" cap="none" spc="0" dirty="0">
              <a:ln w="0"/>
              <a:solidFill>
                <a:srgbClr val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3CB0D-9F1A-DF59-BA71-C73A7F20544B}"/>
              </a:ext>
            </a:extLst>
          </p:cNvPr>
          <p:cNvSpPr/>
          <p:nvPr/>
        </p:nvSpPr>
        <p:spPr>
          <a:xfrm>
            <a:off x="7016616" y="5223156"/>
            <a:ext cx="1965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6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Laura</a:t>
            </a:r>
            <a:endParaRPr lang="en-GB" sz="5400" b="0" cap="none" spc="0" dirty="0">
              <a:ln w="0"/>
              <a:solidFill>
                <a:srgbClr val="FF006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1C1E6-D56D-7D24-9392-4EF5F699C5F0}"/>
              </a:ext>
            </a:extLst>
          </p:cNvPr>
          <p:cNvSpPr txBox="1"/>
          <p:nvPr/>
        </p:nvSpPr>
        <p:spPr>
          <a:xfrm>
            <a:off x="750567" y="1346960"/>
            <a:ext cx="4050963" cy="2296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dirty="0"/>
              <a:t>Workshop by</a:t>
            </a:r>
          </a:p>
        </p:txBody>
      </p:sp>
      <p:pic>
        <p:nvPicPr>
          <p:cNvPr id="7172" name="Picture 4" descr="Artwork of a Warp Pipe, from Super Mario 3D World.">
            <a:extLst>
              <a:ext uri="{FF2B5EF4-FFF2-40B4-BE49-F238E27FC236}">
                <a16:creationId xmlns:a16="http://schemas.microsoft.com/office/drawing/2014/main" id="{A6F6E828-3B0A-1A01-BDEF-20FF676C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01" y="326806"/>
            <a:ext cx="1428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rtwork of a Warp Pipe, from Super Mario 3D World.">
            <a:extLst>
              <a:ext uri="{FF2B5EF4-FFF2-40B4-BE49-F238E27FC236}">
                <a16:creationId xmlns:a16="http://schemas.microsoft.com/office/drawing/2014/main" id="{DA6F7539-C10B-E71F-5536-7943C89E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337">
            <a:off x="9745510" y="1494338"/>
            <a:ext cx="816194" cy="146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32" name="Rectangle 61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233" name="Group 619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98" name="Straight Connector 619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9" name="Straight Connector 619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0" name="Straight Connector 619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1" name="Straight Connector 620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2" name="Straight Connector 620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3" name="Straight Connector 620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4" name="Straight Connector 620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5" name="Straight Connector 620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6" name="Straight Connector 620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7" name="Straight Connector 620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8" name="Straight Connector 620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9" name="Straight Connector 620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0" name="Straight Connector 620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1" name="Straight Connector 621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2" name="Straight Connector 621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Straight Connector 621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Straight Connector 621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Straight Connector 621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6" name="Straight Connector 621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7" name="Straight Connector 621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8" name="Straight Connector 621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9" name="Straight Connector 621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0" name="Straight Connector 621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1" name="Straight Connector 622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2" name="Straight Connector 622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3" name="Straight Connector 622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4" name="Straight Connector 622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5" name="Straight Connector 622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6" name="Straight Connector 622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7" name="Straight Connector 622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8" name="Straight Connector 622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9480F-D384-3616-A6F9-CF307803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Warm-up Task</a:t>
            </a:r>
          </a:p>
        </p:txBody>
      </p:sp>
      <p:pic>
        <p:nvPicPr>
          <p:cNvPr id="6146" name="Picture 2" descr="Kapp'n and his islands in ACNH - Polygon">
            <a:extLst>
              <a:ext uri="{FF2B5EF4-FFF2-40B4-BE49-F238E27FC236}">
                <a16:creationId xmlns:a16="http://schemas.microsoft.com/office/drawing/2014/main" id="{87F60933-D4DC-F634-F087-7AD3E2428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r="19683" b="-1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4" name="Right Triangle 622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C5737-789B-3B52-10B3-E717CB27208F}"/>
              </a:ext>
            </a:extLst>
          </p:cNvPr>
          <p:cNvSpPr txBox="1"/>
          <p:nvPr/>
        </p:nvSpPr>
        <p:spPr>
          <a:xfrm>
            <a:off x="6088653" y="2886116"/>
            <a:ext cx="4927425" cy="324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0" i="0" u="none" strike="noStrike">
                <a:solidFill>
                  <a:schemeClr val="tx2"/>
                </a:solidFill>
                <a:effectLst/>
              </a:rPr>
              <a:t>You are on the S.S. Seas the Opportunity and you’re heading back to the UK from Canada across the North Atlantic Ocean. Your boat has gotten a hole and it’s starting to sink! Ah! You have less than 5 minutes to grab things to bring on the lifeboat with you.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On the tables you are sat on, put the following items in order of importance.</a:t>
            </a:r>
            <a:endParaRPr lang="en-US" b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68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2A5453-1B75-202A-B87F-4538ABBA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did you just do?</a:t>
            </a:r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7A15-0E2D-7837-A5F2-79148DB3BA33}"/>
              </a:ext>
            </a:extLst>
          </p:cNvPr>
          <p:cNvSpPr txBox="1"/>
          <p:nvPr/>
        </p:nvSpPr>
        <p:spPr>
          <a:xfrm>
            <a:off x="691079" y="2886116"/>
            <a:ext cx="4927425" cy="324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2"/>
                </a:solidFill>
              </a:rPr>
              <a:t>You just sorted some cards, who would have thought! </a:t>
            </a:r>
            <a:r>
              <a:rPr lang="en-US" sz="1500" b="0" dirty="0">
                <a:solidFill>
                  <a:schemeClr val="tx2"/>
                </a:solidFill>
                <a:effectLst/>
              </a:rPr>
              <a:t>This is the first step towards the main goal of card sorting.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br>
              <a:rPr lang="en-US" sz="1500" b="0" dirty="0">
                <a:solidFill>
                  <a:schemeClr val="tx2"/>
                </a:solidFill>
                <a:effectLst/>
              </a:rPr>
            </a:br>
            <a:r>
              <a:rPr lang="en-US" sz="1500" b="0" dirty="0">
                <a:solidFill>
                  <a:schemeClr val="tx2"/>
                </a:solidFill>
                <a:effectLst/>
              </a:rPr>
              <a:t>Card sorting is a </a:t>
            </a: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 research method in which users are asked to order elements into a hierarchical order in which the user deems most efficient. This will then later be used to enhance a </a:t>
            </a:r>
            <a:r>
              <a:rPr lang="en-US" sz="1500" b="0" i="0" u="none" strike="noStrike">
                <a:solidFill>
                  <a:schemeClr val="tx2"/>
                </a:solidFill>
                <a:effectLst/>
              </a:rPr>
              <a:t>product.</a:t>
            </a:r>
            <a:br>
              <a:rPr lang="en-US" sz="1500" dirty="0">
                <a:solidFill>
                  <a:schemeClr val="tx2"/>
                </a:solidFill>
              </a:rPr>
            </a:br>
            <a:endParaRPr lang="en-US" sz="15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073DB-5D59-96FE-D84D-1A413E855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8" r="18425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86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2A5453-1B75-202A-B87F-4538ABBA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437" y="-68124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Barbie: An example</a:t>
            </a:r>
          </a:p>
        </p:txBody>
      </p:sp>
      <p:pic>
        <p:nvPicPr>
          <p:cNvPr id="1026" name="Picture 2" descr="A child with blonde hair&#10;&#10;Description automatically generated with low confidence">
            <a:extLst>
              <a:ext uri="{FF2B5EF4-FFF2-40B4-BE49-F238E27FC236}">
                <a16:creationId xmlns:a16="http://schemas.microsoft.com/office/drawing/2014/main" id="{C441CF90-B257-B6A4-449D-B309781EE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936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Right Triangle 110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7A15-0E2D-7837-A5F2-79148DB3BA33}"/>
              </a:ext>
            </a:extLst>
          </p:cNvPr>
          <p:cNvSpPr txBox="1"/>
          <p:nvPr/>
        </p:nvSpPr>
        <p:spPr>
          <a:xfrm>
            <a:off x="6096142" y="2083152"/>
            <a:ext cx="4927425" cy="3783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6400" dirty="0">
                <a:solidFill>
                  <a:schemeClr val="tx2"/>
                </a:solidFill>
              </a:rPr>
              <a:t>The goal of their card sorting was to </a:t>
            </a:r>
            <a:r>
              <a:rPr lang="en-US" sz="6400" b="0" i="0" u="none" strike="noStrike" dirty="0">
                <a:solidFill>
                  <a:schemeClr val="tx2"/>
                </a:solidFill>
                <a:effectLst/>
              </a:rPr>
              <a:t>understand their collectors' opinions towards the Barbie: Showcase website, a website that advertises different toy models and collectors can show off their current collection. They used card sorting to gain ideas on how to redesign the website.</a:t>
            </a:r>
            <a:endParaRPr lang="en-US" sz="6400" dirty="0">
              <a:solidFill>
                <a:schemeClr val="tx2"/>
              </a:solidFill>
            </a:endParaRPr>
          </a:p>
          <a:p>
            <a:pPr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6400" b="0" dirty="0">
              <a:solidFill>
                <a:schemeClr val="tx2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6400" dirty="0">
                <a:solidFill>
                  <a:schemeClr val="tx2"/>
                </a:solidFill>
              </a:rPr>
              <a:t>The method involved, w</a:t>
            </a:r>
            <a:r>
              <a:rPr lang="en-US" sz="6400" b="0" i="0" dirty="0">
                <a:solidFill>
                  <a:schemeClr val="tx2"/>
                </a:solidFill>
                <a:effectLst/>
              </a:rPr>
              <a:t>orking with nine participants who were given two card sorts one focused on an existing line and the other on a fashion-focused line which participants were tasked to organize into themes.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64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6400" b="0" dirty="0">
                <a:solidFill>
                  <a:schemeClr val="tx2"/>
                </a:solidFill>
                <a:effectLst/>
              </a:rPr>
              <a:t>They conc</a:t>
            </a:r>
            <a:r>
              <a:rPr lang="en-US" sz="6400" dirty="0">
                <a:solidFill>
                  <a:schemeClr val="tx2"/>
                </a:solidFill>
              </a:rPr>
              <a:t>luded a single method of search wasn’t an option, the result was a multilayered website that allowed users to browse by doll name, release year, serial numbers or themes.</a:t>
            </a:r>
            <a:endParaRPr lang="en-US" sz="6400" b="0" dirty="0">
              <a:solidFill>
                <a:schemeClr val="tx2"/>
              </a:solidFill>
              <a:effectLst/>
            </a:endParaRPr>
          </a:p>
          <a:p>
            <a:pPr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br>
              <a:rPr lang="en-US" sz="1100" dirty="0">
                <a:solidFill>
                  <a:schemeClr val="tx2"/>
                </a:solidFill>
              </a:rPr>
            </a:br>
            <a:endParaRPr lang="en-US" sz="1100" b="0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CBA79-D7DC-6F41-0367-D10317CF4D9B}"/>
              </a:ext>
            </a:extLst>
          </p:cNvPr>
          <p:cNvSpPr txBox="1"/>
          <p:nvPr/>
        </p:nvSpPr>
        <p:spPr>
          <a:xfrm>
            <a:off x="6218777" y="6125810"/>
            <a:ext cx="484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Maze (2020) </a:t>
            </a:r>
            <a:r>
              <a:rPr lang="en-GB" sz="1200" b="0" i="1" u="none" strike="noStrike" dirty="0">
                <a:solidFill>
                  <a:srgbClr val="000000"/>
                </a:solidFill>
                <a:effectLst/>
              </a:rPr>
              <a:t>7 Card sorting examples to inform your UX research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985CC-0942-BC88-38E5-496F627446D9}"/>
              </a:ext>
            </a:extLst>
          </p:cNvPr>
          <p:cNvSpPr txBox="1"/>
          <p:nvPr/>
        </p:nvSpPr>
        <p:spPr>
          <a:xfrm>
            <a:off x="1577141" y="6339248"/>
            <a:ext cx="6112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Toy Story 2 (2010) </a:t>
            </a:r>
            <a:r>
              <a:rPr lang="en-GB" sz="1200" b="0" i="1" u="none" strike="noStrike" dirty="0">
                <a:solidFill>
                  <a:schemeClr val="bg1"/>
                </a:solidFill>
                <a:effectLst/>
              </a:rPr>
              <a:t>Barbie Screenshot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 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7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2A5453-1B75-202A-B87F-4538ABBA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Main Task 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7A15-0E2D-7837-A5F2-79148DB3BA33}"/>
              </a:ext>
            </a:extLst>
          </p:cNvPr>
          <p:cNvSpPr txBox="1"/>
          <p:nvPr/>
        </p:nvSpPr>
        <p:spPr>
          <a:xfrm>
            <a:off x="819509" y="2562045"/>
            <a:ext cx="1020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xplore the Nintendo website - </a:t>
            </a:r>
            <a:r>
              <a:rPr lang="en-GB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https://www.nintendo.co.uk/</a:t>
            </a:r>
            <a:endParaRPr lang="en-GB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Now, on eight separate post-it notes write down notable elements/features found on the Nintendo website, e.g, Login, search bar, etc.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b="0">
              <a:effectLst/>
            </a:endParaRPr>
          </a:p>
          <a:p>
            <a:r>
              <a:rPr lang="en-GB"/>
              <a:t>Now organize the post-it notes in the hierarchy of the website.</a:t>
            </a:r>
            <a:br>
              <a:rPr lang="en-GB"/>
            </a:br>
            <a:br>
              <a:rPr lang="en-GB"/>
            </a:br>
            <a:endParaRPr lang="en-GB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68679-5533-FCDF-AED1-959D6689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875" y="365668"/>
            <a:ext cx="3717635" cy="20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3089" name="Freeform: Shape 3088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91" name="Group 3090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3" name="Straight Connector 3112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4" name="Straight Connector 3113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5" name="Straight Connector 3114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6" name="Straight Connector 3115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7" name="Straight Connector 3116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9" name="Straight Connector 3118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1" name="Straight Connector 3120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2" name="Straight Connector 3121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4" name="Right Triangle 3123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A5453-1B75-202A-B87F-4538ABBA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You Decide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7A15-0E2D-7837-A5F2-79148DB3BA33}"/>
              </a:ext>
            </a:extLst>
          </p:cNvPr>
          <p:cNvSpPr txBox="1"/>
          <p:nvPr/>
        </p:nvSpPr>
        <p:spPr>
          <a:xfrm>
            <a:off x="691079" y="2340131"/>
            <a:ext cx="4424633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Now organize the post-it notes in the hierarchy of how you would do it.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3082" name="Picture 10" descr="Professor Oak - Bulbapedia, the community-driven Pokémon encyclopedia">
            <a:extLst>
              <a:ext uri="{FF2B5EF4-FFF2-40B4-BE49-F238E27FC236}">
                <a16:creationId xmlns:a16="http://schemas.microsoft.com/office/drawing/2014/main" id="{9B381017-B3DD-D946-872E-34E1886A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065" y="721082"/>
            <a:ext cx="2541712" cy="54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7" name="Group 51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0" name="Straight Connector 51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4" name="Straight Connector 52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" name="Straight Connector 52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6" name="Straight Connector 52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7" name="Straight Connector 52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8" name="Straight Connector 52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9" name="Straight Connector 52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0" name="Straight Connector 52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1" name="Straight Connector 52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2" name="Straight Connector 52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3" name="Straight Connector 52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4" name="Straight Connector 52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5" name="Straight Connector 52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6" name="Straight Connector 52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58" name="Right Triangle 52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259" name="Rectangle 5219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60" name="Group 5221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23" name="Straight Connector 5222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4" name="Straight Connector 5223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5" name="Straight Connector 5224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6" name="Straight Connector 5225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7" name="Straight Connector 5226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8" name="Straight Connector 5227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9" name="Straight Connector 5228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0" name="Straight Connector 5229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1" name="Straight Connector 5230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2" name="Straight Connector 5231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3" name="Straight Connector 5232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4" name="Straight Connector 5233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5" name="Straight Connector 5234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6" name="Straight Connector 5235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7" name="Straight Connector 5236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8" name="Straight Connector 5237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9" name="Straight Connector 5238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0" name="Straight Connector 5239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1" name="Straight Connector 5240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2" name="Straight Connector 5241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3" name="Straight Connector 5242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4" name="Straight Connector 5243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5" name="Straight Connector 5244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6" name="Straight Connector 5245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7" name="Straight Connector 5246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8" name="Straight Connector 5247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9" name="Straight Connector 5248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0" name="Straight Connector 5249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1" name="Straight Connector 5250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2" name="Straight Connector 5251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3" name="Straight Connector 5252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B0A075-9A83-09DA-4D6B-A2FC3A38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726" y="722903"/>
            <a:ext cx="5415521" cy="2706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0D8978-8FE1-CD5B-74AD-1AC4573C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r="11281" b="2"/>
          <a:stretch/>
        </p:blipFill>
        <p:spPr bwMode="auto"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61" name="Right Triangle 5254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0BBB-DE97-A20C-8D46-BE9B3EA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4D66-DAA5-3C66-040C-3A62DED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Maze (2020) </a:t>
            </a:r>
            <a:r>
              <a:rPr lang="en-GB" sz="2000" b="0" i="1" u="none" strike="noStrike" dirty="0">
                <a:solidFill>
                  <a:srgbClr val="000000"/>
                </a:solidFill>
                <a:effectLst/>
              </a:rPr>
              <a:t>7 Card sorting examples to inform your UX research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. Available from: </a:t>
            </a:r>
            <a:r>
              <a:rPr lang="en-GB" sz="2000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https://maze.co/guides/card-sorting/card-sorting-examples/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[Accessed 5 December 2022].</a:t>
            </a:r>
            <a:endParaRPr lang="en-GB" sz="2000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Toy Story 2 (2010) </a:t>
            </a:r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Barbie Screenshot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[Digital]. At: Wiki Disney Fandom [online].Available from: https://disney.fandom.com/wiki/Barbie [Accessed 04 December 2012].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615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Card Sorting</vt:lpstr>
      <vt:lpstr>Warm-up Task</vt:lpstr>
      <vt:lpstr>What did you just do?</vt:lpstr>
      <vt:lpstr>Barbie: An example</vt:lpstr>
      <vt:lpstr>Main Task </vt:lpstr>
      <vt:lpstr>You Decide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Hammond (Student)</dc:creator>
  <cp:lastModifiedBy>Luke Hammond (Student)</cp:lastModifiedBy>
  <cp:revision>54</cp:revision>
  <dcterms:created xsi:type="dcterms:W3CDTF">2022-12-05T12:32:11Z</dcterms:created>
  <dcterms:modified xsi:type="dcterms:W3CDTF">2022-12-05T15:20:47Z</dcterms:modified>
</cp:coreProperties>
</file>