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glish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A152-1EF0-AB4C-9271-A219490D1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8C7D-C955-AC4B-9008-95BB6AF35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glish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AA86-232F-A949-B255-88DF38F3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424F-8C44-584B-8442-20EDF3E0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FA05-849E-7C4A-BC00-336A2E6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405907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DA85-D36A-AA43-94A4-4A640B2B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0BE4D-2321-0B44-88E6-B2A8B1F8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BBF1-4223-C24C-8A17-0AEC581A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520B-31C1-324E-BC48-EFD06558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166A-3B53-F646-B9AC-627019DE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14330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4579C-6EFF-9544-8083-FBB72DDE2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E83ED-7CC7-AB4D-AC1B-54F8B7FA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FC25-5419-764E-A3B4-E8D94A41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B3D0-1B7F-2E4A-91F0-357CD4A0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3B4-A3BF-6549-A0E5-904B62CB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299263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FBA2-F4C8-FF4B-ABA4-759D4AB7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3A99-F36F-2D49-9844-025F7087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7EEA-C0D1-B944-A1BC-B01C7689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DDB4-9FA4-0049-B5E3-5087C33E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8C69-5882-794B-A23B-251114DE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22073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1E47-36D9-214A-9824-6A27C4C9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61D9-759B-B142-9664-9B545BD1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5666-AD77-7F4B-A09D-DB7E6D0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FE4C-9BCF-4C49-8FF3-98CEE305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9A56-BAA7-8340-B41C-FB8A7E5C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31587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3C27-03BC-C941-BD36-E535656F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6EAD-334F-E24E-B046-B46293E6F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F0180-C1A4-624F-B4E7-073F1277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0C545-665E-B747-819F-2F0C9392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F7A9-C114-AD46-A57C-CE056CB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916C-9D57-5848-B4D9-56842911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19455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6F6E-9EFB-324D-B1DB-DEDDC904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618F-FCC9-4B42-8476-5AB62B73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FF67-706F-9249-81F1-1814A25E8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50F4E-8D4C-A147-814E-CE428B78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6B7D-868E-F847-97B5-13218ACB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FFD4B-B2DA-9948-BBB9-05398D13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6A5A2-0F64-754B-97A6-994BA877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84D0D-AF92-D64C-B2EE-F36601D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130227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8C18-D75F-A946-A78B-A2A02462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A638F-1306-1749-B82E-48942744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AAE06-BBE4-C749-80B9-0C8068EE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E2FFB-0B43-BB41-B6E8-8F6684FC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22330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7D5D0-8BD8-F54B-BB2E-28D3EE94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60692-56FD-E648-ADF6-7CA65E95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C093D-A397-F54B-A227-1080E905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22958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BC0-5617-3449-A8A7-3C0358F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3EB1-3934-4A4F-A9AC-E289D8B2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499A2-8DB4-C141-A621-AFE283F8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96A2-596D-DA41-AB5B-8B68900A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BE08-ED70-A849-834E-E2860902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0DF3-8B33-4F4F-9698-F9BA2234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168722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EF1-6B20-404D-80CF-DBDD15D7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16492-7A14-C543-AAE1-65477F8C1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glish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9919F-265A-A244-8F29-4054D978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38B0-D27A-A548-AD1D-F1138F1A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C51E-DDA5-C14B-82ED-6D8F0B54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glish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C71DA-9C63-D14A-A4F8-635163A2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14722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C6E86-1BEB-4145-8925-643717EA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glish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0E3A-9090-884A-AB8F-9035512D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glish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6098-011B-E748-84E8-9EEEA444B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6688-9936-424C-82E8-B247FCB441F0}" type="datetimeFigureOut">
              <a:rPr lang="english-GB" smtClean="0"/>
              <a:t>2/2/2023</a:t>
            </a:fld>
            <a:endParaRPr lang="english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0DBF-5291-F945-AB27-DC17DEE2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glish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2E44-DD9E-DE42-807F-7CC5A41FF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87A5-D515-4D40-B461-6E7430041F07}" type="slidenum">
              <a:rPr lang="english-GB" smtClean="0"/>
              <a:t>‹#›</a:t>
            </a:fld>
            <a:endParaRPr lang="english-GB"/>
          </a:p>
        </p:txBody>
      </p:sp>
    </p:spTree>
    <p:extLst>
      <p:ext uri="{BB962C8B-B14F-4D97-AF65-F5344CB8AC3E}">
        <p14:creationId xmlns:p14="http://schemas.microsoft.com/office/powerpoint/2010/main" val="26415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glish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2CBE-1292-5F4A-B042-06473C70B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glish-GB" dirty="0"/>
              <a:t>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5D7EC-0838-F04C-89B1-6402573D2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glish-GB" dirty="0"/>
              <a:t>eam: </a:t>
            </a:r>
            <a:r>
              <a:rPr lang="en-GB" dirty="0"/>
              <a:t>Cerys, Laura</a:t>
            </a:r>
            <a:r>
              <a:rPr lang="en-GB"/>
              <a:t>, Luke, Oz</a:t>
            </a:r>
            <a:endParaRPr lang="english-GB" dirty="0"/>
          </a:p>
        </p:txBody>
      </p:sp>
    </p:spTree>
    <p:extLst>
      <p:ext uri="{BB962C8B-B14F-4D97-AF65-F5344CB8AC3E}">
        <p14:creationId xmlns:p14="http://schemas.microsoft.com/office/powerpoint/2010/main" val="142814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Competitors</a:t>
            </a:r>
            <a:endParaRPr lang="english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D6252-86E8-8A4C-9D01-A4E872B2CB89}"/>
              </a:ext>
            </a:extLst>
          </p:cNvPr>
          <p:cNvSpPr txBox="1"/>
          <p:nvPr/>
        </p:nvSpPr>
        <p:spPr>
          <a:xfrm>
            <a:off x="838200" y="1617115"/>
            <a:ext cx="1022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glish-GB" dirty="0"/>
              <a:t>ain competitors: </a:t>
            </a:r>
            <a:r>
              <a:rPr lang="english-GB" b="1" dirty="0"/>
              <a:t>who</a:t>
            </a:r>
            <a:r>
              <a:rPr lang="english-GB" dirty="0"/>
              <a:t> are they?  </a:t>
            </a:r>
            <a:r>
              <a:rPr lang="en-US" dirty="0"/>
              <a:t>Main </a:t>
            </a:r>
            <a:r>
              <a:rPr lang="en-US" b="1" dirty="0"/>
              <a:t>o</a:t>
            </a:r>
            <a:r>
              <a:rPr lang="english-GB" b="1" dirty="0"/>
              <a:t>utcome </a:t>
            </a:r>
            <a:r>
              <a:rPr lang="english-GB" dirty="0"/>
              <a:t>of SWOT</a:t>
            </a:r>
          </a:p>
          <a:p>
            <a:endParaRPr lang="english-GB" dirty="0"/>
          </a:p>
          <a:p>
            <a:r>
              <a:rPr lang="en-US" b="1" dirty="0"/>
              <a:t>R</a:t>
            </a:r>
            <a:r>
              <a:rPr lang="english-GB" b="1" dirty="0"/>
              <a:t>epeat your USP</a:t>
            </a:r>
            <a:r>
              <a:rPr lang="english-GB" dirty="0"/>
              <a:t>: for your target audience, how will your solution be more relevant than the competition’s </a:t>
            </a:r>
          </a:p>
        </p:txBody>
      </p:sp>
    </p:spTree>
    <p:extLst>
      <p:ext uri="{BB962C8B-B14F-4D97-AF65-F5344CB8AC3E}">
        <p14:creationId xmlns:p14="http://schemas.microsoft.com/office/powerpoint/2010/main" val="287584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Design requirements</a:t>
            </a:r>
            <a:endParaRPr lang="english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D6252-86E8-8A4C-9D01-A4E872B2CB89}"/>
              </a:ext>
            </a:extLst>
          </p:cNvPr>
          <p:cNvSpPr txBox="1"/>
          <p:nvPr/>
        </p:nvSpPr>
        <p:spPr>
          <a:xfrm>
            <a:off x="838200" y="1690688"/>
            <a:ext cx="6007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could you fulfil your key user needs via your app design ?</a:t>
            </a:r>
          </a:p>
          <a:p>
            <a:endParaRPr lang="en-GB" dirty="0"/>
          </a:p>
          <a:p>
            <a:r>
              <a:rPr lang="en-GB" dirty="0"/>
              <a:t>Some ideas here, </a:t>
            </a:r>
            <a:r>
              <a:rPr lang="en-GB" b="1" dirty="0"/>
              <a:t>but no technical solutions </a:t>
            </a:r>
            <a:r>
              <a:rPr lang="en-GB" dirty="0"/>
              <a:t>(yet).</a:t>
            </a:r>
            <a:endParaRPr lang="english-GB" dirty="0"/>
          </a:p>
        </p:txBody>
      </p:sp>
    </p:spTree>
    <p:extLst>
      <p:ext uri="{BB962C8B-B14F-4D97-AF65-F5344CB8AC3E}">
        <p14:creationId xmlns:p14="http://schemas.microsoft.com/office/powerpoint/2010/main" val="346111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9926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User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4D1FB-CDFA-1048-8273-7FFD3F4773B7}"/>
              </a:ext>
            </a:extLst>
          </p:cNvPr>
          <p:cNvSpPr txBox="1"/>
          <p:nvPr/>
        </p:nvSpPr>
        <p:spPr>
          <a:xfrm>
            <a:off x="838200" y="1690688"/>
            <a:ext cx="94046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the data collected from members of your groups or use of matrix folder. 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glish-GB" dirty="0"/>
              <a:t>f interviews: who was interviewed, how many participants, some key questions, some key insights</a:t>
            </a:r>
          </a:p>
          <a:p>
            <a:endParaRPr lang="english-GB" dirty="0"/>
          </a:p>
          <a:p>
            <a:r>
              <a:rPr lang="en-US" dirty="0"/>
              <a:t>I</a:t>
            </a:r>
            <a:r>
              <a:rPr lang="english-GB" dirty="0"/>
              <a:t>f secondary research: what knowledge gaps were you trying to fill? some key insights</a:t>
            </a:r>
          </a:p>
          <a:p>
            <a:endParaRPr lang="english-GB" dirty="0"/>
          </a:p>
          <a:p>
            <a:r>
              <a:rPr lang="en-US" dirty="0"/>
              <a:t>F</a:t>
            </a:r>
            <a:r>
              <a:rPr lang="english-GB" dirty="0"/>
              <a:t>rom all of this-&gt; key user needs</a:t>
            </a:r>
          </a:p>
        </p:txBody>
      </p:sp>
    </p:spTree>
    <p:extLst>
      <p:ext uri="{BB962C8B-B14F-4D97-AF65-F5344CB8AC3E}">
        <p14:creationId xmlns:p14="http://schemas.microsoft.com/office/powerpoint/2010/main" val="370490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Persona 1</a:t>
            </a:r>
          </a:p>
        </p:txBody>
      </p:sp>
    </p:spTree>
    <p:extLst>
      <p:ext uri="{BB962C8B-B14F-4D97-AF65-F5344CB8AC3E}">
        <p14:creationId xmlns:p14="http://schemas.microsoft.com/office/powerpoint/2010/main" val="230103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Persona 2 </a:t>
            </a:r>
            <a:r>
              <a:rPr lang="english-GB" sz="2000" dirty="0"/>
              <a:t>(if required)</a:t>
            </a:r>
          </a:p>
        </p:txBody>
      </p:sp>
    </p:spTree>
    <p:extLst>
      <p:ext uri="{BB962C8B-B14F-4D97-AF65-F5344CB8AC3E}">
        <p14:creationId xmlns:p14="http://schemas.microsoft.com/office/powerpoint/2010/main" val="307926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Persona 3 </a:t>
            </a:r>
            <a:r>
              <a:rPr lang="english-GB" sz="2000" dirty="0"/>
              <a:t>(if required)</a:t>
            </a:r>
          </a:p>
        </p:txBody>
      </p:sp>
    </p:spTree>
    <p:extLst>
      <p:ext uri="{BB962C8B-B14F-4D97-AF65-F5344CB8AC3E}">
        <p14:creationId xmlns:p14="http://schemas.microsoft.com/office/powerpoint/2010/main" val="41114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User experience </a:t>
            </a:r>
            <a:r>
              <a:rPr lang="english-GB"/>
              <a:t>mapping 1</a:t>
            </a:r>
            <a:r>
              <a:rPr lang="en-GB" dirty="0"/>
              <a:t> </a:t>
            </a:r>
            <a:r>
              <a:rPr lang="en-GB" sz="1400" dirty="0"/>
              <a:t>you can use your own template</a:t>
            </a:r>
            <a:endParaRPr lang="english-GB" sz="14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9DD8380-1B02-744B-B929-69C7E9160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36063"/>
              </p:ext>
            </p:extLst>
          </p:nvPr>
        </p:nvGraphicFramePr>
        <p:xfrm>
          <a:off x="838200" y="1460938"/>
          <a:ext cx="9584101" cy="5171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522">
                  <a:extLst>
                    <a:ext uri="{9D8B030D-6E8A-4147-A177-3AD203B41FA5}">
                      <a16:colId xmlns:a16="http://schemas.microsoft.com/office/drawing/2014/main" val="131492913"/>
                    </a:ext>
                  </a:extLst>
                </a:gridCol>
                <a:gridCol w="978082">
                  <a:extLst>
                    <a:ext uri="{9D8B030D-6E8A-4147-A177-3AD203B41FA5}">
                      <a16:colId xmlns:a16="http://schemas.microsoft.com/office/drawing/2014/main" val="924638426"/>
                    </a:ext>
                  </a:extLst>
                </a:gridCol>
                <a:gridCol w="910293">
                  <a:extLst>
                    <a:ext uri="{9D8B030D-6E8A-4147-A177-3AD203B41FA5}">
                      <a16:colId xmlns:a16="http://schemas.microsoft.com/office/drawing/2014/main" val="3637929464"/>
                    </a:ext>
                  </a:extLst>
                </a:gridCol>
                <a:gridCol w="862773">
                  <a:extLst>
                    <a:ext uri="{9D8B030D-6E8A-4147-A177-3AD203B41FA5}">
                      <a16:colId xmlns:a16="http://schemas.microsoft.com/office/drawing/2014/main" val="1306315505"/>
                    </a:ext>
                  </a:extLst>
                </a:gridCol>
                <a:gridCol w="896565">
                  <a:extLst>
                    <a:ext uri="{9D8B030D-6E8A-4147-A177-3AD203B41FA5}">
                      <a16:colId xmlns:a16="http://schemas.microsoft.com/office/drawing/2014/main" val="734590456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2862875882"/>
                    </a:ext>
                  </a:extLst>
                </a:gridCol>
                <a:gridCol w="836034">
                  <a:extLst>
                    <a:ext uri="{9D8B030D-6E8A-4147-A177-3AD203B41FA5}">
                      <a16:colId xmlns:a16="http://schemas.microsoft.com/office/drawing/2014/main" val="1071301894"/>
                    </a:ext>
                  </a:extLst>
                </a:gridCol>
                <a:gridCol w="719588">
                  <a:extLst>
                    <a:ext uri="{9D8B030D-6E8A-4147-A177-3AD203B41FA5}">
                      <a16:colId xmlns:a16="http://schemas.microsoft.com/office/drawing/2014/main" val="3200725625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201799498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3652232000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687781719"/>
                    </a:ext>
                  </a:extLst>
                </a:gridCol>
              </a:tblGrid>
              <a:tr h="384160">
                <a:tc gridSpan="5">
                  <a:txBody>
                    <a:bodyPr/>
                    <a:lstStyle/>
                    <a:p>
                      <a:pPr algn="ctr"/>
                      <a:r>
                        <a:rPr lang="en-US"/>
                        <a:t>PERSONA: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SCENARIO &amp; EXPECTATIONS:</a:t>
                      </a:r>
                      <a:endParaRPr lang="en-US" sz="1800" b="0" i="0" u="none" strike="noStrike" noProof="0">
                        <a:latin typeface="Franklin Gothic Book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9858"/>
                  </a:ext>
                </a:extLst>
              </a:tr>
              <a:tr h="385955">
                <a:tc gridSpan="5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7061"/>
                  </a:ext>
                </a:extLst>
              </a:tr>
              <a:tr h="310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70160"/>
                  </a:ext>
                </a:extLst>
              </a:tr>
              <a:tr h="107876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71079"/>
                  </a:ext>
                </a:extLst>
              </a:tr>
              <a:tr h="300471">
                <a:tc gridSpan="11">
                  <a:txBody>
                    <a:bodyPr/>
                    <a:lstStyle/>
                    <a:p>
                      <a:pPr algn="ctr"/>
                      <a:r>
                        <a:rPr lang="en-US"/>
                        <a:t>FEELINGS: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13724"/>
                  </a:ext>
                </a:extLst>
              </a:tr>
              <a:tr h="5014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itchFamily="2" charset="2"/>
                        </a:rPr>
                        <a:t></a:t>
                      </a:r>
                      <a:endParaRPr 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83387"/>
                  </a:ext>
                </a:extLst>
              </a:tr>
              <a:tr h="6068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70611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itchFamily="2" charset="2"/>
                        </a:rPr>
                        <a:t></a:t>
                      </a:r>
                      <a:endParaRPr lang="en-US" sz="32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100"/>
                  </a:ext>
                </a:extLst>
              </a:tr>
              <a:tr h="27538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Emotion curve:</a:t>
                      </a: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49680"/>
                  </a:ext>
                </a:extLst>
              </a:tr>
              <a:tr h="275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46913"/>
                  </a:ext>
                </a:extLst>
              </a:tr>
              <a:tr h="2753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7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User experience </a:t>
            </a:r>
            <a:r>
              <a:rPr lang="english-GB"/>
              <a:t>mapping 2</a:t>
            </a:r>
            <a:r>
              <a:rPr lang="en-GB" dirty="0"/>
              <a:t> </a:t>
            </a:r>
            <a:r>
              <a:rPr lang="en-GB" sz="2000" dirty="0"/>
              <a:t>you can use your own template</a:t>
            </a:r>
            <a:endParaRPr lang="english-GB" sz="20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51D8F4E-3968-C94F-8EC9-0C52DA252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11823"/>
              </p:ext>
            </p:extLst>
          </p:nvPr>
        </p:nvGraphicFramePr>
        <p:xfrm>
          <a:off x="838200" y="1460938"/>
          <a:ext cx="9584101" cy="5171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522">
                  <a:extLst>
                    <a:ext uri="{9D8B030D-6E8A-4147-A177-3AD203B41FA5}">
                      <a16:colId xmlns:a16="http://schemas.microsoft.com/office/drawing/2014/main" val="131492913"/>
                    </a:ext>
                  </a:extLst>
                </a:gridCol>
                <a:gridCol w="978082">
                  <a:extLst>
                    <a:ext uri="{9D8B030D-6E8A-4147-A177-3AD203B41FA5}">
                      <a16:colId xmlns:a16="http://schemas.microsoft.com/office/drawing/2014/main" val="924638426"/>
                    </a:ext>
                  </a:extLst>
                </a:gridCol>
                <a:gridCol w="910293">
                  <a:extLst>
                    <a:ext uri="{9D8B030D-6E8A-4147-A177-3AD203B41FA5}">
                      <a16:colId xmlns:a16="http://schemas.microsoft.com/office/drawing/2014/main" val="3637929464"/>
                    </a:ext>
                  </a:extLst>
                </a:gridCol>
                <a:gridCol w="862773">
                  <a:extLst>
                    <a:ext uri="{9D8B030D-6E8A-4147-A177-3AD203B41FA5}">
                      <a16:colId xmlns:a16="http://schemas.microsoft.com/office/drawing/2014/main" val="1306315505"/>
                    </a:ext>
                  </a:extLst>
                </a:gridCol>
                <a:gridCol w="896565">
                  <a:extLst>
                    <a:ext uri="{9D8B030D-6E8A-4147-A177-3AD203B41FA5}">
                      <a16:colId xmlns:a16="http://schemas.microsoft.com/office/drawing/2014/main" val="734590456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2862875882"/>
                    </a:ext>
                  </a:extLst>
                </a:gridCol>
                <a:gridCol w="836034">
                  <a:extLst>
                    <a:ext uri="{9D8B030D-6E8A-4147-A177-3AD203B41FA5}">
                      <a16:colId xmlns:a16="http://schemas.microsoft.com/office/drawing/2014/main" val="1071301894"/>
                    </a:ext>
                  </a:extLst>
                </a:gridCol>
                <a:gridCol w="719588">
                  <a:extLst>
                    <a:ext uri="{9D8B030D-6E8A-4147-A177-3AD203B41FA5}">
                      <a16:colId xmlns:a16="http://schemas.microsoft.com/office/drawing/2014/main" val="3200725625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201799498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3652232000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687781719"/>
                    </a:ext>
                  </a:extLst>
                </a:gridCol>
              </a:tblGrid>
              <a:tr h="384160">
                <a:tc gridSpan="5">
                  <a:txBody>
                    <a:bodyPr/>
                    <a:lstStyle/>
                    <a:p>
                      <a:pPr algn="ctr"/>
                      <a:r>
                        <a:rPr lang="en-US"/>
                        <a:t>PERSONA: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SCENARIO &amp; EXPECTATIONS:</a:t>
                      </a:r>
                      <a:endParaRPr lang="en-US" sz="1800" b="0" i="0" u="none" strike="noStrike" noProof="0">
                        <a:latin typeface="Franklin Gothic Book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9858"/>
                  </a:ext>
                </a:extLst>
              </a:tr>
              <a:tr h="385955">
                <a:tc gridSpan="5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7061"/>
                  </a:ext>
                </a:extLst>
              </a:tr>
              <a:tr h="310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70160"/>
                  </a:ext>
                </a:extLst>
              </a:tr>
              <a:tr h="107876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71079"/>
                  </a:ext>
                </a:extLst>
              </a:tr>
              <a:tr h="300471">
                <a:tc gridSpan="11">
                  <a:txBody>
                    <a:bodyPr/>
                    <a:lstStyle/>
                    <a:p>
                      <a:pPr algn="ctr"/>
                      <a:r>
                        <a:rPr lang="en-US"/>
                        <a:t>FEELINGS: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13724"/>
                  </a:ext>
                </a:extLst>
              </a:tr>
              <a:tr h="5014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itchFamily="2" charset="2"/>
                        </a:rPr>
                        <a:t></a:t>
                      </a:r>
                      <a:endParaRPr 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83387"/>
                  </a:ext>
                </a:extLst>
              </a:tr>
              <a:tr h="6068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70611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itchFamily="2" charset="2"/>
                        </a:rPr>
                        <a:t></a:t>
                      </a:r>
                      <a:endParaRPr lang="en-US" sz="32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100"/>
                  </a:ext>
                </a:extLst>
              </a:tr>
              <a:tr h="27538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Emotion curve:</a:t>
                      </a: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49680"/>
                  </a:ext>
                </a:extLst>
              </a:tr>
              <a:tr h="275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46913"/>
                  </a:ext>
                </a:extLst>
              </a:tr>
              <a:tr h="2753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F1A-906A-F94F-AD41-D01687FD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glish-GB" dirty="0"/>
              <a:t>User experience </a:t>
            </a:r>
            <a:r>
              <a:rPr lang="english-GB"/>
              <a:t>mapping 3</a:t>
            </a:r>
            <a:r>
              <a:rPr lang="en-GB" dirty="0"/>
              <a:t> </a:t>
            </a:r>
            <a:r>
              <a:rPr lang="en-GB" sz="2000" dirty="0"/>
              <a:t>you can use your own template</a:t>
            </a:r>
            <a:endParaRPr lang="english-GB" sz="20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450E299-36B6-C34B-9705-EF5EF3F9A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11823"/>
              </p:ext>
            </p:extLst>
          </p:nvPr>
        </p:nvGraphicFramePr>
        <p:xfrm>
          <a:off x="838200" y="1460938"/>
          <a:ext cx="9584101" cy="5171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522">
                  <a:extLst>
                    <a:ext uri="{9D8B030D-6E8A-4147-A177-3AD203B41FA5}">
                      <a16:colId xmlns:a16="http://schemas.microsoft.com/office/drawing/2014/main" val="131492913"/>
                    </a:ext>
                  </a:extLst>
                </a:gridCol>
                <a:gridCol w="978082">
                  <a:extLst>
                    <a:ext uri="{9D8B030D-6E8A-4147-A177-3AD203B41FA5}">
                      <a16:colId xmlns:a16="http://schemas.microsoft.com/office/drawing/2014/main" val="924638426"/>
                    </a:ext>
                  </a:extLst>
                </a:gridCol>
                <a:gridCol w="910293">
                  <a:extLst>
                    <a:ext uri="{9D8B030D-6E8A-4147-A177-3AD203B41FA5}">
                      <a16:colId xmlns:a16="http://schemas.microsoft.com/office/drawing/2014/main" val="3637929464"/>
                    </a:ext>
                  </a:extLst>
                </a:gridCol>
                <a:gridCol w="862773">
                  <a:extLst>
                    <a:ext uri="{9D8B030D-6E8A-4147-A177-3AD203B41FA5}">
                      <a16:colId xmlns:a16="http://schemas.microsoft.com/office/drawing/2014/main" val="1306315505"/>
                    </a:ext>
                  </a:extLst>
                </a:gridCol>
                <a:gridCol w="896565">
                  <a:extLst>
                    <a:ext uri="{9D8B030D-6E8A-4147-A177-3AD203B41FA5}">
                      <a16:colId xmlns:a16="http://schemas.microsoft.com/office/drawing/2014/main" val="734590456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2862875882"/>
                    </a:ext>
                  </a:extLst>
                </a:gridCol>
                <a:gridCol w="836034">
                  <a:extLst>
                    <a:ext uri="{9D8B030D-6E8A-4147-A177-3AD203B41FA5}">
                      <a16:colId xmlns:a16="http://schemas.microsoft.com/office/drawing/2014/main" val="1071301894"/>
                    </a:ext>
                  </a:extLst>
                </a:gridCol>
                <a:gridCol w="719588">
                  <a:extLst>
                    <a:ext uri="{9D8B030D-6E8A-4147-A177-3AD203B41FA5}">
                      <a16:colId xmlns:a16="http://schemas.microsoft.com/office/drawing/2014/main" val="3200725625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201799498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3652232000"/>
                    </a:ext>
                  </a:extLst>
                </a:gridCol>
                <a:gridCol w="777811">
                  <a:extLst>
                    <a:ext uri="{9D8B030D-6E8A-4147-A177-3AD203B41FA5}">
                      <a16:colId xmlns:a16="http://schemas.microsoft.com/office/drawing/2014/main" val="687781719"/>
                    </a:ext>
                  </a:extLst>
                </a:gridCol>
              </a:tblGrid>
              <a:tr h="384160">
                <a:tc gridSpan="5">
                  <a:txBody>
                    <a:bodyPr/>
                    <a:lstStyle/>
                    <a:p>
                      <a:pPr algn="ctr"/>
                      <a:r>
                        <a:rPr lang="en-US"/>
                        <a:t>PERSONA: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SCENARIO &amp; EXPECTATIONS:</a:t>
                      </a:r>
                      <a:endParaRPr lang="en-US" sz="1800" b="0" i="0" u="none" strike="noStrike" noProof="0">
                        <a:latin typeface="Franklin Gothic Book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9858"/>
                  </a:ext>
                </a:extLst>
              </a:tr>
              <a:tr h="385955">
                <a:tc gridSpan="5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7061"/>
                  </a:ext>
                </a:extLst>
              </a:tr>
              <a:tr h="310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70160"/>
                  </a:ext>
                </a:extLst>
              </a:tr>
              <a:tr h="107876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71079"/>
                  </a:ext>
                </a:extLst>
              </a:tr>
              <a:tr h="300471">
                <a:tc gridSpan="11">
                  <a:txBody>
                    <a:bodyPr/>
                    <a:lstStyle/>
                    <a:p>
                      <a:pPr algn="ctr"/>
                      <a:r>
                        <a:rPr lang="en-US"/>
                        <a:t>FEELINGS: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13724"/>
                  </a:ext>
                </a:extLst>
              </a:tr>
              <a:tr h="5014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itchFamily="2" charset="2"/>
                        </a:rPr>
                        <a:t></a:t>
                      </a:r>
                      <a:endParaRPr 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83387"/>
                  </a:ext>
                </a:extLst>
              </a:tr>
              <a:tr h="6068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70611"/>
                  </a:ext>
                </a:extLst>
              </a:tr>
              <a:tr h="5427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itchFamily="2" charset="2"/>
                        </a:rPr>
                        <a:t></a:t>
                      </a:r>
                      <a:endParaRPr lang="en-US" sz="32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052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100"/>
                  </a:ext>
                </a:extLst>
              </a:tr>
              <a:tr h="27538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Emotion curve:</a:t>
                      </a: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49680"/>
                  </a:ext>
                </a:extLst>
              </a:tr>
              <a:tr h="275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46913"/>
                  </a:ext>
                </a:extLst>
              </a:tr>
              <a:tr h="2753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7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Wingdings</vt:lpstr>
      <vt:lpstr>Office Theme</vt:lpstr>
      <vt:lpstr>Project title</vt:lpstr>
      <vt:lpstr>Elevator pitch</vt:lpstr>
      <vt:lpstr>User research</vt:lpstr>
      <vt:lpstr>Persona 1</vt:lpstr>
      <vt:lpstr>Persona 2 (if required)</vt:lpstr>
      <vt:lpstr>Persona 3 (if required)</vt:lpstr>
      <vt:lpstr>User experience mapping 1 you can use your own template</vt:lpstr>
      <vt:lpstr>User experience mapping 2 you can use your own template</vt:lpstr>
      <vt:lpstr>User experience mapping 3 you can use your own template</vt:lpstr>
      <vt:lpstr>Competitors</vt:lpstr>
      <vt:lpstr>Design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Mic Palmer</dc:creator>
  <cp:lastModifiedBy>Luke Hammond (Student)</cp:lastModifiedBy>
  <cp:revision>8</cp:revision>
  <dcterms:created xsi:type="dcterms:W3CDTF">2021-02-27T13:39:53Z</dcterms:created>
  <dcterms:modified xsi:type="dcterms:W3CDTF">2023-02-02T12:20:00Z</dcterms:modified>
</cp:coreProperties>
</file>