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33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328" r:id="rId16"/>
    <p:sldId id="329" r:id="rId17"/>
    <p:sldId id="274" r:id="rId18"/>
    <p:sldId id="330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5" r:id="rId28"/>
    <p:sldId id="296" r:id="rId29"/>
    <p:sldId id="297" r:id="rId30"/>
    <p:sldId id="299" r:id="rId31"/>
    <p:sldId id="300" r:id="rId32"/>
    <p:sldId id="302" r:id="rId33"/>
    <p:sldId id="303" r:id="rId34"/>
    <p:sldId id="304" r:id="rId35"/>
    <p:sldId id="306" r:id="rId36"/>
    <p:sldId id="307" r:id="rId37"/>
    <p:sldId id="308" r:id="rId38"/>
    <p:sldId id="310" r:id="rId39"/>
    <p:sldId id="311" r:id="rId40"/>
    <p:sldId id="312" r:id="rId41"/>
    <p:sldId id="314" r:id="rId42"/>
    <p:sldId id="315" r:id="rId43"/>
    <p:sldId id="316" r:id="rId44"/>
    <p:sldId id="323" r:id="rId45"/>
    <p:sldId id="324" r:id="rId46"/>
    <p:sldId id="332" r:id="rId47"/>
    <p:sldId id="333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80" autoAdjust="0"/>
  </p:normalViewPr>
  <p:slideViewPr>
    <p:cSldViewPr>
      <p:cViewPr>
        <p:scale>
          <a:sx n="75" d="100"/>
          <a:sy n="75" d="100"/>
        </p:scale>
        <p:origin x="123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7974-0A3A-40AE-AD83-E6B44474FE8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689BE-91DE-41F0-8C4A-7394E4D67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 : Alphabet + Numbers only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should 6 – 10 characters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 : less than 6 chars , More than 10 chars, Only alphabet , Only numbers, Having special characters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689BE-91DE-41F0-8C4A-7394E4D674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7330" y="461594"/>
            <a:ext cx="614933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36C0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36C0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36C0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25240" y="1063752"/>
            <a:ext cx="1967525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75104" y="1969008"/>
            <a:ext cx="769619" cy="215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37588" y="3988308"/>
            <a:ext cx="1488948" cy="1784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55848" y="5513832"/>
            <a:ext cx="2203704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88863" y="3988308"/>
            <a:ext cx="1488947" cy="1784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70675" y="1969008"/>
            <a:ext cx="769620" cy="2150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13504" y="1050036"/>
            <a:ext cx="1994916" cy="1124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464052" y="2538983"/>
            <a:ext cx="1987296" cy="1987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6802" y="461594"/>
            <a:ext cx="64703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36C0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875864"/>
            <a:ext cx="8068945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458200" cy="1231106"/>
          </a:xfrm>
        </p:spPr>
        <p:txBody>
          <a:bodyPr/>
          <a:lstStyle/>
          <a:p>
            <a:pPr algn="ctr"/>
            <a:r>
              <a:rPr lang="en-US" sz="8000" dirty="0" smtClean="0"/>
              <a:t>Software Testing</a:t>
            </a:r>
            <a:endParaRPr lang="en-US" sz="8000" dirty="0"/>
          </a:p>
        </p:txBody>
      </p:sp>
      <p:pic>
        <p:nvPicPr>
          <p:cNvPr id="1026" name="Picture 2" descr="World's Top Software Testing Professionals - Aditi Consulti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3B3C9"/>
              </a:clrFrom>
              <a:clrTo>
                <a:srgbClr val="43B3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5"/>
          <a:stretch/>
        </p:blipFill>
        <p:spPr bwMode="auto">
          <a:xfrm>
            <a:off x="1752600" y="3352800"/>
            <a:ext cx="64357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5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1103" y="1610550"/>
            <a:ext cx="7606030" cy="141605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3600" b="1" spc="-10" dirty="0">
                <a:latin typeface="Carlito"/>
                <a:cs typeface="Carlito"/>
              </a:rPr>
              <a:t>Example </a:t>
            </a:r>
            <a:r>
              <a:rPr sz="3600" b="1" dirty="0">
                <a:latin typeface="Carlito"/>
                <a:cs typeface="Carlito"/>
              </a:rPr>
              <a:t>–</a:t>
            </a:r>
            <a:r>
              <a:rPr sz="3600" b="1" spc="-1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02:</a:t>
            </a:r>
            <a:endParaRPr sz="3600" dirty="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latin typeface="Carlito"/>
                <a:cs typeface="Carlito"/>
              </a:rPr>
              <a:t>Equivalence Partition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Existing </a:t>
            </a:r>
            <a:r>
              <a:rPr sz="2400" b="1" spc="-10" dirty="0">
                <a:latin typeface="Carlito"/>
                <a:cs typeface="Carlito"/>
              </a:rPr>
              <a:t>Savings </a:t>
            </a:r>
            <a:r>
              <a:rPr sz="2400" b="1" spc="-5" dirty="0">
                <a:latin typeface="Carlito"/>
                <a:cs typeface="Carlito"/>
              </a:rPr>
              <a:t>Account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Information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538" y="3505200"/>
            <a:ext cx="7541007" cy="294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5730749" cy="11156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600" b="1" spc="-10" dirty="0">
                <a:latin typeface="Carlito"/>
                <a:cs typeface="Carlito"/>
              </a:rPr>
              <a:t>Example </a:t>
            </a:r>
            <a:r>
              <a:rPr sz="3600" b="1" dirty="0">
                <a:latin typeface="Carlito"/>
                <a:cs typeface="Carlito"/>
              </a:rPr>
              <a:t>–</a:t>
            </a:r>
            <a:r>
              <a:rPr sz="3600" b="1" spc="-90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02:</a:t>
            </a:r>
            <a:endParaRPr sz="3600" dirty="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  <a:spcBef>
                <a:spcPts val="555"/>
              </a:spcBef>
            </a:pPr>
            <a:r>
              <a:rPr sz="2400" b="1" spc="-60" dirty="0">
                <a:latin typeface="Carlito"/>
                <a:cs typeface="Carlito"/>
              </a:rPr>
              <a:t>Test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Cases: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52143"/>
              </p:ext>
            </p:extLst>
          </p:nvPr>
        </p:nvGraphicFramePr>
        <p:xfrm>
          <a:off x="686752" y="2724994"/>
          <a:ext cx="7467600" cy="3653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1371600"/>
                <a:gridCol w="1143000"/>
                <a:gridCol w="1371600"/>
                <a:gridCol w="1371600"/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Product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HEL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arlito"/>
                          <a:cs typeface="Carlito"/>
                        </a:rPr>
                        <a:t>LOC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HEL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Existing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Checking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Checking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VALID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BLANK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INVALID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NONBLANK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Existing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Savings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05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Savings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Account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BLANK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INVALID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VALID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NONBLANK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Output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006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Accept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?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06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Error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?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839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5" dirty="0"/>
              <a:t>Boundary </a:t>
            </a:r>
            <a:r>
              <a:rPr sz="4000" spc="-45" dirty="0"/>
              <a:t>Value</a:t>
            </a:r>
            <a:r>
              <a:rPr sz="4000" dirty="0"/>
              <a:t> </a:t>
            </a:r>
            <a:r>
              <a:rPr sz="4000" spc="-5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07642"/>
            <a:ext cx="8073390" cy="432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b="1" spc="-45" dirty="0">
                <a:latin typeface="Carlito"/>
                <a:cs typeface="Carlito"/>
              </a:rPr>
              <a:t>Testing </a:t>
            </a:r>
            <a:r>
              <a:rPr sz="3200" b="1" spc="-10" dirty="0">
                <a:latin typeface="Carlito"/>
                <a:cs typeface="Carlito"/>
              </a:rPr>
              <a:t>at </a:t>
            </a:r>
            <a:r>
              <a:rPr sz="3200" b="1" dirty="0">
                <a:latin typeface="Carlito"/>
                <a:cs typeface="Carlito"/>
              </a:rPr>
              <a:t>the boundaries </a:t>
            </a:r>
            <a:r>
              <a:rPr sz="3200" b="1" spc="-10" dirty="0">
                <a:latin typeface="Carlito"/>
                <a:cs typeface="Carlito"/>
              </a:rPr>
              <a:t>between</a:t>
            </a:r>
            <a:r>
              <a:rPr sz="3200" b="1" spc="-5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partitions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Behavior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edge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equivalence </a:t>
            </a:r>
            <a:r>
              <a:rPr sz="2400" spc="-10" dirty="0">
                <a:latin typeface="Carlito"/>
                <a:cs typeface="Carlito"/>
              </a:rPr>
              <a:t>partition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15" dirty="0">
                <a:latin typeface="Carlito"/>
                <a:cs typeface="Carlito"/>
              </a:rPr>
              <a:t>likely  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incorrect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10" dirty="0">
                <a:latin typeface="Carlito"/>
                <a:cs typeface="Carlito"/>
              </a:rPr>
              <a:t>behavior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partition, </a:t>
            </a:r>
            <a:r>
              <a:rPr sz="2400" spc="-5" dirty="0">
                <a:latin typeface="Carlito"/>
                <a:cs typeface="Carlito"/>
              </a:rPr>
              <a:t>so boundaries 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area where testing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likely to </a:t>
            </a:r>
            <a:r>
              <a:rPr sz="2400" dirty="0">
                <a:latin typeface="Carlito"/>
                <a:cs typeface="Carlito"/>
              </a:rPr>
              <a:t>yield </a:t>
            </a:r>
            <a:r>
              <a:rPr sz="2400" spc="-15" dirty="0">
                <a:latin typeface="Carlito"/>
                <a:cs typeface="Carlito"/>
              </a:rPr>
              <a:t>defects.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maximum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minimum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partition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5" dirty="0">
                <a:latin typeface="Carlito"/>
                <a:cs typeface="Carlito"/>
              </a:rPr>
              <a:t>boundary </a:t>
            </a:r>
            <a:r>
              <a:rPr sz="2400" spc="-10" dirty="0">
                <a:latin typeface="Carlito"/>
                <a:cs typeface="Carlito"/>
              </a:rPr>
              <a:t>values.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boundary value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valid </a:t>
            </a:r>
            <a:r>
              <a:rPr sz="2400" spc="-5" dirty="0">
                <a:latin typeface="Carlito"/>
                <a:cs typeface="Carlito"/>
              </a:rPr>
              <a:t>partition </a:t>
            </a:r>
            <a:r>
              <a:rPr sz="2400" spc="-10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valid </a:t>
            </a:r>
            <a:r>
              <a:rPr sz="2400" spc="-5" dirty="0">
                <a:latin typeface="Carlito"/>
                <a:cs typeface="Carlito"/>
              </a:rPr>
              <a:t>boundary </a:t>
            </a:r>
            <a:r>
              <a:rPr sz="2400" spc="-10" dirty="0">
                <a:latin typeface="Carlito"/>
                <a:cs typeface="Carlito"/>
              </a:rPr>
              <a:t>value; </a:t>
            </a:r>
            <a:r>
              <a:rPr sz="2400" spc="-5" dirty="0">
                <a:latin typeface="Carlito"/>
                <a:cs typeface="Carlito"/>
              </a:rPr>
              <a:t>the  boundary 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invalid </a:t>
            </a:r>
            <a:r>
              <a:rPr sz="2400" spc="-5" dirty="0">
                <a:latin typeface="Carlito"/>
                <a:cs typeface="Carlito"/>
              </a:rPr>
              <a:t>partition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5" dirty="0">
                <a:latin typeface="Carlito"/>
                <a:cs typeface="Carlito"/>
              </a:rPr>
              <a:t>invalid </a:t>
            </a:r>
            <a:r>
              <a:rPr sz="2400" spc="-5" dirty="0">
                <a:latin typeface="Carlito"/>
                <a:cs typeface="Carlito"/>
              </a:rPr>
              <a:t>boundary value.  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designed </a:t>
            </a:r>
            <a:r>
              <a:rPr sz="2400" spc="-15" dirty="0">
                <a:latin typeface="Carlito"/>
                <a:cs typeface="Carlito"/>
              </a:rPr>
              <a:t>to cover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valid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invalid </a:t>
            </a:r>
            <a:r>
              <a:rPr sz="2400" spc="-5" dirty="0">
                <a:latin typeface="Carlito"/>
                <a:cs typeface="Carlito"/>
              </a:rPr>
              <a:t>boundary  </a:t>
            </a:r>
            <a:r>
              <a:rPr sz="2400" spc="-10" dirty="0">
                <a:latin typeface="Carlito"/>
                <a:cs typeface="Carlito"/>
              </a:rPr>
              <a:t>values.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5" dirty="0">
                <a:latin typeface="Carlito"/>
                <a:cs typeface="Carlito"/>
              </a:rPr>
              <a:t>designing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10" dirty="0">
                <a:latin typeface="Carlito"/>
                <a:cs typeface="Carlito"/>
              </a:rPr>
              <a:t>cases,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boundary 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is chosen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6950"/>
            <a:ext cx="7839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rlito"/>
                <a:cs typeface="Carlito"/>
              </a:rPr>
              <a:t>Black </a:t>
            </a:r>
            <a:r>
              <a:rPr sz="4000" b="1" spc="-25" dirty="0">
                <a:latin typeface="Carlito"/>
                <a:cs typeface="Carlito"/>
              </a:rPr>
              <a:t>–Box </a:t>
            </a:r>
            <a:r>
              <a:rPr sz="4000" b="1" spc="-5" dirty="0">
                <a:latin typeface="Carlito"/>
                <a:cs typeface="Carlito"/>
              </a:rPr>
              <a:t>: </a:t>
            </a:r>
            <a:r>
              <a:rPr sz="4000" b="1" spc="-5" dirty="0">
                <a:solidFill>
                  <a:srgbClr val="E36C09"/>
                </a:solidFill>
                <a:latin typeface="Carlito"/>
                <a:cs typeface="Carlito"/>
              </a:rPr>
              <a:t>Boundary </a:t>
            </a:r>
            <a:r>
              <a:rPr sz="4000" b="1" spc="-45" dirty="0">
                <a:solidFill>
                  <a:srgbClr val="E36C09"/>
                </a:solidFill>
                <a:latin typeface="Carlito"/>
                <a:cs typeface="Carlito"/>
              </a:rPr>
              <a:t>Value</a:t>
            </a:r>
            <a:r>
              <a:rPr sz="4000" b="1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4000" b="1" spc="-5" dirty="0">
                <a:solidFill>
                  <a:srgbClr val="E36C09"/>
                </a:solidFill>
                <a:latin typeface="Carlito"/>
                <a:cs typeface="Carlito"/>
              </a:rPr>
              <a:t>Analysis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07642"/>
            <a:ext cx="7603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5" dirty="0">
                <a:latin typeface="Carlito"/>
                <a:cs typeface="Carlito"/>
              </a:rPr>
              <a:t>Testing </a:t>
            </a:r>
            <a:r>
              <a:rPr sz="3200" b="1" spc="-10" dirty="0">
                <a:latin typeface="Carlito"/>
                <a:cs typeface="Carlito"/>
              </a:rPr>
              <a:t>at </a:t>
            </a:r>
            <a:r>
              <a:rPr sz="3200" b="1" dirty="0">
                <a:latin typeface="Carlito"/>
                <a:cs typeface="Carlito"/>
              </a:rPr>
              <a:t>the boundaries </a:t>
            </a:r>
            <a:r>
              <a:rPr sz="3200" b="1" spc="-10" dirty="0">
                <a:latin typeface="Carlito"/>
                <a:cs typeface="Carlito"/>
              </a:rPr>
              <a:t>between</a:t>
            </a:r>
            <a:r>
              <a:rPr sz="3200" b="1" spc="-7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partitions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679" y="3067069"/>
            <a:ext cx="7182800" cy="186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839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5" dirty="0"/>
              <a:t>Boundary </a:t>
            </a:r>
            <a:r>
              <a:rPr sz="4000" spc="-45" dirty="0"/>
              <a:t>Value</a:t>
            </a:r>
            <a:r>
              <a:rPr sz="4000" dirty="0"/>
              <a:t> </a:t>
            </a:r>
            <a:r>
              <a:rPr sz="4000" spc="-5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507044"/>
            <a:ext cx="8074659" cy="45434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4"/>
              </a:spcBef>
            </a:pPr>
            <a:r>
              <a:rPr sz="3200" b="1" spc="-5" dirty="0">
                <a:latin typeface="Carlito"/>
                <a:cs typeface="Carlito"/>
              </a:rPr>
              <a:t>Example </a:t>
            </a:r>
            <a:r>
              <a:rPr sz="3200" b="1" dirty="0">
                <a:latin typeface="Carlito"/>
                <a:cs typeface="Carlito"/>
              </a:rPr>
              <a:t>01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city </a:t>
            </a:r>
            <a:r>
              <a:rPr sz="2800" spc="-30" dirty="0">
                <a:latin typeface="Carlito"/>
                <a:cs typeface="Carlito"/>
              </a:rPr>
              <a:t>offers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discounts </a:t>
            </a:r>
            <a:r>
              <a:rPr sz="2800" spc="-5" dirty="0">
                <a:latin typeface="Carlito"/>
                <a:cs typeface="Carlito"/>
              </a:rPr>
              <a:t>depending on  the </a:t>
            </a:r>
            <a:r>
              <a:rPr sz="2800" spc="-10" dirty="0">
                <a:latin typeface="Carlito"/>
                <a:cs typeface="Carlito"/>
              </a:rPr>
              <a:t>purchases </a:t>
            </a:r>
            <a:r>
              <a:rPr sz="2800" spc="-5" dirty="0">
                <a:latin typeface="Carlito"/>
                <a:cs typeface="Carlito"/>
              </a:rPr>
              <a:t>made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individual. </a:t>
            </a:r>
            <a:r>
              <a:rPr sz="2800" spc="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order to </a:t>
            </a:r>
            <a:r>
              <a:rPr sz="2800" spc="-20" dirty="0">
                <a:latin typeface="Carlito"/>
                <a:cs typeface="Carlito"/>
              </a:rPr>
              <a:t>test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software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that calculates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discounts, </a:t>
            </a:r>
            <a:r>
              <a:rPr sz="2800" spc="-15" dirty="0">
                <a:latin typeface="Carlito"/>
                <a:cs typeface="Carlito"/>
              </a:rPr>
              <a:t>we  </a:t>
            </a:r>
            <a:r>
              <a:rPr sz="2800" spc="-10" dirty="0">
                <a:latin typeface="Carlito"/>
                <a:cs typeface="Carlito"/>
              </a:rPr>
              <a:t>can  identify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ranges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purchase values that </a:t>
            </a:r>
            <a:r>
              <a:rPr sz="2800" spc="-5" dirty="0">
                <a:latin typeface="Carlito"/>
                <a:cs typeface="Carlito"/>
              </a:rPr>
              <a:t>earn the 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discounts. </a:t>
            </a:r>
            <a:r>
              <a:rPr sz="2800" spc="-15" dirty="0">
                <a:latin typeface="Carlito"/>
                <a:cs typeface="Carlito"/>
              </a:rPr>
              <a:t>For example, </a:t>
            </a:r>
            <a:r>
              <a:rPr sz="2800" spc="-10" dirty="0">
                <a:latin typeface="Carlito"/>
                <a:cs typeface="Carlito"/>
              </a:rPr>
              <a:t>if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purchase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range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$1 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$50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discounts,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purchase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over</a:t>
            </a:r>
            <a:endParaRPr sz="2800">
              <a:latin typeface="Carlito"/>
              <a:cs typeface="Carlito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$50 and </a:t>
            </a:r>
            <a:r>
              <a:rPr sz="2800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$200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5% </a:t>
            </a:r>
            <a:r>
              <a:rPr sz="2800" spc="-10" dirty="0">
                <a:latin typeface="Carlito"/>
                <a:cs typeface="Carlito"/>
              </a:rPr>
              <a:t>discount,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purchases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$201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$500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10% discounts,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purchases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$501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above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15%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discounts.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981200"/>
            <a:ext cx="8068945" cy="3886200"/>
          </a:xfrm>
        </p:spPr>
        <p:txBody>
          <a:bodyPr>
            <a:normAutofit/>
          </a:bodyPr>
          <a:lstStyle/>
          <a:p>
            <a:r>
              <a:rPr lang="en-US" dirty="0"/>
              <a:t>Equivalence </a:t>
            </a:r>
            <a:r>
              <a:rPr lang="en-US" dirty="0" smtClean="0"/>
              <a:t>Partitions:</a:t>
            </a:r>
          </a:p>
          <a:p>
            <a:pPr lvl="1"/>
            <a:r>
              <a:rPr lang="en-US" b="1" dirty="0" smtClean="0"/>
              <a:t>$0 </a:t>
            </a:r>
            <a:r>
              <a:rPr lang="en-US" b="1" dirty="0" smtClean="0">
                <a:solidFill>
                  <a:srgbClr val="FF0000"/>
                </a:solidFill>
              </a:rPr>
              <a:t>&lt; $50 -&gt; </a:t>
            </a:r>
            <a:r>
              <a:rPr lang="en-US" b="1" dirty="0" smtClean="0"/>
              <a:t>0% discount</a:t>
            </a:r>
          </a:p>
          <a:p>
            <a:pPr lvl="1"/>
            <a:r>
              <a:rPr lang="en-US" dirty="0"/>
              <a:t>$50 - $200 -&gt; 5% discount</a:t>
            </a:r>
          </a:p>
          <a:p>
            <a:pPr lvl="1"/>
            <a:r>
              <a:rPr lang="en-US" dirty="0" smtClean="0"/>
              <a:t>$200 </a:t>
            </a:r>
            <a:r>
              <a:rPr lang="en-US" dirty="0"/>
              <a:t>- </a:t>
            </a:r>
            <a:r>
              <a:rPr lang="en-US" dirty="0" smtClean="0"/>
              <a:t>$500 </a:t>
            </a:r>
            <a:r>
              <a:rPr lang="en-US" dirty="0"/>
              <a:t>-&gt; </a:t>
            </a:r>
            <a:r>
              <a:rPr lang="en-US" dirty="0" smtClean="0"/>
              <a:t>10% discount</a:t>
            </a:r>
          </a:p>
          <a:p>
            <a:pPr lvl="1"/>
            <a:r>
              <a:rPr lang="en-US" dirty="0" smtClean="0"/>
              <a:t>&gt;$500 -&gt; 15% discount</a:t>
            </a:r>
          </a:p>
          <a:p>
            <a:pPr lvl="1"/>
            <a:endParaRPr lang="en-US" dirty="0"/>
          </a:p>
          <a:p>
            <a:r>
              <a:rPr lang="en-US" dirty="0" smtClean="0"/>
              <a:t>BVAs: </a:t>
            </a:r>
            <a:endParaRPr lang="en-US" dirty="0"/>
          </a:p>
          <a:p>
            <a:pPr lvl="1"/>
            <a:r>
              <a:rPr lang="en-US" dirty="0" smtClean="0"/>
              <a:t>$49.99, $50, $50.01 …</a:t>
            </a:r>
          </a:p>
        </p:txBody>
      </p:sp>
    </p:spTree>
    <p:extLst>
      <p:ext uri="{BB962C8B-B14F-4D97-AF65-F5344CB8AC3E}">
        <p14:creationId xmlns:p14="http://schemas.microsoft.com/office/powerpoint/2010/main" val="1541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02 :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5940" y="2875864"/>
            <a:ext cx="8068945" cy="1477328"/>
          </a:xfrm>
        </p:spPr>
        <p:txBody>
          <a:bodyPr/>
          <a:lstStyle/>
          <a:p>
            <a:r>
              <a:rPr lang="en-US" dirty="0"/>
              <a:t>Account number field: 6 digits, 1</a:t>
            </a:r>
            <a:r>
              <a:rPr lang="en-US" baseline="30000" dirty="0"/>
              <a:t>st</a:t>
            </a:r>
            <a:r>
              <a:rPr lang="en-US" dirty="0"/>
              <a:t> digit should be a non-zero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7675" y="2640330"/>
          <a:ext cx="770001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0"/>
                <a:gridCol w="1455421"/>
                <a:gridCol w="1184909"/>
                <a:gridCol w="1531620"/>
                <a:gridCol w="2091690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Condition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 partitions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Invalid partitions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 boundaries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Invalid boundaries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Account number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digits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&lt;6 digits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100000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digits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digit non-zero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&gt;6 digits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999999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 digits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digit =</a:t>
                      </a:r>
                      <a:r>
                        <a:rPr lang="en-US" sz="1800" baseline="0" dirty="0" smtClean="0"/>
                        <a:t> 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numbers / alphabet</a:t>
                      </a:r>
                      <a:r>
                        <a:rPr lang="en-US" sz="1800" baseline="0" dirty="0" smtClean="0"/>
                        <a:t> + Special chars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 -Number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00 000 – 999 999 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727" y="603249"/>
            <a:ext cx="7155873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chemeClr val="tx1"/>
                </a:solidFill>
              </a:rPr>
              <a:t>Equivalence</a:t>
            </a:r>
            <a:r>
              <a:rPr sz="4000" spc="-45" dirty="0">
                <a:solidFill>
                  <a:schemeClr val="tx1"/>
                </a:solidFill>
              </a:rPr>
              <a:t> </a:t>
            </a:r>
            <a:r>
              <a:rPr sz="4000" spc="-10" dirty="0" smtClean="0">
                <a:solidFill>
                  <a:schemeClr val="tx1"/>
                </a:solidFill>
              </a:rPr>
              <a:t>Partition</a:t>
            </a:r>
            <a:r>
              <a:rPr lang="en-US" sz="4000" spc="-10" dirty="0" smtClean="0">
                <a:solidFill>
                  <a:schemeClr val="tx1"/>
                </a:solidFill>
              </a:rPr>
              <a:t/>
            </a:r>
            <a:br>
              <a:rPr lang="en-US" sz="4000" spc="-10" dirty="0" smtClean="0">
                <a:solidFill>
                  <a:schemeClr val="tx1"/>
                </a:solidFill>
              </a:rPr>
            </a:br>
            <a:r>
              <a:rPr lang="en-US" sz="4000" spc="-5" dirty="0">
                <a:solidFill>
                  <a:schemeClr val="tx1"/>
                </a:solidFill>
              </a:rPr>
              <a:t>+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spc="-5" dirty="0">
                <a:solidFill>
                  <a:schemeClr val="tx1"/>
                </a:solidFill>
              </a:rPr>
              <a:t>Boundary </a:t>
            </a:r>
            <a:r>
              <a:rPr lang="en-US" sz="4000" spc="-45" dirty="0">
                <a:solidFill>
                  <a:schemeClr val="tx1"/>
                </a:solidFill>
              </a:rPr>
              <a:t>Value</a:t>
            </a:r>
            <a:r>
              <a:rPr lang="en-US" sz="4000" spc="-15" dirty="0">
                <a:solidFill>
                  <a:schemeClr val="tx1"/>
                </a:solidFill>
              </a:rPr>
              <a:t> </a:t>
            </a:r>
            <a:r>
              <a:rPr lang="en-US" sz="4000" spc="-5" dirty="0">
                <a:solidFill>
                  <a:schemeClr val="tx1"/>
                </a:solidFill>
              </a:rPr>
              <a:t>Analysis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810000"/>
            <a:ext cx="8305800" cy="110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algn="ctr">
              <a:lnSpc>
                <a:spcPts val="5025"/>
              </a:lnSpc>
              <a:spcBef>
                <a:spcPts val="95"/>
              </a:spcBef>
            </a:pPr>
            <a:r>
              <a:rPr sz="4300" b="1" spc="-30" dirty="0">
                <a:latin typeface="Carlito"/>
                <a:cs typeface="Carlito"/>
              </a:rPr>
              <a:t>Password</a:t>
            </a:r>
            <a:r>
              <a:rPr sz="4300" b="1" spc="-45" dirty="0">
                <a:latin typeface="Carlito"/>
                <a:cs typeface="Carlito"/>
              </a:rPr>
              <a:t> </a:t>
            </a:r>
            <a:r>
              <a:rPr sz="4300" b="1" spc="-30" dirty="0">
                <a:latin typeface="Carlito"/>
                <a:cs typeface="Carlito"/>
              </a:rPr>
              <a:t>Validation</a:t>
            </a:r>
            <a:endParaRPr sz="4300" dirty="0">
              <a:latin typeface="Carlito"/>
              <a:cs typeface="Carlito"/>
            </a:endParaRPr>
          </a:p>
          <a:p>
            <a:pPr marL="12700" algn="ctr">
              <a:lnSpc>
                <a:spcPts val="3465"/>
              </a:lnSpc>
            </a:pPr>
            <a:r>
              <a:rPr sz="3000" b="1" dirty="0">
                <a:latin typeface="Carlito"/>
                <a:cs typeface="Carlito"/>
              </a:rPr>
              <a:t>6-10 </a:t>
            </a:r>
            <a:r>
              <a:rPr sz="3000" b="1" spc="-15" dirty="0">
                <a:latin typeface="Carlito"/>
                <a:cs typeface="Carlito"/>
              </a:rPr>
              <a:t>Character</a:t>
            </a:r>
            <a:r>
              <a:rPr sz="3000" b="1" spc="-100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Alphanumeric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600200"/>
            <a:ext cx="8608060" cy="5105400"/>
          </a:xfrm>
        </p:spPr>
        <p:txBody>
          <a:bodyPr>
            <a:normAutofit/>
          </a:bodyPr>
          <a:lstStyle/>
          <a:p>
            <a:r>
              <a:rPr lang="en-US" b="1" dirty="0"/>
              <a:t>Password Validation : </a:t>
            </a:r>
            <a:r>
              <a:rPr lang="en-US" b="1" dirty="0">
                <a:solidFill>
                  <a:srgbClr val="00B050"/>
                </a:solidFill>
              </a:rPr>
              <a:t>6-10 Character </a:t>
            </a:r>
            <a:r>
              <a:rPr lang="en-US" b="1" dirty="0"/>
              <a:t>Alphanumeric </a:t>
            </a:r>
            <a:endParaRPr lang="en-US" dirty="0" smtClean="0"/>
          </a:p>
          <a:p>
            <a:r>
              <a:rPr lang="en-US" dirty="0" smtClean="0"/>
              <a:t>Equivalence Partitions: </a:t>
            </a:r>
          </a:p>
          <a:p>
            <a:pPr lvl="1"/>
            <a:endParaRPr lang="en-US" dirty="0"/>
          </a:p>
          <a:p>
            <a:r>
              <a:rPr lang="en-US" dirty="0" smtClean="0"/>
              <a:t>BVAs: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2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142" y="0"/>
            <a:ext cx="61728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Password</a:t>
            </a:r>
            <a:r>
              <a:rPr sz="4000" spc="10" dirty="0"/>
              <a:t> </a:t>
            </a:r>
            <a:r>
              <a:rPr sz="4000" spc="-30" dirty="0"/>
              <a:t>Validation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-5" dirty="0"/>
              <a:t>6-10 </a:t>
            </a:r>
            <a:r>
              <a:rPr sz="4000" spc="-25" dirty="0"/>
              <a:t>Character</a:t>
            </a:r>
            <a:r>
              <a:rPr sz="4000" spc="10" dirty="0"/>
              <a:t> </a:t>
            </a:r>
            <a:r>
              <a:rPr sz="4000" spc="-5" dirty="0"/>
              <a:t>Alphanumeric</a:t>
            </a:r>
            <a:endParaRPr sz="400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534400" cy="4595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69" y="636778"/>
            <a:ext cx="76841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000000"/>
                </a:solidFill>
              </a:rPr>
              <a:t>Specification </a:t>
            </a:r>
            <a:r>
              <a:rPr sz="5400" dirty="0">
                <a:solidFill>
                  <a:srgbClr val="000000"/>
                </a:solidFill>
              </a:rPr>
              <a:t>Based</a:t>
            </a:r>
            <a:r>
              <a:rPr sz="5400" spc="-20" dirty="0">
                <a:solidFill>
                  <a:srgbClr val="000000"/>
                </a:solidFill>
              </a:rPr>
              <a:t> </a:t>
            </a:r>
            <a:r>
              <a:rPr sz="5400" spc="-75" dirty="0">
                <a:solidFill>
                  <a:srgbClr val="000000"/>
                </a:solidFill>
              </a:rPr>
              <a:t>Testing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365103" y="2250751"/>
            <a:ext cx="2302946" cy="3188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61594"/>
            <a:ext cx="82930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1959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Decision tables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precise </a:t>
            </a:r>
            <a:r>
              <a:rPr sz="3200" spc="-15" dirty="0">
                <a:latin typeface="Carlito"/>
                <a:cs typeface="Carlito"/>
              </a:rPr>
              <a:t>yet </a:t>
            </a:r>
            <a:r>
              <a:rPr sz="3200" spc="-5" dirty="0">
                <a:latin typeface="Carlito"/>
                <a:cs typeface="Carlito"/>
              </a:rPr>
              <a:t>compact </a:t>
            </a:r>
            <a:r>
              <a:rPr sz="3200" spc="-35" dirty="0">
                <a:latin typeface="Carlito"/>
                <a:cs typeface="Carlito"/>
              </a:rPr>
              <a:t>way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dirty="0">
                <a:latin typeface="Carlito"/>
                <a:cs typeface="Carlito"/>
              </a:rPr>
              <a:t>model </a:t>
            </a:r>
            <a:r>
              <a:rPr sz="3200" spc="-15" dirty="0">
                <a:latin typeface="Carlito"/>
                <a:cs typeface="Carlito"/>
              </a:rPr>
              <a:t>complex </a:t>
            </a:r>
            <a:r>
              <a:rPr sz="3200" dirty="0">
                <a:latin typeface="Carlito"/>
                <a:cs typeface="Carlito"/>
              </a:rPr>
              <a:t>rule </a:t>
            </a:r>
            <a:r>
              <a:rPr sz="3200" spc="-5" dirty="0">
                <a:latin typeface="Carlito"/>
                <a:cs typeface="Carlito"/>
              </a:rPr>
              <a:t>sets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their  </a:t>
            </a:r>
            <a:r>
              <a:rPr sz="3200" spc="-10" dirty="0">
                <a:latin typeface="Carlito"/>
                <a:cs typeface="Carlito"/>
              </a:rPr>
              <a:t>corresponding </a:t>
            </a:r>
            <a:r>
              <a:rPr sz="3200" spc="-5" dirty="0">
                <a:latin typeface="Carlito"/>
                <a:cs typeface="Carlito"/>
              </a:rPr>
              <a:t>actions.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rlito"/>
              <a:cs typeface="Carlito"/>
            </a:endParaRPr>
          </a:p>
          <a:p>
            <a:pPr marL="12700" marR="671195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Explore combinations </a:t>
            </a:r>
            <a:r>
              <a:rPr sz="3200" spc="-5" dirty="0">
                <a:latin typeface="Carlito"/>
                <a:cs typeface="Carlito"/>
              </a:rPr>
              <a:t>of inputs, situations or  </a:t>
            </a:r>
            <a:r>
              <a:rPr sz="3200" spc="-15" dirty="0">
                <a:latin typeface="Carlito"/>
                <a:cs typeface="Carlito"/>
              </a:rPr>
              <a:t>events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599" y="2971800"/>
            <a:ext cx="81788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Example -01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spc="-15" dirty="0">
                <a:latin typeface="Carlito"/>
                <a:cs typeface="Carlito"/>
              </a:rPr>
              <a:t>Withdrawal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granted </a:t>
            </a:r>
            <a:r>
              <a:rPr sz="3200" spc="-5" dirty="0">
                <a:latin typeface="Carlito"/>
                <a:cs typeface="Carlito"/>
              </a:rPr>
              <a:t>if </a:t>
            </a:r>
            <a:r>
              <a:rPr sz="3200" spc="-15" dirty="0">
                <a:latin typeface="Carlito"/>
                <a:cs typeface="Carlito"/>
              </a:rPr>
              <a:t>requested </a:t>
            </a:r>
            <a:r>
              <a:rPr sz="3200" spc="-5" dirty="0">
                <a:latin typeface="Carlito"/>
                <a:cs typeface="Carlito"/>
              </a:rPr>
              <a:t>amount is  </a:t>
            </a:r>
            <a:r>
              <a:rPr sz="3200" spc="-20" dirty="0">
                <a:latin typeface="Carlito"/>
                <a:cs typeface="Carlito"/>
              </a:rPr>
              <a:t>covered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balance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5" dirty="0">
                <a:latin typeface="Carlito"/>
                <a:cs typeface="Carlito"/>
              </a:rPr>
              <a:t>if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customer </a:t>
            </a:r>
            <a:r>
              <a:rPr sz="3200" spc="-5" dirty="0">
                <a:latin typeface="Carlito"/>
                <a:cs typeface="Carlito"/>
              </a:rPr>
              <a:t>is  </a:t>
            </a:r>
            <a:r>
              <a:rPr sz="3200" spc="-20" dirty="0">
                <a:latin typeface="Carlito"/>
                <a:cs typeface="Carlito"/>
              </a:rPr>
              <a:t>granted </a:t>
            </a:r>
            <a:r>
              <a:rPr sz="3200" spc="-10" dirty="0">
                <a:latin typeface="Carlito"/>
                <a:cs typeface="Carlito"/>
              </a:rPr>
              <a:t>credit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cover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withdrawal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amount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075" y="1607642"/>
            <a:ext cx="8179434" cy="161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Example -01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Carlito"/>
                <a:cs typeface="Carlito"/>
              </a:rPr>
              <a:t>Withdrawal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granted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requested </a:t>
            </a:r>
            <a:r>
              <a:rPr sz="2400" spc="-5" dirty="0">
                <a:latin typeface="Carlito"/>
                <a:cs typeface="Carlito"/>
              </a:rPr>
              <a:t>amount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covered </a:t>
            </a:r>
            <a:r>
              <a:rPr sz="2400" spc="-5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balance or </a:t>
            </a: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10" dirty="0">
                <a:latin typeface="Carlito"/>
                <a:cs typeface="Carlito"/>
              </a:rPr>
              <a:t>customer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granted </a:t>
            </a:r>
            <a:r>
              <a:rPr sz="2400" spc="-10" dirty="0">
                <a:latin typeface="Carlito"/>
                <a:cs typeface="Carlito"/>
              </a:rPr>
              <a:t>credit </a:t>
            </a:r>
            <a:r>
              <a:rPr sz="2400" spc="-15" dirty="0">
                <a:latin typeface="Carlito"/>
                <a:cs typeface="Carlito"/>
              </a:rPr>
              <a:t>to cover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withdrawal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amount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794" y="3575050"/>
          <a:ext cx="8215628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795"/>
                <a:gridCol w="1295400"/>
                <a:gridCol w="1524000"/>
                <a:gridCol w="1329054"/>
                <a:gridCol w="1643379"/>
              </a:tblGrid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91440" marR="2692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Withdraw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Amount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 Balance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Credit Facility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Granted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075" y="1801882"/>
            <a:ext cx="5849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Example -01 </a:t>
            </a:r>
            <a:r>
              <a:rPr sz="3200" b="1" dirty="0">
                <a:latin typeface="Carlito"/>
                <a:cs typeface="Carlito"/>
              </a:rPr>
              <a:t>: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Contd.</a:t>
            </a:r>
            <a:endParaRPr sz="32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76565"/>
              </p:ext>
            </p:extLst>
          </p:nvPr>
        </p:nvGraphicFramePr>
        <p:xfrm>
          <a:off x="627075" y="2895600"/>
          <a:ext cx="8215628" cy="3667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795"/>
                <a:gridCol w="1295400"/>
                <a:gridCol w="1524000"/>
                <a:gridCol w="1329054"/>
                <a:gridCol w="1643379"/>
              </a:tblGrid>
              <a:tr h="83820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91440" marR="269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Withdraw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Amount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 Balance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Credit Facility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Granted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38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Withdrawal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Granted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5621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Example -01 </a:t>
            </a:r>
            <a:r>
              <a:rPr sz="3200" b="1" dirty="0">
                <a:latin typeface="Carlito"/>
                <a:cs typeface="Carlito"/>
              </a:rPr>
              <a:t>: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Contd.</a:t>
            </a:r>
            <a:endParaRPr sz="32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44987"/>
              </p:ext>
            </p:extLst>
          </p:nvPr>
        </p:nvGraphicFramePr>
        <p:xfrm>
          <a:off x="837895" y="2743200"/>
          <a:ext cx="6572249" cy="3667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795"/>
                <a:gridCol w="1295400"/>
                <a:gridCol w="1524000"/>
                <a:gridCol w="1329054"/>
              </a:tblGrid>
              <a:tr h="83820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91440" marR="269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Withdraw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Amount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 Balance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Credit Facility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Granted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38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Withdrawal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Granted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33093"/>
            <a:ext cx="7118984" cy="14071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111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spc="-5" dirty="0">
                <a:solidFill>
                  <a:srgbClr val="000000"/>
                </a:solidFill>
              </a:rPr>
              <a:t>Example </a:t>
            </a:r>
            <a:r>
              <a:rPr sz="3200" dirty="0">
                <a:solidFill>
                  <a:srgbClr val="000000"/>
                </a:solidFill>
              </a:rPr>
              <a:t>-01 : </a:t>
            </a:r>
            <a:r>
              <a:rPr sz="3200" spc="-15" dirty="0">
                <a:solidFill>
                  <a:srgbClr val="000000"/>
                </a:solidFill>
              </a:rPr>
              <a:t>Contd. </a:t>
            </a:r>
            <a:r>
              <a:rPr sz="3200" dirty="0">
                <a:solidFill>
                  <a:srgbClr val="000000"/>
                </a:solidFill>
              </a:rPr>
              <a:t>- </a:t>
            </a:r>
            <a:r>
              <a:rPr sz="3200" spc="-80" dirty="0">
                <a:solidFill>
                  <a:srgbClr val="000000"/>
                </a:solidFill>
              </a:rPr>
              <a:t>Test </a:t>
            </a:r>
            <a:r>
              <a:rPr sz="3200" spc="-5" dirty="0">
                <a:solidFill>
                  <a:srgbClr val="000000"/>
                </a:solidFill>
              </a:rPr>
              <a:t>Cases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1000" y="2590800"/>
            <a:ext cx="856424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91565" algn="l"/>
                <a:tab pos="1626235" algn="l"/>
                <a:tab pos="2066925" algn="l"/>
                <a:tab pos="3746500" algn="l"/>
                <a:tab pos="5368290" algn="l"/>
                <a:tab pos="6417310" algn="l"/>
              </a:tabLst>
            </a:pPr>
            <a:r>
              <a:rPr sz="3200" b="1" dirty="0">
                <a:latin typeface="Carlito"/>
                <a:cs typeface="Carlito"/>
              </a:rPr>
              <a:t>Rule	1	:	</a:t>
            </a:r>
            <a:r>
              <a:rPr sz="3200" dirty="0">
                <a:latin typeface="Carlito"/>
                <a:cs typeface="Carlito"/>
              </a:rPr>
              <a:t>Ac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-3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t	Balance	20</a:t>
            </a:r>
            <a:r>
              <a:rPr sz="3200" spc="-5" dirty="0">
                <a:latin typeface="Carlito"/>
                <a:cs typeface="Carlito"/>
              </a:rPr>
              <a:t>0</a:t>
            </a:r>
            <a:r>
              <a:rPr sz="3200" dirty="0">
                <a:latin typeface="Carlito"/>
                <a:cs typeface="Carlito"/>
              </a:rPr>
              <a:t>,	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eque</a:t>
            </a:r>
            <a:r>
              <a:rPr sz="3200" spc="-35" dirty="0">
                <a:latin typeface="Carlito"/>
                <a:cs typeface="Carlito"/>
              </a:rPr>
              <a:t>s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ed  </a:t>
            </a:r>
            <a:r>
              <a:rPr sz="3200" spc="-15" dirty="0">
                <a:latin typeface="Carlito"/>
                <a:cs typeface="Carlito"/>
              </a:rPr>
              <a:t>Withdrawal </a:t>
            </a:r>
            <a:r>
              <a:rPr sz="3200" dirty="0">
                <a:latin typeface="Carlito"/>
                <a:cs typeface="Carlito"/>
              </a:rPr>
              <a:t>=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200,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2816860" algn="l"/>
              </a:tabLst>
            </a:pPr>
            <a:r>
              <a:rPr sz="3200" spc="-10" dirty="0">
                <a:latin typeface="Carlito"/>
                <a:cs typeface="Carlito"/>
              </a:rPr>
              <a:t>Expected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Result	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Withdrawal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Granted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091565" algn="l"/>
                <a:tab pos="1626235" algn="l"/>
                <a:tab pos="2066925" algn="l"/>
                <a:tab pos="3746500" algn="l"/>
                <a:tab pos="5368290" algn="l"/>
                <a:tab pos="6417310" algn="l"/>
              </a:tabLst>
            </a:pPr>
            <a:r>
              <a:rPr sz="3200" b="1" dirty="0">
                <a:latin typeface="Carlito"/>
                <a:cs typeface="Carlito"/>
              </a:rPr>
              <a:t>R</a:t>
            </a:r>
            <a:r>
              <a:rPr sz="3200" b="1" spc="-10" dirty="0">
                <a:latin typeface="Carlito"/>
                <a:cs typeface="Carlito"/>
              </a:rPr>
              <a:t>u</a:t>
            </a:r>
            <a:r>
              <a:rPr sz="3200" b="1" dirty="0">
                <a:latin typeface="Carlito"/>
                <a:cs typeface="Carlito"/>
              </a:rPr>
              <a:t>le	3	:	</a:t>
            </a:r>
            <a:r>
              <a:rPr sz="3200" dirty="0">
                <a:latin typeface="Carlito"/>
                <a:cs typeface="Carlito"/>
              </a:rPr>
              <a:t>Ac</a:t>
            </a:r>
            <a:r>
              <a:rPr sz="3200" spc="-3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-3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t	Balance	10</a:t>
            </a:r>
            <a:r>
              <a:rPr sz="3200" spc="-5" dirty="0">
                <a:latin typeface="Carlito"/>
                <a:cs typeface="Carlito"/>
              </a:rPr>
              <a:t>0</a:t>
            </a:r>
            <a:r>
              <a:rPr sz="3200" dirty="0">
                <a:latin typeface="Carlito"/>
                <a:cs typeface="Carlito"/>
              </a:rPr>
              <a:t>,	</a:t>
            </a:r>
            <a:r>
              <a:rPr sz="3200" spc="-6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eque</a:t>
            </a:r>
            <a:r>
              <a:rPr sz="3200" spc="-40" dirty="0">
                <a:latin typeface="Carlito"/>
                <a:cs typeface="Carlito"/>
              </a:rPr>
              <a:t>s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ed  </a:t>
            </a:r>
            <a:r>
              <a:rPr sz="3200" spc="-15" dirty="0">
                <a:latin typeface="Carlito"/>
                <a:cs typeface="Carlito"/>
              </a:rPr>
              <a:t>Withdrawal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200, </a:t>
            </a:r>
            <a:r>
              <a:rPr sz="3200" spc="-10" dirty="0">
                <a:latin typeface="Carlito"/>
                <a:cs typeface="Carlito"/>
              </a:rPr>
              <a:t>Credit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Granted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2816860" algn="l"/>
              </a:tabLst>
            </a:pPr>
            <a:r>
              <a:rPr sz="3200" spc="-10" dirty="0">
                <a:latin typeface="Carlito"/>
                <a:cs typeface="Carlito"/>
              </a:rPr>
              <a:t>Expected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Result	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Withdrawal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Granted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33093"/>
            <a:ext cx="7118984" cy="14071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1115"/>
              </a:spcBef>
            </a:pPr>
            <a:r>
              <a:rPr dirty="0">
                <a:solidFill>
                  <a:srgbClr val="000000"/>
                </a:solidFill>
              </a:rPr>
              <a:t>Black </a:t>
            </a:r>
            <a:r>
              <a:rPr spc="-20" dirty="0">
                <a:solidFill>
                  <a:srgbClr val="000000"/>
                </a:solidFill>
              </a:rPr>
              <a:t>–Box 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spc="-5" dirty="0"/>
              <a:t>Decision</a:t>
            </a:r>
            <a:r>
              <a:rPr spc="-105" dirty="0"/>
              <a:t> </a:t>
            </a:r>
            <a:r>
              <a:rPr spc="-55" dirty="0"/>
              <a:t>Tables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spc="-5" dirty="0">
                <a:solidFill>
                  <a:srgbClr val="000000"/>
                </a:solidFill>
              </a:rPr>
              <a:t>Example </a:t>
            </a:r>
            <a:r>
              <a:rPr sz="3200" dirty="0">
                <a:solidFill>
                  <a:srgbClr val="000000"/>
                </a:solidFill>
              </a:rPr>
              <a:t>-01 : </a:t>
            </a:r>
            <a:r>
              <a:rPr sz="3200" spc="-15" dirty="0">
                <a:solidFill>
                  <a:srgbClr val="000000"/>
                </a:solidFill>
              </a:rPr>
              <a:t>Contd. </a:t>
            </a:r>
            <a:r>
              <a:rPr sz="3200" dirty="0">
                <a:solidFill>
                  <a:srgbClr val="000000"/>
                </a:solidFill>
              </a:rPr>
              <a:t>- </a:t>
            </a:r>
            <a:r>
              <a:rPr sz="3200" spc="-80" dirty="0">
                <a:solidFill>
                  <a:srgbClr val="000000"/>
                </a:solidFill>
              </a:rPr>
              <a:t>Test </a:t>
            </a:r>
            <a:r>
              <a:rPr sz="3200" spc="-5" dirty="0">
                <a:solidFill>
                  <a:srgbClr val="000000"/>
                </a:solidFill>
              </a:rPr>
              <a:t>Cases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3429000"/>
            <a:ext cx="830326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Rule 4 : </a:t>
            </a:r>
            <a:r>
              <a:rPr sz="3200" spc="-10" dirty="0">
                <a:latin typeface="Carlito"/>
                <a:cs typeface="Carlito"/>
              </a:rPr>
              <a:t>Account </a:t>
            </a:r>
            <a:r>
              <a:rPr sz="3200" dirty="0">
                <a:latin typeface="Carlito"/>
                <a:cs typeface="Carlito"/>
              </a:rPr>
              <a:t>Balance 100,  </a:t>
            </a:r>
            <a:r>
              <a:rPr lang="en-US" sz="3200" dirty="0" smtClean="0">
                <a:latin typeface="Carlito"/>
                <a:cs typeface="Carlito"/>
              </a:rPr>
              <a:t>Requested </a:t>
            </a:r>
            <a:r>
              <a:rPr sz="3200" spc="-15" dirty="0" smtClean="0">
                <a:latin typeface="Carlito"/>
                <a:cs typeface="Carlito"/>
              </a:rPr>
              <a:t>Withdrawal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200, </a:t>
            </a:r>
            <a:r>
              <a:rPr sz="3200" dirty="0">
                <a:latin typeface="Carlito"/>
                <a:cs typeface="Carlito"/>
              </a:rPr>
              <a:t>No </a:t>
            </a:r>
            <a:r>
              <a:rPr sz="3200" spc="-10" dirty="0">
                <a:latin typeface="Carlito"/>
                <a:cs typeface="Carlito"/>
              </a:rPr>
              <a:t>Credit </a:t>
            </a:r>
            <a:r>
              <a:rPr sz="3200" spc="-20" dirty="0">
                <a:latin typeface="Carlito"/>
                <a:cs typeface="Carlito"/>
              </a:rPr>
              <a:t>Granted  </a:t>
            </a:r>
            <a:r>
              <a:rPr sz="3200" spc="-10" dirty="0">
                <a:latin typeface="Carlito"/>
                <a:cs typeface="Carlito"/>
              </a:rPr>
              <a:t>Expected </a:t>
            </a:r>
            <a:r>
              <a:rPr sz="3200" spc="-15" dirty="0">
                <a:latin typeface="Carlito"/>
                <a:cs typeface="Carlito"/>
              </a:rPr>
              <a:t>Result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Withdrawal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Denied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51052"/>
            <a:ext cx="81534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818130" algn="l"/>
              </a:tabLst>
            </a:pPr>
            <a:r>
              <a:rPr sz="5400" spc="-10" dirty="0">
                <a:solidFill>
                  <a:srgbClr val="000000"/>
                </a:solidFill>
              </a:rPr>
              <a:t>Structure	</a:t>
            </a:r>
            <a:r>
              <a:rPr sz="5400" dirty="0">
                <a:solidFill>
                  <a:srgbClr val="000000"/>
                </a:solidFill>
              </a:rPr>
              <a:t>- Based</a:t>
            </a:r>
            <a:r>
              <a:rPr sz="5400" spc="-95" dirty="0">
                <a:solidFill>
                  <a:srgbClr val="000000"/>
                </a:solidFill>
              </a:rPr>
              <a:t> </a:t>
            </a:r>
            <a:r>
              <a:rPr sz="5400" spc="-75" dirty="0">
                <a:solidFill>
                  <a:srgbClr val="000000"/>
                </a:solidFill>
              </a:rPr>
              <a:t>Testing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3733800" y="3048000"/>
            <a:ext cx="2173492" cy="281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55" y="3085541"/>
            <a:ext cx="1651045" cy="9328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48260" algn="just">
              <a:lnSpc>
                <a:spcPct val="91700"/>
              </a:lnSpc>
              <a:spcBef>
                <a:spcPts val="309"/>
              </a:spcBef>
            </a:pPr>
            <a:r>
              <a:rPr sz="2100" b="1" spc="-10" dirty="0">
                <a:solidFill>
                  <a:srgbClr val="006FC0"/>
                </a:solidFill>
                <a:latin typeface="Carlito"/>
                <a:cs typeface="Carlito"/>
              </a:rPr>
              <a:t>White </a:t>
            </a:r>
            <a:r>
              <a:rPr sz="2100" b="1" spc="-15" dirty="0">
                <a:solidFill>
                  <a:srgbClr val="006FC0"/>
                </a:solidFill>
                <a:latin typeface="Carlito"/>
                <a:cs typeface="Carlito"/>
              </a:rPr>
              <a:t>Box  </a:t>
            </a:r>
            <a:r>
              <a:rPr sz="2100" b="1" spc="-55" dirty="0">
                <a:solidFill>
                  <a:srgbClr val="006FC0"/>
                </a:solidFill>
                <a:latin typeface="Carlito"/>
                <a:cs typeface="Carlito"/>
              </a:rPr>
              <a:t>Test </a:t>
            </a:r>
            <a:r>
              <a:rPr sz="2100" b="1" spc="-10" dirty="0">
                <a:solidFill>
                  <a:srgbClr val="006FC0"/>
                </a:solidFill>
                <a:latin typeface="Carlito"/>
                <a:cs typeface="Carlito"/>
              </a:rPr>
              <a:t>Design  </a:t>
            </a:r>
            <a:r>
              <a:rPr sz="2100" b="1" spc="-180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100" b="1" spc="-5" dirty="0">
                <a:solidFill>
                  <a:srgbClr val="006FC0"/>
                </a:solidFill>
                <a:latin typeface="Carlito"/>
                <a:cs typeface="Carlito"/>
              </a:rPr>
              <a:t>echn</a:t>
            </a:r>
            <a:r>
              <a:rPr sz="2100" b="1" spc="-10" dirty="0">
                <a:solidFill>
                  <a:srgbClr val="006FC0"/>
                </a:solidFill>
                <a:latin typeface="Carlito"/>
                <a:cs typeface="Carlito"/>
              </a:rPr>
              <a:t>i</a:t>
            </a:r>
            <a:r>
              <a:rPr sz="2100" b="1" dirty="0">
                <a:solidFill>
                  <a:srgbClr val="006FC0"/>
                </a:solidFill>
                <a:latin typeface="Carlito"/>
                <a:cs typeface="Carlito"/>
              </a:rPr>
              <a:t>ques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3611" y="437387"/>
            <a:ext cx="1408176" cy="140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5866" y="849629"/>
            <a:ext cx="1064642" cy="49949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52400" marR="5080" indent="-140335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2035" y="1338072"/>
            <a:ext cx="1409700" cy="140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213" y="1638045"/>
            <a:ext cx="1128521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4620" marR="5080" indent="-121920">
              <a:lnSpc>
                <a:spcPct val="91600"/>
              </a:lnSpc>
              <a:spcBef>
                <a:spcPts val="25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Decision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/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Branch 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3808" y="3360420"/>
            <a:ext cx="1408176" cy="140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4128" y="3772611"/>
            <a:ext cx="941071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Condi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ion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ts val="1835"/>
              </a:lnSpc>
            </a:pP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9932" y="4981955"/>
            <a:ext cx="1409700" cy="140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0508" y="5283453"/>
            <a:ext cx="100330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5405" marR="5080" indent="-53340" algn="just">
              <a:lnSpc>
                <a:spcPct val="91600"/>
              </a:lnSpc>
              <a:spcBef>
                <a:spcPts val="25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Cond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on  Decision 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767" y="4981955"/>
            <a:ext cx="1409700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05708" y="5283453"/>
            <a:ext cx="1010158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53340" algn="just">
              <a:lnSpc>
                <a:spcPct val="91600"/>
              </a:lnSpc>
              <a:spcBef>
                <a:spcPts val="254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Multiple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Cond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3416" y="3360420"/>
            <a:ext cx="1408175" cy="1408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71649" y="3772611"/>
            <a:ext cx="944117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MC /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DC</a:t>
            </a:r>
            <a:endParaRPr sz="1600" dirty="0">
              <a:latin typeface="Carlito"/>
              <a:cs typeface="Carlito"/>
            </a:endParaRPr>
          </a:p>
          <a:p>
            <a:pPr marL="65405">
              <a:lnSpc>
                <a:spcPts val="1835"/>
              </a:lnSpc>
            </a:pP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3664" y="1338072"/>
            <a:ext cx="1409700" cy="140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6760" y="1749628"/>
            <a:ext cx="718947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835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Path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ts val="1835"/>
              </a:lnSpc>
            </a:pP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263093"/>
            <a:ext cx="586854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Sample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Programme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258189"/>
            <a:ext cx="4378656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AF50"/>
                </a:solidFill>
                <a:latin typeface="Carlito"/>
                <a:cs typeface="Carlito"/>
              </a:rPr>
              <a:t>//get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18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variables </a:t>
            </a:r>
            <a:r>
              <a:rPr sz="1800" spc="-50" dirty="0">
                <a:solidFill>
                  <a:srgbClr val="00AF50"/>
                </a:solidFill>
                <a:latin typeface="Carlito"/>
                <a:cs typeface="Carlito"/>
              </a:rPr>
              <a:t>X,Y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and Z  </a:t>
            </a:r>
            <a:r>
              <a:rPr sz="1800" spc="-15" dirty="0">
                <a:latin typeface="Carlito"/>
                <a:cs typeface="Carlito"/>
              </a:rPr>
              <a:t>Read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(X)</a:t>
            </a:r>
            <a:endParaRPr sz="1800" dirty="0">
              <a:latin typeface="Carlito"/>
              <a:cs typeface="Carlito"/>
            </a:endParaRPr>
          </a:p>
          <a:p>
            <a:pPr marL="12700" marR="2789555">
              <a:lnSpc>
                <a:spcPct val="120000"/>
              </a:lnSpc>
            </a:pPr>
            <a:r>
              <a:rPr sz="1800" spc="-15" dirty="0">
                <a:latin typeface="Carlito"/>
                <a:cs typeface="Carlito"/>
              </a:rPr>
              <a:t>Read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(Y)  </a:t>
            </a:r>
            <a:r>
              <a:rPr sz="1800" spc="-15" dirty="0">
                <a:latin typeface="Carlito"/>
                <a:cs typeface="Carlito"/>
              </a:rPr>
              <a:t>Read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(Z)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// decision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point</a:t>
            </a:r>
            <a:r>
              <a:rPr sz="1800" spc="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440690" marR="1647825" indent="-428625">
              <a:lnSpc>
                <a:spcPct val="120000"/>
              </a:lnSpc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(X&gt;1 &amp;&amp; Y=0)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then  Z 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Z/X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endIf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Print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(Z)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Carlito"/>
              <a:cs typeface="Carlito"/>
            </a:endParaRPr>
          </a:p>
          <a:p>
            <a:pPr marL="12700" marR="1689100">
              <a:lnSpc>
                <a:spcPct val="120100"/>
              </a:lnSpc>
            </a:pP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// decision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point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2 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(X=2 OR Z&gt;1)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then</a:t>
            </a:r>
          </a:p>
          <a:p>
            <a:pPr marL="3797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Z =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Z+1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endIf</a:t>
            </a:r>
          </a:p>
        </p:txBody>
      </p:sp>
      <p:sp>
        <p:nvSpPr>
          <p:cNvPr id="4" name="object 4"/>
          <p:cNvSpPr/>
          <p:nvPr/>
        </p:nvSpPr>
        <p:spPr>
          <a:xfrm>
            <a:off x="5631429" y="1565776"/>
            <a:ext cx="3032333" cy="4729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219532"/>
            <a:ext cx="735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30" dirty="0">
                <a:solidFill>
                  <a:srgbClr val="000000"/>
                </a:solidFill>
              </a:rPr>
              <a:t>Box </a:t>
            </a:r>
            <a:r>
              <a:rPr sz="4000" spc="-5" dirty="0">
                <a:solidFill>
                  <a:srgbClr val="000000"/>
                </a:solidFill>
              </a:rPr>
              <a:t>– </a:t>
            </a:r>
            <a:r>
              <a:rPr sz="4000" spc="-105" dirty="0">
                <a:solidFill>
                  <a:srgbClr val="000000"/>
                </a:solidFill>
              </a:rPr>
              <a:t>Test </a:t>
            </a:r>
            <a:r>
              <a:rPr sz="4000" spc="-5" dirty="0">
                <a:solidFill>
                  <a:srgbClr val="000000"/>
                </a:solidFill>
              </a:rPr>
              <a:t>Design</a:t>
            </a:r>
            <a:r>
              <a:rPr sz="4000" spc="120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Techniques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4730" y="838183"/>
            <a:ext cx="7614539" cy="597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1594"/>
            <a:ext cx="5832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Statement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2362200"/>
            <a:ext cx="8379460" cy="316881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rlito"/>
                <a:cs typeface="Carlito"/>
              </a:rPr>
              <a:t>Which </a:t>
            </a:r>
            <a:r>
              <a:rPr sz="3200" spc="-15" dirty="0" smtClean="0">
                <a:latin typeface="Carlito"/>
                <a:cs typeface="Carlito"/>
              </a:rPr>
              <a:t>involves </a:t>
            </a:r>
            <a:r>
              <a:rPr sz="3200" dirty="0" smtClean="0">
                <a:latin typeface="Carlito"/>
                <a:cs typeface="Carlito"/>
              </a:rPr>
              <a:t>the </a:t>
            </a:r>
            <a:r>
              <a:rPr sz="3200" spc="-20" dirty="0" smtClean="0">
                <a:latin typeface="Carlito"/>
                <a:cs typeface="Carlito"/>
              </a:rPr>
              <a:t>execution </a:t>
            </a:r>
            <a:r>
              <a:rPr sz="3200" dirty="0" smtClean="0">
                <a:latin typeface="Carlito"/>
                <a:cs typeface="Carlito"/>
              </a:rPr>
              <a:t>of all  the </a:t>
            </a:r>
            <a:r>
              <a:rPr sz="3200" b="1" spc="-20" dirty="0" smtClean="0">
                <a:latin typeface="Carlito"/>
                <a:cs typeface="Carlito"/>
              </a:rPr>
              <a:t>statements at </a:t>
            </a:r>
            <a:r>
              <a:rPr sz="3200" b="1" spc="-10" dirty="0" smtClean="0">
                <a:latin typeface="Carlito"/>
                <a:cs typeface="Carlito"/>
              </a:rPr>
              <a:t>least </a:t>
            </a:r>
            <a:r>
              <a:rPr sz="3200" b="1" dirty="0" smtClean="0">
                <a:latin typeface="Carlito"/>
                <a:cs typeface="Carlito"/>
              </a:rPr>
              <a:t>once </a:t>
            </a:r>
            <a:r>
              <a:rPr sz="3200" spc="-5" dirty="0" smtClean="0">
                <a:latin typeface="Carlito"/>
                <a:cs typeface="Carlito"/>
              </a:rPr>
              <a:t>in </a:t>
            </a:r>
            <a:r>
              <a:rPr sz="3200" dirty="0" smtClean="0">
                <a:latin typeface="Carlito"/>
                <a:cs typeface="Carlito"/>
              </a:rPr>
              <a:t>the </a:t>
            </a:r>
            <a:r>
              <a:rPr sz="3200" spc="-10" dirty="0" smtClean="0">
                <a:latin typeface="Carlito"/>
                <a:cs typeface="Carlito"/>
              </a:rPr>
              <a:t>source  code.</a:t>
            </a:r>
            <a:endParaRPr sz="3200" dirty="0" smtClean="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rlito"/>
                <a:cs typeface="Carlito"/>
              </a:rPr>
              <a:t>It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metric, </a:t>
            </a:r>
            <a:r>
              <a:rPr sz="3200" spc="-5" dirty="0">
                <a:latin typeface="Carlito"/>
                <a:cs typeface="Carlito"/>
              </a:rPr>
              <a:t>which is used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calculate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measure </a:t>
            </a:r>
            <a:r>
              <a:rPr sz="3200" dirty="0">
                <a:latin typeface="Carlito"/>
                <a:cs typeface="Carlito"/>
              </a:rPr>
              <a:t>the number of </a:t>
            </a:r>
            <a:r>
              <a:rPr sz="3200" spc="-20" dirty="0">
                <a:latin typeface="Carlito"/>
                <a:cs typeface="Carlito"/>
              </a:rPr>
              <a:t>statements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source code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25" dirty="0">
                <a:latin typeface="Carlito"/>
                <a:cs typeface="Carlito"/>
              </a:rPr>
              <a:t>have </a:t>
            </a:r>
            <a:r>
              <a:rPr sz="3200" spc="-5" dirty="0">
                <a:latin typeface="Carlito"/>
                <a:cs typeface="Carlito"/>
              </a:rPr>
              <a:t>been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executed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201295"/>
            <a:ext cx="7101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Statement </a:t>
            </a:r>
            <a:r>
              <a:rPr spc="-65" dirty="0">
                <a:solidFill>
                  <a:srgbClr val="000000"/>
                </a:solidFill>
              </a:rPr>
              <a:t>Testing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10" dirty="0">
                <a:solidFill>
                  <a:srgbClr val="000000"/>
                </a:solidFill>
              </a:rPr>
              <a:t>Example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089942" y="1499173"/>
            <a:ext cx="3071483" cy="479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10836" y="1435100"/>
            <a:ext cx="1016000" cy="611505"/>
            <a:chOff x="4410836" y="1435100"/>
            <a:chExt cx="1016000" cy="611505"/>
          </a:xfrm>
        </p:grpSpPr>
        <p:sp>
          <p:nvSpPr>
            <p:cNvPr id="5" name="object 5"/>
            <p:cNvSpPr/>
            <p:nvPr/>
          </p:nvSpPr>
          <p:spPr>
            <a:xfrm>
              <a:off x="4423536" y="1447800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5">
                  <a:moveTo>
                    <a:pt x="292988" y="0"/>
                  </a:moveTo>
                  <a:lnTo>
                    <a:pt x="0" y="292988"/>
                  </a:lnTo>
                  <a:lnTo>
                    <a:pt x="292988" y="585977"/>
                  </a:lnTo>
                  <a:lnTo>
                    <a:pt x="292988" y="439547"/>
                  </a:lnTo>
                  <a:lnTo>
                    <a:pt x="990600" y="439547"/>
                  </a:lnTo>
                  <a:lnTo>
                    <a:pt x="990600" y="146558"/>
                  </a:lnTo>
                  <a:lnTo>
                    <a:pt x="292988" y="146558"/>
                  </a:lnTo>
                  <a:lnTo>
                    <a:pt x="29298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3536" y="1447800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5">
                  <a:moveTo>
                    <a:pt x="990600" y="439547"/>
                  </a:moveTo>
                  <a:lnTo>
                    <a:pt x="292988" y="439547"/>
                  </a:lnTo>
                  <a:lnTo>
                    <a:pt x="292988" y="585977"/>
                  </a:lnTo>
                  <a:lnTo>
                    <a:pt x="0" y="292988"/>
                  </a:lnTo>
                  <a:lnTo>
                    <a:pt x="292988" y="0"/>
                  </a:lnTo>
                  <a:lnTo>
                    <a:pt x="292988" y="146558"/>
                  </a:lnTo>
                  <a:lnTo>
                    <a:pt x="990600" y="146558"/>
                  </a:lnTo>
                  <a:lnTo>
                    <a:pt x="990600" y="439547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91200" y="1574419"/>
            <a:ext cx="98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1800" b="1" spc="5" dirty="0">
                <a:solidFill>
                  <a:srgbClr val="00AF50"/>
                </a:solidFill>
                <a:latin typeface="Carlito"/>
                <a:cs typeface="Carlito"/>
              </a:rPr>
              <a:t>p</a:t>
            </a: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uts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7135" y="1574419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X </a:t>
            </a:r>
            <a:r>
              <a:rPr sz="1800" b="1" spc="-5" dirty="0">
                <a:solidFill>
                  <a:srgbClr val="00AF50"/>
                </a:solidFill>
                <a:latin typeface="Carlito"/>
                <a:cs typeface="Carlito"/>
              </a:rPr>
              <a:t>=2 </a:t>
            </a: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, Y=0,</a:t>
            </a:r>
            <a:r>
              <a:rPr sz="1800" b="1" spc="-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rlito"/>
                <a:cs typeface="Carlito"/>
              </a:rPr>
              <a:t>Z=4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300" y="3633089"/>
            <a:ext cx="1016000" cy="611505"/>
            <a:chOff x="4559300" y="3633089"/>
            <a:chExt cx="1016000" cy="611505"/>
          </a:xfrm>
        </p:grpSpPr>
        <p:sp>
          <p:nvSpPr>
            <p:cNvPr id="10" name="object 10"/>
            <p:cNvSpPr/>
            <p:nvPr/>
          </p:nvSpPr>
          <p:spPr>
            <a:xfrm>
              <a:off x="4572000" y="3645789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4">
                  <a:moveTo>
                    <a:pt x="697611" y="0"/>
                  </a:moveTo>
                  <a:lnTo>
                    <a:pt x="697611" y="146558"/>
                  </a:lnTo>
                  <a:lnTo>
                    <a:pt x="0" y="146558"/>
                  </a:lnTo>
                  <a:lnTo>
                    <a:pt x="0" y="439547"/>
                  </a:lnTo>
                  <a:lnTo>
                    <a:pt x="697611" y="439547"/>
                  </a:lnTo>
                  <a:lnTo>
                    <a:pt x="697611" y="585978"/>
                  </a:lnTo>
                  <a:lnTo>
                    <a:pt x="990600" y="292988"/>
                  </a:lnTo>
                  <a:lnTo>
                    <a:pt x="69761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3645789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4">
                  <a:moveTo>
                    <a:pt x="0" y="146558"/>
                  </a:moveTo>
                  <a:lnTo>
                    <a:pt x="697611" y="146558"/>
                  </a:lnTo>
                  <a:lnTo>
                    <a:pt x="697611" y="0"/>
                  </a:lnTo>
                  <a:lnTo>
                    <a:pt x="990600" y="292988"/>
                  </a:lnTo>
                  <a:lnTo>
                    <a:pt x="697611" y="585978"/>
                  </a:lnTo>
                  <a:lnTo>
                    <a:pt x="697611" y="439547"/>
                  </a:lnTo>
                  <a:lnTo>
                    <a:pt x="0" y="439547"/>
                  </a:lnTo>
                  <a:lnTo>
                    <a:pt x="0" y="14655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23228" y="3772916"/>
            <a:ext cx="130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</a:tabLst>
            </a:pP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Output	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Z =</a:t>
            </a:r>
            <a:r>
              <a:rPr sz="1800" b="1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9300" y="5092700"/>
            <a:ext cx="1016000" cy="611505"/>
            <a:chOff x="4559300" y="5092700"/>
            <a:chExt cx="1016000" cy="611505"/>
          </a:xfrm>
        </p:grpSpPr>
        <p:sp>
          <p:nvSpPr>
            <p:cNvPr id="14" name="object 14"/>
            <p:cNvSpPr/>
            <p:nvPr/>
          </p:nvSpPr>
          <p:spPr>
            <a:xfrm>
              <a:off x="4572000" y="5105400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4">
                  <a:moveTo>
                    <a:pt x="697611" y="0"/>
                  </a:moveTo>
                  <a:lnTo>
                    <a:pt x="697611" y="146558"/>
                  </a:lnTo>
                  <a:lnTo>
                    <a:pt x="0" y="146558"/>
                  </a:lnTo>
                  <a:lnTo>
                    <a:pt x="0" y="439547"/>
                  </a:lnTo>
                  <a:lnTo>
                    <a:pt x="697611" y="439547"/>
                  </a:lnTo>
                  <a:lnTo>
                    <a:pt x="697611" y="586016"/>
                  </a:lnTo>
                  <a:lnTo>
                    <a:pt x="990600" y="292988"/>
                  </a:lnTo>
                  <a:lnTo>
                    <a:pt x="69761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5105400"/>
              <a:ext cx="990600" cy="586105"/>
            </a:xfrm>
            <a:custGeom>
              <a:avLst/>
              <a:gdLst/>
              <a:ahLst/>
              <a:cxnLst/>
              <a:rect l="l" t="t" r="r" b="b"/>
              <a:pathLst>
                <a:path w="990600" h="586104">
                  <a:moveTo>
                    <a:pt x="0" y="146558"/>
                  </a:moveTo>
                  <a:lnTo>
                    <a:pt x="697611" y="146558"/>
                  </a:lnTo>
                  <a:lnTo>
                    <a:pt x="697611" y="0"/>
                  </a:lnTo>
                  <a:lnTo>
                    <a:pt x="990600" y="292988"/>
                  </a:lnTo>
                  <a:lnTo>
                    <a:pt x="697611" y="586016"/>
                  </a:lnTo>
                  <a:lnTo>
                    <a:pt x="697611" y="439547"/>
                  </a:lnTo>
                  <a:lnTo>
                    <a:pt x="0" y="439547"/>
                  </a:lnTo>
                  <a:lnTo>
                    <a:pt x="0" y="14655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25388" y="5232908"/>
            <a:ext cx="130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</a:tabLst>
            </a:pP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Output	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Z =</a:t>
            </a:r>
            <a:r>
              <a:rPr sz="1800" b="1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396" y="461594"/>
            <a:ext cx="711060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Decision </a:t>
            </a:r>
            <a:r>
              <a:rPr dirty="0">
                <a:solidFill>
                  <a:srgbClr val="000000"/>
                </a:solidFill>
              </a:rPr>
              <a:t>/ </a:t>
            </a:r>
            <a:r>
              <a:rPr spc="-20" dirty="0">
                <a:solidFill>
                  <a:srgbClr val="000000"/>
                </a:solidFill>
              </a:rPr>
              <a:t>Branch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807402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Branch </a:t>
            </a:r>
            <a:r>
              <a:rPr sz="3200" spc="-25" dirty="0">
                <a:latin typeface="Carlito"/>
                <a:cs typeface="Carlito"/>
              </a:rPr>
              <a:t>coverage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testing </a:t>
            </a:r>
            <a:r>
              <a:rPr sz="3200" dirty="0">
                <a:latin typeface="Carlito"/>
                <a:cs typeface="Carlito"/>
              </a:rPr>
              <a:t>method, which  aims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ensure that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dirty="0">
                <a:latin typeface="Carlito"/>
                <a:cs typeface="Carlito"/>
              </a:rPr>
              <a:t>of the  </a:t>
            </a:r>
            <a:r>
              <a:rPr sz="3200" spc="-5" dirty="0">
                <a:latin typeface="Carlito"/>
                <a:cs typeface="Carlito"/>
              </a:rPr>
              <a:t>possible </a:t>
            </a:r>
            <a:r>
              <a:rPr sz="3200" spc="-15" dirty="0">
                <a:latin typeface="Carlito"/>
                <a:cs typeface="Carlito"/>
              </a:rPr>
              <a:t>branch from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decision </a:t>
            </a:r>
            <a:r>
              <a:rPr sz="3200" spc="-10" dirty="0">
                <a:latin typeface="Carlito"/>
                <a:cs typeface="Carlito"/>
              </a:rPr>
              <a:t>point </a:t>
            </a:r>
            <a:r>
              <a:rPr sz="3200" spc="5" dirty="0">
                <a:latin typeface="Carlito"/>
                <a:cs typeface="Carlito"/>
              </a:rPr>
              <a:t>is  </a:t>
            </a:r>
            <a:r>
              <a:rPr sz="3200" spc="-25" dirty="0">
                <a:latin typeface="Carlito"/>
                <a:cs typeface="Carlito"/>
              </a:rPr>
              <a:t>executed </a:t>
            </a:r>
            <a:r>
              <a:rPr sz="3200" spc="-15" dirty="0">
                <a:latin typeface="Carlito"/>
                <a:cs typeface="Carlito"/>
              </a:rPr>
              <a:t>at </a:t>
            </a:r>
            <a:r>
              <a:rPr sz="3200" spc="-10" dirty="0">
                <a:latin typeface="Carlito"/>
                <a:cs typeface="Carlito"/>
              </a:rPr>
              <a:t>least </a:t>
            </a: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thereby </a:t>
            </a:r>
            <a:r>
              <a:rPr sz="3200" dirty="0">
                <a:latin typeface="Carlito"/>
                <a:cs typeface="Carlito"/>
              </a:rPr>
              <a:t>ensuring 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5" dirty="0">
                <a:latin typeface="Carlito"/>
                <a:cs typeface="Carlito"/>
              </a:rPr>
              <a:t>reachable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5" dirty="0">
                <a:latin typeface="Carlito"/>
                <a:cs typeface="Carlito"/>
              </a:rPr>
              <a:t>executed.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is,  </a:t>
            </a:r>
            <a:r>
              <a:rPr sz="3200" spc="-10" dirty="0">
                <a:latin typeface="Carlito"/>
                <a:cs typeface="Carlito"/>
              </a:rPr>
              <a:t>every branch </a:t>
            </a:r>
            <a:r>
              <a:rPr sz="3200" spc="-35" dirty="0">
                <a:latin typeface="Carlito"/>
                <a:cs typeface="Carlito"/>
              </a:rPr>
              <a:t>taken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80" dirty="0">
                <a:latin typeface="Carlito"/>
                <a:cs typeface="Carlito"/>
              </a:rPr>
              <a:t>way, </a:t>
            </a:r>
            <a:r>
              <a:rPr sz="3200" spc="-5" dirty="0">
                <a:latin typeface="Carlito"/>
                <a:cs typeface="Carlito"/>
              </a:rPr>
              <a:t>true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false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4330" y="217754"/>
            <a:ext cx="7291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Decision </a:t>
            </a:r>
            <a:r>
              <a:rPr sz="4400" b="1" dirty="0">
                <a:latin typeface="Carlito"/>
                <a:cs typeface="Carlito"/>
              </a:rPr>
              <a:t>/ </a:t>
            </a:r>
            <a:r>
              <a:rPr sz="4400" b="1" spc="-20" dirty="0">
                <a:latin typeface="Carlito"/>
                <a:cs typeface="Carlito"/>
              </a:rPr>
              <a:t>Branch</a:t>
            </a:r>
            <a:r>
              <a:rPr sz="4400" b="1" spc="-55" dirty="0">
                <a:latin typeface="Carlito"/>
                <a:cs typeface="Carlito"/>
              </a:rPr>
              <a:t> </a:t>
            </a:r>
            <a:r>
              <a:rPr sz="4400" b="1" spc="-65" dirty="0">
                <a:latin typeface="Carlito"/>
                <a:cs typeface="Carlito"/>
              </a:rPr>
              <a:t>Testing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1463" y="1724046"/>
            <a:ext cx="2847440" cy="444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1209802"/>
            <a:ext cx="73160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sz="1800" b="1" spc="-50" dirty="0">
                <a:solidFill>
                  <a:srgbClr val="FF0000"/>
                </a:solidFill>
                <a:latin typeface="Carlito"/>
                <a:cs typeface="Carlito"/>
              </a:rPr>
              <a:t>Test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1 : X=2 ,</a:t>
            </a:r>
            <a:r>
              <a:rPr sz="1800" b="1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Y=0,</a:t>
            </a:r>
            <a:r>
              <a:rPr sz="1800" b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Z=4	</a:t>
            </a:r>
            <a:r>
              <a:rPr sz="2700" b="1" spc="-75" baseline="3086" dirty="0">
                <a:solidFill>
                  <a:srgbClr val="00AF50"/>
                </a:solidFill>
                <a:latin typeface="Carlito"/>
                <a:cs typeface="Carlito"/>
              </a:rPr>
              <a:t>Test </a:t>
            </a:r>
            <a:r>
              <a:rPr sz="2700" b="1" baseline="3086" dirty="0">
                <a:solidFill>
                  <a:srgbClr val="00AF50"/>
                </a:solidFill>
                <a:latin typeface="Carlito"/>
                <a:cs typeface="Carlito"/>
              </a:rPr>
              <a:t>2 : X=1 , Y=1,</a:t>
            </a:r>
            <a:r>
              <a:rPr sz="2700" b="1" spc="-30" baseline="3086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700" b="1" spc="-7" baseline="3086" dirty="0">
                <a:solidFill>
                  <a:srgbClr val="00AF50"/>
                </a:solidFill>
                <a:latin typeface="Carlito"/>
                <a:cs typeface="Carlito"/>
              </a:rPr>
              <a:t>Z=1</a:t>
            </a:r>
            <a:endParaRPr sz="2700" baseline="3086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6420103"/>
            <a:ext cx="24356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Output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: Z=2 ,</a:t>
            </a:r>
            <a:r>
              <a:rPr sz="1800"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Z=3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977" y="1677829"/>
            <a:ext cx="2868555" cy="4474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3228" y="6387795"/>
            <a:ext cx="21301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rlito"/>
                <a:cs typeface="Carlito"/>
              </a:rPr>
              <a:t>Output </a:t>
            </a: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: Z=1 ,</a:t>
            </a:r>
            <a:r>
              <a:rPr sz="1800" b="1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rlito"/>
                <a:cs typeface="Carlito"/>
              </a:rPr>
              <a:t>Z=1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642"/>
            <a:ext cx="8303260" cy="2660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22145" algn="l"/>
                <a:tab pos="2954020" algn="l"/>
                <a:tab pos="3599179" algn="l"/>
                <a:tab pos="4734560" algn="l"/>
                <a:tab pos="6640195" algn="l"/>
              </a:tabLst>
            </a:pPr>
            <a:r>
              <a:rPr sz="3200" dirty="0">
                <a:latin typeface="Carlito"/>
                <a:cs typeface="Carlito"/>
              </a:rPr>
              <a:t>Ide</a:t>
            </a:r>
            <a:r>
              <a:rPr sz="3200" spc="-4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tify	</a:t>
            </a:r>
            <a:r>
              <a:rPr sz="3200" spc="-5" dirty="0">
                <a:latin typeface="Carlito"/>
                <a:cs typeface="Carlito"/>
              </a:rPr>
              <a:t>d</a:t>
            </a:r>
            <a:r>
              <a:rPr sz="3200" spc="-30" dirty="0">
                <a:latin typeface="Carlito"/>
                <a:cs typeface="Carlito"/>
              </a:rPr>
              <a:t>a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	</a:t>
            </a:r>
            <a:r>
              <a:rPr sz="3200" spc="-3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o	</a:t>
            </a:r>
            <a:r>
              <a:rPr sz="3200" spc="-80" dirty="0">
                <a:latin typeface="Carlito"/>
                <a:cs typeface="Carlito"/>
              </a:rPr>
              <a:t>f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5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ce	</a:t>
            </a:r>
            <a:r>
              <a:rPr sz="3200" spc="-50" dirty="0">
                <a:latin typeface="Carlito"/>
                <a:cs typeface="Carlito"/>
              </a:rPr>
              <a:t>e</a:t>
            </a:r>
            <a:r>
              <a:rPr sz="3200" spc="-85" dirty="0">
                <a:latin typeface="Carlito"/>
                <a:cs typeface="Carlito"/>
              </a:rPr>
              <a:t>x</a:t>
            </a:r>
            <a:r>
              <a:rPr sz="3200" spc="-15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cu</a:t>
            </a:r>
            <a:r>
              <a:rPr sz="3200" spc="-1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ion	of  </a:t>
            </a:r>
            <a:r>
              <a:rPr sz="3200" spc="-5" dirty="0">
                <a:latin typeface="Carlito"/>
                <a:cs typeface="Carlito"/>
              </a:rPr>
              <a:t>decision both </a:t>
            </a:r>
            <a:r>
              <a:rPr sz="3200" spc="-30" dirty="0">
                <a:latin typeface="Carlito"/>
                <a:cs typeface="Carlito"/>
              </a:rPr>
              <a:t>ways </a:t>
            </a:r>
            <a:r>
              <a:rPr sz="3200" spc="-5" dirty="0">
                <a:latin typeface="Carlito"/>
                <a:cs typeface="Carlito"/>
              </a:rPr>
              <a:t>(TRUE/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FALSE)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marR="377190" indent="-342900">
              <a:buFont typeface="Arial"/>
              <a:buChar char="•"/>
              <a:tabLst>
                <a:tab pos="354965" algn="l"/>
                <a:tab pos="355600" algn="l"/>
                <a:tab pos="1809114" algn="l"/>
                <a:tab pos="3752850" algn="l"/>
                <a:tab pos="5779770" algn="l"/>
              </a:tabLst>
            </a:pPr>
            <a:r>
              <a:rPr sz="3200" spc="-5" dirty="0">
                <a:latin typeface="Carlito"/>
                <a:cs typeface="Carlito"/>
              </a:rPr>
              <a:t>100</a:t>
            </a:r>
            <a:r>
              <a:rPr sz="3200" dirty="0">
                <a:latin typeface="Carlito"/>
                <a:cs typeface="Carlito"/>
              </a:rPr>
              <a:t>%	</a:t>
            </a:r>
            <a:r>
              <a:rPr sz="3200" spc="-5" dirty="0">
                <a:latin typeface="Carlito"/>
                <a:cs typeface="Carlito"/>
              </a:rPr>
              <a:t>Deci</a:t>
            </a:r>
            <a:r>
              <a:rPr sz="3200" spc="-1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ion	</a:t>
            </a:r>
            <a:r>
              <a:rPr sz="3200" spc="-25" dirty="0" smtClean="0">
                <a:latin typeface="Carlito"/>
                <a:cs typeface="Carlito"/>
              </a:rPr>
              <a:t>c</a:t>
            </a:r>
            <a:r>
              <a:rPr sz="3200" spc="-5" dirty="0" smtClean="0">
                <a:latin typeface="Carlito"/>
                <a:cs typeface="Carlito"/>
              </a:rPr>
              <a:t>o</a:t>
            </a:r>
            <a:r>
              <a:rPr sz="3200" spc="-55" dirty="0" smtClean="0">
                <a:latin typeface="Carlito"/>
                <a:cs typeface="Carlito"/>
              </a:rPr>
              <a:t>v</a:t>
            </a:r>
            <a:r>
              <a:rPr sz="3200" dirty="0" smtClean="0">
                <a:latin typeface="Carlito"/>
                <a:cs typeface="Carlito"/>
              </a:rPr>
              <a:t>e</a:t>
            </a:r>
            <a:r>
              <a:rPr sz="3200" spc="-75" dirty="0" smtClean="0">
                <a:latin typeface="Carlito"/>
                <a:cs typeface="Carlito"/>
              </a:rPr>
              <a:t>r</a:t>
            </a:r>
            <a:r>
              <a:rPr sz="3200" dirty="0" smtClean="0">
                <a:latin typeface="Carlito"/>
                <a:cs typeface="Carlito"/>
              </a:rPr>
              <a:t>a</a:t>
            </a:r>
            <a:r>
              <a:rPr sz="3200" spc="-20" dirty="0" smtClean="0">
                <a:latin typeface="Carlito"/>
                <a:cs typeface="Carlito"/>
              </a:rPr>
              <a:t>g</a:t>
            </a:r>
            <a:r>
              <a:rPr sz="3200" dirty="0" smtClean="0">
                <a:latin typeface="Carlito"/>
                <a:cs typeface="Carlito"/>
              </a:rPr>
              <a:t>e</a:t>
            </a:r>
            <a:r>
              <a:rPr lang="en-US" sz="3200" dirty="0" smtClean="0">
                <a:latin typeface="Carlito"/>
                <a:cs typeface="Carlito"/>
              </a:rPr>
              <a:t> </a:t>
            </a:r>
            <a:r>
              <a:rPr sz="3200" dirty="0" smtClean="0">
                <a:latin typeface="Carlito"/>
                <a:cs typeface="Carlito"/>
              </a:rPr>
              <a:t>gi</a:t>
            </a:r>
            <a:r>
              <a:rPr sz="3200" spc="-35" dirty="0" smtClean="0">
                <a:latin typeface="Carlito"/>
                <a:cs typeface="Carlito"/>
              </a:rPr>
              <a:t>v</a:t>
            </a:r>
            <a:r>
              <a:rPr sz="3200" dirty="0" smtClean="0">
                <a:latin typeface="Carlito"/>
                <a:cs typeface="Carlito"/>
              </a:rPr>
              <a:t>es</a:t>
            </a:r>
            <a:r>
              <a:rPr lang="en-US" sz="3200" dirty="0" smtClean="0">
                <a:latin typeface="Carlito"/>
                <a:cs typeface="Carlito"/>
              </a:rPr>
              <a:t> 10</a:t>
            </a:r>
            <a:r>
              <a:rPr lang="en-US" sz="3200" spc="-5" dirty="0" smtClean="0">
                <a:latin typeface="Carlito"/>
                <a:cs typeface="Carlito"/>
              </a:rPr>
              <a:t>0</a:t>
            </a:r>
            <a:r>
              <a:rPr lang="en-US" sz="3200" dirty="0" smtClean="0">
                <a:latin typeface="Carlito"/>
                <a:cs typeface="Carlito"/>
              </a:rPr>
              <a:t>% </a:t>
            </a:r>
            <a:r>
              <a:rPr sz="3200" dirty="0" smtClean="0">
                <a:latin typeface="Carlito"/>
                <a:cs typeface="Carlito"/>
              </a:rPr>
              <a:t>  </a:t>
            </a:r>
            <a:r>
              <a:rPr sz="3200" spc="-15" dirty="0">
                <a:latin typeface="Carlito"/>
                <a:cs typeface="Carlito"/>
              </a:rPr>
              <a:t>Statement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coverage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0593" y="1607642"/>
            <a:ext cx="103860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each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4924805"/>
            <a:ext cx="815086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Defects may </a:t>
            </a:r>
            <a:r>
              <a:rPr sz="3200" spc="-15" dirty="0">
                <a:latin typeface="Carlito"/>
                <a:cs typeface="Carlito"/>
              </a:rPr>
              <a:t>exists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untested </a:t>
            </a:r>
            <a:r>
              <a:rPr sz="3200" spc="-5" dirty="0">
                <a:latin typeface="Carlito"/>
                <a:cs typeface="Carlito"/>
              </a:rPr>
              <a:t>decisions or  </a:t>
            </a:r>
            <a:r>
              <a:rPr sz="3200" spc="-10" dirty="0">
                <a:latin typeface="Carlito"/>
                <a:cs typeface="Carlito"/>
              </a:rPr>
              <a:t>branches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4330" y="217754"/>
            <a:ext cx="5842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Decision </a:t>
            </a:r>
            <a:r>
              <a:rPr dirty="0">
                <a:solidFill>
                  <a:srgbClr val="000000"/>
                </a:solidFill>
              </a:rPr>
              <a:t>/ </a:t>
            </a:r>
            <a:r>
              <a:rPr spc="-20" dirty="0">
                <a:solidFill>
                  <a:srgbClr val="000000"/>
                </a:solidFill>
              </a:rPr>
              <a:t>Branch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001" y="461594"/>
            <a:ext cx="61641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Condition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608060" cy="382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Looks at </a:t>
            </a:r>
            <a:r>
              <a:rPr sz="3200" spc="-25" dirty="0">
                <a:latin typeface="Carlito"/>
                <a:cs typeface="Carlito"/>
              </a:rPr>
              <a:t>Atomic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Conditions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Each atomic </a:t>
            </a:r>
            <a:r>
              <a:rPr sz="3200" spc="-5" dirty="0">
                <a:latin typeface="Carlito"/>
                <a:cs typeface="Carlito"/>
              </a:rPr>
              <a:t>condition should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at least </a:t>
            </a:r>
            <a:r>
              <a:rPr sz="3200" dirty="0">
                <a:latin typeface="Carlito"/>
                <a:cs typeface="Carlito"/>
              </a:rPr>
              <a:t>once  </a:t>
            </a:r>
            <a:r>
              <a:rPr sz="3200" spc="-55" dirty="0">
                <a:latin typeface="Carlito"/>
                <a:cs typeface="Carlito"/>
              </a:rPr>
              <a:t>True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Once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False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124710" algn="l"/>
                <a:tab pos="3764915" algn="l"/>
                <a:tab pos="4710430" algn="l"/>
                <a:tab pos="5431155" algn="l"/>
                <a:tab pos="6691630" algn="l"/>
                <a:tab pos="7711440" algn="l"/>
              </a:tabLst>
            </a:pPr>
            <a:r>
              <a:rPr sz="3200" spc="-5" dirty="0">
                <a:latin typeface="Carlito"/>
                <a:cs typeface="Carlito"/>
              </a:rPr>
              <a:t>Co</a:t>
            </a:r>
            <a:r>
              <a:rPr sz="3200" spc="5" dirty="0">
                <a:latin typeface="Carlito"/>
                <a:cs typeface="Carlito"/>
              </a:rPr>
              <a:t>n</a:t>
            </a:r>
            <a:r>
              <a:rPr sz="3200" spc="-5" dirty="0">
                <a:latin typeface="Carlito"/>
                <a:cs typeface="Carlito"/>
              </a:rPr>
              <a:t>diti</a:t>
            </a:r>
            <a:r>
              <a:rPr sz="3200" spc="5" dirty="0">
                <a:latin typeface="Carlito"/>
                <a:cs typeface="Carlito"/>
              </a:rPr>
              <a:t>o</a:t>
            </a:r>
            <a:r>
              <a:rPr sz="3200" dirty="0">
                <a:latin typeface="Carlito"/>
                <a:cs typeface="Carlito"/>
              </a:rPr>
              <a:t>n	</a:t>
            </a:r>
            <a:r>
              <a:rPr sz="3200" spc="-25" dirty="0" smtClean="0">
                <a:latin typeface="Carlito"/>
                <a:cs typeface="Carlito"/>
              </a:rPr>
              <a:t>c</a:t>
            </a:r>
            <a:r>
              <a:rPr sz="3200" spc="-5" dirty="0" smtClean="0">
                <a:latin typeface="Carlito"/>
                <a:cs typeface="Carlito"/>
              </a:rPr>
              <a:t>o</a:t>
            </a:r>
            <a:r>
              <a:rPr sz="3200" spc="-45" dirty="0" smtClean="0">
                <a:latin typeface="Carlito"/>
                <a:cs typeface="Carlito"/>
              </a:rPr>
              <a:t>v</a:t>
            </a:r>
            <a:r>
              <a:rPr sz="3200" spc="-15" dirty="0" smtClean="0">
                <a:latin typeface="Carlito"/>
                <a:cs typeface="Carlito"/>
              </a:rPr>
              <a:t>e</a:t>
            </a:r>
            <a:r>
              <a:rPr sz="3200" spc="-60" dirty="0" smtClean="0">
                <a:latin typeface="Carlito"/>
                <a:cs typeface="Carlito"/>
              </a:rPr>
              <a:t>r</a:t>
            </a:r>
            <a:r>
              <a:rPr sz="3200" spc="-10" dirty="0" smtClean="0">
                <a:latin typeface="Carlito"/>
                <a:cs typeface="Carlito"/>
              </a:rPr>
              <a:t>a</a:t>
            </a:r>
            <a:r>
              <a:rPr sz="3200" spc="-25" dirty="0" smtClean="0">
                <a:latin typeface="Carlito"/>
                <a:cs typeface="Carlito"/>
              </a:rPr>
              <a:t>g</a:t>
            </a:r>
            <a:r>
              <a:rPr sz="3200" dirty="0" smtClean="0">
                <a:latin typeface="Carlito"/>
                <a:cs typeface="Carlito"/>
              </a:rPr>
              <a:t>e</a:t>
            </a:r>
            <a:r>
              <a:rPr lang="en-US" sz="3200" dirty="0" smtClean="0">
                <a:latin typeface="Carlito"/>
                <a:cs typeface="Carlito"/>
              </a:rPr>
              <a:t> </a:t>
            </a:r>
            <a:r>
              <a:rPr sz="3200" spc="-5" dirty="0" smtClean="0">
                <a:latin typeface="Carlito"/>
                <a:cs typeface="Carlito"/>
              </a:rPr>
              <a:t>doe</a:t>
            </a:r>
            <a:r>
              <a:rPr sz="3200" dirty="0" smtClean="0">
                <a:latin typeface="Carlito"/>
                <a:cs typeface="Carlito"/>
              </a:rPr>
              <a:t>s</a:t>
            </a:r>
            <a:r>
              <a:rPr lang="en-US" sz="3200" dirty="0">
                <a:latin typeface="Carlito"/>
                <a:cs typeface="Carlito"/>
              </a:rPr>
              <a:t> </a:t>
            </a:r>
            <a:r>
              <a:rPr sz="3200" spc="-5" dirty="0" smtClean="0">
                <a:latin typeface="Carlito"/>
                <a:cs typeface="Carlito"/>
              </a:rPr>
              <a:t>no</a:t>
            </a:r>
            <a:r>
              <a:rPr sz="3200" dirty="0" smtClean="0">
                <a:latin typeface="Carlito"/>
                <a:cs typeface="Carlito"/>
              </a:rPr>
              <a:t>t</a:t>
            </a:r>
            <a:r>
              <a:rPr lang="en-US" sz="3200" dirty="0" smtClean="0">
                <a:latin typeface="Carlito"/>
                <a:cs typeface="Carlito"/>
              </a:rPr>
              <a:t> </a:t>
            </a:r>
            <a:r>
              <a:rPr sz="3200" dirty="0" smtClean="0">
                <a:latin typeface="Carlito"/>
                <a:cs typeface="Carlito"/>
              </a:rPr>
              <a:t>al</a:t>
            </a:r>
            <a:r>
              <a:rPr sz="3200" spc="-40" dirty="0" smtClean="0">
                <a:latin typeface="Carlito"/>
                <a:cs typeface="Carlito"/>
              </a:rPr>
              <a:t>w</a:t>
            </a:r>
            <a:r>
              <a:rPr sz="3200" spc="-50" dirty="0" smtClean="0">
                <a:latin typeface="Carlito"/>
                <a:cs typeface="Carlito"/>
              </a:rPr>
              <a:t>a</a:t>
            </a:r>
            <a:r>
              <a:rPr sz="3200" spc="-25" dirty="0" smtClean="0">
                <a:latin typeface="Carlito"/>
                <a:cs typeface="Carlito"/>
              </a:rPr>
              <a:t>y</a:t>
            </a:r>
            <a:r>
              <a:rPr sz="3200" dirty="0" smtClean="0">
                <a:latin typeface="Carlito"/>
                <a:cs typeface="Carlito"/>
              </a:rPr>
              <a:t>s</a:t>
            </a:r>
            <a:r>
              <a:rPr lang="en-US" sz="3200" dirty="0">
                <a:latin typeface="Carlito"/>
                <a:cs typeface="Carlito"/>
              </a:rPr>
              <a:t> </a:t>
            </a:r>
            <a:r>
              <a:rPr sz="3200" dirty="0" smtClean="0">
                <a:latin typeface="Carlito"/>
                <a:cs typeface="Carlito"/>
              </a:rPr>
              <a:t>leads</a:t>
            </a:r>
            <a:r>
              <a:rPr lang="en-US" sz="3200" dirty="0">
                <a:latin typeface="Carlito"/>
                <a:cs typeface="Carlito"/>
              </a:rPr>
              <a:t> </a:t>
            </a:r>
            <a:r>
              <a:rPr sz="3200" spc="-45" dirty="0" smtClean="0">
                <a:latin typeface="Carlito"/>
                <a:cs typeface="Carlito"/>
              </a:rPr>
              <a:t>to  </a:t>
            </a:r>
            <a:r>
              <a:rPr sz="3200" spc="-5" dirty="0" smtClean="0">
                <a:latin typeface="Carlito"/>
                <a:cs typeface="Carlito"/>
              </a:rPr>
              <a:t>Decision</a:t>
            </a:r>
            <a:r>
              <a:rPr lang="en-US" sz="3200" spc="-5" dirty="0" smtClean="0">
                <a:latin typeface="Carlito"/>
                <a:cs typeface="Carlito"/>
              </a:rPr>
              <a:t> </a:t>
            </a:r>
            <a:r>
              <a:rPr lang="en-US" sz="3200" spc="-15" dirty="0" smtClean="0">
                <a:latin typeface="Carlito"/>
                <a:cs typeface="Carlito"/>
              </a:rPr>
              <a:t>Coverage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001" y="461594"/>
            <a:ext cx="56307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Condition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2419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Example:</a:t>
            </a:r>
            <a:r>
              <a:rPr sz="3200" b="1" spc="-9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01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9747" y="2728733"/>
            <a:ext cx="6087347" cy="1428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001" y="461594"/>
            <a:ext cx="60117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Condition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89990"/>
            <a:ext cx="7482840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rlito"/>
                <a:cs typeface="Carlito"/>
              </a:rPr>
              <a:t>Example: </a:t>
            </a:r>
            <a:r>
              <a:rPr sz="2700" b="1" dirty="0">
                <a:latin typeface="Carlito"/>
                <a:cs typeface="Carlito"/>
              </a:rPr>
              <a:t>02 </a:t>
            </a:r>
            <a:endParaRPr lang="en-US" sz="2700" b="1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smtClean="0">
                <a:latin typeface="Carlito"/>
                <a:cs typeface="Carlito"/>
              </a:rPr>
              <a:t>X </a:t>
            </a:r>
            <a:r>
              <a:rPr sz="2800" b="1" spc="-5" dirty="0">
                <a:latin typeface="Carlito"/>
                <a:cs typeface="Carlito"/>
              </a:rPr>
              <a:t>&gt; 1 &amp;&amp;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Y==0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81305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&gt;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Y==0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Y=1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Y=0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54735" y="4125925"/>
            <a:ext cx="2855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X = 2 OR Z &gt;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471805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=2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&gt;1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Z=1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Z=4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54735" y="6191503"/>
            <a:ext cx="3736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 </a:t>
            </a:r>
            <a:r>
              <a:rPr sz="1800" b="1" dirty="0">
                <a:latin typeface="Carlito"/>
                <a:cs typeface="Carlito"/>
              </a:rPr>
              <a:t>Sets : </a:t>
            </a: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1 : X=2, Y=1,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Z=1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970" y="6191503"/>
            <a:ext cx="30472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2 : X=1, Y=0,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Z=4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461594"/>
            <a:ext cx="77692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Decision Condition</a:t>
            </a:r>
            <a:r>
              <a:rPr sz="4400" b="1" spc="-60" dirty="0">
                <a:latin typeface="Carlito"/>
                <a:cs typeface="Carlito"/>
              </a:rPr>
              <a:t> </a:t>
            </a:r>
            <a:r>
              <a:rPr sz="4400" b="1" spc="-25" dirty="0">
                <a:latin typeface="Carlito"/>
                <a:cs typeface="Carlito"/>
              </a:rPr>
              <a:t>Coverage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1930"/>
            <a:ext cx="807148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latin typeface="Carlito"/>
                <a:cs typeface="Carlito"/>
              </a:rPr>
              <a:t>Decision </a:t>
            </a:r>
            <a:r>
              <a:rPr sz="3200" b="1" dirty="0">
                <a:latin typeface="Carlito"/>
                <a:cs typeface="Carlito"/>
              </a:rPr>
              <a:t>Condition </a:t>
            </a:r>
            <a:r>
              <a:rPr sz="3200" b="1" spc="-15" dirty="0">
                <a:latin typeface="Carlito"/>
                <a:cs typeface="Carlito"/>
              </a:rPr>
              <a:t>testing </a:t>
            </a:r>
            <a:r>
              <a:rPr sz="3200" spc="-5" dirty="0">
                <a:latin typeface="Carlito"/>
                <a:cs typeface="Carlito"/>
              </a:rPr>
              <a:t>specifies that </a:t>
            </a:r>
            <a:r>
              <a:rPr sz="3200" spc="-15" dirty="0">
                <a:latin typeface="Carlito"/>
                <a:cs typeface="Carlito"/>
              </a:rPr>
              <a:t>testing  </a:t>
            </a:r>
            <a:r>
              <a:rPr sz="3200" spc="-10" dirty="0">
                <a:latin typeface="Carlito"/>
                <a:cs typeface="Carlito"/>
              </a:rPr>
              <a:t>must achieve </a:t>
            </a:r>
            <a:r>
              <a:rPr sz="3200" b="1" spc="-5" dirty="0">
                <a:latin typeface="Carlito"/>
                <a:cs typeface="Carlito"/>
              </a:rPr>
              <a:t>condition </a:t>
            </a:r>
            <a:r>
              <a:rPr sz="3200" b="1" spc="-25" dirty="0">
                <a:latin typeface="Carlito"/>
                <a:cs typeface="Carlito"/>
              </a:rPr>
              <a:t>coverage </a:t>
            </a:r>
            <a:r>
              <a:rPr sz="3200" dirty="0">
                <a:latin typeface="Carlito"/>
                <a:cs typeface="Carlito"/>
              </a:rPr>
              <a:t>and also  </a:t>
            </a:r>
            <a:r>
              <a:rPr sz="3200" spc="-10" dirty="0">
                <a:latin typeface="Carlito"/>
                <a:cs typeface="Carlito"/>
              </a:rPr>
              <a:t>requires that </a:t>
            </a:r>
            <a:r>
              <a:rPr sz="3200" b="1" dirty="0">
                <a:latin typeface="Carlito"/>
                <a:cs typeface="Carlito"/>
              </a:rPr>
              <a:t>decision </a:t>
            </a:r>
            <a:r>
              <a:rPr sz="3200" b="1" spc="-20" dirty="0">
                <a:latin typeface="Carlito"/>
                <a:cs typeface="Carlito"/>
              </a:rPr>
              <a:t>coverage </a:t>
            </a:r>
            <a:r>
              <a:rPr sz="3200" dirty="0">
                <a:latin typeface="Carlito"/>
                <a:cs typeface="Carlito"/>
              </a:rPr>
              <a:t>also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satisfied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086" y="339293"/>
            <a:ext cx="664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Decision Condition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60" y="1752600"/>
            <a:ext cx="450694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868805" algn="l"/>
              </a:tabLst>
            </a:pPr>
            <a:r>
              <a:rPr sz="3000" b="1" spc="-10" dirty="0">
                <a:latin typeface="Carlito"/>
                <a:cs typeface="Carlito"/>
              </a:rPr>
              <a:t>Example	</a:t>
            </a:r>
            <a:r>
              <a:rPr sz="3000" b="1" dirty="0">
                <a:latin typeface="Carlito"/>
                <a:cs typeface="Carlito"/>
              </a:rPr>
              <a:t>:</a:t>
            </a:r>
            <a:r>
              <a:rPr sz="3000" b="1" spc="-95" dirty="0"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01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260" y="2432825"/>
            <a:ext cx="7217262" cy="1694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 smtClean="0"/>
              <a:t>Partitioning</a:t>
            </a:r>
            <a:r>
              <a:rPr lang="en-US" sz="4000" spc="-10" dirty="0" smtClean="0"/>
              <a:t/>
            </a:r>
            <a:br>
              <a:rPr lang="en-US" sz="4000" spc="-10" dirty="0" smtClean="0"/>
            </a:br>
            <a:endParaRPr sz="4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48679"/>
              </p:ext>
            </p:extLst>
          </p:nvPr>
        </p:nvGraphicFramePr>
        <p:xfrm>
          <a:off x="574801" y="1731670"/>
          <a:ext cx="8416800" cy="1006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994"/>
                <a:gridCol w="726009"/>
                <a:gridCol w="2519797"/>
              </a:tblGrid>
              <a:tr h="503186">
                <a:tc>
                  <a:txBody>
                    <a:bodyPr/>
                    <a:lstStyle/>
                    <a:p>
                      <a:pPr marL="31750">
                        <a:lnSpc>
                          <a:spcPts val="3420"/>
                        </a:lnSpc>
                        <a:tabLst>
                          <a:tab pos="2574290" algn="l"/>
                        </a:tabLst>
                      </a:pPr>
                      <a:r>
                        <a:rPr sz="3600" spc="-15" dirty="0">
                          <a:latin typeface="Carlito"/>
                          <a:cs typeface="Carlito"/>
                        </a:rPr>
                        <a:t>Equivalence	</a:t>
                      </a:r>
                      <a:r>
                        <a:rPr sz="3600" spc="-10" dirty="0">
                          <a:latin typeface="Carlito"/>
                          <a:cs typeface="Carlito"/>
                        </a:rPr>
                        <a:t>partitioning</a:t>
                      </a:r>
                      <a:endParaRPr sz="3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3420"/>
                        </a:lnSpc>
                      </a:pPr>
                      <a:r>
                        <a:rPr sz="3600" spc="-5" dirty="0">
                          <a:latin typeface="Carlito"/>
                          <a:cs typeface="Carlito"/>
                        </a:rPr>
                        <a:t>or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3420"/>
                        </a:lnSpc>
                      </a:pPr>
                      <a:r>
                        <a:rPr sz="3600" spc="-5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qu</a:t>
                      </a:r>
                      <a:r>
                        <a:rPr sz="3600" spc="-2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3600" spc="-45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al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nce</a:t>
                      </a:r>
                      <a:endParaRPr sz="3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02881">
                <a:tc>
                  <a:txBody>
                    <a:bodyPr/>
                    <a:lstStyle/>
                    <a:p>
                      <a:pPr marL="31750">
                        <a:lnSpc>
                          <a:spcPts val="3779"/>
                        </a:lnSpc>
                        <a:tabLst>
                          <a:tab pos="1311910" algn="l"/>
                          <a:tab pos="3843654" algn="l"/>
                        </a:tabLst>
                      </a:pPr>
                      <a:r>
                        <a:rPr sz="3600" spc="-5" dirty="0">
                          <a:latin typeface="Carlito"/>
                          <a:cs typeface="Carlito"/>
                        </a:rPr>
                        <a:t>Class	partitioning	</a:t>
                      </a:r>
                      <a:r>
                        <a:rPr sz="3600" spc="-15" dirty="0">
                          <a:latin typeface="Carlito"/>
                          <a:cs typeface="Carlito"/>
                        </a:rPr>
                        <a:t>(ECP)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3779"/>
                        </a:lnSpc>
                      </a:pPr>
                      <a:r>
                        <a:rPr sz="3600" dirty="0">
                          <a:latin typeface="Carlito"/>
                          <a:cs typeface="Carlito"/>
                        </a:rPr>
                        <a:t>is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79"/>
                        </a:lnSpc>
                        <a:tabLst>
                          <a:tab pos="574675" algn="l"/>
                        </a:tabLst>
                      </a:pPr>
                      <a:r>
                        <a:rPr sz="3600" dirty="0">
                          <a:latin typeface="Carlito"/>
                          <a:cs typeface="Carlito"/>
                        </a:rPr>
                        <a:t>a	</a:t>
                      </a:r>
                      <a:r>
                        <a:rPr sz="3600" spc="-5" dirty="0">
                          <a:latin typeface="Carlito"/>
                          <a:cs typeface="Carlito"/>
                        </a:rPr>
                        <a:t>soft</a:t>
                      </a:r>
                      <a:r>
                        <a:rPr sz="3600" spc="-50" dirty="0">
                          <a:latin typeface="Carlito"/>
                          <a:cs typeface="Carlito"/>
                        </a:rPr>
                        <a:t>w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600" spc="-4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600" dirty="0">
                          <a:latin typeface="Carlito"/>
                          <a:cs typeface="Carlito"/>
                        </a:rPr>
                        <a:t>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5081" y="2819400"/>
            <a:ext cx="80162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rlito"/>
                <a:cs typeface="Carlito"/>
              </a:rPr>
              <a:t>testing </a:t>
            </a:r>
            <a:r>
              <a:rPr sz="3600" spc="-10" dirty="0">
                <a:latin typeface="Carlito"/>
                <a:cs typeface="Carlito"/>
              </a:rPr>
              <a:t>technique </a:t>
            </a:r>
            <a:r>
              <a:rPr sz="3600" spc="-15" dirty="0">
                <a:latin typeface="Carlito"/>
                <a:cs typeface="Carlito"/>
              </a:rPr>
              <a:t>that </a:t>
            </a:r>
            <a:r>
              <a:rPr sz="3600" spc="-10" dirty="0">
                <a:latin typeface="Carlito"/>
                <a:cs typeface="Carlito"/>
              </a:rPr>
              <a:t>divides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5" dirty="0">
                <a:latin typeface="Carlito"/>
                <a:cs typeface="Carlito"/>
              </a:rPr>
              <a:t>input 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15" dirty="0">
                <a:latin typeface="Carlito"/>
                <a:cs typeface="Carlito"/>
              </a:rPr>
              <a:t>software </a:t>
            </a:r>
            <a:r>
              <a:rPr sz="3600" spc="-5" dirty="0">
                <a:latin typeface="Carlito"/>
                <a:cs typeface="Carlito"/>
              </a:rPr>
              <a:t>unit </a:t>
            </a:r>
            <a:r>
              <a:rPr sz="3600" spc="-20" dirty="0">
                <a:latin typeface="Carlito"/>
                <a:cs typeface="Carlito"/>
              </a:rPr>
              <a:t>into </a:t>
            </a:r>
            <a:r>
              <a:rPr sz="3600" spc="-10" dirty="0">
                <a:latin typeface="Carlito"/>
                <a:cs typeface="Carlito"/>
              </a:rPr>
              <a:t>partitions </a:t>
            </a:r>
            <a:r>
              <a:rPr sz="3600" spc="-5" dirty="0">
                <a:latin typeface="Carlito"/>
                <a:cs typeface="Carlito"/>
              </a:rPr>
              <a:t>of  </a:t>
            </a:r>
            <a:r>
              <a:rPr sz="3600" spc="-15" dirty="0">
                <a:latin typeface="Carlito"/>
                <a:cs typeface="Carlito"/>
              </a:rPr>
              <a:t>equivalent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20" dirty="0">
                <a:latin typeface="Carlito"/>
                <a:cs typeface="Carlito"/>
              </a:rPr>
              <a:t>from </a:t>
            </a:r>
            <a:r>
              <a:rPr sz="3600" dirty="0">
                <a:latin typeface="Carlito"/>
                <a:cs typeface="Carlito"/>
              </a:rPr>
              <a:t>which </a:t>
            </a:r>
            <a:r>
              <a:rPr sz="3600" spc="-25" dirty="0">
                <a:latin typeface="Carlito"/>
                <a:cs typeface="Carlito"/>
              </a:rPr>
              <a:t>test </a:t>
            </a:r>
            <a:r>
              <a:rPr sz="3600" spc="-5" dirty="0">
                <a:latin typeface="Carlito"/>
                <a:cs typeface="Carlito"/>
              </a:rPr>
              <a:t>cases </a:t>
            </a:r>
            <a:r>
              <a:rPr sz="3600" spc="-10" dirty="0">
                <a:latin typeface="Carlito"/>
                <a:cs typeface="Carlito"/>
              </a:rPr>
              <a:t>can  </a:t>
            </a:r>
            <a:r>
              <a:rPr sz="3600" dirty="0">
                <a:latin typeface="Carlito"/>
                <a:cs typeface="Carlito"/>
              </a:rPr>
              <a:t>be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derived.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4" y="292235"/>
            <a:ext cx="861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Decision Condition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89990"/>
            <a:ext cx="748284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rlito"/>
                <a:cs typeface="Carlito"/>
              </a:rPr>
              <a:t>Example: </a:t>
            </a:r>
            <a:r>
              <a:rPr sz="2700" b="1" dirty="0">
                <a:latin typeface="Carlito"/>
                <a:cs typeface="Carlito"/>
              </a:rPr>
              <a:t>02 </a:t>
            </a:r>
            <a:r>
              <a:rPr sz="2700" b="1" spc="-5" dirty="0">
                <a:latin typeface="Carlito"/>
                <a:cs typeface="Carlito"/>
              </a:rPr>
              <a:t>(Sample </a:t>
            </a:r>
            <a:r>
              <a:rPr sz="2700" b="1" spc="-15" dirty="0">
                <a:latin typeface="Carlito"/>
                <a:cs typeface="Carlito"/>
              </a:rPr>
              <a:t>Programme </a:t>
            </a:r>
            <a:r>
              <a:rPr sz="2700" b="1" dirty="0">
                <a:latin typeface="Carlito"/>
                <a:cs typeface="Carlito"/>
              </a:rPr>
              <a:t>– </a:t>
            </a:r>
            <a:r>
              <a:rPr sz="2700" b="1" spc="-15" dirty="0">
                <a:latin typeface="Carlito"/>
                <a:cs typeface="Carlito"/>
              </a:rPr>
              <a:t>Refer-Slide</a:t>
            </a:r>
            <a:r>
              <a:rPr sz="2700" b="1" spc="40" dirty="0">
                <a:latin typeface="Carlito"/>
                <a:cs typeface="Carlito"/>
              </a:rPr>
              <a:t> </a:t>
            </a:r>
            <a:r>
              <a:rPr sz="2700" b="1" dirty="0">
                <a:latin typeface="Carlito"/>
                <a:cs typeface="Carlito"/>
              </a:rPr>
              <a:t>42</a:t>
            </a:r>
            <a:r>
              <a:rPr sz="2700" b="1" dirty="0" smtClean="0">
                <a:latin typeface="Carlito"/>
                <a:cs typeface="Carlito"/>
              </a:rPr>
              <a:t>)</a:t>
            </a:r>
            <a:endParaRPr sz="39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rlito"/>
                <a:cs typeface="Carlito"/>
              </a:rPr>
              <a:t>X &gt; 1 &amp;&amp;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Y==0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81305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&gt;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Y==0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Y=0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Y=1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54735" y="4125925"/>
            <a:ext cx="2779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X = 2 OR Z &gt;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471805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=2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&gt;1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 =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Z=4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Z=1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8201" y="6191503"/>
            <a:ext cx="38525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 </a:t>
            </a:r>
            <a:r>
              <a:rPr sz="1800" b="1" dirty="0">
                <a:latin typeface="Carlito"/>
                <a:cs typeface="Carlito"/>
              </a:rPr>
              <a:t>Sets : </a:t>
            </a: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1 : X=2, Y=0,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Z=4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970" y="6191503"/>
            <a:ext cx="2742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2 : X=1, Y=1,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Z=1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461594"/>
            <a:ext cx="704659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Multiple Condition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58874"/>
            <a:ext cx="8051800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0800" marR="473075" algn="just">
              <a:lnSpc>
                <a:spcPts val="3460"/>
              </a:lnSpc>
              <a:spcBef>
                <a:spcPts val="535"/>
              </a:spcBef>
            </a:pPr>
            <a:r>
              <a:rPr sz="3200" spc="-85" dirty="0">
                <a:latin typeface="Carlito"/>
                <a:cs typeface="Carlito"/>
              </a:rPr>
              <a:t>Test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5" dirty="0">
                <a:latin typeface="Carlito"/>
                <a:cs typeface="Carlito"/>
              </a:rPr>
              <a:t>possible </a:t>
            </a:r>
            <a:r>
              <a:rPr sz="3200" spc="-10" dirty="0">
                <a:latin typeface="Carlito"/>
                <a:cs typeface="Carlito"/>
              </a:rPr>
              <a:t>combinations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values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decision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spc="-15" dirty="0">
                <a:latin typeface="Carlito"/>
                <a:cs typeface="Carlito"/>
              </a:rPr>
              <a:t>contain. </a:t>
            </a: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15" dirty="0">
                <a:latin typeface="Carlito"/>
                <a:cs typeface="Carlito"/>
              </a:rPr>
              <a:t>exhaustive </a:t>
            </a:r>
            <a:r>
              <a:rPr sz="3200" spc="-10" dirty="0">
                <a:latin typeface="Carlito"/>
                <a:cs typeface="Carlito"/>
              </a:rPr>
              <a:t>level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spc="-15" dirty="0">
                <a:latin typeface="Carlito"/>
                <a:cs typeface="Carlito"/>
              </a:rPr>
              <a:t>testing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called multiple condition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coverage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Carlito"/>
              <a:cs typeface="Carlito"/>
            </a:endParaRPr>
          </a:p>
          <a:p>
            <a:pPr marL="50800" marR="43180">
              <a:lnSpc>
                <a:spcPct val="9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The number of </a:t>
            </a:r>
            <a:r>
              <a:rPr sz="3200" spc="-10" dirty="0">
                <a:latin typeface="Carlito"/>
                <a:cs typeface="Carlito"/>
              </a:rPr>
              <a:t>required </a:t>
            </a:r>
            <a:r>
              <a:rPr sz="3200" spc="-20" dirty="0">
                <a:latin typeface="Carlito"/>
                <a:cs typeface="Carlito"/>
              </a:rPr>
              <a:t>tests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dependent </a:t>
            </a:r>
            <a:r>
              <a:rPr sz="3200" spc="-5" dirty="0">
                <a:latin typeface="Carlito"/>
                <a:cs typeface="Carlito"/>
              </a:rPr>
              <a:t>on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number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atomic </a:t>
            </a:r>
            <a:r>
              <a:rPr sz="3200" spc="-10" dirty="0">
                <a:latin typeface="Carlito"/>
                <a:cs typeface="Carlito"/>
              </a:rPr>
              <a:t>conditions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the decision  </a:t>
            </a:r>
            <a:r>
              <a:rPr sz="3200" spc="-20" dirty="0">
                <a:latin typeface="Carlito"/>
                <a:cs typeface="Carlito"/>
              </a:rPr>
              <a:t>statement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determined by calculating  </a:t>
            </a:r>
            <a:r>
              <a:rPr sz="3200" b="1" spc="5" dirty="0">
                <a:latin typeface="Carlito"/>
                <a:cs typeface="Carlito"/>
              </a:rPr>
              <a:t>2</a:t>
            </a:r>
            <a:r>
              <a:rPr sz="3150" b="1" spc="7" baseline="25132" dirty="0">
                <a:latin typeface="Carlito"/>
                <a:cs typeface="Carlito"/>
              </a:rPr>
              <a:t>n </a:t>
            </a:r>
            <a:r>
              <a:rPr sz="3200" spc="-10" dirty="0">
                <a:latin typeface="Carlito"/>
                <a:cs typeface="Carlito"/>
              </a:rPr>
              <a:t>where </a:t>
            </a:r>
            <a:r>
              <a:rPr sz="3200" dirty="0">
                <a:latin typeface="Carlito"/>
                <a:cs typeface="Carlito"/>
              </a:rPr>
              <a:t>n is the </a:t>
            </a:r>
            <a:r>
              <a:rPr sz="3200" spc="-5" dirty="0">
                <a:latin typeface="Carlito"/>
                <a:cs typeface="Carlito"/>
              </a:rPr>
              <a:t>number of </a:t>
            </a:r>
            <a:r>
              <a:rPr sz="3200" spc="-10" dirty="0">
                <a:latin typeface="Carlito"/>
                <a:cs typeface="Carlito"/>
              </a:rPr>
              <a:t>uncoupled </a:t>
            </a:r>
            <a:r>
              <a:rPr sz="3200" spc="-15" dirty="0">
                <a:latin typeface="Carlito"/>
                <a:cs typeface="Carlito"/>
              </a:rPr>
              <a:t>atomic  </a:t>
            </a:r>
            <a:r>
              <a:rPr sz="3200" spc="-10" dirty="0">
                <a:latin typeface="Carlito"/>
                <a:cs typeface="Carlito"/>
              </a:rPr>
              <a:t>conditions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27405" y="461594"/>
            <a:ext cx="79012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Multiple Condition</a:t>
            </a:r>
            <a:r>
              <a:rPr spc="-4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404" y="1330197"/>
            <a:ext cx="4273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Example</a:t>
            </a:r>
            <a:r>
              <a:rPr sz="3200" b="1" spc="-10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-01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074" y="2152081"/>
            <a:ext cx="7608582" cy="387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70321"/>
            <a:ext cx="83032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Multiple Condition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60041"/>
            <a:ext cx="8303260" cy="1334981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rlito"/>
                <a:cs typeface="Carlito"/>
              </a:rPr>
              <a:t>Example: </a:t>
            </a:r>
            <a:r>
              <a:rPr sz="2700" b="1" dirty="0">
                <a:latin typeface="Carlito"/>
                <a:cs typeface="Carlito"/>
              </a:rPr>
              <a:t>02 </a:t>
            </a:r>
            <a:endParaRPr lang="en-US" sz="2700" b="1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smtClean="0">
                <a:latin typeface="Carlito"/>
                <a:cs typeface="Carlito"/>
              </a:rPr>
              <a:t>X </a:t>
            </a:r>
            <a:r>
              <a:rPr sz="2800" b="1" spc="-5" dirty="0">
                <a:latin typeface="Carlito"/>
                <a:cs typeface="Carlito"/>
              </a:rPr>
              <a:t>&gt; 1 &amp;&amp;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Y==0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069" y="2367026"/>
          <a:ext cx="64008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&gt;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Y==0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X=2 ,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Y=0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X=2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,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Y=1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X=1 ,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Y=0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X=1 ,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Y=1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1" y="6508191"/>
            <a:ext cx="42343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 </a:t>
            </a:r>
            <a:r>
              <a:rPr sz="1800" b="1" dirty="0">
                <a:latin typeface="Carlito"/>
                <a:cs typeface="Carlito"/>
              </a:rPr>
              <a:t>Sets : </a:t>
            </a: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1 : X=2, Y=0,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Z=4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270" y="6508191"/>
            <a:ext cx="32725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rlito"/>
                <a:cs typeface="Carlito"/>
              </a:rPr>
              <a:t>Test </a:t>
            </a:r>
            <a:r>
              <a:rPr sz="1800" b="1" dirty="0">
                <a:latin typeface="Carlito"/>
                <a:cs typeface="Carlito"/>
              </a:rPr>
              <a:t>2 : X=1, Y=1,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Z=1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1450" y="4641850"/>
          <a:ext cx="64008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981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=2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&gt;1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X=2 ,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Z=4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X=2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,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Z=1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9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X=1 ,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Z=4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Test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9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X=1 ,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Z=1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54735" y="4125925"/>
            <a:ext cx="3236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X = 2 OR Z &gt;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594"/>
            <a:ext cx="446151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Path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40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rlito"/>
                <a:cs typeface="Carlito"/>
              </a:rPr>
              <a:t>Path </a:t>
            </a:r>
            <a:r>
              <a:rPr sz="3200" spc="-15" dirty="0">
                <a:latin typeface="Carlito"/>
                <a:cs typeface="Carlito"/>
              </a:rPr>
              <a:t>testing </a:t>
            </a:r>
            <a:r>
              <a:rPr sz="3200" spc="-10" dirty="0">
                <a:latin typeface="Carlito"/>
                <a:cs typeface="Carlito"/>
              </a:rPr>
              <a:t>consists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identifying paths  </a:t>
            </a:r>
            <a:r>
              <a:rPr sz="3200" spc="-10" dirty="0">
                <a:latin typeface="Carlito"/>
                <a:cs typeface="Carlito"/>
              </a:rPr>
              <a:t>through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dirty="0">
                <a:latin typeface="Carlito"/>
                <a:cs typeface="Carlito"/>
              </a:rPr>
              <a:t>and then </a:t>
            </a:r>
            <a:r>
              <a:rPr sz="3200" spc="-15" dirty="0">
                <a:latin typeface="Carlito"/>
                <a:cs typeface="Carlito"/>
              </a:rPr>
              <a:t>creating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tests </a:t>
            </a:r>
            <a:r>
              <a:rPr sz="3200" spc="-45" dirty="0">
                <a:latin typeface="Carlito"/>
                <a:cs typeface="Carlito"/>
              </a:rPr>
              <a:t>to  </a:t>
            </a:r>
            <a:r>
              <a:rPr sz="3200" spc="-20" dirty="0">
                <a:latin typeface="Carlito"/>
                <a:cs typeface="Carlito"/>
              </a:rPr>
              <a:t>cover </a:t>
            </a:r>
            <a:r>
              <a:rPr sz="3200" dirty="0">
                <a:latin typeface="Carlito"/>
                <a:cs typeface="Carlito"/>
              </a:rPr>
              <a:t>them. </a:t>
            </a:r>
            <a:r>
              <a:rPr sz="3200" b="1" i="1" spc="-15" dirty="0">
                <a:latin typeface="Carlito"/>
                <a:cs typeface="Carlito"/>
              </a:rPr>
              <a:t>Conceptually, </a:t>
            </a:r>
            <a:r>
              <a:rPr sz="3200" b="1" i="1" dirty="0">
                <a:latin typeface="Carlito"/>
                <a:cs typeface="Carlito"/>
              </a:rPr>
              <a:t>it would be </a:t>
            </a:r>
            <a:r>
              <a:rPr sz="3200" b="1" i="1" spc="-5" dirty="0">
                <a:latin typeface="Carlito"/>
                <a:cs typeface="Carlito"/>
              </a:rPr>
              <a:t>useful </a:t>
            </a:r>
            <a:r>
              <a:rPr sz="3200" b="1" i="1" spc="-35" dirty="0">
                <a:latin typeface="Carlito"/>
                <a:cs typeface="Carlito"/>
              </a:rPr>
              <a:t>to  </a:t>
            </a:r>
            <a:r>
              <a:rPr sz="3200" b="1" i="1" spc="-15" dirty="0">
                <a:latin typeface="Carlito"/>
                <a:cs typeface="Carlito"/>
              </a:rPr>
              <a:t>test </a:t>
            </a:r>
            <a:r>
              <a:rPr sz="3200" b="1" i="1" spc="-10" dirty="0">
                <a:latin typeface="Carlito"/>
                <a:cs typeface="Carlito"/>
              </a:rPr>
              <a:t>every </a:t>
            </a:r>
            <a:r>
              <a:rPr sz="3200" b="1" i="1" spc="-5" dirty="0">
                <a:latin typeface="Carlito"/>
                <a:cs typeface="Carlito"/>
              </a:rPr>
              <a:t>unique </a:t>
            </a:r>
            <a:r>
              <a:rPr sz="3200" b="1" i="1" dirty="0">
                <a:latin typeface="Carlito"/>
                <a:cs typeface="Carlito"/>
              </a:rPr>
              <a:t>path through the </a:t>
            </a:r>
            <a:r>
              <a:rPr sz="3200" b="1" i="1" spc="-20" dirty="0">
                <a:latin typeface="Carlito"/>
                <a:cs typeface="Carlito"/>
              </a:rPr>
              <a:t>system</a:t>
            </a:r>
            <a:r>
              <a:rPr sz="3200" spc="-20" dirty="0">
                <a:latin typeface="Carlito"/>
                <a:cs typeface="Carlito"/>
              </a:rPr>
              <a:t>. </a:t>
            </a:r>
            <a:r>
              <a:rPr sz="3200" spc="-5" dirty="0">
                <a:latin typeface="Carlito"/>
                <a:cs typeface="Carlito"/>
              </a:rPr>
              <a:t>In  </a:t>
            </a:r>
            <a:r>
              <a:rPr sz="3200" spc="-20" dirty="0">
                <a:latin typeface="Carlito"/>
                <a:cs typeface="Carlito"/>
              </a:rPr>
              <a:t>any </a:t>
            </a:r>
            <a:r>
              <a:rPr sz="3200" spc="-5" dirty="0">
                <a:latin typeface="Carlito"/>
                <a:cs typeface="Carlito"/>
              </a:rPr>
              <a:t>non-trivial </a:t>
            </a:r>
            <a:r>
              <a:rPr sz="3200" spc="-25" dirty="0">
                <a:latin typeface="Carlito"/>
                <a:cs typeface="Carlito"/>
              </a:rPr>
              <a:t>system, </a:t>
            </a:r>
            <a:r>
              <a:rPr sz="3200" spc="-50" dirty="0">
                <a:latin typeface="Carlito"/>
                <a:cs typeface="Carlito"/>
              </a:rPr>
              <a:t>however, </a:t>
            </a:r>
            <a:r>
              <a:rPr sz="3200" dirty="0">
                <a:latin typeface="Carlito"/>
                <a:cs typeface="Carlito"/>
              </a:rPr>
              <a:t>the number of  </a:t>
            </a:r>
            <a:r>
              <a:rPr sz="3200" spc="-20" dirty="0">
                <a:latin typeface="Carlito"/>
                <a:cs typeface="Carlito"/>
              </a:rPr>
              <a:t>test </a:t>
            </a:r>
            <a:r>
              <a:rPr sz="3200" spc="-5" dirty="0">
                <a:latin typeface="Carlito"/>
                <a:cs typeface="Carlito"/>
              </a:rPr>
              <a:t>cases </a:t>
            </a:r>
            <a:r>
              <a:rPr sz="3200" spc="-10" dirty="0">
                <a:latin typeface="Carlito"/>
                <a:cs typeface="Carlito"/>
              </a:rPr>
              <a:t>could become </a:t>
            </a:r>
            <a:r>
              <a:rPr sz="3200" spc="-20" dirty="0">
                <a:latin typeface="Carlito"/>
                <a:cs typeface="Carlito"/>
              </a:rPr>
              <a:t>excessively </a:t>
            </a:r>
            <a:r>
              <a:rPr sz="3200" spc="-15" dirty="0">
                <a:latin typeface="Carlito"/>
                <a:cs typeface="Carlito"/>
              </a:rPr>
              <a:t>large </a:t>
            </a:r>
            <a:r>
              <a:rPr sz="3200" dirty="0">
                <a:latin typeface="Carlito"/>
                <a:cs typeface="Carlito"/>
              </a:rPr>
              <a:t>due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nature </a:t>
            </a:r>
            <a:r>
              <a:rPr sz="3200" dirty="0">
                <a:latin typeface="Carlito"/>
                <a:cs typeface="Carlito"/>
              </a:rPr>
              <a:t>of looping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8" y="263093"/>
            <a:ext cx="664883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Path </a:t>
            </a:r>
            <a:r>
              <a:rPr spc="-60" dirty="0">
                <a:solidFill>
                  <a:srgbClr val="000000"/>
                </a:solidFill>
              </a:rPr>
              <a:t>Testing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07499" y="2088082"/>
            <a:ext cx="1832184" cy="285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4408" y="2077627"/>
            <a:ext cx="1852498" cy="288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4592" y="2069184"/>
            <a:ext cx="1878671" cy="2927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793" y="2034968"/>
            <a:ext cx="1954594" cy="304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120" y="5336540"/>
            <a:ext cx="12874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Path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782" y="5356352"/>
            <a:ext cx="121081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Path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7834" y="5356352"/>
            <a:ext cx="11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Path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5324094"/>
            <a:ext cx="13627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Path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4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97839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Test </a:t>
            </a:r>
            <a:r>
              <a:rPr lang="en-US" sz="2800" dirty="0">
                <a:latin typeface="Calibri" panose="020F0502020204030204" pitchFamily="34" charset="0"/>
              </a:rPr>
              <a:t>case id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Unit </a:t>
            </a:r>
            <a:r>
              <a:rPr lang="en-US" sz="2800" dirty="0">
                <a:latin typeface="Calibri" panose="020F0502020204030204" pitchFamily="34" charset="0"/>
              </a:rPr>
              <a:t>to test: What to be </a:t>
            </a:r>
            <a:r>
              <a:rPr lang="en-US" sz="2800" dirty="0" smtClean="0">
                <a:latin typeface="Calibri" panose="020F0502020204030204" pitchFamily="34" charset="0"/>
              </a:rPr>
              <a:t>verified?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Assumptions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Test </a:t>
            </a:r>
            <a:r>
              <a:rPr lang="en-US" sz="2800" dirty="0">
                <a:latin typeface="Calibri" panose="020F0502020204030204" pitchFamily="34" charset="0"/>
              </a:rPr>
              <a:t>data: Variables and their </a:t>
            </a:r>
            <a:r>
              <a:rPr lang="en-US" sz="2800" dirty="0" smtClean="0">
                <a:latin typeface="Calibri" panose="020F0502020204030204" pitchFamily="34" charset="0"/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Steps </a:t>
            </a:r>
            <a:r>
              <a:rPr lang="en-US" sz="2800" dirty="0">
                <a:latin typeface="Calibri" panose="020F0502020204030204" pitchFamily="34" charset="0"/>
              </a:rPr>
              <a:t>to be executed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Expected </a:t>
            </a:r>
            <a:r>
              <a:rPr lang="en-US" sz="2800" dirty="0">
                <a:latin typeface="Calibri" panose="020F0502020204030204" pitchFamily="34" charset="0"/>
              </a:rPr>
              <a:t>result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Actual </a:t>
            </a:r>
            <a:r>
              <a:rPr lang="en-US" sz="2800" dirty="0">
                <a:latin typeface="Calibri" panose="020F0502020204030204" pitchFamily="34" charset="0"/>
              </a:rPr>
              <a:t>result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Pass/Fail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Comments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98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4039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3851" y="4772493"/>
            <a:ext cx="7559549" cy="12331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600" b="1" dirty="0">
                <a:latin typeface="Carlito"/>
                <a:cs typeface="Carlito"/>
              </a:rPr>
              <a:t>Assumption</a:t>
            </a:r>
            <a:r>
              <a:rPr sz="3600" b="1" spc="5" dirty="0">
                <a:latin typeface="Carlito"/>
                <a:cs typeface="Carlito"/>
              </a:rPr>
              <a:t> </a:t>
            </a:r>
            <a:r>
              <a:rPr sz="3600" b="1" dirty="0">
                <a:latin typeface="Carlito"/>
                <a:cs typeface="Carlito"/>
              </a:rPr>
              <a:t>:</a:t>
            </a:r>
            <a:endParaRPr sz="3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600" dirty="0">
                <a:latin typeface="Carlito"/>
                <a:cs typeface="Carlito"/>
              </a:rPr>
              <a:t>If </a:t>
            </a:r>
            <a:r>
              <a:rPr sz="3600" spc="-5" dirty="0">
                <a:latin typeface="Carlito"/>
                <a:cs typeface="Carlito"/>
              </a:rPr>
              <a:t>one </a:t>
            </a:r>
            <a:r>
              <a:rPr sz="3600" spc="-10" dirty="0">
                <a:latin typeface="Carlito"/>
                <a:cs typeface="Carlito"/>
              </a:rPr>
              <a:t>value </a:t>
            </a:r>
            <a:r>
              <a:rPr sz="3600" spc="-20" dirty="0">
                <a:latin typeface="Carlito"/>
                <a:cs typeface="Carlito"/>
              </a:rPr>
              <a:t>works, </a:t>
            </a:r>
            <a:r>
              <a:rPr sz="3600" dirty="0">
                <a:latin typeface="Carlito"/>
                <a:cs typeface="Carlito"/>
              </a:rPr>
              <a:t>all will</a:t>
            </a:r>
            <a:r>
              <a:rPr sz="3600" spc="-5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work</a:t>
            </a:r>
            <a:endParaRPr sz="36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2685160"/>
          <a:ext cx="7772399" cy="124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8310"/>
                <a:gridCol w="4172585"/>
                <a:gridCol w="1881504"/>
              </a:tblGrid>
              <a:tr h="51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0600" y="2456815"/>
            <a:ext cx="92598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20" dirty="0">
                <a:latin typeface="Carlito"/>
                <a:cs typeface="Carlito"/>
              </a:rPr>
              <a:t>n</a:t>
            </a:r>
            <a:r>
              <a:rPr sz="1800" b="1" spc="-2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alid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2471420"/>
            <a:ext cx="920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20" dirty="0">
                <a:latin typeface="Carlito"/>
                <a:cs typeface="Carlito"/>
              </a:rPr>
              <a:t>n</a:t>
            </a:r>
            <a:r>
              <a:rPr sz="1800" b="1" spc="-2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alid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1" y="2456814"/>
            <a:ext cx="7655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alid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3851" y="1491571"/>
            <a:ext cx="8014970" cy="48120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90"/>
              </a:spcBef>
            </a:pPr>
            <a:r>
              <a:rPr sz="3600" b="1" spc="-10" dirty="0">
                <a:latin typeface="Carlito"/>
                <a:cs typeface="Carlito"/>
              </a:rPr>
              <a:t>Example </a:t>
            </a:r>
            <a:r>
              <a:rPr sz="3600" b="1" dirty="0">
                <a:latin typeface="Carlito"/>
                <a:cs typeface="Carlito"/>
              </a:rPr>
              <a:t>-</a:t>
            </a:r>
            <a:r>
              <a:rPr sz="3600" b="1" spc="-1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01:</a:t>
            </a:r>
            <a:endParaRPr sz="36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795"/>
              </a:spcBef>
            </a:pPr>
            <a:r>
              <a:rPr sz="3200" spc="-5" dirty="0">
                <a:latin typeface="Carlito"/>
                <a:cs typeface="Carlito"/>
              </a:rPr>
              <a:t>Assume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application accepts </a:t>
            </a:r>
            <a:r>
              <a:rPr sz="3200" spc="5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integer 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range </a:t>
            </a:r>
            <a:r>
              <a:rPr sz="3200" spc="-5" dirty="0">
                <a:latin typeface="Carlito"/>
                <a:cs typeface="Carlito"/>
              </a:rPr>
              <a:t>100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999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50">
              <a:latin typeface="Carlito"/>
              <a:cs typeface="Carlito"/>
            </a:endParaRPr>
          </a:p>
          <a:p>
            <a:pPr marL="88900" algn="just">
              <a:lnSpc>
                <a:spcPct val="100000"/>
              </a:lnSpc>
            </a:pPr>
            <a:r>
              <a:rPr sz="2800" b="1" spc="-35" dirty="0">
                <a:latin typeface="Carlito"/>
                <a:cs typeface="Carlito"/>
              </a:rPr>
              <a:t>Valid </a:t>
            </a:r>
            <a:r>
              <a:rPr sz="2800" b="1" spc="-15" dirty="0">
                <a:latin typeface="Carlito"/>
                <a:cs typeface="Carlito"/>
              </a:rPr>
              <a:t>Equivalence </a:t>
            </a:r>
            <a:r>
              <a:rPr sz="2800" b="1" spc="-5" dirty="0">
                <a:latin typeface="Carlito"/>
                <a:cs typeface="Carlito"/>
              </a:rPr>
              <a:t>Class partition: </a:t>
            </a:r>
            <a:r>
              <a:rPr sz="2800" spc="-5" dirty="0">
                <a:latin typeface="Carlito"/>
                <a:cs typeface="Carlito"/>
              </a:rPr>
              <a:t>100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999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inclusive.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rlito"/>
              <a:cs typeface="Carlito"/>
            </a:endParaRPr>
          </a:p>
          <a:p>
            <a:pPr marL="88900" marR="139065" algn="just">
              <a:lnSpc>
                <a:spcPct val="100000"/>
              </a:lnSpc>
            </a:pPr>
            <a:r>
              <a:rPr sz="2800" b="1" spc="-10" dirty="0">
                <a:latin typeface="Carlito"/>
                <a:cs typeface="Carlito"/>
              </a:rPr>
              <a:t>Non-valid </a:t>
            </a:r>
            <a:r>
              <a:rPr sz="2800" b="1" spc="-15" dirty="0">
                <a:latin typeface="Carlito"/>
                <a:cs typeface="Carlito"/>
              </a:rPr>
              <a:t>Equivalence </a:t>
            </a:r>
            <a:r>
              <a:rPr sz="2800" b="1" spc="-10" dirty="0">
                <a:latin typeface="Carlito"/>
                <a:cs typeface="Carlito"/>
              </a:rPr>
              <a:t>Class </a:t>
            </a:r>
            <a:r>
              <a:rPr sz="2800" b="1" spc="-5" dirty="0">
                <a:latin typeface="Carlito"/>
                <a:cs typeface="Carlito"/>
              </a:rPr>
              <a:t>partitions: </a:t>
            </a:r>
            <a:r>
              <a:rPr sz="2800" spc="-5" dirty="0">
                <a:latin typeface="Carlito"/>
                <a:cs typeface="Carlito"/>
              </a:rPr>
              <a:t>less than 100, 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999, decimal </a:t>
            </a:r>
            <a:r>
              <a:rPr sz="2800" spc="-15" dirty="0">
                <a:latin typeface="Carlito"/>
                <a:cs typeface="Carlito"/>
              </a:rPr>
              <a:t>numbers </a:t>
            </a:r>
            <a:r>
              <a:rPr sz="2800" spc="-5" dirty="0">
                <a:latin typeface="Carlito"/>
                <a:cs typeface="Carlito"/>
              </a:rPr>
              <a:t>and alphabets/non-  </a:t>
            </a:r>
            <a:r>
              <a:rPr sz="2800" spc="-10" dirty="0">
                <a:latin typeface="Carlito"/>
                <a:cs typeface="Carlito"/>
              </a:rPr>
              <a:t>numeric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rlito"/>
                <a:cs typeface="Carlito"/>
              </a:rPr>
              <a:t>Black </a:t>
            </a:r>
            <a:r>
              <a:rPr sz="4000" b="1" spc="-25" dirty="0">
                <a:latin typeface="Carlito"/>
                <a:cs typeface="Carlito"/>
              </a:rPr>
              <a:t>–Box </a:t>
            </a:r>
            <a:r>
              <a:rPr sz="4000" b="1" spc="-5" dirty="0">
                <a:latin typeface="Carlito"/>
                <a:cs typeface="Carlito"/>
              </a:rPr>
              <a:t>: </a:t>
            </a:r>
            <a:r>
              <a:rPr sz="4000" b="1" spc="-15" dirty="0">
                <a:solidFill>
                  <a:srgbClr val="E36C09"/>
                </a:solidFill>
                <a:latin typeface="Carlito"/>
                <a:cs typeface="Carlito"/>
              </a:rPr>
              <a:t>Equivalence</a:t>
            </a:r>
            <a:r>
              <a:rPr sz="4000" b="1" spc="-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4000" b="1" spc="-10" dirty="0">
                <a:solidFill>
                  <a:srgbClr val="E36C09"/>
                </a:solidFill>
                <a:latin typeface="Carlito"/>
                <a:cs typeface="Carlito"/>
              </a:rPr>
              <a:t>Partitioning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057425"/>
            <a:ext cx="8229600" cy="460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9588" y="1548566"/>
            <a:ext cx="8321549" cy="141605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3600" b="1" spc="-10" dirty="0">
                <a:latin typeface="Carlito"/>
                <a:cs typeface="Carlito"/>
              </a:rPr>
              <a:t>Example </a:t>
            </a:r>
            <a:r>
              <a:rPr sz="3600" b="1" dirty="0">
                <a:latin typeface="Carlito"/>
                <a:cs typeface="Carlito"/>
              </a:rPr>
              <a:t>–</a:t>
            </a:r>
            <a:r>
              <a:rPr sz="3600" b="1" spc="-2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02:</a:t>
            </a:r>
            <a:endParaRPr sz="3600" dirty="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latin typeface="Carlito"/>
                <a:cs typeface="Carlito"/>
              </a:rPr>
              <a:t>Equivalence Partition </a:t>
            </a:r>
            <a:r>
              <a:rPr sz="2400" b="1" dirty="0">
                <a:latin typeface="Carlito"/>
                <a:cs typeface="Carlito"/>
              </a:rPr>
              <a:t>: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Product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850" y="3429000"/>
            <a:ext cx="6867630" cy="2154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776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Black </a:t>
            </a:r>
            <a:r>
              <a:rPr sz="4000" spc="-25" dirty="0">
                <a:solidFill>
                  <a:srgbClr val="000000"/>
                </a:solidFill>
              </a:rPr>
              <a:t>–Box </a:t>
            </a:r>
            <a:r>
              <a:rPr sz="4000" spc="-5" dirty="0">
                <a:solidFill>
                  <a:srgbClr val="000000"/>
                </a:solidFill>
              </a:rPr>
              <a:t>: </a:t>
            </a:r>
            <a:r>
              <a:rPr sz="4000" spc="-15" dirty="0"/>
              <a:t>Equivalence</a:t>
            </a:r>
            <a:r>
              <a:rPr sz="4000" spc="-5" dirty="0"/>
              <a:t> </a:t>
            </a:r>
            <a:r>
              <a:rPr sz="4000" spc="-10" dirty="0"/>
              <a:t>Partitioning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16852"/>
            <a:ext cx="7711314" cy="1786386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3600" b="1" spc="-10" dirty="0">
                <a:latin typeface="Carlito"/>
                <a:cs typeface="Carlito"/>
              </a:rPr>
              <a:t>Example </a:t>
            </a:r>
            <a:r>
              <a:rPr sz="3600" b="1" dirty="0">
                <a:latin typeface="Carlito"/>
                <a:cs typeface="Carlito"/>
              </a:rPr>
              <a:t>–</a:t>
            </a:r>
            <a:r>
              <a:rPr sz="3600" b="1" spc="-1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02:</a:t>
            </a:r>
            <a:endParaRPr sz="3600" dirty="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latin typeface="Carlito"/>
                <a:cs typeface="Carlito"/>
              </a:rPr>
              <a:t>Equivalence Partition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Checking Account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Information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851" y="3429000"/>
            <a:ext cx="7541007" cy="294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1639</Words>
  <Application>Microsoft Office PowerPoint</Application>
  <PresentationFormat>On-screen Show (4:3)</PresentationFormat>
  <Paragraphs>398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Carlito</vt:lpstr>
      <vt:lpstr>Times New Roman</vt:lpstr>
      <vt:lpstr>Office Theme</vt:lpstr>
      <vt:lpstr>Software Testing</vt:lpstr>
      <vt:lpstr>Specification Based Testing</vt:lpstr>
      <vt:lpstr>Black Box – Test Design Techniques</vt:lpstr>
      <vt:lpstr>Black –Box : Equivalence Partitioning </vt:lpstr>
      <vt:lpstr>Black –Box : Equivalence Partitioning</vt:lpstr>
      <vt:lpstr>Black –Box : Equivalence Partitioning</vt:lpstr>
      <vt:lpstr>PowerPoint Presentation</vt:lpstr>
      <vt:lpstr>Black –Box : Equivalence Partitioning</vt:lpstr>
      <vt:lpstr>Black –Box : Equivalence Partitioning</vt:lpstr>
      <vt:lpstr>Black –Box : Equivalence Partitioning</vt:lpstr>
      <vt:lpstr>Black –Box : Equivalence Partitioning</vt:lpstr>
      <vt:lpstr>Black –Box : Boundary Value Analysis</vt:lpstr>
      <vt:lpstr>PowerPoint Presentation</vt:lpstr>
      <vt:lpstr>Black –Box : Boundary Value Analysis</vt:lpstr>
      <vt:lpstr>Answer</vt:lpstr>
      <vt:lpstr>Example 02 : </vt:lpstr>
      <vt:lpstr>Equivalence Partition + Boundary Value Analysis </vt:lpstr>
      <vt:lpstr>Answer</vt:lpstr>
      <vt:lpstr>Password Validation 6-10 Character Alphanumeric</vt:lpstr>
      <vt:lpstr>Black –Box : Decision Tables</vt:lpstr>
      <vt:lpstr>Black –Box : Decision Tables</vt:lpstr>
      <vt:lpstr>Black –Box : Decision Tables</vt:lpstr>
      <vt:lpstr>Black –Box : Decision Tables</vt:lpstr>
      <vt:lpstr>Black –Box : Decision Tables</vt:lpstr>
      <vt:lpstr>Black –Box : Decision Tables Example -01 : Contd. - Test Cases :</vt:lpstr>
      <vt:lpstr>Black –Box : Decision Tables Example -01 : Contd. - Test Cases :</vt:lpstr>
      <vt:lpstr>Structure - Based Testing</vt:lpstr>
      <vt:lpstr>PowerPoint Presentation</vt:lpstr>
      <vt:lpstr>Sample Programme</vt:lpstr>
      <vt:lpstr>Statement Testing</vt:lpstr>
      <vt:lpstr>Statement Testing – Example 1</vt:lpstr>
      <vt:lpstr>Decision / Branch Testing</vt:lpstr>
      <vt:lpstr>PowerPoint Presentation</vt:lpstr>
      <vt:lpstr>Decision / Branch Testing</vt:lpstr>
      <vt:lpstr>Condition Coverage</vt:lpstr>
      <vt:lpstr>Condition Coverage</vt:lpstr>
      <vt:lpstr>Condition Coverage</vt:lpstr>
      <vt:lpstr>PowerPoint Presentation</vt:lpstr>
      <vt:lpstr>Decision Condition Coverage</vt:lpstr>
      <vt:lpstr>Decision Condition Coverage</vt:lpstr>
      <vt:lpstr>Multiple Condition Testing</vt:lpstr>
      <vt:lpstr>Multiple Condition Testing</vt:lpstr>
      <vt:lpstr>Multiple Condition Coverage</vt:lpstr>
      <vt:lpstr>Path Testing</vt:lpstr>
      <vt:lpstr>Path Testing - Example</vt:lpstr>
      <vt:lpstr>Test cases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Navaratne</dc:creator>
  <cp:lastModifiedBy>dinithi rathnaike</cp:lastModifiedBy>
  <cp:revision>25</cp:revision>
  <dcterms:created xsi:type="dcterms:W3CDTF">2020-06-04T18:34:19Z</dcterms:created>
  <dcterms:modified xsi:type="dcterms:W3CDTF">2020-06-04T19:15:28Z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2020-06-04T00:00:00Z</vt:filetime>
  </property>
</Properties>
</file>