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59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ee Dalal" initials="SD" lastIdx="1" clrIdx="0">
    <p:extLst>
      <p:ext uri="{19B8F6BF-5375-455C-9EA6-DF929625EA0E}">
        <p15:presenceInfo xmlns:p15="http://schemas.microsoft.com/office/powerpoint/2012/main" userId="b5afaf7d3f0fe6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2T16:56:44.3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8C712-5545-4664-A36E-8D3DC349A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2C55A-B486-4160-B6EA-2277E214DA37}">
      <dgm:prSet/>
      <dgm:spPr/>
      <dgm:t>
        <a:bodyPr/>
        <a:lstStyle/>
        <a:p>
          <a:r>
            <a:rPr lang="en-US" b="1"/>
            <a:t>On-Time Performance Analysis for US Passenger Flight Carriers</a:t>
          </a:r>
          <a:endParaRPr lang="en-US"/>
        </a:p>
      </dgm:t>
    </dgm:pt>
    <dgm:pt modelId="{22E7152A-0738-486F-95B9-38B0405D3FB3}" type="parTrans" cxnId="{4C9E6EF5-F5DF-4CF3-BB08-6B3A4365A858}">
      <dgm:prSet/>
      <dgm:spPr/>
      <dgm:t>
        <a:bodyPr/>
        <a:lstStyle/>
        <a:p>
          <a:endParaRPr lang="en-US"/>
        </a:p>
      </dgm:t>
    </dgm:pt>
    <dgm:pt modelId="{3F4BD6DC-E6C8-49D0-9D13-51EBE4CC9ED6}" type="sibTrans" cxnId="{4C9E6EF5-F5DF-4CF3-BB08-6B3A4365A858}">
      <dgm:prSet/>
      <dgm:spPr/>
      <dgm:t>
        <a:bodyPr/>
        <a:lstStyle/>
        <a:p>
          <a:endParaRPr lang="en-US"/>
        </a:p>
      </dgm:t>
    </dgm:pt>
    <dgm:pt modelId="{8683980F-0D9E-4F4B-884B-9E29CD79094A}" type="pres">
      <dgm:prSet presAssocID="{6028C712-5545-4664-A36E-8D3DC349ABB7}" presName="linear" presStyleCnt="0">
        <dgm:presLayoutVars>
          <dgm:animLvl val="lvl"/>
          <dgm:resizeHandles val="exact"/>
        </dgm:presLayoutVars>
      </dgm:prSet>
      <dgm:spPr/>
    </dgm:pt>
    <dgm:pt modelId="{F882D3CE-AAC3-4D2F-85C8-26A729411A00}" type="pres">
      <dgm:prSet presAssocID="{A912C55A-B486-4160-B6EA-2277E214DA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145795-C1DD-4045-B56C-1AD6A57A3606}" type="presOf" srcId="{A912C55A-B486-4160-B6EA-2277E214DA37}" destId="{F882D3CE-AAC3-4D2F-85C8-26A729411A00}" srcOrd="0" destOrd="0" presId="urn:microsoft.com/office/officeart/2005/8/layout/vList2"/>
    <dgm:cxn modelId="{A79E15E2-9C7A-4F43-B2A3-362BD9F40BD3}" type="presOf" srcId="{6028C712-5545-4664-A36E-8D3DC349ABB7}" destId="{8683980F-0D9E-4F4B-884B-9E29CD79094A}" srcOrd="0" destOrd="0" presId="urn:microsoft.com/office/officeart/2005/8/layout/vList2"/>
    <dgm:cxn modelId="{4C9E6EF5-F5DF-4CF3-BB08-6B3A4365A858}" srcId="{6028C712-5545-4664-A36E-8D3DC349ABB7}" destId="{A912C55A-B486-4160-B6EA-2277E214DA37}" srcOrd="0" destOrd="0" parTransId="{22E7152A-0738-486F-95B9-38B0405D3FB3}" sibTransId="{3F4BD6DC-E6C8-49D0-9D13-51EBE4CC9ED6}"/>
    <dgm:cxn modelId="{958DB971-F803-490A-A3D0-7732382A17AC}" type="presParOf" srcId="{8683980F-0D9E-4F4B-884B-9E29CD79094A}" destId="{F882D3CE-AAC3-4D2F-85C8-26A729411A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D3CE-AAC3-4D2F-85C8-26A729411A00}">
      <dsp:nvSpPr>
        <dsp:cNvPr id="0" name=""/>
        <dsp:cNvSpPr/>
      </dsp:nvSpPr>
      <dsp:spPr>
        <a:xfrm>
          <a:off x="0" y="813218"/>
          <a:ext cx="10333383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On-Time Performance Analysis for US Passenger Flight Carriers</a:t>
          </a:r>
          <a:endParaRPr lang="en-US" sz="6500" kern="1200"/>
        </a:p>
      </dsp:txBody>
      <dsp:txXfrm>
        <a:off x="174485" y="987703"/>
        <a:ext cx="9984413" cy="322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9761-D323-4E6B-87EA-81AE7EB2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A666C-4341-48E0-A4EC-45EE4AE5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BC6-36FF-45B3-8AFF-6A95CB98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2B60-7263-4FB1-9E4C-2BA2E435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4753-CC48-49A4-A7C2-C035D0F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8BD-6C98-4B63-9B32-BA9330DF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AA167-2D6B-41D1-B6AE-2D4751C5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0547-7FC1-4B4B-A915-240F9D5B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4C5E-1E19-43D4-AEEE-873304EA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4137-AB38-491C-B2D1-AE2AFAA7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8328-62B3-4AA5-A270-A0609D07D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60A4-F909-4A39-A9E8-67862F5C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2364-B0B2-4D1A-B9F5-B18DA650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D53E-5F37-4254-9686-E52DD900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3D80-B64C-40EB-86CA-78AE05B6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A35-99CA-41AD-BDAE-34D2CE2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21F-BA5F-4109-84D4-9C70ECF9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F653-EEDA-47C0-92DD-0DE52139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86C8-5C69-4F87-AA3A-4DBC9F8C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BB98-99E7-4405-802E-FFC93E6F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C61C-4CD4-4E2D-8D7E-2638A9A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D0E2-8491-4E6A-8C45-3DD78DBB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ADCB-CC37-4A5D-A0F9-249A286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CFB9-CCDD-4352-992D-4BA95CA2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0254-4242-40AD-8F28-B42DFE1F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C90-316F-4F3E-8012-6C85C75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B8D4-24EA-46AC-8E01-49935D836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2A1A7-9DDB-4E04-A379-C00F65A5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7E9D-78B6-4166-83B7-9AA1DFC0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CDDC-92A2-4BD2-AF0F-0DBD043B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8366-3B93-467C-8061-72B9F13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8A32-2BE4-4AE6-991B-CEEE3CE0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C82E-78E6-4FA4-9A45-FCC4C60E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1B8F-FB55-4B19-8A1B-B2D55E08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64C6-31B2-4646-B094-726C34000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936E4-76A6-49F0-B438-54E636EC6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2546-05C9-443B-95C8-47802D02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D1DAE-71B3-4E7B-B281-1B066267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2B5D1-618E-4F8C-A119-D3F9C607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255-3340-4C48-BB7B-C9F325A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A0758-9B11-4F7F-8446-25CCD6F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67BF6-190C-4C91-9664-5370A5A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A31B4-C6D9-4231-9840-B3223B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8D3C-DB73-4A49-A4E0-759316D2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85EB4-B21C-4E67-B772-912DABE7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F74BB-57E5-4D5D-93FA-B350BB2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51BA-FE94-4FF2-9F14-38A0D2FF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665-BDE2-441B-AFC1-0138BB78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7EC1-7586-4F08-9A75-2736B442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460D-97C8-4725-A5E1-5FE2F80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B0BA-B3AD-4D3F-AF25-2C29B0BC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D3F3-01A0-45E8-B92A-ADC8FE8D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B87-C4CD-4696-94ED-30B6BEBA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28345-89E9-452E-8B58-2330B19F3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696C-DDC6-4141-82EC-B88796ED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F80F-6547-49F2-9FAD-FEBF93E4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B724-5E15-4531-8993-0D67544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D8B-0C4E-427C-ABC1-4B73031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0F1D7-D109-4277-8D9A-939E7F8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F258-533D-431F-9291-2544DEB5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45E4-C598-4727-97E9-F921DD712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E4D0-A21D-4E75-A42C-7072C45DB21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27C4-A835-4D9C-B801-D952ED7F4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8C03-047B-460B-A26F-28060AE6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pmhelp.faa.gov/index.php/Types_of_Dela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CCDD3C-8F88-4DCC-A78C-877A40F90BCB}"/>
              </a:ext>
            </a:extLst>
          </p:cNvPr>
          <p:cNvGraphicFramePr/>
          <p:nvPr/>
        </p:nvGraphicFramePr>
        <p:xfrm>
          <a:off x="838200" y="365125"/>
          <a:ext cx="10333383" cy="520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2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545F-7B39-49F9-8A77-EF62EE63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78" y="183642"/>
            <a:ext cx="5024120" cy="2969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22A6E-47AC-41EC-88E7-4EB11A9E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34" y="3152775"/>
            <a:ext cx="4707009" cy="3705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4F252-164B-4EFA-924C-18A21027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16722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Trends VS Flight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5FEF2-9CEF-4D3F-AF9D-0E7B6A394BA4}"/>
              </a:ext>
            </a:extLst>
          </p:cNvPr>
          <p:cNvSpPr txBox="1"/>
          <p:nvPr/>
        </p:nvSpPr>
        <p:spPr>
          <a:xfrm>
            <a:off x="8020038" y="345440"/>
            <a:ext cx="3846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Notable Trends:</a:t>
            </a:r>
          </a:p>
          <a:p>
            <a:endParaRPr lang="en-US" dirty="0"/>
          </a:p>
          <a:p>
            <a:r>
              <a:rPr lang="en-US" dirty="0"/>
              <a:t>1. Total number of delayed flights are more for flights travelling between 600 and 800 miles and another peak at around 2500 miles.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Over the same segment of flights (distance wise), the occurrences and total duration of delay is highest in July</a:t>
            </a:r>
          </a:p>
        </p:txBody>
      </p:sp>
    </p:spTree>
    <p:extLst>
      <p:ext uri="{BB962C8B-B14F-4D97-AF65-F5344CB8AC3E}">
        <p14:creationId xmlns:p14="http://schemas.microsoft.com/office/powerpoint/2010/main" val="31249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18B54-57A7-4762-81D1-A625D716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Delay Trend across US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C0AE7-4872-4B55-A634-D9FFC69B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96265"/>
            <a:ext cx="10905066" cy="2071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310DE-78EF-42E3-9CA7-9D84F928FA80}"/>
              </a:ext>
            </a:extLst>
          </p:cNvPr>
          <p:cNvSpPr txBox="1"/>
          <p:nvPr/>
        </p:nvSpPr>
        <p:spPr>
          <a:xfrm>
            <a:off x="1685554" y="4891523"/>
            <a:ext cx="91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MD, NV and TT are the 3 origin States/Territories that have the most number of delayed flights</a:t>
            </a:r>
          </a:p>
        </p:txBody>
      </p:sp>
    </p:spTree>
    <p:extLst>
      <p:ext uri="{BB962C8B-B14F-4D97-AF65-F5344CB8AC3E}">
        <p14:creationId xmlns:p14="http://schemas.microsoft.com/office/powerpoint/2010/main" val="14515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2FBBF-9AD5-4239-84B5-30ED5351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46" y="244421"/>
            <a:ext cx="4396257" cy="3659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E1BB3-6A6E-480A-B5D7-EA817C90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VS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C432-AF14-46C9-B4A1-7C8D952D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3" y="2959020"/>
            <a:ext cx="4471927" cy="35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26658-CE24-4FEC-AEF2-A2866659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Cancelled/Diverted Flights for each carrier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C46A8-70EF-4090-B5E7-6C345ABE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1236600"/>
            <a:ext cx="7188199" cy="219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46454-E1FA-4ACE-BF65-A32994489D75}"/>
              </a:ext>
            </a:extLst>
          </p:cNvPr>
          <p:cNvSpPr txBox="1"/>
          <p:nvPr/>
        </p:nvSpPr>
        <p:spPr>
          <a:xfrm>
            <a:off x="4243771" y="4414306"/>
            <a:ext cx="62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9E, OH, YV and YX tops the list with nearly 4% of cancelled flights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99D4-5275-4191-BA07-44F3CC200D15}"/>
              </a:ext>
            </a:extLst>
          </p:cNvPr>
          <p:cNvSpPr txBox="1"/>
          <p:nvPr/>
        </p:nvSpPr>
        <p:spPr>
          <a:xfrm>
            <a:off x="3923097" y="4975070"/>
            <a:ext cx="71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note of G4 which has more diverted flights than cancelled flights</a:t>
            </a:r>
          </a:p>
        </p:txBody>
      </p:sp>
    </p:spTree>
    <p:extLst>
      <p:ext uri="{BB962C8B-B14F-4D97-AF65-F5344CB8AC3E}">
        <p14:creationId xmlns:p14="http://schemas.microsoft.com/office/powerpoint/2010/main" val="4856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0805-E89D-4BCB-9CAF-D32EFDB0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There is something to cheer about as well…. 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C9239-D5EE-4901-9E52-4259E7AD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02" y="547838"/>
            <a:ext cx="6250769" cy="3156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23F55-EAD3-4A98-95E3-85B6B4347272}"/>
              </a:ext>
            </a:extLst>
          </p:cNvPr>
          <p:cNvSpPr txBox="1"/>
          <p:nvPr/>
        </p:nvSpPr>
        <p:spPr>
          <a:xfrm>
            <a:off x="4994542" y="4500933"/>
            <a:ext cx="626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leads the pack with 70% flights that reach the destination before time</a:t>
            </a:r>
          </a:p>
        </p:txBody>
      </p:sp>
    </p:spTree>
    <p:extLst>
      <p:ext uri="{BB962C8B-B14F-4D97-AF65-F5344CB8AC3E}">
        <p14:creationId xmlns:p14="http://schemas.microsoft.com/office/powerpoint/2010/main" val="199468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8716E-6F87-4C46-89CD-B58E6A3F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22" y="325709"/>
            <a:ext cx="4210198" cy="3252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6C973-E81D-49A6-A840-C273A02A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Time VS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6831-1FBE-4473-9082-3AC93067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10" y="3066858"/>
            <a:ext cx="452149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F03F-6FF2-4957-BEB0-916D3B6E9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26" y="302247"/>
            <a:ext cx="8653670" cy="8356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74F6-1AD4-448A-84AF-7245A07A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261" y="1981960"/>
            <a:ext cx="9144000" cy="32606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Data Source - Bureau of Transportation Statistics (</a:t>
            </a:r>
            <a:r>
              <a:rPr lang="en-US" dirty="0">
                <a:hlinkClick r:id="rId2"/>
              </a:rPr>
              <a:t>https://www.bts.gov/</a:t>
            </a:r>
            <a:r>
              <a:rPr lang="en-US" dirty="0"/>
              <a:t>)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Data Format – CSV (Comma Separated Value) Files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Data Sampling and Details – </a:t>
            </a:r>
          </a:p>
          <a:p>
            <a:pPr algn="l"/>
            <a:endParaRPr lang="en-US" dirty="0"/>
          </a:p>
          <a:p>
            <a:pPr marL="914400" lvl="1" indent="-457200" algn="l">
              <a:buAutoNum type="alphaLcPeriod"/>
            </a:pPr>
            <a:r>
              <a:rPr lang="en-US" dirty="0"/>
              <a:t>Ontime performance details for 18 US Passenger Flight Carriers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Data spanning 12 months (Months of Jan, Apr, July and Oct from 2015 to 2018)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4. Data Volume – 5962813 (~ 6M) rows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C3CA-CF55-48D6-8A6B-9F973C07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Flights for each Carrier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ECFF-0941-49D2-89AF-493115AC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39" y="490833"/>
            <a:ext cx="8523555" cy="404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ABE5F0-D37C-4B3D-964B-93BC62D6AA74}"/>
              </a:ext>
            </a:extLst>
          </p:cNvPr>
          <p:cNvSpPr txBox="1"/>
          <p:nvPr/>
        </p:nvSpPr>
        <p:spPr>
          <a:xfrm>
            <a:off x="3878317" y="5031302"/>
            <a:ext cx="736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Southwest has the most number of Flights (approx. 1.2M) followed by Delta and American Airlines (approx. 0.8M)</a:t>
            </a:r>
          </a:p>
        </p:txBody>
      </p:sp>
    </p:spTree>
    <p:extLst>
      <p:ext uri="{BB962C8B-B14F-4D97-AF65-F5344CB8AC3E}">
        <p14:creationId xmlns:p14="http://schemas.microsoft.com/office/powerpoint/2010/main" val="14305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A3B8-91C8-48E4-BAF6-1D68B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for each carrier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6E57B-42EE-47B0-A0EF-FAC6B83B8D2C}"/>
              </a:ext>
            </a:extLst>
          </p:cNvPr>
          <p:cNvSpPr txBox="1"/>
          <p:nvPr/>
        </p:nvSpPr>
        <p:spPr>
          <a:xfrm>
            <a:off x="3216165" y="5041812"/>
            <a:ext cx="736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Southwest has the most number of delayed Flights – 45% (approx.)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CF40-A488-4315-A01A-D8ECF81A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6" y="885745"/>
            <a:ext cx="8555420" cy="36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A0E42-79D9-4880-9996-11743A93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 for 24 hr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0F4EA-13A7-4035-BC0A-BC14D050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2E72F-561F-4D0C-8060-38BE3EC04A11}"/>
              </a:ext>
            </a:extLst>
          </p:cNvPr>
          <p:cNvSpPr txBox="1"/>
          <p:nvPr/>
        </p:nvSpPr>
        <p:spPr>
          <a:xfrm>
            <a:off x="3673778" y="578416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Words of Wisdom – Catch up a flight in the first half of the day !!! </a:t>
            </a:r>
          </a:p>
        </p:txBody>
      </p:sp>
    </p:spTree>
    <p:extLst>
      <p:ext uri="{BB962C8B-B14F-4D97-AF65-F5344CB8AC3E}">
        <p14:creationId xmlns:p14="http://schemas.microsoft.com/office/powerpoint/2010/main" val="4031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D4B2-B3AE-487A-8D79-380A6819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</a:t>
            </a:r>
            <a:r>
              <a:rPr lang="en-US" sz="2600" dirty="0">
                <a:solidFill>
                  <a:srgbClr val="FFFFFF"/>
                </a:solidFill>
              </a:rPr>
              <a:t>Trend over days of the week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5D7C3-9871-45EA-9DBB-156BA64E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4" y="781685"/>
            <a:ext cx="6806565" cy="4716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F9660-3F2C-4C2C-A9C7-6A2E5DF8AB6B}"/>
              </a:ext>
            </a:extLst>
          </p:cNvPr>
          <p:cNvSpPr txBox="1"/>
          <p:nvPr/>
        </p:nvSpPr>
        <p:spPr>
          <a:xfrm>
            <a:off x="4329761" y="542998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Experts say that your chances of catching a delayed flight are marginally higher on Mondays, Thursdays and Fridays</a:t>
            </a:r>
          </a:p>
        </p:txBody>
      </p:sp>
    </p:spTree>
    <p:extLst>
      <p:ext uri="{BB962C8B-B14F-4D97-AF65-F5344CB8AC3E}">
        <p14:creationId xmlns:p14="http://schemas.microsoft.com/office/powerpoint/2010/main" val="26841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0A486-7A13-4C8A-9F5B-061E87DA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Delay trends for days of a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977C-F83A-42CE-AC06-92CBDF3B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7" y="2105140"/>
            <a:ext cx="11585173" cy="2172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4726C7-8F97-4738-ABFE-8B72ADD6B07E}"/>
              </a:ext>
            </a:extLst>
          </p:cNvPr>
          <p:cNvSpPr txBox="1"/>
          <p:nvPr/>
        </p:nvSpPr>
        <p:spPr>
          <a:xfrm>
            <a:off x="1857013" y="4994196"/>
            <a:ext cx="827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BEWARE - Chances of you hitting a delayed flight are higher in the first 10 days of the month.</a:t>
            </a:r>
          </a:p>
        </p:txBody>
      </p:sp>
    </p:spTree>
    <p:extLst>
      <p:ext uri="{BB962C8B-B14F-4D97-AF65-F5344CB8AC3E}">
        <p14:creationId xmlns:p14="http://schemas.microsoft.com/office/powerpoint/2010/main" val="19471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FCFD-3F80-4022-9143-0B631517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 for the 4 seasonal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D606B-D5E3-4D60-B35B-A4E43712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4" y="327555"/>
            <a:ext cx="5125720" cy="320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E9D30-6367-4BAE-9190-101653DE3B6D}"/>
              </a:ext>
            </a:extLst>
          </p:cNvPr>
          <p:cNvSpPr txBox="1"/>
          <p:nvPr/>
        </p:nvSpPr>
        <p:spPr>
          <a:xfrm>
            <a:off x="3563892" y="5297146"/>
            <a:ext cx="827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 Hypothesis – </a:t>
            </a:r>
            <a:r>
              <a:rPr lang="en-US" dirty="0"/>
              <a:t>Delay trend in winter is not as bad then in Summer. In fact, weather plays a very small part in the total occurrences of flight delay. Don’t believe us?? Watch the next slide….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CD2AE-00BF-4A2D-8BD3-5D21F13A12B8}"/>
              </a:ext>
            </a:extLst>
          </p:cNvPr>
          <p:cNvSpPr txBox="1"/>
          <p:nvPr/>
        </p:nvSpPr>
        <p:spPr>
          <a:xfrm>
            <a:off x="3563892" y="4275638"/>
            <a:ext cx="827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Alert - </a:t>
            </a:r>
            <a:r>
              <a:rPr lang="en-US" dirty="0"/>
              <a:t>Be prepared to spend some extra time travelling when you pack your bags for Summer break </a:t>
            </a:r>
          </a:p>
        </p:txBody>
      </p:sp>
    </p:spTree>
    <p:extLst>
      <p:ext uri="{BB962C8B-B14F-4D97-AF65-F5344CB8AC3E}">
        <p14:creationId xmlns:p14="http://schemas.microsoft.com/office/powerpoint/2010/main" val="31718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A6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4BAC-288C-44A5-949A-C4E981FB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Reasons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E208-620F-4C24-A979-707C35AA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260772"/>
            <a:ext cx="5564833" cy="3825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995C0-EFFD-4038-AF37-388F0882702D}"/>
              </a:ext>
            </a:extLst>
          </p:cNvPr>
          <p:cNvSpPr txBox="1"/>
          <p:nvPr/>
        </p:nvSpPr>
        <p:spPr>
          <a:xfrm>
            <a:off x="4032515" y="4598972"/>
            <a:ext cx="647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70% of the delays are caused by the operating carrier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F13B5-0D45-4138-9EA8-96985EDE793F}"/>
              </a:ext>
            </a:extLst>
          </p:cNvPr>
          <p:cNvSpPr txBox="1"/>
          <p:nvPr/>
        </p:nvSpPr>
        <p:spPr>
          <a:xfrm>
            <a:off x="4032514" y="5287631"/>
            <a:ext cx="647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 on Flight Delay reasons – </a:t>
            </a:r>
          </a:p>
          <a:p>
            <a:r>
              <a:rPr lang="en-US" dirty="0">
                <a:hlinkClick r:id="rId3"/>
              </a:rPr>
              <a:t>http://aspmhelp.faa.gov/index.php/Types_of_Delay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4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455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Data Insight</vt:lpstr>
      <vt:lpstr>Total Flights for each Carrier</vt:lpstr>
      <vt:lpstr>Delay for each carrier</vt:lpstr>
      <vt:lpstr>Delay trend for 24 hr period</vt:lpstr>
      <vt:lpstr>Delay Trend over days of the week</vt:lpstr>
      <vt:lpstr>Delay trends for days of a Month</vt:lpstr>
      <vt:lpstr>Delay Trend for the 4 seasonal months</vt:lpstr>
      <vt:lpstr>Delay Reasons</vt:lpstr>
      <vt:lpstr>Delay Trends VS Flight Distance</vt:lpstr>
      <vt:lpstr>Delay Trend across US States</vt:lpstr>
      <vt:lpstr>Delay VS Cities</vt:lpstr>
      <vt:lpstr>Cancelled/Diverted Flights for each carrier</vt:lpstr>
      <vt:lpstr>PowerPoint Presentation</vt:lpstr>
      <vt:lpstr>Before Time VS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Saifee Dalal</dc:creator>
  <cp:lastModifiedBy>Saifee Dalal</cp:lastModifiedBy>
  <cp:revision>1</cp:revision>
  <dcterms:created xsi:type="dcterms:W3CDTF">2018-08-14T03:21:12Z</dcterms:created>
  <dcterms:modified xsi:type="dcterms:W3CDTF">2018-08-14T03:22:55Z</dcterms:modified>
</cp:coreProperties>
</file>