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2" r:id="rId2"/>
    <p:sldId id="277" r:id="rId3"/>
    <p:sldId id="256" r:id="rId4"/>
    <p:sldId id="273" r:id="rId5"/>
    <p:sldId id="274" r:id="rId6"/>
    <p:sldId id="275" r:id="rId7"/>
    <p:sldId id="279" r:id="rId8"/>
    <p:sldId id="257" r:id="rId9"/>
    <p:sldId id="258" r:id="rId10"/>
    <p:sldId id="262" r:id="rId11"/>
    <p:sldId id="261" r:id="rId12"/>
    <p:sldId id="263" r:id="rId13"/>
    <p:sldId id="264" r:id="rId14"/>
    <p:sldId id="265" r:id="rId15"/>
    <p:sldId id="259" r:id="rId16"/>
    <p:sldId id="266" r:id="rId17"/>
    <p:sldId id="269" r:id="rId18"/>
    <p:sldId id="267" r:id="rId19"/>
    <p:sldId id="268" r:id="rId20"/>
    <p:sldId id="270" r:id="rId21"/>
    <p:sldId id="278"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fee Dalal" initials="SD" lastIdx="1" clrIdx="0">
    <p:extLst>
      <p:ext uri="{19B8F6BF-5375-455C-9EA6-DF929625EA0E}">
        <p15:presenceInfo xmlns:p15="http://schemas.microsoft.com/office/powerpoint/2012/main" userId="b5afaf7d3f0fe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6" autoAdjust="0"/>
    <p:restoredTop sz="94674"/>
  </p:normalViewPr>
  <p:slideViewPr>
    <p:cSldViewPr snapToGrid="0">
      <p:cViewPr varScale="1">
        <p:scale>
          <a:sx n="124" d="100"/>
          <a:sy n="124"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2T16:56:44.382"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907B2-E948-8048-B4C7-BD2753E6A152}"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BD0F-D077-164F-AB61-BF37214E4B9E}" type="slidenum">
              <a:rPr lang="en-US" smtClean="0"/>
              <a:t>‹#›</a:t>
            </a:fld>
            <a:endParaRPr lang="en-US"/>
          </a:p>
        </p:txBody>
      </p:sp>
    </p:spTree>
    <p:extLst>
      <p:ext uri="{BB962C8B-B14F-4D97-AF65-F5344CB8AC3E}">
        <p14:creationId xmlns:p14="http://schemas.microsoft.com/office/powerpoint/2010/main" val="14201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BEE10-471D-6744-93BB-934A2CE8CE92}" type="slidenum">
              <a:rPr lang="en-US" smtClean="0"/>
              <a:t>1</a:t>
            </a:fld>
            <a:endParaRPr lang="en-US" dirty="0"/>
          </a:p>
        </p:txBody>
      </p:sp>
    </p:spTree>
    <p:extLst>
      <p:ext uri="{BB962C8B-B14F-4D97-AF65-F5344CB8AC3E}">
        <p14:creationId xmlns:p14="http://schemas.microsoft.com/office/powerpoint/2010/main" val="158343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9761-D323-4E6B-87EA-81AE7EB21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A666C-4341-48E0-A4EC-45EE4AE5B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FABC6-36FF-45B3-8AFF-6A95CB988E76}"/>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5" name="Footer Placeholder 4">
            <a:extLst>
              <a:ext uri="{FF2B5EF4-FFF2-40B4-BE49-F238E27FC236}">
                <a16:creationId xmlns:a16="http://schemas.microsoft.com/office/drawing/2014/main" id="{98002B60-7263-4FB1-9E4C-2BA2E4354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14753-CC48-49A4-A7C2-C035D0F4500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44609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08BD-6C98-4B63-9B32-BA9330DFA0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AA167-2D6B-41D1-B6AE-2D4751C5F1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C0547-7FC1-4B4B-A915-240F9D5B2722}"/>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5" name="Footer Placeholder 4">
            <a:extLst>
              <a:ext uri="{FF2B5EF4-FFF2-40B4-BE49-F238E27FC236}">
                <a16:creationId xmlns:a16="http://schemas.microsoft.com/office/drawing/2014/main" id="{19774C5E-1E19-43D4-AEEE-873304EA6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E4137-AB38-491C-B2D1-AE2AFAA7868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47587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68328-62B3-4AA5-A270-A0609D07D7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460A4-F909-4A39-A9E8-67862F5CEE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D2364-B0B2-4D1A-B9F5-B18DA650621F}"/>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5" name="Footer Placeholder 4">
            <a:extLst>
              <a:ext uri="{FF2B5EF4-FFF2-40B4-BE49-F238E27FC236}">
                <a16:creationId xmlns:a16="http://schemas.microsoft.com/office/drawing/2014/main" id="{3A1ED53E-5F37-4254-9686-E52DD9005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93D80-B64C-40EB-86CA-78AE05B696B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95768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4A35-99CA-41AD-BDAE-34D2CE207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3021F-BA5F-4109-84D4-9C70ECF90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0F653-EEDA-47C0-92DD-0DE521398998}"/>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5" name="Footer Placeholder 4">
            <a:extLst>
              <a:ext uri="{FF2B5EF4-FFF2-40B4-BE49-F238E27FC236}">
                <a16:creationId xmlns:a16="http://schemas.microsoft.com/office/drawing/2014/main" id="{F18986C8-5C69-4F87-AA3A-4DBC9F8C4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EBB98-99E7-4405-802E-FFC93E6F69B1}"/>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72642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C61C-4CD4-4E2D-8D7E-2638A9ADC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BAD0E2-8491-4E6A-8C45-3DD78DBBA3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6ADCB-CC37-4A5D-A0F9-249A2860698C}"/>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5" name="Footer Placeholder 4">
            <a:extLst>
              <a:ext uri="{FF2B5EF4-FFF2-40B4-BE49-F238E27FC236}">
                <a16:creationId xmlns:a16="http://schemas.microsoft.com/office/drawing/2014/main" id="{4C99CFB9-CCDD-4352-992D-4BA95CA20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80254-4242-40AD-8F28-B42DFE1F59D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10971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DC90-316F-4F3E-8012-6C85C7564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BB8D4-24EA-46AC-8E01-49935D8366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2A1A7-9DDB-4E04-A379-C00F65A5C5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DA7E9D-78B6-4166-83B7-9AA1DFC0F745}"/>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6" name="Footer Placeholder 5">
            <a:extLst>
              <a:ext uri="{FF2B5EF4-FFF2-40B4-BE49-F238E27FC236}">
                <a16:creationId xmlns:a16="http://schemas.microsoft.com/office/drawing/2014/main" id="{FA71CDDC-92A2-4BD2-AF0F-0DBD043B2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F8366-3B93-467C-8061-72B9F136CDC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91015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8A32-2BE4-4AE6-991B-CEEE3CE0B1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EC82E-78E6-4FA4-9A45-FCC4C60EF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C31B8F-FB55-4B19-8A1B-B2D55E08D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64C6-31B2-4646-B094-726C34000D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B936E4-76A6-49F0-B438-54E636EC6D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FC2546-05C9-443B-95C8-47802D028F0F}"/>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8" name="Footer Placeholder 7">
            <a:extLst>
              <a:ext uri="{FF2B5EF4-FFF2-40B4-BE49-F238E27FC236}">
                <a16:creationId xmlns:a16="http://schemas.microsoft.com/office/drawing/2014/main" id="{537D1DAE-71B3-4E7B-B281-1B06626789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2B5D1-618E-4F8C-A119-D3F9C607EF0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23872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C255-3340-4C48-BB7B-C9F325A66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8A0758-9B11-4F7F-8446-25CCD6F6825D}"/>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4" name="Footer Placeholder 3">
            <a:extLst>
              <a:ext uri="{FF2B5EF4-FFF2-40B4-BE49-F238E27FC236}">
                <a16:creationId xmlns:a16="http://schemas.microsoft.com/office/drawing/2014/main" id="{AD867BF6-190C-4C91-9664-5370A5A24D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FA31B4-C6D9-4231-9840-B3223B86A6C3}"/>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21835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18D3C-DB73-4A49-A4E0-759316D25898}"/>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3" name="Footer Placeholder 2">
            <a:extLst>
              <a:ext uri="{FF2B5EF4-FFF2-40B4-BE49-F238E27FC236}">
                <a16:creationId xmlns:a16="http://schemas.microsoft.com/office/drawing/2014/main" id="{C8585EB4-B21C-4E67-B772-912DABE7C2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EF74BB-57E5-4D5D-93FA-B350BB2FA839}"/>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29656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51BA-FE94-4FF2-9F14-38A0D2FF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E6665-BDE2-441B-AFC1-0138BB78E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B7EC1-7586-4F08-9A75-2736B442F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16460D-97C8-4725-A5E1-5FE2F804E2DB}"/>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6" name="Footer Placeholder 5">
            <a:extLst>
              <a:ext uri="{FF2B5EF4-FFF2-40B4-BE49-F238E27FC236}">
                <a16:creationId xmlns:a16="http://schemas.microsoft.com/office/drawing/2014/main" id="{F581B0BA-B3AD-4D3F-AF25-2C29B0BCA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0D3F3-01A0-45E8-B92A-ADC8FE8D31E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42277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CB87-C4CD-4696-94ED-30B6BEBA3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A28345-89E9-452E-8B58-2330B19F3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92696C-DDC6-4141-82EC-B88796ED5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61F80F-6547-49F2-9FAD-FEBF93E45B97}"/>
              </a:ext>
            </a:extLst>
          </p:cNvPr>
          <p:cNvSpPr>
            <a:spLocks noGrp="1"/>
          </p:cNvSpPr>
          <p:nvPr>
            <p:ph type="dt" sz="half" idx="10"/>
          </p:nvPr>
        </p:nvSpPr>
        <p:spPr/>
        <p:txBody>
          <a:bodyPr/>
          <a:lstStyle/>
          <a:p>
            <a:fld id="{6204E4D0-A21D-4E75-A42C-7072C45DB219}" type="datetimeFigureOut">
              <a:rPr lang="en-US" smtClean="0"/>
              <a:t>8/19/18</a:t>
            </a:fld>
            <a:endParaRPr lang="en-US"/>
          </a:p>
        </p:txBody>
      </p:sp>
      <p:sp>
        <p:nvSpPr>
          <p:cNvPr id="6" name="Footer Placeholder 5">
            <a:extLst>
              <a:ext uri="{FF2B5EF4-FFF2-40B4-BE49-F238E27FC236}">
                <a16:creationId xmlns:a16="http://schemas.microsoft.com/office/drawing/2014/main" id="{47C2B724-5E15-4531-8993-0D6754496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8FD8B-0C4E-427C-ABC1-4B7303175EE3}"/>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733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0F1D7-D109-4277-8D9A-939E7F8DB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AFF258-533D-431F-9291-2544DEB5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145E4-C598-4727-97E9-F921DD712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4E4D0-A21D-4E75-A42C-7072C45DB219}" type="datetimeFigureOut">
              <a:rPr lang="en-US" smtClean="0"/>
              <a:t>8/19/18</a:t>
            </a:fld>
            <a:endParaRPr lang="en-US"/>
          </a:p>
        </p:txBody>
      </p:sp>
      <p:sp>
        <p:nvSpPr>
          <p:cNvPr id="5" name="Footer Placeholder 4">
            <a:extLst>
              <a:ext uri="{FF2B5EF4-FFF2-40B4-BE49-F238E27FC236}">
                <a16:creationId xmlns:a16="http://schemas.microsoft.com/office/drawing/2014/main" id="{1D9A27C4-A835-4D9C-B801-D952ED7F4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488C03-047B-460B-A26F-28060AE6AA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3B17D-0F80-4F31-A966-7197BB618A50}" type="slidenum">
              <a:rPr lang="en-US" smtClean="0"/>
              <a:t>‹#›</a:t>
            </a:fld>
            <a:endParaRPr lang="en-US"/>
          </a:p>
        </p:txBody>
      </p:sp>
    </p:spTree>
    <p:extLst>
      <p:ext uri="{BB962C8B-B14F-4D97-AF65-F5344CB8AC3E}">
        <p14:creationId xmlns:p14="http://schemas.microsoft.com/office/powerpoint/2010/main" val="3186999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spmhelp.faa.gov/index.php/Types_of_Dela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Unix_tim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flights.org/data.html" TargetMode="External"/><Relationship Id="rId2" Type="http://schemas.openxmlformats.org/officeDocument/2006/relationships/hyperlink" Target="https://www.bts.go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tratified_samp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C8CD-66A3-CD4A-AE0E-BBE2D0A9F8BB}"/>
              </a:ext>
            </a:extLst>
          </p:cNvPr>
          <p:cNvSpPr>
            <a:spLocks noGrp="1"/>
          </p:cNvSpPr>
          <p:nvPr>
            <p:ph type="ctrTitle"/>
          </p:nvPr>
        </p:nvSpPr>
        <p:spPr/>
        <p:txBody>
          <a:bodyPr/>
          <a:lstStyle/>
          <a:p>
            <a:r>
              <a:rPr lang="en-US" b="1" dirty="0"/>
              <a:t>Carriers and Airports Like Horses and Carriages</a:t>
            </a:r>
          </a:p>
        </p:txBody>
      </p:sp>
      <p:sp>
        <p:nvSpPr>
          <p:cNvPr id="3" name="Subtitle 2">
            <a:extLst>
              <a:ext uri="{FF2B5EF4-FFF2-40B4-BE49-F238E27FC236}">
                <a16:creationId xmlns:a16="http://schemas.microsoft.com/office/drawing/2014/main" id="{FFF8CDA6-2A78-6B4C-87A8-2C9A27691D60}"/>
              </a:ext>
            </a:extLst>
          </p:cNvPr>
          <p:cNvSpPr>
            <a:spLocks noGrp="1"/>
          </p:cNvSpPr>
          <p:nvPr>
            <p:ph type="subTitle" idx="1"/>
          </p:nvPr>
        </p:nvSpPr>
        <p:spPr/>
        <p:txBody>
          <a:bodyPr>
            <a:normAutofit/>
          </a:bodyPr>
          <a:lstStyle/>
          <a:p>
            <a:r>
              <a:rPr lang="en-US" dirty="0"/>
              <a:t>If we have data, let’s look at data. If all we have are opinions, let’s go with mine.</a:t>
            </a:r>
            <a:br>
              <a:rPr lang="en-US" dirty="0"/>
            </a:br>
            <a:r>
              <a:rPr lang="en-US" dirty="0"/>
              <a:t>—Jim Barksdale</a:t>
            </a:r>
          </a:p>
          <a:p>
            <a:endParaRPr lang="en-US" sz="3600" dirty="0"/>
          </a:p>
        </p:txBody>
      </p:sp>
    </p:spTree>
    <p:extLst>
      <p:ext uri="{BB962C8B-B14F-4D97-AF65-F5344CB8AC3E}">
        <p14:creationId xmlns:p14="http://schemas.microsoft.com/office/powerpoint/2010/main" val="341611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A0E42-79D9-4880-9996-11743A93F4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24 hr period</a:t>
            </a:r>
          </a:p>
        </p:txBody>
      </p:sp>
      <p:pic>
        <p:nvPicPr>
          <p:cNvPr id="4" name="Picture 3">
            <a:extLst>
              <a:ext uri="{FF2B5EF4-FFF2-40B4-BE49-F238E27FC236}">
                <a16:creationId xmlns:a16="http://schemas.microsoft.com/office/drawing/2014/main" id="{BD80F4EA-13A7-4035-BC0A-BC14D0501E7A}"/>
              </a:ext>
            </a:extLst>
          </p:cNvPr>
          <p:cNvPicPr>
            <a:picLocks noChangeAspect="1"/>
          </p:cNvPicPr>
          <p:nvPr/>
        </p:nvPicPr>
        <p:blipFill>
          <a:blip r:embed="rId2"/>
          <a:stretch>
            <a:fillRect/>
          </a:stretch>
        </p:blipFill>
        <p:spPr>
          <a:xfrm>
            <a:off x="4038600" y="1405625"/>
            <a:ext cx="7188199" cy="4043361"/>
          </a:xfrm>
          <a:prstGeom prst="rect">
            <a:avLst/>
          </a:prstGeom>
        </p:spPr>
      </p:pic>
      <p:sp>
        <p:nvSpPr>
          <p:cNvPr id="7" name="TextBox 6">
            <a:extLst>
              <a:ext uri="{FF2B5EF4-FFF2-40B4-BE49-F238E27FC236}">
                <a16:creationId xmlns:a16="http://schemas.microsoft.com/office/drawing/2014/main" id="{3252E72F-561F-4D0C-8060-38BE3EC04A11}"/>
              </a:ext>
            </a:extLst>
          </p:cNvPr>
          <p:cNvSpPr txBox="1"/>
          <p:nvPr/>
        </p:nvSpPr>
        <p:spPr>
          <a:xfrm>
            <a:off x="3392434" y="5784161"/>
            <a:ext cx="7139344" cy="400110"/>
          </a:xfrm>
          <a:prstGeom prst="rect">
            <a:avLst/>
          </a:prstGeom>
          <a:noFill/>
        </p:spPr>
        <p:txBody>
          <a:bodyPr wrap="square" rtlCol="0">
            <a:spAutoFit/>
          </a:bodyPr>
          <a:lstStyle/>
          <a:p>
            <a:r>
              <a:rPr lang="en-US" sz="2000" dirty="0"/>
              <a:t>Words of Wisdom – Catch up a flight in the first half of the day !!! </a:t>
            </a:r>
          </a:p>
        </p:txBody>
      </p:sp>
    </p:spTree>
    <p:extLst>
      <p:ext uri="{BB962C8B-B14F-4D97-AF65-F5344CB8AC3E}">
        <p14:creationId xmlns:p14="http://schemas.microsoft.com/office/powerpoint/2010/main" val="4031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4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BD4B2-B3AE-487A-8D79-380A681919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a:t>
            </a:r>
            <a:r>
              <a:rPr lang="en-US" sz="2600" dirty="0">
                <a:solidFill>
                  <a:srgbClr val="FFFFFF"/>
                </a:solidFill>
              </a:rPr>
              <a:t>Trend over days of the week</a:t>
            </a:r>
            <a:endParaRPr lang="en-US" sz="2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2CC5D7C3-9871-45EA-9DBB-156BA64E2E7F}"/>
              </a:ext>
            </a:extLst>
          </p:cNvPr>
          <p:cNvPicPr>
            <a:picLocks noChangeAspect="1"/>
          </p:cNvPicPr>
          <p:nvPr/>
        </p:nvPicPr>
        <p:blipFill>
          <a:blip r:embed="rId2"/>
          <a:stretch>
            <a:fillRect/>
          </a:stretch>
        </p:blipFill>
        <p:spPr>
          <a:xfrm>
            <a:off x="3830954" y="781685"/>
            <a:ext cx="6806565" cy="4716582"/>
          </a:xfrm>
          <a:prstGeom prst="rect">
            <a:avLst/>
          </a:prstGeom>
        </p:spPr>
      </p:pic>
      <p:sp>
        <p:nvSpPr>
          <p:cNvPr id="11" name="TextBox 10">
            <a:extLst>
              <a:ext uri="{FF2B5EF4-FFF2-40B4-BE49-F238E27FC236}">
                <a16:creationId xmlns:a16="http://schemas.microsoft.com/office/drawing/2014/main" id="{5A7F9660-3F2C-4C2C-A9C7-6A2E5DF8AB6B}"/>
              </a:ext>
            </a:extLst>
          </p:cNvPr>
          <p:cNvSpPr txBox="1"/>
          <p:nvPr/>
        </p:nvSpPr>
        <p:spPr>
          <a:xfrm>
            <a:off x="4329761" y="5429984"/>
            <a:ext cx="6858000" cy="707886"/>
          </a:xfrm>
          <a:prstGeom prst="rect">
            <a:avLst/>
          </a:prstGeom>
          <a:noFill/>
        </p:spPr>
        <p:txBody>
          <a:bodyPr wrap="square" rtlCol="0">
            <a:spAutoFit/>
          </a:bodyPr>
          <a:lstStyle/>
          <a:p>
            <a:r>
              <a:rPr lang="en-US" sz="2000" dirty="0"/>
              <a:t>Data Experts say that your chances of catching a delayed flight are marginally higher on Mondays, Thursdays and Fridays</a:t>
            </a:r>
          </a:p>
        </p:txBody>
      </p:sp>
    </p:spTree>
    <p:extLst>
      <p:ext uri="{BB962C8B-B14F-4D97-AF65-F5344CB8AC3E}">
        <p14:creationId xmlns:p14="http://schemas.microsoft.com/office/powerpoint/2010/main" val="26841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0A486-7A13-4C8A-9F5B-061E87DA1A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Delay trends for days of a Month</a:t>
            </a:r>
          </a:p>
        </p:txBody>
      </p:sp>
      <p:pic>
        <p:nvPicPr>
          <p:cNvPr id="4" name="Picture 3">
            <a:extLst>
              <a:ext uri="{FF2B5EF4-FFF2-40B4-BE49-F238E27FC236}">
                <a16:creationId xmlns:a16="http://schemas.microsoft.com/office/drawing/2014/main" id="{E094977C-F83A-42CE-AC06-92CBDF3B1718}"/>
              </a:ext>
            </a:extLst>
          </p:cNvPr>
          <p:cNvPicPr>
            <a:picLocks noChangeAspect="1"/>
          </p:cNvPicPr>
          <p:nvPr/>
        </p:nvPicPr>
        <p:blipFill>
          <a:blip r:embed="rId2"/>
          <a:stretch>
            <a:fillRect/>
          </a:stretch>
        </p:blipFill>
        <p:spPr>
          <a:xfrm>
            <a:off x="337607" y="2105140"/>
            <a:ext cx="11585173" cy="2172220"/>
          </a:xfrm>
          <a:prstGeom prst="rect">
            <a:avLst/>
          </a:prstGeom>
        </p:spPr>
      </p:pic>
      <p:sp>
        <p:nvSpPr>
          <p:cNvPr id="8" name="TextBox 7">
            <a:extLst>
              <a:ext uri="{FF2B5EF4-FFF2-40B4-BE49-F238E27FC236}">
                <a16:creationId xmlns:a16="http://schemas.microsoft.com/office/drawing/2014/main" id="{634726C7-8F97-4738-ABFE-8B72ADD6B07E}"/>
              </a:ext>
            </a:extLst>
          </p:cNvPr>
          <p:cNvSpPr txBox="1"/>
          <p:nvPr/>
        </p:nvSpPr>
        <p:spPr>
          <a:xfrm>
            <a:off x="1857013" y="4994196"/>
            <a:ext cx="8272507" cy="707886"/>
          </a:xfrm>
          <a:prstGeom prst="rect">
            <a:avLst/>
          </a:prstGeom>
          <a:noFill/>
        </p:spPr>
        <p:txBody>
          <a:bodyPr wrap="square" rtlCol="0">
            <a:spAutoFit/>
          </a:bodyPr>
          <a:lstStyle/>
          <a:p>
            <a:r>
              <a:rPr lang="en-US" sz="2000" dirty="0"/>
              <a:t>BEWARE - Chances of you hitting a delayed flight are higher in the first 10 days of the month.</a:t>
            </a:r>
          </a:p>
        </p:txBody>
      </p:sp>
    </p:spTree>
    <p:extLst>
      <p:ext uri="{BB962C8B-B14F-4D97-AF65-F5344CB8AC3E}">
        <p14:creationId xmlns:p14="http://schemas.microsoft.com/office/powerpoint/2010/main" val="194715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2FCFD-3F80-4022-9143-0B631517B04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the 4 seasonal months</a:t>
            </a:r>
          </a:p>
        </p:txBody>
      </p:sp>
      <p:pic>
        <p:nvPicPr>
          <p:cNvPr id="4" name="Picture 3">
            <a:extLst>
              <a:ext uri="{FF2B5EF4-FFF2-40B4-BE49-F238E27FC236}">
                <a16:creationId xmlns:a16="http://schemas.microsoft.com/office/drawing/2014/main" id="{E30D606B-D5E3-4D60-B35B-A4E437128E5C}"/>
              </a:ext>
            </a:extLst>
          </p:cNvPr>
          <p:cNvPicPr>
            <a:picLocks noChangeAspect="1"/>
          </p:cNvPicPr>
          <p:nvPr/>
        </p:nvPicPr>
        <p:blipFill>
          <a:blip r:embed="rId2"/>
          <a:stretch>
            <a:fillRect/>
          </a:stretch>
        </p:blipFill>
        <p:spPr>
          <a:xfrm>
            <a:off x="4587904" y="327555"/>
            <a:ext cx="5125720" cy="3203574"/>
          </a:xfrm>
          <a:prstGeom prst="rect">
            <a:avLst/>
          </a:prstGeom>
        </p:spPr>
      </p:pic>
      <p:sp>
        <p:nvSpPr>
          <p:cNvPr id="8" name="TextBox 7">
            <a:extLst>
              <a:ext uri="{FF2B5EF4-FFF2-40B4-BE49-F238E27FC236}">
                <a16:creationId xmlns:a16="http://schemas.microsoft.com/office/drawing/2014/main" id="{46FCD2AE-00BF-4A2D-8BD3-5D21F13A12B8}"/>
              </a:ext>
            </a:extLst>
          </p:cNvPr>
          <p:cNvSpPr txBox="1"/>
          <p:nvPr/>
        </p:nvSpPr>
        <p:spPr>
          <a:xfrm>
            <a:off x="3563892" y="4275638"/>
            <a:ext cx="8272507" cy="707886"/>
          </a:xfrm>
          <a:prstGeom prst="rect">
            <a:avLst/>
          </a:prstGeom>
          <a:noFill/>
        </p:spPr>
        <p:txBody>
          <a:bodyPr wrap="square" rtlCol="0">
            <a:spAutoFit/>
          </a:bodyPr>
          <a:lstStyle/>
          <a:p>
            <a:r>
              <a:rPr lang="en-US" sz="2000" b="1" dirty="0"/>
              <a:t>Alert - </a:t>
            </a:r>
            <a:r>
              <a:rPr lang="en-US" sz="2000" dirty="0"/>
              <a:t>Be prepared to spend some extra time travelling when you pack your bags for Summer vacation</a:t>
            </a:r>
          </a:p>
        </p:txBody>
      </p:sp>
    </p:spTree>
    <p:extLst>
      <p:ext uri="{BB962C8B-B14F-4D97-AF65-F5344CB8AC3E}">
        <p14:creationId xmlns:p14="http://schemas.microsoft.com/office/powerpoint/2010/main" val="31718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A6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44BAC-288C-44A5-949A-C4E981FB7DA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Reasons</a:t>
            </a:r>
          </a:p>
        </p:txBody>
      </p:sp>
      <p:pic>
        <p:nvPicPr>
          <p:cNvPr id="4" name="Picture 3">
            <a:extLst>
              <a:ext uri="{FF2B5EF4-FFF2-40B4-BE49-F238E27FC236}">
                <a16:creationId xmlns:a16="http://schemas.microsoft.com/office/drawing/2014/main" id="{7582E208-620F-4C24-A979-707C35AAD9B6}"/>
              </a:ext>
            </a:extLst>
          </p:cNvPr>
          <p:cNvPicPr>
            <a:picLocks noChangeAspect="1"/>
          </p:cNvPicPr>
          <p:nvPr/>
        </p:nvPicPr>
        <p:blipFill>
          <a:blip r:embed="rId2"/>
          <a:stretch>
            <a:fillRect/>
          </a:stretch>
        </p:blipFill>
        <p:spPr>
          <a:xfrm>
            <a:off x="4032514" y="260772"/>
            <a:ext cx="5564833" cy="3825823"/>
          </a:xfrm>
          <a:prstGeom prst="rect">
            <a:avLst/>
          </a:prstGeom>
        </p:spPr>
      </p:pic>
      <p:sp>
        <p:nvSpPr>
          <p:cNvPr id="7" name="TextBox 6">
            <a:extLst>
              <a:ext uri="{FF2B5EF4-FFF2-40B4-BE49-F238E27FC236}">
                <a16:creationId xmlns:a16="http://schemas.microsoft.com/office/drawing/2014/main" id="{15E995C0-EFFD-4038-AF37-388F0882702D}"/>
              </a:ext>
            </a:extLst>
          </p:cNvPr>
          <p:cNvSpPr txBox="1"/>
          <p:nvPr/>
        </p:nvSpPr>
        <p:spPr>
          <a:xfrm>
            <a:off x="3667874" y="4598972"/>
            <a:ext cx="6837567" cy="400110"/>
          </a:xfrm>
          <a:prstGeom prst="rect">
            <a:avLst/>
          </a:prstGeom>
          <a:noFill/>
        </p:spPr>
        <p:txBody>
          <a:bodyPr wrap="square" rtlCol="0">
            <a:spAutoFit/>
          </a:bodyPr>
          <a:lstStyle/>
          <a:p>
            <a:r>
              <a:rPr lang="en-US" sz="2000" dirty="0"/>
              <a:t>More than 70% of the delays are caused by the operating carrier</a:t>
            </a:r>
          </a:p>
        </p:txBody>
      </p:sp>
      <p:sp>
        <p:nvSpPr>
          <p:cNvPr id="8" name="TextBox 7">
            <a:extLst>
              <a:ext uri="{FF2B5EF4-FFF2-40B4-BE49-F238E27FC236}">
                <a16:creationId xmlns:a16="http://schemas.microsoft.com/office/drawing/2014/main" id="{DC5F13B5-0D45-4138-9EA8-96985EDE793F}"/>
              </a:ext>
            </a:extLst>
          </p:cNvPr>
          <p:cNvSpPr txBox="1"/>
          <p:nvPr/>
        </p:nvSpPr>
        <p:spPr>
          <a:xfrm>
            <a:off x="3667874" y="5384951"/>
            <a:ext cx="6472926" cy="707886"/>
          </a:xfrm>
          <a:prstGeom prst="rect">
            <a:avLst/>
          </a:prstGeom>
          <a:noFill/>
        </p:spPr>
        <p:txBody>
          <a:bodyPr wrap="square" rtlCol="0">
            <a:spAutoFit/>
          </a:bodyPr>
          <a:lstStyle/>
          <a:p>
            <a:r>
              <a:rPr lang="en-US" sz="2000" dirty="0"/>
              <a:t>More Information on Flight Delay reasons – </a:t>
            </a:r>
          </a:p>
          <a:p>
            <a:r>
              <a:rPr lang="en-US" sz="2000" dirty="0">
                <a:hlinkClick r:id="rId3"/>
              </a:rPr>
              <a:t>http://aspmhelp.faa.gov/index.php/Types_of_Delay</a:t>
            </a:r>
            <a:r>
              <a:rPr lang="en-US" sz="2000" dirty="0"/>
              <a:t> </a:t>
            </a:r>
          </a:p>
        </p:txBody>
      </p:sp>
    </p:spTree>
    <p:extLst>
      <p:ext uri="{BB962C8B-B14F-4D97-AF65-F5344CB8AC3E}">
        <p14:creationId xmlns:p14="http://schemas.microsoft.com/office/powerpoint/2010/main" val="14384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14545F-7B39-49F9-8A77-EF62EE633D21}"/>
              </a:ext>
            </a:extLst>
          </p:cNvPr>
          <p:cNvPicPr>
            <a:picLocks noChangeAspect="1"/>
          </p:cNvPicPr>
          <p:nvPr/>
        </p:nvPicPr>
        <p:blipFill>
          <a:blip r:embed="rId2"/>
          <a:stretch>
            <a:fillRect/>
          </a:stretch>
        </p:blipFill>
        <p:spPr>
          <a:xfrm>
            <a:off x="3231178" y="183642"/>
            <a:ext cx="5024120" cy="2969133"/>
          </a:xfrm>
          <a:prstGeom prst="rect">
            <a:avLst/>
          </a:prstGeom>
        </p:spPr>
      </p:pic>
      <p:pic>
        <p:nvPicPr>
          <p:cNvPr id="6" name="Picture 5">
            <a:extLst>
              <a:ext uri="{FF2B5EF4-FFF2-40B4-BE49-F238E27FC236}">
                <a16:creationId xmlns:a16="http://schemas.microsoft.com/office/drawing/2014/main" id="{0CE22A6E-47AC-41EC-88E7-4EB11A9E5B3D}"/>
              </a:ext>
            </a:extLst>
          </p:cNvPr>
          <p:cNvPicPr>
            <a:picLocks noChangeAspect="1"/>
          </p:cNvPicPr>
          <p:nvPr/>
        </p:nvPicPr>
        <p:blipFill>
          <a:blip r:embed="rId3"/>
          <a:stretch>
            <a:fillRect/>
          </a:stretch>
        </p:blipFill>
        <p:spPr>
          <a:xfrm>
            <a:off x="3389734" y="3152775"/>
            <a:ext cx="4707009" cy="3705225"/>
          </a:xfrm>
          <a:prstGeom prst="rect">
            <a:avLst/>
          </a:prstGeom>
        </p:spPr>
      </p:pic>
      <p:sp>
        <p:nvSpPr>
          <p:cNvPr id="2" name="Title 1">
            <a:extLst>
              <a:ext uri="{FF2B5EF4-FFF2-40B4-BE49-F238E27FC236}">
                <a16:creationId xmlns:a16="http://schemas.microsoft.com/office/drawing/2014/main" id="{4A14F252-164B-4EFA-924C-18A2102758E4}"/>
              </a:ext>
            </a:extLst>
          </p:cNvPr>
          <p:cNvSpPr>
            <a:spLocks noGrp="1"/>
          </p:cNvSpPr>
          <p:nvPr>
            <p:ph type="title"/>
          </p:nvPr>
        </p:nvSpPr>
        <p:spPr>
          <a:xfrm>
            <a:off x="637380" y="216722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Trends VS Flight Distance</a:t>
            </a:r>
          </a:p>
        </p:txBody>
      </p:sp>
      <p:sp>
        <p:nvSpPr>
          <p:cNvPr id="7" name="TextBox 6">
            <a:extLst>
              <a:ext uri="{FF2B5EF4-FFF2-40B4-BE49-F238E27FC236}">
                <a16:creationId xmlns:a16="http://schemas.microsoft.com/office/drawing/2014/main" id="{38B5FEF2-9CEF-4D3F-AF9D-0E7B6A394BA4}"/>
              </a:ext>
            </a:extLst>
          </p:cNvPr>
          <p:cNvSpPr txBox="1"/>
          <p:nvPr/>
        </p:nvSpPr>
        <p:spPr>
          <a:xfrm>
            <a:off x="7927571" y="536343"/>
            <a:ext cx="4021274" cy="5632311"/>
          </a:xfrm>
          <a:prstGeom prst="rect">
            <a:avLst/>
          </a:prstGeom>
          <a:noFill/>
        </p:spPr>
        <p:txBody>
          <a:bodyPr wrap="square" rtlCol="0">
            <a:spAutoFit/>
          </a:bodyPr>
          <a:lstStyle/>
          <a:p>
            <a:r>
              <a:rPr lang="en-US" sz="2000" dirty="0"/>
              <a:t>Notable Trends:</a:t>
            </a:r>
          </a:p>
          <a:p>
            <a:endParaRPr lang="en-US" sz="2000" dirty="0"/>
          </a:p>
          <a:p>
            <a:r>
              <a:rPr lang="en-US" sz="2000" dirty="0"/>
              <a:t>1. Total number of delayed flights are more for flights travelling between 600 and 800 miles and also  it seems there are more delays  around 2500 miles.</a:t>
            </a:r>
          </a:p>
          <a:p>
            <a:endParaRPr lang="en-US" sz="2000" dirty="0"/>
          </a:p>
          <a:p>
            <a:endParaRPr lang="en-US" sz="2000" dirty="0"/>
          </a:p>
          <a:p>
            <a:r>
              <a:rPr lang="en-US" sz="2000" dirty="0"/>
              <a:t>2. Over the same segment of flights (distance wise), the occurrences and total duration of delay is highest in July</a:t>
            </a:r>
          </a:p>
          <a:p>
            <a:endParaRPr lang="en-US" sz="2000" dirty="0"/>
          </a:p>
          <a:p>
            <a:r>
              <a:rPr lang="en-US" sz="2000" dirty="0"/>
              <a:t>3-</a:t>
            </a:r>
            <a:r>
              <a:rPr lang="en-US" sz="2000" b="1" dirty="0"/>
              <a:t> </a:t>
            </a:r>
            <a:r>
              <a:rPr lang="en-US" sz="2000" dirty="0"/>
              <a:t> Shorter departure delays for flights with longer distance flights. Probably the tower gives preference to longer distances flights. </a:t>
            </a:r>
          </a:p>
        </p:txBody>
      </p:sp>
    </p:spTree>
    <p:extLst>
      <p:ext uri="{BB962C8B-B14F-4D97-AF65-F5344CB8AC3E}">
        <p14:creationId xmlns:p14="http://schemas.microsoft.com/office/powerpoint/2010/main" val="312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Delay Trend across US States</a:t>
            </a:r>
          </a:p>
        </p:txBody>
      </p:sp>
      <p:pic>
        <p:nvPicPr>
          <p:cNvPr id="4" name="Picture 3">
            <a:extLst>
              <a:ext uri="{FF2B5EF4-FFF2-40B4-BE49-F238E27FC236}">
                <a16:creationId xmlns:a16="http://schemas.microsoft.com/office/drawing/2014/main" id="{D3FC0AE7-4872-4B55-A634-D9FFC69BF101}"/>
              </a:ext>
            </a:extLst>
          </p:cNvPr>
          <p:cNvPicPr>
            <a:picLocks noChangeAspect="1"/>
          </p:cNvPicPr>
          <p:nvPr/>
        </p:nvPicPr>
        <p:blipFill>
          <a:blip r:embed="rId2"/>
          <a:stretch>
            <a:fillRect/>
          </a:stretch>
        </p:blipFill>
        <p:spPr>
          <a:xfrm>
            <a:off x="643467" y="2196265"/>
            <a:ext cx="10905066" cy="2071962"/>
          </a:xfrm>
          <a:prstGeom prst="rect">
            <a:avLst/>
          </a:prstGeom>
        </p:spPr>
      </p:pic>
      <p:sp>
        <p:nvSpPr>
          <p:cNvPr id="6" name="TextBox 5">
            <a:extLst>
              <a:ext uri="{FF2B5EF4-FFF2-40B4-BE49-F238E27FC236}">
                <a16:creationId xmlns:a16="http://schemas.microsoft.com/office/drawing/2014/main" id="{32E310DE-78EF-42E3-9CA7-9D84F928FA80}"/>
              </a:ext>
            </a:extLst>
          </p:cNvPr>
          <p:cNvSpPr txBox="1"/>
          <p:nvPr/>
        </p:nvSpPr>
        <p:spPr>
          <a:xfrm>
            <a:off x="1685554" y="4891523"/>
            <a:ext cx="9104365" cy="707886"/>
          </a:xfrm>
          <a:prstGeom prst="rect">
            <a:avLst/>
          </a:prstGeom>
          <a:noFill/>
        </p:spPr>
        <p:txBody>
          <a:bodyPr wrap="square" rtlCol="0">
            <a:spAutoFit/>
          </a:bodyPr>
          <a:lstStyle/>
          <a:p>
            <a:r>
              <a:rPr lang="en-US" sz="2000" dirty="0"/>
              <a:t>MD, NV and TT are the 3 origin States/Territories that have the most number of delayed flights while MT and AK has the least delays.</a:t>
            </a:r>
          </a:p>
        </p:txBody>
      </p:sp>
    </p:spTree>
    <p:extLst>
      <p:ext uri="{BB962C8B-B14F-4D97-AF65-F5344CB8AC3E}">
        <p14:creationId xmlns:p14="http://schemas.microsoft.com/office/powerpoint/2010/main" val="14515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B2FBBF-9AD5-4239-84B5-30ED5351415E}"/>
              </a:ext>
            </a:extLst>
          </p:cNvPr>
          <p:cNvPicPr>
            <a:picLocks noChangeAspect="1"/>
          </p:cNvPicPr>
          <p:nvPr/>
        </p:nvPicPr>
        <p:blipFill>
          <a:blip r:embed="rId2"/>
          <a:stretch>
            <a:fillRect/>
          </a:stretch>
        </p:blipFill>
        <p:spPr>
          <a:xfrm>
            <a:off x="3299546" y="244421"/>
            <a:ext cx="4396257" cy="3659884"/>
          </a:xfrm>
          <a:prstGeom prst="rect">
            <a:avLst/>
          </a:prstGeom>
        </p:spPr>
      </p:pic>
      <p:sp>
        <p:nvSpPr>
          <p:cNvPr id="2" name="Title 1">
            <a:extLst>
              <a:ext uri="{FF2B5EF4-FFF2-40B4-BE49-F238E27FC236}">
                <a16:creationId xmlns:a16="http://schemas.microsoft.com/office/drawing/2014/main" id="{E9CE1BB3-6A6E-480A-B5D7-EA817C90F40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VS Cities</a:t>
            </a:r>
          </a:p>
        </p:txBody>
      </p:sp>
      <p:pic>
        <p:nvPicPr>
          <p:cNvPr id="5" name="Picture 4">
            <a:extLst>
              <a:ext uri="{FF2B5EF4-FFF2-40B4-BE49-F238E27FC236}">
                <a16:creationId xmlns:a16="http://schemas.microsoft.com/office/drawing/2014/main" id="{2E7DC432-AF14-46C9-B4A1-7C8D952DB0C7}"/>
              </a:ext>
            </a:extLst>
          </p:cNvPr>
          <p:cNvPicPr>
            <a:picLocks noChangeAspect="1"/>
          </p:cNvPicPr>
          <p:nvPr/>
        </p:nvPicPr>
        <p:blipFill>
          <a:blip r:embed="rId3"/>
          <a:stretch>
            <a:fillRect/>
          </a:stretch>
        </p:blipFill>
        <p:spPr>
          <a:xfrm>
            <a:off x="7079993" y="2959020"/>
            <a:ext cx="4471927" cy="3583885"/>
          </a:xfrm>
          <a:prstGeom prst="rect">
            <a:avLst/>
          </a:prstGeom>
        </p:spPr>
      </p:pic>
    </p:spTree>
    <p:extLst>
      <p:ext uri="{BB962C8B-B14F-4D97-AF65-F5344CB8AC3E}">
        <p14:creationId xmlns:p14="http://schemas.microsoft.com/office/powerpoint/2010/main" val="2510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Cancelled/Diverted Flights for each carrier</a:t>
            </a:r>
          </a:p>
        </p:txBody>
      </p:sp>
      <p:pic>
        <p:nvPicPr>
          <p:cNvPr id="4" name="Picture 3">
            <a:extLst>
              <a:ext uri="{FF2B5EF4-FFF2-40B4-BE49-F238E27FC236}">
                <a16:creationId xmlns:a16="http://schemas.microsoft.com/office/drawing/2014/main" id="{E63C46A8-70EF-4090-B5E7-6C345ABE9FFE}"/>
              </a:ext>
            </a:extLst>
          </p:cNvPr>
          <p:cNvPicPr>
            <a:picLocks noChangeAspect="1"/>
          </p:cNvPicPr>
          <p:nvPr/>
        </p:nvPicPr>
        <p:blipFill>
          <a:blip r:embed="rId2"/>
          <a:stretch>
            <a:fillRect/>
          </a:stretch>
        </p:blipFill>
        <p:spPr>
          <a:xfrm>
            <a:off x="3672840" y="1236600"/>
            <a:ext cx="7188199" cy="2192400"/>
          </a:xfrm>
          <a:prstGeom prst="rect">
            <a:avLst/>
          </a:prstGeom>
        </p:spPr>
      </p:pic>
      <p:sp>
        <p:nvSpPr>
          <p:cNvPr id="7" name="TextBox 6">
            <a:extLst>
              <a:ext uri="{FF2B5EF4-FFF2-40B4-BE49-F238E27FC236}">
                <a16:creationId xmlns:a16="http://schemas.microsoft.com/office/drawing/2014/main" id="{1AE46454-E1FA-4ACE-BF65-A32994489D75}"/>
              </a:ext>
            </a:extLst>
          </p:cNvPr>
          <p:cNvSpPr txBox="1"/>
          <p:nvPr/>
        </p:nvSpPr>
        <p:spPr>
          <a:xfrm>
            <a:off x="3923097" y="4414306"/>
            <a:ext cx="6937942" cy="400110"/>
          </a:xfrm>
          <a:prstGeom prst="rect">
            <a:avLst/>
          </a:prstGeom>
          <a:noFill/>
        </p:spPr>
        <p:txBody>
          <a:bodyPr wrap="square" rtlCol="0">
            <a:spAutoFit/>
          </a:bodyPr>
          <a:lstStyle/>
          <a:p>
            <a:r>
              <a:rPr lang="en-US" sz="2000" dirty="0"/>
              <a:t>9E, OH, YV and YX tops the list with nearly 4% of cancelled flights</a:t>
            </a:r>
          </a:p>
        </p:txBody>
      </p:sp>
      <p:sp>
        <p:nvSpPr>
          <p:cNvPr id="8" name="TextBox 7">
            <a:extLst>
              <a:ext uri="{FF2B5EF4-FFF2-40B4-BE49-F238E27FC236}">
                <a16:creationId xmlns:a16="http://schemas.microsoft.com/office/drawing/2014/main" id="{74A199D4-5275-4191-BA07-44F3CC200D15}"/>
              </a:ext>
            </a:extLst>
          </p:cNvPr>
          <p:cNvSpPr txBox="1"/>
          <p:nvPr/>
        </p:nvSpPr>
        <p:spPr>
          <a:xfrm>
            <a:off x="3672841" y="4975070"/>
            <a:ext cx="7659556" cy="400110"/>
          </a:xfrm>
          <a:prstGeom prst="rect">
            <a:avLst/>
          </a:prstGeom>
          <a:noFill/>
        </p:spPr>
        <p:txBody>
          <a:bodyPr wrap="square" rtlCol="0">
            <a:spAutoFit/>
          </a:bodyPr>
          <a:lstStyle/>
          <a:p>
            <a:r>
              <a:rPr lang="en-US" sz="2000" dirty="0"/>
              <a:t>Make a note of G4 which has more diverted flights than cancelled flights</a:t>
            </a:r>
          </a:p>
        </p:txBody>
      </p:sp>
    </p:spTree>
    <p:extLst>
      <p:ext uri="{BB962C8B-B14F-4D97-AF65-F5344CB8AC3E}">
        <p14:creationId xmlns:p14="http://schemas.microsoft.com/office/powerpoint/2010/main" val="4856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2E0805-E89D-4BCB-9CAF-D32EFDB0BDC7}"/>
              </a:ext>
            </a:extLst>
          </p:cNvPr>
          <p:cNvSpPr>
            <a:spLocks noGrp="1"/>
          </p:cNvSpPr>
          <p:nvPr>
            <p:ph idx="1"/>
          </p:nvPr>
        </p:nvSpPr>
        <p:spPr>
          <a:xfrm>
            <a:off x="643468" y="2638044"/>
            <a:ext cx="3363974" cy="3415622"/>
          </a:xfrm>
        </p:spPr>
        <p:txBody>
          <a:bodyPr>
            <a:normAutofit/>
          </a:bodyPr>
          <a:lstStyle/>
          <a:p>
            <a:pPr marL="0" indent="0">
              <a:buNone/>
            </a:pPr>
            <a:r>
              <a:rPr lang="en-US" sz="2000">
                <a:solidFill>
                  <a:schemeClr val="bg1"/>
                </a:solidFill>
              </a:rPr>
              <a:t>There is something to cheer about as well…. </a:t>
            </a:r>
            <a:r>
              <a:rPr lang="en-US" sz="2000">
                <a:solidFill>
                  <a:schemeClr val="bg1"/>
                </a:solidFill>
                <a:sym typeface="Wingdings" panose="05000000000000000000" pitchFamily="2" charset="2"/>
              </a:rPr>
              <a:t></a:t>
            </a:r>
            <a:endParaRPr lang="en-US" sz="2000">
              <a:solidFill>
                <a:schemeClr val="bg1"/>
              </a:solidFill>
            </a:endParaRPr>
          </a:p>
        </p:txBody>
      </p:sp>
      <p:pic>
        <p:nvPicPr>
          <p:cNvPr id="4" name="Picture 3">
            <a:extLst>
              <a:ext uri="{FF2B5EF4-FFF2-40B4-BE49-F238E27FC236}">
                <a16:creationId xmlns:a16="http://schemas.microsoft.com/office/drawing/2014/main" id="{0C5C9239-D5EE-4901-9E52-4259E7AD4AD5}"/>
              </a:ext>
            </a:extLst>
          </p:cNvPr>
          <p:cNvPicPr>
            <a:picLocks noChangeAspect="1"/>
          </p:cNvPicPr>
          <p:nvPr/>
        </p:nvPicPr>
        <p:blipFill>
          <a:blip r:embed="rId2"/>
          <a:stretch>
            <a:fillRect/>
          </a:stretch>
        </p:blipFill>
        <p:spPr>
          <a:xfrm>
            <a:off x="4893502" y="547838"/>
            <a:ext cx="6250769" cy="3156638"/>
          </a:xfrm>
          <a:prstGeom prst="rect">
            <a:avLst/>
          </a:prstGeom>
        </p:spPr>
      </p:pic>
      <p:sp>
        <p:nvSpPr>
          <p:cNvPr id="6" name="TextBox 5">
            <a:extLst>
              <a:ext uri="{FF2B5EF4-FFF2-40B4-BE49-F238E27FC236}">
                <a16:creationId xmlns:a16="http://schemas.microsoft.com/office/drawing/2014/main" id="{87123F55-EAD3-4A98-95E3-85B6B4347272}"/>
              </a:ext>
            </a:extLst>
          </p:cNvPr>
          <p:cNvSpPr txBox="1"/>
          <p:nvPr/>
        </p:nvSpPr>
        <p:spPr>
          <a:xfrm>
            <a:off x="4994542" y="4500933"/>
            <a:ext cx="6266573" cy="707886"/>
          </a:xfrm>
          <a:prstGeom prst="rect">
            <a:avLst/>
          </a:prstGeom>
          <a:noFill/>
        </p:spPr>
        <p:txBody>
          <a:bodyPr wrap="square" rtlCol="0">
            <a:spAutoFit/>
          </a:bodyPr>
          <a:lstStyle/>
          <a:p>
            <a:r>
              <a:rPr lang="en-US" sz="2000" dirty="0"/>
              <a:t>DL leads the pack with 70% flights that reach the destination before time</a:t>
            </a:r>
          </a:p>
        </p:txBody>
      </p:sp>
    </p:spTree>
    <p:extLst>
      <p:ext uri="{BB962C8B-B14F-4D97-AF65-F5344CB8AC3E}">
        <p14:creationId xmlns:p14="http://schemas.microsoft.com/office/powerpoint/2010/main" val="199468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A743-6C94-CA4B-9591-76DC0806DA27}"/>
              </a:ext>
            </a:extLst>
          </p:cNvPr>
          <p:cNvSpPr>
            <a:spLocks noGrp="1"/>
          </p:cNvSpPr>
          <p:nvPr>
            <p:ph type="title"/>
          </p:nvPr>
        </p:nvSpPr>
        <p:spPr/>
        <p:txBody>
          <a:bodyPr/>
          <a:lstStyle/>
          <a:p>
            <a:r>
              <a:rPr lang="en-US" u="sng" dirty="0"/>
              <a:t>Contributors:</a:t>
            </a:r>
          </a:p>
        </p:txBody>
      </p:sp>
      <p:pic>
        <p:nvPicPr>
          <p:cNvPr id="5" name="Content Placeholder 4">
            <a:extLst>
              <a:ext uri="{FF2B5EF4-FFF2-40B4-BE49-F238E27FC236}">
                <a16:creationId xmlns:a16="http://schemas.microsoft.com/office/drawing/2014/main" id="{C38B3A1C-D28A-BE4E-B7D8-A973646C6123}"/>
              </a:ext>
            </a:extLst>
          </p:cNvPr>
          <p:cNvPicPr>
            <a:picLocks noGrp="1" noChangeAspect="1"/>
          </p:cNvPicPr>
          <p:nvPr>
            <p:ph idx="1"/>
          </p:nvPr>
        </p:nvPicPr>
        <p:blipFill>
          <a:blip r:embed="rId2"/>
          <a:stretch>
            <a:fillRect/>
          </a:stretch>
        </p:blipFill>
        <p:spPr>
          <a:xfrm>
            <a:off x="4787757" y="1690688"/>
            <a:ext cx="6208337" cy="4351338"/>
          </a:xfrm>
        </p:spPr>
      </p:pic>
      <p:sp>
        <p:nvSpPr>
          <p:cNvPr id="6" name="TextBox 5">
            <a:extLst>
              <a:ext uri="{FF2B5EF4-FFF2-40B4-BE49-F238E27FC236}">
                <a16:creationId xmlns:a16="http://schemas.microsoft.com/office/drawing/2014/main" id="{3B6B08A4-DAF5-0D45-B067-9FD950280A6E}"/>
              </a:ext>
            </a:extLst>
          </p:cNvPr>
          <p:cNvSpPr txBox="1"/>
          <p:nvPr/>
        </p:nvSpPr>
        <p:spPr>
          <a:xfrm>
            <a:off x="585627" y="1808252"/>
            <a:ext cx="3844423" cy="2554545"/>
          </a:xfrm>
          <a:prstGeom prst="rect">
            <a:avLst/>
          </a:prstGeom>
          <a:noFill/>
        </p:spPr>
        <p:txBody>
          <a:bodyPr wrap="square" rtlCol="0">
            <a:spAutoFit/>
          </a:bodyPr>
          <a:lstStyle/>
          <a:p>
            <a:r>
              <a:rPr lang="en-US" sz="4000" dirty="0" err="1"/>
              <a:t>Saifee</a:t>
            </a:r>
            <a:r>
              <a:rPr lang="en-US" sz="4000"/>
              <a:t> </a:t>
            </a:r>
            <a:r>
              <a:rPr lang="en-US" sz="4000" err="1"/>
              <a:t>Dalal</a:t>
            </a:r>
            <a:endParaRPr lang="en-US" sz="4000"/>
          </a:p>
          <a:p>
            <a:r>
              <a:rPr lang="en-US" sz="4000"/>
              <a:t>Ghassan </a:t>
            </a:r>
            <a:r>
              <a:rPr lang="en-US" sz="4000" err="1"/>
              <a:t>Aleqabi</a:t>
            </a:r>
            <a:endParaRPr lang="en-US" sz="4000"/>
          </a:p>
          <a:p>
            <a:r>
              <a:rPr lang="en-US" sz="4000"/>
              <a:t>Sandeep Komuravelli</a:t>
            </a:r>
          </a:p>
        </p:txBody>
      </p:sp>
    </p:spTree>
    <p:extLst>
      <p:ext uri="{BB962C8B-B14F-4D97-AF65-F5344CB8AC3E}">
        <p14:creationId xmlns:p14="http://schemas.microsoft.com/office/powerpoint/2010/main" val="325833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08716E-6F87-4C46-89CD-B58E6A3FCC06}"/>
              </a:ext>
            </a:extLst>
          </p:cNvPr>
          <p:cNvPicPr>
            <a:picLocks noChangeAspect="1"/>
          </p:cNvPicPr>
          <p:nvPr/>
        </p:nvPicPr>
        <p:blipFill>
          <a:blip r:embed="rId2"/>
          <a:stretch>
            <a:fillRect/>
          </a:stretch>
        </p:blipFill>
        <p:spPr>
          <a:xfrm>
            <a:off x="3298122" y="325709"/>
            <a:ext cx="4210198" cy="3252378"/>
          </a:xfrm>
          <a:prstGeom prst="rect">
            <a:avLst/>
          </a:prstGeom>
        </p:spPr>
      </p:pic>
      <p:sp>
        <p:nvSpPr>
          <p:cNvPr id="2" name="Title 1">
            <a:extLst>
              <a:ext uri="{FF2B5EF4-FFF2-40B4-BE49-F238E27FC236}">
                <a16:creationId xmlns:a16="http://schemas.microsoft.com/office/drawing/2014/main" id="{CE96C973-E81D-49A6-A840-C273A02AE96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Before Time VS Cities</a:t>
            </a:r>
          </a:p>
        </p:txBody>
      </p:sp>
      <p:pic>
        <p:nvPicPr>
          <p:cNvPr id="5" name="Picture 4">
            <a:extLst>
              <a:ext uri="{FF2B5EF4-FFF2-40B4-BE49-F238E27FC236}">
                <a16:creationId xmlns:a16="http://schemas.microsoft.com/office/drawing/2014/main" id="{DCDF6831-1FBE-4473-9082-3AC930677816}"/>
              </a:ext>
            </a:extLst>
          </p:cNvPr>
          <p:cNvPicPr>
            <a:picLocks noChangeAspect="1"/>
          </p:cNvPicPr>
          <p:nvPr/>
        </p:nvPicPr>
        <p:blipFill>
          <a:blip r:embed="rId3"/>
          <a:stretch>
            <a:fillRect/>
          </a:stretch>
        </p:blipFill>
        <p:spPr>
          <a:xfrm>
            <a:off x="6850110" y="3066858"/>
            <a:ext cx="4521497" cy="3433560"/>
          </a:xfrm>
          <a:prstGeom prst="rect">
            <a:avLst/>
          </a:prstGeom>
        </p:spPr>
      </p:pic>
    </p:spTree>
    <p:extLst>
      <p:ext uri="{BB962C8B-B14F-4D97-AF65-F5344CB8AC3E}">
        <p14:creationId xmlns:p14="http://schemas.microsoft.com/office/powerpoint/2010/main" val="359189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C592-5407-2748-83D2-9D8E64D00BB2}"/>
              </a:ext>
            </a:extLst>
          </p:cNvPr>
          <p:cNvSpPr>
            <a:spLocks noGrp="1"/>
          </p:cNvSpPr>
          <p:nvPr>
            <p:ph type="title"/>
          </p:nvPr>
        </p:nvSpPr>
        <p:spPr>
          <a:xfrm>
            <a:off x="7291448" y="205483"/>
            <a:ext cx="4062352" cy="1387012"/>
          </a:xfrm>
        </p:spPr>
        <p:txBody>
          <a:bodyPr/>
          <a:lstStyle/>
          <a:p>
            <a:r>
              <a:rPr lang="en-US" dirty="0"/>
              <a:t>Scatter-Matrix</a:t>
            </a:r>
          </a:p>
        </p:txBody>
      </p:sp>
      <p:pic>
        <p:nvPicPr>
          <p:cNvPr id="4" name="Content Placeholder 4">
            <a:extLst>
              <a:ext uri="{FF2B5EF4-FFF2-40B4-BE49-F238E27FC236}">
                <a16:creationId xmlns:a16="http://schemas.microsoft.com/office/drawing/2014/main" id="{39A74865-A5F6-F74A-9CF6-75FCD92C3634}"/>
              </a:ext>
            </a:extLst>
          </p:cNvPr>
          <p:cNvPicPr>
            <a:picLocks noChangeAspect="1"/>
          </p:cNvPicPr>
          <p:nvPr/>
        </p:nvPicPr>
        <p:blipFill>
          <a:blip r:embed="rId2"/>
          <a:stretch>
            <a:fillRect/>
          </a:stretch>
        </p:blipFill>
        <p:spPr>
          <a:xfrm>
            <a:off x="-124966" y="0"/>
            <a:ext cx="6882158" cy="6225893"/>
          </a:xfrm>
          <a:prstGeom prst="rect">
            <a:avLst/>
          </a:prstGeom>
        </p:spPr>
      </p:pic>
    </p:spTree>
    <p:extLst>
      <p:ext uri="{BB962C8B-B14F-4D97-AF65-F5344CB8AC3E}">
        <p14:creationId xmlns:p14="http://schemas.microsoft.com/office/powerpoint/2010/main" val="371712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42D-F9C9-CA44-B59F-73FA6E1808F7}"/>
              </a:ext>
            </a:extLst>
          </p:cNvPr>
          <p:cNvSpPr>
            <a:spLocks noGrp="1"/>
          </p:cNvSpPr>
          <p:nvPr>
            <p:ph type="title"/>
          </p:nvPr>
        </p:nvSpPr>
        <p:spPr/>
        <p:txBody>
          <a:bodyPr/>
          <a:lstStyle/>
          <a:p>
            <a:r>
              <a:rPr lang="en-US" dirty="0"/>
              <a:t>Limitations of data:</a:t>
            </a:r>
          </a:p>
        </p:txBody>
      </p:sp>
      <p:sp>
        <p:nvSpPr>
          <p:cNvPr id="3" name="Content Placeholder 2">
            <a:extLst>
              <a:ext uri="{FF2B5EF4-FFF2-40B4-BE49-F238E27FC236}">
                <a16:creationId xmlns:a16="http://schemas.microsoft.com/office/drawing/2014/main" id="{C2ADD2FC-BE32-B14B-8D82-C73CDC046D03}"/>
              </a:ext>
            </a:extLst>
          </p:cNvPr>
          <p:cNvSpPr>
            <a:spLocks noGrp="1"/>
          </p:cNvSpPr>
          <p:nvPr>
            <p:ph idx="1"/>
          </p:nvPr>
        </p:nvSpPr>
        <p:spPr/>
        <p:txBody>
          <a:bodyPr/>
          <a:lstStyle/>
          <a:p>
            <a:pPr lvl="1"/>
            <a:r>
              <a:rPr lang="en-US" dirty="0"/>
              <a:t>We abstracted quarterly data by analyzing one month of data. No reasons were given about cancelation and diversion of flights.</a:t>
            </a:r>
          </a:p>
          <a:p>
            <a:pPr lvl="1"/>
            <a:r>
              <a:rPr lang="en-US" dirty="0"/>
              <a:t>Provided data columns need to be abstracted, for example giving four attributes to describe date and time is excessive, for example they provided, year, month, day of month, day of weeks,  would have been better of using just one columns, for example </a:t>
            </a:r>
            <a:r>
              <a:rPr lang="en-US" dirty="0">
                <a:hlinkClick r:id="rId2"/>
              </a:rPr>
              <a:t>unix time</a:t>
            </a:r>
            <a:r>
              <a:rPr lang="en-US" dirty="0"/>
              <a:t>.</a:t>
            </a:r>
          </a:p>
          <a:p>
            <a:pPr lvl="1"/>
            <a:r>
              <a:rPr lang="en-US" dirty="0"/>
              <a:t>The shear amount of data, force us to select columns we consider it related to our analysis.</a:t>
            </a:r>
          </a:p>
        </p:txBody>
      </p:sp>
    </p:spTree>
    <p:extLst>
      <p:ext uri="{BB962C8B-B14F-4D97-AF65-F5344CB8AC3E}">
        <p14:creationId xmlns:p14="http://schemas.microsoft.com/office/powerpoint/2010/main" val="277768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D8EC-1BA2-634C-874B-AF1D285552D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45C7FE5-E6AB-0E42-AC06-2CF907BD74E0}"/>
              </a:ext>
            </a:extLst>
          </p:cNvPr>
          <p:cNvSpPr>
            <a:spLocks noGrp="1"/>
          </p:cNvSpPr>
          <p:nvPr>
            <p:ph idx="1"/>
          </p:nvPr>
        </p:nvSpPr>
        <p:spPr>
          <a:xfrm>
            <a:off x="838200" y="1825625"/>
            <a:ext cx="10515600" cy="4153935"/>
          </a:xfrm>
        </p:spPr>
        <p:txBody>
          <a:bodyPr>
            <a:normAutofit fontScale="92500" lnSpcReduction="10000"/>
          </a:bodyPr>
          <a:lstStyle/>
          <a:p>
            <a:pPr lvl="0"/>
            <a:r>
              <a:rPr lang="en-US" b="1" dirty="0"/>
              <a:t>Departure Times:</a:t>
            </a:r>
            <a:r>
              <a:rPr lang="en-US" dirty="0"/>
              <a:t> As the day progress, there seem to be an increase in departure times. </a:t>
            </a:r>
          </a:p>
          <a:p>
            <a:pPr lvl="0"/>
            <a:r>
              <a:rPr lang="en-US" b="1" dirty="0"/>
              <a:t>Departure Delay:</a:t>
            </a:r>
            <a:r>
              <a:rPr lang="en-US" dirty="0"/>
              <a:t> Shorter departure delays for flights with longer distance flights.</a:t>
            </a:r>
          </a:p>
          <a:p>
            <a:pPr lvl="0"/>
            <a:r>
              <a:rPr lang="en-US" b="1" dirty="0"/>
              <a:t>Arrival Delay:</a:t>
            </a:r>
            <a:r>
              <a:rPr lang="en-US" dirty="0"/>
              <a:t> Arrival Delay correlate with departure delay, with exception of longer flight, which it seems, those flight tend to catch up and still arrive on time. Other delays (Weather Delays, </a:t>
            </a:r>
            <a:r>
              <a:rPr lang="en-US" dirty="0" err="1"/>
              <a:t>etc</a:t>
            </a:r>
            <a:r>
              <a:rPr lang="en-US" dirty="0"/>
              <a:t>) seem to be uncorrelated within with general trend of delays.</a:t>
            </a:r>
          </a:p>
          <a:p>
            <a:r>
              <a:rPr lang="en-US" dirty="0"/>
              <a:t>MD, NV and TT are the 3 origin States/Territories that have the most number of delayed flights while MT and AK has the least delays.</a:t>
            </a:r>
          </a:p>
          <a:p>
            <a:r>
              <a:rPr lang="en-US" dirty="0"/>
              <a:t> Over all there are 66 percent of flights ar</a:t>
            </a:r>
            <a:r>
              <a:rPr lang="en-US" i="1" dirty="0"/>
              <a:t>rive on time.</a:t>
            </a:r>
            <a:endParaRPr lang="en-US" dirty="0"/>
          </a:p>
          <a:p>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244623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BDF3-E53D-FB47-B8DE-DAC23B87A71D}"/>
              </a:ext>
            </a:extLst>
          </p:cNvPr>
          <p:cNvSpPr>
            <a:spLocks noGrp="1"/>
          </p:cNvSpPr>
          <p:nvPr>
            <p:ph type="title"/>
          </p:nvPr>
        </p:nvSpPr>
        <p:spPr/>
        <p:txBody>
          <a:bodyPr/>
          <a:lstStyle/>
          <a:p>
            <a:r>
              <a:rPr lang="en-US" dirty="0"/>
              <a:t>Recommendations for Passengers:</a:t>
            </a:r>
          </a:p>
        </p:txBody>
      </p:sp>
      <p:sp>
        <p:nvSpPr>
          <p:cNvPr id="3" name="Content Placeholder 2">
            <a:extLst>
              <a:ext uri="{FF2B5EF4-FFF2-40B4-BE49-F238E27FC236}">
                <a16:creationId xmlns:a16="http://schemas.microsoft.com/office/drawing/2014/main" id="{32BC0329-473C-1B45-B2EF-5F001A3B7E67}"/>
              </a:ext>
            </a:extLst>
          </p:cNvPr>
          <p:cNvSpPr>
            <a:spLocks noGrp="1"/>
          </p:cNvSpPr>
          <p:nvPr>
            <p:ph idx="1"/>
          </p:nvPr>
        </p:nvSpPr>
        <p:spPr/>
        <p:txBody>
          <a:bodyPr/>
          <a:lstStyle/>
          <a:p>
            <a:r>
              <a:rPr lang="en-US" dirty="0"/>
              <a:t>Based on our analysis we recommend to travel early in the day and after the 10</a:t>
            </a:r>
            <a:r>
              <a:rPr lang="en-US" baseline="30000" dirty="0"/>
              <a:t>th</a:t>
            </a:r>
            <a:r>
              <a:rPr lang="en-US" dirty="0"/>
              <a:t> of the month.</a:t>
            </a:r>
          </a:p>
          <a:p>
            <a:r>
              <a:rPr lang="en-US" dirty="0"/>
              <a:t>July travels show more delays.</a:t>
            </a:r>
          </a:p>
          <a:p>
            <a:r>
              <a:rPr lang="en-US" dirty="0"/>
              <a:t>The probability of  flights to arrive late is high for Airports in the territories (PR and TT). </a:t>
            </a:r>
          </a:p>
          <a:p>
            <a:r>
              <a:rPr lang="en-US" dirty="0"/>
              <a:t>The probability of  flights to depart late is high for  DFW and </a:t>
            </a:r>
            <a:r>
              <a:rPr lang="en-US" dirty="0" err="1"/>
              <a:t>Lovefield</a:t>
            </a:r>
            <a:r>
              <a:rPr lang="en-US" dirty="0"/>
              <a:t> in Dallas, TX.</a:t>
            </a:r>
          </a:p>
        </p:txBody>
      </p:sp>
    </p:spTree>
    <p:extLst>
      <p:ext uri="{BB962C8B-B14F-4D97-AF65-F5344CB8AC3E}">
        <p14:creationId xmlns:p14="http://schemas.microsoft.com/office/powerpoint/2010/main" val="28565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F03F-6FF2-4957-BEB0-916D3B6E9794}"/>
              </a:ext>
            </a:extLst>
          </p:cNvPr>
          <p:cNvSpPr>
            <a:spLocks noGrp="1"/>
          </p:cNvSpPr>
          <p:nvPr>
            <p:ph type="ctrTitle"/>
          </p:nvPr>
        </p:nvSpPr>
        <p:spPr>
          <a:xfrm>
            <a:off x="1454426" y="302247"/>
            <a:ext cx="8653670" cy="835646"/>
          </a:xfrm>
        </p:spPr>
        <p:txBody>
          <a:bodyPr>
            <a:normAutofit fontScale="90000"/>
          </a:bodyPr>
          <a:lstStyle/>
          <a:p>
            <a:r>
              <a:rPr lang="en-US" b="1" dirty="0"/>
              <a:t>Data Insight</a:t>
            </a:r>
          </a:p>
        </p:txBody>
      </p:sp>
      <p:sp>
        <p:nvSpPr>
          <p:cNvPr id="3" name="Subtitle 2">
            <a:extLst>
              <a:ext uri="{FF2B5EF4-FFF2-40B4-BE49-F238E27FC236}">
                <a16:creationId xmlns:a16="http://schemas.microsoft.com/office/drawing/2014/main" id="{40C774F6-1AD4-448A-84AF-7245A07A6AF9}"/>
              </a:ext>
            </a:extLst>
          </p:cNvPr>
          <p:cNvSpPr>
            <a:spLocks noGrp="1"/>
          </p:cNvSpPr>
          <p:nvPr>
            <p:ph type="subTitle" idx="1"/>
          </p:nvPr>
        </p:nvSpPr>
        <p:spPr>
          <a:xfrm>
            <a:off x="1209261" y="1981960"/>
            <a:ext cx="9144000" cy="3260600"/>
          </a:xfrm>
        </p:spPr>
        <p:txBody>
          <a:bodyPr>
            <a:normAutofit fontScale="92500" lnSpcReduction="20000"/>
          </a:bodyPr>
          <a:lstStyle/>
          <a:p>
            <a:pPr marL="457200" indent="-457200" algn="l">
              <a:buAutoNum type="arabicPeriod"/>
            </a:pPr>
            <a:r>
              <a:rPr lang="en-US" dirty="0"/>
              <a:t>Data Source - Bureau of Transportation Statistics (</a:t>
            </a:r>
            <a:r>
              <a:rPr lang="en-US" dirty="0">
                <a:hlinkClick r:id="rId2"/>
              </a:rPr>
              <a:t>https://www.bts.gov/</a:t>
            </a:r>
            <a:r>
              <a:rPr lang="en-US" dirty="0"/>
              <a:t>), </a:t>
            </a:r>
            <a:r>
              <a:rPr lang="en-US" u="sng" dirty="0">
                <a:hlinkClick r:id="rId3"/>
              </a:rPr>
              <a:t>https://openflights.org/data.html</a:t>
            </a:r>
            <a:endParaRPr lang="en-US" u="sng" dirty="0"/>
          </a:p>
          <a:p>
            <a:pPr marL="457200" indent="-457200" algn="l">
              <a:buAutoNum type="arabicPeriod"/>
            </a:pPr>
            <a:endParaRPr lang="en-US" dirty="0"/>
          </a:p>
          <a:p>
            <a:pPr marL="457200" indent="-457200" algn="l">
              <a:buAutoNum type="arabicPeriod"/>
            </a:pPr>
            <a:r>
              <a:rPr lang="en-US" dirty="0"/>
              <a:t>Data Format – CSV (Comma Separated Value) Files</a:t>
            </a:r>
          </a:p>
          <a:p>
            <a:pPr marL="457200" indent="-457200" algn="l">
              <a:buAutoNum type="arabicPeriod"/>
            </a:pPr>
            <a:r>
              <a:rPr lang="en-US" dirty="0"/>
              <a:t>Data Sampling and Details – </a:t>
            </a:r>
          </a:p>
          <a:p>
            <a:pPr algn="l"/>
            <a:endParaRPr lang="en-US" dirty="0"/>
          </a:p>
          <a:p>
            <a:pPr marL="914400" lvl="1" indent="-457200" algn="l">
              <a:buAutoNum type="alphaLcPeriod"/>
            </a:pPr>
            <a:r>
              <a:rPr lang="en-US" dirty="0"/>
              <a:t>Ontime performance details for 18 US Passenger Flight Carriers</a:t>
            </a:r>
          </a:p>
          <a:p>
            <a:pPr marL="914400" lvl="1" indent="-457200" algn="l">
              <a:buAutoNum type="alphaLcPeriod"/>
            </a:pPr>
            <a:r>
              <a:rPr lang="en-US" dirty="0"/>
              <a:t>Data spanning 12 months (Months of Jan, Apr, July and Oct from 2015 to 2018)</a:t>
            </a:r>
          </a:p>
          <a:p>
            <a:pPr lvl="1" algn="l"/>
            <a:endParaRPr lang="en-US" dirty="0"/>
          </a:p>
          <a:p>
            <a:pPr algn="l"/>
            <a:r>
              <a:rPr lang="en-US" dirty="0"/>
              <a:t>4. Data Volume – 5962813 (~ 6M) rows</a:t>
            </a:r>
          </a:p>
          <a:p>
            <a:pPr algn="l"/>
            <a:endParaRPr lang="en-US" dirty="0"/>
          </a:p>
        </p:txBody>
      </p:sp>
    </p:spTree>
    <p:extLst>
      <p:ext uri="{BB962C8B-B14F-4D97-AF65-F5344CB8AC3E}">
        <p14:creationId xmlns:p14="http://schemas.microsoft.com/office/powerpoint/2010/main" val="7328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C8F8-4B7D-9D4C-958D-CB4999128964}"/>
              </a:ext>
            </a:extLst>
          </p:cNvPr>
          <p:cNvSpPr>
            <a:spLocks noGrp="1"/>
          </p:cNvSpPr>
          <p:nvPr>
            <p:ph type="title"/>
          </p:nvPr>
        </p:nvSpPr>
        <p:spPr/>
        <p:txBody>
          <a:bodyPr/>
          <a:lstStyle/>
          <a:p>
            <a:r>
              <a:rPr lang="en-US" dirty="0"/>
              <a:t>Sampling Schema:</a:t>
            </a:r>
          </a:p>
        </p:txBody>
      </p:sp>
      <p:sp>
        <p:nvSpPr>
          <p:cNvPr id="3" name="Content Placeholder 2">
            <a:extLst>
              <a:ext uri="{FF2B5EF4-FFF2-40B4-BE49-F238E27FC236}">
                <a16:creationId xmlns:a16="http://schemas.microsoft.com/office/drawing/2014/main" id="{03C30FF2-0637-3D40-8F8D-E9CFBAD5A33E}"/>
              </a:ext>
            </a:extLst>
          </p:cNvPr>
          <p:cNvSpPr>
            <a:spLocks noGrp="1"/>
          </p:cNvSpPr>
          <p:nvPr>
            <p:ph idx="1"/>
          </p:nvPr>
        </p:nvSpPr>
        <p:spPr/>
        <p:txBody>
          <a:bodyPr>
            <a:normAutofit fontScale="92500"/>
          </a:bodyPr>
          <a:lstStyle/>
          <a:p>
            <a:r>
              <a:rPr lang="en-US" dirty="0"/>
              <a:t>large dataset ~ We use </a:t>
            </a:r>
            <a:r>
              <a:rPr lang="en-US" dirty="0">
                <a:hlinkClick r:id="rId2"/>
              </a:rPr>
              <a:t>stratification</a:t>
            </a:r>
            <a:r>
              <a:rPr lang="en-US" dirty="0"/>
              <a:t> to reduce heterogeneity. Flight data are too large. We stratified the data by origin and/or destination airport, and using monthly information. It is recommended to avoid over Stratification, which may leads to an excessive volume of results which may need to be aggregated to summaries.</a:t>
            </a:r>
          </a:p>
          <a:p>
            <a:r>
              <a:rPr lang="en-US" dirty="0"/>
              <a:t>Passengers per flight info is not existed in our dataset files, our data is appropriate for “flight focused” analyses not “passenger focused” analyses.</a:t>
            </a:r>
          </a:p>
          <a:p>
            <a:r>
              <a:rPr lang="en-US" dirty="0"/>
              <a:t>We examined  subset of large amount of data,  a monthly samples (one month of flight data per year for four years)  and to reflect quarterly changes  we chose (January, April, July and October data were drawn to understand changes in quarterly manner and over the years</a:t>
            </a:r>
          </a:p>
          <a:p>
            <a:endParaRPr lang="en-US" dirty="0"/>
          </a:p>
          <a:p>
            <a:endParaRPr lang="en-US" dirty="0"/>
          </a:p>
        </p:txBody>
      </p:sp>
    </p:spTree>
    <p:extLst>
      <p:ext uri="{BB962C8B-B14F-4D97-AF65-F5344CB8AC3E}">
        <p14:creationId xmlns:p14="http://schemas.microsoft.com/office/powerpoint/2010/main" val="320888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A99-CAD7-3F4F-830A-B75325E716AF}"/>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7D7FA9FB-8282-524F-8CD5-054E549DC3B8}"/>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2CC62351-C7E8-D940-9D2A-ABAC64234B58}"/>
              </a:ext>
            </a:extLst>
          </p:cNvPr>
          <p:cNvSpPr txBox="1">
            <a:spLocks/>
          </p:cNvSpPr>
          <p:nvPr/>
        </p:nvSpPr>
        <p:spPr>
          <a:xfrm>
            <a:off x="838200" y="1825625"/>
            <a:ext cx="10515600" cy="412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Null hypothesis, H</a:t>
            </a:r>
            <a:r>
              <a:rPr lang="en-US" baseline="-25000"/>
              <a:t>0</a:t>
            </a:r>
            <a:r>
              <a:rPr lang="en-US"/>
              <a:t>: Airline time delays are weather induced.</a:t>
            </a:r>
            <a:endParaRPr lang="en-US" dirty="0"/>
          </a:p>
        </p:txBody>
      </p:sp>
    </p:spTree>
    <p:extLst>
      <p:ext uri="{BB962C8B-B14F-4D97-AF65-F5344CB8AC3E}">
        <p14:creationId xmlns:p14="http://schemas.microsoft.com/office/powerpoint/2010/main" val="121164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D5C0-1D56-D64E-9419-A3E5E306650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A74363C-E995-4843-9434-219D4772AEEB}"/>
              </a:ext>
            </a:extLst>
          </p:cNvPr>
          <p:cNvSpPr>
            <a:spLocks noGrp="1"/>
          </p:cNvSpPr>
          <p:nvPr>
            <p:ph idx="1"/>
          </p:nvPr>
        </p:nvSpPr>
        <p:spPr>
          <a:xfrm>
            <a:off x="437508" y="1476303"/>
            <a:ext cx="10515600" cy="4351338"/>
          </a:xfrm>
        </p:spPr>
        <p:txBody>
          <a:bodyPr>
            <a:normAutofit/>
          </a:bodyPr>
          <a:lstStyle/>
          <a:p>
            <a:r>
              <a:rPr lang="en-US" dirty="0"/>
              <a:t>Analyze on time performance, visualization by cities, airlines, seasons, day of the week, time of the day</a:t>
            </a:r>
          </a:p>
          <a:p>
            <a:r>
              <a:rPr lang="en-US" dirty="0"/>
              <a:t>Cancelation and diversion trend by airlines</a:t>
            </a:r>
          </a:p>
          <a:p>
            <a:r>
              <a:rPr lang="en-US" dirty="0"/>
              <a:t>Correlation of weather to flight delays</a:t>
            </a:r>
          </a:p>
          <a:p>
            <a:r>
              <a:rPr lang="en-US" dirty="0"/>
              <a:t>Techniques &amp; Tools:</a:t>
            </a:r>
          </a:p>
          <a:p>
            <a:pPr lvl="1"/>
            <a:r>
              <a:rPr lang="en-US" sz="2800" dirty="0"/>
              <a:t>Pandas </a:t>
            </a:r>
          </a:p>
          <a:p>
            <a:pPr lvl="1"/>
            <a:r>
              <a:rPr lang="en-US" sz="2800" dirty="0"/>
              <a:t>Matplotlib</a:t>
            </a:r>
          </a:p>
          <a:p>
            <a:pPr lvl="1"/>
            <a:r>
              <a:rPr lang="en-US" sz="2800" dirty="0" err="1"/>
              <a:t>Numpy</a:t>
            </a:r>
            <a:endParaRPr lang="en-US" sz="2800" dirty="0"/>
          </a:p>
          <a:p>
            <a:pPr lvl="1"/>
            <a:r>
              <a:rPr lang="en-US" sz="2800" dirty="0" err="1"/>
              <a:t>Scipy</a:t>
            </a:r>
            <a:r>
              <a:rPr lang="en-US" sz="2800" dirty="0"/>
              <a:t> and </a:t>
            </a:r>
            <a:r>
              <a:rPr lang="en-US" sz="2800" dirty="0" err="1"/>
              <a:t>sklearn</a:t>
            </a:r>
            <a:endParaRPr lang="en-US" sz="2800" dirty="0"/>
          </a:p>
        </p:txBody>
      </p:sp>
    </p:spTree>
    <p:extLst>
      <p:ext uri="{BB962C8B-B14F-4D97-AF65-F5344CB8AC3E}">
        <p14:creationId xmlns:p14="http://schemas.microsoft.com/office/powerpoint/2010/main" val="413833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75E1-CC1E-6A41-BAB1-950040358749}"/>
              </a:ext>
            </a:extLst>
          </p:cNvPr>
          <p:cNvSpPr>
            <a:spLocks noGrp="1"/>
          </p:cNvSpPr>
          <p:nvPr>
            <p:ph type="title"/>
          </p:nvPr>
        </p:nvSpPr>
        <p:spPr/>
        <p:txBody>
          <a:bodyPr/>
          <a:lstStyle/>
          <a:p>
            <a:r>
              <a:rPr lang="en-US" dirty="0"/>
              <a:t>Airport Delays</a:t>
            </a:r>
          </a:p>
        </p:txBody>
      </p:sp>
      <p:pic>
        <p:nvPicPr>
          <p:cNvPr id="4" name="Content Placeholder 4">
            <a:extLst>
              <a:ext uri="{FF2B5EF4-FFF2-40B4-BE49-F238E27FC236}">
                <a16:creationId xmlns:a16="http://schemas.microsoft.com/office/drawing/2014/main" id="{E88F805D-E0AA-504C-A9AB-78D31C4CDFA1}"/>
              </a:ext>
            </a:extLst>
          </p:cNvPr>
          <p:cNvPicPr>
            <a:picLocks noChangeAspect="1"/>
          </p:cNvPicPr>
          <p:nvPr/>
        </p:nvPicPr>
        <p:blipFill>
          <a:blip r:embed="rId2"/>
          <a:stretch>
            <a:fillRect/>
          </a:stretch>
        </p:blipFill>
        <p:spPr>
          <a:xfrm>
            <a:off x="838200" y="1695336"/>
            <a:ext cx="9699366" cy="4481627"/>
          </a:xfrm>
          <a:prstGeom prst="rect">
            <a:avLst/>
          </a:prstGeom>
        </p:spPr>
      </p:pic>
    </p:spTree>
    <p:extLst>
      <p:ext uri="{BB962C8B-B14F-4D97-AF65-F5344CB8AC3E}">
        <p14:creationId xmlns:p14="http://schemas.microsoft.com/office/powerpoint/2010/main" val="282599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6C3CA-CF55-48D6-8A6B-9F973C07A5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Total Flights for each Carrier</a:t>
            </a:r>
          </a:p>
        </p:txBody>
      </p:sp>
      <p:pic>
        <p:nvPicPr>
          <p:cNvPr id="4" name="Picture 3">
            <a:extLst>
              <a:ext uri="{FF2B5EF4-FFF2-40B4-BE49-F238E27FC236}">
                <a16:creationId xmlns:a16="http://schemas.microsoft.com/office/drawing/2014/main" id="{C303ECFF-0941-49D2-89AF-493115ACAC7B}"/>
              </a:ext>
            </a:extLst>
          </p:cNvPr>
          <p:cNvPicPr>
            <a:picLocks noChangeAspect="1"/>
          </p:cNvPicPr>
          <p:nvPr/>
        </p:nvPicPr>
        <p:blipFill>
          <a:blip r:embed="rId2"/>
          <a:stretch>
            <a:fillRect/>
          </a:stretch>
        </p:blipFill>
        <p:spPr>
          <a:xfrm>
            <a:off x="3530439" y="490833"/>
            <a:ext cx="8523555" cy="4049636"/>
          </a:xfrm>
          <a:prstGeom prst="rect">
            <a:avLst/>
          </a:prstGeom>
        </p:spPr>
      </p:pic>
      <p:sp>
        <p:nvSpPr>
          <p:cNvPr id="5" name="TextBox 4">
            <a:extLst>
              <a:ext uri="{FF2B5EF4-FFF2-40B4-BE49-F238E27FC236}">
                <a16:creationId xmlns:a16="http://schemas.microsoft.com/office/drawing/2014/main" id="{65ABE5F0-D37C-4B3D-964B-93BC62D6AA74}"/>
              </a:ext>
            </a:extLst>
          </p:cNvPr>
          <p:cNvSpPr txBox="1"/>
          <p:nvPr/>
        </p:nvSpPr>
        <p:spPr>
          <a:xfrm>
            <a:off x="3878317" y="5031302"/>
            <a:ext cx="7367752" cy="707886"/>
          </a:xfrm>
          <a:prstGeom prst="rect">
            <a:avLst/>
          </a:prstGeom>
          <a:noFill/>
        </p:spPr>
        <p:txBody>
          <a:bodyPr wrap="square" rtlCol="0">
            <a:spAutoFit/>
          </a:bodyPr>
          <a:lstStyle/>
          <a:p>
            <a:r>
              <a:rPr lang="en-US" sz="2000" dirty="0"/>
              <a:t>Southwest has the most number of Flights (approx. 1.2M) followed by Delta and American Airlines (approx. 0.8M)</a:t>
            </a:r>
          </a:p>
        </p:txBody>
      </p:sp>
    </p:spTree>
    <p:extLst>
      <p:ext uri="{BB962C8B-B14F-4D97-AF65-F5344CB8AC3E}">
        <p14:creationId xmlns:p14="http://schemas.microsoft.com/office/powerpoint/2010/main" val="143059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EA3B8-91C8-48E4-BAF6-1D68B03FEE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for each carrier</a:t>
            </a:r>
          </a:p>
        </p:txBody>
      </p:sp>
      <p:sp>
        <p:nvSpPr>
          <p:cNvPr id="7" name="TextBox 6">
            <a:extLst>
              <a:ext uri="{FF2B5EF4-FFF2-40B4-BE49-F238E27FC236}">
                <a16:creationId xmlns:a16="http://schemas.microsoft.com/office/drawing/2014/main" id="{8DE6E57B-42EE-47B0-A0EF-FAC6B83B8D2C}"/>
              </a:ext>
            </a:extLst>
          </p:cNvPr>
          <p:cNvSpPr txBox="1"/>
          <p:nvPr/>
        </p:nvSpPr>
        <p:spPr>
          <a:xfrm>
            <a:off x="3216165" y="5041812"/>
            <a:ext cx="7367752" cy="400110"/>
          </a:xfrm>
          <a:prstGeom prst="rect">
            <a:avLst/>
          </a:prstGeom>
          <a:noFill/>
        </p:spPr>
        <p:txBody>
          <a:bodyPr wrap="square" rtlCol="0">
            <a:spAutoFit/>
          </a:bodyPr>
          <a:lstStyle/>
          <a:p>
            <a:r>
              <a:rPr lang="en-US" sz="2000" dirty="0"/>
              <a:t>Southwest has the most number of delayed Flights – 45% (approx.)</a:t>
            </a:r>
          </a:p>
        </p:txBody>
      </p:sp>
      <p:pic>
        <p:nvPicPr>
          <p:cNvPr id="5" name="Picture 4">
            <a:extLst>
              <a:ext uri="{FF2B5EF4-FFF2-40B4-BE49-F238E27FC236}">
                <a16:creationId xmlns:a16="http://schemas.microsoft.com/office/drawing/2014/main" id="{EE12CF40-A488-4315-A01A-D8ECF81AE5DF}"/>
              </a:ext>
            </a:extLst>
          </p:cNvPr>
          <p:cNvPicPr>
            <a:picLocks noChangeAspect="1"/>
          </p:cNvPicPr>
          <p:nvPr/>
        </p:nvPicPr>
        <p:blipFill>
          <a:blip r:embed="rId2"/>
          <a:stretch>
            <a:fillRect/>
          </a:stretch>
        </p:blipFill>
        <p:spPr>
          <a:xfrm>
            <a:off x="3520966" y="885745"/>
            <a:ext cx="8555420" cy="3621124"/>
          </a:xfrm>
          <a:prstGeom prst="rect">
            <a:avLst/>
          </a:prstGeom>
        </p:spPr>
      </p:pic>
    </p:spTree>
    <p:extLst>
      <p:ext uri="{BB962C8B-B14F-4D97-AF65-F5344CB8AC3E}">
        <p14:creationId xmlns:p14="http://schemas.microsoft.com/office/powerpoint/2010/main" val="2060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984</Words>
  <Application>Microsoft Macintosh PowerPoint</Application>
  <PresentationFormat>Widescreen</PresentationFormat>
  <Paragraphs>85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Carriers and Airports Like Horses and Carriages</vt:lpstr>
      <vt:lpstr>Contributors:</vt:lpstr>
      <vt:lpstr>Data Insight</vt:lpstr>
      <vt:lpstr>Sampling Schema:</vt:lpstr>
      <vt:lpstr>Null Hypothesis:</vt:lpstr>
      <vt:lpstr>Objectives</vt:lpstr>
      <vt:lpstr>Airport Delays</vt:lpstr>
      <vt:lpstr>Total Flights for each Carrier</vt:lpstr>
      <vt:lpstr>Delay for each carrier</vt:lpstr>
      <vt:lpstr>Delay trend for 24 hr period</vt:lpstr>
      <vt:lpstr>Delay Trend over days of the week</vt:lpstr>
      <vt:lpstr>Delay trends for days of a Month</vt:lpstr>
      <vt:lpstr>Delay Trend for the 4 seasonal months</vt:lpstr>
      <vt:lpstr>Delay Reasons</vt:lpstr>
      <vt:lpstr>Delay Trends VS Flight Distance</vt:lpstr>
      <vt:lpstr>Delay Trend across US States</vt:lpstr>
      <vt:lpstr>Delay VS Cities</vt:lpstr>
      <vt:lpstr>Cancelled/Diverted Flights for each carrier</vt:lpstr>
      <vt:lpstr>PowerPoint Presentation</vt:lpstr>
      <vt:lpstr>Before Time VS Cities</vt:lpstr>
      <vt:lpstr>Scatter-Matrix</vt:lpstr>
      <vt:lpstr>Limitations of data:</vt:lpstr>
      <vt:lpstr>Conclusions:</vt:lpstr>
      <vt:lpstr>Recommendations for Passengers: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Saifee Dalal</dc:creator>
  <cp:lastModifiedBy>Microsoft Office User</cp:lastModifiedBy>
  <cp:revision>27</cp:revision>
  <dcterms:created xsi:type="dcterms:W3CDTF">2018-08-14T03:21:12Z</dcterms:created>
  <dcterms:modified xsi:type="dcterms:W3CDTF">2018-08-19T21:46:24Z</dcterms:modified>
</cp:coreProperties>
</file>