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57" r:id="rId4"/>
    <p:sldId id="258" r:id="rId5"/>
    <p:sldId id="262" r:id="rId6"/>
    <p:sldId id="261" r:id="rId7"/>
    <p:sldId id="263" r:id="rId8"/>
    <p:sldId id="264" r:id="rId9"/>
    <p:sldId id="265" r:id="rId10"/>
    <p:sldId id="259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ifee Dalal" initials="SD" lastIdx="1" clrIdx="0">
    <p:extLst>
      <p:ext uri="{19B8F6BF-5375-455C-9EA6-DF929625EA0E}">
        <p15:presenceInfo xmlns:p15="http://schemas.microsoft.com/office/powerpoint/2012/main" userId="b5afaf7d3f0fe6c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604" autoAdjust="0"/>
    <p:restoredTop sz="94660"/>
  </p:normalViewPr>
  <p:slideViewPr>
    <p:cSldViewPr snapToGrid="0">
      <p:cViewPr>
        <p:scale>
          <a:sx n="66" d="100"/>
          <a:sy n="66" d="100"/>
        </p:scale>
        <p:origin x="836" y="-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8-12T16:56:44.382" idx="1">
    <p:pos x="10" y="10"/>
    <p:text/>
    <p:extLst>
      <p:ext uri="{C676402C-5697-4E1C-873F-D02D1690AC5C}">
        <p15:threadingInfo xmlns:p15="http://schemas.microsoft.com/office/powerpoint/2012/main" timeZoneBias="30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028C712-5545-4664-A36E-8D3DC349ABB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912C55A-B486-4160-B6EA-2277E214DA37}">
      <dgm:prSet/>
      <dgm:spPr/>
      <dgm:t>
        <a:bodyPr/>
        <a:lstStyle/>
        <a:p>
          <a:r>
            <a:rPr lang="en-US" b="1"/>
            <a:t>On-Time Performance Analysis for US Passenger Flight Carriers</a:t>
          </a:r>
          <a:endParaRPr lang="en-US"/>
        </a:p>
      </dgm:t>
    </dgm:pt>
    <dgm:pt modelId="{22E7152A-0738-486F-95B9-38B0405D3FB3}" type="parTrans" cxnId="{4C9E6EF5-F5DF-4CF3-BB08-6B3A4365A858}">
      <dgm:prSet/>
      <dgm:spPr/>
      <dgm:t>
        <a:bodyPr/>
        <a:lstStyle/>
        <a:p>
          <a:endParaRPr lang="en-US"/>
        </a:p>
      </dgm:t>
    </dgm:pt>
    <dgm:pt modelId="{3F4BD6DC-E6C8-49D0-9D13-51EBE4CC9ED6}" type="sibTrans" cxnId="{4C9E6EF5-F5DF-4CF3-BB08-6B3A4365A858}">
      <dgm:prSet/>
      <dgm:spPr/>
      <dgm:t>
        <a:bodyPr/>
        <a:lstStyle/>
        <a:p>
          <a:endParaRPr lang="en-US"/>
        </a:p>
      </dgm:t>
    </dgm:pt>
    <dgm:pt modelId="{8683980F-0D9E-4F4B-884B-9E29CD79094A}" type="pres">
      <dgm:prSet presAssocID="{6028C712-5545-4664-A36E-8D3DC349ABB7}" presName="linear" presStyleCnt="0">
        <dgm:presLayoutVars>
          <dgm:animLvl val="lvl"/>
          <dgm:resizeHandles val="exact"/>
        </dgm:presLayoutVars>
      </dgm:prSet>
      <dgm:spPr/>
    </dgm:pt>
    <dgm:pt modelId="{F882D3CE-AAC3-4D2F-85C8-26A729411A00}" type="pres">
      <dgm:prSet presAssocID="{A912C55A-B486-4160-B6EA-2277E214DA37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25145795-C1DD-4045-B56C-1AD6A57A3606}" type="presOf" srcId="{A912C55A-B486-4160-B6EA-2277E214DA37}" destId="{F882D3CE-AAC3-4D2F-85C8-26A729411A00}" srcOrd="0" destOrd="0" presId="urn:microsoft.com/office/officeart/2005/8/layout/vList2"/>
    <dgm:cxn modelId="{A79E15E2-9C7A-4F43-B2A3-362BD9F40BD3}" type="presOf" srcId="{6028C712-5545-4664-A36E-8D3DC349ABB7}" destId="{8683980F-0D9E-4F4B-884B-9E29CD79094A}" srcOrd="0" destOrd="0" presId="urn:microsoft.com/office/officeart/2005/8/layout/vList2"/>
    <dgm:cxn modelId="{4C9E6EF5-F5DF-4CF3-BB08-6B3A4365A858}" srcId="{6028C712-5545-4664-A36E-8D3DC349ABB7}" destId="{A912C55A-B486-4160-B6EA-2277E214DA37}" srcOrd="0" destOrd="0" parTransId="{22E7152A-0738-486F-95B9-38B0405D3FB3}" sibTransId="{3F4BD6DC-E6C8-49D0-9D13-51EBE4CC9ED6}"/>
    <dgm:cxn modelId="{958DB971-F803-490A-A3D0-7732382A17AC}" type="presParOf" srcId="{8683980F-0D9E-4F4B-884B-9E29CD79094A}" destId="{F882D3CE-AAC3-4D2F-85C8-26A729411A00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82D3CE-AAC3-4D2F-85C8-26A729411A00}">
      <dsp:nvSpPr>
        <dsp:cNvPr id="0" name=""/>
        <dsp:cNvSpPr/>
      </dsp:nvSpPr>
      <dsp:spPr>
        <a:xfrm>
          <a:off x="0" y="813218"/>
          <a:ext cx="10333383" cy="35743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b="1" kern="1200"/>
            <a:t>On-Time Performance Analysis for US Passenger Flight Carriers</a:t>
          </a:r>
          <a:endParaRPr lang="en-US" sz="6500" kern="1200"/>
        </a:p>
      </dsp:txBody>
      <dsp:txXfrm>
        <a:off x="174485" y="987703"/>
        <a:ext cx="9984413" cy="32253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F9761-D323-4E6B-87EA-81AE7EB210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6A666C-4341-48E0-A4EC-45EE4AE5B2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9FABC6-36FF-45B3-8AFF-6A95CB988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4E4D0-A21D-4E75-A42C-7072C45DB219}" type="datetimeFigureOut">
              <a:rPr lang="en-US" smtClean="0"/>
              <a:t>8/12/2018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002B60-7263-4FB1-9E4C-2BA2E4354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814753-CC48-49A4-A7C2-C035D0F45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3B17D-0F80-4F31-A966-7197BB618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097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108BD-6C98-4B63-9B32-BA9330DFA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3AA167-2D6B-41D1-B6AE-2D4751C5F1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DC0547-7FC1-4B4B-A915-240F9D5B2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4E4D0-A21D-4E75-A42C-7072C45DB219}" type="datetimeFigureOut">
              <a:rPr lang="en-US" smtClean="0"/>
              <a:t>8/12/2018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774C5E-1E19-43D4-AEEE-873304EA6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8E4137-AB38-491C-B2D1-AE2AFAA78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3B17D-0F80-4F31-A966-7197BB618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876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268328-62B3-4AA5-A270-A0609D07D7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1460A4-F909-4A39-A9E8-67862F5CEE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DD2364-B0B2-4D1A-B9F5-B18DA6506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4E4D0-A21D-4E75-A42C-7072C45DB219}" type="datetimeFigureOut">
              <a:rPr lang="en-US" smtClean="0"/>
              <a:t>8/12/2018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1ED53E-5F37-4254-9686-E52DD9005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C93D80-B64C-40EB-86CA-78AE05B69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3B17D-0F80-4F31-A966-7197BB618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686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B4A35-99CA-41AD-BDAE-34D2CE207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23021F-BA5F-4109-84D4-9C70ECF90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70F653-EEDA-47C0-92DD-0DE521398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4E4D0-A21D-4E75-A42C-7072C45DB219}" type="datetimeFigureOut">
              <a:rPr lang="en-US" smtClean="0"/>
              <a:t>8/12/2018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8986C8-5C69-4F87-AA3A-4DBC9F8C4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0EBB98-99E7-4405-802E-FFC93E6F6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3B17D-0F80-4F31-A966-7197BB618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428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4C61C-4CD4-4E2D-8D7E-2638A9ADC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BAD0E2-8491-4E6A-8C45-3DD78DBBA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A6ADCB-CC37-4A5D-A0F9-249A28606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4E4D0-A21D-4E75-A42C-7072C45DB219}" type="datetimeFigureOut">
              <a:rPr lang="en-US" smtClean="0"/>
              <a:t>8/12/2018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99CFB9-CCDD-4352-992D-4BA95CA20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880254-4242-40AD-8F28-B42DFE1F5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3B17D-0F80-4F31-A966-7197BB618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711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EDC90-316F-4F3E-8012-6C85C7564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3BB8D4-24EA-46AC-8E01-49935D8366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42A1A7-9DDB-4E04-A379-C00F65A5C5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DA7E9D-78B6-4166-83B7-9AA1DFC0F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4E4D0-A21D-4E75-A42C-7072C45DB219}" type="datetimeFigureOut">
              <a:rPr lang="en-US" smtClean="0"/>
              <a:t>8/12/2018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71CDDC-92A2-4BD2-AF0F-0DBD043B2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1F8366-3B93-467C-8061-72B9F136C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3B17D-0F80-4F31-A966-7197BB618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157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E8A32-2BE4-4AE6-991B-CEEE3CE0B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6EC82E-78E6-4FA4-9A45-FCC4C60EF6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C31B8F-FB55-4B19-8A1B-B2D55E08D6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1764C6-31B2-4646-B094-726C34000D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B936E4-76A6-49F0-B438-54E636EC6D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FC2546-05C9-443B-95C8-47802D028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4E4D0-A21D-4E75-A42C-7072C45DB219}" type="datetimeFigureOut">
              <a:rPr lang="en-US" smtClean="0"/>
              <a:t>8/12/2018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7D1DAE-71B3-4E7B-B281-1B0662678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D2B5D1-618E-4F8C-A119-D3F9C607E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3B17D-0F80-4F31-A966-7197BB618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722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1C255-3340-4C48-BB7B-C9F325A66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8A0758-9B11-4F7F-8446-25CCD6F68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4E4D0-A21D-4E75-A42C-7072C45DB219}" type="datetimeFigureOut">
              <a:rPr lang="en-US" smtClean="0"/>
              <a:t>8/12/2018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867BF6-190C-4C91-9664-5370A5A24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FA31B4-C6D9-4231-9840-B3223B86A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3B17D-0F80-4F31-A966-7197BB618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353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218D3C-DB73-4A49-A4E0-759316D25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4E4D0-A21D-4E75-A42C-7072C45DB219}" type="datetimeFigureOut">
              <a:rPr lang="en-US" smtClean="0"/>
              <a:t>8/12/2018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585EB4-B21C-4E67-B772-912DABE7C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EF74BB-57E5-4D5D-93FA-B350BB2FA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3B17D-0F80-4F31-A966-7197BB618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569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051BA-FE94-4FF2-9F14-38A0D2FF8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0E6665-BDE2-441B-AFC1-0138BB78E0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5B7EC1-7586-4F08-9A75-2736B442FF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16460D-97C8-4725-A5E1-5FE2F804E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4E4D0-A21D-4E75-A42C-7072C45DB219}" type="datetimeFigureOut">
              <a:rPr lang="en-US" smtClean="0"/>
              <a:t>8/12/2018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81B0BA-B3AD-4D3F-AF25-2C29B0BCA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F0D3F3-01A0-45E8-B92A-ADC8FE8D3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3B17D-0F80-4F31-A966-7197BB618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779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7CB87-C4CD-4696-94ED-30B6BEBA3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A28345-89E9-452E-8B58-2330B19F33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92696C-DDC6-4141-82EC-B88796ED5C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61F80F-6547-49F2-9FAD-FEBF93E45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4E4D0-A21D-4E75-A42C-7072C45DB219}" type="datetimeFigureOut">
              <a:rPr lang="en-US" smtClean="0"/>
              <a:t>8/12/2018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C2B724-5E15-4531-8993-0D6754496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28FD8B-0C4E-427C-ABC1-4B7303175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3B17D-0F80-4F31-A966-7197BB618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23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70F1D7-D109-4277-8D9A-939E7F8DB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AFF258-533D-431F-9291-2544DEB519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9145E4-C598-4727-97E9-F921DD7123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04E4D0-A21D-4E75-A42C-7072C45DB219}" type="datetimeFigureOut">
              <a:rPr lang="en-US" smtClean="0"/>
              <a:t>8/12/2018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9A27C4-A835-4D9C-B801-D952ED7F44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488C03-047B-460B-A26F-28060AE6AA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C3B17D-0F80-4F31-A966-7197BB618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999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bts.gov/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aspmhelp.faa.gov/index.php/Types_of_Delay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6DCCDD3C-8F88-4DCC-A78C-877A40F90BCB}"/>
              </a:ext>
            </a:extLst>
          </p:cNvPr>
          <p:cNvGraphicFramePr/>
          <p:nvPr/>
        </p:nvGraphicFramePr>
        <p:xfrm>
          <a:off x="838200" y="365125"/>
          <a:ext cx="10333383" cy="52007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358287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14545F-7B39-49F9-8A77-EF62EE633D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1178" y="183642"/>
            <a:ext cx="5024120" cy="29691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CE22A6E-47AC-41EC-88E7-4EB11A9E5B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9734" y="3152775"/>
            <a:ext cx="4707009" cy="37052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A14F252-164B-4EFA-924C-18A210275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380" y="2167227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Delay Trends VS Flight Distance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B5FEF2-9CEF-4D3F-AF9D-0E7B6A394BA4}"/>
              </a:ext>
            </a:extLst>
          </p:cNvPr>
          <p:cNvSpPr txBox="1"/>
          <p:nvPr/>
        </p:nvSpPr>
        <p:spPr>
          <a:xfrm>
            <a:off x="8020038" y="345440"/>
            <a:ext cx="384684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Notable Trends:</a:t>
            </a:r>
          </a:p>
          <a:p>
            <a:endParaRPr lang="en-US" dirty="0"/>
          </a:p>
          <a:p>
            <a:r>
              <a:rPr lang="en-US" dirty="0"/>
              <a:t>1. Total number of delayed flights are more for flights travelling between 600 and 800 miles and another peak at around 2500 miles.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2. Over the same segment of flights (distance wise), the occurrences and total duration of delay is highest in July</a:t>
            </a:r>
          </a:p>
        </p:txBody>
      </p:sp>
    </p:spTree>
    <p:extLst>
      <p:ext uri="{BB962C8B-B14F-4D97-AF65-F5344CB8AC3E}">
        <p14:creationId xmlns:p14="http://schemas.microsoft.com/office/powerpoint/2010/main" val="3124951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E18B54-57A7-4762-81D1-A625D7167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Delay Trend across US States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FC0AE7-4872-4B55-A634-D9FFC69BF1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2196265"/>
            <a:ext cx="10905066" cy="207196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2E310DE-78EF-42E3-9CA7-9D84F928FA80}"/>
              </a:ext>
            </a:extLst>
          </p:cNvPr>
          <p:cNvSpPr txBox="1"/>
          <p:nvPr/>
        </p:nvSpPr>
        <p:spPr>
          <a:xfrm>
            <a:off x="1685554" y="4891523"/>
            <a:ext cx="9104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MD, NV and TT are the 3 origin States/Territories that have the most number of delayed flights</a:t>
            </a:r>
          </a:p>
        </p:txBody>
      </p:sp>
    </p:spTree>
    <p:extLst>
      <p:ext uri="{BB962C8B-B14F-4D97-AF65-F5344CB8AC3E}">
        <p14:creationId xmlns:p14="http://schemas.microsoft.com/office/powerpoint/2010/main" val="1451581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526658-CE24-4FEC-AEF2-A2866659D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1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Cancelled/Diverted Flights for each carrier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3C46A8-70EF-4090-B5E7-6C345ABE9F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2840" y="1236600"/>
            <a:ext cx="7188199" cy="21924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AE46454-E1FA-4ACE-BF65-A32994489D75}"/>
              </a:ext>
            </a:extLst>
          </p:cNvPr>
          <p:cNvSpPr txBox="1"/>
          <p:nvPr/>
        </p:nvSpPr>
        <p:spPr>
          <a:xfrm>
            <a:off x="4243771" y="4414306"/>
            <a:ext cx="6266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9E, OH, YV and YX tops the list with nearly 4% of cancelled flights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A199D4-5275-4191-BA07-44F3CC200D15}"/>
              </a:ext>
            </a:extLst>
          </p:cNvPr>
          <p:cNvSpPr txBox="1"/>
          <p:nvPr/>
        </p:nvSpPr>
        <p:spPr>
          <a:xfrm>
            <a:off x="3923097" y="4975070"/>
            <a:ext cx="7188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Make a note of G4 which has more diverted flights than cancelled flights</a:t>
            </a:r>
          </a:p>
        </p:txBody>
      </p:sp>
    </p:spTree>
    <p:extLst>
      <p:ext uri="{BB962C8B-B14F-4D97-AF65-F5344CB8AC3E}">
        <p14:creationId xmlns:p14="http://schemas.microsoft.com/office/powerpoint/2010/main" val="485614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2E0805-E89D-4BCB-9CAF-D32EFDB0BD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>
                <a:solidFill>
                  <a:schemeClr val="bg1"/>
                </a:solidFill>
              </a:rPr>
              <a:t>There is something to cheer about as well…. </a:t>
            </a:r>
            <a:r>
              <a:rPr lang="en-US" sz="2000">
                <a:solidFill>
                  <a:schemeClr val="bg1"/>
                </a:solidFill>
                <a:sym typeface="Wingdings" panose="05000000000000000000" pitchFamily="2" charset="2"/>
              </a:rPr>
              <a:t></a:t>
            </a:r>
            <a:endParaRPr lang="en-US" sz="200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5C9239-D5EE-4901-9E52-4259E7AD4A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3502" y="547838"/>
            <a:ext cx="6250769" cy="31566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7123F55-EAD3-4A98-95E3-85B6B4347272}"/>
              </a:ext>
            </a:extLst>
          </p:cNvPr>
          <p:cNvSpPr txBox="1"/>
          <p:nvPr/>
        </p:nvSpPr>
        <p:spPr>
          <a:xfrm>
            <a:off x="4994542" y="4500933"/>
            <a:ext cx="62665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DL leads the pack with 70% flights that reach the destination before time</a:t>
            </a:r>
          </a:p>
        </p:txBody>
      </p:sp>
    </p:spTree>
    <p:extLst>
      <p:ext uri="{BB962C8B-B14F-4D97-AF65-F5344CB8AC3E}">
        <p14:creationId xmlns:p14="http://schemas.microsoft.com/office/powerpoint/2010/main" val="1994680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BF03F-6FF2-4957-BEB0-916D3B6E97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4426" y="302247"/>
            <a:ext cx="8653670" cy="835646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Data Insight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C774F6-1AD4-448A-84AF-7245A07A6A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9261" y="1981960"/>
            <a:ext cx="9144000" cy="3260600"/>
          </a:xfrm>
        </p:spPr>
        <p:txBody>
          <a:bodyPr>
            <a:normAutofit fontScale="85000" lnSpcReduction="20000"/>
          </a:bodyPr>
          <a:lstStyle/>
          <a:p>
            <a:pPr marL="457200" indent="-457200" algn="l">
              <a:buAutoNum type="arabicPeriod"/>
            </a:pPr>
            <a:r>
              <a:rPr lang="en-US" dirty="0"/>
              <a:t>Data Source - Bureau of Transportation Statistics (</a:t>
            </a:r>
            <a:r>
              <a:rPr lang="en-US" dirty="0">
                <a:hlinkClick r:id="rId2"/>
              </a:rPr>
              <a:t>https://www.bts.gov/</a:t>
            </a:r>
            <a:r>
              <a:rPr lang="en-US" dirty="0"/>
              <a:t>)</a:t>
            </a:r>
          </a:p>
          <a:p>
            <a:pPr marL="457200" indent="-457200" algn="l">
              <a:buAutoNum type="arabicPeriod"/>
            </a:pPr>
            <a:endParaRPr lang="en-US" dirty="0"/>
          </a:p>
          <a:p>
            <a:pPr marL="457200" indent="-457200" algn="l">
              <a:buAutoNum type="arabicPeriod"/>
            </a:pPr>
            <a:r>
              <a:rPr lang="en-US" dirty="0"/>
              <a:t>Data Format – CSV (Comma Separated Value) Files</a:t>
            </a:r>
          </a:p>
          <a:p>
            <a:pPr marL="457200" indent="-457200" algn="l">
              <a:buAutoNum type="arabicPeriod"/>
            </a:pPr>
            <a:endParaRPr lang="en-US" dirty="0"/>
          </a:p>
          <a:p>
            <a:pPr marL="457200" indent="-457200" algn="l">
              <a:buAutoNum type="arabicPeriod"/>
            </a:pPr>
            <a:r>
              <a:rPr lang="en-US" dirty="0"/>
              <a:t>Data Sampling and Details – </a:t>
            </a:r>
          </a:p>
          <a:p>
            <a:pPr algn="l"/>
            <a:endParaRPr lang="en-US" dirty="0"/>
          </a:p>
          <a:p>
            <a:pPr marL="914400" lvl="1" indent="-457200" algn="l">
              <a:buAutoNum type="alphaLcPeriod"/>
            </a:pPr>
            <a:r>
              <a:rPr lang="en-US" dirty="0"/>
              <a:t>Ontime performance details for 18 US Passenger Flight Carriers</a:t>
            </a:r>
          </a:p>
          <a:p>
            <a:pPr marL="914400" lvl="1" indent="-457200" algn="l">
              <a:buAutoNum type="alphaLcPeriod"/>
            </a:pPr>
            <a:r>
              <a:rPr lang="en-US" dirty="0"/>
              <a:t>Data spanning 12 months (Months of Jan, Apr, July and Oct from 2015 to 2018)</a:t>
            </a:r>
          </a:p>
          <a:p>
            <a:pPr lvl="1" algn="l"/>
            <a:endParaRPr lang="en-US" dirty="0"/>
          </a:p>
          <a:p>
            <a:pPr algn="l"/>
            <a:r>
              <a:rPr lang="en-US" dirty="0"/>
              <a:t>4. Data Volume – 5962813 (~ 6M) rows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8563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66C3CA-CF55-48D6-8A6B-9F973C07A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Total Flights for each Carrier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03ECFF-0941-49D2-89AF-493115ACAC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0439" y="490833"/>
            <a:ext cx="8523555" cy="404963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5ABE5F0-D37C-4B3D-964B-93BC62D6AA74}"/>
              </a:ext>
            </a:extLst>
          </p:cNvPr>
          <p:cNvSpPr txBox="1"/>
          <p:nvPr/>
        </p:nvSpPr>
        <p:spPr>
          <a:xfrm>
            <a:off x="3878317" y="5031302"/>
            <a:ext cx="73677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Southwest has the most number of Flights (approx. 1.2M) followed by Delta and American Airlines (approx. 0.8M)</a:t>
            </a:r>
          </a:p>
        </p:txBody>
      </p:sp>
    </p:spTree>
    <p:extLst>
      <p:ext uri="{BB962C8B-B14F-4D97-AF65-F5344CB8AC3E}">
        <p14:creationId xmlns:p14="http://schemas.microsoft.com/office/powerpoint/2010/main" val="1430599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AEA3B8-91C8-48E4-BAF6-1D68B03FE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Delay for each carrier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E6E57B-42EE-47B0-A0EF-FAC6B83B8D2C}"/>
              </a:ext>
            </a:extLst>
          </p:cNvPr>
          <p:cNvSpPr txBox="1"/>
          <p:nvPr/>
        </p:nvSpPr>
        <p:spPr>
          <a:xfrm>
            <a:off x="3216165" y="5041812"/>
            <a:ext cx="7367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Southwest has the most number of delayed Flights – 45% (approx.)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12CF40-A488-4315-A01A-D8ECF81AE5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0966" y="885745"/>
            <a:ext cx="8555420" cy="3621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090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8A0E42-79D9-4880-9996-11743A93F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Delay trend for 24 hr period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80F4EA-13A7-4035-BC0A-BC14D0501E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1405625"/>
            <a:ext cx="7188199" cy="404336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252E72F-561F-4D0C-8060-38BE3EC04A11}"/>
              </a:ext>
            </a:extLst>
          </p:cNvPr>
          <p:cNvSpPr txBox="1"/>
          <p:nvPr/>
        </p:nvSpPr>
        <p:spPr>
          <a:xfrm>
            <a:off x="3673778" y="5784161"/>
            <a:ext cx="685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Words of Wisdom – Catch up a flight in the first half of the day !!! </a:t>
            </a:r>
          </a:p>
        </p:txBody>
      </p:sp>
    </p:spTree>
    <p:extLst>
      <p:ext uri="{BB962C8B-B14F-4D97-AF65-F5344CB8AC3E}">
        <p14:creationId xmlns:p14="http://schemas.microsoft.com/office/powerpoint/2010/main" val="403131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3641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5BD4B2-B3AE-487A-8D79-380A68191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Delay </a:t>
            </a:r>
            <a:r>
              <a:rPr lang="en-US" sz="2600" dirty="0">
                <a:solidFill>
                  <a:srgbClr val="FFFFFF"/>
                </a:solidFill>
              </a:rPr>
              <a:t>Trend over days of the week</a:t>
            </a:r>
            <a:endParaRPr lang="en-US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CC5D7C3-9871-45EA-9DBB-156BA64E2E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0954" y="781685"/>
            <a:ext cx="6806565" cy="471658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A7F9660-3F2C-4C2C-A9C7-6A2E5DF8AB6B}"/>
              </a:ext>
            </a:extLst>
          </p:cNvPr>
          <p:cNvSpPr txBox="1"/>
          <p:nvPr/>
        </p:nvSpPr>
        <p:spPr>
          <a:xfrm>
            <a:off x="4329761" y="5429984"/>
            <a:ext cx="685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Data Experts say that your chances of catching a delayed flight are marginally higher on Mondays, Thursdays and Fridays</a:t>
            </a:r>
          </a:p>
        </p:txBody>
      </p:sp>
    </p:spTree>
    <p:extLst>
      <p:ext uri="{BB962C8B-B14F-4D97-AF65-F5344CB8AC3E}">
        <p14:creationId xmlns:p14="http://schemas.microsoft.com/office/powerpoint/2010/main" val="2684163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D0A486-7A13-4C8A-9F5B-061E87DA1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Delay trends for days of a Month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94977C-F83A-42CE-AC06-92CBDF3B17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607" y="2105140"/>
            <a:ext cx="11585173" cy="217222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34726C7-8F97-4738-ABFE-8B72ADD6B07E}"/>
              </a:ext>
            </a:extLst>
          </p:cNvPr>
          <p:cNvSpPr txBox="1"/>
          <p:nvPr/>
        </p:nvSpPr>
        <p:spPr>
          <a:xfrm>
            <a:off x="1857013" y="4994196"/>
            <a:ext cx="8272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BEWARE - Chances of you hitting a delayed flight are higher in the first 10 days of the month.</a:t>
            </a:r>
          </a:p>
        </p:txBody>
      </p:sp>
    </p:spTree>
    <p:extLst>
      <p:ext uri="{BB962C8B-B14F-4D97-AF65-F5344CB8AC3E}">
        <p14:creationId xmlns:p14="http://schemas.microsoft.com/office/powerpoint/2010/main" val="1947151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02FCFD-3F80-4022-9143-0B631517B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Delay Trend for the 4 seasonal months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0D606B-D5E3-4D60-B35B-A4E437128E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7904" y="327555"/>
            <a:ext cx="5125720" cy="320357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E9E9D30-6367-4BAE-9190-101653DE3B6D}"/>
              </a:ext>
            </a:extLst>
          </p:cNvPr>
          <p:cNvSpPr txBox="1"/>
          <p:nvPr/>
        </p:nvSpPr>
        <p:spPr>
          <a:xfrm>
            <a:off x="3563892" y="5297146"/>
            <a:ext cx="82725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Null Hypothesis – </a:t>
            </a:r>
            <a:r>
              <a:rPr lang="en-US" dirty="0"/>
              <a:t>Delay trend in winter is not as bad then in Summer. In fact, weather plays a very small part in the total occurrences of flight delay. Don’t believe us?? Watch the next slide….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FCD2AE-00BF-4A2D-8BD3-5D21F13A12B8}"/>
              </a:ext>
            </a:extLst>
          </p:cNvPr>
          <p:cNvSpPr txBox="1"/>
          <p:nvPr/>
        </p:nvSpPr>
        <p:spPr>
          <a:xfrm>
            <a:off x="3563892" y="4275638"/>
            <a:ext cx="8272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Alert - </a:t>
            </a:r>
            <a:r>
              <a:rPr lang="en-US" dirty="0"/>
              <a:t>Be prepared to spend some extra time travelling when you pack your bags for Summer break </a:t>
            </a:r>
          </a:p>
        </p:txBody>
      </p:sp>
    </p:spTree>
    <p:extLst>
      <p:ext uri="{BB962C8B-B14F-4D97-AF65-F5344CB8AC3E}">
        <p14:creationId xmlns:p14="http://schemas.microsoft.com/office/powerpoint/2010/main" val="3171804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8A6C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844BAC-288C-44A5-949A-C4E981FB7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Delay Reasons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82E208-620F-4C24-A979-707C35AAD9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2514" y="260772"/>
            <a:ext cx="5564833" cy="382582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5E995C0-EFFD-4038-AF37-388F0882702D}"/>
              </a:ext>
            </a:extLst>
          </p:cNvPr>
          <p:cNvSpPr txBox="1"/>
          <p:nvPr/>
        </p:nvSpPr>
        <p:spPr>
          <a:xfrm>
            <a:off x="4032515" y="4598972"/>
            <a:ext cx="6472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More than 70% of the delays are caused by the operating carrier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C5F13B5-0D45-4138-9EA8-96985EDE793F}"/>
              </a:ext>
            </a:extLst>
          </p:cNvPr>
          <p:cNvSpPr txBox="1"/>
          <p:nvPr/>
        </p:nvSpPr>
        <p:spPr>
          <a:xfrm>
            <a:off x="4032514" y="5287631"/>
            <a:ext cx="64729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More Information on Flight Delay reasons – </a:t>
            </a:r>
          </a:p>
          <a:p>
            <a:r>
              <a:rPr lang="en-US" dirty="0">
                <a:hlinkClick r:id="rId3"/>
              </a:rPr>
              <a:t>http://aspmhelp.faa.gov/index.php/Types_of_Delay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38465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448</Words>
  <Application>Microsoft Office PowerPoint</Application>
  <PresentationFormat>Widescreen</PresentationFormat>
  <Paragraphs>43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Wingdings</vt:lpstr>
      <vt:lpstr>Office Theme</vt:lpstr>
      <vt:lpstr>PowerPoint Presentation</vt:lpstr>
      <vt:lpstr>Data Insight</vt:lpstr>
      <vt:lpstr>Total Flights for each Carrier</vt:lpstr>
      <vt:lpstr>Delay for each carrier</vt:lpstr>
      <vt:lpstr>Delay trend for 24 hr period</vt:lpstr>
      <vt:lpstr>Delay Trend over days of the week</vt:lpstr>
      <vt:lpstr>Delay trends for days of a Month</vt:lpstr>
      <vt:lpstr>Delay Trend for the 4 seasonal months</vt:lpstr>
      <vt:lpstr>Delay Reasons</vt:lpstr>
      <vt:lpstr>Delay Trends VS Flight Distance</vt:lpstr>
      <vt:lpstr>Delay Trend across US States</vt:lpstr>
      <vt:lpstr>Cancelled/Diverted Flights for each carrier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Saifee Dalal</dc:creator>
  <cp:lastModifiedBy>Saifee Dalal</cp:lastModifiedBy>
  <cp:revision>12</cp:revision>
  <dcterms:created xsi:type="dcterms:W3CDTF">2018-08-12T22:23:40Z</dcterms:created>
  <dcterms:modified xsi:type="dcterms:W3CDTF">2018-08-13T01:01:41Z</dcterms:modified>
</cp:coreProperties>
</file>