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72" r:id="rId2"/>
    <p:sldId id="277" r:id="rId3"/>
    <p:sldId id="256" r:id="rId4"/>
    <p:sldId id="273" r:id="rId5"/>
    <p:sldId id="275" r:id="rId6"/>
    <p:sldId id="274" r:id="rId7"/>
    <p:sldId id="279" r:id="rId8"/>
    <p:sldId id="257" r:id="rId9"/>
    <p:sldId id="258" r:id="rId10"/>
    <p:sldId id="262" r:id="rId11"/>
    <p:sldId id="261" r:id="rId12"/>
    <p:sldId id="284" r:id="rId13"/>
    <p:sldId id="264" r:id="rId14"/>
    <p:sldId id="265" r:id="rId15"/>
    <p:sldId id="259" r:id="rId16"/>
    <p:sldId id="266" r:id="rId17"/>
    <p:sldId id="269" r:id="rId18"/>
    <p:sldId id="267" r:id="rId19"/>
    <p:sldId id="285" r:id="rId20"/>
    <p:sldId id="270" r:id="rId21"/>
    <p:sldId id="278" r:id="rId22"/>
    <p:sldId id="286"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fee Dalal" initials="SD" lastIdx="1" clrIdx="0">
    <p:extLst>
      <p:ext uri="{19B8F6BF-5375-455C-9EA6-DF929625EA0E}">
        <p15:presenceInfo xmlns:p15="http://schemas.microsoft.com/office/powerpoint/2012/main" userId="b5afaf7d3f0fe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6" autoAdjust="0"/>
    <p:restoredTop sz="94674"/>
  </p:normalViewPr>
  <p:slideViewPr>
    <p:cSldViewPr snapToGrid="0">
      <p:cViewPr varScale="1">
        <p:scale>
          <a:sx n="64" d="100"/>
          <a:sy n="64" d="100"/>
        </p:scale>
        <p:origin x="9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84B58-691F-43EF-A375-EBCD1093CBA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9F8E413-817D-46FA-8843-D9FEF2B09829}">
      <dgm:prSet/>
      <dgm:spPr/>
      <dgm:t>
        <a:bodyPr/>
        <a:lstStyle/>
        <a:p>
          <a:r>
            <a:rPr lang="en-US" b="1" dirty="0"/>
            <a:t>Departure Times:</a:t>
          </a:r>
          <a:r>
            <a:rPr lang="en-US" dirty="0"/>
            <a:t> As the day progress, there seem to be an increase in departure times. </a:t>
          </a:r>
        </a:p>
      </dgm:t>
    </dgm:pt>
    <dgm:pt modelId="{2E8E855C-1088-4309-A539-C31563989ED3}" type="parTrans" cxnId="{FA137AD4-9CF1-4375-9749-59F599FC65C4}">
      <dgm:prSet/>
      <dgm:spPr/>
      <dgm:t>
        <a:bodyPr/>
        <a:lstStyle/>
        <a:p>
          <a:endParaRPr lang="en-US"/>
        </a:p>
      </dgm:t>
    </dgm:pt>
    <dgm:pt modelId="{52CA20CE-F86E-4540-B8B4-82F41C6ED1E6}" type="sibTrans" cxnId="{FA137AD4-9CF1-4375-9749-59F599FC65C4}">
      <dgm:prSet/>
      <dgm:spPr/>
      <dgm:t>
        <a:bodyPr/>
        <a:lstStyle/>
        <a:p>
          <a:endParaRPr lang="en-US"/>
        </a:p>
      </dgm:t>
    </dgm:pt>
    <dgm:pt modelId="{2CF1DFFB-14D3-4E16-B9AA-99C150C250CA}">
      <dgm:prSet/>
      <dgm:spPr/>
      <dgm:t>
        <a:bodyPr/>
        <a:lstStyle/>
        <a:p>
          <a:r>
            <a:rPr lang="en-US" b="1" dirty="0"/>
            <a:t>Departure Delay:</a:t>
          </a:r>
          <a:r>
            <a:rPr lang="en-US" dirty="0"/>
            <a:t> Shorter departure delays for longer distance flights.</a:t>
          </a:r>
        </a:p>
      </dgm:t>
    </dgm:pt>
    <dgm:pt modelId="{0F4EC843-8486-4DE2-9F87-D4DA8E948739}" type="parTrans" cxnId="{D20F18BE-21CE-4D60-9F5F-39D97213F669}">
      <dgm:prSet/>
      <dgm:spPr/>
      <dgm:t>
        <a:bodyPr/>
        <a:lstStyle/>
        <a:p>
          <a:endParaRPr lang="en-US"/>
        </a:p>
      </dgm:t>
    </dgm:pt>
    <dgm:pt modelId="{6A052EFC-9631-41D5-A1BB-91F882C66EB1}" type="sibTrans" cxnId="{D20F18BE-21CE-4D60-9F5F-39D97213F669}">
      <dgm:prSet/>
      <dgm:spPr/>
      <dgm:t>
        <a:bodyPr/>
        <a:lstStyle/>
        <a:p>
          <a:endParaRPr lang="en-US"/>
        </a:p>
      </dgm:t>
    </dgm:pt>
    <dgm:pt modelId="{E839DAB1-7726-4E2D-BDA9-4EAED87CB1AF}">
      <dgm:prSet/>
      <dgm:spPr/>
      <dgm:t>
        <a:bodyPr/>
        <a:lstStyle/>
        <a:p>
          <a:r>
            <a:rPr lang="en-US" b="1" dirty="0"/>
            <a:t>Arrival Delay:</a:t>
          </a:r>
          <a:r>
            <a:rPr lang="en-US" dirty="0"/>
            <a:t> Arrival Delay correlate with departure delay, with exception of longer flight, which seems to catch up and still arrive on time. Other delays (Weather Delays, </a:t>
          </a:r>
          <a:r>
            <a:rPr lang="en-US" dirty="0" err="1"/>
            <a:t>etc</a:t>
          </a:r>
          <a:r>
            <a:rPr lang="en-US" dirty="0"/>
            <a:t>) seem to be uncorrelated within with general trend of delays.</a:t>
          </a:r>
        </a:p>
      </dgm:t>
    </dgm:pt>
    <dgm:pt modelId="{5ACF0F99-8C3D-4764-8BAC-2D42853AACEE}" type="parTrans" cxnId="{6D896876-3DD2-4DA7-B8AA-2CD72BC7E83A}">
      <dgm:prSet/>
      <dgm:spPr/>
      <dgm:t>
        <a:bodyPr/>
        <a:lstStyle/>
        <a:p>
          <a:endParaRPr lang="en-US"/>
        </a:p>
      </dgm:t>
    </dgm:pt>
    <dgm:pt modelId="{4A8A1FE1-CB14-4F98-8708-D67A0E13AED7}" type="sibTrans" cxnId="{6D896876-3DD2-4DA7-B8AA-2CD72BC7E83A}">
      <dgm:prSet/>
      <dgm:spPr/>
      <dgm:t>
        <a:bodyPr/>
        <a:lstStyle/>
        <a:p>
          <a:endParaRPr lang="en-US"/>
        </a:p>
      </dgm:t>
    </dgm:pt>
    <dgm:pt modelId="{D0FB75F1-3BC3-448B-B448-FF335C413ACA}">
      <dgm:prSet/>
      <dgm:spPr/>
      <dgm:t>
        <a:bodyPr/>
        <a:lstStyle/>
        <a:p>
          <a:r>
            <a:rPr lang="en-US" dirty="0"/>
            <a:t>MD, NV and TT are the 3 origin States/Territories that have the most number of delayed flights while MT and AK has the least delays.</a:t>
          </a:r>
        </a:p>
      </dgm:t>
    </dgm:pt>
    <dgm:pt modelId="{43CC48B1-504A-44FD-A7D8-EE56A9EF0DBD}" type="parTrans" cxnId="{208C5CC1-03C4-4FD7-AF4A-49C37BDCA731}">
      <dgm:prSet/>
      <dgm:spPr/>
      <dgm:t>
        <a:bodyPr/>
        <a:lstStyle/>
        <a:p>
          <a:endParaRPr lang="en-US"/>
        </a:p>
      </dgm:t>
    </dgm:pt>
    <dgm:pt modelId="{EDEB3CED-ED53-400B-9D4E-BE0FD1D1EBB3}" type="sibTrans" cxnId="{208C5CC1-03C4-4FD7-AF4A-49C37BDCA731}">
      <dgm:prSet/>
      <dgm:spPr/>
      <dgm:t>
        <a:bodyPr/>
        <a:lstStyle/>
        <a:p>
          <a:endParaRPr lang="en-US"/>
        </a:p>
      </dgm:t>
    </dgm:pt>
    <dgm:pt modelId="{338FF59D-97FE-4D92-B7DD-9F483E224E68}">
      <dgm:prSet/>
      <dgm:spPr/>
      <dgm:t>
        <a:bodyPr/>
        <a:lstStyle/>
        <a:p>
          <a:r>
            <a:rPr lang="en-US" dirty="0"/>
            <a:t>Over all. there are 66 percent of flights that ar</a:t>
          </a:r>
          <a:r>
            <a:rPr lang="en-US" i="1" dirty="0"/>
            <a:t>rive on time.</a:t>
          </a:r>
          <a:endParaRPr lang="en-US" dirty="0"/>
        </a:p>
      </dgm:t>
    </dgm:pt>
    <dgm:pt modelId="{6F41A63E-53EB-4ED6-A78C-408625DC0BE8}" type="parTrans" cxnId="{9D13425C-9B6F-4587-8C61-FF98ABC8303D}">
      <dgm:prSet/>
      <dgm:spPr/>
      <dgm:t>
        <a:bodyPr/>
        <a:lstStyle/>
        <a:p>
          <a:endParaRPr lang="en-US"/>
        </a:p>
      </dgm:t>
    </dgm:pt>
    <dgm:pt modelId="{45E618CB-68CE-4AC3-8517-6DE7DA1D8DA8}" type="sibTrans" cxnId="{9D13425C-9B6F-4587-8C61-FF98ABC8303D}">
      <dgm:prSet/>
      <dgm:spPr/>
      <dgm:t>
        <a:bodyPr/>
        <a:lstStyle/>
        <a:p>
          <a:endParaRPr lang="en-US"/>
        </a:p>
      </dgm:t>
    </dgm:pt>
    <dgm:pt modelId="{DE83B261-AE8F-4A87-A840-F0250F6E8FE7}" type="pres">
      <dgm:prSet presAssocID="{99384B58-691F-43EF-A375-EBCD1093CBAF}" presName="root" presStyleCnt="0">
        <dgm:presLayoutVars>
          <dgm:dir/>
          <dgm:resizeHandles val="exact"/>
        </dgm:presLayoutVars>
      </dgm:prSet>
      <dgm:spPr/>
    </dgm:pt>
    <dgm:pt modelId="{620C8F1D-5C4D-4174-902B-5FFFB7B335A8}" type="pres">
      <dgm:prSet presAssocID="{B9F8E413-817D-46FA-8843-D9FEF2B09829}" presName="compNode" presStyleCnt="0"/>
      <dgm:spPr/>
    </dgm:pt>
    <dgm:pt modelId="{0D7A8A5C-FADE-4186-B468-34C2657667B4}" type="pres">
      <dgm:prSet presAssocID="{B9F8E413-817D-46FA-8843-D9FEF2B09829}" presName="bgRect" presStyleLbl="bgShp" presStyleIdx="0" presStyleCnt="5" custLinFactNeighborY="1373"/>
      <dgm:spPr/>
    </dgm:pt>
    <dgm:pt modelId="{74ACFC67-36D8-4CB6-897C-28DDA9BE3DB3}" type="pres">
      <dgm:prSet presAssocID="{B9F8E413-817D-46FA-8843-D9FEF2B098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AEB7324-C46C-4DE0-814F-1A15E5523064}" type="pres">
      <dgm:prSet presAssocID="{B9F8E413-817D-46FA-8843-D9FEF2B09829}" presName="spaceRect" presStyleCnt="0"/>
      <dgm:spPr/>
    </dgm:pt>
    <dgm:pt modelId="{90F81331-6C81-4919-8C71-7220DB012ADE}" type="pres">
      <dgm:prSet presAssocID="{B9F8E413-817D-46FA-8843-D9FEF2B09829}" presName="parTx" presStyleLbl="revTx" presStyleIdx="0" presStyleCnt="5">
        <dgm:presLayoutVars>
          <dgm:chMax val="0"/>
          <dgm:chPref val="0"/>
        </dgm:presLayoutVars>
      </dgm:prSet>
      <dgm:spPr/>
    </dgm:pt>
    <dgm:pt modelId="{DCA37CDE-43F8-48E5-8CB8-32AF81868AA5}" type="pres">
      <dgm:prSet presAssocID="{52CA20CE-F86E-4540-B8B4-82F41C6ED1E6}" presName="sibTrans" presStyleCnt="0"/>
      <dgm:spPr/>
    </dgm:pt>
    <dgm:pt modelId="{362FE3F5-DB90-4B4A-902A-B4BAC2F520A1}" type="pres">
      <dgm:prSet presAssocID="{2CF1DFFB-14D3-4E16-B9AA-99C150C250CA}" presName="compNode" presStyleCnt="0"/>
      <dgm:spPr/>
    </dgm:pt>
    <dgm:pt modelId="{0506A175-8C0E-47B6-899F-9512D3E9F679}" type="pres">
      <dgm:prSet presAssocID="{2CF1DFFB-14D3-4E16-B9AA-99C150C250CA}" presName="bgRect" presStyleLbl="bgShp" presStyleIdx="1" presStyleCnt="5"/>
      <dgm:spPr/>
    </dgm:pt>
    <dgm:pt modelId="{38EED505-CEE5-4592-8C84-D49D06DE593A}" type="pres">
      <dgm:prSet presAssocID="{2CF1DFFB-14D3-4E16-B9AA-99C150C25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D7E39802-2842-4123-BBB9-427F11FE94A1}" type="pres">
      <dgm:prSet presAssocID="{2CF1DFFB-14D3-4E16-B9AA-99C150C250CA}" presName="spaceRect" presStyleCnt="0"/>
      <dgm:spPr/>
    </dgm:pt>
    <dgm:pt modelId="{3AD09A93-CBC9-470B-A9FF-3A39C875EAC3}" type="pres">
      <dgm:prSet presAssocID="{2CF1DFFB-14D3-4E16-B9AA-99C150C250CA}" presName="parTx" presStyleLbl="revTx" presStyleIdx="1" presStyleCnt="5">
        <dgm:presLayoutVars>
          <dgm:chMax val="0"/>
          <dgm:chPref val="0"/>
        </dgm:presLayoutVars>
      </dgm:prSet>
      <dgm:spPr/>
    </dgm:pt>
    <dgm:pt modelId="{FF8E4909-51B0-48D4-8A8D-4829A58AD7D5}" type="pres">
      <dgm:prSet presAssocID="{6A052EFC-9631-41D5-A1BB-91F882C66EB1}" presName="sibTrans" presStyleCnt="0"/>
      <dgm:spPr/>
    </dgm:pt>
    <dgm:pt modelId="{4912D791-A611-4612-8B3F-7598A74CACF2}" type="pres">
      <dgm:prSet presAssocID="{E839DAB1-7726-4E2D-BDA9-4EAED87CB1AF}" presName="compNode" presStyleCnt="0"/>
      <dgm:spPr/>
    </dgm:pt>
    <dgm:pt modelId="{CE315E90-3CDA-4046-8588-DC7EC20624D2}" type="pres">
      <dgm:prSet presAssocID="{E839DAB1-7726-4E2D-BDA9-4EAED87CB1AF}" presName="bgRect" presStyleLbl="bgShp" presStyleIdx="2" presStyleCnt="5"/>
      <dgm:spPr/>
    </dgm:pt>
    <dgm:pt modelId="{3883F88E-2332-46F6-96D6-C4BA6A6F5786}" type="pres">
      <dgm:prSet presAssocID="{E839DAB1-7726-4E2D-BDA9-4EAED87CB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96113190-2264-41B3-AB43-209AD0D5E453}" type="pres">
      <dgm:prSet presAssocID="{E839DAB1-7726-4E2D-BDA9-4EAED87CB1AF}" presName="spaceRect" presStyleCnt="0"/>
      <dgm:spPr/>
    </dgm:pt>
    <dgm:pt modelId="{A079F9FA-4158-4736-AFCA-6873F1FE771C}" type="pres">
      <dgm:prSet presAssocID="{E839DAB1-7726-4E2D-BDA9-4EAED87CB1AF}" presName="parTx" presStyleLbl="revTx" presStyleIdx="2" presStyleCnt="5">
        <dgm:presLayoutVars>
          <dgm:chMax val="0"/>
          <dgm:chPref val="0"/>
        </dgm:presLayoutVars>
      </dgm:prSet>
      <dgm:spPr/>
    </dgm:pt>
    <dgm:pt modelId="{C2E0E578-0162-48B6-9460-0C0D8D1D7437}" type="pres">
      <dgm:prSet presAssocID="{4A8A1FE1-CB14-4F98-8708-D67A0E13AED7}" presName="sibTrans" presStyleCnt="0"/>
      <dgm:spPr/>
    </dgm:pt>
    <dgm:pt modelId="{B5247180-3ECB-4D34-BA6F-FCCEB18FAB0C}" type="pres">
      <dgm:prSet presAssocID="{D0FB75F1-3BC3-448B-B448-FF335C413ACA}" presName="compNode" presStyleCnt="0"/>
      <dgm:spPr/>
    </dgm:pt>
    <dgm:pt modelId="{2B89E723-FFE9-43A2-A246-7B12CBB5C5BE}" type="pres">
      <dgm:prSet presAssocID="{D0FB75F1-3BC3-448B-B448-FF335C413ACA}" presName="bgRect" presStyleLbl="bgShp" presStyleIdx="3" presStyleCnt="5"/>
      <dgm:spPr/>
    </dgm:pt>
    <dgm:pt modelId="{26EC615C-4FDD-4DEF-BDC2-F86768DAEB9A}" type="pres">
      <dgm:prSet presAssocID="{D0FB75F1-3BC3-448B-B448-FF335C413A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E7DDA9A-F85E-49CB-B5A4-3E8FFFC2B5E2}" type="pres">
      <dgm:prSet presAssocID="{D0FB75F1-3BC3-448B-B448-FF335C413ACA}" presName="spaceRect" presStyleCnt="0"/>
      <dgm:spPr/>
    </dgm:pt>
    <dgm:pt modelId="{E56780B5-6307-43E7-B2BE-D816E9ADDC7D}" type="pres">
      <dgm:prSet presAssocID="{D0FB75F1-3BC3-448B-B448-FF335C413ACA}" presName="parTx" presStyleLbl="revTx" presStyleIdx="3" presStyleCnt="5">
        <dgm:presLayoutVars>
          <dgm:chMax val="0"/>
          <dgm:chPref val="0"/>
        </dgm:presLayoutVars>
      </dgm:prSet>
      <dgm:spPr/>
    </dgm:pt>
    <dgm:pt modelId="{B312E031-36C5-4A04-BE1F-EBD298F9866E}" type="pres">
      <dgm:prSet presAssocID="{EDEB3CED-ED53-400B-9D4E-BE0FD1D1EBB3}" presName="sibTrans" presStyleCnt="0"/>
      <dgm:spPr/>
    </dgm:pt>
    <dgm:pt modelId="{2F847C5C-8208-4D14-9325-53A2907045F6}" type="pres">
      <dgm:prSet presAssocID="{338FF59D-97FE-4D92-B7DD-9F483E224E68}" presName="compNode" presStyleCnt="0"/>
      <dgm:spPr/>
    </dgm:pt>
    <dgm:pt modelId="{6856EB2B-2D1D-4275-A131-65B1DC55C2BE}" type="pres">
      <dgm:prSet presAssocID="{338FF59D-97FE-4D92-B7DD-9F483E224E68}" presName="bgRect" presStyleLbl="bgShp" presStyleIdx="4" presStyleCnt="5"/>
      <dgm:spPr/>
    </dgm:pt>
    <dgm:pt modelId="{46B94FE9-705A-4F22-B718-E6388C519D8B}" type="pres">
      <dgm:prSet presAssocID="{338FF59D-97FE-4D92-B7DD-9F483E224E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49302E57-6C09-4B2B-A293-21D59D7050C9}" type="pres">
      <dgm:prSet presAssocID="{338FF59D-97FE-4D92-B7DD-9F483E224E68}" presName="spaceRect" presStyleCnt="0"/>
      <dgm:spPr/>
    </dgm:pt>
    <dgm:pt modelId="{DA0EF14F-1359-46CC-A4DE-C0A00BE5CA0C}" type="pres">
      <dgm:prSet presAssocID="{338FF59D-97FE-4D92-B7DD-9F483E224E68}" presName="parTx" presStyleLbl="revTx" presStyleIdx="4" presStyleCnt="5">
        <dgm:presLayoutVars>
          <dgm:chMax val="0"/>
          <dgm:chPref val="0"/>
        </dgm:presLayoutVars>
      </dgm:prSet>
      <dgm:spPr/>
    </dgm:pt>
  </dgm:ptLst>
  <dgm:cxnLst>
    <dgm:cxn modelId="{D1D02332-CC14-4DE1-9EC3-AE0915CE002D}" type="presOf" srcId="{2CF1DFFB-14D3-4E16-B9AA-99C150C250CA}" destId="{3AD09A93-CBC9-470B-A9FF-3A39C875EAC3}" srcOrd="0" destOrd="0" presId="urn:microsoft.com/office/officeart/2018/2/layout/IconVerticalSolidList"/>
    <dgm:cxn modelId="{9D13425C-9B6F-4587-8C61-FF98ABC8303D}" srcId="{99384B58-691F-43EF-A375-EBCD1093CBAF}" destId="{338FF59D-97FE-4D92-B7DD-9F483E224E68}" srcOrd="4" destOrd="0" parTransId="{6F41A63E-53EB-4ED6-A78C-408625DC0BE8}" sibTransId="{45E618CB-68CE-4AC3-8517-6DE7DA1D8DA8}"/>
    <dgm:cxn modelId="{B70A7D63-C971-4395-95C4-76DEDAE960B6}" type="presOf" srcId="{E839DAB1-7726-4E2D-BDA9-4EAED87CB1AF}" destId="{A079F9FA-4158-4736-AFCA-6873F1FE771C}" srcOrd="0" destOrd="0" presId="urn:microsoft.com/office/officeart/2018/2/layout/IconVerticalSolidList"/>
    <dgm:cxn modelId="{5F49E149-3E46-4468-879B-EC38BCB307C7}" type="presOf" srcId="{B9F8E413-817D-46FA-8843-D9FEF2B09829}" destId="{90F81331-6C81-4919-8C71-7220DB012ADE}" srcOrd="0" destOrd="0" presId="urn:microsoft.com/office/officeart/2018/2/layout/IconVerticalSolidList"/>
    <dgm:cxn modelId="{6A0CBE4D-96BD-490D-B8E4-70128B175787}" type="presOf" srcId="{D0FB75F1-3BC3-448B-B448-FF335C413ACA}" destId="{E56780B5-6307-43E7-B2BE-D816E9ADDC7D}" srcOrd="0" destOrd="0" presId="urn:microsoft.com/office/officeart/2018/2/layout/IconVerticalSolidList"/>
    <dgm:cxn modelId="{6D896876-3DD2-4DA7-B8AA-2CD72BC7E83A}" srcId="{99384B58-691F-43EF-A375-EBCD1093CBAF}" destId="{E839DAB1-7726-4E2D-BDA9-4EAED87CB1AF}" srcOrd="2" destOrd="0" parTransId="{5ACF0F99-8C3D-4764-8BAC-2D42853AACEE}" sibTransId="{4A8A1FE1-CB14-4F98-8708-D67A0E13AED7}"/>
    <dgm:cxn modelId="{AC201E8E-C2AF-4DF2-941F-528726FF4706}" type="presOf" srcId="{338FF59D-97FE-4D92-B7DD-9F483E224E68}" destId="{DA0EF14F-1359-46CC-A4DE-C0A00BE5CA0C}" srcOrd="0" destOrd="0" presId="urn:microsoft.com/office/officeart/2018/2/layout/IconVerticalSolidList"/>
    <dgm:cxn modelId="{D20F18BE-21CE-4D60-9F5F-39D97213F669}" srcId="{99384B58-691F-43EF-A375-EBCD1093CBAF}" destId="{2CF1DFFB-14D3-4E16-B9AA-99C150C250CA}" srcOrd="1" destOrd="0" parTransId="{0F4EC843-8486-4DE2-9F87-D4DA8E948739}" sibTransId="{6A052EFC-9631-41D5-A1BB-91F882C66EB1}"/>
    <dgm:cxn modelId="{208C5CC1-03C4-4FD7-AF4A-49C37BDCA731}" srcId="{99384B58-691F-43EF-A375-EBCD1093CBAF}" destId="{D0FB75F1-3BC3-448B-B448-FF335C413ACA}" srcOrd="3" destOrd="0" parTransId="{43CC48B1-504A-44FD-A7D8-EE56A9EF0DBD}" sibTransId="{EDEB3CED-ED53-400B-9D4E-BE0FD1D1EBB3}"/>
    <dgm:cxn modelId="{FA137AD4-9CF1-4375-9749-59F599FC65C4}" srcId="{99384B58-691F-43EF-A375-EBCD1093CBAF}" destId="{B9F8E413-817D-46FA-8843-D9FEF2B09829}" srcOrd="0" destOrd="0" parTransId="{2E8E855C-1088-4309-A539-C31563989ED3}" sibTransId="{52CA20CE-F86E-4540-B8B4-82F41C6ED1E6}"/>
    <dgm:cxn modelId="{4123A8E3-6E32-4002-AE62-D635001668E2}" type="presOf" srcId="{99384B58-691F-43EF-A375-EBCD1093CBAF}" destId="{DE83B261-AE8F-4A87-A840-F0250F6E8FE7}" srcOrd="0" destOrd="0" presId="urn:microsoft.com/office/officeart/2018/2/layout/IconVerticalSolidList"/>
    <dgm:cxn modelId="{69236B58-9875-4863-9BC1-40973C4D1662}" type="presParOf" srcId="{DE83B261-AE8F-4A87-A840-F0250F6E8FE7}" destId="{620C8F1D-5C4D-4174-902B-5FFFB7B335A8}" srcOrd="0" destOrd="0" presId="urn:microsoft.com/office/officeart/2018/2/layout/IconVerticalSolidList"/>
    <dgm:cxn modelId="{6053002E-FC45-4ACF-A489-C529638E6730}" type="presParOf" srcId="{620C8F1D-5C4D-4174-902B-5FFFB7B335A8}" destId="{0D7A8A5C-FADE-4186-B468-34C2657667B4}" srcOrd="0" destOrd="0" presId="urn:microsoft.com/office/officeart/2018/2/layout/IconVerticalSolidList"/>
    <dgm:cxn modelId="{D30757BD-DAB3-42A7-B4D9-54DE23E156D1}" type="presParOf" srcId="{620C8F1D-5C4D-4174-902B-5FFFB7B335A8}" destId="{74ACFC67-36D8-4CB6-897C-28DDA9BE3DB3}" srcOrd="1" destOrd="0" presId="urn:microsoft.com/office/officeart/2018/2/layout/IconVerticalSolidList"/>
    <dgm:cxn modelId="{A4653CFE-0992-4DB8-B4A6-7066A228A476}" type="presParOf" srcId="{620C8F1D-5C4D-4174-902B-5FFFB7B335A8}" destId="{0AEB7324-C46C-4DE0-814F-1A15E5523064}" srcOrd="2" destOrd="0" presId="urn:microsoft.com/office/officeart/2018/2/layout/IconVerticalSolidList"/>
    <dgm:cxn modelId="{452B5A43-D54A-4859-A7C0-E3487908F7E0}" type="presParOf" srcId="{620C8F1D-5C4D-4174-902B-5FFFB7B335A8}" destId="{90F81331-6C81-4919-8C71-7220DB012ADE}" srcOrd="3" destOrd="0" presId="urn:microsoft.com/office/officeart/2018/2/layout/IconVerticalSolidList"/>
    <dgm:cxn modelId="{9CFBD091-F3B2-4349-B5CA-7CFEA584B2FF}" type="presParOf" srcId="{DE83B261-AE8F-4A87-A840-F0250F6E8FE7}" destId="{DCA37CDE-43F8-48E5-8CB8-32AF81868AA5}" srcOrd="1" destOrd="0" presId="urn:microsoft.com/office/officeart/2018/2/layout/IconVerticalSolidList"/>
    <dgm:cxn modelId="{873213EC-1A03-4C7C-9E25-0411C4AA40A9}" type="presParOf" srcId="{DE83B261-AE8F-4A87-A840-F0250F6E8FE7}" destId="{362FE3F5-DB90-4B4A-902A-B4BAC2F520A1}" srcOrd="2" destOrd="0" presId="urn:microsoft.com/office/officeart/2018/2/layout/IconVerticalSolidList"/>
    <dgm:cxn modelId="{5BD627A3-F79F-4311-80D3-F730DE7C928A}" type="presParOf" srcId="{362FE3F5-DB90-4B4A-902A-B4BAC2F520A1}" destId="{0506A175-8C0E-47B6-899F-9512D3E9F679}" srcOrd="0" destOrd="0" presId="urn:microsoft.com/office/officeart/2018/2/layout/IconVerticalSolidList"/>
    <dgm:cxn modelId="{BAFC0AD3-1F29-430C-AC34-3B3F84885913}" type="presParOf" srcId="{362FE3F5-DB90-4B4A-902A-B4BAC2F520A1}" destId="{38EED505-CEE5-4592-8C84-D49D06DE593A}" srcOrd="1" destOrd="0" presId="urn:microsoft.com/office/officeart/2018/2/layout/IconVerticalSolidList"/>
    <dgm:cxn modelId="{B8D9246B-D85C-4E9D-91C0-891C8264B58E}" type="presParOf" srcId="{362FE3F5-DB90-4B4A-902A-B4BAC2F520A1}" destId="{D7E39802-2842-4123-BBB9-427F11FE94A1}" srcOrd="2" destOrd="0" presId="urn:microsoft.com/office/officeart/2018/2/layout/IconVerticalSolidList"/>
    <dgm:cxn modelId="{B1201B39-994A-4A19-BC97-2016FE0E302C}" type="presParOf" srcId="{362FE3F5-DB90-4B4A-902A-B4BAC2F520A1}" destId="{3AD09A93-CBC9-470B-A9FF-3A39C875EAC3}" srcOrd="3" destOrd="0" presId="urn:microsoft.com/office/officeart/2018/2/layout/IconVerticalSolidList"/>
    <dgm:cxn modelId="{353C333D-99BD-43E1-9A90-DFC09007437E}" type="presParOf" srcId="{DE83B261-AE8F-4A87-A840-F0250F6E8FE7}" destId="{FF8E4909-51B0-48D4-8A8D-4829A58AD7D5}" srcOrd="3" destOrd="0" presId="urn:microsoft.com/office/officeart/2018/2/layout/IconVerticalSolidList"/>
    <dgm:cxn modelId="{5CD6D53A-88B2-45F4-8B42-ABD98225EFF0}" type="presParOf" srcId="{DE83B261-AE8F-4A87-A840-F0250F6E8FE7}" destId="{4912D791-A611-4612-8B3F-7598A74CACF2}" srcOrd="4" destOrd="0" presId="urn:microsoft.com/office/officeart/2018/2/layout/IconVerticalSolidList"/>
    <dgm:cxn modelId="{2BDB0EF2-2242-4C00-BE27-23C1DF83A1C8}" type="presParOf" srcId="{4912D791-A611-4612-8B3F-7598A74CACF2}" destId="{CE315E90-3CDA-4046-8588-DC7EC20624D2}" srcOrd="0" destOrd="0" presId="urn:microsoft.com/office/officeart/2018/2/layout/IconVerticalSolidList"/>
    <dgm:cxn modelId="{3A1B3BDA-3C52-46F0-85F1-537F5F02781C}" type="presParOf" srcId="{4912D791-A611-4612-8B3F-7598A74CACF2}" destId="{3883F88E-2332-46F6-96D6-C4BA6A6F5786}" srcOrd="1" destOrd="0" presId="urn:microsoft.com/office/officeart/2018/2/layout/IconVerticalSolidList"/>
    <dgm:cxn modelId="{8C85BADC-617F-40D0-B131-3E98F9734EEB}" type="presParOf" srcId="{4912D791-A611-4612-8B3F-7598A74CACF2}" destId="{96113190-2264-41B3-AB43-209AD0D5E453}" srcOrd="2" destOrd="0" presId="urn:microsoft.com/office/officeart/2018/2/layout/IconVerticalSolidList"/>
    <dgm:cxn modelId="{AAEC9356-C97F-4340-B457-1EA307B17997}" type="presParOf" srcId="{4912D791-A611-4612-8B3F-7598A74CACF2}" destId="{A079F9FA-4158-4736-AFCA-6873F1FE771C}" srcOrd="3" destOrd="0" presId="urn:microsoft.com/office/officeart/2018/2/layout/IconVerticalSolidList"/>
    <dgm:cxn modelId="{F05EB2E0-E3EE-4C8F-BB37-E42F6BC6ED3D}" type="presParOf" srcId="{DE83B261-AE8F-4A87-A840-F0250F6E8FE7}" destId="{C2E0E578-0162-48B6-9460-0C0D8D1D7437}" srcOrd="5" destOrd="0" presId="urn:microsoft.com/office/officeart/2018/2/layout/IconVerticalSolidList"/>
    <dgm:cxn modelId="{E09FE899-8408-43A6-9558-E2089A0B8D64}" type="presParOf" srcId="{DE83B261-AE8F-4A87-A840-F0250F6E8FE7}" destId="{B5247180-3ECB-4D34-BA6F-FCCEB18FAB0C}" srcOrd="6" destOrd="0" presId="urn:microsoft.com/office/officeart/2018/2/layout/IconVerticalSolidList"/>
    <dgm:cxn modelId="{230A9DEF-80BD-42B9-A225-3A8BB66A6C07}" type="presParOf" srcId="{B5247180-3ECB-4D34-BA6F-FCCEB18FAB0C}" destId="{2B89E723-FFE9-43A2-A246-7B12CBB5C5BE}" srcOrd="0" destOrd="0" presId="urn:microsoft.com/office/officeart/2018/2/layout/IconVerticalSolidList"/>
    <dgm:cxn modelId="{B323F6DE-1972-4427-8625-73D2E6DF64C8}" type="presParOf" srcId="{B5247180-3ECB-4D34-BA6F-FCCEB18FAB0C}" destId="{26EC615C-4FDD-4DEF-BDC2-F86768DAEB9A}" srcOrd="1" destOrd="0" presId="urn:microsoft.com/office/officeart/2018/2/layout/IconVerticalSolidList"/>
    <dgm:cxn modelId="{F35C09A4-D623-4C89-8460-3B6CF02C989D}" type="presParOf" srcId="{B5247180-3ECB-4D34-BA6F-FCCEB18FAB0C}" destId="{1E7DDA9A-F85E-49CB-B5A4-3E8FFFC2B5E2}" srcOrd="2" destOrd="0" presId="urn:microsoft.com/office/officeart/2018/2/layout/IconVerticalSolidList"/>
    <dgm:cxn modelId="{0FA26DBB-1E84-4BD6-A642-CB165E898999}" type="presParOf" srcId="{B5247180-3ECB-4D34-BA6F-FCCEB18FAB0C}" destId="{E56780B5-6307-43E7-B2BE-D816E9ADDC7D}" srcOrd="3" destOrd="0" presId="urn:microsoft.com/office/officeart/2018/2/layout/IconVerticalSolidList"/>
    <dgm:cxn modelId="{3666C68F-1414-46B9-BD56-3040E779B251}" type="presParOf" srcId="{DE83B261-AE8F-4A87-A840-F0250F6E8FE7}" destId="{B312E031-36C5-4A04-BE1F-EBD298F9866E}" srcOrd="7" destOrd="0" presId="urn:microsoft.com/office/officeart/2018/2/layout/IconVerticalSolidList"/>
    <dgm:cxn modelId="{A72583DD-636E-49A7-8F71-04C11AE2A253}" type="presParOf" srcId="{DE83B261-AE8F-4A87-A840-F0250F6E8FE7}" destId="{2F847C5C-8208-4D14-9325-53A2907045F6}" srcOrd="8" destOrd="0" presId="urn:microsoft.com/office/officeart/2018/2/layout/IconVerticalSolidList"/>
    <dgm:cxn modelId="{E426BDF9-DD6A-44F1-A222-24C2B9F3A443}" type="presParOf" srcId="{2F847C5C-8208-4D14-9325-53A2907045F6}" destId="{6856EB2B-2D1D-4275-A131-65B1DC55C2BE}" srcOrd="0" destOrd="0" presId="urn:microsoft.com/office/officeart/2018/2/layout/IconVerticalSolidList"/>
    <dgm:cxn modelId="{0F2F8C7C-494F-4690-A8BE-2E1297E33153}" type="presParOf" srcId="{2F847C5C-8208-4D14-9325-53A2907045F6}" destId="{46B94FE9-705A-4F22-B718-E6388C519D8B}" srcOrd="1" destOrd="0" presId="urn:microsoft.com/office/officeart/2018/2/layout/IconVerticalSolidList"/>
    <dgm:cxn modelId="{B5179C7F-D409-44A9-BE34-5A4F626C399E}" type="presParOf" srcId="{2F847C5C-8208-4D14-9325-53A2907045F6}" destId="{49302E57-6C09-4B2B-A293-21D59D7050C9}" srcOrd="2" destOrd="0" presId="urn:microsoft.com/office/officeart/2018/2/layout/IconVerticalSolidList"/>
    <dgm:cxn modelId="{C62B317F-6A9A-4CE7-8052-F96E453C4CA4}" type="presParOf" srcId="{2F847C5C-8208-4D14-9325-53A2907045F6}" destId="{DA0EF14F-1359-46CC-A4DE-C0A00BE5CA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56A33-9626-4EF3-94F3-DEFD38F81527}" type="doc">
      <dgm:prSet loTypeId="urn:microsoft.com/office/officeart/2018/2/layout/IconVerticalSolidList" loCatId="icon" qsTypeId="urn:microsoft.com/office/officeart/2005/8/quickstyle/simple4" qsCatId="simple" csTypeId="urn:microsoft.com/office/officeart/2018/5/colors/Iconchunking_neutralbg_colorful2" csCatId="colorful" phldr="1"/>
      <dgm:spPr/>
      <dgm:t>
        <a:bodyPr/>
        <a:lstStyle/>
        <a:p>
          <a:endParaRPr lang="en-US"/>
        </a:p>
      </dgm:t>
    </dgm:pt>
    <dgm:pt modelId="{DE8347D9-11BD-49EE-94A1-ECB5FB878923}">
      <dgm:prSet/>
      <dgm:spPr/>
      <dgm:t>
        <a:bodyPr/>
        <a:lstStyle/>
        <a:p>
          <a:pPr>
            <a:lnSpc>
              <a:spcPct val="100000"/>
            </a:lnSpc>
          </a:pPr>
          <a:r>
            <a:rPr lang="en-US" dirty="0"/>
            <a:t>Based on our analysis, we recommend to travel early in the day and after the 10</a:t>
          </a:r>
          <a:r>
            <a:rPr lang="en-US" baseline="30000" dirty="0"/>
            <a:t>th</a:t>
          </a:r>
          <a:r>
            <a:rPr lang="en-US" dirty="0"/>
            <a:t> of the month.</a:t>
          </a:r>
        </a:p>
      </dgm:t>
    </dgm:pt>
    <dgm:pt modelId="{B3387F91-9ABB-4DCB-8790-F725312D3B7F}" type="parTrans" cxnId="{EE904B44-34AC-4C7E-99D2-7FA148F6F624}">
      <dgm:prSet/>
      <dgm:spPr/>
      <dgm:t>
        <a:bodyPr/>
        <a:lstStyle/>
        <a:p>
          <a:endParaRPr lang="en-US"/>
        </a:p>
      </dgm:t>
    </dgm:pt>
    <dgm:pt modelId="{8A3FC4EC-02E6-4B20-862C-C8713A572A7C}" type="sibTrans" cxnId="{EE904B44-34AC-4C7E-99D2-7FA148F6F624}">
      <dgm:prSet/>
      <dgm:spPr/>
      <dgm:t>
        <a:bodyPr/>
        <a:lstStyle/>
        <a:p>
          <a:endParaRPr lang="en-US"/>
        </a:p>
      </dgm:t>
    </dgm:pt>
    <dgm:pt modelId="{55F6A99A-0077-4580-A78D-1FBF267EE46F}">
      <dgm:prSet/>
      <dgm:spPr/>
      <dgm:t>
        <a:bodyPr/>
        <a:lstStyle/>
        <a:p>
          <a:pPr>
            <a:lnSpc>
              <a:spcPct val="100000"/>
            </a:lnSpc>
          </a:pPr>
          <a:r>
            <a:rPr lang="en-US"/>
            <a:t>July travels show more delays.</a:t>
          </a:r>
        </a:p>
      </dgm:t>
    </dgm:pt>
    <dgm:pt modelId="{6613A859-C566-4748-9982-F029CBD861D7}" type="parTrans" cxnId="{31B1187A-43DB-41BD-885A-D615577A7D85}">
      <dgm:prSet/>
      <dgm:spPr/>
      <dgm:t>
        <a:bodyPr/>
        <a:lstStyle/>
        <a:p>
          <a:endParaRPr lang="en-US"/>
        </a:p>
      </dgm:t>
    </dgm:pt>
    <dgm:pt modelId="{BF77C60C-091E-4C62-8321-2ADEB90B5677}" type="sibTrans" cxnId="{31B1187A-43DB-41BD-885A-D615577A7D85}">
      <dgm:prSet/>
      <dgm:spPr/>
      <dgm:t>
        <a:bodyPr/>
        <a:lstStyle/>
        <a:p>
          <a:endParaRPr lang="en-US"/>
        </a:p>
      </dgm:t>
    </dgm:pt>
    <dgm:pt modelId="{7569EF02-1875-413A-8182-8E10697C9E88}">
      <dgm:prSet/>
      <dgm:spPr/>
      <dgm:t>
        <a:bodyPr/>
        <a:lstStyle/>
        <a:p>
          <a:pPr>
            <a:lnSpc>
              <a:spcPct val="100000"/>
            </a:lnSpc>
          </a:pPr>
          <a:r>
            <a:rPr lang="en-US" dirty="0"/>
            <a:t>The probability of  flights to arrive late is high for airports in the territories (PR and TT). </a:t>
          </a:r>
        </a:p>
      </dgm:t>
    </dgm:pt>
    <dgm:pt modelId="{6ABEA311-E54B-441D-9702-E800868E3D2C}" type="parTrans" cxnId="{9E7C7F93-1F4D-4F6A-9E95-2E94D6F96797}">
      <dgm:prSet/>
      <dgm:spPr/>
      <dgm:t>
        <a:bodyPr/>
        <a:lstStyle/>
        <a:p>
          <a:endParaRPr lang="en-US"/>
        </a:p>
      </dgm:t>
    </dgm:pt>
    <dgm:pt modelId="{CE3FB7C8-981C-4C2E-B83D-76A104A0C30D}" type="sibTrans" cxnId="{9E7C7F93-1F4D-4F6A-9E95-2E94D6F96797}">
      <dgm:prSet/>
      <dgm:spPr/>
      <dgm:t>
        <a:bodyPr/>
        <a:lstStyle/>
        <a:p>
          <a:endParaRPr lang="en-US"/>
        </a:p>
      </dgm:t>
    </dgm:pt>
    <dgm:pt modelId="{3B29B5B8-F999-4A7A-A04D-5A275BB2E080}">
      <dgm:prSet/>
      <dgm:spPr/>
      <dgm:t>
        <a:bodyPr/>
        <a:lstStyle/>
        <a:p>
          <a:pPr>
            <a:lnSpc>
              <a:spcPct val="100000"/>
            </a:lnSpc>
          </a:pPr>
          <a:r>
            <a:rPr lang="en-US"/>
            <a:t>The probability of  flights to depart late is high for  DFW and Lovefield in Dallas, TX.</a:t>
          </a:r>
        </a:p>
      </dgm:t>
    </dgm:pt>
    <dgm:pt modelId="{03DBAA38-EFAA-4DBC-AE1A-8AC24153B085}" type="parTrans" cxnId="{0410DFFC-D1E4-4021-882C-3CDC66AEA240}">
      <dgm:prSet/>
      <dgm:spPr/>
      <dgm:t>
        <a:bodyPr/>
        <a:lstStyle/>
        <a:p>
          <a:endParaRPr lang="en-US"/>
        </a:p>
      </dgm:t>
    </dgm:pt>
    <dgm:pt modelId="{0AF42340-EAB6-4FBD-8813-C72A83EE1598}" type="sibTrans" cxnId="{0410DFFC-D1E4-4021-882C-3CDC66AEA240}">
      <dgm:prSet/>
      <dgm:spPr/>
      <dgm:t>
        <a:bodyPr/>
        <a:lstStyle/>
        <a:p>
          <a:endParaRPr lang="en-US"/>
        </a:p>
      </dgm:t>
    </dgm:pt>
    <dgm:pt modelId="{92EA258E-84B1-4592-834A-7E9B24B5D704}" type="pres">
      <dgm:prSet presAssocID="{3F756A33-9626-4EF3-94F3-DEFD38F81527}" presName="root" presStyleCnt="0">
        <dgm:presLayoutVars>
          <dgm:dir/>
          <dgm:resizeHandles val="exact"/>
        </dgm:presLayoutVars>
      </dgm:prSet>
      <dgm:spPr/>
    </dgm:pt>
    <dgm:pt modelId="{EFD2F011-7857-4346-8B51-2A6724DCBEEC}" type="pres">
      <dgm:prSet presAssocID="{DE8347D9-11BD-49EE-94A1-ECB5FB878923}" presName="compNode" presStyleCnt="0"/>
      <dgm:spPr/>
    </dgm:pt>
    <dgm:pt modelId="{42B623A8-FC9B-40C5-9631-00F589487995}" type="pres">
      <dgm:prSet presAssocID="{DE8347D9-11BD-49EE-94A1-ECB5FB878923}" presName="bgRect" presStyleLbl="bgShp" presStyleIdx="0" presStyleCnt="4"/>
      <dgm:spPr/>
    </dgm:pt>
    <dgm:pt modelId="{2B8EEDE7-1B56-4B63-B312-E4D4232318A1}" type="pres">
      <dgm:prSet presAssocID="{DE8347D9-11BD-49EE-94A1-ECB5FB8789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7D1F630-FAB0-4BDA-9DDE-DE5EBB383F4D}" type="pres">
      <dgm:prSet presAssocID="{DE8347D9-11BD-49EE-94A1-ECB5FB878923}" presName="spaceRect" presStyleCnt="0"/>
      <dgm:spPr/>
    </dgm:pt>
    <dgm:pt modelId="{B367EF8E-FE77-4308-8769-B868C8400FB3}" type="pres">
      <dgm:prSet presAssocID="{DE8347D9-11BD-49EE-94A1-ECB5FB878923}" presName="parTx" presStyleLbl="revTx" presStyleIdx="0" presStyleCnt="4">
        <dgm:presLayoutVars>
          <dgm:chMax val="0"/>
          <dgm:chPref val="0"/>
        </dgm:presLayoutVars>
      </dgm:prSet>
      <dgm:spPr/>
    </dgm:pt>
    <dgm:pt modelId="{8CD26DDD-9F2B-4F0F-9FE9-EBD90CDF46FD}" type="pres">
      <dgm:prSet presAssocID="{8A3FC4EC-02E6-4B20-862C-C8713A572A7C}" presName="sibTrans" presStyleCnt="0"/>
      <dgm:spPr/>
    </dgm:pt>
    <dgm:pt modelId="{3DD04766-2E16-474B-B6B0-46CC95C67341}" type="pres">
      <dgm:prSet presAssocID="{55F6A99A-0077-4580-A78D-1FBF267EE46F}" presName="compNode" presStyleCnt="0"/>
      <dgm:spPr/>
    </dgm:pt>
    <dgm:pt modelId="{796B2C88-1824-4526-8911-A29B18F8EA34}" type="pres">
      <dgm:prSet presAssocID="{55F6A99A-0077-4580-A78D-1FBF267EE46F}" presName="bgRect" presStyleLbl="bgShp" presStyleIdx="1" presStyleCnt="4"/>
      <dgm:spPr/>
    </dgm:pt>
    <dgm:pt modelId="{C4FCA632-7971-470E-9233-E22C7195F169}" type="pres">
      <dgm:prSet presAssocID="{55F6A99A-0077-4580-A78D-1FBF267EE4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99783321-0224-4356-ABF2-37EA776AC681}" type="pres">
      <dgm:prSet presAssocID="{55F6A99A-0077-4580-A78D-1FBF267EE46F}" presName="spaceRect" presStyleCnt="0"/>
      <dgm:spPr/>
    </dgm:pt>
    <dgm:pt modelId="{519962B6-5AF7-4EA8-B639-0C4921428F60}" type="pres">
      <dgm:prSet presAssocID="{55F6A99A-0077-4580-A78D-1FBF267EE46F}" presName="parTx" presStyleLbl="revTx" presStyleIdx="1" presStyleCnt="4">
        <dgm:presLayoutVars>
          <dgm:chMax val="0"/>
          <dgm:chPref val="0"/>
        </dgm:presLayoutVars>
      </dgm:prSet>
      <dgm:spPr/>
    </dgm:pt>
    <dgm:pt modelId="{2D127037-36E4-422B-BB5E-54A23A056946}" type="pres">
      <dgm:prSet presAssocID="{BF77C60C-091E-4C62-8321-2ADEB90B5677}" presName="sibTrans" presStyleCnt="0"/>
      <dgm:spPr/>
    </dgm:pt>
    <dgm:pt modelId="{DB78CD4C-74C1-463F-BF65-36994F0416D3}" type="pres">
      <dgm:prSet presAssocID="{7569EF02-1875-413A-8182-8E10697C9E88}" presName="compNode" presStyleCnt="0"/>
      <dgm:spPr/>
    </dgm:pt>
    <dgm:pt modelId="{E3943899-AB43-44B7-95D2-41676401E63A}" type="pres">
      <dgm:prSet presAssocID="{7569EF02-1875-413A-8182-8E10697C9E88}" presName="bgRect" presStyleLbl="bgShp" presStyleIdx="2" presStyleCnt="4"/>
      <dgm:spPr/>
    </dgm:pt>
    <dgm:pt modelId="{A401500E-46BF-471C-8E59-B215F6B809C9}" type="pres">
      <dgm:prSet presAssocID="{7569EF02-1875-413A-8182-8E10697C9E88}"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in"/>
        </a:ext>
      </dgm:extLst>
    </dgm:pt>
    <dgm:pt modelId="{709C4FBB-0F80-4A3F-ADE5-4816A196C23C}" type="pres">
      <dgm:prSet presAssocID="{7569EF02-1875-413A-8182-8E10697C9E88}" presName="spaceRect" presStyleCnt="0"/>
      <dgm:spPr/>
    </dgm:pt>
    <dgm:pt modelId="{95EBF0B6-FEF2-40C0-A066-54479BF6BFD2}" type="pres">
      <dgm:prSet presAssocID="{7569EF02-1875-413A-8182-8E10697C9E88}" presName="parTx" presStyleLbl="revTx" presStyleIdx="2" presStyleCnt="4">
        <dgm:presLayoutVars>
          <dgm:chMax val="0"/>
          <dgm:chPref val="0"/>
        </dgm:presLayoutVars>
      </dgm:prSet>
      <dgm:spPr/>
    </dgm:pt>
    <dgm:pt modelId="{E9E9631F-E459-4363-8094-BE2BA0CD94E4}" type="pres">
      <dgm:prSet presAssocID="{CE3FB7C8-981C-4C2E-B83D-76A104A0C30D}" presName="sibTrans" presStyleCnt="0"/>
      <dgm:spPr/>
    </dgm:pt>
    <dgm:pt modelId="{A1DFECD7-34EC-44B0-8A20-231818813E02}" type="pres">
      <dgm:prSet presAssocID="{3B29B5B8-F999-4A7A-A04D-5A275BB2E080}" presName="compNode" presStyleCnt="0"/>
      <dgm:spPr/>
    </dgm:pt>
    <dgm:pt modelId="{10AA13C0-0544-456A-B1C1-8D775E726CAD}" type="pres">
      <dgm:prSet presAssocID="{3B29B5B8-F999-4A7A-A04D-5A275BB2E080}" presName="bgRect" presStyleLbl="bgShp" presStyleIdx="3" presStyleCnt="4"/>
      <dgm:spPr/>
    </dgm:pt>
    <dgm:pt modelId="{7357B376-8800-40B3-A5E4-9EEBEFEA8F54}" type="pres">
      <dgm:prSet presAssocID="{3B29B5B8-F999-4A7A-A04D-5A275BB2E0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lockwise curve"/>
        </a:ext>
      </dgm:extLst>
    </dgm:pt>
    <dgm:pt modelId="{A1ABF0FE-61A4-49DE-BD3A-378FFB2EF873}" type="pres">
      <dgm:prSet presAssocID="{3B29B5B8-F999-4A7A-A04D-5A275BB2E080}" presName="spaceRect" presStyleCnt="0"/>
      <dgm:spPr/>
    </dgm:pt>
    <dgm:pt modelId="{17126230-4302-41F0-AA79-23BE7BF2D98D}" type="pres">
      <dgm:prSet presAssocID="{3B29B5B8-F999-4A7A-A04D-5A275BB2E080}" presName="parTx" presStyleLbl="revTx" presStyleIdx="3" presStyleCnt="4">
        <dgm:presLayoutVars>
          <dgm:chMax val="0"/>
          <dgm:chPref val="0"/>
        </dgm:presLayoutVars>
      </dgm:prSet>
      <dgm:spPr/>
    </dgm:pt>
  </dgm:ptLst>
  <dgm:cxnLst>
    <dgm:cxn modelId="{95B38F3A-B01E-4FFF-82BF-8A3B0670A9B7}" type="presOf" srcId="{55F6A99A-0077-4580-A78D-1FBF267EE46F}" destId="{519962B6-5AF7-4EA8-B639-0C4921428F60}" srcOrd="0" destOrd="0" presId="urn:microsoft.com/office/officeart/2018/2/layout/IconVerticalSolidList"/>
    <dgm:cxn modelId="{2EA1B541-5FA6-4E50-B794-51E77DFB2281}" type="presOf" srcId="{3F756A33-9626-4EF3-94F3-DEFD38F81527}" destId="{92EA258E-84B1-4592-834A-7E9B24B5D704}" srcOrd="0" destOrd="0" presId="urn:microsoft.com/office/officeart/2018/2/layout/IconVerticalSolidList"/>
    <dgm:cxn modelId="{EE904B44-34AC-4C7E-99D2-7FA148F6F624}" srcId="{3F756A33-9626-4EF3-94F3-DEFD38F81527}" destId="{DE8347D9-11BD-49EE-94A1-ECB5FB878923}" srcOrd="0" destOrd="0" parTransId="{B3387F91-9ABB-4DCB-8790-F725312D3B7F}" sibTransId="{8A3FC4EC-02E6-4B20-862C-C8713A572A7C}"/>
    <dgm:cxn modelId="{E1044657-72F7-42FE-A28B-DF239B03F9D5}" type="presOf" srcId="{7569EF02-1875-413A-8182-8E10697C9E88}" destId="{95EBF0B6-FEF2-40C0-A066-54479BF6BFD2}" srcOrd="0" destOrd="0" presId="urn:microsoft.com/office/officeart/2018/2/layout/IconVerticalSolidList"/>
    <dgm:cxn modelId="{31B1187A-43DB-41BD-885A-D615577A7D85}" srcId="{3F756A33-9626-4EF3-94F3-DEFD38F81527}" destId="{55F6A99A-0077-4580-A78D-1FBF267EE46F}" srcOrd="1" destOrd="0" parTransId="{6613A859-C566-4748-9982-F029CBD861D7}" sibTransId="{BF77C60C-091E-4C62-8321-2ADEB90B5677}"/>
    <dgm:cxn modelId="{9E7C7F93-1F4D-4F6A-9E95-2E94D6F96797}" srcId="{3F756A33-9626-4EF3-94F3-DEFD38F81527}" destId="{7569EF02-1875-413A-8182-8E10697C9E88}" srcOrd="2" destOrd="0" parTransId="{6ABEA311-E54B-441D-9702-E800868E3D2C}" sibTransId="{CE3FB7C8-981C-4C2E-B83D-76A104A0C30D}"/>
    <dgm:cxn modelId="{D0D992BC-5EFF-4B8A-9D7C-98102D79B913}" type="presOf" srcId="{3B29B5B8-F999-4A7A-A04D-5A275BB2E080}" destId="{17126230-4302-41F0-AA79-23BE7BF2D98D}" srcOrd="0" destOrd="0" presId="urn:microsoft.com/office/officeart/2018/2/layout/IconVerticalSolidList"/>
    <dgm:cxn modelId="{8CE763EE-210D-4482-ADEB-23842D0BCDB1}" type="presOf" srcId="{DE8347D9-11BD-49EE-94A1-ECB5FB878923}" destId="{B367EF8E-FE77-4308-8769-B868C8400FB3}" srcOrd="0" destOrd="0" presId="urn:microsoft.com/office/officeart/2018/2/layout/IconVerticalSolidList"/>
    <dgm:cxn modelId="{0410DFFC-D1E4-4021-882C-3CDC66AEA240}" srcId="{3F756A33-9626-4EF3-94F3-DEFD38F81527}" destId="{3B29B5B8-F999-4A7A-A04D-5A275BB2E080}" srcOrd="3" destOrd="0" parTransId="{03DBAA38-EFAA-4DBC-AE1A-8AC24153B085}" sibTransId="{0AF42340-EAB6-4FBD-8813-C72A83EE1598}"/>
    <dgm:cxn modelId="{C7309DE1-FF38-46CF-A151-86CB4286DB85}" type="presParOf" srcId="{92EA258E-84B1-4592-834A-7E9B24B5D704}" destId="{EFD2F011-7857-4346-8B51-2A6724DCBEEC}" srcOrd="0" destOrd="0" presId="urn:microsoft.com/office/officeart/2018/2/layout/IconVerticalSolidList"/>
    <dgm:cxn modelId="{A7072628-5AC7-4ED3-ABB7-43AC136C67D9}" type="presParOf" srcId="{EFD2F011-7857-4346-8B51-2A6724DCBEEC}" destId="{42B623A8-FC9B-40C5-9631-00F589487995}" srcOrd="0" destOrd="0" presId="urn:microsoft.com/office/officeart/2018/2/layout/IconVerticalSolidList"/>
    <dgm:cxn modelId="{344D45E1-0393-4903-8302-8133A5C381E1}" type="presParOf" srcId="{EFD2F011-7857-4346-8B51-2A6724DCBEEC}" destId="{2B8EEDE7-1B56-4B63-B312-E4D4232318A1}" srcOrd="1" destOrd="0" presId="urn:microsoft.com/office/officeart/2018/2/layout/IconVerticalSolidList"/>
    <dgm:cxn modelId="{4B7A6FBF-3CE7-47E2-990F-BECE59303999}" type="presParOf" srcId="{EFD2F011-7857-4346-8B51-2A6724DCBEEC}" destId="{07D1F630-FAB0-4BDA-9DDE-DE5EBB383F4D}" srcOrd="2" destOrd="0" presId="urn:microsoft.com/office/officeart/2018/2/layout/IconVerticalSolidList"/>
    <dgm:cxn modelId="{945645C9-406A-459F-87DF-D18D74849D37}" type="presParOf" srcId="{EFD2F011-7857-4346-8B51-2A6724DCBEEC}" destId="{B367EF8E-FE77-4308-8769-B868C8400FB3}" srcOrd="3" destOrd="0" presId="urn:microsoft.com/office/officeart/2018/2/layout/IconVerticalSolidList"/>
    <dgm:cxn modelId="{214FD843-B5B3-44AB-BF8B-3ECEA8C833EA}" type="presParOf" srcId="{92EA258E-84B1-4592-834A-7E9B24B5D704}" destId="{8CD26DDD-9F2B-4F0F-9FE9-EBD90CDF46FD}" srcOrd="1" destOrd="0" presId="urn:microsoft.com/office/officeart/2018/2/layout/IconVerticalSolidList"/>
    <dgm:cxn modelId="{AB0761D7-E1C9-42F9-B77F-4995E82BACB2}" type="presParOf" srcId="{92EA258E-84B1-4592-834A-7E9B24B5D704}" destId="{3DD04766-2E16-474B-B6B0-46CC95C67341}" srcOrd="2" destOrd="0" presId="urn:microsoft.com/office/officeart/2018/2/layout/IconVerticalSolidList"/>
    <dgm:cxn modelId="{8511DCAA-8B00-459B-9574-5A2541888AD4}" type="presParOf" srcId="{3DD04766-2E16-474B-B6B0-46CC95C67341}" destId="{796B2C88-1824-4526-8911-A29B18F8EA34}" srcOrd="0" destOrd="0" presId="urn:microsoft.com/office/officeart/2018/2/layout/IconVerticalSolidList"/>
    <dgm:cxn modelId="{DE0B1FAD-00E2-4C10-96D1-74F5ADB33E03}" type="presParOf" srcId="{3DD04766-2E16-474B-B6B0-46CC95C67341}" destId="{C4FCA632-7971-470E-9233-E22C7195F169}" srcOrd="1" destOrd="0" presId="urn:microsoft.com/office/officeart/2018/2/layout/IconVerticalSolidList"/>
    <dgm:cxn modelId="{165337AC-026F-4D50-8BB6-F2E31B307FE7}" type="presParOf" srcId="{3DD04766-2E16-474B-B6B0-46CC95C67341}" destId="{99783321-0224-4356-ABF2-37EA776AC681}" srcOrd="2" destOrd="0" presId="urn:microsoft.com/office/officeart/2018/2/layout/IconVerticalSolidList"/>
    <dgm:cxn modelId="{853D48B2-57DD-48CE-B329-732A856B93A5}" type="presParOf" srcId="{3DD04766-2E16-474B-B6B0-46CC95C67341}" destId="{519962B6-5AF7-4EA8-B639-0C4921428F60}" srcOrd="3" destOrd="0" presId="urn:microsoft.com/office/officeart/2018/2/layout/IconVerticalSolidList"/>
    <dgm:cxn modelId="{BBA4DFE3-FC31-42F3-BA73-CEA3890ADB20}" type="presParOf" srcId="{92EA258E-84B1-4592-834A-7E9B24B5D704}" destId="{2D127037-36E4-422B-BB5E-54A23A056946}" srcOrd="3" destOrd="0" presId="urn:microsoft.com/office/officeart/2018/2/layout/IconVerticalSolidList"/>
    <dgm:cxn modelId="{A5D913EE-6C10-415B-8587-0B92D2FC9E07}" type="presParOf" srcId="{92EA258E-84B1-4592-834A-7E9B24B5D704}" destId="{DB78CD4C-74C1-463F-BF65-36994F0416D3}" srcOrd="4" destOrd="0" presId="urn:microsoft.com/office/officeart/2018/2/layout/IconVerticalSolidList"/>
    <dgm:cxn modelId="{E67675E7-54EC-4A58-B0BF-6302B65D8E53}" type="presParOf" srcId="{DB78CD4C-74C1-463F-BF65-36994F0416D3}" destId="{E3943899-AB43-44B7-95D2-41676401E63A}" srcOrd="0" destOrd="0" presId="urn:microsoft.com/office/officeart/2018/2/layout/IconVerticalSolidList"/>
    <dgm:cxn modelId="{5D0195C0-68E2-4E82-AB54-6ACC7C37598C}" type="presParOf" srcId="{DB78CD4C-74C1-463F-BF65-36994F0416D3}" destId="{A401500E-46BF-471C-8E59-B215F6B809C9}" srcOrd="1" destOrd="0" presId="urn:microsoft.com/office/officeart/2018/2/layout/IconVerticalSolidList"/>
    <dgm:cxn modelId="{44EBE21E-EB31-4206-AA0E-100FF28EB82E}" type="presParOf" srcId="{DB78CD4C-74C1-463F-BF65-36994F0416D3}" destId="{709C4FBB-0F80-4A3F-ADE5-4816A196C23C}" srcOrd="2" destOrd="0" presId="urn:microsoft.com/office/officeart/2018/2/layout/IconVerticalSolidList"/>
    <dgm:cxn modelId="{21A47526-AD4E-45B4-86F5-E4B19AC75F9E}" type="presParOf" srcId="{DB78CD4C-74C1-463F-BF65-36994F0416D3}" destId="{95EBF0B6-FEF2-40C0-A066-54479BF6BFD2}" srcOrd="3" destOrd="0" presId="urn:microsoft.com/office/officeart/2018/2/layout/IconVerticalSolidList"/>
    <dgm:cxn modelId="{11E7A0CE-636E-410A-9A1B-A8BF0D6B7A42}" type="presParOf" srcId="{92EA258E-84B1-4592-834A-7E9B24B5D704}" destId="{E9E9631F-E459-4363-8094-BE2BA0CD94E4}" srcOrd="5" destOrd="0" presId="urn:microsoft.com/office/officeart/2018/2/layout/IconVerticalSolidList"/>
    <dgm:cxn modelId="{279D4903-EF27-474C-83FE-668885082988}" type="presParOf" srcId="{92EA258E-84B1-4592-834A-7E9B24B5D704}" destId="{A1DFECD7-34EC-44B0-8A20-231818813E02}" srcOrd="6" destOrd="0" presId="urn:microsoft.com/office/officeart/2018/2/layout/IconVerticalSolidList"/>
    <dgm:cxn modelId="{107710A8-AC81-41F3-B9FD-BFD89CF850B6}" type="presParOf" srcId="{A1DFECD7-34EC-44B0-8A20-231818813E02}" destId="{10AA13C0-0544-456A-B1C1-8D775E726CAD}" srcOrd="0" destOrd="0" presId="urn:microsoft.com/office/officeart/2018/2/layout/IconVerticalSolidList"/>
    <dgm:cxn modelId="{D727F618-3BC2-4373-A333-6CD0E7369CF1}" type="presParOf" srcId="{A1DFECD7-34EC-44B0-8A20-231818813E02}" destId="{7357B376-8800-40B3-A5E4-9EEBEFEA8F54}" srcOrd="1" destOrd="0" presId="urn:microsoft.com/office/officeart/2018/2/layout/IconVerticalSolidList"/>
    <dgm:cxn modelId="{47D9094B-004E-404E-BEC4-457C310333B6}" type="presParOf" srcId="{A1DFECD7-34EC-44B0-8A20-231818813E02}" destId="{A1ABF0FE-61A4-49DE-BD3A-378FFB2EF873}" srcOrd="2" destOrd="0" presId="urn:microsoft.com/office/officeart/2018/2/layout/IconVerticalSolidList"/>
    <dgm:cxn modelId="{E5920F8E-F745-4BDF-B1D6-786A1C9A7762}" type="presParOf" srcId="{A1DFECD7-34EC-44B0-8A20-231818813E02}" destId="{17126230-4302-41F0-AA79-23BE7BF2D9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A8A5C-FADE-4186-B468-34C2657667B4}">
      <dsp:nvSpPr>
        <dsp:cNvPr id="0" name=""/>
        <dsp:cNvSpPr/>
      </dsp:nvSpPr>
      <dsp:spPr>
        <a:xfrm>
          <a:off x="0" y="15732"/>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CFC67-36D8-4CB6-897C-28DDA9BE3DB3}">
      <dsp:nvSpPr>
        <dsp:cNvPr id="0" name=""/>
        <dsp:cNvSpPr/>
      </dsp:nvSpPr>
      <dsp:spPr>
        <a:xfrm>
          <a:off x="258294" y="196128"/>
          <a:ext cx="469626" cy="46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81331-6C81-4919-8C71-7220DB012ADE}">
      <dsp:nvSpPr>
        <dsp:cNvPr id="0" name=""/>
        <dsp:cNvSpPr/>
      </dsp:nvSpPr>
      <dsp:spPr>
        <a:xfrm>
          <a:off x="986215" y="400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Times:</a:t>
          </a:r>
          <a:r>
            <a:rPr lang="en-US" sz="1600" kern="1200" dirty="0"/>
            <a:t> As the day progress, there seem to be an increase in departure times. </a:t>
          </a:r>
        </a:p>
      </dsp:txBody>
      <dsp:txXfrm>
        <a:off x="986215" y="4008"/>
        <a:ext cx="9529384" cy="853865"/>
      </dsp:txXfrm>
    </dsp:sp>
    <dsp:sp modelId="{0506A175-8C0E-47B6-899F-9512D3E9F679}">
      <dsp:nvSpPr>
        <dsp:cNvPr id="0" name=""/>
        <dsp:cNvSpPr/>
      </dsp:nvSpPr>
      <dsp:spPr>
        <a:xfrm>
          <a:off x="0" y="1071341"/>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D505-CEE5-4592-8C84-D49D06DE593A}">
      <dsp:nvSpPr>
        <dsp:cNvPr id="0" name=""/>
        <dsp:cNvSpPr/>
      </dsp:nvSpPr>
      <dsp:spPr>
        <a:xfrm>
          <a:off x="258294" y="1263460"/>
          <a:ext cx="469626" cy="46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09A93-CBC9-470B-A9FF-3A39C875EAC3}">
      <dsp:nvSpPr>
        <dsp:cNvPr id="0" name=""/>
        <dsp:cNvSpPr/>
      </dsp:nvSpPr>
      <dsp:spPr>
        <a:xfrm>
          <a:off x="986215" y="1071341"/>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Delay:</a:t>
          </a:r>
          <a:r>
            <a:rPr lang="en-US" sz="1600" kern="1200" dirty="0"/>
            <a:t> Shorter departure delays for longer distance flights.</a:t>
          </a:r>
        </a:p>
      </dsp:txBody>
      <dsp:txXfrm>
        <a:off x="986215" y="1071341"/>
        <a:ext cx="9529384" cy="853865"/>
      </dsp:txXfrm>
    </dsp:sp>
    <dsp:sp modelId="{CE315E90-3CDA-4046-8588-DC7EC20624D2}">
      <dsp:nvSpPr>
        <dsp:cNvPr id="0" name=""/>
        <dsp:cNvSpPr/>
      </dsp:nvSpPr>
      <dsp:spPr>
        <a:xfrm>
          <a:off x="0" y="2138673"/>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3F88E-2332-46F6-96D6-C4BA6A6F5786}">
      <dsp:nvSpPr>
        <dsp:cNvPr id="0" name=""/>
        <dsp:cNvSpPr/>
      </dsp:nvSpPr>
      <dsp:spPr>
        <a:xfrm>
          <a:off x="258294" y="2330793"/>
          <a:ext cx="469626" cy="46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9F9FA-4158-4736-AFCA-6873F1FE771C}">
      <dsp:nvSpPr>
        <dsp:cNvPr id="0" name=""/>
        <dsp:cNvSpPr/>
      </dsp:nvSpPr>
      <dsp:spPr>
        <a:xfrm>
          <a:off x="986215" y="2138673"/>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Arrival Delay:</a:t>
          </a:r>
          <a:r>
            <a:rPr lang="en-US" sz="1600" kern="1200" dirty="0"/>
            <a:t> Arrival Delay correlate with departure delay, with exception of longer flight, which seems to catch up and still arrive on time. Other delays (Weather Delays, </a:t>
          </a:r>
          <a:r>
            <a:rPr lang="en-US" sz="1600" kern="1200" dirty="0" err="1"/>
            <a:t>etc</a:t>
          </a:r>
          <a:r>
            <a:rPr lang="en-US" sz="1600" kern="1200" dirty="0"/>
            <a:t>) seem to be uncorrelated within with general trend of delays.</a:t>
          </a:r>
        </a:p>
      </dsp:txBody>
      <dsp:txXfrm>
        <a:off x="986215" y="2138673"/>
        <a:ext cx="9529384" cy="853865"/>
      </dsp:txXfrm>
    </dsp:sp>
    <dsp:sp modelId="{2B89E723-FFE9-43A2-A246-7B12CBB5C5BE}">
      <dsp:nvSpPr>
        <dsp:cNvPr id="0" name=""/>
        <dsp:cNvSpPr/>
      </dsp:nvSpPr>
      <dsp:spPr>
        <a:xfrm>
          <a:off x="0" y="3206005"/>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C615C-4FDD-4DEF-BDC2-F86768DAEB9A}">
      <dsp:nvSpPr>
        <dsp:cNvPr id="0" name=""/>
        <dsp:cNvSpPr/>
      </dsp:nvSpPr>
      <dsp:spPr>
        <a:xfrm>
          <a:off x="258294" y="3398125"/>
          <a:ext cx="469626" cy="46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780B5-6307-43E7-B2BE-D816E9ADDC7D}">
      <dsp:nvSpPr>
        <dsp:cNvPr id="0" name=""/>
        <dsp:cNvSpPr/>
      </dsp:nvSpPr>
      <dsp:spPr>
        <a:xfrm>
          <a:off x="986215" y="3206005"/>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MD, NV and TT are the 3 origin States/Territories that have the most number of delayed flights while MT and AK has the least delays.</a:t>
          </a:r>
        </a:p>
      </dsp:txBody>
      <dsp:txXfrm>
        <a:off x="986215" y="3206005"/>
        <a:ext cx="9529384" cy="853865"/>
      </dsp:txXfrm>
    </dsp:sp>
    <dsp:sp modelId="{6856EB2B-2D1D-4275-A131-65B1DC55C2BE}">
      <dsp:nvSpPr>
        <dsp:cNvPr id="0" name=""/>
        <dsp:cNvSpPr/>
      </dsp:nvSpPr>
      <dsp:spPr>
        <a:xfrm>
          <a:off x="0" y="4273338"/>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94FE9-705A-4F22-B718-E6388C519D8B}">
      <dsp:nvSpPr>
        <dsp:cNvPr id="0" name=""/>
        <dsp:cNvSpPr/>
      </dsp:nvSpPr>
      <dsp:spPr>
        <a:xfrm>
          <a:off x="258294" y="4465458"/>
          <a:ext cx="469626" cy="469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EF14F-1359-46CC-A4DE-C0A00BE5CA0C}">
      <dsp:nvSpPr>
        <dsp:cNvPr id="0" name=""/>
        <dsp:cNvSpPr/>
      </dsp:nvSpPr>
      <dsp:spPr>
        <a:xfrm>
          <a:off x="986215" y="427333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Over all. there are 66 percent of flights that ar</a:t>
          </a:r>
          <a:r>
            <a:rPr lang="en-US" sz="1600" i="1" kern="1200" dirty="0"/>
            <a:t>rive on time.</a:t>
          </a:r>
          <a:endParaRPr lang="en-US" sz="1600" kern="1200" dirty="0"/>
        </a:p>
      </dsp:txBody>
      <dsp:txXfrm>
        <a:off x="986215" y="4273338"/>
        <a:ext cx="9529384" cy="85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623A8-FC9B-40C5-9631-00F589487995}">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8EEDE7-1B56-4B63-B312-E4D4232318A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67EF8E-FE77-4308-8769-B868C8400FB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Based on our analysis, we recommend to travel early in the day and after the 10</a:t>
          </a:r>
          <a:r>
            <a:rPr lang="en-US" sz="2200" kern="1200" baseline="30000" dirty="0"/>
            <a:t>th</a:t>
          </a:r>
          <a:r>
            <a:rPr lang="en-US" sz="2200" kern="1200" dirty="0"/>
            <a:t> of the month.</a:t>
          </a:r>
        </a:p>
      </dsp:txBody>
      <dsp:txXfrm>
        <a:off x="1057183" y="1805"/>
        <a:ext cx="9458416" cy="915310"/>
      </dsp:txXfrm>
    </dsp:sp>
    <dsp:sp modelId="{796B2C88-1824-4526-8911-A29B18F8EA34}">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FCA632-7971-470E-9233-E22C7195F16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9962B6-5AF7-4EA8-B639-0C4921428F6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July travels show more delays.</a:t>
          </a:r>
        </a:p>
      </dsp:txBody>
      <dsp:txXfrm>
        <a:off x="1057183" y="1145944"/>
        <a:ext cx="9458416" cy="915310"/>
      </dsp:txXfrm>
    </dsp:sp>
    <dsp:sp modelId="{E3943899-AB43-44B7-95D2-41676401E63A}">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401500E-46BF-471C-8E59-B215F6B809C9}">
      <dsp:nvSpPr>
        <dsp:cNvPr id="0" name=""/>
        <dsp:cNvSpPr/>
      </dsp:nvSpPr>
      <dsp:spPr>
        <a:xfrm>
          <a:off x="276881" y="2496027"/>
          <a:ext cx="503420" cy="50342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EBF0B6-FEF2-40C0-A066-54479BF6BFD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 probability of  flights to arrive late is high for airports in the territories (PR and TT). </a:t>
          </a:r>
        </a:p>
      </dsp:txBody>
      <dsp:txXfrm>
        <a:off x="1057183" y="2290082"/>
        <a:ext cx="9458416" cy="915310"/>
      </dsp:txXfrm>
    </dsp:sp>
    <dsp:sp modelId="{10AA13C0-0544-456A-B1C1-8D775E726CAD}">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57B376-8800-40B3-A5E4-9EEBEFEA8F5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7126230-4302-41F0-AA79-23BE7BF2D98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probability of  flights to depart late is high for  DFW and Lovefield in Dallas, TX.</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907B2-E948-8048-B4C7-BD2753E6A152}"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BD0F-D077-164F-AB61-BF37214E4B9E}" type="slidenum">
              <a:rPr lang="en-US" smtClean="0"/>
              <a:t>‹#›</a:t>
            </a:fld>
            <a:endParaRPr lang="en-US"/>
          </a:p>
        </p:txBody>
      </p:sp>
    </p:spTree>
    <p:extLst>
      <p:ext uri="{BB962C8B-B14F-4D97-AF65-F5344CB8AC3E}">
        <p14:creationId xmlns:p14="http://schemas.microsoft.com/office/powerpoint/2010/main" val="1420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BEE10-471D-6744-93BB-934A2CE8CE92}" type="slidenum">
              <a:rPr lang="en-US" smtClean="0"/>
              <a:t>1</a:t>
            </a:fld>
            <a:endParaRPr lang="en-US" dirty="0"/>
          </a:p>
        </p:txBody>
      </p:sp>
    </p:spTree>
    <p:extLst>
      <p:ext uri="{BB962C8B-B14F-4D97-AF65-F5344CB8AC3E}">
        <p14:creationId xmlns:p14="http://schemas.microsoft.com/office/powerpoint/2010/main" val="15834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1BD0F-D077-164F-AB61-BF37214E4B9E}" type="slidenum">
              <a:rPr lang="en-US" smtClean="0"/>
              <a:t>18</a:t>
            </a:fld>
            <a:endParaRPr lang="en-US"/>
          </a:p>
        </p:txBody>
      </p:sp>
    </p:spTree>
    <p:extLst>
      <p:ext uri="{BB962C8B-B14F-4D97-AF65-F5344CB8AC3E}">
        <p14:creationId xmlns:p14="http://schemas.microsoft.com/office/powerpoint/2010/main" val="126448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7906-A5C5-4936-8A46-D9D1967C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BD028-4CC2-44D8-8F55-3E0AB17B5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DC625-1D5F-4B8A-99C3-37071179728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BACE56C2-C6FC-4664-9A0D-EECA8907F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3E42-FCD4-4516-A48D-F5F519E88A5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83410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CD4F-F14F-47E1-B083-7EB7EBAE3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4D0C0-9584-4BE4-AE8E-CE62C95D5A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45F97-E004-4FCB-A075-E91CB564597E}"/>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1FD50A99-6777-406A-BA65-020533F14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9B10-21B7-49AA-96EF-FB68BD825992}"/>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49514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AAA15-FC11-43D5-89D8-B57DDAC5E7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D5468-23CA-4F62-97D8-A79F2500A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B1BD-098A-4619-B788-B1C878AD5ADD}"/>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39F64F6B-8FD0-4593-B43E-437A47047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51F19-B4F6-46D5-9366-BD20CFB1EED8}"/>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4714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C372-5770-4152-B26C-E53B0E050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C700E-9606-46B6-B79D-68FE8DFF53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ED19-D4F2-4E09-8DE8-7FD1826BB3A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75315061-B47A-4DC3-B382-C08B7D71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6171-4CF8-44AF-AF15-A752585E174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48868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824-A468-4231-ADE8-B15F0E79B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C7253-BCDF-438E-9159-BF58D1BA8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931E2-5453-4160-A1F6-11A2734F769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4566B403-67E1-4E42-886D-55A0417B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3F884-6C92-4E26-8F4C-8BEAF4DCBE0E}"/>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0039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07F4-1D30-47FD-8EB1-B61DEFDB7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0DFBC-075D-407C-A089-1D70798C9A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E07B0-3FE9-43B8-A7A0-411E3F6D7C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DA045-7CE2-44BF-A8B2-17EEC90C814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8127B1F2-7BD6-4ACE-B201-7ABE408F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3AC2-B500-4236-B4D7-5D623064F7CF}"/>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57052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AC16-12AA-44B0-82E8-27FC2F690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82B2F-7753-4626-AFB8-CCD561C7E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7F2A3-D25E-4EE4-A2CA-490C04184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2B397-465F-4492-9728-301C69D79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7405C4-1569-44F1-887E-DE26128D8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CCDC0-BA4D-4C3E-9B50-596E86A2E1F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8" name="Footer Placeholder 7">
            <a:extLst>
              <a:ext uri="{FF2B5EF4-FFF2-40B4-BE49-F238E27FC236}">
                <a16:creationId xmlns:a16="http://schemas.microsoft.com/office/drawing/2014/main" id="{E87C4F73-5DE0-4666-8BFF-32EE33B51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3E0865-198F-4D49-9CFE-F50934FA0D9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45428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207-5833-4A7F-8193-C3CB36EB1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C760F-5DC1-4A08-B4F3-D87508FC5EF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4" name="Footer Placeholder 3">
            <a:extLst>
              <a:ext uri="{FF2B5EF4-FFF2-40B4-BE49-F238E27FC236}">
                <a16:creationId xmlns:a16="http://schemas.microsoft.com/office/drawing/2014/main" id="{4D82499C-B4F7-4484-8F23-E1052AE54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93442-1B00-41DF-B83A-FBFA87A75F1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52229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41CA-810D-4452-BB51-AE6ACB2925E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3" name="Footer Placeholder 2">
            <a:extLst>
              <a:ext uri="{FF2B5EF4-FFF2-40B4-BE49-F238E27FC236}">
                <a16:creationId xmlns:a16="http://schemas.microsoft.com/office/drawing/2014/main" id="{2B608509-6945-425D-87B1-92F0269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C038C-51B9-48CB-AFE6-665D9AD7858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89708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133E-A442-4025-8D9B-753C80F43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F93E6-4AA8-4F1E-A8CD-34A2E087A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19936-333C-40C4-8000-66552AFB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E168B-61CD-4553-82A7-3096F7CA3981}"/>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77A14125-8D4A-4331-827F-7253AEA1B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AEDD-94AD-4130-9FB3-A4BE1B8022A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6118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33D-B408-40EF-BB61-4C1E07B1C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AB071-C7F7-4D93-A1EE-A29C668EC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03085-B90A-482C-8783-9CEDF575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E1989-4F96-4374-998B-618A30C10C2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051B12E5-D9E3-4DB5-95E4-8A68983CB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1F77D-6FDC-466C-87B5-88F5191A5D7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7095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42E2C-AB83-42AE-99C4-63EC833AC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4F0C8-762E-480A-ADBA-5DBBBD530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1B83-74D8-4696-95CD-16B5B30BD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CA39ACA5-3A77-4CDF-A6F0-78ED8F5D9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FA194-9AAE-4124-97FD-DD93B0F38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3B17D-0F80-4F31-A966-7197BB618A50}" type="slidenum">
              <a:rPr lang="en-US" smtClean="0"/>
              <a:t>‹#›</a:t>
            </a:fld>
            <a:endParaRPr lang="en-US"/>
          </a:p>
        </p:txBody>
      </p:sp>
    </p:spTree>
    <p:extLst>
      <p:ext uri="{BB962C8B-B14F-4D97-AF65-F5344CB8AC3E}">
        <p14:creationId xmlns:p14="http://schemas.microsoft.com/office/powerpoint/2010/main" val="12067036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spmhelp.faa.gov/index.php/Types_of_Dela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flights.org/data.html" TargetMode="External"/><Relationship Id="rId2" Type="http://schemas.openxmlformats.org/officeDocument/2006/relationships/hyperlink" Target="https://www.bts.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ratified_sampl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C8CD-66A3-CD4A-AE0E-BBE2D0A9F8BB}"/>
              </a:ext>
            </a:extLst>
          </p:cNvPr>
          <p:cNvSpPr>
            <a:spLocks noGrp="1"/>
          </p:cNvSpPr>
          <p:nvPr>
            <p:ph type="ctrTitle"/>
          </p:nvPr>
        </p:nvSpPr>
        <p:spPr>
          <a:xfrm>
            <a:off x="1524000" y="2203198"/>
            <a:ext cx="9144000" cy="1776437"/>
          </a:xfrm>
          <a:ln w="38100" cmpd="thickThin">
            <a:solidFill>
              <a:schemeClr val="tx2"/>
            </a:solidFill>
          </a:ln>
        </p:spPr>
        <p:txBody>
          <a:bodyPr>
            <a:normAutofit/>
          </a:bodyPr>
          <a:lstStyle/>
          <a:p>
            <a:r>
              <a:rPr lang="en-US" sz="5400" b="1" dirty="0"/>
              <a:t>Carriers and Airports Like Horses and Carriages</a:t>
            </a:r>
          </a:p>
        </p:txBody>
      </p:sp>
      <p:sp>
        <p:nvSpPr>
          <p:cNvPr id="3" name="Subtitle 2">
            <a:extLst>
              <a:ext uri="{FF2B5EF4-FFF2-40B4-BE49-F238E27FC236}">
                <a16:creationId xmlns:a16="http://schemas.microsoft.com/office/drawing/2014/main" id="{FFF8CDA6-2A78-6B4C-87A8-2C9A27691D60}"/>
              </a:ext>
            </a:extLst>
          </p:cNvPr>
          <p:cNvSpPr>
            <a:spLocks noGrp="1"/>
          </p:cNvSpPr>
          <p:nvPr>
            <p:ph type="subTitle" idx="1"/>
          </p:nvPr>
        </p:nvSpPr>
        <p:spPr>
          <a:xfrm>
            <a:off x="1222513" y="4654801"/>
            <a:ext cx="10359887" cy="1393711"/>
          </a:xfrm>
        </p:spPr>
        <p:txBody>
          <a:bodyPr>
            <a:normAutofit/>
          </a:bodyPr>
          <a:lstStyle/>
          <a:p>
            <a:r>
              <a:rPr lang="en-US" dirty="0"/>
              <a:t>If we have data, let’s look at data. If all we have are opinions, let’s go with mine.</a:t>
            </a:r>
            <a:br>
              <a:rPr lang="en-US" dirty="0"/>
            </a:br>
            <a:r>
              <a:rPr lang="en-US" dirty="0"/>
              <a:t>—Jim Barksdale</a:t>
            </a:r>
          </a:p>
          <a:p>
            <a:endParaRPr lang="en-US" dirty="0"/>
          </a:p>
        </p:txBody>
      </p:sp>
    </p:spTree>
    <p:extLst>
      <p:ext uri="{BB962C8B-B14F-4D97-AF65-F5344CB8AC3E}">
        <p14:creationId xmlns:p14="http://schemas.microsoft.com/office/powerpoint/2010/main" val="341611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0E42-79D9-4880-9996-11743A93F4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24 hr period</a:t>
            </a:r>
          </a:p>
        </p:txBody>
      </p:sp>
      <p:pic>
        <p:nvPicPr>
          <p:cNvPr id="4" name="Picture 3">
            <a:extLst>
              <a:ext uri="{FF2B5EF4-FFF2-40B4-BE49-F238E27FC236}">
                <a16:creationId xmlns:a16="http://schemas.microsoft.com/office/drawing/2014/main" id="{BD80F4EA-13A7-4035-BC0A-BC14D0501E7A}"/>
              </a:ext>
            </a:extLst>
          </p:cNvPr>
          <p:cNvPicPr>
            <a:picLocks noChangeAspect="1"/>
          </p:cNvPicPr>
          <p:nvPr/>
        </p:nvPicPr>
        <p:blipFill>
          <a:blip r:embed="rId2"/>
          <a:stretch>
            <a:fillRect/>
          </a:stretch>
        </p:blipFill>
        <p:spPr>
          <a:xfrm>
            <a:off x="4038600" y="1405625"/>
            <a:ext cx="7188199" cy="4043361"/>
          </a:xfrm>
          <a:prstGeom prst="rect">
            <a:avLst/>
          </a:prstGeom>
        </p:spPr>
      </p:pic>
      <p:sp>
        <p:nvSpPr>
          <p:cNvPr id="7" name="TextBox 6">
            <a:extLst>
              <a:ext uri="{FF2B5EF4-FFF2-40B4-BE49-F238E27FC236}">
                <a16:creationId xmlns:a16="http://schemas.microsoft.com/office/drawing/2014/main" id="{3252E72F-561F-4D0C-8060-38BE3EC04A11}"/>
              </a:ext>
            </a:extLst>
          </p:cNvPr>
          <p:cNvSpPr txBox="1"/>
          <p:nvPr/>
        </p:nvSpPr>
        <p:spPr>
          <a:xfrm>
            <a:off x="3392434" y="5784161"/>
            <a:ext cx="7139344" cy="400110"/>
          </a:xfrm>
          <a:prstGeom prst="rect">
            <a:avLst/>
          </a:prstGeom>
          <a:noFill/>
        </p:spPr>
        <p:txBody>
          <a:bodyPr wrap="square" rtlCol="0">
            <a:spAutoFit/>
          </a:bodyPr>
          <a:lstStyle/>
          <a:p>
            <a:r>
              <a:rPr lang="en-US" sz="2000" dirty="0"/>
              <a:t>Words of Wisdom – Catch up a flight in the first half of the day !!! </a:t>
            </a:r>
          </a:p>
        </p:txBody>
      </p:sp>
    </p:spTree>
    <p:extLst>
      <p:ext uri="{BB962C8B-B14F-4D97-AF65-F5344CB8AC3E}">
        <p14:creationId xmlns:p14="http://schemas.microsoft.com/office/powerpoint/2010/main" val="403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4B2-B3AE-487A-8D79-380A681919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a:t>
            </a:r>
            <a:r>
              <a:rPr lang="en-US" sz="2600" dirty="0">
                <a:solidFill>
                  <a:srgbClr val="FFFFFF"/>
                </a:solidFill>
              </a:rPr>
              <a:t>Trend over days of the week</a:t>
            </a:r>
            <a:endParaRPr lang="en-US" sz="2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2CC5D7C3-9871-45EA-9DBB-156BA64E2E7F}"/>
              </a:ext>
            </a:extLst>
          </p:cNvPr>
          <p:cNvPicPr>
            <a:picLocks noChangeAspect="1"/>
          </p:cNvPicPr>
          <p:nvPr/>
        </p:nvPicPr>
        <p:blipFill>
          <a:blip r:embed="rId2"/>
          <a:stretch>
            <a:fillRect/>
          </a:stretch>
        </p:blipFill>
        <p:spPr>
          <a:xfrm>
            <a:off x="3830954" y="781685"/>
            <a:ext cx="6806565" cy="4716582"/>
          </a:xfrm>
          <a:prstGeom prst="rect">
            <a:avLst/>
          </a:prstGeom>
        </p:spPr>
      </p:pic>
      <p:sp>
        <p:nvSpPr>
          <p:cNvPr id="11" name="TextBox 10">
            <a:extLst>
              <a:ext uri="{FF2B5EF4-FFF2-40B4-BE49-F238E27FC236}">
                <a16:creationId xmlns:a16="http://schemas.microsoft.com/office/drawing/2014/main" id="{5A7F9660-3F2C-4C2C-A9C7-6A2E5DF8AB6B}"/>
              </a:ext>
            </a:extLst>
          </p:cNvPr>
          <p:cNvSpPr txBox="1"/>
          <p:nvPr/>
        </p:nvSpPr>
        <p:spPr>
          <a:xfrm>
            <a:off x="4329761" y="5429984"/>
            <a:ext cx="6858000" cy="707886"/>
          </a:xfrm>
          <a:prstGeom prst="rect">
            <a:avLst/>
          </a:prstGeom>
          <a:noFill/>
        </p:spPr>
        <p:txBody>
          <a:bodyPr wrap="square" rtlCol="0">
            <a:spAutoFit/>
          </a:bodyPr>
          <a:lstStyle/>
          <a:p>
            <a:r>
              <a:rPr lang="en-US" sz="2000" dirty="0"/>
              <a:t>Data Experts say that your chances of catching a delayed flight are marginally higher on Mondays, Thursdays and Fridays</a:t>
            </a:r>
          </a:p>
        </p:txBody>
      </p:sp>
    </p:spTree>
    <p:extLst>
      <p:ext uri="{BB962C8B-B14F-4D97-AF65-F5344CB8AC3E}">
        <p14:creationId xmlns:p14="http://schemas.microsoft.com/office/powerpoint/2010/main" val="26841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dirty="0">
                <a:solidFill>
                  <a:schemeClr val="bg1"/>
                </a:solidFill>
              </a:rPr>
              <a:t>Delay trends for days of a Month</a:t>
            </a:r>
            <a:endParaRPr lang="en-US" sz="3200" kern="1200" dirty="0">
              <a:solidFill>
                <a:schemeClr val="bg1"/>
              </a:solidFill>
            </a:endParaRPr>
          </a:p>
        </p:txBody>
      </p:sp>
      <p:pic>
        <p:nvPicPr>
          <p:cNvPr id="7" name="Picture 6">
            <a:extLst>
              <a:ext uri="{FF2B5EF4-FFF2-40B4-BE49-F238E27FC236}">
                <a16:creationId xmlns:a16="http://schemas.microsoft.com/office/drawing/2014/main" id="{93AC3F18-C89F-456C-BEF9-A111FD5084B5}"/>
              </a:ext>
            </a:extLst>
          </p:cNvPr>
          <p:cNvPicPr>
            <a:picLocks noChangeAspect="1"/>
          </p:cNvPicPr>
          <p:nvPr/>
        </p:nvPicPr>
        <p:blipFill>
          <a:blip r:embed="rId2"/>
          <a:stretch>
            <a:fillRect/>
          </a:stretch>
        </p:blipFill>
        <p:spPr>
          <a:xfrm>
            <a:off x="337607" y="2105139"/>
            <a:ext cx="11585173" cy="2774973"/>
          </a:xfrm>
          <a:prstGeom prst="rect">
            <a:avLst/>
          </a:prstGeom>
        </p:spPr>
      </p:pic>
      <p:sp>
        <p:nvSpPr>
          <p:cNvPr id="8" name="TextBox 7">
            <a:extLst>
              <a:ext uri="{FF2B5EF4-FFF2-40B4-BE49-F238E27FC236}">
                <a16:creationId xmlns:a16="http://schemas.microsoft.com/office/drawing/2014/main" id="{A7397811-7B9F-47E1-87B1-1E94BF0299C7}"/>
              </a:ext>
            </a:extLst>
          </p:cNvPr>
          <p:cNvSpPr txBox="1"/>
          <p:nvPr/>
        </p:nvSpPr>
        <p:spPr>
          <a:xfrm>
            <a:off x="1959746" y="5243005"/>
            <a:ext cx="8272507" cy="707886"/>
          </a:xfrm>
          <a:prstGeom prst="rect">
            <a:avLst/>
          </a:prstGeom>
          <a:noFill/>
        </p:spPr>
        <p:txBody>
          <a:bodyPr wrap="square" rtlCol="0">
            <a:spAutoFit/>
          </a:bodyPr>
          <a:lstStyle/>
          <a:p>
            <a:r>
              <a:rPr lang="en-US" sz="2000" dirty="0"/>
              <a:t>BEWARE - Chances of a delayed flight are higher in the first 10 days of the month.</a:t>
            </a:r>
          </a:p>
        </p:txBody>
      </p:sp>
    </p:spTree>
    <p:extLst>
      <p:ext uri="{BB962C8B-B14F-4D97-AF65-F5344CB8AC3E}">
        <p14:creationId xmlns:p14="http://schemas.microsoft.com/office/powerpoint/2010/main" val="347210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CFD-3F80-4022-9143-0B631517B04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the 4 seasonal months</a:t>
            </a:r>
          </a:p>
        </p:txBody>
      </p:sp>
      <p:pic>
        <p:nvPicPr>
          <p:cNvPr id="4" name="Picture 3">
            <a:extLst>
              <a:ext uri="{FF2B5EF4-FFF2-40B4-BE49-F238E27FC236}">
                <a16:creationId xmlns:a16="http://schemas.microsoft.com/office/drawing/2014/main" id="{E30D606B-D5E3-4D60-B35B-A4E437128E5C}"/>
              </a:ext>
            </a:extLst>
          </p:cNvPr>
          <p:cNvPicPr>
            <a:picLocks noChangeAspect="1"/>
          </p:cNvPicPr>
          <p:nvPr/>
        </p:nvPicPr>
        <p:blipFill>
          <a:blip r:embed="rId2"/>
          <a:stretch>
            <a:fillRect/>
          </a:stretch>
        </p:blipFill>
        <p:spPr>
          <a:xfrm>
            <a:off x="4587903" y="317615"/>
            <a:ext cx="5836957" cy="3648097"/>
          </a:xfrm>
          <a:prstGeom prst="rect">
            <a:avLst/>
          </a:prstGeom>
        </p:spPr>
      </p:pic>
      <p:sp>
        <p:nvSpPr>
          <p:cNvPr id="8" name="TextBox 7">
            <a:extLst>
              <a:ext uri="{FF2B5EF4-FFF2-40B4-BE49-F238E27FC236}">
                <a16:creationId xmlns:a16="http://schemas.microsoft.com/office/drawing/2014/main" id="{46FCD2AE-00BF-4A2D-8BD3-5D21F13A12B8}"/>
              </a:ext>
            </a:extLst>
          </p:cNvPr>
          <p:cNvSpPr txBox="1"/>
          <p:nvPr/>
        </p:nvSpPr>
        <p:spPr>
          <a:xfrm>
            <a:off x="3563892" y="4275638"/>
            <a:ext cx="8272507" cy="707886"/>
          </a:xfrm>
          <a:prstGeom prst="rect">
            <a:avLst/>
          </a:prstGeom>
          <a:noFill/>
        </p:spPr>
        <p:txBody>
          <a:bodyPr wrap="square" rtlCol="0">
            <a:spAutoFit/>
          </a:bodyPr>
          <a:lstStyle/>
          <a:p>
            <a:r>
              <a:rPr lang="en-US" sz="2000" b="1" dirty="0"/>
              <a:t>Alert - </a:t>
            </a:r>
            <a:r>
              <a:rPr lang="en-US" sz="2000" dirty="0"/>
              <a:t>Be prepared to spend some extra time travelling when you pack your bags for Summer vacation</a:t>
            </a:r>
          </a:p>
        </p:txBody>
      </p:sp>
    </p:spTree>
    <p:extLst>
      <p:ext uri="{BB962C8B-B14F-4D97-AF65-F5344CB8AC3E}">
        <p14:creationId xmlns:p14="http://schemas.microsoft.com/office/powerpoint/2010/main" val="317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BAC-288C-44A5-949A-C4E981FB7DA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Reasons</a:t>
            </a:r>
          </a:p>
        </p:txBody>
      </p:sp>
      <p:pic>
        <p:nvPicPr>
          <p:cNvPr id="4" name="Picture 3">
            <a:extLst>
              <a:ext uri="{FF2B5EF4-FFF2-40B4-BE49-F238E27FC236}">
                <a16:creationId xmlns:a16="http://schemas.microsoft.com/office/drawing/2014/main" id="{7582E208-620F-4C24-A979-707C35AAD9B6}"/>
              </a:ext>
            </a:extLst>
          </p:cNvPr>
          <p:cNvPicPr>
            <a:picLocks noChangeAspect="1"/>
          </p:cNvPicPr>
          <p:nvPr/>
        </p:nvPicPr>
        <p:blipFill>
          <a:blip r:embed="rId2"/>
          <a:stretch>
            <a:fillRect/>
          </a:stretch>
        </p:blipFill>
        <p:spPr>
          <a:xfrm>
            <a:off x="4032514" y="260772"/>
            <a:ext cx="5564833" cy="3825823"/>
          </a:xfrm>
          <a:prstGeom prst="rect">
            <a:avLst/>
          </a:prstGeom>
        </p:spPr>
      </p:pic>
      <p:sp>
        <p:nvSpPr>
          <p:cNvPr id="7" name="TextBox 6">
            <a:extLst>
              <a:ext uri="{FF2B5EF4-FFF2-40B4-BE49-F238E27FC236}">
                <a16:creationId xmlns:a16="http://schemas.microsoft.com/office/drawing/2014/main" id="{15E995C0-EFFD-4038-AF37-388F0882702D}"/>
              </a:ext>
            </a:extLst>
          </p:cNvPr>
          <p:cNvSpPr txBox="1"/>
          <p:nvPr/>
        </p:nvSpPr>
        <p:spPr>
          <a:xfrm>
            <a:off x="3667874" y="4598972"/>
            <a:ext cx="6837567" cy="400110"/>
          </a:xfrm>
          <a:prstGeom prst="rect">
            <a:avLst/>
          </a:prstGeom>
          <a:noFill/>
        </p:spPr>
        <p:txBody>
          <a:bodyPr wrap="square" rtlCol="0">
            <a:spAutoFit/>
          </a:bodyPr>
          <a:lstStyle/>
          <a:p>
            <a:r>
              <a:rPr lang="en-US" sz="2000" dirty="0"/>
              <a:t>More than 70% of the delays are caused by the operating carrier</a:t>
            </a:r>
          </a:p>
        </p:txBody>
      </p:sp>
      <p:sp>
        <p:nvSpPr>
          <p:cNvPr id="8" name="TextBox 7">
            <a:extLst>
              <a:ext uri="{FF2B5EF4-FFF2-40B4-BE49-F238E27FC236}">
                <a16:creationId xmlns:a16="http://schemas.microsoft.com/office/drawing/2014/main" id="{DC5F13B5-0D45-4138-9EA8-96985EDE793F}"/>
              </a:ext>
            </a:extLst>
          </p:cNvPr>
          <p:cNvSpPr txBox="1"/>
          <p:nvPr/>
        </p:nvSpPr>
        <p:spPr>
          <a:xfrm>
            <a:off x="3667874" y="5384951"/>
            <a:ext cx="6472926" cy="707886"/>
          </a:xfrm>
          <a:prstGeom prst="rect">
            <a:avLst/>
          </a:prstGeom>
          <a:noFill/>
        </p:spPr>
        <p:txBody>
          <a:bodyPr wrap="square" rtlCol="0">
            <a:spAutoFit/>
          </a:bodyPr>
          <a:lstStyle/>
          <a:p>
            <a:r>
              <a:rPr lang="en-US" sz="2000" dirty="0"/>
              <a:t>More Information on Flight Delay reasons – </a:t>
            </a:r>
          </a:p>
          <a:p>
            <a:r>
              <a:rPr lang="en-US" sz="2000" dirty="0">
                <a:hlinkClick r:id="rId3"/>
              </a:rPr>
              <a:t>http://aspmhelp.faa.gov/index.php/Types_of_Delay</a:t>
            </a:r>
            <a:r>
              <a:rPr lang="en-US" sz="2000" dirty="0"/>
              <a:t> </a:t>
            </a:r>
          </a:p>
        </p:txBody>
      </p:sp>
    </p:spTree>
    <p:extLst>
      <p:ext uri="{BB962C8B-B14F-4D97-AF65-F5344CB8AC3E}">
        <p14:creationId xmlns:p14="http://schemas.microsoft.com/office/powerpoint/2010/main" val="14384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14545F-7B39-49F9-8A77-EF62EE633D21}"/>
              </a:ext>
            </a:extLst>
          </p:cNvPr>
          <p:cNvPicPr>
            <a:picLocks noChangeAspect="1"/>
          </p:cNvPicPr>
          <p:nvPr/>
        </p:nvPicPr>
        <p:blipFill>
          <a:blip r:embed="rId2"/>
          <a:stretch>
            <a:fillRect/>
          </a:stretch>
        </p:blipFill>
        <p:spPr>
          <a:xfrm>
            <a:off x="3231178" y="183642"/>
            <a:ext cx="5024120" cy="2969133"/>
          </a:xfrm>
          <a:prstGeom prst="rect">
            <a:avLst/>
          </a:prstGeom>
        </p:spPr>
      </p:pic>
      <p:pic>
        <p:nvPicPr>
          <p:cNvPr id="6" name="Picture 5">
            <a:extLst>
              <a:ext uri="{FF2B5EF4-FFF2-40B4-BE49-F238E27FC236}">
                <a16:creationId xmlns:a16="http://schemas.microsoft.com/office/drawing/2014/main" id="{0CE22A6E-47AC-41EC-88E7-4EB11A9E5B3D}"/>
              </a:ext>
            </a:extLst>
          </p:cNvPr>
          <p:cNvPicPr>
            <a:picLocks noChangeAspect="1"/>
          </p:cNvPicPr>
          <p:nvPr/>
        </p:nvPicPr>
        <p:blipFill>
          <a:blip r:embed="rId3"/>
          <a:stretch>
            <a:fillRect/>
          </a:stretch>
        </p:blipFill>
        <p:spPr>
          <a:xfrm>
            <a:off x="3389734" y="3152775"/>
            <a:ext cx="4707009" cy="3705225"/>
          </a:xfrm>
          <a:prstGeom prst="rect">
            <a:avLst/>
          </a:prstGeom>
        </p:spPr>
      </p:pic>
      <p:sp>
        <p:nvSpPr>
          <p:cNvPr id="2" name="Title 1">
            <a:extLst>
              <a:ext uri="{FF2B5EF4-FFF2-40B4-BE49-F238E27FC236}">
                <a16:creationId xmlns:a16="http://schemas.microsoft.com/office/drawing/2014/main" id="{4A14F252-164B-4EFA-924C-18A2102758E4}"/>
              </a:ext>
            </a:extLst>
          </p:cNvPr>
          <p:cNvSpPr>
            <a:spLocks noGrp="1"/>
          </p:cNvSpPr>
          <p:nvPr>
            <p:ph type="title"/>
          </p:nvPr>
        </p:nvSpPr>
        <p:spPr>
          <a:xfrm>
            <a:off x="637380" y="216722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Trends VS Flight Distance</a:t>
            </a:r>
          </a:p>
        </p:txBody>
      </p:sp>
      <p:sp>
        <p:nvSpPr>
          <p:cNvPr id="7" name="TextBox 6">
            <a:extLst>
              <a:ext uri="{FF2B5EF4-FFF2-40B4-BE49-F238E27FC236}">
                <a16:creationId xmlns:a16="http://schemas.microsoft.com/office/drawing/2014/main" id="{38B5FEF2-9CEF-4D3F-AF9D-0E7B6A394BA4}"/>
              </a:ext>
            </a:extLst>
          </p:cNvPr>
          <p:cNvSpPr txBox="1"/>
          <p:nvPr/>
        </p:nvSpPr>
        <p:spPr>
          <a:xfrm>
            <a:off x="7927571" y="536343"/>
            <a:ext cx="4021274" cy="5632311"/>
          </a:xfrm>
          <a:prstGeom prst="rect">
            <a:avLst/>
          </a:prstGeom>
          <a:noFill/>
        </p:spPr>
        <p:txBody>
          <a:bodyPr wrap="square" rtlCol="0">
            <a:spAutoFit/>
          </a:bodyPr>
          <a:lstStyle/>
          <a:p>
            <a:r>
              <a:rPr lang="en-US" sz="2000" dirty="0"/>
              <a:t>Notable Trends:</a:t>
            </a:r>
          </a:p>
          <a:p>
            <a:endParaRPr lang="en-US" sz="2000" dirty="0"/>
          </a:p>
          <a:p>
            <a:r>
              <a:rPr lang="en-US" sz="2000" dirty="0"/>
              <a:t>1. Total number of delayed flights are more for flights travelling between 600 and 800 miles. The delay is significant at around 2500 miles as well.</a:t>
            </a:r>
          </a:p>
          <a:p>
            <a:endParaRPr lang="en-US" sz="2000" dirty="0"/>
          </a:p>
          <a:p>
            <a:endParaRPr lang="en-US" sz="2000" dirty="0"/>
          </a:p>
          <a:p>
            <a:r>
              <a:rPr lang="en-US" sz="2000" dirty="0"/>
              <a:t>2. Over the same segment of flights (distance wise), the occurrences and total duration of delay is highest in July</a:t>
            </a:r>
          </a:p>
          <a:p>
            <a:endParaRPr lang="en-US" sz="2000" dirty="0"/>
          </a:p>
          <a:p>
            <a:r>
              <a:rPr lang="en-US" sz="2000" dirty="0"/>
              <a:t>3-</a:t>
            </a:r>
            <a:r>
              <a:rPr lang="en-US" sz="2000" b="1" dirty="0"/>
              <a:t> </a:t>
            </a:r>
            <a:r>
              <a:rPr lang="en-US" sz="2000" dirty="0"/>
              <a:t> Shorter departure delays for long distance flights. Probably the tower gives preference to longer distance flights. </a:t>
            </a:r>
          </a:p>
        </p:txBody>
      </p:sp>
    </p:spTree>
    <p:extLst>
      <p:ext uri="{BB962C8B-B14F-4D97-AF65-F5344CB8AC3E}">
        <p14:creationId xmlns:p14="http://schemas.microsoft.com/office/powerpoint/2010/main" val="312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Delay Trend across US States</a:t>
            </a:r>
          </a:p>
        </p:txBody>
      </p:sp>
      <p:sp>
        <p:nvSpPr>
          <p:cNvPr id="6" name="TextBox 5">
            <a:extLst>
              <a:ext uri="{FF2B5EF4-FFF2-40B4-BE49-F238E27FC236}">
                <a16:creationId xmlns:a16="http://schemas.microsoft.com/office/drawing/2014/main" id="{32E310DE-78EF-42E3-9CA7-9D84F928FA80}"/>
              </a:ext>
            </a:extLst>
          </p:cNvPr>
          <p:cNvSpPr txBox="1"/>
          <p:nvPr/>
        </p:nvSpPr>
        <p:spPr>
          <a:xfrm>
            <a:off x="1587776" y="5155598"/>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2000" dirty="0"/>
              <a:t>MD, NV and TT are the 3 origin States/Territories that have the most number of delayed flights while MT and AK has the least delays.</a:t>
            </a:r>
          </a:p>
        </p:txBody>
      </p:sp>
      <p:pic>
        <p:nvPicPr>
          <p:cNvPr id="4" name="Picture 3">
            <a:extLst>
              <a:ext uri="{FF2B5EF4-FFF2-40B4-BE49-F238E27FC236}">
                <a16:creationId xmlns:a16="http://schemas.microsoft.com/office/drawing/2014/main" id="{D3FC0AE7-4872-4B55-A634-D9FFC69BF101}"/>
              </a:ext>
            </a:extLst>
          </p:cNvPr>
          <p:cNvPicPr>
            <a:picLocks noChangeAspect="1"/>
          </p:cNvPicPr>
          <p:nvPr/>
        </p:nvPicPr>
        <p:blipFill>
          <a:blip r:embed="rId2"/>
          <a:stretch>
            <a:fillRect/>
          </a:stretch>
        </p:blipFill>
        <p:spPr>
          <a:xfrm>
            <a:off x="410899" y="1974391"/>
            <a:ext cx="11370201" cy="2909217"/>
          </a:xfrm>
          <a:prstGeom prst="rect">
            <a:avLst/>
          </a:prstGeom>
        </p:spPr>
      </p:pic>
    </p:spTree>
    <p:extLst>
      <p:ext uri="{BB962C8B-B14F-4D97-AF65-F5344CB8AC3E}">
        <p14:creationId xmlns:p14="http://schemas.microsoft.com/office/powerpoint/2010/main" val="14515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2FBBF-9AD5-4239-84B5-30ED5351415E}"/>
              </a:ext>
            </a:extLst>
          </p:cNvPr>
          <p:cNvPicPr>
            <a:picLocks noChangeAspect="1"/>
          </p:cNvPicPr>
          <p:nvPr/>
        </p:nvPicPr>
        <p:blipFill>
          <a:blip r:embed="rId2"/>
          <a:stretch>
            <a:fillRect/>
          </a:stretch>
        </p:blipFill>
        <p:spPr>
          <a:xfrm>
            <a:off x="3299546" y="244421"/>
            <a:ext cx="4396257" cy="3659884"/>
          </a:xfrm>
          <a:prstGeom prst="rect">
            <a:avLst/>
          </a:prstGeom>
        </p:spPr>
      </p:pic>
      <p:sp>
        <p:nvSpPr>
          <p:cNvPr id="2" name="Title 1">
            <a:extLst>
              <a:ext uri="{FF2B5EF4-FFF2-40B4-BE49-F238E27FC236}">
                <a16:creationId xmlns:a16="http://schemas.microsoft.com/office/drawing/2014/main" id="{E9CE1BB3-6A6E-480A-B5D7-EA817C90F40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VS Cities</a:t>
            </a:r>
          </a:p>
        </p:txBody>
      </p:sp>
      <p:pic>
        <p:nvPicPr>
          <p:cNvPr id="5" name="Picture 4">
            <a:extLst>
              <a:ext uri="{FF2B5EF4-FFF2-40B4-BE49-F238E27FC236}">
                <a16:creationId xmlns:a16="http://schemas.microsoft.com/office/drawing/2014/main" id="{2E7DC432-AF14-46C9-B4A1-7C8D952DB0C7}"/>
              </a:ext>
            </a:extLst>
          </p:cNvPr>
          <p:cNvPicPr>
            <a:picLocks noChangeAspect="1"/>
          </p:cNvPicPr>
          <p:nvPr/>
        </p:nvPicPr>
        <p:blipFill>
          <a:blip r:embed="rId3"/>
          <a:stretch>
            <a:fillRect/>
          </a:stretch>
        </p:blipFill>
        <p:spPr>
          <a:xfrm>
            <a:off x="7079993" y="2959020"/>
            <a:ext cx="4471927" cy="3583885"/>
          </a:xfrm>
          <a:prstGeom prst="rect">
            <a:avLst/>
          </a:prstGeom>
        </p:spPr>
      </p:pic>
    </p:spTree>
    <p:extLst>
      <p:ext uri="{BB962C8B-B14F-4D97-AF65-F5344CB8AC3E}">
        <p14:creationId xmlns:p14="http://schemas.microsoft.com/office/powerpoint/2010/main" val="2510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Cancelled/Diverted Flights for each carrier</a:t>
            </a:r>
          </a:p>
        </p:txBody>
      </p:sp>
      <p:pic>
        <p:nvPicPr>
          <p:cNvPr id="4" name="Picture 3">
            <a:extLst>
              <a:ext uri="{FF2B5EF4-FFF2-40B4-BE49-F238E27FC236}">
                <a16:creationId xmlns:a16="http://schemas.microsoft.com/office/drawing/2014/main" id="{E63C46A8-70EF-4090-B5E7-6C345ABE9FFE}"/>
              </a:ext>
            </a:extLst>
          </p:cNvPr>
          <p:cNvPicPr>
            <a:picLocks noChangeAspect="1"/>
          </p:cNvPicPr>
          <p:nvPr/>
        </p:nvPicPr>
        <p:blipFill>
          <a:blip r:embed="rId3"/>
          <a:stretch>
            <a:fillRect/>
          </a:stretch>
        </p:blipFill>
        <p:spPr>
          <a:xfrm>
            <a:off x="3478696" y="576470"/>
            <a:ext cx="8359963" cy="3677182"/>
          </a:xfrm>
          <a:prstGeom prst="rect">
            <a:avLst/>
          </a:prstGeom>
        </p:spPr>
      </p:pic>
      <p:sp>
        <p:nvSpPr>
          <p:cNvPr id="7" name="TextBox 6">
            <a:extLst>
              <a:ext uri="{FF2B5EF4-FFF2-40B4-BE49-F238E27FC236}">
                <a16:creationId xmlns:a16="http://schemas.microsoft.com/office/drawing/2014/main" id="{1AE46454-E1FA-4ACE-BF65-A32994489D75}"/>
              </a:ext>
            </a:extLst>
          </p:cNvPr>
          <p:cNvSpPr txBox="1"/>
          <p:nvPr/>
        </p:nvSpPr>
        <p:spPr>
          <a:xfrm>
            <a:off x="3923097" y="4414306"/>
            <a:ext cx="6937942" cy="400110"/>
          </a:xfrm>
          <a:prstGeom prst="rect">
            <a:avLst/>
          </a:prstGeom>
          <a:noFill/>
        </p:spPr>
        <p:txBody>
          <a:bodyPr wrap="square" rtlCol="0">
            <a:spAutoFit/>
          </a:bodyPr>
          <a:lstStyle/>
          <a:p>
            <a:r>
              <a:rPr lang="en-US" sz="2000" dirty="0"/>
              <a:t>9E, OH, YV and YX tops the list with nearly 4% of cancelled flights</a:t>
            </a:r>
          </a:p>
        </p:txBody>
      </p:sp>
      <p:sp>
        <p:nvSpPr>
          <p:cNvPr id="8" name="TextBox 7">
            <a:extLst>
              <a:ext uri="{FF2B5EF4-FFF2-40B4-BE49-F238E27FC236}">
                <a16:creationId xmlns:a16="http://schemas.microsoft.com/office/drawing/2014/main" id="{74A199D4-5275-4191-BA07-44F3CC200D15}"/>
              </a:ext>
            </a:extLst>
          </p:cNvPr>
          <p:cNvSpPr txBox="1"/>
          <p:nvPr/>
        </p:nvSpPr>
        <p:spPr>
          <a:xfrm>
            <a:off x="3672841" y="4975070"/>
            <a:ext cx="7659556" cy="400110"/>
          </a:xfrm>
          <a:prstGeom prst="rect">
            <a:avLst/>
          </a:prstGeom>
          <a:noFill/>
        </p:spPr>
        <p:txBody>
          <a:bodyPr wrap="square" rtlCol="0">
            <a:spAutoFit/>
          </a:bodyPr>
          <a:lstStyle/>
          <a:p>
            <a:r>
              <a:rPr lang="en-US" sz="2000" dirty="0"/>
              <a:t>Make a note of G4 which has more diverted flights than cancelled flights</a:t>
            </a:r>
          </a:p>
        </p:txBody>
      </p:sp>
    </p:spTree>
    <p:extLst>
      <p:ext uri="{BB962C8B-B14F-4D97-AF65-F5344CB8AC3E}">
        <p14:creationId xmlns:p14="http://schemas.microsoft.com/office/powerpoint/2010/main" val="4856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Cheer Up!</a:t>
            </a:r>
          </a:p>
        </p:txBody>
      </p:sp>
      <p:pic>
        <p:nvPicPr>
          <p:cNvPr id="6" name="Picture 5">
            <a:extLst>
              <a:ext uri="{FF2B5EF4-FFF2-40B4-BE49-F238E27FC236}">
                <a16:creationId xmlns:a16="http://schemas.microsoft.com/office/drawing/2014/main" id="{F2DAC192-398C-407D-92B6-483E28598BB2}"/>
              </a:ext>
            </a:extLst>
          </p:cNvPr>
          <p:cNvPicPr>
            <a:picLocks noChangeAspect="1"/>
          </p:cNvPicPr>
          <p:nvPr/>
        </p:nvPicPr>
        <p:blipFill>
          <a:blip r:embed="rId2"/>
          <a:stretch>
            <a:fillRect/>
          </a:stretch>
        </p:blipFill>
        <p:spPr>
          <a:xfrm>
            <a:off x="3727174" y="529423"/>
            <a:ext cx="7238193" cy="3655287"/>
          </a:xfrm>
          <a:prstGeom prst="rect">
            <a:avLst/>
          </a:prstGeom>
        </p:spPr>
      </p:pic>
      <p:sp>
        <p:nvSpPr>
          <p:cNvPr id="9" name="TextBox 8">
            <a:extLst>
              <a:ext uri="{FF2B5EF4-FFF2-40B4-BE49-F238E27FC236}">
                <a16:creationId xmlns:a16="http://schemas.microsoft.com/office/drawing/2014/main" id="{62103B71-E79E-46D0-BCB1-C1BA63325011}"/>
              </a:ext>
            </a:extLst>
          </p:cNvPr>
          <p:cNvSpPr txBox="1"/>
          <p:nvPr/>
        </p:nvSpPr>
        <p:spPr>
          <a:xfrm>
            <a:off x="4994542" y="4500933"/>
            <a:ext cx="6266573" cy="707886"/>
          </a:xfrm>
          <a:prstGeom prst="rect">
            <a:avLst/>
          </a:prstGeom>
          <a:noFill/>
        </p:spPr>
        <p:txBody>
          <a:bodyPr wrap="square" rtlCol="0">
            <a:spAutoFit/>
          </a:bodyPr>
          <a:lstStyle/>
          <a:p>
            <a:r>
              <a:rPr lang="en-US" sz="2000" dirty="0"/>
              <a:t>DL leads the pack with 70% flights that reach the destination before time</a:t>
            </a:r>
          </a:p>
        </p:txBody>
      </p:sp>
    </p:spTree>
    <p:extLst>
      <p:ext uri="{BB962C8B-B14F-4D97-AF65-F5344CB8AC3E}">
        <p14:creationId xmlns:p14="http://schemas.microsoft.com/office/powerpoint/2010/main" val="391743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A743-6C94-CA4B-9591-76DC0806DA27}"/>
              </a:ext>
            </a:extLst>
          </p:cNvPr>
          <p:cNvSpPr>
            <a:spLocks noGrp="1"/>
          </p:cNvSpPr>
          <p:nvPr>
            <p:ph type="title"/>
          </p:nvPr>
        </p:nvSpPr>
        <p:spPr>
          <a:xfrm>
            <a:off x="966952" y="1204108"/>
            <a:ext cx="3127970" cy="1757753"/>
          </a:xfrm>
        </p:spPr>
        <p:txBody>
          <a:bodyPr vert="horz" lIns="91440" tIns="45720" rIns="91440" bIns="45720" rtlCol="0" anchor="ctr">
            <a:normAutofit/>
          </a:bodyPr>
          <a:lstStyle/>
          <a:p>
            <a:r>
              <a:rPr lang="en-US" sz="3200" b="1" u="sng" kern="1200" dirty="0">
                <a:latin typeface="+mj-lt"/>
                <a:ea typeface="+mj-ea"/>
                <a:cs typeface="+mj-cs"/>
              </a:rPr>
              <a:t>Contributors</a:t>
            </a:r>
            <a:r>
              <a:rPr lang="en-US" sz="3200" u="sng" kern="1200" dirty="0">
                <a:latin typeface="+mj-lt"/>
                <a:ea typeface="+mj-ea"/>
                <a:cs typeface="+mj-cs"/>
              </a:rPr>
              <a:t>:</a:t>
            </a:r>
          </a:p>
        </p:txBody>
      </p:sp>
      <p:pic>
        <p:nvPicPr>
          <p:cNvPr id="5" name="Content Placeholder 4" descr="A picture containing furniture&#10;&#10;Description generated with very high confidence">
            <a:extLst>
              <a:ext uri="{FF2B5EF4-FFF2-40B4-BE49-F238E27FC236}">
                <a16:creationId xmlns:a16="http://schemas.microsoft.com/office/drawing/2014/main" id="{C38B3A1C-D28A-BE4E-B7D8-A973646C6123}"/>
              </a:ext>
            </a:extLst>
          </p:cNvPr>
          <p:cNvPicPr>
            <a:picLocks noGrp="1" noChangeAspect="1"/>
          </p:cNvPicPr>
          <p:nvPr>
            <p:ph idx="1"/>
          </p:nvPr>
        </p:nvPicPr>
        <p:blipFill>
          <a:blip r:embed="rId2"/>
          <a:stretch>
            <a:fillRect/>
          </a:stretch>
        </p:blipFill>
        <p:spPr>
          <a:xfrm>
            <a:off x="4925869" y="952500"/>
            <a:ext cx="6376189" cy="4829963"/>
          </a:xfrm>
          <a:prstGeom prst="rect">
            <a:avLst/>
          </a:prstGeom>
        </p:spPr>
      </p:pic>
      <p:sp>
        <p:nvSpPr>
          <p:cNvPr id="6" name="TextBox 5">
            <a:extLst>
              <a:ext uri="{FF2B5EF4-FFF2-40B4-BE49-F238E27FC236}">
                <a16:creationId xmlns:a16="http://schemas.microsoft.com/office/drawing/2014/main" id="{3B6B08A4-DAF5-0D45-B067-9FD950280A6E}"/>
              </a:ext>
            </a:extLst>
          </p:cNvPr>
          <p:cNvSpPr txBox="1"/>
          <p:nvPr/>
        </p:nvSpPr>
        <p:spPr>
          <a:xfrm>
            <a:off x="569386" y="3429000"/>
            <a:ext cx="3833649" cy="2200315"/>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800" dirty="0"/>
              <a:t>Saifee Dalal</a:t>
            </a:r>
          </a:p>
          <a:p>
            <a:pPr marL="571500" indent="-228600">
              <a:lnSpc>
                <a:spcPct val="90000"/>
              </a:lnSpc>
              <a:spcAft>
                <a:spcPts val="600"/>
              </a:spcAft>
              <a:buFont typeface="Arial" panose="020B0604020202020204" pitchFamily="34" charset="0"/>
              <a:buChar char="•"/>
            </a:pPr>
            <a:r>
              <a:rPr lang="en-US" sz="2800" dirty="0"/>
              <a:t>Ghassan </a:t>
            </a:r>
            <a:r>
              <a:rPr lang="en-US" sz="2800" dirty="0" err="1"/>
              <a:t>Aleqabi</a:t>
            </a:r>
            <a:endParaRPr lang="en-US" sz="2800" dirty="0"/>
          </a:p>
          <a:p>
            <a:pPr marL="571500" indent="-228600">
              <a:lnSpc>
                <a:spcPct val="90000"/>
              </a:lnSpc>
              <a:spcAft>
                <a:spcPts val="600"/>
              </a:spcAft>
              <a:buFont typeface="Arial" panose="020B0604020202020204" pitchFamily="34" charset="0"/>
              <a:buChar char="•"/>
            </a:pPr>
            <a:r>
              <a:rPr lang="en-US" sz="2800" dirty="0"/>
              <a:t>Sandeep </a:t>
            </a:r>
            <a:r>
              <a:rPr lang="en-US" sz="2800" dirty="0" err="1"/>
              <a:t>Komuravelli</a:t>
            </a:r>
            <a:endParaRPr lang="en-US" sz="2800" dirty="0"/>
          </a:p>
        </p:txBody>
      </p:sp>
    </p:spTree>
    <p:extLst>
      <p:ext uri="{BB962C8B-B14F-4D97-AF65-F5344CB8AC3E}">
        <p14:creationId xmlns:p14="http://schemas.microsoft.com/office/powerpoint/2010/main" val="325833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8716E-6F87-4C46-89CD-B58E6A3FCC06}"/>
              </a:ext>
            </a:extLst>
          </p:cNvPr>
          <p:cNvPicPr>
            <a:picLocks noChangeAspect="1"/>
          </p:cNvPicPr>
          <p:nvPr/>
        </p:nvPicPr>
        <p:blipFill>
          <a:blip r:embed="rId2"/>
          <a:stretch>
            <a:fillRect/>
          </a:stretch>
        </p:blipFill>
        <p:spPr>
          <a:xfrm>
            <a:off x="3298122" y="325709"/>
            <a:ext cx="4210198" cy="3252378"/>
          </a:xfrm>
          <a:prstGeom prst="rect">
            <a:avLst/>
          </a:prstGeom>
        </p:spPr>
      </p:pic>
      <p:sp>
        <p:nvSpPr>
          <p:cNvPr id="2" name="Title 1">
            <a:extLst>
              <a:ext uri="{FF2B5EF4-FFF2-40B4-BE49-F238E27FC236}">
                <a16:creationId xmlns:a16="http://schemas.microsoft.com/office/drawing/2014/main" id="{CE96C973-E81D-49A6-A840-C273A02AE9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Before Time VS Cities</a:t>
            </a:r>
          </a:p>
        </p:txBody>
      </p:sp>
      <p:pic>
        <p:nvPicPr>
          <p:cNvPr id="5" name="Picture 4">
            <a:extLst>
              <a:ext uri="{FF2B5EF4-FFF2-40B4-BE49-F238E27FC236}">
                <a16:creationId xmlns:a16="http://schemas.microsoft.com/office/drawing/2014/main" id="{DCDF6831-1FBE-4473-9082-3AC930677816}"/>
              </a:ext>
            </a:extLst>
          </p:cNvPr>
          <p:cNvPicPr>
            <a:picLocks noChangeAspect="1"/>
          </p:cNvPicPr>
          <p:nvPr/>
        </p:nvPicPr>
        <p:blipFill>
          <a:blip r:embed="rId3"/>
          <a:stretch>
            <a:fillRect/>
          </a:stretch>
        </p:blipFill>
        <p:spPr>
          <a:xfrm>
            <a:off x="6850110" y="3066858"/>
            <a:ext cx="4521497" cy="3433560"/>
          </a:xfrm>
          <a:prstGeom prst="rect">
            <a:avLst/>
          </a:prstGeom>
        </p:spPr>
      </p:pic>
    </p:spTree>
    <p:extLst>
      <p:ext uri="{BB962C8B-B14F-4D97-AF65-F5344CB8AC3E}">
        <p14:creationId xmlns:p14="http://schemas.microsoft.com/office/powerpoint/2010/main" val="35918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9A74865-A5F6-F74A-9CF6-75FCD92C3634}"/>
              </a:ext>
            </a:extLst>
          </p:cNvPr>
          <p:cNvPicPr>
            <a:picLocks noChangeAspect="1"/>
          </p:cNvPicPr>
          <p:nvPr/>
        </p:nvPicPr>
        <p:blipFill>
          <a:blip r:embed="rId2"/>
          <a:stretch>
            <a:fillRect/>
          </a:stretch>
        </p:blipFill>
        <p:spPr>
          <a:xfrm>
            <a:off x="2882348" y="480110"/>
            <a:ext cx="9044610" cy="6197882"/>
          </a:xfrm>
          <a:prstGeom prst="rect">
            <a:avLst/>
          </a:prstGeom>
        </p:spPr>
      </p:pic>
      <p:sp>
        <p:nvSpPr>
          <p:cNvPr id="2" name="Title 1">
            <a:extLst>
              <a:ext uri="{FF2B5EF4-FFF2-40B4-BE49-F238E27FC236}">
                <a16:creationId xmlns:a16="http://schemas.microsoft.com/office/drawing/2014/main" id="{70AEC592-5407-2748-83D2-9D8E64D00B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Scatter-Matrix</a:t>
            </a:r>
          </a:p>
        </p:txBody>
      </p:sp>
    </p:spTree>
    <p:extLst>
      <p:ext uri="{BB962C8B-B14F-4D97-AF65-F5344CB8AC3E}">
        <p14:creationId xmlns:p14="http://schemas.microsoft.com/office/powerpoint/2010/main" val="37171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8ED52-C3B8-4128-A7BE-90519C5F2A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Box Plot – Carriers Vs Departure Delays</a:t>
            </a:r>
          </a:p>
        </p:txBody>
      </p:sp>
      <p:pic>
        <p:nvPicPr>
          <p:cNvPr id="5" name="Picture 4">
            <a:extLst>
              <a:ext uri="{FF2B5EF4-FFF2-40B4-BE49-F238E27FC236}">
                <a16:creationId xmlns:a16="http://schemas.microsoft.com/office/drawing/2014/main" id="{6071D7C1-7D3D-496F-B988-22DC070F3739}"/>
              </a:ext>
            </a:extLst>
          </p:cNvPr>
          <p:cNvPicPr>
            <a:picLocks noChangeAspect="1"/>
          </p:cNvPicPr>
          <p:nvPr/>
        </p:nvPicPr>
        <p:blipFill>
          <a:blip r:embed="rId2"/>
          <a:stretch>
            <a:fillRect/>
          </a:stretch>
        </p:blipFill>
        <p:spPr>
          <a:xfrm>
            <a:off x="117613" y="1417668"/>
            <a:ext cx="11956774" cy="5440332"/>
          </a:xfrm>
          <a:prstGeom prst="rect">
            <a:avLst/>
          </a:prstGeom>
        </p:spPr>
      </p:pic>
    </p:spTree>
    <p:extLst>
      <p:ext uri="{BB962C8B-B14F-4D97-AF65-F5344CB8AC3E}">
        <p14:creationId xmlns:p14="http://schemas.microsoft.com/office/powerpoint/2010/main" val="91097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42D-F9C9-CA44-B59F-73FA6E1808F7}"/>
              </a:ext>
            </a:extLst>
          </p:cNvPr>
          <p:cNvSpPr>
            <a:spLocks noGrp="1"/>
          </p:cNvSpPr>
          <p:nvPr>
            <p:ph type="title"/>
          </p:nvPr>
        </p:nvSpPr>
        <p:spPr>
          <a:xfrm>
            <a:off x="1913468" y="355186"/>
            <a:ext cx="9440332" cy="1325563"/>
          </a:xfrm>
        </p:spPr>
        <p:txBody>
          <a:bodyPr>
            <a:normAutofit/>
          </a:bodyPr>
          <a:lstStyle/>
          <a:p>
            <a:r>
              <a:rPr lang="en-US" dirty="0"/>
              <a:t>Data Limitations</a:t>
            </a:r>
          </a:p>
        </p:txBody>
      </p:sp>
      <p:sp>
        <p:nvSpPr>
          <p:cNvPr id="3" name="Content Placeholder 2">
            <a:extLst>
              <a:ext uri="{FF2B5EF4-FFF2-40B4-BE49-F238E27FC236}">
                <a16:creationId xmlns:a16="http://schemas.microsoft.com/office/drawing/2014/main" id="{C2ADD2FC-BE32-B14B-8D82-C73CDC046D03}"/>
              </a:ext>
            </a:extLst>
          </p:cNvPr>
          <p:cNvSpPr>
            <a:spLocks noGrp="1"/>
          </p:cNvSpPr>
          <p:nvPr>
            <p:ph idx="1"/>
          </p:nvPr>
        </p:nvSpPr>
        <p:spPr/>
        <p:txBody>
          <a:bodyPr>
            <a:normAutofit/>
          </a:bodyPr>
          <a:lstStyle/>
          <a:p>
            <a:pPr lvl="1"/>
            <a:r>
              <a:rPr lang="en-US" dirty="0"/>
              <a:t>We abstracted quarterly data by analyzing one month of data. </a:t>
            </a:r>
          </a:p>
          <a:p>
            <a:pPr lvl="1"/>
            <a:r>
              <a:rPr lang="en-US" dirty="0"/>
              <a:t>No reasons are given about cancellation and diversion of flights.</a:t>
            </a:r>
          </a:p>
          <a:p>
            <a:pPr lvl="1"/>
            <a:r>
              <a:rPr lang="en-US" dirty="0"/>
              <a:t>Provided data columns need to be abstracted, for example giving four attributes to describe date and time is excessive, for example they provided, year, month, day of month, day of weeks. It would have been better of using just one column, for example </a:t>
            </a:r>
            <a:r>
              <a:rPr lang="en-US" dirty="0">
                <a:hlinkClick r:id="rId2"/>
              </a:rPr>
              <a:t>unix time</a:t>
            </a:r>
            <a:r>
              <a:rPr lang="en-US" dirty="0"/>
              <a:t>.</a:t>
            </a:r>
          </a:p>
          <a:p>
            <a:pPr lvl="1"/>
            <a:r>
              <a:rPr lang="en-US" dirty="0"/>
              <a:t>The sheer amount of data forced us to select columns which we considered most important for our analysis.</a:t>
            </a:r>
          </a:p>
        </p:txBody>
      </p:sp>
      <p:pic>
        <p:nvPicPr>
          <p:cNvPr id="9" name="Graphic 6" descr="Stopwatch">
            <a:extLst>
              <a:ext uri="{FF2B5EF4-FFF2-40B4-BE49-F238E27FC236}">
                <a16:creationId xmlns:a16="http://schemas.microsoft.com/office/drawing/2014/main" id="{B579455E-A5FF-45D9-A446-CD87990C4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77768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8EC-1BA2-634C-874B-AF1D285552DC}"/>
              </a:ext>
            </a:extLst>
          </p:cNvPr>
          <p:cNvSpPr>
            <a:spLocks noGrp="1"/>
          </p:cNvSpPr>
          <p:nvPr>
            <p:ph type="title"/>
          </p:nvPr>
        </p:nvSpPr>
        <p:spPr>
          <a:xfrm>
            <a:off x="838200" y="355187"/>
            <a:ext cx="10515600" cy="738118"/>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9F712B11-8749-4615-A9FF-B2629B5A0102}"/>
              </a:ext>
            </a:extLst>
          </p:cNvPr>
          <p:cNvGraphicFramePr>
            <a:graphicFrameLocks noGrp="1"/>
          </p:cNvGraphicFramePr>
          <p:nvPr>
            <p:ph idx="1"/>
            <p:extLst>
              <p:ext uri="{D42A27DB-BD31-4B8C-83A1-F6EECF244321}">
                <p14:modId xmlns:p14="http://schemas.microsoft.com/office/powerpoint/2010/main" val="3408461466"/>
              </p:ext>
            </p:extLst>
          </p:nvPr>
        </p:nvGraphicFramePr>
        <p:xfrm>
          <a:off x="838200" y="1371600"/>
          <a:ext cx="10515600" cy="513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236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BDF3-E53D-FB47-B8DE-DAC23B87A71D}"/>
              </a:ext>
            </a:extLst>
          </p:cNvPr>
          <p:cNvSpPr>
            <a:spLocks noGrp="1"/>
          </p:cNvSpPr>
          <p:nvPr>
            <p:ph type="title"/>
          </p:nvPr>
        </p:nvSpPr>
        <p:spPr>
          <a:xfrm>
            <a:off x="838200" y="365125"/>
            <a:ext cx="10515600" cy="1325563"/>
          </a:xfrm>
        </p:spPr>
        <p:txBody>
          <a:bodyPr>
            <a:normAutofit/>
          </a:bodyPr>
          <a:lstStyle/>
          <a:p>
            <a:r>
              <a:rPr lang="en-US" dirty="0"/>
              <a:t>Recommendations for Passengers:</a:t>
            </a:r>
          </a:p>
        </p:txBody>
      </p:sp>
      <p:graphicFrame>
        <p:nvGraphicFramePr>
          <p:cNvPr id="5" name="Content Placeholder 2">
            <a:extLst>
              <a:ext uri="{FF2B5EF4-FFF2-40B4-BE49-F238E27FC236}">
                <a16:creationId xmlns:a16="http://schemas.microsoft.com/office/drawing/2014/main" id="{D0FE5C51-58A3-4581-A2FF-25B3CC1713D2}"/>
              </a:ext>
            </a:extLst>
          </p:cNvPr>
          <p:cNvGraphicFramePr>
            <a:graphicFrameLocks noGrp="1"/>
          </p:cNvGraphicFramePr>
          <p:nvPr>
            <p:ph idx="1"/>
            <p:extLst>
              <p:ext uri="{D42A27DB-BD31-4B8C-83A1-F6EECF244321}">
                <p14:modId xmlns:p14="http://schemas.microsoft.com/office/powerpoint/2010/main" val="2341450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54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BD91-5336-4F5E-90CF-6E831F7B8990}"/>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4800"/>
              <a:t>Happy Travels !!!</a:t>
            </a:r>
          </a:p>
        </p:txBody>
      </p:sp>
      <p:pic>
        <p:nvPicPr>
          <p:cNvPr id="1026" name="Picture 2" descr="http://toonclips.com/600/cartoon-happy-boy-pulling-luggage-and-ready-for-vacation-by-ron-leishman-55606.jpg">
            <a:extLst>
              <a:ext uri="{FF2B5EF4-FFF2-40B4-BE49-F238E27FC236}">
                <a16:creationId xmlns:a16="http://schemas.microsoft.com/office/drawing/2014/main" id="{E16C5D16-F292-4A3E-B688-026C9D4B5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022"/>
          <a:stretch/>
        </p:blipFill>
        <p:spPr bwMode="auto">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153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F03F-6FF2-4957-BEB0-916D3B6E9794}"/>
              </a:ext>
            </a:extLst>
          </p:cNvPr>
          <p:cNvSpPr>
            <a:spLocks noGrp="1"/>
          </p:cNvSpPr>
          <p:nvPr>
            <p:ph type="ctrTitle"/>
          </p:nvPr>
        </p:nvSpPr>
        <p:spPr>
          <a:xfrm>
            <a:off x="1891749" y="436943"/>
            <a:ext cx="8653670" cy="835646"/>
          </a:xfrm>
        </p:spPr>
        <p:txBody>
          <a:bodyPr>
            <a:normAutofit fontScale="90000"/>
          </a:bodyPr>
          <a:lstStyle/>
          <a:p>
            <a:r>
              <a:rPr lang="en-US" b="1" dirty="0"/>
              <a:t>Data Insight</a:t>
            </a:r>
          </a:p>
        </p:txBody>
      </p:sp>
      <p:sp>
        <p:nvSpPr>
          <p:cNvPr id="3" name="Subtitle 2">
            <a:extLst>
              <a:ext uri="{FF2B5EF4-FFF2-40B4-BE49-F238E27FC236}">
                <a16:creationId xmlns:a16="http://schemas.microsoft.com/office/drawing/2014/main" id="{40C774F6-1AD4-448A-84AF-7245A07A6AF9}"/>
              </a:ext>
            </a:extLst>
          </p:cNvPr>
          <p:cNvSpPr>
            <a:spLocks noGrp="1"/>
          </p:cNvSpPr>
          <p:nvPr>
            <p:ph type="subTitle" idx="1"/>
          </p:nvPr>
        </p:nvSpPr>
        <p:spPr>
          <a:xfrm>
            <a:off x="2117036" y="1898373"/>
            <a:ext cx="9144000" cy="4104861"/>
          </a:xfrm>
        </p:spPr>
        <p:txBody>
          <a:bodyPr>
            <a:normAutofit fontScale="92500" lnSpcReduction="10000"/>
          </a:bodyPr>
          <a:lstStyle/>
          <a:p>
            <a:pPr marL="457200" indent="-457200" algn="l">
              <a:buAutoNum type="arabicPeriod"/>
            </a:pPr>
            <a:r>
              <a:rPr lang="en-US" dirty="0"/>
              <a:t>Data Source - Bureau of Transportation Statistics (</a:t>
            </a:r>
            <a:r>
              <a:rPr lang="en-US" dirty="0">
                <a:hlinkClick r:id="rId2">
                  <a:extLst>
                    <a:ext uri="{A12FA001-AC4F-418D-AE19-62706E023703}">
                      <ahyp:hlinkClr xmlns:ahyp="http://schemas.microsoft.com/office/drawing/2018/hyperlinkcolor" val="tx"/>
                    </a:ext>
                  </a:extLst>
                </a:hlinkClick>
              </a:rPr>
              <a:t>https://www.bts.gov/</a:t>
            </a:r>
            <a:r>
              <a:rPr lang="en-US" dirty="0"/>
              <a:t>), </a:t>
            </a:r>
            <a:r>
              <a:rPr lang="en-US" u="sng" dirty="0">
                <a:hlinkClick r:id="rId3">
                  <a:extLst>
                    <a:ext uri="{A12FA001-AC4F-418D-AE19-62706E023703}">
                      <ahyp:hlinkClr xmlns:ahyp="http://schemas.microsoft.com/office/drawing/2018/hyperlinkcolor" val="tx"/>
                    </a:ext>
                  </a:extLst>
                </a:hlinkClick>
              </a:rPr>
              <a:t>https://openflights.org/data.html</a:t>
            </a:r>
            <a:endParaRPr lang="en-US" u="sng" dirty="0"/>
          </a:p>
          <a:p>
            <a:pPr marL="457200" indent="-457200" algn="l">
              <a:buAutoNum type="arabicPeriod"/>
            </a:pPr>
            <a:endParaRPr lang="en-US" dirty="0"/>
          </a:p>
          <a:p>
            <a:pPr marL="457200" indent="-457200" algn="l">
              <a:buAutoNum type="arabicPeriod"/>
            </a:pPr>
            <a:r>
              <a:rPr lang="en-US" dirty="0"/>
              <a:t>Data Format – CSV (Comma Separated Value) Files</a:t>
            </a:r>
          </a:p>
          <a:p>
            <a:pPr marL="457200" indent="-457200" algn="l">
              <a:buAutoNum type="arabicPeriod"/>
            </a:pPr>
            <a:r>
              <a:rPr lang="en-US" dirty="0"/>
              <a:t>Data Sampling and Details – </a:t>
            </a:r>
          </a:p>
          <a:p>
            <a:pPr algn="l"/>
            <a:endParaRPr lang="en-US" dirty="0"/>
          </a:p>
          <a:p>
            <a:pPr marL="914400" lvl="1" indent="-457200" algn="l">
              <a:buAutoNum type="alphaLcPeriod"/>
            </a:pPr>
            <a:r>
              <a:rPr lang="en-US" dirty="0"/>
              <a:t>Ontime performance details for 18 US Passenger Flight Carriers</a:t>
            </a:r>
          </a:p>
          <a:p>
            <a:pPr marL="914400" lvl="1" indent="-457200" algn="l">
              <a:buAutoNum type="alphaLcPeriod"/>
            </a:pPr>
            <a:r>
              <a:rPr lang="en-US" dirty="0"/>
              <a:t>Data spanning 12 months (Months of Jan, Apr, July and Oct from 2015 to 2018)</a:t>
            </a:r>
          </a:p>
          <a:p>
            <a:pPr lvl="1" algn="l"/>
            <a:endParaRPr lang="en-US" dirty="0"/>
          </a:p>
          <a:p>
            <a:pPr algn="l"/>
            <a:r>
              <a:rPr lang="en-US" dirty="0"/>
              <a:t>4. Data Volume – 5962813 (~ 6M) rows</a:t>
            </a:r>
          </a:p>
          <a:p>
            <a:pPr algn="l"/>
            <a:r>
              <a:rPr lang="en-US" dirty="0"/>
              <a:t>5. Data Cleanup – Cleaned up </a:t>
            </a:r>
            <a:r>
              <a:rPr lang="en-US" dirty="0" err="1"/>
              <a:t>NaN</a:t>
            </a:r>
            <a:r>
              <a:rPr lang="en-US" dirty="0"/>
              <a:t> values with “0” .</a:t>
            </a:r>
          </a:p>
          <a:p>
            <a:pPr algn="l"/>
            <a:endParaRPr lang="en-US" dirty="0"/>
          </a:p>
        </p:txBody>
      </p:sp>
    </p:spTree>
    <p:extLst>
      <p:ext uri="{BB962C8B-B14F-4D97-AF65-F5344CB8AC3E}">
        <p14:creationId xmlns:p14="http://schemas.microsoft.com/office/powerpoint/2010/main" val="7328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C8F8-4B7D-9D4C-958D-CB4999128964}"/>
              </a:ext>
            </a:extLst>
          </p:cNvPr>
          <p:cNvSpPr>
            <a:spLocks noGrp="1"/>
          </p:cNvSpPr>
          <p:nvPr>
            <p:ph type="title"/>
          </p:nvPr>
        </p:nvSpPr>
        <p:spPr>
          <a:xfrm>
            <a:off x="433495" y="3433763"/>
            <a:ext cx="3197013" cy="2743200"/>
          </a:xfrm>
        </p:spPr>
        <p:txBody>
          <a:bodyPr anchor="t">
            <a:normAutofit/>
          </a:bodyPr>
          <a:lstStyle/>
          <a:p>
            <a:pPr algn="ctr"/>
            <a:r>
              <a:rPr lang="en-US" b="1" dirty="0"/>
              <a:t>Sampling Scheme:</a:t>
            </a:r>
          </a:p>
        </p:txBody>
      </p:sp>
      <p:sp>
        <p:nvSpPr>
          <p:cNvPr id="3" name="Content Placeholder 2">
            <a:extLst>
              <a:ext uri="{FF2B5EF4-FFF2-40B4-BE49-F238E27FC236}">
                <a16:creationId xmlns:a16="http://schemas.microsoft.com/office/drawing/2014/main" id="{03C30FF2-0637-3D40-8F8D-E9CFBAD5A33E}"/>
              </a:ext>
            </a:extLst>
          </p:cNvPr>
          <p:cNvSpPr>
            <a:spLocks noGrp="1"/>
          </p:cNvSpPr>
          <p:nvPr>
            <p:ph idx="1"/>
          </p:nvPr>
        </p:nvSpPr>
        <p:spPr>
          <a:xfrm>
            <a:off x="3389244" y="643467"/>
            <a:ext cx="7964556" cy="5533496"/>
          </a:xfrm>
        </p:spPr>
        <p:txBody>
          <a:bodyPr anchor="ctr">
            <a:normAutofit/>
          </a:bodyPr>
          <a:lstStyle/>
          <a:p>
            <a:r>
              <a:rPr lang="en-US" sz="2200" dirty="0"/>
              <a:t>large dataset ~ We use </a:t>
            </a:r>
            <a:r>
              <a:rPr lang="en-US" sz="2200" dirty="0">
                <a:hlinkClick r:id="rId2"/>
              </a:rPr>
              <a:t>stratification</a:t>
            </a:r>
            <a:r>
              <a:rPr lang="en-US" sz="2200" dirty="0"/>
              <a:t> to reduce heterogeneity. Flight data is too large. We stratified the data by origin and/or destination airport, and using monthly information. It is recommended to avoid over Stratification, which may lead to an excessive volume of results that might need to be aggregated to summaries.</a:t>
            </a:r>
          </a:p>
          <a:p>
            <a:r>
              <a:rPr lang="en-US" sz="2200" dirty="0"/>
              <a:t>Passengers per flight info does not exist in our dataset files. Our data is appropriate for “flight focused” analysis but not “passenger focused” analysis.</a:t>
            </a:r>
          </a:p>
          <a:p>
            <a:r>
              <a:rPr lang="en-US" sz="2200" dirty="0"/>
              <a:t>We examined  subset of large amount of data,  monthly samples (four months of flight data per year for four years)  and to reflect quarterly changes, we chose January, April, July and October data to understand changes in quarterly manner over the years.</a:t>
            </a:r>
          </a:p>
          <a:p>
            <a:endParaRPr lang="en-US" sz="2200" dirty="0"/>
          </a:p>
          <a:p>
            <a:endParaRPr lang="en-US" sz="2200" dirty="0"/>
          </a:p>
        </p:txBody>
      </p:sp>
      <p:pic>
        <p:nvPicPr>
          <p:cNvPr id="7" name="Graphic 6" descr="Bar chart">
            <a:extLst>
              <a:ext uri="{FF2B5EF4-FFF2-40B4-BE49-F238E27FC236}">
                <a16:creationId xmlns:a16="http://schemas.microsoft.com/office/drawing/2014/main" id="{2E44A1F0-63AF-4905-AD19-A4A0776F05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801" y="2519363"/>
            <a:ext cx="914400" cy="914400"/>
          </a:xfrm>
          <a:prstGeom prst="rect">
            <a:avLst/>
          </a:prstGeom>
        </p:spPr>
      </p:pic>
    </p:spTree>
    <p:extLst>
      <p:ext uri="{BB962C8B-B14F-4D97-AF65-F5344CB8AC3E}">
        <p14:creationId xmlns:p14="http://schemas.microsoft.com/office/powerpoint/2010/main" val="320888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D5C0-1D56-D64E-9419-A3E5E3066507}"/>
              </a:ext>
            </a:extLst>
          </p:cNvPr>
          <p:cNvSpPr>
            <a:spLocks noGrp="1"/>
          </p:cNvSpPr>
          <p:nvPr>
            <p:ph type="title"/>
          </p:nvPr>
        </p:nvSpPr>
        <p:spPr>
          <a:xfrm>
            <a:off x="838200" y="963877"/>
            <a:ext cx="2551043" cy="4930246"/>
          </a:xfrm>
        </p:spPr>
        <p:txBody>
          <a:bodyPr>
            <a:normAutofit/>
          </a:bodyPr>
          <a:lstStyle/>
          <a:p>
            <a:pPr algn="r"/>
            <a:r>
              <a:rPr lang="en-US" dirty="0">
                <a:solidFill>
                  <a:schemeClr val="accent1"/>
                </a:solidFill>
              </a:rPr>
              <a:t>Objectives</a:t>
            </a:r>
          </a:p>
        </p:txBody>
      </p:sp>
      <p:sp>
        <p:nvSpPr>
          <p:cNvPr id="3" name="Content Placeholder 2">
            <a:extLst>
              <a:ext uri="{FF2B5EF4-FFF2-40B4-BE49-F238E27FC236}">
                <a16:creationId xmlns:a16="http://schemas.microsoft.com/office/drawing/2014/main" id="{CA74363C-E995-4843-9434-219D4772AEEB}"/>
              </a:ext>
            </a:extLst>
          </p:cNvPr>
          <p:cNvSpPr>
            <a:spLocks noGrp="1"/>
          </p:cNvSpPr>
          <p:nvPr>
            <p:ph idx="1"/>
          </p:nvPr>
        </p:nvSpPr>
        <p:spPr>
          <a:xfrm>
            <a:off x="3677478" y="536713"/>
            <a:ext cx="7964557" cy="5357410"/>
          </a:xfrm>
        </p:spPr>
        <p:txBody>
          <a:bodyPr anchor="ctr">
            <a:normAutofit/>
          </a:bodyPr>
          <a:lstStyle/>
          <a:p>
            <a:r>
              <a:rPr lang="en-US" sz="2400" dirty="0"/>
              <a:t>Analyze on time performance, visualization by cities, airlines, seasons, day of the week, time of the day</a:t>
            </a:r>
          </a:p>
          <a:p>
            <a:r>
              <a:rPr lang="en-US" sz="2400" dirty="0"/>
              <a:t>Cancelation and diversion trend by airlines</a:t>
            </a:r>
          </a:p>
          <a:p>
            <a:r>
              <a:rPr lang="en-US" sz="2400" dirty="0"/>
              <a:t>Correlation of weather to flight delays</a:t>
            </a:r>
          </a:p>
          <a:p>
            <a:r>
              <a:rPr lang="en-US" sz="2400" dirty="0"/>
              <a:t>Techniques &amp; Tools:</a:t>
            </a:r>
          </a:p>
          <a:p>
            <a:pPr lvl="1"/>
            <a:r>
              <a:rPr lang="en-US" dirty="0"/>
              <a:t>Pandas </a:t>
            </a:r>
          </a:p>
          <a:p>
            <a:pPr lvl="1"/>
            <a:r>
              <a:rPr lang="en-US" dirty="0"/>
              <a:t>Matplotlib</a:t>
            </a:r>
          </a:p>
          <a:p>
            <a:pPr lvl="1"/>
            <a:r>
              <a:rPr lang="en-US" dirty="0" err="1"/>
              <a:t>Numpy</a:t>
            </a:r>
            <a:endParaRPr lang="en-US" dirty="0"/>
          </a:p>
          <a:p>
            <a:pPr lvl="1"/>
            <a:r>
              <a:rPr lang="en-US" dirty="0" err="1"/>
              <a:t>Scipy</a:t>
            </a:r>
            <a:r>
              <a:rPr lang="en-US" dirty="0"/>
              <a:t> and </a:t>
            </a:r>
            <a:r>
              <a:rPr lang="en-US" dirty="0" err="1"/>
              <a:t>sklearn</a:t>
            </a:r>
            <a:endParaRPr lang="en-US" dirty="0"/>
          </a:p>
        </p:txBody>
      </p:sp>
    </p:spTree>
    <p:extLst>
      <p:ext uri="{BB962C8B-B14F-4D97-AF65-F5344CB8AC3E}">
        <p14:creationId xmlns:p14="http://schemas.microsoft.com/office/powerpoint/2010/main" val="413833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A99-CAD7-3F4F-830A-B75325E716AF}"/>
              </a:ext>
            </a:extLst>
          </p:cNvPr>
          <p:cNvSpPr>
            <a:spLocks noGrp="1"/>
          </p:cNvSpPr>
          <p:nvPr>
            <p:ph type="title"/>
          </p:nvPr>
        </p:nvSpPr>
        <p:spPr/>
        <p:txBody>
          <a:bodyPr/>
          <a:lstStyle/>
          <a:p>
            <a:r>
              <a:rPr lang="en-US" b="1" dirty="0"/>
              <a:t>Null Hypothesis:</a:t>
            </a:r>
          </a:p>
        </p:txBody>
      </p:sp>
      <p:sp>
        <p:nvSpPr>
          <p:cNvPr id="4" name="Title 1">
            <a:extLst>
              <a:ext uri="{FF2B5EF4-FFF2-40B4-BE49-F238E27FC236}">
                <a16:creationId xmlns:a16="http://schemas.microsoft.com/office/drawing/2014/main" id="{2CC62351-C7E8-D940-9D2A-ABAC64234B58}"/>
              </a:ext>
            </a:extLst>
          </p:cNvPr>
          <p:cNvSpPr txBox="1">
            <a:spLocks/>
          </p:cNvSpPr>
          <p:nvPr/>
        </p:nvSpPr>
        <p:spPr>
          <a:xfrm>
            <a:off x="838200" y="1825625"/>
            <a:ext cx="10515600" cy="412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Null hypothesis, H</a:t>
            </a:r>
            <a:r>
              <a:rPr lang="en-US" baseline="-25000" dirty="0"/>
              <a:t>0</a:t>
            </a:r>
            <a:r>
              <a:rPr lang="en-US" dirty="0"/>
              <a:t>: Airline time delays are weather induced.</a:t>
            </a:r>
          </a:p>
        </p:txBody>
      </p:sp>
    </p:spTree>
    <p:extLst>
      <p:ext uri="{BB962C8B-B14F-4D97-AF65-F5344CB8AC3E}">
        <p14:creationId xmlns:p14="http://schemas.microsoft.com/office/powerpoint/2010/main" val="12116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75E1-CC1E-6A41-BAB1-9500403587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Airport Delays</a:t>
            </a:r>
          </a:p>
        </p:txBody>
      </p:sp>
      <p:pic>
        <p:nvPicPr>
          <p:cNvPr id="4" name="Content Placeholder 4">
            <a:extLst>
              <a:ext uri="{FF2B5EF4-FFF2-40B4-BE49-F238E27FC236}">
                <a16:creationId xmlns:a16="http://schemas.microsoft.com/office/drawing/2014/main" id="{E88F805D-E0AA-504C-A9AB-78D31C4CDFA1}"/>
              </a:ext>
            </a:extLst>
          </p:cNvPr>
          <p:cNvPicPr>
            <a:picLocks noChangeAspect="1"/>
          </p:cNvPicPr>
          <p:nvPr/>
        </p:nvPicPr>
        <p:blipFill>
          <a:blip r:embed="rId2"/>
          <a:stretch>
            <a:fillRect/>
          </a:stretch>
        </p:blipFill>
        <p:spPr>
          <a:xfrm>
            <a:off x="1345512" y="1675227"/>
            <a:ext cx="9500975" cy="4394199"/>
          </a:xfrm>
          <a:prstGeom prst="rect">
            <a:avLst/>
          </a:prstGeom>
        </p:spPr>
      </p:pic>
    </p:spTree>
    <p:extLst>
      <p:ext uri="{BB962C8B-B14F-4D97-AF65-F5344CB8AC3E}">
        <p14:creationId xmlns:p14="http://schemas.microsoft.com/office/powerpoint/2010/main" val="28259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C3CA-CF55-48D6-8A6B-9F973C07A5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Total Flights for each Carrier</a:t>
            </a:r>
          </a:p>
        </p:txBody>
      </p:sp>
      <p:pic>
        <p:nvPicPr>
          <p:cNvPr id="4" name="Picture 3">
            <a:extLst>
              <a:ext uri="{FF2B5EF4-FFF2-40B4-BE49-F238E27FC236}">
                <a16:creationId xmlns:a16="http://schemas.microsoft.com/office/drawing/2014/main" id="{C303ECFF-0941-49D2-89AF-493115ACAC7B}"/>
              </a:ext>
            </a:extLst>
          </p:cNvPr>
          <p:cNvPicPr>
            <a:picLocks noChangeAspect="1"/>
          </p:cNvPicPr>
          <p:nvPr/>
        </p:nvPicPr>
        <p:blipFill>
          <a:blip r:embed="rId2"/>
          <a:stretch>
            <a:fillRect/>
          </a:stretch>
        </p:blipFill>
        <p:spPr>
          <a:xfrm>
            <a:off x="3530439" y="490833"/>
            <a:ext cx="8523555" cy="4049636"/>
          </a:xfrm>
          <a:prstGeom prst="rect">
            <a:avLst/>
          </a:prstGeom>
        </p:spPr>
      </p:pic>
      <p:sp>
        <p:nvSpPr>
          <p:cNvPr id="5" name="TextBox 4">
            <a:extLst>
              <a:ext uri="{FF2B5EF4-FFF2-40B4-BE49-F238E27FC236}">
                <a16:creationId xmlns:a16="http://schemas.microsoft.com/office/drawing/2014/main" id="{65ABE5F0-D37C-4B3D-964B-93BC62D6AA74}"/>
              </a:ext>
            </a:extLst>
          </p:cNvPr>
          <p:cNvSpPr txBox="1"/>
          <p:nvPr/>
        </p:nvSpPr>
        <p:spPr>
          <a:xfrm>
            <a:off x="3878317" y="5031302"/>
            <a:ext cx="7367752" cy="707886"/>
          </a:xfrm>
          <a:prstGeom prst="rect">
            <a:avLst/>
          </a:prstGeom>
          <a:noFill/>
        </p:spPr>
        <p:txBody>
          <a:bodyPr wrap="square" rtlCol="0">
            <a:spAutoFit/>
          </a:bodyPr>
          <a:lstStyle/>
          <a:p>
            <a:r>
              <a:rPr lang="en-US" sz="2000" dirty="0"/>
              <a:t>Southwest has the most number of Flights (approx. 1.2M) followed by Delta and American Airlines (approx. 0.8M)</a:t>
            </a:r>
          </a:p>
        </p:txBody>
      </p:sp>
    </p:spTree>
    <p:extLst>
      <p:ext uri="{BB962C8B-B14F-4D97-AF65-F5344CB8AC3E}">
        <p14:creationId xmlns:p14="http://schemas.microsoft.com/office/powerpoint/2010/main" val="14305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A3B8-91C8-48E4-BAF6-1D68B03FEE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for each carrier</a:t>
            </a:r>
          </a:p>
        </p:txBody>
      </p:sp>
      <p:sp>
        <p:nvSpPr>
          <p:cNvPr id="7" name="TextBox 6">
            <a:extLst>
              <a:ext uri="{FF2B5EF4-FFF2-40B4-BE49-F238E27FC236}">
                <a16:creationId xmlns:a16="http://schemas.microsoft.com/office/drawing/2014/main" id="{8DE6E57B-42EE-47B0-A0EF-FAC6B83B8D2C}"/>
              </a:ext>
            </a:extLst>
          </p:cNvPr>
          <p:cNvSpPr txBox="1"/>
          <p:nvPr/>
        </p:nvSpPr>
        <p:spPr>
          <a:xfrm>
            <a:off x="3216165" y="5041812"/>
            <a:ext cx="7367752" cy="400110"/>
          </a:xfrm>
          <a:prstGeom prst="rect">
            <a:avLst/>
          </a:prstGeom>
          <a:noFill/>
        </p:spPr>
        <p:txBody>
          <a:bodyPr wrap="square" rtlCol="0">
            <a:spAutoFit/>
          </a:bodyPr>
          <a:lstStyle/>
          <a:p>
            <a:r>
              <a:rPr lang="en-US" sz="2000" dirty="0"/>
              <a:t>Southwest has the most number of delayed Flights – 45% (approx.)</a:t>
            </a:r>
          </a:p>
        </p:txBody>
      </p:sp>
      <p:pic>
        <p:nvPicPr>
          <p:cNvPr id="5" name="Picture 4">
            <a:extLst>
              <a:ext uri="{FF2B5EF4-FFF2-40B4-BE49-F238E27FC236}">
                <a16:creationId xmlns:a16="http://schemas.microsoft.com/office/drawing/2014/main" id="{EE12CF40-A488-4315-A01A-D8ECF81AE5DF}"/>
              </a:ext>
            </a:extLst>
          </p:cNvPr>
          <p:cNvPicPr>
            <a:picLocks noChangeAspect="1"/>
          </p:cNvPicPr>
          <p:nvPr/>
        </p:nvPicPr>
        <p:blipFill>
          <a:blip r:embed="rId2"/>
          <a:stretch>
            <a:fillRect/>
          </a:stretch>
        </p:blipFill>
        <p:spPr>
          <a:xfrm>
            <a:off x="3520966" y="885745"/>
            <a:ext cx="8555420" cy="3621124"/>
          </a:xfrm>
          <a:prstGeom prst="rect">
            <a:avLst/>
          </a:prstGeom>
        </p:spPr>
      </p:pic>
    </p:spTree>
    <p:extLst>
      <p:ext uri="{BB962C8B-B14F-4D97-AF65-F5344CB8AC3E}">
        <p14:creationId xmlns:p14="http://schemas.microsoft.com/office/powerpoint/2010/main" val="2060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990</Words>
  <Application>Microsoft Office PowerPoint</Application>
  <PresentationFormat>Widescreen</PresentationFormat>
  <Paragraphs>88</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Carriers and Airports Like Horses and Carriages</vt:lpstr>
      <vt:lpstr>Contributors:</vt:lpstr>
      <vt:lpstr>Data Insight</vt:lpstr>
      <vt:lpstr>Sampling Scheme:</vt:lpstr>
      <vt:lpstr>Objectives</vt:lpstr>
      <vt:lpstr>Null Hypothesis:</vt:lpstr>
      <vt:lpstr>Airport Delays</vt:lpstr>
      <vt:lpstr>Total Flights for each Carrier</vt:lpstr>
      <vt:lpstr>Delay for each carrier</vt:lpstr>
      <vt:lpstr>Delay trend for 24 hr period</vt:lpstr>
      <vt:lpstr>Delay Trend over days of the week</vt:lpstr>
      <vt:lpstr>Delay trends for days of a Month</vt:lpstr>
      <vt:lpstr>Delay Trend for the 4 seasonal months</vt:lpstr>
      <vt:lpstr>Delay Reasons</vt:lpstr>
      <vt:lpstr>Delay Trends VS Flight Distance</vt:lpstr>
      <vt:lpstr>Delay Trend across US States</vt:lpstr>
      <vt:lpstr>Delay VS Cities</vt:lpstr>
      <vt:lpstr>Cancelled/Diverted Flights for each carrier</vt:lpstr>
      <vt:lpstr>Cheer Up!</vt:lpstr>
      <vt:lpstr>Before Time VS Cities</vt:lpstr>
      <vt:lpstr>Scatter-Matrix</vt:lpstr>
      <vt:lpstr>Box Plot – Carriers Vs Departure Delays</vt:lpstr>
      <vt:lpstr>Data Limitations</vt:lpstr>
      <vt:lpstr>Conclusions:</vt:lpstr>
      <vt:lpstr>Recommendations for Passengers:</vt:lpstr>
      <vt:lpstr>Happy Travels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Carriers and Airports Like Horses and Carriages</dc:title>
  <dc:creator>Saifee Dalal</dc:creator>
  <cp:lastModifiedBy>Saifee Dalal</cp:lastModifiedBy>
  <cp:revision>1</cp:revision>
  <dcterms:created xsi:type="dcterms:W3CDTF">2018-08-21T23:44:27Z</dcterms:created>
  <dcterms:modified xsi:type="dcterms:W3CDTF">2018-08-21T23:45:39Z</dcterms:modified>
</cp:coreProperties>
</file>