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7" r:id="rId3"/>
    <p:sldId id="262" r:id="rId4"/>
    <p:sldId id="264" r:id="rId5"/>
    <p:sldId id="267" r:id="rId6"/>
    <p:sldId id="269" r:id="rId7"/>
    <p:sldId id="270" r:id="rId8"/>
    <p:sldId id="272" r:id="rId9"/>
    <p:sldId id="268" r:id="rId10"/>
    <p:sldId id="258" r:id="rId11"/>
    <p:sldId id="271" r:id="rId12"/>
    <p:sldId id="265"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65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10/26/2018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10/26/2018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Yelp/yelp-fusion/issues/386" TargetMode="External"/><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financesonline.com/top-10-most-expensive-coffee-in-the-world-luwak-coffee-is-not-the-no-1/" TargetMode="External"/><Relationship Id="rId3" Type="http://schemas.openxmlformats.org/officeDocument/2006/relationships/hyperlink" Target="http://www.convertcsv.com/csv-to-geojson.htm" TargetMode="External"/><Relationship Id="rId7" Type="http://schemas.openxmlformats.org/officeDocument/2006/relationships/hyperlink" Target="http://www.most-expensive.coffee/" TargetMode="External"/><Relationship Id="rId12" Type="http://schemas.openxmlformats.org/officeDocument/2006/relationships/image" Target="../media/image18.png"/><Relationship Id="rId2" Type="http://schemas.openxmlformats.org/officeDocument/2006/relationships/hyperlink" Target="https://developers.google.com/public-data/docs/canonical/countries_csv" TargetMode="External"/><Relationship Id="rId1" Type="http://schemas.openxmlformats.org/officeDocument/2006/relationships/slideLayout" Target="../slideLayouts/slideLayout2.xml"/><Relationship Id="rId6" Type="http://schemas.openxmlformats.org/officeDocument/2006/relationships/hyperlink" Target="http://www.ncausa.org/about-coffee/coffee-around-the-world" TargetMode="External"/><Relationship Id="rId11" Type="http://schemas.openxmlformats.org/officeDocument/2006/relationships/hyperlink" Target="https://developer.twitter.com/en/docs/tweets/search/api-reference/get-search-tweets.html" TargetMode="External"/><Relationship Id="rId5" Type="http://schemas.openxmlformats.org/officeDocument/2006/relationships/hyperlink" Target="http://www.ico.org/new_historical.asp" TargetMode="External"/><Relationship Id="rId10" Type="http://schemas.openxmlformats.org/officeDocument/2006/relationships/hyperlink" Target="https://www.yelp.com/developers/documentation/v3/business_search" TargetMode="External"/><Relationship Id="rId4" Type="http://schemas.openxmlformats.org/officeDocument/2006/relationships/hyperlink" Target="https://www.kaggle.com/sbajew/icos-crop-data" TargetMode="External"/><Relationship Id="rId9" Type="http://schemas.openxmlformats.org/officeDocument/2006/relationships/hyperlink" Target="https://www.worldatlas.com/articles/top-coffee-producing-countrie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2" name="Rectangle 12">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4">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4" name="Rectangle 16">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A72958-9810-4A6E-831C-0BB34F05A880}"/>
              </a:ext>
            </a:extLst>
          </p:cNvPr>
          <p:cNvSpPr>
            <a:spLocks noGrp="1"/>
          </p:cNvSpPr>
          <p:nvPr>
            <p:ph type="ctrTitle"/>
          </p:nvPr>
        </p:nvSpPr>
        <p:spPr>
          <a:xfrm>
            <a:off x="680322" y="2063262"/>
            <a:ext cx="3739278" cy="2661138"/>
          </a:xfrm>
        </p:spPr>
        <p:txBody>
          <a:bodyPr anchor="ctr">
            <a:normAutofit/>
          </a:bodyPr>
          <a:lstStyle/>
          <a:p>
            <a:r>
              <a:rPr lang="en-US" dirty="0">
                <a:latin typeface="Cambria" panose="02040503050406030204" pitchFamily="18" charset="0"/>
                <a:ea typeface="Cambria" panose="02040503050406030204" pitchFamily="18" charset="0"/>
              </a:rPr>
              <a:t>Know Your Brew!</a:t>
            </a:r>
            <a:endParaRPr lang="en-US" dirty="0"/>
          </a:p>
        </p:txBody>
      </p:sp>
      <p:sp>
        <p:nvSpPr>
          <p:cNvPr id="3" name="Subtitle 2">
            <a:extLst>
              <a:ext uri="{FF2B5EF4-FFF2-40B4-BE49-F238E27FC236}">
                <a16:creationId xmlns:a16="http://schemas.microsoft.com/office/drawing/2014/main" id="{7CB5517F-AEB1-4FB8-90FB-12A38357E16F}"/>
              </a:ext>
            </a:extLst>
          </p:cNvPr>
          <p:cNvSpPr>
            <a:spLocks noGrp="1"/>
          </p:cNvSpPr>
          <p:nvPr>
            <p:ph type="subTitle" idx="1"/>
          </p:nvPr>
        </p:nvSpPr>
        <p:spPr>
          <a:xfrm>
            <a:off x="680323" y="5101298"/>
            <a:ext cx="3739277" cy="1116622"/>
          </a:xfrm>
        </p:spPr>
        <p:txBody>
          <a:bodyPr>
            <a:normAutofit/>
          </a:bodyPr>
          <a:lstStyle/>
          <a:p>
            <a:r>
              <a:rPr lang="en-US" sz="2800" dirty="0">
                <a:solidFill>
                  <a:srgbClr val="FFC000"/>
                </a:solidFill>
                <a:latin typeface="Gabriola" panose="04040605051002020D02" pitchFamily="82" charset="0"/>
              </a:rPr>
              <a:t>Saifee, Courtney, Sarah and Aparna</a:t>
            </a:r>
          </a:p>
          <a:p>
            <a:endParaRPr lang="en-US" dirty="0"/>
          </a:p>
        </p:txBody>
      </p:sp>
      <p:pic>
        <p:nvPicPr>
          <p:cNvPr id="4" name="Picture 3" descr="A plate of food and a cup of coffee&#10;&#10;Description generated with high confidence">
            <a:extLst>
              <a:ext uri="{FF2B5EF4-FFF2-40B4-BE49-F238E27FC236}">
                <a16:creationId xmlns:a16="http://schemas.microsoft.com/office/drawing/2014/main" id="{8BCCCF4B-2D74-47E4-9195-981EB8701101}"/>
              </a:ext>
            </a:extLst>
          </p:cNvPr>
          <p:cNvPicPr/>
          <p:nvPr/>
        </p:nvPicPr>
        <p:blipFill>
          <a:blip r:embed="rId4"/>
          <a:stretch>
            <a:fillRect/>
          </a:stretch>
        </p:blipFill>
        <p:spPr>
          <a:xfrm>
            <a:off x="5284606" y="1613321"/>
            <a:ext cx="6260963" cy="363135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01948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A4AF-39B5-419F-8AD8-9020C0D68039}"/>
              </a:ext>
            </a:extLst>
          </p:cNvPr>
          <p:cNvSpPr>
            <a:spLocks noGrp="1"/>
          </p:cNvSpPr>
          <p:nvPr>
            <p:ph type="title"/>
          </p:nvPr>
        </p:nvSpPr>
        <p:spPr>
          <a:xfrm>
            <a:off x="680319" y="753230"/>
            <a:ext cx="9617778" cy="951284"/>
          </a:xfrm>
        </p:spPr>
        <p:txBody>
          <a:bodyPr/>
          <a:lstStyle/>
          <a:p>
            <a:r>
              <a:rPr lang="en-US" dirty="0">
                <a:latin typeface="Gabriola" panose="04040605051002020D02" pitchFamily="82" charset="0"/>
              </a:rPr>
              <a:t>Difficulties</a:t>
            </a:r>
          </a:p>
        </p:txBody>
      </p:sp>
      <p:pic>
        <p:nvPicPr>
          <p:cNvPr id="7" name="Content Placeholder 5">
            <a:extLst>
              <a:ext uri="{FF2B5EF4-FFF2-40B4-BE49-F238E27FC236}">
                <a16:creationId xmlns:a16="http://schemas.microsoft.com/office/drawing/2014/main" id="{59C37FEF-48A1-4EAF-81A4-37164A5B00E6}"/>
              </a:ext>
            </a:extLst>
          </p:cNvPr>
          <p:cNvPicPr>
            <a:picLocks noGrp="1" noChangeAspect="1"/>
          </p:cNvPicPr>
          <p:nvPr>
            <p:ph sz="half" idx="2"/>
          </p:nvPr>
        </p:nvPicPr>
        <p:blipFill>
          <a:blip r:embed="rId2"/>
          <a:stretch>
            <a:fillRect/>
          </a:stretch>
        </p:blipFill>
        <p:spPr>
          <a:xfrm>
            <a:off x="595699" y="2513718"/>
            <a:ext cx="4131024" cy="3934220"/>
          </a:xfrm>
          <a:prstGeom prst="rect">
            <a:avLst/>
          </a:prstGeom>
        </p:spPr>
      </p:pic>
      <p:pic>
        <p:nvPicPr>
          <p:cNvPr id="8" name="Content Placeholder 7">
            <a:extLst>
              <a:ext uri="{FF2B5EF4-FFF2-40B4-BE49-F238E27FC236}">
                <a16:creationId xmlns:a16="http://schemas.microsoft.com/office/drawing/2014/main" id="{E2750B25-FD9C-489A-ADB8-4A184725D3B8}"/>
              </a:ext>
            </a:extLst>
          </p:cNvPr>
          <p:cNvPicPr>
            <a:picLocks noGrp="1" noChangeAspect="1"/>
          </p:cNvPicPr>
          <p:nvPr>
            <p:ph sz="quarter" idx="4"/>
          </p:nvPr>
        </p:nvPicPr>
        <p:blipFill>
          <a:blip r:embed="rId3"/>
          <a:stretch>
            <a:fillRect/>
          </a:stretch>
        </p:blipFill>
        <p:spPr>
          <a:xfrm>
            <a:off x="5416570" y="2513719"/>
            <a:ext cx="6259630" cy="3934219"/>
          </a:xfrm>
          <a:prstGeom prst="rect">
            <a:avLst/>
          </a:prstGeom>
        </p:spPr>
      </p:pic>
      <p:pic>
        <p:nvPicPr>
          <p:cNvPr id="9" name="Picture 8">
            <a:extLst>
              <a:ext uri="{FF2B5EF4-FFF2-40B4-BE49-F238E27FC236}">
                <a16:creationId xmlns:a16="http://schemas.microsoft.com/office/drawing/2014/main" id="{A19086F9-B86A-4E87-A404-EABBC2C60236}"/>
              </a:ext>
            </a:extLst>
          </p:cNvPr>
          <p:cNvPicPr>
            <a:picLocks noChangeAspect="1"/>
          </p:cNvPicPr>
          <p:nvPr/>
        </p:nvPicPr>
        <p:blipFill>
          <a:blip r:embed="rId4"/>
          <a:stretch>
            <a:fillRect/>
          </a:stretch>
        </p:blipFill>
        <p:spPr>
          <a:xfrm>
            <a:off x="10776627" y="753230"/>
            <a:ext cx="1278656" cy="1090619"/>
          </a:xfrm>
          <a:prstGeom prst="rect">
            <a:avLst/>
          </a:prstGeom>
        </p:spPr>
      </p:pic>
    </p:spTree>
    <p:extLst>
      <p:ext uri="{BB962C8B-B14F-4D97-AF65-F5344CB8AC3E}">
        <p14:creationId xmlns:p14="http://schemas.microsoft.com/office/powerpoint/2010/main" val="3397598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A4AF-39B5-419F-8AD8-9020C0D68039}"/>
              </a:ext>
            </a:extLst>
          </p:cNvPr>
          <p:cNvSpPr>
            <a:spLocks noGrp="1"/>
          </p:cNvSpPr>
          <p:nvPr>
            <p:ph type="title"/>
          </p:nvPr>
        </p:nvSpPr>
        <p:spPr>
          <a:xfrm>
            <a:off x="680319" y="753230"/>
            <a:ext cx="9617778" cy="951284"/>
          </a:xfrm>
        </p:spPr>
        <p:txBody>
          <a:bodyPr/>
          <a:lstStyle/>
          <a:p>
            <a:r>
              <a:rPr lang="en-US" dirty="0">
                <a:latin typeface="Gabriola" panose="04040605051002020D02" pitchFamily="82" charset="0"/>
              </a:rPr>
              <a:t>Difficulties</a:t>
            </a:r>
          </a:p>
        </p:txBody>
      </p:sp>
      <p:pic>
        <p:nvPicPr>
          <p:cNvPr id="9" name="Picture 8">
            <a:extLst>
              <a:ext uri="{FF2B5EF4-FFF2-40B4-BE49-F238E27FC236}">
                <a16:creationId xmlns:a16="http://schemas.microsoft.com/office/drawing/2014/main" id="{A19086F9-B86A-4E87-A404-EABBC2C60236}"/>
              </a:ext>
            </a:extLst>
          </p:cNvPr>
          <p:cNvPicPr>
            <a:picLocks noChangeAspect="1"/>
          </p:cNvPicPr>
          <p:nvPr/>
        </p:nvPicPr>
        <p:blipFill>
          <a:blip r:embed="rId2"/>
          <a:stretch>
            <a:fillRect/>
          </a:stretch>
        </p:blipFill>
        <p:spPr>
          <a:xfrm>
            <a:off x="10776627" y="753230"/>
            <a:ext cx="1278656" cy="1090619"/>
          </a:xfrm>
          <a:prstGeom prst="rect">
            <a:avLst/>
          </a:prstGeom>
        </p:spPr>
      </p:pic>
      <p:sp>
        <p:nvSpPr>
          <p:cNvPr id="4" name="Content Placeholder 3">
            <a:extLst>
              <a:ext uri="{FF2B5EF4-FFF2-40B4-BE49-F238E27FC236}">
                <a16:creationId xmlns:a16="http://schemas.microsoft.com/office/drawing/2014/main" id="{0AF680B8-10DE-4CC5-88D9-5AB24E8BA1B5}"/>
              </a:ext>
            </a:extLst>
          </p:cNvPr>
          <p:cNvSpPr>
            <a:spLocks noGrp="1"/>
          </p:cNvSpPr>
          <p:nvPr>
            <p:ph sz="half" idx="2"/>
          </p:nvPr>
        </p:nvSpPr>
        <p:spPr>
          <a:xfrm>
            <a:off x="180502" y="2382308"/>
            <a:ext cx="11640023" cy="4094692"/>
          </a:xfrm>
        </p:spPr>
        <p:txBody>
          <a:bodyPr>
            <a:normAutofit fontScale="92500" lnSpcReduction="20000"/>
          </a:bodyPr>
          <a:lstStyle/>
          <a:p>
            <a:r>
              <a:rPr lang="en-US" b="1" u="sng" dirty="0"/>
              <a:t>Yelp API:</a:t>
            </a:r>
          </a:p>
          <a:p>
            <a:pPr marL="0" indent="0">
              <a:buNone/>
            </a:pPr>
            <a:endParaRPr lang="en-US" dirty="0"/>
          </a:p>
          <a:p>
            <a:pPr marL="0" indent="0">
              <a:buNone/>
            </a:pPr>
            <a:r>
              <a:rPr lang="en-US" dirty="0"/>
              <a:t>We were planning to tap the Yelp API through </a:t>
            </a:r>
            <a:r>
              <a:rPr lang="en-US" dirty="0" err="1"/>
              <a:t>Javascript</a:t>
            </a:r>
            <a:r>
              <a:rPr lang="en-US" dirty="0"/>
              <a:t> directly and faced authorization issues. However, after lots of R&amp;D and with Rob’s help </a:t>
            </a:r>
            <a:r>
              <a:rPr lang="en-US" dirty="0">
                <a:sym typeface="Wingdings" panose="05000000000000000000" pitchFamily="2" charset="2"/>
              </a:rPr>
              <a:t></a:t>
            </a:r>
            <a:r>
              <a:rPr lang="en-US" dirty="0"/>
              <a:t>, we got to know that Yelp does not allow clients to invoke the APIs through a frontend platform like </a:t>
            </a:r>
            <a:r>
              <a:rPr lang="en-US" dirty="0" err="1"/>
              <a:t>Javascript</a:t>
            </a:r>
            <a:r>
              <a:rPr lang="en-US" dirty="0"/>
              <a:t>. We then pivoted to call the API through backend (Python)</a:t>
            </a:r>
          </a:p>
          <a:p>
            <a:pPr marL="0" indent="0">
              <a:buNone/>
            </a:pPr>
            <a:r>
              <a:rPr lang="en-US" dirty="0"/>
              <a:t>Reference: </a:t>
            </a:r>
            <a:r>
              <a:rPr lang="en-US" dirty="0">
                <a:hlinkClick r:id="rId3"/>
              </a:rPr>
              <a:t>https://github.com/Yelp/yelp-fusion/issues/386</a:t>
            </a:r>
            <a:endParaRPr lang="en-US" dirty="0"/>
          </a:p>
          <a:p>
            <a:pPr marL="0" indent="0">
              <a:buNone/>
            </a:pPr>
            <a:endParaRPr lang="en-US" dirty="0"/>
          </a:p>
          <a:p>
            <a:r>
              <a:rPr lang="en-US" b="1" u="sng" dirty="0"/>
              <a:t>Web Page Navigations:</a:t>
            </a:r>
          </a:p>
          <a:p>
            <a:pPr marL="0" indent="0">
              <a:buNone/>
            </a:pPr>
            <a:r>
              <a:rPr lang="en-US" dirty="0"/>
              <a:t>As the entire application is hosted on flask, we could not navigate between different html pages just by providing &lt;</a:t>
            </a:r>
            <a:r>
              <a:rPr lang="en-US" dirty="0" err="1"/>
              <a:t>href</a:t>
            </a:r>
            <a:r>
              <a:rPr lang="en-US" dirty="0"/>
              <a:t>&gt; attribute to the navigation items. We identified later that each &lt;</a:t>
            </a:r>
            <a:r>
              <a:rPr lang="en-US" dirty="0" err="1"/>
              <a:t>href</a:t>
            </a:r>
            <a:r>
              <a:rPr lang="en-US" dirty="0"/>
              <a:t>&gt; would need to be added as an app route in the python file which would then render that html.</a:t>
            </a:r>
          </a:p>
          <a:p>
            <a:endParaRPr lang="en-US" b="1" dirty="0"/>
          </a:p>
          <a:p>
            <a:endParaRPr lang="en-US" b="1" dirty="0"/>
          </a:p>
        </p:txBody>
      </p:sp>
    </p:spTree>
    <p:extLst>
      <p:ext uri="{BB962C8B-B14F-4D97-AF65-F5344CB8AC3E}">
        <p14:creationId xmlns:p14="http://schemas.microsoft.com/office/powerpoint/2010/main" val="3525689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D1F9-D413-4D34-916E-692E74862FE8}"/>
              </a:ext>
            </a:extLst>
          </p:cNvPr>
          <p:cNvSpPr>
            <a:spLocks noGrp="1"/>
          </p:cNvSpPr>
          <p:nvPr>
            <p:ph type="title"/>
          </p:nvPr>
        </p:nvSpPr>
        <p:spPr/>
        <p:txBody>
          <a:bodyPr/>
          <a:lstStyle/>
          <a:p>
            <a:r>
              <a:rPr lang="en-US" dirty="0">
                <a:latin typeface="Gabriola" panose="04040605051002020D02" pitchFamily="82" charset="0"/>
              </a:rPr>
              <a:t>Resources</a:t>
            </a:r>
          </a:p>
        </p:txBody>
      </p:sp>
      <p:sp>
        <p:nvSpPr>
          <p:cNvPr id="3" name="Content Placeholder 2">
            <a:extLst>
              <a:ext uri="{FF2B5EF4-FFF2-40B4-BE49-F238E27FC236}">
                <a16:creationId xmlns:a16="http://schemas.microsoft.com/office/drawing/2014/main" id="{A522044D-51EB-4648-B133-C30B7C0CF720}"/>
              </a:ext>
            </a:extLst>
          </p:cNvPr>
          <p:cNvSpPr>
            <a:spLocks noGrp="1"/>
          </p:cNvSpPr>
          <p:nvPr>
            <p:ph idx="1"/>
          </p:nvPr>
        </p:nvSpPr>
        <p:spPr>
          <a:xfrm>
            <a:off x="680321" y="2336873"/>
            <a:ext cx="10354623" cy="3599316"/>
          </a:xfrm>
        </p:spPr>
        <p:txBody>
          <a:bodyPr>
            <a:normAutofit/>
          </a:bodyPr>
          <a:lstStyle/>
          <a:p>
            <a:pPr lvl="0"/>
            <a:r>
              <a:rPr lang="en-US" sz="1600" u="sng" dirty="0">
                <a:solidFill>
                  <a:srgbClr val="FFC000"/>
                </a:solidFill>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https://developers.google.com/public-data/docs/canonical/countries_csv</a:t>
            </a:r>
            <a:r>
              <a:rPr lang="en-US" sz="1600" dirty="0">
                <a:solidFill>
                  <a:srgbClr val="FFC000"/>
                </a:solidFill>
                <a:latin typeface="Cambria" panose="02040503050406030204" pitchFamily="18" charset="0"/>
                <a:ea typeface="Cambria" panose="02040503050406030204" pitchFamily="18" charset="0"/>
              </a:rPr>
              <a:t> (</a:t>
            </a:r>
            <a:r>
              <a:rPr lang="en-US" sz="1600" dirty="0" err="1">
                <a:solidFill>
                  <a:srgbClr val="FFC000"/>
                </a:solidFill>
                <a:latin typeface="Cambria" panose="02040503050406030204" pitchFamily="18" charset="0"/>
                <a:ea typeface="Cambria" panose="02040503050406030204" pitchFamily="18" charset="0"/>
              </a:rPr>
              <a:t>latlon</a:t>
            </a:r>
            <a:r>
              <a:rPr lang="en-US" sz="1600" dirty="0">
                <a:solidFill>
                  <a:srgbClr val="FFC000"/>
                </a:solidFill>
                <a:latin typeface="Cambria" panose="02040503050406030204" pitchFamily="18" charset="0"/>
                <a:ea typeface="Cambria" panose="02040503050406030204" pitchFamily="18" charset="0"/>
              </a:rPr>
              <a:t>)</a:t>
            </a:r>
          </a:p>
          <a:p>
            <a:pPr lvl="0"/>
            <a:r>
              <a:rPr lang="en-US" sz="1600" u="sng" dirty="0">
                <a:solidFill>
                  <a:srgbClr val="FFC000"/>
                </a:solidFill>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http://www.convertcsv.com/csv-to-geojson.htm</a:t>
            </a:r>
            <a:r>
              <a:rPr lang="en-US" sz="1600" dirty="0">
                <a:solidFill>
                  <a:srgbClr val="FFC000"/>
                </a:solidFill>
                <a:latin typeface="Cambria" panose="02040503050406030204" pitchFamily="18" charset="0"/>
                <a:ea typeface="Cambria" panose="02040503050406030204" pitchFamily="18" charset="0"/>
              </a:rPr>
              <a:t> (csv converter)</a:t>
            </a:r>
          </a:p>
          <a:p>
            <a:pPr lvl="0"/>
            <a:r>
              <a:rPr lang="en-US" sz="1600" u="sng" dirty="0">
                <a:solidFill>
                  <a:srgbClr val="FFC000"/>
                </a:solidFill>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https://www.kaggle.com/sbajew/icos-crop-data</a:t>
            </a:r>
            <a:r>
              <a:rPr lang="en-US" sz="1600" dirty="0">
                <a:solidFill>
                  <a:srgbClr val="FFC000"/>
                </a:solidFill>
                <a:latin typeface="Cambria" panose="02040503050406030204" pitchFamily="18" charset="0"/>
                <a:ea typeface="Cambria" panose="02040503050406030204" pitchFamily="18" charset="0"/>
              </a:rPr>
              <a:t> (ICO-cleaned data)</a:t>
            </a:r>
          </a:p>
          <a:p>
            <a:pPr lvl="0"/>
            <a:r>
              <a:rPr lang="en-US" sz="1600" dirty="0">
                <a:solidFill>
                  <a:srgbClr val="FFC000"/>
                </a:solidFill>
                <a:latin typeface="Cambria" panose="02040503050406030204" pitchFamily="18" charset="0"/>
                <a:ea typeface="Cambria" panose="02040503050406030204" pitchFamily="18" charset="0"/>
                <a:hlinkClick r:id="rId5"/>
              </a:rPr>
              <a:t>http://www.ico.org/new_historical.asp</a:t>
            </a:r>
            <a:endParaRPr lang="en-US" sz="1600" dirty="0">
              <a:solidFill>
                <a:srgbClr val="FFC000"/>
              </a:solidFill>
              <a:latin typeface="Cambria" panose="02040503050406030204" pitchFamily="18" charset="0"/>
              <a:ea typeface="Cambria" panose="02040503050406030204" pitchFamily="18" charset="0"/>
            </a:endParaRPr>
          </a:p>
          <a:p>
            <a:pPr lvl="0"/>
            <a:r>
              <a:rPr lang="en-US" sz="1600" dirty="0">
                <a:solidFill>
                  <a:srgbClr val="FFC000"/>
                </a:solidFill>
                <a:latin typeface="Cambria" panose="02040503050406030204" pitchFamily="18" charset="0"/>
                <a:ea typeface="Cambria" panose="02040503050406030204" pitchFamily="18" charset="0"/>
                <a:hlinkClick r:id="rId6"/>
              </a:rPr>
              <a:t>http://www.ncausa.org/about-coffee/coffee-around-the-world</a:t>
            </a:r>
            <a:endParaRPr lang="en-US" sz="1600" dirty="0">
              <a:solidFill>
                <a:srgbClr val="FFC000"/>
              </a:solidFill>
              <a:latin typeface="Cambria" panose="02040503050406030204" pitchFamily="18" charset="0"/>
              <a:ea typeface="Cambria" panose="02040503050406030204" pitchFamily="18" charset="0"/>
            </a:endParaRPr>
          </a:p>
          <a:p>
            <a:pPr lvl="0"/>
            <a:r>
              <a:rPr lang="en-US" sz="1600" u="sng" dirty="0">
                <a:solidFill>
                  <a:srgbClr val="FFC000"/>
                </a:solidFill>
                <a:latin typeface="Cambria" panose="02040503050406030204" pitchFamily="18" charset="0"/>
                <a:ea typeface="Cambria" panose="02040503050406030204" pitchFamily="18" charset="0"/>
                <a:hlinkClick r:id="rId7">
                  <a:extLst>
                    <a:ext uri="{A12FA001-AC4F-418D-AE19-62706E023703}">
                      <ahyp:hlinkClr xmlns:ahyp="http://schemas.microsoft.com/office/drawing/2018/hyperlinkcolor" val="tx"/>
                    </a:ext>
                  </a:extLst>
                </a:hlinkClick>
              </a:rPr>
              <a:t>http://www.most-expensive.coffee/</a:t>
            </a:r>
            <a:endParaRPr lang="en-US" sz="1600" dirty="0">
              <a:solidFill>
                <a:srgbClr val="FFC000"/>
              </a:solidFill>
              <a:latin typeface="Cambria" panose="02040503050406030204" pitchFamily="18" charset="0"/>
              <a:ea typeface="Cambria" panose="02040503050406030204" pitchFamily="18" charset="0"/>
            </a:endParaRPr>
          </a:p>
          <a:p>
            <a:pPr lvl="0"/>
            <a:r>
              <a:rPr lang="en-US" sz="1600" u="sng" dirty="0">
                <a:solidFill>
                  <a:srgbClr val="FFC000"/>
                </a:solidFill>
                <a:latin typeface="Cambria" panose="02040503050406030204" pitchFamily="18" charset="0"/>
                <a:ea typeface="Cambria" panose="02040503050406030204" pitchFamily="18" charset="0"/>
                <a:hlinkClick r:id="rId8">
                  <a:extLst>
                    <a:ext uri="{A12FA001-AC4F-418D-AE19-62706E023703}">
                      <ahyp:hlinkClr xmlns:ahyp="http://schemas.microsoft.com/office/drawing/2018/hyperlinkcolor" val="tx"/>
                    </a:ext>
                  </a:extLst>
                </a:hlinkClick>
              </a:rPr>
              <a:t>https://financesonline.com/top-10-most-expensive-coffee-in-the-world-luwak-coffee-is-not-the-no-1/</a:t>
            </a:r>
            <a:endParaRPr lang="en-US" sz="1600" u="sng" dirty="0">
              <a:solidFill>
                <a:srgbClr val="FFC000"/>
              </a:solidFill>
              <a:latin typeface="Cambria" panose="02040503050406030204" pitchFamily="18" charset="0"/>
              <a:ea typeface="Cambria" panose="02040503050406030204" pitchFamily="18" charset="0"/>
            </a:endParaRPr>
          </a:p>
          <a:p>
            <a:pPr lvl="0"/>
            <a:r>
              <a:rPr lang="en-US" sz="1600" dirty="0">
                <a:solidFill>
                  <a:srgbClr val="FFC000"/>
                </a:solidFill>
                <a:latin typeface="Cambria" panose="02040503050406030204" pitchFamily="18" charset="0"/>
                <a:ea typeface="Cambria" panose="02040503050406030204" pitchFamily="18" charset="0"/>
                <a:hlinkClick r:id="rId9"/>
              </a:rPr>
              <a:t>https://www.worldatlas.com/articles/top-coffee-producing-countries.html</a:t>
            </a:r>
            <a:endParaRPr lang="en-US" sz="1600" dirty="0">
              <a:solidFill>
                <a:srgbClr val="FFC000"/>
              </a:solidFill>
              <a:latin typeface="Cambria" panose="02040503050406030204" pitchFamily="18" charset="0"/>
              <a:ea typeface="Cambria" panose="02040503050406030204" pitchFamily="18" charset="0"/>
            </a:endParaRPr>
          </a:p>
          <a:p>
            <a:pPr lvl="0"/>
            <a:r>
              <a:rPr lang="en-US" sz="1600" dirty="0">
                <a:solidFill>
                  <a:srgbClr val="FFC000"/>
                </a:solidFill>
                <a:latin typeface="Cambria" panose="02040503050406030204" pitchFamily="18" charset="0"/>
                <a:ea typeface="Cambria" panose="02040503050406030204" pitchFamily="18" charset="0"/>
                <a:hlinkClick r:id="rId10"/>
              </a:rPr>
              <a:t>https://www.yelp.com/developers/documentation/v3/business_search</a:t>
            </a:r>
            <a:endParaRPr lang="en-US" sz="1600" dirty="0">
              <a:solidFill>
                <a:srgbClr val="FFC000"/>
              </a:solidFill>
              <a:latin typeface="Cambria" panose="02040503050406030204" pitchFamily="18" charset="0"/>
              <a:ea typeface="Cambria" panose="02040503050406030204" pitchFamily="18" charset="0"/>
            </a:endParaRPr>
          </a:p>
          <a:p>
            <a:pPr lvl="0"/>
            <a:r>
              <a:rPr lang="en-US" sz="1600" dirty="0">
                <a:solidFill>
                  <a:srgbClr val="FFC000"/>
                </a:solidFill>
                <a:latin typeface="Cambria" panose="02040503050406030204" pitchFamily="18" charset="0"/>
                <a:ea typeface="Cambria" panose="02040503050406030204" pitchFamily="18" charset="0"/>
                <a:hlinkClick r:id="rId11"/>
              </a:rPr>
              <a:t>https://developer.twitter.com/en/docs/tweets/search/api-reference/get-search-tweets.html</a:t>
            </a:r>
            <a:endParaRPr lang="en-US" sz="1600" dirty="0">
              <a:solidFill>
                <a:srgbClr val="FFC000"/>
              </a:solidFill>
              <a:latin typeface="Cambria" panose="02040503050406030204" pitchFamily="18" charset="0"/>
              <a:ea typeface="Cambria" panose="02040503050406030204" pitchFamily="18" charset="0"/>
            </a:endParaRPr>
          </a:p>
          <a:p>
            <a:pPr lvl="0"/>
            <a:endParaRPr lang="en-US" sz="1600" dirty="0">
              <a:solidFill>
                <a:srgbClr val="FFC000"/>
              </a:solidFill>
              <a:latin typeface="Cambria" panose="02040503050406030204" pitchFamily="18" charset="0"/>
              <a:ea typeface="Cambria" panose="02040503050406030204" pitchFamily="18" charset="0"/>
            </a:endParaRPr>
          </a:p>
          <a:p>
            <a:pPr marL="0" lvl="0" indent="0">
              <a:buNone/>
            </a:pPr>
            <a:endParaRPr lang="en-US" sz="1600" dirty="0">
              <a:solidFill>
                <a:srgbClr val="FFC000"/>
              </a:solidFill>
              <a:latin typeface="Cambria" panose="02040503050406030204" pitchFamily="18" charset="0"/>
              <a:ea typeface="Cambria" panose="02040503050406030204" pitchFamily="18" charset="0"/>
            </a:endParaRPr>
          </a:p>
          <a:p>
            <a:endParaRPr lang="en-US" sz="1600" dirty="0">
              <a:solidFill>
                <a:srgbClr val="FFC000"/>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AA07D7A6-7F83-48CB-A8EE-557CAD689157}"/>
              </a:ext>
            </a:extLst>
          </p:cNvPr>
          <p:cNvPicPr/>
          <p:nvPr/>
        </p:nvPicPr>
        <p:blipFill>
          <a:blip r:embed="rId12"/>
          <a:stretch>
            <a:fillRect/>
          </a:stretch>
        </p:blipFill>
        <p:spPr>
          <a:xfrm>
            <a:off x="10762794" y="837519"/>
            <a:ext cx="1275326" cy="912355"/>
          </a:xfrm>
          <a:prstGeom prst="rect">
            <a:avLst/>
          </a:prstGeom>
        </p:spPr>
      </p:pic>
    </p:spTree>
    <p:extLst>
      <p:ext uri="{BB962C8B-B14F-4D97-AF65-F5344CB8AC3E}">
        <p14:creationId xmlns:p14="http://schemas.microsoft.com/office/powerpoint/2010/main" val="1109143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F8705D-0F39-410A-AA6A-F7DE27028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24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8DF1EB4-E02F-41CE-B472-437DD4A97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lated image">
            <a:extLst>
              <a:ext uri="{FF2B5EF4-FFF2-40B4-BE49-F238E27FC236}">
                <a16:creationId xmlns:a16="http://schemas.microsoft.com/office/drawing/2014/main" id="{720479C6-36A2-44E1-96BC-BC192A0E9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277" y="709893"/>
            <a:ext cx="5296261" cy="5404347"/>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2" name="Picture 1" descr="A picture containing grass&#10;&#10;Description generated with very high confidence">
            <a:extLst>
              <a:ext uri="{FF2B5EF4-FFF2-40B4-BE49-F238E27FC236}">
                <a16:creationId xmlns:a16="http://schemas.microsoft.com/office/drawing/2014/main" id="{0227DD81-FDF4-4A2B-86E8-087E6AAF3A39}"/>
              </a:ext>
            </a:extLst>
          </p:cNvPr>
          <p:cNvPicPr>
            <a:picLocks noChangeAspect="1"/>
          </p:cNvPicPr>
          <p:nvPr/>
        </p:nvPicPr>
        <p:blipFill>
          <a:blip r:embed="rId3"/>
          <a:stretch>
            <a:fillRect/>
          </a:stretch>
        </p:blipFill>
        <p:spPr>
          <a:xfrm>
            <a:off x="6252271" y="1631198"/>
            <a:ext cx="5296261" cy="3561735"/>
          </a:xfrm>
          <a:prstGeom prst="rect">
            <a:avLst/>
          </a:prstGeom>
          <a:ln>
            <a:noFill/>
          </a:ln>
          <a:effectLst/>
        </p:spPr>
      </p:pic>
    </p:spTree>
    <p:extLst>
      <p:ext uri="{BB962C8B-B14F-4D97-AF65-F5344CB8AC3E}">
        <p14:creationId xmlns:p14="http://schemas.microsoft.com/office/powerpoint/2010/main" val="99254590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2E2B-8FFF-496D-B0F7-314BCD37BF9F}"/>
              </a:ext>
            </a:extLst>
          </p:cNvPr>
          <p:cNvSpPr>
            <a:spLocks noGrp="1"/>
          </p:cNvSpPr>
          <p:nvPr>
            <p:ph type="title"/>
          </p:nvPr>
        </p:nvSpPr>
        <p:spPr/>
        <p:txBody>
          <a:bodyPr/>
          <a:lstStyle/>
          <a:p>
            <a:r>
              <a:rPr lang="en-US" dirty="0">
                <a:latin typeface="Gabriola" panose="04040605051002020D02" pitchFamily="82" charset="0"/>
              </a:rPr>
              <a:t>Outline</a:t>
            </a:r>
            <a:endParaRPr lang="en-US" dirty="0"/>
          </a:p>
        </p:txBody>
      </p:sp>
      <p:sp>
        <p:nvSpPr>
          <p:cNvPr id="3" name="Content Placeholder 2">
            <a:extLst>
              <a:ext uri="{FF2B5EF4-FFF2-40B4-BE49-F238E27FC236}">
                <a16:creationId xmlns:a16="http://schemas.microsoft.com/office/drawing/2014/main" id="{66F0786D-CE18-4742-AB31-42EAC8172EAC}"/>
              </a:ext>
            </a:extLst>
          </p:cNvPr>
          <p:cNvSpPr>
            <a:spLocks noGrp="1"/>
          </p:cNvSpPr>
          <p:nvPr>
            <p:ph idx="1"/>
          </p:nvPr>
        </p:nvSpPr>
        <p:spPr/>
        <p:txBody>
          <a:bodyPr>
            <a:normAutofit fontScale="92500" lnSpcReduction="10000"/>
          </a:bodyPr>
          <a:lstStyle/>
          <a:p>
            <a:r>
              <a:rPr lang="en-US" dirty="0">
                <a:solidFill>
                  <a:srgbClr val="FFC000"/>
                </a:solidFill>
                <a:latin typeface="Cambria" panose="02040503050406030204" pitchFamily="18" charset="0"/>
                <a:ea typeface="Cambria" panose="02040503050406030204" pitchFamily="18" charset="0"/>
              </a:rPr>
              <a:t>Business Objectives (1-2 min)</a:t>
            </a:r>
          </a:p>
          <a:p>
            <a:r>
              <a:rPr lang="en-US" dirty="0">
                <a:solidFill>
                  <a:srgbClr val="FFC000"/>
                </a:solidFill>
                <a:latin typeface="Cambria" panose="02040503050406030204" pitchFamily="18" charset="0"/>
                <a:ea typeface="Cambria" panose="02040503050406030204" pitchFamily="18" charset="0"/>
              </a:rPr>
              <a:t> Data Mining techniques (1-2 min)</a:t>
            </a:r>
          </a:p>
          <a:p>
            <a:r>
              <a:rPr lang="en-US" dirty="0">
                <a:solidFill>
                  <a:srgbClr val="FFC000"/>
                </a:solidFill>
                <a:latin typeface="Cambria" panose="02040503050406030204" pitchFamily="18" charset="0"/>
                <a:ea typeface="Cambria" panose="02040503050406030204" pitchFamily="18" charset="0"/>
              </a:rPr>
              <a:t> Coding Approach (1 min)</a:t>
            </a:r>
          </a:p>
          <a:p>
            <a:r>
              <a:rPr lang="en-US" dirty="0">
                <a:solidFill>
                  <a:srgbClr val="FFC000"/>
                </a:solidFill>
                <a:latin typeface="Cambria" panose="02040503050406030204" pitchFamily="18" charset="0"/>
                <a:ea typeface="Cambria" panose="02040503050406030204" pitchFamily="18" charset="0"/>
              </a:rPr>
              <a:t> Data/ App architecture (1-2 min)</a:t>
            </a:r>
          </a:p>
          <a:p>
            <a:r>
              <a:rPr lang="en-US" dirty="0">
                <a:solidFill>
                  <a:srgbClr val="FFC000"/>
                </a:solidFill>
                <a:latin typeface="Cambria" panose="02040503050406030204" pitchFamily="18" charset="0"/>
                <a:ea typeface="Cambria" panose="02040503050406030204" pitchFamily="18" charset="0"/>
              </a:rPr>
              <a:t> Final Interactive Visualizations (2-</a:t>
            </a:r>
            <a:r>
              <a:rPr lang="en-US" b="1" dirty="0">
                <a:solidFill>
                  <a:srgbClr val="FFC000"/>
                </a:solidFill>
                <a:latin typeface="Cambria" panose="02040503050406030204" pitchFamily="18" charset="0"/>
                <a:ea typeface="Cambria" panose="02040503050406030204" pitchFamily="18" charset="0"/>
              </a:rPr>
              <a:t>4</a:t>
            </a:r>
            <a:r>
              <a:rPr lang="en-US" dirty="0">
                <a:solidFill>
                  <a:srgbClr val="FFC000"/>
                </a:solidFill>
                <a:latin typeface="Cambria" panose="02040503050406030204" pitchFamily="18" charset="0"/>
                <a:ea typeface="Cambria" panose="02040503050406030204" pitchFamily="18" charset="0"/>
              </a:rPr>
              <a:t> min)</a:t>
            </a:r>
          </a:p>
          <a:p>
            <a:pPr marL="0" indent="0">
              <a:buNone/>
            </a:pPr>
            <a:r>
              <a:rPr lang="en-US" dirty="0">
                <a:solidFill>
                  <a:srgbClr val="FFC000"/>
                </a:solidFill>
                <a:latin typeface="Cambria" panose="02040503050406030204" pitchFamily="18" charset="0"/>
                <a:ea typeface="Cambria" panose="02040503050406030204" pitchFamily="18" charset="0"/>
              </a:rPr>
              <a:t>	- Live Demo</a:t>
            </a:r>
          </a:p>
          <a:p>
            <a:pPr marL="0" indent="0">
              <a:buNone/>
            </a:pPr>
            <a:r>
              <a:rPr lang="en-US" dirty="0">
                <a:solidFill>
                  <a:srgbClr val="FFC000"/>
                </a:solidFill>
                <a:latin typeface="Cambria" panose="02040503050406030204" pitchFamily="18" charset="0"/>
                <a:ea typeface="Cambria" panose="02040503050406030204" pitchFamily="18" charset="0"/>
              </a:rPr>
              <a:t>	- Screenshots and annotations</a:t>
            </a:r>
          </a:p>
          <a:p>
            <a:r>
              <a:rPr lang="en-US" dirty="0">
                <a:solidFill>
                  <a:srgbClr val="FFC000"/>
                </a:solidFill>
                <a:latin typeface="Cambria" panose="02040503050406030204" pitchFamily="18" charset="0"/>
                <a:ea typeface="Cambria" panose="02040503050406030204" pitchFamily="18" charset="0"/>
              </a:rPr>
              <a:t> Appendix</a:t>
            </a:r>
          </a:p>
          <a:p>
            <a:r>
              <a:rPr lang="en-US" dirty="0">
                <a:solidFill>
                  <a:srgbClr val="FFC000"/>
                </a:solidFill>
                <a:latin typeface="Cambria" panose="02040503050406030204" pitchFamily="18" charset="0"/>
                <a:ea typeface="Cambria" panose="02040503050406030204" pitchFamily="18" charset="0"/>
              </a:rPr>
              <a:t> Future Works (30 sec)</a:t>
            </a:r>
          </a:p>
          <a:p>
            <a:endParaRPr lang="en-US" dirty="0"/>
          </a:p>
        </p:txBody>
      </p:sp>
      <p:pic>
        <p:nvPicPr>
          <p:cNvPr id="4" name="Picture 3">
            <a:extLst>
              <a:ext uri="{FF2B5EF4-FFF2-40B4-BE49-F238E27FC236}">
                <a16:creationId xmlns:a16="http://schemas.microsoft.com/office/drawing/2014/main" id="{64E99F4E-CD08-4373-A861-DE4488440E13}"/>
              </a:ext>
            </a:extLst>
          </p:cNvPr>
          <p:cNvPicPr>
            <a:picLocks noChangeAspect="1"/>
          </p:cNvPicPr>
          <p:nvPr/>
        </p:nvPicPr>
        <p:blipFill>
          <a:blip r:embed="rId2"/>
          <a:stretch>
            <a:fillRect/>
          </a:stretch>
        </p:blipFill>
        <p:spPr>
          <a:xfrm>
            <a:off x="10700904" y="788872"/>
            <a:ext cx="1376795" cy="1009650"/>
          </a:xfrm>
          <a:prstGeom prst="rect">
            <a:avLst/>
          </a:prstGeom>
        </p:spPr>
      </p:pic>
    </p:spTree>
    <p:extLst>
      <p:ext uri="{BB962C8B-B14F-4D97-AF65-F5344CB8AC3E}">
        <p14:creationId xmlns:p14="http://schemas.microsoft.com/office/powerpoint/2010/main" val="2908444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CFB1-9208-4B5A-929E-24385A1523B4}"/>
              </a:ext>
            </a:extLst>
          </p:cNvPr>
          <p:cNvSpPr>
            <a:spLocks noGrp="1"/>
          </p:cNvSpPr>
          <p:nvPr>
            <p:ph type="title"/>
          </p:nvPr>
        </p:nvSpPr>
        <p:spPr/>
        <p:txBody>
          <a:bodyPr/>
          <a:lstStyle/>
          <a:p>
            <a:r>
              <a:rPr lang="en-US" dirty="0">
                <a:latin typeface="Gabriola" panose="04040605051002020D02" pitchFamily="82" charset="0"/>
              </a:rPr>
              <a:t>Project Overview</a:t>
            </a:r>
          </a:p>
        </p:txBody>
      </p:sp>
      <p:sp>
        <p:nvSpPr>
          <p:cNvPr id="3" name="Content Placeholder 2">
            <a:extLst>
              <a:ext uri="{FF2B5EF4-FFF2-40B4-BE49-F238E27FC236}">
                <a16:creationId xmlns:a16="http://schemas.microsoft.com/office/drawing/2014/main" id="{69BF6514-BDA9-498F-8A72-3A0BB18525BE}"/>
              </a:ext>
            </a:extLst>
          </p:cNvPr>
          <p:cNvSpPr>
            <a:spLocks noGrp="1"/>
          </p:cNvSpPr>
          <p:nvPr>
            <p:ph idx="1"/>
          </p:nvPr>
        </p:nvSpPr>
        <p:spPr/>
        <p:txBody>
          <a:bodyPr>
            <a:normAutofit lnSpcReduction="10000"/>
          </a:bodyPr>
          <a:lstStyle/>
          <a:p>
            <a:pPr marL="0" indent="0">
              <a:buNone/>
            </a:pPr>
            <a:r>
              <a:rPr lang="en-US" dirty="0">
                <a:solidFill>
                  <a:srgbClr val="FFC000"/>
                </a:solidFill>
                <a:latin typeface="Cambria" panose="02040503050406030204" pitchFamily="18" charset="0"/>
                <a:ea typeface="Cambria" panose="02040503050406030204" pitchFamily="18" charset="0"/>
              </a:rPr>
              <a:t>Our project goal is to start a coffee business and set up a website for that purpose.</a:t>
            </a:r>
          </a:p>
          <a:p>
            <a:pPr marL="0" indent="0">
              <a:buNone/>
            </a:pPr>
            <a:r>
              <a:rPr lang="en-CA" b="1" dirty="0">
                <a:solidFill>
                  <a:srgbClr val="FFC000"/>
                </a:solidFill>
                <a:latin typeface="Cambria" panose="02040503050406030204" pitchFamily="18" charset="0"/>
                <a:ea typeface="Cambria" panose="02040503050406030204" pitchFamily="18" charset="0"/>
              </a:rPr>
              <a:t>Key areas: </a:t>
            </a:r>
            <a:endParaRPr lang="en-US" b="1" dirty="0">
              <a:solidFill>
                <a:srgbClr val="FFC000"/>
              </a:solidFill>
              <a:latin typeface="Cambria" panose="02040503050406030204" pitchFamily="18" charset="0"/>
              <a:ea typeface="Cambria" panose="02040503050406030204" pitchFamily="18" charset="0"/>
            </a:endParaRPr>
          </a:p>
          <a:p>
            <a:pPr marL="457200" indent="-457200">
              <a:buFont typeface="+mj-lt"/>
              <a:buAutoNum type="arabicPeriod"/>
            </a:pPr>
            <a:r>
              <a:rPr lang="en-US" dirty="0">
                <a:solidFill>
                  <a:srgbClr val="FFC000"/>
                </a:solidFill>
                <a:latin typeface="Cambria" panose="02040503050406030204" pitchFamily="18" charset="0"/>
                <a:ea typeface="Cambria" panose="02040503050406030204" pitchFamily="18" charset="0"/>
              </a:rPr>
              <a:t>Worldwide trend in Coffee production, export    </a:t>
            </a:r>
          </a:p>
          <a:p>
            <a:pPr marL="457200" indent="-457200">
              <a:buFont typeface="+mj-lt"/>
              <a:buAutoNum type="arabicPeriod"/>
            </a:pPr>
            <a:r>
              <a:rPr lang="en-US" dirty="0">
                <a:solidFill>
                  <a:srgbClr val="FFC000"/>
                </a:solidFill>
                <a:latin typeface="Cambria" panose="02040503050406030204" pitchFamily="18" charset="0"/>
                <a:ea typeface="Cambria" panose="02040503050406030204" pitchFamily="18" charset="0"/>
              </a:rPr>
              <a:t>Using YELP API to find coffee places nearby and allow users to sort by rating, review count and distance. Also plotting the fetched places on the map and providing yelp page link for more details.</a:t>
            </a:r>
          </a:p>
          <a:p>
            <a:pPr marL="457200" indent="-457200">
              <a:buFont typeface="+mj-lt"/>
              <a:buAutoNum type="arabicPeriod"/>
            </a:pPr>
            <a:r>
              <a:rPr lang="en-US" dirty="0">
                <a:solidFill>
                  <a:srgbClr val="FFC000"/>
                </a:solidFill>
                <a:latin typeface="Cambria" panose="02040503050406030204" pitchFamily="18" charset="0"/>
                <a:ea typeface="Cambria" panose="02040503050406030204" pitchFamily="18" charset="0"/>
              </a:rPr>
              <a:t>Using Twitter API to find latest tweets related to coffee</a:t>
            </a:r>
          </a:p>
          <a:p>
            <a:pPr marL="457200" indent="-457200">
              <a:buFont typeface="+mj-lt"/>
              <a:buAutoNum type="arabicPeriod"/>
            </a:pPr>
            <a:r>
              <a:rPr lang="en-US" dirty="0">
                <a:solidFill>
                  <a:srgbClr val="FFC000"/>
                </a:solidFill>
                <a:latin typeface="Cambria" panose="02040503050406030204" pitchFamily="18" charset="0"/>
                <a:ea typeface="Cambria" panose="02040503050406030204" pitchFamily="18" charset="0"/>
              </a:rPr>
              <a:t>Webpages with information for customers</a:t>
            </a:r>
          </a:p>
          <a:p>
            <a:endParaRPr lang="en-US" dirty="0">
              <a:solidFill>
                <a:srgbClr val="FFC000"/>
              </a:solidFill>
            </a:endParaRPr>
          </a:p>
        </p:txBody>
      </p:sp>
      <p:pic>
        <p:nvPicPr>
          <p:cNvPr id="4" name="Picture 3">
            <a:extLst>
              <a:ext uri="{FF2B5EF4-FFF2-40B4-BE49-F238E27FC236}">
                <a16:creationId xmlns:a16="http://schemas.microsoft.com/office/drawing/2014/main" id="{21A5694E-6580-4863-8FD5-02F2248CAB3C}"/>
              </a:ext>
            </a:extLst>
          </p:cNvPr>
          <p:cNvPicPr>
            <a:picLocks noChangeAspect="1"/>
          </p:cNvPicPr>
          <p:nvPr/>
        </p:nvPicPr>
        <p:blipFill>
          <a:blip r:embed="rId2"/>
          <a:stretch>
            <a:fillRect/>
          </a:stretch>
        </p:blipFill>
        <p:spPr>
          <a:xfrm>
            <a:off x="10742508" y="753228"/>
            <a:ext cx="1316142" cy="1080938"/>
          </a:xfrm>
          <a:prstGeom prst="rect">
            <a:avLst/>
          </a:prstGeom>
        </p:spPr>
      </p:pic>
    </p:spTree>
    <p:extLst>
      <p:ext uri="{BB962C8B-B14F-4D97-AF65-F5344CB8AC3E}">
        <p14:creationId xmlns:p14="http://schemas.microsoft.com/office/powerpoint/2010/main" val="48623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E78A-A36A-46A0-9DE5-0027BDFEB3BC}"/>
              </a:ext>
            </a:extLst>
          </p:cNvPr>
          <p:cNvSpPr>
            <a:spLocks noGrp="1"/>
          </p:cNvSpPr>
          <p:nvPr>
            <p:ph type="title"/>
          </p:nvPr>
        </p:nvSpPr>
        <p:spPr/>
        <p:txBody>
          <a:bodyPr/>
          <a:lstStyle/>
          <a:p>
            <a:r>
              <a:rPr lang="en-US" dirty="0">
                <a:latin typeface="Gabriola" panose="04040605051002020D02" pitchFamily="82" charset="0"/>
              </a:rPr>
              <a:t>Data Sources and Analysis Approach</a:t>
            </a:r>
          </a:p>
        </p:txBody>
      </p:sp>
      <p:sp>
        <p:nvSpPr>
          <p:cNvPr id="3" name="Content Placeholder 2">
            <a:extLst>
              <a:ext uri="{FF2B5EF4-FFF2-40B4-BE49-F238E27FC236}">
                <a16:creationId xmlns:a16="http://schemas.microsoft.com/office/drawing/2014/main" id="{25891589-F13C-4A29-8706-DEC4F13F073C}"/>
              </a:ext>
            </a:extLst>
          </p:cNvPr>
          <p:cNvSpPr>
            <a:spLocks noGrp="1"/>
          </p:cNvSpPr>
          <p:nvPr>
            <p:ph idx="1"/>
          </p:nvPr>
        </p:nvSpPr>
        <p:spPr/>
        <p:txBody>
          <a:bodyPr/>
          <a:lstStyle/>
          <a:p>
            <a:r>
              <a:rPr lang="en-US" dirty="0">
                <a:solidFill>
                  <a:srgbClr val="FFC000"/>
                </a:solidFill>
                <a:latin typeface="Cambria" panose="02040503050406030204" pitchFamily="18" charset="0"/>
                <a:ea typeface="Cambria" panose="02040503050406030204" pitchFamily="18" charset="0"/>
              </a:rPr>
              <a:t>ICO Historical Data on the Global Coffee Trade for the year of 2016 </a:t>
            </a:r>
            <a:r>
              <a:rPr lang="en-US">
                <a:solidFill>
                  <a:srgbClr val="FFC000"/>
                </a:solidFill>
                <a:latin typeface="Cambria" panose="02040503050406030204" pitchFamily="18" charset="0"/>
                <a:ea typeface="Cambria" panose="02040503050406030204" pitchFamily="18" charset="0"/>
              </a:rPr>
              <a:t>and 2017</a:t>
            </a:r>
            <a:endParaRPr lang="en-US" dirty="0">
              <a:solidFill>
                <a:srgbClr val="FFC000"/>
              </a:solidFill>
              <a:latin typeface="Cambria" panose="02040503050406030204" pitchFamily="18" charset="0"/>
              <a:ea typeface="Cambria" panose="02040503050406030204" pitchFamily="18" charset="0"/>
            </a:endParaRPr>
          </a:p>
          <a:p>
            <a:endParaRPr lang="en-US" dirty="0">
              <a:solidFill>
                <a:srgbClr val="FFC000"/>
              </a:solidFill>
              <a:latin typeface="Cambria" panose="02040503050406030204" pitchFamily="18" charset="0"/>
              <a:ea typeface="Cambria" panose="02040503050406030204" pitchFamily="18" charset="0"/>
            </a:endParaRPr>
          </a:p>
          <a:p>
            <a:endParaRPr lang="en-US" dirty="0">
              <a:solidFill>
                <a:srgbClr val="FFC000"/>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7A0886A9-7520-436B-AF0A-942ED861BC77}"/>
              </a:ext>
            </a:extLst>
          </p:cNvPr>
          <p:cNvPicPr>
            <a:picLocks noChangeAspect="1"/>
          </p:cNvPicPr>
          <p:nvPr/>
        </p:nvPicPr>
        <p:blipFill>
          <a:blip r:embed="rId2"/>
          <a:stretch>
            <a:fillRect/>
          </a:stretch>
        </p:blipFill>
        <p:spPr>
          <a:xfrm>
            <a:off x="10753725" y="828675"/>
            <a:ext cx="1296097" cy="920226"/>
          </a:xfrm>
          <a:prstGeom prst="rect">
            <a:avLst/>
          </a:prstGeom>
        </p:spPr>
      </p:pic>
    </p:spTree>
    <p:extLst>
      <p:ext uri="{BB962C8B-B14F-4D97-AF65-F5344CB8AC3E}">
        <p14:creationId xmlns:p14="http://schemas.microsoft.com/office/powerpoint/2010/main" val="211776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F22D-8AB2-4EDD-BAF4-47B051AFD535}"/>
              </a:ext>
            </a:extLst>
          </p:cNvPr>
          <p:cNvSpPr>
            <a:spLocks noGrp="1"/>
          </p:cNvSpPr>
          <p:nvPr>
            <p:ph type="title"/>
          </p:nvPr>
        </p:nvSpPr>
        <p:spPr/>
        <p:txBody>
          <a:bodyPr/>
          <a:lstStyle/>
          <a:p>
            <a:r>
              <a:rPr lang="en-US" dirty="0">
                <a:latin typeface="Gabriola" panose="04040605051002020D02" pitchFamily="82" charset="0"/>
              </a:rPr>
              <a:t>Data Flow &amp; Architecture</a:t>
            </a:r>
          </a:p>
        </p:txBody>
      </p:sp>
      <p:pic>
        <p:nvPicPr>
          <p:cNvPr id="4" name="Picture 3">
            <a:extLst>
              <a:ext uri="{FF2B5EF4-FFF2-40B4-BE49-F238E27FC236}">
                <a16:creationId xmlns:a16="http://schemas.microsoft.com/office/drawing/2014/main" id="{FAE52001-1EF8-497D-BD15-DBD575F67111}"/>
              </a:ext>
            </a:extLst>
          </p:cNvPr>
          <p:cNvPicPr>
            <a:picLocks noChangeAspect="1"/>
          </p:cNvPicPr>
          <p:nvPr/>
        </p:nvPicPr>
        <p:blipFill>
          <a:blip r:embed="rId2"/>
          <a:stretch>
            <a:fillRect/>
          </a:stretch>
        </p:blipFill>
        <p:spPr>
          <a:xfrm>
            <a:off x="10848513" y="879500"/>
            <a:ext cx="1128664" cy="857313"/>
          </a:xfrm>
          <a:prstGeom prst="rect">
            <a:avLst/>
          </a:prstGeom>
        </p:spPr>
      </p:pic>
      <p:pic>
        <p:nvPicPr>
          <p:cNvPr id="6" name="Picture 5">
            <a:extLst>
              <a:ext uri="{FF2B5EF4-FFF2-40B4-BE49-F238E27FC236}">
                <a16:creationId xmlns:a16="http://schemas.microsoft.com/office/drawing/2014/main" id="{C06ABB09-327B-4BD9-98F7-FCE61ABCB933}"/>
              </a:ext>
            </a:extLst>
          </p:cNvPr>
          <p:cNvPicPr>
            <a:picLocks noChangeAspect="1"/>
          </p:cNvPicPr>
          <p:nvPr/>
        </p:nvPicPr>
        <p:blipFill>
          <a:blip r:embed="rId3"/>
          <a:stretch>
            <a:fillRect/>
          </a:stretch>
        </p:blipFill>
        <p:spPr>
          <a:xfrm>
            <a:off x="680321" y="2153919"/>
            <a:ext cx="10404239" cy="4412615"/>
          </a:xfrm>
          <a:prstGeom prst="rect">
            <a:avLst/>
          </a:prstGeom>
        </p:spPr>
      </p:pic>
    </p:spTree>
    <p:extLst>
      <p:ext uri="{BB962C8B-B14F-4D97-AF65-F5344CB8AC3E}">
        <p14:creationId xmlns:p14="http://schemas.microsoft.com/office/powerpoint/2010/main" val="2949867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F8DC-5823-4299-94CF-88276CD20037}"/>
              </a:ext>
            </a:extLst>
          </p:cNvPr>
          <p:cNvSpPr>
            <a:spLocks noGrp="1"/>
          </p:cNvSpPr>
          <p:nvPr>
            <p:ph type="title"/>
          </p:nvPr>
        </p:nvSpPr>
        <p:spPr/>
        <p:txBody>
          <a:bodyPr/>
          <a:lstStyle/>
          <a:p>
            <a:endParaRPr lang="en-US" dirty="0">
              <a:latin typeface="Gabriola" panose="04040605051002020D02" pitchFamily="82" charset="0"/>
            </a:endParaRPr>
          </a:p>
        </p:txBody>
      </p:sp>
      <p:sp>
        <p:nvSpPr>
          <p:cNvPr id="3" name="Content Placeholder 2">
            <a:extLst>
              <a:ext uri="{FF2B5EF4-FFF2-40B4-BE49-F238E27FC236}">
                <a16:creationId xmlns:a16="http://schemas.microsoft.com/office/drawing/2014/main" id="{B1476B4B-0F8F-40E5-8F44-FC01288F533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6BC9EA2-9717-4373-9BC9-621E382FFF08}"/>
              </a:ext>
            </a:extLst>
          </p:cNvPr>
          <p:cNvPicPr>
            <a:picLocks noChangeAspect="1"/>
          </p:cNvPicPr>
          <p:nvPr/>
        </p:nvPicPr>
        <p:blipFill>
          <a:blip r:embed="rId2"/>
          <a:stretch>
            <a:fillRect/>
          </a:stretch>
        </p:blipFill>
        <p:spPr>
          <a:xfrm>
            <a:off x="10833551" y="853937"/>
            <a:ext cx="1148900" cy="870088"/>
          </a:xfrm>
          <a:prstGeom prst="rect">
            <a:avLst/>
          </a:prstGeom>
        </p:spPr>
      </p:pic>
    </p:spTree>
    <p:extLst>
      <p:ext uri="{BB962C8B-B14F-4D97-AF65-F5344CB8AC3E}">
        <p14:creationId xmlns:p14="http://schemas.microsoft.com/office/powerpoint/2010/main" val="393028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6D61-B3F9-42DB-A604-67D4A5F85E3C}"/>
              </a:ext>
            </a:extLst>
          </p:cNvPr>
          <p:cNvSpPr>
            <a:spLocks noGrp="1"/>
          </p:cNvSpPr>
          <p:nvPr>
            <p:ph type="title"/>
          </p:nvPr>
        </p:nvSpPr>
        <p:spPr>
          <a:xfrm>
            <a:off x="680321" y="753228"/>
            <a:ext cx="9613861" cy="1080938"/>
          </a:xfrm>
        </p:spPr>
        <p:txBody>
          <a:bodyPr/>
          <a:lstStyle/>
          <a:p>
            <a:r>
              <a:rPr lang="en-US">
                <a:latin typeface="Gabriola" panose="04040605051002020D02" pitchFamily="82" charset="0"/>
              </a:rPr>
              <a:t>FindMyCoffee (Yelp API)</a:t>
            </a:r>
            <a:endParaRPr lang="en-US" dirty="0">
              <a:latin typeface="Gabriola" panose="04040605051002020D02" pitchFamily="82" charset="0"/>
            </a:endParaRPr>
          </a:p>
        </p:txBody>
      </p:sp>
      <p:pic>
        <p:nvPicPr>
          <p:cNvPr id="4" name="Picture 3">
            <a:extLst>
              <a:ext uri="{FF2B5EF4-FFF2-40B4-BE49-F238E27FC236}">
                <a16:creationId xmlns:a16="http://schemas.microsoft.com/office/drawing/2014/main" id="{AED17088-867C-4E4E-8D45-CA6E59C79CDB}"/>
              </a:ext>
            </a:extLst>
          </p:cNvPr>
          <p:cNvPicPr>
            <a:picLocks noChangeAspect="1"/>
          </p:cNvPicPr>
          <p:nvPr/>
        </p:nvPicPr>
        <p:blipFill>
          <a:blip r:embed="rId2"/>
          <a:stretch>
            <a:fillRect/>
          </a:stretch>
        </p:blipFill>
        <p:spPr>
          <a:xfrm>
            <a:off x="10734675" y="826911"/>
            <a:ext cx="1323975" cy="933572"/>
          </a:xfrm>
          <a:prstGeom prst="rect">
            <a:avLst/>
          </a:prstGeom>
        </p:spPr>
      </p:pic>
      <p:pic>
        <p:nvPicPr>
          <p:cNvPr id="5" name="Picture 4" descr="A screenshot of a cell phone&#10;&#10;Description generated with high confidence">
            <a:extLst>
              <a:ext uri="{FF2B5EF4-FFF2-40B4-BE49-F238E27FC236}">
                <a16:creationId xmlns:a16="http://schemas.microsoft.com/office/drawing/2014/main" id="{B3A6D9F5-DAE5-499B-A8E8-A7976FE9FBC6}"/>
              </a:ext>
            </a:extLst>
          </p:cNvPr>
          <p:cNvPicPr>
            <a:picLocks noChangeAspect="1"/>
          </p:cNvPicPr>
          <p:nvPr/>
        </p:nvPicPr>
        <p:blipFill>
          <a:blip r:embed="rId3"/>
          <a:stretch>
            <a:fillRect/>
          </a:stretch>
        </p:blipFill>
        <p:spPr>
          <a:xfrm>
            <a:off x="680321" y="2103120"/>
            <a:ext cx="10170159" cy="4584699"/>
          </a:xfrm>
          <a:prstGeom prst="rect">
            <a:avLst/>
          </a:prstGeom>
        </p:spPr>
      </p:pic>
    </p:spTree>
    <p:extLst>
      <p:ext uri="{BB962C8B-B14F-4D97-AF65-F5344CB8AC3E}">
        <p14:creationId xmlns:p14="http://schemas.microsoft.com/office/powerpoint/2010/main" val="367166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6D61-B3F9-42DB-A604-67D4A5F85E3C}"/>
              </a:ext>
            </a:extLst>
          </p:cNvPr>
          <p:cNvSpPr>
            <a:spLocks noGrp="1"/>
          </p:cNvSpPr>
          <p:nvPr>
            <p:ph type="title"/>
          </p:nvPr>
        </p:nvSpPr>
        <p:spPr>
          <a:xfrm>
            <a:off x="680321" y="753228"/>
            <a:ext cx="9613861" cy="1080938"/>
          </a:xfrm>
        </p:spPr>
        <p:txBody>
          <a:bodyPr/>
          <a:lstStyle/>
          <a:p>
            <a:r>
              <a:rPr lang="en-US" dirty="0" err="1">
                <a:latin typeface="Gabriola" panose="04040605051002020D02" pitchFamily="82" charset="0"/>
              </a:rPr>
              <a:t>TweetBoard</a:t>
            </a:r>
            <a:r>
              <a:rPr lang="en-US" dirty="0">
                <a:latin typeface="Gabriola" panose="04040605051002020D02" pitchFamily="82" charset="0"/>
              </a:rPr>
              <a:t> (Twitter API)</a:t>
            </a:r>
          </a:p>
        </p:txBody>
      </p:sp>
      <p:pic>
        <p:nvPicPr>
          <p:cNvPr id="4" name="Picture 3">
            <a:extLst>
              <a:ext uri="{FF2B5EF4-FFF2-40B4-BE49-F238E27FC236}">
                <a16:creationId xmlns:a16="http://schemas.microsoft.com/office/drawing/2014/main" id="{AED17088-867C-4E4E-8D45-CA6E59C79CDB}"/>
              </a:ext>
            </a:extLst>
          </p:cNvPr>
          <p:cNvPicPr>
            <a:picLocks noChangeAspect="1"/>
          </p:cNvPicPr>
          <p:nvPr/>
        </p:nvPicPr>
        <p:blipFill>
          <a:blip r:embed="rId2"/>
          <a:stretch>
            <a:fillRect/>
          </a:stretch>
        </p:blipFill>
        <p:spPr>
          <a:xfrm>
            <a:off x="10734675" y="826911"/>
            <a:ext cx="1323975" cy="933572"/>
          </a:xfrm>
          <a:prstGeom prst="rect">
            <a:avLst/>
          </a:prstGeom>
        </p:spPr>
      </p:pic>
      <p:pic>
        <p:nvPicPr>
          <p:cNvPr id="3" name="Picture 2">
            <a:extLst>
              <a:ext uri="{FF2B5EF4-FFF2-40B4-BE49-F238E27FC236}">
                <a16:creationId xmlns:a16="http://schemas.microsoft.com/office/drawing/2014/main" id="{39AB57A6-7FC5-465C-AFCA-F364FF60FC7B}"/>
              </a:ext>
            </a:extLst>
          </p:cNvPr>
          <p:cNvPicPr>
            <a:picLocks noChangeAspect="1"/>
          </p:cNvPicPr>
          <p:nvPr/>
        </p:nvPicPr>
        <p:blipFill>
          <a:blip r:embed="rId3"/>
          <a:stretch>
            <a:fillRect/>
          </a:stretch>
        </p:blipFill>
        <p:spPr>
          <a:xfrm>
            <a:off x="904240" y="2153920"/>
            <a:ext cx="10170160" cy="4554220"/>
          </a:xfrm>
          <a:prstGeom prst="rect">
            <a:avLst/>
          </a:prstGeom>
        </p:spPr>
      </p:pic>
    </p:spTree>
    <p:extLst>
      <p:ext uri="{BB962C8B-B14F-4D97-AF65-F5344CB8AC3E}">
        <p14:creationId xmlns:p14="http://schemas.microsoft.com/office/powerpoint/2010/main" val="274129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31EE-4846-4F25-9BBB-7C882A1F3E36}"/>
              </a:ext>
            </a:extLst>
          </p:cNvPr>
          <p:cNvSpPr>
            <a:spLocks noGrp="1"/>
          </p:cNvSpPr>
          <p:nvPr>
            <p:ph type="title"/>
          </p:nvPr>
        </p:nvSpPr>
        <p:spPr/>
        <p:txBody>
          <a:bodyPr/>
          <a:lstStyle/>
          <a:p>
            <a:r>
              <a:rPr lang="en-US" dirty="0">
                <a:latin typeface="Gabriola" panose="04040605051002020D02" pitchFamily="82" charset="0"/>
              </a:rPr>
              <a:t>Data handling challenges</a:t>
            </a:r>
          </a:p>
        </p:txBody>
      </p:sp>
      <p:sp>
        <p:nvSpPr>
          <p:cNvPr id="3" name="Content Placeholder 2">
            <a:extLst>
              <a:ext uri="{FF2B5EF4-FFF2-40B4-BE49-F238E27FC236}">
                <a16:creationId xmlns:a16="http://schemas.microsoft.com/office/drawing/2014/main" id="{A37767CC-00F7-4108-9CDF-7E1DFD91F6B6}"/>
              </a:ext>
            </a:extLst>
          </p:cNvPr>
          <p:cNvSpPr>
            <a:spLocks noGrp="1"/>
          </p:cNvSpPr>
          <p:nvPr>
            <p:ph sz="half" idx="1"/>
          </p:nvPr>
        </p:nvSpPr>
        <p:spPr>
          <a:ln>
            <a:solidFill>
              <a:schemeClr val="accent1">
                <a:lumMod val="60000"/>
                <a:lumOff val="40000"/>
              </a:schemeClr>
            </a:solidFill>
          </a:ln>
        </p:spPr>
        <p:txBody>
          <a:bodyPr>
            <a:normAutofit fontScale="85000" lnSpcReduction="20000"/>
          </a:bodyPr>
          <a:lstStyle/>
          <a:p>
            <a:r>
              <a:rPr lang="en-US" sz="1600" dirty="0">
                <a:solidFill>
                  <a:srgbClr val="FFC000"/>
                </a:solidFill>
                <a:latin typeface="Cambria" panose="02040503050406030204" pitchFamily="18" charset="0"/>
                <a:ea typeface="Cambria" panose="02040503050406030204" pitchFamily="18" charset="0"/>
              </a:rPr>
              <a:t> {</a:t>
            </a:r>
          </a:p>
          <a:p>
            <a:r>
              <a:rPr lang="en-US" sz="1600" dirty="0">
                <a:solidFill>
                  <a:srgbClr val="FFC000"/>
                </a:solidFill>
                <a:latin typeface="Cambria" panose="02040503050406030204" pitchFamily="18" charset="0"/>
                <a:ea typeface="Cambria" panose="02040503050406030204" pitchFamily="18" charset="0"/>
              </a:rPr>
              <a:t>    "type": "Feature",</a:t>
            </a:r>
          </a:p>
          <a:p>
            <a:r>
              <a:rPr lang="en-US" sz="1600" dirty="0">
                <a:solidFill>
                  <a:srgbClr val="FFC000"/>
                </a:solidFill>
                <a:latin typeface="Cambria" panose="02040503050406030204" pitchFamily="18" charset="0"/>
                <a:ea typeface="Cambria" panose="02040503050406030204" pitchFamily="18" charset="0"/>
              </a:rPr>
              <a:t>    "geometry": {</a:t>
            </a:r>
          </a:p>
          <a:p>
            <a:r>
              <a:rPr lang="en-US" sz="1600" dirty="0">
                <a:solidFill>
                  <a:srgbClr val="FFC000"/>
                </a:solidFill>
                <a:latin typeface="Cambria" panose="02040503050406030204" pitchFamily="18" charset="0"/>
                <a:ea typeface="Cambria" panose="02040503050406030204" pitchFamily="18" charset="0"/>
              </a:rPr>
              <a:t>       "type": "Point",</a:t>
            </a:r>
          </a:p>
          <a:p>
            <a:r>
              <a:rPr lang="en-US" sz="1600" dirty="0">
                <a:solidFill>
                  <a:srgbClr val="FFC000"/>
                </a:solidFill>
                <a:latin typeface="Cambria" panose="02040503050406030204" pitchFamily="18" charset="0"/>
                <a:ea typeface="Cambria" panose="02040503050406030204" pitchFamily="18" charset="0"/>
              </a:rPr>
              <a:t>       "coordinates":  [ -74.297333,4.570868 ]</a:t>
            </a:r>
          </a:p>
          <a:p>
            <a:r>
              <a:rPr lang="en-US" sz="1600" dirty="0">
                <a:solidFill>
                  <a:srgbClr val="FFC000"/>
                </a:solidFill>
                <a:latin typeface="Cambria" panose="02040503050406030204" pitchFamily="18" charset="0"/>
                <a:ea typeface="Cambria" panose="02040503050406030204" pitchFamily="18" charset="0"/>
              </a:rPr>
              <a:t>    },</a:t>
            </a:r>
          </a:p>
          <a:p>
            <a:r>
              <a:rPr lang="en-US" sz="1600" dirty="0">
                <a:solidFill>
                  <a:srgbClr val="FFC000"/>
                </a:solidFill>
                <a:latin typeface="Cambria" panose="02040503050406030204" pitchFamily="18" charset="0"/>
                <a:ea typeface="Cambria" panose="02040503050406030204" pitchFamily="18" charset="0"/>
              </a:rPr>
              <a:t>    "properties": {</a:t>
            </a:r>
          </a:p>
          <a:p>
            <a:r>
              <a:rPr lang="en-US" sz="1600" dirty="0">
                <a:solidFill>
                  <a:srgbClr val="FFC000"/>
                </a:solidFill>
                <a:latin typeface="Cambria" panose="02040503050406030204" pitchFamily="18" charset="0"/>
                <a:ea typeface="Cambria" panose="02040503050406030204" pitchFamily="18" charset="0"/>
              </a:rPr>
              <a:t>    "rank":3,</a:t>
            </a:r>
          </a:p>
          <a:p>
            <a:r>
              <a:rPr lang="en-US" sz="1600" dirty="0">
                <a:solidFill>
                  <a:srgbClr val="FFC000"/>
                </a:solidFill>
                <a:latin typeface="Cambria" panose="02040503050406030204" pitchFamily="18" charset="0"/>
                <a:ea typeface="Cambria" panose="02040503050406030204" pitchFamily="18" charset="0"/>
              </a:rPr>
              <a:t>    "country":"Colombia",</a:t>
            </a:r>
          </a:p>
          <a:p>
            <a:r>
              <a:rPr lang="en-US" sz="1600" dirty="0">
                <a:solidFill>
                  <a:srgbClr val="FFC000"/>
                </a:solidFill>
                <a:latin typeface="Cambria" panose="02040503050406030204" pitchFamily="18" charset="0"/>
                <a:ea typeface="Cambria" panose="02040503050406030204" pitchFamily="18" charset="0"/>
              </a:rPr>
              <a:t>    "production":14634,</a:t>
            </a:r>
          </a:p>
          <a:p>
            <a:r>
              <a:rPr lang="en-US" sz="1600" dirty="0">
                <a:solidFill>
                  <a:srgbClr val="FFC000"/>
                </a:solidFill>
                <a:latin typeface="Cambria" panose="02040503050406030204" pitchFamily="18" charset="0"/>
                <a:ea typeface="Cambria" panose="02040503050406030204" pitchFamily="18" charset="0"/>
              </a:rPr>
              <a:t>    "export":12898</a:t>
            </a:r>
          </a:p>
          <a:p>
            <a:r>
              <a:rPr lang="en-US" sz="1600" dirty="0">
                <a:solidFill>
                  <a:srgbClr val="FFC000"/>
                </a:solidFill>
                <a:latin typeface="Cambria" panose="02040503050406030204" pitchFamily="18" charset="0"/>
                <a:ea typeface="Cambria" panose="02040503050406030204" pitchFamily="18" charset="0"/>
              </a:rPr>
              <a:t>    }</a:t>
            </a:r>
          </a:p>
          <a:p>
            <a:r>
              <a:rPr lang="en-US" sz="1600" dirty="0">
                <a:solidFill>
                  <a:srgbClr val="FFC000"/>
                </a:solidFill>
                <a:latin typeface="Cambria" panose="02040503050406030204" pitchFamily="18" charset="0"/>
                <a:ea typeface="Cambria" panose="02040503050406030204" pitchFamily="18" charset="0"/>
              </a:rPr>
              <a:t>  },</a:t>
            </a:r>
          </a:p>
        </p:txBody>
      </p:sp>
      <p:sp>
        <p:nvSpPr>
          <p:cNvPr id="4" name="Content Placeholder 3">
            <a:extLst>
              <a:ext uri="{FF2B5EF4-FFF2-40B4-BE49-F238E27FC236}">
                <a16:creationId xmlns:a16="http://schemas.microsoft.com/office/drawing/2014/main" id="{377B37DB-B4B1-4EA0-A5D8-E6AF2D48E321}"/>
              </a:ext>
            </a:extLst>
          </p:cNvPr>
          <p:cNvSpPr>
            <a:spLocks noGrp="1"/>
          </p:cNvSpPr>
          <p:nvPr>
            <p:ph sz="half" idx="2"/>
          </p:nvPr>
        </p:nvSpPr>
        <p:spPr>
          <a:ln>
            <a:solidFill>
              <a:schemeClr val="accent1">
                <a:lumMod val="60000"/>
                <a:lumOff val="40000"/>
              </a:schemeClr>
            </a:solidFill>
          </a:ln>
        </p:spPr>
        <p:txBody>
          <a:bodyPr>
            <a:normAutofit fontScale="85000" lnSpcReduction="20000"/>
          </a:bodyPr>
          <a:lstStyle/>
          <a:p>
            <a:r>
              <a:rPr lang="en-US" sz="1600" dirty="0">
                <a:solidFill>
                  <a:srgbClr val="FFC000"/>
                </a:solidFill>
                <a:latin typeface="Cambria" panose="02040503050406030204" pitchFamily="18" charset="0"/>
                <a:ea typeface="Cambria" panose="02040503050406030204" pitchFamily="18" charset="0"/>
              </a:rPr>
              <a:t>{</a:t>
            </a:r>
          </a:p>
          <a:p>
            <a:r>
              <a:rPr lang="en-US" sz="1600" dirty="0">
                <a:solidFill>
                  <a:srgbClr val="FFC000"/>
                </a:solidFill>
                <a:latin typeface="Cambria" panose="02040503050406030204" pitchFamily="18" charset="0"/>
                <a:ea typeface="Cambria" panose="02040503050406030204" pitchFamily="18" charset="0"/>
              </a:rPr>
              <a:t>    "rank":3,</a:t>
            </a:r>
          </a:p>
          <a:p>
            <a:r>
              <a:rPr lang="en-US" sz="1600" dirty="0">
                <a:solidFill>
                  <a:srgbClr val="FFC000"/>
                </a:solidFill>
                <a:latin typeface="Cambria" panose="02040503050406030204" pitchFamily="18" charset="0"/>
                <a:ea typeface="Cambria" panose="02040503050406030204" pitchFamily="18" charset="0"/>
              </a:rPr>
              <a:t>    "country":"Colombia",</a:t>
            </a:r>
          </a:p>
          <a:p>
            <a:r>
              <a:rPr lang="en-US" sz="1600" dirty="0">
                <a:solidFill>
                  <a:srgbClr val="FFC000"/>
                </a:solidFill>
                <a:latin typeface="Cambria" panose="02040503050406030204" pitchFamily="18" charset="0"/>
                <a:ea typeface="Cambria" panose="02040503050406030204" pitchFamily="18" charset="0"/>
              </a:rPr>
              <a:t>    "coordinates":  [ 4.570868,-74.297333 ],</a:t>
            </a:r>
          </a:p>
          <a:p>
            <a:r>
              <a:rPr lang="en-US" sz="1600" dirty="0">
                <a:solidFill>
                  <a:srgbClr val="FFC000"/>
                </a:solidFill>
                <a:latin typeface="Cambria" panose="02040503050406030204" pitchFamily="18" charset="0"/>
                <a:ea typeface="Cambria" panose="02040503050406030204" pitchFamily="18" charset="0"/>
              </a:rPr>
              <a:t>    "production":14634,</a:t>
            </a:r>
          </a:p>
          <a:p>
            <a:r>
              <a:rPr lang="en-US" sz="1600" dirty="0">
                <a:solidFill>
                  <a:srgbClr val="FFC000"/>
                </a:solidFill>
                <a:latin typeface="Cambria" panose="02040503050406030204" pitchFamily="18" charset="0"/>
                <a:ea typeface="Cambria" panose="02040503050406030204" pitchFamily="18" charset="0"/>
              </a:rPr>
              <a:t>    "export":12898,</a:t>
            </a:r>
          </a:p>
          <a:p>
            <a:r>
              <a:rPr lang="en-US" sz="1600" dirty="0">
                <a:solidFill>
                  <a:srgbClr val="FFC000"/>
                </a:solidFill>
                <a:latin typeface="Cambria" panose="02040503050406030204" pitchFamily="18" charset="0"/>
                <a:ea typeface="Cambria" panose="02040503050406030204" pitchFamily="18" charset="0"/>
              </a:rPr>
              <a:t>    "radSize":20</a:t>
            </a:r>
          </a:p>
          <a:p>
            <a:r>
              <a:rPr lang="en-US" sz="1600" dirty="0">
                <a:solidFill>
                  <a:srgbClr val="FFC000"/>
                </a:solidFill>
                <a:latin typeface="Cambria" panose="02040503050406030204" pitchFamily="18" charset="0"/>
                <a:ea typeface="Cambria" panose="02040503050406030204" pitchFamily="18" charset="0"/>
              </a:rPr>
              <a:t>  },</a:t>
            </a:r>
          </a:p>
          <a:p>
            <a:endParaRPr lang="en-US" dirty="0"/>
          </a:p>
        </p:txBody>
      </p:sp>
      <p:pic>
        <p:nvPicPr>
          <p:cNvPr id="5" name="Picture 4">
            <a:extLst>
              <a:ext uri="{FF2B5EF4-FFF2-40B4-BE49-F238E27FC236}">
                <a16:creationId xmlns:a16="http://schemas.microsoft.com/office/drawing/2014/main" id="{33B7385E-4438-4F30-9082-B8FC751199BC}"/>
              </a:ext>
            </a:extLst>
          </p:cNvPr>
          <p:cNvPicPr>
            <a:picLocks noChangeAspect="1"/>
          </p:cNvPicPr>
          <p:nvPr/>
        </p:nvPicPr>
        <p:blipFill>
          <a:blip r:embed="rId2"/>
          <a:stretch>
            <a:fillRect/>
          </a:stretch>
        </p:blipFill>
        <p:spPr>
          <a:xfrm>
            <a:off x="10715209" y="867893"/>
            <a:ext cx="1370320" cy="801110"/>
          </a:xfrm>
          <a:prstGeom prst="rect">
            <a:avLst/>
          </a:prstGeom>
        </p:spPr>
      </p:pic>
    </p:spTree>
    <p:extLst>
      <p:ext uri="{BB962C8B-B14F-4D97-AF65-F5344CB8AC3E}">
        <p14:creationId xmlns:p14="http://schemas.microsoft.com/office/powerpoint/2010/main" val="234467137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462</TotalTime>
  <Words>560</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vt:lpstr>
      <vt:lpstr>Gabriola</vt:lpstr>
      <vt:lpstr>Trebuchet MS</vt:lpstr>
      <vt:lpstr>Wingdings</vt:lpstr>
      <vt:lpstr>Berlin</vt:lpstr>
      <vt:lpstr>Know Your Brew!</vt:lpstr>
      <vt:lpstr>Outline</vt:lpstr>
      <vt:lpstr>Project Overview</vt:lpstr>
      <vt:lpstr>Data Sources and Analysis Approach</vt:lpstr>
      <vt:lpstr>Data Flow &amp; Architecture</vt:lpstr>
      <vt:lpstr>PowerPoint Presentation</vt:lpstr>
      <vt:lpstr>FindMyCoffee (Yelp API)</vt:lpstr>
      <vt:lpstr>TweetBoard (Twitter API)</vt:lpstr>
      <vt:lpstr>Data handling challenges</vt:lpstr>
      <vt:lpstr>Difficulties</vt:lpstr>
      <vt:lpstr>Difficulties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 Your Brew!</dc:title>
  <dc:creator>Aparna Paul</dc:creator>
  <cp:lastModifiedBy>Saifee Dalal</cp:lastModifiedBy>
  <cp:revision>23</cp:revision>
  <dcterms:created xsi:type="dcterms:W3CDTF">2018-10-26T06:13:17Z</dcterms:created>
  <dcterms:modified xsi:type="dcterms:W3CDTF">2018-10-26T17:13:43Z</dcterms:modified>
</cp:coreProperties>
</file>