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9"/>
  </p:notesMasterIdLst>
  <p:sldIdLst>
    <p:sldId id="256" r:id="rId2"/>
    <p:sldId id="257" r:id="rId3"/>
    <p:sldId id="264" r:id="rId4"/>
    <p:sldId id="261" r:id="rId5"/>
    <p:sldId id="263" r:id="rId6"/>
    <p:sldId id="262" r:id="rId7"/>
    <p:sldId id="259"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ACC"/>
    <a:srgbClr val="5EEC3C"/>
    <a:srgbClr val="1D3A00"/>
    <a:srgbClr val="6C1A00"/>
    <a:srgbClr val="003296"/>
    <a:srgbClr val="E39A39"/>
    <a:srgbClr val="FFC901"/>
    <a:srgbClr val="FE9202"/>
    <a:srgbClr val="FEA402"/>
    <a:srgbClr val="D68B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85497" autoAdjust="0"/>
  </p:normalViewPr>
  <p:slideViewPr>
    <p:cSldViewPr>
      <p:cViewPr varScale="1">
        <p:scale>
          <a:sx n="138" d="100"/>
          <a:sy n="138" d="100"/>
        </p:scale>
        <p:origin x="126" y="10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7" d="100"/>
          <a:sy n="87" d="100"/>
        </p:scale>
        <p:origin x="3840" y="90"/>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C9DC0B-439A-4283-B282-0A81E38E4B9A}" type="datetimeFigureOut">
              <a:rPr lang="en-US" smtClean="0"/>
              <a:t>10/27/2018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4FD5F7-8A08-47F0-BD34-72DA7B8DDD06}" type="slidenum">
              <a:rPr lang="en-US" smtClean="0"/>
              <a:t>‹#›</a:t>
            </a:fld>
            <a:endParaRPr lang="en-US"/>
          </a:p>
        </p:txBody>
      </p:sp>
    </p:spTree>
    <p:extLst>
      <p:ext uri="{BB962C8B-B14F-4D97-AF65-F5344CB8AC3E}">
        <p14:creationId xmlns:p14="http://schemas.microsoft.com/office/powerpoint/2010/main" val="2560374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4FD5F7-8A08-47F0-BD34-72DA7B8DDD06}" type="slidenum">
              <a:rPr lang="en-US" smtClean="0"/>
              <a:t>1</a:t>
            </a:fld>
            <a:endParaRPr lang="en-US"/>
          </a:p>
        </p:txBody>
      </p:sp>
    </p:spTree>
    <p:extLst>
      <p:ext uri="{BB962C8B-B14F-4D97-AF65-F5344CB8AC3E}">
        <p14:creationId xmlns:p14="http://schemas.microsoft.com/office/powerpoint/2010/main" val="2434006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4FD5F7-8A08-47F0-BD34-72DA7B8DDD06}" type="slidenum">
              <a:rPr lang="en-US" smtClean="0"/>
              <a:t>3</a:t>
            </a:fld>
            <a:endParaRPr lang="en-US"/>
          </a:p>
        </p:txBody>
      </p:sp>
    </p:spTree>
    <p:extLst>
      <p:ext uri="{BB962C8B-B14F-4D97-AF65-F5344CB8AC3E}">
        <p14:creationId xmlns:p14="http://schemas.microsoft.com/office/powerpoint/2010/main" val="3434251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4FD5F7-8A08-47F0-BD34-72DA7B8DDD06}" type="slidenum">
              <a:rPr lang="en-US" smtClean="0"/>
              <a:t>4</a:t>
            </a:fld>
            <a:endParaRPr lang="en-US"/>
          </a:p>
        </p:txBody>
      </p:sp>
    </p:spTree>
    <p:extLst>
      <p:ext uri="{BB962C8B-B14F-4D97-AF65-F5344CB8AC3E}">
        <p14:creationId xmlns:p14="http://schemas.microsoft.com/office/powerpoint/2010/main" val="10377800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350110"/>
            <a:ext cx="5650085" cy="1527050"/>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2877160"/>
            <a:ext cx="5650085" cy="610820"/>
          </a:xfrm>
        </p:spPr>
        <p:txBody>
          <a:bodyPr>
            <a:normAutofit/>
          </a:bodyPr>
          <a:lstStyle>
            <a:lvl1pPr marL="0" indent="0" algn="l">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10/27/2018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4574626E-3215-4C59-A1E6-8B61DF5D75E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1"/>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1"/>
            <a:ext cx="8246070" cy="3512214"/>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6108200" cy="572644"/>
          </a:xfrm>
        </p:spPr>
        <p:txBody>
          <a:bodyPr>
            <a:normAutofit/>
          </a:bodyPr>
          <a:lstStyle>
            <a:lvl1pPr algn="l">
              <a:defRPr sz="3600">
                <a:solidFill>
                  <a:srgbClr val="00B05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044701"/>
            <a:ext cx="6108200" cy="3663766"/>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10/27/2018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093365" cy="610820"/>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80" y="1641238"/>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80" y="2113635"/>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1" y="1641238"/>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1" y="2113635"/>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10/27/2018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7AA319AF-0FCC-4128-9740-8A4A650F4C8A}"/>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socceranalysis.herokuapp.com/"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65" y="1502815"/>
            <a:ext cx="4733855" cy="1336168"/>
          </a:xfrm>
        </p:spPr>
        <p:txBody>
          <a:bodyPr>
            <a:normAutofit fontScale="90000"/>
          </a:bodyPr>
          <a:lstStyle/>
          <a:p>
            <a:r>
              <a:rPr lang="en-US" dirty="0"/>
              <a:t>How to lose friends and dominate FIFA – a data sciences approach</a:t>
            </a:r>
          </a:p>
        </p:txBody>
      </p:sp>
      <p:sp>
        <p:nvSpPr>
          <p:cNvPr id="3" name="Subtitle 2"/>
          <p:cNvSpPr>
            <a:spLocks noGrp="1"/>
          </p:cNvSpPr>
          <p:nvPr>
            <p:ph type="subTitle" idx="1"/>
          </p:nvPr>
        </p:nvSpPr>
        <p:spPr>
          <a:xfrm>
            <a:off x="448965" y="2838983"/>
            <a:ext cx="4581149" cy="763525"/>
          </a:xfrm>
        </p:spPr>
        <p:txBody>
          <a:bodyPr>
            <a:normAutofit/>
          </a:bodyPr>
          <a:lstStyle/>
          <a:p>
            <a:r>
              <a:rPr lang="en-US" sz="1800" dirty="0"/>
              <a:t>Randy Chan, Corey Kretzmer, Tom </a:t>
            </a:r>
            <a:r>
              <a:rPr lang="en-US" sz="1800" dirty="0" err="1"/>
              <a:t>Matoushek</a:t>
            </a:r>
            <a:r>
              <a:rPr lang="en-US" sz="1800" dirty="0"/>
              <a:t>, Matthew Warner</a:t>
            </a:r>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81175"/>
            <a:ext cx="7940660" cy="763525"/>
          </a:xfrm>
        </p:spPr>
        <p:txBody>
          <a:bodyPr>
            <a:normAutofit fontScale="90000"/>
          </a:bodyPr>
          <a:lstStyle/>
          <a:p>
            <a:r>
              <a:rPr lang="en-US" dirty="0"/>
              <a:t>Motivation</a:t>
            </a:r>
            <a:br>
              <a:rPr lang="en-US" dirty="0"/>
            </a:br>
            <a:endParaRPr lang="en-US" dirty="0"/>
          </a:p>
        </p:txBody>
      </p:sp>
      <p:sp>
        <p:nvSpPr>
          <p:cNvPr id="3" name="Content Placeholder 2"/>
          <p:cNvSpPr>
            <a:spLocks noGrp="1"/>
          </p:cNvSpPr>
          <p:nvPr>
            <p:ph idx="1"/>
          </p:nvPr>
        </p:nvSpPr>
        <p:spPr>
          <a:xfrm>
            <a:off x="448964" y="2103907"/>
            <a:ext cx="8246071" cy="2748689"/>
          </a:xfrm>
        </p:spPr>
        <p:txBody>
          <a:bodyPr>
            <a:normAutofit/>
          </a:bodyPr>
          <a:lstStyle/>
          <a:p>
            <a:pPr marL="0" indent="0">
              <a:buNone/>
            </a:pPr>
            <a:r>
              <a:rPr lang="en-US" sz="2400" i="1" dirty="0"/>
              <a:t>Placeholder: </a:t>
            </a:r>
            <a:r>
              <a:rPr lang="en-US" sz="2400" dirty="0"/>
              <a:t>Finding those players with top attributes to fill your roster does not require an extensive knowledge of the international player-base.  Using a public database with updated attributes each season, it is possible to select out only top candidates to bring to your team, and crush your competition.</a:t>
            </a: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user-images.githubusercontent.com/37318055/47193978-213ca380-d31b-11e8-898c-c64965e61ef6.PNG">
            <a:extLst>
              <a:ext uri="{FF2B5EF4-FFF2-40B4-BE49-F238E27FC236}">
                <a16:creationId xmlns:a16="http://schemas.microsoft.com/office/drawing/2014/main" id="{E4F0C337-6687-42CB-8741-000D3627FEA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670" y="1960931"/>
            <a:ext cx="7635250" cy="30541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EE7C9F-A0E6-4BBB-8D1A-71FB4B15F775}"/>
              </a:ext>
            </a:extLst>
          </p:cNvPr>
          <p:cNvSpPr>
            <a:spLocks noGrp="1"/>
          </p:cNvSpPr>
          <p:nvPr>
            <p:ph type="title"/>
          </p:nvPr>
        </p:nvSpPr>
        <p:spPr>
          <a:xfrm>
            <a:off x="448965" y="281175"/>
            <a:ext cx="6108200" cy="572644"/>
          </a:xfrm>
        </p:spPr>
        <p:txBody>
          <a:bodyPr>
            <a:normAutofit fontScale="90000"/>
          </a:bodyPr>
          <a:lstStyle/>
          <a:p>
            <a:r>
              <a:rPr lang="en-US" dirty="0"/>
              <a:t>Data/App Architecture</a:t>
            </a:r>
          </a:p>
        </p:txBody>
      </p:sp>
    </p:spTree>
    <p:extLst>
      <p:ext uri="{BB962C8B-B14F-4D97-AF65-F5344CB8AC3E}">
        <p14:creationId xmlns:p14="http://schemas.microsoft.com/office/powerpoint/2010/main" val="2865569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0F9EF-0699-47D0-BAFA-59EF5C66E8BA}"/>
              </a:ext>
            </a:extLst>
          </p:cNvPr>
          <p:cNvSpPr>
            <a:spLocks noGrp="1"/>
          </p:cNvSpPr>
          <p:nvPr>
            <p:ph type="title"/>
          </p:nvPr>
        </p:nvSpPr>
        <p:spPr/>
        <p:txBody>
          <a:bodyPr>
            <a:normAutofit fontScale="90000"/>
          </a:bodyPr>
          <a:lstStyle/>
          <a:p>
            <a:r>
              <a:rPr lang="en-US" dirty="0"/>
              <a:t>Data search and consolidation</a:t>
            </a:r>
          </a:p>
        </p:txBody>
      </p:sp>
      <p:sp>
        <p:nvSpPr>
          <p:cNvPr id="3" name="Content Placeholder 2">
            <a:extLst>
              <a:ext uri="{FF2B5EF4-FFF2-40B4-BE49-F238E27FC236}">
                <a16:creationId xmlns:a16="http://schemas.microsoft.com/office/drawing/2014/main" id="{35ADEA8A-4A5D-40DE-AF72-A47BD12988C1}"/>
              </a:ext>
            </a:extLst>
          </p:cNvPr>
          <p:cNvSpPr>
            <a:spLocks noGrp="1"/>
          </p:cNvSpPr>
          <p:nvPr>
            <p:ph idx="1"/>
          </p:nvPr>
        </p:nvSpPr>
        <p:spPr/>
        <p:txBody>
          <a:bodyPr>
            <a:normAutofit/>
          </a:bodyPr>
          <a:lstStyle/>
          <a:p>
            <a:pPr marL="0" indent="0">
              <a:buNone/>
            </a:pPr>
            <a:r>
              <a:rPr lang="en-US" sz="1600" dirty="0"/>
              <a:t>Data was obtained from Kaggle as a SQL Database</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600" dirty="0"/>
              <a:t>Original database held extraneous data and duplicate records for individual players containing attributes for various seasons.  For our purposes, we only needed the most recent season’s data covering player profiles and attributes.</a:t>
            </a:r>
          </a:p>
        </p:txBody>
      </p:sp>
      <p:pic>
        <p:nvPicPr>
          <p:cNvPr id="5" name="Picture 4">
            <a:extLst>
              <a:ext uri="{FF2B5EF4-FFF2-40B4-BE49-F238E27FC236}">
                <a16:creationId xmlns:a16="http://schemas.microsoft.com/office/drawing/2014/main" id="{C250CA00-605A-48AD-A567-03DE124875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56" y="1375429"/>
            <a:ext cx="6413609" cy="1349026"/>
          </a:xfrm>
          <a:prstGeom prst="rect">
            <a:avLst/>
          </a:prstGeom>
        </p:spPr>
      </p:pic>
      <p:pic>
        <p:nvPicPr>
          <p:cNvPr id="7" name="Picture 6">
            <a:extLst>
              <a:ext uri="{FF2B5EF4-FFF2-40B4-BE49-F238E27FC236}">
                <a16:creationId xmlns:a16="http://schemas.microsoft.com/office/drawing/2014/main" id="{C1926EE1-2098-47C3-AF8F-B93F63137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555" y="3747780"/>
            <a:ext cx="6413609" cy="702038"/>
          </a:xfrm>
          <a:prstGeom prst="rect">
            <a:avLst/>
          </a:prstGeom>
        </p:spPr>
      </p:pic>
    </p:spTree>
    <p:extLst>
      <p:ext uri="{BB962C8B-B14F-4D97-AF65-F5344CB8AC3E}">
        <p14:creationId xmlns:p14="http://schemas.microsoft.com/office/powerpoint/2010/main" val="1736804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523F4-2FE9-4114-9B55-8A57F8651D6B}"/>
              </a:ext>
            </a:extLst>
          </p:cNvPr>
          <p:cNvSpPr>
            <a:spLocks noGrp="1"/>
          </p:cNvSpPr>
          <p:nvPr>
            <p:ph type="title"/>
          </p:nvPr>
        </p:nvSpPr>
        <p:spPr/>
        <p:txBody>
          <a:bodyPr>
            <a:normAutofit fontScale="90000"/>
          </a:bodyPr>
          <a:lstStyle/>
          <a:p>
            <a:r>
              <a:rPr lang="en-US" dirty="0"/>
              <a:t>Dropped duplicate player IDs in SQL</a:t>
            </a:r>
          </a:p>
        </p:txBody>
      </p:sp>
      <p:pic>
        <p:nvPicPr>
          <p:cNvPr id="4" name="Picture 3">
            <a:extLst>
              <a:ext uri="{FF2B5EF4-FFF2-40B4-BE49-F238E27FC236}">
                <a16:creationId xmlns:a16="http://schemas.microsoft.com/office/drawing/2014/main" id="{6ED287EC-28D7-438D-8209-83F7FD64E251}"/>
              </a:ext>
            </a:extLst>
          </p:cNvPr>
          <p:cNvPicPr>
            <a:picLocks noChangeAspect="1"/>
          </p:cNvPicPr>
          <p:nvPr/>
        </p:nvPicPr>
        <p:blipFill>
          <a:blip r:embed="rId2"/>
          <a:stretch>
            <a:fillRect/>
          </a:stretch>
        </p:blipFill>
        <p:spPr>
          <a:xfrm>
            <a:off x="0" y="1133170"/>
            <a:ext cx="3927989" cy="2877160"/>
          </a:xfrm>
          <a:prstGeom prst="rect">
            <a:avLst/>
          </a:prstGeom>
        </p:spPr>
      </p:pic>
      <p:pic>
        <p:nvPicPr>
          <p:cNvPr id="5" name="Picture 4">
            <a:extLst>
              <a:ext uri="{FF2B5EF4-FFF2-40B4-BE49-F238E27FC236}">
                <a16:creationId xmlns:a16="http://schemas.microsoft.com/office/drawing/2014/main" id="{663A23F1-F45D-4013-8D57-0EB814F96BA8}"/>
              </a:ext>
            </a:extLst>
          </p:cNvPr>
          <p:cNvPicPr>
            <a:picLocks noChangeAspect="1"/>
          </p:cNvPicPr>
          <p:nvPr/>
        </p:nvPicPr>
        <p:blipFill>
          <a:blip r:embed="rId3"/>
          <a:stretch>
            <a:fillRect/>
          </a:stretch>
        </p:blipFill>
        <p:spPr>
          <a:xfrm>
            <a:off x="4976750" y="1133170"/>
            <a:ext cx="3412875" cy="2877160"/>
          </a:xfrm>
          <a:prstGeom prst="rect">
            <a:avLst/>
          </a:prstGeom>
        </p:spPr>
      </p:pic>
      <p:sp>
        <p:nvSpPr>
          <p:cNvPr id="6" name="Arrow: Right 5">
            <a:extLst>
              <a:ext uri="{FF2B5EF4-FFF2-40B4-BE49-F238E27FC236}">
                <a16:creationId xmlns:a16="http://schemas.microsoft.com/office/drawing/2014/main" id="{E7D2B946-A6B8-4F8C-8266-88EAAD8293C6}"/>
              </a:ext>
            </a:extLst>
          </p:cNvPr>
          <p:cNvSpPr/>
          <p:nvPr/>
        </p:nvSpPr>
        <p:spPr>
          <a:xfrm>
            <a:off x="3961180" y="2266340"/>
            <a:ext cx="896056" cy="6108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1870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A9A42-F8B8-4933-A862-E1E9C13D3F31}"/>
              </a:ext>
            </a:extLst>
          </p:cNvPr>
          <p:cNvSpPr>
            <a:spLocks noGrp="1"/>
          </p:cNvSpPr>
          <p:nvPr>
            <p:ph type="title"/>
          </p:nvPr>
        </p:nvSpPr>
        <p:spPr/>
        <p:txBody>
          <a:bodyPr>
            <a:normAutofit fontScale="90000"/>
          </a:bodyPr>
          <a:lstStyle/>
          <a:p>
            <a:r>
              <a:rPr lang="en-US" dirty="0"/>
              <a:t>Coding approach</a:t>
            </a:r>
          </a:p>
        </p:txBody>
      </p:sp>
      <p:sp>
        <p:nvSpPr>
          <p:cNvPr id="3" name="Content Placeholder 2">
            <a:extLst>
              <a:ext uri="{FF2B5EF4-FFF2-40B4-BE49-F238E27FC236}">
                <a16:creationId xmlns:a16="http://schemas.microsoft.com/office/drawing/2014/main" id="{91A7EE05-07B6-4D01-8ADB-02C97155D9C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27094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4" y="281175"/>
            <a:ext cx="6566316" cy="763525"/>
          </a:xfrm>
        </p:spPr>
        <p:txBody>
          <a:bodyPr>
            <a:normAutofit/>
          </a:bodyPr>
          <a:lstStyle/>
          <a:p>
            <a:pPr algn="l"/>
            <a:r>
              <a:rPr lang="en-US" dirty="0"/>
              <a:t>Demo</a:t>
            </a:r>
          </a:p>
        </p:txBody>
      </p:sp>
      <p:pic>
        <p:nvPicPr>
          <p:cNvPr id="5" name="Picture 4">
            <a:hlinkClick r:id="rId2"/>
            <a:extLst>
              <a:ext uri="{FF2B5EF4-FFF2-40B4-BE49-F238E27FC236}">
                <a16:creationId xmlns:a16="http://schemas.microsoft.com/office/drawing/2014/main" id="{85DABB3D-4D0F-4D0F-8E60-8D697C5174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9785" y="1350110"/>
            <a:ext cx="4473309" cy="2978450"/>
          </a:xfrm>
          <a:prstGeom prst="rect">
            <a:avLst/>
          </a:prstGeom>
        </p:spPr>
      </p:pic>
    </p:spTree>
    <p:extLst>
      <p:ext uri="{BB962C8B-B14F-4D97-AF65-F5344CB8AC3E}">
        <p14:creationId xmlns:p14="http://schemas.microsoft.com/office/powerpoint/2010/main" val="1101633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141</Words>
  <Application>Microsoft Office PowerPoint</Application>
  <PresentationFormat>On-screen Show (16:9)</PresentationFormat>
  <Paragraphs>18</Paragraphs>
  <Slides>7</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How to lose friends and dominate FIFA – a data sciences approach</vt:lpstr>
      <vt:lpstr>Motivation </vt:lpstr>
      <vt:lpstr>Data/App Architecture</vt:lpstr>
      <vt:lpstr>Data search and consolidation</vt:lpstr>
      <vt:lpstr>Dropped duplicate player IDs in SQL</vt:lpstr>
      <vt:lpstr>Coding approach</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2017-07-17T12:09:00Z</dcterms:created>
  <dcterms:modified xsi:type="dcterms:W3CDTF">2018-10-27T18:33:40Z</dcterms:modified>
</cp:coreProperties>
</file>