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64" r:id="rId4"/>
    <p:sldId id="261" r:id="rId5"/>
    <p:sldId id="263" r:id="rId6"/>
    <p:sldId id="262" r:id="rId7"/>
    <p:sldId id="259"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CC"/>
    <a:srgbClr val="5EEC3C"/>
    <a:srgbClr val="1D3A00"/>
    <a:srgbClr val="6C1A00"/>
    <a:srgbClr val="003296"/>
    <a:srgbClr val="E39A39"/>
    <a:srgbClr val="FFC901"/>
    <a:srgbClr val="FE9202"/>
    <a:srgbClr val="FEA402"/>
    <a:srgbClr val="D68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554" autoAdjust="0"/>
  </p:normalViewPr>
  <p:slideViewPr>
    <p:cSldViewPr>
      <p:cViewPr>
        <p:scale>
          <a:sx n="47" d="100"/>
          <a:sy n="47" d="100"/>
        </p:scale>
        <p:origin x="533" y="88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9DC0B-439A-4283-B282-0A81E38E4B9A}"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FD5F7-8A08-47F0-BD34-72DA7B8DDD06}" type="slidenum">
              <a:rPr lang="en-US" smtClean="0"/>
              <a:t>‹#›</a:t>
            </a:fld>
            <a:endParaRPr lang="en-US"/>
          </a:p>
        </p:txBody>
      </p:sp>
    </p:spTree>
    <p:extLst>
      <p:ext uri="{BB962C8B-B14F-4D97-AF65-F5344CB8AC3E}">
        <p14:creationId xmlns:p14="http://schemas.microsoft.com/office/powerpoint/2010/main" val="256037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no </a:t>
            </a:r>
            <a:r>
              <a:rPr lang="en-US" dirty="0" err="1"/>
              <a:t>sqlalchemy</a:t>
            </a:r>
            <a:r>
              <a:rPr lang="en-US" dirty="0"/>
              <a:t> was used to clean up data, other than forming the initial “test data” for running programs.  Data cleaning was executed by creating a new database consisting just of the player and player attributes table, dropping duplicate </a:t>
            </a:r>
          </a:p>
        </p:txBody>
      </p:sp>
      <p:sp>
        <p:nvSpPr>
          <p:cNvPr id="4" name="Slide Number Placeholder 3"/>
          <p:cNvSpPr>
            <a:spLocks noGrp="1"/>
          </p:cNvSpPr>
          <p:nvPr>
            <p:ph type="sldNum" sz="quarter" idx="5"/>
          </p:nvPr>
        </p:nvSpPr>
        <p:spPr/>
        <p:txBody>
          <a:bodyPr/>
          <a:lstStyle/>
          <a:p>
            <a:fld id="{BD4FD5F7-8A08-47F0-BD34-72DA7B8DDD06}" type="slidenum">
              <a:rPr lang="en-US" smtClean="0"/>
              <a:t>4</a:t>
            </a:fld>
            <a:endParaRPr lang="en-US"/>
          </a:p>
        </p:txBody>
      </p:sp>
    </p:spTree>
    <p:extLst>
      <p:ext uri="{BB962C8B-B14F-4D97-AF65-F5344CB8AC3E}">
        <p14:creationId xmlns:p14="http://schemas.microsoft.com/office/powerpoint/2010/main" val="1037780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50110"/>
            <a:ext cx="5650085"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877160"/>
            <a:ext cx="5650085"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574626E-3215-4C59-A1E6-8B61DF5D75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1"/>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108200" cy="572644"/>
          </a:xfrm>
        </p:spPr>
        <p:txBody>
          <a:bodyPr>
            <a:normAutofit/>
          </a:bodyPr>
          <a:lstStyle>
            <a:lvl1pPr algn="l">
              <a:defRPr sz="3600">
                <a:solidFill>
                  <a:srgbClr val="00B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1"/>
            <a:ext cx="6108200" cy="366376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093365"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64123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64123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10/25/2018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AA319AF-0FCC-4128-9740-8A4A650F4C8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socceranalysis.herokuapp.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502815"/>
            <a:ext cx="4733855" cy="1336168"/>
          </a:xfrm>
        </p:spPr>
        <p:txBody>
          <a:bodyPr>
            <a:normAutofit fontScale="90000"/>
          </a:bodyPr>
          <a:lstStyle/>
          <a:p>
            <a:r>
              <a:rPr lang="en-US" dirty="0"/>
              <a:t>How to lose friends and dominate FIFA – a data sciences approach</a:t>
            </a:r>
          </a:p>
        </p:txBody>
      </p:sp>
      <p:sp>
        <p:nvSpPr>
          <p:cNvPr id="3" name="Subtitle 2"/>
          <p:cNvSpPr>
            <a:spLocks noGrp="1"/>
          </p:cNvSpPr>
          <p:nvPr>
            <p:ph type="subTitle" idx="1"/>
          </p:nvPr>
        </p:nvSpPr>
        <p:spPr>
          <a:xfrm>
            <a:off x="448965" y="2838983"/>
            <a:ext cx="4581149" cy="763525"/>
          </a:xfrm>
        </p:spPr>
        <p:txBody>
          <a:bodyPr>
            <a:normAutofit/>
          </a:bodyPr>
          <a:lstStyle/>
          <a:p>
            <a:r>
              <a:rPr lang="en-US" sz="1800" dirty="0"/>
              <a:t>Randy Chan, Corey Kretzmer, Tom </a:t>
            </a:r>
            <a:r>
              <a:rPr lang="en-US" sz="1800" dirty="0" err="1"/>
              <a:t>Matoushek</a:t>
            </a:r>
            <a:r>
              <a:rPr lang="en-US" sz="1800" dirty="0"/>
              <a:t>, Matthew Warner</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fontScale="90000"/>
          </a:bodyPr>
          <a:lstStyle/>
          <a:p>
            <a:r>
              <a:rPr lang="en-US" dirty="0"/>
              <a:t>Motivation</a:t>
            </a:r>
            <a:br>
              <a:rPr lang="en-US" dirty="0"/>
            </a:br>
            <a:endParaRPr lang="en-US" dirty="0"/>
          </a:p>
        </p:txBody>
      </p:sp>
      <p:sp>
        <p:nvSpPr>
          <p:cNvPr id="3" name="Content Placeholder 2"/>
          <p:cNvSpPr>
            <a:spLocks noGrp="1"/>
          </p:cNvSpPr>
          <p:nvPr>
            <p:ph idx="1"/>
          </p:nvPr>
        </p:nvSpPr>
        <p:spPr>
          <a:xfrm>
            <a:off x="448965" y="1655521"/>
            <a:ext cx="8246071" cy="3664919"/>
          </a:xfrm>
        </p:spPr>
        <p:txBody>
          <a:bodyPr>
            <a:normAutofit/>
          </a:bodyPr>
          <a:lstStyle/>
          <a:p>
            <a:pPr marL="0" indent="0">
              <a:buNone/>
            </a:pPr>
            <a:r>
              <a:rPr lang="en-US" sz="2400" i="1" dirty="0"/>
              <a:t>Placeholder: </a:t>
            </a:r>
            <a:r>
              <a:rPr lang="en-US" sz="2400" dirty="0"/>
              <a:t>Finding those players with top attributes to fill your roster does not require an extensive knowledge of the international player-base.  Using a public database with updated attributes each season, it is possible to select out only top candidates to bring to your team, and crush your competition.</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1EF9-1AF9-4C9E-95AB-EEC0A9196644}"/>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2972C592-97FB-4926-BEBB-6FCA8C03B0E1}"/>
              </a:ext>
            </a:extLst>
          </p:cNvPr>
          <p:cNvSpPr>
            <a:spLocks noGrp="1"/>
          </p:cNvSpPr>
          <p:nvPr>
            <p:ph idx="1"/>
          </p:nvPr>
        </p:nvSpPr>
        <p:spPr/>
        <p:txBody>
          <a:bodyPr/>
          <a:lstStyle/>
          <a:p>
            <a:endParaRPr lang="en-US"/>
          </a:p>
        </p:txBody>
      </p:sp>
      <p:pic>
        <p:nvPicPr>
          <p:cNvPr id="4" name="Picture 2" descr="https://user-images.githubusercontent.com/37318055/47193978-213ca380-d31b-11e8-898c-c64965e61ef6.PNG">
            <a:extLst>
              <a:ext uri="{FF2B5EF4-FFF2-40B4-BE49-F238E27FC236}">
                <a16:creationId xmlns:a16="http://schemas.microsoft.com/office/drawing/2014/main" id="{E4F0C337-6687-42CB-8741-000D3627FE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174" y="385364"/>
            <a:ext cx="8177651" cy="437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56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F9EF-0699-47D0-BAFA-59EF5C66E8BA}"/>
              </a:ext>
            </a:extLst>
          </p:cNvPr>
          <p:cNvSpPr>
            <a:spLocks noGrp="1"/>
          </p:cNvSpPr>
          <p:nvPr>
            <p:ph type="title"/>
          </p:nvPr>
        </p:nvSpPr>
        <p:spPr/>
        <p:txBody>
          <a:bodyPr>
            <a:normAutofit fontScale="90000"/>
          </a:bodyPr>
          <a:lstStyle/>
          <a:p>
            <a:r>
              <a:rPr lang="en-US" dirty="0"/>
              <a:t>Data search and consolidation</a:t>
            </a:r>
          </a:p>
        </p:txBody>
      </p:sp>
      <p:sp>
        <p:nvSpPr>
          <p:cNvPr id="3" name="Content Placeholder 2">
            <a:extLst>
              <a:ext uri="{FF2B5EF4-FFF2-40B4-BE49-F238E27FC236}">
                <a16:creationId xmlns:a16="http://schemas.microsoft.com/office/drawing/2014/main" id="{35ADEA8A-4A5D-40DE-AF72-A47BD12988C1}"/>
              </a:ext>
            </a:extLst>
          </p:cNvPr>
          <p:cNvSpPr>
            <a:spLocks noGrp="1"/>
          </p:cNvSpPr>
          <p:nvPr>
            <p:ph idx="1"/>
          </p:nvPr>
        </p:nvSpPr>
        <p:spPr>
          <a:xfrm>
            <a:off x="448965" y="1044701"/>
            <a:ext cx="6108200" cy="3663766"/>
          </a:xfrm>
        </p:spPr>
        <p:txBody>
          <a:bodyPr>
            <a:normAutofit/>
          </a:bodyPr>
          <a:lstStyle/>
          <a:p>
            <a:pPr marL="0" indent="0">
              <a:buNone/>
            </a:pPr>
            <a:r>
              <a:rPr lang="en-US" sz="1600" dirty="0"/>
              <a:t>Data was obtained from Kaggle as a SQL Database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Original database held extraneous data and duplicate records for individual players containing attributes for various seasons.  For our purposes, we only needed the most recent season’s data covering player profiles and attributes.</a:t>
            </a:r>
          </a:p>
        </p:txBody>
      </p:sp>
      <p:pic>
        <p:nvPicPr>
          <p:cNvPr id="5" name="Picture 4">
            <a:extLst>
              <a:ext uri="{FF2B5EF4-FFF2-40B4-BE49-F238E27FC236}">
                <a16:creationId xmlns:a16="http://schemas.microsoft.com/office/drawing/2014/main" id="{C250CA00-605A-48AD-A567-03DE12487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6" y="1375429"/>
            <a:ext cx="6413609" cy="1349026"/>
          </a:xfrm>
          <a:prstGeom prst="rect">
            <a:avLst/>
          </a:prstGeom>
        </p:spPr>
      </p:pic>
      <p:pic>
        <p:nvPicPr>
          <p:cNvPr id="7" name="Picture 6">
            <a:extLst>
              <a:ext uri="{FF2B5EF4-FFF2-40B4-BE49-F238E27FC236}">
                <a16:creationId xmlns:a16="http://schemas.microsoft.com/office/drawing/2014/main" id="{C1926EE1-2098-47C3-AF8F-B93F63137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5" y="3747780"/>
            <a:ext cx="6413609" cy="702038"/>
          </a:xfrm>
          <a:prstGeom prst="rect">
            <a:avLst/>
          </a:prstGeom>
        </p:spPr>
      </p:pic>
    </p:spTree>
    <p:extLst>
      <p:ext uri="{BB962C8B-B14F-4D97-AF65-F5344CB8AC3E}">
        <p14:creationId xmlns:p14="http://schemas.microsoft.com/office/powerpoint/2010/main" val="173680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23F4-2FE9-4114-9B55-8A57F8651D6B}"/>
              </a:ext>
            </a:extLst>
          </p:cNvPr>
          <p:cNvSpPr>
            <a:spLocks noGrp="1"/>
          </p:cNvSpPr>
          <p:nvPr>
            <p:ph type="title"/>
          </p:nvPr>
        </p:nvSpPr>
        <p:spPr/>
        <p:txBody>
          <a:bodyPr>
            <a:normAutofit fontScale="90000"/>
          </a:bodyPr>
          <a:lstStyle/>
          <a:p>
            <a:r>
              <a:rPr lang="en-US" dirty="0"/>
              <a:t>Dropped duplicate player IDs in SQL</a:t>
            </a:r>
          </a:p>
        </p:txBody>
      </p:sp>
      <p:pic>
        <p:nvPicPr>
          <p:cNvPr id="4" name="Picture 3">
            <a:extLst>
              <a:ext uri="{FF2B5EF4-FFF2-40B4-BE49-F238E27FC236}">
                <a16:creationId xmlns:a16="http://schemas.microsoft.com/office/drawing/2014/main" id="{6ED287EC-28D7-438D-8209-83F7FD64E251}"/>
              </a:ext>
            </a:extLst>
          </p:cNvPr>
          <p:cNvPicPr>
            <a:picLocks noChangeAspect="1"/>
          </p:cNvPicPr>
          <p:nvPr/>
        </p:nvPicPr>
        <p:blipFill>
          <a:blip r:embed="rId2"/>
          <a:stretch>
            <a:fillRect/>
          </a:stretch>
        </p:blipFill>
        <p:spPr>
          <a:xfrm>
            <a:off x="0" y="1133170"/>
            <a:ext cx="3927989" cy="2877160"/>
          </a:xfrm>
          <a:prstGeom prst="rect">
            <a:avLst/>
          </a:prstGeom>
        </p:spPr>
      </p:pic>
      <p:pic>
        <p:nvPicPr>
          <p:cNvPr id="5" name="Picture 4">
            <a:extLst>
              <a:ext uri="{FF2B5EF4-FFF2-40B4-BE49-F238E27FC236}">
                <a16:creationId xmlns:a16="http://schemas.microsoft.com/office/drawing/2014/main" id="{663A23F1-F45D-4013-8D57-0EB814F96BA8}"/>
              </a:ext>
            </a:extLst>
          </p:cNvPr>
          <p:cNvPicPr>
            <a:picLocks noChangeAspect="1"/>
          </p:cNvPicPr>
          <p:nvPr/>
        </p:nvPicPr>
        <p:blipFill>
          <a:blip r:embed="rId3"/>
          <a:stretch>
            <a:fillRect/>
          </a:stretch>
        </p:blipFill>
        <p:spPr>
          <a:xfrm>
            <a:off x="4976750" y="1133170"/>
            <a:ext cx="3412875" cy="2877160"/>
          </a:xfrm>
          <a:prstGeom prst="rect">
            <a:avLst/>
          </a:prstGeom>
        </p:spPr>
      </p:pic>
      <p:sp>
        <p:nvSpPr>
          <p:cNvPr id="6" name="Arrow: Right 5">
            <a:extLst>
              <a:ext uri="{FF2B5EF4-FFF2-40B4-BE49-F238E27FC236}">
                <a16:creationId xmlns:a16="http://schemas.microsoft.com/office/drawing/2014/main" id="{E7D2B946-A6B8-4F8C-8266-88EAAD8293C6}"/>
              </a:ext>
            </a:extLst>
          </p:cNvPr>
          <p:cNvSpPr/>
          <p:nvPr/>
        </p:nvSpPr>
        <p:spPr>
          <a:xfrm>
            <a:off x="3961180" y="2266340"/>
            <a:ext cx="896056" cy="610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87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9A42-F8B8-4933-A862-E1E9C13D3F31}"/>
              </a:ext>
            </a:extLst>
          </p:cNvPr>
          <p:cNvSpPr>
            <a:spLocks noGrp="1"/>
          </p:cNvSpPr>
          <p:nvPr>
            <p:ph type="title"/>
          </p:nvPr>
        </p:nvSpPr>
        <p:spPr/>
        <p:txBody>
          <a:bodyPr>
            <a:normAutofit fontScale="90000"/>
          </a:bodyPr>
          <a:lstStyle/>
          <a:p>
            <a:r>
              <a:rPr lang="en-US" dirty="0"/>
              <a:t>Coding approach</a:t>
            </a:r>
          </a:p>
        </p:txBody>
      </p:sp>
      <p:sp>
        <p:nvSpPr>
          <p:cNvPr id="3" name="Content Placeholder 2">
            <a:extLst>
              <a:ext uri="{FF2B5EF4-FFF2-40B4-BE49-F238E27FC236}">
                <a16:creationId xmlns:a16="http://schemas.microsoft.com/office/drawing/2014/main" id="{91A7EE05-07B6-4D01-8ADB-02C97155D9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709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4" y="281175"/>
            <a:ext cx="6566316" cy="763525"/>
          </a:xfrm>
        </p:spPr>
        <p:txBody>
          <a:bodyPr>
            <a:normAutofit/>
          </a:bodyPr>
          <a:lstStyle/>
          <a:p>
            <a:pPr algn="l"/>
            <a:r>
              <a:rPr lang="en-US" dirty="0"/>
              <a:t>Demo</a:t>
            </a:r>
          </a:p>
        </p:txBody>
      </p:sp>
      <p:sp>
        <p:nvSpPr>
          <p:cNvPr id="3" name="Content Placeholder 2">
            <a:extLst>
              <a:ext uri="{FF2B5EF4-FFF2-40B4-BE49-F238E27FC236}">
                <a16:creationId xmlns:a16="http://schemas.microsoft.com/office/drawing/2014/main" id="{101190BA-F740-45F6-8134-79D1AC4032E9}"/>
              </a:ext>
            </a:extLst>
          </p:cNvPr>
          <p:cNvSpPr>
            <a:spLocks noGrp="1"/>
          </p:cNvSpPr>
          <p:nvPr>
            <p:ph idx="1"/>
          </p:nvPr>
        </p:nvSpPr>
        <p:spPr/>
        <p:txBody>
          <a:bodyPr>
            <a:normAutofit/>
          </a:bodyPr>
          <a:lstStyle/>
          <a:p>
            <a:pPr marL="0" indent="0">
              <a:buNone/>
            </a:pPr>
            <a:r>
              <a:rPr lang="en-US" sz="2000" dirty="0">
                <a:hlinkClick r:id="rId2"/>
              </a:rPr>
              <a:t>https://socceranalysis.herokuapp.com/</a:t>
            </a:r>
            <a:endParaRPr lang="en-US" sz="2000" dirty="0"/>
          </a:p>
          <a:p>
            <a:pPr marL="0" indent="0">
              <a:buNone/>
            </a:pPr>
            <a:endParaRPr lang="en-US" sz="2000" dirty="0"/>
          </a:p>
        </p:txBody>
      </p:sp>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Words>
  <Application>Microsoft Office PowerPoint</Application>
  <PresentationFormat>On-screen Show (16:9)</PresentationFormat>
  <Paragraphs>17</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How to lose friends and dominate FIFA – a data sciences approach</vt:lpstr>
      <vt:lpstr>Motivation </vt:lpstr>
      <vt:lpstr>PowerPoint Presentation</vt:lpstr>
      <vt:lpstr>Data search and consolidation</vt:lpstr>
      <vt:lpstr>Dropped duplicate player IDs in SQL</vt:lpstr>
      <vt:lpstr>Coding approach</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2017-07-17T12:09:00Z</dcterms:created>
  <dcterms:modified xsi:type="dcterms:W3CDTF">2018-10-27T18:07:21Z</dcterms:modified>
</cp:coreProperties>
</file>