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9"/>
  </p:notesMasterIdLst>
  <p:sldIdLst>
    <p:sldId id="256" r:id="rId2"/>
    <p:sldId id="257" r:id="rId3"/>
    <p:sldId id="264" r:id="rId4"/>
    <p:sldId id="261" r:id="rId5"/>
    <p:sldId id="263" r:id="rId6"/>
    <p:sldId id="262" r:id="rId7"/>
    <p:sldId id="259" r:id="rId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ACC"/>
    <a:srgbClr val="5EEC3C"/>
    <a:srgbClr val="1D3A00"/>
    <a:srgbClr val="6C1A00"/>
    <a:srgbClr val="003296"/>
    <a:srgbClr val="E39A39"/>
    <a:srgbClr val="FFC901"/>
    <a:srgbClr val="FE9202"/>
    <a:srgbClr val="FEA402"/>
    <a:srgbClr val="D68B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2" autoAdjust="0"/>
    <p:restoredTop sz="85497" autoAdjust="0"/>
  </p:normalViewPr>
  <p:slideViewPr>
    <p:cSldViewPr>
      <p:cViewPr varScale="1">
        <p:scale>
          <a:sx n="143" d="100"/>
          <a:sy n="143" d="100"/>
        </p:scale>
        <p:origin x="126" y="102"/>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7" d="100"/>
          <a:sy n="87" d="100"/>
        </p:scale>
        <p:origin x="3840" y="90"/>
      </p:cViewPr>
      <p:guideLst/>
    </p:cSldViewPr>
  </p:notes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C9DC0B-439A-4283-B282-0A81E38E4B9A}" type="datetimeFigureOut">
              <a:rPr lang="en-US" smtClean="0"/>
              <a:t>10/27/2018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4FD5F7-8A08-47F0-BD34-72DA7B8DDD06}" type="slidenum">
              <a:rPr lang="en-US" smtClean="0"/>
              <a:t>‹#›</a:t>
            </a:fld>
            <a:endParaRPr lang="en-US"/>
          </a:p>
        </p:txBody>
      </p:sp>
    </p:spTree>
    <p:extLst>
      <p:ext uri="{BB962C8B-B14F-4D97-AF65-F5344CB8AC3E}">
        <p14:creationId xmlns:p14="http://schemas.microsoft.com/office/powerpoint/2010/main" val="2560374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4FD5F7-8A08-47F0-BD34-72DA7B8DDD06}" type="slidenum">
              <a:rPr lang="en-US" smtClean="0"/>
              <a:t>1</a:t>
            </a:fld>
            <a:endParaRPr lang="en-US"/>
          </a:p>
        </p:txBody>
      </p:sp>
    </p:spTree>
    <p:extLst>
      <p:ext uri="{BB962C8B-B14F-4D97-AF65-F5344CB8AC3E}">
        <p14:creationId xmlns:p14="http://schemas.microsoft.com/office/powerpoint/2010/main" val="2434006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4FD5F7-8A08-47F0-BD34-72DA7B8DDD06}" type="slidenum">
              <a:rPr lang="en-US" smtClean="0"/>
              <a:t>3</a:t>
            </a:fld>
            <a:endParaRPr lang="en-US"/>
          </a:p>
        </p:txBody>
      </p:sp>
    </p:spTree>
    <p:extLst>
      <p:ext uri="{BB962C8B-B14F-4D97-AF65-F5344CB8AC3E}">
        <p14:creationId xmlns:p14="http://schemas.microsoft.com/office/powerpoint/2010/main" val="3434251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4FD5F7-8A08-47F0-BD34-72DA7B8DDD06}" type="slidenum">
              <a:rPr lang="en-US" smtClean="0"/>
              <a:t>4</a:t>
            </a:fld>
            <a:endParaRPr lang="en-US"/>
          </a:p>
        </p:txBody>
      </p:sp>
    </p:spTree>
    <p:extLst>
      <p:ext uri="{BB962C8B-B14F-4D97-AF65-F5344CB8AC3E}">
        <p14:creationId xmlns:p14="http://schemas.microsoft.com/office/powerpoint/2010/main" val="10377800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1350110"/>
            <a:ext cx="5650085" cy="1527050"/>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48965" y="2877160"/>
            <a:ext cx="5650085" cy="610820"/>
          </a:xfrm>
        </p:spPr>
        <p:txBody>
          <a:bodyPr>
            <a:normAutofit/>
          </a:bodyPr>
          <a:lstStyle>
            <a:lvl1pPr marL="0" indent="0" algn="l">
              <a:buNone/>
              <a:defRPr sz="2800" b="0" i="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10/27/2018</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10/27/2018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4574626E-3215-4C59-A1E6-8B61DF5D75E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918306"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610821"/>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350111"/>
            <a:ext cx="8246070" cy="3512214"/>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6108200" cy="572644"/>
          </a:xfrm>
        </p:spPr>
        <p:txBody>
          <a:bodyPr>
            <a:normAutofit/>
          </a:bodyPr>
          <a:lstStyle>
            <a:lvl1pPr algn="l">
              <a:defRPr sz="3600">
                <a:solidFill>
                  <a:srgbClr val="00B05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5" y="1044701"/>
            <a:ext cx="6108200" cy="3663766"/>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10/27/2018</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10/27/2018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10/27/2018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093365" cy="610820"/>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80" y="1641238"/>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80" y="2113635"/>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1" y="1641238"/>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1" y="2113635"/>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10/27/2018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10/27/2018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10/27/2018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10/27/2018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10/27/2018</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7AA319AF-0FCC-4128-9740-8A4A650F4C8A}"/>
              </a:ext>
            </a:extLst>
          </p:cNvPr>
          <p:cNvSpPr txBox="1"/>
          <p:nvPr userDrawn="1"/>
        </p:nvSpPr>
        <p:spPr>
          <a:xfrm>
            <a:off x="-9150" y="5213747"/>
            <a:ext cx="8389625" cy="523220"/>
          </a:xfrm>
          <a:prstGeom prst="rect">
            <a:avLst/>
          </a:prstGeom>
          <a:noFill/>
        </p:spPr>
        <p:txBody>
          <a:bodyPr wrap="square" rtlCol="0">
            <a:spAutoFit/>
          </a:bodyPr>
          <a:lstStyle/>
          <a:p>
            <a:r>
              <a:rPr lang="en-US" sz="1400">
                <a:solidFill>
                  <a:schemeClr val="bg1">
                    <a:lumMod val="65000"/>
                  </a:schemeClr>
                </a:solidFill>
              </a:rPr>
              <a:t>This presentation uses a free template provided by FPPT.com</a:t>
            </a:r>
          </a:p>
          <a:p>
            <a:r>
              <a:rPr lang="en-US" sz="140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s://socceranalysis.herokuapp.com/"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8965" y="1502815"/>
            <a:ext cx="4733855" cy="1336168"/>
          </a:xfrm>
        </p:spPr>
        <p:txBody>
          <a:bodyPr>
            <a:normAutofit fontScale="90000"/>
          </a:bodyPr>
          <a:lstStyle/>
          <a:p>
            <a:r>
              <a:rPr lang="en-US" dirty="0"/>
              <a:t>How to lose friends and dominate FIFA – a data sciences approach</a:t>
            </a:r>
          </a:p>
        </p:txBody>
      </p:sp>
      <p:sp>
        <p:nvSpPr>
          <p:cNvPr id="3" name="Subtitle 2"/>
          <p:cNvSpPr>
            <a:spLocks noGrp="1"/>
          </p:cNvSpPr>
          <p:nvPr>
            <p:ph type="subTitle" idx="1"/>
          </p:nvPr>
        </p:nvSpPr>
        <p:spPr>
          <a:xfrm>
            <a:off x="448965" y="2838983"/>
            <a:ext cx="4581149" cy="763525"/>
          </a:xfrm>
        </p:spPr>
        <p:txBody>
          <a:bodyPr>
            <a:normAutofit/>
          </a:bodyPr>
          <a:lstStyle/>
          <a:p>
            <a:r>
              <a:rPr lang="en-US" sz="1800" dirty="0"/>
              <a:t>Randy Chan, Corey Kretzmer</a:t>
            </a:r>
            <a:br>
              <a:rPr lang="en-US" sz="1800" dirty="0"/>
            </a:br>
            <a:r>
              <a:rPr lang="en-US" sz="1800" dirty="0"/>
              <a:t>Matthew Warner, Tom </a:t>
            </a:r>
            <a:r>
              <a:rPr lang="en-US" sz="1800" dirty="0" err="1"/>
              <a:t>Matoushek</a:t>
            </a:r>
            <a:endParaRPr lang="en-US" sz="1800" dirty="0"/>
          </a:p>
        </p:txBody>
      </p:sp>
    </p:spTree>
    <p:extLst>
      <p:ext uri="{BB962C8B-B14F-4D97-AF65-F5344CB8AC3E}">
        <p14:creationId xmlns:p14="http://schemas.microsoft.com/office/powerpoint/2010/main" val="363920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55" y="128470"/>
            <a:ext cx="7940660" cy="763525"/>
          </a:xfrm>
        </p:spPr>
        <p:txBody>
          <a:bodyPr>
            <a:normAutofit/>
          </a:bodyPr>
          <a:lstStyle/>
          <a:p>
            <a:r>
              <a:rPr lang="en-US" dirty="0"/>
              <a:t>Motivation</a:t>
            </a:r>
          </a:p>
        </p:txBody>
      </p:sp>
      <p:sp>
        <p:nvSpPr>
          <p:cNvPr id="3" name="Content Placeholder 2"/>
          <p:cNvSpPr>
            <a:spLocks noGrp="1"/>
          </p:cNvSpPr>
          <p:nvPr>
            <p:ph idx="1"/>
          </p:nvPr>
        </p:nvSpPr>
        <p:spPr>
          <a:xfrm>
            <a:off x="448964" y="2103907"/>
            <a:ext cx="8246071" cy="2748689"/>
          </a:xfrm>
        </p:spPr>
        <p:txBody>
          <a:bodyPr>
            <a:normAutofit/>
          </a:bodyPr>
          <a:lstStyle/>
          <a:p>
            <a:pPr marL="0" indent="0">
              <a:buNone/>
            </a:pPr>
            <a:r>
              <a:rPr lang="en-US" sz="2400" dirty="0"/>
              <a:t>Finding those players with top attributes to fill your roster does not require an extensive knowledge of the international player-base.  Using a public database with updated attributes each season, it is possible to select out only top candidates to bring to your team, and crush your competition.</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Rounded Corners 25">
            <a:extLst>
              <a:ext uri="{FF2B5EF4-FFF2-40B4-BE49-F238E27FC236}">
                <a16:creationId xmlns:a16="http://schemas.microsoft.com/office/drawing/2014/main" id="{0395DDFA-7AB6-44C5-B430-EE6B6004DF44}"/>
              </a:ext>
            </a:extLst>
          </p:cNvPr>
          <p:cNvSpPr/>
          <p:nvPr/>
        </p:nvSpPr>
        <p:spPr>
          <a:xfrm>
            <a:off x="511843" y="2385060"/>
            <a:ext cx="1577551" cy="434155"/>
          </a:xfrm>
          <a:prstGeom prst="roundRect">
            <a:avLst/>
          </a:prstGeom>
          <a:solidFill>
            <a:schemeClr val="bg2">
              <a:lumMod val="90000"/>
            </a:schemeClr>
          </a:solidFill>
        </p:spPr>
        <p:style>
          <a:lnRef idx="1">
            <a:schemeClr val="accent4"/>
          </a:lnRef>
          <a:fillRef idx="2">
            <a:schemeClr val="accent4"/>
          </a:fillRef>
          <a:effectRef idx="1">
            <a:schemeClr val="accent4"/>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000" dirty="0"/>
              <a:t>VSC</a:t>
            </a:r>
            <a:r>
              <a:rPr lang="en-US" sz="1000" baseline="0" dirty="0"/>
              <a:t> Terminal</a:t>
            </a:r>
          </a:p>
          <a:p>
            <a:pPr algn="ctr"/>
            <a:r>
              <a:rPr lang="en-US" sz="1000" baseline="0" dirty="0"/>
              <a:t>(launch - app.py)</a:t>
            </a:r>
            <a:endParaRPr lang="en-US" sz="1000" dirty="0"/>
          </a:p>
        </p:txBody>
      </p:sp>
      <p:sp>
        <p:nvSpPr>
          <p:cNvPr id="27" name="Rectangle: Rounded Corners 26">
            <a:extLst>
              <a:ext uri="{FF2B5EF4-FFF2-40B4-BE49-F238E27FC236}">
                <a16:creationId xmlns:a16="http://schemas.microsoft.com/office/drawing/2014/main" id="{15B5567C-EE3A-4A6A-B7F7-03FC87D1A458}"/>
              </a:ext>
            </a:extLst>
          </p:cNvPr>
          <p:cNvSpPr/>
          <p:nvPr/>
        </p:nvSpPr>
        <p:spPr>
          <a:xfrm>
            <a:off x="584320" y="4136025"/>
            <a:ext cx="1544339" cy="400522"/>
          </a:xfrm>
          <a:prstGeom prst="roundRect">
            <a:avLst/>
          </a:prstGeom>
          <a:solidFill>
            <a:schemeClr val="bg1">
              <a:lumMod val="85000"/>
            </a:schemeClr>
          </a:solidFill>
        </p:spPr>
        <p:style>
          <a:lnRef idx="1">
            <a:schemeClr val="accent4"/>
          </a:lnRef>
          <a:fillRef idx="2">
            <a:schemeClr val="accent4"/>
          </a:fillRef>
          <a:effectRef idx="1">
            <a:schemeClr val="accent4"/>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000" dirty="0"/>
              <a:t>Open HTML</a:t>
            </a:r>
            <a:r>
              <a:rPr lang="en-US" sz="1000" baseline="0" dirty="0"/>
              <a:t> Browser</a:t>
            </a:r>
          </a:p>
          <a:p>
            <a:pPr algn="ctr"/>
            <a:r>
              <a:rPr lang="en-US" sz="1000" baseline="0" dirty="0"/>
              <a:t>Home Page</a:t>
            </a:r>
            <a:endParaRPr lang="en-US" sz="1000" dirty="0"/>
          </a:p>
        </p:txBody>
      </p:sp>
      <p:sp>
        <p:nvSpPr>
          <p:cNvPr id="28" name="Rectangle: Rounded Corners 27">
            <a:extLst>
              <a:ext uri="{FF2B5EF4-FFF2-40B4-BE49-F238E27FC236}">
                <a16:creationId xmlns:a16="http://schemas.microsoft.com/office/drawing/2014/main" id="{E5D591D7-655A-43E4-A869-8BB063F8B020}"/>
              </a:ext>
            </a:extLst>
          </p:cNvPr>
          <p:cNvSpPr/>
          <p:nvPr/>
        </p:nvSpPr>
        <p:spPr>
          <a:xfrm>
            <a:off x="3808475" y="1464775"/>
            <a:ext cx="5121213" cy="3550255"/>
          </a:xfrm>
          <a:prstGeom prst="roundRect">
            <a:avLst/>
          </a:prstGeom>
          <a:solidFill>
            <a:schemeClr val="accent1">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lang="en-US" sz="1100"/>
          </a:p>
        </p:txBody>
      </p:sp>
      <p:sp>
        <p:nvSpPr>
          <p:cNvPr id="29" name="Rectangle: Rounded Corners 28">
            <a:extLst>
              <a:ext uri="{FF2B5EF4-FFF2-40B4-BE49-F238E27FC236}">
                <a16:creationId xmlns:a16="http://schemas.microsoft.com/office/drawing/2014/main" id="{4146FD2D-788E-47F6-882B-C9FA2DBFF0EA}"/>
              </a:ext>
            </a:extLst>
          </p:cNvPr>
          <p:cNvSpPr/>
          <p:nvPr/>
        </p:nvSpPr>
        <p:spPr>
          <a:xfrm>
            <a:off x="4463237" y="4055546"/>
            <a:ext cx="1460983" cy="55063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400"/>
              <a:t>Heroku</a:t>
            </a:r>
          </a:p>
        </p:txBody>
      </p:sp>
      <p:sp>
        <p:nvSpPr>
          <p:cNvPr id="30" name="Rectangle: Rounded Corners 29">
            <a:extLst>
              <a:ext uri="{FF2B5EF4-FFF2-40B4-BE49-F238E27FC236}">
                <a16:creationId xmlns:a16="http://schemas.microsoft.com/office/drawing/2014/main" id="{30920AC4-FDA2-4151-9784-02BAB67399F6}"/>
              </a:ext>
            </a:extLst>
          </p:cNvPr>
          <p:cNvSpPr/>
          <p:nvPr/>
        </p:nvSpPr>
        <p:spPr>
          <a:xfrm>
            <a:off x="6328620" y="1529722"/>
            <a:ext cx="2323585" cy="3420360"/>
          </a:xfrm>
          <a:prstGeom prst="roundRect">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400" b="1"/>
              <a:t>Web App Container</a:t>
            </a:r>
          </a:p>
        </p:txBody>
      </p:sp>
      <p:sp>
        <p:nvSpPr>
          <p:cNvPr id="31" name="Rectangle: Rounded Corners 30">
            <a:extLst>
              <a:ext uri="{FF2B5EF4-FFF2-40B4-BE49-F238E27FC236}">
                <a16:creationId xmlns:a16="http://schemas.microsoft.com/office/drawing/2014/main" id="{F30F2FA9-327D-4F14-B106-7BDA74B50B4B}"/>
              </a:ext>
            </a:extLst>
          </p:cNvPr>
          <p:cNvSpPr/>
          <p:nvPr/>
        </p:nvSpPr>
        <p:spPr>
          <a:xfrm>
            <a:off x="6709870" y="1960933"/>
            <a:ext cx="1577551" cy="43415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000" dirty="0"/>
              <a:t>Flask Server</a:t>
            </a:r>
          </a:p>
          <a:p>
            <a:pPr algn="ctr"/>
            <a:r>
              <a:rPr lang="en-US" sz="1000" dirty="0"/>
              <a:t>(app.py running on http://127.0.0.1:5000/)</a:t>
            </a:r>
          </a:p>
        </p:txBody>
      </p:sp>
      <p:sp>
        <p:nvSpPr>
          <p:cNvPr id="32" name="Rectangle: Rounded Corners 31">
            <a:extLst>
              <a:ext uri="{FF2B5EF4-FFF2-40B4-BE49-F238E27FC236}">
                <a16:creationId xmlns:a16="http://schemas.microsoft.com/office/drawing/2014/main" id="{CAE365A3-E0E4-4200-8A97-2BA7A44FA3DC}"/>
              </a:ext>
            </a:extLst>
          </p:cNvPr>
          <p:cNvSpPr/>
          <p:nvPr/>
        </p:nvSpPr>
        <p:spPr>
          <a:xfrm>
            <a:off x="6709871" y="2390354"/>
            <a:ext cx="1577551" cy="428861"/>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000" dirty="0" err="1"/>
              <a:t>Gunicorn</a:t>
            </a:r>
            <a:endParaRPr lang="en-US" sz="1000" dirty="0"/>
          </a:p>
          <a:p>
            <a:pPr algn="ctr"/>
            <a:r>
              <a:rPr lang="en-US" sz="1000" dirty="0"/>
              <a:t>(WSGI Server)</a:t>
            </a:r>
          </a:p>
        </p:txBody>
      </p:sp>
      <p:sp>
        <p:nvSpPr>
          <p:cNvPr id="33" name="Rectangle: Rounded Corners 32">
            <a:extLst>
              <a:ext uri="{FF2B5EF4-FFF2-40B4-BE49-F238E27FC236}">
                <a16:creationId xmlns:a16="http://schemas.microsoft.com/office/drawing/2014/main" id="{CA6D927C-BFB2-4D7A-98CA-AA78F4688B59}"/>
              </a:ext>
            </a:extLst>
          </p:cNvPr>
          <p:cNvSpPr/>
          <p:nvPr/>
        </p:nvSpPr>
        <p:spPr>
          <a:xfrm>
            <a:off x="6709870" y="3599867"/>
            <a:ext cx="1577551" cy="43415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000" dirty="0"/>
              <a:t>SQL Alchemy</a:t>
            </a:r>
          </a:p>
        </p:txBody>
      </p:sp>
      <p:sp>
        <p:nvSpPr>
          <p:cNvPr id="34" name="Rectangle: Rounded Corners 33">
            <a:extLst>
              <a:ext uri="{FF2B5EF4-FFF2-40B4-BE49-F238E27FC236}">
                <a16:creationId xmlns:a16="http://schemas.microsoft.com/office/drawing/2014/main" id="{AEF533BF-6699-499A-AB1B-ED19B53017DE}"/>
              </a:ext>
            </a:extLst>
          </p:cNvPr>
          <p:cNvSpPr/>
          <p:nvPr/>
        </p:nvSpPr>
        <p:spPr>
          <a:xfrm>
            <a:off x="4408034" y="2268578"/>
            <a:ext cx="1577551" cy="67241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400"/>
              <a:t>Github Repository</a:t>
            </a:r>
          </a:p>
        </p:txBody>
      </p:sp>
      <p:sp>
        <p:nvSpPr>
          <p:cNvPr id="35" name="Rectangle 34">
            <a:extLst>
              <a:ext uri="{FF2B5EF4-FFF2-40B4-BE49-F238E27FC236}">
                <a16:creationId xmlns:a16="http://schemas.microsoft.com/office/drawing/2014/main" id="{1056FECB-C062-4FBE-AE0F-C8E48B70882A}"/>
              </a:ext>
            </a:extLst>
          </p:cNvPr>
          <p:cNvSpPr/>
          <p:nvPr/>
        </p:nvSpPr>
        <p:spPr>
          <a:xfrm>
            <a:off x="2534000" y="4021130"/>
            <a:ext cx="909229" cy="1853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000" dirty="0">
                <a:solidFill>
                  <a:sysClr val="windowText" lastClr="000000"/>
                </a:solidFill>
              </a:rPr>
              <a:t>User Request</a:t>
            </a:r>
          </a:p>
        </p:txBody>
      </p:sp>
      <p:sp>
        <p:nvSpPr>
          <p:cNvPr id="36" name="Rectangle 35">
            <a:extLst>
              <a:ext uri="{FF2B5EF4-FFF2-40B4-BE49-F238E27FC236}">
                <a16:creationId xmlns:a16="http://schemas.microsoft.com/office/drawing/2014/main" id="{D91554E6-04E6-4470-86B8-A47E21E1827D}"/>
              </a:ext>
            </a:extLst>
          </p:cNvPr>
          <p:cNvSpPr/>
          <p:nvPr/>
        </p:nvSpPr>
        <p:spPr>
          <a:xfrm>
            <a:off x="2429299" y="4478075"/>
            <a:ext cx="1119576" cy="18531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000" dirty="0">
                <a:solidFill>
                  <a:sysClr val="windowText" lastClr="000000"/>
                </a:solidFill>
              </a:rPr>
              <a:t>HTML</a:t>
            </a:r>
            <a:r>
              <a:rPr lang="en-US" sz="1000" baseline="0" dirty="0">
                <a:solidFill>
                  <a:sysClr val="windowText" lastClr="000000"/>
                </a:solidFill>
              </a:rPr>
              <a:t> Response</a:t>
            </a:r>
            <a:endParaRPr lang="en-US" sz="1000" dirty="0">
              <a:solidFill>
                <a:sysClr val="windowText" lastClr="000000"/>
              </a:solidFill>
            </a:endParaRPr>
          </a:p>
        </p:txBody>
      </p:sp>
      <p:sp>
        <p:nvSpPr>
          <p:cNvPr id="37" name="Rectangle 36">
            <a:extLst>
              <a:ext uri="{FF2B5EF4-FFF2-40B4-BE49-F238E27FC236}">
                <a16:creationId xmlns:a16="http://schemas.microsoft.com/office/drawing/2014/main" id="{D2B2D499-77DA-4DC3-8192-342289B76FCF}"/>
              </a:ext>
            </a:extLst>
          </p:cNvPr>
          <p:cNvSpPr/>
          <p:nvPr/>
        </p:nvSpPr>
        <p:spPr>
          <a:xfrm>
            <a:off x="5280450" y="3085292"/>
            <a:ext cx="1119436" cy="55063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100" dirty="0">
                <a:solidFill>
                  <a:sysClr val="windowText" lastClr="000000"/>
                </a:solidFill>
              </a:rPr>
              <a:t>Static</a:t>
            </a:r>
            <a:r>
              <a:rPr lang="en-US" sz="1100" baseline="0" dirty="0">
                <a:solidFill>
                  <a:sysClr val="windowText" lastClr="000000"/>
                </a:solidFill>
              </a:rPr>
              <a:t> Content (CSS, JavaScript, Images, etc.)</a:t>
            </a:r>
            <a:endParaRPr lang="en-US" sz="1100" dirty="0">
              <a:solidFill>
                <a:sysClr val="windowText" lastClr="000000"/>
              </a:solidFill>
            </a:endParaRPr>
          </a:p>
        </p:txBody>
      </p:sp>
      <p:sp>
        <p:nvSpPr>
          <p:cNvPr id="38" name="Flowchart: Magnetic Disk 37">
            <a:extLst>
              <a:ext uri="{FF2B5EF4-FFF2-40B4-BE49-F238E27FC236}">
                <a16:creationId xmlns:a16="http://schemas.microsoft.com/office/drawing/2014/main" id="{A8B9FD17-7059-483E-BA6B-7FA6F888B583}"/>
              </a:ext>
            </a:extLst>
          </p:cNvPr>
          <p:cNvSpPr/>
          <p:nvPr/>
        </p:nvSpPr>
        <p:spPr>
          <a:xfrm>
            <a:off x="7199454" y="4373748"/>
            <a:ext cx="598381" cy="27531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800" dirty="0">
                <a:solidFill>
                  <a:schemeClr val="bg1"/>
                </a:solidFill>
              </a:rPr>
              <a:t>Database</a:t>
            </a:r>
          </a:p>
        </p:txBody>
      </p:sp>
      <p:cxnSp>
        <p:nvCxnSpPr>
          <p:cNvPr id="39" name="Straight Arrow Connector 38">
            <a:extLst>
              <a:ext uri="{FF2B5EF4-FFF2-40B4-BE49-F238E27FC236}">
                <a16:creationId xmlns:a16="http://schemas.microsoft.com/office/drawing/2014/main" id="{2BE2F47F-6E1C-48FE-AD2D-431706B55603}"/>
              </a:ext>
            </a:extLst>
          </p:cNvPr>
          <p:cNvCxnSpPr>
            <a:stCxn id="34" idx="2"/>
            <a:endCxn id="29" idx="0"/>
          </p:cNvCxnSpPr>
          <p:nvPr/>
        </p:nvCxnSpPr>
        <p:spPr>
          <a:xfrm flipH="1">
            <a:off x="5193729" y="2940989"/>
            <a:ext cx="3081" cy="111455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A131F880-AFBD-4929-B3DA-9F5B682E4FCB}"/>
              </a:ext>
            </a:extLst>
          </p:cNvPr>
          <p:cNvCxnSpPr>
            <a:stCxn id="32" idx="1"/>
            <a:endCxn id="34" idx="3"/>
          </p:cNvCxnSpPr>
          <p:nvPr/>
        </p:nvCxnSpPr>
        <p:spPr>
          <a:xfrm flipH="1" flipV="1">
            <a:off x="5985585" y="2604784"/>
            <a:ext cx="724286" cy="1"/>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ABBDDAA9-AE96-4F5E-A9A2-F5E86A1FFEB3}"/>
              </a:ext>
            </a:extLst>
          </p:cNvPr>
          <p:cNvCxnSpPr>
            <a:stCxn id="26" idx="3"/>
            <a:endCxn id="34" idx="1"/>
          </p:cNvCxnSpPr>
          <p:nvPr/>
        </p:nvCxnSpPr>
        <p:spPr>
          <a:xfrm>
            <a:off x="2089394" y="2602138"/>
            <a:ext cx="2318640" cy="264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F4593B6D-F8B9-4DB0-9F69-0D1C24E89A35}"/>
              </a:ext>
            </a:extLst>
          </p:cNvPr>
          <p:cNvCxnSpPr>
            <a:stCxn id="33" idx="1"/>
            <a:endCxn id="34" idx="3"/>
          </p:cNvCxnSpPr>
          <p:nvPr/>
        </p:nvCxnSpPr>
        <p:spPr>
          <a:xfrm rot="10800000">
            <a:off x="5985586" y="2604785"/>
            <a:ext cx="724285" cy="1212161"/>
          </a:xfrm>
          <a:prstGeom prst="bentConnector3">
            <a:avLst>
              <a:gd name="adj1" fmla="val 3246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BDA2CC7F-D338-4A36-AC21-F4616E3E630B}"/>
              </a:ext>
            </a:extLst>
          </p:cNvPr>
          <p:cNvCxnSpPr>
            <a:cxnSpLocks/>
            <a:stCxn id="33" idx="2"/>
            <a:endCxn id="38" idx="1"/>
          </p:cNvCxnSpPr>
          <p:nvPr/>
        </p:nvCxnSpPr>
        <p:spPr>
          <a:xfrm flipH="1">
            <a:off x="7498645" y="4034022"/>
            <a:ext cx="1" cy="339726"/>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8AC35632-32CE-4654-8CAD-43C63A8CC8BF}"/>
              </a:ext>
            </a:extLst>
          </p:cNvPr>
          <p:cNvSpPr/>
          <p:nvPr/>
        </p:nvSpPr>
        <p:spPr>
          <a:xfrm>
            <a:off x="6013656" y="1980688"/>
            <a:ext cx="629927" cy="5293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000" dirty="0">
                <a:solidFill>
                  <a:sysClr val="windowText" lastClr="000000"/>
                </a:solidFill>
              </a:rPr>
              <a:t>Process</a:t>
            </a:r>
            <a:r>
              <a:rPr lang="en-US" sz="1000" baseline="0" dirty="0">
                <a:solidFill>
                  <a:sysClr val="windowText" lastClr="000000"/>
                </a:solidFill>
              </a:rPr>
              <a:t> Dynamic Content</a:t>
            </a:r>
            <a:endParaRPr lang="en-US" sz="1000" dirty="0">
              <a:solidFill>
                <a:sysClr val="windowText" lastClr="000000"/>
              </a:solidFill>
            </a:endParaRPr>
          </a:p>
        </p:txBody>
      </p:sp>
      <p:cxnSp>
        <p:nvCxnSpPr>
          <p:cNvPr id="45" name="Straight Arrow Connector 44">
            <a:extLst>
              <a:ext uri="{FF2B5EF4-FFF2-40B4-BE49-F238E27FC236}">
                <a16:creationId xmlns:a16="http://schemas.microsoft.com/office/drawing/2014/main" id="{45396058-0258-44AD-87E9-04FC2489FDD9}"/>
              </a:ext>
            </a:extLst>
          </p:cNvPr>
          <p:cNvCxnSpPr>
            <a:cxnSpLocks/>
            <a:stCxn id="27" idx="3"/>
            <a:endCxn id="29" idx="1"/>
          </p:cNvCxnSpPr>
          <p:nvPr/>
        </p:nvCxnSpPr>
        <p:spPr>
          <a:xfrm flipV="1">
            <a:off x="2128659" y="4330864"/>
            <a:ext cx="2334578" cy="5422"/>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74" name="Title 1">
            <a:extLst>
              <a:ext uri="{FF2B5EF4-FFF2-40B4-BE49-F238E27FC236}">
                <a16:creationId xmlns:a16="http://schemas.microsoft.com/office/drawing/2014/main" id="{3344314F-DEFB-4613-AA4A-D3F418EA1055}"/>
              </a:ext>
            </a:extLst>
          </p:cNvPr>
          <p:cNvSpPr txBox="1">
            <a:spLocks/>
          </p:cNvSpPr>
          <p:nvPr/>
        </p:nvSpPr>
        <p:spPr>
          <a:xfrm>
            <a:off x="143555" y="128470"/>
            <a:ext cx="7940660" cy="76352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kern="1200" baseline="0">
                <a:solidFill>
                  <a:schemeClr val="bg1"/>
                </a:solidFill>
                <a:effectLst>
                  <a:outerShdw blurRad="50800" dist="38100" dir="2700000" algn="tl" rotWithShape="0">
                    <a:prstClr val="black">
                      <a:alpha val="40000"/>
                    </a:prstClr>
                  </a:outerShdw>
                </a:effectLst>
                <a:latin typeface="+mj-lt"/>
                <a:ea typeface="+mj-ea"/>
                <a:cs typeface="+mj-cs"/>
              </a:defRPr>
            </a:lvl1pPr>
          </a:lstStyle>
          <a:p>
            <a:r>
              <a:rPr lang="en-US" dirty="0"/>
              <a:t>Data/App Architecture</a:t>
            </a:r>
          </a:p>
        </p:txBody>
      </p:sp>
    </p:spTree>
    <p:extLst>
      <p:ext uri="{BB962C8B-B14F-4D97-AF65-F5344CB8AC3E}">
        <p14:creationId xmlns:p14="http://schemas.microsoft.com/office/powerpoint/2010/main" val="2865569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500"/>
                                  </p:stCondLst>
                                  <p:childTnLst>
                                    <p:set>
                                      <p:cBhvr>
                                        <p:cTn id="6" dur="1" fill="hold">
                                          <p:stCondLst>
                                            <p:cond delay="499"/>
                                          </p:stCondLst>
                                        </p:cTn>
                                        <p:tgtEl>
                                          <p:spTgt spid="27"/>
                                        </p:tgtEl>
                                        <p:attrNameLst>
                                          <p:attrName>style.visibility</p:attrName>
                                        </p:attrNameLst>
                                      </p:cBhvr>
                                      <p:to>
                                        <p:strVal val="visible"/>
                                      </p:to>
                                    </p:set>
                                  </p:childTnLst>
                                </p:cTn>
                              </p:par>
                              <p:par>
                                <p:cTn id="7" presetID="1" presetClass="entr" presetSubtype="0" fill="hold" grpId="0" nodeType="withEffect">
                                  <p:stCondLst>
                                    <p:cond delay="500"/>
                                  </p:stCondLst>
                                  <p:childTnLst>
                                    <p:set>
                                      <p:cBhvr>
                                        <p:cTn id="8" dur="1" fill="hold">
                                          <p:stCondLst>
                                            <p:cond delay="499"/>
                                          </p:stCondLst>
                                        </p:cTn>
                                        <p:tgtEl>
                                          <p:spTgt spid="35"/>
                                        </p:tgtEl>
                                        <p:attrNameLst>
                                          <p:attrName>style.visibility</p:attrName>
                                        </p:attrNameLst>
                                      </p:cBhvr>
                                      <p:to>
                                        <p:strVal val="visible"/>
                                      </p:to>
                                    </p:set>
                                  </p:childTnLst>
                                </p:cTn>
                              </p:par>
                              <p:par>
                                <p:cTn id="9" presetID="1" presetClass="entr" presetSubtype="0" fill="hold" nodeType="withEffect">
                                  <p:stCondLst>
                                    <p:cond delay="500"/>
                                  </p:stCondLst>
                                  <p:childTnLst>
                                    <p:set>
                                      <p:cBhvr>
                                        <p:cTn id="10" dur="1" fill="hold">
                                          <p:stCondLst>
                                            <p:cond delay="499"/>
                                          </p:stCondLst>
                                        </p:cTn>
                                        <p:tgtEl>
                                          <p:spTgt spid="45"/>
                                        </p:tgtEl>
                                        <p:attrNameLst>
                                          <p:attrName>style.visibility</p:attrName>
                                        </p:attrNameLst>
                                      </p:cBhvr>
                                      <p:to>
                                        <p:strVal val="visible"/>
                                      </p:to>
                                    </p:set>
                                  </p:childTnLst>
                                </p:cTn>
                              </p:par>
                              <p:par>
                                <p:cTn id="11" presetID="1" presetClass="entr" presetSubtype="0" fill="hold" grpId="0" nodeType="withEffect">
                                  <p:stCondLst>
                                    <p:cond delay="500"/>
                                  </p:stCondLst>
                                  <p:childTnLst>
                                    <p:set>
                                      <p:cBhvr>
                                        <p:cTn id="12" dur="1" fill="hold">
                                          <p:stCondLst>
                                            <p:cond delay="499"/>
                                          </p:stCondLst>
                                        </p:cTn>
                                        <p:tgtEl>
                                          <p:spTgt spid="36"/>
                                        </p:tgtEl>
                                        <p:attrNameLst>
                                          <p:attrName>style.visibility</p:attrName>
                                        </p:attrNameLst>
                                      </p:cBhvr>
                                      <p:to>
                                        <p:strVal val="visible"/>
                                      </p:to>
                                    </p:set>
                                  </p:childTnLst>
                                </p:cTn>
                              </p:par>
                              <p:par>
                                <p:cTn id="13" presetID="1" presetClass="entr" presetSubtype="0" fill="hold" grpId="0" nodeType="withEffect">
                                  <p:stCondLst>
                                    <p:cond delay="500"/>
                                  </p:stCondLst>
                                  <p:childTnLst>
                                    <p:set>
                                      <p:cBhvr>
                                        <p:cTn id="14" dur="1" fill="hold">
                                          <p:stCondLst>
                                            <p:cond delay="499"/>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500"/>
                                  </p:stCondLst>
                                  <p:childTnLst>
                                    <p:set>
                                      <p:cBhvr>
                                        <p:cTn id="18" dur="1" fill="hold">
                                          <p:stCondLst>
                                            <p:cond delay="0"/>
                                          </p:stCondLst>
                                        </p:cTn>
                                        <p:tgtEl>
                                          <p:spTgt spid="39"/>
                                        </p:tgtEl>
                                        <p:attrNameLst>
                                          <p:attrName>style.visibility</p:attrName>
                                        </p:attrNameLst>
                                      </p:cBhvr>
                                      <p:to>
                                        <p:strVal val="visible"/>
                                      </p:to>
                                    </p:set>
                                    <p:anim calcmode="lin" valueType="num">
                                      <p:cBhvr additive="base">
                                        <p:cTn id="19" dur="500" fill="hold"/>
                                        <p:tgtEl>
                                          <p:spTgt spid="39"/>
                                        </p:tgtEl>
                                        <p:attrNameLst>
                                          <p:attrName>ppt_x</p:attrName>
                                        </p:attrNameLst>
                                      </p:cBhvr>
                                      <p:tavLst>
                                        <p:tav tm="0">
                                          <p:val>
                                            <p:strVal val="#ppt_x"/>
                                          </p:val>
                                        </p:tav>
                                        <p:tav tm="100000">
                                          <p:val>
                                            <p:strVal val="#ppt_x"/>
                                          </p:val>
                                        </p:tav>
                                      </p:tavLst>
                                    </p:anim>
                                    <p:anim calcmode="lin" valueType="num">
                                      <p:cBhvr additive="base">
                                        <p:cTn id="20" dur="500" fill="hold"/>
                                        <p:tgtEl>
                                          <p:spTgt spid="3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500"/>
                                  </p:stCondLst>
                                  <p:childTnLst>
                                    <p:set>
                                      <p:cBhvr>
                                        <p:cTn id="22" dur="1" fill="hold">
                                          <p:stCondLst>
                                            <p:cond delay="0"/>
                                          </p:stCondLst>
                                        </p:cTn>
                                        <p:tgtEl>
                                          <p:spTgt spid="34"/>
                                        </p:tgtEl>
                                        <p:attrNameLst>
                                          <p:attrName>style.visibility</p:attrName>
                                        </p:attrNameLst>
                                      </p:cBhvr>
                                      <p:to>
                                        <p:strVal val="visible"/>
                                      </p:to>
                                    </p:set>
                                    <p:anim calcmode="lin" valueType="num">
                                      <p:cBhvr additive="base">
                                        <p:cTn id="23" dur="500" fill="hold"/>
                                        <p:tgtEl>
                                          <p:spTgt spid="34"/>
                                        </p:tgtEl>
                                        <p:attrNameLst>
                                          <p:attrName>ppt_x</p:attrName>
                                        </p:attrNameLst>
                                      </p:cBhvr>
                                      <p:tavLst>
                                        <p:tav tm="0">
                                          <p:val>
                                            <p:strVal val="#ppt_x"/>
                                          </p:val>
                                        </p:tav>
                                        <p:tav tm="100000">
                                          <p:val>
                                            <p:strVal val="#ppt_x"/>
                                          </p:val>
                                        </p:tav>
                                      </p:tavLst>
                                    </p:anim>
                                    <p:anim calcmode="lin" valueType="num">
                                      <p:cBhvr additive="base">
                                        <p:cTn id="24"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500"/>
                                  </p:stCondLst>
                                  <p:childTnLst>
                                    <p:set>
                                      <p:cBhvr>
                                        <p:cTn id="28" dur="1" fill="hold">
                                          <p:stCondLst>
                                            <p:cond delay="0"/>
                                          </p:stCondLst>
                                        </p:cTn>
                                        <p:tgtEl>
                                          <p:spTgt spid="26"/>
                                        </p:tgtEl>
                                        <p:attrNameLst>
                                          <p:attrName>style.visibility</p:attrName>
                                        </p:attrNameLst>
                                      </p:cBhvr>
                                      <p:to>
                                        <p:strVal val="visible"/>
                                      </p:to>
                                    </p:set>
                                    <p:animEffect transition="in" filter="fade">
                                      <p:cBhvr>
                                        <p:cTn id="29" dur="500"/>
                                        <p:tgtEl>
                                          <p:spTgt spid="26"/>
                                        </p:tgtEl>
                                      </p:cBhvr>
                                    </p:animEffect>
                                  </p:childTnLst>
                                </p:cTn>
                              </p:par>
                              <p:par>
                                <p:cTn id="30" presetID="10" presetClass="entr" presetSubtype="0" fill="hold" nodeType="withEffect">
                                  <p:stCondLst>
                                    <p:cond delay="500"/>
                                  </p:stCondLst>
                                  <p:childTnLst>
                                    <p:set>
                                      <p:cBhvr>
                                        <p:cTn id="31" dur="1" fill="hold">
                                          <p:stCondLst>
                                            <p:cond delay="0"/>
                                          </p:stCondLst>
                                        </p:cTn>
                                        <p:tgtEl>
                                          <p:spTgt spid="41"/>
                                        </p:tgtEl>
                                        <p:attrNameLst>
                                          <p:attrName>style.visibility</p:attrName>
                                        </p:attrNameLst>
                                      </p:cBhvr>
                                      <p:to>
                                        <p:strVal val="visible"/>
                                      </p:to>
                                    </p:set>
                                    <p:animEffect transition="in" filter="fade">
                                      <p:cBhvr>
                                        <p:cTn id="32" dur="500"/>
                                        <p:tgtEl>
                                          <p:spTgt spid="41"/>
                                        </p:tgtEl>
                                      </p:cBhvr>
                                    </p:animEffect>
                                  </p:childTnLst>
                                </p:cTn>
                              </p:par>
                              <p:par>
                                <p:cTn id="33" presetID="10" presetClass="entr" presetSubtype="0" fill="hold" nodeType="withEffect">
                                  <p:stCondLst>
                                    <p:cond delay="500"/>
                                  </p:stCondLst>
                                  <p:childTnLst>
                                    <p:set>
                                      <p:cBhvr>
                                        <p:cTn id="34" dur="1" fill="hold">
                                          <p:stCondLst>
                                            <p:cond delay="0"/>
                                          </p:stCondLst>
                                        </p:cTn>
                                        <p:tgtEl>
                                          <p:spTgt spid="42"/>
                                        </p:tgtEl>
                                        <p:attrNameLst>
                                          <p:attrName>style.visibility</p:attrName>
                                        </p:attrNameLst>
                                      </p:cBhvr>
                                      <p:to>
                                        <p:strVal val="visible"/>
                                      </p:to>
                                    </p:set>
                                    <p:animEffect transition="in" filter="fade">
                                      <p:cBhvr>
                                        <p:cTn id="35" dur="500"/>
                                        <p:tgtEl>
                                          <p:spTgt spid="42"/>
                                        </p:tgtEl>
                                      </p:cBhvr>
                                    </p:animEffect>
                                  </p:childTnLst>
                                </p:cTn>
                              </p:par>
                              <p:par>
                                <p:cTn id="36" presetID="10" presetClass="entr" presetSubtype="0" fill="hold" nodeType="withEffect">
                                  <p:stCondLst>
                                    <p:cond delay="500"/>
                                  </p:stCondLst>
                                  <p:childTnLst>
                                    <p:set>
                                      <p:cBhvr>
                                        <p:cTn id="37" dur="1" fill="hold">
                                          <p:stCondLst>
                                            <p:cond delay="0"/>
                                          </p:stCondLst>
                                        </p:cTn>
                                        <p:tgtEl>
                                          <p:spTgt spid="40"/>
                                        </p:tgtEl>
                                        <p:attrNameLst>
                                          <p:attrName>style.visibility</p:attrName>
                                        </p:attrNameLst>
                                      </p:cBhvr>
                                      <p:to>
                                        <p:strVal val="visible"/>
                                      </p:to>
                                    </p:set>
                                    <p:animEffect transition="in" filter="fade">
                                      <p:cBhvr>
                                        <p:cTn id="38" dur="500"/>
                                        <p:tgtEl>
                                          <p:spTgt spid="40"/>
                                        </p:tgtEl>
                                      </p:cBhvr>
                                    </p:animEffect>
                                  </p:childTnLst>
                                </p:cTn>
                              </p:par>
                              <p:par>
                                <p:cTn id="39" presetID="10" presetClass="entr" presetSubtype="0" fill="hold" grpId="0" nodeType="withEffect">
                                  <p:stCondLst>
                                    <p:cond delay="500"/>
                                  </p:stCondLst>
                                  <p:childTnLst>
                                    <p:set>
                                      <p:cBhvr>
                                        <p:cTn id="40" dur="1" fill="hold">
                                          <p:stCondLst>
                                            <p:cond delay="0"/>
                                          </p:stCondLst>
                                        </p:cTn>
                                        <p:tgtEl>
                                          <p:spTgt spid="28"/>
                                        </p:tgtEl>
                                        <p:attrNameLst>
                                          <p:attrName>style.visibility</p:attrName>
                                        </p:attrNameLst>
                                      </p:cBhvr>
                                      <p:to>
                                        <p:strVal val="visible"/>
                                      </p:to>
                                    </p:set>
                                    <p:animEffect transition="in" filter="fade">
                                      <p:cBhvr>
                                        <p:cTn id="41" dur="500"/>
                                        <p:tgtEl>
                                          <p:spTgt spid="28"/>
                                        </p:tgtEl>
                                      </p:cBhvr>
                                    </p:animEffect>
                                  </p:childTnLst>
                                </p:cTn>
                              </p:par>
                              <p:par>
                                <p:cTn id="42" presetID="10" presetClass="entr" presetSubtype="0" fill="hold" grpId="0" nodeType="withEffect">
                                  <p:stCondLst>
                                    <p:cond delay="500"/>
                                  </p:stCondLst>
                                  <p:childTnLst>
                                    <p:set>
                                      <p:cBhvr>
                                        <p:cTn id="43" dur="1" fill="hold">
                                          <p:stCondLst>
                                            <p:cond delay="0"/>
                                          </p:stCondLst>
                                        </p:cTn>
                                        <p:tgtEl>
                                          <p:spTgt spid="37"/>
                                        </p:tgtEl>
                                        <p:attrNameLst>
                                          <p:attrName>style.visibility</p:attrName>
                                        </p:attrNameLst>
                                      </p:cBhvr>
                                      <p:to>
                                        <p:strVal val="visible"/>
                                      </p:to>
                                    </p:set>
                                    <p:animEffect transition="in" filter="fade">
                                      <p:cBhvr>
                                        <p:cTn id="44" dur="500"/>
                                        <p:tgtEl>
                                          <p:spTgt spid="37"/>
                                        </p:tgtEl>
                                      </p:cBhvr>
                                    </p:animEffect>
                                  </p:childTnLst>
                                </p:cTn>
                              </p:par>
                              <p:par>
                                <p:cTn id="45" presetID="10" presetClass="entr" presetSubtype="0" fill="hold" grpId="0" nodeType="withEffect">
                                  <p:stCondLst>
                                    <p:cond delay="500"/>
                                  </p:stCondLst>
                                  <p:childTnLst>
                                    <p:set>
                                      <p:cBhvr>
                                        <p:cTn id="46" dur="1" fill="hold">
                                          <p:stCondLst>
                                            <p:cond delay="0"/>
                                          </p:stCondLst>
                                        </p:cTn>
                                        <p:tgtEl>
                                          <p:spTgt spid="44"/>
                                        </p:tgtEl>
                                        <p:attrNameLst>
                                          <p:attrName>style.visibility</p:attrName>
                                        </p:attrNameLst>
                                      </p:cBhvr>
                                      <p:to>
                                        <p:strVal val="visible"/>
                                      </p:to>
                                    </p:set>
                                    <p:animEffect transition="in" filter="fade">
                                      <p:cBhvr>
                                        <p:cTn id="47" dur="500"/>
                                        <p:tgtEl>
                                          <p:spTgt spid="44"/>
                                        </p:tgtEl>
                                      </p:cBhvr>
                                    </p:animEffect>
                                  </p:childTnLst>
                                </p:cTn>
                              </p:par>
                              <p:par>
                                <p:cTn id="48" presetID="10" presetClass="entr" presetSubtype="0" fill="hold" grpId="0" nodeType="withEffect">
                                  <p:stCondLst>
                                    <p:cond delay="500"/>
                                  </p:stCondLst>
                                  <p:childTnLst>
                                    <p:set>
                                      <p:cBhvr>
                                        <p:cTn id="49" dur="1" fill="hold">
                                          <p:stCondLst>
                                            <p:cond delay="0"/>
                                          </p:stCondLst>
                                        </p:cTn>
                                        <p:tgtEl>
                                          <p:spTgt spid="31"/>
                                        </p:tgtEl>
                                        <p:attrNameLst>
                                          <p:attrName>style.visibility</p:attrName>
                                        </p:attrNameLst>
                                      </p:cBhvr>
                                      <p:to>
                                        <p:strVal val="visible"/>
                                      </p:to>
                                    </p:set>
                                    <p:animEffect transition="in" filter="fade">
                                      <p:cBhvr>
                                        <p:cTn id="50" dur="500"/>
                                        <p:tgtEl>
                                          <p:spTgt spid="31"/>
                                        </p:tgtEl>
                                      </p:cBhvr>
                                    </p:animEffect>
                                  </p:childTnLst>
                                </p:cTn>
                              </p:par>
                              <p:par>
                                <p:cTn id="51" presetID="10" presetClass="entr" presetSubtype="0" fill="hold" grpId="0" nodeType="withEffect">
                                  <p:stCondLst>
                                    <p:cond delay="500"/>
                                  </p:stCondLst>
                                  <p:childTnLst>
                                    <p:set>
                                      <p:cBhvr>
                                        <p:cTn id="52" dur="1" fill="hold">
                                          <p:stCondLst>
                                            <p:cond delay="0"/>
                                          </p:stCondLst>
                                        </p:cTn>
                                        <p:tgtEl>
                                          <p:spTgt spid="32"/>
                                        </p:tgtEl>
                                        <p:attrNameLst>
                                          <p:attrName>style.visibility</p:attrName>
                                        </p:attrNameLst>
                                      </p:cBhvr>
                                      <p:to>
                                        <p:strVal val="visible"/>
                                      </p:to>
                                    </p:set>
                                    <p:animEffect transition="in" filter="fade">
                                      <p:cBhvr>
                                        <p:cTn id="53" dur="500"/>
                                        <p:tgtEl>
                                          <p:spTgt spid="32"/>
                                        </p:tgtEl>
                                      </p:cBhvr>
                                    </p:animEffect>
                                  </p:childTnLst>
                                </p:cTn>
                              </p:par>
                              <p:par>
                                <p:cTn id="54" presetID="10" presetClass="entr" presetSubtype="0" fill="hold" grpId="0" nodeType="withEffect">
                                  <p:stCondLst>
                                    <p:cond delay="500"/>
                                  </p:stCondLst>
                                  <p:childTnLst>
                                    <p:set>
                                      <p:cBhvr>
                                        <p:cTn id="55" dur="1" fill="hold">
                                          <p:stCondLst>
                                            <p:cond delay="0"/>
                                          </p:stCondLst>
                                        </p:cTn>
                                        <p:tgtEl>
                                          <p:spTgt spid="33"/>
                                        </p:tgtEl>
                                        <p:attrNameLst>
                                          <p:attrName>style.visibility</p:attrName>
                                        </p:attrNameLst>
                                      </p:cBhvr>
                                      <p:to>
                                        <p:strVal val="visible"/>
                                      </p:to>
                                    </p:set>
                                    <p:animEffect transition="in" filter="fade">
                                      <p:cBhvr>
                                        <p:cTn id="56" dur="500"/>
                                        <p:tgtEl>
                                          <p:spTgt spid="33"/>
                                        </p:tgtEl>
                                      </p:cBhvr>
                                    </p:animEffect>
                                  </p:childTnLst>
                                </p:cTn>
                              </p:par>
                              <p:par>
                                <p:cTn id="57" presetID="10" presetClass="entr" presetSubtype="0" fill="hold" grpId="0" nodeType="withEffect">
                                  <p:stCondLst>
                                    <p:cond delay="500"/>
                                  </p:stCondLst>
                                  <p:childTnLst>
                                    <p:set>
                                      <p:cBhvr>
                                        <p:cTn id="58" dur="1" fill="hold">
                                          <p:stCondLst>
                                            <p:cond delay="0"/>
                                          </p:stCondLst>
                                        </p:cTn>
                                        <p:tgtEl>
                                          <p:spTgt spid="38"/>
                                        </p:tgtEl>
                                        <p:attrNameLst>
                                          <p:attrName>style.visibility</p:attrName>
                                        </p:attrNameLst>
                                      </p:cBhvr>
                                      <p:to>
                                        <p:strVal val="visible"/>
                                      </p:to>
                                    </p:set>
                                    <p:animEffect transition="in" filter="fade">
                                      <p:cBhvr>
                                        <p:cTn id="59" dur="500"/>
                                        <p:tgtEl>
                                          <p:spTgt spid="38"/>
                                        </p:tgtEl>
                                      </p:cBhvr>
                                    </p:animEffect>
                                  </p:childTnLst>
                                </p:cTn>
                              </p:par>
                              <p:par>
                                <p:cTn id="60" presetID="10" presetClass="entr" presetSubtype="0" fill="hold" grpId="0" nodeType="withEffect">
                                  <p:stCondLst>
                                    <p:cond delay="500"/>
                                  </p:stCondLst>
                                  <p:childTnLst>
                                    <p:set>
                                      <p:cBhvr>
                                        <p:cTn id="61" dur="1" fill="hold">
                                          <p:stCondLst>
                                            <p:cond delay="0"/>
                                          </p:stCondLst>
                                        </p:cTn>
                                        <p:tgtEl>
                                          <p:spTgt spid="30"/>
                                        </p:tgtEl>
                                        <p:attrNameLst>
                                          <p:attrName>style.visibility</p:attrName>
                                        </p:attrNameLst>
                                      </p:cBhvr>
                                      <p:to>
                                        <p:strVal val="visible"/>
                                      </p:to>
                                    </p:set>
                                    <p:animEffect transition="in" filter="fade">
                                      <p:cBhvr>
                                        <p:cTn id="62" dur="500"/>
                                        <p:tgtEl>
                                          <p:spTgt spid="30"/>
                                        </p:tgtEl>
                                      </p:cBhvr>
                                    </p:animEffect>
                                  </p:childTnLst>
                                </p:cTn>
                              </p:par>
                              <p:par>
                                <p:cTn id="63" presetID="10" presetClass="entr" presetSubtype="0" fill="hold" nodeType="withEffect">
                                  <p:stCondLst>
                                    <p:cond delay="500"/>
                                  </p:stCondLst>
                                  <p:childTnLst>
                                    <p:set>
                                      <p:cBhvr>
                                        <p:cTn id="64" dur="1" fill="hold">
                                          <p:stCondLst>
                                            <p:cond delay="0"/>
                                          </p:stCondLst>
                                        </p:cTn>
                                        <p:tgtEl>
                                          <p:spTgt spid="43"/>
                                        </p:tgtEl>
                                        <p:attrNameLst>
                                          <p:attrName>style.visibility</p:attrName>
                                        </p:attrNameLst>
                                      </p:cBhvr>
                                      <p:to>
                                        <p:strVal val="visible"/>
                                      </p:to>
                                    </p:set>
                                    <p:animEffect transition="in" filter="fade">
                                      <p:cBhvr>
                                        <p:cTn id="65"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4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0F9EF-0699-47D0-BAFA-59EF5C66E8BA}"/>
              </a:ext>
            </a:extLst>
          </p:cNvPr>
          <p:cNvSpPr>
            <a:spLocks noGrp="1"/>
          </p:cNvSpPr>
          <p:nvPr>
            <p:ph type="title"/>
          </p:nvPr>
        </p:nvSpPr>
        <p:spPr>
          <a:xfrm>
            <a:off x="296259" y="213408"/>
            <a:ext cx="6108200" cy="572644"/>
          </a:xfrm>
        </p:spPr>
        <p:txBody>
          <a:bodyPr>
            <a:noAutofit/>
          </a:bodyPr>
          <a:lstStyle/>
          <a:p>
            <a:r>
              <a:rPr lang="en-US" dirty="0"/>
              <a:t>Data search and consolidation</a:t>
            </a:r>
          </a:p>
        </p:txBody>
      </p:sp>
      <p:sp>
        <p:nvSpPr>
          <p:cNvPr id="3" name="Content Placeholder 2">
            <a:extLst>
              <a:ext uri="{FF2B5EF4-FFF2-40B4-BE49-F238E27FC236}">
                <a16:creationId xmlns:a16="http://schemas.microsoft.com/office/drawing/2014/main" id="{35ADEA8A-4A5D-40DE-AF72-A47BD12988C1}"/>
              </a:ext>
            </a:extLst>
          </p:cNvPr>
          <p:cNvSpPr>
            <a:spLocks noGrp="1"/>
          </p:cNvSpPr>
          <p:nvPr>
            <p:ph idx="1"/>
          </p:nvPr>
        </p:nvSpPr>
        <p:spPr/>
        <p:txBody>
          <a:bodyPr>
            <a:normAutofit/>
          </a:bodyPr>
          <a:lstStyle/>
          <a:p>
            <a:pPr marL="0" indent="0">
              <a:buNone/>
            </a:pPr>
            <a:r>
              <a:rPr lang="en-US" sz="1600" dirty="0"/>
              <a:t>Data was obtained from Kaggle as a SQLite Database</a:t>
            </a:r>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r>
              <a:rPr lang="en-US" sz="1600" dirty="0"/>
              <a:t>Original database held extraneous data and duplicate records for individual players containing attributes for various seasons.  For our purposes, we only needed the most recent season’s data covering player profiles and attributes.</a:t>
            </a:r>
          </a:p>
        </p:txBody>
      </p:sp>
      <p:pic>
        <p:nvPicPr>
          <p:cNvPr id="5" name="Picture 4">
            <a:extLst>
              <a:ext uri="{FF2B5EF4-FFF2-40B4-BE49-F238E27FC236}">
                <a16:creationId xmlns:a16="http://schemas.microsoft.com/office/drawing/2014/main" id="{C250CA00-605A-48AD-A567-03DE124875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556" y="1375429"/>
            <a:ext cx="6413609" cy="1349026"/>
          </a:xfrm>
          <a:prstGeom prst="rect">
            <a:avLst/>
          </a:prstGeom>
        </p:spPr>
      </p:pic>
      <p:pic>
        <p:nvPicPr>
          <p:cNvPr id="7" name="Picture 6">
            <a:extLst>
              <a:ext uri="{FF2B5EF4-FFF2-40B4-BE49-F238E27FC236}">
                <a16:creationId xmlns:a16="http://schemas.microsoft.com/office/drawing/2014/main" id="{C1926EE1-2098-47C3-AF8F-B93F631376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555" y="3747780"/>
            <a:ext cx="6413609" cy="702038"/>
          </a:xfrm>
          <a:prstGeom prst="rect">
            <a:avLst/>
          </a:prstGeom>
        </p:spPr>
      </p:pic>
    </p:spTree>
    <p:extLst>
      <p:ext uri="{BB962C8B-B14F-4D97-AF65-F5344CB8AC3E}">
        <p14:creationId xmlns:p14="http://schemas.microsoft.com/office/powerpoint/2010/main" val="1736804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ED287EC-28D7-438D-8209-83F7FD64E251}"/>
              </a:ext>
            </a:extLst>
          </p:cNvPr>
          <p:cNvPicPr>
            <a:picLocks noChangeAspect="1"/>
          </p:cNvPicPr>
          <p:nvPr/>
        </p:nvPicPr>
        <p:blipFill>
          <a:blip r:embed="rId2"/>
          <a:stretch>
            <a:fillRect/>
          </a:stretch>
        </p:blipFill>
        <p:spPr>
          <a:xfrm>
            <a:off x="305410" y="2137870"/>
            <a:ext cx="3927989" cy="2877160"/>
          </a:xfrm>
          <a:prstGeom prst="rect">
            <a:avLst/>
          </a:prstGeom>
        </p:spPr>
      </p:pic>
      <p:pic>
        <p:nvPicPr>
          <p:cNvPr id="5" name="Picture 4">
            <a:extLst>
              <a:ext uri="{FF2B5EF4-FFF2-40B4-BE49-F238E27FC236}">
                <a16:creationId xmlns:a16="http://schemas.microsoft.com/office/drawing/2014/main" id="{663A23F1-F45D-4013-8D57-0EB814F96BA8}"/>
              </a:ext>
            </a:extLst>
          </p:cNvPr>
          <p:cNvPicPr>
            <a:picLocks noChangeAspect="1"/>
          </p:cNvPicPr>
          <p:nvPr/>
        </p:nvPicPr>
        <p:blipFill>
          <a:blip r:embed="rId3"/>
          <a:stretch>
            <a:fillRect/>
          </a:stretch>
        </p:blipFill>
        <p:spPr>
          <a:xfrm>
            <a:off x="5282160" y="2137870"/>
            <a:ext cx="3412875" cy="2877160"/>
          </a:xfrm>
          <a:prstGeom prst="rect">
            <a:avLst/>
          </a:prstGeom>
        </p:spPr>
      </p:pic>
      <p:sp>
        <p:nvSpPr>
          <p:cNvPr id="6" name="Arrow: Right 5">
            <a:extLst>
              <a:ext uri="{FF2B5EF4-FFF2-40B4-BE49-F238E27FC236}">
                <a16:creationId xmlns:a16="http://schemas.microsoft.com/office/drawing/2014/main" id="{E7D2B946-A6B8-4F8C-8266-88EAAD8293C6}"/>
              </a:ext>
            </a:extLst>
          </p:cNvPr>
          <p:cNvSpPr/>
          <p:nvPr/>
        </p:nvSpPr>
        <p:spPr>
          <a:xfrm>
            <a:off x="4266590" y="3271040"/>
            <a:ext cx="896056" cy="6108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4EACAE52-51C2-46A0-8557-88A799599450}"/>
              </a:ext>
            </a:extLst>
          </p:cNvPr>
          <p:cNvSpPr txBox="1">
            <a:spLocks/>
          </p:cNvSpPr>
          <p:nvPr/>
        </p:nvSpPr>
        <p:spPr>
          <a:xfrm>
            <a:off x="143555" y="128470"/>
            <a:ext cx="7940660" cy="76352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kern="1200" baseline="0">
                <a:solidFill>
                  <a:schemeClr val="bg1"/>
                </a:solidFill>
                <a:effectLst>
                  <a:outerShdw blurRad="50800" dist="38100" dir="2700000" algn="tl" rotWithShape="0">
                    <a:prstClr val="black">
                      <a:alpha val="40000"/>
                    </a:prstClr>
                  </a:outerShdw>
                </a:effectLst>
                <a:latin typeface="+mj-lt"/>
                <a:ea typeface="+mj-ea"/>
                <a:cs typeface="+mj-cs"/>
              </a:defRPr>
            </a:lvl1pPr>
          </a:lstStyle>
          <a:p>
            <a:r>
              <a:rPr lang="en-US" dirty="0"/>
              <a:t>Dropping duplicates in SQL</a:t>
            </a:r>
          </a:p>
        </p:txBody>
      </p:sp>
    </p:spTree>
    <p:extLst>
      <p:ext uri="{BB962C8B-B14F-4D97-AF65-F5344CB8AC3E}">
        <p14:creationId xmlns:p14="http://schemas.microsoft.com/office/powerpoint/2010/main" val="3011870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A9A42-F8B8-4933-A862-E1E9C13D3F31}"/>
              </a:ext>
            </a:extLst>
          </p:cNvPr>
          <p:cNvSpPr>
            <a:spLocks noGrp="1"/>
          </p:cNvSpPr>
          <p:nvPr>
            <p:ph type="title"/>
          </p:nvPr>
        </p:nvSpPr>
        <p:spPr>
          <a:xfrm>
            <a:off x="296260" y="281175"/>
            <a:ext cx="6108200" cy="572644"/>
          </a:xfrm>
        </p:spPr>
        <p:txBody>
          <a:bodyPr>
            <a:noAutofit/>
          </a:bodyPr>
          <a:lstStyle/>
          <a:p>
            <a:r>
              <a:rPr lang="en-US" dirty="0"/>
              <a:t>Coding approach</a:t>
            </a:r>
          </a:p>
        </p:txBody>
      </p:sp>
    </p:spTree>
    <p:extLst>
      <p:ext uri="{BB962C8B-B14F-4D97-AF65-F5344CB8AC3E}">
        <p14:creationId xmlns:p14="http://schemas.microsoft.com/office/powerpoint/2010/main" val="4127094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3555" y="128470"/>
            <a:ext cx="6566316" cy="763525"/>
          </a:xfrm>
        </p:spPr>
        <p:txBody>
          <a:bodyPr>
            <a:normAutofit/>
          </a:bodyPr>
          <a:lstStyle/>
          <a:p>
            <a:pPr algn="l"/>
            <a:r>
              <a:rPr lang="en-US" dirty="0"/>
              <a:t>Demo</a:t>
            </a:r>
          </a:p>
        </p:txBody>
      </p:sp>
      <p:pic>
        <p:nvPicPr>
          <p:cNvPr id="5" name="Picture 4">
            <a:hlinkClick r:id="rId2"/>
            <a:extLst>
              <a:ext uri="{FF2B5EF4-FFF2-40B4-BE49-F238E27FC236}">
                <a16:creationId xmlns:a16="http://schemas.microsoft.com/office/drawing/2014/main" id="{85DABB3D-4D0F-4D0F-8E60-8D697C51749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9785" y="1350110"/>
            <a:ext cx="4473309" cy="2978450"/>
          </a:xfrm>
          <a:prstGeom prst="rect">
            <a:avLst/>
          </a:prstGeom>
        </p:spPr>
      </p:pic>
    </p:spTree>
    <p:extLst>
      <p:ext uri="{BB962C8B-B14F-4D97-AF65-F5344CB8AC3E}">
        <p14:creationId xmlns:p14="http://schemas.microsoft.com/office/powerpoint/2010/main" val="11016338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189</Words>
  <Application>Microsoft Office PowerPoint</Application>
  <PresentationFormat>On-screen Show (16:9)</PresentationFormat>
  <Paragraphs>35</Paragraphs>
  <Slides>7</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How to lose friends and dominate FIFA – a data sciences approach</vt:lpstr>
      <vt:lpstr>Motivation</vt:lpstr>
      <vt:lpstr>PowerPoint Presentation</vt:lpstr>
      <vt:lpstr>Data search and consolidation</vt:lpstr>
      <vt:lpstr>PowerPoint Presentation</vt:lpstr>
      <vt:lpstr>Coding approach</vt:lpstr>
      <vt:lpstr>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2017-07-17T12:09:00Z</dcterms:created>
  <dcterms:modified xsi:type="dcterms:W3CDTF">2018-10-28T04:46:24Z</dcterms:modified>
</cp:coreProperties>
</file>