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FF5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4E830-E2E1-47D2-9983-D0670ADFD500}" v="3" dt="2023-04-19T02:19:5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Randy" userId="f486c1df-742b-49d6-9885-e110c65160fd" providerId="ADAL" clId="{2004E830-E2E1-47D2-9983-D0670ADFD500}"/>
    <pc:docChg chg="addSld modSld">
      <pc:chgData name="Chen, Randy" userId="f486c1df-742b-49d6-9885-e110c65160fd" providerId="ADAL" clId="{2004E830-E2E1-47D2-9983-D0670ADFD500}" dt="2023-04-19T02:19:58.462" v="154"/>
      <pc:docMkLst>
        <pc:docMk/>
      </pc:docMkLst>
      <pc:sldChg chg="modSp mod">
        <pc:chgData name="Chen, Randy" userId="f486c1df-742b-49d6-9885-e110c65160fd" providerId="ADAL" clId="{2004E830-E2E1-47D2-9983-D0670ADFD500}" dt="2023-04-19T02:19:51.096" v="152" actId="403"/>
        <pc:sldMkLst>
          <pc:docMk/>
          <pc:sldMk cId="3372859320" sldId="260"/>
        </pc:sldMkLst>
        <pc:spChg chg="mod">
          <ac:chgData name="Chen, Randy" userId="f486c1df-742b-49d6-9885-e110c65160fd" providerId="ADAL" clId="{2004E830-E2E1-47D2-9983-D0670ADFD500}" dt="2023-04-19T02:19:51.096" v="152" actId="403"/>
          <ac:spMkLst>
            <pc:docMk/>
            <pc:sldMk cId="3372859320" sldId="260"/>
            <ac:spMk id="2" creationId="{826D8CE2-B723-476E-BCFA-B987B47AAF27}"/>
          </ac:spMkLst>
        </pc:spChg>
        <pc:spChg chg="mod">
          <ac:chgData name="Chen, Randy" userId="f486c1df-742b-49d6-9885-e110c65160fd" providerId="ADAL" clId="{2004E830-E2E1-47D2-9983-D0670ADFD500}" dt="2023-04-19T02:19:47.118" v="151" actId="20577"/>
          <ac:spMkLst>
            <pc:docMk/>
            <pc:sldMk cId="3372859320" sldId="260"/>
            <ac:spMk id="3" creationId="{DC2F721B-FEBA-42CD-AC08-9DC44F2AF2DF}"/>
          </ac:spMkLst>
        </pc:spChg>
      </pc:sldChg>
      <pc:sldChg chg="add">
        <pc:chgData name="Chen, Randy" userId="f486c1df-742b-49d6-9885-e110c65160fd" providerId="ADAL" clId="{2004E830-E2E1-47D2-9983-D0670ADFD500}" dt="2023-04-19T02:19:58.230" v="153"/>
        <pc:sldMkLst>
          <pc:docMk/>
          <pc:sldMk cId="1492033366" sldId="266"/>
        </pc:sldMkLst>
      </pc:sldChg>
      <pc:sldChg chg="add">
        <pc:chgData name="Chen, Randy" userId="f486c1df-742b-49d6-9885-e110c65160fd" providerId="ADAL" clId="{2004E830-E2E1-47D2-9983-D0670ADFD500}" dt="2023-04-19T02:19:58.462" v="154"/>
        <pc:sldMkLst>
          <pc:docMk/>
          <pc:sldMk cId="93401559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917C-E040-48A5-B21B-519DDE28A89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CBF7-F214-4D05-9334-3E6F2DC6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70C4-37B0-492F-83D5-AC4D87B1A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4601-B6EC-4C7E-A160-782B23B8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3699-819B-4527-83DB-FC20BE67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5FDA-3D6B-49FF-A54D-F6558278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307-CE6D-4B2A-A746-916D1DDE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05C-DB31-4346-BBA5-2F7937FC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86B43-24EF-4E5E-BE1F-10715CF7E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884-A262-457E-AADB-41FC8C5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27531-7E24-4F80-AF0E-B1EB3EB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3242-B8A3-4117-BEDE-8F7D102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C1D1D-3C36-42BC-8C94-9305D9DDB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76F59-6BA6-4EAD-B412-92C94862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018C-6F4F-41A4-A1CF-C180D2E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19AC-0850-410A-903F-A90EAAE9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0C6D-417A-4C6D-B5EA-2DAFE10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40B-6DA6-4691-929B-8107FF58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33C5-72DA-4A23-A7AF-5ED5AC51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06A4-0CE1-4B05-A256-03A02B5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F852-6EAD-45BC-899F-F3D33C5F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D762-4460-4F43-B3E1-9337D944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E84-07D0-4D8A-A259-67BAD496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DCFA-2ECC-42FA-91A4-E2C59AA7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4B4E-819E-43B0-BE9B-340F18E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2521-FACB-41A5-B040-89297E84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2DA2-8F5D-4FA4-A316-3736FFBC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2D77-5FC6-4848-B36B-EB611501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8EA0-A746-4C71-BCF3-7632BE7B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0DEC-AC4C-4CA8-9EA8-CAFC4E02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B563-0BF2-483C-9B47-8ADE75B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01F2-1837-476B-908C-E9AB9A88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8D8-6B0C-4851-BF40-32F8B65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3C73-BA95-47EA-A81D-F7AF6F98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576D-D66C-49F0-BECD-BDC7649B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E503-E4FB-4015-B57D-B04D0FEF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C4E95-FB06-4DCB-9220-62EC48B1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3F2E1-4507-43F2-9C74-9C5ABB383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8C80C-8498-461C-89BC-B2BBF533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253E9-9333-4C07-A6AF-E3700B33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9FBC4-119D-4D2F-AB64-D8842405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8722-5A7D-40DB-A2F4-5B11C3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6FA43-3CCC-4EB6-9CC2-B8DE6AD6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B30DD-8F69-42B6-86C6-53098D41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3CD1-FE3C-4781-A563-7426754C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44960-C4CA-4890-BF94-BB2018E9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15741-F144-4D3F-82C1-16D46816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01A9-CBEE-4617-BAF4-142D8BD4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9256-A121-47F1-A87A-C62A6E2D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A319-547E-4140-8888-1451B09D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6437-73FC-414E-BAEF-A8CCCE37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7AF4-E7B7-4F9F-99A8-F222A79D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5693-CFF7-4B6F-A47B-391F23C0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3D81D-812F-431F-9C6D-47451330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9BF7-1B7F-423F-B875-C9E4E56B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65DCE-82C9-4745-A00D-8DE69A3E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BA0B-C8EF-47E2-8024-40F6ED18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C2FD-B502-42DE-ADE1-2A86CE00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A011B-FA32-4189-85BE-3116D973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C762-8932-4125-AC11-BC0D20F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CFF87-C465-4A60-961A-BD3BFE7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8E2C2-1BB6-4D55-9AEB-23E6E175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8457-4555-4268-B47A-FC179B35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6492-434A-48CF-BF9B-FC245C69A24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A680-701E-4F67-8D8F-87D98EAE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5B95-711B-40A0-B731-79745F0F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757A-28DC-4A10-9BD2-3135DAE9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8CE2-B723-476E-BCFA-B987B47AA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PPO for Stock Portfolio Return Maximization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F721B-FEBA-42CD-AC08-9DC44F2AF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Randy Chen</a:t>
            </a:r>
          </a:p>
          <a:p>
            <a:r>
              <a:rPr lang="en-US" dirty="0">
                <a:latin typeface="+mj-lt"/>
              </a:rPr>
              <a:t>AE598 Final Project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33728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D32B2E-3C3C-43DD-B970-384C6A7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96"/>
            <a:ext cx="10515600" cy="4059113"/>
          </a:xfrm>
        </p:spPr>
        <p:txBody>
          <a:bodyPr/>
          <a:lstStyle/>
          <a:p>
            <a:r>
              <a:rPr lang="en-US" sz="2400" dirty="0"/>
              <a:t>Hedge funds and financial corporates have heavily relied on quantitative trading</a:t>
            </a:r>
          </a:p>
          <a:p>
            <a:r>
              <a:rPr lang="en-US" sz="2400" dirty="0"/>
              <a:t>Quantitative trading algorithms help us make rational decisions based on data learned in the past</a:t>
            </a:r>
          </a:p>
          <a:p>
            <a:r>
              <a:rPr lang="en-US" sz="2400" dirty="0"/>
              <a:t>Four major components:</a:t>
            </a:r>
          </a:p>
          <a:p>
            <a:pPr lvl="1"/>
            <a:r>
              <a:rPr lang="en-US" sz="2000" dirty="0"/>
              <a:t>Strategy</a:t>
            </a:r>
          </a:p>
          <a:p>
            <a:pPr lvl="1"/>
            <a:r>
              <a:rPr lang="en-US" sz="2000" dirty="0"/>
              <a:t>Back testing</a:t>
            </a:r>
          </a:p>
          <a:p>
            <a:pPr lvl="1"/>
            <a:r>
              <a:rPr lang="en-US" sz="2000" dirty="0"/>
              <a:t>Execution</a:t>
            </a:r>
          </a:p>
          <a:p>
            <a:pPr lvl="1"/>
            <a:r>
              <a:rPr lang="en-US" sz="2000" dirty="0"/>
              <a:t>Risk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7940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D32B2E-3C3C-43DD-B970-384C6A7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96"/>
            <a:ext cx="10515600" cy="4059113"/>
          </a:xfrm>
        </p:spPr>
        <p:txBody>
          <a:bodyPr>
            <a:normAutofit/>
          </a:bodyPr>
          <a:lstStyle/>
          <a:p>
            <a:r>
              <a:rPr lang="en-US" sz="2400" dirty="0"/>
              <a:t>How can we apply existing RL algorithms to stock trading?</a:t>
            </a:r>
          </a:p>
          <a:p>
            <a:r>
              <a:rPr lang="en-US" sz="2400" dirty="0"/>
              <a:t>Stock market has a high dimensional continuous state space</a:t>
            </a:r>
          </a:p>
          <a:p>
            <a:r>
              <a:rPr lang="en-US" sz="2400" dirty="0"/>
              <a:t>Proximal policy gradient (PPO) should work!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111239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MDP Model for Stock Trading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</p:spPr>
            <p:txBody>
              <a:bodyPr/>
              <a:lstStyle/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price, shares, remaining balance</a:t>
                </a:r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[buy, sell, hold]</a:t>
                </a:r>
              </a:p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  <a:blipFill>
                <a:blip r:embed="rId2"/>
                <a:stretch>
                  <a:fillRect l="-1043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D1FFE-928B-9C01-8BC6-6352580A6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30" y="2136060"/>
            <a:ext cx="5399513" cy="3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Constraints &amp;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Nonnegative 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enforced at all time steps</a:t>
                </a:r>
              </a:p>
              <a:p>
                <a:r>
                  <a:rPr lang="en-US" sz="2400" dirty="0"/>
                  <a:t>Transaction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dirty="0"/>
                  <a:t>Assume orders can be filled at the close price (stock market will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be affected by the RL agent)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  <a:blipFill>
                <a:blip r:embed="rId2"/>
                <a:stretch>
                  <a:fillRect l="-812" t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167710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Trading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</p:spPr>
            <p:txBody>
              <a:bodyPr/>
              <a:lstStyle/>
              <a:p>
                <a:r>
                  <a:rPr lang="en-US" dirty="0"/>
                  <a:t>Maximize the cumulative positive change of portfolio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Model initialization: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stock prices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en-US" dirty="0"/>
                  <a:t>uniformly distributed among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32B2E-3C3C-43DD-B970-384C6A7A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896"/>
                <a:ext cx="10515600" cy="4059113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13685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PPO Formulation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D32B2E-3C3C-43DD-B970-384C6A7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96"/>
            <a:ext cx="10515600" cy="4059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14920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4ABA1-8FD8-43B4-8EB7-8D75720C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D32B2E-3C3C-43DD-B970-384C6A7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96"/>
            <a:ext cx="10515600" cy="4059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01F-AD6D-4945-A6A6-C4E39DF808B3}"/>
              </a:ext>
            </a:extLst>
          </p:cNvPr>
          <p:cNvSpPr/>
          <p:nvPr/>
        </p:nvSpPr>
        <p:spPr>
          <a:xfrm>
            <a:off x="0" y="5866544"/>
            <a:ext cx="12039600" cy="991456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0E0CA0-F7BA-4C70-A703-739FAD31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98"/>
            <a:ext cx="3584455" cy="119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38138-A043-4F78-B581-38C92414F4EC}"/>
              </a:ext>
            </a:extLst>
          </p:cNvPr>
          <p:cNvSpPr txBox="1"/>
          <p:nvPr/>
        </p:nvSpPr>
        <p:spPr>
          <a:xfrm>
            <a:off x="7467601" y="5900607"/>
            <a:ext cx="437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67176-215F-453A-BB39-49D7F3459E10}"/>
              </a:ext>
            </a:extLst>
          </p:cNvPr>
          <p:cNvSpPr txBox="1"/>
          <p:nvPr/>
        </p:nvSpPr>
        <p:spPr>
          <a:xfrm>
            <a:off x="7952199" y="6326032"/>
            <a:ext cx="38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Elevating ideas since 1944</a:t>
            </a:r>
          </a:p>
        </p:txBody>
      </p:sp>
    </p:spTree>
    <p:extLst>
      <p:ext uri="{BB962C8B-B14F-4D97-AF65-F5344CB8AC3E}">
        <p14:creationId xmlns:p14="http://schemas.microsoft.com/office/powerpoint/2010/main" val="93401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 presentation.pptx" id="{D2F127B6-8719-42C1-82C7-B1324491235E}" vid="{432C0702-FA0C-462C-BF7F-3F4782B7C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37</TotalTime>
  <Words>271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Montserrat</vt:lpstr>
      <vt:lpstr>Palatino Linotype</vt:lpstr>
      <vt:lpstr>Office Theme</vt:lpstr>
      <vt:lpstr>Using PPO for Stock Portfolio Return Maximization </vt:lpstr>
      <vt:lpstr>Background</vt:lpstr>
      <vt:lpstr>Motivation</vt:lpstr>
      <vt:lpstr>MDP Model for Stock Trading</vt:lpstr>
      <vt:lpstr>Constraints &amp; Assumptions</vt:lpstr>
      <vt:lpstr>Trading Goals</vt:lpstr>
      <vt:lpstr>PPO Formulation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Chen, Randy</dc:creator>
  <cp:lastModifiedBy>Chen, Randy</cp:lastModifiedBy>
  <cp:revision>25</cp:revision>
  <dcterms:created xsi:type="dcterms:W3CDTF">2023-04-19T02:17:37Z</dcterms:created>
  <dcterms:modified xsi:type="dcterms:W3CDTF">2023-04-22T14:46:48Z</dcterms:modified>
</cp:coreProperties>
</file>