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0"/>
  </p:notesMasterIdLst>
  <p:sldIdLst>
    <p:sldId id="427" r:id="rId2"/>
    <p:sldId id="428" r:id="rId3"/>
    <p:sldId id="447" r:id="rId4"/>
    <p:sldId id="448" r:id="rId5"/>
    <p:sldId id="449" r:id="rId6"/>
    <p:sldId id="450" r:id="rId7"/>
    <p:sldId id="451" r:id="rId8"/>
    <p:sldId id="452" r:id="rId9"/>
    <p:sldId id="429" r:id="rId10"/>
    <p:sldId id="430" r:id="rId11"/>
    <p:sldId id="431"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257" r:id="rId27"/>
    <p:sldId id="258" r:id="rId28"/>
    <p:sldId id="259" r:id="rId29"/>
    <p:sldId id="260" r:id="rId30"/>
    <p:sldId id="261" r:id="rId31"/>
    <p:sldId id="262" r:id="rId32"/>
    <p:sldId id="509" r:id="rId33"/>
    <p:sldId id="510" r:id="rId34"/>
    <p:sldId id="458" r:id="rId35"/>
    <p:sldId id="263" r:id="rId36"/>
    <p:sldId id="264" r:id="rId37"/>
    <p:sldId id="265" r:id="rId38"/>
    <p:sldId id="266" r:id="rId39"/>
    <p:sldId id="267" r:id="rId40"/>
    <p:sldId id="268" r:id="rId41"/>
    <p:sldId id="269" r:id="rId42"/>
    <p:sldId id="459" r:id="rId43"/>
    <p:sldId id="270" r:id="rId44"/>
    <p:sldId id="541" r:id="rId45"/>
    <p:sldId id="542" r:id="rId46"/>
    <p:sldId id="543" r:id="rId47"/>
    <p:sldId id="544" r:id="rId48"/>
    <p:sldId id="545" r:id="rId49"/>
    <p:sldId id="271" r:id="rId50"/>
    <p:sldId id="272" r:id="rId51"/>
    <p:sldId id="273" r:id="rId52"/>
    <p:sldId id="460" r:id="rId53"/>
    <p:sldId id="276" r:id="rId54"/>
    <p:sldId id="277" r:id="rId55"/>
    <p:sldId id="278" r:id="rId56"/>
    <p:sldId id="546" r:id="rId57"/>
    <p:sldId id="547" r:id="rId58"/>
    <p:sldId id="548" r:id="rId59"/>
    <p:sldId id="456" r:id="rId60"/>
    <p:sldId id="279" r:id="rId61"/>
    <p:sldId id="280" r:id="rId62"/>
    <p:sldId id="282" r:id="rId63"/>
    <p:sldId id="283" r:id="rId64"/>
    <p:sldId id="284" r:id="rId65"/>
    <p:sldId id="286" r:id="rId66"/>
    <p:sldId id="287" r:id="rId67"/>
    <p:sldId id="425" r:id="rId68"/>
    <p:sldId id="426" r:id="rId69"/>
    <p:sldId id="457" r:id="rId70"/>
    <p:sldId id="285" r:id="rId71"/>
    <p:sldId id="549" r:id="rId72"/>
    <p:sldId id="290" r:id="rId73"/>
    <p:sldId id="291" r:id="rId74"/>
    <p:sldId id="292" r:id="rId75"/>
    <p:sldId id="293" r:id="rId76"/>
    <p:sldId id="294" r:id="rId77"/>
    <p:sldId id="295" r:id="rId78"/>
    <p:sldId id="407" r:id="rId79"/>
    <p:sldId id="296" r:id="rId80"/>
    <p:sldId id="297" r:id="rId81"/>
    <p:sldId id="495" r:id="rId82"/>
    <p:sldId id="496" r:id="rId83"/>
    <p:sldId id="497" r:id="rId84"/>
    <p:sldId id="498" r:id="rId85"/>
    <p:sldId id="499" r:id="rId86"/>
    <p:sldId id="500" r:id="rId87"/>
    <p:sldId id="501" r:id="rId88"/>
    <p:sldId id="502" r:id="rId89"/>
    <p:sldId id="503" r:id="rId90"/>
    <p:sldId id="461" r:id="rId91"/>
    <p:sldId id="298" r:id="rId92"/>
    <p:sldId id="408" r:id="rId93"/>
    <p:sldId id="299" r:id="rId94"/>
    <p:sldId id="300" r:id="rId95"/>
    <p:sldId id="301" r:id="rId96"/>
    <p:sldId id="302" r:id="rId97"/>
    <p:sldId id="454" r:id="rId98"/>
    <p:sldId id="303" r:id="rId99"/>
    <p:sldId id="304" r:id="rId100"/>
    <p:sldId id="305" r:id="rId101"/>
    <p:sldId id="504" r:id="rId102"/>
    <p:sldId id="505" r:id="rId103"/>
    <p:sldId id="506" r:id="rId104"/>
    <p:sldId id="507" r:id="rId105"/>
    <p:sldId id="508" r:id="rId106"/>
    <p:sldId id="462" r:id="rId107"/>
    <p:sldId id="306" r:id="rId108"/>
    <p:sldId id="307" r:id="rId109"/>
    <p:sldId id="308" r:id="rId110"/>
    <p:sldId id="417" r:id="rId111"/>
    <p:sldId id="418" r:id="rId112"/>
    <p:sldId id="419" r:id="rId113"/>
    <p:sldId id="420" r:id="rId114"/>
    <p:sldId id="421" r:id="rId115"/>
    <p:sldId id="422" r:id="rId116"/>
    <p:sldId id="423" r:id="rId117"/>
    <p:sldId id="309" r:id="rId118"/>
    <p:sldId id="310" r:id="rId119"/>
    <p:sldId id="311" r:id="rId120"/>
    <p:sldId id="312" r:id="rId121"/>
    <p:sldId id="313" r:id="rId122"/>
    <p:sldId id="314" r:id="rId123"/>
    <p:sldId id="453" r:id="rId124"/>
    <p:sldId id="455" r:id="rId125"/>
    <p:sldId id="315" r:id="rId126"/>
    <p:sldId id="316" r:id="rId127"/>
    <p:sldId id="317" r:id="rId128"/>
    <p:sldId id="318" r:id="rId129"/>
    <p:sldId id="319" r:id="rId130"/>
    <p:sldId id="409" r:id="rId131"/>
    <p:sldId id="321" r:id="rId132"/>
    <p:sldId id="322" r:id="rId133"/>
    <p:sldId id="323" r:id="rId134"/>
    <p:sldId id="324" r:id="rId135"/>
    <p:sldId id="325" r:id="rId136"/>
    <p:sldId id="326" r:id="rId137"/>
    <p:sldId id="327" r:id="rId138"/>
    <p:sldId id="328" r:id="rId139"/>
    <p:sldId id="329" r:id="rId140"/>
    <p:sldId id="330" r:id="rId141"/>
    <p:sldId id="331" r:id="rId142"/>
    <p:sldId id="332" r:id="rId143"/>
    <p:sldId id="333" r:id="rId144"/>
    <p:sldId id="334" r:id="rId145"/>
    <p:sldId id="514" r:id="rId146"/>
    <p:sldId id="515" r:id="rId147"/>
    <p:sldId id="335" r:id="rId148"/>
    <p:sldId id="336" r:id="rId149"/>
    <p:sldId id="337" r:id="rId150"/>
    <p:sldId id="338" r:id="rId151"/>
    <p:sldId id="516" r:id="rId152"/>
    <p:sldId id="517" r:id="rId153"/>
    <p:sldId id="518" r:id="rId154"/>
    <p:sldId id="463" r:id="rId155"/>
    <p:sldId id="339" r:id="rId156"/>
    <p:sldId id="340" r:id="rId157"/>
    <p:sldId id="341" r:id="rId158"/>
    <p:sldId id="342" r:id="rId159"/>
    <p:sldId id="343" r:id="rId160"/>
    <p:sldId id="470" r:id="rId161"/>
    <p:sldId id="471" r:id="rId162"/>
    <p:sldId id="344" r:id="rId163"/>
    <p:sldId id="345" r:id="rId164"/>
    <p:sldId id="519" r:id="rId165"/>
    <p:sldId id="520" r:id="rId166"/>
    <p:sldId id="464" r:id="rId167"/>
    <p:sldId id="346" r:id="rId168"/>
    <p:sldId id="347" r:id="rId169"/>
    <p:sldId id="348" r:id="rId170"/>
    <p:sldId id="349" r:id="rId171"/>
    <p:sldId id="350" r:id="rId172"/>
    <p:sldId id="351" r:id="rId173"/>
    <p:sldId id="475" r:id="rId174"/>
    <p:sldId id="523" r:id="rId175"/>
    <p:sldId id="524" r:id="rId176"/>
    <p:sldId id="525" r:id="rId177"/>
    <p:sldId id="521" r:id="rId178"/>
    <p:sldId id="522" r:id="rId179"/>
    <p:sldId id="476" r:id="rId180"/>
    <p:sldId id="352" r:id="rId181"/>
    <p:sldId id="353" r:id="rId182"/>
    <p:sldId id="354" r:id="rId183"/>
    <p:sldId id="355" r:id="rId184"/>
    <p:sldId id="526" r:id="rId185"/>
    <p:sldId id="527" r:id="rId186"/>
    <p:sldId id="528" r:id="rId187"/>
    <p:sldId id="529" r:id="rId188"/>
    <p:sldId id="530" r:id="rId189"/>
    <p:sldId id="360" r:id="rId190"/>
    <p:sldId id="361" r:id="rId191"/>
    <p:sldId id="362" r:id="rId192"/>
    <p:sldId id="466" r:id="rId193"/>
    <p:sldId id="363" r:id="rId194"/>
    <p:sldId id="480" r:id="rId195"/>
    <p:sldId id="365" r:id="rId196"/>
    <p:sldId id="366" r:id="rId197"/>
    <p:sldId id="367" r:id="rId198"/>
    <p:sldId id="368" r:id="rId199"/>
    <p:sldId id="535" r:id="rId200"/>
    <p:sldId id="536" r:id="rId201"/>
    <p:sldId id="537" r:id="rId202"/>
    <p:sldId id="531" r:id="rId203"/>
    <p:sldId id="532" r:id="rId204"/>
    <p:sldId id="533" r:id="rId205"/>
    <p:sldId id="534" r:id="rId206"/>
    <p:sldId id="467" r:id="rId207"/>
    <p:sldId id="369" r:id="rId208"/>
    <p:sldId id="370" r:id="rId209"/>
    <p:sldId id="371" r:id="rId210"/>
    <p:sldId id="372" r:id="rId211"/>
    <p:sldId id="373" r:id="rId212"/>
    <p:sldId id="538" r:id="rId213"/>
    <p:sldId id="539" r:id="rId214"/>
    <p:sldId id="540" r:id="rId215"/>
    <p:sldId id="378" r:id="rId216"/>
    <p:sldId id="379" r:id="rId217"/>
    <p:sldId id="380" r:id="rId218"/>
    <p:sldId id="381" r:id="rId219"/>
    <p:sldId id="382" r:id="rId220"/>
    <p:sldId id="383" r:id="rId221"/>
    <p:sldId id="384" r:id="rId222"/>
    <p:sldId id="385" r:id="rId223"/>
    <p:sldId id="386" r:id="rId224"/>
    <p:sldId id="387" r:id="rId225"/>
    <p:sldId id="388" r:id="rId226"/>
    <p:sldId id="389" r:id="rId227"/>
    <p:sldId id="390" r:id="rId228"/>
    <p:sldId id="391" r:id="rId229"/>
    <p:sldId id="392" r:id="rId230"/>
    <p:sldId id="393" r:id="rId231"/>
    <p:sldId id="468" r:id="rId232"/>
    <p:sldId id="394" r:id="rId233"/>
    <p:sldId id="395" r:id="rId234"/>
    <p:sldId id="416" r:id="rId235"/>
    <p:sldId id="469" r:id="rId236"/>
    <p:sldId id="396" r:id="rId237"/>
    <p:sldId id="397" r:id="rId238"/>
    <p:sldId id="398" r:id="rId239"/>
    <p:sldId id="399" r:id="rId240"/>
    <p:sldId id="400" r:id="rId241"/>
    <p:sldId id="401" r:id="rId242"/>
    <p:sldId id="402" r:id="rId243"/>
    <p:sldId id="403" r:id="rId244"/>
    <p:sldId id="404" r:id="rId245"/>
    <p:sldId id="405" r:id="rId246"/>
    <p:sldId id="424" r:id="rId247"/>
    <p:sldId id="481" r:id="rId248"/>
    <p:sldId id="482" r:id="rId249"/>
    <p:sldId id="483" r:id="rId250"/>
    <p:sldId id="484" r:id="rId251"/>
    <p:sldId id="485" r:id="rId252"/>
    <p:sldId id="486" r:id="rId253"/>
    <p:sldId id="487" r:id="rId254"/>
    <p:sldId id="488" r:id="rId255"/>
    <p:sldId id="489" r:id="rId256"/>
    <p:sldId id="490" r:id="rId257"/>
    <p:sldId id="491" r:id="rId258"/>
    <p:sldId id="492" r:id="rId2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84" d="100"/>
          <a:sy n="84" d="100"/>
        </p:scale>
        <p:origin x="144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E05C6A-3B87-4005-98D8-5F4B942F7A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E4A1FB5-928C-436E-95F9-36F53E48F966}">
      <dgm:prSet/>
      <dgm:spPr/>
      <dgm:t>
        <a:bodyPr/>
        <a:lstStyle/>
        <a:p>
          <a:pPr rtl="0"/>
          <a:r>
            <a:rPr lang="zh-CN" dirty="0" smtClean="0"/>
            <a:t>一、拨云驱雾  直面真谛</a:t>
          </a:r>
          <a:r>
            <a:rPr lang="en-US" dirty="0" smtClean="0"/>
            <a:t>——</a:t>
          </a:r>
          <a:r>
            <a:rPr lang="zh-CN" dirty="0" smtClean="0"/>
            <a:t>战略管理理论</a:t>
          </a:r>
          <a:endParaRPr lang="en-US" dirty="0"/>
        </a:p>
      </dgm:t>
    </dgm:pt>
    <dgm:pt modelId="{16DFCE13-2B9A-455E-810B-EAB02CE4017C}" type="parTrans" cxnId="{31E023DE-233E-4F9D-9588-E503FADBF668}">
      <dgm:prSet/>
      <dgm:spPr/>
      <dgm:t>
        <a:bodyPr/>
        <a:lstStyle/>
        <a:p>
          <a:endParaRPr lang="zh-CN" altLang="en-US"/>
        </a:p>
      </dgm:t>
    </dgm:pt>
    <dgm:pt modelId="{453D8F94-5481-4B46-951D-205ADC70A1FB}" type="sibTrans" cxnId="{31E023DE-233E-4F9D-9588-E503FADBF668}">
      <dgm:prSet/>
      <dgm:spPr/>
      <dgm:t>
        <a:bodyPr/>
        <a:lstStyle/>
        <a:p>
          <a:endParaRPr lang="zh-CN" altLang="en-US"/>
        </a:p>
      </dgm:t>
    </dgm:pt>
    <dgm:pt modelId="{92FC24E5-1CCD-406E-980C-AA84675A8A13}">
      <dgm:prSet/>
      <dgm:spPr/>
      <dgm:t>
        <a:bodyPr/>
        <a:lstStyle/>
        <a:p>
          <a:pPr rtl="0"/>
          <a:r>
            <a:rPr lang="zh-CN" dirty="0" smtClean="0"/>
            <a:t>二、万丈高楼  始于基础</a:t>
          </a:r>
          <a:r>
            <a:rPr lang="en-US" dirty="0" smtClean="0"/>
            <a:t>——</a:t>
          </a:r>
          <a:r>
            <a:rPr lang="zh-CN" dirty="0" smtClean="0"/>
            <a:t>战略管理概念</a:t>
          </a:r>
          <a:endParaRPr lang="en-US" dirty="0"/>
        </a:p>
      </dgm:t>
    </dgm:pt>
    <dgm:pt modelId="{259CB0B8-1CEB-4529-87FD-5DEFF8883662}" type="parTrans" cxnId="{6C33FDE6-39D7-45DC-870D-62041BB7FCAA}">
      <dgm:prSet/>
      <dgm:spPr/>
      <dgm:t>
        <a:bodyPr/>
        <a:lstStyle/>
        <a:p>
          <a:endParaRPr lang="zh-CN" altLang="en-US"/>
        </a:p>
      </dgm:t>
    </dgm:pt>
    <dgm:pt modelId="{747BAF48-A57C-458E-8FCA-31524AABB5E9}" type="sibTrans" cxnId="{6C33FDE6-39D7-45DC-870D-62041BB7FCAA}">
      <dgm:prSet/>
      <dgm:spPr/>
      <dgm:t>
        <a:bodyPr/>
        <a:lstStyle/>
        <a:p>
          <a:endParaRPr lang="zh-CN" altLang="en-US"/>
        </a:p>
      </dgm:t>
    </dgm:pt>
    <dgm:pt modelId="{6854AE14-B542-4D97-9362-9EC92B3BB541}">
      <dgm:prSet/>
      <dgm:spPr/>
      <dgm:t>
        <a:bodyPr/>
        <a:lstStyle/>
        <a:p>
          <a:pPr rtl="0"/>
          <a:r>
            <a:rPr lang="zh-CN" dirty="0" smtClean="0"/>
            <a:t>三、明察秋毫  慧眼识英</a:t>
          </a:r>
          <a:r>
            <a:rPr lang="en-US" dirty="0" smtClean="0"/>
            <a:t>——</a:t>
          </a:r>
          <a:r>
            <a:rPr lang="zh-CN" dirty="0" smtClean="0"/>
            <a:t>内外部环境分析</a:t>
          </a:r>
          <a:endParaRPr lang="en-US" dirty="0"/>
        </a:p>
      </dgm:t>
    </dgm:pt>
    <dgm:pt modelId="{970EBFAC-75A0-403A-B37F-7E1AB815F1CA}" type="parTrans" cxnId="{91D4888B-742F-4E1F-A9A9-53E9710E137D}">
      <dgm:prSet/>
      <dgm:spPr/>
      <dgm:t>
        <a:bodyPr/>
        <a:lstStyle/>
        <a:p>
          <a:endParaRPr lang="zh-CN" altLang="en-US"/>
        </a:p>
      </dgm:t>
    </dgm:pt>
    <dgm:pt modelId="{5AC30E11-50A8-40DB-89B9-5271AAD9245B}" type="sibTrans" cxnId="{91D4888B-742F-4E1F-A9A9-53E9710E137D}">
      <dgm:prSet/>
      <dgm:spPr/>
      <dgm:t>
        <a:bodyPr/>
        <a:lstStyle/>
        <a:p>
          <a:endParaRPr lang="zh-CN" altLang="en-US"/>
        </a:p>
      </dgm:t>
    </dgm:pt>
    <dgm:pt modelId="{541B501E-453E-4637-8981-15AFB66ACC7E}">
      <dgm:prSet/>
      <dgm:spPr/>
      <dgm:t>
        <a:bodyPr/>
        <a:lstStyle/>
        <a:p>
          <a:pPr rtl="0"/>
          <a:r>
            <a:rPr lang="zh-CN" dirty="0" smtClean="0"/>
            <a:t>四、高瞻远瞩  运筹帷幄</a:t>
          </a:r>
          <a:r>
            <a:rPr lang="en-US" dirty="0" smtClean="0"/>
            <a:t>——</a:t>
          </a:r>
          <a:r>
            <a:rPr lang="zh-CN" dirty="0" smtClean="0"/>
            <a:t>公司层战略选择</a:t>
          </a:r>
          <a:endParaRPr lang="en-US" dirty="0"/>
        </a:p>
      </dgm:t>
    </dgm:pt>
    <dgm:pt modelId="{A076E630-9BD1-44DA-8CF7-ED73DDF31343}" type="parTrans" cxnId="{136C5A68-8CE5-4D0F-BC56-C1C90962EF80}">
      <dgm:prSet/>
      <dgm:spPr/>
      <dgm:t>
        <a:bodyPr/>
        <a:lstStyle/>
        <a:p>
          <a:endParaRPr lang="zh-CN" altLang="en-US"/>
        </a:p>
      </dgm:t>
    </dgm:pt>
    <dgm:pt modelId="{43F0BC8A-4CA6-447F-B774-798085989426}" type="sibTrans" cxnId="{136C5A68-8CE5-4D0F-BC56-C1C90962EF80}">
      <dgm:prSet/>
      <dgm:spPr/>
      <dgm:t>
        <a:bodyPr/>
        <a:lstStyle/>
        <a:p>
          <a:endParaRPr lang="zh-CN" altLang="en-US"/>
        </a:p>
      </dgm:t>
    </dgm:pt>
    <dgm:pt modelId="{B3BAA783-3CFC-40BE-91B0-716E80E1324D}">
      <dgm:prSet/>
      <dgm:spPr/>
      <dgm:t>
        <a:bodyPr/>
        <a:lstStyle/>
        <a:p>
          <a:pPr rtl="0"/>
          <a:r>
            <a:rPr lang="zh-CN" dirty="0" smtClean="0"/>
            <a:t>五、华山论剑  优胜劣汰</a:t>
          </a:r>
          <a:r>
            <a:rPr lang="en-US" dirty="0" smtClean="0"/>
            <a:t>——</a:t>
          </a:r>
          <a:r>
            <a:rPr lang="zh-CN" dirty="0" smtClean="0"/>
            <a:t>竞争战略及选择</a:t>
          </a:r>
          <a:endParaRPr lang="en-US" dirty="0"/>
        </a:p>
      </dgm:t>
    </dgm:pt>
    <dgm:pt modelId="{6786B5B6-5790-4C2B-8C7F-A1C5D0361429}" type="parTrans" cxnId="{AAB5F75C-70B9-4AE7-88DA-A04B2FC5C751}">
      <dgm:prSet/>
      <dgm:spPr/>
      <dgm:t>
        <a:bodyPr/>
        <a:lstStyle/>
        <a:p>
          <a:endParaRPr lang="zh-CN" altLang="en-US"/>
        </a:p>
      </dgm:t>
    </dgm:pt>
    <dgm:pt modelId="{DC1B0238-D043-4B34-B4EC-7D748F4BF106}" type="sibTrans" cxnId="{AAB5F75C-70B9-4AE7-88DA-A04B2FC5C751}">
      <dgm:prSet/>
      <dgm:spPr/>
      <dgm:t>
        <a:bodyPr/>
        <a:lstStyle/>
        <a:p>
          <a:endParaRPr lang="zh-CN" altLang="en-US"/>
        </a:p>
      </dgm:t>
    </dgm:pt>
    <dgm:pt modelId="{0EDD5849-514D-404D-BD32-ABE3186A5C92}">
      <dgm:prSet/>
      <dgm:spPr/>
      <dgm:t>
        <a:bodyPr/>
        <a:lstStyle/>
        <a:p>
          <a:pPr rtl="0"/>
          <a:r>
            <a:rPr lang="zh-CN" dirty="0" smtClean="0"/>
            <a:t>六、行胜于言  持续改进</a:t>
          </a:r>
          <a:r>
            <a:rPr lang="en-US" dirty="0" smtClean="0"/>
            <a:t>——</a:t>
          </a:r>
          <a:r>
            <a:rPr lang="zh-CN" dirty="0" smtClean="0"/>
            <a:t>实施评价控制</a:t>
          </a:r>
          <a:endParaRPr lang="en-US" dirty="0"/>
        </a:p>
      </dgm:t>
    </dgm:pt>
    <dgm:pt modelId="{FA15FDEB-758A-43DC-9A13-6195EF82568F}" type="parTrans" cxnId="{9F6DCC8F-7EBC-4753-8952-91352D115E75}">
      <dgm:prSet/>
      <dgm:spPr/>
      <dgm:t>
        <a:bodyPr/>
        <a:lstStyle/>
        <a:p>
          <a:endParaRPr lang="zh-CN" altLang="en-US"/>
        </a:p>
      </dgm:t>
    </dgm:pt>
    <dgm:pt modelId="{1A23B0DD-0F68-4E56-97CE-F7FCCCD5431E}" type="sibTrans" cxnId="{9F6DCC8F-7EBC-4753-8952-91352D115E75}">
      <dgm:prSet/>
      <dgm:spPr/>
      <dgm:t>
        <a:bodyPr/>
        <a:lstStyle/>
        <a:p>
          <a:endParaRPr lang="zh-CN" altLang="en-US"/>
        </a:p>
      </dgm:t>
    </dgm:pt>
    <dgm:pt modelId="{FB05EEEA-4EB9-4F05-B0B2-2F93D770B0BA}" type="pres">
      <dgm:prSet presAssocID="{80E05C6A-3B87-4005-98D8-5F4B942F7A9B}" presName="linear" presStyleCnt="0">
        <dgm:presLayoutVars>
          <dgm:animLvl val="lvl"/>
          <dgm:resizeHandles val="exact"/>
        </dgm:presLayoutVars>
      </dgm:prSet>
      <dgm:spPr/>
      <dgm:t>
        <a:bodyPr/>
        <a:lstStyle/>
        <a:p>
          <a:endParaRPr lang="zh-CN" altLang="en-US"/>
        </a:p>
      </dgm:t>
    </dgm:pt>
    <dgm:pt modelId="{0E98DB00-A6AD-4642-BFF2-8C81FD1ABCC1}" type="pres">
      <dgm:prSet presAssocID="{CE4A1FB5-928C-436E-95F9-36F53E48F966}" presName="parentText" presStyleLbl="node1" presStyleIdx="0" presStyleCnt="6">
        <dgm:presLayoutVars>
          <dgm:chMax val="0"/>
          <dgm:bulletEnabled val="1"/>
        </dgm:presLayoutVars>
      </dgm:prSet>
      <dgm:spPr/>
      <dgm:t>
        <a:bodyPr/>
        <a:lstStyle/>
        <a:p>
          <a:endParaRPr lang="zh-CN" altLang="en-US"/>
        </a:p>
      </dgm:t>
    </dgm:pt>
    <dgm:pt modelId="{0797045F-F41F-4940-BF8B-4E2BAF6F1931}" type="pres">
      <dgm:prSet presAssocID="{453D8F94-5481-4B46-951D-205ADC70A1FB}" presName="spacer" presStyleCnt="0"/>
      <dgm:spPr/>
    </dgm:pt>
    <dgm:pt modelId="{F49D9E88-F052-459A-A28A-8EEC86269635}" type="pres">
      <dgm:prSet presAssocID="{92FC24E5-1CCD-406E-980C-AA84675A8A13}" presName="parentText" presStyleLbl="node1" presStyleIdx="1" presStyleCnt="6">
        <dgm:presLayoutVars>
          <dgm:chMax val="0"/>
          <dgm:bulletEnabled val="1"/>
        </dgm:presLayoutVars>
      </dgm:prSet>
      <dgm:spPr/>
      <dgm:t>
        <a:bodyPr/>
        <a:lstStyle/>
        <a:p>
          <a:endParaRPr lang="zh-CN" altLang="en-US"/>
        </a:p>
      </dgm:t>
    </dgm:pt>
    <dgm:pt modelId="{68A5CCDF-C94A-4413-8E2D-E4A6C42B1F7E}" type="pres">
      <dgm:prSet presAssocID="{747BAF48-A57C-458E-8FCA-31524AABB5E9}" presName="spacer" presStyleCnt="0"/>
      <dgm:spPr/>
    </dgm:pt>
    <dgm:pt modelId="{DD537DD6-1FEC-40FB-AA4C-68055F20C0DC}" type="pres">
      <dgm:prSet presAssocID="{6854AE14-B542-4D97-9362-9EC92B3BB541}" presName="parentText" presStyleLbl="node1" presStyleIdx="2" presStyleCnt="6">
        <dgm:presLayoutVars>
          <dgm:chMax val="0"/>
          <dgm:bulletEnabled val="1"/>
        </dgm:presLayoutVars>
      </dgm:prSet>
      <dgm:spPr/>
      <dgm:t>
        <a:bodyPr/>
        <a:lstStyle/>
        <a:p>
          <a:endParaRPr lang="zh-CN" altLang="en-US"/>
        </a:p>
      </dgm:t>
    </dgm:pt>
    <dgm:pt modelId="{B1894AE0-A414-4675-B7EC-696B639639C8}" type="pres">
      <dgm:prSet presAssocID="{5AC30E11-50A8-40DB-89B9-5271AAD9245B}" presName="spacer" presStyleCnt="0"/>
      <dgm:spPr/>
    </dgm:pt>
    <dgm:pt modelId="{6572E298-C7B2-4BDB-83B6-D0F29E5DF833}" type="pres">
      <dgm:prSet presAssocID="{541B501E-453E-4637-8981-15AFB66ACC7E}" presName="parentText" presStyleLbl="node1" presStyleIdx="3" presStyleCnt="6">
        <dgm:presLayoutVars>
          <dgm:chMax val="0"/>
          <dgm:bulletEnabled val="1"/>
        </dgm:presLayoutVars>
      </dgm:prSet>
      <dgm:spPr/>
      <dgm:t>
        <a:bodyPr/>
        <a:lstStyle/>
        <a:p>
          <a:endParaRPr lang="zh-CN" altLang="en-US"/>
        </a:p>
      </dgm:t>
    </dgm:pt>
    <dgm:pt modelId="{32D149E6-811A-4971-97B2-254D79B671F5}" type="pres">
      <dgm:prSet presAssocID="{43F0BC8A-4CA6-447F-B774-798085989426}" presName="spacer" presStyleCnt="0"/>
      <dgm:spPr/>
    </dgm:pt>
    <dgm:pt modelId="{5D5BE3EB-C74F-4EC3-B488-C7C3C4B58077}" type="pres">
      <dgm:prSet presAssocID="{B3BAA783-3CFC-40BE-91B0-716E80E1324D}" presName="parentText" presStyleLbl="node1" presStyleIdx="4" presStyleCnt="6">
        <dgm:presLayoutVars>
          <dgm:chMax val="0"/>
          <dgm:bulletEnabled val="1"/>
        </dgm:presLayoutVars>
      </dgm:prSet>
      <dgm:spPr/>
      <dgm:t>
        <a:bodyPr/>
        <a:lstStyle/>
        <a:p>
          <a:endParaRPr lang="zh-CN" altLang="en-US"/>
        </a:p>
      </dgm:t>
    </dgm:pt>
    <dgm:pt modelId="{EAEAB9F6-71DF-435B-BF89-E082ABA41215}" type="pres">
      <dgm:prSet presAssocID="{DC1B0238-D043-4B34-B4EC-7D748F4BF106}" presName="spacer" presStyleCnt="0"/>
      <dgm:spPr/>
    </dgm:pt>
    <dgm:pt modelId="{F1AFF1E7-E89D-4F1F-B10B-44FDE06AC779}" type="pres">
      <dgm:prSet presAssocID="{0EDD5849-514D-404D-BD32-ABE3186A5C92}" presName="parentText" presStyleLbl="node1" presStyleIdx="5" presStyleCnt="6">
        <dgm:presLayoutVars>
          <dgm:chMax val="0"/>
          <dgm:bulletEnabled val="1"/>
        </dgm:presLayoutVars>
      </dgm:prSet>
      <dgm:spPr/>
      <dgm:t>
        <a:bodyPr/>
        <a:lstStyle/>
        <a:p>
          <a:endParaRPr lang="zh-CN" altLang="en-US"/>
        </a:p>
      </dgm:t>
    </dgm:pt>
  </dgm:ptLst>
  <dgm:cxnLst>
    <dgm:cxn modelId="{D373EAC0-004D-45C8-9F9F-A7FD8370FBF9}" type="presOf" srcId="{80E05C6A-3B87-4005-98D8-5F4B942F7A9B}" destId="{FB05EEEA-4EB9-4F05-B0B2-2F93D770B0BA}" srcOrd="0" destOrd="0" presId="urn:microsoft.com/office/officeart/2005/8/layout/vList2"/>
    <dgm:cxn modelId="{6C33FDE6-39D7-45DC-870D-62041BB7FCAA}" srcId="{80E05C6A-3B87-4005-98D8-5F4B942F7A9B}" destId="{92FC24E5-1CCD-406E-980C-AA84675A8A13}" srcOrd="1" destOrd="0" parTransId="{259CB0B8-1CEB-4529-87FD-5DEFF8883662}" sibTransId="{747BAF48-A57C-458E-8FCA-31524AABB5E9}"/>
    <dgm:cxn modelId="{106E0DF1-ECD4-4E6D-A1E6-EC971AC1F757}" type="presOf" srcId="{6854AE14-B542-4D97-9362-9EC92B3BB541}" destId="{DD537DD6-1FEC-40FB-AA4C-68055F20C0DC}" srcOrd="0" destOrd="0" presId="urn:microsoft.com/office/officeart/2005/8/layout/vList2"/>
    <dgm:cxn modelId="{31E023DE-233E-4F9D-9588-E503FADBF668}" srcId="{80E05C6A-3B87-4005-98D8-5F4B942F7A9B}" destId="{CE4A1FB5-928C-436E-95F9-36F53E48F966}" srcOrd="0" destOrd="0" parTransId="{16DFCE13-2B9A-455E-810B-EAB02CE4017C}" sibTransId="{453D8F94-5481-4B46-951D-205ADC70A1FB}"/>
    <dgm:cxn modelId="{87393BCF-1D41-4789-9F05-8CA66F700FDC}" type="presOf" srcId="{541B501E-453E-4637-8981-15AFB66ACC7E}" destId="{6572E298-C7B2-4BDB-83B6-D0F29E5DF833}" srcOrd="0" destOrd="0" presId="urn:microsoft.com/office/officeart/2005/8/layout/vList2"/>
    <dgm:cxn modelId="{552ACC4C-FC51-4723-B428-74BDE0FCAA80}" type="presOf" srcId="{0EDD5849-514D-404D-BD32-ABE3186A5C92}" destId="{F1AFF1E7-E89D-4F1F-B10B-44FDE06AC779}" srcOrd="0" destOrd="0" presId="urn:microsoft.com/office/officeart/2005/8/layout/vList2"/>
    <dgm:cxn modelId="{9F6DCC8F-7EBC-4753-8952-91352D115E75}" srcId="{80E05C6A-3B87-4005-98D8-5F4B942F7A9B}" destId="{0EDD5849-514D-404D-BD32-ABE3186A5C92}" srcOrd="5" destOrd="0" parTransId="{FA15FDEB-758A-43DC-9A13-6195EF82568F}" sibTransId="{1A23B0DD-0F68-4E56-97CE-F7FCCCD5431E}"/>
    <dgm:cxn modelId="{F7E4CC73-C1E6-44BB-A285-94259E8C4F7B}" type="presOf" srcId="{B3BAA783-3CFC-40BE-91B0-716E80E1324D}" destId="{5D5BE3EB-C74F-4EC3-B488-C7C3C4B58077}" srcOrd="0" destOrd="0" presId="urn:microsoft.com/office/officeart/2005/8/layout/vList2"/>
    <dgm:cxn modelId="{FD0C7601-5A71-4366-AB17-0E46935D0293}" type="presOf" srcId="{92FC24E5-1CCD-406E-980C-AA84675A8A13}" destId="{F49D9E88-F052-459A-A28A-8EEC86269635}" srcOrd="0" destOrd="0" presId="urn:microsoft.com/office/officeart/2005/8/layout/vList2"/>
    <dgm:cxn modelId="{77395817-0E34-4A93-9F6A-A86B32AF4CCF}" type="presOf" srcId="{CE4A1FB5-928C-436E-95F9-36F53E48F966}" destId="{0E98DB00-A6AD-4642-BFF2-8C81FD1ABCC1}" srcOrd="0" destOrd="0" presId="urn:microsoft.com/office/officeart/2005/8/layout/vList2"/>
    <dgm:cxn modelId="{91D4888B-742F-4E1F-A9A9-53E9710E137D}" srcId="{80E05C6A-3B87-4005-98D8-5F4B942F7A9B}" destId="{6854AE14-B542-4D97-9362-9EC92B3BB541}" srcOrd="2" destOrd="0" parTransId="{970EBFAC-75A0-403A-B37F-7E1AB815F1CA}" sibTransId="{5AC30E11-50A8-40DB-89B9-5271AAD9245B}"/>
    <dgm:cxn modelId="{136C5A68-8CE5-4D0F-BC56-C1C90962EF80}" srcId="{80E05C6A-3B87-4005-98D8-5F4B942F7A9B}" destId="{541B501E-453E-4637-8981-15AFB66ACC7E}" srcOrd="3" destOrd="0" parTransId="{A076E630-9BD1-44DA-8CF7-ED73DDF31343}" sibTransId="{43F0BC8A-4CA6-447F-B774-798085989426}"/>
    <dgm:cxn modelId="{AAB5F75C-70B9-4AE7-88DA-A04B2FC5C751}" srcId="{80E05C6A-3B87-4005-98D8-5F4B942F7A9B}" destId="{B3BAA783-3CFC-40BE-91B0-716E80E1324D}" srcOrd="4" destOrd="0" parTransId="{6786B5B6-5790-4C2B-8C7F-A1C5D0361429}" sibTransId="{DC1B0238-D043-4B34-B4EC-7D748F4BF106}"/>
    <dgm:cxn modelId="{91E7597C-52D7-447C-8797-9DA99EB68D97}" type="presParOf" srcId="{FB05EEEA-4EB9-4F05-B0B2-2F93D770B0BA}" destId="{0E98DB00-A6AD-4642-BFF2-8C81FD1ABCC1}" srcOrd="0" destOrd="0" presId="urn:microsoft.com/office/officeart/2005/8/layout/vList2"/>
    <dgm:cxn modelId="{2A09135A-6FB3-4C46-8D14-745A7153C564}" type="presParOf" srcId="{FB05EEEA-4EB9-4F05-B0B2-2F93D770B0BA}" destId="{0797045F-F41F-4940-BF8B-4E2BAF6F1931}" srcOrd="1" destOrd="0" presId="urn:microsoft.com/office/officeart/2005/8/layout/vList2"/>
    <dgm:cxn modelId="{9C08C42F-5A28-49A3-9099-4B42661AB20A}" type="presParOf" srcId="{FB05EEEA-4EB9-4F05-B0B2-2F93D770B0BA}" destId="{F49D9E88-F052-459A-A28A-8EEC86269635}" srcOrd="2" destOrd="0" presId="urn:microsoft.com/office/officeart/2005/8/layout/vList2"/>
    <dgm:cxn modelId="{A799CC9E-500B-4066-9ADD-A01E13E0DE2F}" type="presParOf" srcId="{FB05EEEA-4EB9-4F05-B0B2-2F93D770B0BA}" destId="{68A5CCDF-C94A-4413-8E2D-E4A6C42B1F7E}" srcOrd="3" destOrd="0" presId="urn:microsoft.com/office/officeart/2005/8/layout/vList2"/>
    <dgm:cxn modelId="{492398B1-DD1C-478B-A747-0CB8526B10DC}" type="presParOf" srcId="{FB05EEEA-4EB9-4F05-B0B2-2F93D770B0BA}" destId="{DD537DD6-1FEC-40FB-AA4C-68055F20C0DC}" srcOrd="4" destOrd="0" presId="urn:microsoft.com/office/officeart/2005/8/layout/vList2"/>
    <dgm:cxn modelId="{FE910360-E883-4134-A6B9-7423DAA82247}" type="presParOf" srcId="{FB05EEEA-4EB9-4F05-B0B2-2F93D770B0BA}" destId="{B1894AE0-A414-4675-B7EC-696B639639C8}" srcOrd="5" destOrd="0" presId="urn:microsoft.com/office/officeart/2005/8/layout/vList2"/>
    <dgm:cxn modelId="{7DDA1BBD-D2B8-4DE5-81A0-9476F5B8AEA1}" type="presParOf" srcId="{FB05EEEA-4EB9-4F05-B0B2-2F93D770B0BA}" destId="{6572E298-C7B2-4BDB-83B6-D0F29E5DF833}" srcOrd="6" destOrd="0" presId="urn:microsoft.com/office/officeart/2005/8/layout/vList2"/>
    <dgm:cxn modelId="{44DBEC16-E24E-425A-80D3-9D708AA3F12B}" type="presParOf" srcId="{FB05EEEA-4EB9-4F05-B0B2-2F93D770B0BA}" destId="{32D149E6-811A-4971-97B2-254D79B671F5}" srcOrd="7" destOrd="0" presId="urn:microsoft.com/office/officeart/2005/8/layout/vList2"/>
    <dgm:cxn modelId="{ABC7D237-B875-4B49-AE04-E07CAAAFE94B}" type="presParOf" srcId="{FB05EEEA-4EB9-4F05-B0B2-2F93D770B0BA}" destId="{5D5BE3EB-C74F-4EC3-B488-C7C3C4B58077}" srcOrd="8" destOrd="0" presId="urn:microsoft.com/office/officeart/2005/8/layout/vList2"/>
    <dgm:cxn modelId="{BE87A64D-AF01-46B9-B3B7-33C611F944A2}" type="presParOf" srcId="{FB05EEEA-4EB9-4F05-B0B2-2F93D770B0BA}" destId="{EAEAB9F6-71DF-435B-BF89-E082ABA41215}" srcOrd="9" destOrd="0" presId="urn:microsoft.com/office/officeart/2005/8/layout/vList2"/>
    <dgm:cxn modelId="{8A711D25-712A-460C-B212-3C00BF11E735}" type="presParOf" srcId="{FB05EEEA-4EB9-4F05-B0B2-2F93D770B0BA}" destId="{F1AFF1E7-E89D-4F1F-B10B-44FDE06AC77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5EB8A-9D36-4143-83C3-23AD46E2DFF7}" type="datetimeFigureOut">
              <a:rPr lang="zh-CN" altLang="en-US" smtClean="0"/>
              <a:pPr/>
              <a:t>2015/12/12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05C325-03C8-4FF8-86F6-DE4D3FBC089F}" type="slidenum">
              <a:rPr lang="zh-CN" altLang="en-US" smtClean="0"/>
              <a:pPr/>
              <a:t>‹#›</a:t>
            </a:fld>
            <a:endParaRPr lang="zh-CN" altLang="en-US"/>
          </a:p>
        </p:txBody>
      </p:sp>
    </p:spTree>
    <p:extLst>
      <p:ext uri="{BB962C8B-B14F-4D97-AF65-F5344CB8AC3E}">
        <p14:creationId xmlns:p14="http://schemas.microsoft.com/office/powerpoint/2010/main" val="269665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38BFFA9-E1F1-4075-BFB0-E4B4158527A7}" type="slidenum">
              <a:rPr lang="en-US" altLang="zh-CN" smtClean="0"/>
              <a:pPr/>
              <a:t>1</a:t>
            </a:fld>
            <a:endParaRPr lang="en-US" altLang="zh-CN" smtClean="0"/>
          </a:p>
        </p:txBody>
      </p:sp>
      <p:sp>
        <p:nvSpPr>
          <p:cNvPr id="80899" name="Rectangle 1026"/>
          <p:cNvSpPr>
            <a:spLocks noGrp="1" noRot="1" noChangeAspect="1" noChangeArrowheads="1" noTextEdit="1"/>
          </p:cNvSpPr>
          <p:nvPr>
            <p:ph type="sldImg"/>
          </p:nvPr>
        </p:nvSpPr>
        <p:spPr>
          <a:xfrm>
            <a:off x="1143000" y="685800"/>
            <a:ext cx="4572000" cy="3429000"/>
          </a:xfrm>
          <a:solidFill>
            <a:srgbClr val="FFFFFF"/>
          </a:solidFill>
          <a:ln/>
        </p:spPr>
      </p:sp>
      <p:sp>
        <p:nvSpPr>
          <p:cNvPr id="80900"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第二三四节重点介绍。</a:t>
            </a:r>
          </a:p>
        </p:txBody>
      </p:sp>
    </p:spTree>
    <p:extLst>
      <p:ext uri="{BB962C8B-B14F-4D97-AF65-F5344CB8AC3E}">
        <p14:creationId xmlns:p14="http://schemas.microsoft.com/office/powerpoint/2010/main" val="350784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3FEFB3C-CE7F-40A8-B704-8BDEFC38E83D}" type="slidenum">
              <a:rPr lang="en-US" altLang="zh-CN" smtClean="0"/>
              <a:pPr/>
              <a:t>19</a:t>
            </a:fld>
            <a:endParaRPr lang="en-US" altLang="zh-CN" smtClean="0"/>
          </a:p>
        </p:txBody>
      </p:sp>
      <p:sp>
        <p:nvSpPr>
          <p:cNvPr id="88067" name="Rectangle 2"/>
          <p:cNvSpPr>
            <a:spLocks noGrp="1" noRot="1" noChangeAspect="1" noChangeArrowheads="1" noTextEdit="1"/>
          </p:cNvSpPr>
          <p:nvPr>
            <p:ph type="sldImg"/>
          </p:nvPr>
        </p:nvSpPr>
        <p:spPr>
          <a:xfrm>
            <a:off x="888363" y="685628"/>
            <a:ext cx="5081276" cy="3429862"/>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smtClean="0"/>
              <a:t>“</a:t>
            </a:r>
            <a:r>
              <a:rPr lang="zh-CN" altLang="en-US" dirty="0" smtClean="0"/>
              <a:t>因为世界变的快，我常安静不下来”</a:t>
            </a:r>
            <a:r>
              <a:rPr lang="en-US" altLang="zh-CN" dirty="0" smtClean="0"/>
              <a:t>——</a:t>
            </a:r>
            <a:r>
              <a:rPr lang="zh-CN" altLang="en-US" dirty="0" smtClean="0"/>
              <a:t>老狼</a:t>
            </a:r>
            <a:r>
              <a:rPr lang="en-US" altLang="zh-CN" dirty="0" smtClean="0"/>
              <a:t>《</a:t>
            </a:r>
            <a:r>
              <a:rPr lang="zh-CN" altLang="en-US" dirty="0" smtClean="0"/>
              <a:t>美人</a:t>
            </a:r>
            <a:r>
              <a:rPr lang="en-US" altLang="zh-CN" dirty="0" smtClean="0"/>
              <a:t>》</a:t>
            </a:r>
          </a:p>
          <a:p>
            <a:pPr eaLnBrk="1" hangingPunct="1"/>
            <a:r>
              <a:rPr lang="zh-CN" altLang="en-US" dirty="0" smtClean="0"/>
              <a:t>变革的种类：不变、因应、预应、主动变革（</a:t>
            </a:r>
            <a:r>
              <a:rPr lang="en-US" altLang="zh-CN" dirty="0" err="1" smtClean="0"/>
              <a:t>intel</a:t>
            </a:r>
            <a:r>
              <a:rPr lang="zh-CN" altLang="en-US" dirty="0" smtClean="0"/>
              <a:t>）。</a:t>
            </a:r>
            <a:r>
              <a:rPr lang="zh-CN" altLang="en-US" b="1" dirty="0" smtClean="0">
                <a:latin typeface="黑体" pitchFamily="49" charset="-122"/>
                <a:ea typeface="黑体" pitchFamily="49" charset="-122"/>
              </a:rPr>
              <a:t>渐进式变革</a:t>
            </a:r>
            <a:r>
              <a:rPr lang="en-US" altLang="zh-CN" b="1" dirty="0" smtClean="0">
                <a:latin typeface="黑体" pitchFamily="49" charset="-122"/>
                <a:ea typeface="黑体" pitchFamily="49" charset="-122"/>
              </a:rPr>
              <a:t>:</a:t>
            </a:r>
            <a:r>
              <a:rPr lang="zh-CN" altLang="en-US" sz="1600" dirty="0" smtClean="0">
                <a:solidFill>
                  <a:srgbClr val="FF5050"/>
                </a:solidFill>
              </a:rPr>
              <a:t>通过连续观察环境的变化，并采取小步骤的调整而保持组织对环境变化的敏感性。（</a:t>
            </a:r>
            <a:r>
              <a:rPr lang="en-US" altLang="zh-CN" sz="1600" dirty="0" err="1" smtClean="0">
                <a:solidFill>
                  <a:srgbClr val="FF5050"/>
                </a:solidFill>
              </a:rPr>
              <a:t>case:intel</a:t>
            </a:r>
            <a:r>
              <a:rPr lang="zh-CN" altLang="en-US" sz="1600" dirty="0" smtClean="0">
                <a:solidFill>
                  <a:srgbClr val="FF5050"/>
                </a:solidFill>
              </a:rPr>
              <a:t>渐进式导致战略变革：从存储器到微处理器）</a:t>
            </a:r>
          </a:p>
          <a:p>
            <a:pPr eaLnBrk="1" hangingPunct="1"/>
            <a:r>
              <a:rPr lang="zh-CN" altLang="en-US" sz="1600" dirty="0" smtClean="0">
                <a:solidFill>
                  <a:srgbClr val="FF5050"/>
                </a:solidFill>
              </a:rPr>
              <a:t>“能够生存的物种并不是最强或是最机智的，但它们是那些最能适应变化的物种。”</a:t>
            </a:r>
            <a:r>
              <a:rPr lang="en-US" altLang="zh-CN" sz="1600" dirty="0" smtClean="0">
                <a:solidFill>
                  <a:srgbClr val="FF5050"/>
                </a:solidFill>
              </a:rPr>
              <a:t>——</a:t>
            </a:r>
            <a:r>
              <a:rPr lang="zh-CN" altLang="en-US" sz="1600" dirty="0" smtClean="0">
                <a:solidFill>
                  <a:srgbClr val="FF5050"/>
                </a:solidFill>
              </a:rPr>
              <a:t>查尔斯</a:t>
            </a:r>
            <a:r>
              <a:rPr lang="en-US" altLang="zh-CN" sz="1600" dirty="0" smtClean="0">
                <a:solidFill>
                  <a:srgbClr val="FF5050"/>
                </a:solidFill>
              </a:rPr>
              <a:t>·</a:t>
            </a:r>
            <a:r>
              <a:rPr lang="zh-CN" altLang="en-US" sz="1600" dirty="0" smtClean="0">
                <a:solidFill>
                  <a:srgbClr val="FF5050"/>
                </a:solidFill>
              </a:rPr>
              <a:t>达尔文</a:t>
            </a:r>
            <a:r>
              <a:rPr lang="en-US" altLang="zh-CN" sz="1600" dirty="0" smtClean="0">
                <a:solidFill>
                  <a:srgbClr val="FF5050"/>
                </a:solidFill>
              </a:rPr>
              <a:t>《</a:t>
            </a:r>
            <a:r>
              <a:rPr lang="zh-CN" altLang="en-US" sz="1600" dirty="0" smtClean="0">
                <a:solidFill>
                  <a:srgbClr val="FF5050"/>
                </a:solidFill>
              </a:rPr>
              <a:t>物种起源</a:t>
            </a:r>
            <a:r>
              <a:rPr lang="en-US" altLang="zh-CN" sz="1600" dirty="0" smtClean="0">
                <a:solidFill>
                  <a:srgbClr val="FF5050"/>
                </a:solidFill>
              </a:rPr>
              <a:t>》</a:t>
            </a:r>
          </a:p>
        </p:txBody>
      </p:sp>
    </p:spTree>
    <p:extLst>
      <p:ext uri="{BB962C8B-B14F-4D97-AF65-F5344CB8AC3E}">
        <p14:creationId xmlns:p14="http://schemas.microsoft.com/office/powerpoint/2010/main" val="650866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BDA8399-5CAC-47CC-B32F-DA896B3A403C}" type="slidenum">
              <a:rPr lang="en-US" altLang="zh-CN" smtClean="0"/>
              <a:pPr/>
              <a:t>20</a:t>
            </a:fld>
            <a:endParaRPr lang="en-US" altLang="zh-CN" smtClean="0"/>
          </a:p>
        </p:txBody>
      </p:sp>
      <p:sp>
        <p:nvSpPr>
          <p:cNvPr id="89091" name="Rectangle 2"/>
          <p:cNvSpPr>
            <a:spLocks noGrp="1" noRot="1" noChangeAspect="1" noChangeArrowheads="1" noTextEdit="1"/>
          </p:cNvSpPr>
          <p:nvPr>
            <p:ph type="sldImg"/>
          </p:nvPr>
        </p:nvSpPr>
        <p:spPr>
          <a:xfrm>
            <a:off x="888363" y="685628"/>
            <a:ext cx="5081276" cy="3429862"/>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竞争优势</a:t>
            </a:r>
            <a:r>
              <a:rPr lang="en-US" altLang="zh-CN" smtClean="0"/>
              <a:t>——</a:t>
            </a:r>
            <a:r>
              <a:rPr lang="zh-CN" altLang="en-US" smtClean="0"/>
              <a:t>要选择具有竞争优势的产品与市场。为此，企业必须明确产品在市场中的竞争关系，并探索所处竞争环境的特点，以及寻找有利的竞争机会。</a:t>
            </a:r>
          </a:p>
        </p:txBody>
      </p:sp>
    </p:spTree>
    <p:extLst>
      <p:ext uri="{BB962C8B-B14F-4D97-AF65-F5344CB8AC3E}">
        <p14:creationId xmlns:p14="http://schemas.microsoft.com/office/powerpoint/2010/main" val="459557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91B7D0B-61FA-406E-92F9-8C0D100BA615}" type="slidenum">
              <a:rPr lang="en-US" altLang="zh-CN" smtClean="0"/>
              <a:pPr/>
              <a:t>21</a:t>
            </a:fld>
            <a:endParaRPr lang="en-US" altLang="zh-CN" smtClean="0"/>
          </a:p>
        </p:txBody>
      </p:sp>
      <p:sp>
        <p:nvSpPr>
          <p:cNvPr id="90115"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100" dirty="0" smtClean="0">
                <a:solidFill>
                  <a:srgbClr val="FF5050"/>
                </a:solidFill>
              </a:rPr>
              <a:t>波士顿顾问公司的奠基人亨德森认为：“任何想长期生存的竞争者，都必须通过差异化而形成压倒所有其他竞争者的独特优势。勉力维持这种差异化，正是企业长期战略的精髓所在。”⑦按照亨德森的说法，战略的本质就是维持企业的独特竞争优势。</a:t>
            </a:r>
          </a:p>
        </p:txBody>
      </p:sp>
    </p:spTree>
    <p:extLst>
      <p:ext uri="{BB962C8B-B14F-4D97-AF65-F5344CB8AC3E}">
        <p14:creationId xmlns:p14="http://schemas.microsoft.com/office/powerpoint/2010/main" val="1392306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6C3204D-1584-4A92-87CB-044B44D43F09}" type="slidenum">
              <a:rPr lang="en-US" altLang="zh-CN" smtClean="0"/>
              <a:pPr/>
              <a:t>23</a:t>
            </a:fld>
            <a:endParaRPr lang="en-US" altLang="zh-CN" smtClean="0"/>
          </a:p>
        </p:txBody>
      </p:sp>
      <p:sp>
        <p:nvSpPr>
          <p:cNvPr id="91139" name="Rectangle 2"/>
          <p:cNvSpPr>
            <a:spLocks noGrp="1" noRot="1" noChangeAspect="1" noChangeArrowheads="1" noTextEdit="1"/>
          </p:cNvSpPr>
          <p:nvPr>
            <p:ph type="sldImg"/>
          </p:nvPr>
        </p:nvSpPr>
        <p:spPr>
          <a:xfrm>
            <a:off x="888363" y="685628"/>
            <a:ext cx="5081276" cy="3429862"/>
          </a:xfrm>
          <a:ln/>
        </p:spPr>
      </p:sp>
      <p:sp>
        <p:nvSpPr>
          <p:cNvPr id="91140" name="Rectangle 3"/>
          <p:cNvSpPr>
            <a:spLocks noGrp="1" noChangeArrowheads="1"/>
          </p:cNvSpPr>
          <p:nvPr>
            <p:ph type="body" idx="1"/>
          </p:nvPr>
        </p:nvSpPr>
        <p:spPr>
          <a:noFill/>
          <a:ln/>
        </p:spPr>
        <p:txBody>
          <a:bodyPr/>
          <a:lstStyle/>
          <a:p>
            <a:pPr eaLnBrk="1" hangingPunct="1"/>
            <a:r>
              <a:rPr lang="zh-CN" altLang="en-US" smtClean="0"/>
              <a:t>这个世界的历史，亲爱的，就是谁为鱼肉，谁为刀俎的历史。</a:t>
            </a:r>
            <a:r>
              <a:rPr lang="en-US" altLang="zh-CN" smtClean="0"/>
              <a:t>——《</a:t>
            </a:r>
            <a:r>
              <a:rPr lang="zh-CN" altLang="en-US" smtClean="0"/>
              <a:t>史维尼。托德：舰街的魔鬼理发师</a:t>
            </a:r>
            <a:r>
              <a:rPr lang="en-US" altLang="zh-CN" smtClean="0"/>
              <a:t>》</a:t>
            </a:r>
            <a:r>
              <a:rPr lang="zh-CN" altLang="en-US" smtClean="0"/>
              <a:t>；经济与管理</a:t>
            </a:r>
            <a:r>
              <a:rPr lang="en-US" altLang="zh-CN" smtClean="0"/>
              <a:t>——how to be economical</a:t>
            </a:r>
            <a:r>
              <a:rPr lang="zh-CN" altLang="en-US" smtClean="0"/>
              <a:t>；清华学生</a:t>
            </a:r>
            <a:r>
              <a:rPr lang="en-US" altLang="zh-CN" smtClean="0"/>
              <a:t>5</a:t>
            </a:r>
            <a:r>
              <a:rPr lang="zh-CN" altLang="en-US" smtClean="0"/>
              <a:t>年后</a:t>
            </a:r>
            <a:r>
              <a:rPr lang="en-US" altLang="zh-CN" smtClean="0"/>
              <a:t>75%</a:t>
            </a:r>
            <a:r>
              <a:rPr lang="zh-CN" altLang="en-US" smtClean="0"/>
              <a:t>以上转管理岗位</a:t>
            </a:r>
          </a:p>
        </p:txBody>
      </p:sp>
    </p:spTree>
    <p:extLst>
      <p:ext uri="{BB962C8B-B14F-4D97-AF65-F5344CB8AC3E}">
        <p14:creationId xmlns:p14="http://schemas.microsoft.com/office/powerpoint/2010/main" val="422466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68E08F-92A3-4B9B-A68B-5DBC71D23405}" type="slidenum">
              <a:rPr lang="en-US" altLang="zh-CN" smtClean="0"/>
              <a:pPr/>
              <a:t>24</a:t>
            </a:fld>
            <a:endParaRPr lang="en-US" altLang="zh-CN" smtClean="0"/>
          </a:p>
        </p:txBody>
      </p:sp>
      <p:sp>
        <p:nvSpPr>
          <p:cNvPr id="92163"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93874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1970C3-78D1-4093-8098-08DC26F9BFFF}" type="slidenum">
              <a:rPr lang="zh-CN" altLang="en-US" smtClean="0"/>
              <a:pPr/>
              <a:t>80</a:t>
            </a:fld>
            <a:endParaRPr lang="zh-CN" altLang="en-US"/>
          </a:p>
        </p:txBody>
      </p:sp>
    </p:spTree>
    <p:extLst>
      <p:ext uri="{BB962C8B-B14F-4D97-AF65-F5344CB8AC3E}">
        <p14:creationId xmlns:p14="http://schemas.microsoft.com/office/powerpoint/2010/main" val="339703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D05C325-03C8-4FF8-86F6-DE4D3FBC089F}" type="slidenum">
              <a:rPr lang="zh-CN" altLang="en-US" smtClean="0"/>
              <a:pPr/>
              <a:t>158</a:t>
            </a:fld>
            <a:endParaRPr lang="zh-CN" altLang="en-US"/>
          </a:p>
        </p:txBody>
      </p:sp>
    </p:spTree>
    <p:extLst>
      <p:ext uri="{BB962C8B-B14F-4D97-AF65-F5344CB8AC3E}">
        <p14:creationId xmlns:p14="http://schemas.microsoft.com/office/powerpoint/2010/main" val="395707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0D6A13-A8FE-44DF-8A70-4526DCD2CE4C}" type="slidenum">
              <a:rPr lang="en-US" altLang="zh-CN" smtClean="0"/>
              <a:pPr/>
              <a:t>3</a:t>
            </a:fld>
            <a:endParaRPr lang="en-US" altLang="zh-CN" smtClean="0"/>
          </a:p>
        </p:txBody>
      </p:sp>
      <p:sp>
        <p:nvSpPr>
          <p:cNvPr id="18435"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normAutofit fontScale="92500"/>
          </a:bodyPr>
          <a:lstStyle/>
          <a:p>
            <a:pPr eaLnBrk="1" hangingPunct="1"/>
            <a:r>
              <a:rPr lang="en-US" altLang="zh-CN" dirty="0" smtClean="0"/>
              <a:t> </a:t>
            </a:r>
            <a:r>
              <a:rPr lang="zh-CN" altLang="en-US" dirty="0" smtClean="0"/>
              <a:t>在战略目标上，近期战略目标是占领荆州，形成立足点；中期目标是占领益州，形成三足鼎立格局；长期战略目标是光复汉室，一统天下。</a:t>
            </a:r>
          </a:p>
          <a:p>
            <a:pPr eaLnBrk="1" hangingPunct="1"/>
            <a:r>
              <a:rPr lang="zh-CN" altLang="en-US" dirty="0" smtClean="0"/>
              <a:t>    在战略态势分析上，首先是分清敌我：曹操是敌人，孙权是朋友。其次是比较各自的实力：曹操有势力，拥有百万之师，又有名分，挟天子以令诸侯。对于这样强大的敌人目前不可与之正面交锋。孙权占据江东．已经经历了三代，地势险要，百姓拥护。对于这样的人只可作为联合对象，不可消灭它。在企业竞争中也要了解自己的竞争对手与合作伙伴，波特的五力模型就是敌友分析。</a:t>
            </a:r>
          </a:p>
          <a:p>
            <a:pPr eaLnBrk="1" hangingPunct="1"/>
            <a:r>
              <a:rPr lang="zh-CN" altLang="en-US" dirty="0" smtClean="0"/>
              <a:t>    寻求自己的立足点：荆州与益州是自己的立足点，一则它们是进可攻退可守的军事要地。二则其主不能守。刘备乘赤壁大战后，大肆掠夺土地，占领荆州，然后又借口荆州是刘表基业，刘表的长子刘琦还在，以协助刘琦守城为名赖着不走。之后有趁汉中张鲁进攻益州，刘漳邀请刘备入川协防之机，变相夺取益州。任何一个企业都要寻找自已的立足市场</a:t>
            </a:r>
            <a:r>
              <a:rPr lang="en-US" altLang="zh-CN" dirty="0" smtClean="0"/>
              <a:t>(Niche Markets)</a:t>
            </a:r>
            <a:r>
              <a:rPr lang="zh-CN" altLang="en-US" dirty="0" smtClean="0"/>
              <a:t>，市场定位往往是争夺立足市场的重要方法。</a:t>
            </a:r>
          </a:p>
          <a:p>
            <a:pPr eaLnBrk="1" hangingPunct="1"/>
            <a:r>
              <a:rPr lang="zh-CN" altLang="en-US" dirty="0" smtClean="0"/>
              <a:t>    伐交与联盟：西边同各少数民族结盟，南边安抚彝、越，外同孙权联合。在安抚南方少数民族上，诸葛亮七擒七放孟获，使孟获“子子孙孙皆感覆载生成之恩”，“南人不夏反矣。”</a:t>
            </a:r>
          </a:p>
          <a:p>
            <a:pPr eaLnBrk="1" hangingPunct="1"/>
            <a:r>
              <a:rPr lang="zh-CN" altLang="en-US" dirty="0" smtClean="0"/>
              <a:t>    等待机会：待天下方变再进攻。正如孙子兵法所说的：“先为不可胜，以待敌之可胜。”以治待乱，以静待哗”。落井下石往往是战争中最常见的策略。企业也往往是在竞争对手最困难的时候发起战争，就能够较轻松地战胜或者兼并对手。</a:t>
            </a:r>
          </a:p>
          <a:p>
            <a:pPr eaLnBrk="1" hangingPunct="1"/>
            <a:r>
              <a:rPr lang="zh-CN" altLang="en-US" dirty="0" smtClean="0"/>
              <a:t>    战略对策：从光复汉室一统天下的目标来说无论是曹操，还是孙权都是敌人，但在刘备无立锥之地的时候，必须通过联吴抗曹的战略才能使自己得以生存。曹操是主要的敌人，但目前无法与之对抗。孙权是目前联合的对象，刘备在没有立足之地时，三足鼎立是最好的生存格局。当立稳脚跟之后，广交朋友，等待时机以成大业。</a:t>
            </a:r>
          </a:p>
          <a:p>
            <a:pPr eaLnBrk="1" hangingPunct="1"/>
            <a:endParaRPr lang="en-US" altLang="zh-CN" dirty="0" smtClean="0"/>
          </a:p>
        </p:txBody>
      </p:sp>
    </p:spTree>
    <p:extLst>
      <p:ext uri="{BB962C8B-B14F-4D97-AF65-F5344CB8AC3E}">
        <p14:creationId xmlns:p14="http://schemas.microsoft.com/office/powerpoint/2010/main" val="201575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05C325-03C8-4FF8-86F6-DE4D3FBC089F}" type="slidenum">
              <a:rPr lang="zh-CN" altLang="en-US" smtClean="0"/>
              <a:pPr/>
              <a:t>5</a:t>
            </a:fld>
            <a:endParaRPr lang="zh-CN" altLang="en-US"/>
          </a:p>
        </p:txBody>
      </p:sp>
    </p:spTree>
    <p:extLst>
      <p:ext uri="{BB962C8B-B14F-4D97-AF65-F5344CB8AC3E}">
        <p14:creationId xmlns:p14="http://schemas.microsoft.com/office/powerpoint/2010/main" val="59325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1CE3602-DDB9-4071-9E05-E0030FB89123}" type="slidenum">
              <a:rPr lang="en-US" altLang="zh-CN" smtClean="0"/>
              <a:pPr/>
              <a:t>9</a:t>
            </a:fld>
            <a:endParaRPr lang="en-US" altLang="zh-CN" smtClean="0"/>
          </a:p>
        </p:txBody>
      </p:sp>
      <p:sp>
        <p:nvSpPr>
          <p:cNvPr id="819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81924" name="Rectangle 3"/>
          <p:cNvSpPr>
            <a:spLocks noGrp="1" noChangeArrowheads="1"/>
          </p:cNvSpPr>
          <p:nvPr>
            <p:ph type="body" idx="1"/>
          </p:nvPr>
        </p:nvSpPr>
        <p:spPr>
          <a:xfrm>
            <a:off x="915167" y="4341160"/>
            <a:ext cx="5027668" cy="4115490"/>
          </a:xfrm>
          <a:solidFill>
            <a:srgbClr val="FFFFFF"/>
          </a:solidFill>
          <a:ln>
            <a:solidFill>
              <a:srgbClr val="000000"/>
            </a:solidFill>
          </a:ln>
        </p:spPr>
        <p:txBody>
          <a:bodyPr/>
          <a:lstStyle/>
          <a:p>
            <a:pPr eaLnBrk="1" hangingPunct="1"/>
            <a:r>
              <a:rPr lang="zh-CN" altLang="en-US" smtClean="0"/>
              <a:t>通用电气</a:t>
            </a:r>
            <a:r>
              <a:rPr lang="en-US" altLang="zh-CN" smtClean="0"/>
              <a:t>70</a:t>
            </a:r>
            <a:r>
              <a:rPr lang="zh-CN" altLang="en-US" smtClean="0"/>
              <a:t>年代一位总裁说：我一天没干几件事，只有一件总也干不完，那就是战略规划。</a:t>
            </a:r>
          </a:p>
        </p:txBody>
      </p:sp>
    </p:spTree>
    <p:extLst>
      <p:ext uri="{BB962C8B-B14F-4D97-AF65-F5344CB8AC3E}">
        <p14:creationId xmlns:p14="http://schemas.microsoft.com/office/powerpoint/2010/main" val="65549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D105D19-F588-4F46-816B-1E83D80F0090}" type="slidenum">
              <a:rPr lang="en-US" altLang="zh-CN" smtClean="0"/>
              <a:pPr/>
              <a:t>10</a:t>
            </a:fld>
            <a:endParaRPr lang="en-US" altLang="zh-CN" smtClean="0"/>
          </a:p>
        </p:txBody>
      </p:sp>
      <p:sp>
        <p:nvSpPr>
          <p:cNvPr id="82947"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82948" name="Rectangle 3"/>
          <p:cNvSpPr>
            <a:spLocks noGrp="1" noChangeArrowheads="1"/>
          </p:cNvSpPr>
          <p:nvPr>
            <p:ph type="body" idx="1"/>
          </p:nvPr>
        </p:nvSpPr>
        <p:spPr>
          <a:xfrm>
            <a:off x="915167" y="4341160"/>
            <a:ext cx="5027668" cy="4115490"/>
          </a:xfrm>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78800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CFC5ED5-F84F-4E4F-A4D3-2A9A175131CB}" type="slidenum">
              <a:rPr lang="en-US" altLang="zh-CN" smtClean="0"/>
              <a:pPr/>
              <a:t>11</a:t>
            </a:fld>
            <a:endParaRPr lang="en-US" altLang="zh-CN" smtClean="0"/>
          </a:p>
        </p:txBody>
      </p:sp>
      <p:sp>
        <p:nvSpPr>
          <p:cNvPr id="83971" name="Rectangle 1026"/>
          <p:cNvSpPr>
            <a:spLocks noGrp="1" noRot="1" noChangeAspect="1" noChangeArrowheads="1" noTextEdit="1"/>
          </p:cNvSpPr>
          <p:nvPr>
            <p:ph type="sldImg"/>
          </p:nvPr>
        </p:nvSpPr>
        <p:spPr>
          <a:xfrm>
            <a:off x="1143000" y="685800"/>
            <a:ext cx="4572000" cy="3429000"/>
          </a:xfrm>
          <a:ln/>
        </p:spPr>
      </p:sp>
      <p:sp>
        <p:nvSpPr>
          <p:cNvPr id="83972" name="Rectangle 1027"/>
          <p:cNvSpPr>
            <a:spLocks noGrp="1" noChangeArrowheads="1"/>
          </p:cNvSpPr>
          <p:nvPr>
            <p:ph type="body" idx="1"/>
          </p:nvPr>
        </p:nvSpPr>
        <p:spPr>
          <a:noFill/>
          <a:ln/>
        </p:spPr>
        <p:txBody>
          <a:bodyPr/>
          <a:lstStyle/>
          <a:p>
            <a:pPr eaLnBrk="1" hangingPunct="1"/>
            <a:r>
              <a:rPr lang="zh-CN" altLang="en-US" smtClean="0"/>
              <a:t>采用的是传统或流行的过程式体系（结构化的过程）</a:t>
            </a:r>
            <a:r>
              <a:rPr lang="en-US" altLang="zh-CN" smtClean="0"/>
              <a:t>——</a:t>
            </a:r>
            <a:r>
              <a:rPr lang="zh-CN" altLang="en-US" smtClean="0"/>
              <a:t>理论导向（按照战略管理的理论体系分类阐述不同层面的战略管理问题）。</a:t>
            </a:r>
          </a:p>
          <a:p>
            <a:pPr eaLnBrk="1" hangingPunct="1"/>
            <a:r>
              <a:rPr lang="zh-CN" altLang="en-US" smtClean="0"/>
              <a:t>项保华</a:t>
            </a:r>
            <a:r>
              <a:rPr lang="en-US" altLang="zh-CN" smtClean="0"/>
              <a:t>《</a:t>
            </a:r>
            <a:r>
              <a:rPr lang="zh-CN" altLang="en-US" smtClean="0"/>
              <a:t>战略管理</a:t>
            </a:r>
            <a:r>
              <a:rPr lang="en-US" altLang="zh-CN" smtClean="0"/>
              <a:t>——</a:t>
            </a:r>
            <a:r>
              <a:rPr lang="zh-CN" altLang="en-US" smtClean="0"/>
              <a:t>艺术与实务</a:t>
            </a:r>
            <a:r>
              <a:rPr lang="en-US" altLang="zh-CN" smtClean="0"/>
              <a:t>》</a:t>
            </a:r>
            <a:r>
              <a:rPr lang="zh-CN" altLang="en-US" smtClean="0"/>
              <a:t>与众不同</a:t>
            </a:r>
            <a:r>
              <a:rPr lang="en-US" altLang="zh-CN" smtClean="0"/>
              <a:t>——</a:t>
            </a:r>
            <a:r>
              <a:rPr lang="zh-CN" altLang="en-US" smtClean="0"/>
              <a:t>问题导向（按人们战略实践中面临的主要问题进行分类，将针对同一问题的不同解答归为一类，，从而简便易懂），具体讲，其提出理论核心（三问题（业务是什么、应是、为什么）、三假设（使命目标、外部环境、内部实力）、三出路（特色、取舍、组合）），并配合实施提出配套管理（战略决策、战略变革和战略激励管理）</a:t>
            </a:r>
          </a:p>
        </p:txBody>
      </p:sp>
    </p:spTree>
    <p:extLst>
      <p:ext uri="{BB962C8B-B14F-4D97-AF65-F5344CB8AC3E}">
        <p14:creationId xmlns:p14="http://schemas.microsoft.com/office/powerpoint/2010/main" val="1168412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1059659-D016-4713-B585-80493A367284}" type="slidenum">
              <a:rPr lang="en-US" altLang="zh-CN" smtClean="0"/>
              <a:pPr/>
              <a:t>12</a:t>
            </a:fld>
            <a:endParaRPr lang="en-US" altLang="zh-CN" smtClean="0"/>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p:spPr>
        <p:txBody>
          <a:bodyPr/>
          <a:lstStyle/>
          <a:p>
            <a:pPr lvl="2" eaLnBrk="1" hangingPunct="1"/>
            <a:r>
              <a:rPr lang="en-US" altLang="zh-CN" sz="1000" dirty="0" smtClean="0">
                <a:latin typeface="宋体" pitchFamily="2" charset="-122"/>
              </a:rPr>
              <a:t>1</a:t>
            </a:r>
            <a:r>
              <a:rPr lang="zh-CN" altLang="en-US" sz="1000" dirty="0" smtClean="0">
                <a:latin typeface="宋体" pitchFamily="2" charset="-122"/>
              </a:rPr>
              <a:t>、目标的重要性：</a:t>
            </a:r>
            <a:r>
              <a:rPr lang="zh-CN" altLang="en-US" sz="1000" dirty="0" smtClean="0">
                <a:latin typeface="_GB2312"/>
              </a:rPr>
              <a:t>‘</a:t>
            </a:r>
            <a:r>
              <a:rPr lang="zh-CN" altLang="en-US" sz="1000" dirty="0" smtClean="0">
                <a:latin typeface="宋体" pitchFamily="2" charset="-122"/>
              </a:rPr>
              <a:t>该走哪一条路呢？ </a:t>
            </a:r>
            <a:r>
              <a:rPr lang="zh-CN" altLang="en-US" sz="1000" dirty="0" smtClean="0">
                <a:latin typeface="_GB2312"/>
              </a:rPr>
              <a:t>’</a:t>
            </a:r>
            <a:r>
              <a:rPr lang="zh-CN" altLang="en-US" sz="1000" dirty="0" smtClean="0">
                <a:latin typeface="宋体" pitchFamily="2" charset="-122"/>
              </a:rPr>
              <a:t>爱丽丝问。</a:t>
            </a:r>
            <a:r>
              <a:rPr lang="zh-CN" altLang="en-US" sz="1000" dirty="0" smtClean="0">
                <a:latin typeface="_GB2312"/>
              </a:rPr>
              <a:t>‘</a:t>
            </a:r>
            <a:r>
              <a:rPr lang="zh-CN" altLang="en-US" sz="1000" dirty="0" smtClean="0">
                <a:latin typeface="宋体" pitchFamily="2" charset="-122"/>
              </a:rPr>
              <a:t>您能否告诉我，您要到哪儿去？ </a:t>
            </a:r>
            <a:r>
              <a:rPr lang="zh-CN" altLang="en-US" sz="1000" dirty="0" smtClean="0">
                <a:latin typeface="_GB2312"/>
              </a:rPr>
              <a:t>’</a:t>
            </a:r>
            <a:r>
              <a:rPr lang="zh-CN" altLang="en-US" sz="1000" dirty="0" smtClean="0">
                <a:latin typeface="宋体" pitchFamily="2" charset="-122"/>
              </a:rPr>
              <a:t>猫答到。</a:t>
            </a:r>
            <a:r>
              <a:rPr lang="zh-CN" altLang="en-US" sz="1000" dirty="0" smtClean="0">
                <a:latin typeface="_GB2312"/>
              </a:rPr>
              <a:t>‘</a:t>
            </a:r>
            <a:r>
              <a:rPr lang="zh-CN" altLang="en-US" sz="1000" dirty="0" smtClean="0">
                <a:latin typeface="宋体" pitchFamily="2" charset="-122"/>
              </a:rPr>
              <a:t>哦，随便到哪儿都行</a:t>
            </a:r>
            <a:r>
              <a:rPr lang="en-US" altLang="zh-CN" sz="1000" dirty="0" smtClean="0">
                <a:latin typeface="_GB2312"/>
              </a:rPr>
              <a:t>···’</a:t>
            </a:r>
            <a:r>
              <a:rPr lang="zh-CN" altLang="en-US" sz="1000" dirty="0" smtClean="0">
                <a:latin typeface="宋体" pitchFamily="2" charset="-122"/>
              </a:rPr>
              <a:t>爱丽丝说。</a:t>
            </a:r>
            <a:r>
              <a:rPr lang="zh-CN" altLang="en-US" sz="1000" dirty="0" smtClean="0">
                <a:latin typeface="_GB2312"/>
              </a:rPr>
              <a:t>‘</a:t>
            </a:r>
            <a:r>
              <a:rPr lang="zh-CN" altLang="en-US" sz="1000" dirty="0" smtClean="0">
                <a:latin typeface="宋体" pitchFamily="2" charset="-122"/>
              </a:rPr>
              <a:t>那您随便走哪条路都行。</a:t>
            </a:r>
            <a:r>
              <a:rPr lang="zh-CN" altLang="en-US" sz="1000" dirty="0" smtClean="0">
                <a:latin typeface="_GB2312"/>
              </a:rPr>
              <a:t>’</a:t>
            </a:r>
            <a:r>
              <a:rPr lang="zh-CN" altLang="en-US" sz="1000" dirty="0" smtClean="0">
                <a:latin typeface="宋体" pitchFamily="2" charset="-122"/>
              </a:rPr>
              <a:t>猫说。</a:t>
            </a:r>
            <a:r>
              <a:rPr lang="en-US" altLang="zh-CN" sz="1000" dirty="0" smtClean="0">
                <a:latin typeface="宋体" pitchFamily="2" charset="-122"/>
              </a:rPr>
              <a:t>-</a:t>
            </a:r>
            <a:r>
              <a:rPr lang="zh-CN" altLang="en-US" sz="1000" dirty="0" smtClean="0">
                <a:latin typeface="宋体" pitchFamily="2" charset="-122"/>
              </a:rPr>
              <a:t>Ｌｅｗｉｓ</a:t>
            </a:r>
            <a:r>
              <a:rPr lang="zh-CN" altLang="en-US" sz="1000" b="1" dirty="0" smtClean="0">
                <a:latin typeface="宋体" pitchFamily="2" charset="-122"/>
              </a:rPr>
              <a:t>　</a:t>
            </a:r>
            <a:r>
              <a:rPr lang="zh-CN" altLang="en-US" sz="1000" dirty="0" smtClean="0">
                <a:latin typeface="宋体" pitchFamily="2" charset="-122"/>
              </a:rPr>
              <a:t>Ｃａｒｒｏｌｌ</a:t>
            </a:r>
            <a:endParaRPr lang="zh-CN" altLang="en-US" sz="1600" dirty="0" smtClean="0">
              <a:latin typeface="宋体" pitchFamily="2" charset="-122"/>
            </a:endParaRPr>
          </a:p>
          <a:p>
            <a:pPr eaLnBrk="1" hangingPunct="1"/>
            <a:r>
              <a:rPr lang="en-US" altLang="zh-CN" dirty="0" smtClean="0">
                <a:latin typeface="宋体" pitchFamily="2" charset="-122"/>
              </a:rPr>
              <a:t>2</a:t>
            </a:r>
            <a:r>
              <a:rPr lang="zh-CN" altLang="en-US" dirty="0" smtClean="0">
                <a:latin typeface="宋体" pitchFamily="2" charset="-122"/>
              </a:rPr>
              <a:t>、其他战略选择：并购案例（联想、</a:t>
            </a:r>
            <a:r>
              <a:rPr lang="en-US" altLang="zh-CN" dirty="0" err="1" smtClean="0">
                <a:latin typeface="宋体" pitchFamily="2" charset="-122"/>
              </a:rPr>
              <a:t>tcl</a:t>
            </a:r>
            <a:r>
              <a:rPr lang="zh-CN" altLang="en-US" dirty="0" smtClean="0">
                <a:latin typeface="宋体" pitchFamily="2" charset="-122"/>
              </a:rPr>
              <a:t>（二者的国际化：参见资料：三种国际化模式</a:t>
            </a:r>
            <a:r>
              <a:rPr lang="en-US" altLang="zh-CN" dirty="0" smtClean="0"/>
              <a:t>——</a:t>
            </a:r>
            <a:r>
              <a:rPr lang="zh-CN" altLang="en-US" dirty="0" smtClean="0">
                <a:latin typeface="宋体" pitchFamily="2" charset="-122"/>
              </a:rPr>
              <a:t>联想、</a:t>
            </a:r>
            <a:r>
              <a:rPr lang="en-US" altLang="zh-CN" dirty="0" err="1" smtClean="0">
                <a:latin typeface="宋体" pitchFamily="2" charset="-122"/>
              </a:rPr>
              <a:t>tcl</a:t>
            </a:r>
            <a:r>
              <a:rPr lang="zh-CN" altLang="en-US" dirty="0" smtClean="0">
                <a:latin typeface="宋体" pitchFamily="2" charset="-122"/>
              </a:rPr>
              <a:t>和长虹）；宝洁吉列等）</a:t>
            </a:r>
          </a:p>
        </p:txBody>
      </p:sp>
    </p:spTree>
    <p:extLst>
      <p:ext uri="{BB962C8B-B14F-4D97-AF65-F5344CB8AC3E}">
        <p14:creationId xmlns:p14="http://schemas.microsoft.com/office/powerpoint/2010/main" val="3717582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CA7FF66-CE2E-4A70-9AAA-6C827F0C6419}" type="slidenum">
              <a:rPr lang="en-US" altLang="zh-CN" smtClean="0"/>
              <a:pPr/>
              <a:t>17</a:t>
            </a:fld>
            <a:endParaRPr lang="en-US" altLang="zh-CN" smtClean="0"/>
          </a:p>
        </p:txBody>
      </p:sp>
      <p:sp>
        <p:nvSpPr>
          <p:cNvPr id="86019" name="Rectangle 2"/>
          <p:cNvSpPr>
            <a:spLocks noGrp="1" noRot="1" noChangeAspect="1" noChangeArrowheads="1" noTextEdit="1"/>
          </p:cNvSpPr>
          <p:nvPr>
            <p:ph type="sldImg"/>
          </p:nvPr>
        </p:nvSpPr>
        <p:spPr>
          <a:xfrm>
            <a:off x="888363" y="685628"/>
            <a:ext cx="5081276" cy="3429862"/>
          </a:xfrm>
          <a:ln/>
        </p:spPr>
      </p:sp>
      <p:sp>
        <p:nvSpPr>
          <p:cNvPr id="8602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58714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F84DB16-80D2-4D18-9F1D-C5744DF82F67}" type="slidenum">
              <a:rPr lang="en-US" altLang="zh-CN" smtClean="0"/>
              <a:pPr/>
              <a:t>18</a:t>
            </a:fld>
            <a:endParaRPr lang="en-US" altLang="zh-CN" smtClean="0"/>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noFill/>
          <a:ln/>
        </p:spPr>
        <p:txBody>
          <a:bodyPr/>
          <a:lstStyle/>
          <a:p>
            <a:pPr eaLnBrk="1" hangingPunct="1"/>
            <a:r>
              <a:rPr lang="zh-CN" altLang="en-US" smtClean="0"/>
              <a:t>概念性技能：韦尔奇</a:t>
            </a:r>
          </a:p>
          <a:p>
            <a:pPr eaLnBrk="1" hangingPunct="1"/>
            <a:r>
              <a:rPr lang="zh-CN" altLang="en-US" smtClean="0"/>
              <a:t>战略管理对中基层就不重要吗？</a:t>
            </a:r>
            <a:r>
              <a:rPr lang="en-US" altLang="zh-CN" smtClean="0"/>
              <a:t>——〉</a:t>
            </a:r>
            <a:r>
              <a:rPr lang="zh-CN" altLang="en-US" smtClean="0"/>
              <a:t>执行力的概念。小小神童“没有淡季的市场、只有淡季的思想”</a:t>
            </a:r>
          </a:p>
          <a:p>
            <a:pPr eaLnBrk="1" hangingPunct="1"/>
            <a:endParaRPr lang="en-US" altLang="zh-CN" smtClean="0"/>
          </a:p>
        </p:txBody>
      </p:sp>
    </p:spTree>
    <p:extLst>
      <p:ext uri="{BB962C8B-B14F-4D97-AF65-F5344CB8AC3E}">
        <p14:creationId xmlns:p14="http://schemas.microsoft.com/office/powerpoint/2010/main" val="779634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1"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2"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3"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4"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5"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6"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7"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8"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9"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0"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1"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2"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3"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4"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5"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6"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7"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8"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29"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0"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1"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2"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3"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4"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5"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6"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7"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8"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39"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0"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1"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2"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3"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4"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5"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6"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7"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8"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49"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0"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1"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2"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3"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4"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5"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6"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7"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8"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59"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0"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1"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2"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3"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4"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5"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6"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7"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8"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69"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0"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1"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2"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3"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4"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5"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6"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7"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8"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79"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0"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1"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2"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3"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4"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5"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6"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7"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8"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89"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0"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1"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2"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3"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4"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5"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6"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7"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8"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99"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0"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1"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2"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3"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4"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5"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6"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7"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8"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09"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10"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11"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12"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sp>
          <p:nvSpPr>
            <p:cNvPr id="113"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defRPr/>
              </a:pPr>
              <a:endParaRPr lang="zh-CN" altLang="en-US">
                <a:ea typeface="宋体" charset="-122"/>
              </a:endParaRPr>
            </a:p>
          </p:txBody>
        </p:sp>
      </p:grpSp>
      <p:pic>
        <p:nvPicPr>
          <p:cNvPr id="114" name="Picture 7" descr="artplus_nature_naturalcity42_a"/>
          <p:cNvPicPr>
            <a:picLocks noChangeAspect="1" noChangeArrowheads="1"/>
          </p:cNvPicPr>
          <p:nvPr/>
        </p:nvPicPr>
        <p:blipFill>
          <a:blip r:embed="rId3" cstate="print"/>
          <a:srcRect/>
          <a:stretch>
            <a:fillRect/>
          </a:stretch>
        </p:blipFill>
        <p:spPr bwMode="auto">
          <a:xfrm>
            <a:off x="4870450" y="3167063"/>
            <a:ext cx="4425950" cy="2989262"/>
          </a:xfrm>
          <a:prstGeom prst="rect">
            <a:avLst/>
          </a:prstGeom>
          <a:noFill/>
          <a:ln w="9525">
            <a:noFill/>
            <a:miter lim="800000"/>
            <a:headEnd/>
            <a:tailEnd/>
          </a:ln>
        </p:spPr>
      </p:pic>
      <p:pic>
        <p:nvPicPr>
          <p:cNvPr id="115" name="Picture 12" descr="artplus_nature_naturalcity42_i"/>
          <p:cNvPicPr>
            <a:picLocks noChangeAspect="1" noChangeArrowheads="1"/>
          </p:cNvPicPr>
          <p:nvPr/>
        </p:nvPicPr>
        <p:blipFill>
          <a:blip r:embed="rId4" cstate="print"/>
          <a:srcRect/>
          <a:stretch>
            <a:fillRect/>
          </a:stretch>
        </p:blipFill>
        <p:spPr bwMode="auto">
          <a:xfrm>
            <a:off x="6956425" y="3352800"/>
            <a:ext cx="1654175" cy="877888"/>
          </a:xfrm>
          <a:prstGeom prst="rect">
            <a:avLst/>
          </a:prstGeom>
          <a:noFill/>
          <a:ln w="9525">
            <a:noFill/>
            <a:miter lim="800000"/>
            <a:headEnd/>
            <a:tailEnd/>
          </a:ln>
        </p:spPr>
      </p:pic>
      <p:pic>
        <p:nvPicPr>
          <p:cNvPr id="116" name="Picture 10" descr="artplus_nature_naturalcity42_c"/>
          <p:cNvPicPr>
            <a:picLocks noChangeAspect="1" noChangeArrowheads="1"/>
          </p:cNvPicPr>
          <p:nvPr/>
        </p:nvPicPr>
        <p:blipFill>
          <a:blip r:embed="rId5" cstate="print"/>
          <a:srcRect/>
          <a:stretch>
            <a:fillRect/>
          </a:stretch>
        </p:blipFill>
        <p:spPr bwMode="auto">
          <a:xfrm>
            <a:off x="9296400" y="2895600"/>
            <a:ext cx="1112838" cy="866775"/>
          </a:xfrm>
          <a:prstGeom prst="rect">
            <a:avLst/>
          </a:prstGeom>
          <a:noFill/>
          <a:ln w="9525">
            <a:noFill/>
            <a:miter lim="800000"/>
            <a:headEnd/>
            <a:tailEnd/>
          </a:ln>
        </p:spPr>
      </p:pic>
      <p:pic>
        <p:nvPicPr>
          <p:cNvPr id="117" name="Picture 13" descr="artplus_nature_naturalcity42_f"/>
          <p:cNvPicPr>
            <a:picLocks noChangeAspect="1" noChangeArrowheads="1"/>
          </p:cNvPicPr>
          <p:nvPr/>
        </p:nvPicPr>
        <p:blipFill>
          <a:blip r:embed="rId6" cstate="print"/>
          <a:srcRect/>
          <a:stretch>
            <a:fillRect/>
          </a:stretch>
        </p:blipFill>
        <p:spPr bwMode="auto">
          <a:xfrm>
            <a:off x="4994275" y="4594225"/>
            <a:ext cx="4911725" cy="1882775"/>
          </a:xfrm>
          <a:prstGeom prst="rect">
            <a:avLst/>
          </a:prstGeom>
          <a:noFill/>
          <a:ln w="9525">
            <a:noFill/>
            <a:miter lim="800000"/>
            <a:headEnd/>
            <a:tailEnd/>
          </a:ln>
        </p:spPr>
      </p:pic>
      <p:sp>
        <p:nvSpPr>
          <p:cNvPr id="118" name="Text Box 126"/>
          <p:cNvSpPr txBox="1">
            <a:spLocks noChangeArrowheads="1"/>
          </p:cNvSpPr>
          <p:nvPr/>
        </p:nvSpPr>
        <p:spPr bwMode="auto">
          <a:xfrm>
            <a:off x="8007350" y="152400"/>
            <a:ext cx="984250" cy="396875"/>
          </a:xfrm>
          <a:prstGeom prst="rect">
            <a:avLst/>
          </a:prstGeom>
          <a:noFill/>
          <a:ln w="9525">
            <a:noFill/>
            <a:miter lim="800000"/>
            <a:headEnd/>
            <a:tailEnd/>
          </a:ln>
          <a:effectLst/>
        </p:spPr>
        <p:txBody>
          <a:bodyPr wrap="none">
            <a:spAutoFit/>
          </a:bodyPr>
          <a:lstStyle/>
          <a:p>
            <a:pPr algn="r">
              <a:defRPr/>
            </a:pPr>
            <a:r>
              <a:rPr lang="en-US" altLang="zh-CN" sz="2000" b="1">
                <a:solidFill>
                  <a:srgbClr val="000000"/>
                </a:solidFill>
                <a:latin typeface="Verdana" pitchFamily="34" charset="0"/>
                <a:ea typeface="宋体" charset="-122"/>
              </a:rPr>
              <a:t>LOGO</a:t>
            </a:r>
          </a:p>
        </p:txBody>
      </p:sp>
      <p:pic>
        <p:nvPicPr>
          <p:cNvPr id="119" name="Picture 9" descr="artplus_nature_naturalcity42_b"/>
          <p:cNvPicPr>
            <a:picLocks noChangeAspect="1" noChangeArrowheads="1"/>
          </p:cNvPicPr>
          <p:nvPr/>
        </p:nvPicPr>
        <p:blipFill>
          <a:blip r:embed="rId7" cstate="print"/>
          <a:srcRect/>
          <a:stretch>
            <a:fillRect/>
          </a:stretch>
        </p:blipFill>
        <p:spPr bwMode="auto">
          <a:xfrm>
            <a:off x="5195888" y="3097213"/>
            <a:ext cx="2971800" cy="571500"/>
          </a:xfrm>
          <a:prstGeom prst="rect">
            <a:avLst/>
          </a:prstGeom>
          <a:noFill/>
          <a:ln w="9525">
            <a:noFill/>
            <a:miter lim="800000"/>
            <a:headEnd/>
            <a:tailEnd/>
          </a:ln>
        </p:spPr>
      </p:pic>
      <p:pic>
        <p:nvPicPr>
          <p:cNvPr id="120" name="Picture 8" descr="artplus_nature_naturalcity42_e"/>
          <p:cNvPicPr>
            <a:picLocks noChangeAspect="1" noChangeArrowheads="1"/>
          </p:cNvPicPr>
          <p:nvPr/>
        </p:nvPicPr>
        <p:blipFill>
          <a:blip r:embed="rId8" cstate="print"/>
          <a:srcRect/>
          <a:stretch>
            <a:fillRect/>
          </a:stretch>
        </p:blipFill>
        <p:spPr bwMode="auto">
          <a:xfrm>
            <a:off x="5943600" y="1993900"/>
            <a:ext cx="1546225" cy="1663700"/>
          </a:xfrm>
          <a:prstGeom prst="rect">
            <a:avLst/>
          </a:prstGeom>
          <a:noFill/>
          <a:ln w="9525">
            <a:noFill/>
            <a:miter lim="800000"/>
            <a:headEnd/>
            <a:tailEnd/>
          </a:ln>
        </p:spPr>
      </p:pic>
      <p:pic>
        <p:nvPicPr>
          <p:cNvPr id="121" name="Picture 11" descr="artplus_nature_naturalcity42_d"/>
          <p:cNvPicPr>
            <a:picLocks noChangeAspect="1" noChangeArrowheads="1"/>
          </p:cNvPicPr>
          <p:nvPr/>
        </p:nvPicPr>
        <p:blipFill>
          <a:blip r:embed="rId9" cstate="print"/>
          <a:srcRect/>
          <a:stretch>
            <a:fillRect/>
          </a:stretch>
        </p:blipFill>
        <p:spPr bwMode="auto">
          <a:xfrm>
            <a:off x="5626100" y="2862263"/>
            <a:ext cx="623888" cy="579437"/>
          </a:xfrm>
          <a:prstGeom prst="rect">
            <a:avLst/>
          </a:prstGeom>
          <a:noFill/>
          <a:ln w="9525">
            <a:noFill/>
            <a:miter lim="800000"/>
            <a:headEnd/>
            <a:tailEnd/>
          </a:ln>
        </p:spPr>
      </p:pic>
      <p:pic>
        <p:nvPicPr>
          <p:cNvPr id="122" name="Picture 128" descr="a1"/>
          <p:cNvPicPr>
            <a:picLocks noChangeAspect="1" noChangeArrowheads="1"/>
          </p:cNvPicPr>
          <p:nvPr/>
        </p:nvPicPr>
        <p:blipFill>
          <a:blip r:embed="rId10" cstate="print"/>
          <a:srcRect/>
          <a:stretch>
            <a:fillRect/>
          </a:stretch>
        </p:blipFill>
        <p:spPr bwMode="auto">
          <a:xfrm>
            <a:off x="9359900" y="95250"/>
            <a:ext cx="1803400" cy="2070100"/>
          </a:xfrm>
          <a:prstGeom prst="rect">
            <a:avLst/>
          </a:prstGeom>
          <a:noFill/>
          <a:ln w="9525">
            <a:noFill/>
            <a:miter lim="800000"/>
            <a:headEnd/>
            <a:tailEnd/>
          </a:ln>
        </p:spPr>
      </p:pic>
      <p:pic>
        <p:nvPicPr>
          <p:cNvPr id="123" name="Picture 129" descr="b_1"/>
          <p:cNvPicPr>
            <a:picLocks noChangeAspect="1" noChangeArrowheads="1"/>
          </p:cNvPicPr>
          <p:nvPr/>
        </p:nvPicPr>
        <p:blipFill>
          <a:blip r:embed="rId11" cstate="print"/>
          <a:srcRect/>
          <a:stretch>
            <a:fillRect/>
          </a:stretch>
        </p:blipFill>
        <p:spPr bwMode="auto">
          <a:xfrm>
            <a:off x="10204450" y="1968500"/>
            <a:ext cx="1079500" cy="469900"/>
          </a:xfrm>
          <a:prstGeom prst="rect">
            <a:avLst/>
          </a:prstGeom>
          <a:noFill/>
          <a:ln w="9525">
            <a:noFill/>
            <a:miter lim="800000"/>
            <a:headEnd/>
            <a:tailEnd/>
          </a:ln>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zh-CN" altLang="en-US" smtClean="0"/>
              <a:t>单击此处编辑母版标题样式</a:t>
            </a:r>
            <a:endParaRPr lang="en-US" altLang="zh-CN"/>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zh-CN" altLang="en-US" smtClean="0"/>
              <a:t>单击此处编辑母版副标题样式</a:t>
            </a:r>
            <a:endParaRPr lang="en-US" altLang="zh-CN"/>
          </a:p>
        </p:txBody>
      </p:sp>
      <p:sp>
        <p:nvSpPr>
          <p:cNvPr id="124" name="Rectangle 4"/>
          <p:cNvSpPr>
            <a:spLocks noGrp="1" noChangeArrowheads="1"/>
          </p:cNvSpPr>
          <p:nvPr>
            <p:ph type="dt" sz="half" idx="10"/>
          </p:nvPr>
        </p:nvSpPr>
        <p:spPr>
          <a:xfrm>
            <a:off x="304800" y="6477000"/>
            <a:ext cx="2133600" cy="168275"/>
          </a:xfrm>
        </p:spPr>
        <p:txBody>
          <a:bodyPr/>
          <a:lstStyle>
            <a:lvl1pPr>
              <a:defRPr/>
            </a:lvl1pPr>
          </a:lstStyle>
          <a:p>
            <a:pPr>
              <a:defRPr/>
            </a:pPr>
            <a:endParaRPr lang="en-US" altLang="zh-CN"/>
          </a:p>
        </p:txBody>
      </p:sp>
      <p:sp>
        <p:nvSpPr>
          <p:cNvPr id="125" name="Rectangle 5"/>
          <p:cNvSpPr>
            <a:spLocks noGrp="1" noChangeArrowheads="1"/>
          </p:cNvSpPr>
          <p:nvPr>
            <p:ph type="ftr" sz="quarter" idx="11"/>
          </p:nvPr>
        </p:nvSpPr>
        <p:spPr>
          <a:xfrm>
            <a:off x="6705600" y="6477000"/>
            <a:ext cx="2286000" cy="168275"/>
          </a:xfrm>
        </p:spPr>
        <p:txBody>
          <a:bodyPr/>
          <a:lstStyle>
            <a:lvl1pPr algn="r">
              <a:defRPr/>
            </a:lvl1pPr>
          </a:lstStyle>
          <a:p>
            <a:pPr>
              <a:defRPr/>
            </a:pPr>
            <a:r>
              <a:rPr lang="en-US" altLang="zh-CN"/>
              <a:t>www.themegallery.com</a:t>
            </a:r>
          </a:p>
        </p:txBody>
      </p:sp>
      <p:sp>
        <p:nvSpPr>
          <p:cNvPr id="126" name="Rectangle 6"/>
          <p:cNvSpPr>
            <a:spLocks noGrp="1" noChangeArrowheads="1"/>
          </p:cNvSpPr>
          <p:nvPr>
            <p:ph type="sldNum" sz="quarter" idx="12"/>
          </p:nvPr>
        </p:nvSpPr>
        <p:spPr>
          <a:xfrm>
            <a:off x="3657600" y="6477000"/>
            <a:ext cx="2133600" cy="168275"/>
          </a:xfrm>
        </p:spPr>
        <p:txBody>
          <a:bodyPr/>
          <a:lstStyle>
            <a:lvl1pPr algn="ctr">
              <a:defRPr/>
            </a:lvl1pPr>
          </a:lstStyle>
          <a:p>
            <a:pPr>
              <a:defRPr/>
            </a:pPr>
            <a:fld id="{1E3BF6E8-D2E3-4B75-B072-23E1905107E3}"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1000"/>
                                        <p:tgtEl>
                                          <p:spTgt spid="119"/>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down)">
                                      <p:cBhvr>
                                        <p:cTn id="18" dur="500"/>
                                        <p:tgtEl>
                                          <p:spTgt spid="121"/>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down)">
                                      <p:cBhvr>
                                        <p:cTn id="22" dur="500"/>
                                        <p:tgtEl>
                                          <p:spTgt spid="120"/>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11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fade">
                                      <p:cBhvr>
                                        <p:cTn id="28" dur="1000"/>
                                        <p:tgtEl>
                                          <p:spTgt spid="11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down)">
                                      <p:cBhvr>
                                        <p:cTn id="32" dur="500"/>
                                        <p:tgtEl>
                                          <p:spTgt spid="115"/>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wipe(down)">
                                      <p:cBhvr>
                                        <p:cTn id="36" dur="1000"/>
                                        <p:tgtEl>
                                          <p:spTgt spid="117"/>
                                        </p:tgtEl>
                                      </p:cBhvr>
                                    </p:animEffect>
                                  </p:childTnLst>
                                </p:cTn>
                              </p:par>
                              <p:par>
                                <p:cTn id="37" presetID="10" presetClass="entr" presetSubtype="0" fill="hold" nodeType="withEffect">
                                  <p:stCondLst>
                                    <p:cond delay="8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2000"/>
                                        <p:tgtEl>
                                          <p:spTgt spid="5"/>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122"/>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123"/>
                                        </p:tgtEl>
                                        <p:attrNameLst>
                                          <p:attrName>ppt_x</p:attrName>
                                          <p:attrName>ppt_y</p:attrName>
                                        </p:attrNameLst>
                                      </p:cBhvr>
                                      <p:rCtr x="-43300" y="7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AEF38F-6662-4D55-8970-B3C5207CDF8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43EC074-131D-40DA-A20B-BB35D64EA89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2C819A-F67B-4B1A-8165-0850215849F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317C3-887C-4692-81C5-4BE90D96897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91B9F6-CF81-4ECB-813F-FDDFBF125AD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8B985B3-6991-46B5-AB8F-4315A5CBF5E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140C3C8-66F3-4A21-A34A-AC1DA929AE8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54F498-38B0-4745-9C5B-171FE2C2DEA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1FFDC4B-3FC5-4F30-A0C0-7F5B454E976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3CAF66-6066-4F68-971B-674A127A579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C3FA3C-16B9-463F-9558-FB1E0A46A17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1"/>
          <p:cNvPicPr>
            <a:picLocks noChangeAspect="1" noChangeArrowheads="1"/>
          </p:cNvPicPr>
          <p:nvPr/>
        </p:nvPicPr>
        <p:blipFill>
          <a:blip r:embed="rId14" cstate="print"/>
          <a:srcRect b="38461"/>
          <a:stretch>
            <a:fillRect/>
          </a:stretch>
        </p:blipFill>
        <p:spPr bwMode="auto">
          <a:xfrm>
            <a:off x="0" y="6324600"/>
            <a:ext cx="9144000" cy="542925"/>
          </a:xfrm>
          <a:prstGeom prst="rect">
            <a:avLst/>
          </a:prstGeom>
          <a:noFill/>
          <a:ln w="9525">
            <a:noFill/>
            <a:miter lim="800000"/>
            <a:headEnd/>
            <a:tailEnd/>
          </a:ln>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1028"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charset="-122"/>
              </a:defRPr>
            </a:lvl1pPr>
          </a:lstStyle>
          <a:p>
            <a:pPr>
              <a:defRPr/>
            </a:pPr>
            <a:fld id="{8D34870B-0B97-47A7-9852-D89A5C58E330}" type="slidenum">
              <a:rPr lang="en-US" altLang="zh-CN"/>
              <a:pPr>
                <a:defRPr/>
              </a:pPr>
              <a:t>‹#›</a:t>
            </a:fld>
            <a:endParaRPr lang="en-US" altLang="zh-CN"/>
          </a:p>
        </p:txBody>
      </p:sp>
      <p:pic>
        <p:nvPicPr>
          <p:cNvPr id="1032"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a:ln w="9525">
            <a:noFill/>
            <a:miter lim="800000"/>
            <a:headEnd/>
            <a:tailEnd/>
          </a:ln>
        </p:spPr>
      </p:pic>
      <p:pic>
        <p:nvPicPr>
          <p:cNvPr id="1033"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a:ln w="9525">
            <a:noFill/>
            <a:miter lim="800000"/>
            <a:headEnd/>
            <a:tailEnd/>
          </a:ln>
        </p:spPr>
      </p:pic>
      <p:pic>
        <p:nvPicPr>
          <p:cNvPr id="1034"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a:ln w="9525">
            <a:noFill/>
            <a:miter lim="800000"/>
            <a:headEnd/>
            <a:tailEnd/>
          </a:ln>
        </p:spPr>
      </p:pic>
      <p:pic>
        <p:nvPicPr>
          <p:cNvPr id="1035"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a:ln w="9525">
            <a:noFill/>
            <a:miter lim="800000"/>
            <a:headEnd/>
            <a:tailEnd/>
          </a:ln>
        </p:spPr>
      </p:pic>
      <p:pic>
        <p:nvPicPr>
          <p:cNvPr id="1036"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a:ln w="9525">
            <a:noFill/>
            <a:miter lim="800000"/>
            <a:headEnd/>
            <a:tailEnd/>
          </a:ln>
        </p:spPr>
      </p:pic>
      <p:pic>
        <p:nvPicPr>
          <p:cNvPr id="1037"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a:ln w="9525">
            <a:noFill/>
            <a:miter lim="800000"/>
            <a:headEnd/>
            <a:tailEnd/>
          </a:ln>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a:ln w="9525">
            <a:noFill/>
            <a:miter lim="800000"/>
            <a:headEnd/>
            <a:tailEnd/>
          </a:ln>
        </p:spPr>
      </p:pic>
      <p:sp>
        <p:nvSpPr>
          <p:cNvPr id="3"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44" name="Picture 20" descr="a1"/>
          <p:cNvPicPr>
            <a:picLocks noChangeAspect="1" noChangeArrowheads="1"/>
          </p:cNvPicPr>
          <p:nvPr/>
        </p:nvPicPr>
        <p:blipFill>
          <a:blip r:embed="rId22" cstate="print"/>
          <a:srcRect/>
          <a:stretch>
            <a:fillRect/>
          </a:stretch>
        </p:blipFill>
        <p:spPr bwMode="auto">
          <a:xfrm>
            <a:off x="9625013" y="328613"/>
            <a:ext cx="942975" cy="1082675"/>
          </a:xfrm>
          <a:prstGeom prst="rect">
            <a:avLst/>
          </a:prstGeom>
          <a:noFill/>
          <a:ln w="9525">
            <a:noFill/>
            <a:miter lim="800000"/>
            <a:headEnd/>
            <a:tailEnd/>
          </a:ln>
        </p:spPr>
      </p:pic>
      <p:pic>
        <p:nvPicPr>
          <p:cNvPr id="1045" name="Picture 21" descr="b_1"/>
          <p:cNvPicPr>
            <a:picLocks noChangeAspect="1" noChangeArrowheads="1"/>
          </p:cNvPicPr>
          <p:nvPr/>
        </p:nvPicPr>
        <p:blipFill>
          <a:blip r:embed="rId23" cstate="print"/>
          <a:srcRect/>
          <a:stretch>
            <a:fillRect/>
          </a:stretch>
        </p:blipFill>
        <p:spPr bwMode="auto">
          <a:xfrm>
            <a:off x="-990600" y="1371600"/>
            <a:ext cx="825500" cy="358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00" y="-52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00" y="-4800"/>
                                    </p:animMotion>
                                  </p:childTnLst>
                                </p:cTn>
                              </p:par>
                              <p:par>
                                <p:cTn id="14" presetID="22" presetClass="entr" presetSubtype="8" fill="hold" grpId="0" nodeType="withEffect">
                                  <p:stCondLst>
                                    <p:cond delay="9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Microsoft_Word_97_-_2003___1.doc"/></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iki.mbalib.com/wiki/%E5%B8%82%E5%9C%BA%E7%BB%8F%E6%B5%8E" TargetMode="External"/><Relationship Id="rId2" Type="http://schemas.openxmlformats.org/officeDocument/2006/relationships/hyperlink" Target="http://wiki.mbalib.com/wiki/%E8%90%A5%E5%88%A9%E6%80%A7%E7%BB%84%E7%BB%87"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5.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iki.mbalib.com/wiki/%E7%BB%84%E7%BB%87%E7%9B%AE%E6%A0%87"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7.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otop1mba@126.com" TargetMode="External"/><Relationship Id="rId2" Type="http://schemas.openxmlformats.org/officeDocument/2006/relationships/hyperlink" Target="mailto:jing.ranzhe@mail.shufe.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emf"/></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ctrTitle"/>
          </p:nvPr>
        </p:nvSpPr>
        <p:spPr>
          <a:xfrm>
            <a:off x="0" y="1285860"/>
            <a:ext cx="8839200" cy="2209800"/>
          </a:xfrm>
        </p:spPr>
        <p:txBody>
          <a:bodyPr/>
          <a:lstStyle/>
          <a:p>
            <a:pPr algn="ctr" eaLnBrk="1" hangingPunct="1">
              <a:defRPr/>
            </a:pPr>
            <a:r>
              <a:rPr lang="zh-CN" altLang="en-US" sz="6000" b="1" dirty="0" smtClean="0">
                <a:solidFill>
                  <a:srgbClr val="FF0000"/>
                </a:solidFill>
                <a:latin typeface="黑体" pitchFamily="49" charset="-122"/>
                <a:ea typeface="黑体" pitchFamily="49" charset="-122"/>
              </a:rPr>
              <a:t>战略管理</a:t>
            </a:r>
            <a:r>
              <a:rPr lang="zh-CN" altLang="en-US" sz="6000" b="1" dirty="0" smtClean="0">
                <a:latin typeface="黑体" pitchFamily="49" charset="-122"/>
                <a:ea typeface="黑体" pitchFamily="49" charset="-122"/>
              </a:rPr>
              <a:t/>
            </a:r>
            <a:br>
              <a:rPr lang="zh-CN" altLang="en-US" sz="6000" b="1" dirty="0" smtClean="0">
                <a:latin typeface="黑体" pitchFamily="49" charset="-122"/>
                <a:ea typeface="黑体" pitchFamily="49" charset="-122"/>
              </a:rPr>
            </a:br>
            <a:r>
              <a:rPr lang="zh-CN" altLang="en-US" sz="2800" b="1" dirty="0" smtClean="0">
                <a:latin typeface="黑体" pitchFamily="49" charset="-122"/>
                <a:ea typeface="黑体" pitchFamily="49" charset="-122"/>
              </a:rPr>
              <a:t/>
            </a:r>
            <a:br>
              <a:rPr lang="zh-CN" altLang="en-US" sz="2800" b="1" dirty="0" smtClean="0">
                <a:latin typeface="黑体" pitchFamily="49" charset="-122"/>
                <a:ea typeface="黑体" pitchFamily="49" charset="-122"/>
              </a:rPr>
            </a:br>
            <a:r>
              <a:rPr lang="en-US" altLang="zh-CN" sz="4000" b="1" i="1" dirty="0" smtClean="0">
                <a:solidFill>
                  <a:srgbClr val="FF3300"/>
                </a:solidFill>
                <a:effectLst>
                  <a:outerShdw blurRad="38100" dist="38100" dir="2700000" algn="tl">
                    <a:srgbClr val="000000"/>
                  </a:outerShdw>
                </a:effectLst>
                <a:latin typeface="Bookman Old Style" pitchFamily="18" charset="0"/>
                <a:ea typeface="黑体" pitchFamily="49" charset="-122"/>
              </a:rPr>
              <a:t>Strategic Management</a:t>
            </a:r>
          </a:p>
        </p:txBody>
      </p:sp>
      <p:sp>
        <p:nvSpPr>
          <p:cNvPr id="5123" name="Rectangle 3"/>
          <p:cNvSpPr>
            <a:spLocks noGrp="1" noChangeArrowheads="1"/>
          </p:cNvSpPr>
          <p:nvPr>
            <p:ph type="subTitle" idx="1"/>
          </p:nvPr>
        </p:nvSpPr>
        <p:spPr>
          <a:xfrm>
            <a:off x="1500166" y="5143512"/>
            <a:ext cx="6096000" cy="1285884"/>
          </a:xfrm>
        </p:spPr>
        <p:txBody>
          <a:bodyPr/>
          <a:lstStyle/>
          <a:p>
            <a:pPr marL="571500" indent="-571500" algn="ctr" eaLnBrk="1" hangingPunct="1">
              <a:lnSpc>
                <a:spcPct val="90000"/>
              </a:lnSpc>
            </a:pPr>
            <a:r>
              <a:rPr lang="zh-CN" altLang="en-US" sz="3600" i="0" dirty="0" smtClean="0">
                <a:latin typeface="黑体" pitchFamily="49" charset="-122"/>
                <a:ea typeface="黑体" pitchFamily="49" charset="-122"/>
              </a:rPr>
              <a:t>井然哲</a:t>
            </a:r>
          </a:p>
          <a:p>
            <a:pPr marL="571500" indent="-571500" algn="ctr" eaLnBrk="1" hangingPunct="1">
              <a:lnSpc>
                <a:spcPct val="90000"/>
              </a:lnSpc>
            </a:pPr>
            <a:r>
              <a:rPr lang="zh-CN" altLang="en-US" sz="3600" b="1" i="0" dirty="0" smtClean="0">
                <a:latin typeface="黑体" pitchFamily="49" charset="-122"/>
                <a:ea typeface="黑体" pitchFamily="49" charset="-122"/>
              </a:rPr>
              <a:t>上海财经大学</a:t>
            </a:r>
            <a:endParaRPr lang="en-US" altLang="zh-CN" sz="2400" b="1"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533400" y="1785926"/>
          <a:ext cx="807720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5" name="Text Box 7"/>
          <p:cNvSpPr txBox="1">
            <a:spLocks noChangeArrowheads="1"/>
          </p:cNvSpPr>
          <p:nvPr/>
        </p:nvSpPr>
        <p:spPr bwMode="auto">
          <a:xfrm>
            <a:off x="1600200" y="990600"/>
            <a:ext cx="5867400" cy="769938"/>
          </a:xfrm>
          <a:prstGeom prst="rect">
            <a:avLst/>
          </a:prstGeom>
          <a:noFill/>
          <a:ln w="12700">
            <a:noFill/>
            <a:miter lim="800000"/>
            <a:headEnd/>
            <a:tailEnd/>
          </a:ln>
        </p:spPr>
        <p:txBody>
          <a:bodyPr>
            <a:spAutoFit/>
          </a:bodyPr>
          <a:lstStyle/>
          <a:p>
            <a:r>
              <a:rPr lang="zh-CN" altLang="en-US" sz="4400" dirty="0">
                <a:solidFill>
                  <a:srgbClr val="000099"/>
                </a:solidFill>
                <a:ea typeface="楷体_GB2312" pitchFamily="49" charset="-122"/>
              </a:rPr>
              <a:t>企业战略管理知识点</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4000" dirty="0" smtClean="0"/>
              <a:t>图</a:t>
            </a:r>
            <a:r>
              <a:rPr lang="en-US" altLang="zh-CN" sz="4000" dirty="0" smtClean="0"/>
              <a:t>3-3 </a:t>
            </a:r>
            <a:r>
              <a:rPr lang="zh-CN" altLang="en-US" sz="4000" dirty="0" smtClean="0"/>
              <a:t>建立内部因素评价矩阵的步骤</a:t>
            </a:r>
            <a:r>
              <a:rPr lang="zh-CN" altLang="en-US" dirty="0" smtClean="0"/>
              <a:t/>
            </a:r>
            <a:br>
              <a:rPr lang="zh-CN" altLang="en-US" dirty="0" smtClean="0"/>
            </a:br>
            <a:endParaRPr lang="zh-CN" altLang="en-US" dirty="0"/>
          </a:p>
        </p:txBody>
      </p:sp>
      <p:grpSp>
        <p:nvGrpSpPr>
          <p:cNvPr id="3" name="Group 3"/>
          <p:cNvGrpSpPr>
            <a:grpSpLocks/>
          </p:cNvGrpSpPr>
          <p:nvPr/>
        </p:nvGrpSpPr>
        <p:grpSpPr bwMode="auto">
          <a:xfrm>
            <a:off x="211141" y="2219317"/>
            <a:ext cx="1357353" cy="4030663"/>
            <a:chOff x="720" y="1299"/>
            <a:chExt cx="1367" cy="2539"/>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algn="ctr"/>
              <a:endParaRPr lang="zh-CN" alt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algn="ctr"/>
              <a:endParaRPr lang="zh-CN" alt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pPr algn="ctr"/>
              <a:endParaRPr lang="zh-CN" alt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pPr algn="ctr"/>
              <a:endParaRPr lang="zh-CN" alt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algn="ctr"/>
              <a:endParaRPr lang="zh-CN" alt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algn="ctr"/>
              <a:endParaRPr lang="zh-CN" altLang="en-US"/>
            </a:p>
          </p:txBody>
        </p:sp>
        <p:grpSp>
          <p:nvGrpSpPr>
            <p:cNvPr id="4" name="Group 10"/>
            <p:cNvGrpSpPr>
              <a:grpSpLocks/>
            </p:cNvGrpSpPr>
            <p:nvPr/>
          </p:nvGrpSpPr>
          <p:grpSpPr bwMode="auto">
            <a:xfrm>
              <a:off x="1189" y="1299"/>
              <a:ext cx="405" cy="392"/>
              <a:chOff x="1289" y="587"/>
              <a:chExt cx="668" cy="647"/>
            </a:xfrm>
          </p:grpSpPr>
          <p:sp>
            <p:nvSpPr>
              <p:cNvPr id="14" name="Oval 11"/>
              <p:cNvSpPr>
                <a:spLocks noChangeArrowheads="1"/>
              </p:cNvSpPr>
              <p:nvPr/>
            </p:nvSpPr>
            <p:spPr bwMode="gray">
              <a:xfrm>
                <a:off x="1289" y="646"/>
                <a:ext cx="668" cy="540"/>
              </a:xfrm>
              <a:prstGeom prst="ellipse">
                <a:avLst/>
              </a:prstGeom>
              <a:solidFill>
                <a:srgbClr val="333333"/>
              </a:solidFill>
              <a:ln w="38100" algn="ctr">
                <a:noFill/>
                <a:round/>
                <a:headEnd/>
                <a:tailEnd/>
              </a:ln>
              <a:effectLst/>
            </p:spPr>
            <p:txBody>
              <a:bodyPr anchor="ctr">
                <a:spAutoFit/>
              </a:bodyPr>
              <a:lstStyle/>
              <a:p>
                <a:pPr algn="ctr"/>
                <a:endParaRPr lang="zh-CN" alt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a:endParaRPr lang="zh-CN" alt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a:endParaRPr lang="zh-CN" alt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a:endParaRPr lang="zh-CN" alt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a:endParaRPr lang="zh-CN" altLang="en-US"/>
              </a:p>
            </p:txBody>
          </p:sp>
        </p:grpSp>
        <p:sp>
          <p:nvSpPr>
            <p:cNvPr id="12" name="Text Box 16"/>
            <p:cNvSpPr txBox="1">
              <a:spLocks noChangeArrowheads="1"/>
            </p:cNvSpPr>
            <p:nvPr/>
          </p:nvSpPr>
          <p:spPr bwMode="gray">
            <a:xfrm>
              <a:off x="1208" y="1354"/>
              <a:ext cx="359" cy="291"/>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3" name="Text Box 17"/>
            <p:cNvSpPr txBox="1">
              <a:spLocks noChangeArrowheads="1"/>
            </p:cNvSpPr>
            <p:nvPr/>
          </p:nvSpPr>
          <p:spPr bwMode="gray">
            <a:xfrm>
              <a:off x="768" y="1776"/>
              <a:ext cx="1296" cy="834"/>
            </a:xfrm>
            <a:prstGeom prst="rect">
              <a:avLst/>
            </a:prstGeom>
            <a:noFill/>
            <a:ln w="9525" algn="ctr">
              <a:noFill/>
              <a:miter lim="800000"/>
              <a:headEnd/>
              <a:tailEnd/>
            </a:ln>
            <a:effectLst/>
          </p:spPr>
          <p:txBody>
            <a:bodyPr>
              <a:spAutoFit/>
            </a:bodyPr>
            <a:lstStyle/>
            <a:p>
              <a:pPr algn="ctr"/>
              <a:r>
                <a:rPr lang="zh-CN" altLang="en-US" sz="1600" dirty="0" smtClean="0">
                  <a:ea typeface="宋体" charset="-122"/>
                </a:rPr>
                <a:t>罗列出内部分析中的关键因素，选择</a:t>
              </a:r>
              <a:r>
                <a:rPr lang="en-US" altLang="zh-CN" sz="1600" dirty="0" smtClean="0">
                  <a:ea typeface="宋体" charset="-122"/>
                </a:rPr>
                <a:t>10-20</a:t>
              </a:r>
              <a:r>
                <a:rPr lang="zh-CN" altLang="en-US" sz="1600" dirty="0" smtClean="0">
                  <a:ea typeface="宋体" charset="-122"/>
                </a:rPr>
                <a:t>个内部因素。</a:t>
              </a:r>
              <a:endParaRPr lang="en-US" altLang="zh-CN" sz="1600" dirty="0">
                <a:ea typeface="宋体" charset="-122"/>
              </a:endParaRPr>
            </a:p>
          </p:txBody>
        </p:sp>
      </p:grpSp>
      <p:grpSp>
        <p:nvGrpSpPr>
          <p:cNvPr id="11" name="Group 18"/>
          <p:cNvGrpSpPr>
            <a:grpSpLocks/>
          </p:cNvGrpSpPr>
          <p:nvPr/>
        </p:nvGrpSpPr>
        <p:grpSpPr bwMode="auto">
          <a:xfrm>
            <a:off x="5783273" y="2147879"/>
            <a:ext cx="1355367" cy="4030663"/>
            <a:chOff x="2208" y="1299"/>
            <a:chExt cx="1365" cy="2539"/>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algn="ctr"/>
              <a:endParaRPr lang="zh-CN" alt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algn="ctr"/>
              <a:endParaRPr lang="zh-CN" altLang="en-US"/>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pPr algn="ctr"/>
              <a:endParaRPr lang="zh-CN" alt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pPr algn="ctr"/>
              <a:endParaRPr lang="zh-CN" altLang="en-US"/>
            </a:p>
          </p:txBody>
        </p:sp>
        <p:sp>
          <p:nvSpPr>
            <p:cNvPr id="24" name="Oval 23"/>
            <p:cNvSpPr>
              <a:spLocks noChangeArrowheads="1"/>
            </p:cNvSpPr>
            <p:nvPr/>
          </p:nvSpPr>
          <p:spPr bwMode="gray">
            <a:xfrm>
              <a:off x="2677" y="1335"/>
              <a:ext cx="405" cy="327"/>
            </a:xfrm>
            <a:prstGeom prst="ellipse">
              <a:avLst/>
            </a:prstGeom>
            <a:solidFill>
              <a:srgbClr val="333333"/>
            </a:solidFill>
            <a:ln w="38100" algn="ctr">
              <a:noFill/>
              <a:round/>
              <a:headEnd/>
              <a:tailEnd/>
            </a:ln>
            <a:effectLst/>
          </p:spPr>
          <p:txBody>
            <a:bodyPr anchor="ctr">
              <a:spAutoFit/>
            </a:bodyPr>
            <a:lstStyle/>
            <a:p>
              <a:pPr algn="ctr"/>
              <a:endParaRPr lang="zh-CN" alt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a:endParaRPr lang="zh-CN" alt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a:endParaRPr lang="zh-CN" alt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a:endParaRPr lang="zh-CN" alt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a:endParaRPr lang="zh-CN" altLang="en-US"/>
            </a:p>
          </p:txBody>
        </p:sp>
        <p:sp>
          <p:nvSpPr>
            <p:cNvPr id="29" name="Text Box 28"/>
            <p:cNvSpPr txBox="1">
              <a:spLocks noChangeArrowheads="1"/>
            </p:cNvSpPr>
            <p:nvPr/>
          </p:nvSpPr>
          <p:spPr bwMode="gray">
            <a:xfrm>
              <a:off x="2696"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4</a:t>
              </a:r>
              <a:endParaRPr lang="en-US" altLang="zh-CN" dirty="0">
                <a:ea typeface="宋体" charset="-122"/>
              </a:endParaRPr>
            </a:p>
          </p:txBody>
        </p:sp>
        <p:sp>
          <p:nvSpPr>
            <p:cNvPr id="30" name="Text Box 29"/>
            <p:cNvSpPr txBox="1">
              <a:spLocks noChangeArrowheads="1"/>
            </p:cNvSpPr>
            <p:nvPr/>
          </p:nvSpPr>
          <p:spPr bwMode="gray">
            <a:xfrm>
              <a:off x="2256" y="1776"/>
              <a:ext cx="1296" cy="989"/>
            </a:xfrm>
            <a:prstGeom prst="rect">
              <a:avLst/>
            </a:prstGeom>
            <a:noFill/>
            <a:ln w="9525" algn="ctr">
              <a:noFill/>
              <a:miter lim="800000"/>
              <a:headEnd/>
              <a:tailEnd/>
            </a:ln>
            <a:effectLst/>
          </p:spPr>
          <p:txBody>
            <a:bodyPr>
              <a:spAutoFit/>
            </a:bodyPr>
            <a:lstStyle/>
            <a:p>
              <a:pPr algn="ctr"/>
              <a:r>
                <a:rPr lang="zh-CN" altLang="en-US" sz="1600" dirty="0" smtClean="0">
                  <a:ea typeface="宋体" charset="-122"/>
                </a:rPr>
                <a:t>用每个因素的权重乘以它的评分，得到每个因素的加权分值。</a:t>
              </a:r>
              <a:endParaRPr lang="en-US" altLang="zh-CN" sz="1600" dirty="0" smtClean="0">
                <a:ea typeface="宋体" charset="-122"/>
              </a:endParaRP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lgn="ctr"/>
              <a:endParaRPr lang="zh-CN" alt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lgn="ctr"/>
              <a:endParaRPr lang="zh-CN" altLang="en-US"/>
            </a:p>
          </p:txBody>
        </p:sp>
      </p:grpSp>
      <p:grpSp>
        <p:nvGrpSpPr>
          <p:cNvPr id="19" name="Group 32"/>
          <p:cNvGrpSpPr>
            <a:grpSpLocks/>
          </p:cNvGrpSpPr>
          <p:nvPr/>
        </p:nvGrpSpPr>
        <p:grpSpPr bwMode="auto">
          <a:xfrm>
            <a:off x="3929058" y="2219317"/>
            <a:ext cx="1426859" cy="4030663"/>
            <a:chOff x="3692" y="1299"/>
            <a:chExt cx="1437" cy="2539"/>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algn="ctr"/>
              <a:endParaRPr lang="zh-CN" alt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algn="ctr"/>
              <a:endParaRPr lang="zh-CN" alt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pPr algn="ctr"/>
              <a:endParaRPr lang="zh-CN" alt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pPr algn="ctr"/>
              <a:endParaRPr lang="zh-CN" altLang="en-US"/>
            </a:p>
          </p:txBody>
        </p:sp>
        <p:grpSp>
          <p:nvGrpSpPr>
            <p:cNvPr id="33" name="Group 37"/>
            <p:cNvGrpSpPr>
              <a:grpSpLocks/>
            </p:cNvGrpSpPr>
            <p:nvPr/>
          </p:nvGrpSpPr>
          <p:grpSpPr bwMode="auto">
            <a:xfrm>
              <a:off x="4165" y="1299"/>
              <a:ext cx="405" cy="392"/>
              <a:chOff x="1289" y="587"/>
              <a:chExt cx="668" cy="647"/>
            </a:xfrm>
          </p:grpSpPr>
          <p:sp>
            <p:nvSpPr>
              <p:cNvPr id="43" name="Oval 38"/>
              <p:cNvSpPr>
                <a:spLocks noChangeArrowheads="1"/>
              </p:cNvSpPr>
              <p:nvPr/>
            </p:nvSpPr>
            <p:spPr bwMode="gray">
              <a:xfrm>
                <a:off x="1289" y="646"/>
                <a:ext cx="668" cy="540"/>
              </a:xfrm>
              <a:prstGeom prst="ellipse">
                <a:avLst/>
              </a:prstGeom>
              <a:solidFill>
                <a:srgbClr val="333333"/>
              </a:solidFill>
              <a:ln w="38100" algn="ctr">
                <a:noFill/>
                <a:round/>
                <a:headEnd/>
                <a:tailEnd/>
              </a:ln>
              <a:effectLst/>
            </p:spPr>
            <p:txBody>
              <a:bodyPr anchor="ctr">
                <a:spAutoFit/>
              </a:bodyPr>
              <a:lstStyle/>
              <a:p>
                <a:pPr algn="ctr"/>
                <a:endParaRPr lang="zh-CN" alt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a:endParaRPr lang="zh-CN" alt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a:endParaRPr lang="zh-CN" alt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a:endParaRPr lang="zh-CN" alt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a:endParaRPr lang="zh-CN" altLang="en-US"/>
              </a:p>
            </p:txBody>
          </p:sp>
        </p:grpSp>
        <p:sp>
          <p:nvSpPr>
            <p:cNvPr id="39" name="Text Box 43"/>
            <p:cNvSpPr txBox="1">
              <a:spLocks noChangeArrowheads="1"/>
            </p:cNvSpPr>
            <p:nvPr/>
          </p:nvSpPr>
          <p:spPr bwMode="gray">
            <a:xfrm>
              <a:off x="4184" y="1354"/>
              <a:ext cx="359" cy="291"/>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40" name="Text Box 44"/>
            <p:cNvSpPr txBox="1">
              <a:spLocks noChangeArrowheads="1"/>
            </p:cNvSpPr>
            <p:nvPr/>
          </p:nvSpPr>
          <p:spPr bwMode="gray">
            <a:xfrm>
              <a:off x="3833" y="1791"/>
              <a:ext cx="1296" cy="1299"/>
            </a:xfrm>
            <a:prstGeom prst="rect">
              <a:avLst/>
            </a:prstGeom>
            <a:noFill/>
            <a:ln w="9525" algn="ctr">
              <a:noFill/>
              <a:miter lim="800000"/>
              <a:headEnd/>
              <a:tailEnd/>
            </a:ln>
            <a:effectLst/>
          </p:spPr>
          <p:txBody>
            <a:bodyPr>
              <a:spAutoFit/>
            </a:bodyPr>
            <a:lstStyle/>
            <a:p>
              <a:pPr algn="ctr"/>
              <a:r>
                <a:rPr lang="zh-CN" altLang="en-US" sz="1600" dirty="0" smtClean="0">
                  <a:ea typeface="宋体" charset="-122"/>
                </a:rPr>
                <a:t>给每个因素赋予权重，其数值范围为</a:t>
              </a:r>
              <a:r>
                <a:rPr lang="en-US" altLang="zh-CN" sz="1600" dirty="0" smtClean="0">
                  <a:ea typeface="宋体" charset="-122"/>
                </a:rPr>
                <a:t>0</a:t>
              </a:r>
              <a:r>
                <a:rPr lang="zh-CN" altLang="en-US" sz="1600" dirty="0" smtClean="0">
                  <a:ea typeface="宋体" charset="-122"/>
                </a:rPr>
                <a:t>（不重要）到</a:t>
              </a:r>
              <a:r>
                <a:rPr lang="en-US" altLang="zh-CN" sz="1600" dirty="0" smtClean="0">
                  <a:ea typeface="宋体" charset="-122"/>
                </a:rPr>
                <a:t>1</a:t>
              </a:r>
              <a:r>
                <a:rPr lang="zh-CN" altLang="en-US" sz="1600" dirty="0" smtClean="0">
                  <a:ea typeface="宋体" charset="-122"/>
                </a:rPr>
                <a:t>（非常重要）各因素权重之和为</a:t>
              </a:r>
              <a:r>
                <a:rPr lang="en-US" altLang="zh-CN" sz="1600" dirty="0" smtClean="0">
                  <a:ea typeface="宋体" charset="-122"/>
                </a:rPr>
                <a:t>1.</a:t>
              </a: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lgn="ctr"/>
              <a:endParaRPr lang="zh-CN" alt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lgn="ctr"/>
              <a:endParaRPr lang="zh-CN" altLang="en-US"/>
            </a:p>
          </p:txBody>
        </p:sp>
      </p:grpSp>
      <p:grpSp>
        <p:nvGrpSpPr>
          <p:cNvPr id="38" name="Group 18"/>
          <p:cNvGrpSpPr>
            <a:grpSpLocks/>
          </p:cNvGrpSpPr>
          <p:nvPr/>
        </p:nvGrpSpPr>
        <p:grpSpPr bwMode="auto">
          <a:xfrm>
            <a:off x="2068497" y="2076441"/>
            <a:ext cx="1358346" cy="4030663"/>
            <a:chOff x="2205" y="1299"/>
            <a:chExt cx="1368" cy="2539"/>
          </a:xfrm>
        </p:grpSpPr>
        <p:sp>
          <p:nvSpPr>
            <p:cNvPr id="49" name="AutoShape 19"/>
            <p:cNvSpPr>
              <a:spLocks noChangeArrowheads="1"/>
            </p:cNvSpPr>
            <p:nvPr/>
          </p:nvSpPr>
          <p:spPr bwMode="gray">
            <a:xfrm>
              <a:off x="2208" y="1490"/>
              <a:ext cx="1363" cy="1800"/>
            </a:xfrm>
            <a:prstGeom prst="roundRect">
              <a:avLst>
                <a:gd name="adj" fmla="val 17509"/>
              </a:avLst>
            </a:prstGeom>
            <a:gradFill rotWithShape="1">
              <a:gsLst>
                <a:gs pos="0">
                  <a:schemeClr val="accent6"/>
                </a:gs>
                <a:gs pos="100000">
                  <a:srgbClr val="3F8B4A"/>
                </a:gs>
              </a:gsLst>
              <a:lin ang="2700000" scaled="1"/>
            </a:gradFill>
            <a:ln w="9525">
              <a:noFill/>
              <a:round/>
              <a:headEnd/>
              <a:tailEnd/>
            </a:ln>
            <a:effectLst/>
          </p:spPr>
          <p:txBody>
            <a:bodyPr wrap="none" anchor="ctr"/>
            <a:lstStyle/>
            <a:p>
              <a:pPr algn="ctr"/>
              <a:endParaRPr lang="zh-CN" altLang="en-US"/>
            </a:p>
          </p:txBody>
        </p:sp>
        <p:sp>
          <p:nvSpPr>
            <p:cNvPr id="50" name="AutoShape 20"/>
            <p:cNvSpPr>
              <a:spLocks noChangeArrowheads="1"/>
            </p:cNvSpPr>
            <p:nvPr/>
          </p:nvSpPr>
          <p:spPr bwMode="gray">
            <a:xfrm>
              <a:off x="2205" y="1521"/>
              <a:ext cx="1322" cy="1766"/>
            </a:xfrm>
            <a:prstGeom prst="roundRect">
              <a:avLst>
                <a:gd name="adj" fmla="val 16667"/>
              </a:avLst>
            </a:prstGeom>
            <a:solidFill>
              <a:schemeClr val="accent6">
                <a:lumMod val="40000"/>
                <a:lumOff val="60000"/>
              </a:schemeClr>
            </a:solidFill>
            <a:ln w="9525">
              <a:noFill/>
              <a:round/>
              <a:headEnd/>
              <a:tailEnd/>
            </a:ln>
            <a:effectLst/>
          </p:spPr>
          <p:txBody>
            <a:bodyPr wrap="none" anchor="ctr"/>
            <a:lstStyle/>
            <a:p>
              <a:pPr algn="ctr"/>
              <a:endParaRPr lang="zh-CN" altLang="en-US" dirty="0"/>
            </a:p>
          </p:txBody>
        </p:sp>
        <p:sp>
          <p:nvSpPr>
            <p:cNvPr id="51" name="AutoShape 21"/>
            <p:cNvSpPr>
              <a:spLocks noChangeArrowheads="1"/>
            </p:cNvSpPr>
            <p:nvPr/>
          </p:nvSpPr>
          <p:spPr bwMode="gray">
            <a:xfrm>
              <a:off x="2240" y="2795"/>
              <a:ext cx="1304" cy="447"/>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pPr algn="ctr"/>
              <a:endParaRPr lang="zh-CN" altLang="en-US"/>
            </a:p>
          </p:txBody>
        </p:sp>
        <p:sp>
          <p:nvSpPr>
            <p:cNvPr id="52" name="AutoShape 22"/>
            <p:cNvSpPr>
              <a:spLocks noChangeArrowheads="1"/>
            </p:cNvSpPr>
            <p:nvPr/>
          </p:nvSpPr>
          <p:spPr bwMode="gray">
            <a:xfrm>
              <a:off x="2205" y="1521"/>
              <a:ext cx="1304" cy="446"/>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pPr algn="ctr"/>
              <a:endParaRPr lang="zh-CN" altLang="en-US" dirty="0"/>
            </a:p>
          </p:txBody>
        </p:sp>
        <p:sp>
          <p:nvSpPr>
            <p:cNvPr id="53" name="Oval 23"/>
            <p:cNvSpPr>
              <a:spLocks noChangeArrowheads="1"/>
            </p:cNvSpPr>
            <p:nvPr/>
          </p:nvSpPr>
          <p:spPr bwMode="gray">
            <a:xfrm>
              <a:off x="2677" y="1335"/>
              <a:ext cx="405" cy="327"/>
            </a:xfrm>
            <a:prstGeom prst="ellipse">
              <a:avLst/>
            </a:prstGeom>
            <a:solidFill>
              <a:srgbClr val="333333"/>
            </a:solidFill>
            <a:ln w="38100" algn="ctr">
              <a:noFill/>
              <a:round/>
              <a:headEnd/>
              <a:tailEnd/>
            </a:ln>
            <a:effectLst/>
          </p:spPr>
          <p:txBody>
            <a:bodyPr anchor="ctr">
              <a:spAutoFit/>
            </a:bodyPr>
            <a:lstStyle/>
            <a:p>
              <a:pPr algn="ctr"/>
              <a:endParaRPr lang="zh-CN" altLang="en-US"/>
            </a:p>
          </p:txBody>
        </p:sp>
        <p:sp>
          <p:nvSpPr>
            <p:cNvPr id="54"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a:endParaRPr lang="zh-CN" altLang="en-US"/>
            </a:p>
          </p:txBody>
        </p:sp>
        <p:sp>
          <p:nvSpPr>
            <p:cNvPr id="55"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a:endParaRPr lang="zh-CN" altLang="en-US"/>
            </a:p>
          </p:txBody>
        </p:sp>
        <p:sp>
          <p:nvSpPr>
            <p:cNvPr id="56"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a:endParaRPr lang="zh-CN" altLang="en-US"/>
            </a:p>
          </p:txBody>
        </p:sp>
        <p:sp>
          <p:nvSpPr>
            <p:cNvPr id="57"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a:endParaRPr lang="zh-CN" altLang="en-US"/>
            </a:p>
          </p:txBody>
        </p:sp>
        <p:sp>
          <p:nvSpPr>
            <p:cNvPr id="58" name="Text Box 28"/>
            <p:cNvSpPr txBox="1">
              <a:spLocks noChangeArrowheads="1"/>
            </p:cNvSpPr>
            <p:nvPr/>
          </p:nvSpPr>
          <p:spPr bwMode="gray">
            <a:xfrm>
              <a:off x="2696"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2</a:t>
              </a:r>
              <a:endParaRPr lang="en-US" altLang="zh-CN" dirty="0">
                <a:ea typeface="宋体" charset="-122"/>
              </a:endParaRPr>
            </a:p>
          </p:txBody>
        </p:sp>
        <p:sp>
          <p:nvSpPr>
            <p:cNvPr id="59" name="Text Box 29"/>
            <p:cNvSpPr txBox="1">
              <a:spLocks noChangeArrowheads="1"/>
            </p:cNvSpPr>
            <p:nvPr/>
          </p:nvSpPr>
          <p:spPr bwMode="gray">
            <a:xfrm>
              <a:off x="2205" y="1791"/>
              <a:ext cx="1296" cy="213"/>
            </a:xfrm>
            <a:prstGeom prst="rect">
              <a:avLst/>
            </a:prstGeom>
            <a:noFill/>
            <a:ln w="9525" algn="ctr">
              <a:noFill/>
              <a:miter lim="800000"/>
              <a:headEnd/>
              <a:tailEnd/>
            </a:ln>
            <a:effectLst/>
          </p:spPr>
          <p:txBody>
            <a:bodyPr>
              <a:spAutoFit/>
            </a:bodyPr>
            <a:lstStyle/>
            <a:p>
              <a:pPr algn="ctr"/>
              <a:endParaRPr lang="en-US" altLang="zh-CN" sz="1600" dirty="0" smtClean="0">
                <a:ea typeface="宋体" charset="-122"/>
              </a:endParaRPr>
            </a:p>
          </p:txBody>
        </p:sp>
        <p:sp>
          <p:nvSpPr>
            <p:cNvPr id="60"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algn="ctr"/>
              <a:endParaRPr lang="zh-CN" altLang="en-US"/>
            </a:p>
          </p:txBody>
        </p:sp>
        <p:sp>
          <p:nvSpPr>
            <p:cNvPr id="61"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algn="ctr"/>
              <a:endParaRPr lang="zh-CN" altLang="en-US"/>
            </a:p>
          </p:txBody>
        </p:sp>
      </p:grpSp>
      <p:grpSp>
        <p:nvGrpSpPr>
          <p:cNvPr id="48" name="Group 32"/>
          <p:cNvGrpSpPr>
            <a:grpSpLocks/>
          </p:cNvGrpSpPr>
          <p:nvPr/>
        </p:nvGrpSpPr>
        <p:grpSpPr bwMode="auto">
          <a:xfrm>
            <a:off x="7643834" y="2147879"/>
            <a:ext cx="1357353" cy="4030663"/>
            <a:chOff x="3692" y="1299"/>
            <a:chExt cx="1367" cy="2539"/>
          </a:xfrm>
        </p:grpSpPr>
        <p:sp>
          <p:nvSpPr>
            <p:cNvPr id="63" name="AutoShape 33"/>
            <p:cNvSpPr>
              <a:spLocks noChangeArrowheads="1"/>
            </p:cNvSpPr>
            <p:nvPr/>
          </p:nvSpPr>
          <p:spPr bwMode="gray">
            <a:xfrm>
              <a:off x="3696" y="1490"/>
              <a:ext cx="1363" cy="1800"/>
            </a:xfrm>
            <a:prstGeom prst="roundRect">
              <a:avLst>
                <a:gd name="adj" fmla="val 17509"/>
              </a:avLst>
            </a:prstGeom>
            <a:gradFill rotWithShape="1">
              <a:gsLst>
                <a:gs pos="0">
                  <a:srgbClr val="00B0F0"/>
                </a:gs>
                <a:gs pos="100000">
                  <a:srgbClr val="8F8849"/>
                </a:gs>
              </a:gsLst>
              <a:lin ang="2700000" scaled="1"/>
            </a:gradFill>
            <a:ln w="9525">
              <a:noFill/>
              <a:round/>
              <a:headEnd/>
              <a:tailEnd/>
            </a:ln>
            <a:effectLst/>
          </p:spPr>
          <p:txBody>
            <a:bodyPr wrap="none" anchor="ctr"/>
            <a:lstStyle/>
            <a:p>
              <a:pPr algn="ctr"/>
              <a:endParaRPr lang="zh-CN" altLang="en-US"/>
            </a:p>
          </p:txBody>
        </p:sp>
        <p:sp>
          <p:nvSpPr>
            <p:cNvPr id="64" name="AutoShape 34"/>
            <p:cNvSpPr>
              <a:spLocks noChangeArrowheads="1"/>
            </p:cNvSpPr>
            <p:nvPr/>
          </p:nvSpPr>
          <p:spPr bwMode="gray">
            <a:xfrm>
              <a:off x="3717" y="1495"/>
              <a:ext cx="1322" cy="1766"/>
            </a:xfrm>
            <a:prstGeom prst="roundRect">
              <a:avLst>
                <a:gd name="adj" fmla="val 16667"/>
              </a:avLst>
            </a:prstGeom>
            <a:solidFill>
              <a:srgbClr val="00B0F0"/>
            </a:solidFill>
            <a:ln w="9525">
              <a:noFill/>
              <a:round/>
              <a:headEnd/>
              <a:tailEnd/>
            </a:ln>
            <a:effectLst/>
          </p:spPr>
          <p:txBody>
            <a:bodyPr wrap="none" anchor="ctr"/>
            <a:lstStyle/>
            <a:p>
              <a:pPr algn="ctr"/>
              <a:endParaRPr lang="zh-CN" altLang="en-US"/>
            </a:p>
          </p:txBody>
        </p:sp>
        <p:sp>
          <p:nvSpPr>
            <p:cNvPr id="65" name="AutoShape 35"/>
            <p:cNvSpPr>
              <a:spLocks noChangeArrowheads="1"/>
            </p:cNvSpPr>
            <p:nvPr/>
          </p:nvSpPr>
          <p:spPr bwMode="gray">
            <a:xfrm>
              <a:off x="3728" y="2795"/>
              <a:ext cx="1304" cy="44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pPr algn="ctr"/>
              <a:endParaRPr lang="zh-CN" altLang="en-US"/>
            </a:p>
          </p:txBody>
        </p:sp>
        <p:sp>
          <p:nvSpPr>
            <p:cNvPr id="66" name="AutoShape 36"/>
            <p:cNvSpPr>
              <a:spLocks noChangeArrowheads="1"/>
            </p:cNvSpPr>
            <p:nvPr/>
          </p:nvSpPr>
          <p:spPr bwMode="gray">
            <a:xfrm>
              <a:off x="3692" y="1521"/>
              <a:ext cx="1268" cy="50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pPr algn="ctr"/>
              <a:endParaRPr lang="zh-CN" altLang="en-US"/>
            </a:p>
          </p:txBody>
        </p:sp>
        <p:grpSp>
          <p:nvGrpSpPr>
            <p:cNvPr id="62" name="Group 37"/>
            <p:cNvGrpSpPr>
              <a:grpSpLocks/>
            </p:cNvGrpSpPr>
            <p:nvPr/>
          </p:nvGrpSpPr>
          <p:grpSpPr bwMode="auto">
            <a:xfrm>
              <a:off x="4165" y="1299"/>
              <a:ext cx="405" cy="392"/>
              <a:chOff x="1289" y="587"/>
              <a:chExt cx="668" cy="647"/>
            </a:xfrm>
          </p:grpSpPr>
          <p:sp>
            <p:nvSpPr>
              <p:cNvPr id="72" name="Oval 38"/>
              <p:cNvSpPr>
                <a:spLocks noChangeArrowheads="1"/>
              </p:cNvSpPr>
              <p:nvPr/>
            </p:nvSpPr>
            <p:spPr bwMode="gray">
              <a:xfrm>
                <a:off x="1289" y="646"/>
                <a:ext cx="668" cy="540"/>
              </a:xfrm>
              <a:prstGeom prst="ellipse">
                <a:avLst/>
              </a:prstGeom>
              <a:solidFill>
                <a:srgbClr val="333333"/>
              </a:solidFill>
              <a:ln w="38100" algn="ctr">
                <a:noFill/>
                <a:round/>
                <a:headEnd/>
                <a:tailEnd/>
              </a:ln>
              <a:effectLst/>
            </p:spPr>
            <p:txBody>
              <a:bodyPr anchor="ctr">
                <a:spAutoFit/>
              </a:bodyPr>
              <a:lstStyle/>
              <a:p>
                <a:pPr algn="ctr"/>
                <a:endParaRPr lang="zh-CN" altLang="en-US"/>
              </a:p>
            </p:txBody>
          </p:sp>
          <p:sp>
            <p:nvSpPr>
              <p:cNvPr id="7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a:endParaRPr lang="zh-CN" altLang="en-US"/>
              </a:p>
            </p:txBody>
          </p:sp>
          <p:sp>
            <p:nvSpPr>
              <p:cNvPr id="7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a:endParaRPr lang="zh-CN" altLang="en-US"/>
              </a:p>
            </p:txBody>
          </p:sp>
          <p:sp>
            <p:nvSpPr>
              <p:cNvPr id="7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a:endParaRPr lang="zh-CN" altLang="en-US"/>
              </a:p>
            </p:txBody>
          </p:sp>
          <p:sp>
            <p:nvSpPr>
              <p:cNvPr id="7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a:endParaRPr lang="zh-CN" altLang="en-US"/>
              </a:p>
            </p:txBody>
          </p:sp>
        </p:grpSp>
        <p:sp>
          <p:nvSpPr>
            <p:cNvPr id="68" name="Text Box 43"/>
            <p:cNvSpPr txBox="1">
              <a:spLocks noChangeArrowheads="1"/>
            </p:cNvSpPr>
            <p:nvPr/>
          </p:nvSpPr>
          <p:spPr bwMode="gray">
            <a:xfrm>
              <a:off x="4184"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5</a:t>
              </a:r>
              <a:endParaRPr lang="en-US" altLang="zh-CN" dirty="0">
                <a:ea typeface="宋体" charset="-122"/>
              </a:endParaRPr>
            </a:p>
          </p:txBody>
        </p:sp>
        <p:sp>
          <p:nvSpPr>
            <p:cNvPr id="69" name="Text Box 44"/>
            <p:cNvSpPr txBox="1">
              <a:spLocks noChangeArrowheads="1"/>
            </p:cNvSpPr>
            <p:nvPr/>
          </p:nvSpPr>
          <p:spPr bwMode="gray">
            <a:xfrm>
              <a:off x="3692" y="1746"/>
              <a:ext cx="1296" cy="834"/>
            </a:xfrm>
            <a:prstGeom prst="rect">
              <a:avLst/>
            </a:prstGeom>
            <a:noFill/>
            <a:ln w="9525" algn="ctr">
              <a:noFill/>
              <a:miter lim="800000"/>
              <a:headEnd/>
              <a:tailEnd/>
            </a:ln>
            <a:effectLst/>
          </p:spPr>
          <p:txBody>
            <a:bodyPr>
              <a:spAutoFit/>
            </a:bodyPr>
            <a:lstStyle/>
            <a:p>
              <a:pPr algn="ctr"/>
              <a:r>
                <a:rPr lang="zh-CN" altLang="en-US" sz="1600" dirty="0" smtClean="0">
                  <a:ea typeface="宋体" charset="-122"/>
                </a:rPr>
                <a:t>将所有因素的加权评分值加总，得到企业的总加权分值。</a:t>
              </a:r>
              <a:endParaRPr lang="en-US" altLang="zh-CN" sz="1600" dirty="0" smtClean="0">
                <a:ea typeface="宋体" charset="-122"/>
              </a:endParaRPr>
            </a:p>
          </p:txBody>
        </p:sp>
        <p:sp>
          <p:nvSpPr>
            <p:cNvPr id="7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algn="ctr"/>
              <a:endParaRPr lang="zh-CN" altLang="en-US"/>
            </a:p>
          </p:txBody>
        </p:sp>
        <p:sp>
          <p:nvSpPr>
            <p:cNvPr id="71"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algn="ctr"/>
              <a:endParaRPr lang="zh-CN" altLang="en-US"/>
            </a:p>
          </p:txBody>
        </p:sp>
      </p:grpSp>
      <p:sp>
        <p:nvSpPr>
          <p:cNvPr id="77" name="右箭头 76"/>
          <p:cNvSpPr/>
          <p:nvPr/>
        </p:nvSpPr>
        <p:spPr>
          <a:xfrm>
            <a:off x="1282679"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右箭头 77"/>
          <p:cNvSpPr/>
          <p:nvPr/>
        </p:nvSpPr>
        <p:spPr>
          <a:xfrm>
            <a:off x="3282943"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4997455"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6997719"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 Box 29"/>
          <p:cNvSpPr txBox="1">
            <a:spLocks noChangeArrowheads="1"/>
          </p:cNvSpPr>
          <p:nvPr/>
        </p:nvSpPr>
        <p:spPr bwMode="gray">
          <a:xfrm>
            <a:off x="2068497" y="3071810"/>
            <a:ext cx="1286854" cy="1323439"/>
          </a:xfrm>
          <a:prstGeom prst="rect">
            <a:avLst/>
          </a:prstGeom>
          <a:noFill/>
          <a:ln w="9525" algn="ctr">
            <a:noFill/>
            <a:miter lim="800000"/>
            <a:headEnd/>
            <a:tailEnd/>
          </a:ln>
          <a:effectLst/>
        </p:spPr>
        <p:txBody>
          <a:bodyPr>
            <a:spAutoFit/>
          </a:bodyPr>
          <a:lstStyle/>
          <a:p>
            <a:pPr algn="ctr"/>
            <a:r>
              <a:rPr lang="zh-CN" altLang="en-US" sz="1600" dirty="0" smtClean="0">
                <a:ea typeface="宋体" charset="-122"/>
              </a:rPr>
              <a:t>利用</a:t>
            </a:r>
            <a:r>
              <a:rPr lang="en-US" altLang="zh-CN" sz="1600" dirty="0" smtClean="0">
                <a:ea typeface="宋体" charset="-122"/>
              </a:rPr>
              <a:t>1-10</a:t>
            </a:r>
            <a:r>
              <a:rPr lang="zh-CN" altLang="en-US" sz="1600" dirty="0" smtClean="0">
                <a:ea typeface="宋体" charset="-122"/>
              </a:rPr>
              <a:t>（</a:t>
            </a:r>
            <a:r>
              <a:rPr lang="en-US" altLang="zh-CN" sz="1600" dirty="0" smtClean="0">
                <a:ea typeface="宋体" charset="-122"/>
              </a:rPr>
              <a:t>1</a:t>
            </a:r>
            <a:r>
              <a:rPr lang="zh-CN" altLang="en-US" sz="1600" dirty="0" smtClean="0">
                <a:ea typeface="宋体" charset="-122"/>
              </a:rPr>
              <a:t>最弱</a:t>
            </a:r>
            <a:r>
              <a:rPr lang="en-US" altLang="zh-CN" sz="1600" dirty="0" smtClean="0">
                <a:ea typeface="宋体" charset="-122"/>
              </a:rPr>
              <a:t>10</a:t>
            </a:r>
            <a:r>
              <a:rPr lang="zh-CN" altLang="en-US" sz="1600" dirty="0" smtClean="0">
                <a:ea typeface="宋体" charset="-122"/>
              </a:rPr>
              <a:t>最强）给每种内部要素进行评分。</a:t>
            </a:r>
            <a:endParaRPr lang="en-US" altLang="zh-CN" sz="1600" dirty="0" smtClean="0">
              <a:ea typeface="宋体"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我国橱柜行业关键因素分析</a:t>
            </a:r>
            <a:endParaRPr lang="zh-CN" altLang="en-US" dirty="0"/>
          </a:p>
        </p:txBody>
      </p:sp>
      <p:sp>
        <p:nvSpPr>
          <p:cNvPr id="3" name="内容占位符 2"/>
          <p:cNvSpPr>
            <a:spLocks noGrp="1"/>
          </p:cNvSpPr>
          <p:nvPr>
            <p:ph idx="1"/>
          </p:nvPr>
        </p:nvSpPr>
        <p:spPr/>
        <p:txBody>
          <a:bodyPr/>
          <a:lstStyle/>
          <a:p>
            <a:pPr marL="0" indent="0">
              <a:buNone/>
            </a:pPr>
            <a:r>
              <a:rPr lang="zh-CN" altLang="en-US" sz="1600" dirty="0"/>
              <a:t>中国橱柜行业真正形成是在上一世纪</a:t>
            </a:r>
            <a:r>
              <a:rPr lang="en-US" altLang="zh-CN" sz="1600" dirty="0"/>
              <a:t>90</a:t>
            </a:r>
            <a:r>
              <a:rPr lang="zh-CN" altLang="en-US" sz="1600" dirty="0"/>
              <a:t>年后，</a:t>
            </a:r>
            <a:r>
              <a:rPr lang="en-US" altLang="zh-CN" sz="1600" dirty="0"/>
              <a:t>1990</a:t>
            </a:r>
            <a:r>
              <a:rPr lang="zh-CN" altLang="en-US" sz="1600" dirty="0"/>
              <a:t>至</a:t>
            </a:r>
            <a:r>
              <a:rPr lang="en-US" altLang="zh-CN" sz="1600" dirty="0"/>
              <a:t>1992</a:t>
            </a:r>
            <a:r>
              <a:rPr lang="zh-CN" altLang="en-US" sz="1600" dirty="0"/>
              <a:t>年是橱柜发展的初期，人们对整体厨房的概念还不是很清楚，随着国内经济水平的迅速提高，中国人的生活水平越来越高，于是对于各项产品的使用和鉴赏力也不断增强。</a:t>
            </a:r>
          </a:p>
          <a:p>
            <a:pPr marL="0" indent="0">
              <a:buNone/>
            </a:pPr>
            <a:r>
              <a:rPr lang="zh-CN" altLang="en-US" sz="1600" dirty="0"/>
              <a:t>自</a:t>
            </a:r>
            <a:r>
              <a:rPr lang="en-US" altLang="zh-CN" sz="1600" dirty="0"/>
              <a:t>1992</a:t>
            </a:r>
            <a:r>
              <a:rPr lang="zh-CN" altLang="en-US" sz="1600" dirty="0"/>
              <a:t>年到</a:t>
            </a:r>
            <a:r>
              <a:rPr lang="en-US" altLang="zh-CN" sz="1600" dirty="0"/>
              <a:t>1999</a:t>
            </a:r>
            <a:r>
              <a:rPr lang="zh-CN" altLang="en-US" sz="1600" dirty="0"/>
              <a:t>年整体厨房的概念开始渐入人心，作为一个新产品出现，又是一项个性化的物件，它的存在越来越被人们所接受，而且厨房的实用和美观性也越来越被别人重视。所以便有了“富比厨房”的说法。而厨房作为一个具有个性化的产品，的确能体现的其主人的身份和品位。厨房的设计风格和相异性也能体现整个房子的装饰亮点。  因为其发展趋势良好，所以从</a:t>
            </a:r>
            <a:r>
              <a:rPr lang="en-US" altLang="zh-CN" sz="1600" dirty="0" smtClean="0"/>
              <a:t>1999</a:t>
            </a:r>
            <a:r>
              <a:rPr lang="zh-CN" altLang="en-US" sz="1600" dirty="0" smtClean="0"/>
              <a:t>年</a:t>
            </a:r>
            <a:r>
              <a:rPr lang="zh-CN" altLang="en-US" sz="1600" dirty="0"/>
              <a:t>后众多商人进入市场，但还会出现供不应求的现象，于是从</a:t>
            </a:r>
            <a:r>
              <a:rPr lang="en-US" altLang="zh-CN" sz="1600" dirty="0"/>
              <a:t>2000</a:t>
            </a:r>
            <a:r>
              <a:rPr lang="zh-CN" altLang="en-US" sz="1600" dirty="0"/>
              <a:t>年至</a:t>
            </a:r>
            <a:r>
              <a:rPr lang="en-US" altLang="zh-CN" sz="1600" dirty="0"/>
              <a:t>2003</a:t>
            </a:r>
            <a:r>
              <a:rPr lang="zh-CN" altLang="en-US" sz="1600" dirty="0"/>
              <a:t>年整体厨房出现了蓬勃发展的三年，而且势头非常强劲。到</a:t>
            </a:r>
            <a:r>
              <a:rPr lang="en-US" altLang="zh-CN" sz="1600" dirty="0"/>
              <a:t>2004</a:t>
            </a:r>
            <a:r>
              <a:rPr lang="zh-CN" altLang="en-US" sz="1600" dirty="0"/>
              <a:t>年此行业开始平稳发展，就外地市场普遍而言，</a:t>
            </a:r>
            <a:r>
              <a:rPr lang="en-US" altLang="zh-CN" sz="1600" dirty="0"/>
              <a:t>2004</a:t>
            </a:r>
            <a:r>
              <a:rPr lang="zh-CN" altLang="en-US" sz="1600" dirty="0"/>
              <a:t>年以前还是整体厨房概念的普及阶段，橱柜行业开始渐入佳境，</a:t>
            </a:r>
            <a:r>
              <a:rPr lang="en-US" altLang="zh-CN" sz="1600" dirty="0"/>
              <a:t>2004</a:t>
            </a:r>
            <a:r>
              <a:rPr lang="zh-CN" altLang="en-US" sz="1600" dirty="0"/>
              <a:t>年是发展迅猛的一年。但自</a:t>
            </a:r>
            <a:r>
              <a:rPr lang="en-US" altLang="zh-CN" sz="1600" dirty="0"/>
              <a:t>2005</a:t>
            </a:r>
            <a:r>
              <a:rPr lang="zh-CN" altLang="en-US" sz="1600" dirty="0"/>
              <a:t>年下半年后，因为中国政府对房地产业进行宏观调控，人们的购房比例逐渐下降，但进入行业的人却还在陆续增加。许多橱柜品牌象雨后春笋般兴起，所以市场出现严重的“供过于求”形象。于是要想在这个市场站稳脚跟，就必须以呈现自己最大的优势来赢得市场。那么以后橱柜发展的关键因素是什么呢</a:t>
            </a:r>
            <a:r>
              <a:rPr lang="en-US" altLang="zh-CN" sz="1600" dirty="0"/>
              <a:t>?  </a:t>
            </a:r>
            <a:r>
              <a:rPr lang="zh-CN" altLang="en-US" sz="1600" dirty="0"/>
              <a:t>橱柜行业是新兴行业，它融合了很多元素，而且橱柜的颜色、设计的更新速度非常快，从这个角度讲橱柜很像时装一类的时尚行业。这个特点使橱柜行业与这些行业有相通的可以借鉴的地方，但却不能完全照搬他们的成功模式。</a:t>
            </a:r>
          </a:p>
        </p:txBody>
      </p:sp>
    </p:spTree>
    <p:extLst>
      <p:ext uri="{BB962C8B-B14F-4D97-AF65-F5344CB8AC3E}">
        <p14:creationId xmlns:p14="http://schemas.microsoft.com/office/powerpoint/2010/main" val="24942745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a:t>橱柜行业的关键因素分析有： </a:t>
            </a:r>
            <a:endParaRPr lang="en-US" altLang="zh-CN" sz="1600" b="1" dirty="0" smtClean="0"/>
          </a:p>
          <a:p>
            <a:r>
              <a:rPr lang="zh-CN" altLang="en-US" sz="1600" dirty="0" smtClean="0"/>
              <a:t>一</a:t>
            </a:r>
            <a:r>
              <a:rPr lang="zh-CN" altLang="en-US" sz="1600" dirty="0"/>
              <a:t>、</a:t>
            </a:r>
            <a:r>
              <a:rPr lang="zh-CN" altLang="en-US" sz="1600" dirty="0" smtClean="0"/>
              <a:t>设计</a:t>
            </a:r>
            <a:endParaRPr lang="en-US" altLang="zh-CN" sz="1600" dirty="0" smtClean="0"/>
          </a:p>
          <a:p>
            <a:pPr marL="0" indent="0">
              <a:buNone/>
            </a:pPr>
            <a:r>
              <a:rPr lang="zh-CN" altLang="en-US" sz="1600" dirty="0" smtClean="0"/>
              <a:t>  </a:t>
            </a:r>
            <a:r>
              <a:rPr lang="zh-CN" altLang="en-US" sz="1600" dirty="0"/>
              <a:t>近年来随着人们对家居用品的需求越来越“功能化”和“个性化”，而智能始终是人们追求的方向。所以智能化设计将成为将来橱柜的主流方向。智能设计在实用美观的基础上，又结合了其营销的方向性，使使用者能真正感觉舒适性和方便性。我想将来这样的橱柜能更促进销售和市场竞争。 </a:t>
            </a:r>
            <a:endParaRPr lang="en-US" altLang="zh-CN" sz="1600" dirty="0" smtClean="0"/>
          </a:p>
          <a:p>
            <a:r>
              <a:rPr lang="zh-CN" altLang="en-US" sz="1600" dirty="0" smtClean="0"/>
              <a:t> </a:t>
            </a:r>
            <a:r>
              <a:rPr lang="zh-CN" altLang="en-US" sz="1600" dirty="0"/>
              <a:t>二、品牌  </a:t>
            </a:r>
            <a:endParaRPr lang="en-US" altLang="zh-CN" sz="1600" dirty="0" smtClean="0"/>
          </a:p>
          <a:p>
            <a:pPr marL="0" indent="0">
              <a:buNone/>
            </a:pPr>
            <a:r>
              <a:rPr lang="zh-CN" altLang="en-US" sz="1600" dirty="0" smtClean="0"/>
              <a:t>现在</a:t>
            </a:r>
            <a:r>
              <a:rPr lang="zh-CN" altLang="en-US" sz="1600" dirty="0"/>
              <a:t>的中国人对品牌的概念越来越强烈，因为一个好的品牌会带来良好的服务，橱柜作为一个定制，又是一个经常性使用的产品，难免会出现很多意想不到的情况。所以作为客户他情愿去花超过平常</a:t>
            </a:r>
            <a:r>
              <a:rPr lang="en-US" altLang="zh-CN" sz="1600" dirty="0"/>
              <a:t>15%</a:t>
            </a:r>
            <a:r>
              <a:rPr lang="zh-CN" altLang="en-US" sz="1600" dirty="0"/>
              <a:t>～</a:t>
            </a:r>
            <a:r>
              <a:rPr lang="en-US" altLang="zh-CN" sz="1600" dirty="0"/>
              <a:t>20%</a:t>
            </a:r>
            <a:r>
              <a:rPr lang="zh-CN" altLang="en-US" sz="1600" dirty="0"/>
              <a:t>的价格去购买品牌商品。而有相当部分的消费者通过各种媒介的传播效果来认识橱柜品牌的知名度和企业实力。而作为商场创造品牌效益的另一目的，可以在全国开设连锁加盟店，来更进一步地快速提升他们的品牌知名度</a:t>
            </a:r>
            <a:r>
              <a:rPr lang="zh-CN" altLang="en-US" sz="1600" dirty="0" smtClean="0"/>
              <a:t>。</a:t>
            </a:r>
            <a:endParaRPr lang="en-US" altLang="zh-CN" sz="1600" dirty="0" smtClean="0"/>
          </a:p>
          <a:p>
            <a:r>
              <a:rPr lang="zh-CN" altLang="en-US" sz="1600" dirty="0"/>
              <a:t>三、营销方向  </a:t>
            </a:r>
            <a:endParaRPr lang="en-US" altLang="zh-CN" sz="1600" dirty="0" smtClean="0"/>
          </a:p>
          <a:p>
            <a:pPr marL="0" indent="0">
              <a:buNone/>
            </a:pPr>
            <a:r>
              <a:rPr lang="zh-CN" altLang="en-US" sz="1600" dirty="0" smtClean="0"/>
              <a:t>作为</a:t>
            </a:r>
            <a:r>
              <a:rPr lang="zh-CN" altLang="en-US" sz="1600" dirty="0"/>
              <a:t>一个大中企业，他们的经营渠道不光要在国内市场，应该还要尽可能地走向国外。因为相较于国外昂贵的人员工资来说，他们在中国定制橱柜的价格可能会更低。而国外的橱柜的产品质量要稍高于国内市场，但相应其价格也可以得到提升。所以只要我们把自身的产品质量做好，今后国外的需求也会越来越多。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我国橱柜行业关键因素分析</a:t>
            </a:r>
            <a:endParaRPr lang="zh-CN" altLang="en-US" dirty="0"/>
          </a:p>
        </p:txBody>
      </p:sp>
    </p:spTree>
    <p:extLst>
      <p:ext uri="{BB962C8B-B14F-4D97-AF65-F5344CB8AC3E}">
        <p14:creationId xmlns:p14="http://schemas.microsoft.com/office/powerpoint/2010/main" val="9641659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1600" dirty="0"/>
              <a:t>四、服务  </a:t>
            </a:r>
            <a:endParaRPr lang="en-US" altLang="zh-CN" sz="1600" dirty="0" smtClean="0"/>
          </a:p>
          <a:p>
            <a:pPr marL="0" indent="0">
              <a:buNone/>
            </a:pPr>
            <a:r>
              <a:rPr lang="zh-CN" altLang="en-US" sz="1600" dirty="0" smtClean="0"/>
              <a:t>对于</a:t>
            </a:r>
            <a:r>
              <a:rPr lang="zh-CN" altLang="en-US" sz="1600" dirty="0"/>
              <a:t>客户购买商品时的服务是最重要的。现在有些客户反映“我为什么选购好的品牌的产品，就是花钱买个服务”客户购物时营业员的态度，以及营业员对自身产品的了解程度都是客户选购产品的首要原则。作为橱柜产品因为它存在了太多的人性化的东西，包括门板、台面、拉手甚至一个很小的五金配件都要征求客户的同意，所以不光是客户，就连同橱柜导购员和设计都会觉得整个操作很烦琐。所以好的服务更能体现这个品牌的形象。 </a:t>
            </a:r>
          </a:p>
          <a:p>
            <a:pPr marL="0" indent="0">
              <a:buNone/>
            </a:pPr>
            <a:r>
              <a:rPr lang="zh-CN" altLang="en-US" sz="1600" dirty="0"/>
              <a:t>五、知识和</a:t>
            </a:r>
            <a:r>
              <a:rPr lang="zh-CN" altLang="en-US" sz="1600" dirty="0" smtClean="0"/>
              <a:t>方法</a:t>
            </a:r>
            <a:endParaRPr lang="en-US" altLang="zh-CN" sz="1600" dirty="0" smtClean="0"/>
          </a:p>
          <a:p>
            <a:pPr marL="0" indent="0">
              <a:buNone/>
            </a:pPr>
            <a:r>
              <a:rPr lang="zh-CN" altLang="en-US" sz="1600" dirty="0" smtClean="0"/>
              <a:t>  </a:t>
            </a:r>
            <a:r>
              <a:rPr lang="zh-CN" altLang="en-US" sz="1600" dirty="0"/>
              <a:t>知识分为两种，一种是</a:t>
            </a:r>
            <a:r>
              <a:rPr lang="en-US" altLang="zh-CN" sz="1600" dirty="0"/>
              <a:t>Knowledge,</a:t>
            </a:r>
            <a:r>
              <a:rPr lang="zh-CN" altLang="en-US" sz="1600" dirty="0"/>
              <a:t>一种是</a:t>
            </a:r>
            <a:r>
              <a:rPr lang="en-US" altLang="zh-CN" sz="1600" dirty="0"/>
              <a:t>How to know</a:t>
            </a:r>
            <a:r>
              <a:rPr lang="zh-CN" altLang="en-US" sz="1600" dirty="0"/>
              <a:t>。橱柜行业没有多少很难懂的知识，关键要掌握</a:t>
            </a:r>
            <a:r>
              <a:rPr lang="en-US" altLang="zh-CN" sz="1600" dirty="0"/>
              <a:t>How to know</a:t>
            </a:r>
            <a:r>
              <a:rPr lang="zh-CN" altLang="en-US" sz="1600" dirty="0"/>
              <a:t>，比如，我们怎样掌握厨房的排放，如何考虑人机，怎样应付好设计师和管理人员不在场的现场安装问题等等。以及如果把橱柜的优缺点完美结合的元素等。要掌握这类知识，只有我们通过不断的实践，不断在错误中得出成功的经验。不管是一个企业还是企业中的个人。我们只要不断摸索才会找到适合自己企业的管理方法。  </a:t>
            </a:r>
            <a:endParaRPr lang="en-US" altLang="zh-CN" sz="1600" dirty="0" smtClean="0"/>
          </a:p>
          <a:p>
            <a:pPr marL="0" indent="0">
              <a:buNone/>
            </a:pPr>
            <a:r>
              <a:rPr lang="zh-CN" altLang="en-US" sz="1600" dirty="0" smtClean="0"/>
              <a:t>但</a:t>
            </a:r>
            <a:r>
              <a:rPr lang="zh-CN" altLang="en-US" sz="1600" dirty="0"/>
              <a:t>最终橱柜的走向，还是由当时社会发展的实际因素所决定的，我们要不断灵活巧妙等去迎合这个市场。  随着中国经济的不断发展，中国建筑业发展迅速</a:t>
            </a:r>
            <a:r>
              <a:rPr lang="zh-CN" altLang="en-US" sz="1600" dirty="0" smtClean="0"/>
              <a:t>，由此</a:t>
            </a:r>
            <a:r>
              <a:rPr lang="zh-CN" altLang="en-US" sz="1600" dirty="0"/>
              <a:t>带来的建筑装修业产值也在</a:t>
            </a:r>
            <a:r>
              <a:rPr lang="zh-CN" altLang="en-US" sz="1600" dirty="0" smtClean="0"/>
              <a:t>不断增加。</a:t>
            </a:r>
            <a:endParaRPr lang="en-US" altLang="zh-CN" sz="1600" dirty="0" smtClean="0"/>
          </a:p>
          <a:p>
            <a:pPr marL="0" indent="0">
              <a:buNone/>
            </a:pPr>
            <a:r>
              <a:rPr lang="zh-CN" altLang="en-US" sz="1600" dirty="0" smtClean="0"/>
              <a:t>作为</a:t>
            </a:r>
            <a:r>
              <a:rPr lang="zh-CN" altLang="en-US" sz="1600" dirty="0"/>
              <a:t>现代居室的一部份，厨房装修巳成家庭装修的重头戏，厨柜日益成长消费者关注的焦点。现代厨柜面临空前的发展机遇</a:t>
            </a:r>
            <a:r>
              <a:rPr lang="zh-CN" altLang="en-US" sz="1600" dirty="0" smtClean="0"/>
              <a:t>，同时</a:t>
            </a:r>
            <a:r>
              <a:rPr lang="zh-CN" altLang="en-US" sz="1600" dirty="0"/>
              <a:t>由于目前中国厨柜市场竞争的不完善及国外品牌对中国市场的争夺，中国国内厨柜企业也面临着重大的挑战。</a:t>
            </a:r>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我国橱柜行业关键因素分析</a:t>
            </a:r>
            <a:endParaRPr lang="zh-CN" altLang="en-US" dirty="0"/>
          </a:p>
        </p:txBody>
      </p:sp>
    </p:spTree>
    <p:extLst>
      <p:ext uri="{BB962C8B-B14F-4D97-AF65-F5344CB8AC3E}">
        <p14:creationId xmlns:p14="http://schemas.microsoft.com/office/powerpoint/2010/main" val="34729487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a:t>思考题</a:t>
            </a:r>
            <a:r>
              <a:rPr lang="zh-CN" altLang="en-US" sz="1600" b="1" dirty="0" smtClean="0"/>
              <a:t>：</a:t>
            </a:r>
            <a:endParaRPr lang="en-US" altLang="zh-CN" sz="1600" b="1" dirty="0" smtClean="0"/>
          </a:p>
          <a:p>
            <a:r>
              <a:rPr lang="en-US" altLang="zh-CN" sz="1600" dirty="0" smtClean="0"/>
              <a:t>1</a:t>
            </a:r>
            <a:r>
              <a:rPr lang="zh-CN" altLang="en-US" sz="1600" dirty="0"/>
              <a:t>．结合本案例材料，分析我国橱柜行业的关键因素有哪些。  </a:t>
            </a:r>
            <a:endParaRPr lang="en-US" altLang="zh-CN" sz="1600" dirty="0"/>
          </a:p>
          <a:p>
            <a:r>
              <a:rPr lang="en-US" altLang="zh-CN" sz="1600" dirty="0" smtClean="0"/>
              <a:t>2</a:t>
            </a:r>
            <a:r>
              <a:rPr lang="zh-CN" altLang="en-US" sz="1600" dirty="0" smtClean="0"/>
              <a:t>．</a:t>
            </a:r>
            <a:r>
              <a:rPr lang="zh-CN" altLang="en-US" sz="1600" dirty="0"/>
              <a:t>结合案例，谈谈把握行业关键因素对企业发展的重要指导作用？</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我国橱柜行业关键因素分析</a:t>
            </a:r>
            <a:endParaRPr lang="zh-CN" altLang="en-US" dirty="0"/>
          </a:p>
        </p:txBody>
      </p:sp>
    </p:spTree>
    <p:extLst>
      <p:ext uri="{BB962C8B-B14F-4D97-AF65-F5344CB8AC3E}">
        <p14:creationId xmlns:p14="http://schemas.microsoft.com/office/powerpoint/2010/main" val="23186139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a:t>思考题： </a:t>
            </a:r>
            <a:endParaRPr lang="en-US" altLang="zh-CN" sz="1600" b="1" dirty="0" smtClean="0"/>
          </a:p>
          <a:p>
            <a:r>
              <a:rPr lang="en-US" altLang="zh-CN" sz="1600" dirty="0" smtClean="0"/>
              <a:t>1</a:t>
            </a:r>
            <a:r>
              <a:rPr lang="zh-CN" altLang="en-US" sz="1600" dirty="0"/>
              <a:t>．结合本案例材料，分析我国橱柜行业的关键因素有哪些</a:t>
            </a:r>
            <a:r>
              <a:rPr lang="zh-CN" altLang="en-US" sz="1600" dirty="0" smtClean="0"/>
              <a:t>。</a:t>
            </a:r>
            <a:endParaRPr lang="en-US" altLang="zh-CN" sz="1600" dirty="0" smtClean="0"/>
          </a:p>
          <a:p>
            <a:pPr marL="0" indent="0">
              <a:buNone/>
            </a:pPr>
            <a:r>
              <a:rPr lang="zh-CN" altLang="en-US" sz="1600" dirty="0"/>
              <a:t> 答：一、设计，智能化设计将成为将来橱柜的主流方向，设计能更促进销售和市场竞争。   </a:t>
            </a:r>
            <a:r>
              <a:rPr lang="zh-CN" altLang="en-US" sz="1600" dirty="0" smtClean="0"/>
              <a:t>二</a:t>
            </a:r>
            <a:r>
              <a:rPr lang="zh-CN" altLang="en-US" sz="1600" dirty="0"/>
              <a:t>、品牌，好的品牌会带来良好的服务，而良好的服务更能吸引消费者。     三、营销方向，除了在国内市场占有一席天地外，也应不断走向国外。     四、服务，好的服务更能体现品牌的形象，同样更能让消费者满意。     五、知识和方法，要掌握知识，不断摸索才会找到适合自己企业的管理方法</a:t>
            </a:r>
            <a:r>
              <a:rPr lang="zh-CN" altLang="en-US" sz="1600" dirty="0" smtClean="0"/>
              <a:t>。</a:t>
            </a:r>
            <a:endParaRPr lang="en-US" altLang="zh-CN" sz="1600" dirty="0" smtClean="0"/>
          </a:p>
          <a:p>
            <a:r>
              <a:rPr lang="zh-CN" altLang="en-US" sz="1600" dirty="0"/>
              <a:t> </a:t>
            </a:r>
            <a:r>
              <a:rPr lang="en-US" altLang="zh-CN" sz="1600" dirty="0"/>
              <a:t>2</a:t>
            </a:r>
            <a:r>
              <a:rPr lang="zh-CN" altLang="en-US" sz="1600" dirty="0"/>
              <a:t>．结合案例，谈谈把握行业关键因素对企业发展的重要指导作用？ </a:t>
            </a:r>
            <a:endParaRPr lang="en-US" altLang="zh-CN" sz="1600" dirty="0" smtClean="0"/>
          </a:p>
          <a:p>
            <a:pPr marL="0" indent="0">
              <a:buNone/>
            </a:pPr>
            <a:r>
              <a:rPr lang="zh-CN" altLang="en-US" sz="1600" dirty="0" smtClean="0"/>
              <a:t>答</a:t>
            </a:r>
            <a:r>
              <a:rPr lang="zh-CN" altLang="en-US" sz="1600" dirty="0"/>
              <a:t>：总的来讲，把握行业关键因素 ，是从整体上对企业有了一个了解，企业的目的是持续发展和获取利益，把握了行业关键因素，企业可以判断行业的吸引力，即能否给企业带来足够的或更多的利润。企业产品的使用者是消费群体，而设计这个因素保证了产品生产出来具有使用价值，值得消费者去购买，这也是企业发展的一个基础保障。 把握行业关键因素可以为企业提供一个正确的发展方向，使得企业朝着更强大的方向发展。</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我国橱柜行业关键因素分析</a:t>
            </a:r>
            <a:endParaRPr lang="zh-CN" altLang="en-US" dirty="0"/>
          </a:p>
        </p:txBody>
      </p:sp>
    </p:spTree>
    <p:extLst>
      <p:ext uri="{BB962C8B-B14F-4D97-AF65-F5344CB8AC3E}">
        <p14:creationId xmlns:p14="http://schemas.microsoft.com/office/powerpoint/2010/main" val="2767630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第三章 组织的内外环境分析</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76585" cy="369332"/>
          </a:xfrm>
          <a:prstGeom prst="rect">
            <a:avLst/>
          </a:prstGeom>
          <a:noFill/>
          <a:ln w="9525">
            <a:noFill/>
            <a:miter lim="800000"/>
            <a:headEnd/>
            <a:tailEnd/>
          </a:ln>
          <a:effectLst/>
        </p:spPr>
        <p:txBody>
          <a:bodyPr wrap="none">
            <a:spAutoFit/>
          </a:bodyPr>
          <a:lstStyle/>
          <a:p>
            <a:pPr eaLnBrk="0" hangingPunct="0"/>
            <a:r>
              <a:rPr lang="zh-CN" altLang="en-US" b="1" dirty="0" smtClean="0">
                <a:ea typeface="宋体" charset="-122"/>
              </a:rPr>
              <a:t>组织的外部环境分析</a:t>
            </a:r>
            <a:endParaRPr lang="en-US" altLang="zh-CN" b="1" dirty="0">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组织的资源与能力分析</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318548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92D050"/>
                </a:solidFill>
                <a:ea typeface="宋体" charset="-122"/>
              </a:rPr>
              <a:t>组织的竞争机会与能力的识别</a:t>
            </a:r>
            <a:endParaRPr lang="en-US" altLang="zh-CN" b="1" dirty="0">
              <a:solidFill>
                <a:srgbClr val="92D05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366083280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组织竞争机会与能力的识别</a:t>
            </a:r>
            <a:r>
              <a:rPr lang="en-US" altLang="zh-CN" dirty="0" smtClean="0"/>
              <a:t/>
            </a:r>
            <a:br>
              <a:rPr lang="en-US" altLang="zh-CN" dirty="0" smtClean="0"/>
            </a:br>
            <a:r>
              <a:rPr lang="en-US" altLang="zh-CN" dirty="0" smtClean="0"/>
              <a:t>3.3.1 SWOT</a:t>
            </a:r>
            <a:r>
              <a:rPr lang="zh-CN" altLang="en-US" dirty="0" smtClean="0"/>
              <a:t>分析法</a:t>
            </a:r>
            <a:endParaRPr lang="zh-CN" altLang="en-US" dirty="0"/>
          </a:p>
        </p:txBody>
      </p:sp>
      <p:sp>
        <p:nvSpPr>
          <p:cNvPr id="3" name="内容占位符 2"/>
          <p:cNvSpPr>
            <a:spLocks noGrp="1"/>
          </p:cNvSpPr>
          <p:nvPr>
            <p:ph idx="1"/>
          </p:nvPr>
        </p:nvSpPr>
        <p:spPr/>
        <p:txBody>
          <a:bodyPr/>
          <a:lstStyle/>
          <a:p>
            <a:r>
              <a:rPr lang="en-US" altLang="zh-CN" dirty="0" smtClean="0"/>
              <a:t>SWOT</a:t>
            </a:r>
            <a:r>
              <a:rPr lang="zh-CN" altLang="en-US" dirty="0" smtClean="0"/>
              <a:t>分析法是一种结合内外部环境要素进行综合分析的战略选择方法。</a:t>
            </a:r>
            <a:endParaRPr lang="en-US" altLang="zh-CN" dirty="0" smtClean="0"/>
          </a:p>
          <a:p>
            <a:r>
              <a:rPr lang="en-US" altLang="zh-CN" dirty="0" smtClean="0"/>
              <a:t>SWOT</a:t>
            </a:r>
            <a:r>
              <a:rPr lang="zh-CN" altLang="en-US" dirty="0" smtClean="0"/>
              <a:t>法是通过将特定的外部因素与内部因素进行匹配组合，形成四种战略组合：</a:t>
            </a:r>
            <a:endParaRPr lang="en-US" altLang="zh-CN" dirty="0" smtClean="0"/>
          </a:p>
          <a:p>
            <a:r>
              <a:rPr lang="en-US" altLang="zh-CN" dirty="0" smtClean="0"/>
              <a:t>SO</a:t>
            </a:r>
            <a:r>
              <a:rPr lang="zh-CN" altLang="en-US" dirty="0" smtClean="0"/>
              <a:t>（优势与机会</a:t>
            </a:r>
            <a:r>
              <a:rPr lang="en-US" altLang="zh-CN" dirty="0" smtClean="0"/>
              <a:t>)</a:t>
            </a:r>
            <a:r>
              <a:rPr lang="zh-CN" altLang="en-US" dirty="0" smtClean="0"/>
              <a:t>战略、</a:t>
            </a:r>
            <a:r>
              <a:rPr lang="en-US" altLang="zh-CN" dirty="0" smtClean="0"/>
              <a:t>ST</a:t>
            </a:r>
            <a:r>
              <a:rPr lang="zh-CN" altLang="en-US" dirty="0" smtClean="0"/>
              <a:t>（优势与威胁）战略、</a:t>
            </a:r>
            <a:r>
              <a:rPr lang="en-US" altLang="zh-CN" dirty="0" smtClean="0"/>
              <a:t>WS</a:t>
            </a:r>
            <a:r>
              <a:rPr lang="zh-CN" altLang="en-US" dirty="0" smtClean="0"/>
              <a:t>（劣势与机会）战略、</a:t>
            </a:r>
            <a:r>
              <a:rPr lang="en-US" altLang="zh-CN" dirty="0" smtClean="0"/>
              <a:t>WT</a:t>
            </a:r>
            <a:r>
              <a:rPr lang="zh-CN" altLang="en-US" dirty="0" smtClean="0"/>
              <a:t>（劣势与威胁）战略，如表</a:t>
            </a:r>
            <a:r>
              <a:rPr lang="en-US" altLang="zh-CN" dirty="0" smtClean="0"/>
              <a:t>3-2</a:t>
            </a:r>
            <a:r>
              <a:rPr lang="zh-CN" altLang="en-US" dirty="0" smtClean="0"/>
              <a:t>所示</a:t>
            </a:r>
            <a:endParaRPr lang="en-US" altLang="zh-CN"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337" y="185738"/>
            <a:ext cx="8229600" cy="868363"/>
          </a:xfrm>
        </p:spPr>
        <p:txBody>
          <a:bodyPr/>
          <a:lstStyle/>
          <a:p>
            <a:r>
              <a:rPr lang="zh-CN" altLang="en-US" dirty="0" smtClean="0"/>
              <a:t>表</a:t>
            </a:r>
            <a:r>
              <a:rPr lang="en-US" altLang="zh-CN" dirty="0" smtClean="0"/>
              <a:t>3-1SWOT</a:t>
            </a:r>
            <a:r>
              <a:rPr lang="zh-CN" altLang="en-US" dirty="0" smtClean="0"/>
              <a:t>分析的主要内容</a:t>
            </a:r>
            <a:endParaRPr lang="zh-CN" altLang="en-US" dirty="0"/>
          </a:p>
        </p:txBody>
      </p:sp>
      <p:graphicFrame>
        <p:nvGraphicFramePr>
          <p:cNvPr id="5" name="表格 4"/>
          <p:cNvGraphicFramePr>
            <a:graphicFrameLocks noGrp="1"/>
          </p:cNvGraphicFramePr>
          <p:nvPr/>
        </p:nvGraphicFramePr>
        <p:xfrm>
          <a:off x="1142976" y="1285860"/>
          <a:ext cx="7500992" cy="5072098"/>
        </p:xfrm>
        <a:graphic>
          <a:graphicData uri="http://schemas.openxmlformats.org/drawingml/2006/table">
            <a:tbl>
              <a:tblPr firstRow="1" bandRow="1">
                <a:tableStyleId>{21E4AEA4-8DFA-4A89-87EB-49C32662AFE0}</a:tableStyleId>
              </a:tblPr>
              <a:tblGrid>
                <a:gridCol w="1875248"/>
                <a:gridCol w="1875248"/>
                <a:gridCol w="1875248"/>
                <a:gridCol w="1875248"/>
              </a:tblGrid>
              <a:tr h="581310">
                <a:tc>
                  <a:txBody>
                    <a:bodyPr/>
                    <a:lstStyle/>
                    <a:p>
                      <a:pPr algn="ctr"/>
                      <a:r>
                        <a:rPr lang="zh-CN" altLang="en-US" dirty="0" smtClean="0"/>
                        <a:t>资源优势</a:t>
                      </a:r>
                      <a:endParaRPr lang="zh-CN" altLang="en-US" dirty="0"/>
                    </a:p>
                  </a:txBody>
                  <a:tcPr/>
                </a:tc>
                <a:tc>
                  <a:txBody>
                    <a:bodyPr/>
                    <a:lstStyle/>
                    <a:p>
                      <a:pPr algn="ctr"/>
                      <a:r>
                        <a:rPr lang="zh-CN" altLang="en-US" dirty="0" smtClean="0"/>
                        <a:t>资源劣势</a:t>
                      </a:r>
                      <a:endParaRPr lang="zh-CN" altLang="en-US" dirty="0"/>
                    </a:p>
                  </a:txBody>
                  <a:tcPr/>
                </a:tc>
                <a:tc>
                  <a:txBody>
                    <a:bodyPr/>
                    <a:lstStyle/>
                    <a:p>
                      <a:pPr algn="ctr"/>
                      <a:r>
                        <a:rPr lang="zh-CN" altLang="en-US" dirty="0" smtClean="0"/>
                        <a:t>机遇</a:t>
                      </a:r>
                      <a:endParaRPr lang="zh-CN" altLang="en-US" dirty="0"/>
                    </a:p>
                  </a:txBody>
                  <a:tcPr/>
                </a:tc>
                <a:tc>
                  <a:txBody>
                    <a:bodyPr/>
                    <a:lstStyle/>
                    <a:p>
                      <a:pPr algn="ctr"/>
                      <a:r>
                        <a:rPr lang="zh-CN" altLang="en-US" dirty="0" smtClean="0"/>
                        <a:t>威胁</a:t>
                      </a:r>
                      <a:endParaRPr lang="zh-CN" altLang="en-US" dirty="0"/>
                    </a:p>
                  </a:txBody>
                  <a:tcPr/>
                </a:tc>
              </a:tr>
              <a:tr h="4490788">
                <a:tc>
                  <a:txBody>
                    <a:bodyPr/>
                    <a:lstStyle/>
                    <a:p>
                      <a:pPr>
                        <a:buFont typeface="Arial" pitchFamily="34" charset="0"/>
                        <a:buChar char="•"/>
                      </a:pPr>
                      <a:r>
                        <a:rPr lang="zh-CN" altLang="en-US" sz="1600" dirty="0" smtClean="0"/>
                        <a:t>战略的正确性</a:t>
                      </a:r>
                      <a:endParaRPr lang="en-US" altLang="zh-CN" sz="1600" dirty="0" smtClean="0"/>
                    </a:p>
                    <a:p>
                      <a:pPr>
                        <a:buFont typeface="Arial" pitchFamily="34" charset="0"/>
                        <a:buChar char="•"/>
                      </a:pPr>
                      <a:r>
                        <a:rPr lang="zh-CN" altLang="en-US" sz="1600" dirty="0" smtClean="0"/>
                        <a:t>财务条件</a:t>
                      </a:r>
                      <a:endParaRPr lang="en-US" altLang="zh-CN" sz="1600" dirty="0" smtClean="0"/>
                    </a:p>
                    <a:p>
                      <a:pPr>
                        <a:buFont typeface="Arial" pitchFamily="34" charset="0"/>
                        <a:buChar char="•"/>
                      </a:pPr>
                      <a:r>
                        <a:rPr lang="zh-CN" altLang="en-US" sz="1600" dirty="0" smtClean="0"/>
                        <a:t>品牌形象</a:t>
                      </a:r>
                      <a:r>
                        <a:rPr lang="en-US" altLang="zh-CN" sz="1600" dirty="0" smtClean="0"/>
                        <a:t>/</a:t>
                      </a:r>
                      <a:r>
                        <a:rPr lang="zh-CN" altLang="en-US" sz="1600" dirty="0" smtClean="0"/>
                        <a:t>商誉情况</a:t>
                      </a:r>
                      <a:endParaRPr lang="en-US" altLang="zh-CN" sz="1600" dirty="0" smtClean="0"/>
                    </a:p>
                    <a:p>
                      <a:pPr>
                        <a:buFont typeface="Arial" pitchFamily="34" charset="0"/>
                        <a:buChar char="•"/>
                      </a:pPr>
                      <a:r>
                        <a:rPr lang="zh-CN" altLang="en-US" sz="1600" dirty="0" smtClean="0"/>
                        <a:t>市场地位</a:t>
                      </a:r>
                      <a:endParaRPr lang="en-US" altLang="zh-CN" sz="1600" dirty="0" smtClean="0"/>
                    </a:p>
                    <a:p>
                      <a:pPr>
                        <a:buFont typeface="Arial" pitchFamily="34" charset="0"/>
                        <a:buChar char="•"/>
                      </a:pPr>
                      <a:r>
                        <a:rPr lang="zh-CN" altLang="en-US" sz="1600" dirty="0" smtClean="0"/>
                        <a:t>专有性技术情况</a:t>
                      </a:r>
                      <a:endParaRPr lang="en-US" altLang="zh-CN" sz="1600" dirty="0" smtClean="0"/>
                    </a:p>
                    <a:p>
                      <a:pPr>
                        <a:buFont typeface="Arial" pitchFamily="34" charset="0"/>
                        <a:buChar char="•"/>
                      </a:pPr>
                      <a:r>
                        <a:rPr lang="zh-CN" altLang="en-US" sz="1600" dirty="0" smtClean="0"/>
                        <a:t>成本情况</a:t>
                      </a:r>
                      <a:endParaRPr lang="en-US" altLang="zh-CN" sz="1600" dirty="0" smtClean="0"/>
                    </a:p>
                    <a:p>
                      <a:pPr>
                        <a:buFont typeface="Arial" pitchFamily="34" charset="0"/>
                        <a:buChar char="•"/>
                      </a:pPr>
                      <a:r>
                        <a:rPr lang="zh-CN" altLang="en-US" sz="1600" dirty="0" smtClean="0"/>
                        <a:t>营销能力</a:t>
                      </a:r>
                      <a:endParaRPr lang="en-US" altLang="zh-CN" sz="1600" dirty="0" smtClean="0"/>
                    </a:p>
                    <a:p>
                      <a:pPr>
                        <a:buFont typeface="Arial" pitchFamily="34" charset="0"/>
                        <a:buChar char="•"/>
                      </a:pPr>
                      <a:r>
                        <a:rPr lang="zh-CN" altLang="en-US" sz="1600" dirty="0" smtClean="0"/>
                        <a:t>产品创新技能</a:t>
                      </a:r>
                      <a:endParaRPr lang="en-US" altLang="zh-CN" sz="1600" dirty="0" smtClean="0"/>
                    </a:p>
                    <a:p>
                      <a:pPr>
                        <a:buFont typeface="Arial" pitchFamily="34" charset="0"/>
                        <a:buChar char="•"/>
                      </a:pPr>
                      <a:r>
                        <a:rPr lang="zh-CN" altLang="en-US" sz="1600" dirty="0" smtClean="0"/>
                        <a:t>顾客服务情况</a:t>
                      </a:r>
                      <a:endParaRPr lang="en-US" altLang="zh-CN" sz="1600" dirty="0" smtClean="0"/>
                    </a:p>
                    <a:p>
                      <a:pPr>
                        <a:buFont typeface="Arial" pitchFamily="34" charset="0"/>
                        <a:buChar char="•"/>
                      </a:pPr>
                      <a:r>
                        <a:rPr lang="zh-CN" altLang="en-US" sz="1600" dirty="0" smtClean="0"/>
                        <a:t>产品质量情况</a:t>
                      </a:r>
                      <a:endParaRPr lang="en-US" altLang="zh-CN" sz="1600" dirty="0" smtClean="0"/>
                    </a:p>
                    <a:p>
                      <a:pPr>
                        <a:buFont typeface="Arial" pitchFamily="34" charset="0"/>
                        <a:buChar char="•"/>
                      </a:pPr>
                      <a:r>
                        <a:rPr lang="zh-CN" altLang="en-US" sz="1600" dirty="0" smtClean="0"/>
                        <a:t>联盟或合资企业情况</a:t>
                      </a:r>
                      <a:endParaRPr lang="en-US" altLang="zh-CN" sz="1600" dirty="0" smtClean="0"/>
                    </a:p>
                  </a:txBody>
                  <a:tcPr/>
                </a:tc>
                <a:tc>
                  <a:txBody>
                    <a:bodyPr/>
                    <a:lstStyle/>
                    <a:p>
                      <a:pPr>
                        <a:buFont typeface="Arial" pitchFamily="34" charset="0"/>
                        <a:buChar char="•"/>
                      </a:pPr>
                      <a:r>
                        <a:rPr lang="zh-CN" altLang="en-US" sz="1600" dirty="0" smtClean="0"/>
                        <a:t>战略方向方面</a:t>
                      </a:r>
                      <a:endParaRPr lang="en-US" altLang="zh-CN" sz="1600" dirty="0" smtClean="0"/>
                    </a:p>
                    <a:p>
                      <a:pPr>
                        <a:buFont typeface="Arial" pitchFamily="34" charset="0"/>
                        <a:buChar char="•"/>
                      </a:pPr>
                      <a:r>
                        <a:rPr lang="zh-CN" altLang="en-US" sz="1600" dirty="0" smtClean="0"/>
                        <a:t>设备的先进性方面</a:t>
                      </a:r>
                      <a:endParaRPr lang="en-US" altLang="zh-CN" sz="1600" dirty="0" smtClean="0"/>
                    </a:p>
                    <a:p>
                      <a:pPr>
                        <a:buFont typeface="Arial" pitchFamily="34" charset="0"/>
                        <a:buChar char="•"/>
                      </a:pPr>
                      <a:r>
                        <a:rPr lang="zh-CN" altLang="en-US" sz="1600" dirty="0" smtClean="0"/>
                        <a:t>财务状况方面</a:t>
                      </a:r>
                      <a:endParaRPr lang="en-US" altLang="zh-CN" sz="1600" dirty="0" smtClean="0"/>
                    </a:p>
                    <a:p>
                      <a:pPr>
                        <a:buFont typeface="Arial" pitchFamily="34" charset="0"/>
                        <a:buChar char="•"/>
                      </a:pPr>
                      <a:r>
                        <a:rPr lang="zh-CN" altLang="en-US" sz="1600" dirty="0" smtClean="0"/>
                        <a:t>成本方面</a:t>
                      </a:r>
                      <a:endParaRPr lang="en-US" altLang="zh-CN" sz="1600" dirty="0" smtClean="0"/>
                    </a:p>
                    <a:p>
                      <a:pPr>
                        <a:buFont typeface="Arial" pitchFamily="34" charset="0"/>
                        <a:buChar char="•"/>
                      </a:pPr>
                      <a:r>
                        <a:rPr lang="zh-CN" altLang="en-US" sz="1600" dirty="0" smtClean="0"/>
                        <a:t>关键技能技术方面</a:t>
                      </a:r>
                      <a:endParaRPr lang="en-US" altLang="zh-CN" sz="1600" dirty="0" smtClean="0"/>
                    </a:p>
                    <a:p>
                      <a:pPr>
                        <a:buFont typeface="Arial" pitchFamily="34" charset="0"/>
                        <a:buChar char="•"/>
                      </a:pPr>
                      <a:r>
                        <a:rPr lang="zh-CN" altLang="en-US" sz="1600" dirty="0" smtClean="0"/>
                        <a:t>利润水平方面</a:t>
                      </a:r>
                      <a:endParaRPr lang="en-US" altLang="zh-CN" sz="1600" dirty="0" smtClean="0"/>
                    </a:p>
                    <a:p>
                      <a:pPr>
                        <a:buFont typeface="Arial" pitchFamily="34" charset="0"/>
                        <a:buChar char="•"/>
                      </a:pPr>
                      <a:r>
                        <a:rPr lang="zh-CN" altLang="en-US" sz="1600" dirty="0" smtClean="0"/>
                        <a:t>内部经营问题</a:t>
                      </a:r>
                      <a:endParaRPr lang="en-US" altLang="zh-CN" sz="1600" dirty="0" smtClean="0"/>
                    </a:p>
                    <a:p>
                      <a:pPr>
                        <a:buFont typeface="Arial" pitchFamily="34" charset="0"/>
                        <a:buChar char="•"/>
                      </a:pPr>
                      <a:r>
                        <a:rPr lang="zh-CN" altLang="en-US" sz="1600" dirty="0" smtClean="0"/>
                        <a:t>研究开发方面</a:t>
                      </a:r>
                      <a:endParaRPr lang="en-US" altLang="zh-CN" sz="1600" dirty="0" smtClean="0"/>
                    </a:p>
                    <a:p>
                      <a:pPr>
                        <a:buFont typeface="Arial" pitchFamily="34" charset="0"/>
                        <a:buChar char="•"/>
                      </a:pPr>
                      <a:r>
                        <a:rPr lang="zh-CN" altLang="en-US" sz="1600" dirty="0" smtClean="0"/>
                        <a:t>产品线方面</a:t>
                      </a:r>
                      <a:endParaRPr lang="en-US" altLang="zh-CN" sz="1600" dirty="0" smtClean="0"/>
                    </a:p>
                    <a:p>
                      <a:pPr>
                        <a:buFont typeface="Arial" pitchFamily="34" charset="0"/>
                        <a:buChar char="•"/>
                      </a:pPr>
                      <a:r>
                        <a:rPr lang="zh-CN" altLang="en-US" sz="1600" dirty="0" smtClean="0"/>
                        <a:t>营销能力方面</a:t>
                      </a:r>
                      <a:endParaRPr lang="zh-CN" altLang="en-US" sz="1600" dirty="0"/>
                    </a:p>
                  </a:txBody>
                  <a:tcPr/>
                </a:tc>
                <a:tc>
                  <a:txBody>
                    <a:bodyPr/>
                    <a:lstStyle/>
                    <a:p>
                      <a:pPr>
                        <a:buFont typeface="Arial" pitchFamily="34" charset="0"/>
                        <a:buChar char="•"/>
                      </a:pPr>
                      <a:r>
                        <a:rPr lang="zh-CN" altLang="en-US" sz="1600" dirty="0" smtClean="0"/>
                        <a:t>服务更多消费群体的机会</a:t>
                      </a:r>
                      <a:endParaRPr lang="en-US" altLang="zh-CN" sz="1600" dirty="0" smtClean="0"/>
                    </a:p>
                    <a:p>
                      <a:pPr>
                        <a:buFont typeface="Arial" pitchFamily="34" charset="0"/>
                        <a:buChar char="•"/>
                      </a:pPr>
                      <a:r>
                        <a:rPr lang="zh-CN" altLang="en-US" sz="1600" dirty="0" smtClean="0"/>
                        <a:t>向新的地理区域扩张机会</a:t>
                      </a:r>
                      <a:endParaRPr lang="en-US" altLang="zh-CN" sz="1600" dirty="0" smtClean="0"/>
                    </a:p>
                    <a:p>
                      <a:pPr>
                        <a:buFont typeface="Arial" pitchFamily="34" charset="0"/>
                        <a:buChar char="•"/>
                      </a:pPr>
                      <a:r>
                        <a:rPr lang="zh-CN" altLang="en-US" sz="1600" dirty="0" smtClean="0"/>
                        <a:t>扩展产品线机会</a:t>
                      </a:r>
                      <a:endParaRPr lang="en-US" altLang="zh-CN" sz="1600" dirty="0" smtClean="0"/>
                    </a:p>
                    <a:p>
                      <a:pPr>
                        <a:buFont typeface="Arial" pitchFamily="34" charset="0"/>
                        <a:buChar char="•"/>
                      </a:pPr>
                      <a:r>
                        <a:rPr lang="zh-CN" altLang="en-US" sz="1600" dirty="0" smtClean="0"/>
                        <a:t>向新产品转移技能机会</a:t>
                      </a:r>
                      <a:endParaRPr lang="en-US" altLang="zh-CN" sz="1600" dirty="0" smtClean="0"/>
                    </a:p>
                    <a:p>
                      <a:pPr>
                        <a:buFont typeface="Arial" pitchFamily="34" charset="0"/>
                        <a:buChar char="•"/>
                      </a:pPr>
                      <a:r>
                        <a:rPr lang="zh-CN" altLang="en-US" sz="1600" dirty="0" smtClean="0"/>
                        <a:t>纵向一体化机会</a:t>
                      </a:r>
                      <a:endParaRPr lang="en-US" altLang="zh-CN" sz="1600" dirty="0" smtClean="0"/>
                    </a:p>
                    <a:p>
                      <a:pPr>
                        <a:buFont typeface="Arial" pitchFamily="34" charset="0"/>
                        <a:buChar char="•"/>
                      </a:pPr>
                      <a:r>
                        <a:rPr lang="zh-CN" altLang="en-US" sz="1600" dirty="0" smtClean="0"/>
                        <a:t>从对手处获得市场份额的机会</a:t>
                      </a:r>
                      <a:endParaRPr lang="en-US" altLang="zh-CN" sz="1600" dirty="0" smtClean="0"/>
                    </a:p>
                    <a:p>
                      <a:pPr>
                        <a:buFont typeface="Arial" pitchFamily="34" charset="0"/>
                        <a:buChar char="•"/>
                      </a:pPr>
                      <a:r>
                        <a:rPr lang="zh-CN" altLang="en-US" sz="1600" dirty="0" smtClean="0"/>
                        <a:t>收购对手机会</a:t>
                      </a:r>
                      <a:endParaRPr lang="en-US" altLang="zh-CN" sz="1600" dirty="0" smtClean="0"/>
                    </a:p>
                    <a:p>
                      <a:pPr>
                        <a:buFont typeface="Arial" pitchFamily="34" charset="0"/>
                        <a:buChar char="•"/>
                      </a:pPr>
                      <a:r>
                        <a:rPr lang="zh-CN" altLang="en-US" sz="1600" dirty="0" smtClean="0"/>
                        <a:t>通过联盟或合资企业拓展的机会</a:t>
                      </a:r>
                      <a:endParaRPr lang="en-US" altLang="zh-CN" sz="1600" dirty="0" smtClean="0"/>
                    </a:p>
                    <a:p>
                      <a:pPr>
                        <a:buFont typeface="Arial" pitchFamily="34" charset="0"/>
                        <a:buChar char="•"/>
                      </a:pPr>
                      <a:r>
                        <a:rPr lang="zh-CN" altLang="en-US" sz="1600" dirty="0" smtClean="0"/>
                        <a:t>提高市场占有率的机会</a:t>
                      </a:r>
                      <a:endParaRPr lang="en-US" altLang="zh-CN" sz="1600" dirty="0" smtClean="0"/>
                    </a:p>
                    <a:p>
                      <a:pPr>
                        <a:buFont typeface="Arial" pitchFamily="34" charset="0"/>
                        <a:buChar char="•"/>
                      </a:pPr>
                      <a:r>
                        <a:rPr lang="zh-CN" altLang="en-US" sz="1600" dirty="0" smtClean="0"/>
                        <a:t>利用新技术的机会</a:t>
                      </a:r>
                      <a:endParaRPr lang="zh-CN" altLang="en-US" sz="1600" dirty="0"/>
                    </a:p>
                  </a:txBody>
                  <a:tcPr/>
                </a:tc>
                <a:tc>
                  <a:txBody>
                    <a:bodyPr/>
                    <a:lstStyle/>
                    <a:p>
                      <a:pPr>
                        <a:buFont typeface="Arial" pitchFamily="34" charset="0"/>
                        <a:buChar char="•"/>
                      </a:pPr>
                      <a:r>
                        <a:rPr lang="zh-CN" altLang="en-US" sz="1600" dirty="0" smtClean="0"/>
                        <a:t>新加入的竞争者方面</a:t>
                      </a:r>
                      <a:endParaRPr lang="en-US" altLang="zh-CN" sz="1600" dirty="0" smtClean="0"/>
                    </a:p>
                    <a:p>
                      <a:pPr>
                        <a:buFont typeface="Arial" pitchFamily="34" charset="0"/>
                        <a:buChar char="•"/>
                      </a:pPr>
                      <a:r>
                        <a:rPr lang="zh-CN" altLang="en-US" sz="1600" dirty="0" smtClean="0"/>
                        <a:t>替代产品市场份额方面</a:t>
                      </a:r>
                      <a:endParaRPr lang="en-US" altLang="zh-CN" sz="1600" dirty="0" smtClean="0"/>
                    </a:p>
                    <a:p>
                      <a:pPr>
                        <a:buFont typeface="Arial" pitchFamily="34" charset="0"/>
                        <a:buChar char="•"/>
                      </a:pPr>
                      <a:r>
                        <a:rPr lang="zh-CN" altLang="en-US" sz="1600" dirty="0" smtClean="0"/>
                        <a:t>市场增长方面</a:t>
                      </a:r>
                      <a:endParaRPr lang="en-US" altLang="zh-CN" sz="1600" dirty="0" smtClean="0"/>
                    </a:p>
                    <a:p>
                      <a:pPr>
                        <a:buFont typeface="Arial" pitchFamily="34" charset="0"/>
                        <a:buChar char="•"/>
                      </a:pPr>
                      <a:r>
                        <a:rPr lang="zh-CN" altLang="en-US" sz="1600" dirty="0" smtClean="0"/>
                        <a:t>汇率或贸易政策方面</a:t>
                      </a:r>
                      <a:endParaRPr lang="en-US" altLang="zh-CN" sz="1600" dirty="0" smtClean="0"/>
                    </a:p>
                    <a:p>
                      <a:pPr>
                        <a:buFont typeface="Arial" pitchFamily="34" charset="0"/>
                        <a:buChar char="•"/>
                      </a:pPr>
                      <a:r>
                        <a:rPr lang="zh-CN" altLang="en-US" sz="1600" dirty="0" smtClean="0"/>
                        <a:t>新法规对经营成本影响</a:t>
                      </a:r>
                      <a:endParaRPr lang="en-US" altLang="zh-CN" sz="1600" dirty="0" smtClean="0"/>
                    </a:p>
                    <a:p>
                      <a:pPr>
                        <a:buFont typeface="Arial" pitchFamily="34" charset="0"/>
                        <a:buChar char="•"/>
                      </a:pPr>
                      <a:r>
                        <a:rPr lang="zh-CN" altLang="en-US" sz="1600" dirty="0" smtClean="0"/>
                        <a:t>经济周期的影响</a:t>
                      </a:r>
                      <a:endParaRPr lang="en-US" altLang="zh-CN" sz="1600" dirty="0" smtClean="0"/>
                    </a:p>
                    <a:p>
                      <a:pPr>
                        <a:buFont typeface="Arial" pitchFamily="34" charset="0"/>
                        <a:buChar char="•"/>
                      </a:pPr>
                      <a:r>
                        <a:rPr lang="zh-CN" altLang="en-US" sz="1600" dirty="0" smtClean="0"/>
                        <a:t>顾客或供应商的影响</a:t>
                      </a:r>
                      <a:endParaRPr lang="en-US" altLang="zh-CN" sz="1600" dirty="0" smtClean="0"/>
                    </a:p>
                    <a:p>
                      <a:pPr>
                        <a:buFont typeface="Arial" pitchFamily="34" charset="0"/>
                        <a:buChar char="•"/>
                      </a:pPr>
                      <a:r>
                        <a:rPr lang="zh-CN" altLang="en-US" sz="1600" dirty="0" smtClean="0"/>
                        <a:t>买房需求的变化</a:t>
                      </a:r>
                      <a:endParaRPr lang="en-US" altLang="zh-CN" sz="1600" dirty="0" smtClean="0"/>
                    </a:p>
                    <a:p>
                      <a:pPr>
                        <a:buFont typeface="Arial" pitchFamily="34" charset="0"/>
                        <a:buChar char="•"/>
                      </a:pPr>
                      <a:r>
                        <a:rPr lang="zh-CN" altLang="en-US" sz="1600" dirty="0" smtClean="0"/>
                        <a:t>人口统计的变化</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dirty="0" smtClean="0"/>
              <a:t>3-2 SWOT</a:t>
            </a:r>
            <a:r>
              <a:rPr lang="zh-CN" altLang="en-US" dirty="0" smtClean="0"/>
              <a:t>矩阵</a:t>
            </a:r>
            <a:endParaRPr lang="zh-CN" altLang="en-US" dirty="0"/>
          </a:p>
        </p:txBody>
      </p:sp>
      <p:graphicFrame>
        <p:nvGraphicFramePr>
          <p:cNvPr id="4" name="表格 3"/>
          <p:cNvGraphicFramePr>
            <a:graphicFrameLocks noGrp="1"/>
          </p:cNvGraphicFramePr>
          <p:nvPr/>
        </p:nvGraphicFramePr>
        <p:xfrm>
          <a:off x="1524000" y="1397000"/>
          <a:ext cx="6691338" cy="4294092"/>
        </p:xfrm>
        <a:graphic>
          <a:graphicData uri="http://schemas.openxmlformats.org/drawingml/2006/table">
            <a:tbl>
              <a:tblPr firstRow="1" bandRow="1">
                <a:tableStyleId>{93296810-A885-4BE3-A3E7-6D5BEEA58F35}</a:tableStyleId>
              </a:tblPr>
              <a:tblGrid>
                <a:gridCol w="2230446"/>
                <a:gridCol w="2230446"/>
                <a:gridCol w="2230446"/>
              </a:tblGrid>
              <a:tr h="1415526">
                <a:tc>
                  <a:txBody>
                    <a:bodyPr/>
                    <a:lstStyle/>
                    <a:p>
                      <a:r>
                        <a:rPr lang="zh-CN" altLang="en-US" dirty="0" smtClean="0"/>
                        <a:t>            内部要素</a:t>
                      </a:r>
                      <a:endParaRPr lang="en-US" altLang="zh-CN" dirty="0" smtClean="0"/>
                    </a:p>
                    <a:p>
                      <a:endParaRPr lang="en-US" altLang="zh-CN" dirty="0" smtClean="0"/>
                    </a:p>
                    <a:p>
                      <a:endParaRPr lang="en-US" altLang="zh-CN" dirty="0" smtClean="0"/>
                    </a:p>
                    <a:p>
                      <a:endParaRPr lang="en-US" altLang="zh-CN" dirty="0" smtClean="0"/>
                    </a:p>
                    <a:p>
                      <a:r>
                        <a:rPr lang="zh-CN" altLang="en-US" dirty="0" smtClean="0"/>
                        <a:t>外部要素</a:t>
                      </a:r>
                      <a:endParaRPr lang="zh-CN" altLang="en-US" dirty="0"/>
                    </a:p>
                  </a:txBody>
                  <a:tcPr/>
                </a:tc>
                <a:tc>
                  <a:txBody>
                    <a:bodyPr/>
                    <a:lstStyle/>
                    <a:p>
                      <a:r>
                        <a:rPr lang="zh-CN" altLang="en-US" dirty="0" smtClean="0"/>
                        <a:t>优势（</a:t>
                      </a:r>
                      <a:r>
                        <a:rPr lang="en-US" altLang="zh-CN" dirty="0" smtClean="0"/>
                        <a:t>S</a:t>
                      </a:r>
                      <a:r>
                        <a:rPr lang="zh-CN" altLang="en-US" dirty="0" smtClean="0"/>
                        <a:t>）</a:t>
                      </a:r>
                      <a:endParaRPr lang="zh-CN" altLang="en-US" dirty="0"/>
                    </a:p>
                  </a:txBody>
                  <a:tcPr/>
                </a:tc>
                <a:tc>
                  <a:txBody>
                    <a:bodyPr/>
                    <a:lstStyle/>
                    <a:p>
                      <a:r>
                        <a:rPr lang="zh-CN" altLang="en-US" dirty="0" smtClean="0"/>
                        <a:t>劣势（</a:t>
                      </a:r>
                      <a:r>
                        <a:rPr lang="en-US" altLang="zh-CN" dirty="0" smtClean="0"/>
                        <a:t>W</a:t>
                      </a:r>
                      <a:r>
                        <a:rPr lang="zh-CN" altLang="en-US" dirty="0" smtClean="0"/>
                        <a:t>）</a:t>
                      </a:r>
                      <a:endParaRPr lang="zh-CN" altLang="en-US" dirty="0"/>
                    </a:p>
                  </a:txBody>
                  <a:tcPr/>
                </a:tc>
              </a:tr>
              <a:tr h="1415526">
                <a:tc>
                  <a:txBody>
                    <a:bodyPr/>
                    <a:lstStyle/>
                    <a:p>
                      <a:pPr algn="ctr"/>
                      <a:r>
                        <a:rPr lang="zh-CN" altLang="en-US" b="1" dirty="0" smtClean="0"/>
                        <a:t>机会（</a:t>
                      </a:r>
                      <a:r>
                        <a:rPr lang="en-US" altLang="zh-CN" b="1" dirty="0" smtClean="0"/>
                        <a:t>O</a:t>
                      </a:r>
                      <a:r>
                        <a:rPr lang="zh-CN" altLang="en-US" b="1" dirty="0" smtClean="0"/>
                        <a:t>）</a:t>
                      </a:r>
                      <a:endParaRPr lang="zh-CN" altLang="en-US" b="1" dirty="0"/>
                    </a:p>
                  </a:txBody>
                  <a:tcPr/>
                </a:tc>
                <a:tc>
                  <a:txBody>
                    <a:bodyPr/>
                    <a:lstStyle/>
                    <a:p>
                      <a:r>
                        <a:rPr lang="en-US" altLang="zh-CN" dirty="0" smtClean="0"/>
                        <a:t>SO</a:t>
                      </a:r>
                      <a:r>
                        <a:rPr lang="zh-CN" altLang="en-US" dirty="0" smtClean="0"/>
                        <a:t>战略</a:t>
                      </a:r>
                      <a:endParaRPr lang="en-US" altLang="zh-CN" dirty="0" smtClean="0"/>
                    </a:p>
                    <a:p>
                      <a:r>
                        <a:rPr lang="zh-CN" altLang="en-US" dirty="0" smtClean="0"/>
                        <a:t>依靠内部优势利用外部机会</a:t>
                      </a:r>
                      <a:endParaRPr lang="zh-CN" altLang="en-US" dirty="0"/>
                    </a:p>
                  </a:txBody>
                  <a:tcPr/>
                </a:tc>
                <a:tc>
                  <a:txBody>
                    <a:bodyPr/>
                    <a:lstStyle/>
                    <a:p>
                      <a:r>
                        <a:rPr lang="en-US" altLang="zh-CN" dirty="0" smtClean="0"/>
                        <a:t>WO</a:t>
                      </a:r>
                      <a:r>
                        <a:rPr lang="zh-CN" altLang="en-US" dirty="0" smtClean="0"/>
                        <a:t>战略</a:t>
                      </a:r>
                      <a:endParaRPr lang="en-US" altLang="zh-CN" dirty="0" smtClean="0"/>
                    </a:p>
                    <a:p>
                      <a:r>
                        <a:rPr lang="zh-CN" altLang="en-US" dirty="0" smtClean="0"/>
                        <a:t>利用外部机会克服内部劣势</a:t>
                      </a:r>
                      <a:endParaRPr lang="zh-CN" altLang="en-US" dirty="0"/>
                    </a:p>
                  </a:txBody>
                  <a:tcPr/>
                </a:tc>
              </a:tr>
              <a:tr h="1415526">
                <a:tc>
                  <a:txBody>
                    <a:bodyPr/>
                    <a:lstStyle/>
                    <a:p>
                      <a:pPr algn="ctr"/>
                      <a:r>
                        <a:rPr lang="zh-CN" altLang="en-US" b="1" dirty="0" smtClean="0">
                          <a:effectLst/>
                        </a:rPr>
                        <a:t>威胁（</a:t>
                      </a:r>
                      <a:r>
                        <a:rPr lang="en-US" altLang="zh-CN" b="1" dirty="0" smtClean="0">
                          <a:effectLst/>
                        </a:rPr>
                        <a:t>T</a:t>
                      </a:r>
                      <a:r>
                        <a:rPr lang="zh-CN" altLang="en-US" b="1" dirty="0" smtClean="0">
                          <a:effectLst/>
                        </a:rPr>
                        <a:t>）</a:t>
                      </a:r>
                      <a:endParaRPr lang="zh-CN" altLang="en-US" b="1" dirty="0">
                        <a:effectLst/>
                      </a:endParaRPr>
                    </a:p>
                  </a:txBody>
                  <a:tcPr/>
                </a:tc>
                <a:tc>
                  <a:txBody>
                    <a:bodyPr/>
                    <a:lstStyle/>
                    <a:p>
                      <a:r>
                        <a:rPr lang="en-US" altLang="zh-CN" dirty="0" smtClean="0"/>
                        <a:t>ST</a:t>
                      </a:r>
                      <a:r>
                        <a:rPr lang="zh-CN" altLang="en-US" dirty="0" smtClean="0"/>
                        <a:t>战略</a:t>
                      </a:r>
                      <a:endParaRPr lang="en-US" altLang="zh-CN" dirty="0" smtClean="0"/>
                    </a:p>
                    <a:p>
                      <a:r>
                        <a:rPr lang="zh-CN" altLang="en-US" dirty="0" smtClean="0"/>
                        <a:t>依靠内部优势回避外部威胁</a:t>
                      </a:r>
                      <a:endParaRPr lang="zh-CN" altLang="en-US" dirty="0"/>
                    </a:p>
                  </a:txBody>
                  <a:tcPr/>
                </a:tc>
                <a:tc>
                  <a:txBody>
                    <a:bodyPr/>
                    <a:lstStyle/>
                    <a:p>
                      <a:r>
                        <a:rPr lang="en-US" altLang="zh-CN" dirty="0" smtClean="0"/>
                        <a:t>WT</a:t>
                      </a:r>
                      <a:r>
                        <a:rPr lang="zh-CN" altLang="en-US" dirty="0" smtClean="0"/>
                        <a:t>战略</a:t>
                      </a:r>
                      <a:endParaRPr lang="en-US" altLang="zh-CN" dirty="0" smtClean="0"/>
                    </a:p>
                    <a:p>
                      <a:r>
                        <a:rPr lang="zh-CN" altLang="en-US" dirty="0" smtClean="0"/>
                        <a:t>减少内部劣势回避外部威胁</a:t>
                      </a:r>
                      <a:endParaRPr lang="zh-CN" altLang="en-US" dirty="0"/>
                    </a:p>
                  </a:txBody>
                  <a:tcPr/>
                </a:tc>
              </a:tr>
            </a:tbl>
          </a:graphicData>
        </a:graphic>
      </p:graphicFrame>
      <p:cxnSp>
        <p:nvCxnSpPr>
          <p:cNvPr id="6" name="直接连接符 5"/>
          <p:cNvCxnSpPr/>
          <p:nvPr/>
        </p:nvCxnSpPr>
        <p:spPr>
          <a:xfrm>
            <a:off x="1571604" y="1428736"/>
            <a:ext cx="2214578" cy="142876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33400"/>
            <a:ext cx="8229600" cy="533400"/>
          </a:xfrm>
        </p:spPr>
        <p:txBody>
          <a:bodyPr/>
          <a:lstStyle/>
          <a:p>
            <a:pPr marL="838200" indent="-838200" algn="ctr" eaLnBrk="1" hangingPunct="1"/>
            <a:r>
              <a:rPr lang="zh-CN" altLang="en-US" sz="4000" b="1" dirty="0" smtClean="0">
                <a:latin typeface="黑体" pitchFamily="49" charset="-122"/>
                <a:ea typeface="黑体" pitchFamily="49" charset="-122"/>
              </a:rPr>
              <a:t>学习要点</a:t>
            </a:r>
          </a:p>
        </p:txBody>
      </p:sp>
      <p:sp>
        <p:nvSpPr>
          <p:cNvPr id="9219" name="Rectangle 3"/>
          <p:cNvSpPr>
            <a:spLocks noGrp="1" noChangeArrowheads="1"/>
          </p:cNvSpPr>
          <p:nvPr>
            <p:ph type="body" idx="1"/>
          </p:nvPr>
        </p:nvSpPr>
        <p:spPr>
          <a:xfrm>
            <a:off x="457200" y="1219200"/>
            <a:ext cx="8229600" cy="5181600"/>
          </a:xfrm>
        </p:spPr>
        <p:txBody>
          <a:bodyPr/>
          <a:lstStyle/>
          <a:p>
            <a:pPr eaLnBrk="1" hangingPunct="1">
              <a:lnSpc>
                <a:spcPct val="90000"/>
              </a:lnSpc>
            </a:pPr>
            <a:r>
              <a:rPr lang="zh-CN" altLang="en-US" sz="2800" b="1" dirty="0" smtClean="0">
                <a:latin typeface="黑体" pitchFamily="49" charset="-122"/>
                <a:ea typeface="黑体" pitchFamily="49" charset="-122"/>
              </a:rPr>
              <a:t>一、战略管理概述</a:t>
            </a:r>
          </a:p>
          <a:p>
            <a:pPr eaLnBrk="1" hangingPunct="1">
              <a:lnSpc>
                <a:spcPct val="90000"/>
              </a:lnSpc>
            </a:pPr>
            <a:r>
              <a:rPr lang="zh-CN" altLang="en-US" sz="2800" b="1" dirty="0" smtClean="0">
                <a:latin typeface="黑体" pitchFamily="49" charset="-122"/>
                <a:ea typeface="黑体" pitchFamily="49" charset="-122"/>
              </a:rPr>
              <a:t>二、外部环境分析</a:t>
            </a:r>
          </a:p>
          <a:p>
            <a:pPr eaLnBrk="1" hangingPunct="1">
              <a:lnSpc>
                <a:spcPct val="90000"/>
              </a:lnSpc>
            </a:pPr>
            <a:r>
              <a:rPr lang="zh-CN" altLang="en-US" sz="2800" b="1" dirty="0" smtClean="0">
                <a:latin typeface="黑体" pitchFamily="49" charset="-122"/>
                <a:ea typeface="黑体" pitchFamily="49" charset="-122"/>
              </a:rPr>
              <a:t>三、内部环境分析</a:t>
            </a:r>
          </a:p>
          <a:p>
            <a:pPr eaLnBrk="1" hangingPunct="1">
              <a:lnSpc>
                <a:spcPct val="90000"/>
              </a:lnSpc>
            </a:pPr>
            <a:r>
              <a:rPr lang="zh-CN" altLang="en-US" sz="2800" b="1" dirty="0" smtClean="0">
                <a:latin typeface="黑体" pitchFamily="49" charset="-122"/>
                <a:ea typeface="黑体" pitchFamily="49" charset="-122"/>
              </a:rPr>
              <a:t>四、环境分析技术与使命目标的确定</a:t>
            </a:r>
          </a:p>
          <a:p>
            <a:pPr eaLnBrk="1" hangingPunct="1">
              <a:lnSpc>
                <a:spcPct val="90000"/>
              </a:lnSpc>
            </a:pPr>
            <a:r>
              <a:rPr lang="zh-CN" altLang="en-US" sz="2800" b="1" dirty="0" smtClean="0">
                <a:latin typeface="黑体" pitchFamily="49" charset="-122"/>
                <a:ea typeface="黑体" pitchFamily="49" charset="-122"/>
              </a:rPr>
              <a:t>五、公司总体战略</a:t>
            </a:r>
          </a:p>
          <a:p>
            <a:pPr eaLnBrk="1" hangingPunct="1">
              <a:lnSpc>
                <a:spcPct val="90000"/>
              </a:lnSpc>
            </a:pPr>
            <a:r>
              <a:rPr lang="zh-CN" altLang="en-US" sz="2800" b="1" dirty="0" smtClean="0">
                <a:latin typeface="黑体" pitchFamily="49" charset="-122"/>
                <a:ea typeface="黑体" pitchFamily="49" charset="-122"/>
              </a:rPr>
              <a:t>六、经营单位战略</a:t>
            </a:r>
          </a:p>
          <a:p>
            <a:pPr eaLnBrk="1" hangingPunct="1">
              <a:lnSpc>
                <a:spcPct val="90000"/>
              </a:lnSpc>
            </a:pPr>
            <a:r>
              <a:rPr lang="zh-CN" altLang="en-US" sz="2800" b="1" dirty="0" smtClean="0">
                <a:latin typeface="黑体" pitchFamily="49" charset="-122"/>
                <a:ea typeface="黑体" pitchFamily="49" charset="-122"/>
              </a:rPr>
              <a:t>七、企业并购与战略联盟</a:t>
            </a:r>
          </a:p>
          <a:p>
            <a:pPr eaLnBrk="1" hangingPunct="1">
              <a:lnSpc>
                <a:spcPct val="90000"/>
              </a:lnSpc>
            </a:pPr>
            <a:r>
              <a:rPr lang="zh-CN" altLang="en-US" sz="2800" b="1" dirty="0" smtClean="0">
                <a:latin typeface="黑体" pitchFamily="49" charset="-122"/>
                <a:ea typeface="黑体" pitchFamily="49" charset="-122"/>
              </a:rPr>
              <a:t>八、企业国际化战略</a:t>
            </a:r>
          </a:p>
          <a:p>
            <a:pPr eaLnBrk="1" hangingPunct="1">
              <a:lnSpc>
                <a:spcPct val="90000"/>
              </a:lnSpc>
            </a:pPr>
            <a:r>
              <a:rPr lang="zh-CN" altLang="en-US" sz="2800" b="1" dirty="0" smtClean="0">
                <a:latin typeface="黑体" pitchFamily="49" charset="-122"/>
                <a:ea typeface="黑体" pitchFamily="49" charset="-122"/>
              </a:rPr>
              <a:t>九、职能战略</a:t>
            </a:r>
          </a:p>
          <a:p>
            <a:pPr eaLnBrk="1" hangingPunct="1">
              <a:lnSpc>
                <a:spcPct val="90000"/>
              </a:lnSpc>
            </a:pPr>
            <a:r>
              <a:rPr lang="zh-CN" altLang="en-US" sz="2800" b="1" dirty="0" smtClean="0">
                <a:latin typeface="黑体" pitchFamily="49" charset="-122"/>
                <a:ea typeface="黑体" pitchFamily="49" charset="-122"/>
              </a:rPr>
              <a:t>十、战略评价方法与战略选择过程</a:t>
            </a:r>
          </a:p>
          <a:p>
            <a:pPr eaLnBrk="1" hangingPunct="1">
              <a:lnSpc>
                <a:spcPct val="90000"/>
              </a:lnSpc>
            </a:pPr>
            <a:r>
              <a:rPr lang="zh-CN" altLang="en-US" sz="2800" b="1" dirty="0" smtClean="0">
                <a:latin typeface="黑体" pitchFamily="49" charset="-122"/>
                <a:ea typeface="黑体" pitchFamily="49" charset="-122"/>
              </a:rPr>
              <a:t>十一、战略实施与控制</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18D44866-BC2D-46A9-B202-78F0E755230E}" type="datetime1">
              <a:rPr lang="zh-CN" altLang="en-US" smtClean="0"/>
              <a:pPr/>
              <a:t>2015/12/12</a:t>
            </a:fld>
            <a:endParaRPr lang="en-US" altLang="zh-CN" smtClean="0"/>
          </a:p>
        </p:txBody>
      </p:sp>
      <p:sp>
        <p:nvSpPr>
          <p:cNvPr id="25603" name="灯片编号占位符 5"/>
          <p:cNvSpPr>
            <a:spLocks noGrp="1"/>
          </p:cNvSpPr>
          <p:nvPr>
            <p:ph type="sldNum" sz="quarter" idx="12"/>
          </p:nvPr>
        </p:nvSpPr>
        <p:spPr>
          <a:noFill/>
        </p:spPr>
        <p:txBody>
          <a:bodyPr/>
          <a:lstStyle/>
          <a:p>
            <a:fld id="{2B585154-2CB4-4DAF-8C56-9C640E6AC709}" type="slidenum">
              <a:rPr lang="en-US" altLang="zh-CN" smtClean="0"/>
              <a:pPr/>
              <a:t>110</a:t>
            </a:fld>
            <a:endParaRPr lang="en-US" altLang="zh-CN" smtClean="0"/>
          </a:p>
        </p:txBody>
      </p:sp>
      <p:sp>
        <p:nvSpPr>
          <p:cNvPr id="25604" name="Rectangle 2"/>
          <p:cNvSpPr>
            <a:spLocks noGrp="1" noChangeArrowheads="1"/>
          </p:cNvSpPr>
          <p:nvPr>
            <p:ph type="title"/>
          </p:nvPr>
        </p:nvSpPr>
        <p:spPr/>
        <p:txBody>
          <a:bodyPr/>
          <a:lstStyle/>
          <a:p>
            <a:r>
              <a:rPr lang="zh-CN" altLang="en-US" smtClean="0"/>
              <a:t>案例</a:t>
            </a:r>
          </a:p>
        </p:txBody>
      </p:sp>
      <p:sp>
        <p:nvSpPr>
          <p:cNvPr id="25605" name="Rectangle 3"/>
          <p:cNvSpPr>
            <a:spLocks noGrp="1" noChangeArrowheads="1"/>
          </p:cNvSpPr>
          <p:nvPr>
            <p:ph type="body" idx="1"/>
          </p:nvPr>
        </p:nvSpPr>
        <p:spPr/>
        <p:txBody>
          <a:bodyPr/>
          <a:lstStyle/>
          <a:p>
            <a:r>
              <a:rPr kumimoji="1" lang="zh-CN" altLang="en-US" b="1" smtClean="0">
                <a:solidFill>
                  <a:srgbClr val="000066"/>
                </a:solidFill>
              </a:rPr>
              <a:t>列维（</a:t>
            </a:r>
            <a:r>
              <a:rPr kumimoji="1" lang="en-US" altLang="zh-CN" b="1" smtClean="0">
                <a:solidFill>
                  <a:srgbClr val="000066"/>
                </a:solidFill>
              </a:rPr>
              <a:t>Levi</a:t>
            </a:r>
            <a:r>
              <a:rPr kumimoji="1" lang="zh-CN" altLang="en-US" b="1" smtClean="0">
                <a:solidFill>
                  <a:srgbClr val="000066"/>
                </a:solidFill>
              </a:rPr>
              <a:t>）制衣公司</a:t>
            </a:r>
          </a:p>
          <a:p>
            <a:r>
              <a:rPr kumimoji="1" lang="zh-CN" altLang="en-US" b="1" smtClean="0">
                <a:solidFill>
                  <a:srgbClr val="0033CC"/>
                </a:solidFill>
              </a:rPr>
              <a:t>中化国际</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p:spPr>
        <p:txBody>
          <a:bodyPr/>
          <a:lstStyle/>
          <a:p>
            <a:fld id="{8733FE44-0602-4F44-A57F-8F9DD63DEF5B}" type="datetime1">
              <a:rPr lang="zh-CN" altLang="en-US" smtClean="0"/>
              <a:pPr/>
              <a:t>2015/12/12</a:t>
            </a:fld>
            <a:endParaRPr lang="en-US" altLang="zh-CN" smtClean="0"/>
          </a:p>
        </p:txBody>
      </p:sp>
      <p:sp>
        <p:nvSpPr>
          <p:cNvPr id="26627" name="灯片编号占位符 3"/>
          <p:cNvSpPr>
            <a:spLocks noGrp="1"/>
          </p:cNvSpPr>
          <p:nvPr>
            <p:ph type="sldNum" sz="quarter" idx="12"/>
          </p:nvPr>
        </p:nvSpPr>
        <p:spPr>
          <a:noFill/>
        </p:spPr>
        <p:txBody>
          <a:bodyPr/>
          <a:lstStyle/>
          <a:p>
            <a:fld id="{2C53F1F8-29A1-4254-9B57-6AD743FFA630}" type="slidenum">
              <a:rPr lang="en-US" altLang="zh-CN" smtClean="0"/>
              <a:pPr/>
              <a:t>111</a:t>
            </a:fld>
            <a:endParaRPr lang="en-US" altLang="zh-CN" smtClean="0"/>
          </a:p>
        </p:txBody>
      </p:sp>
      <p:sp>
        <p:nvSpPr>
          <p:cNvPr id="26628" name="Rectangle 3"/>
          <p:cNvSpPr>
            <a:spLocks noChangeArrowheads="1"/>
          </p:cNvSpPr>
          <p:nvPr/>
        </p:nvSpPr>
        <p:spPr bwMode="auto">
          <a:xfrm>
            <a:off x="468313" y="836613"/>
            <a:ext cx="2735262" cy="915987"/>
          </a:xfrm>
          <a:prstGeom prst="rect">
            <a:avLst/>
          </a:prstGeom>
          <a:noFill/>
          <a:ln w="12700" cap="sq">
            <a:noFill/>
            <a:miter lim="800000"/>
            <a:headEnd type="none" w="sm" len="sm"/>
            <a:tailEnd type="none" w="sm" len="sm"/>
          </a:ln>
        </p:spPr>
        <p:txBody>
          <a:bodyPr>
            <a:spAutoFit/>
          </a:bodyPr>
          <a:lstStyle/>
          <a:p>
            <a:pPr algn="ctr"/>
            <a:r>
              <a:rPr kumimoji="1" lang="en-US" altLang="zh-CN" b="1">
                <a:solidFill>
                  <a:srgbClr val="0033CC"/>
                </a:solidFill>
                <a:latin typeface="华文细黑" pitchFamily="2" charset="-122"/>
                <a:ea typeface="华文细黑" pitchFamily="2" charset="-122"/>
              </a:rPr>
              <a:t>SWOT</a:t>
            </a:r>
            <a:r>
              <a:rPr kumimoji="1" lang="zh-CN" altLang="en-US" b="1">
                <a:solidFill>
                  <a:srgbClr val="0033CC"/>
                </a:solidFill>
                <a:latin typeface="华文细黑" pitchFamily="2" charset="-122"/>
                <a:ea typeface="华文细黑" pitchFamily="2" charset="-122"/>
              </a:rPr>
              <a:t>分析在列维（</a:t>
            </a:r>
            <a:r>
              <a:rPr kumimoji="1" lang="en-US" altLang="zh-CN" b="1">
                <a:solidFill>
                  <a:srgbClr val="0033CC"/>
                </a:solidFill>
                <a:latin typeface="华文细黑" pitchFamily="2" charset="-122"/>
                <a:ea typeface="华文细黑" pitchFamily="2" charset="-122"/>
              </a:rPr>
              <a:t>Levi</a:t>
            </a:r>
            <a:r>
              <a:rPr kumimoji="1" lang="zh-CN" altLang="en-US" b="1">
                <a:solidFill>
                  <a:srgbClr val="0033CC"/>
                </a:solidFill>
                <a:latin typeface="华文细黑" pitchFamily="2" charset="-122"/>
                <a:ea typeface="华文细黑" pitchFamily="2" charset="-122"/>
              </a:rPr>
              <a:t>）制衣公司的应用</a:t>
            </a:r>
          </a:p>
          <a:p>
            <a:pPr eaLnBrk="0" hangingPunct="0"/>
            <a:endParaRPr kumimoji="1" lang="en-US" altLang="zh-CN" b="1">
              <a:solidFill>
                <a:srgbClr val="0033CC"/>
              </a:solidFill>
              <a:latin typeface="华文细黑" pitchFamily="2" charset="-122"/>
              <a:ea typeface="华文细黑" pitchFamily="2" charset="-122"/>
            </a:endParaRPr>
          </a:p>
        </p:txBody>
      </p:sp>
      <p:grpSp>
        <p:nvGrpSpPr>
          <p:cNvPr id="2" name="Group 4"/>
          <p:cNvGrpSpPr>
            <a:grpSpLocks/>
          </p:cNvGrpSpPr>
          <p:nvPr/>
        </p:nvGrpSpPr>
        <p:grpSpPr bwMode="auto">
          <a:xfrm>
            <a:off x="539750" y="309563"/>
            <a:ext cx="2736850" cy="376237"/>
            <a:chOff x="0" y="384"/>
            <a:chExt cx="1209" cy="384"/>
          </a:xfrm>
        </p:grpSpPr>
        <p:sp>
          <p:nvSpPr>
            <p:cNvPr id="26682" name="Rectangle 5"/>
            <p:cNvSpPr>
              <a:spLocks noChangeArrowheads="1"/>
            </p:cNvSpPr>
            <p:nvPr/>
          </p:nvSpPr>
          <p:spPr bwMode="auto">
            <a:xfrm>
              <a:off x="43" y="384"/>
              <a:ext cx="1123" cy="384"/>
            </a:xfrm>
            <a:prstGeom prst="rect">
              <a:avLst/>
            </a:prstGeom>
            <a:noFill/>
            <a:ln w="12700" cap="sq">
              <a:noFill/>
              <a:miter lim="800000"/>
              <a:headEnd type="none" w="sm" len="sm"/>
              <a:tailEnd type="none" w="sm" len="sm"/>
            </a:ln>
          </p:spPr>
          <p:txBody>
            <a:bodyPr/>
            <a:lstStyle/>
            <a:p>
              <a:pPr algn="ctr"/>
              <a:r>
                <a:rPr kumimoji="1" lang="en-US" altLang="zh-CN" sz="1400">
                  <a:latin typeface="Times New Roman" pitchFamily="18" charset="0"/>
                </a:rPr>
                <a:t> </a:t>
              </a:r>
            </a:p>
            <a:p>
              <a:pPr algn="ctr" eaLnBrk="0" hangingPunct="0"/>
              <a:endParaRPr kumimoji="1" lang="en-US" altLang="zh-CN" sz="1400">
                <a:latin typeface="Times New Roman" pitchFamily="18" charset="0"/>
              </a:endParaRPr>
            </a:p>
          </p:txBody>
        </p:sp>
        <p:sp>
          <p:nvSpPr>
            <p:cNvPr id="26683" name="Rectangle 6"/>
            <p:cNvSpPr>
              <a:spLocks noChangeArrowheads="1"/>
            </p:cNvSpPr>
            <p:nvPr/>
          </p:nvSpPr>
          <p:spPr bwMode="auto">
            <a:xfrm>
              <a:off x="0" y="384"/>
              <a:ext cx="1209" cy="38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3" name="Group 7"/>
          <p:cNvGrpSpPr>
            <a:grpSpLocks/>
          </p:cNvGrpSpPr>
          <p:nvPr/>
        </p:nvGrpSpPr>
        <p:grpSpPr bwMode="auto">
          <a:xfrm>
            <a:off x="3276600" y="309563"/>
            <a:ext cx="2538413" cy="376237"/>
            <a:chOff x="1209" y="384"/>
            <a:chExt cx="1273" cy="384"/>
          </a:xfrm>
        </p:grpSpPr>
        <p:sp>
          <p:nvSpPr>
            <p:cNvPr id="26680" name="Rectangle 8"/>
            <p:cNvSpPr>
              <a:spLocks noChangeArrowheads="1"/>
            </p:cNvSpPr>
            <p:nvPr/>
          </p:nvSpPr>
          <p:spPr bwMode="auto">
            <a:xfrm>
              <a:off x="1252" y="384"/>
              <a:ext cx="1187" cy="384"/>
            </a:xfrm>
            <a:prstGeom prst="rect">
              <a:avLst/>
            </a:prstGeom>
            <a:noFill/>
            <a:ln w="12700" cap="sq">
              <a:noFill/>
              <a:miter lim="800000"/>
              <a:headEnd type="none" w="sm" len="sm"/>
              <a:tailEnd type="none" w="sm" len="sm"/>
            </a:ln>
          </p:spPr>
          <p:txBody>
            <a:bodyPr/>
            <a:lstStyle/>
            <a:p>
              <a:pPr algn="ctr"/>
              <a:r>
                <a:rPr kumimoji="1" lang="zh-CN" altLang="en-US" sz="1600" b="1">
                  <a:solidFill>
                    <a:srgbClr val="FF3300"/>
                  </a:solidFill>
                  <a:latin typeface="Times New Roman" pitchFamily="18" charset="0"/>
                  <a:ea typeface="黑体" pitchFamily="49" charset="-122"/>
                </a:rPr>
                <a:t>优势（</a:t>
              </a:r>
              <a:r>
                <a:rPr kumimoji="1" lang="en-US" altLang="zh-CN" sz="1600" b="1">
                  <a:solidFill>
                    <a:srgbClr val="FF3300"/>
                  </a:solidFill>
                  <a:latin typeface="Times New Roman" pitchFamily="18" charset="0"/>
                  <a:ea typeface="黑体" pitchFamily="49" charset="-122"/>
                </a:rPr>
                <a:t>S</a:t>
              </a:r>
              <a:r>
                <a:rPr kumimoji="1" lang="zh-CN" altLang="en-US" sz="1600" b="1">
                  <a:solidFill>
                    <a:srgbClr val="FF3300"/>
                  </a:solidFill>
                  <a:latin typeface="Times New Roman" pitchFamily="18" charset="0"/>
                  <a:ea typeface="黑体" pitchFamily="49" charset="-122"/>
                </a:rPr>
                <a:t>）</a:t>
              </a:r>
              <a:endParaRPr kumimoji="1" lang="zh-CN" altLang="en-US" sz="1600">
                <a:solidFill>
                  <a:srgbClr val="FF3300"/>
                </a:solidFill>
                <a:latin typeface="Times New Roman" pitchFamily="18" charset="0"/>
              </a:endParaRPr>
            </a:p>
            <a:p>
              <a:pPr algn="ctr" eaLnBrk="0" hangingPunct="0"/>
              <a:endParaRPr kumimoji="1" lang="en-US" altLang="zh-CN" sz="1600">
                <a:solidFill>
                  <a:srgbClr val="FF3300"/>
                </a:solidFill>
                <a:latin typeface="Times New Roman" pitchFamily="18" charset="0"/>
              </a:endParaRPr>
            </a:p>
          </p:txBody>
        </p:sp>
        <p:sp>
          <p:nvSpPr>
            <p:cNvPr id="26681" name="Rectangle 9"/>
            <p:cNvSpPr>
              <a:spLocks noChangeArrowheads="1"/>
            </p:cNvSpPr>
            <p:nvPr/>
          </p:nvSpPr>
          <p:spPr bwMode="auto">
            <a:xfrm>
              <a:off x="1209" y="384"/>
              <a:ext cx="1273" cy="38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4" name="Group 10"/>
          <p:cNvGrpSpPr>
            <a:grpSpLocks/>
          </p:cNvGrpSpPr>
          <p:nvPr/>
        </p:nvGrpSpPr>
        <p:grpSpPr bwMode="auto">
          <a:xfrm>
            <a:off x="5815013" y="309563"/>
            <a:ext cx="2636837" cy="376237"/>
            <a:chOff x="2482" y="384"/>
            <a:chExt cx="1241" cy="384"/>
          </a:xfrm>
        </p:grpSpPr>
        <p:sp>
          <p:nvSpPr>
            <p:cNvPr id="26678" name="Rectangle 11"/>
            <p:cNvSpPr>
              <a:spLocks noChangeArrowheads="1"/>
            </p:cNvSpPr>
            <p:nvPr/>
          </p:nvSpPr>
          <p:spPr bwMode="auto">
            <a:xfrm>
              <a:off x="2525" y="384"/>
              <a:ext cx="1155" cy="384"/>
            </a:xfrm>
            <a:prstGeom prst="rect">
              <a:avLst/>
            </a:prstGeom>
            <a:noFill/>
            <a:ln w="12700" cap="sq">
              <a:noFill/>
              <a:miter lim="800000"/>
              <a:headEnd type="none" w="sm" len="sm"/>
              <a:tailEnd type="none" w="sm" len="sm"/>
            </a:ln>
          </p:spPr>
          <p:txBody>
            <a:bodyPr/>
            <a:lstStyle/>
            <a:p>
              <a:pPr algn="ctr"/>
              <a:r>
                <a:rPr kumimoji="1" lang="zh-CN" altLang="en-US" sz="1600" b="1">
                  <a:solidFill>
                    <a:srgbClr val="FF3300"/>
                  </a:solidFill>
                  <a:latin typeface="Times New Roman" pitchFamily="18" charset="0"/>
                  <a:ea typeface="黑体" pitchFamily="49" charset="-122"/>
                </a:rPr>
                <a:t>劣势（</a:t>
              </a:r>
              <a:r>
                <a:rPr kumimoji="1" lang="en-US" altLang="zh-CN" sz="1600" b="1">
                  <a:solidFill>
                    <a:srgbClr val="FF3300"/>
                  </a:solidFill>
                  <a:latin typeface="Times New Roman" pitchFamily="18" charset="0"/>
                  <a:ea typeface="黑体" pitchFamily="49" charset="-122"/>
                </a:rPr>
                <a:t>W</a:t>
              </a:r>
              <a:r>
                <a:rPr kumimoji="1" lang="zh-CN" altLang="en-US" sz="1600" b="1">
                  <a:solidFill>
                    <a:srgbClr val="FF3300"/>
                  </a:solidFill>
                  <a:latin typeface="Times New Roman" pitchFamily="18" charset="0"/>
                  <a:ea typeface="黑体" pitchFamily="49" charset="-122"/>
                </a:rPr>
                <a:t>）</a:t>
              </a:r>
              <a:endParaRPr kumimoji="1" lang="zh-CN" altLang="en-US" sz="1600">
                <a:solidFill>
                  <a:srgbClr val="FF3300"/>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79" name="Rectangle 12"/>
            <p:cNvSpPr>
              <a:spLocks noChangeArrowheads="1"/>
            </p:cNvSpPr>
            <p:nvPr/>
          </p:nvSpPr>
          <p:spPr bwMode="auto">
            <a:xfrm>
              <a:off x="2482" y="384"/>
              <a:ext cx="1241" cy="38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5" name="Group 13"/>
          <p:cNvGrpSpPr>
            <a:grpSpLocks/>
          </p:cNvGrpSpPr>
          <p:nvPr/>
        </p:nvGrpSpPr>
        <p:grpSpPr bwMode="auto">
          <a:xfrm>
            <a:off x="395288" y="685800"/>
            <a:ext cx="2881312" cy="1371600"/>
            <a:chOff x="0" y="768"/>
            <a:chExt cx="1209" cy="632"/>
          </a:xfrm>
        </p:grpSpPr>
        <p:sp>
          <p:nvSpPr>
            <p:cNvPr id="26676" name="Rectangle 14"/>
            <p:cNvSpPr>
              <a:spLocks noChangeArrowheads="1"/>
            </p:cNvSpPr>
            <p:nvPr/>
          </p:nvSpPr>
          <p:spPr bwMode="auto">
            <a:xfrm>
              <a:off x="43" y="768"/>
              <a:ext cx="1123" cy="632"/>
            </a:xfrm>
            <a:prstGeom prst="rect">
              <a:avLst/>
            </a:prstGeom>
            <a:noFill/>
            <a:ln w="12700" cap="sq">
              <a:noFill/>
              <a:miter lim="800000"/>
              <a:headEnd type="none" w="sm" len="sm"/>
              <a:tailEnd type="none" w="sm" len="sm"/>
            </a:ln>
          </p:spPr>
          <p:txBody>
            <a:bodyPr/>
            <a:lstStyle/>
            <a:p>
              <a:pPr algn="ctr"/>
              <a:r>
                <a:rPr kumimoji="1" lang="en-US" altLang="zh-CN" sz="1600">
                  <a:latin typeface="Times New Roman" pitchFamily="18" charset="0"/>
                </a:rPr>
                <a:t> </a:t>
              </a:r>
            </a:p>
            <a:p>
              <a:pPr algn="ctr" eaLnBrk="0" hangingPunct="0"/>
              <a:endParaRPr kumimoji="1" lang="en-US" altLang="zh-CN" sz="1600">
                <a:latin typeface="Times New Roman" pitchFamily="18" charset="0"/>
              </a:endParaRPr>
            </a:p>
          </p:txBody>
        </p:sp>
        <p:sp>
          <p:nvSpPr>
            <p:cNvPr id="26677" name="Rectangle 15"/>
            <p:cNvSpPr>
              <a:spLocks noChangeArrowheads="1"/>
            </p:cNvSpPr>
            <p:nvPr/>
          </p:nvSpPr>
          <p:spPr bwMode="auto">
            <a:xfrm>
              <a:off x="0" y="768"/>
              <a:ext cx="1209" cy="63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6" name="Group 16"/>
          <p:cNvGrpSpPr>
            <a:grpSpLocks/>
          </p:cNvGrpSpPr>
          <p:nvPr/>
        </p:nvGrpSpPr>
        <p:grpSpPr bwMode="auto">
          <a:xfrm>
            <a:off x="3276600" y="685800"/>
            <a:ext cx="2538413" cy="1371600"/>
            <a:chOff x="1209" y="768"/>
            <a:chExt cx="1273" cy="632"/>
          </a:xfrm>
        </p:grpSpPr>
        <p:sp>
          <p:nvSpPr>
            <p:cNvPr id="26674" name="Rectangle 17"/>
            <p:cNvSpPr>
              <a:spLocks noChangeArrowheads="1"/>
            </p:cNvSpPr>
            <p:nvPr/>
          </p:nvSpPr>
          <p:spPr bwMode="auto">
            <a:xfrm>
              <a:off x="1252" y="768"/>
              <a:ext cx="1187" cy="632"/>
            </a:xfrm>
            <a:prstGeom prst="rect">
              <a:avLst/>
            </a:prstGeom>
            <a:noFill/>
            <a:ln w="12700" cap="sq">
              <a:noFill/>
              <a:miter lim="800000"/>
              <a:headEnd type="none" w="sm" len="sm"/>
              <a:tailEnd type="none" w="sm" len="sm"/>
            </a:ln>
          </p:spPr>
          <p:txBody>
            <a:bodyPr/>
            <a:lstStyle/>
            <a:p>
              <a:pPr algn="just">
                <a:tabLst>
                  <a:tab pos="266700" algn="r"/>
                  <a:tab pos="2636838" algn="ctr"/>
                  <a:tab pos="5273675" algn="r"/>
                </a:tabLst>
              </a:pPr>
              <a:r>
                <a:rPr kumimoji="1" lang="en-US" altLang="zh-CN" sz="1600" b="1">
                  <a:solidFill>
                    <a:srgbClr val="000066"/>
                  </a:solidFill>
                  <a:latin typeface="华文细黑" pitchFamily="2" charset="-122"/>
                  <a:ea typeface="华文细黑" pitchFamily="2" charset="-122"/>
                </a:rPr>
                <a:t>1</a:t>
              </a:r>
              <a:r>
                <a:rPr kumimoji="1" lang="zh-CN" altLang="en-US" sz="1600" b="1">
                  <a:solidFill>
                    <a:srgbClr val="000066"/>
                  </a:solidFill>
                  <a:latin typeface="华文细黑" pitchFamily="2" charset="-122"/>
                  <a:ea typeface="华文细黑" pitchFamily="2" charset="-122"/>
                </a:rPr>
                <a:t>．列维的资本雄厚</a:t>
              </a:r>
              <a:endParaRPr kumimoji="1" lang="zh-CN" altLang="en-US" sz="1600">
                <a:solidFill>
                  <a:srgbClr val="000066"/>
                </a:solidFill>
                <a:latin typeface="华文细黑" pitchFamily="2" charset="-122"/>
                <a:ea typeface="华文细黑" pitchFamily="2" charset="-122"/>
              </a:endParaRPr>
            </a:p>
            <a:p>
              <a:pPr algn="just" eaLnBrk="0" hangingPunct="0">
                <a:tabLst>
                  <a:tab pos="266700" algn="r"/>
                  <a:tab pos="2636838" algn="ctr"/>
                  <a:tab pos="5273675" algn="r"/>
                </a:tabLst>
              </a:pPr>
              <a:r>
                <a:rPr kumimoji="1" lang="en-US" altLang="zh-CN" sz="1600" b="1">
                  <a:solidFill>
                    <a:srgbClr val="000066"/>
                  </a:solidFill>
                  <a:latin typeface="华文细黑" pitchFamily="2" charset="-122"/>
                  <a:ea typeface="华文细黑" pitchFamily="2" charset="-122"/>
                </a:rPr>
                <a:t>2</a:t>
              </a:r>
              <a:r>
                <a:rPr kumimoji="1" lang="zh-CN" altLang="en-US" sz="1600" b="1">
                  <a:solidFill>
                    <a:srgbClr val="000066"/>
                  </a:solidFill>
                  <a:latin typeface="华文细黑" pitchFamily="2" charset="-122"/>
                  <a:ea typeface="华文细黑" pitchFamily="2" charset="-122"/>
                </a:rPr>
                <a:t>．广告效果很好</a:t>
              </a:r>
              <a:endParaRPr kumimoji="1" lang="zh-CN" altLang="en-US" sz="1600">
                <a:solidFill>
                  <a:srgbClr val="000066"/>
                </a:solidFill>
                <a:latin typeface="华文细黑" pitchFamily="2" charset="-122"/>
                <a:ea typeface="华文细黑" pitchFamily="2" charset="-122"/>
              </a:endParaRPr>
            </a:p>
            <a:p>
              <a:pPr algn="just" eaLnBrk="0" hangingPunct="0">
                <a:tabLst>
                  <a:tab pos="266700" algn="r"/>
                  <a:tab pos="2636838" algn="ctr"/>
                  <a:tab pos="5273675" algn="r"/>
                </a:tabLst>
              </a:pPr>
              <a:r>
                <a:rPr kumimoji="1" lang="en-US" altLang="zh-CN" sz="1600" b="1">
                  <a:solidFill>
                    <a:srgbClr val="000066"/>
                  </a:solidFill>
                  <a:latin typeface="华文细黑" pitchFamily="2" charset="-122"/>
                  <a:ea typeface="华文细黑" pitchFamily="2" charset="-122"/>
                </a:rPr>
                <a:t>3</a:t>
              </a:r>
              <a:r>
                <a:rPr kumimoji="1" lang="zh-CN" altLang="en-US" sz="1600" b="1">
                  <a:solidFill>
                    <a:srgbClr val="000066"/>
                  </a:solidFill>
                  <a:latin typeface="华文细黑" pitchFamily="2" charset="-122"/>
                  <a:ea typeface="华文细黑" pitchFamily="2" charset="-122"/>
                </a:rPr>
                <a:t>．戴维</a:t>
              </a:r>
              <a:r>
                <a:rPr kumimoji="1" lang="en-US" altLang="zh-CN" sz="1600" b="1">
                  <a:solidFill>
                    <a:srgbClr val="000066"/>
                  </a:solidFill>
                  <a:latin typeface="华文细黑" pitchFamily="2" charset="-122"/>
                  <a:ea typeface="华文细黑" pitchFamily="2" charset="-122"/>
                </a:rPr>
                <a:t>·</a:t>
              </a:r>
              <a:r>
                <a:rPr kumimoji="1" lang="zh-CN" altLang="en-US" sz="1600" b="1">
                  <a:solidFill>
                    <a:srgbClr val="000066"/>
                  </a:solidFill>
                  <a:latin typeface="华文细黑" pitchFamily="2" charset="-122"/>
                  <a:ea typeface="华文细黑" pitchFamily="2" charset="-122"/>
                </a:rPr>
                <a:t>亨特是一个很成功的名牌产品</a:t>
              </a:r>
              <a:endParaRPr kumimoji="1" lang="zh-CN" altLang="en-US" sz="1600">
                <a:solidFill>
                  <a:srgbClr val="000066"/>
                </a:solidFill>
                <a:latin typeface="华文细黑" pitchFamily="2" charset="-122"/>
                <a:ea typeface="华文细黑" pitchFamily="2" charset="-122"/>
              </a:endParaRPr>
            </a:p>
            <a:p>
              <a:pPr algn="just" eaLnBrk="0" hangingPunct="0">
                <a:tabLst>
                  <a:tab pos="266700" algn="r"/>
                  <a:tab pos="2636838" algn="ctr"/>
                  <a:tab pos="5273675" algn="r"/>
                </a:tabLst>
              </a:pPr>
              <a:endParaRPr kumimoji="1" lang="en-US" altLang="zh-CN" sz="1600">
                <a:solidFill>
                  <a:srgbClr val="000066"/>
                </a:solidFill>
                <a:latin typeface="华文细黑" pitchFamily="2" charset="-122"/>
                <a:ea typeface="华文细黑" pitchFamily="2" charset="-122"/>
              </a:endParaRPr>
            </a:p>
          </p:txBody>
        </p:sp>
        <p:sp>
          <p:nvSpPr>
            <p:cNvPr id="26675" name="Rectangle 18"/>
            <p:cNvSpPr>
              <a:spLocks noChangeArrowheads="1"/>
            </p:cNvSpPr>
            <p:nvPr/>
          </p:nvSpPr>
          <p:spPr bwMode="auto">
            <a:xfrm>
              <a:off x="1209" y="768"/>
              <a:ext cx="1273" cy="63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7" name="Group 19"/>
          <p:cNvGrpSpPr>
            <a:grpSpLocks/>
          </p:cNvGrpSpPr>
          <p:nvPr/>
        </p:nvGrpSpPr>
        <p:grpSpPr bwMode="auto">
          <a:xfrm>
            <a:off x="5815013" y="685800"/>
            <a:ext cx="2636837" cy="1371600"/>
            <a:chOff x="2482" y="768"/>
            <a:chExt cx="1241" cy="632"/>
          </a:xfrm>
        </p:grpSpPr>
        <p:sp>
          <p:nvSpPr>
            <p:cNvPr id="26672" name="Rectangle 20"/>
            <p:cNvSpPr>
              <a:spLocks noChangeArrowheads="1"/>
            </p:cNvSpPr>
            <p:nvPr/>
          </p:nvSpPr>
          <p:spPr bwMode="auto">
            <a:xfrm>
              <a:off x="2525" y="768"/>
              <a:ext cx="1155" cy="632"/>
            </a:xfrm>
            <a:prstGeom prst="rect">
              <a:avLst/>
            </a:prstGeom>
            <a:noFill/>
            <a:ln w="12700" cap="sq">
              <a:noFill/>
              <a:miter lim="800000"/>
              <a:headEnd type="none" w="sm" len="sm"/>
              <a:tailEnd type="none" w="sm" len="sm"/>
            </a:ln>
          </p:spPr>
          <p:txBody>
            <a:bodyPr/>
            <a:lstStyle/>
            <a:p>
              <a:pPr algn="just"/>
              <a:r>
                <a:rPr kumimoji="1" lang="en-US" altLang="zh-CN" sz="1600" b="1">
                  <a:solidFill>
                    <a:srgbClr val="000066"/>
                  </a:solidFill>
                  <a:latin typeface="华文细黑" pitchFamily="2" charset="-122"/>
                  <a:ea typeface="华文细黑" pitchFamily="2" charset="-122"/>
                </a:rPr>
                <a:t>1</a:t>
              </a:r>
              <a:r>
                <a:rPr kumimoji="1" lang="zh-CN" altLang="en-US" sz="1600" b="1">
                  <a:solidFill>
                    <a:srgbClr val="000066"/>
                  </a:solidFill>
                  <a:latin typeface="华文细黑" pitchFamily="2" charset="-122"/>
                  <a:ea typeface="华文细黑" pitchFamily="2" charset="-122"/>
                </a:rPr>
                <a:t>．顾客的忠诚感下降</a:t>
              </a:r>
            </a:p>
            <a:p>
              <a:pPr algn="just" eaLnBrk="0" hangingPunct="0"/>
              <a:r>
                <a:rPr kumimoji="1" lang="en-US" altLang="zh-CN" sz="1600" b="1">
                  <a:solidFill>
                    <a:srgbClr val="000066"/>
                  </a:solidFill>
                  <a:latin typeface="华文细黑" pitchFamily="2" charset="-122"/>
                  <a:ea typeface="华文细黑" pitchFamily="2" charset="-122"/>
                </a:rPr>
                <a:t>2</a:t>
              </a:r>
              <a:r>
                <a:rPr kumimoji="1" lang="zh-CN" altLang="en-US" sz="1600" b="1">
                  <a:solidFill>
                    <a:srgbClr val="000066"/>
                  </a:solidFill>
                  <a:latin typeface="华文细黑" pitchFamily="2" charset="-122"/>
                  <a:ea typeface="华文细黑" pitchFamily="2" charset="-122"/>
                </a:rPr>
                <a:t>．列维牛仔服装的零售量下降</a:t>
              </a:r>
            </a:p>
            <a:p>
              <a:pPr algn="just" eaLnBrk="0" hangingPunct="0"/>
              <a:r>
                <a:rPr kumimoji="1" lang="en-US" altLang="zh-CN" sz="1600" b="1">
                  <a:solidFill>
                    <a:srgbClr val="000066"/>
                  </a:solidFill>
                  <a:latin typeface="华文细黑" pitchFamily="2" charset="-122"/>
                  <a:ea typeface="华文细黑" pitchFamily="2" charset="-122"/>
                </a:rPr>
                <a:t>3</a:t>
              </a:r>
              <a:r>
                <a:rPr kumimoji="1" lang="zh-CN" altLang="en-US" sz="1600" b="1">
                  <a:solidFill>
                    <a:srgbClr val="000066"/>
                  </a:solidFill>
                  <a:latin typeface="华文细黑" pitchFamily="2" charset="-122"/>
                  <a:ea typeface="华文细黑" pitchFamily="2" charset="-122"/>
                </a:rPr>
                <a:t>．</a:t>
              </a:r>
              <a:r>
                <a:rPr kumimoji="1" lang="en-US" altLang="zh-CN" sz="1600" b="1">
                  <a:solidFill>
                    <a:srgbClr val="000066"/>
                  </a:solidFill>
                  <a:latin typeface="华文细黑" pitchFamily="2" charset="-122"/>
                  <a:ea typeface="华文细黑" pitchFamily="2" charset="-122"/>
                </a:rPr>
                <a:t>1982</a:t>
              </a:r>
              <a:r>
                <a:rPr kumimoji="1" lang="zh-CN" altLang="en-US" sz="1600" b="1">
                  <a:solidFill>
                    <a:srgbClr val="000066"/>
                  </a:solidFill>
                  <a:latin typeface="华文细黑" pitchFamily="2" charset="-122"/>
                  <a:ea typeface="华文细黑" pitchFamily="2" charset="-122"/>
                </a:rPr>
                <a:t>年以来已关掉</a:t>
              </a:r>
              <a:r>
                <a:rPr kumimoji="1" lang="en-US" altLang="zh-CN" sz="1600" b="1">
                  <a:solidFill>
                    <a:srgbClr val="000066"/>
                  </a:solidFill>
                  <a:latin typeface="华文细黑" pitchFamily="2" charset="-122"/>
                  <a:ea typeface="华文细黑" pitchFamily="2" charset="-122"/>
                </a:rPr>
                <a:t>9</a:t>
              </a:r>
              <a:r>
                <a:rPr kumimoji="1" lang="zh-CN" altLang="en-US" sz="1600" b="1">
                  <a:solidFill>
                    <a:srgbClr val="000066"/>
                  </a:solidFill>
                  <a:latin typeface="华文细黑" pitchFamily="2" charset="-122"/>
                  <a:ea typeface="华文细黑" pitchFamily="2" charset="-122"/>
                </a:rPr>
                <a:t>个分厂</a:t>
              </a:r>
            </a:p>
            <a:p>
              <a:pPr algn="just" eaLnBrk="0" hangingPunct="0"/>
              <a:endParaRPr kumimoji="1" lang="en-US" altLang="zh-CN" sz="1600" b="1">
                <a:solidFill>
                  <a:srgbClr val="000066"/>
                </a:solidFill>
                <a:latin typeface="华文细黑" pitchFamily="2" charset="-122"/>
                <a:ea typeface="华文细黑" pitchFamily="2" charset="-122"/>
              </a:endParaRPr>
            </a:p>
          </p:txBody>
        </p:sp>
        <p:sp>
          <p:nvSpPr>
            <p:cNvPr id="26673" name="Rectangle 21"/>
            <p:cNvSpPr>
              <a:spLocks noChangeArrowheads="1"/>
            </p:cNvSpPr>
            <p:nvPr/>
          </p:nvSpPr>
          <p:spPr bwMode="auto">
            <a:xfrm>
              <a:off x="2482" y="768"/>
              <a:ext cx="1241" cy="63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8" name="Group 22"/>
          <p:cNvGrpSpPr>
            <a:grpSpLocks/>
          </p:cNvGrpSpPr>
          <p:nvPr/>
        </p:nvGrpSpPr>
        <p:grpSpPr bwMode="auto">
          <a:xfrm>
            <a:off x="395288" y="2057400"/>
            <a:ext cx="2881312" cy="381000"/>
            <a:chOff x="0" y="1400"/>
            <a:chExt cx="1209" cy="374"/>
          </a:xfrm>
        </p:grpSpPr>
        <p:sp>
          <p:nvSpPr>
            <p:cNvPr id="26670" name="Rectangle 23"/>
            <p:cNvSpPr>
              <a:spLocks noChangeArrowheads="1"/>
            </p:cNvSpPr>
            <p:nvPr/>
          </p:nvSpPr>
          <p:spPr bwMode="auto">
            <a:xfrm>
              <a:off x="43" y="1400"/>
              <a:ext cx="1123" cy="374"/>
            </a:xfrm>
            <a:prstGeom prst="rect">
              <a:avLst/>
            </a:prstGeom>
            <a:noFill/>
            <a:ln w="12700" cap="sq">
              <a:noFill/>
              <a:miter lim="800000"/>
              <a:headEnd type="none" w="sm" len="sm"/>
              <a:tailEnd type="none" w="sm" len="sm"/>
            </a:ln>
          </p:spPr>
          <p:txBody>
            <a:bodyPr/>
            <a:lstStyle/>
            <a:p>
              <a:pPr algn="ctr"/>
              <a:r>
                <a:rPr kumimoji="1" lang="zh-CN" altLang="en-US" sz="1600" b="1">
                  <a:solidFill>
                    <a:srgbClr val="FF3300"/>
                  </a:solidFill>
                  <a:latin typeface="Times New Roman" pitchFamily="18" charset="0"/>
                  <a:ea typeface="黑体" pitchFamily="49" charset="-122"/>
                </a:rPr>
                <a:t>机会（</a:t>
              </a:r>
              <a:r>
                <a:rPr kumimoji="1" lang="en-US" altLang="zh-CN" sz="1600" b="1">
                  <a:solidFill>
                    <a:srgbClr val="FF3300"/>
                  </a:solidFill>
                  <a:latin typeface="Times New Roman" pitchFamily="18" charset="0"/>
                  <a:ea typeface="黑体" pitchFamily="49" charset="-122"/>
                </a:rPr>
                <a:t>O</a:t>
              </a:r>
              <a:r>
                <a:rPr kumimoji="1" lang="zh-CN" altLang="en-US" sz="1600" b="1">
                  <a:solidFill>
                    <a:srgbClr val="FF3300"/>
                  </a:solidFill>
                  <a:latin typeface="Times New Roman" pitchFamily="18" charset="0"/>
                  <a:ea typeface="黑体" pitchFamily="49" charset="-122"/>
                </a:rPr>
                <a:t>）</a:t>
              </a:r>
              <a:endParaRPr kumimoji="1" lang="zh-CN" altLang="en-US" sz="1600">
                <a:solidFill>
                  <a:srgbClr val="FF3300"/>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71" name="Rectangle 24"/>
            <p:cNvSpPr>
              <a:spLocks noChangeArrowheads="1"/>
            </p:cNvSpPr>
            <p:nvPr/>
          </p:nvSpPr>
          <p:spPr bwMode="auto">
            <a:xfrm>
              <a:off x="0" y="1400"/>
              <a:ext cx="1209" cy="37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9" name="Group 25"/>
          <p:cNvGrpSpPr>
            <a:grpSpLocks/>
          </p:cNvGrpSpPr>
          <p:nvPr/>
        </p:nvGrpSpPr>
        <p:grpSpPr bwMode="auto">
          <a:xfrm>
            <a:off x="3276600" y="2057400"/>
            <a:ext cx="2538413" cy="381000"/>
            <a:chOff x="1209" y="1400"/>
            <a:chExt cx="1273" cy="374"/>
          </a:xfrm>
        </p:grpSpPr>
        <p:sp>
          <p:nvSpPr>
            <p:cNvPr id="26668" name="Rectangle 26"/>
            <p:cNvSpPr>
              <a:spLocks noChangeArrowheads="1"/>
            </p:cNvSpPr>
            <p:nvPr/>
          </p:nvSpPr>
          <p:spPr bwMode="auto">
            <a:xfrm>
              <a:off x="1252" y="1400"/>
              <a:ext cx="1187" cy="374"/>
            </a:xfrm>
            <a:prstGeom prst="rect">
              <a:avLst/>
            </a:prstGeom>
            <a:noFill/>
            <a:ln w="12700" cap="sq">
              <a:noFill/>
              <a:miter lim="800000"/>
              <a:headEnd type="none" w="sm" len="sm"/>
              <a:tailEnd type="none" w="sm" len="sm"/>
            </a:ln>
          </p:spPr>
          <p:txBody>
            <a:bodyPr/>
            <a:lstStyle/>
            <a:p>
              <a:pPr algn="ctr"/>
              <a:r>
                <a:rPr kumimoji="1" lang="en-US" altLang="zh-CN" sz="1600" b="1">
                  <a:solidFill>
                    <a:srgbClr val="0000CC"/>
                  </a:solidFill>
                  <a:latin typeface="Times New Roman" pitchFamily="18" charset="0"/>
                  <a:ea typeface="黑体" pitchFamily="49" charset="-122"/>
                </a:rPr>
                <a:t>SO</a:t>
              </a:r>
              <a:r>
                <a:rPr kumimoji="1" lang="zh-CN" altLang="en-US" sz="1600" b="1">
                  <a:solidFill>
                    <a:srgbClr val="0000CC"/>
                  </a:solidFill>
                  <a:latin typeface="Times New Roman" pitchFamily="18" charset="0"/>
                  <a:ea typeface="黑体" pitchFamily="49" charset="-122"/>
                </a:rPr>
                <a:t>战略</a:t>
              </a:r>
              <a:endParaRPr kumimoji="1" lang="zh-CN" altLang="en-US" sz="1600">
                <a:solidFill>
                  <a:srgbClr val="0000CC"/>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69" name="Rectangle 27"/>
            <p:cNvSpPr>
              <a:spLocks noChangeArrowheads="1"/>
            </p:cNvSpPr>
            <p:nvPr/>
          </p:nvSpPr>
          <p:spPr bwMode="auto">
            <a:xfrm>
              <a:off x="1209" y="1400"/>
              <a:ext cx="1273" cy="37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0" name="Group 28"/>
          <p:cNvGrpSpPr>
            <a:grpSpLocks/>
          </p:cNvGrpSpPr>
          <p:nvPr/>
        </p:nvGrpSpPr>
        <p:grpSpPr bwMode="auto">
          <a:xfrm>
            <a:off x="5815013" y="2057400"/>
            <a:ext cx="2636837" cy="381000"/>
            <a:chOff x="2482" y="1400"/>
            <a:chExt cx="1241" cy="374"/>
          </a:xfrm>
        </p:grpSpPr>
        <p:sp>
          <p:nvSpPr>
            <p:cNvPr id="26666" name="Rectangle 29"/>
            <p:cNvSpPr>
              <a:spLocks noChangeArrowheads="1"/>
            </p:cNvSpPr>
            <p:nvPr/>
          </p:nvSpPr>
          <p:spPr bwMode="auto">
            <a:xfrm>
              <a:off x="2525" y="1400"/>
              <a:ext cx="1155" cy="374"/>
            </a:xfrm>
            <a:prstGeom prst="rect">
              <a:avLst/>
            </a:prstGeom>
            <a:noFill/>
            <a:ln w="12700" cap="sq">
              <a:noFill/>
              <a:miter lim="800000"/>
              <a:headEnd type="none" w="sm" len="sm"/>
              <a:tailEnd type="none" w="sm" len="sm"/>
            </a:ln>
          </p:spPr>
          <p:txBody>
            <a:bodyPr/>
            <a:lstStyle/>
            <a:p>
              <a:pPr algn="ctr"/>
              <a:r>
                <a:rPr kumimoji="1" lang="en-US" altLang="zh-CN" sz="1600" b="1">
                  <a:solidFill>
                    <a:srgbClr val="000066"/>
                  </a:solidFill>
                  <a:latin typeface="Times New Roman" pitchFamily="18" charset="0"/>
                  <a:ea typeface="黑体" pitchFamily="49" charset="-122"/>
                </a:rPr>
                <a:t>WO</a:t>
              </a:r>
              <a:r>
                <a:rPr kumimoji="1" lang="zh-CN" altLang="en-US" sz="1600" b="1">
                  <a:solidFill>
                    <a:srgbClr val="000066"/>
                  </a:solidFill>
                  <a:latin typeface="Times New Roman" pitchFamily="18" charset="0"/>
                  <a:ea typeface="黑体" pitchFamily="49" charset="-122"/>
                </a:rPr>
                <a:t>战略</a:t>
              </a:r>
              <a:endParaRPr kumimoji="1" lang="zh-CN" altLang="en-US" sz="1600">
                <a:solidFill>
                  <a:srgbClr val="000066"/>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67" name="Rectangle 30"/>
            <p:cNvSpPr>
              <a:spLocks noChangeArrowheads="1"/>
            </p:cNvSpPr>
            <p:nvPr/>
          </p:nvSpPr>
          <p:spPr bwMode="auto">
            <a:xfrm>
              <a:off x="2482" y="1400"/>
              <a:ext cx="1241" cy="374"/>
            </a:xfrm>
            <a:prstGeom prst="rect">
              <a:avLst/>
            </a:prstGeom>
            <a:noFill/>
            <a:ln w="7" cap="sq">
              <a:solidFill>
                <a:srgbClr val="A0A0A0"/>
              </a:solidFill>
              <a:miter lim="800000"/>
              <a:headEnd type="none" w="sm" len="sm"/>
              <a:tailEnd type="none" w="sm" len="sm"/>
            </a:ln>
          </p:spPr>
          <p:txBody>
            <a:bodyPr wrap="none"/>
            <a:lstStyle/>
            <a:p>
              <a:endParaRPr kumimoji="1" lang="zh-CN" altLang="zh-CN" sz="2000">
                <a:solidFill>
                  <a:srgbClr val="000066"/>
                </a:solidFill>
                <a:latin typeface="Tahoma" pitchFamily="34" charset="0"/>
              </a:endParaRPr>
            </a:p>
          </p:txBody>
        </p:sp>
      </p:grpSp>
      <p:grpSp>
        <p:nvGrpSpPr>
          <p:cNvPr id="11" name="Group 31"/>
          <p:cNvGrpSpPr>
            <a:grpSpLocks/>
          </p:cNvGrpSpPr>
          <p:nvPr/>
        </p:nvGrpSpPr>
        <p:grpSpPr bwMode="auto">
          <a:xfrm>
            <a:off x="395288" y="2420938"/>
            <a:ext cx="2881312" cy="1763712"/>
            <a:chOff x="0" y="1774"/>
            <a:chExt cx="1209" cy="718"/>
          </a:xfrm>
        </p:grpSpPr>
        <p:sp>
          <p:nvSpPr>
            <p:cNvPr id="26664" name="Rectangle 32"/>
            <p:cNvSpPr>
              <a:spLocks noChangeArrowheads="1"/>
            </p:cNvSpPr>
            <p:nvPr/>
          </p:nvSpPr>
          <p:spPr bwMode="auto">
            <a:xfrm>
              <a:off x="43" y="1774"/>
              <a:ext cx="1123" cy="718"/>
            </a:xfrm>
            <a:prstGeom prst="rect">
              <a:avLst/>
            </a:prstGeom>
            <a:noFill/>
            <a:ln w="12700" cap="sq">
              <a:noFill/>
              <a:miter lim="800000"/>
              <a:headEnd type="none" w="sm" len="sm"/>
              <a:tailEnd type="none" w="sm" len="sm"/>
            </a:ln>
          </p:spPr>
          <p:txBody>
            <a:bodyPr/>
            <a:lstStyle/>
            <a:p>
              <a:pPr algn="just"/>
              <a:r>
                <a:rPr kumimoji="1" lang="en-US" altLang="zh-CN" sz="1600">
                  <a:solidFill>
                    <a:srgbClr val="000066"/>
                  </a:solidFill>
                  <a:latin typeface="Times New Roman" pitchFamily="18" charset="0"/>
                  <a:ea typeface="黑体" pitchFamily="49" charset="-122"/>
                </a:rPr>
                <a:t>1</a:t>
              </a:r>
              <a:r>
                <a:rPr kumimoji="1" lang="zh-CN" altLang="en-US" sz="1600">
                  <a:solidFill>
                    <a:srgbClr val="000066"/>
                  </a:solidFill>
                  <a:latin typeface="Times New Roman" pitchFamily="18" charset="0"/>
                  <a:ea typeface="黑体" pitchFamily="49" charset="-122"/>
                </a:rPr>
                <a:t>．消费者日益喜欢高档服装</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2</a:t>
              </a:r>
              <a:r>
                <a:rPr kumimoji="1" lang="zh-CN" altLang="en-US" sz="1600">
                  <a:solidFill>
                    <a:srgbClr val="000066"/>
                  </a:solidFill>
                  <a:latin typeface="Times New Roman" pitchFamily="18" charset="0"/>
                  <a:ea typeface="黑体" pitchFamily="49" charset="-122"/>
                </a:rPr>
                <a:t>．列维公司占领</a:t>
              </a:r>
              <a:r>
                <a:rPr kumimoji="1" lang="en-US" altLang="zh-CN" sz="1600">
                  <a:solidFill>
                    <a:srgbClr val="000066"/>
                  </a:solidFill>
                  <a:latin typeface="Times New Roman" pitchFamily="18" charset="0"/>
                  <a:ea typeface="黑体" pitchFamily="49" charset="-122"/>
                </a:rPr>
                <a:t>43%</a:t>
              </a:r>
              <a:r>
                <a:rPr kumimoji="1" lang="zh-CN" altLang="en-US" sz="1600">
                  <a:solidFill>
                    <a:srgbClr val="000066"/>
                  </a:solidFill>
                  <a:latin typeface="Times New Roman" pitchFamily="18" charset="0"/>
                  <a:ea typeface="黑体" pitchFamily="49" charset="-122"/>
                </a:rPr>
                <a:t>的牛仔服装市场</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3</a:t>
              </a:r>
              <a:r>
                <a:rPr kumimoji="1" lang="zh-CN" altLang="en-US" sz="1600">
                  <a:solidFill>
                    <a:srgbClr val="000066"/>
                  </a:solidFill>
                  <a:latin typeface="Times New Roman" pitchFamily="18" charset="0"/>
                  <a:ea typeface="黑体" pitchFamily="49" charset="-122"/>
                </a:rPr>
                <a:t>．凯马，威马和其他大零售商目前未经营列维产品</a:t>
              </a:r>
              <a:endParaRPr kumimoji="1" lang="zh-CN" altLang="en-US" sz="1600">
                <a:solidFill>
                  <a:srgbClr val="000066"/>
                </a:solidFill>
                <a:latin typeface="Times New Roman" pitchFamily="18" charset="0"/>
              </a:endParaRPr>
            </a:p>
            <a:p>
              <a:pPr algn="just" eaLnBrk="0" hangingPunct="0"/>
              <a:endParaRPr kumimoji="1" lang="en-US" altLang="zh-CN" sz="1600">
                <a:solidFill>
                  <a:srgbClr val="000066"/>
                </a:solidFill>
                <a:latin typeface="Times New Roman" pitchFamily="18" charset="0"/>
              </a:endParaRPr>
            </a:p>
          </p:txBody>
        </p:sp>
        <p:sp>
          <p:nvSpPr>
            <p:cNvPr id="26665" name="Rectangle 33"/>
            <p:cNvSpPr>
              <a:spLocks noChangeArrowheads="1"/>
            </p:cNvSpPr>
            <p:nvPr/>
          </p:nvSpPr>
          <p:spPr bwMode="auto">
            <a:xfrm>
              <a:off x="0" y="1774"/>
              <a:ext cx="1209" cy="7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2" name="Group 34"/>
          <p:cNvGrpSpPr>
            <a:grpSpLocks/>
          </p:cNvGrpSpPr>
          <p:nvPr/>
        </p:nvGrpSpPr>
        <p:grpSpPr bwMode="auto">
          <a:xfrm>
            <a:off x="3276600" y="2438400"/>
            <a:ext cx="2538413" cy="1763713"/>
            <a:chOff x="1209" y="1774"/>
            <a:chExt cx="1273" cy="718"/>
          </a:xfrm>
        </p:grpSpPr>
        <p:sp>
          <p:nvSpPr>
            <p:cNvPr id="26662" name="Rectangle 35"/>
            <p:cNvSpPr>
              <a:spLocks noChangeArrowheads="1"/>
            </p:cNvSpPr>
            <p:nvPr/>
          </p:nvSpPr>
          <p:spPr bwMode="auto">
            <a:xfrm>
              <a:off x="1252" y="1774"/>
              <a:ext cx="1187" cy="718"/>
            </a:xfrm>
            <a:prstGeom prst="rect">
              <a:avLst/>
            </a:prstGeom>
            <a:noFill/>
            <a:ln w="12700" cap="sq">
              <a:noFill/>
              <a:miter lim="800000"/>
              <a:headEnd type="none" w="sm" len="sm"/>
              <a:tailEnd type="none" w="sm" len="sm"/>
            </a:ln>
          </p:spPr>
          <p:txBody>
            <a:bodyPr/>
            <a:lstStyle/>
            <a:p>
              <a:pPr algn="just"/>
              <a:r>
                <a:rPr kumimoji="1" lang="en-US" altLang="zh-CN" sz="1600" b="1">
                  <a:solidFill>
                    <a:srgbClr val="000066"/>
                  </a:solidFill>
                  <a:latin typeface="华文细黑" pitchFamily="2" charset="-122"/>
                  <a:ea typeface="华文细黑" pitchFamily="2" charset="-122"/>
                </a:rPr>
                <a:t>1</a:t>
              </a:r>
              <a:r>
                <a:rPr kumimoji="1" lang="zh-CN" altLang="en-US" sz="1600" b="1">
                  <a:solidFill>
                    <a:srgbClr val="000066"/>
                  </a:solidFill>
                  <a:latin typeface="华文细黑" pitchFamily="2" charset="-122"/>
                  <a:ea typeface="华文细黑" pitchFamily="2" charset="-122"/>
                </a:rPr>
                <a:t>．开发产品（增加戴维</a:t>
              </a:r>
              <a:r>
                <a:rPr kumimoji="1" lang="en-US" altLang="zh-CN" sz="1600" b="1">
                  <a:solidFill>
                    <a:srgbClr val="000066"/>
                  </a:solidFill>
                  <a:latin typeface="华文细黑" pitchFamily="2" charset="-122"/>
                  <a:ea typeface="华文细黑" pitchFamily="2" charset="-122"/>
                </a:rPr>
                <a:t>·</a:t>
              </a:r>
              <a:r>
                <a:rPr kumimoji="1" lang="zh-CN" altLang="en-US" sz="1600" b="1">
                  <a:solidFill>
                    <a:srgbClr val="000066"/>
                  </a:solidFill>
                  <a:latin typeface="华文细黑" pitchFamily="2" charset="-122"/>
                  <a:ea typeface="华文细黑" pitchFamily="2" charset="-122"/>
                </a:rPr>
                <a:t>亨特系列产品）</a:t>
              </a:r>
            </a:p>
            <a:p>
              <a:pPr algn="just" eaLnBrk="0" hangingPunct="0"/>
              <a:r>
                <a:rPr kumimoji="1" lang="en-US" altLang="zh-CN" sz="1600" b="1">
                  <a:solidFill>
                    <a:srgbClr val="000066"/>
                  </a:solidFill>
                  <a:latin typeface="华文细黑" pitchFamily="2" charset="-122"/>
                  <a:ea typeface="华文细黑" pitchFamily="2" charset="-122"/>
                </a:rPr>
                <a:t>2</a:t>
              </a:r>
              <a:r>
                <a:rPr kumimoji="1" lang="zh-CN" altLang="en-US" sz="1600" b="1">
                  <a:solidFill>
                    <a:srgbClr val="000066"/>
                  </a:solidFill>
                  <a:latin typeface="华文细黑" pitchFamily="2" charset="-122"/>
                  <a:ea typeface="华文细黑" pitchFamily="2" charset="-122"/>
                </a:rPr>
                <a:t>．前后联合（将凯马、威马公司变成分销商）</a:t>
              </a:r>
            </a:p>
            <a:p>
              <a:pPr algn="just" eaLnBrk="0" hangingPunct="0"/>
              <a:endParaRPr kumimoji="1" lang="en-US" altLang="zh-CN" sz="1600" b="1">
                <a:solidFill>
                  <a:srgbClr val="000066"/>
                </a:solidFill>
                <a:latin typeface="华文细黑" pitchFamily="2" charset="-122"/>
                <a:ea typeface="华文细黑" pitchFamily="2" charset="-122"/>
              </a:endParaRPr>
            </a:p>
          </p:txBody>
        </p:sp>
        <p:sp>
          <p:nvSpPr>
            <p:cNvPr id="26663" name="Rectangle 36"/>
            <p:cNvSpPr>
              <a:spLocks noChangeArrowheads="1"/>
            </p:cNvSpPr>
            <p:nvPr/>
          </p:nvSpPr>
          <p:spPr bwMode="auto">
            <a:xfrm>
              <a:off x="1209" y="1774"/>
              <a:ext cx="1273" cy="7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3" name="Group 37"/>
          <p:cNvGrpSpPr>
            <a:grpSpLocks/>
          </p:cNvGrpSpPr>
          <p:nvPr/>
        </p:nvGrpSpPr>
        <p:grpSpPr bwMode="auto">
          <a:xfrm>
            <a:off x="5815013" y="2438400"/>
            <a:ext cx="2636837" cy="1763713"/>
            <a:chOff x="2482" y="1774"/>
            <a:chExt cx="1241" cy="718"/>
          </a:xfrm>
        </p:grpSpPr>
        <p:sp>
          <p:nvSpPr>
            <p:cNvPr id="26660" name="Rectangle 38"/>
            <p:cNvSpPr>
              <a:spLocks noChangeArrowheads="1"/>
            </p:cNvSpPr>
            <p:nvPr/>
          </p:nvSpPr>
          <p:spPr bwMode="auto">
            <a:xfrm>
              <a:off x="2525" y="1774"/>
              <a:ext cx="1155" cy="718"/>
            </a:xfrm>
            <a:prstGeom prst="rect">
              <a:avLst/>
            </a:prstGeom>
            <a:noFill/>
            <a:ln w="12700" cap="sq">
              <a:noFill/>
              <a:miter lim="800000"/>
              <a:headEnd type="none" w="sm" len="sm"/>
              <a:tailEnd type="none" w="sm" len="sm"/>
            </a:ln>
          </p:spPr>
          <p:txBody>
            <a:bodyPr/>
            <a:lstStyle/>
            <a:p>
              <a:pPr algn="ctr"/>
              <a:r>
                <a:rPr kumimoji="1" lang="en-US" altLang="zh-CN" sz="1600">
                  <a:latin typeface="Times New Roman" pitchFamily="18" charset="0"/>
                </a:rPr>
                <a:t> </a:t>
              </a:r>
            </a:p>
            <a:p>
              <a:pPr algn="ctr" eaLnBrk="0" hangingPunct="0"/>
              <a:endParaRPr kumimoji="1" lang="en-US" altLang="zh-CN" sz="1600">
                <a:latin typeface="Times New Roman" pitchFamily="18" charset="0"/>
              </a:endParaRPr>
            </a:p>
          </p:txBody>
        </p:sp>
        <p:sp>
          <p:nvSpPr>
            <p:cNvPr id="26661" name="Rectangle 39"/>
            <p:cNvSpPr>
              <a:spLocks noChangeArrowheads="1"/>
            </p:cNvSpPr>
            <p:nvPr/>
          </p:nvSpPr>
          <p:spPr bwMode="auto">
            <a:xfrm>
              <a:off x="2482" y="1774"/>
              <a:ext cx="1241" cy="7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4" name="Group 40"/>
          <p:cNvGrpSpPr>
            <a:grpSpLocks/>
          </p:cNvGrpSpPr>
          <p:nvPr/>
        </p:nvGrpSpPr>
        <p:grpSpPr bwMode="auto">
          <a:xfrm>
            <a:off x="468313" y="4202113"/>
            <a:ext cx="2808287" cy="369887"/>
            <a:chOff x="0" y="2492"/>
            <a:chExt cx="1209" cy="374"/>
          </a:xfrm>
        </p:grpSpPr>
        <p:sp>
          <p:nvSpPr>
            <p:cNvPr id="26658" name="Rectangle 41"/>
            <p:cNvSpPr>
              <a:spLocks noChangeArrowheads="1"/>
            </p:cNvSpPr>
            <p:nvPr/>
          </p:nvSpPr>
          <p:spPr bwMode="auto">
            <a:xfrm>
              <a:off x="43" y="2492"/>
              <a:ext cx="1123" cy="374"/>
            </a:xfrm>
            <a:prstGeom prst="rect">
              <a:avLst/>
            </a:prstGeom>
            <a:noFill/>
            <a:ln w="12700" cap="sq">
              <a:noFill/>
              <a:miter lim="800000"/>
              <a:headEnd type="none" w="sm" len="sm"/>
              <a:tailEnd type="none" w="sm" len="sm"/>
            </a:ln>
          </p:spPr>
          <p:txBody>
            <a:bodyPr/>
            <a:lstStyle/>
            <a:p>
              <a:pPr algn="ctr"/>
              <a:r>
                <a:rPr kumimoji="1" lang="zh-CN" altLang="en-US" sz="1600" b="1">
                  <a:solidFill>
                    <a:srgbClr val="FF3300"/>
                  </a:solidFill>
                  <a:latin typeface="Times New Roman" pitchFamily="18" charset="0"/>
                  <a:ea typeface="黑体" pitchFamily="49" charset="-122"/>
                </a:rPr>
                <a:t>威胁（</a:t>
              </a:r>
              <a:r>
                <a:rPr kumimoji="1" lang="en-US" altLang="zh-CN" sz="1600" b="1">
                  <a:solidFill>
                    <a:srgbClr val="FF3300"/>
                  </a:solidFill>
                  <a:latin typeface="Times New Roman" pitchFamily="18" charset="0"/>
                  <a:ea typeface="黑体" pitchFamily="49" charset="-122"/>
                </a:rPr>
                <a:t>T</a:t>
              </a:r>
              <a:r>
                <a:rPr kumimoji="1" lang="zh-CN" altLang="en-US" sz="1600" b="1">
                  <a:solidFill>
                    <a:srgbClr val="FF3300"/>
                  </a:solidFill>
                  <a:latin typeface="Times New Roman" pitchFamily="18" charset="0"/>
                  <a:ea typeface="黑体" pitchFamily="49" charset="-122"/>
                </a:rPr>
                <a:t>）</a:t>
              </a:r>
              <a:endParaRPr kumimoji="1" lang="zh-CN" altLang="en-US" sz="1600">
                <a:solidFill>
                  <a:srgbClr val="FF3300"/>
                </a:solidFill>
                <a:latin typeface="Times New Roman" pitchFamily="18" charset="0"/>
              </a:endParaRPr>
            </a:p>
            <a:p>
              <a:pPr algn="ctr" eaLnBrk="0" hangingPunct="0"/>
              <a:endParaRPr kumimoji="1" lang="en-US" altLang="zh-CN" sz="1600">
                <a:solidFill>
                  <a:srgbClr val="FF3300"/>
                </a:solidFill>
                <a:latin typeface="Times New Roman" pitchFamily="18" charset="0"/>
              </a:endParaRPr>
            </a:p>
          </p:txBody>
        </p:sp>
        <p:sp>
          <p:nvSpPr>
            <p:cNvPr id="26659" name="Rectangle 42"/>
            <p:cNvSpPr>
              <a:spLocks noChangeArrowheads="1"/>
            </p:cNvSpPr>
            <p:nvPr/>
          </p:nvSpPr>
          <p:spPr bwMode="auto">
            <a:xfrm>
              <a:off x="0" y="2492"/>
              <a:ext cx="1209" cy="37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5" name="Group 43"/>
          <p:cNvGrpSpPr>
            <a:grpSpLocks/>
          </p:cNvGrpSpPr>
          <p:nvPr/>
        </p:nvGrpSpPr>
        <p:grpSpPr bwMode="auto">
          <a:xfrm>
            <a:off x="3276600" y="4202113"/>
            <a:ext cx="2538413" cy="369887"/>
            <a:chOff x="1209" y="2492"/>
            <a:chExt cx="1273" cy="374"/>
          </a:xfrm>
        </p:grpSpPr>
        <p:sp>
          <p:nvSpPr>
            <p:cNvPr id="26656" name="Rectangle 44"/>
            <p:cNvSpPr>
              <a:spLocks noChangeArrowheads="1"/>
            </p:cNvSpPr>
            <p:nvPr/>
          </p:nvSpPr>
          <p:spPr bwMode="auto">
            <a:xfrm>
              <a:off x="1252" y="2492"/>
              <a:ext cx="1187" cy="374"/>
            </a:xfrm>
            <a:prstGeom prst="rect">
              <a:avLst/>
            </a:prstGeom>
            <a:noFill/>
            <a:ln w="12700" cap="sq">
              <a:noFill/>
              <a:miter lim="800000"/>
              <a:headEnd type="none" w="sm" len="sm"/>
              <a:tailEnd type="none" w="sm" len="sm"/>
            </a:ln>
          </p:spPr>
          <p:txBody>
            <a:bodyPr/>
            <a:lstStyle/>
            <a:p>
              <a:pPr algn="ctr"/>
              <a:r>
                <a:rPr kumimoji="1" lang="en-US" altLang="zh-CN" sz="1600" b="1">
                  <a:solidFill>
                    <a:srgbClr val="000066"/>
                  </a:solidFill>
                  <a:latin typeface="Times New Roman" pitchFamily="18" charset="0"/>
                  <a:ea typeface="黑体" pitchFamily="49" charset="-122"/>
                </a:rPr>
                <a:t>ST</a:t>
              </a:r>
              <a:r>
                <a:rPr kumimoji="1" lang="zh-CN" altLang="en-US" sz="1600" b="1">
                  <a:solidFill>
                    <a:srgbClr val="000066"/>
                  </a:solidFill>
                  <a:latin typeface="Times New Roman" pitchFamily="18" charset="0"/>
                  <a:ea typeface="黑体" pitchFamily="49" charset="-122"/>
                </a:rPr>
                <a:t>战略</a:t>
              </a:r>
              <a:endParaRPr kumimoji="1" lang="zh-CN" altLang="en-US" sz="1600">
                <a:solidFill>
                  <a:srgbClr val="000066"/>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57" name="Rectangle 45"/>
            <p:cNvSpPr>
              <a:spLocks noChangeArrowheads="1"/>
            </p:cNvSpPr>
            <p:nvPr/>
          </p:nvSpPr>
          <p:spPr bwMode="auto">
            <a:xfrm>
              <a:off x="1209" y="2492"/>
              <a:ext cx="1273" cy="37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6" name="Group 46"/>
          <p:cNvGrpSpPr>
            <a:grpSpLocks/>
          </p:cNvGrpSpPr>
          <p:nvPr/>
        </p:nvGrpSpPr>
        <p:grpSpPr bwMode="auto">
          <a:xfrm>
            <a:off x="5815013" y="4202113"/>
            <a:ext cx="2636837" cy="369887"/>
            <a:chOff x="2482" y="2492"/>
            <a:chExt cx="1241" cy="374"/>
          </a:xfrm>
        </p:grpSpPr>
        <p:sp>
          <p:nvSpPr>
            <p:cNvPr id="26654" name="Rectangle 47"/>
            <p:cNvSpPr>
              <a:spLocks noChangeArrowheads="1"/>
            </p:cNvSpPr>
            <p:nvPr/>
          </p:nvSpPr>
          <p:spPr bwMode="auto">
            <a:xfrm>
              <a:off x="2525" y="2492"/>
              <a:ext cx="1155" cy="374"/>
            </a:xfrm>
            <a:prstGeom prst="rect">
              <a:avLst/>
            </a:prstGeom>
            <a:noFill/>
            <a:ln w="12700" cap="sq">
              <a:noFill/>
              <a:miter lim="800000"/>
              <a:headEnd type="none" w="sm" len="sm"/>
              <a:tailEnd type="none" w="sm" len="sm"/>
            </a:ln>
          </p:spPr>
          <p:txBody>
            <a:bodyPr/>
            <a:lstStyle/>
            <a:p>
              <a:pPr algn="ctr"/>
              <a:r>
                <a:rPr kumimoji="1" lang="en-US" altLang="zh-CN" sz="1600" b="1">
                  <a:solidFill>
                    <a:srgbClr val="0000CC"/>
                  </a:solidFill>
                  <a:latin typeface="Times New Roman" pitchFamily="18" charset="0"/>
                  <a:ea typeface="黑体" pitchFamily="49" charset="-122"/>
                </a:rPr>
                <a:t>WT</a:t>
              </a:r>
              <a:r>
                <a:rPr kumimoji="1" lang="zh-CN" altLang="en-US" sz="1600" b="1">
                  <a:solidFill>
                    <a:srgbClr val="0000CC"/>
                  </a:solidFill>
                  <a:latin typeface="Times New Roman" pitchFamily="18" charset="0"/>
                  <a:ea typeface="黑体" pitchFamily="49" charset="-122"/>
                </a:rPr>
                <a:t>战略</a:t>
              </a:r>
              <a:endParaRPr kumimoji="1" lang="zh-CN" altLang="en-US" sz="1600">
                <a:solidFill>
                  <a:srgbClr val="0000CC"/>
                </a:solidFill>
                <a:latin typeface="Times New Roman" pitchFamily="18" charset="0"/>
              </a:endParaRPr>
            </a:p>
            <a:p>
              <a:pPr algn="ctr" eaLnBrk="0" hangingPunct="0"/>
              <a:endParaRPr kumimoji="1" lang="en-US" altLang="zh-CN" sz="1600">
                <a:solidFill>
                  <a:srgbClr val="000066"/>
                </a:solidFill>
                <a:latin typeface="Times New Roman" pitchFamily="18" charset="0"/>
              </a:endParaRPr>
            </a:p>
          </p:txBody>
        </p:sp>
        <p:sp>
          <p:nvSpPr>
            <p:cNvPr id="26655" name="Rectangle 48"/>
            <p:cNvSpPr>
              <a:spLocks noChangeArrowheads="1"/>
            </p:cNvSpPr>
            <p:nvPr/>
          </p:nvSpPr>
          <p:spPr bwMode="auto">
            <a:xfrm>
              <a:off x="2482" y="2492"/>
              <a:ext cx="1241" cy="374"/>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7" name="Group 49"/>
          <p:cNvGrpSpPr>
            <a:grpSpLocks/>
          </p:cNvGrpSpPr>
          <p:nvPr/>
        </p:nvGrpSpPr>
        <p:grpSpPr bwMode="auto">
          <a:xfrm>
            <a:off x="468313" y="4581525"/>
            <a:ext cx="2808287" cy="2276475"/>
            <a:chOff x="0" y="2866"/>
            <a:chExt cx="1209" cy="1062"/>
          </a:xfrm>
        </p:grpSpPr>
        <p:sp>
          <p:nvSpPr>
            <p:cNvPr id="26652" name="Rectangle 50"/>
            <p:cNvSpPr>
              <a:spLocks noChangeArrowheads="1"/>
            </p:cNvSpPr>
            <p:nvPr/>
          </p:nvSpPr>
          <p:spPr bwMode="auto">
            <a:xfrm>
              <a:off x="43" y="2866"/>
              <a:ext cx="1123" cy="1062"/>
            </a:xfrm>
            <a:prstGeom prst="rect">
              <a:avLst/>
            </a:prstGeom>
            <a:noFill/>
            <a:ln w="12700" cap="sq">
              <a:noFill/>
              <a:miter lim="800000"/>
              <a:headEnd type="none" w="sm" len="sm"/>
              <a:tailEnd type="none" w="sm" len="sm"/>
            </a:ln>
          </p:spPr>
          <p:txBody>
            <a:bodyPr/>
            <a:lstStyle/>
            <a:p>
              <a:pPr algn="just"/>
              <a:r>
                <a:rPr kumimoji="1" lang="en-US" altLang="zh-CN" sz="1600">
                  <a:solidFill>
                    <a:srgbClr val="000066"/>
                  </a:solidFill>
                  <a:latin typeface="Times New Roman" pitchFamily="18" charset="0"/>
                  <a:ea typeface="黑体" pitchFamily="49" charset="-122"/>
                </a:rPr>
                <a:t>1</a:t>
              </a:r>
              <a:r>
                <a:rPr kumimoji="1" lang="zh-CN" altLang="en-US" sz="1600">
                  <a:solidFill>
                    <a:srgbClr val="000066"/>
                  </a:solidFill>
                  <a:latin typeface="Times New Roman" pitchFamily="18" charset="0"/>
                  <a:ea typeface="黑体" pitchFamily="49" charset="-122"/>
                </a:rPr>
                <a:t>．蓝章和</a:t>
              </a:r>
              <a:r>
                <a:rPr kumimoji="1" lang="en-US" altLang="zh-CN" sz="1600">
                  <a:solidFill>
                    <a:srgbClr val="000066"/>
                  </a:solidFill>
                  <a:latin typeface="Times New Roman" pitchFamily="18" charset="0"/>
                  <a:ea typeface="黑体" pitchFamily="49" charset="-122"/>
                </a:rPr>
                <a:t>VF</a:t>
              </a:r>
              <a:r>
                <a:rPr kumimoji="1" lang="zh-CN" altLang="en-US" sz="1600">
                  <a:solidFill>
                    <a:srgbClr val="000066"/>
                  </a:solidFill>
                  <a:latin typeface="Times New Roman" pitchFamily="18" charset="0"/>
                  <a:ea typeface="黑体" pitchFamily="49" charset="-122"/>
                </a:rPr>
                <a:t>公司的牛仔服市场占有率上升</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2</a:t>
              </a:r>
              <a:r>
                <a:rPr kumimoji="1" lang="zh-CN" altLang="en-US" sz="1600">
                  <a:solidFill>
                    <a:srgbClr val="000066"/>
                  </a:solidFill>
                  <a:latin typeface="Times New Roman" pitchFamily="18" charset="0"/>
                  <a:ea typeface="黑体" pitchFamily="49" charset="-122"/>
                </a:rPr>
                <a:t>．</a:t>
              </a:r>
              <a:r>
                <a:rPr kumimoji="1" lang="en-US" altLang="zh-CN" sz="1600">
                  <a:solidFill>
                    <a:srgbClr val="000066"/>
                  </a:solidFill>
                  <a:latin typeface="Times New Roman" pitchFamily="18" charset="0"/>
                  <a:ea typeface="黑体" pitchFamily="49" charset="-122"/>
                </a:rPr>
                <a:t>Sears</a:t>
              </a:r>
              <a:r>
                <a:rPr kumimoji="1" lang="zh-CN" altLang="en-US" sz="1600">
                  <a:solidFill>
                    <a:srgbClr val="000066"/>
                  </a:solidFill>
                  <a:latin typeface="Times New Roman" pitchFamily="18" charset="0"/>
                  <a:ea typeface="黑体" pitchFamily="49" charset="-122"/>
                </a:rPr>
                <a:t>和</a:t>
              </a:r>
              <a:r>
                <a:rPr kumimoji="1" lang="en-US" altLang="zh-CN" sz="1600">
                  <a:solidFill>
                    <a:srgbClr val="000066"/>
                  </a:solidFill>
                  <a:latin typeface="Times New Roman" pitchFamily="18" charset="0"/>
                  <a:ea typeface="黑体" pitchFamily="49" charset="-122"/>
                </a:rPr>
                <a:t>J.C..Peney</a:t>
              </a:r>
              <a:r>
                <a:rPr kumimoji="1" lang="zh-CN" altLang="en-US" sz="1600">
                  <a:solidFill>
                    <a:srgbClr val="000066"/>
                  </a:solidFill>
                  <a:latin typeface="Times New Roman" pitchFamily="18" charset="0"/>
                  <a:ea typeface="黑体" pitchFamily="49" charset="-122"/>
                </a:rPr>
                <a:t>可能停止购买列维产品</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3</a:t>
              </a:r>
              <a:r>
                <a:rPr kumimoji="1" lang="zh-CN" altLang="en-US" sz="1600">
                  <a:solidFill>
                    <a:srgbClr val="000066"/>
                  </a:solidFill>
                  <a:latin typeface="Times New Roman" pitchFamily="18" charset="0"/>
                  <a:ea typeface="黑体" pitchFamily="49" charset="-122"/>
                </a:rPr>
                <a:t>．列维公司向大型零售商出售产品的政策可能激怒其原来的自营商和经销商</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4</a:t>
              </a:r>
              <a:r>
                <a:rPr kumimoji="1" lang="zh-CN" altLang="en-US" sz="1600">
                  <a:solidFill>
                    <a:srgbClr val="000066"/>
                  </a:solidFill>
                  <a:latin typeface="Times New Roman" pitchFamily="18" charset="0"/>
                  <a:ea typeface="黑体" pitchFamily="49" charset="-122"/>
                </a:rPr>
                <a:t>．</a:t>
              </a:r>
              <a:r>
                <a:rPr kumimoji="1" lang="en-US" altLang="zh-CN" sz="1600">
                  <a:solidFill>
                    <a:srgbClr val="000066"/>
                  </a:solidFill>
                  <a:latin typeface="Times New Roman" pitchFamily="18" charset="0"/>
                  <a:ea typeface="黑体" pitchFamily="49" charset="-122"/>
                </a:rPr>
                <a:t>1980~1982</a:t>
              </a:r>
              <a:r>
                <a:rPr kumimoji="1" lang="zh-CN" altLang="en-US" sz="1600">
                  <a:solidFill>
                    <a:srgbClr val="000066"/>
                  </a:solidFill>
                  <a:latin typeface="Times New Roman" pitchFamily="18" charset="0"/>
                  <a:ea typeface="黑体" pitchFamily="49" charset="-122"/>
                </a:rPr>
                <a:t>年列维公司的财务状况恶化</a:t>
              </a:r>
              <a:endParaRPr kumimoji="1" lang="zh-CN" altLang="en-US" sz="1600">
                <a:solidFill>
                  <a:srgbClr val="000066"/>
                </a:solidFill>
                <a:latin typeface="Times New Roman" pitchFamily="18" charset="0"/>
              </a:endParaRPr>
            </a:p>
            <a:p>
              <a:pPr algn="just" eaLnBrk="0" hangingPunct="0"/>
              <a:endParaRPr kumimoji="1" lang="en-US" altLang="zh-CN" sz="1600">
                <a:solidFill>
                  <a:srgbClr val="000066"/>
                </a:solidFill>
                <a:latin typeface="Times New Roman" pitchFamily="18" charset="0"/>
              </a:endParaRPr>
            </a:p>
          </p:txBody>
        </p:sp>
        <p:sp>
          <p:nvSpPr>
            <p:cNvPr id="26653" name="Rectangle 51"/>
            <p:cNvSpPr>
              <a:spLocks noChangeArrowheads="1"/>
            </p:cNvSpPr>
            <p:nvPr/>
          </p:nvSpPr>
          <p:spPr bwMode="auto">
            <a:xfrm>
              <a:off x="0" y="2866"/>
              <a:ext cx="1209" cy="106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8" name="Group 52"/>
          <p:cNvGrpSpPr>
            <a:grpSpLocks/>
          </p:cNvGrpSpPr>
          <p:nvPr/>
        </p:nvGrpSpPr>
        <p:grpSpPr bwMode="auto">
          <a:xfrm>
            <a:off x="3276600" y="4572000"/>
            <a:ext cx="2538413" cy="2281238"/>
            <a:chOff x="1209" y="2866"/>
            <a:chExt cx="1273" cy="1062"/>
          </a:xfrm>
        </p:grpSpPr>
        <p:sp>
          <p:nvSpPr>
            <p:cNvPr id="26650" name="Rectangle 53"/>
            <p:cNvSpPr>
              <a:spLocks noChangeArrowheads="1"/>
            </p:cNvSpPr>
            <p:nvPr/>
          </p:nvSpPr>
          <p:spPr bwMode="auto">
            <a:xfrm>
              <a:off x="1252" y="2866"/>
              <a:ext cx="1187" cy="1062"/>
            </a:xfrm>
            <a:prstGeom prst="rect">
              <a:avLst/>
            </a:prstGeom>
            <a:noFill/>
            <a:ln w="12700" cap="sq">
              <a:noFill/>
              <a:miter lim="800000"/>
              <a:headEnd type="none" w="sm" len="sm"/>
              <a:tailEnd type="none" w="sm" len="sm"/>
            </a:ln>
          </p:spPr>
          <p:txBody>
            <a:bodyPr/>
            <a:lstStyle/>
            <a:p>
              <a:pPr algn="ctr"/>
              <a:r>
                <a:rPr kumimoji="1" lang="en-US" altLang="zh-CN" sz="1600">
                  <a:latin typeface="Times New Roman" pitchFamily="18" charset="0"/>
                </a:rPr>
                <a:t> </a:t>
              </a:r>
            </a:p>
            <a:p>
              <a:pPr algn="ctr" eaLnBrk="0" hangingPunct="0"/>
              <a:endParaRPr kumimoji="1" lang="en-US" altLang="zh-CN" sz="1600">
                <a:latin typeface="Times New Roman" pitchFamily="18" charset="0"/>
              </a:endParaRPr>
            </a:p>
          </p:txBody>
        </p:sp>
        <p:sp>
          <p:nvSpPr>
            <p:cNvPr id="26651" name="Rectangle 54"/>
            <p:cNvSpPr>
              <a:spLocks noChangeArrowheads="1"/>
            </p:cNvSpPr>
            <p:nvPr/>
          </p:nvSpPr>
          <p:spPr bwMode="auto">
            <a:xfrm>
              <a:off x="1209" y="2866"/>
              <a:ext cx="1273" cy="106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19" name="Group 55"/>
          <p:cNvGrpSpPr>
            <a:grpSpLocks/>
          </p:cNvGrpSpPr>
          <p:nvPr/>
        </p:nvGrpSpPr>
        <p:grpSpPr bwMode="auto">
          <a:xfrm>
            <a:off x="5815013" y="4572000"/>
            <a:ext cx="2636837" cy="2281238"/>
            <a:chOff x="2482" y="2866"/>
            <a:chExt cx="1241" cy="1062"/>
          </a:xfrm>
        </p:grpSpPr>
        <p:sp>
          <p:nvSpPr>
            <p:cNvPr id="26648" name="Rectangle 56"/>
            <p:cNvSpPr>
              <a:spLocks noChangeArrowheads="1"/>
            </p:cNvSpPr>
            <p:nvPr/>
          </p:nvSpPr>
          <p:spPr bwMode="auto">
            <a:xfrm>
              <a:off x="2525" y="2866"/>
              <a:ext cx="1155" cy="1062"/>
            </a:xfrm>
            <a:prstGeom prst="rect">
              <a:avLst/>
            </a:prstGeom>
            <a:noFill/>
            <a:ln w="12700" cap="sq">
              <a:noFill/>
              <a:miter lim="800000"/>
              <a:headEnd type="none" w="sm" len="sm"/>
              <a:tailEnd type="none" w="sm" len="sm"/>
            </a:ln>
          </p:spPr>
          <p:txBody>
            <a:bodyPr/>
            <a:lstStyle/>
            <a:p>
              <a:pPr algn="just"/>
              <a:r>
                <a:rPr kumimoji="1" lang="en-US" altLang="zh-CN" sz="1600">
                  <a:solidFill>
                    <a:srgbClr val="000066"/>
                  </a:solidFill>
                  <a:latin typeface="Times New Roman" pitchFamily="18" charset="0"/>
                  <a:ea typeface="黑体" pitchFamily="49" charset="-122"/>
                </a:rPr>
                <a:t>1</a:t>
              </a:r>
              <a:r>
                <a:rPr kumimoji="1" lang="zh-CN" altLang="en-US" sz="1600">
                  <a:solidFill>
                    <a:srgbClr val="000066"/>
                  </a:solidFill>
                  <a:latin typeface="Times New Roman" pitchFamily="18" charset="0"/>
                  <a:ea typeface="黑体" pitchFamily="49" charset="-122"/>
                </a:rPr>
                <a:t>．收缩（关闭更多分</a:t>
              </a:r>
            </a:p>
            <a:p>
              <a:pPr algn="just"/>
              <a:r>
                <a:rPr kumimoji="1" lang="zh-CN" altLang="en-US" sz="1600">
                  <a:solidFill>
                    <a:srgbClr val="000066"/>
                  </a:solidFill>
                  <a:latin typeface="Times New Roman" pitchFamily="18" charset="0"/>
                  <a:ea typeface="黑体" pitchFamily="49" charset="-122"/>
                </a:rPr>
                <a:t>                         厂）</a:t>
              </a:r>
              <a:endParaRPr kumimoji="1" lang="zh-CN" altLang="en-US" sz="1600">
                <a:solidFill>
                  <a:srgbClr val="000066"/>
                </a:solidFill>
                <a:latin typeface="Times New Roman" pitchFamily="18" charset="0"/>
              </a:endParaRPr>
            </a:p>
            <a:p>
              <a:pPr algn="just" eaLnBrk="0" hangingPunct="0"/>
              <a:r>
                <a:rPr kumimoji="1" lang="en-US" altLang="zh-CN" sz="1600">
                  <a:solidFill>
                    <a:srgbClr val="000066"/>
                  </a:solidFill>
                  <a:latin typeface="Times New Roman" pitchFamily="18" charset="0"/>
                  <a:ea typeface="黑体" pitchFamily="49" charset="-122"/>
                </a:rPr>
                <a:t>2</a:t>
              </a:r>
              <a:r>
                <a:rPr kumimoji="1" lang="zh-CN" altLang="en-US" sz="1600">
                  <a:solidFill>
                    <a:srgbClr val="000066"/>
                  </a:solidFill>
                  <a:latin typeface="Times New Roman" pitchFamily="18" charset="0"/>
                  <a:ea typeface="黑体" pitchFamily="49" charset="-122"/>
                </a:rPr>
                <a:t>．集中开发市场（给小零售商更多优惠）</a:t>
              </a:r>
              <a:endParaRPr kumimoji="1" lang="zh-CN" altLang="en-US" sz="1600">
                <a:solidFill>
                  <a:srgbClr val="000066"/>
                </a:solidFill>
                <a:latin typeface="Times New Roman" pitchFamily="18" charset="0"/>
              </a:endParaRPr>
            </a:p>
            <a:p>
              <a:pPr algn="just" eaLnBrk="0" hangingPunct="0"/>
              <a:endParaRPr kumimoji="1" lang="en-US" altLang="zh-CN" sz="1600">
                <a:solidFill>
                  <a:srgbClr val="000066"/>
                </a:solidFill>
                <a:latin typeface="Times New Roman" pitchFamily="18" charset="0"/>
              </a:endParaRPr>
            </a:p>
          </p:txBody>
        </p:sp>
        <p:sp>
          <p:nvSpPr>
            <p:cNvPr id="26649" name="Rectangle 57"/>
            <p:cNvSpPr>
              <a:spLocks noChangeArrowheads="1"/>
            </p:cNvSpPr>
            <p:nvPr/>
          </p:nvSpPr>
          <p:spPr bwMode="auto">
            <a:xfrm>
              <a:off x="2482" y="2866"/>
              <a:ext cx="1241" cy="1062"/>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sp>
        <p:nvSpPr>
          <p:cNvPr id="26647" name="Rectangle 58"/>
          <p:cNvSpPr>
            <a:spLocks noChangeArrowheads="1"/>
          </p:cNvSpPr>
          <p:nvPr/>
        </p:nvSpPr>
        <p:spPr bwMode="auto">
          <a:xfrm>
            <a:off x="250825" y="304800"/>
            <a:ext cx="8642350" cy="6553200"/>
          </a:xfrm>
          <a:prstGeom prst="rect">
            <a:avLst/>
          </a:prstGeom>
          <a:noFill/>
          <a:ln w="9525" cap="sq">
            <a:solidFill>
              <a:srgbClr val="A0A0A0"/>
            </a:solidFill>
            <a:miter lim="800000"/>
            <a:headEnd type="none" w="sm" len="sm"/>
            <a:tailEnd type="none" w="sm" len="sm"/>
          </a:ln>
        </p:spPr>
        <p:txBody>
          <a:bodyPr wrap="none"/>
          <a:lstStyle/>
          <a:p>
            <a:endParaRPr kumimoji="1" lang="zh-CN" altLang="zh-CN" sz="2000">
              <a:solidFill>
                <a:srgbClr val="000066"/>
              </a:solidFill>
              <a:latin typeface="Tahoma" pitchFamily="34"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p:spPr>
        <p:txBody>
          <a:bodyPr/>
          <a:lstStyle/>
          <a:p>
            <a:fld id="{14A0C8CD-0056-49B8-AC07-9D870CD66F4A}" type="datetime1">
              <a:rPr lang="zh-CN" altLang="en-US" smtClean="0"/>
              <a:pPr/>
              <a:t>2015/12/12</a:t>
            </a:fld>
            <a:endParaRPr lang="en-US" altLang="zh-CN" smtClean="0"/>
          </a:p>
        </p:txBody>
      </p:sp>
      <p:sp>
        <p:nvSpPr>
          <p:cNvPr id="27651" name="灯片编号占位符 3"/>
          <p:cNvSpPr>
            <a:spLocks noGrp="1"/>
          </p:cNvSpPr>
          <p:nvPr>
            <p:ph type="sldNum" sz="quarter" idx="12"/>
          </p:nvPr>
        </p:nvSpPr>
        <p:spPr>
          <a:noFill/>
        </p:spPr>
        <p:txBody>
          <a:bodyPr/>
          <a:lstStyle/>
          <a:p>
            <a:fld id="{E9F34E93-CBA7-49DA-9A93-7CA624617AA4}" type="slidenum">
              <a:rPr lang="en-US" altLang="zh-CN" smtClean="0"/>
              <a:pPr/>
              <a:t>112</a:t>
            </a:fld>
            <a:endParaRPr lang="en-US" altLang="zh-CN" smtClean="0"/>
          </a:p>
        </p:txBody>
      </p:sp>
      <p:sp>
        <p:nvSpPr>
          <p:cNvPr id="27652" name="Rectangle 2"/>
          <p:cNvSpPr>
            <a:spLocks noChangeArrowheads="1"/>
          </p:cNvSpPr>
          <p:nvPr/>
        </p:nvSpPr>
        <p:spPr bwMode="auto">
          <a:xfrm>
            <a:off x="1588" y="-1958975"/>
            <a:ext cx="9144000" cy="669925"/>
          </a:xfrm>
          <a:prstGeom prst="rect">
            <a:avLst/>
          </a:prstGeom>
          <a:noFill/>
          <a:ln w="12700" cap="sq">
            <a:noFill/>
            <a:miter lim="800000"/>
            <a:headEnd type="none" w="sm" len="sm"/>
            <a:tailEnd type="none" w="sm" len="sm"/>
          </a:ln>
        </p:spPr>
        <p:txBody>
          <a:bodyPr>
            <a:spAutoFit/>
          </a:bodyPr>
          <a:lstStyle/>
          <a:p>
            <a:pPr algn="just"/>
            <a:r>
              <a:rPr kumimoji="1" lang="en-US" altLang="zh-CN" sz="1400">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grpSp>
        <p:nvGrpSpPr>
          <p:cNvPr id="2" name="Group 3"/>
          <p:cNvGrpSpPr>
            <a:grpSpLocks/>
          </p:cNvGrpSpPr>
          <p:nvPr/>
        </p:nvGrpSpPr>
        <p:grpSpPr bwMode="auto">
          <a:xfrm>
            <a:off x="250825" y="1341438"/>
            <a:ext cx="8077200" cy="4419600"/>
            <a:chOff x="-2" y="420"/>
            <a:chExt cx="2323" cy="5946"/>
          </a:xfrm>
        </p:grpSpPr>
        <p:grpSp>
          <p:nvGrpSpPr>
            <p:cNvPr id="3" name="Group 4"/>
            <p:cNvGrpSpPr>
              <a:grpSpLocks/>
            </p:cNvGrpSpPr>
            <p:nvPr/>
          </p:nvGrpSpPr>
          <p:grpSpPr bwMode="auto">
            <a:xfrm>
              <a:off x="0" y="422"/>
              <a:ext cx="2319" cy="5942"/>
              <a:chOff x="0" y="422"/>
              <a:chExt cx="2319" cy="5942"/>
            </a:xfrm>
          </p:grpSpPr>
          <p:grpSp>
            <p:nvGrpSpPr>
              <p:cNvPr id="4" name="Group 5"/>
              <p:cNvGrpSpPr>
                <a:grpSpLocks/>
              </p:cNvGrpSpPr>
              <p:nvPr/>
            </p:nvGrpSpPr>
            <p:grpSpPr bwMode="auto">
              <a:xfrm>
                <a:off x="0" y="422"/>
                <a:ext cx="1398" cy="1360"/>
                <a:chOff x="0" y="422"/>
                <a:chExt cx="1398" cy="1360"/>
              </a:xfrm>
            </p:grpSpPr>
            <p:sp>
              <p:nvSpPr>
                <p:cNvPr id="27764" name="Rectangle 6"/>
                <p:cNvSpPr>
                  <a:spLocks noChangeArrowheads="1"/>
                </p:cNvSpPr>
                <p:nvPr/>
              </p:nvSpPr>
              <p:spPr bwMode="auto">
                <a:xfrm>
                  <a:off x="43" y="422"/>
                  <a:ext cx="1312"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关 键 外 部 因 素</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7765" name="Rectangle 7"/>
                <p:cNvSpPr>
                  <a:spLocks noChangeArrowheads="1"/>
                </p:cNvSpPr>
                <p:nvPr/>
              </p:nvSpPr>
              <p:spPr bwMode="auto">
                <a:xfrm>
                  <a:off x="0" y="422"/>
                  <a:ext cx="1398"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 name="Group 8"/>
              <p:cNvGrpSpPr>
                <a:grpSpLocks/>
              </p:cNvGrpSpPr>
              <p:nvPr/>
            </p:nvGrpSpPr>
            <p:grpSpPr bwMode="auto">
              <a:xfrm>
                <a:off x="1398" y="422"/>
                <a:ext cx="277" cy="1360"/>
                <a:chOff x="1398" y="422"/>
                <a:chExt cx="277" cy="1360"/>
              </a:xfrm>
            </p:grpSpPr>
            <p:sp>
              <p:nvSpPr>
                <p:cNvPr id="27762" name="Rectangle 9"/>
                <p:cNvSpPr>
                  <a:spLocks noChangeArrowheads="1"/>
                </p:cNvSpPr>
                <p:nvPr/>
              </p:nvSpPr>
              <p:spPr bwMode="auto">
                <a:xfrm>
                  <a:off x="1441" y="422"/>
                  <a:ext cx="191"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对产业的权重</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7763" name="Rectangle 10"/>
                <p:cNvSpPr>
                  <a:spLocks noChangeArrowheads="1"/>
                </p:cNvSpPr>
                <p:nvPr/>
              </p:nvSpPr>
              <p:spPr bwMode="auto">
                <a:xfrm>
                  <a:off x="1398" y="422"/>
                  <a:ext cx="277"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6" name="Group 11"/>
              <p:cNvGrpSpPr>
                <a:grpSpLocks/>
              </p:cNvGrpSpPr>
              <p:nvPr/>
            </p:nvGrpSpPr>
            <p:grpSpPr bwMode="auto">
              <a:xfrm>
                <a:off x="1675" y="422"/>
                <a:ext cx="322" cy="1360"/>
                <a:chOff x="1675" y="422"/>
                <a:chExt cx="322" cy="1360"/>
              </a:xfrm>
            </p:grpSpPr>
            <p:sp>
              <p:nvSpPr>
                <p:cNvPr id="27760" name="Rectangle 12"/>
                <p:cNvSpPr>
                  <a:spLocks noChangeArrowheads="1"/>
                </p:cNvSpPr>
                <p:nvPr/>
              </p:nvSpPr>
              <p:spPr bwMode="auto">
                <a:xfrm>
                  <a:off x="1718" y="422"/>
                  <a:ext cx="236"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对中化国际的评分</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7761" name="Rectangle 13"/>
                <p:cNvSpPr>
                  <a:spLocks noChangeArrowheads="1"/>
                </p:cNvSpPr>
                <p:nvPr/>
              </p:nvSpPr>
              <p:spPr bwMode="auto">
                <a:xfrm>
                  <a:off x="1675" y="422"/>
                  <a:ext cx="322"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7" name="Group 14"/>
              <p:cNvGrpSpPr>
                <a:grpSpLocks/>
              </p:cNvGrpSpPr>
              <p:nvPr/>
            </p:nvGrpSpPr>
            <p:grpSpPr bwMode="auto">
              <a:xfrm>
                <a:off x="1997" y="422"/>
                <a:ext cx="322" cy="1360"/>
                <a:chOff x="1997" y="422"/>
                <a:chExt cx="322" cy="1360"/>
              </a:xfrm>
            </p:grpSpPr>
            <p:sp>
              <p:nvSpPr>
                <p:cNvPr id="27758" name="Rectangle 15"/>
                <p:cNvSpPr>
                  <a:spLocks noChangeArrowheads="1"/>
                </p:cNvSpPr>
                <p:nvPr/>
              </p:nvSpPr>
              <p:spPr bwMode="auto">
                <a:xfrm>
                  <a:off x="2040" y="422"/>
                  <a:ext cx="236"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加权分数</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7759" name="Rectangle 16"/>
                <p:cNvSpPr>
                  <a:spLocks noChangeArrowheads="1"/>
                </p:cNvSpPr>
                <p:nvPr/>
              </p:nvSpPr>
              <p:spPr bwMode="auto">
                <a:xfrm>
                  <a:off x="1997" y="422"/>
                  <a:ext cx="322"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8" name="Group 17"/>
              <p:cNvGrpSpPr>
                <a:grpSpLocks/>
              </p:cNvGrpSpPr>
              <p:nvPr/>
            </p:nvGrpSpPr>
            <p:grpSpPr bwMode="auto">
              <a:xfrm>
                <a:off x="0" y="1782"/>
                <a:ext cx="1398" cy="422"/>
                <a:chOff x="0" y="1782"/>
                <a:chExt cx="1398" cy="422"/>
              </a:xfrm>
            </p:grpSpPr>
            <p:sp>
              <p:nvSpPr>
                <p:cNvPr id="27756" name="Rectangle 18"/>
                <p:cNvSpPr>
                  <a:spLocks noChangeArrowheads="1"/>
                </p:cNvSpPr>
                <p:nvPr/>
              </p:nvSpPr>
              <p:spPr bwMode="auto">
                <a:xfrm>
                  <a:off x="43" y="1782"/>
                  <a:ext cx="1312" cy="422"/>
                </a:xfrm>
                <a:prstGeom prst="rect">
                  <a:avLst/>
                </a:prstGeom>
                <a:noFill/>
                <a:ln w="12700" cap="sq">
                  <a:noFill/>
                  <a:miter lim="800000"/>
                  <a:headEnd type="none" w="sm" len="sm"/>
                  <a:tailEnd type="none" w="sm" len="sm"/>
                </a:ln>
              </p:spPr>
              <p:txBody>
                <a:bodyPr/>
                <a:lstStyle/>
                <a:p>
                  <a:pPr algn="just"/>
                  <a:r>
                    <a:rPr kumimoji="1" lang="zh-CN" altLang="en-US" sz="1400" b="1">
                      <a:latin typeface="宋体" pitchFamily="2" charset="-122"/>
                    </a:rPr>
                    <a:t>机会</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27757" name="Rectangle 19"/>
                <p:cNvSpPr>
                  <a:spLocks noChangeArrowheads="1"/>
                </p:cNvSpPr>
                <p:nvPr/>
              </p:nvSpPr>
              <p:spPr bwMode="auto">
                <a:xfrm>
                  <a:off x="0" y="1782"/>
                  <a:ext cx="1398"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9" name="Group 20"/>
              <p:cNvGrpSpPr>
                <a:grpSpLocks/>
              </p:cNvGrpSpPr>
              <p:nvPr/>
            </p:nvGrpSpPr>
            <p:grpSpPr bwMode="auto">
              <a:xfrm>
                <a:off x="1398" y="1782"/>
                <a:ext cx="277" cy="422"/>
                <a:chOff x="1398" y="1782"/>
                <a:chExt cx="277" cy="422"/>
              </a:xfrm>
            </p:grpSpPr>
            <p:sp>
              <p:nvSpPr>
                <p:cNvPr id="27754" name="Rectangle 21"/>
                <p:cNvSpPr>
                  <a:spLocks noChangeArrowheads="1"/>
                </p:cNvSpPr>
                <p:nvPr/>
              </p:nvSpPr>
              <p:spPr bwMode="auto">
                <a:xfrm>
                  <a:off x="1441" y="1782"/>
                  <a:ext cx="191"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7755" name="Rectangle 22"/>
                <p:cNvSpPr>
                  <a:spLocks noChangeArrowheads="1"/>
                </p:cNvSpPr>
                <p:nvPr/>
              </p:nvSpPr>
              <p:spPr bwMode="auto">
                <a:xfrm>
                  <a:off x="1398" y="1782"/>
                  <a:ext cx="277"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0" name="Group 23"/>
              <p:cNvGrpSpPr>
                <a:grpSpLocks/>
              </p:cNvGrpSpPr>
              <p:nvPr/>
            </p:nvGrpSpPr>
            <p:grpSpPr bwMode="auto">
              <a:xfrm>
                <a:off x="1675" y="1782"/>
                <a:ext cx="322" cy="422"/>
                <a:chOff x="1675" y="1782"/>
                <a:chExt cx="322" cy="422"/>
              </a:xfrm>
            </p:grpSpPr>
            <p:sp>
              <p:nvSpPr>
                <p:cNvPr id="27752" name="Rectangle 24"/>
                <p:cNvSpPr>
                  <a:spLocks noChangeArrowheads="1"/>
                </p:cNvSpPr>
                <p:nvPr/>
              </p:nvSpPr>
              <p:spPr bwMode="auto">
                <a:xfrm>
                  <a:off x="1718" y="1782"/>
                  <a:ext cx="236"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7753" name="Rectangle 25"/>
                <p:cNvSpPr>
                  <a:spLocks noChangeArrowheads="1"/>
                </p:cNvSpPr>
                <p:nvPr/>
              </p:nvSpPr>
              <p:spPr bwMode="auto">
                <a:xfrm>
                  <a:off x="1675" y="1782"/>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1" name="Group 26"/>
              <p:cNvGrpSpPr>
                <a:grpSpLocks/>
              </p:cNvGrpSpPr>
              <p:nvPr/>
            </p:nvGrpSpPr>
            <p:grpSpPr bwMode="auto">
              <a:xfrm>
                <a:off x="1997" y="1782"/>
                <a:ext cx="322" cy="422"/>
                <a:chOff x="1997" y="1782"/>
                <a:chExt cx="322" cy="422"/>
              </a:xfrm>
            </p:grpSpPr>
            <p:sp>
              <p:nvSpPr>
                <p:cNvPr id="27750" name="Rectangle 27"/>
                <p:cNvSpPr>
                  <a:spLocks noChangeArrowheads="1"/>
                </p:cNvSpPr>
                <p:nvPr/>
              </p:nvSpPr>
              <p:spPr bwMode="auto">
                <a:xfrm>
                  <a:off x="2040" y="1782"/>
                  <a:ext cx="236"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7751" name="Rectangle 28"/>
                <p:cNvSpPr>
                  <a:spLocks noChangeArrowheads="1"/>
                </p:cNvSpPr>
                <p:nvPr/>
              </p:nvSpPr>
              <p:spPr bwMode="auto">
                <a:xfrm>
                  <a:off x="1997" y="1782"/>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2" name="Group 29"/>
              <p:cNvGrpSpPr>
                <a:grpSpLocks/>
              </p:cNvGrpSpPr>
              <p:nvPr/>
            </p:nvGrpSpPr>
            <p:grpSpPr bwMode="auto">
              <a:xfrm>
                <a:off x="0" y="2204"/>
                <a:ext cx="1405" cy="556"/>
                <a:chOff x="0" y="2204"/>
                <a:chExt cx="1405" cy="556"/>
              </a:xfrm>
            </p:grpSpPr>
            <p:sp>
              <p:nvSpPr>
                <p:cNvPr id="27748" name="Rectangle 30"/>
                <p:cNvSpPr>
                  <a:spLocks noChangeArrowheads="1"/>
                </p:cNvSpPr>
                <p:nvPr/>
              </p:nvSpPr>
              <p:spPr bwMode="auto">
                <a:xfrm>
                  <a:off x="43" y="2204"/>
                  <a:ext cx="1362" cy="556"/>
                </a:xfrm>
                <a:prstGeom prst="rect">
                  <a:avLst/>
                </a:prstGeom>
                <a:noFill/>
                <a:ln w="12700" cap="sq">
                  <a:noFill/>
                  <a:miter lim="800000"/>
                  <a:headEnd type="none" w="sm" len="sm"/>
                  <a:tailEnd type="none" w="sm" len="sm"/>
                </a:ln>
              </p:spPr>
              <p:txBody>
                <a:bodyPr/>
                <a:lstStyle/>
                <a:p>
                  <a:pPr algn="just"/>
                  <a:r>
                    <a:rPr kumimoji="1" lang="en-US" altLang="zh-CN" sz="1400" b="1" dirty="0">
                      <a:latin typeface="宋体" pitchFamily="2" charset="-122"/>
                    </a:rPr>
                    <a:t>1.</a:t>
                  </a:r>
                  <a:r>
                    <a:rPr kumimoji="1" lang="zh-CN" altLang="en-US" sz="1400" b="1" dirty="0">
                      <a:latin typeface="宋体" pitchFamily="2" charset="-122"/>
                    </a:rPr>
                    <a:t>中国经济保持高速发展，计划</a:t>
                  </a:r>
                  <a:r>
                    <a:rPr kumimoji="1" lang="en-US" altLang="zh-CN" sz="1400" b="1" dirty="0">
                      <a:latin typeface="宋体" pitchFamily="2" charset="-122"/>
                    </a:rPr>
                    <a:t>18</a:t>
                  </a:r>
                  <a:r>
                    <a:rPr kumimoji="1" lang="zh-CN" altLang="en-US" sz="1400" b="1" dirty="0">
                      <a:latin typeface="宋体" pitchFamily="2" charset="-122"/>
                    </a:rPr>
                    <a:t>年外贸额翻两番</a:t>
                  </a:r>
                  <a:endParaRPr kumimoji="1" lang="zh-CN" altLang="en-US" sz="1000" b="1" dirty="0">
                    <a:latin typeface="Times New Roman" pitchFamily="18" charset="0"/>
                  </a:endParaRPr>
                </a:p>
                <a:p>
                  <a:pPr algn="just" eaLnBrk="0" hangingPunct="0"/>
                  <a:endParaRPr kumimoji="1" lang="en-US" altLang="zh-CN" sz="2400" dirty="0">
                    <a:latin typeface="Times New Roman" pitchFamily="18" charset="0"/>
                  </a:endParaRPr>
                </a:p>
              </p:txBody>
            </p:sp>
            <p:sp>
              <p:nvSpPr>
                <p:cNvPr id="27749" name="Rectangle 31"/>
                <p:cNvSpPr>
                  <a:spLocks noChangeArrowheads="1"/>
                </p:cNvSpPr>
                <p:nvPr/>
              </p:nvSpPr>
              <p:spPr bwMode="auto">
                <a:xfrm>
                  <a:off x="0" y="2204"/>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3" name="Group 32"/>
              <p:cNvGrpSpPr>
                <a:grpSpLocks/>
              </p:cNvGrpSpPr>
              <p:nvPr/>
            </p:nvGrpSpPr>
            <p:grpSpPr bwMode="auto">
              <a:xfrm>
                <a:off x="1398" y="2204"/>
                <a:ext cx="277" cy="556"/>
                <a:chOff x="1398" y="2204"/>
                <a:chExt cx="277" cy="556"/>
              </a:xfrm>
            </p:grpSpPr>
            <p:sp>
              <p:nvSpPr>
                <p:cNvPr id="27746" name="Rectangle 33"/>
                <p:cNvSpPr>
                  <a:spLocks noChangeArrowheads="1"/>
                </p:cNvSpPr>
                <p:nvPr/>
              </p:nvSpPr>
              <p:spPr bwMode="auto">
                <a:xfrm>
                  <a:off x="1441" y="2204"/>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47" name="Rectangle 34"/>
                <p:cNvSpPr>
                  <a:spLocks noChangeArrowheads="1"/>
                </p:cNvSpPr>
                <p:nvPr/>
              </p:nvSpPr>
              <p:spPr bwMode="auto">
                <a:xfrm>
                  <a:off x="1398" y="2204"/>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4" name="Group 35"/>
              <p:cNvGrpSpPr>
                <a:grpSpLocks/>
              </p:cNvGrpSpPr>
              <p:nvPr/>
            </p:nvGrpSpPr>
            <p:grpSpPr bwMode="auto">
              <a:xfrm>
                <a:off x="1675" y="2204"/>
                <a:ext cx="322" cy="556"/>
                <a:chOff x="1675" y="2204"/>
                <a:chExt cx="322" cy="556"/>
              </a:xfrm>
            </p:grpSpPr>
            <p:sp>
              <p:nvSpPr>
                <p:cNvPr id="27744" name="Rectangle 36"/>
                <p:cNvSpPr>
                  <a:spLocks noChangeArrowheads="1"/>
                </p:cNvSpPr>
                <p:nvPr/>
              </p:nvSpPr>
              <p:spPr bwMode="auto">
                <a:xfrm>
                  <a:off x="1718" y="2204"/>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45" name="Rectangle 37"/>
                <p:cNvSpPr>
                  <a:spLocks noChangeArrowheads="1"/>
                </p:cNvSpPr>
                <p:nvPr/>
              </p:nvSpPr>
              <p:spPr bwMode="auto">
                <a:xfrm>
                  <a:off x="1675" y="220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5" name="Group 38"/>
              <p:cNvGrpSpPr>
                <a:grpSpLocks/>
              </p:cNvGrpSpPr>
              <p:nvPr/>
            </p:nvGrpSpPr>
            <p:grpSpPr bwMode="auto">
              <a:xfrm>
                <a:off x="1997" y="2204"/>
                <a:ext cx="322" cy="556"/>
                <a:chOff x="1997" y="2204"/>
                <a:chExt cx="322" cy="556"/>
              </a:xfrm>
            </p:grpSpPr>
            <p:sp>
              <p:nvSpPr>
                <p:cNvPr id="27742" name="Rectangle 39"/>
                <p:cNvSpPr>
                  <a:spLocks noChangeArrowheads="1"/>
                </p:cNvSpPr>
                <p:nvPr/>
              </p:nvSpPr>
              <p:spPr bwMode="auto">
                <a:xfrm>
                  <a:off x="2040" y="2204"/>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0.27</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43" name="Rectangle 40"/>
                <p:cNvSpPr>
                  <a:spLocks noChangeArrowheads="1"/>
                </p:cNvSpPr>
                <p:nvPr/>
              </p:nvSpPr>
              <p:spPr bwMode="auto">
                <a:xfrm>
                  <a:off x="1997" y="220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6" name="Group 41"/>
              <p:cNvGrpSpPr>
                <a:grpSpLocks/>
              </p:cNvGrpSpPr>
              <p:nvPr/>
            </p:nvGrpSpPr>
            <p:grpSpPr bwMode="auto">
              <a:xfrm>
                <a:off x="0" y="2760"/>
                <a:ext cx="1398" cy="556"/>
                <a:chOff x="0" y="2760"/>
                <a:chExt cx="1398" cy="556"/>
              </a:xfrm>
            </p:grpSpPr>
            <p:sp>
              <p:nvSpPr>
                <p:cNvPr id="27740" name="Rectangle 42"/>
                <p:cNvSpPr>
                  <a:spLocks noChangeArrowheads="1"/>
                </p:cNvSpPr>
                <p:nvPr/>
              </p:nvSpPr>
              <p:spPr bwMode="auto">
                <a:xfrm>
                  <a:off x="43" y="2760"/>
                  <a:ext cx="1312" cy="556"/>
                </a:xfrm>
                <a:prstGeom prst="rect">
                  <a:avLst/>
                </a:prstGeom>
                <a:noFill/>
                <a:ln w="12700" cap="sq">
                  <a:noFill/>
                  <a:miter lim="800000"/>
                  <a:headEnd type="none" w="sm" len="sm"/>
                  <a:tailEnd type="none" w="sm" len="sm"/>
                </a:ln>
              </p:spPr>
              <p:txBody>
                <a:bodyPr/>
                <a:lstStyle/>
                <a:p>
                  <a:pPr algn="just"/>
                  <a:r>
                    <a:rPr kumimoji="1" lang="en-US" altLang="zh-CN" sz="1400">
                      <a:latin typeface="宋体" pitchFamily="2" charset="-122"/>
                    </a:rPr>
                    <a:t>2</a:t>
                  </a:r>
                  <a:r>
                    <a:rPr kumimoji="1" lang="en-US" altLang="zh-CN" sz="1400" b="1">
                      <a:latin typeface="宋体" pitchFamily="2" charset="-122"/>
                    </a:rPr>
                    <a:t>.</a:t>
                  </a:r>
                  <a:r>
                    <a:rPr kumimoji="1" lang="zh-CN" altLang="en-US" sz="1400" b="1">
                      <a:latin typeface="宋体" pitchFamily="2" charset="-122"/>
                    </a:rPr>
                    <a:t>全球和国内的产业结构调整</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27741" name="Rectangle 43"/>
                <p:cNvSpPr>
                  <a:spLocks noChangeArrowheads="1"/>
                </p:cNvSpPr>
                <p:nvPr/>
              </p:nvSpPr>
              <p:spPr bwMode="auto">
                <a:xfrm>
                  <a:off x="0" y="2760"/>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7" name="Group 44"/>
              <p:cNvGrpSpPr>
                <a:grpSpLocks/>
              </p:cNvGrpSpPr>
              <p:nvPr/>
            </p:nvGrpSpPr>
            <p:grpSpPr bwMode="auto">
              <a:xfrm>
                <a:off x="1398" y="2760"/>
                <a:ext cx="277" cy="556"/>
                <a:chOff x="1398" y="2760"/>
                <a:chExt cx="277" cy="556"/>
              </a:xfrm>
            </p:grpSpPr>
            <p:sp>
              <p:nvSpPr>
                <p:cNvPr id="27738" name="Rectangle 45"/>
                <p:cNvSpPr>
                  <a:spLocks noChangeArrowheads="1"/>
                </p:cNvSpPr>
                <p:nvPr/>
              </p:nvSpPr>
              <p:spPr bwMode="auto">
                <a:xfrm>
                  <a:off x="1441" y="2760"/>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0.07</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39" name="Rectangle 46"/>
                <p:cNvSpPr>
                  <a:spLocks noChangeArrowheads="1"/>
                </p:cNvSpPr>
                <p:nvPr/>
              </p:nvSpPr>
              <p:spPr bwMode="auto">
                <a:xfrm>
                  <a:off x="1398" y="2760"/>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8" name="Group 47"/>
              <p:cNvGrpSpPr>
                <a:grpSpLocks/>
              </p:cNvGrpSpPr>
              <p:nvPr/>
            </p:nvGrpSpPr>
            <p:grpSpPr bwMode="auto">
              <a:xfrm>
                <a:off x="1675" y="2760"/>
                <a:ext cx="322" cy="556"/>
                <a:chOff x="1675" y="2760"/>
                <a:chExt cx="322" cy="556"/>
              </a:xfrm>
            </p:grpSpPr>
            <p:sp>
              <p:nvSpPr>
                <p:cNvPr id="27736" name="Rectangle 48"/>
                <p:cNvSpPr>
                  <a:spLocks noChangeArrowheads="1"/>
                </p:cNvSpPr>
                <p:nvPr/>
              </p:nvSpPr>
              <p:spPr bwMode="auto">
                <a:xfrm>
                  <a:off x="1718" y="2760"/>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37" name="Rectangle 49"/>
                <p:cNvSpPr>
                  <a:spLocks noChangeArrowheads="1"/>
                </p:cNvSpPr>
                <p:nvPr/>
              </p:nvSpPr>
              <p:spPr bwMode="auto">
                <a:xfrm>
                  <a:off x="1675" y="276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9" name="Group 50"/>
              <p:cNvGrpSpPr>
                <a:grpSpLocks/>
              </p:cNvGrpSpPr>
              <p:nvPr/>
            </p:nvGrpSpPr>
            <p:grpSpPr bwMode="auto">
              <a:xfrm>
                <a:off x="1997" y="2760"/>
                <a:ext cx="322" cy="556"/>
                <a:chOff x="1997" y="2760"/>
                <a:chExt cx="322" cy="556"/>
              </a:xfrm>
            </p:grpSpPr>
            <p:sp>
              <p:nvSpPr>
                <p:cNvPr id="27734" name="Rectangle 51"/>
                <p:cNvSpPr>
                  <a:spLocks noChangeArrowheads="1"/>
                </p:cNvSpPr>
                <p:nvPr/>
              </p:nvSpPr>
              <p:spPr bwMode="auto">
                <a:xfrm>
                  <a:off x="2040" y="2760"/>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0.21</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35" name="Rectangle 52"/>
                <p:cNvSpPr>
                  <a:spLocks noChangeArrowheads="1"/>
                </p:cNvSpPr>
                <p:nvPr/>
              </p:nvSpPr>
              <p:spPr bwMode="auto">
                <a:xfrm>
                  <a:off x="1997" y="276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0" name="Group 53"/>
              <p:cNvGrpSpPr>
                <a:grpSpLocks/>
              </p:cNvGrpSpPr>
              <p:nvPr/>
            </p:nvGrpSpPr>
            <p:grpSpPr bwMode="auto">
              <a:xfrm>
                <a:off x="0" y="3316"/>
                <a:ext cx="1398" cy="690"/>
                <a:chOff x="0" y="3316"/>
                <a:chExt cx="1398" cy="690"/>
              </a:xfrm>
            </p:grpSpPr>
            <p:sp>
              <p:nvSpPr>
                <p:cNvPr id="27732" name="Rectangle 54"/>
                <p:cNvSpPr>
                  <a:spLocks noChangeArrowheads="1"/>
                </p:cNvSpPr>
                <p:nvPr/>
              </p:nvSpPr>
              <p:spPr bwMode="auto">
                <a:xfrm>
                  <a:off x="43" y="3316"/>
                  <a:ext cx="1312" cy="690"/>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3.</a:t>
                  </a:r>
                  <a:r>
                    <a:rPr kumimoji="1" lang="zh-CN" altLang="en-US" sz="1400" b="1">
                      <a:latin typeface="宋体" pitchFamily="2" charset="-122"/>
                    </a:rPr>
                    <a:t>国内化工及下游产品需求快速增长，需求层次提高</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27733" name="Rectangle 55"/>
                <p:cNvSpPr>
                  <a:spLocks noChangeArrowheads="1"/>
                </p:cNvSpPr>
                <p:nvPr/>
              </p:nvSpPr>
              <p:spPr bwMode="auto">
                <a:xfrm>
                  <a:off x="0" y="3316"/>
                  <a:ext cx="1398"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1" name="Group 56"/>
              <p:cNvGrpSpPr>
                <a:grpSpLocks/>
              </p:cNvGrpSpPr>
              <p:nvPr/>
            </p:nvGrpSpPr>
            <p:grpSpPr bwMode="auto">
              <a:xfrm>
                <a:off x="1398" y="3316"/>
                <a:ext cx="277" cy="690"/>
                <a:chOff x="1398" y="3316"/>
                <a:chExt cx="277" cy="690"/>
              </a:xfrm>
            </p:grpSpPr>
            <p:sp>
              <p:nvSpPr>
                <p:cNvPr id="27730" name="Rectangle 57"/>
                <p:cNvSpPr>
                  <a:spLocks noChangeArrowheads="1"/>
                </p:cNvSpPr>
                <p:nvPr/>
              </p:nvSpPr>
              <p:spPr bwMode="auto">
                <a:xfrm>
                  <a:off x="1441" y="3316"/>
                  <a:ext cx="191"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0.16</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31" name="Rectangle 58"/>
                <p:cNvSpPr>
                  <a:spLocks noChangeArrowheads="1"/>
                </p:cNvSpPr>
                <p:nvPr/>
              </p:nvSpPr>
              <p:spPr bwMode="auto">
                <a:xfrm>
                  <a:off x="1398" y="3316"/>
                  <a:ext cx="277"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2" name="Group 59"/>
              <p:cNvGrpSpPr>
                <a:grpSpLocks/>
              </p:cNvGrpSpPr>
              <p:nvPr/>
            </p:nvGrpSpPr>
            <p:grpSpPr bwMode="auto">
              <a:xfrm>
                <a:off x="1675" y="3316"/>
                <a:ext cx="322" cy="690"/>
                <a:chOff x="1675" y="3316"/>
                <a:chExt cx="322" cy="690"/>
              </a:xfrm>
            </p:grpSpPr>
            <p:sp>
              <p:nvSpPr>
                <p:cNvPr id="27728" name="Rectangle 60"/>
                <p:cNvSpPr>
                  <a:spLocks noChangeArrowheads="1"/>
                </p:cNvSpPr>
                <p:nvPr/>
              </p:nvSpPr>
              <p:spPr bwMode="auto">
                <a:xfrm>
                  <a:off x="1718" y="3316"/>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29" name="Rectangle 61"/>
                <p:cNvSpPr>
                  <a:spLocks noChangeArrowheads="1"/>
                </p:cNvSpPr>
                <p:nvPr/>
              </p:nvSpPr>
              <p:spPr bwMode="auto">
                <a:xfrm>
                  <a:off x="1675" y="3316"/>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3" name="Group 62"/>
              <p:cNvGrpSpPr>
                <a:grpSpLocks/>
              </p:cNvGrpSpPr>
              <p:nvPr/>
            </p:nvGrpSpPr>
            <p:grpSpPr bwMode="auto">
              <a:xfrm>
                <a:off x="1997" y="3316"/>
                <a:ext cx="322" cy="690"/>
                <a:chOff x="1997" y="3316"/>
                <a:chExt cx="322" cy="690"/>
              </a:xfrm>
            </p:grpSpPr>
            <p:sp>
              <p:nvSpPr>
                <p:cNvPr id="27726" name="Rectangle 63"/>
                <p:cNvSpPr>
                  <a:spLocks noChangeArrowheads="1"/>
                </p:cNvSpPr>
                <p:nvPr/>
              </p:nvSpPr>
              <p:spPr bwMode="auto">
                <a:xfrm>
                  <a:off x="2040" y="3316"/>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0.48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27" name="Rectangle 64"/>
                <p:cNvSpPr>
                  <a:spLocks noChangeArrowheads="1"/>
                </p:cNvSpPr>
                <p:nvPr/>
              </p:nvSpPr>
              <p:spPr bwMode="auto">
                <a:xfrm>
                  <a:off x="1997" y="3316"/>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4" name="Group 65"/>
              <p:cNvGrpSpPr>
                <a:grpSpLocks/>
              </p:cNvGrpSpPr>
              <p:nvPr/>
            </p:nvGrpSpPr>
            <p:grpSpPr bwMode="auto">
              <a:xfrm>
                <a:off x="0" y="4006"/>
                <a:ext cx="1398" cy="556"/>
                <a:chOff x="0" y="4006"/>
                <a:chExt cx="1398" cy="556"/>
              </a:xfrm>
            </p:grpSpPr>
            <p:sp>
              <p:nvSpPr>
                <p:cNvPr id="27724" name="Rectangle 66"/>
                <p:cNvSpPr>
                  <a:spLocks noChangeArrowheads="1"/>
                </p:cNvSpPr>
                <p:nvPr/>
              </p:nvSpPr>
              <p:spPr bwMode="auto">
                <a:xfrm>
                  <a:off x="43" y="4006"/>
                  <a:ext cx="1312" cy="556"/>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4.</a:t>
                  </a:r>
                  <a:r>
                    <a:rPr kumimoji="1" lang="zh-CN" altLang="en-US" sz="1400" b="1">
                      <a:latin typeface="宋体" pitchFamily="2" charset="-122"/>
                    </a:rPr>
                    <a:t>冶金原料供不应求</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7725" name="Rectangle 67"/>
                <p:cNvSpPr>
                  <a:spLocks noChangeArrowheads="1"/>
                </p:cNvSpPr>
                <p:nvPr/>
              </p:nvSpPr>
              <p:spPr bwMode="auto">
                <a:xfrm>
                  <a:off x="0" y="4006"/>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5" name="Group 68"/>
              <p:cNvGrpSpPr>
                <a:grpSpLocks/>
              </p:cNvGrpSpPr>
              <p:nvPr/>
            </p:nvGrpSpPr>
            <p:grpSpPr bwMode="auto">
              <a:xfrm>
                <a:off x="1398" y="4006"/>
                <a:ext cx="277" cy="556"/>
                <a:chOff x="1398" y="4006"/>
                <a:chExt cx="277" cy="556"/>
              </a:xfrm>
            </p:grpSpPr>
            <p:sp>
              <p:nvSpPr>
                <p:cNvPr id="27722" name="Rectangle 69"/>
                <p:cNvSpPr>
                  <a:spLocks noChangeArrowheads="1"/>
                </p:cNvSpPr>
                <p:nvPr/>
              </p:nvSpPr>
              <p:spPr bwMode="auto">
                <a:xfrm>
                  <a:off x="1441" y="4006"/>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23" name="Rectangle 70"/>
                <p:cNvSpPr>
                  <a:spLocks noChangeArrowheads="1"/>
                </p:cNvSpPr>
                <p:nvPr/>
              </p:nvSpPr>
              <p:spPr bwMode="auto">
                <a:xfrm>
                  <a:off x="1398" y="4006"/>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6" name="Group 71"/>
              <p:cNvGrpSpPr>
                <a:grpSpLocks/>
              </p:cNvGrpSpPr>
              <p:nvPr/>
            </p:nvGrpSpPr>
            <p:grpSpPr bwMode="auto">
              <a:xfrm>
                <a:off x="1675" y="4006"/>
                <a:ext cx="322" cy="556"/>
                <a:chOff x="1675" y="4006"/>
                <a:chExt cx="322" cy="556"/>
              </a:xfrm>
            </p:grpSpPr>
            <p:sp>
              <p:nvSpPr>
                <p:cNvPr id="27720" name="Rectangle 72"/>
                <p:cNvSpPr>
                  <a:spLocks noChangeArrowheads="1"/>
                </p:cNvSpPr>
                <p:nvPr/>
              </p:nvSpPr>
              <p:spPr bwMode="auto">
                <a:xfrm>
                  <a:off x="1718" y="4006"/>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21" name="Rectangle 73"/>
                <p:cNvSpPr>
                  <a:spLocks noChangeArrowheads="1"/>
                </p:cNvSpPr>
                <p:nvPr/>
              </p:nvSpPr>
              <p:spPr bwMode="auto">
                <a:xfrm>
                  <a:off x="1675" y="400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 name="Group 74"/>
              <p:cNvGrpSpPr>
                <a:grpSpLocks/>
              </p:cNvGrpSpPr>
              <p:nvPr/>
            </p:nvGrpSpPr>
            <p:grpSpPr bwMode="auto">
              <a:xfrm>
                <a:off x="1997" y="4006"/>
                <a:ext cx="322" cy="556"/>
                <a:chOff x="1997" y="4006"/>
                <a:chExt cx="322" cy="556"/>
              </a:xfrm>
            </p:grpSpPr>
            <p:sp>
              <p:nvSpPr>
                <p:cNvPr id="27718" name="Rectangle 75"/>
                <p:cNvSpPr>
                  <a:spLocks noChangeArrowheads="1"/>
                </p:cNvSpPr>
                <p:nvPr/>
              </p:nvSpPr>
              <p:spPr bwMode="auto">
                <a:xfrm>
                  <a:off x="2040" y="4006"/>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0.40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19" name="Rectangle 76"/>
                <p:cNvSpPr>
                  <a:spLocks noChangeArrowheads="1"/>
                </p:cNvSpPr>
                <p:nvPr/>
              </p:nvSpPr>
              <p:spPr bwMode="auto">
                <a:xfrm>
                  <a:off x="1997" y="400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 name="Group 77"/>
              <p:cNvGrpSpPr>
                <a:grpSpLocks/>
              </p:cNvGrpSpPr>
              <p:nvPr/>
            </p:nvGrpSpPr>
            <p:grpSpPr bwMode="auto">
              <a:xfrm>
                <a:off x="0" y="4562"/>
                <a:ext cx="1398" cy="556"/>
                <a:chOff x="0" y="4562"/>
                <a:chExt cx="1398" cy="556"/>
              </a:xfrm>
            </p:grpSpPr>
            <p:sp>
              <p:nvSpPr>
                <p:cNvPr id="27716" name="Rectangle 78"/>
                <p:cNvSpPr>
                  <a:spLocks noChangeArrowheads="1"/>
                </p:cNvSpPr>
                <p:nvPr/>
              </p:nvSpPr>
              <p:spPr bwMode="auto">
                <a:xfrm>
                  <a:off x="43" y="4562"/>
                  <a:ext cx="1312" cy="556"/>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5.</a:t>
                  </a:r>
                  <a:r>
                    <a:rPr kumimoji="1" lang="zh-CN" altLang="en-US" sz="1400" b="1">
                      <a:latin typeface="宋体" pitchFamily="2" charset="-122"/>
                    </a:rPr>
                    <a:t>国内对物流服务的需求更加广泛深入</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7717" name="Rectangle 79"/>
                <p:cNvSpPr>
                  <a:spLocks noChangeArrowheads="1"/>
                </p:cNvSpPr>
                <p:nvPr/>
              </p:nvSpPr>
              <p:spPr bwMode="auto">
                <a:xfrm>
                  <a:off x="0" y="4562"/>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 name="Group 80"/>
              <p:cNvGrpSpPr>
                <a:grpSpLocks/>
              </p:cNvGrpSpPr>
              <p:nvPr/>
            </p:nvGrpSpPr>
            <p:grpSpPr bwMode="auto">
              <a:xfrm>
                <a:off x="1398" y="4562"/>
                <a:ext cx="277" cy="556"/>
                <a:chOff x="1398" y="4562"/>
                <a:chExt cx="277" cy="556"/>
              </a:xfrm>
            </p:grpSpPr>
            <p:sp>
              <p:nvSpPr>
                <p:cNvPr id="27714" name="Rectangle 81"/>
                <p:cNvSpPr>
                  <a:spLocks noChangeArrowheads="1"/>
                </p:cNvSpPr>
                <p:nvPr/>
              </p:nvSpPr>
              <p:spPr bwMode="auto">
                <a:xfrm>
                  <a:off x="1441" y="4562"/>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15" name="Rectangle 82"/>
                <p:cNvSpPr>
                  <a:spLocks noChangeArrowheads="1"/>
                </p:cNvSpPr>
                <p:nvPr/>
              </p:nvSpPr>
              <p:spPr bwMode="auto">
                <a:xfrm>
                  <a:off x="1398" y="4562"/>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0" name="Group 83"/>
              <p:cNvGrpSpPr>
                <a:grpSpLocks/>
              </p:cNvGrpSpPr>
              <p:nvPr/>
            </p:nvGrpSpPr>
            <p:grpSpPr bwMode="auto">
              <a:xfrm>
                <a:off x="1675" y="4562"/>
                <a:ext cx="322" cy="556"/>
                <a:chOff x="1675" y="4562"/>
                <a:chExt cx="322" cy="556"/>
              </a:xfrm>
            </p:grpSpPr>
            <p:sp>
              <p:nvSpPr>
                <p:cNvPr id="27712" name="Rectangle 84"/>
                <p:cNvSpPr>
                  <a:spLocks noChangeArrowheads="1"/>
                </p:cNvSpPr>
                <p:nvPr/>
              </p:nvSpPr>
              <p:spPr bwMode="auto">
                <a:xfrm>
                  <a:off x="1718" y="4562"/>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13" name="Rectangle 85"/>
                <p:cNvSpPr>
                  <a:spLocks noChangeArrowheads="1"/>
                </p:cNvSpPr>
                <p:nvPr/>
              </p:nvSpPr>
              <p:spPr bwMode="auto">
                <a:xfrm>
                  <a:off x="1675" y="456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1" name="Group 86"/>
              <p:cNvGrpSpPr>
                <a:grpSpLocks/>
              </p:cNvGrpSpPr>
              <p:nvPr/>
            </p:nvGrpSpPr>
            <p:grpSpPr bwMode="auto">
              <a:xfrm>
                <a:off x="1997" y="4562"/>
                <a:ext cx="322" cy="556"/>
                <a:chOff x="1997" y="4562"/>
                <a:chExt cx="322" cy="556"/>
              </a:xfrm>
            </p:grpSpPr>
            <p:sp>
              <p:nvSpPr>
                <p:cNvPr id="27710" name="Rectangle 87"/>
                <p:cNvSpPr>
                  <a:spLocks noChangeArrowheads="1"/>
                </p:cNvSpPr>
                <p:nvPr/>
              </p:nvSpPr>
              <p:spPr bwMode="auto">
                <a:xfrm>
                  <a:off x="2040" y="4562"/>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11" name="Rectangle 88"/>
                <p:cNvSpPr>
                  <a:spLocks noChangeArrowheads="1"/>
                </p:cNvSpPr>
                <p:nvPr/>
              </p:nvSpPr>
              <p:spPr bwMode="auto">
                <a:xfrm>
                  <a:off x="1997" y="456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48" name="Group 89"/>
              <p:cNvGrpSpPr>
                <a:grpSpLocks/>
              </p:cNvGrpSpPr>
              <p:nvPr/>
            </p:nvGrpSpPr>
            <p:grpSpPr bwMode="auto">
              <a:xfrm>
                <a:off x="0" y="5118"/>
                <a:ext cx="1398" cy="690"/>
                <a:chOff x="0" y="5118"/>
                <a:chExt cx="1398" cy="690"/>
              </a:xfrm>
            </p:grpSpPr>
            <p:sp>
              <p:nvSpPr>
                <p:cNvPr id="27708" name="Rectangle 90"/>
                <p:cNvSpPr>
                  <a:spLocks noChangeArrowheads="1"/>
                </p:cNvSpPr>
                <p:nvPr/>
              </p:nvSpPr>
              <p:spPr bwMode="auto">
                <a:xfrm>
                  <a:off x="43" y="5118"/>
                  <a:ext cx="1312" cy="690"/>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6.</a:t>
                  </a:r>
                  <a:r>
                    <a:rPr kumimoji="1" lang="zh-CN" altLang="en-US" sz="1400" b="1">
                      <a:latin typeface="宋体" pitchFamily="2" charset="-122"/>
                    </a:rPr>
                    <a:t>中国加入</a:t>
                  </a:r>
                  <a:r>
                    <a:rPr kumimoji="1" lang="en-US" altLang="zh-CN" sz="1400" b="1">
                      <a:latin typeface="宋体" pitchFamily="2" charset="-122"/>
                    </a:rPr>
                    <a:t>WTO</a:t>
                  </a:r>
                  <a:r>
                    <a:rPr kumimoji="1" lang="zh-CN" altLang="en-US" sz="1400" b="1">
                      <a:latin typeface="宋体" pitchFamily="2" charset="-122"/>
                    </a:rPr>
                    <a:t>，引领技术、规则、经营水平等进步</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7709" name="Rectangle 91"/>
                <p:cNvSpPr>
                  <a:spLocks noChangeArrowheads="1"/>
                </p:cNvSpPr>
                <p:nvPr/>
              </p:nvSpPr>
              <p:spPr bwMode="auto">
                <a:xfrm>
                  <a:off x="0" y="5118"/>
                  <a:ext cx="1398"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49" name="Group 92"/>
              <p:cNvGrpSpPr>
                <a:grpSpLocks/>
              </p:cNvGrpSpPr>
              <p:nvPr/>
            </p:nvGrpSpPr>
            <p:grpSpPr bwMode="auto">
              <a:xfrm>
                <a:off x="1398" y="5118"/>
                <a:ext cx="277" cy="690"/>
                <a:chOff x="1398" y="5118"/>
                <a:chExt cx="277" cy="690"/>
              </a:xfrm>
            </p:grpSpPr>
            <p:sp>
              <p:nvSpPr>
                <p:cNvPr id="27706" name="Rectangle 93"/>
                <p:cNvSpPr>
                  <a:spLocks noChangeArrowheads="1"/>
                </p:cNvSpPr>
                <p:nvPr/>
              </p:nvSpPr>
              <p:spPr bwMode="auto">
                <a:xfrm>
                  <a:off x="1441" y="5118"/>
                  <a:ext cx="191"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07" name="Rectangle 94"/>
                <p:cNvSpPr>
                  <a:spLocks noChangeArrowheads="1"/>
                </p:cNvSpPr>
                <p:nvPr/>
              </p:nvSpPr>
              <p:spPr bwMode="auto">
                <a:xfrm>
                  <a:off x="1398" y="5118"/>
                  <a:ext cx="277"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53" name="Group 95"/>
              <p:cNvGrpSpPr>
                <a:grpSpLocks/>
              </p:cNvGrpSpPr>
              <p:nvPr/>
            </p:nvGrpSpPr>
            <p:grpSpPr bwMode="auto">
              <a:xfrm>
                <a:off x="1675" y="5118"/>
                <a:ext cx="322" cy="690"/>
                <a:chOff x="1675" y="5118"/>
                <a:chExt cx="322" cy="690"/>
              </a:xfrm>
            </p:grpSpPr>
            <p:sp>
              <p:nvSpPr>
                <p:cNvPr id="27704" name="Rectangle 96"/>
                <p:cNvSpPr>
                  <a:spLocks noChangeArrowheads="1"/>
                </p:cNvSpPr>
                <p:nvPr/>
              </p:nvSpPr>
              <p:spPr bwMode="auto">
                <a:xfrm>
                  <a:off x="1718" y="5118"/>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05" name="Rectangle 97"/>
                <p:cNvSpPr>
                  <a:spLocks noChangeArrowheads="1"/>
                </p:cNvSpPr>
                <p:nvPr/>
              </p:nvSpPr>
              <p:spPr bwMode="auto">
                <a:xfrm>
                  <a:off x="1675" y="5118"/>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56" name="Group 98"/>
              <p:cNvGrpSpPr>
                <a:grpSpLocks/>
              </p:cNvGrpSpPr>
              <p:nvPr/>
            </p:nvGrpSpPr>
            <p:grpSpPr bwMode="auto">
              <a:xfrm>
                <a:off x="1997" y="5118"/>
                <a:ext cx="322" cy="690"/>
                <a:chOff x="1997" y="5118"/>
                <a:chExt cx="322" cy="690"/>
              </a:xfrm>
            </p:grpSpPr>
            <p:sp>
              <p:nvSpPr>
                <p:cNvPr id="27702" name="Rectangle 99"/>
                <p:cNvSpPr>
                  <a:spLocks noChangeArrowheads="1"/>
                </p:cNvSpPr>
                <p:nvPr/>
              </p:nvSpPr>
              <p:spPr bwMode="auto">
                <a:xfrm>
                  <a:off x="2040" y="5118"/>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703" name="Rectangle 100"/>
                <p:cNvSpPr>
                  <a:spLocks noChangeArrowheads="1"/>
                </p:cNvSpPr>
                <p:nvPr/>
              </p:nvSpPr>
              <p:spPr bwMode="auto">
                <a:xfrm>
                  <a:off x="1997" y="5118"/>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58" name="Group 101"/>
              <p:cNvGrpSpPr>
                <a:grpSpLocks/>
              </p:cNvGrpSpPr>
              <p:nvPr/>
            </p:nvGrpSpPr>
            <p:grpSpPr bwMode="auto">
              <a:xfrm>
                <a:off x="0" y="5808"/>
                <a:ext cx="1398" cy="556"/>
                <a:chOff x="0" y="5808"/>
                <a:chExt cx="1398" cy="556"/>
              </a:xfrm>
            </p:grpSpPr>
            <p:sp>
              <p:nvSpPr>
                <p:cNvPr id="27700" name="Rectangle 102"/>
                <p:cNvSpPr>
                  <a:spLocks noChangeArrowheads="1"/>
                </p:cNvSpPr>
                <p:nvPr/>
              </p:nvSpPr>
              <p:spPr bwMode="auto">
                <a:xfrm>
                  <a:off x="43" y="5808"/>
                  <a:ext cx="1312" cy="556"/>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7.</a:t>
                  </a:r>
                  <a:r>
                    <a:rPr kumimoji="1" lang="zh-CN" altLang="en-US" sz="1400" b="1">
                      <a:latin typeface="宋体" pitchFamily="2" charset="-122"/>
                    </a:rPr>
                    <a:t>国内各方面专业人才不断涌现</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7701" name="Rectangle 103"/>
                <p:cNvSpPr>
                  <a:spLocks noChangeArrowheads="1"/>
                </p:cNvSpPr>
                <p:nvPr/>
              </p:nvSpPr>
              <p:spPr bwMode="auto">
                <a:xfrm>
                  <a:off x="0" y="5808"/>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59" name="Group 104"/>
              <p:cNvGrpSpPr>
                <a:grpSpLocks/>
              </p:cNvGrpSpPr>
              <p:nvPr/>
            </p:nvGrpSpPr>
            <p:grpSpPr bwMode="auto">
              <a:xfrm>
                <a:off x="1398" y="5808"/>
                <a:ext cx="277" cy="556"/>
                <a:chOff x="1398" y="5808"/>
                <a:chExt cx="277" cy="556"/>
              </a:xfrm>
            </p:grpSpPr>
            <p:sp>
              <p:nvSpPr>
                <p:cNvPr id="27698" name="Rectangle 105"/>
                <p:cNvSpPr>
                  <a:spLocks noChangeArrowheads="1"/>
                </p:cNvSpPr>
                <p:nvPr/>
              </p:nvSpPr>
              <p:spPr bwMode="auto">
                <a:xfrm>
                  <a:off x="1441" y="5808"/>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宋体" pitchFamily="2" charset="-122"/>
                    </a:rPr>
                    <a:t>0.03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699" name="Rectangle 106"/>
                <p:cNvSpPr>
                  <a:spLocks noChangeArrowheads="1"/>
                </p:cNvSpPr>
                <p:nvPr/>
              </p:nvSpPr>
              <p:spPr bwMode="auto">
                <a:xfrm>
                  <a:off x="1398" y="5808"/>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60" name="Group 107"/>
              <p:cNvGrpSpPr>
                <a:grpSpLocks/>
              </p:cNvGrpSpPr>
              <p:nvPr/>
            </p:nvGrpSpPr>
            <p:grpSpPr bwMode="auto">
              <a:xfrm>
                <a:off x="1675" y="5808"/>
                <a:ext cx="322" cy="556"/>
                <a:chOff x="1675" y="5808"/>
                <a:chExt cx="322" cy="556"/>
              </a:xfrm>
            </p:grpSpPr>
            <p:sp>
              <p:nvSpPr>
                <p:cNvPr id="27696" name="Rectangle 108"/>
                <p:cNvSpPr>
                  <a:spLocks noChangeArrowheads="1"/>
                </p:cNvSpPr>
                <p:nvPr/>
              </p:nvSpPr>
              <p:spPr bwMode="auto">
                <a:xfrm>
                  <a:off x="1718" y="5808"/>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宋体" pitchFamily="2" charset="-122"/>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697" name="Rectangle 109"/>
                <p:cNvSpPr>
                  <a:spLocks noChangeArrowheads="1"/>
                </p:cNvSpPr>
                <p:nvPr/>
              </p:nvSpPr>
              <p:spPr bwMode="auto">
                <a:xfrm>
                  <a:off x="1675" y="580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661" name="Group 110"/>
              <p:cNvGrpSpPr>
                <a:grpSpLocks/>
              </p:cNvGrpSpPr>
              <p:nvPr/>
            </p:nvGrpSpPr>
            <p:grpSpPr bwMode="auto">
              <a:xfrm>
                <a:off x="1997" y="5808"/>
                <a:ext cx="322" cy="556"/>
                <a:chOff x="1997" y="5808"/>
                <a:chExt cx="322" cy="556"/>
              </a:xfrm>
            </p:grpSpPr>
            <p:sp>
              <p:nvSpPr>
                <p:cNvPr id="27694" name="Rectangle 111"/>
                <p:cNvSpPr>
                  <a:spLocks noChangeArrowheads="1"/>
                </p:cNvSpPr>
                <p:nvPr/>
              </p:nvSpPr>
              <p:spPr bwMode="auto">
                <a:xfrm>
                  <a:off x="2040" y="5808"/>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宋体" pitchFamily="2" charset="-122"/>
                    </a:rPr>
                    <a:t>0.09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7695" name="Rectangle 112"/>
                <p:cNvSpPr>
                  <a:spLocks noChangeArrowheads="1"/>
                </p:cNvSpPr>
                <p:nvPr/>
              </p:nvSpPr>
              <p:spPr bwMode="auto">
                <a:xfrm>
                  <a:off x="1997" y="580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27657" name="Rectangle 113"/>
            <p:cNvSpPr>
              <a:spLocks noChangeArrowheads="1"/>
            </p:cNvSpPr>
            <p:nvPr/>
          </p:nvSpPr>
          <p:spPr bwMode="auto">
            <a:xfrm>
              <a:off x="-2" y="420"/>
              <a:ext cx="2323" cy="5946"/>
            </a:xfrm>
            <a:prstGeom prst="rect">
              <a:avLst/>
            </a:prstGeom>
            <a:noFill/>
            <a:ln w="6350" cap="sq">
              <a:solidFill>
                <a:srgbClr val="A0A0A0"/>
              </a:solidFill>
              <a:miter lim="800000"/>
              <a:headEnd type="none" w="sm" len="sm"/>
              <a:tailEnd type="none" w="sm" len="sm"/>
            </a:ln>
          </p:spPr>
          <p:txBody>
            <a:bodyPr/>
            <a:lstStyle/>
            <a:p>
              <a:endParaRPr lang="zh-CN" altLang="en-US"/>
            </a:p>
          </p:txBody>
        </p:sp>
      </p:grpSp>
      <p:sp>
        <p:nvSpPr>
          <p:cNvPr id="27654" name="Rectangle 114"/>
          <p:cNvSpPr>
            <a:spLocks noChangeArrowheads="1"/>
          </p:cNvSpPr>
          <p:nvPr/>
        </p:nvSpPr>
        <p:spPr bwMode="auto">
          <a:xfrm>
            <a:off x="1588" y="8147050"/>
            <a:ext cx="9144000" cy="669925"/>
          </a:xfrm>
          <a:prstGeom prst="rect">
            <a:avLst/>
          </a:prstGeom>
          <a:noFill/>
          <a:ln w="12700" cap="sq">
            <a:noFill/>
            <a:miter lim="800000"/>
            <a:headEnd type="none" w="sm" len="sm"/>
            <a:tailEnd type="none" w="sm" len="sm"/>
          </a:ln>
        </p:spPr>
        <p:txBody>
          <a:bodyPr>
            <a:spAutoFit/>
          </a:bodyPr>
          <a:lstStyle/>
          <a:p>
            <a:pPr algn="just"/>
            <a:r>
              <a:rPr kumimoji="1" lang="en-US" altLang="zh-CN" sz="1400">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27655" name="Text Box 115"/>
          <p:cNvSpPr txBox="1">
            <a:spLocks noChangeArrowheads="1"/>
          </p:cNvSpPr>
          <p:nvPr/>
        </p:nvSpPr>
        <p:spPr bwMode="auto">
          <a:xfrm>
            <a:off x="971550" y="404813"/>
            <a:ext cx="6419850" cy="579437"/>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3200" b="1">
                <a:solidFill>
                  <a:srgbClr val="0033CC"/>
                </a:solidFill>
                <a:latin typeface="Times New Roman" pitchFamily="18" charset="0"/>
              </a:rPr>
              <a:t>中化国际根据</a:t>
            </a:r>
            <a:r>
              <a:rPr kumimoji="1" lang="en-US" altLang="zh-CN" sz="3200" b="1">
                <a:solidFill>
                  <a:srgbClr val="0033CC"/>
                </a:solidFill>
                <a:latin typeface="Times New Roman" pitchFamily="18" charset="0"/>
              </a:rPr>
              <a:t>SWOT</a:t>
            </a:r>
            <a:r>
              <a:rPr kumimoji="1" lang="zh-CN" altLang="en-US" sz="3200" b="1">
                <a:solidFill>
                  <a:srgbClr val="0033CC"/>
                </a:solidFill>
                <a:latin typeface="Times New Roman" pitchFamily="18" charset="0"/>
              </a:rPr>
              <a:t>分析确定战略</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p>
            <a:fld id="{F2DBA68D-0F6B-475E-A134-BDDDBB01041F}" type="datetime1">
              <a:rPr lang="zh-CN" altLang="en-US" smtClean="0"/>
              <a:pPr/>
              <a:t>2015/12/12</a:t>
            </a:fld>
            <a:endParaRPr lang="en-US" altLang="zh-CN" smtClean="0"/>
          </a:p>
        </p:txBody>
      </p:sp>
      <p:sp>
        <p:nvSpPr>
          <p:cNvPr id="28675" name="灯片编号占位符 3"/>
          <p:cNvSpPr>
            <a:spLocks noGrp="1"/>
          </p:cNvSpPr>
          <p:nvPr>
            <p:ph type="sldNum" sz="quarter" idx="12"/>
          </p:nvPr>
        </p:nvSpPr>
        <p:spPr>
          <a:noFill/>
        </p:spPr>
        <p:txBody>
          <a:bodyPr/>
          <a:lstStyle/>
          <a:p>
            <a:fld id="{757A759A-83EE-4C97-B652-8A0FB208B715}" type="slidenum">
              <a:rPr lang="en-US" altLang="zh-CN" smtClean="0"/>
              <a:pPr/>
              <a:t>113</a:t>
            </a:fld>
            <a:endParaRPr lang="en-US" altLang="zh-CN" smtClean="0"/>
          </a:p>
        </p:txBody>
      </p:sp>
      <p:grpSp>
        <p:nvGrpSpPr>
          <p:cNvPr id="2" name="Group 2"/>
          <p:cNvGrpSpPr>
            <a:grpSpLocks/>
          </p:cNvGrpSpPr>
          <p:nvPr/>
        </p:nvGrpSpPr>
        <p:grpSpPr bwMode="auto">
          <a:xfrm>
            <a:off x="457200" y="762000"/>
            <a:ext cx="8153400" cy="5562600"/>
            <a:chOff x="-2" y="-2"/>
            <a:chExt cx="2323" cy="6100"/>
          </a:xfrm>
        </p:grpSpPr>
        <p:grpSp>
          <p:nvGrpSpPr>
            <p:cNvPr id="3" name="Group 3"/>
            <p:cNvGrpSpPr>
              <a:grpSpLocks/>
            </p:cNvGrpSpPr>
            <p:nvPr/>
          </p:nvGrpSpPr>
          <p:grpSpPr bwMode="auto">
            <a:xfrm>
              <a:off x="0" y="0"/>
              <a:ext cx="2319" cy="6096"/>
              <a:chOff x="0" y="0"/>
              <a:chExt cx="2319" cy="6096"/>
            </a:xfrm>
          </p:grpSpPr>
          <p:grpSp>
            <p:nvGrpSpPr>
              <p:cNvPr id="4" name="Group 4"/>
              <p:cNvGrpSpPr>
                <a:grpSpLocks/>
              </p:cNvGrpSpPr>
              <p:nvPr/>
            </p:nvGrpSpPr>
            <p:grpSpPr bwMode="auto">
              <a:xfrm>
                <a:off x="0" y="0"/>
                <a:ext cx="1398" cy="422"/>
                <a:chOff x="0" y="0"/>
                <a:chExt cx="1398" cy="422"/>
              </a:xfrm>
            </p:grpSpPr>
            <p:sp>
              <p:nvSpPr>
                <p:cNvPr id="28788" name="Rectangle 5"/>
                <p:cNvSpPr>
                  <a:spLocks noChangeArrowheads="1"/>
                </p:cNvSpPr>
                <p:nvPr/>
              </p:nvSpPr>
              <p:spPr bwMode="auto">
                <a:xfrm>
                  <a:off x="43" y="0"/>
                  <a:ext cx="1312" cy="422"/>
                </a:xfrm>
                <a:prstGeom prst="rect">
                  <a:avLst/>
                </a:prstGeom>
                <a:noFill/>
                <a:ln w="12700" cap="sq">
                  <a:noFill/>
                  <a:miter lim="800000"/>
                  <a:headEnd type="none" w="sm" len="sm"/>
                  <a:tailEnd type="none" w="sm" len="sm"/>
                </a:ln>
              </p:spPr>
              <p:txBody>
                <a:bodyPr/>
                <a:lstStyle/>
                <a:p>
                  <a:pPr algn="just"/>
                  <a:r>
                    <a:rPr kumimoji="1" lang="zh-CN" altLang="en-US" sz="1400" b="1">
                      <a:latin typeface="宋体" pitchFamily="2" charset="-122"/>
                    </a:rPr>
                    <a:t>威胁</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28789" name="Rectangle 6"/>
                <p:cNvSpPr>
                  <a:spLocks noChangeArrowheads="1"/>
                </p:cNvSpPr>
                <p:nvPr/>
              </p:nvSpPr>
              <p:spPr bwMode="auto">
                <a:xfrm>
                  <a:off x="0" y="0"/>
                  <a:ext cx="1398"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 name="Group 7"/>
              <p:cNvGrpSpPr>
                <a:grpSpLocks/>
              </p:cNvGrpSpPr>
              <p:nvPr/>
            </p:nvGrpSpPr>
            <p:grpSpPr bwMode="auto">
              <a:xfrm>
                <a:off x="1398" y="0"/>
                <a:ext cx="277" cy="422"/>
                <a:chOff x="1398" y="0"/>
                <a:chExt cx="277" cy="422"/>
              </a:xfrm>
            </p:grpSpPr>
            <p:sp>
              <p:nvSpPr>
                <p:cNvPr id="28786" name="Rectangle 8"/>
                <p:cNvSpPr>
                  <a:spLocks noChangeArrowheads="1"/>
                </p:cNvSpPr>
                <p:nvPr/>
              </p:nvSpPr>
              <p:spPr bwMode="auto">
                <a:xfrm>
                  <a:off x="1441" y="0"/>
                  <a:ext cx="191"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8787" name="Rectangle 9"/>
                <p:cNvSpPr>
                  <a:spLocks noChangeArrowheads="1"/>
                </p:cNvSpPr>
                <p:nvPr/>
              </p:nvSpPr>
              <p:spPr bwMode="auto">
                <a:xfrm>
                  <a:off x="1398" y="0"/>
                  <a:ext cx="277"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6" name="Group 10"/>
              <p:cNvGrpSpPr>
                <a:grpSpLocks/>
              </p:cNvGrpSpPr>
              <p:nvPr/>
            </p:nvGrpSpPr>
            <p:grpSpPr bwMode="auto">
              <a:xfrm>
                <a:off x="1675" y="0"/>
                <a:ext cx="322" cy="422"/>
                <a:chOff x="1675" y="0"/>
                <a:chExt cx="322" cy="422"/>
              </a:xfrm>
            </p:grpSpPr>
            <p:sp>
              <p:nvSpPr>
                <p:cNvPr id="28784" name="Rectangle 11"/>
                <p:cNvSpPr>
                  <a:spLocks noChangeArrowheads="1"/>
                </p:cNvSpPr>
                <p:nvPr/>
              </p:nvSpPr>
              <p:spPr bwMode="auto">
                <a:xfrm>
                  <a:off x="1718" y="0"/>
                  <a:ext cx="236"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8785" name="Rectangle 12"/>
                <p:cNvSpPr>
                  <a:spLocks noChangeArrowheads="1"/>
                </p:cNvSpPr>
                <p:nvPr/>
              </p:nvSpPr>
              <p:spPr bwMode="auto">
                <a:xfrm>
                  <a:off x="1675" y="0"/>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7" name="Group 13"/>
              <p:cNvGrpSpPr>
                <a:grpSpLocks/>
              </p:cNvGrpSpPr>
              <p:nvPr/>
            </p:nvGrpSpPr>
            <p:grpSpPr bwMode="auto">
              <a:xfrm>
                <a:off x="1997" y="0"/>
                <a:ext cx="322" cy="422"/>
                <a:chOff x="1997" y="0"/>
                <a:chExt cx="322" cy="422"/>
              </a:xfrm>
            </p:grpSpPr>
            <p:sp>
              <p:nvSpPr>
                <p:cNvPr id="28782" name="Rectangle 14"/>
                <p:cNvSpPr>
                  <a:spLocks noChangeArrowheads="1"/>
                </p:cNvSpPr>
                <p:nvPr/>
              </p:nvSpPr>
              <p:spPr bwMode="auto">
                <a:xfrm>
                  <a:off x="2040" y="0"/>
                  <a:ext cx="236" cy="422"/>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8783" name="Rectangle 15"/>
                <p:cNvSpPr>
                  <a:spLocks noChangeArrowheads="1"/>
                </p:cNvSpPr>
                <p:nvPr/>
              </p:nvSpPr>
              <p:spPr bwMode="auto">
                <a:xfrm>
                  <a:off x="1997" y="0"/>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8" name="Group 16"/>
              <p:cNvGrpSpPr>
                <a:grpSpLocks/>
              </p:cNvGrpSpPr>
              <p:nvPr/>
            </p:nvGrpSpPr>
            <p:grpSpPr bwMode="auto">
              <a:xfrm>
                <a:off x="0" y="422"/>
                <a:ext cx="1398" cy="556"/>
                <a:chOff x="0" y="422"/>
                <a:chExt cx="1398" cy="556"/>
              </a:xfrm>
            </p:grpSpPr>
            <p:sp>
              <p:nvSpPr>
                <p:cNvPr id="28780" name="Rectangle 17"/>
                <p:cNvSpPr>
                  <a:spLocks noChangeArrowheads="1"/>
                </p:cNvSpPr>
                <p:nvPr/>
              </p:nvSpPr>
              <p:spPr bwMode="auto">
                <a:xfrm>
                  <a:off x="43" y="422"/>
                  <a:ext cx="1312" cy="556"/>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1.</a:t>
                  </a:r>
                  <a:r>
                    <a:rPr kumimoji="1" lang="zh-CN" altLang="en-US" sz="1400" b="1">
                      <a:solidFill>
                        <a:srgbClr val="000066"/>
                      </a:solidFill>
                      <a:latin typeface="宋体" pitchFamily="2" charset="-122"/>
                    </a:rPr>
                    <a:t>全球经济不振，外需不足，复苏缓慢</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81" name="Rectangle 18"/>
                <p:cNvSpPr>
                  <a:spLocks noChangeArrowheads="1"/>
                </p:cNvSpPr>
                <p:nvPr/>
              </p:nvSpPr>
              <p:spPr bwMode="auto">
                <a:xfrm>
                  <a:off x="0" y="422"/>
                  <a:ext cx="1398" cy="556"/>
                </a:xfrm>
                <a:prstGeom prst="rect">
                  <a:avLst/>
                </a:prstGeom>
                <a:noFill/>
                <a:ln w="7" cap="sq">
                  <a:solidFill>
                    <a:srgbClr val="A0A0A0"/>
                  </a:solidFill>
                  <a:miter lim="800000"/>
                  <a:headEnd type="none" w="sm" len="sm"/>
                  <a:tailEnd type="none" w="sm" len="sm"/>
                </a:ln>
              </p:spPr>
              <p:txBody>
                <a:bodyPr/>
                <a:lstStyle/>
                <a:p>
                  <a:pPr marL="342900" indent="-342900">
                    <a:spcBef>
                      <a:spcPct val="20000"/>
                    </a:spcBef>
                    <a:buFontTx/>
                    <a:buChar char="•"/>
                  </a:pPr>
                  <a:endParaRPr kumimoji="1" lang="zh-CN" altLang="zh-CN" sz="2800" b="1">
                    <a:solidFill>
                      <a:srgbClr val="000066"/>
                    </a:solidFill>
                    <a:latin typeface="Impact" pitchFamily="34" charset="0"/>
                  </a:endParaRPr>
                </a:p>
              </p:txBody>
            </p:sp>
          </p:grpSp>
          <p:grpSp>
            <p:nvGrpSpPr>
              <p:cNvPr id="9" name="Group 19"/>
              <p:cNvGrpSpPr>
                <a:grpSpLocks/>
              </p:cNvGrpSpPr>
              <p:nvPr/>
            </p:nvGrpSpPr>
            <p:grpSpPr bwMode="auto">
              <a:xfrm>
                <a:off x="1398" y="422"/>
                <a:ext cx="277" cy="556"/>
                <a:chOff x="1398" y="422"/>
                <a:chExt cx="277" cy="556"/>
              </a:xfrm>
            </p:grpSpPr>
            <p:sp>
              <p:nvSpPr>
                <p:cNvPr id="28778" name="Rectangle 20"/>
                <p:cNvSpPr>
                  <a:spLocks noChangeArrowheads="1"/>
                </p:cNvSpPr>
                <p:nvPr/>
              </p:nvSpPr>
              <p:spPr bwMode="auto">
                <a:xfrm>
                  <a:off x="1441" y="422"/>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79" name="Rectangle 21"/>
                <p:cNvSpPr>
                  <a:spLocks noChangeArrowheads="1"/>
                </p:cNvSpPr>
                <p:nvPr/>
              </p:nvSpPr>
              <p:spPr bwMode="auto">
                <a:xfrm>
                  <a:off x="1398" y="422"/>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0" name="Group 22"/>
              <p:cNvGrpSpPr>
                <a:grpSpLocks/>
              </p:cNvGrpSpPr>
              <p:nvPr/>
            </p:nvGrpSpPr>
            <p:grpSpPr bwMode="auto">
              <a:xfrm>
                <a:off x="1675" y="422"/>
                <a:ext cx="322" cy="556"/>
                <a:chOff x="1675" y="422"/>
                <a:chExt cx="322" cy="556"/>
              </a:xfrm>
            </p:grpSpPr>
            <p:sp>
              <p:nvSpPr>
                <p:cNvPr id="28776" name="Rectangle 23"/>
                <p:cNvSpPr>
                  <a:spLocks noChangeArrowheads="1"/>
                </p:cNvSpPr>
                <p:nvPr/>
              </p:nvSpPr>
              <p:spPr bwMode="auto">
                <a:xfrm>
                  <a:off x="1718" y="422"/>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77" name="Rectangle 24"/>
                <p:cNvSpPr>
                  <a:spLocks noChangeArrowheads="1"/>
                </p:cNvSpPr>
                <p:nvPr/>
              </p:nvSpPr>
              <p:spPr bwMode="auto">
                <a:xfrm>
                  <a:off x="1675" y="42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1" name="Group 25"/>
              <p:cNvGrpSpPr>
                <a:grpSpLocks/>
              </p:cNvGrpSpPr>
              <p:nvPr/>
            </p:nvGrpSpPr>
            <p:grpSpPr bwMode="auto">
              <a:xfrm>
                <a:off x="1997" y="422"/>
                <a:ext cx="322" cy="556"/>
                <a:chOff x="1997" y="422"/>
                <a:chExt cx="322" cy="556"/>
              </a:xfrm>
            </p:grpSpPr>
            <p:sp>
              <p:nvSpPr>
                <p:cNvPr id="28774" name="Rectangle 26"/>
                <p:cNvSpPr>
                  <a:spLocks noChangeArrowheads="1"/>
                </p:cNvSpPr>
                <p:nvPr/>
              </p:nvSpPr>
              <p:spPr bwMode="auto">
                <a:xfrm>
                  <a:off x="2040" y="422"/>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75" name="Rectangle 27"/>
                <p:cNvSpPr>
                  <a:spLocks noChangeArrowheads="1"/>
                </p:cNvSpPr>
                <p:nvPr/>
              </p:nvSpPr>
              <p:spPr bwMode="auto">
                <a:xfrm>
                  <a:off x="1997" y="42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2" name="Group 28"/>
              <p:cNvGrpSpPr>
                <a:grpSpLocks/>
              </p:cNvGrpSpPr>
              <p:nvPr/>
            </p:nvGrpSpPr>
            <p:grpSpPr bwMode="auto">
              <a:xfrm>
                <a:off x="0" y="978"/>
                <a:ext cx="1398" cy="556"/>
                <a:chOff x="0" y="978"/>
                <a:chExt cx="1398" cy="556"/>
              </a:xfrm>
            </p:grpSpPr>
            <p:sp>
              <p:nvSpPr>
                <p:cNvPr id="28772" name="Rectangle 29"/>
                <p:cNvSpPr>
                  <a:spLocks noChangeArrowheads="1"/>
                </p:cNvSpPr>
                <p:nvPr/>
              </p:nvSpPr>
              <p:spPr bwMode="auto">
                <a:xfrm>
                  <a:off x="43" y="978"/>
                  <a:ext cx="1312" cy="556"/>
                </a:xfrm>
                <a:prstGeom prst="rect">
                  <a:avLst/>
                </a:prstGeom>
                <a:noFill/>
                <a:ln w="12700" cap="sq">
                  <a:noFill/>
                  <a:miter lim="800000"/>
                  <a:headEnd type="none" w="sm" len="sm"/>
                  <a:tailEnd type="none" w="sm" len="sm"/>
                </a:ln>
              </p:spPr>
              <p:txBody>
                <a:bodyPr/>
                <a:lstStyle/>
                <a:p>
                  <a:pPr algn="just"/>
                  <a:r>
                    <a:rPr kumimoji="1" lang="en-US" altLang="zh-CN" sz="1400" b="1">
                      <a:latin typeface="宋体" pitchFamily="2" charset="-122"/>
                    </a:rPr>
                    <a:t>2.</a:t>
                  </a:r>
                  <a:r>
                    <a:rPr kumimoji="1" lang="zh-CN" altLang="en-US" sz="1400" b="1">
                      <a:latin typeface="宋体" pitchFamily="2" charset="-122"/>
                    </a:rPr>
                    <a:t>外贸经营权进一步放开</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8773" name="Rectangle 30"/>
                <p:cNvSpPr>
                  <a:spLocks noChangeArrowheads="1"/>
                </p:cNvSpPr>
                <p:nvPr/>
              </p:nvSpPr>
              <p:spPr bwMode="auto">
                <a:xfrm>
                  <a:off x="0" y="978"/>
                  <a:ext cx="1398" cy="556"/>
                </a:xfrm>
                <a:prstGeom prst="rect">
                  <a:avLst/>
                </a:prstGeom>
                <a:noFill/>
                <a:ln w="7" cap="sq">
                  <a:solidFill>
                    <a:srgbClr val="A0A0A0"/>
                  </a:solidFill>
                  <a:miter lim="800000"/>
                  <a:headEnd type="none" w="sm" len="sm"/>
                  <a:tailEnd type="none" w="sm" len="sm"/>
                </a:ln>
              </p:spPr>
              <p:txBody>
                <a:bodyPr/>
                <a:lstStyle/>
                <a:p>
                  <a:pPr lvl="3">
                    <a:spcBef>
                      <a:spcPct val="20000"/>
                    </a:spcBef>
                    <a:buFontTx/>
                    <a:buChar char="•"/>
                  </a:pPr>
                  <a:endParaRPr kumimoji="1" lang="zh-CN" altLang="zh-CN" sz="2800">
                    <a:solidFill>
                      <a:srgbClr val="000066"/>
                    </a:solidFill>
                    <a:latin typeface="Impact" pitchFamily="34" charset="0"/>
                  </a:endParaRPr>
                </a:p>
              </p:txBody>
            </p:sp>
          </p:grpSp>
          <p:grpSp>
            <p:nvGrpSpPr>
              <p:cNvPr id="13" name="Group 31"/>
              <p:cNvGrpSpPr>
                <a:grpSpLocks/>
              </p:cNvGrpSpPr>
              <p:nvPr/>
            </p:nvGrpSpPr>
            <p:grpSpPr bwMode="auto">
              <a:xfrm>
                <a:off x="1398" y="978"/>
                <a:ext cx="277" cy="556"/>
                <a:chOff x="1398" y="978"/>
                <a:chExt cx="277" cy="556"/>
              </a:xfrm>
            </p:grpSpPr>
            <p:sp>
              <p:nvSpPr>
                <p:cNvPr id="28770" name="Rectangle 32"/>
                <p:cNvSpPr>
                  <a:spLocks noChangeArrowheads="1"/>
                </p:cNvSpPr>
                <p:nvPr/>
              </p:nvSpPr>
              <p:spPr bwMode="auto">
                <a:xfrm>
                  <a:off x="1441" y="978"/>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71" name="Rectangle 33"/>
                <p:cNvSpPr>
                  <a:spLocks noChangeArrowheads="1"/>
                </p:cNvSpPr>
                <p:nvPr/>
              </p:nvSpPr>
              <p:spPr bwMode="auto">
                <a:xfrm>
                  <a:off x="1398" y="978"/>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4" name="Group 34"/>
              <p:cNvGrpSpPr>
                <a:grpSpLocks/>
              </p:cNvGrpSpPr>
              <p:nvPr/>
            </p:nvGrpSpPr>
            <p:grpSpPr bwMode="auto">
              <a:xfrm>
                <a:off x="1675" y="978"/>
                <a:ext cx="322" cy="556"/>
                <a:chOff x="1675" y="978"/>
                <a:chExt cx="322" cy="556"/>
              </a:xfrm>
            </p:grpSpPr>
            <p:sp>
              <p:nvSpPr>
                <p:cNvPr id="28768" name="Rectangle 35"/>
                <p:cNvSpPr>
                  <a:spLocks noChangeArrowheads="1"/>
                </p:cNvSpPr>
                <p:nvPr/>
              </p:nvSpPr>
              <p:spPr bwMode="auto">
                <a:xfrm>
                  <a:off x="1718" y="978"/>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69" name="Rectangle 36"/>
                <p:cNvSpPr>
                  <a:spLocks noChangeArrowheads="1"/>
                </p:cNvSpPr>
                <p:nvPr/>
              </p:nvSpPr>
              <p:spPr bwMode="auto">
                <a:xfrm>
                  <a:off x="1675" y="97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5" name="Group 37"/>
              <p:cNvGrpSpPr>
                <a:grpSpLocks/>
              </p:cNvGrpSpPr>
              <p:nvPr/>
            </p:nvGrpSpPr>
            <p:grpSpPr bwMode="auto">
              <a:xfrm>
                <a:off x="1997" y="978"/>
                <a:ext cx="322" cy="556"/>
                <a:chOff x="1997" y="978"/>
                <a:chExt cx="322" cy="556"/>
              </a:xfrm>
            </p:grpSpPr>
            <p:sp>
              <p:nvSpPr>
                <p:cNvPr id="28766" name="Rectangle 38"/>
                <p:cNvSpPr>
                  <a:spLocks noChangeArrowheads="1"/>
                </p:cNvSpPr>
                <p:nvPr/>
              </p:nvSpPr>
              <p:spPr bwMode="auto">
                <a:xfrm>
                  <a:off x="2040" y="978"/>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0.27</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67" name="Rectangle 39"/>
                <p:cNvSpPr>
                  <a:spLocks noChangeArrowheads="1"/>
                </p:cNvSpPr>
                <p:nvPr/>
              </p:nvSpPr>
              <p:spPr bwMode="auto">
                <a:xfrm>
                  <a:off x="1997" y="97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6" name="Group 40"/>
              <p:cNvGrpSpPr>
                <a:grpSpLocks/>
              </p:cNvGrpSpPr>
              <p:nvPr/>
            </p:nvGrpSpPr>
            <p:grpSpPr bwMode="auto">
              <a:xfrm>
                <a:off x="0" y="1534"/>
                <a:ext cx="1398" cy="556"/>
                <a:chOff x="0" y="1534"/>
                <a:chExt cx="1398" cy="556"/>
              </a:xfrm>
            </p:grpSpPr>
            <p:sp>
              <p:nvSpPr>
                <p:cNvPr id="28764" name="Rectangle 41"/>
                <p:cNvSpPr>
                  <a:spLocks noChangeArrowheads="1"/>
                </p:cNvSpPr>
                <p:nvPr/>
              </p:nvSpPr>
              <p:spPr bwMode="auto">
                <a:xfrm>
                  <a:off x="43" y="1534"/>
                  <a:ext cx="1312" cy="556"/>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3.</a:t>
                  </a:r>
                  <a:r>
                    <a:rPr kumimoji="1" lang="zh-CN" altLang="en-US" sz="1400" b="1">
                      <a:solidFill>
                        <a:srgbClr val="000066"/>
                      </a:solidFill>
                      <a:latin typeface="宋体" pitchFamily="2" charset="-122"/>
                    </a:rPr>
                    <a:t>更多竞争力很强的外国企业进入中国市场</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65" name="Rectangle 42"/>
                <p:cNvSpPr>
                  <a:spLocks noChangeArrowheads="1"/>
                </p:cNvSpPr>
                <p:nvPr/>
              </p:nvSpPr>
              <p:spPr bwMode="auto">
                <a:xfrm>
                  <a:off x="0" y="1534"/>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7" name="Group 43"/>
              <p:cNvGrpSpPr>
                <a:grpSpLocks/>
              </p:cNvGrpSpPr>
              <p:nvPr/>
            </p:nvGrpSpPr>
            <p:grpSpPr bwMode="auto">
              <a:xfrm>
                <a:off x="1398" y="1534"/>
                <a:ext cx="277" cy="556"/>
                <a:chOff x="1398" y="1534"/>
                <a:chExt cx="277" cy="556"/>
              </a:xfrm>
            </p:grpSpPr>
            <p:sp>
              <p:nvSpPr>
                <p:cNvPr id="28762" name="Rectangle 44"/>
                <p:cNvSpPr>
                  <a:spLocks noChangeArrowheads="1"/>
                </p:cNvSpPr>
                <p:nvPr/>
              </p:nvSpPr>
              <p:spPr bwMode="auto">
                <a:xfrm>
                  <a:off x="1441" y="1534"/>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63" name="Rectangle 45"/>
                <p:cNvSpPr>
                  <a:spLocks noChangeArrowheads="1"/>
                </p:cNvSpPr>
                <p:nvPr/>
              </p:nvSpPr>
              <p:spPr bwMode="auto">
                <a:xfrm>
                  <a:off x="1398" y="1534"/>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8" name="Group 46"/>
              <p:cNvGrpSpPr>
                <a:grpSpLocks/>
              </p:cNvGrpSpPr>
              <p:nvPr/>
            </p:nvGrpSpPr>
            <p:grpSpPr bwMode="auto">
              <a:xfrm>
                <a:off x="1675" y="1534"/>
                <a:ext cx="322" cy="556"/>
                <a:chOff x="1675" y="1534"/>
                <a:chExt cx="322" cy="556"/>
              </a:xfrm>
            </p:grpSpPr>
            <p:sp>
              <p:nvSpPr>
                <p:cNvPr id="28760" name="Rectangle 47"/>
                <p:cNvSpPr>
                  <a:spLocks noChangeArrowheads="1"/>
                </p:cNvSpPr>
                <p:nvPr/>
              </p:nvSpPr>
              <p:spPr bwMode="auto">
                <a:xfrm>
                  <a:off x="1718" y="1534"/>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61" name="Rectangle 48"/>
                <p:cNvSpPr>
                  <a:spLocks noChangeArrowheads="1"/>
                </p:cNvSpPr>
                <p:nvPr/>
              </p:nvSpPr>
              <p:spPr bwMode="auto">
                <a:xfrm>
                  <a:off x="1675" y="153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9" name="Group 49"/>
              <p:cNvGrpSpPr>
                <a:grpSpLocks/>
              </p:cNvGrpSpPr>
              <p:nvPr/>
            </p:nvGrpSpPr>
            <p:grpSpPr bwMode="auto">
              <a:xfrm>
                <a:off x="1997" y="1534"/>
                <a:ext cx="322" cy="556"/>
                <a:chOff x="1997" y="1534"/>
                <a:chExt cx="322" cy="556"/>
              </a:xfrm>
            </p:grpSpPr>
            <p:sp>
              <p:nvSpPr>
                <p:cNvPr id="28758" name="Rectangle 50"/>
                <p:cNvSpPr>
                  <a:spLocks noChangeArrowheads="1"/>
                </p:cNvSpPr>
                <p:nvPr/>
              </p:nvSpPr>
              <p:spPr bwMode="auto">
                <a:xfrm>
                  <a:off x="2040" y="1534"/>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0.36</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59" name="Rectangle 51"/>
                <p:cNvSpPr>
                  <a:spLocks noChangeArrowheads="1"/>
                </p:cNvSpPr>
                <p:nvPr/>
              </p:nvSpPr>
              <p:spPr bwMode="auto">
                <a:xfrm>
                  <a:off x="1997" y="153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0" name="Group 52"/>
              <p:cNvGrpSpPr>
                <a:grpSpLocks/>
              </p:cNvGrpSpPr>
              <p:nvPr/>
            </p:nvGrpSpPr>
            <p:grpSpPr bwMode="auto">
              <a:xfrm>
                <a:off x="0" y="2090"/>
                <a:ext cx="1398" cy="556"/>
                <a:chOff x="0" y="2090"/>
                <a:chExt cx="1398" cy="556"/>
              </a:xfrm>
            </p:grpSpPr>
            <p:sp>
              <p:nvSpPr>
                <p:cNvPr id="28756" name="Rectangle 53"/>
                <p:cNvSpPr>
                  <a:spLocks noChangeArrowheads="1"/>
                </p:cNvSpPr>
                <p:nvPr/>
              </p:nvSpPr>
              <p:spPr bwMode="auto">
                <a:xfrm>
                  <a:off x="43" y="2090"/>
                  <a:ext cx="1312" cy="556"/>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4.</a:t>
                  </a:r>
                  <a:r>
                    <a:rPr kumimoji="1" lang="zh-CN" altLang="en-US" sz="1400" b="1">
                      <a:solidFill>
                        <a:srgbClr val="000066"/>
                      </a:solidFill>
                      <a:latin typeface="宋体" pitchFamily="2" charset="-122"/>
                    </a:rPr>
                    <a:t>化工生产和化工外贸方面，我国技术水平落后</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57" name="Rectangle 54"/>
                <p:cNvSpPr>
                  <a:spLocks noChangeArrowheads="1"/>
                </p:cNvSpPr>
                <p:nvPr/>
              </p:nvSpPr>
              <p:spPr bwMode="auto">
                <a:xfrm>
                  <a:off x="0" y="2090"/>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1" name="Group 55"/>
              <p:cNvGrpSpPr>
                <a:grpSpLocks/>
              </p:cNvGrpSpPr>
              <p:nvPr/>
            </p:nvGrpSpPr>
            <p:grpSpPr bwMode="auto">
              <a:xfrm>
                <a:off x="1398" y="2090"/>
                <a:ext cx="277" cy="556"/>
                <a:chOff x="1398" y="2090"/>
                <a:chExt cx="277" cy="556"/>
              </a:xfrm>
            </p:grpSpPr>
            <p:sp>
              <p:nvSpPr>
                <p:cNvPr id="28754" name="Rectangle 56"/>
                <p:cNvSpPr>
                  <a:spLocks noChangeArrowheads="1"/>
                </p:cNvSpPr>
                <p:nvPr/>
              </p:nvSpPr>
              <p:spPr bwMode="auto">
                <a:xfrm>
                  <a:off x="1441" y="2090"/>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55" name="Rectangle 57"/>
                <p:cNvSpPr>
                  <a:spLocks noChangeArrowheads="1"/>
                </p:cNvSpPr>
                <p:nvPr/>
              </p:nvSpPr>
              <p:spPr bwMode="auto">
                <a:xfrm>
                  <a:off x="1398" y="2090"/>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2" name="Group 58"/>
              <p:cNvGrpSpPr>
                <a:grpSpLocks/>
              </p:cNvGrpSpPr>
              <p:nvPr/>
            </p:nvGrpSpPr>
            <p:grpSpPr bwMode="auto">
              <a:xfrm>
                <a:off x="1675" y="2090"/>
                <a:ext cx="322" cy="556"/>
                <a:chOff x="1675" y="2090"/>
                <a:chExt cx="322" cy="556"/>
              </a:xfrm>
            </p:grpSpPr>
            <p:sp>
              <p:nvSpPr>
                <p:cNvPr id="28752" name="Rectangle 59"/>
                <p:cNvSpPr>
                  <a:spLocks noChangeArrowheads="1"/>
                </p:cNvSpPr>
                <p:nvPr/>
              </p:nvSpPr>
              <p:spPr bwMode="auto">
                <a:xfrm>
                  <a:off x="1718" y="2090"/>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53" name="Rectangle 60"/>
                <p:cNvSpPr>
                  <a:spLocks noChangeArrowheads="1"/>
                </p:cNvSpPr>
                <p:nvPr/>
              </p:nvSpPr>
              <p:spPr bwMode="auto">
                <a:xfrm>
                  <a:off x="1675" y="209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3" name="Group 61"/>
              <p:cNvGrpSpPr>
                <a:grpSpLocks/>
              </p:cNvGrpSpPr>
              <p:nvPr/>
            </p:nvGrpSpPr>
            <p:grpSpPr bwMode="auto">
              <a:xfrm>
                <a:off x="1997" y="2090"/>
                <a:ext cx="322" cy="556"/>
                <a:chOff x="1997" y="2090"/>
                <a:chExt cx="322" cy="556"/>
              </a:xfrm>
            </p:grpSpPr>
            <p:sp>
              <p:nvSpPr>
                <p:cNvPr id="28750" name="Rectangle 62"/>
                <p:cNvSpPr>
                  <a:spLocks noChangeArrowheads="1"/>
                </p:cNvSpPr>
                <p:nvPr/>
              </p:nvSpPr>
              <p:spPr bwMode="auto">
                <a:xfrm>
                  <a:off x="2040" y="2090"/>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0.24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51" name="Rectangle 63"/>
                <p:cNvSpPr>
                  <a:spLocks noChangeArrowheads="1"/>
                </p:cNvSpPr>
                <p:nvPr/>
              </p:nvSpPr>
              <p:spPr bwMode="auto">
                <a:xfrm>
                  <a:off x="1997" y="209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4" name="Group 64"/>
              <p:cNvGrpSpPr>
                <a:grpSpLocks/>
              </p:cNvGrpSpPr>
              <p:nvPr/>
            </p:nvGrpSpPr>
            <p:grpSpPr bwMode="auto">
              <a:xfrm>
                <a:off x="0" y="2646"/>
                <a:ext cx="1398" cy="556"/>
                <a:chOff x="0" y="2646"/>
                <a:chExt cx="1398" cy="556"/>
              </a:xfrm>
            </p:grpSpPr>
            <p:sp>
              <p:nvSpPr>
                <p:cNvPr id="28748" name="Rectangle 65"/>
                <p:cNvSpPr>
                  <a:spLocks noChangeArrowheads="1"/>
                </p:cNvSpPr>
                <p:nvPr/>
              </p:nvSpPr>
              <p:spPr bwMode="auto">
                <a:xfrm>
                  <a:off x="43" y="2646"/>
                  <a:ext cx="1312" cy="556"/>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5.</a:t>
                  </a:r>
                  <a:r>
                    <a:rPr kumimoji="1" lang="zh-CN" altLang="en-US" sz="1400" b="1">
                      <a:solidFill>
                        <a:srgbClr val="000066"/>
                      </a:solidFill>
                      <a:latin typeface="宋体" pitchFamily="2" charset="-122"/>
                    </a:rPr>
                    <a:t>国内外环保法规更加严格，化工产品非常敏感</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49" name="Rectangle 66"/>
                <p:cNvSpPr>
                  <a:spLocks noChangeArrowheads="1"/>
                </p:cNvSpPr>
                <p:nvPr/>
              </p:nvSpPr>
              <p:spPr bwMode="auto">
                <a:xfrm>
                  <a:off x="0" y="2646"/>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5" name="Group 67"/>
              <p:cNvGrpSpPr>
                <a:grpSpLocks/>
              </p:cNvGrpSpPr>
              <p:nvPr/>
            </p:nvGrpSpPr>
            <p:grpSpPr bwMode="auto">
              <a:xfrm>
                <a:off x="1398" y="2646"/>
                <a:ext cx="277" cy="556"/>
                <a:chOff x="1398" y="2646"/>
                <a:chExt cx="277" cy="556"/>
              </a:xfrm>
            </p:grpSpPr>
            <p:sp>
              <p:nvSpPr>
                <p:cNvPr id="28746" name="Rectangle 68"/>
                <p:cNvSpPr>
                  <a:spLocks noChangeArrowheads="1"/>
                </p:cNvSpPr>
                <p:nvPr/>
              </p:nvSpPr>
              <p:spPr bwMode="auto">
                <a:xfrm>
                  <a:off x="1441" y="2646"/>
                  <a:ext cx="191"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47" name="Rectangle 69"/>
                <p:cNvSpPr>
                  <a:spLocks noChangeArrowheads="1"/>
                </p:cNvSpPr>
                <p:nvPr/>
              </p:nvSpPr>
              <p:spPr bwMode="auto">
                <a:xfrm>
                  <a:off x="1398" y="2646"/>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6" name="Group 70"/>
              <p:cNvGrpSpPr>
                <a:grpSpLocks/>
              </p:cNvGrpSpPr>
              <p:nvPr/>
            </p:nvGrpSpPr>
            <p:grpSpPr bwMode="auto">
              <a:xfrm>
                <a:off x="1675" y="2646"/>
                <a:ext cx="322" cy="556"/>
                <a:chOff x="1675" y="2646"/>
                <a:chExt cx="322" cy="556"/>
              </a:xfrm>
            </p:grpSpPr>
            <p:sp>
              <p:nvSpPr>
                <p:cNvPr id="28744" name="Rectangle 71"/>
                <p:cNvSpPr>
                  <a:spLocks noChangeArrowheads="1"/>
                </p:cNvSpPr>
                <p:nvPr/>
              </p:nvSpPr>
              <p:spPr bwMode="auto">
                <a:xfrm>
                  <a:off x="1718" y="2646"/>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45" name="Rectangle 72"/>
                <p:cNvSpPr>
                  <a:spLocks noChangeArrowheads="1"/>
                </p:cNvSpPr>
                <p:nvPr/>
              </p:nvSpPr>
              <p:spPr bwMode="auto">
                <a:xfrm>
                  <a:off x="1675" y="264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 name="Group 73"/>
              <p:cNvGrpSpPr>
                <a:grpSpLocks/>
              </p:cNvGrpSpPr>
              <p:nvPr/>
            </p:nvGrpSpPr>
            <p:grpSpPr bwMode="auto">
              <a:xfrm>
                <a:off x="1997" y="2646"/>
                <a:ext cx="322" cy="556"/>
                <a:chOff x="1997" y="2646"/>
                <a:chExt cx="322" cy="556"/>
              </a:xfrm>
            </p:grpSpPr>
            <p:sp>
              <p:nvSpPr>
                <p:cNvPr id="28742" name="Rectangle 74"/>
                <p:cNvSpPr>
                  <a:spLocks noChangeArrowheads="1"/>
                </p:cNvSpPr>
                <p:nvPr/>
              </p:nvSpPr>
              <p:spPr bwMode="auto">
                <a:xfrm>
                  <a:off x="2040" y="2646"/>
                  <a:ext cx="236" cy="556"/>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43" name="Rectangle 75"/>
                <p:cNvSpPr>
                  <a:spLocks noChangeArrowheads="1"/>
                </p:cNvSpPr>
                <p:nvPr/>
              </p:nvSpPr>
              <p:spPr bwMode="auto">
                <a:xfrm>
                  <a:off x="1997" y="264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 name="Group 76"/>
              <p:cNvGrpSpPr>
                <a:grpSpLocks/>
              </p:cNvGrpSpPr>
              <p:nvPr/>
            </p:nvGrpSpPr>
            <p:grpSpPr bwMode="auto">
              <a:xfrm>
                <a:off x="0" y="3202"/>
                <a:ext cx="1398" cy="690"/>
                <a:chOff x="0" y="3202"/>
                <a:chExt cx="1398" cy="690"/>
              </a:xfrm>
            </p:grpSpPr>
            <p:sp>
              <p:nvSpPr>
                <p:cNvPr id="28740" name="Rectangle 77"/>
                <p:cNvSpPr>
                  <a:spLocks noChangeArrowheads="1"/>
                </p:cNvSpPr>
                <p:nvPr/>
              </p:nvSpPr>
              <p:spPr bwMode="auto">
                <a:xfrm>
                  <a:off x="43" y="3202"/>
                  <a:ext cx="1312" cy="690"/>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6.</a:t>
                  </a:r>
                  <a:r>
                    <a:rPr kumimoji="1" lang="zh-CN" altLang="en-US" sz="1400" b="1">
                      <a:solidFill>
                        <a:srgbClr val="000066"/>
                      </a:solidFill>
                      <a:latin typeface="宋体" pitchFamily="2" charset="-122"/>
                    </a:rPr>
                    <a:t>美国发动伊拉克战争，控制、影响海湾局势和石油价格</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41" name="Rectangle 78"/>
                <p:cNvSpPr>
                  <a:spLocks noChangeArrowheads="1"/>
                </p:cNvSpPr>
                <p:nvPr/>
              </p:nvSpPr>
              <p:spPr bwMode="auto">
                <a:xfrm>
                  <a:off x="0" y="3202"/>
                  <a:ext cx="1398" cy="690"/>
                </a:xfrm>
                <a:prstGeom prst="rect">
                  <a:avLst/>
                </a:prstGeom>
                <a:noFill/>
                <a:ln w="7" cap="sq">
                  <a:solidFill>
                    <a:srgbClr val="A0A0A0"/>
                  </a:solidFill>
                  <a:miter lim="800000"/>
                  <a:headEnd type="none" w="sm" len="sm"/>
                  <a:tailEnd type="none" w="sm" len="sm"/>
                </a:ln>
              </p:spPr>
              <p:txBody>
                <a:bodyPr/>
                <a:lstStyle/>
                <a:p>
                  <a:pPr marL="342900" indent="-342900">
                    <a:spcBef>
                      <a:spcPct val="20000"/>
                    </a:spcBef>
                    <a:buFontTx/>
                    <a:buChar char="•"/>
                  </a:pPr>
                  <a:endParaRPr kumimoji="1" lang="zh-CN" altLang="zh-CN" sz="2800">
                    <a:latin typeface="Impact" pitchFamily="34" charset="0"/>
                  </a:endParaRPr>
                </a:p>
              </p:txBody>
            </p:sp>
          </p:grpSp>
          <p:grpSp>
            <p:nvGrpSpPr>
              <p:cNvPr id="29" name="Group 79"/>
              <p:cNvGrpSpPr>
                <a:grpSpLocks/>
              </p:cNvGrpSpPr>
              <p:nvPr/>
            </p:nvGrpSpPr>
            <p:grpSpPr bwMode="auto">
              <a:xfrm>
                <a:off x="1398" y="3202"/>
                <a:ext cx="277" cy="690"/>
                <a:chOff x="1398" y="3202"/>
                <a:chExt cx="277" cy="690"/>
              </a:xfrm>
            </p:grpSpPr>
            <p:sp>
              <p:nvSpPr>
                <p:cNvPr id="28738" name="Rectangle 80"/>
                <p:cNvSpPr>
                  <a:spLocks noChangeArrowheads="1"/>
                </p:cNvSpPr>
                <p:nvPr/>
              </p:nvSpPr>
              <p:spPr bwMode="auto">
                <a:xfrm>
                  <a:off x="1441" y="3202"/>
                  <a:ext cx="191"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39" name="Rectangle 81"/>
                <p:cNvSpPr>
                  <a:spLocks noChangeArrowheads="1"/>
                </p:cNvSpPr>
                <p:nvPr/>
              </p:nvSpPr>
              <p:spPr bwMode="auto">
                <a:xfrm>
                  <a:off x="1398" y="3202"/>
                  <a:ext cx="277"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0" name="Group 82"/>
              <p:cNvGrpSpPr>
                <a:grpSpLocks/>
              </p:cNvGrpSpPr>
              <p:nvPr/>
            </p:nvGrpSpPr>
            <p:grpSpPr bwMode="auto">
              <a:xfrm>
                <a:off x="1675" y="3202"/>
                <a:ext cx="322" cy="690"/>
                <a:chOff x="1675" y="3202"/>
                <a:chExt cx="322" cy="690"/>
              </a:xfrm>
            </p:grpSpPr>
            <p:sp>
              <p:nvSpPr>
                <p:cNvPr id="28736" name="Rectangle 83"/>
                <p:cNvSpPr>
                  <a:spLocks noChangeArrowheads="1"/>
                </p:cNvSpPr>
                <p:nvPr/>
              </p:nvSpPr>
              <p:spPr bwMode="auto">
                <a:xfrm>
                  <a:off x="1718" y="3202"/>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37" name="Rectangle 84"/>
                <p:cNvSpPr>
                  <a:spLocks noChangeArrowheads="1"/>
                </p:cNvSpPr>
                <p:nvPr/>
              </p:nvSpPr>
              <p:spPr bwMode="auto">
                <a:xfrm>
                  <a:off x="1675" y="320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1" name="Group 85"/>
              <p:cNvGrpSpPr>
                <a:grpSpLocks/>
              </p:cNvGrpSpPr>
              <p:nvPr/>
            </p:nvGrpSpPr>
            <p:grpSpPr bwMode="auto">
              <a:xfrm>
                <a:off x="1997" y="3202"/>
                <a:ext cx="322" cy="690"/>
                <a:chOff x="1997" y="3202"/>
                <a:chExt cx="322" cy="690"/>
              </a:xfrm>
            </p:grpSpPr>
            <p:sp>
              <p:nvSpPr>
                <p:cNvPr id="28734" name="Rectangle 86"/>
                <p:cNvSpPr>
                  <a:spLocks noChangeArrowheads="1"/>
                </p:cNvSpPr>
                <p:nvPr/>
              </p:nvSpPr>
              <p:spPr bwMode="auto">
                <a:xfrm>
                  <a:off x="2040" y="3202"/>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35" name="Rectangle 87"/>
                <p:cNvSpPr>
                  <a:spLocks noChangeArrowheads="1"/>
                </p:cNvSpPr>
                <p:nvPr/>
              </p:nvSpPr>
              <p:spPr bwMode="auto">
                <a:xfrm>
                  <a:off x="1997" y="320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72" name="Group 88"/>
              <p:cNvGrpSpPr>
                <a:grpSpLocks/>
              </p:cNvGrpSpPr>
              <p:nvPr/>
            </p:nvGrpSpPr>
            <p:grpSpPr bwMode="auto">
              <a:xfrm>
                <a:off x="0" y="3892"/>
                <a:ext cx="1398" cy="690"/>
                <a:chOff x="0" y="3892"/>
                <a:chExt cx="1398" cy="690"/>
              </a:xfrm>
            </p:grpSpPr>
            <p:sp>
              <p:nvSpPr>
                <p:cNvPr id="28732" name="Rectangle 89"/>
                <p:cNvSpPr>
                  <a:spLocks noChangeArrowheads="1"/>
                </p:cNvSpPr>
                <p:nvPr/>
              </p:nvSpPr>
              <p:spPr bwMode="auto">
                <a:xfrm>
                  <a:off x="43" y="3892"/>
                  <a:ext cx="1312" cy="690"/>
                </a:xfrm>
                <a:prstGeom prst="rect">
                  <a:avLst/>
                </a:prstGeom>
                <a:noFill/>
                <a:ln w="12700" cap="sq">
                  <a:noFill/>
                  <a:miter lim="800000"/>
                  <a:headEnd type="none" w="sm" len="sm"/>
                  <a:tailEnd type="none" w="sm" len="sm"/>
                </a:ln>
              </p:spPr>
              <p:txBody>
                <a:bodyPr/>
                <a:lstStyle/>
                <a:p>
                  <a:pPr algn="just"/>
                  <a:r>
                    <a:rPr kumimoji="1" lang="en-US" altLang="zh-CN" sz="1400" b="1">
                      <a:solidFill>
                        <a:srgbClr val="000066"/>
                      </a:solidFill>
                      <a:latin typeface="宋体" pitchFamily="2" charset="-122"/>
                    </a:rPr>
                    <a:t>7.</a:t>
                  </a:r>
                  <a:r>
                    <a:rPr kumimoji="1" lang="zh-CN" altLang="en-US" sz="1400" b="1">
                      <a:solidFill>
                        <a:srgbClr val="000066"/>
                      </a:solidFill>
                      <a:latin typeface="宋体" pitchFamily="2" charset="-122"/>
                    </a:rPr>
                    <a:t>农业面临入世冲击，化肥、农药需求可能受到影响</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33" name="Rectangle 90"/>
                <p:cNvSpPr>
                  <a:spLocks noChangeArrowheads="1"/>
                </p:cNvSpPr>
                <p:nvPr/>
              </p:nvSpPr>
              <p:spPr bwMode="auto">
                <a:xfrm>
                  <a:off x="0" y="3892"/>
                  <a:ext cx="1398"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73" name="Group 91"/>
              <p:cNvGrpSpPr>
                <a:grpSpLocks/>
              </p:cNvGrpSpPr>
              <p:nvPr/>
            </p:nvGrpSpPr>
            <p:grpSpPr bwMode="auto">
              <a:xfrm>
                <a:off x="1398" y="3892"/>
                <a:ext cx="277" cy="690"/>
                <a:chOff x="1398" y="3892"/>
                <a:chExt cx="277" cy="690"/>
              </a:xfrm>
            </p:grpSpPr>
            <p:sp>
              <p:nvSpPr>
                <p:cNvPr id="28730" name="Rectangle 92"/>
                <p:cNvSpPr>
                  <a:spLocks noChangeArrowheads="1"/>
                </p:cNvSpPr>
                <p:nvPr/>
              </p:nvSpPr>
              <p:spPr bwMode="auto">
                <a:xfrm>
                  <a:off x="1441" y="3892"/>
                  <a:ext cx="191"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31" name="Rectangle 93"/>
                <p:cNvSpPr>
                  <a:spLocks noChangeArrowheads="1"/>
                </p:cNvSpPr>
                <p:nvPr/>
              </p:nvSpPr>
              <p:spPr bwMode="auto">
                <a:xfrm>
                  <a:off x="1398" y="3892"/>
                  <a:ext cx="277"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76" name="Group 94"/>
              <p:cNvGrpSpPr>
                <a:grpSpLocks/>
              </p:cNvGrpSpPr>
              <p:nvPr/>
            </p:nvGrpSpPr>
            <p:grpSpPr bwMode="auto">
              <a:xfrm>
                <a:off x="1675" y="3892"/>
                <a:ext cx="322" cy="690"/>
                <a:chOff x="1675" y="3892"/>
                <a:chExt cx="322" cy="690"/>
              </a:xfrm>
            </p:grpSpPr>
            <p:sp>
              <p:nvSpPr>
                <p:cNvPr id="28728" name="Rectangle 95"/>
                <p:cNvSpPr>
                  <a:spLocks noChangeArrowheads="1"/>
                </p:cNvSpPr>
                <p:nvPr/>
              </p:nvSpPr>
              <p:spPr bwMode="auto">
                <a:xfrm>
                  <a:off x="1718" y="3892"/>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29" name="Rectangle 96"/>
                <p:cNvSpPr>
                  <a:spLocks noChangeArrowheads="1"/>
                </p:cNvSpPr>
                <p:nvPr/>
              </p:nvSpPr>
              <p:spPr bwMode="auto">
                <a:xfrm>
                  <a:off x="1675" y="389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77" name="Group 97"/>
              <p:cNvGrpSpPr>
                <a:grpSpLocks/>
              </p:cNvGrpSpPr>
              <p:nvPr/>
            </p:nvGrpSpPr>
            <p:grpSpPr bwMode="auto">
              <a:xfrm>
                <a:off x="1997" y="3892"/>
                <a:ext cx="322" cy="690"/>
                <a:chOff x="1997" y="3892"/>
                <a:chExt cx="322" cy="690"/>
              </a:xfrm>
            </p:grpSpPr>
            <p:sp>
              <p:nvSpPr>
                <p:cNvPr id="28726" name="Rectangle 98"/>
                <p:cNvSpPr>
                  <a:spLocks noChangeArrowheads="1"/>
                </p:cNvSpPr>
                <p:nvPr/>
              </p:nvSpPr>
              <p:spPr bwMode="auto">
                <a:xfrm>
                  <a:off x="2040" y="3892"/>
                  <a:ext cx="236" cy="690"/>
                </a:xfrm>
                <a:prstGeom prst="rect">
                  <a:avLst/>
                </a:prstGeom>
                <a:noFill/>
                <a:ln w="12700" cap="sq">
                  <a:noFill/>
                  <a:miter lim="800000"/>
                  <a:headEnd type="none" w="sm" len="sm"/>
                  <a:tailEnd type="none" w="sm" len="sm"/>
                </a:ln>
              </p:spPr>
              <p:txBody>
                <a:bodyPr/>
                <a:lstStyle/>
                <a:p>
                  <a:pPr algn="ctr"/>
                  <a:r>
                    <a:rPr kumimoji="1" lang="en-US" altLang="zh-CN" sz="1400">
                      <a:solidFill>
                        <a:srgbClr val="000000"/>
                      </a:solidFill>
                      <a:latin typeface="Times New Roman" pitchFamily="18" charset="0"/>
                    </a:rPr>
                    <a:t>0.04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27" name="Rectangle 99"/>
                <p:cNvSpPr>
                  <a:spLocks noChangeArrowheads="1"/>
                </p:cNvSpPr>
                <p:nvPr/>
              </p:nvSpPr>
              <p:spPr bwMode="auto">
                <a:xfrm>
                  <a:off x="1997" y="389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79" name="Group 100"/>
              <p:cNvGrpSpPr>
                <a:grpSpLocks/>
              </p:cNvGrpSpPr>
              <p:nvPr/>
            </p:nvGrpSpPr>
            <p:grpSpPr bwMode="auto">
              <a:xfrm>
                <a:off x="0" y="4582"/>
                <a:ext cx="1398" cy="556"/>
                <a:chOff x="0" y="4582"/>
                <a:chExt cx="1398" cy="556"/>
              </a:xfrm>
            </p:grpSpPr>
            <p:sp>
              <p:nvSpPr>
                <p:cNvPr id="28724" name="Rectangle 101"/>
                <p:cNvSpPr>
                  <a:spLocks noChangeArrowheads="1"/>
                </p:cNvSpPr>
                <p:nvPr/>
              </p:nvSpPr>
              <p:spPr bwMode="auto">
                <a:xfrm>
                  <a:off x="43" y="4582"/>
                  <a:ext cx="1312" cy="556"/>
                </a:xfrm>
                <a:prstGeom prst="rect">
                  <a:avLst/>
                </a:prstGeom>
                <a:noFill/>
                <a:ln w="12700" cap="sq">
                  <a:noFill/>
                  <a:miter lim="800000"/>
                  <a:headEnd type="none" w="sm" len="sm"/>
                  <a:tailEnd type="none" w="sm" len="sm"/>
                </a:ln>
              </p:spPr>
              <p:txBody>
                <a:bodyPr/>
                <a:lstStyle/>
                <a:p>
                  <a:pPr algn="just"/>
                  <a:r>
                    <a:rPr kumimoji="1" lang="zh-CN" altLang="en-US" sz="1400" b="1">
                      <a:solidFill>
                        <a:srgbClr val="000066"/>
                      </a:solidFill>
                      <a:latin typeface="宋体" pitchFamily="2" charset="-122"/>
                    </a:rPr>
                    <a:t>总计</a:t>
                  </a:r>
                  <a:endParaRPr kumimoji="1" lang="zh-CN" altLang="en-US" sz="1000" b="1">
                    <a:solidFill>
                      <a:srgbClr val="000066"/>
                    </a:solidFill>
                    <a:latin typeface="Times New Roman" pitchFamily="18" charset="0"/>
                  </a:endParaRPr>
                </a:p>
                <a:p>
                  <a:pPr algn="just" eaLnBrk="0" hangingPunct="0"/>
                  <a:endParaRPr kumimoji="1" lang="en-US" altLang="zh-CN" sz="2400" b="1">
                    <a:solidFill>
                      <a:srgbClr val="000066"/>
                    </a:solidFill>
                    <a:latin typeface="Times New Roman" pitchFamily="18" charset="0"/>
                  </a:endParaRPr>
                </a:p>
              </p:txBody>
            </p:sp>
            <p:sp>
              <p:nvSpPr>
                <p:cNvPr id="28725" name="Rectangle 102"/>
                <p:cNvSpPr>
                  <a:spLocks noChangeArrowheads="1"/>
                </p:cNvSpPr>
                <p:nvPr/>
              </p:nvSpPr>
              <p:spPr bwMode="auto">
                <a:xfrm>
                  <a:off x="0" y="4582"/>
                  <a:ext cx="1398"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80" name="Group 103"/>
              <p:cNvGrpSpPr>
                <a:grpSpLocks/>
              </p:cNvGrpSpPr>
              <p:nvPr/>
            </p:nvGrpSpPr>
            <p:grpSpPr bwMode="auto">
              <a:xfrm>
                <a:off x="1398" y="4582"/>
                <a:ext cx="277" cy="556"/>
                <a:chOff x="1398" y="4582"/>
                <a:chExt cx="277" cy="556"/>
              </a:xfrm>
            </p:grpSpPr>
            <p:sp>
              <p:nvSpPr>
                <p:cNvPr id="28722" name="Rectangle 104"/>
                <p:cNvSpPr>
                  <a:spLocks noChangeArrowheads="1"/>
                </p:cNvSpPr>
                <p:nvPr/>
              </p:nvSpPr>
              <p:spPr bwMode="auto">
                <a:xfrm>
                  <a:off x="1441" y="4582"/>
                  <a:ext cx="191" cy="556"/>
                </a:xfrm>
                <a:prstGeom prst="rect">
                  <a:avLst/>
                </a:prstGeom>
                <a:noFill/>
                <a:ln w="12700" cap="sq">
                  <a:noFill/>
                  <a:miter lim="800000"/>
                  <a:headEnd type="none" w="sm" len="sm"/>
                  <a:tailEnd type="none" w="sm" len="sm"/>
                </a:ln>
              </p:spPr>
              <p:txBody>
                <a:bodyPr/>
                <a:lstStyle/>
                <a:p>
                  <a:pPr algn="ctr"/>
                  <a:r>
                    <a:rPr kumimoji="1" lang="en-US" altLang="zh-CN" sz="1400" b="1">
                      <a:latin typeface="宋体" pitchFamily="2" charset="-122"/>
                    </a:rPr>
                    <a:t>1.00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23" name="Rectangle 105"/>
                <p:cNvSpPr>
                  <a:spLocks noChangeArrowheads="1"/>
                </p:cNvSpPr>
                <p:nvPr/>
              </p:nvSpPr>
              <p:spPr bwMode="auto">
                <a:xfrm>
                  <a:off x="1398" y="4582"/>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81" name="Group 106"/>
              <p:cNvGrpSpPr>
                <a:grpSpLocks/>
              </p:cNvGrpSpPr>
              <p:nvPr/>
            </p:nvGrpSpPr>
            <p:grpSpPr bwMode="auto">
              <a:xfrm>
                <a:off x="1675" y="4582"/>
                <a:ext cx="322" cy="556"/>
                <a:chOff x="1675" y="4582"/>
                <a:chExt cx="322" cy="556"/>
              </a:xfrm>
            </p:grpSpPr>
            <p:sp>
              <p:nvSpPr>
                <p:cNvPr id="28720" name="Rectangle 107"/>
                <p:cNvSpPr>
                  <a:spLocks noChangeArrowheads="1"/>
                </p:cNvSpPr>
                <p:nvPr/>
              </p:nvSpPr>
              <p:spPr bwMode="auto">
                <a:xfrm>
                  <a:off x="1718" y="4582"/>
                  <a:ext cx="236" cy="556"/>
                </a:xfrm>
                <a:prstGeom prst="rect">
                  <a:avLst/>
                </a:prstGeom>
                <a:noFill/>
                <a:ln w="12700" cap="sq">
                  <a:noFill/>
                  <a:miter lim="800000"/>
                  <a:headEnd type="none" w="sm" len="sm"/>
                  <a:tailEnd type="none" w="sm" len="sm"/>
                </a:ln>
              </p:spPr>
              <p:txBody>
                <a:bodyP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8721" name="Rectangle 108"/>
                <p:cNvSpPr>
                  <a:spLocks noChangeArrowheads="1"/>
                </p:cNvSpPr>
                <p:nvPr/>
              </p:nvSpPr>
              <p:spPr bwMode="auto">
                <a:xfrm>
                  <a:off x="1675" y="458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82" name="Group 109"/>
              <p:cNvGrpSpPr>
                <a:grpSpLocks/>
              </p:cNvGrpSpPr>
              <p:nvPr/>
            </p:nvGrpSpPr>
            <p:grpSpPr bwMode="auto">
              <a:xfrm>
                <a:off x="1997" y="4582"/>
                <a:ext cx="322" cy="556"/>
                <a:chOff x="1997" y="4582"/>
                <a:chExt cx="322" cy="556"/>
              </a:xfrm>
            </p:grpSpPr>
            <p:sp>
              <p:nvSpPr>
                <p:cNvPr id="28718" name="Rectangle 110"/>
                <p:cNvSpPr>
                  <a:spLocks noChangeArrowheads="1"/>
                </p:cNvSpPr>
                <p:nvPr/>
              </p:nvSpPr>
              <p:spPr bwMode="auto">
                <a:xfrm>
                  <a:off x="2040" y="4582"/>
                  <a:ext cx="236" cy="556"/>
                </a:xfrm>
                <a:prstGeom prst="rect">
                  <a:avLst/>
                </a:prstGeom>
                <a:noFill/>
                <a:ln w="12700" cap="sq">
                  <a:noFill/>
                  <a:miter lim="800000"/>
                  <a:headEnd type="none" w="sm" len="sm"/>
                  <a:tailEnd type="none" w="sm" len="sm"/>
                </a:ln>
              </p:spPr>
              <p:txBody>
                <a:bodyPr/>
                <a:lstStyle/>
                <a:p>
                  <a:pPr algn="ctr"/>
                  <a:r>
                    <a:rPr kumimoji="1" lang="en-US" altLang="zh-CN" sz="1400" b="1">
                      <a:latin typeface="宋体" pitchFamily="2" charset="-122"/>
                    </a:rPr>
                    <a:t>2.98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8719" name="Rectangle 111"/>
                <p:cNvSpPr>
                  <a:spLocks noChangeArrowheads="1"/>
                </p:cNvSpPr>
                <p:nvPr/>
              </p:nvSpPr>
              <p:spPr bwMode="auto">
                <a:xfrm>
                  <a:off x="1997" y="458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683" name="Group 112"/>
              <p:cNvGrpSpPr>
                <a:grpSpLocks/>
              </p:cNvGrpSpPr>
              <p:nvPr/>
            </p:nvGrpSpPr>
            <p:grpSpPr bwMode="auto">
              <a:xfrm>
                <a:off x="0" y="5138"/>
                <a:ext cx="2319" cy="958"/>
                <a:chOff x="0" y="5138"/>
                <a:chExt cx="2319" cy="958"/>
              </a:xfrm>
            </p:grpSpPr>
            <p:sp>
              <p:nvSpPr>
                <p:cNvPr id="28716" name="Rectangle 113"/>
                <p:cNvSpPr>
                  <a:spLocks noChangeArrowheads="1"/>
                </p:cNvSpPr>
                <p:nvPr/>
              </p:nvSpPr>
              <p:spPr bwMode="auto">
                <a:xfrm>
                  <a:off x="43" y="5138"/>
                  <a:ext cx="2233" cy="958"/>
                </a:xfrm>
                <a:prstGeom prst="rect">
                  <a:avLst/>
                </a:prstGeom>
                <a:noFill/>
                <a:ln w="12700" cap="sq">
                  <a:noFill/>
                  <a:miter lim="800000"/>
                  <a:headEnd type="none" w="sm" len="sm"/>
                  <a:tailEnd type="none" w="sm" len="sm"/>
                </a:ln>
              </p:spPr>
              <p:txBody>
                <a:bodyPr/>
                <a:lstStyle/>
                <a:p>
                  <a:pPr indent="825500" algn="just"/>
                  <a:r>
                    <a:rPr kumimoji="1" lang="zh-CN" altLang="en-US" sz="1400" b="1">
                      <a:solidFill>
                        <a:srgbClr val="000066"/>
                      </a:solidFill>
                      <a:latin typeface="宋体" pitchFamily="2" charset="-122"/>
                    </a:rPr>
                    <a:t>注释：</a:t>
                  </a:r>
                  <a:r>
                    <a:rPr kumimoji="1" lang="en-US" altLang="zh-CN" sz="1400" b="1">
                      <a:solidFill>
                        <a:srgbClr val="000066"/>
                      </a:solidFill>
                      <a:latin typeface="宋体" pitchFamily="2" charset="-122"/>
                    </a:rPr>
                    <a:t>1.</a:t>
                  </a:r>
                  <a:r>
                    <a:rPr kumimoji="1" lang="zh-CN" altLang="en-US" sz="1400" b="1">
                      <a:solidFill>
                        <a:srgbClr val="000066"/>
                      </a:solidFill>
                      <a:latin typeface="宋体" pitchFamily="2" charset="-122"/>
                    </a:rPr>
                    <a:t>评分表示公司战略是否对各因素做出了有效反应，</a:t>
                  </a:r>
                  <a:r>
                    <a:rPr kumimoji="1" lang="en-US" altLang="zh-CN" sz="1400" b="1">
                      <a:solidFill>
                        <a:srgbClr val="000066"/>
                      </a:solidFill>
                      <a:latin typeface="宋体" pitchFamily="2" charset="-122"/>
                    </a:rPr>
                    <a:t>4=</a:t>
                  </a:r>
                  <a:r>
                    <a:rPr kumimoji="1" lang="zh-CN" altLang="en-US" sz="1400" b="1">
                      <a:solidFill>
                        <a:srgbClr val="000066"/>
                      </a:solidFill>
                      <a:latin typeface="宋体" pitchFamily="2" charset="-122"/>
                    </a:rPr>
                    <a:t>反应很好，</a:t>
                  </a:r>
                  <a:r>
                    <a:rPr kumimoji="1" lang="en-US" altLang="zh-CN" sz="1400" b="1">
                      <a:solidFill>
                        <a:srgbClr val="000066"/>
                      </a:solidFill>
                      <a:latin typeface="宋体" pitchFamily="2" charset="-122"/>
                    </a:rPr>
                    <a:t>3=</a:t>
                  </a:r>
                  <a:r>
                    <a:rPr kumimoji="1" lang="zh-CN" altLang="en-US" sz="1400" b="1">
                      <a:solidFill>
                        <a:srgbClr val="000066"/>
                      </a:solidFill>
                      <a:latin typeface="宋体" pitchFamily="2" charset="-122"/>
                    </a:rPr>
                    <a:t>反应超过平均水平，</a:t>
                  </a:r>
                  <a:endParaRPr kumimoji="1" lang="zh-CN" altLang="en-US" sz="1000" b="1">
                    <a:solidFill>
                      <a:srgbClr val="000066"/>
                    </a:solidFill>
                    <a:latin typeface="Times New Roman" pitchFamily="18" charset="0"/>
                  </a:endParaRPr>
                </a:p>
                <a:p>
                  <a:pPr indent="825500" algn="just" eaLnBrk="0" hangingPunct="0"/>
                  <a:r>
                    <a:rPr kumimoji="1" lang="en-US" altLang="zh-CN" sz="1400" b="1">
                      <a:solidFill>
                        <a:srgbClr val="000066"/>
                      </a:solidFill>
                      <a:latin typeface="宋体" pitchFamily="2" charset="-122"/>
                    </a:rPr>
                    <a:t>2=</a:t>
                  </a:r>
                  <a:r>
                    <a:rPr kumimoji="1" lang="zh-CN" altLang="en-US" sz="1400" b="1">
                      <a:solidFill>
                        <a:srgbClr val="000066"/>
                      </a:solidFill>
                      <a:latin typeface="宋体" pitchFamily="2" charset="-122"/>
                    </a:rPr>
                    <a:t>反应为平均水平，</a:t>
                  </a:r>
                  <a:r>
                    <a:rPr kumimoji="1" lang="en-US" altLang="zh-CN" sz="1400" b="1">
                      <a:solidFill>
                        <a:srgbClr val="000066"/>
                      </a:solidFill>
                      <a:latin typeface="宋体" pitchFamily="2" charset="-122"/>
                    </a:rPr>
                    <a:t>1=</a:t>
                  </a:r>
                  <a:r>
                    <a:rPr kumimoji="1" lang="zh-CN" altLang="en-US" sz="1400" b="1">
                      <a:solidFill>
                        <a:srgbClr val="000066"/>
                      </a:solidFill>
                      <a:latin typeface="宋体" pitchFamily="2" charset="-122"/>
                    </a:rPr>
                    <a:t>反应很差。  </a:t>
                  </a:r>
                  <a:r>
                    <a:rPr kumimoji="1" lang="en-US" altLang="zh-CN" sz="1400" b="1">
                      <a:solidFill>
                        <a:srgbClr val="000066"/>
                      </a:solidFill>
                      <a:latin typeface="宋体" pitchFamily="2" charset="-122"/>
                    </a:rPr>
                    <a:t>2.</a:t>
                  </a:r>
                  <a:r>
                    <a:rPr kumimoji="1" lang="zh-CN" altLang="en-US" sz="1400" b="1">
                      <a:solidFill>
                        <a:srgbClr val="000066"/>
                      </a:solidFill>
                      <a:latin typeface="宋体" pitchFamily="2" charset="-122"/>
                    </a:rPr>
                    <a:t>总加权分数</a:t>
                  </a:r>
                  <a:r>
                    <a:rPr kumimoji="1" lang="en-US" altLang="zh-CN" sz="1400" b="1">
                      <a:solidFill>
                        <a:srgbClr val="000066"/>
                      </a:solidFill>
                      <a:latin typeface="宋体" pitchFamily="2" charset="-122"/>
                    </a:rPr>
                    <a:t>2.98</a:t>
                  </a:r>
                  <a:r>
                    <a:rPr kumimoji="1" lang="zh-CN" altLang="en-US" sz="1400" b="1">
                      <a:solidFill>
                        <a:srgbClr val="000066"/>
                      </a:solidFill>
                      <a:latin typeface="宋体" pitchFamily="2" charset="-122"/>
                    </a:rPr>
                    <a:t>高于平均值</a:t>
                  </a:r>
                  <a:r>
                    <a:rPr kumimoji="1" lang="en-US" altLang="zh-CN" sz="1400" b="1">
                      <a:solidFill>
                        <a:srgbClr val="000066"/>
                      </a:solidFill>
                      <a:latin typeface="宋体" pitchFamily="2" charset="-122"/>
                    </a:rPr>
                    <a:t>2.50</a:t>
                  </a:r>
                  <a:r>
                    <a:rPr kumimoji="1" lang="zh-CN" altLang="en-US" sz="1400" b="1">
                      <a:solidFill>
                        <a:srgbClr val="000066"/>
                      </a:solidFill>
                      <a:latin typeface="宋体" pitchFamily="2" charset="-122"/>
                    </a:rPr>
                    <a:t>。</a:t>
                  </a:r>
                  <a:endParaRPr kumimoji="1" lang="zh-CN" altLang="en-US" sz="1000" b="1">
                    <a:solidFill>
                      <a:srgbClr val="000066"/>
                    </a:solidFill>
                    <a:latin typeface="Times New Roman" pitchFamily="18" charset="0"/>
                  </a:endParaRPr>
                </a:p>
                <a:p>
                  <a:pPr indent="825500" algn="just" eaLnBrk="0" hangingPunct="0"/>
                  <a:endParaRPr kumimoji="1" lang="en-US" altLang="zh-CN" sz="2400" b="1">
                    <a:solidFill>
                      <a:srgbClr val="000066"/>
                    </a:solidFill>
                    <a:latin typeface="Times New Roman" pitchFamily="18" charset="0"/>
                  </a:endParaRPr>
                </a:p>
              </p:txBody>
            </p:sp>
            <p:sp>
              <p:nvSpPr>
                <p:cNvPr id="28717" name="Rectangle 114"/>
                <p:cNvSpPr>
                  <a:spLocks noChangeArrowheads="1"/>
                </p:cNvSpPr>
                <p:nvPr/>
              </p:nvSpPr>
              <p:spPr bwMode="auto">
                <a:xfrm>
                  <a:off x="0" y="5138"/>
                  <a:ext cx="2319" cy="958"/>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28678" name="Rectangle 115"/>
            <p:cNvSpPr>
              <a:spLocks noChangeArrowheads="1"/>
            </p:cNvSpPr>
            <p:nvPr/>
          </p:nvSpPr>
          <p:spPr bwMode="auto">
            <a:xfrm>
              <a:off x="-2" y="-2"/>
              <a:ext cx="2323" cy="6100"/>
            </a:xfrm>
            <a:prstGeom prst="rect">
              <a:avLst/>
            </a:prstGeom>
            <a:noFill/>
            <a:ln w="6350" cap="sq">
              <a:solidFill>
                <a:srgbClr val="A0A0A0"/>
              </a:solidFill>
              <a:miter lim="800000"/>
              <a:headEnd type="none" w="sm" len="sm"/>
              <a:tailEnd type="none" w="sm" len="sm"/>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p:spPr>
        <p:txBody>
          <a:bodyPr/>
          <a:lstStyle/>
          <a:p>
            <a:fld id="{DF61001A-5E3E-409E-A015-A873F30B62DE}" type="datetime1">
              <a:rPr lang="zh-CN" altLang="en-US" smtClean="0"/>
              <a:pPr/>
              <a:t>2015/12/12</a:t>
            </a:fld>
            <a:endParaRPr lang="en-US" altLang="zh-CN" smtClean="0"/>
          </a:p>
        </p:txBody>
      </p:sp>
      <p:sp>
        <p:nvSpPr>
          <p:cNvPr id="29699" name="灯片编号占位符 3"/>
          <p:cNvSpPr>
            <a:spLocks noGrp="1"/>
          </p:cNvSpPr>
          <p:nvPr>
            <p:ph type="sldNum" sz="quarter" idx="12"/>
          </p:nvPr>
        </p:nvSpPr>
        <p:spPr>
          <a:noFill/>
        </p:spPr>
        <p:txBody>
          <a:bodyPr/>
          <a:lstStyle/>
          <a:p>
            <a:fld id="{2728225E-F4EE-4B54-843F-E14A7D7EB401}" type="slidenum">
              <a:rPr lang="en-US" altLang="zh-CN" smtClean="0"/>
              <a:pPr/>
              <a:t>114</a:t>
            </a:fld>
            <a:endParaRPr lang="en-US" altLang="zh-CN" smtClean="0"/>
          </a:p>
        </p:txBody>
      </p:sp>
      <p:grpSp>
        <p:nvGrpSpPr>
          <p:cNvPr id="2" name="Group 2"/>
          <p:cNvGrpSpPr>
            <a:grpSpLocks/>
          </p:cNvGrpSpPr>
          <p:nvPr/>
        </p:nvGrpSpPr>
        <p:grpSpPr bwMode="auto">
          <a:xfrm>
            <a:off x="250825" y="908050"/>
            <a:ext cx="8435975" cy="5111750"/>
            <a:chOff x="-2" y="-2"/>
            <a:chExt cx="2295" cy="5256"/>
          </a:xfrm>
        </p:grpSpPr>
        <p:grpSp>
          <p:nvGrpSpPr>
            <p:cNvPr id="3" name="Group 3"/>
            <p:cNvGrpSpPr>
              <a:grpSpLocks/>
            </p:cNvGrpSpPr>
            <p:nvPr/>
          </p:nvGrpSpPr>
          <p:grpSpPr bwMode="auto">
            <a:xfrm>
              <a:off x="0" y="0"/>
              <a:ext cx="2291" cy="5252"/>
              <a:chOff x="0" y="0"/>
              <a:chExt cx="2291" cy="5252"/>
            </a:xfrm>
          </p:grpSpPr>
          <p:grpSp>
            <p:nvGrpSpPr>
              <p:cNvPr id="4" name="Group 4"/>
              <p:cNvGrpSpPr>
                <a:grpSpLocks/>
              </p:cNvGrpSpPr>
              <p:nvPr/>
            </p:nvGrpSpPr>
            <p:grpSpPr bwMode="auto">
              <a:xfrm>
                <a:off x="0" y="0"/>
                <a:ext cx="1370" cy="1360"/>
                <a:chOff x="0" y="0"/>
                <a:chExt cx="1370" cy="1360"/>
              </a:xfrm>
            </p:grpSpPr>
            <p:sp>
              <p:nvSpPr>
                <p:cNvPr id="29797" name="Rectangle 5"/>
                <p:cNvSpPr>
                  <a:spLocks noChangeArrowheads="1"/>
                </p:cNvSpPr>
                <p:nvPr/>
              </p:nvSpPr>
              <p:spPr bwMode="auto">
                <a:xfrm>
                  <a:off x="43" y="0"/>
                  <a:ext cx="1284"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关 键 内 部 因 素</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9798" name="Rectangle 6"/>
                <p:cNvSpPr>
                  <a:spLocks noChangeArrowheads="1"/>
                </p:cNvSpPr>
                <p:nvPr/>
              </p:nvSpPr>
              <p:spPr bwMode="auto">
                <a:xfrm>
                  <a:off x="0" y="0"/>
                  <a:ext cx="1370"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 name="Group 7"/>
              <p:cNvGrpSpPr>
                <a:grpSpLocks/>
              </p:cNvGrpSpPr>
              <p:nvPr/>
            </p:nvGrpSpPr>
            <p:grpSpPr bwMode="auto">
              <a:xfrm>
                <a:off x="1370" y="0"/>
                <a:ext cx="277" cy="1360"/>
                <a:chOff x="1370" y="0"/>
                <a:chExt cx="277" cy="1360"/>
              </a:xfrm>
            </p:grpSpPr>
            <p:sp>
              <p:nvSpPr>
                <p:cNvPr id="29795" name="Rectangle 8"/>
                <p:cNvSpPr>
                  <a:spLocks noChangeArrowheads="1"/>
                </p:cNvSpPr>
                <p:nvPr/>
              </p:nvSpPr>
              <p:spPr bwMode="auto">
                <a:xfrm>
                  <a:off x="1413" y="0"/>
                  <a:ext cx="191"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对产业的权重</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9796" name="Rectangle 9"/>
                <p:cNvSpPr>
                  <a:spLocks noChangeArrowheads="1"/>
                </p:cNvSpPr>
                <p:nvPr/>
              </p:nvSpPr>
              <p:spPr bwMode="auto">
                <a:xfrm>
                  <a:off x="1370" y="0"/>
                  <a:ext cx="277"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6" name="Group 10"/>
              <p:cNvGrpSpPr>
                <a:grpSpLocks/>
              </p:cNvGrpSpPr>
              <p:nvPr/>
            </p:nvGrpSpPr>
            <p:grpSpPr bwMode="auto">
              <a:xfrm>
                <a:off x="1647" y="0"/>
                <a:ext cx="322" cy="1360"/>
                <a:chOff x="1647" y="0"/>
                <a:chExt cx="322" cy="1360"/>
              </a:xfrm>
            </p:grpSpPr>
            <p:sp>
              <p:nvSpPr>
                <p:cNvPr id="29793" name="Rectangle 11"/>
                <p:cNvSpPr>
                  <a:spLocks noChangeArrowheads="1"/>
                </p:cNvSpPr>
                <p:nvPr/>
              </p:nvSpPr>
              <p:spPr bwMode="auto">
                <a:xfrm>
                  <a:off x="1690" y="0"/>
                  <a:ext cx="236"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对中化国际的评分</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9794" name="Rectangle 12"/>
                <p:cNvSpPr>
                  <a:spLocks noChangeArrowheads="1"/>
                </p:cNvSpPr>
                <p:nvPr/>
              </p:nvSpPr>
              <p:spPr bwMode="auto">
                <a:xfrm>
                  <a:off x="1647" y="0"/>
                  <a:ext cx="322"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7" name="Group 13"/>
              <p:cNvGrpSpPr>
                <a:grpSpLocks/>
              </p:cNvGrpSpPr>
              <p:nvPr/>
            </p:nvGrpSpPr>
            <p:grpSpPr bwMode="auto">
              <a:xfrm>
                <a:off x="1969" y="0"/>
                <a:ext cx="322" cy="1360"/>
                <a:chOff x="1969" y="0"/>
                <a:chExt cx="322" cy="1360"/>
              </a:xfrm>
            </p:grpSpPr>
            <p:sp>
              <p:nvSpPr>
                <p:cNvPr id="29791" name="Rectangle 14"/>
                <p:cNvSpPr>
                  <a:spLocks noChangeArrowheads="1"/>
                </p:cNvSpPr>
                <p:nvPr/>
              </p:nvSpPr>
              <p:spPr bwMode="auto">
                <a:xfrm>
                  <a:off x="2012" y="0"/>
                  <a:ext cx="236" cy="1360"/>
                </a:xfrm>
                <a:prstGeom prst="rect">
                  <a:avLst/>
                </a:prstGeom>
                <a:noFill/>
                <a:ln w="12700" cap="sq">
                  <a:noFill/>
                  <a:miter lim="800000"/>
                  <a:headEnd type="none" w="sm" len="sm"/>
                  <a:tailEnd type="none" w="sm" len="sm"/>
                </a:ln>
              </p:spPr>
              <p:txBody>
                <a:bodyPr anchor="ctr"/>
                <a:lstStyle/>
                <a:p>
                  <a:pPr algn="ctr"/>
                  <a:r>
                    <a:rPr kumimoji="1" lang="zh-CN" altLang="en-US" sz="1400" b="1">
                      <a:latin typeface="宋体" pitchFamily="2" charset="-122"/>
                    </a:rPr>
                    <a:t>加权分数</a:t>
                  </a:r>
                  <a:endParaRPr kumimoji="1" lang="zh-CN" altLang="en-US" sz="1000">
                    <a:latin typeface="Times New Roman" pitchFamily="18" charset="0"/>
                  </a:endParaRPr>
                </a:p>
                <a:p>
                  <a:pPr algn="ctr" eaLnBrk="0" hangingPunct="0"/>
                  <a:endParaRPr kumimoji="1" lang="en-US" altLang="zh-CN" sz="2400">
                    <a:latin typeface="Times New Roman" pitchFamily="18" charset="0"/>
                  </a:endParaRPr>
                </a:p>
              </p:txBody>
            </p:sp>
            <p:sp>
              <p:nvSpPr>
                <p:cNvPr id="29792" name="Rectangle 15"/>
                <p:cNvSpPr>
                  <a:spLocks noChangeArrowheads="1"/>
                </p:cNvSpPr>
                <p:nvPr/>
              </p:nvSpPr>
              <p:spPr bwMode="auto">
                <a:xfrm>
                  <a:off x="1969" y="0"/>
                  <a:ext cx="322" cy="136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8" name="Group 16"/>
              <p:cNvGrpSpPr>
                <a:grpSpLocks/>
              </p:cNvGrpSpPr>
              <p:nvPr/>
            </p:nvGrpSpPr>
            <p:grpSpPr bwMode="auto">
              <a:xfrm>
                <a:off x="0" y="1360"/>
                <a:ext cx="1370" cy="422"/>
                <a:chOff x="0" y="1360"/>
                <a:chExt cx="1370" cy="422"/>
              </a:xfrm>
            </p:grpSpPr>
            <p:sp>
              <p:nvSpPr>
                <p:cNvPr id="29789" name="Rectangle 17"/>
                <p:cNvSpPr>
                  <a:spLocks noChangeArrowheads="1"/>
                </p:cNvSpPr>
                <p:nvPr/>
              </p:nvSpPr>
              <p:spPr bwMode="auto">
                <a:xfrm>
                  <a:off x="43" y="1360"/>
                  <a:ext cx="1284" cy="422"/>
                </a:xfrm>
                <a:prstGeom prst="rect">
                  <a:avLst/>
                </a:prstGeom>
                <a:noFill/>
                <a:ln w="12700" cap="sq">
                  <a:noFill/>
                  <a:miter lim="800000"/>
                  <a:headEnd type="none" w="sm" len="sm"/>
                  <a:tailEnd type="none" w="sm" len="sm"/>
                </a:ln>
              </p:spPr>
              <p:txBody>
                <a:bodyPr anchor="ctr"/>
                <a:lstStyle/>
                <a:p>
                  <a:pPr algn="just"/>
                  <a:r>
                    <a:rPr kumimoji="1" lang="zh-CN" altLang="en-US" sz="1400" b="1">
                      <a:latin typeface="宋体" pitchFamily="2" charset="-122"/>
                    </a:rPr>
                    <a:t>优势</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29790" name="Rectangle 18"/>
                <p:cNvSpPr>
                  <a:spLocks noChangeArrowheads="1"/>
                </p:cNvSpPr>
                <p:nvPr/>
              </p:nvSpPr>
              <p:spPr bwMode="auto">
                <a:xfrm>
                  <a:off x="0" y="1360"/>
                  <a:ext cx="1370"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9" name="Group 19"/>
              <p:cNvGrpSpPr>
                <a:grpSpLocks/>
              </p:cNvGrpSpPr>
              <p:nvPr/>
            </p:nvGrpSpPr>
            <p:grpSpPr bwMode="auto">
              <a:xfrm>
                <a:off x="1370" y="1360"/>
                <a:ext cx="277" cy="422"/>
                <a:chOff x="1370" y="1360"/>
                <a:chExt cx="277" cy="422"/>
              </a:xfrm>
            </p:grpSpPr>
            <p:sp>
              <p:nvSpPr>
                <p:cNvPr id="29787" name="Rectangle 20"/>
                <p:cNvSpPr>
                  <a:spLocks noChangeArrowheads="1"/>
                </p:cNvSpPr>
                <p:nvPr/>
              </p:nvSpPr>
              <p:spPr bwMode="auto">
                <a:xfrm>
                  <a:off x="1413" y="1360"/>
                  <a:ext cx="191" cy="422"/>
                </a:xfrm>
                <a:prstGeom prst="rect">
                  <a:avLst/>
                </a:prstGeom>
                <a:noFill/>
                <a:ln w="12700" cap="sq">
                  <a:noFill/>
                  <a:miter lim="800000"/>
                  <a:headEnd type="none" w="sm" len="sm"/>
                  <a:tailEnd type="none" w="sm" len="sm"/>
                </a:ln>
              </p:spPr>
              <p:txBody>
                <a:bodyPr anchor="ct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9788" name="Rectangle 21"/>
                <p:cNvSpPr>
                  <a:spLocks noChangeArrowheads="1"/>
                </p:cNvSpPr>
                <p:nvPr/>
              </p:nvSpPr>
              <p:spPr bwMode="auto">
                <a:xfrm>
                  <a:off x="1370" y="1360"/>
                  <a:ext cx="277"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0" name="Group 22"/>
              <p:cNvGrpSpPr>
                <a:grpSpLocks/>
              </p:cNvGrpSpPr>
              <p:nvPr/>
            </p:nvGrpSpPr>
            <p:grpSpPr bwMode="auto">
              <a:xfrm>
                <a:off x="1647" y="1360"/>
                <a:ext cx="322" cy="422"/>
                <a:chOff x="1647" y="1360"/>
                <a:chExt cx="322" cy="422"/>
              </a:xfrm>
            </p:grpSpPr>
            <p:sp>
              <p:nvSpPr>
                <p:cNvPr id="29785" name="Rectangle 23"/>
                <p:cNvSpPr>
                  <a:spLocks noChangeArrowheads="1"/>
                </p:cNvSpPr>
                <p:nvPr/>
              </p:nvSpPr>
              <p:spPr bwMode="auto">
                <a:xfrm>
                  <a:off x="1690" y="1360"/>
                  <a:ext cx="236" cy="422"/>
                </a:xfrm>
                <a:prstGeom prst="rect">
                  <a:avLst/>
                </a:prstGeom>
                <a:noFill/>
                <a:ln w="12700" cap="sq">
                  <a:noFill/>
                  <a:miter lim="800000"/>
                  <a:headEnd type="none" w="sm" len="sm"/>
                  <a:tailEnd type="none" w="sm" len="sm"/>
                </a:ln>
              </p:spPr>
              <p:txBody>
                <a:bodyPr anchor="ct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9786" name="Rectangle 24"/>
                <p:cNvSpPr>
                  <a:spLocks noChangeArrowheads="1"/>
                </p:cNvSpPr>
                <p:nvPr/>
              </p:nvSpPr>
              <p:spPr bwMode="auto">
                <a:xfrm>
                  <a:off x="1647" y="1360"/>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1" name="Group 25"/>
              <p:cNvGrpSpPr>
                <a:grpSpLocks/>
              </p:cNvGrpSpPr>
              <p:nvPr/>
            </p:nvGrpSpPr>
            <p:grpSpPr bwMode="auto">
              <a:xfrm>
                <a:off x="1969" y="1360"/>
                <a:ext cx="322" cy="422"/>
                <a:chOff x="1969" y="1360"/>
                <a:chExt cx="322" cy="422"/>
              </a:xfrm>
            </p:grpSpPr>
            <p:sp>
              <p:nvSpPr>
                <p:cNvPr id="29783" name="Rectangle 26"/>
                <p:cNvSpPr>
                  <a:spLocks noChangeArrowheads="1"/>
                </p:cNvSpPr>
                <p:nvPr/>
              </p:nvSpPr>
              <p:spPr bwMode="auto">
                <a:xfrm>
                  <a:off x="2012" y="1360"/>
                  <a:ext cx="236" cy="422"/>
                </a:xfrm>
                <a:prstGeom prst="rect">
                  <a:avLst/>
                </a:prstGeom>
                <a:noFill/>
                <a:ln w="12700" cap="sq">
                  <a:noFill/>
                  <a:miter lim="800000"/>
                  <a:headEnd type="none" w="sm" len="sm"/>
                  <a:tailEnd type="none" w="sm" len="sm"/>
                </a:ln>
              </p:spPr>
              <p:txBody>
                <a:bodyPr anchor="ct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29784" name="Rectangle 27"/>
                <p:cNvSpPr>
                  <a:spLocks noChangeArrowheads="1"/>
                </p:cNvSpPr>
                <p:nvPr/>
              </p:nvSpPr>
              <p:spPr bwMode="auto">
                <a:xfrm>
                  <a:off x="1969" y="1360"/>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2" name="Group 28"/>
              <p:cNvGrpSpPr>
                <a:grpSpLocks/>
              </p:cNvGrpSpPr>
              <p:nvPr/>
            </p:nvGrpSpPr>
            <p:grpSpPr bwMode="auto">
              <a:xfrm>
                <a:off x="0" y="1782"/>
                <a:ext cx="1370" cy="690"/>
                <a:chOff x="0" y="1782"/>
                <a:chExt cx="1370" cy="690"/>
              </a:xfrm>
            </p:grpSpPr>
            <p:sp>
              <p:nvSpPr>
                <p:cNvPr id="29781" name="Rectangle 29"/>
                <p:cNvSpPr>
                  <a:spLocks noChangeArrowheads="1"/>
                </p:cNvSpPr>
                <p:nvPr/>
              </p:nvSpPr>
              <p:spPr bwMode="auto">
                <a:xfrm>
                  <a:off x="43" y="1782"/>
                  <a:ext cx="1284" cy="690"/>
                </a:xfrm>
                <a:prstGeom prst="rect">
                  <a:avLst/>
                </a:prstGeom>
                <a:noFill/>
                <a:ln w="12700" cap="sq">
                  <a:noFill/>
                  <a:miter lim="800000"/>
                  <a:headEnd type="none" w="sm" len="sm"/>
                  <a:tailEnd type="none" w="sm" len="sm"/>
                </a:ln>
              </p:spPr>
              <p:txBody>
                <a:bodyPr anchor="ctr"/>
                <a:lstStyle/>
                <a:p>
                  <a:pPr algn="just"/>
                  <a:r>
                    <a:rPr kumimoji="1" lang="en-US" altLang="zh-CN" sz="1400">
                      <a:latin typeface="宋体" pitchFamily="2" charset="-122"/>
                    </a:rPr>
                    <a:t>1</a:t>
                  </a:r>
                  <a:r>
                    <a:rPr kumimoji="1" lang="en-US" altLang="zh-CN" sz="1400" b="1">
                      <a:latin typeface="宋体" pitchFamily="2" charset="-122"/>
                    </a:rPr>
                    <a:t>.</a:t>
                  </a:r>
                  <a:r>
                    <a:rPr kumimoji="1" lang="zh-CN" altLang="en-US" sz="1400" b="1">
                      <a:latin typeface="宋体" pitchFamily="2" charset="-122"/>
                    </a:rPr>
                    <a:t>地处长江三角洲化工产业带，享受浦东优惠所得税率</a:t>
                  </a:r>
                  <a:endParaRPr kumimoji="1" lang="zh-CN" altLang="en-US" sz="1400" b="1">
                    <a:latin typeface="Times New Roman" pitchFamily="18" charset="0"/>
                  </a:endParaRPr>
                </a:p>
                <a:p>
                  <a:pPr algn="just" eaLnBrk="0" hangingPunct="0"/>
                  <a:endParaRPr kumimoji="1" lang="en-US" altLang="zh-CN" sz="1400" b="1">
                    <a:latin typeface="Times New Roman" pitchFamily="18" charset="0"/>
                  </a:endParaRPr>
                </a:p>
              </p:txBody>
            </p:sp>
            <p:sp>
              <p:nvSpPr>
                <p:cNvPr id="29782" name="Rectangle 30"/>
                <p:cNvSpPr>
                  <a:spLocks noChangeArrowheads="1"/>
                </p:cNvSpPr>
                <p:nvPr/>
              </p:nvSpPr>
              <p:spPr bwMode="auto">
                <a:xfrm>
                  <a:off x="0" y="1782"/>
                  <a:ext cx="1370"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3" name="Group 31"/>
              <p:cNvGrpSpPr>
                <a:grpSpLocks/>
              </p:cNvGrpSpPr>
              <p:nvPr/>
            </p:nvGrpSpPr>
            <p:grpSpPr bwMode="auto">
              <a:xfrm>
                <a:off x="1370" y="1782"/>
                <a:ext cx="277" cy="690"/>
                <a:chOff x="1370" y="1782"/>
                <a:chExt cx="277" cy="690"/>
              </a:xfrm>
            </p:grpSpPr>
            <p:sp>
              <p:nvSpPr>
                <p:cNvPr id="29779" name="Rectangle 32"/>
                <p:cNvSpPr>
                  <a:spLocks noChangeArrowheads="1"/>
                </p:cNvSpPr>
                <p:nvPr/>
              </p:nvSpPr>
              <p:spPr bwMode="auto">
                <a:xfrm>
                  <a:off x="1413" y="1782"/>
                  <a:ext cx="191" cy="690"/>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80" name="Rectangle 33"/>
                <p:cNvSpPr>
                  <a:spLocks noChangeArrowheads="1"/>
                </p:cNvSpPr>
                <p:nvPr/>
              </p:nvSpPr>
              <p:spPr bwMode="auto">
                <a:xfrm>
                  <a:off x="1370" y="1782"/>
                  <a:ext cx="277"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4" name="Group 34"/>
              <p:cNvGrpSpPr>
                <a:grpSpLocks/>
              </p:cNvGrpSpPr>
              <p:nvPr/>
            </p:nvGrpSpPr>
            <p:grpSpPr bwMode="auto">
              <a:xfrm>
                <a:off x="1647" y="1782"/>
                <a:ext cx="322" cy="690"/>
                <a:chOff x="1647" y="1782"/>
                <a:chExt cx="322" cy="690"/>
              </a:xfrm>
            </p:grpSpPr>
            <p:sp>
              <p:nvSpPr>
                <p:cNvPr id="29777" name="Rectangle 35"/>
                <p:cNvSpPr>
                  <a:spLocks noChangeArrowheads="1"/>
                </p:cNvSpPr>
                <p:nvPr/>
              </p:nvSpPr>
              <p:spPr bwMode="auto">
                <a:xfrm>
                  <a:off x="1690" y="1782"/>
                  <a:ext cx="236" cy="690"/>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78" name="Rectangle 36"/>
                <p:cNvSpPr>
                  <a:spLocks noChangeArrowheads="1"/>
                </p:cNvSpPr>
                <p:nvPr/>
              </p:nvSpPr>
              <p:spPr bwMode="auto">
                <a:xfrm>
                  <a:off x="1647" y="178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5" name="Group 37"/>
              <p:cNvGrpSpPr>
                <a:grpSpLocks/>
              </p:cNvGrpSpPr>
              <p:nvPr/>
            </p:nvGrpSpPr>
            <p:grpSpPr bwMode="auto">
              <a:xfrm>
                <a:off x="1969" y="1782"/>
                <a:ext cx="322" cy="690"/>
                <a:chOff x="1969" y="1782"/>
                <a:chExt cx="322" cy="690"/>
              </a:xfrm>
            </p:grpSpPr>
            <p:sp>
              <p:nvSpPr>
                <p:cNvPr id="29775" name="Rectangle 38"/>
                <p:cNvSpPr>
                  <a:spLocks noChangeArrowheads="1"/>
                </p:cNvSpPr>
                <p:nvPr/>
              </p:nvSpPr>
              <p:spPr bwMode="auto">
                <a:xfrm>
                  <a:off x="2012" y="1782"/>
                  <a:ext cx="236" cy="690"/>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0.48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76" name="Rectangle 39"/>
                <p:cNvSpPr>
                  <a:spLocks noChangeArrowheads="1"/>
                </p:cNvSpPr>
                <p:nvPr/>
              </p:nvSpPr>
              <p:spPr bwMode="auto">
                <a:xfrm>
                  <a:off x="1969" y="1782"/>
                  <a:ext cx="322"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6" name="Group 40"/>
              <p:cNvGrpSpPr>
                <a:grpSpLocks/>
              </p:cNvGrpSpPr>
              <p:nvPr/>
            </p:nvGrpSpPr>
            <p:grpSpPr bwMode="auto">
              <a:xfrm>
                <a:off x="0" y="2472"/>
                <a:ext cx="1370" cy="556"/>
                <a:chOff x="0" y="2472"/>
                <a:chExt cx="1370" cy="556"/>
              </a:xfrm>
            </p:grpSpPr>
            <p:sp>
              <p:nvSpPr>
                <p:cNvPr id="29773" name="Rectangle 41"/>
                <p:cNvSpPr>
                  <a:spLocks noChangeArrowheads="1"/>
                </p:cNvSpPr>
                <p:nvPr/>
              </p:nvSpPr>
              <p:spPr bwMode="auto">
                <a:xfrm>
                  <a:off x="43" y="2472"/>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2.</a:t>
                  </a:r>
                  <a:r>
                    <a:rPr kumimoji="1" lang="zh-CN" altLang="en-US" sz="1400" b="1">
                      <a:latin typeface="宋体" pitchFamily="2" charset="-122"/>
                    </a:rPr>
                    <a:t>人力资源结构合理，员工队伍年轻化</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29774" name="Rectangle 42"/>
                <p:cNvSpPr>
                  <a:spLocks noChangeArrowheads="1"/>
                </p:cNvSpPr>
                <p:nvPr/>
              </p:nvSpPr>
              <p:spPr bwMode="auto">
                <a:xfrm>
                  <a:off x="0" y="2472"/>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7" name="Group 43"/>
              <p:cNvGrpSpPr>
                <a:grpSpLocks/>
              </p:cNvGrpSpPr>
              <p:nvPr/>
            </p:nvGrpSpPr>
            <p:grpSpPr bwMode="auto">
              <a:xfrm>
                <a:off x="1370" y="2472"/>
                <a:ext cx="277" cy="556"/>
                <a:chOff x="1370" y="2472"/>
                <a:chExt cx="277" cy="556"/>
              </a:xfrm>
            </p:grpSpPr>
            <p:sp>
              <p:nvSpPr>
                <p:cNvPr id="29771" name="Rectangle 44"/>
                <p:cNvSpPr>
                  <a:spLocks noChangeArrowheads="1"/>
                </p:cNvSpPr>
                <p:nvPr/>
              </p:nvSpPr>
              <p:spPr bwMode="auto">
                <a:xfrm>
                  <a:off x="1413" y="2472"/>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72" name="Rectangle 45"/>
                <p:cNvSpPr>
                  <a:spLocks noChangeArrowheads="1"/>
                </p:cNvSpPr>
                <p:nvPr/>
              </p:nvSpPr>
              <p:spPr bwMode="auto">
                <a:xfrm>
                  <a:off x="1370" y="2472"/>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8" name="Group 46"/>
              <p:cNvGrpSpPr>
                <a:grpSpLocks/>
              </p:cNvGrpSpPr>
              <p:nvPr/>
            </p:nvGrpSpPr>
            <p:grpSpPr bwMode="auto">
              <a:xfrm>
                <a:off x="1647" y="2472"/>
                <a:ext cx="322" cy="556"/>
                <a:chOff x="1647" y="2472"/>
                <a:chExt cx="322" cy="556"/>
              </a:xfrm>
            </p:grpSpPr>
            <p:sp>
              <p:nvSpPr>
                <p:cNvPr id="29769" name="Rectangle 47"/>
                <p:cNvSpPr>
                  <a:spLocks noChangeArrowheads="1"/>
                </p:cNvSpPr>
                <p:nvPr/>
              </p:nvSpPr>
              <p:spPr bwMode="auto">
                <a:xfrm>
                  <a:off x="1690" y="2472"/>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70" name="Rectangle 48"/>
                <p:cNvSpPr>
                  <a:spLocks noChangeArrowheads="1"/>
                </p:cNvSpPr>
                <p:nvPr/>
              </p:nvSpPr>
              <p:spPr bwMode="auto">
                <a:xfrm>
                  <a:off x="1647" y="247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9" name="Group 49"/>
              <p:cNvGrpSpPr>
                <a:grpSpLocks/>
              </p:cNvGrpSpPr>
              <p:nvPr/>
            </p:nvGrpSpPr>
            <p:grpSpPr bwMode="auto">
              <a:xfrm>
                <a:off x="1969" y="2472"/>
                <a:ext cx="322" cy="556"/>
                <a:chOff x="1969" y="2472"/>
                <a:chExt cx="322" cy="556"/>
              </a:xfrm>
            </p:grpSpPr>
            <p:sp>
              <p:nvSpPr>
                <p:cNvPr id="29767" name="Rectangle 50"/>
                <p:cNvSpPr>
                  <a:spLocks noChangeArrowheads="1"/>
                </p:cNvSpPr>
                <p:nvPr/>
              </p:nvSpPr>
              <p:spPr bwMode="auto">
                <a:xfrm>
                  <a:off x="2012" y="2472"/>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0.40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68" name="Rectangle 51"/>
                <p:cNvSpPr>
                  <a:spLocks noChangeArrowheads="1"/>
                </p:cNvSpPr>
                <p:nvPr/>
              </p:nvSpPr>
              <p:spPr bwMode="auto">
                <a:xfrm>
                  <a:off x="1969" y="247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0" name="Group 52"/>
              <p:cNvGrpSpPr>
                <a:grpSpLocks/>
              </p:cNvGrpSpPr>
              <p:nvPr/>
            </p:nvGrpSpPr>
            <p:grpSpPr bwMode="auto">
              <a:xfrm>
                <a:off x="0" y="3028"/>
                <a:ext cx="1370" cy="556"/>
                <a:chOff x="0" y="3028"/>
                <a:chExt cx="1370" cy="556"/>
              </a:xfrm>
            </p:grpSpPr>
            <p:sp>
              <p:nvSpPr>
                <p:cNvPr id="29765" name="Rectangle 53"/>
                <p:cNvSpPr>
                  <a:spLocks noChangeArrowheads="1"/>
                </p:cNvSpPr>
                <p:nvPr/>
              </p:nvSpPr>
              <p:spPr bwMode="auto">
                <a:xfrm>
                  <a:off x="43" y="3028"/>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3.ERP</a:t>
                  </a:r>
                  <a:r>
                    <a:rPr kumimoji="1" lang="zh-CN" altLang="en-US" sz="1400" b="1">
                      <a:latin typeface="宋体" pitchFamily="2" charset="-122"/>
                    </a:rPr>
                    <a:t>系统成为公司规范化经营管理的平台</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29766" name="Rectangle 54"/>
                <p:cNvSpPr>
                  <a:spLocks noChangeArrowheads="1"/>
                </p:cNvSpPr>
                <p:nvPr/>
              </p:nvSpPr>
              <p:spPr bwMode="auto">
                <a:xfrm>
                  <a:off x="0" y="3028"/>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1" name="Group 55"/>
              <p:cNvGrpSpPr>
                <a:grpSpLocks/>
              </p:cNvGrpSpPr>
              <p:nvPr/>
            </p:nvGrpSpPr>
            <p:grpSpPr bwMode="auto">
              <a:xfrm>
                <a:off x="1370" y="3028"/>
                <a:ext cx="277" cy="556"/>
                <a:chOff x="1370" y="3028"/>
                <a:chExt cx="277" cy="556"/>
              </a:xfrm>
            </p:grpSpPr>
            <p:sp>
              <p:nvSpPr>
                <p:cNvPr id="29763" name="Rectangle 56"/>
                <p:cNvSpPr>
                  <a:spLocks noChangeArrowheads="1"/>
                </p:cNvSpPr>
                <p:nvPr/>
              </p:nvSpPr>
              <p:spPr bwMode="auto">
                <a:xfrm>
                  <a:off x="1413" y="3028"/>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0.07</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64" name="Rectangle 57"/>
                <p:cNvSpPr>
                  <a:spLocks noChangeArrowheads="1"/>
                </p:cNvSpPr>
                <p:nvPr/>
              </p:nvSpPr>
              <p:spPr bwMode="auto">
                <a:xfrm>
                  <a:off x="1370" y="3028"/>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2" name="Group 58"/>
              <p:cNvGrpSpPr>
                <a:grpSpLocks/>
              </p:cNvGrpSpPr>
              <p:nvPr/>
            </p:nvGrpSpPr>
            <p:grpSpPr bwMode="auto">
              <a:xfrm>
                <a:off x="1647" y="3028"/>
                <a:ext cx="322" cy="556"/>
                <a:chOff x="1647" y="3028"/>
                <a:chExt cx="322" cy="556"/>
              </a:xfrm>
            </p:grpSpPr>
            <p:sp>
              <p:nvSpPr>
                <p:cNvPr id="29761" name="Rectangle 59"/>
                <p:cNvSpPr>
                  <a:spLocks noChangeArrowheads="1"/>
                </p:cNvSpPr>
                <p:nvPr/>
              </p:nvSpPr>
              <p:spPr bwMode="auto">
                <a:xfrm>
                  <a:off x="1690" y="3028"/>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62" name="Rectangle 60"/>
                <p:cNvSpPr>
                  <a:spLocks noChangeArrowheads="1"/>
                </p:cNvSpPr>
                <p:nvPr/>
              </p:nvSpPr>
              <p:spPr bwMode="auto">
                <a:xfrm>
                  <a:off x="1647" y="302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3" name="Group 61"/>
              <p:cNvGrpSpPr>
                <a:grpSpLocks/>
              </p:cNvGrpSpPr>
              <p:nvPr/>
            </p:nvGrpSpPr>
            <p:grpSpPr bwMode="auto">
              <a:xfrm>
                <a:off x="1969" y="3028"/>
                <a:ext cx="322" cy="556"/>
                <a:chOff x="1969" y="3028"/>
                <a:chExt cx="322" cy="556"/>
              </a:xfrm>
            </p:grpSpPr>
            <p:sp>
              <p:nvSpPr>
                <p:cNvPr id="29759" name="Rectangle 62"/>
                <p:cNvSpPr>
                  <a:spLocks noChangeArrowheads="1"/>
                </p:cNvSpPr>
                <p:nvPr/>
              </p:nvSpPr>
              <p:spPr bwMode="auto">
                <a:xfrm>
                  <a:off x="2012" y="3028"/>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0.28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60" name="Rectangle 63"/>
                <p:cNvSpPr>
                  <a:spLocks noChangeArrowheads="1"/>
                </p:cNvSpPr>
                <p:nvPr/>
              </p:nvSpPr>
              <p:spPr bwMode="auto">
                <a:xfrm>
                  <a:off x="1969" y="302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4" name="Group 64"/>
              <p:cNvGrpSpPr>
                <a:grpSpLocks/>
              </p:cNvGrpSpPr>
              <p:nvPr/>
            </p:nvGrpSpPr>
            <p:grpSpPr bwMode="auto">
              <a:xfrm>
                <a:off x="0" y="3584"/>
                <a:ext cx="1370" cy="556"/>
                <a:chOff x="0" y="3584"/>
                <a:chExt cx="1370" cy="556"/>
              </a:xfrm>
            </p:grpSpPr>
            <p:sp>
              <p:nvSpPr>
                <p:cNvPr id="29757" name="Rectangle 65"/>
                <p:cNvSpPr>
                  <a:spLocks noChangeArrowheads="1"/>
                </p:cNvSpPr>
                <p:nvPr/>
              </p:nvSpPr>
              <p:spPr bwMode="auto">
                <a:xfrm>
                  <a:off x="43" y="3584"/>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4.</a:t>
                  </a:r>
                  <a:r>
                    <a:rPr kumimoji="1" lang="zh-CN" altLang="en-US" sz="1400" b="1">
                      <a:latin typeface="宋体" pitchFamily="2" charset="-122"/>
                    </a:rPr>
                    <a:t>主要贸易产品市场份额占据同行前列</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29758" name="Rectangle 66"/>
                <p:cNvSpPr>
                  <a:spLocks noChangeArrowheads="1"/>
                </p:cNvSpPr>
                <p:nvPr/>
              </p:nvSpPr>
              <p:spPr bwMode="auto">
                <a:xfrm>
                  <a:off x="0" y="3584"/>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5" name="Group 67"/>
              <p:cNvGrpSpPr>
                <a:grpSpLocks/>
              </p:cNvGrpSpPr>
              <p:nvPr/>
            </p:nvGrpSpPr>
            <p:grpSpPr bwMode="auto">
              <a:xfrm>
                <a:off x="1370" y="3584"/>
                <a:ext cx="277" cy="556"/>
                <a:chOff x="1370" y="3584"/>
                <a:chExt cx="277" cy="556"/>
              </a:xfrm>
            </p:grpSpPr>
            <p:sp>
              <p:nvSpPr>
                <p:cNvPr id="29755" name="Rectangle 68"/>
                <p:cNvSpPr>
                  <a:spLocks noChangeArrowheads="1"/>
                </p:cNvSpPr>
                <p:nvPr/>
              </p:nvSpPr>
              <p:spPr bwMode="auto">
                <a:xfrm>
                  <a:off x="1413" y="3584"/>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56" name="Rectangle 69"/>
                <p:cNvSpPr>
                  <a:spLocks noChangeArrowheads="1"/>
                </p:cNvSpPr>
                <p:nvPr/>
              </p:nvSpPr>
              <p:spPr bwMode="auto">
                <a:xfrm>
                  <a:off x="1370" y="3584"/>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6" name="Group 70"/>
              <p:cNvGrpSpPr>
                <a:grpSpLocks/>
              </p:cNvGrpSpPr>
              <p:nvPr/>
            </p:nvGrpSpPr>
            <p:grpSpPr bwMode="auto">
              <a:xfrm>
                <a:off x="1647" y="3584"/>
                <a:ext cx="322" cy="556"/>
                <a:chOff x="1647" y="3584"/>
                <a:chExt cx="322" cy="556"/>
              </a:xfrm>
            </p:grpSpPr>
            <p:sp>
              <p:nvSpPr>
                <p:cNvPr id="29753" name="Rectangle 71"/>
                <p:cNvSpPr>
                  <a:spLocks noChangeArrowheads="1"/>
                </p:cNvSpPr>
                <p:nvPr/>
              </p:nvSpPr>
              <p:spPr bwMode="auto">
                <a:xfrm>
                  <a:off x="1690" y="3584"/>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54" name="Rectangle 72"/>
                <p:cNvSpPr>
                  <a:spLocks noChangeArrowheads="1"/>
                </p:cNvSpPr>
                <p:nvPr/>
              </p:nvSpPr>
              <p:spPr bwMode="auto">
                <a:xfrm>
                  <a:off x="1647" y="358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 name="Group 73"/>
              <p:cNvGrpSpPr>
                <a:grpSpLocks/>
              </p:cNvGrpSpPr>
              <p:nvPr/>
            </p:nvGrpSpPr>
            <p:grpSpPr bwMode="auto">
              <a:xfrm>
                <a:off x="1969" y="3584"/>
                <a:ext cx="322" cy="556"/>
                <a:chOff x="1969" y="3584"/>
                <a:chExt cx="322" cy="556"/>
              </a:xfrm>
            </p:grpSpPr>
            <p:sp>
              <p:nvSpPr>
                <p:cNvPr id="29751" name="Rectangle 74"/>
                <p:cNvSpPr>
                  <a:spLocks noChangeArrowheads="1"/>
                </p:cNvSpPr>
                <p:nvPr/>
              </p:nvSpPr>
              <p:spPr bwMode="auto">
                <a:xfrm>
                  <a:off x="2012" y="3584"/>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0.52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52" name="Rectangle 75"/>
                <p:cNvSpPr>
                  <a:spLocks noChangeArrowheads="1"/>
                </p:cNvSpPr>
                <p:nvPr/>
              </p:nvSpPr>
              <p:spPr bwMode="auto">
                <a:xfrm>
                  <a:off x="1969" y="358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 name="Group 76"/>
              <p:cNvGrpSpPr>
                <a:grpSpLocks/>
              </p:cNvGrpSpPr>
              <p:nvPr/>
            </p:nvGrpSpPr>
            <p:grpSpPr bwMode="auto">
              <a:xfrm>
                <a:off x="0" y="4140"/>
                <a:ext cx="1370" cy="556"/>
                <a:chOff x="0" y="4140"/>
                <a:chExt cx="1370" cy="556"/>
              </a:xfrm>
            </p:grpSpPr>
            <p:sp>
              <p:nvSpPr>
                <p:cNvPr id="29749" name="Rectangle 77"/>
                <p:cNvSpPr>
                  <a:spLocks noChangeArrowheads="1"/>
                </p:cNvSpPr>
                <p:nvPr/>
              </p:nvSpPr>
              <p:spPr bwMode="auto">
                <a:xfrm>
                  <a:off x="43" y="4140"/>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5.</a:t>
                  </a:r>
                  <a:r>
                    <a:rPr kumimoji="1" lang="zh-CN" altLang="en-US" sz="1400" b="1">
                      <a:latin typeface="宋体" pitchFamily="2" charset="-122"/>
                    </a:rPr>
                    <a:t>公司资产稳步增长，质量优良</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29750" name="Rectangle 78"/>
                <p:cNvSpPr>
                  <a:spLocks noChangeArrowheads="1"/>
                </p:cNvSpPr>
                <p:nvPr/>
              </p:nvSpPr>
              <p:spPr bwMode="auto">
                <a:xfrm>
                  <a:off x="0" y="4140"/>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 name="Group 79"/>
              <p:cNvGrpSpPr>
                <a:grpSpLocks/>
              </p:cNvGrpSpPr>
              <p:nvPr/>
            </p:nvGrpSpPr>
            <p:grpSpPr bwMode="auto">
              <a:xfrm>
                <a:off x="1370" y="4140"/>
                <a:ext cx="277" cy="556"/>
                <a:chOff x="1370" y="4140"/>
                <a:chExt cx="277" cy="556"/>
              </a:xfrm>
            </p:grpSpPr>
            <p:sp>
              <p:nvSpPr>
                <p:cNvPr id="29747" name="Rectangle 80"/>
                <p:cNvSpPr>
                  <a:spLocks noChangeArrowheads="1"/>
                </p:cNvSpPr>
                <p:nvPr/>
              </p:nvSpPr>
              <p:spPr bwMode="auto">
                <a:xfrm>
                  <a:off x="1413" y="4140"/>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48" name="Rectangle 81"/>
                <p:cNvSpPr>
                  <a:spLocks noChangeArrowheads="1"/>
                </p:cNvSpPr>
                <p:nvPr/>
              </p:nvSpPr>
              <p:spPr bwMode="auto">
                <a:xfrm>
                  <a:off x="1370" y="4140"/>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0" name="Group 82"/>
              <p:cNvGrpSpPr>
                <a:grpSpLocks/>
              </p:cNvGrpSpPr>
              <p:nvPr/>
            </p:nvGrpSpPr>
            <p:grpSpPr bwMode="auto">
              <a:xfrm>
                <a:off x="1647" y="4140"/>
                <a:ext cx="322" cy="556"/>
                <a:chOff x="1647" y="4140"/>
                <a:chExt cx="322" cy="556"/>
              </a:xfrm>
            </p:grpSpPr>
            <p:sp>
              <p:nvSpPr>
                <p:cNvPr id="29745" name="Rectangle 83"/>
                <p:cNvSpPr>
                  <a:spLocks noChangeArrowheads="1"/>
                </p:cNvSpPr>
                <p:nvPr/>
              </p:nvSpPr>
              <p:spPr bwMode="auto">
                <a:xfrm>
                  <a:off x="1690" y="4140"/>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46" name="Rectangle 84"/>
                <p:cNvSpPr>
                  <a:spLocks noChangeArrowheads="1"/>
                </p:cNvSpPr>
                <p:nvPr/>
              </p:nvSpPr>
              <p:spPr bwMode="auto">
                <a:xfrm>
                  <a:off x="1647" y="414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1" name="Group 85"/>
              <p:cNvGrpSpPr>
                <a:grpSpLocks/>
              </p:cNvGrpSpPr>
              <p:nvPr/>
            </p:nvGrpSpPr>
            <p:grpSpPr bwMode="auto">
              <a:xfrm>
                <a:off x="1969" y="4140"/>
                <a:ext cx="322" cy="556"/>
                <a:chOff x="1969" y="4140"/>
                <a:chExt cx="322" cy="556"/>
              </a:xfrm>
            </p:grpSpPr>
            <p:sp>
              <p:nvSpPr>
                <p:cNvPr id="29743" name="Rectangle 86"/>
                <p:cNvSpPr>
                  <a:spLocks noChangeArrowheads="1"/>
                </p:cNvSpPr>
                <p:nvPr/>
              </p:nvSpPr>
              <p:spPr bwMode="auto">
                <a:xfrm>
                  <a:off x="2012" y="4140"/>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0.32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44" name="Rectangle 87"/>
                <p:cNvSpPr>
                  <a:spLocks noChangeArrowheads="1"/>
                </p:cNvSpPr>
                <p:nvPr/>
              </p:nvSpPr>
              <p:spPr bwMode="auto">
                <a:xfrm>
                  <a:off x="1969" y="414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799" name="Group 88"/>
              <p:cNvGrpSpPr>
                <a:grpSpLocks/>
              </p:cNvGrpSpPr>
              <p:nvPr/>
            </p:nvGrpSpPr>
            <p:grpSpPr bwMode="auto">
              <a:xfrm>
                <a:off x="0" y="4696"/>
                <a:ext cx="1370" cy="556"/>
                <a:chOff x="0" y="4696"/>
                <a:chExt cx="1370" cy="556"/>
              </a:xfrm>
            </p:grpSpPr>
            <p:sp>
              <p:nvSpPr>
                <p:cNvPr id="29741" name="Rectangle 89"/>
                <p:cNvSpPr>
                  <a:spLocks noChangeArrowheads="1"/>
                </p:cNvSpPr>
                <p:nvPr/>
              </p:nvSpPr>
              <p:spPr bwMode="auto">
                <a:xfrm>
                  <a:off x="43" y="4696"/>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6.</a:t>
                  </a:r>
                  <a:r>
                    <a:rPr kumimoji="1" lang="zh-CN" altLang="en-US" sz="1400" b="1">
                      <a:latin typeface="宋体" pitchFamily="2" charset="-122"/>
                    </a:rPr>
                    <a:t>财务指标基本向好</a:t>
                  </a:r>
                  <a:r>
                    <a:rPr kumimoji="1" lang="zh-CN" altLang="en-US" sz="1400">
                      <a:latin typeface="宋体" pitchFamily="2" charset="-122"/>
                    </a:rPr>
                    <a:t> </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29742" name="Rectangle 90"/>
                <p:cNvSpPr>
                  <a:spLocks noChangeArrowheads="1"/>
                </p:cNvSpPr>
                <p:nvPr/>
              </p:nvSpPr>
              <p:spPr bwMode="auto">
                <a:xfrm>
                  <a:off x="0" y="4696"/>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800" name="Group 91"/>
              <p:cNvGrpSpPr>
                <a:grpSpLocks/>
              </p:cNvGrpSpPr>
              <p:nvPr/>
            </p:nvGrpSpPr>
            <p:grpSpPr bwMode="auto">
              <a:xfrm>
                <a:off x="1370" y="4696"/>
                <a:ext cx="277" cy="556"/>
                <a:chOff x="1370" y="4696"/>
                <a:chExt cx="277" cy="556"/>
              </a:xfrm>
            </p:grpSpPr>
            <p:sp>
              <p:nvSpPr>
                <p:cNvPr id="29739" name="Rectangle 92"/>
                <p:cNvSpPr>
                  <a:spLocks noChangeArrowheads="1"/>
                </p:cNvSpPr>
                <p:nvPr/>
              </p:nvSpPr>
              <p:spPr bwMode="auto">
                <a:xfrm>
                  <a:off x="1413" y="4696"/>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40" name="Rectangle 93"/>
                <p:cNvSpPr>
                  <a:spLocks noChangeArrowheads="1"/>
                </p:cNvSpPr>
                <p:nvPr/>
              </p:nvSpPr>
              <p:spPr bwMode="auto">
                <a:xfrm>
                  <a:off x="1370" y="4696"/>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801" name="Group 94"/>
              <p:cNvGrpSpPr>
                <a:grpSpLocks/>
              </p:cNvGrpSpPr>
              <p:nvPr/>
            </p:nvGrpSpPr>
            <p:grpSpPr bwMode="auto">
              <a:xfrm>
                <a:off x="1647" y="4696"/>
                <a:ext cx="322" cy="556"/>
                <a:chOff x="1647" y="4696"/>
                <a:chExt cx="322" cy="556"/>
              </a:xfrm>
            </p:grpSpPr>
            <p:sp>
              <p:nvSpPr>
                <p:cNvPr id="29737" name="Rectangle 95"/>
                <p:cNvSpPr>
                  <a:spLocks noChangeArrowheads="1"/>
                </p:cNvSpPr>
                <p:nvPr/>
              </p:nvSpPr>
              <p:spPr bwMode="auto">
                <a:xfrm>
                  <a:off x="1690" y="4696"/>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3</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38" name="Rectangle 96"/>
                <p:cNvSpPr>
                  <a:spLocks noChangeArrowheads="1"/>
                </p:cNvSpPr>
                <p:nvPr/>
              </p:nvSpPr>
              <p:spPr bwMode="auto">
                <a:xfrm>
                  <a:off x="1647" y="469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802" name="Group 97"/>
              <p:cNvGrpSpPr>
                <a:grpSpLocks/>
              </p:cNvGrpSpPr>
              <p:nvPr/>
            </p:nvGrpSpPr>
            <p:grpSpPr bwMode="auto">
              <a:xfrm>
                <a:off x="1969" y="4696"/>
                <a:ext cx="322" cy="556"/>
                <a:chOff x="1969" y="4696"/>
                <a:chExt cx="322" cy="556"/>
              </a:xfrm>
            </p:grpSpPr>
            <p:sp>
              <p:nvSpPr>
                <p:cNvPr id="29735" name="Rectangle 98"/>
                <p:cNvSpPr>
                  <a:spLocks noChangeArrowheads="1"/>
                </p:cNvSpPr>
                <p:nvPr/>
              </p:nvSpPr>
              <p:spPr bwMode="auto">
                <a:xfrm>
                  <a:off x="2012" y="4696"/>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0.24</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29736" name="Rectangle 99"/>
                <p:cNvSpPr>
                  <a:spLocks noChangeArrowheads="1"/>
                </p:cNvSpPr>
                <p:nvPr/>
              </p:nvSpPr>
              <p:spPr bwMode="auto">
                <a:xfrm>
                  <a:off x="1969" y="469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29702" name="Rectangle 100"/>
            <p:cNvSpPr>
              <a:spLocks noChangeArrowheads="1"/>
            </p:cNvSpPr>
            <p:nvPr/>
          </p:nvSpPr>
          <p:spPr bwMode="auto">
            <a:xfrm>
              <a:off x="-2" y="-2"/>
              <a:ext cx="2295" cy="5256"/>
            </a:xfrm>
            <a:prstGeom prst="rect">
              <a:avLst/>
            </a:prstGeom>
            <a:noFill/>
            <a:ln w="6350" cap="sq">
              <a:solidFill>
                <a:srgbClr val="A0A0A0"/>
              </a:solidFill>
              <a:miter lim="800000"/>
              <a:headEnd type="none" w="sm" len="sm"/>
              <a:tailEnd type="none" w="sm" len="sm"/>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p:spPr>
        <p:txBody>
          <a:bodyPr/>
          <a:lstStyle/>
          <a:p>
            <a:fld id="{CE5AD043-D2B7-4786-BCA6-AA8DCEE3C25D}" type="datetime1">
              <a:rPr lang="zh-CN" altLang="en-US" smtClean="0"/>
              <a:pPr/>
              <a:t>2015/12/12</a:t>
            </a:fld>
            <a:endParaRPr lang="en-US" altLang="zh-CN" smtClean="0"/>
          </a:p>
        </p:txBody>
      </p:sp>
      <p:sp>
        <p:nvSpPr>
          <p:cNvPr id="30723" name="灯片编号占位符 3"/>
          <p:cNvSpPr>
            <a:spLocks noGrp="1"/>
          </p:cNvSpPr>
          <p:nvPr>
            <p:ph type="sldNum" sz="quarter" idx="12"/>
          </p:nvPr>
        </p:nvSpPr>
        <p:spPr>
          <a:noFill/>
        </p:spPr>
        <p:txBody>
          <a:bodyPr/>
          <a:lstStyle/>
          <a:p>
            <a:fld id="{CBA93827-E7B9-4C48-B61F-95D0EF3E7F0C}" type="slidenum">
              <a:rPr lang="en-US" altLang="zh-CN" smtClean="0"/>
              <a:pPr/>
              <a:t>115</a:t>
            </a:fld>
            <a:endParaRPr lang="en-US" altLang="zh-CN" smtClean="0"/>
          </a:p>
        </p:txBody>
      </p:sp>
      <p:sp>
        <p:nvSpPr>
          <p:cNvPr id="30724" name="Rectangle 2"/>
          <p:cNvSpPr>
            <a:spLocks noChangeArrowheads="1"/>
          </p:cNvSpPr>
          <p:nvPr/>
        </p:nvSpPr>
        <p:spPr bwMode="auto">
          <a:xfrm>
            <a:off x="1588" y="-742950"/>
            <a:ext cx="9144000" cy="609600"/>
          </a:xfrm>
          <a:prstGeom prst="rect">
            <a:avLst/>
          </a:prstGeom>
          <a:noFill/>
          <a:ln w="12700" cap="sq">
            <a:noFill/>
            <a:miter lim="800000"/>
            <a:headEnd type="none" w="sm" len="sm"/>
            <a:tailEnd type="none" w="sm" len="sm"/>
          </a:ln>
        </p:spPr>
        <p:txBody>
          <a:bodyPr>
            <a:spAutoFit/>
          </a:bodyPr>
          <a:lstStyle/>
          <a:p>
            <a:pPr algn="just"/>
            <a:r>
              <a:rPr kumimoji="1" lang="en-US" altLang="zh-CN" sz="1000">
                <a:latin typeface="Times New Roman" pitchFamily="18" charset="0"/>
              </a:rPr>
              <a:t> </a:t>
            </a:r>
          </a:p>
          <a:p>
            <a:pPr eaLnBrk="0" hangingPunct="0"/>
            <a:endParaRPr kumimoji="1" lang="en-US" altLang="zh-CN" sz="2400">
              <a:latin typeface="Times New Roman" pitchFamily="18" charset="0"/>
            </a:endParaRPr>
          </a:p>
        </p:txBody>
      </p:sp>
      <p:grpSp>
        <p:nvGrpSpPr>
          <p:cNvPr id="2" name="Group 3"/>
          <p:cNvGrpSpPr>
            <a:grpSpLocks/>
          </p:cNvGrpSpPr>
          <p:nvPr/>
        </p:nvGrpSpPr>
        <p:grpSpPr bwMode="auto">
          <a:xfrm>
            <a:off x="179388" y="620713"/>
            <a:ext cx="8431212" cy="5475287"/>
            <a:chOff x="-2" y="382"/>
            <a:chExt cx="2295" cy="4452"/>
          </a:xfrm>
        </p:grpSpPr>
        <p:grpSp>
          <p:nvGrpSpPr>
            <p:cNvPr id="3" name="Group 4"/>
            <p:cNvGrpSpPr>
              <a:grpSpLocks/>
            </p:cNvGrpSpPr>
            <p:nvPr/>
          </p:nvGrpSpPr>
          <p:grpSpPr bwMode="auto">
            <a:xfrm>
              <a:off x="0" y="384"/>
              <a:ext cx="2291" cy="4448"/>
              <a:chOff x="0" y="384"/>
              <a:chExt cx="2291" cy="4448"/>
            </a:xfrm>
          </p:grpSpPr>
          <p:grpSp>
            <p:nvGrpSpPr>
              <p:cNvPr id="4" name="Group 5"/>
              <p:cNvGrpSpPr>
                <a:grpSpLocks/>
              </p:cNvGrpSpPr>
              <p:nvPr/>
            </p:nvGrpSpPr>
            <p:grpSpPr bwMode="auto">
              <a:xfrm>
                <a:off x="0" y="384"/>
                <a:ext cx="1370" cy="422"/>
                <a:chOff x="0" y="384"/>
                <a:chExt cx="1370" cy="422"/>
              </a:xfrm>
            </p:grpSpPr>
            <p:sp>
              <p:nvSpPr>
                <p:cNvPr id="30814" name="Rectangle 6"/>
                <p:cNvSpPr>
                  <a:spLocks noChangeArrowheads="1"/>
                </p:cNvSpPr>
                <p:nvPr/>
              </p:nvSpPr>
              <p:spPr bwMode="auto">
                <a:xfrm>
                  <a:off x="43" y="384"/>
                  <a:ext cx="1284" cy="422"/>
                </a:xfrm>
                <a:prstGeom prst="rect">
                  <a:avLst/>
                </a:prstGeom>
                <a:noFill/>
                <a:ln w="12700" cap="sq">
                  <a:noFill/>
                  <a:miter lim="800000"/>
                  <a:headEnd type="none" w="sm" len="sm"/>
                  <a:tailEnd type="none" w="sm" len="sm"/>
                </a:ln>
              </p:spPr>
              <p:txBody>
                <a:bodyPr anchor="ctr"/>
                <a:lstStyle/>
                <a:p>
                  <a:pPr algn="just"/>
                  <a:r>
                    <a:rPr kumimoji="1" lang="zh-CN" altLang="en-US" sz="1400" b="1">
                      <a:latin typeface="宋体" pitchFamily="2" charset="-122"/>
                    </a:rPr>
                    <a:t>弱点</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30815" name="Rectangle 7"/>
                <p:cNvSpPr>
                  <a:spLocks noChangeArrowheads="1"/>
                </p:cNvSpPr>
                <p:nvPr/>
              </p:nvSpPr>
              <p:spPr bwMode="auto">
                <a:xfrm>
                  <a:off x="0" y="384"/>
                  <a:ext cx="1370"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 name="Group 8"/>
              <p:cNvGrpSpPr>
                <a:grpSpLocks/>
              </p:cNvGrpSpPr>
              <p:nvPr/>
            </p:nvGrpSpPr>
            <p:grpSpPr bwMode="auto">
              <a:xfrm>
                <a:off x="1370" y="384"/>
                <a:ext cx="277" cy="422"/>
                <a:chOff x="1370" y="384"/>
                <a:chExt cx="277" cy="422"/>
              </a:xfrm>
            </p:grpSpPr>
            <p:sp>
              <p:nvSpPr>
                <p:cNvPr id="30812" name="Rectangle 9"/>
                <p:cNvSpPr>
                  <a:spLocks noChangeArrowheads="1"/>
                </p:cNvSpPr>
                <p:nvPr/>
              </p:nvSpPr>
              <p:spPr bwMode="auto">
                <a:xfrm>
                  <a:off x="1413" y="384"/>
                  <a:ext cx="191" cy="422"/>
                </a:xfrm>
                <a:prstGeom prst="rect">
                  <a:avLst/>
                </a:prstGeom>
                <a:noFill/>
                <a:ln w="12700" cap="sq">
                  <a:noFill/>
                  <a:miter lim="800000"/>
                  <a:headEnd type="none" w="sm" len="sm"/>
                  <a:tailEnd type="none" w="sm" len="sm"/>
                </a:ln>
              </p:spPr>
              <p:txBody>
                <a:bodyPr anchor="b"/>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30813" name="Rectangle 10"/>
                <p:cNvSpPr>
                  <a:spLocks noChangeArrowheads="1"/>
                </p:cNvSpPr>
                <p:nvPr/>
              </p:nvSpPr>
              <p:spPr bwMode="auto">
                <a:xfrm>
                  <a:off x="1370" y="384"/>
                  <a:ext cx="277"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6" name="Group 11"/>
              <p:cNvGrpSpPr>
                <a:grpSpLocks/>
              </p:cNvGrpSpPr>
              <p:nvPr/>
            </p:nvGrpSpPr>
            <p:grpSpPr bwMode="auto">
              <a:xfrm>
                <a:off x="1647" y="384"/>
                <a:ext cx="322" cy="422"/>
                <a:chOff x="1647" y="384"/>
                <a:chExt cx="322" cy="422"/>
              </a:xfrm>
            </p:grpSpPr>
            <p:sp>
              <p:nvSpPr>
                <p:cNvPr id="30810" name="Rectangle 12"/>
                <p:cNvSpPr>
                  <a:spLocks noChangeArrowheads="1"/>
                </p:cNvSpPr>
                <p:nvPr/>
              </p:nvSpPr>
              <p:spPr bwMode="auto">
                <a:xfrm>
                  <a:off x="1690" y="384"/>
                  <a:ext cx="236" cy="422"/>
                </a:xfrm>
                <a:prstGeom prst="rect">
                  <a:avLst/>
                </a:prstGeom>
                <a:noFill/>
                <a:ln w="12700" cap="sq">
                  <a:noFill/>
                  <a:miter lim="800000"/>
                  <a:headEnd type="none" w="sm" len="sm"/>
                  <a:tailEnd type="none" w="sm" len="sm"/>
                </a:ln>
              </p:spPr>
              <p:txBody>
                <a:bodyPr anchor="b"/>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30811" name="Rectangle 13"/>
                <p:cNvSpPr>
                  <a:spLocks noChangeArrowheads="1"/>
                </p:cNvSpPr>
                <p:nvPr/>
              </p:nvSpPr>
              <p:spPr bwMode="auto">
                <a:xfrm>
                  <a:off x="1647" y="384"/>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7" name="Group 14"/>
              <p:cNvGrpSpPr>
                <a:grpSpLocks/>
              </p:cNvGrpSpPr>
              <p:nvPr/>
            </p:nvGrpSpPr>
            <p:grpSpPr bwMode="auto">
              <a:xfrm>
                <a:off x="1969" y="384"/>
                <a:ext cx="322" cy="422"/>
                <a:chOff x="1969" y="384"/>
                <a:chExt cx="322" cy="422"/>
              </a:xfrm>
            </p:grpSpPr>
            <p:sp>
              <p:nvSpPr>
                <p:cNvPr id="30808" name="Rectangle 15"/>
                <p:cNvSpPr>
                  <a:spLocks noChangeArrowheads="1"/>
                </p:cNvSpPr>
                <p:nvPr/>
              </p:nvSpPr>
              <p:spPr bwMode="auto">
                <a:xfrm>
                  <a:off x="2012" y="384"/>
                  <a:ext cx="236" cy="422"/>
                </a:xfrm>
                <a:prstGeom prst="rect">
                  <a:avLst/>
                </a:prstGeom>
                <a:noFill/>
                <a:ln w="12700" cap="sq">
                  <a:noFill/>
                  <a:miter lim="800000"/>
                  <a:headEnd type="none" w="sm" len="sm"/>
                  <a:tailEnd type="none" w="sm" len="sm"/>
                </a:ln>
              </p:spPr>
              <p:txBody>
                <a:bodyPr anchor="b"/>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30809" name="Rectangle 16"/>
                <p:cNvSpPr>
                  <a:spLocks noChangeArrowheads="1"/>
                </p:cNvSpPr>
                <p:nvPr/>
              </p:nvSpPr>
              <p:spPr bwMode="auto">
                <a:xfrm>
                  <a:off x="1969" y="384"/>
                  <a:ext cx="322" cy="422"/>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8" name="Group 17"/>
              <p:cNvGrpSpPr>
                <a:grpSpLocks/>
              </p:cNvGrpSpPr>
              <p:nvPr/>
            </p:nvGrpSpPr>
            <p:grpSpPr bwMode="auto">
              <a:xfrm>
                <a:off x="0" y="806"/>
                <a:ext cx="1370" cy="556"/>
                <a:chOff x="0" y="806"/>
                <a:chExt cx="1370" cy="556"/>
              </a:xfrm>
            </p:grpSpPr>
            <p:sp>
              <p:nvSpPr>
                <p:cNvPr id="30806" name="Rectangle 18"/>
                <p:cNvSpPr>
                  <a:spLocks noChangeArrowheads="1"/>
                </p:cNvSpPr>
                <p:nvPr/>
              </p:nvSpPr>
              <p:spPr bwMode="auto">
                <a:xfrm>
                  <a:off x="43" y="806"/>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1.</a:t>
                  </a:r>
                  <a:r>
                    <a:rPr kumimoji="1" lang="zh-CN" altLang="en-US" sz="1400" b="1">
                      <a:latin typeface="宋体" pitchFamily="2" charset="-122"/>
                    </a:rPr>
                    <a:t>负债迅速增加，影响大额借款融资能力</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30807" name="Rectangle 19"/>
                <p:cNvSpPr>
                  <a:spLocks noChangeArrowheads="1"/>
                </p:cNvSpPr>
                <p:nvPr/>
              </p:nvSpPr>
              <p:spPr bwMode="auto">
                <a:xfrm>
                  <a:off x="0" y="806"/>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9" name="Group 20"/>
              <p:cNvGrpSpPr>
                <a:grpSpLocks/>
              </p:cNvGrpSpPr>
              <p:nvPr/>
            </p:nvGrpSpPr>
            <p:grpSpPr bwMode="auto">
              <a:xfrm>
                <a:off x="1370" y="806"/>
                <a:ext cx="277" cy="556"/>
                <a:chOff x="1370" y="806"/>
                <a:chExt cx="277" cy="556"/>
              </a:xfrm>
            </p:grpSpPr>
            <p:sp>
              <p:nvSpPr>
                <p:cNvPr id="30804" name="Rectangle 21"/>
                <p:cNvSpPr>
                  <a:spLocks noChangeArrowheads="1"/>
                </p:cNvSpPr>
                <p:nvPr/>
              </p:nvSpPr>
              <p:spPr bwMode="auto">
                <a:xfrm>
                  <a:off x="1413" y="806"/>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0.05</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805" name="Rectangle 22"/>
                <p:cNvSpPr>
                  <a:spLocks noChangeArrowheads="1"/>
                </p:cNvSpPr>
                <p:nvPr/>
              </p:nvSpPr>
              <p:spPr bwMode="auto">
                <a:xfrm>
                  <a:off x="1370" y="806"/>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0" name="Group 23"/>
              <p:cNvGrpSpPr>
                <a:grpSpLocks/>
              </p:cNvGrpSpPr>
              <p:nvPr/>
            </p:nvGrpSpPr>
            <p:grpSpPr bwMode="auto">
              <a:xfrm>
                <a:off x="1647" y="806"/>
                <a:ext cx="322" cy="556"/>
                <a:chOff x="1647" y="806"/>
                <a:chExt cx="322" cy="556"/>
              </a:xfrm>
            </p:grpSpPr>
            <p:sp>
              <p:nvSpPr>
                <p:cNvPr id="30802" name="Rectangle 24"/>
                <p:cNvSpPr>
                  <a:spLocks noChangeArrowheads="1"/>
                </p:cNvSpPr>
                <p:nvPr/>
              </p:nvSpPr>
              <p:spPr bwMode="auto">
                <a:xfrm>
                  <a:off x="1690" y="806"/>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803" name="Rectangle 25"/>
                <p:cNvSpPr>
                  <a:spLocks noChangeArrowheads="1"/>
                </p:cNvSpPr>
                <p:nvPr/>
              </p:nvSpPr>
              <p:spPr bwMode="auto">
                <a:xfrm>
                  <a:off x="1647" y="80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1" name="Group 26"/>
              <p:cNvGrpSpPr>
                <a:grpSpLocks/>
              </p:cNvGrpSpPr>
              <p:nvPr/>
            </p:nvGrpSpPr>
            <p:grpSpPr bwMode="auto">
              <a:xfrm>
                <a:off x="1969" y="806"/>
                <a:ext cx="322" cy="556"/>
                <a:chOff x="1969" y="806"/>
                <a:chExt cx="322" cy="556"/>
              </a:xfrm>
            </p:grpSpPr>
            <p:sp>
              <p:nvSpPr>
                <p:cNvPr id="30800" name="Rectangle 27"/>
                <p:cNvSpPr>
                  <a:spLocks noChangeArrowheads="1"/>
                </p:cNvSpPr>
                <p:nvPr/>
              </p:nvSpPr>
              <p:spPr bwMode="auto">
                <a:xfrm>
                  <a:off x="2012" y="806"/>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801" name="Rectangle 28"/>
                <p:cNvSpPr>
                  <a:spLocks noChangeArrowheads="1"/>
                </p:cNvSpPr>
                <p:nvPr/>
              </p:nvSpPr>
              <p:spPr bwMode="auto">
                <a:xfrm>
                  <a:off x="1969" y="80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2" name="Group 29"/>
              <p:cNvGrpSpPr>
                <a:grpSpLocks/>
              </p:cNvGrpSpPr>
              <p:nvPr/>
            </p:nvGrpSpPr>
            <p:grpSpPr bwMode="auto">
              <a:xfrm>
                <a:off x="0" y="1362"/>
                <a:ext cx="1370" cy="556"/>
                <a:chOff x="0" y="1362"/>
                <a:chExt cx="1370" cy="556"/>
              </a:xfrm>
            </p:grpSpPr>
            <p:sp>
              <p:nvSpPr>
                <p:cNvPr id="30798" name="Rectangle 30"/>
                <p:cNvSpPr>
                  <a:spLocks noChangeArrowheads="1"/>
                </p:cNvSpPr>
                <p:nvPr/>
              </p:nvSpPr>
              <p:spPr bwMode="auto">
                <a:xfrm>
                  <a:off x="43" y="1362"/>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2.</a:t>
                  </a:r>
                  <a:r>
                    <a:rPr kumimoji="1" lang="zh-CN" altLang="en-US" sz="1400" b="1">
                      <a:latin typeface="宋体" pitchFamily="2" charset="-122"/>
                    </a:rPr>
                    <a:t>物流作为三大业务板块之一，服务能力尚显薄弱</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30799" name="Rectangle 31"/>
                <p:cNvSpPr>
                  <a:spLocks noChangeArrowheads="1"/>
                </p:cNvSpPr>
                <p:nvPr/>
              </p:nvSpPr>
              <p:spPr bwMode="auto">
                <a:xfrm>
                  <a:off x="0" y="1362"/>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3" name="Group 32"/>
              <p:cNvGrpSpPr>
                <a:grpSpLocks/>
              </p:cNvGrpSpPr>
              <p:nvPr/>
            </p:nvGrpSpPr>
            <p:grpSpPr bwMode="auto">
              <a:xfrm>
                <a:off x="1370" y="1362"/>
                <a:ext cx="277" cy="556"/>
                <a:chOff x="1370" y="1362"/>
                <a:chExt cx="277" cy="556"/>
              </a:xfrm>
            </p:grpSpPr>
            <p:sp>
              <p:nvSpPr>
                <p:cNvPr id="30796" name="Rectangle 33"/>
                <p:cNvSpPr>
                  <a:spLocks noChangeArrowheads="1"/>
                </p:cNvSpPr>
                <p:nvPr/>
              </p:nvSpPr>
              <p:spPr bwMode="auto">
                <a:xfrm>
                  <a:off x="1413" y="1362"/>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97" name="Rectangle 34"/>
                <p:cNvSpPr>
                  <a:spLocks noChangeArrowheads="1"/>
                </p:cNvSpPr>
                <p:nvPr/>
              </p:nvSpPr>
              <p:spPr bwMode="auto">
                <a:xfrm>
                  <a:off x="1370" y="1362"/>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4" name="Group 35"/>
              <p:cNvGrpSpPr>
                <a:grpSpLocks/>
              </p:cNvGrpSpPr>
              <p:nvPr/>
            </p:nvGrpSpPr>
            <p:grpSpPr bwMode="auto">
              <a:xfrm>
                <a:off x="1647" y="1362"/>
                <a:ext cx="322" cy="556"/>
                <a:chOff x="1647" y="1362"/>
                <a:chExt cx="322" cy="556"/>
              </a:xfrm>
            </p:grpSpPr>
            <p:sp>
              <p:nvSpPr>
                <p:cNvPr id="30794" name="Rectangle 36"/>
                <p:cNvSpPr>
                  <a:spLocks noChangeArrowheads="1"/>
                </p:cNvSpPr>
                <p:nvPr/>
              </p:nvSpPr>
              <p:spPr bwMode="auto">
                <a:xfrm>
                  <a:off x="1690" y="1362"/>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1</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95" name="Rectangle 37"/>
                <p:cNvSpPr>
                  <a:spLocks noChangeArrowheads="1"/>
                </p:cNvSpPr>
                <p:nvPr/>
              </p:nvSpPr>
              <p:spPr bwMode="auto">
                <a:xfrm>
                  <a:off x="1647" y="136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5" name="Group 38"/>
              <p:cNvGrpSpPr>
                <a:grpSpLocks/>
              </p:cNvGrpSpPr>
              <p:nvPr/>
            </p:nvGrpSpPr>
            <p:grpSpPr bwMode="auto">
              <a:xfrm>
                <a:off x="1969" y="1362"/>
                <a:ext cx="322" cy="556"/>
                <a:chOff x="1969" y="1362"/>
                <a:chExt cx="322" cy="556"/>
              </a:xfrm>
            </p:grpSpPr>
            <p:sp>
              <p:nvSpPr>
                <p:cNvPr id="30792" name="Rectangle 39"/>
                <p:cNvSpPr>
                  <a:spLocks noChangeArrowheads="1"/>
                </p:cNvSpPr>
                <p:nvPr/>
              </p:nvSpPr>
              <p:spPr bwMode="auto">
                <a:xfrm>
                  <a:off x="2012" y="1362"/>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93" name="Rectangle 40"/>
                <p:cNvSpPr>
                  <a:spLocks noChangeArrowheads="1"/>
                </p:cNvSpPr>
                <p:nvPr/>
              </p:nvSpPr>
              <p:spPr bwMode="auto">
                <a:xfrm>
                  <a:off x="1969" y="1362"/>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6" name="Group 41"/>
              <p:cNvGrpSpPr>
                <a:grpSpLocks/>
              </p:cNvGrpSpPr>
              <p:nvPr/>
            </p:nvGrpSpPr>
            <p:grpSpPr bwMode="auto">
              <a:xfrm>
                <a:off x="0" y="1918"/>
                <a:ext cx="1370" cy="556"/>
                <a:chOff x="0" y="1918"/>
                <a:chExt cx="1370" cy="556"/>
              </a:xfrm>
            </p:grpSpPr>
            <p:sp>
              <p:nvSpPr>
                <p:cNvPr id="30790" name="Rectangle 42"/>
                <p:cNvSpPr>
                  <a:spLocks noChangeArrowheads="1"/>
                </p:cNvSpPr>
                <p:nvPr/>
              </p:nvSpPr>
              <p:spPr bwMode="auto">
                <a:xfrm>
                  <a:off x="43" y="1918"/>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3.</a:t>
                  </a:r>
                  <a:r>
                    <a:rPr kumimoji="1" lang="zh-CN" altLang="en-US" sz="1400" b="1">
                      <a:latin typeface="宋体" pitchFamily="2" charset="-122"/>
                    </a:rPr>
                    <a:t>公司对金融风险缺乏规避策略</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30791" name="Rectangle 43"/>
                <p:cNvSpPr>
                  <a:spLocks noChangeArrowheads="1"/>
                </p:cNvSpPr>
                <p:nvPr/>
              </p:nvSpPr>
              <p:spPr bwMode="auto">
                <a:xfrm>
                  <a:off x="0" y="1918"/>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7" name="Group 44"/>
              <p:cNvGrpSpPr>
                <a:grpSpLocks/>
              </p:cNvGrpSpPr>
              <p:nvPr/>
            </p:nvGrpSpPr>
            <p:grpSpPr bwMode="auto">
              <a:xfrm>
                <a:off x="1370" y="1918"/>
                <a:ext cx="277" cy="556"/>
                <a:chOff x="1370" y="1918"/>
                <a:chExt cx="277" cy="556"/>
              </a:xfrm>
            </p:grpSpPr>
            <p:sp>
              <p:nvSpPr>
                <p:cNvPr id="30788" name="Rectangle 45"/>
                <p:cNvSpPr>
                  <a:spLocks noChangeArrowheads="1"/>
                </p:cNvSpPr>
                <p:nvPr/>
              </p:nvSpPr>
              <p:spPr bwMode="auto">
                <a:xfrm>
                  <a:off x="1413" y="1918"/>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0.08</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89" name="Rectangle 46"/>
                <p:cNvSpPr>
                  <a:spLocks noChangeArrowheads="1"/>
                </p:cNvSpPr>
                <p:nvPr/>
              </p:nvSpPr>
              <p:spPr bwMode="auto">
                <a:xfrm>
                  <a:off x="1370" y="1918"/>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8" name="Group 47"/>
              <p:cNvGrpSpPr>
                <a:grpSpLocks/>
              </p:cNvGrpSpPr>
              <p:nvPr/>
            </p:nvGrpSpPr>
            <p:grpSpPr bwMode="auto">
              <a:xfrm>
                <a:off x="1647" y="1918"/>
                <a:ext cx="322" cy="556"/>
                <a:chOff x="1647" y="1918"/>
                <a:chExt cx="322" cy="556"/>
              </a:xfrm>
            </p:grpSpPr>
            <p:sp>
              <p:nvSpPr>
                <p:cNvPr id="30786" name="Rectangle 48"/>
                <p:cNvSpPr>
                  <a:spLocks noChangeArrowheads="1"/>
                </p:cNvSpPr>
                <p:nvPr/>
              </p:nvSpPr>
              <p:spPr bwMode="auto">
                <a:xfrm>
                  <a:off x="1690" y="1918"/>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2</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87" name="Rectangle 49"/>
                <p:cNvSpPr>
                  <a:spLocks noChangeArrowheads="1"/>
                </p:cNvSpPr>
                <p:nvPr/>
              </p:nvSpPr>
              <p:spPr bwMode="auto">
                <a:xfrm>
                  <a:off x="1647" y="191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19" name="Group 50"/>
              <p:cNvGrpSpPr>
                <a:grpSpLocks/>
              </p:cNvGrpSpPr>
              <p:nvPr/>
            </p:nvGrpSpPr>
            <p:grpSpPr bwMode="auto">
              <a:xfrm>
                <a:off x="1969" y="1918"/>
                <a:ext cx="322" cy="556"/>
                <a:chOff x="1969" y="1918"/>
                <a:chExt cx="322" cy="556"/>
              </a:xfrm>
            </p:grpSpPr>
            <p:sp>
              <p:nvSpPr>
                <p:cNvPr id="30784" name="Rectangle 51"/>
                <p:cNvSpPr>
                  <a:spLocks noChangeArrowheads="1"/>
                </p:cNvSpPr>
                <p:nvPr/>
              </p:nvSpPr>
              <p:spPr bwMode="auto">
                <a:xfrm>
                  <a:off x="2012" y="1918"/>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0.16</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85" name="Rectangle 52"/>
                <p:cNvSpPr>
                  <a:spLocks noChangeArrowheads="1"/>
                </p:cNvSpPr>
                <p:nvPr/>
              </p:nvSpPr>
              <p:spPr bwMode="auto">
                <a:xfrm>
                  <a:off x="1969" y="1918"/>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0" name="Group 53"/>
              <p:cNvGrpSpPr>
                <a:grpSpLocks/>
              </p:cNvGrpSpPr>
              <p:nvPr/>
            </p:nvGrpSpPr>
            <p:grpSpPr bwMode="auto">
              <a:xfrm>
                <a:off x="0" y="2474"/>
                <a:ext cx="1370" cy="556"/>
                <a:chOff x="0" y="2474"/>
                <a:chExt cx="1370" cy="556"/>
              </a:xfrm>
            </p:grpSpPr>
            <p:sp>
              <p:nvSpPr>
                <p:cNvPr id="30782" name="Rectangle 54"/>
                <p:cNvSpPr>
                  <a:spLocks noChangeArrowheads="1"/>
                </p:cNvSpPr>
                <p:nvPr/>
              </p:nvSpPr>
              <p:spPr bwMode="auto">
                <a:xfrm>
                  <a:off x="43" y="2474"/>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4.</a:t>
                  </a:r>
                  <a:r>
                    <a:rPr kumimoji="1" lang="zh-CN" altLang="en-US" sz="1400" b="1">
                      <a:latin typeface="宋体" pitchFamily="2" charset="-122"/>
                    </a:rPr>
                    <a:t>内部沟通存在一定问题</a:t>
                  </a:r>
                  <a:endParaRPr kumimoji="1" lang="zh-CN" altLang="en-US" sz="1000" b="1">
                    <a:latin typeface="Times New Roman" pitchFamily="18" charset="0"/>
                  </a:endParaRPr>
                </a:p>
                <a:p>
                  <a:pPr algn="just" eaLnBrk="0" hangingPunct="0"/>
                  <a:endParaRPr kumimoji="1" lang="en-US" altLang="zh-CN" sz="2400">
                    <a:latin typeface="Times New Roman" pitchFamily="18" charset="0"/>
                  </a:endParaRPr>
                </a:p>
              </p:txBody>
            </p:sp>
            <p:sp>
              <p:nvSpPr>
                <p:cNvPr id="30783" name="Rectangle 55"/>
                <p:cNvSpPr>
                  <a:spLocks noChangeArrowheads="1"/>
                </p:cNvSpPr>
                <p:nvPr/>
              </p:nvSpPr>
              <p:spPr bwMode="auto">
                <a:xfrm>
                  <a:off x="0" y="2474"/>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1" name="Group 56"/>
              <p:cNvGrpSpPr>
                <a:grpSpLocks/>
              </p:cNvGrpSpPr>
              <p:nvPr/>
            </p:nvGrpSpPr>
            <p:grpSpPr bwMode="auto">
              <a:xfrm>
                <a:off x="1370" y="2474"/>
                <a:ext cx="277" cy="556"/>
                <a:chOff x="1370" y="2474"/>
                <a:chExt cx="277" cy="556"/>
              </a:xfrm>
            </p:grpSpPr>
            <p:sp>
              <p:nvSpPr>
                <p:cNvPr id="30780" name="Rectangle 57"/>
                <p:cNvSpPr>
                  <a:spLocks noChangeArrowheads="1"/>
                </p:cNvSpPr>
                <p:nvPr/>
              </p:nvSpPr>
              <p:spPr bwMode="auto">
                <a:xfrm>
                  <a:off x="1413" y="2474"/>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81" name="Rectangle 58"/>
                <p:cNvSpPr>
                  <a:spLocks noChangeArrowheads="1"/>
                </p:cNvSpPr>
                <p:nvPr/>
              </p:nvSpPr>
              <p:spPr bwMode="auto">
                <a:xfrm>
                  <a:off x="1370" y="2474"/>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2" name="Group 59"/>
              <p:cNvGrpSpPr>
                <a:grpSpLocks/>
              </p:cNvGrpSpPr>
              <p:nvPr/>
            </p:nvGrpSpPr>
            <p:grpSpPr bwMode="auto">
              <a:xfrm>
                <a:off x="1647" y="2474"/>
                <a:ext cx="322" cy="556"/>
                <a:chOff x="1647" y="2474"/>
                <a:chExt cx="322" cy="556"/>
              </a:xfrm>
            </p:grpSpPr>
            <p:sp>
              <p:nvSpPr>
                <p:cNvPr id="30778" name="Rectangle 60"/>
                <p:cNvSpPr>
                  <a:spLocks noChangeArrowheads="1"/>
                </p:cNvSpPr>
                <p:nvPr/>
              </p:nvSpPr>
              <p:spPr bwMode="auto">
                <a:xfrm>
                  <a:off x="1690" y="2474"/>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1</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79" name="Rectangle 61"/>
                <p:cNvSpPr>
                  <a:spLocks noChangeArrowheads="1"/>
                </p:cNvSpPr>
                <p:nvPr/>
              </p:nvSpPr>
              <p:spPr bwMode="auto">
                <a:xfrm>
                  <a:off x="1647" y="247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3" name="Group 62"/>
              <p:cNvGrpSpPr>
                <a:grpSpLocks/>
              </p:cNvGrpSpPr>
              <p:nvPr/>
            </p:nvGrpSpPr>
            <p:grpSpPr bwMode="auto">
              <a:xfrm>
                <a:off x="1969" y="2474"/>
                <a:ext cx="322" cy="556"/>
                <a:chOff x="1969" y="2474"/>
                <a:chExt cx="322" cy="556"/>
              </a:xfrm>
            </p:grpSpPr>
            <p:sp>
              <p:nvSpPr>
                <p:cNvPr id="30776" name="Rectangle 63"/>
                <p:cNvSpPr>
                  <a:spLocks noChangeArrowheads="1"/>
                </p:cNvSpPr>
                <p:nvPr/>
              </p:nvSpPr>
              <p:spPr bwMode="auto">
                <a:xfrm>
                  <a:off x="2012" y="2474"/>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77" name="Rectangle 64"/>
                <p:cNvSpPr>
                  <a:spLocks noChangeArrowheads="1"/>
                </p:cNvSpPr>
                <p:nvPr/>
              </p:nvSpPr>
              <p:spPr bwMode="auto">
                <a:xfrm>
                  <a:off x="1969" y="2474"/>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4" name="Group 65"/>
              <p:cNvGrpSpPr>
                <a:grpSpLocks/>
              </p:cNvGrpSpPr>
              <p:nvPr/>
            </p:nvGrpSpPr>
            <p:grpSpPr bwMode="auto">
              <a:xfrm>
                <a:off x="0" y="3030"/>
                <a:ext cx="1370" cy="556"/>
                <a:chOff x="0" y="3030"/>
                <a:chExt cx="1370" cy="556"/>
              </a:xfrm>
            </p:grpSpPr>
            <p:sp>
              <p:nvSpPr>
                <p:cNvPr id="30774" name="Rectangle 66"/>
                <p:cNvSpPr>
                  <a:spLocks noChangeArrowheads="1"/>
                </p:cNvSpPr>
                <p:nvPr/>
              </p:nvSpPr>
              <p:spPr bwMode="auto">
                <a:xfrm>
                  <a:off x="43" y="3030"/>
                  <a:ext cx="1284" cy="556"/>
                </a:xfrm>
                <a:prstGeom prst="rect">
                  <a:avLst/>
                </a:prstGeom>
                <a:noFill/>
                <a:ln w="12700" cap="sq">
                  <a:noFill/>
                  <a:miter lim="800000"/>
                  <a:headEnd type="none" w="sm" len="sm"/>
                  <a:tailEnd type="none" w="sm" len="sm"/>
                </a:ln>
              </p:spPr>
              <p:txBody>
                <a:bodyPr anchor="ctr"/>
                <a:lstStyle/>
                <a:p>
                  <a:pPr algn="just"/>
                  <a:r>
                    <a:rPr kumimoji="1" lang="en-US" altLang="zh-CN" sz="1400" b="1">
                      <a:latin typeface="宋体" pitchFamily="2" charset="-122"/>
                    </a:rPr>
                    <a:t>5.</a:t>
                  </a:r>
                  <a:r>
                    <a:rPr kumimoji="1" lang="zh-CN" altLang="en-US" sz="1400" b="1">
                      <a:latin typeface="宋体" pitchFamily="2" charset="-122"/>
                    </a:rPr>
                    <a:t>精细化工生产管理和研发能力有待提高</a:t>
                  </a:r>
                  <a:endParaRPr kumimoji="1" lang="zh-CN" altLang="en-US" sz="1000" b="1">
                    <a:latin typeface="Times New Roman" pitchFamily="18" charset="0"/>
                  </a:endParaRPr>
                </a:p>
                <a:p>
                  <a:pPr algn="just" eaLnBrk="0" hangingPunct="0"/>
                  <a:endParaRPr kumimoji="1" lang="en-US" altLang="zh-CN" sz="2400" b="1">
                    <a:latin typeface="Times New Roman" pitchFamily="18" charset="0"/>
                  </a:endParaRPr>
                </a:p>
              </p:txBody>
            </p:sp>
            <p:sp>
              <p:nvSpPr>
                <p:cNvPr id="30775" name="Rectangle 67"/>
                <p:cNvSpPr>
                  <a:spLocks noChangeArrowheads="1"/>
                </p:cNvSpPr>
                <p:nvPr/>
              </p:nvSpPr>
              <p:spPr bwMode="auto">
                <a:xfrm>
                  <a:off x="0" y="3030"/>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5" name="Group 68"/>
              <p:cNvGrpSpPr>
                <a:grpSpLocks/>
              </p:cNvGrpSpPr>
              <p:nvPr/>
            </p:nvGrpSpPr>
            <p:grpSpPr bwMode="auto">
              <a:xfrm>
                <a:off x="1370" y="3030"/>
                <a:ext cx="277" cy="556"/>
                <a:chOff x="1370" y="3030"/>
                <a:chExt cx="277" cy="556"/>
              </a:xfrm>
            </p:grpSpPr>
            <p:sp>
              <p:nvSpPr>
                <p:cNvPr id="30772" name="Rectangle 69"/>
                <p:cNvSpPr>
                  <a:spLocks noChangeArrowheads="1"/>
                </p:cNvSpPr>
                <p:nvPr/>
              </p:nvSpPr>
              <p:spPr bwMode="auto">
                <a:xfrm>
                  <a:off x="1413" y="3030"/>
                  <a:ext cx="191"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73" name="Rectangle 70"/>
                <p:cNvSpPr>
                  <a:spLocks noChangeArrowheads="1"/>
                </p:cNvSpPr>
                <p:nvPr/>
              </p:nvSpPr>
              <p:spPr bwMode="auto">
                <a:xfrm>
                  <a:off x="1370" y="3030"/>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6" name="Group 71"/>
              <p:cNvGrpSpPr>
                <a:grpSpLocks/>
              </p:cNvGrpSpPr>
              <p:nvPr/>
            </p:nvGrpSpPr>
            <p:grpSpPr bwMode="auto">
              <a:xfrm>
                <a:off x="1647" y="3030"/>
                <a:ext cx="322" cy="556"/>
                <a:chOff x="1647" y="3030"/>
                <a:chExt cx="322" cy="556"/>
              </a:xfrm>
            </p:grpSpPr>
            <p:sp>
              <p:nvSpPr>
                <p:cNvPr id="30770" name="Rectangle 72"/>
                <p:cNvSpPr>
                  <a:spLocks noChangeArrowheads="1"/>
                </p:cNvSpPr>
                <p:nvPr/>
              </p:nvSpPr>
              <p:spPr bwMode="auto">
                <a:xfrm>
                  <a:off x="1690" y="3030"/>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1</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71" name="Rectangle 73"/>
                <p:cNvSpPr>
                  <a:spLocks noChangeArrowheads="1"/>
                </p:cNvSpPr>
                <p:nvPr/>
              </p:nvSpPr>
              <p:spPr bwMode="auto">
                <a:xfrm>
                  <a:off x="1647" y="303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7" name="Group 74"/>
              <p:cNvGrpSpPr>
                <a:grpSpLocks/>
              </p:cNvGrpSpPr>
              <p:nvPr/>
            </p:nvGrpSpPr>
            <p:grpSpPr bwMode="auto">
              <a:xfrm>
                <a:off x="1969" y="3030"/>
                <a:ext cx="322" cy="556"/>
                <a:chOff x="1969" y="3030"/>
                <a:chExt cx="322" cy="556"/>
              </a:xfrm>
            </p:grpSpPr>
            <p:sp>
              <p:nvSpPr>
                <p:cNvPr id="30768" name="Rectangle 75"/>
                <p:cNvSpPr>
                  <a:spLocks noChangeArrowheads="1"/>
                </p:cNvSpPr>
                <p:nvPr/>
              </p:nvSpPr>
              <p:spPr bwMode="auto">
                <a:xfrm>
                  <a:off x="2012" y="3030"/>
                  <a:ext cx="236" cy="556"/>
                </a:xfrm>
                <a:prstGeom prst="rect">
                  <a:avLst/>
                </a:prstGeom>
                <a:noFill/>
                <a:ln w="12700" cap="sq">
                  <a:noFill/>
                  <a:miter lim="800000"/>
                  <a:headEnd type="none" w="sm" len="sm"/>
                  <a:tailEnd type="none" w="sm" len="sm"/>
                </a:ln>
              </p:spPr>
              <p:txBody>
                <a:bodyPr anchor="b"/>
                <a:lstStyle/>
                <a:p>
                  <a:pPr algn="ctr"/>
                  <a:r>
                    <a:rPr kumimoji="1" lang="en-US" altLang="zh-CN" sz="1400">
                      <a:solidFill>
                        <a:srgbClr val="000000"/>
                      </a:solidFill>
                      <a:latin typeface="Times New Roman" pitchFamily="18" charset="0"/>
                    </a:rPr>
                    <a:t>0.10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69" name="Rectangle 76"/>
                <p:cNvSpPr>
                  <a:spLocks noChangeArrowheads="1"/>
                </p:cNvSpPr>
                <p:nvPr/>
              </p:nvSpPr>
              <p:spPr bwMode="auto">
                <a:xfrm>
                  <a:off x="1969" y="3030"/>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8" name="Group 77"/>
              <p:cNvGrpSpPr>
                <a:grpSpLocks/>
              </p:cNvGrpSpPr>
              <p:nvPr/>
            </p:nvGrpSpPr>
            <p:grpSpPr bwMode="auto">
              <a:xfrm>
                <a:off x="0" y="3586"/>
                <a:ext cx="1370" cy="556"/>
                <a:chOff x="0" y="3586"/>
                <a:chExt cx="1370" cy="556"/>
              </a:xfrm>
            </p:grpSpPr>
            <p:sp>
              <p:nvSpPr>
                <p:cNvPr id="30766" name="Rectangle 78"/>
                <p:cNvSpPr>
                  <a:spLocks noChangeArrowheads="1"/>
                </p:cNvSpPr>
                <p:nvPr/>
              </p:nvSpPr>
              <p:spPr bwMode="auto">
                <a:xfrm>
                  <a:off x="43" y="3586"/>
                  <a:ext cx="1284" cy="556"/>
                </a:xfrm>
                <a:prstGeom prst="rect">
                  <a:avLst/>
                </a:prstGeom>
                <a:noFill/>
                <a:ln w="12700" cap="sq">
                  <a:noFill/>
                  <a:miter lim="800000"/>
                  <a:headEnd type="none" w="sm" len="sm"/>
                  <a:tailEnd type="none" w="sm" len="sm"/>
                </a:ln>
              </p:spPr>
              <p:txBody>
                <a:bodyPr anchor="ctr"/>
                <a:lstStyle/>
                <a:p>
                  <a:pPr algn="just"/>
                  <a:r>
                    <a:rPr kumimoji="1" lang="zh-CN" altLang="en-US" sz="1400" b="1">
                      <a:latin typeface="宋体" pitchFamily="2" charset="-122"/>
                    </a:rPr>
                    <a:t>总计</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30767" name="Rectangle 79"/>
                <p:cNvSpPr>
                  <a:spLocks noChangeArrowheads="1"/>
                </p:cNvSpPr>
                <p:nvPr/>
              </p:nvSpPr>
              <p:spPr bwMode="auto">
                <a:xfrm>
                  <a:off x="0" y="3586"/>
                  <a:ext cx="1370"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29" name="Group 80"/>
              <p:cNvGrpSpPr>
                <a:grpSpLocks/>
              </p:cNvGrpSpPr>
              <p:nvPr/>
            </p:nvGrpSpPr>
            <p:grpSpPr bwMode="auto">
              <a:xfrm>
                <a:off x="1370" y="3586"/>
                <a:ext cx="277" cy="556"/>
                <a:chOff x="1370" y="3586"/>
                <a:chExt cx="277" cy="556"/>
              </a:xfrm>
            </p:grpSpPr>
            <p:sp>
              <p:nvSpPr>
                <p:cNvPr id="30764" name="Rectangle 81"/>
                <p:cNvSpPr>
                  <a:spLocks noChangeArrowheads="1"/>
                </p:cNvSpPr>
                <p:nvPr/>
              </p:nvSpPr>
              <p:spPr bwMode="auto">
                <a:xfrm>
                  <a:off x="1413" y="3586"/>
                  <a:ext cx="191" cy="556"/>
                </a:xfrm>
                <a:prstGeom prst="rect">
                  <a:avLst/>
                </a:prstGeom>
                <a:noFill/>
                <a:ln w="12700" cap="sq">
                  <a:noFill/>
                  <a:miter lim="800000"/>
                  <a:headEnd type="none" w="sm" len="sm"/>
                  <a:tailEnd type="none" w="sm" len="sm"/>
                </a:ln>
              </p:spPr>
              <p:txBody>
                <a:bodyPr anchor="ctr"/>
                <a:lstStyle/>
                <a:p>
                  <a:pPr algn="ctr"/>
                  <a:r>
                    <a:rPr kumimoji="1" lang="en-US" altLang="zh-CN" sz="1400" b="1">
                      <a:latin typeface="宋体" pitchFamily="2" charset="-122"/>
                    </a:rPr>
                    <a:t>1.00</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65" name="Rectangle 82"/>
                <p:cNvSpPr>
                  <a:spLocks noChangeArrowheads="1"/>
                </p:cNvSpPr>
                <p:nvPr/>
              </p:nvSpPr>
              <p:spPr bwMode="auto">
                <a:xfrm>
                  <a:off x="1370" y="3586"/>
                  <a:ext cx="277"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0" name="Group 83"/>
              <p:cNvGrpSpPr>
                <a:grpSpLocks/>
              </p:cNvGrpSpPr>
              <p:nvPr/>
            </p:nvGrpSpPr>
            <p:grpSpPr bwMode="auto">
              <a:xfrm>
                <a:off x="1647" y="3586"/>
                <a:ext cx="322" cy="556"/>
                <a:chOff x="1647" y="3586"/>
                <a:chExt cx="322" cy="556"/>
              </a:xfrm>
            </p:grpSpPr>
            <p:sp>
              <p:nvSpPr>
                <p:cNvPr id="30762" name="Rectangle 84"/>
                <p:cNvSpPr>
                  <a:spLocks noChangeArrowheads="1"/>
                </p:cNvSpPr>
                <p:nvPr/>
              </p:nvSpPr>
              <p:spPr bwMode="auto">
                <a:xfrm>
                  <a:off x="1690" y="3586"/>
                  <a:ext cx="236" cy="556"/>
                </a:xfrm>
                <a:prstGeom prst="rect">
                  <a:avLst/>
                </a:prstGeom>
                <a:noFill/>
                <a:ln w="12700" cap="sq">
                  <a:noFill/>
                  <a:miter lim="800000"/>
                  <a:headEnd type="none" w="sm" len="sm"/>
                  <a:tailEnd type="none" w="sm" len="sm"/>
                </a:ln>
              </p:spPr>
              <p:txBody>
                <a:bodyPr anchor="ctr"/>
                <a:lstStyle/>
                <a:p>
                  <a:pPr algn="ctr"/>
                  <a:r>
                    <a:rPr kumimoji="1" lang="en-US" altLang="zh-CN" sz="1000">
                      <a:latin typeface="Times New Roman" pitchFamily="18" charset="0"/>
                    </a:rPr>
                    <a:t> </a:t>
                  </a:r>
                </a:p>
                <a:p>
                  <a:pPr algn="ctr" eaLnBrk="0" hangingPunct="0"/>
                  <a:endParaRPr kumimoji="1" lang="en-US" altLang="zh-CN" sz="2400">
                    <a:latin typeface="Times New Roman" pitchFamily="18" charset="0"/>
                  </a:endParaRPr>
                </a:p>
              </p:txBody>
            </p:sp>
            <p:sp>
              <p:nvSpPr>
                <p:cNvPr id="30763" name="Rectangle 85"/>
                <p:cNvSpPr>
                  <a:spLocks noChangeArrowheads="1"/>
                </p:cNvSpPr>
                <p:nvPr/>
              </p:nvSpPr>
              <p:spPr bwMode="auto">
                <a:xfrm>
                  <a:off x="1647" y="358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1" name="Group 86"/>
              <p:cNvGrpSpPr>
                <a:grpSpLocks/>
              </p:cNvGrpSpPr>
              <p:nvPr/>
            </p:nvGrpSpPr>
            <p:grpSpPr bwMode="auto">
              <a:xfrm>
                <a:off x="1969" y="3586"/>
                <a:ext cx="322" cy="556"/>
                <a:chOff x="1969" y="3586"/>
                <a:chExt cx="322" cy="556"/>
              </a:xfrm>
            </p:grpSpPr>
            <p:sp>
              <p:nvSpPr>
                <p:cNvPr id="30760" name="Rectangle 87"/>
                <p:cNvSpPr>
                  <a:spLocks noChangeArrowheads="1"/>
                </p:cNvSpPr>
                <p:nvPr/>
              </p:nvSpPr>
              <p:spPr bwMode="auto">
                <a:xfrm>
                  <a:off x="2012" y="3586"/>
                  <a:ext cx="236" cy="556"/>
                </a:xfrm>
                <a:prstGeom prst="rect">
                  <a:avLst/>
                </a:prstGeom>
                <a:noFill/>
                <a:ln w="12700" cap="sq">
                  <a:noFill/>
                  <a:miter lim="800000"/>
                  <a:headEnd type="none" w="sm" len="sm"/>
                  <a:tailEnd type="none" w="sm" len="sm"/>
                </a:ln>
              </p:spPr>
              <p:txBody>
                <a:bodyPr anchor="ctr"/>
                <a:lstStyle/>
                <a:p>
                  <a:pPr algn="ctr"/>
                  <a:r>
                    <a:rPr kumimoji="1" lang="en-US" altLang="zh-CN" sz="1400" b="1">
                      <a:latin typeface="宋体" pitchFamily="2" charset="-122"/>
                    </a:rPr>
                    <a:t>2.79</a:t>
                  </a:r>
                  <a:endParaRPr kumimoji="1" lang="en-US" altLang="zh-CN" sz="1000">
                    <a:latin typeface="Times New Roman" pitchFamily="18" charset="0"/>
                  </a:endParaRPr>
                </a:p>
                <a:p>
                  <a:pPr algn="ctr" eaLnBrk="0" hangingPunct="0"/>
                  <a:endParaRPr kumimoji="1" lang="en-US" altLang="zh-CN" sz="2400">
                    <a:latin typeface="Times New Roman" pitchFamily="18" charset="0"/>
                  </a:endParaRPr>
                </a:p>
              </p:txBody>
            </p:sp>
            <p:sp>
              <p:nvSpPr>
                <p:cNvPr id="30761" name="Rectangle 88"/>
                <p:cNvSpPr>
                  <a:spLocks noChangeArrowheads="1"/>
                </p:cNvSpPr>
                <p:nvPr/>
              </p:nvSpPr>
              <p:spPr bwMode="auto">
                <a:xfrm>
                  <a:off x="1969" y="3586"/>
                  <a:ext cx="322" cy="55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30720" name="Group 89"/>
              <p:cNvGrpSpPr>
                <a:grpSpLocks/>
              </p:cNvGrpSpPr>
              <p:nvPr/>
            </p:nvGrpSpPr>
            <p:grpSpPr bwMode="auto">
              <a:xfrm>
                <a:off x="0" y="4142"/>
                <a:ext cx="2291" cy="690"/>
                <a:chOff x="0" y="4142"/>
                <a:chExt cx="2291" cy="690"/>
              </a:xfrm>
            </p:grpSpPr>
            <p:sp>
              <p:nvSpPr>
                <p:cNvPr id="30758" name="Rectangle 90"/>
                <p:cNvSpPr>
                  <a:spLocks noChangeArrowheads="1"/>
                </p:cNvSpPr>
                <p:nvPr/>
              </p:nvSpPr>
              <p:spPr bwMode="auto">
                <a:xfrm>
                  <a:off x="43" y="4142"/>
                  <a:ext cx="2205" cy="690"/>
                </a:xfrm>
                <a:prstGeom prst="rect">
                  <a:avLst/>
                </a:prstGeom>
                <a:noFill/>
                <a:ln w="12700" cap="sq">
                  <a:noFill/>
                  <a:miter lim="800000"/>
                  <a:headEnd type="none" w="sm" len="sm"/>
                  <a:tailEnd type="none" w="sm" len="sm"/>
                </a:ln>
              </p:spPr>
              <p:txBody>
                <a:bodyPr/>
                <a:lstStyle/>
                <a:p>
                  <a:pPr indent="533400" algn="just"/>
                  <a:r>
                    <a:rPr kumimoji="1" lang="en-US" altLang="zh-CN" sz="1400">
                      <a:latin typeface="宋体" pitchFamily="2" charset="-122"/>
                    </a:rPr>
                    <a:t>        </a:t>
                  </a:r>
                  <a:r>
                    <a:rPr kumimoji="1" lang="zh-CN" altLang="en-US" sz="1400" b="1">
                      <a:latin typeface="宋体" pitchFamily="2" charset="-122"/>
                    </a:rPr>
                    <a:t>注释：</a:t>
                  </a:r>
                  <a:r>
                    <a:rPr kumimoji="1" lang="en-US" altLang="zh-CN" sz="1400" b="1">
                      <a:latin typeface="宋体" pitchFamily="2" charset="-122"/>
                    </a:rPr>
                    <a:t>1.</a:t>
                  </a:r>
                  <a:r>
                    <a:rPr kumimoji="1" lang="zh-CN" altLang="en-US" sz="1400" b="1">
                      <a:latin typeface="宋体" pitchFamily="2" charset="-122"/>
                    </a:rPr>
                    <a:t>评分值涵义：</a:t>
                  </a:r>
                  <a:r>
                    <a:rPr kumimoji="1" lang="en-US" altLang="zh-CN" sz="1400" b="1">
                      <a:latin typeface="宋体" pitchFamily="2" charset="-122"/>
                    </a:rPr>
                    <a:t>1=</a:t>
                  </a:r>
                  <a:r>
                    <a:rPr kumimoji="1" lang="zh-CN" altLang="en-US" sz="1400" b="1">
                      <a:latin typeface="宋体" pitchFamily="2" charset="-122"/>
                    </a:rPr>
                    <a:t>重要弱点，</a:t>
                  </a:r>
                  <a:r>
                    <a:rPr kumimoji="1" lang="en-US" altLang="zh-CN" sz="1400" b="1">
                      <a:latin typeface="宋体" pitchFamily="2" charset="-122"/>
                    </a:rPr>
                    <a:t>2=</a:t>
                  </a:r>
                  <a:r>
                    <a:rPr kumimoji="1" lang="zh-CN" altLang="en-US" sz="1400" b="1">
                      <a:latin typeface="宋体" pitchFamily="2" charset="-122"/>
                    </a:rPr>
                    <a:t>次要弱点，</a:t>
                  </a:r>
                  <a:r>
                    <a:rPr kumimoji="1" lang="en-US" altLang="zh-CN" sz="1400" b="1">
                      <a:latin typeface="宋体" pitchFamily="2" charset="-122"/>
                    </a:rPr>
                    <a:t>3=</a:t>
                  </a:r>
                  <a:r>
                    <a:rPr kumimoji="1" lang="zh-CN" altLang="en-US" sz="1400" b="1">
                      <a:latin typeface="宋体" pitchFamily="2" charset="-122"/>
                    </a:rPr>
                    <a:t>次要优势，</a:t>
                  </a:r>
                  <a:r>
                    <a:rPr kumimoji="1" lang="en-US" altLang="zh-CN" sz="1400" b="1">
                      <a:latin typeface="宋体" pitchFamily="2" charset="-122"/>
                    </a:rPr>
                    <a:t>4=</a:t>
                  </a:r>
                  <a:r>
                    <a:rPr kumimoji="1" lang="zh-CN" altLang="en-US" sz="1400" b="1">
                      <a:latin typeface="宋体" pitchFamily="2" charset="-122"/>
                    </a:rPr>
                    <a:t>重要优势</a:t>
                  </a:r>
                  <a:endParaRPr kumimoji="1" lang="zh-CN" altLang="en-US" sz="1000" b="1">
                    <a:latin typeface="Times New Roman" pitchFamily="18" charset="0"/>
                  </a:endParaRPr>
                </a:p>
                <a:p>
                  <a:pPr indent="533400" algn="just" eaLnBrk="0" hangingPunct="0"/>
                  <a:r>
                    <a:rPr kumimoji="1" lang="en-US" altLang="zh-CN" sz="1400" b="1">
                      <a:latin typeface="宋体" pitchFamily="2" charset="-122"/>
                    </a:rPr>
                    <a:t>2.</a:t>
                  </a:r>
                  <a:r>
                    <a:rPr kumimoji="1" lang="zh-CN" altLang="en-US" sz="1400" b="1">
                      <a:latin typeface="宋体" pitchFamily="2" charset="-122"/>
                    </a:rPr>
                    <a:t>总加权分数</a:t>
                  </a:r>
                  <a:r>
                    <a:rPr kumimoji="1" lang="en-US" altLang="zh-CN" sz="1400" b="1">
                      <a:latin typeface="宋体" pitchFamily="2" charset="-122"/>
                    </a:rPr>
                    <a:t>2.79</a:t>
                  </a:r>
                  <a:r>
                    <a:rPr kumimoji="1" lang="zh-CN" altLang="en-US" sz="1400" b="1">
                      <a:latin typeface="宋体" pitchFamily="2" charset="-122"/>
                    </a:rPr>
                    <a:t>高于平均值</a:t>
                  </a:r>
                  <a:r>
                    <a:rPr kumimoji="1" lang="en-US" altLang="zh-CN" sz="1400" b="1">
                      <a:latin typeface="宋体" pitchFamily="2" charset="-122"/>
                    </a:rPr>
                    <a:t>2.50</a:t>
                  </a:r>
                  <a:r>
                    <a:rPr kumimoji="1" lang="zh-CN" altLang="en-US" sz="1400" b="1">
                      <a:latin typeface="宋体" pitchFamily="2" charset="-122"/>
                    </a:rPr>
                    <a:t>。</a:t>
                  </a:r>
                  <a:endParaRPr kumimoji="1" lang="zh-CN" altLang="en-US" sz="1000" b="1">
                    <a:latin typeface="Times New Roman" pitchFamily="18" charset="0"/>
                  </a:endParaRPr>
                </a:p>
                <a:p>
                  <a:pPr indent="533400" algn="just" eaLnBrk="0" hangingPunct="0"/>
                  <a:endParaRPr kumimoji="1" lang="en-US" altLang="zh-CN" sz="2400" b="1">
                    <a:latin typeface="Times New Roman" pitchFamily="18" charset="0"/>
                  </a:endParaRPr>
                </a:p>
              </p:txBody>
            </p:sp>
            <p:sp>
              <p:nvSpPr>
                <p:cNvPr id="30759" name="Rectangle 91"/>
                <p:cNvSpPr>
                  <a:spLocks noChangeArrowheads="1"/>
                </p:cNvSpPr>
                <p:nvPr/>
              </p:nvSpPr>
              <p:spPr bwMode="auto">
                <a:xfrm>
                  <a:off x="0" y="4142"/>
                  <a:ext cx="2291" cy="690"/>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30728" name="Rectangle 92"/>
            <p:cNvSpPr>
              <a:spLocks noChangeArrowheads="1"/>
            </p:cNvSpPr>
            <p:nvPr/>
          </p:nvSpPr>
          <p:spPr bwMode="auto">
            <a:xfrm>
              <a:off x="-2" y="382"/>
              <a:ext cx="2295" cy="4452"/>
            </a:xfrm>
            <a:prstGeom prst="rect">
              <a:avLst/>
            </a:prstGeom>
            <a:noFill/>
            <a:ln w="6350" cap="sq">
              <a:solidFill>
                <a:srgbClr val="A0A0A0"/>
              </a:solidFill>
              <a:miter lim="800000"/>
              <a:headEnd type="none" w="sm" len="sm"/>
              <a:tailEnd type="none" w="sm" len="sm"/>
            </a:ln>
          </p:spPr>
          <p:txBody>
            <a:bodyPr/>
            <a:lstStyle/>
            <a:p>
              <a:endParaRPr lang="zh-CN" altLang="en-US"/>
            </a:p>
          </p:txBody>
        </p:sp>
      </p:grpSp>
      <p:sp>
        <p:nvSpPr>
          <p:cNvPr id="30726" name="Rectangle 93"/>
          <p:cNvSpPr>
            <a:spLocks noChangeArrowheads="1"/>
          </p:cNvSpPr>
          <p:nvPr/>
        </p:nvSpPr>
        <p:spPr bwMode="auto">
          <a:xfrm>
            <a:off x="1588" y="6931025"/>
            <a:ext cx="9144000" cy="669925"/>
          </a:xfrm>
          <a:prstGeom prst="rect">
            <a:avLst/>
          </a:prstGeom>
          <a:noFill/>
          <a:ln w="12700" cap="sq">
            <a:noFill/>
            <a:miter lim="800000"/>
            <a:headEnd type="none" w="sm" len="sm"/>
            <a:tailEnd type="none" w="sm" len="sm"/>
          </a:ln>
        </p:spPr>
        <p:txBody>
          <a:bodyPr>
            <a:spAutoFit/>
          </a:bodyPr>
          <a:lstStyle/>
          <a:p>
            <a:pPr algn="just"/>
            <a:r>
              <a:rPr kumimoji="1" lang="en-US" altLang="zh-CN" sz="1400">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p:spPr>
        <p:txBody>
          <a:bodyPr/>
          <a:lstStyle/>
          <a:p>
            <a:fld id="{D20901D8-D39F-4540-8E0D-415949C109A3}" type="datetime1">
              <a:rPr lang="zh-CN" altLang="en-US" smtClean="0"/>
              <a:pPr/>
              <a:t>2015/12/12</a:t>
            </a:fld>
            <a:endParaRPr lang="en-US" altLang="zh-CN" smtClean="0"/>
          </a:p>
        </p:txBody>
      </p:sp>
      <p:sp>
        <p:nvSpPr>
          <p:cNvPr id="31747" name="灯片编号占位符 3"/>
          <p:cNvSpPr>
            <a:spLocks noGrp="1"/>
          </p:cNvSpPr>
          <p:nvPr>
            <p:ph type="sldNum" sz="quarter" idx="12"/>
          </p:nvPr>
        </p:nvSpPr>
        <p:spPr>
          <a:noFill/>
        </p:spPr>
        <p:txBody>
          <a:bodyPr/>
          <a:lstStyle/>
          <a:p>
            <a:fld id="{37FDC6A6-52EF-495C-B9F8-7F73DDC826CB}" type="slidenum">
              <a:rPr lang="en-US" altLang="zh-CN" smtClean="0"/>
              <a:pPr/>
              <a:t>116</a:t>
            </a:fld>
            <a:endParaRPr lang="en-US" altLang="zh-CN" smtClean="0"/>
          </a:p>
        </p:txBody>
      </p:sp>
      <p:sp>
        <p:nvSpPr>
          <p:cNvPr id="31748" name="Rectangle 2"/>
          <p:cNvSpPr>
            <a:spLocks noChangeArrowheads="1"/>
          </p:cNvSpPr>
          <p:nvPr/>
        </p:nvSpPr>
        <p:spPr bwMode="auto">
          <a:xfrm>
            <a:off x="1588" y="-2289175"/>
            <a:ext cx="9144000" cy="882650"/>
          </a:xfrm>
          <a:prstGeom prst="rect">
            <a:avLst/>
          </a:prstGeom>
          <a:noFill/>
          <a:ln w="12700" cap="sq">
            <a:noFill/>
            <a:miter lim="800000"/>
            <a:headEnd type="none" w="sm" len="sm"/>
            <a:tailEnd type="none" w="sm" len="sm"/>
          </a:ln>
        </p:spPr>
        <p:txBody>
          <a:bodyPr>
            <a:spAutoFit/>
          </a:bodyPr>
          <a:lstStyle/>
          <a:p>
            <a:pPr algn="just"/>
            <a:r>
              <a:rPr kumimoji="1" lang="en-US" altLang="zh-CN" sz="1400">
                <a:latin typeface="Times New Roman" pitchFamily="18" charset="0"/>
              </a:rPr>
              <a:t> </a:t>
            </a:r>
            <a:endParaRPr kumimoji="1" lang="en-US" altLang="zh-CN" sz="1000">
              <a:latin typeface="Times New Roman" pitchFamily="18" charset="0"/>
            </a:endParaRPr>
          </a:p>
          <a:p>
            <a:pPr algn="just" eaLnBrk="0" hangingPunct="0"/>
            <a:r>
              <a:rPr kumimoji="1" lang="zh-CN" altLang="en-US" sz="1400">
                <a:latin typeface="宋体" pitchFamily="2" charset="-122"/>
              </a:rPr>
              <a:t>根据</a:t>
            </a:r>
            <a:r>
              <a:rPr kumimoji="1" lang="en-US" altLang="zh-CN" sz="1400">
                <a:latin typeface="宋体" pitchFamily="2" charset="-122"/>
              </a:rPr>
              <a:t>SWOT</a:t>
            </a:r>
            <a:r>
              <a:rPr kumimoji="1" lang="zh-CN" altLang="en-US" sz="1400">
                <a:latin typeface="宋体" pitchFamily="2" charset="-122"/>
              </a:rPr>
              <a:t>确定战略</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31749" name="Rectangle 3"/>
          <p:cNvSpPr>
            <a:spLocks noChangeArrowheads="1"/>
          </p:cNvSpPr>
          <p:nvPr/>
        </p:nvSpPr>
        <p:spPr bwMode="auto">
          <a:xfrm>
            <a:off x="1588" y="8477250"/>
            <a:ext cx="9144000" cy="669925"/>
          </a:xfrm>
          <a:prstGeom prst="rect">
            <a:avLst/>
          </a:prstGeom>
          <a:noFill/>
          <a:ln w="12700" cap="sq">
            <a:noFill/>
            <a:miter lim="800000"/>
            <a:headEnd type="none" w="sm" len="sm"/>
            <a:tailEnd type="none" w="sm" len="sm"/>
          </a:ln>
        </p:spPr>
        <p:txBody>
          <a:bodyPr>
            <a:spAutoFit/>
          </a:bodyPr>
          <a:lstStyle/>
          <a:p>
            <a:pPr algn="just"/>
            <a:r>
              <a:rPr kumimoji="1" lang="en-US" altLang="zh-CN" sz="1400">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graphicFrame>
        <p:nvGraphicFramePr>
          <p:cNvPr id="243716" name="Group 4"/>
          <p:cNvGraphicFramePr>
            <a:graphicFrameLocks noGrp="1"/>
          </p:cNvGraphicFramePr>
          <p:nvPr/>
        </p:nvGraphicFramePr>
        <p:xfrm>
          <a:off x="468313" y="188913"/>
          <a:ext cx="8280400" cy="6413881"/>
        </p:xfrm>
        <a:graphic>
          <a:graphicData uri="http://schemas.openxmlformats.org/drawingml/2006/table">
            <a:tbl>
              <a:tblPr/>
              <a:tblGrid>
                <a:gridCol w="2476500"/>
                <a:gridCol w="2579687"/>
                <a:gridCol w="3224213"/>
              </a:tblGrid>
              <a:tr h="2232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1" i="0" u="none" strike="noStrike" cap="none" normalizeH="0" baseline="0" dirty="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latin typeface="Arial" pitchFamily="34" charset="0"/>
                          <a:ea typeface="宋体" pitchFamily="2" charset="-122"/>
                        </a:rPr>
                        <a:t>SWOT</a:t>
                      </a:r>
                      <a:r>
                        <a:rPr kumimoji="1" lang="zh-CN" altLang="en-US" sz="2400" b="1" i="0" u="none" strike="noStrike" cap="none" normalizeH="0" baseline="0" dirty="0" smtClean="0">
                          <a:ln>
                            <a:noFill/>
                          </a:ln>
                          <a:solidFill>
                            <a:srgbClr val="FF3300"/>
                          </a:solidFill>
                          <a:effectLst/>
                          <a:latin typeface="Arial" pitchFamily="34" charset="0"/>
                          <a:ea typeface="宋体" pitchFamily="2" charset="-122"/>
                        </a:rPr>
                        <a:t>分析在中化国际的应用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sng" strike="noStrike" cap="none" normalizeH="0" baseline="0" smtClean="0">
                          <a:ln>
                            <a:noFill/>
                          </a:ln>
                          <a:solidFill>
                            <a:srgbClr val="0033CC"/>
                          </a:solidFill>
                          <a:effectLst/>
                          <a:latin typeface="Arial" pitchFamily="34" charset="0"/>
                          <a:ea typeface="宋体" pitchFamily="2" charset="-122"/>
                        </a:rPr>
                        <a:t>优势－</a:t>
                      </a:r>
                      <a:r>
                        <a:rPr kumimoji="0" lang="en-US" altLang="zh-CN" sz="1600" b="1" i="0" u="sng" strike="noStrike" cap="none" normalizeH="0" baseline="0" smtClean="0">
                          <a:ln>
                            <a:noFill/>
                          </a:ln>
                          <a:solidFill>
                            <a:srgbClr val="0033CC"/>
                          </a:solidFill>
                          <a:effectLst/>
                          <a:latin typeface="Arial" pitchFamily="34" charset="0"/>
                          <a:ea typeface="宋体" pitchFamily="2" charset="-122"/>
                        </a:rPr>
                        <a:t>S</a:t>
                      </a:r>
                      <a:endParaRPr kumimoji="0" lang="en-US" altLang="zh-CN"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33CC"/>
                          </a:solidFill>
                          <a:effectLst/>
                          <a:latin typeface="Arial" pitchFamily="34" charset="0"/>
                          <a:ea typeface="宋体" pitchFamily="2" charset="-122"/>
                        </a:rPr>
                        <a:t>1.</a:t>
                      </a:r>
                      <a:r>
                        <a:rPr kumimoji="0" lang="zh-CN" altLang="en-US" sz="1600" b="1" i="0" u="none" strike="noStrike" cap="none" normalizeH="0" baseline="0" smtClean="0">
                          <a:ln>
                            <a:noFill/>
                          </a:ln>
                          <a:solidFill>
                            <a:srgbClr val="0033CC"/>
                          </a:solidFill>
                          <a:effectLst/>
                          <a:latin typeface="Arial" pitchFamily="34" charset="0"/>
                          <a:ea typeface="宋体" pitchFamily="2" charset="-122"/>
                        </a:rPr>
                        <a:t>地处长江三角洲化工产业带，享受浦东优惠所得税率</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33CC"/>
                          </a:solidFill>
                          <a:effectLst/>
                          <a:latin typeface="Arial" pitchFamily="34" charset="0"/>
                          <a:ea typeface="宋体" pitchFamily="2" charset="-122"/>
                        </a:rPr>
                        <a:t>2.</a:t>
                      </a:r>
                      <a:r>
                        <a:rPr kumimoji="0" lang="zh-CN" altLang="en-US" sz="1600" b="1" i="0" u="none" strike="noStrike" cap="none" normalizeH="0" baseline="0" smtClean="0">
                          <a:ln>
                            <a:noFill/>
                          </a:ln>
                          <a:solidFill>
                            <a:srgbClr val="0033CC"/>
                          </a:solidFill>
                          <a:effectLst/>
                          <a:latin typeface="Arial" pitchFamily="34" charset="0"/>
                          <a:ea typeface="宋体" pitchFamily="2" charset="-122"/>
                        </a:rPr>
                        <a:t>人力资源结构合理，员工队伍年轻化</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33CC"/>
                          </a:solidFill>
                          <a:effectLst/>
                          <a:latin typeface="Arial" pitchFamily="34" charset="0"/>
                          <a:ea typeface="宋体" pitchFamily="2" charset="-122"/>
                        </a:rPr>
                        <a:t>3.ERP</a:t>
                      </a:r>
                      <a:r>
                        <a:rPr kumimoji="0" lang="zh-CN" altLang="en-US" sz="1600" b="1" i="0" u="none" strike="noStrike" cap="none" normalizeH="0" baseline="0" smtClean="0">
                          <a:ln>
                            <a:noFill/>
                          </a:ln>
                          <a:solidFill>
                            <a:srgbClr val="0033CC"/>
                          </a:solidFill>
                          <a:effectLst/>
                          <a:latin typeface="Arial" pitchFamily="34" charset="0"/>
                          <a:ea typeface="宋体" pitchFamily="2" charset="-122"/>
                        </a:rPr>
                        <a:t>系统成为公司规范化经营管理的平台</a:t>
                      </a:r>
                      <a:endParaRPr kumimoji="0" lang="zh-CN" altLang="en-US" sz="2800" b="1" i="0" u="none" strike="noStrike" cap="none" normalizeH="0" baseline="0" smtClean="0">
                        <a:ln>
                          <a:noFill/>
                        </a:ln>
                        <a:solidFill>
                          <a:srgbClr val="0033CC"/>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sng" strike="noStrike" cap="none" normalizeH="0" baseline="0" smtClean="0">
                          <a:ln>
                            <a:noFill/>
                          </a:ln>
                          <a:solidFill>
                            <a:srgbClr val="0033CC"/>
                          </a:solidFill>
                          <a:effectLst/>
                          <a:latin typeface="Arial" pitchFamily="34" charset="0"/>
                          <a:ea typeface="宋体" pitchFamily="2" charset="-122"/>
                        </a:rPr>
                        <a:t>劣势－</a:t>
                      </a:r>
                      <a:r>
                        <a:rPr kumimoji="0" lang="en-US" altLang="zh-CN" sz="1600" b="1" i="0" u="sng" strike="noStrike" cap="none" normalizeH="0" baseline="0" smtClean="0">
                          <a:ln>
                            <a:noFill/>
                          </a:ln>
                          <a:solidFill>
                            <a:srgbClr val="0033CC"/>
                          </a:solidFill>
                          <a:effectLst/>
                          <a:latin typeface="Arial" pitchFamily="34" charset="0"/>
                          <a:ea typeface="宋体" pitchFamily="2" charset="-122"/>
                        </a:rPr>
                        <a:t>W</a:t>
                      </a:r>
                      <a:endParaRPr kumimoji="0" lang="en-US" altLang="zh-CN"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负债迅速增加，影响大额借款融资能力</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2.</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物流作为三大业务板块之一，服务能力尚显薄弱</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公司对金融风险缺乏规避策略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2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sng" strike="noStrike" cap="none" normalizeH="0" baseline="0" smtClean="0">
                          <a:ln>
                            <a:noFill/>
                          </a:ln>
                          <a:solidFill>
                            <a:srgbClr val="0033CC"/>
                          </a:solidFill>
                          <a:effectLst/>
                          <a:latin typeface="Arial" pitchFamily="34" charset="0"/>
                          <a:ea typeface="宋体" pitchFamily="2" charset="-122"/>
                        </a:rPr>
                        <a:t>机会－</a:t>
                      </a:r>
                      <a:r>
                        <a:rPr kumimoji="0" lang="en-US" altLang="zh-CN" sz="1600" b="1" i="0" u="sng" strike="noStrike" cap="none" normalizeH="0" baseline="0" smtClean="0">
                          <a:ln>
                            <a:noFill/>
                          </a:ln>
                          <a:solidFill>
                            <a:srgbClr val="0033CC"/>
                          </a:solidFill>
                          <a:effectLst/>
                          <a:latin typeface="Arial" pitchFamily="34" charset="0"/>
                          <a:ea typeface="宋体" pitchFamily="2" charset="-122"/>
                        </a:rPr>
                        <a:t>O</a:t>
                      </a:r>
                      <a:endParaRPr kumimoji="0" lang="en-US" altLang="zh-CN"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中国经济保持高速发展，计划</a:t>
                      </a:r>
                      <a:r>
                        <a:rPr kumimoji="0" lang="en-US" altLang="zh-CN" sz="1600" b="1" i="0" u="none" strike="noStrike" cap="none" normalizeH="0" baseline="0" smtClean="0">
                          <a:ln>
                            <a:noFill/>
                          </a:ln>
                          <a:solidFill>
                            <a:schemeClr val="tx1"/>
                          </a:solidFill>
                          <a:effectLst/>
                          <a:latin typeface="Arial" pitchFamily="34" charset="0"/>
                          <a:ea typeface="宋体" pitchFamily="2" charset="-122"/>
                        </a:rPr>
                        <a:t>18</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年外贸额翻两番</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2.</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全球和国内的产业结构调整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国内化工及下游产品需求快速增长，需求层次提高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dirty="0" smtClean="0">
                          <a:ln>
                            <a:noFill/>
                          </a:ln>
                          <a:solidFill>
                            <a:srgbClr val="0033CC"/>
                          </a:solidFill>
                          <a:effectLst/>
                          <a:latin typeface="Arial" pitchFamily="34" charset="0"/>
                          <a:ea typeface="宋体" pitchFamily="2" charset="-122"/>
                        </a:rPr>
                        <a:t>S-O</a:t>
                      </a:r>
                      <a:r>
                        <a:rPr kumimoji="0" lang="zh-CN" altLang="en-US" sz="1600" b="1" i="0" u="sng" strike="noStrike" cap="none" normalizeH="0" baseline="0" dirty="0" smtClean="0">
                          <a:ln>
                            <a:noFill/>
                          </a:ln>
                          <a:solidFill>
                            <a:srgbClr val="0033CC"/>
                          </a:solidFill>
                          <a:effectLst/>
                          <a:latin typeface="Arial" pitchFamily="34" charset="0"/>
                          <a:ea typeface="宋体" pitchFamily="2" charset="-122"/>
                        </a:rPr>
                        <a:t>战略</a:t>
                      </a:r>
                      <a:endParaRPr kumimoji="0" lang="zh-CN" altLang="en-US" sz="1600" b="1" i="0" u="none" strike="noStrike" cap="none" normalizeH="0" baseline="0" dirty="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1.  </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在长江中下游加强贸易购销网络</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2.    </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在长江下游沿岸港口设立物流服务机构，以合资或联盟形式充分利用当地化工码头和储运设施</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dirty="0" smtClean="0">
                          <a:ln>
                            <a:noFill/>
                          </a:ln>
                          <a:solidFill>
                            <a:srgbClr val="0033CC"/>
                          </a:solidFill>
                          <a:effectLst/>
                          <a:latin typeface="Arial" pitchFamily="34" charset="0"/>
                          <a:ea typeface="宋体" pitchFamily="2" charset="-122"/>
                        </a:rPr>
                        <a:t>W-O</a:t>
                      </a:r>
                      <a:r>
                        <a:rPr kumimoji="0" lang="zh-CN" altLang="en-US" sz="1600" b="1" i="0" u="sng" strike="noStrike" cap="none" normalizeH="0" baseline="0" dirty="0" smtClean="0">
                          <a:ln>
                            <a:noFill/>
                          </a:ln>
                          <a:solidFill>
                            <a:srgbClr val="0033CC"/>
                          </a:solidFill>
                          <a:effectLst/>
                          <a:latin typeface="Arial" pitchFamily="34" charset="0"/>
                          <a:ea typeface="宋体" pitchFamily="2" charset="-122"/>
                        </a:rPr>
                        <a:t>战略</a:t>
                      </a:r>
                      <a:endParaRPr kumimoji="0" lang="zh-CN" altLang="en-US" sz="1600" b="1" i="0" u="none" strike="noStrike" cap="none" normalizeH="0" baseline="0" dirty="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1.  </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为大额贸易和物流业务制定短期、长期融资计划，向国内外银行或股东筹集资金</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2.  </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设立物流服务部，引进物流人才和国内外经验，提高整合能力</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4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sng" strike="noStrike" cap="none" normalizeH="0" baseline="0" smtClean="0">
                          <a:ln>
                            <a:noFill/>
                          </a:ln>
                          <a:solidFill>
                            <a:srgbClr val="0033CC"/>
                          </a:solidFill>
                          <a:effectLst/>
                          <a:latin typeface="Arial" pitchFamily="34" charset="0"/>
                          <a:ea typeface="宋体" pitchFamily="2" charset="-122"/>
                        </a:rPr>
                        <a:t>威胁－</a:t>
                      </a:r>
                      <a:r>
                        <a:rPr kumimoji="0" lang="en-US" altLang="zh-CN" sz="1600" b="1" i="0" u="sng" strike="noStrike" cap="none" normalizeH="0" baseline="0" smtClean="0">
                          <a:ln>
                            <a:noFill/>
                          </a:ln>
                          <a:solidFill>
                            <a:srgbClr val="0033CC"/>
                          </a:solidFill>
                          <a:effectLst/>
                          <a:latin typeface="Arial" pitchFamily="34" charset="0"/>
                          <a:ea typeface="宋体" pitchFamily="2" charset="-122"/>
                        </a:rPr>
                        <a:t>T</a:t>
                      </a:r>
                      <a:endParaRPr kumimoji="0" lang="en-US" altLang="zh-CN"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全球经济不振，外需不足，复苏缓慢</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2.</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外贸经营权进一步放开</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更多竞争力很强的外国企业进入中国市场</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smtClean="0">
                          <a:ln>
                            <a:noFill/>
                          </a:ln>
                          <a:solidFill>
                            <a:srgbClr val="0033CC"/>
                          </a:solidFill>
                          <a:effectLst/>
                          <a:latin typeface="Arial" pitchFamily="34" charset="0"/>
                          <a:ea typeface="宋体" pitchFamily="2" charset="-122"/>
                        </a:rPr>
                        <a:t>S-T</a:t>
                      </a:r>
                      <a:r>
                        <a:rPr kumimoji="0" lang="zh-CN" altLang="en-US" sz="1600" b="1" i="0" u="sng" strike="noStrike" cap="none" normalizeH="0" baseline="0" smtClean="0">
                          <a:ln>
                            <a:noFill/>
                          </a:ln>
                          <a:solidFill>
                            <a:srgbClr val="0033CC"/>
                          </a:solidFill>
                          <a:effectLst/>
                          <a:latin typeface="Arial" pitchFamily="34" charset="0"/>
                          <a:ea typeface="宋体" pitchFamily="2" charset="-122"/>
                        </a:rPr>
                        <a:t>战略</a:t>
                      </a:r>
                      <a:endParaRPr kumimoji="0" lang="zh-CN" altLang="en-US"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1.  </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进一步加强国内营销力量，与国内信誉较好的客户建立长期合作关系</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2.  </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寻求技术含量、附加值更高及环保类的贸易产品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sng" strike="noStrike" cap="none" normalizeH="0" baseline="0" smtClean="0">
                          <a:ln>
                            <a:noFill/>
                          </a:ln>
                          <a:solidFill>
                            <a:srgbClr val="0033CC"/>
                          </a:solidFill>
                          <a:effectLst/>
                          <a:latin typeface="Arial" pitchFamily="34" charset="0"/>
                          <a:ea typeface="宋体" pitchFamily="2" charset="-122"/>
                        </a:rPr>
                        <a:t>W-T</a:t>
                      </a:r>
                      <a:r>
                        <a:rPr kumimoji="0" lang="zh-CN" altLang="en-US" sz="1600" b="1" i="0" u="sng" strike="noStrike" cap="none" normalizeH="0" baseline="0" smtClean="0">
                          <a:ln>
                            <a:noFill/>
                          </a:ln>
                          <a:solidFill>
                            <a:srgbClr val="0033CC"/>
                          </a:solidFill>
                          <a:effectLst/>
                          <a:latin typeface="Arial" pitchFamily="34" charset="0"/>
                          <a:ea typeface="宋体" pitchFamily="2" charset="-122"/>
                        </a:rPr>
                        <a:t>战略</a:t>
                      </a:r>
                      <a:endParaRPr kumimoji="0" lang="zh-CN" altLang="en-US" sz="1600" b="1" i="0" u="none" strike="noStrike" cap="none" normalizeH="0" baseline="0" smtClean="0">
                        <a:ln>
                          <a:noFill/>
                        </a:ln>
                        <a:solidFill>
                          <a:srgbClr val="0033CC"/>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   </a:t>
                      </a:r>
                      <a:r>
                        <a:rPr kumimoji="0" lang="en-US" altLang="zh-CN" sz="1600" b="1" i="0" u="none" strike="noStrike" cap="none" normalizeH="0" baseline="0" smtClean="0">
                          <a:ln>
                            <a:noFill/>
                          </a:ln>
                          <a:solidFill>
                            <a:schemeClr val="tx1"/>
                          </a:solidFill>
                          <a:effectLst/>
                          <a:latin typeface="Arial" pitchFamily="34" charset="0"/>
                          <a:ea typeface="宋体" pitchFamily="2" charset="-122"/>
                        </a:rPr>
                        <a:t>1.    </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与国外化工品运输、物流服务企业合作，各取其长</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   </a:t>
                      </a:r>
                      <a:r>
                        <a:rPr kumimoji="0" lang="en-US" altLang="zh-CN" sz="1600" b="1" i="0" u="none" strike="noStrike" cap="none" normalizeH="0" baseline="0" smtClean="0">
                          <a:ln>
                            <a:noFill/>
                          </a:ln>
                          <a:solidFill>
                            <a:schemeClr val="tx1"/>
                          </a:solidFill>
                          <a:effectLst/>
                          <a:latin typeface="Arial" pitchFamily="34" charset="0"/>
                          <a:ea typeface="宋体" pitchFamily="2" charset="-122"/>
                        </a:rPr>
                        <a:t>2.    </a:t>
                      </a:r>
                      <a:r>
                        <a:rPr kumimoji="0" lang="zh-CN" altLang="en-US" sz="1600" b="1" i="0" u="none" strike="noStrike" cap="none" normalizeH="0" baseline="0" smtClean="0">
                          <a:ln>
                            <a:noFill/>
                          </a:ln>
                          <a:solidFill>
                            <a:schemeClr val="tx1"/>
                          </a:solidFill>
                          <a:effectLst/>
                          <a:latin typeface="Arial" pitchFamily="34" charset="0"/>
                          <a:ea typeface="宋体" pitchFamily="2" charset="-122"/>
                        </a:rPr>
                        <a:t>设立金融风险管理部门，控制大额贸易中的金融风险</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组织竞争优势确定方法</a:t>
            </a:r>
            <a:endParaRPr lang="zh-CN" altLang="en-US" dirty="0"/>
          </a:p>
        </p:txBody>
      </p:sp>
      <p:sp>
        <p:nvSpPr>
          <p:cNvPr id="3" name="内容占位符 2"/>
          <p:cNvSpPr>
            <a:spLocks noGrp="1"/>
          </p:cNvSpPr>
          <p:nvPr>
            <p:ph idx="1"/>
          </p:nvPr>
        </p:nvSpPr>
        <p:spPr/>
        <p:txBody>
          <a:bodyPr/>
          <a:lstStyle/>
          <a:p>
            <a:r>
              <a:rPr lang="zh-CN" altLang="en-US" dirty="0" smtClean="0"/>
              <a:t>企业资源、能力及竞争优势之间的关系（图</a:t>
            </a:r>
            <a:r>
              <a:rPr lang="en-US" altLang="zh-CN" dirty="0" smtClean="0"/>
              <a:t>3-4</a:t>
            </a:r>
            <a:r>
              <a:rPr lang="zh-CN" altLang="en-US" dirty="0" smtClean="0"/>
              <a:t>）：</a:t>
            </a:r>
            <a:endParaRPr lang="en-US" altLang="zh-CN" dirty="0" smtClean="0"/>
          </a:p>
          <a:p>
            <a:pPr lvl="1"/>
            <a:r>
              <a:rPr lang="zh-CN" altLang="en-US" dirty="0" smtClean="0"/>
              <a:t>如果一家企业具有强大的可支配资源，经过很好的协调、组织及管理，就可形成企业的某种竞争优势，反之，会使企业在竞争中受伤，利润水平下降。</a:t>
            </a:r>
            <a:endParaRPr lang="en-US" altLang="zh-CN" dirty="0" smtClean="0"/>
          </a:p>
          <a:p>
            <a:r>
              <a:rPr lang="zh-CN" altLang="en-US" dirty="0" smtClean="0"/>
              <a:t>资源强势与弱势分析（图</a:t>
            </a:r>
            <a:r>
              <a:rPr lang="en-US" altLang="zh-CN" dirty="0" smtClean="0"/>
              <a:t>3-5</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图</a:t>
            </a:r>
            <a:r>
              <a:rPr lang="en-US" altLang="zh-CN" sz="3200" dirty="0" smtClean="0"/>
              <a:t>3-4 </a:t>
            </a:r>
            <a:r>
              <a:rPr lang="zh-CN" altLang="en-US" sz="3200" dirty="0" smtClean="0"/>
              <a:t>企业资源、能力与竞争优势之间的关系</a:t>
            </a:r>
            <a:endParaRPr lang="zh-CN" altLang="en-US" sz="3200" dirty="0"/>
          </a:p>
        </p:txBody>
      </p:sp>
      <p:sp>
        <p:nvSpPr>
          <p:cNvPr id="4" name="矩形 3"/>
          <p:cNvSpPr/>
          <p:nvPr/>
        </p:nvSpPr>
        <p:spPr>
          <a:xfrm>
            <a:off x="928662" y="142873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企业外部环境的各项因素</a:t>
            </a:r>
            <a:endParaRPr lang="zh-CN" altLang="en-US" dirty="0"/>
          </a:p>
        </p:txBody>
      </p:sp>
      <p:sp>
        <p:nvSpPr>
          <p:cNvPr id="5" name="矩形 4"/>
          <p:cNvSpPr/>
          <p:nvPr/>
        </p:nvSpPr>
        <p:spPr>
          <a:xfrm>
            <a:off x="3286116" y="142873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企业战略</a:t>
            </a:r>
            <a:endParaRPr lang="zh-CN" altLang="en-US" dirty="0"/>
          </a:p>
        </p:txBody>
      </p:sp>
      <p:sp>
        <p:nvSpPr>
          <p:cNvPr id="6" name="矩形 5"/>
          <p:cNvSpPr/>
          <p:nvPr/>
        </p:nvSpPr>
        <p:spPr>
          <a:xfrm>
            <a:off x="5715008" y="142873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竞争优势</a:t>
            </a:r>
            <a:endParaRPr lang="zh-CN" altLang="en-US" dirty="0"/>
          </a:p>
        </p:txBody>
      </p:sp>
      <p:sp>
        <p:nvSpPr>
          <p:cNvPr id="7" name="矩形 6"/>
          <p:cNvSpPr/>
          <p:nvPr/>
        </p:nvSpPr>
        <p:spPr>
          <a:xfrm>
            <a:off x="2786050" y="2786058"/>
            <a:ext cx="278608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企业资源的组织管理</a:t>
            </a:r>
            <a:endParaRPr lang="zh-CN" altLang="en-US" dirty="0"/>
          </a:p>
        </p:txBody>
      </p:sp>
      <p:sp>
        <p:nvSpPr>
          <p:cNvPr id="8" name="矩形 7"/>
          <p:cNvSpPr/>
          <p:nvPr/>
        </p:nvSpPr>
        <p:spPr>
          <a:xfrm>
            <a:off x="928662" y="3857628"/>
            <a:ext cx="707236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企业资源</a:t>
            </a:r>
            <a:endParaRPr lang="zh-CN" altLang="en-US" dirty="0"/>
          </a:p>
        </p:txBody>
      </p:sp>
      <p:sp>
        <p:nvSpPr>
          <p:cNvPr id="9" name="矩形 8"/>
          <p:cNvSpPr/>
          <p:nvPr/>
        </p:nvSpPr>
        <p:spPr>
          <a:xfrm>
            <a:off x="1214414" y="4857760"/>
            <a:ext cx="1785950" cy="16430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有形资源</a:t>
            </a:r>
            <a:endParaRPr lang="en-US" altLang="zh-CN" dirty="0" smtClean="0"/>
          </a:p>
          <a:p>
            <a:pPr algn="ctr">
              <a:buFont typeface="Arial" pitchFamily="34" charset="0"/>
              <a:buChar char="•"/>
            </a:pPr>
            <a:r>
              <a:rPr lang="zh-CN" altLang="en-US" dirty="0" smtClean="0"/>
              <a:t>物质资源</a:t>
            </a:r>
            <a:endParaRPr lang="en-US" altLang="zh-CN" dirty="0" smtClean="0"/>
          </a:p>
          <a:p>
            <a:pPr algn="ctr">
              <a:buFont typeface="Arial" pitchFamily="34" charset="0"/>
              <a:buChar char="•"/>
            </a:pPr>
            <a:r>
              <a:rPr lang="zh-CN" altLang="en-US" dirty="0" smtClean="0"/>
              <a:t>财力资源</a:t>
            </a:r>
            <a:endParaRPr lang="zh-CN" altLang="en-US" dirty="0"/>
          </a:p>
        </p:txBody>
      </p:sp>
      <p:sp>
        <p:nvSpPr>
          <p:cNvPr id="10" name="矩形 9"/>
          <p:cNvSpPr/>
          <p:nvPr/>
        </p:nvSpPr>
        <p:spPr>
          <a:xfrm>
            <a:off x="3643306" y="4929198"/>
            <a:ext cx="1785950" cy="16430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无形资源</a:t>
            </a:r>
            <a:endParaRPr lang="en-US" altLang="zh-CN" dirty="0" smtClean="0"/>
          </a:p>
          <a:p>
            <a:pPr algn="ctr">
              <a:buFont typeface="Arial" pitchFamily="34" charset="0"/>
              <a:buChar char="•"/>
            </a:pPr>
            <a:r>
              <a:rPr lang="zh-CN" altLang="en-US" dirty="0" smtClean="0"/>
              <a:t>技术</a:t>
            </a:r>
            <a:endParaRPr lang="en-US" altLang="zh-CN" dirty="0" smtClean="0"/>
          </a:p>
          <a:p>
            <a:pPr algn="ctr">
              <a:buFont typeface="Arial" pitchFamily="34" charset="0"/>
              <a:buChar char="•"/>
            </a:pPr>
            <a:r>
              <a:rPr lang="zh-CN" altLang="en-US" dirty="0" smtClean="0"/>
              <a:t>知识</a:t>
            </a:r>
            <a:endParaRPr lang="en-US" altLang="zh-CN" dirty="0" smtClean="0"/>
          </a:p>
          <a:p>
            <a:pPr algn="ctr">
              <a:buFont typeface="Arial" pitchFamily="34" charset="0"/>
              <a:buChar char="•"/>
            </a:pPr>
            <a:r>
              <a:rPr lang="zh-CN" altLang="en-US" dirty="0" smtClean="0"/>
              <a:t>商誉</a:t>
            </a:r>
            <a:endParaRPr lang="en-US" altLang="zh-CN" dirty="0" smtClean="0"/>
          </a:p>
          <a:p>
            <a:pPr algn="ctr">
              <a:buFont typeface="Arial" pitchFamily="34" charset="0"/>
              <a:buChar char="•"/>
            </a:pPr>
            <a:r>
              <a:rPr lang="zh-CN" altLang="en-US" dirty="0" smtClean="0"/>
              <a:t>文化</a:t>
            </a:r>
            <a:endParaRPr lang="en-US" altLang="zh-CN" dirty="0" smtClean="0"/>
          </a:p>
        </p:txBody>
      </p:sp>
      <p:sp>
        <p:nvSpPr>
          <p:cNvPr id="11" name="矩形 10"/>
          <p:cNvSpPr/>
          <p:nvPr/>
        </p:nvSpPr>
        <p:spPr>
          <a:xfrm>
            <a:off x="6357950" y="4929198"/>
            <a:ext cx="1785950" cy="16430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人力资源</a:t>
            </a:r>
            <a:endParaRPr lang="en-US" altLang="zh-CN" dirty="0" smtClean="0"/>
          </a:p>
          <a:p>
            <a:pPr algn="ctr">
              <a:buFont typeface="Arial" pitchFamily="34" charset="0"/>
              <a:buChar char="•"/>
            </a:pPr>
            <a:r>
              <a:rPr lang="zh-CN" altLang="en-US" dirty="0" smtClean="0"/>
              <a:t>专业技能</a:t>
            </a:r>
            <a:endParaRPr lang="en-US" altLang="zh-CN" dirty="0" smtClean="0"/>
          </a:p>
          <a:p>
            <a:pPr algn="ctr">
              <a:buFont typeface="Arial" pitchFamily="34" charset="0"/>
              <a:buChar char="•"/>
            </a:pPr>
            <a:r>
              <a:rPr lang="zh-CN" altLang="en-US" dirty="0" smtClean="0"/>
              <a:t>  交流和相互影响能力</a:t>
            </a:r>
            <a:endParaRPr lang="en-US" altLang="zh-CN" dirty="0" smtClean="0"/>
          </a:p>
          <a:p>
            <a:pPr algn="ctr">
              <a:buFont typeface="Arial" pitchFamily="34" charset="0"/>
              <a:buChar char="•"/>
            </a:pPr>
            <a:r>
              <a:rPr lang="zh-CN" altLang="en-US" dirty="0" smtClean="0"/>
              <a:t>创新能力</a:t>
            </a:r>
            <a:endParaRPr lang="zh-CN" altLang="en-US" dirty="0"/>
          </a:p>
        </p:txBody>
      </p:sp>
      <p:cxnSp>
        <p:nvCxnSpPr>
          <p:cNvPr id="13" name="直接箭头连接符 12"/>
          <p:cNvCxnSpPr>
            <a:stCxn id="4" idx="3"/>
            <a:endCxn id="5" idx="1"/>
          </p:cNvCxnSpPr>
          <p:nvPr/>
        </p:nvCxnSpPr>
        <p:spPr>
          <a:xfrm>
            <a:off x="2643174" y="1785926"/>
            <a:ext cx="642942"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a:off x="5000628" y="1785926"/>
            <a:ext cx="71438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flipH="1" flipV="1">
            <a:off x="4037009" y="3678239"/>
            <a:ext cx="35719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3751257" y="2463793"/>
            <a:ext cx="642942"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flipH="1" flipV="1">
            <a:off x="1929588" y="4714090"/>
            <a:ext cx="285752"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4251323" y="4749809"/>
            <a:ext cx="35719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flipH="1" flipV="1">
            <a:off x="7037405" y="4749809"/>
            <a:ext cx="35719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sz="2800" dirty="0" smtClean="0"/>
              <a:t>图</a:t>
            </a:r>
            <a:r>
              <a:rPr lang="en-US" altLang="zh-CN" sz="2800" dirty="0" smtClean="0"/>
              <a:t>3-5    </a:t>
            </a:r>
            <a:r>
              <a:rPr lang="zh-CN" altLang="en-US" sz="2800" dirty="0" smtClean="0">
                <a:solidFill>
                  <a:srgbClr val="000000"/>
                </a:solidFill>
                <a:ea typeface="宋体" charset="-122"/>
              </a:rPr>
              <a:t>企业资源强势与弱势分析</a:t>
            </a:r>
            <a:endParaRPr lang="zh-CN" altLang="en-US" sz="2800" dirty="0"/>
          </a:p>
        </p:txBody>
      </p:sp>
      <p:sp>
        <p:nvSpPr>
          <p:cNvPr id="4" name="AutoShape 3"/>
          <p:cNvSpPr>
            <a:spLocks noChangeArrowheads="1"/>
          </p:cNvSpPr>
          <p:nvPr/>
        </p:nvSpPr>
        <p:spPr bwMode="auto">
          <a:xfrm>
            <a:off x="5562600" y="3352800"/>
            <a:ext cx="2286000" cy="2667000"/>
          </a:xfrm>
          <a:prstGeom prst="roundRect">
            <a:avLst>
              <a:gd name="adj" fmla="val 16667"/>
            </a:avLst>
          </a:prstGeom>
          <a:noFill/>
          <a:ln w="38100">
            <a:solidFill>
              <a:srgbClr val="CC0000"/>
            </a:solidFill>
            <a:round/>
            <a:headEnd/>
            <a:tailEnd/>
          </a:ln>
          <a:effectLst/>
        </p:spPr>
        <p:txBody>
          <a:bodyPr wrap="none" anchor="ctr"/>
          <a:lstStyle/>
          <a:p>
            <a:pPr algn="ctr" eaLnBrk="0" hangingPunct="0"/>
            <a:endParaRPr lang="zh-CN" altLang="zh-CN">
              <a:latin typeface="Verdana" pitchFamily="34" charset="0"/>
            </a:endParaRPr>
          </a:p>
        </p:txBody>
      </p:sp>
      <p:sp>
        <p:nvSpPr>
          <p:cNvPr id="5" name="AutoShape 5"/>
          <p:cNvSpPr>
            <a:spLocks noChangeArrowheads="1"/>
          </p:cNvSpPr>
          <p:nvPr/>
        </p:nvSpPr>
        <p:spPr bwMode="auto">
          <a:xfrm>
            <a:off x="1143000" y="3352800"/>
            <a:ext cx="2286000" cy="2667000"/>
          </a:xfrm>
          <a:prstGeom prst="roundRect">
            <a:avLst>
              <a:gd name="adj" fmla="val 16667"/>
            </a:avLst>
          </a:prstGeom>
          <a:noFill/>
          <a:ln w="38100">
            <a:solidFill>
              <a:srgbClr val="7030A0"/>
            </a:solidFill>
            <a:round/>
            <a:headEnd/>
            <a:tailEnd/>
          </a:ln>
          <a:effectLst/>
        </p:spPr>
        <p:txBody>
          <a:bodyPr wrap="none" anchor="ctr"/>
          <a:lstStyle/>
          <a:p>
            <a:pPr algn="ctr" eaLnBrk="0" hangingPunct="0"/>
            <a:endParaRPr lang="zh-CN" altLang="zh-CN">
              <a:latin typeface="Verdana" pitchFamily="34" charset="0"/>
            </a:endParaRPr>
          </a:p>
        </p:txBody>
      </p:sp>
      <p:sp>
        <p:nvSpPr>
          <p:cNvPr id="6" name="Text Box 6"/>
          <p:cNvSpPr txBox="1">
            <a:spLocks noChangeArrowheads="1"/>
          </p:cNvSpPr>
          <p:nvPr/>
        </p:nvSpPr>
        <p:spPr bwMode="auto">
          <a:xfrm>
            <a:off x="1285852" y="3357562"/>
            <a:ext cx="2038350" cy="2708434"/>
          </a:xfrm>
          <a:prstGeom prst="rect">
            <a:avLst/>
          </a:prstGeom>
          <a:noFill/>
          <a:ln w="9525">
            <a:noFill/>
            <a:miter lim="800000"/>
            <a:headEnd/>
            <a:tailEnd/>
          </a:ln>
          <a:effectLst/>
        </p:spPr>
        <p:txBody>
          <a:bodyPr>
            <a:spAutoFit/>
          </a:bodyPr>
          <a:lstStyle/>
          <a:p>
            <a:pPr algn="ctr" eaLnBrk="0" hangingPunct="0"/>
            <a:r>
              <a:rPr lang="zh-CN" altLang="en-US" sz="1600" b="1" dirty="0" smtClean="0">
                <a:solidFill>
                  <a:srgbClr val="000000"/>
                </a:solidFill>
                <a:ea typeface="宋体" charset="-122"/>
              </a:rPr>
              <a:t>资源强势的表现形式</a:t>
            </a:r>
            <a:endParaRPr lang="en-US" altLang="zh-CN" sz="1600" b="1"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具有某项技能与专门技术</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宝贵的有形资源，无形资源、人力资源</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良好的组织管理能力</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具有某种特殊的竞争力</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企业与合作者建立了能够提高竞争力的战略联盟</a:t>
            </a:r>
            <a:endParaRPr lang="en-US" altLang="zh-CN" sz="1400" dirty="0" smtClean="0">
              <a:solidFill>
                <a:srgbClr val="000000"/>
              </a:solidFill>
              <a:ea typeface="宋体" charset="-122"/>
            </a:endParaRPr>
          </a:p>
          <a:p>
            <a:pPr eaLnBrk="0" hangingPunct="0">
              <a:buFont typeface="Wingdings" pitchFamily="2" charset="2"/>
              <a:buChar char="Ø"/>
            </a:pPr>
            <a:endParaRPr lang="en-US" altLang="zh-CN" sz="1400" dirty="0">
              <a:solidFill>
                <a:srgbClr val="000000"/>
              </a:solidFill>
              <a:ea typeface="宋体" charset="-122"/>
            </a:endParaRPr>
          </a:p>
        </p:txBody>
      </p:sp>
      <p:sp>
        <p:nvSpPr>
          <p:cNvPr id="7" name="Freeform 7"/>
          <p:cNvSpPr>
            <a:spLocks/>
          </p:cNvSpPr>
          <p:nvPr/>
        </p:nvSpPr>
        <p:spPr bwMode="gray">
          <a:xfrm>
            <a:off x="3222625" y="32559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zh-CN" altLang="en-US"/>
          </a:p>
        </p:txBody>
      </p:sp>
      <p:sp>
        <p:nvSpPr>
          <p:cNvPr id="8"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zh-CN" altLang="en-US"/>
          </a:p>
        </p:txBody>
      </p:sp>
      <p:sp>
        <p:nvSpPr>
          <p:cNvPr id="9" name="Freeform 9"/>
          <p:cNvSpPr>
            <a:spLocks/>
          </p:cNvSpPr>
          <p:nvPr/>
        </p:nvSpPr>
        <p:spPr bwMode="gray">
          <a:xfrm flipH="1">
            <a:off x="4875213" y="32559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zh-CN" altLang="en-US"/>
          </a:p>
        </p:txBody>
      </p:sp>
      <p:grpSp>
        <p:nvGrpSpPr>
          <p:cNvPr id="3" name="Group 10"/>
          <p:cNvGrpSpPr>
            <a:grpSpLocks/>
          </p:cNvGrpSpPr>
          <p:nvPr/>
        </p:nvGrpSpPr>
        <p:grpSpPr bwMode="auto">
          <a:xfrm>
            <a:off x="3048000" y="1628775"/>
            <a:ext cx="2998788" cy="1601788"/>
            <a:chOff x="1997" y="1314"/>
            <a:chExt cx="1889" cy="1009"/>
          </a:xfrm>
        </p:grpSpPr>
        <p:grpSp>
          <p:nvGrpSpPr>
            <p:cNvPr id="10" name="Group 11"/>
            <p:cNvGrpSpPr>
              <a:grpSpLocks/>
            </p:cNvGrpSpPr>
            <p:nvPr/>
          </p:nvGrpSpPr>
          <p:grpSpPr bwMode="auto">
            <a:xfrm>
              <a:off x="1997" y="1404"/>
              <a:ext cx="1889" cy="919"/>
              <a:chOff x="1973" y="1027"/>
              <a:chExt cx="1926" cy="937"/>
            </a:xfrm>
          </p:grpSpPr>
          <p:sp>
            <p:nvSpPr>
              <p:cNvPr id="16"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17"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12"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13"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14"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15"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18" name="Text Box 18"/>
          <p:cNvSpPr txBox="1">
            <a:spLocks noChangeArrowheads="1"/>
          </p:cNvSpPr>
          <p:nvPr/>
        </p:nvSpPr>
        <p:spPr bwMode="auto">
          <a:xfrm>
            <a:off x="3362274" y="1828800"/>
            <a:ext cx="2276584" cy="646331"/>
          </a:xfrm>
          <a:prstGeom prst="rect">
            <a:avLst/>
          </a:prstGeom>
          <a:noFill/>
          <a:ln w="9525" algn="ctr">
            <a:noFill/>
            <a:miter lim="800000"/>
            <a:headEnd/>
            <a:tailEnd/>
          </a:ln>
          <a:effectLst/>
        </p:spPr>
        <p:txBody>
          <a:bodyPr wrap="none">
            <a:spAutoFit/>
          </a:bodyPr>
          <a:lstStyle/>
          <a:p>
            <a:pPr algn="ctr" eaLnBrk="0" hangingPunct="0"/>
            <a:r>
              <a:rPr lang="zh-CN" altLang="en-US" b="1" dirty="0" smtClean="0">
                <a:solidFill>
                  <a:srgbClr val="000000"/>
                </a:solidFill>
                <a:ea typeface="宋体" charset="-122"/>
              </a:rPr>
              <a:t>企业资源强势与弱势</a:t>
            </a:r>
            <a:endParaRPr lang="en-US" altLang="zh-CN" b="1" dirty="0" smtClean="0">
              <a:solidFill>
                <a:srgbClr val="000000"/>
              </a:solidFill>
              <a:ea typeface="宋体" charset="-122"/>
            </a:endParaRPr>
          </a:p>
          <a:p>
            <a:pPr algn="ctr" eaLnBrk="0" hangingPunct="0"/>
            <a:r>
              <a:rPr lang="zh-CN" altLang="en-US" b="1" dirty="0" smtClean="0">
                <a:solidFill>
                  <a:srgbClr val="000000"/>
                </a:solidFill>
                <a:ea typeface="宋体" charset="-122"/>
              </a:rPr>
              <a:t>分析</a:t>
            </a:r>
            <a:endParaRPr lang="en-US" altLang="zh-CN" b="1" dirty="0">
              <a:solidFill>
                <a:srgbClr val="000000"/>
              </a:solidFill>
              <a:ea typeface="宋体" charset="-122"/>
            </a:endParaRPr>
          </a:p>
        </p:txBody>
      </p:sp>
      <p:sp>
        <p:nvSpPr>
          <p:cNvPr id="19" name="Text Box 19"/>
          <p:cNvSpPr txBox="1">
            <a:spLocks noChangeArrowheads="1"/>
          </p:cNvSpPr>
          <p:nvPr/>
        </p:nvSpPr>
        <p:spPr bwMode="auto">
          <a:xfrm>
            <a:off x="5643570" y="3571876"/>
            <a:ext cx="2038350" cy="2062103"/>
          </a:xfrm>
          <a:prstGeom prst="rect">
            <a:avLst/>
          </a:prstGeom>
          <a:noFill/>
          <a:ln w="9525">
            <a:noFill/>
            <a:miter lim="800000"/>
            <a:headEnd/>
            <a:tailEnd/>
          </a:ln>
          <a:effectLst/>
        </p:spPr>
        <p:txBody>
          <a:bodyPr>
            <a:spAutoFit/>
          </a:bodyPr>
          <a:lstStyle/>
          <a:p>
            <a:pPr algn="ctr" eaLnBrk="0" hangingPunct="0"/>
            <a:r>
              <a:rPr lang="zh-CN" altLang="en-US" sz="1600" b="1" dirty="0" smtClean="0">
                <a:solidFill>
                  <a:srgbClr val="000000"/>
                </a:solidFill>
                <a:ea typeface="宋体" charset="-122"/>
              </a:rPr>
              <a:t>资源弱势的表现形式</a:t>
            </a:r>
            <a:endParaRPr lang="en-US" altLang="zh-CN" sz="1600" b="1" dirty="0" smtClean="0">
              <a:solidFill>
                <a:srgbClr val="000000"/>
              </a:solidFill>
              <a:ea typeface="宋体" charset="-122"/>
            </a:endParaRPr>
          </a:p>
          <a:p>
            <a:pPr>
              <a:buFont typeface="Wingdings" pitchFamily="2" charset="2"/>
              <a:buChar char="Ø"/>
            </a:pPr>
            <a:r>
              <a:rPr lang="zh-CN" altLang="en-US" sz="1400" dirty="0" smtClean="0">
                <a:solidFill>
                  <a:srgbClr val="000000"/>
                </a:solidFill>
                <a:ea typeface="宋体" charset="-122"/>
              </a:rPr>
              <a:t>缺乏有重要意义的技能或专门技术</a:t>
            </a:r>
            <a:endParaRPr lang="en-US" altLang="zh-CN" sz="1400" dirty="0" smtClean="0">
              <a:solidFill>
                <a:srgbClr val="000000"/>
              </a:solidFill>
              <a:ea typeface="宋体" charset="-122"/>
            </a:endParaRPr>
          </a:p>
          <a:p>
            <a:pPr>
              <a:buFont typeface="Wingdings" pitchFamily="2" charset="2"/>
              <a:buChar char="Ø"/>
            </a:pPr>
            <a:r>
              <a:rPr lang="zh-CN" altLang="en-US" sz="1400" dirty="0" smtClean="0">
                <a:solidFill>
                  <a:srgbClr val="000000"/>
                </a:solidFill>
                <a:ea typeface="宋体" charset="-122"/>
              </a:rPr>
              <a:t>缺乏有重要意义的有形资源、无形资源、人力资源</a:t>
            </a:r>
            <a:endParaRPr lang="en-US" altLang="zh-CN" sz="1400" dirty="0" smtClean="0">
              <a:solidFill>
                <a:srgbClr val="000000"/>
              </a:solidFill>
              <a:ea typeface="宋体" charset="-122"/>
            </a:endParaRPr>
          </a:p>
          <a:p>
            <a:pPr>
              <a:buFont typeface="Wingdings" pitchFamily="2" charset="2"/>
              <a:buChar char="Ø"/>
            </a:pPr>
            <a:r>
              <a:rPr lang="zh-CN" altLang="en-US" sz="1400" dirty="0" smtClean="0">
                <a:solidFill>
                  <a:srgbClr val="000000"/>
                </a:solidFill>
                <a:ea typeface="宋体" charset="-122"/>
              </a:rPr>
              <a:t>企业在关键领域中的竞争能力正在削弱或丧失</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AutoShape 2"/>
          <p:cNvSpPr>
            <a:spLocks noChangeArrowheads="1"/>
          </p:cNvSpPr>
          <p:nvPr/>
        </p:nvSpPr>
        <p:spPr bwMode="auto">
          <a:xfrm>
            <a:off x="685800" y="2144713"/>
            <a:ext cx="1619250" cy="1439862"/>
          </a:xfrm>
          <a:prstGeom prst="flowChartPredefinedProcess">
            <a:avLst/>
          </a:prstGeom>
          <a:solidFill>
            <a:schemeClr val="accent1"/>
          </a:solidFill>
          <a:ln w="9525">
            <a:solidFill>
              <a:schemeClr val="tx1"/>
            </a:solidFill>
            <a:miter lim="800000"/>
            <a:headEnd/>
            <a:tailEnd/>
          </a:ln>
        </p:spPr>
        <p:txBody>
          <a:bodyPr wrap="none" anchor="ctr"/>
          <a:lstStyle/>
          <a:p>
            <a:pPr algn="ctr"/>
            <a:r>
              <a:rPr lang="zh-CN" altLang="en-US"/>
              <a:t>环境分析</a:t>
            </a:r>
          </a:p>
        </p:txBody>
      </p:sp>
      <p:sp>
        <p:nvSpPr>
          <p:cNvPr id="342021" name="AutoShape 5"/>
          <p:cNvSpPr>
            <a:spLocks noChangeArrowheads="1"/>
          </p:cNvSpPr>
          <p:nvPr/>
        </p:nvSpPr>
        <p:spPr bwMode="auto">
          <a:xfrm>
            <a:off x="4862513" y="2144713"/>
            <a:ext cx="1619250" cy="1460500"/>
          </a:xfrm>
          <a:prstGeom prst="flowChartPredefinedProcess">
            <a:avLst/>
          </a:prstGeom>
          <a:solidFill>
            <a:schemeClr val="accent1"/>
          </a:solidFill>
          <a:ln w="9525" algn="ctr">
            <a:solidFill>
              <a:schemeClr val="tx1"/>
            </a:solidFill>
            <a:miter lim="800000"/>
            <a:headEnd/>
            <a:tailEnd/>
          </a:ln>
        </p:spPr>
        <p:txBody>
          <a:bodyPr wrap="none" anchor="ctr"/>
          <a:lstStyle/>
          <a:p>
            <a:pPr algn="ctr"/>
            <a:r>
              <a:rPr lang="zh-CN" altLang="en-US"/>
              <a:t>战略制定</a:t>
            </a:r>
          </a:p>
        </p:txBody>
      </p:sp>
      <p:sp>
        <p:nvSpPr>
          <p:cNvPr id="342022" name="AutoShape 6"/>
          <p:cNvSpPr>
            <a:spLocks noChangeArrowheads="1"/>
          </p:cNvSpPr>
          <p:nvPr/>
        </p:nvSpPr>
        <p:spPr bwMode="auto">
          <a:xfrm>
            <a:off x="6951663" y="2144713"/>
            <a:ext cx="1619250" cy="1460500"/>
          </a:xfrm>
          <a:prstGeom prst="flowChartPredefinedProcess">
            <a:avLst/>
          </a:prstGeom>
          <a:solidFill>
            <a:schemeClr val="accent1"/>
          </a:solidFill>
          <a:ln w="9525" algn="ctr">
            <a:solidFill>
              <a:schemeClr val="tx1"/>
            </a:solidFill>
            <a:miter lim="800000"/>
            <a:headEnd/>
            <a:tailEnd/>
          </a:ln>
        </p:spPr>
        <p:txBody>
          <a:bodyPr wrap="none" anchor="ctr"/>
          <a:lstStyle/>
          <a:p>
            <a:pPr algn="ctr"/>
            <a:r>
              <a:rPr lang="zh-CN" altLang="en-US"/>
              <a:t>战略实施</a:t>
            </a:r>
          </a:p>
          <a:p>
            <a:pPr algn="ctr"/>
            <a:r>
              <a:rPr lang="zh-CN" altLang="en-US"/>
              <a:t>与控制</a:t>
            </a:r>
          </a:p>
        </p:txBody>
      </p:sp>
      <p:sp>
        <p:nvSpPr>
          <p:cNvPr id="342023" name="Line 7"/>
          <p:cNvSpPr>
            <a:spLocks noChangeShapeType="1"/>
          </p:cNvSpPr>
          <p:nvPr/>
        </p:nvSpPr>
        <p:spPr bwMode="auto">
          <a:xfrm>
            <a:off x="2286000" y="2817813"/>
            <a:ext cx="431800" cy="0"/>
          </a:xfrm>
          <a:prstGeom prst="line">
            <a:avLst/>
          </a:prstGeom>
          <a:noFill/>
          <a:ln w="28575">
            <a:solidFill>
              <a:schemeClr val="tx1"/>
            </a:solidFill>
            <a:round/>
            <a:headEnd/>
            <a:tailEnd type="triangle" w="med" len="med"/>
          </a:ln>
        </p:spPr>
        <p:txBody>
          <a:bodyPr/>
          <a:lstStyle/>
          <a:p>
            <a:endParaRPr lang="zh-CN" altLang="en-US"/>
          </a:p>
        </p:txBody>
      </p:sp>
      <p:sp>
        <p:nvSpPr>
          <p:cNvPr id="342024" name="Line 8"/>
          <p:cNvSpPr>
            <a:spLocks noChangeShapeType="1"/>
          </p:cNvSpPr>
          <p:nvPr/>
        </p:nvSpPr>
        <p:spPr bwMode="auto">
          <a:xfrm>
            <a:off x="4359275" y="2817813"/>
            <a:ext cx="431800" cy="0"/>
          </a:xfrm>
          <a:prstGeom prst="line">
            <a:avLst/>
          </a:prstGeom>
          <a:noFill/>
          <a:ln w="28575">
            <a:solidFill>
              <a:schemeClr val="tx1"/>
            </a:solidFill>
            <a:round/>
            <a:headEnd/>
            <a:tailEnd type="triangle" w="med" len="med"/>
          </a:ln>
        </p:spPr>
        <p:txBody>
          <a:bodyPr/>
          <a:lstStyle/>
          <a:p>
            <a:endParaRPr lang="zh-CN" altLang="en-US"/>
          </a:p>
        </p:txBody>
      </p:sp>
      <p:sp>
        <p:nvSpPr>
          <p:cNvPr id="342025" name="Line 9"/>
          <p:cNvSpPr>
            <a:spLocks noChangeShapeType="1"/>
          </p:cNvSpPr>
          <p:nvPr/>
        </p:nvSpPr>
        <p:spPr bwMode="auto">
          <a:xfrm>
            <a:off x="6519863" y="2817813"/>
            <a:ext cx="431800" cy="0"/>
          </a:xfrm>
          <a:prstGeom prst="line">
            <a:avLst/>
          </a:prstGeom>
          <a:noFill/>
          <a:ln w="28575">
            <a:solidFill>
              <a:schemeClr val="tx1"/>
            </a:solidFill>
            <a:round/>
            <a:headEnd/>
            <a:tailEnd type="triangle" w="med" len="med"/>
          </a:ln>
        </p:spPr>
        <p:txBody>
          <a:bodyPr/>
          <a:lstStyle/>
          <a:p>
            <a:endParaRPr lang="zh-CN" altLang="en-US"/>
          </a:p>
        </p:txBody>
      </p:sp>
      <p:sp>
        <p:nvSpPr>
          <p:cNvPr id="342026" name="Line 10"/>
          <p:cNvSpPr>
            <a:spLocks noChangeShapeType="1"/>
          </p:cNvSpPr>
          <p:nvPr/>
        </p:nvSpPr>
        <p:spPr bwMode="auto">
          <a:xfrm flipV="1">
            <a:off x="1335088" y="3605213"/>
            <a:ext cx="0" cy="1347787"/>
          </a:xfrm>
          <a:prstGeom prst="line">
            <a:avLst/>
          </a:prstGeom>
          <a:noFill/>
          <a:ln w="28575">
            <a:solidFill>
              <a:schemeClr val="tx1"/>
            </a:solidFill>
            <a:round/>
            <a:headEnd/>
            <a:tailEnd type="triangle" w="med" len="med"/>
          </a:ln>
        </p:spPr>
        <p:txBody>
          <a:bodyPr/>
          <a:lstStyle/>
          <a:p>
            <a:endParaRPr lang="zh-CN" altLang="en-US"/>
          </a:p>
        </p:txBody>
      </p:sp>
      <p:sp>
        <p:nvSpPr>
          <p:cNvPr id="342027" name="Line 11"/>
          <p:cNvSpPr>
            <a:spLocks noChangeShapeType="1"/>
          </p:cNvSpPr>
          <p:nvPr/>
        </p:nvSpPr>
        <p:spPr bwMode="auto">
          <a:xfrm flipV="1">
            <a:off x="3567113" y="3605213"/>
            <a:ext cx="0" cy="1347787"/>
          </a:xfrm>
          <a:prstGeom prst="line">
            <a:avLst/>
          </a:prstGeom>
          <a:noFill/>
          <a:ln w="28575">
            <a:solidFill>
              <a:schemeClr val="tx1"/>
            </a:solidFill>
            <a:round/>
            <a:headEnd/>
            <a:tailEnd type="triangle" w="med" len="med"/>
          </a:ln>
        </p:spPr>
        <p:txBody>
          <a:bodyPr/>
          <a:lstStyle/>
          <a:p>
            <a:endParaRPr lang="zh-CN" altLang="en-US"/>
          </a:p>
        </p:txBody>
      </p:sp>
      <p:sp>
        <p:nvSpPr>
          <p:cNvPr id="342028" name="Line 12"/>
          <p:cNvSpPr>
            <a:spLocks noChangeShapeType="1"/>
          </p:cNvSpPr>
          <p:nvPr/>
        </p:nvSpPr>
        <p:spPr bwMode="auto">
          <a:xfrm flipV="1">
            <a:off x="5654675" y="3605213"/>
            <a:ext cx="0" cy="1347787"/>
          </a:xfrm>
          <a:prstGeom prst="line">
            <a:avLst/>
          </a:prstGeom>
          <a:noFill/>
          <a:ln w="28575">
            <a:solidFill>
              <a:schemeClr val="tx1"/>
            </a:solidFill>
            <a:round/>
            <a:headEnd/>
            <a:tailEnd type="triangle" w="med" len="med"/>
          </a:ln>
        </p:spPr>
        <p:txBody>
          <a:bodyPr/>
          <a:lstStyle/>
          <a:p>
            <a:endParaRPr lang="zh-CN" altLang="en-US"/>
          </a:p>
        </p:txBody>
      </p:sp>
      <p:sp>
        <p:nvSpPr>
          <p:cNvPr id="342029" name="Line 13"/>
          <p:cNvSpPr>
            <a:spLocks noChangeShapeType="1"/>
          </p:cNvSpPr>
          <p:nvPr/>
        </p:nvSpPr>
        <p:spPr bwMode="auto">
          <a:xfrm>
            <a:off x="7743825" y="3717925"/>
            <a:ext cx="0" cy="1235075"/>
          </a:xfrm>
          <a:prstGeom prst="line">
            <a:avLst/>
          </a:prstGeom>
          <a:noFill/>
          <a:ln w="28575">
            <a:solidFill>
              <a:schemeClr val="tx1"/>
            </a:solidFill>
            <a:round/>
            <a:headEnd/>
            <a:tailEnd type="triangle" w="med" len="med"/>
          </a:ln>
        </p:spPr>
        <p:txBody>
          <a:bodyPr/>
          <a:lstStyle/>
          <a:p>
            <a:endParaRPr lang="zh-CN" altLang="en-US"/>
          </a:p>
        </p:txBody>
      </p:sp>
      <p:sp>
        <p:nvSpPr>
          <p:cNvPr id="342030" name="Line 14"/>
          <p:cNvSpPr>
            <a:spLocks noChangeShapeType="1"/>
          </p:cNvSpPr>
          <p:nvPr/>
        </p:nvSpPr>
        <p:spPr bwMode="auto">
          <a:xfrm>
            <a:off x="1335088" y="4953000"/>
            <a:ext cx="6408737" cy="0"/>
          </a:xfrm>
          <a:prstGeom prst="line">
            <a:avLst/>
          </a:prstGeom>
          <a:noFill/>
          <a:ln w="28575">
            <a:solidFill>
              <a:schemeClr val="tx1"/>
            </a:solidFill>
            <a:round/>
            <a:headEnd/>
            <a:tailEnd/>
          </a:ln>
        </p:spPr>
        <p:txBody>
          <a:bodyPr/>
          <a:lstStyle/>
          <a:p>
            <a:endParaRPr lang="zh-CN" altLang="en-US"/>
          </a:p>
        </p:txBody>
      </p:sp>
      <p:sp>
        <p:nvSpPr>
          <p:cNvPr id="11277" name="Text Box 15"/>
          <p:cNvSpPr txBox="1">
            <a:spLocks noChangeArrowheads="1"/>
          </p:cNvSpPr>
          <p:nvPr/>
        </p:nvSpPr>
        <p:spPr bwMode="auto">
          <a:xfrm>
            <a:off x="2794000" y="5410200"/>
            <a:ext cx="3203575" cy="457200"/>
          </a:xfrm>
          <a:prstGeom prst="rect">
            <a:avLst/>
          </a:prstGeom>
          <a:noFill/>
          <a:ln w="9525">
            <a:noFill/>
            <a:miter lim="800000"/>
            <a:headEnd/>
            <a:tailEnd/>
          </a:ln>
        </p:spPr>
        <p:txBody>
          <a:bodyPr wrap="none">
            <a:spAutoFit/>
          </a:bodyPr>
          <a:lstStyle/>
          <a:p>
            <a:pPr algn="ctr"/>
            <a:r>
              <a:rPr lang="zh-CN" altLang="en-US" sz="2400"/>
              <a:t>战略管理过程基本模块</a:t>
            </a:r>
          </a:p>
        </p:txBody>
      </p:sp>
      <p:grpSp>
        <p:nvGrpSpPr>
          <p:cNvPr id="2" name="Group 21"/>
          <p:cNvGrpSpPr>
            <a:grpSpLocks/>
          </p:cNvGrpSpPr>
          <p:nvPr/>
        </p:nvGrpSpPr>
        <p:grpSpPr bwMode="auto">
          <a:xfrm>
            <a:off x="2703513" y="2144713"/>
            <a:ext cx="1619250" cy="1460500"/>
            <a:chOff x="1703" y="1152"/>
            <a:chExt cx="1020" cy="920"/>
          </a:xfrm>
        </p:grpSpPr>
        <p:sp>
          <p:nvSpPr>
            <p:cNvPr id="11283" name="AutoShape 4"/>
            <p:cNvSpPr>
              <a:spLocks noChangeArrowheads="1"/>
            </p:cNvSpPr>
            <p:nvPr/>
          </p:nvSpPr>
          <p:spPr bwMode="auto">
            <a:xfrm>
              <a:off x="1703" y="1152"/>
              <a:ext cx="1020" cy="920"/>
            </a:xfrm>
            <a:prstGeom prst="flowChartPredefinedProcess">
              <a:avLst/>
            </a:prstGeom>
            <a:solidFill>
              <a:schemeClr val="accent1"/>
            </a:solidFill>
            <a:ln w="9525" algn="ctr">
              <a:solidFill>
                <a:schemeClr val="tx1"/>
              </a:solidFill>
              <a:miter lim="800000"/>
              <a:headEnd/>
              <a:tailEnd/>
            </a:ln>
          </p:spPr>
          <p:txBody>
            <a:bodyPr wrap="none" anchor="ctr"/>
            <a:lstStyle/>
            <a:p>
              <a:pPr algn="ctr"/>
              <a:endParaRPr lang="zh-CN" altLang="zh-CN"/>
            </a:p>
          </p:txBody>
        </p:sp>
        <p:sp>
          <p:nvSpPr>
            <p:cNvPr id="11284" name="Rectangle 16"/>
            <p:cNvSpPr>
              <a:spLocks noChangeArrowheads="1"/>
            </p:cNvSpPr>
            <p:nvPr/>
          </p:nvSpPr>
          <p:spPr bwMode="auto">
            <a:xfrm>
              <a:off x="1805" y="1409"/>
              <a:ext cx="841" cy="404"/>
            </a:xfrm>
            <a:prstGeom prst="rect">
              <a:avLst/>
            </a:prstGeom>
            <a:noFill/>
            <a:ln w="9525">
              <a:noFill/>
              <a:miter lim="800000"/>
              <a:headEnd/>
              <a:tailEnd/>
            </a:ln>
          </p:spPr>
          <p:txBody>
            <a:bodyPr wrap="none">
              <a:spAutoFit/>
            </a:bodyPr>
            <a:lstStyle/>
            <a:p>
              <a:pPr algn="ctr"/>
              <a:r>
                <a:rPr lang="zh-CN" altLang="en-US" dirty="0"/>
                <a:t>使命与目标</a:t>
              </a:r>
            </a:p>
            <a:p>
              <a:pPr algn="ctr"/>
              <a:r>
                <a:rPr lang="zh-CN" altLang="en-US" dirty="0"/>
                <a:t>的确定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2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20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420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420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342025"/>
                                        </p:tgtEl>
                                        <p:attrNameLst>
                                          <p:attrName>style.visibility</p:attrName>
                                        </p:attrNameLst>
                                      </p:cBhvr>
                                      <p:to>
                                        <p:strVal val="visible"/>
                                      </p:to>
                                    </p:set>
                                    <p:animEffect transition="in" filter="barn(outHorizontal)">
                                      <p:cBhvr>
                                        <p:cTn id="28" dur="500"/>
                                        <p:tgtEl>
                                          <p:spTgt spid="34202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20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2029"/>
                                        </p:tgtEl>
                                        <p:attrNameLst>
                                          <p:attrName>style.visibility</p:attrName>
                                        </p:attrNameLst>
                                      </p:cBhvr>
                                      <p:to>
                                        <p:strVal val="visible"/>
                                      </p:to>
                                    </p:set>
                                    <p:animEffect transition="in" filter="dissolve">
                                      <p:cBhvr>
                                        <p:cTn id="37" dur="500"/>
                                        <p:tgtEl>
                                          <p:spTgt spid="34202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342030"/>
                                        </p:tgtEl>
                                        <p:attrNameLst>
                                          <p:attrName>style.visibility</p:attrName>
                                        </p:attrNameLst>
                                      </p:cBhvr>
                                      <p:to>
                                        <p:strVal val="visible"/>
                                      </p:to>
                                    </p:set>
                                    <p:animEffect transition="in" filter="barn(outHorizontal)">
                                      <p:cBhvr>
                                        <p:cTn id="42" dur="500"/>
                                        <p:tgtEl>
                                          <p:spTgt spid="3420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2028"/>
                                        </p:tgtEl>
                                        <p:attrNameLst>
                                          <p:attrName>style.visibility</p:attrName>
                                        </p:attrNameLst>
                                      </p:cBhvr>
                                      <p:to>
                                        <p:strVal val="visible"/>
                                      </p:to>
                                    </p:set>
                                    <p:animEffect transition="in" filter="blinds(horizontal)">
                                      <p:cBhvr>
                                        <p:cTn id="47" dur="500"/>
                                        <p:tgtEl>
                                          <p:spTgt spid="34202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42027"/>
                                        </p:tgtEl>
                                        <p:attrNameLst>
                                          <p:attrName>style.visibility</p:attrName>
                                        </p:attrNameLst>
                                      </p:cBhvr>
                                      <p:to>
                                        <p:strVal val="visible"/>
                                      </p:to>
                                    </p:set>
                                    <p:animEffect transition="in" filter="box(in)">
                                      <p:cBhvr>
                                        <p:cTn id="52" dur="500"/>
                                        <p:tgtEl>
                                          <p:spTgt spid="34202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42026"/>
                                        </p:tgtEl>
                                        <p:attrNameLst>
                                          <p:attrName>style.visibility</p:attrName>
                                        </p:attrNameLst>
                                      </p:cBhvr>
                                      <p:to>
                                        <p:strVal val="visible"/>
                                      </p:to>
                                    </p:set>
                                    <p:animEffect transition="in" filter="dissolve">
                                      <p:cBhvr>
                                        <p:cTn id="57" dur="500"/>
                                        <p:tgtEl>
                                          <p:spTgt spid="342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animBg="1" autoUpdateAnimBg="0"/>
      <p:bldP spid="342021" grpId="0" animBg="1" autoUpdateAnimBg="0"/>
      <p:bldP spid="342022" grpId="0" animBg="1" autoUpdateAnimBg="0"/>
      <p:bldP spid="342023" grpId="0" animBg="1"/>
      <p:bldP spid="342024" grpId="0" animBg="1"/>
      <p:bldP spid="342025" grpId="0" animBg="1"/>
      <p:bldP spid="342026" grpId="0" animBg="1"/>
      <p:bldP spid="342027" grpId="0" animBg="1"/>
      <p:bldP spid="342028" grpId="0" animBg="1"/>
      <p:bldP spid="342029" grpId="0" animBg="1"/>
      <p:bldP spid="34203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3.3.3 </a:t>
            </a:r>
            <a:r>
              <a:rPr lang="zh-CN" altLang="en-US" dirty="0" smtClean="0"/>
              <a:t>组织竞争地位的确定方法</a:t>
            </a:r>
            <a:r>
              <a:rPr lang="en-US" altLang="zh-CN" dirty="0" smtClean="0"/>
              <a:t/>
            </a:r>
            <a:br>
              <a:rPr lang="en-US" altLang="zh-CN" dirty="0" smtClean="0"/>
            </a:br>
            <a:r>
              <a:rPr lang="zh-CN" altLang="en-US" dirty="0" smtClean="0"/>
              <a:t>竞争态势矩阵</a:t>
            </a:r>
            <a:endParaRPr lang="zh-CN" altLang="en-US" dirty="0"/>
          </a:p>
        </p:txBody>
      </p:sp>
      <p:sp>
        <p:nvSpPr>
          <p:cNvPr id="3" name="内容占位符 2"/>
          <p:cNvSpPr>
            <a:spLocks noGrp="1"/>
          </p:cNvSpPr>
          <p:nvPr>
            <p:ph idx="1"/>
          </p:nvPr>
        </p:nvSpPr>
        <p:spPr/>
        <p:txBody>
          <a:bodyPr/>
          <a:lstStyle/>
          <a:p>
            <a:r>
              <a:rPr lang="zh-CN" altLang="en-US" sz="2800" dirty="0" smtClean="0"/>
              <a:t>竞争态势矩阵分析方法是通过对不同企业的关键成功因素进行评价比较，确认企业相对于主要竞争对手的竞争地位、面临的机会与风险大小，为企业制定竞争战略提供依据。竞争态势矩阵中关键战略因素包括内部和外部两个方面的因素，其中以内部因素为主。</a:t>
            </a:r>
            <a:endParaRPr lang="en-US" altLang="zh-CN" sz="2800" dirty="0" smtClean="0"/>
          </a:p>
          <a:p>
            <a:r>
              <a:rPr lang="zh-CN" altLang="en-US" sz="2800" dirty="0" smtClean="0"/>
              <a:t>具体建立步骤见图</a:t>
            </a:r>
            <a:r>
              <a:rPr lang="en-US" altLang="zh-CN" sz="2800" dirty="0" smtClean="0"/>
              <a:t>3-6</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3-6 </a:t>
            </a:r>
            <a:r>
              <a:rPr lang="zh-CN" altLang="en-US" dirty="0" smtClean="0"/>
              <a:t>竞争态势矩阵的建立步骤</a:t>
            </a:r>
            <a:endParaRPr lang="zh-CN" altLang="en-US" dirty="0"/>
          </a:p>
        </p:txBody>
      </p:sp>
      <p:grpSp>
        <p:nvGrpSpPr>
          <p:cNvPr id="3" name="Group 3"/>
          <p:cNvGrpSpPr>
            <a:grpSpLocks/>
          </p:cNvGrpSpPr>
          <p:nvPr/>
        </p:nvGrpSpPr>
        <p:grpSpPr bwMode="auto">
          <a:xfrm>
            <a:off x="353954" y="2214554"/>
            <a:ext cx="135735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4"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3" name="Text Box 17"/>
            <p:cNvSpPr txBox="1">
              <a:spLocks noChangeArrowheads="1"/>
            </p:cNvSpPr>
            <p:nvPr/>
          </p:nvSpPr>
          <p:spPr bwMode="gray">
            <a:xfrm>
              <a:off x="768" y="1776"/>
              <a:ext cx="1296" cy="679"/>
            </a:xfrm>
            <a:prstGeom prst="rect">
              <a:avLst/>
            </a:prstGeom>
            <a:noFill/>
            <a:ln w="9525" algn="ctr">
              <a:noFill/>
              <a:miter lim="800000"/>
              <a:headEnd/>
              <a:tailEnd/>
            </a:ln>
            <a:effectLst/>
          </p:spPr>
          <p:txBody>
            <a:bodyPr>
              <a:spAutoFit/>
            </a:bodyPr>
            <a:lstStyle/>
            <a:p>
              <a:r>
                <a:rPr lang="zh-CN" altLang="en-US" sz="1600" dirty="0" smtClean="0">
                  <a:ea typeface="宋体" charset="-122"/>
                </a:rPr>
                <a:t>由企业战略决策者识别行业的关键战略因素。</a:t>
              </a:r>
              <a:endParaRPr lang="en-US" altLang="zh-CN" sz="1600" dirty="0">
                <a:ea typeface="宋体" charset="-122"/>
              </a:endParaRPr>
            </a:p>
          </p:txBody>
        </p:sp>
      </p:grpSp>
      <p:grpSp>
        <p:nvGrpSpPr>
          <p:cNvPr id="11" name="Group 18"/>
          <p:cNvGrpSpPr>
            <a:grpSpLocks/>
          </p:cNvGrpSpPr>
          <p:nvPr/>
        </p:nvGrpSpPr>
        <p:grpSpPr bwMode="auto">
          <a:xfrm>
            <a:off x="2214483" y="2214554"/>
            <a:ext cx="1355367"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24"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29"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2</a:t>
              </a:r>
              <a:endParaRPr lang="en-US" altLang="zh-CN">
                <a:ea typeface="宋体" charset="-122"/>
              </a:endParaRPr>
            </a:p>
          </p:txBody>
        </p:sp>
        <p:sp>
          <p:nvSpPr>
            <p:cNvPr id="30" name="Text Box 29"/>
            <p:cNvSpPr txBox="1">
              <a:spLocks noChangeArrowheads="1"/>
            </p:cNvSpPr>
            <p:nvPr/>
          </p:nvSpPr>
          <p:spPr bwMode="gray">
            <a:xfrm>
              <a:off x="2256" y="1776"/>
              <a:ext cx="1296" cy="989"/>
            </a:xfrm>
            <a:prstGeom prst="rect">
              <a:avLst/>
            </a:prstGeom>
            <a:noFill/>
            <a:ln w="9525" algn="ctr">
              <a:noFill/>
              <a:miter lim="800000"/>
              <a:headEnd/>
              <a:tailEnd/>
            </a:ln>
            <a:effectLst/>
          </p:spPr>
          <p:txBody>
            <a:bodyPr>
              <a:spAutoFit/>
            </a:bodyPr>
            <a:lstStyle/>
            <a:p>
              <a:r>
                <a:rPr lang="zh-CN" altLang="en-US" sz="1600" dirty="0" smtClean="0">
                  <a:ea typeface="宋体" charset="-122"/>
                </a:rPr>
                <a:t>对每一个关键战略因素确定一个适用于行业中所有竞争者分析的权重。</a:t>
              </a:r>
              <a:endParaRPr lang="en-US" altLang="zh-CN" sz="1600" dirty="0" smtClean="0">
                <a:ea typeface="宋体" charset="-122"/>
              </a:endParaRP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19" name="Group 32"/>
          <p:cNvGrpSpPr>
            <a:grpSpLocks/>
          </p:cNvGrpSpPr>
          <p:nvPr/>
        </p:nvGrpSpPr>
        <p:grpSpPr bwMode="auto">
          <a:xfrm>
            <a:off x="4071871" y="2214554"/>
            <a:ext cx="135735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40" name="Text Box 44"/>
            <p:cNvSpPr txBox="1">
              <a:spLocks noChangeArrowheads="1"/>
            </p:cNvSpPr>
            <p:nvPr/>
          </p:nvSpPr>
          <p:spPr bwMode="gray">
            <a:xfrm>
              <a:off x="3744" y="1776"/>
              <a:ext cx="1296" cy="1454"/>
            </a:xfrm>
            <a:prstGeom prst="rect">
              <a:avLst/>
            </a:prstGeom>
            <a:noFill/>
            <a:ln w="9525" algn="ctr">
              <a:noFill/>
              <a:miter lim="800000"/>
              <a:headEnd/>
              <a:tailEnd/>
            </a:ln>
            <a:effectLst/>
          </p:spPr>
          <p:txBody>
            <a:bodyPr>
              <a:spAutoFit/>
            </a:bodyPr>
            <a:lstStyle/>
            <a:p>
              <a:r>
                <a:rPr lang="zh-CN" altLang="en-US" sz="1600" dirty="0" smtClean="0">
                  <a:ea typeface="宋体" charset="-122"/>
                </a:rPr>
                <a:t>对行业中每个竞争者在每个关键战略要素上表现的力量、相对强弱进行评价，评价分数为</a:t>
              </a:r>
              <a:r>
                <a:rPr lang="en-US" altLang="zh-CN" sz="1600" dirty="0" smtClean="0">
                  <a:ea typeface="宋体" charset="-122"/>
                </a:rPr>
                <a:t>1</a:t>
              </a:r>
              <a:r>
                <a:rPr lang="zh-CN" altLang="en-US" sz="1600" dirty="0" smtClean="0">
                  <a:ea typeface="宋体" charset="-122"/>
                </a:rPr>
                <a:t>、</a:t>
              </a:r>
              <a:r>
                <a:rPr lang="en-US" altLang="zh-CN" sz="1600" dirty="0" smtClean="0">
                  <a:ea typeface="宋体" charset="-122"/>
                </a:rPr>
                <a:t>2</a:t>
              </a:r>
              <a:r>
                <a:rPr lang="zh-CN" altLang="en-US" sz="1600" dirty="0" smtClean="0">
                  <a:ea typeface="宋体" charset="-122"/>
                </a:rPr>
                <a:t>、</a:t>
              </a:r>
              <a:r>
                <a:rPr lang="en-US" altLang="zh-CN" sz="1600" dirty="0" smtClean="0">
                  <a:ea typeface="宋体" charset="-122"/>
                </a:rPr>
                <a:t>3</a:t>
              </a:r>
              <a:r>
                <a:rPr lang="zh-CN" altLang="en-US" sz="1600" dirty="0" smtClean="0">
                  <a:ea typeface="宋体" charset="-122"/>
                </a:rPr>
                <a:t>、</a:t>
              </a:r>
              <a:r>
                <a:rPr lang="en-US" altLang="zh-CN" sz="1600" dirty="0" smtClean="0">
                  <a:ea typeface="宋体" charset="-122"/>
                </a:rPr>
                <a:t>4.</a:t>
              </a: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grpSp>
        <p:nvGrpSpPr>
          <p:cNvPr id="38" name="Group 18"/>
          <p:cNvGrpSpPr>
            <a:grpSpLocks/>
          </p:cNvGrpSpPr>
          <p:nvPr/>
        </p:nvGrpSpPr>
        <p:grpSpPr bwMode="auto">
          <a:xfrm>
            <a:off x="5929259" y="2143116"/>
            <a:ext cx="1355367" cy="4035425"/>
            <a:chOff x="2208" y="1296"/>
            <a:chExt cx="1365" cy="2542"/>
          </a:xfrm>
        </p:grpSpPr>
        <p:sp>
          <p:nvSpPr>
            <p:cNvPr id="49" name="AutoShape 19"/>
            <p:cNvSpPr>
              <a:spLocks noChangeArrowheads="1"/>
            </p:cNvSpPr>
            <p:nvPr/>
          </p:nvSpPr>
          <p:spPr bwMode="gray">
            <a:xfrm>
              <a:off x="2208" y="1490"/>
              <a:ext cx="1363" cy="1800"/>
            </a:xfrm>
            <a:prstGeom prst="roundRect">
              <a:avLst>
                <a:gd name="adj" fmla="val 17509"/>
              </a:avLst>
            </a:prstGeom>
            <a:gradFill rotWithShape="1">
              <a:gsLst>
                <a:gs pos="0">
                  <a:schemeClr val="accent6"/>
                </a:gs>
                <a:gs pos="100000">
                  <a:srgbClr val="3F8B4A"/>
                </a:gs>
              </a:gsLst>
              <a:lin ang="2700000" scaled="1"/>
            </a:gradFill>
            <a:ln w="9525">
              <a:noFill/>
              <a:round/>
              <a:headEnd/>
              <a:tailEnd/>
            </a:ln>
            <a:effectLst/>
          </p:spPr>
          <p:txBody>
            <a:bodyPr wrap="none" anchor="ctr"/>
            <a:lstStyle/>
            <a:p>
              <a:endParaRPr lang="zh-CN" altLang="en-US"/>
            </a:p>
          </p:txBody>
        </p:sp>
        <p:sp>
          <p:nvSpPr>
            <p:cNvPr id="50" name="AutoShape 20"/>
            <p:cNvSpPr>
              <a:spLocks noChangeArrowheads="1"/>
            </p:cNvSpPr>
            <p:nvPr/>
          </p:nvSpPr>
          <p:spPr bwMode="gray">
            <a:xfrm>
              <a:off x="2229" y="1495"/>
              <a:ext cx="1322" cy="1766"/>
            </a:xfrm>
            <a:prstGeom prst="roundRect">
              <a:avLst>
                <a:gd name="adj" fmla="val 16667"/>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1" name="AutoShape 21"/>
            <p:cNvSpPr>
              <a:spLocks noChangeArrowheads="1"/>
            </p:cNvSpPr>
            <p:nvPr/>
          </p:nvSpPr>
          <p:spPr bwMode="gray">
            <a:xfrm>
              <a:off x="2240" y="2795"/>
              <a:ext cx="1304" cy="447"/>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2" name="AutoShape 22"/>
            <p:cNvSpPr>
              <a:spLocks noChangeArrowheads="1"/>
            </p:cNvSpPr>
            <p:nvPr/>
          </p:nvSpPr>
          <p:spPr bwMode="gray">
            <a:xfrm>
              <a:off x="2240" y="1509"/>
              <a:ext cx="1304" cy="446"/>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3"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4"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5"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6"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7"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8" name="Text Box 28"/>
            <p:cNvSpPr txBox="1">
              <a:spLocks noChangeArrowheads="1"/>
            </p:cNvSpPr>
            <p:nvPr/>
          </p:nvSpPr>
          <p:spPr bwMode="gray">
            <a:xfrm>
              <a:off x="2696"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4</a:t>
              </a:r>
              <a:endParaRPr lang="en-US" altLang="zh-CN" dirty="0">
                <a:ea typeface="宋体" charset="-122"/>
              </a:endParaRPr>
            </a:p>
          </p:txBody>
        </p:sp>
        <p:sp>
          <p:nvSpPr>
            <p:cNvPr id="59" name="Text Box 29"/>
            <p:cNvSpPr txBox="1">
              <a:spLocks noChangeArrowheads="1"/>
            </p:cNvSpPr>
            <p:nvPr/>
          </p:nvSpPr>
          <p:spPr bwMode="gray">
            <a:xfrm>
              <a:off x="2219" y="1698"/>
              <a:ext cx="1296" cy="1609"/>
            </a:xfrm>
            <a:prstGeom prst="rect">
              <a:avLst/>
            </a:prstGeom>
            <a:noFill/>
            <a:ln w="9525" algn="ctr">
              <a:noFill/>
              <a:miter lim="800000"/>
              <a:headEnd/>
              <a:tailEnd/>
            </a:ln>
            <a:effectLst/>
          </p:spPr>
          <p:txBody>
            <a:bodyPr>
              <a:spAutoFit/>
            </a:bodyPr>
            <a:lstStyle/>
            <a:p>
              <a:r>
                <a:rPr lang="zh-CN" altLang="en-US" sz="1600" dirty="0" smtClean="0">
                  <a:ea typeface="宋体" charset="-122"/>
                </a:rPr>
                <a:t>将各关键战略要素的评价值与相应的权重值相乘，得出各竞争者在相应战略要素上竞争力强弱的加权评分值。</a:t>
              </a:r>
              <a:endParaRPr lang="en-US" altLang="zh-CN" sz="1600" dirty="0" smtClean="0">
                <a:ea typeface="宋体" charset="-122"/>
              </a:endParaRPr>
            </a:p>
          </p:txBody>
        </p:sp>
        <p:sp>
          <p:nvSpPr>
            <p:cNvPr id="60"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61"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48" name="Group 32"/>
          <p:cNvGrpSpPr>
            <a:grpSpLocks/>
          </p:cNvGrpSpPr>
          <p:nvPr/>
        </p:nvGrpSpPr>
        <p:grpSpPr bwMode="auto">
          <a:xfrm>
            <a:off x="7643834" y="2143116"/>
            <a:ext cx="1357353" cy="4035425"/>
            <a:chOff x="3692" y="1296"/>
            <a:chExt cx="1367" cy="2542"/>
          </a:xfrm>
        </p:grpSpPr>
        <p:sp>
          <p:nvSpPr>
            <p:cNvPr id="63" name="AutoShape 33"/>
            <p:cNvSpPr>
              <a:spLocks noChangeArrowheads="1"/>
            </p:cNvSpPr>
            <p:nvPr/>
          </p:nvSpPr>
          <p:spPr bwMode="gray">
            <a:xfrm>
              <a:off x="3696" y="1490"/>
              <a:ext cx="1363" cy="1800"/>
            </a:xfrm>
            <a:prstGeom prst="roundRect">
              <a:avLst>
                <a:gd name="adj" fmla="val 17509"/>
              </a:avLst>
            </a:prstGeom>
            <a:gradFill rotWithShape="1">
              <a:gsLst>
                <a:gs pos="0">
                  <a:srgbClr val="00B0F0"/>
                </a:gs>
                <a:gs pos="100000">
                  <a:srgbClr val="8F8849"/>
                </a:gs>
              </a:gsLst>
              <a:lin ang="2700000" scaled="1"/>
            </a:gradFill>
            <a:ln w="9525">
              <a:noFill/>
              <a:round/>
              <a:headEnd/>
              <a:tailEnd/>
            </a:ln>
            <a:effectLst/>
          </p:spPr>
          <p:txBody>
            <a:bodyPr wrap="none" anchor="ctr"/>
            <a:lstStyle/>
            <a:p>
              <a:endParaRPr lang="zh-CN" altLang="en-US"/>
            </a:p>
          </p:txBody>
        </p:sp>
        <p:sp>
          <p:nvSpPr>
            <p:cNvPr id="64" name="AutoShape 34"/>
            <p:cNvSpPr>
              <a:spLocks noChangeArrowheads="1"/>
            </p:cNvSpPr>
            <p:nvPr/>
          </p:nvSpPr>
          <p:spPr bwMode="gray">
            <a:xfrm>
              <a:off x="3717" y="1495"/>
              <a:ext cx="1322" cy="1766"/>
            </a:xfrm>
            <a:prstGeom prst="roundRect">
              <a:avLst>
                <a:gd name="adj" fmla="val 16667"/>
              </a:avLst>
            </a:prstGeom>
            <a:solidFill>
              <a:srgbClr val="00B0F0"/>
            </a:solidFill>
            <a:ln w="9525">
              <a:noFill/>
              <a:round/>
              <a:headEnd/>
              <a:tailEnd/>
            </a:ln>
            <a:effectLst/>
          </p:spPr>
          <p:txBody>
            <a:bodyPr wrap="none" anchor="ctr"/>
            <a:lstStyle/>
            <a:p>
              <a:endParaRPr lang="zh-CN" altLang="en-US"/>
            </a:p>
          </p:txBody>
        </p:sp>
        <p:sp>
          <p:nvSpPr>
            <p:cNvPr id="65" name="AutoShape 35"/>
            <p:cNvSpPr>
              <a:spLocks noChangeArrowheads="1"/>
            </p:cNvSpPr>
            <p:nvPr/>
          </p:nvSpPr>
          <p:spPr bwMode="gray">
            <a:xfrm>
              <a:off x="3728" y="2795"/>
              <a:ext cx="1304" cy="44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sp>
          <p:nvSpPr>
            <p:cNvPr id="66" name="AutoShape 36"/>
            <p:cNvSpPr>
              <a:spLocks noChangeArrowheads="1"/>
            </p:cNvSpPr>
            <p:nvPr/>
          </p:nvSpPr>
          <p:spPr bwMode="gray">
            <a:xfrm>
              <a:off x="3692" y="1521"/>
              <a:ext cx="1268" cy="50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grpSp>
          <p:nvGrpSpPr>
            <p:cNvPr id="62" name="Group 37"/>
            <p:cNvGrpSpPr>
              <a:grpSpLocks/>
            </p:cNvGrpSpPr>
            <p:nvPr/>
          </p:nvGrpSpPr>
          <p:grpSpPr bwMode="auto">
            <a:xfrm>
              <a:off x="4165" y="1296"/>
              <a:ext cx="405" cy="405"/>
              <a:chOff x="1289" y="582"/>
              <a:chExt cx="668" cy="668"/>
            </a:xfrm>
          </p:grpSpPr>
          <p:sp>
            <p:nvSpPr>
              <p:cNvPr id="72"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7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68" name="Text Box 43"/>
            <p:cNvSpPr txBox="1">
              <a:spLocks noChangeArrowheads="1"/>
            </p:cNvSpPr>
            <p:nvPr/>
          </p:nvSpPr>
          <p:spPr bwMode="gray">
            <a:xfrm>
              <a:off x="4184"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5</a:t>
              </a:r>
              <a:endParaRPr lang="en-US" altLang="zh-CN" dirty="0">
                <a:ea typeface="宋体" charset="-122"/>
              </a:endParaRPr>
            </a:p>
          </p:txBody>
        </p:sp>
        <p:sp>
          <p:nvSpPr>
            <p:cNvPr id="69" name="Text Box 44"/>
            <p:cNvSpPr txBox="1">
              <a:spLocks noChangeArrowheads="1"/>
            </p:cNvSpPr>
            <p:nvPr/>
          </p:nvSpPr>
          <p:spPr bwMode="gray">
            <a:xfrm>
              <a:off x="3692" y="1746"/>
              <a:ext cx="1296" cy="1454"/>
            </a:xfrm>
            <a:prstGeom prst="rect">
              <a:avLst/>
            </a:prstGeom>
            <a:noFill/>
            <a:ln w="9525" algn="ctr">
              <a:noFill/>
              <a:miter lim="800000"/>
              <a:headEnd/>
              <a:tailEnd/>
            </a:ln>
            <a:effectLst/>
          </p:spPr>
          <p:txBody>
            <a:bodyPr>
              <a:spAutoFit/>
            </a:bodyPr>
            <a:lstStyle/>
            <a:p>
              <a:r>
                <a:rPr lang="zh-CN" altLang="en-US" sz="1600" dirty="0" smtClean="0">
                  <a:ea typeface="宋体" charset="-122"/>
                </a:rPr>
                <a:t>对每个战略要素上的加权评分值进行加总，得出综合加权评分值。揭示竞争者间总体力量的相对强弱。</a:t>
              </a:r>
              <a:endParaRPr lang="en-US" altLang="zh-CN" sz="1600" dirty="0" smtClean="0">
                <a:ea typeface="宋体" charset="-122"/>
              </a:endParaRPr>
            </a:p>
          </p:txBody>
        </p:sp>
        <p:sp>
          <p:nvSpPr>
            <p:cNvPr id="7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71"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
        <p:nvSpPr>
          <p:cNvPr id="77" name="右箭头 76"/>
          <p:cNvSpPr/>
          <p:nvPr/>
        </p:nvSpPr>
        <p:spPr>
          <a:xfrm>
            <a:off x="1425492"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右箭头 77"/>
          <p:cNvSpPr/>
          <p:nvPr/>
        </p:nvSpPr>
        <p:spPr>
          <a:xfrm>
            <a:off x="3425756"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5140268"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7140532"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3.3. 4 </a:t>
            </a:r>
            <a:r>
              <a:rPr lang="zh-CN" altLang="en-US" dirty="0" smtClean="0"/>
              <a:t>组织核心能力的确定方法</a:t>
            </a:r>
            <a:endParaRPr lang="zh-CN" altLang="en-US" dirty="0"/>
          </a:p>
        </p:txBody>
      </p:sp>
      <p:sp>
        <p:nvSpPr>
          <p:cNvPr id="3" name="内容占位符 2"/>
          <p:cNvSpPr>
            <a:spLocks noGrp="1"/>
          </p:cNvSpPr>
          <p:nvPr>
            <p:ph idx="1"/>
          </p:nvPr>
        </p:nvSpPr>
        <p:spPr/>
        <p:txBody>
          <a:bodyPr/>
          <a:lstStyle/>
          <a:p>
            <a:r>
              <a:rPr lang="zh-CN" altLang="en-US" sz="2400" dirty="0" smtClean="0"/>
              <a:t>核心能力：企业发展过程中逐渐形成的、使之超越同类企业在竞争中取得可持续生存与发展的具有独特性的能力，即企业配置相关资源的知识和经验。</a:t>
            </a:r>
            <a:endParaRPr lang="en-US" altLang="zh-CN" sz="2400" dirty="0" smtClean="0"/>
          </a:p>
          <a:p>
            <a:r>
              <a:rPr lang="zh-CN" altLang="en-US" sz="2400" dirty="0" smtClean="0"/>
              <a:t>企业资源与能力的关系：</a:t>
            </a:r>
            <a:endParaRPr lang="en-US" altLang="zh-CN" sz="2400" dirty="0" smtClean="0"/>
          </a:p>
          <a:p>
            <a:pPr lvl="1"/>
            <a:r>
              <a:rPr lang="zh-CN" altLang="en-US" sz="2400" dirty="0" smtClean="0"/>
              <a:t>资源是企业形成与运作的基础与前提，从而也是企业能力发挥作用的基础和前提。</a:t>
            </a:r>
            <a:endParaRPr lang="en-US" altLang="zh-CN" sz="2400" dirty="0" smtClean="0"/>
          </a:p>
          <a:p>
            <a:pPr lvl="1"/>
            <a:r>
              <a:rPr lang="zh-CN" altLang="en-US" sz="2400" dirty="0" smtClean="0"/>
              <a:t>企业若不具备合理配置资源的独特的知识和经验，即使拥有优势的资源条件，也难以形成持久的竞争优势。</a:t>
            </a:r>
            <a:endParaRPr lang="en-US" altLang="zh-CN" sz="2400" dirty="0" smtClean="0"/>
          </a:p>
          <a:p>
            <a:r>
              <a:rPr lang="zh-CN" altLang="en-US" sz="2400" dirty="0" smtClean="0"/>
              <a:t>企业核心能力、核心产品及最终产品之间的关系：</a:t>
            </a:r>
            <a:endParaRPr lang="en-US" altLang="zh-CN" sz="2400" dirty="0" smtClean="0"/>
          </a:p>
          <a:p>
            <a:pPr lvl="1"/>
            <a:r>
              <a:rPr lang="zh-CN" altLang="en-US" sz="2000" dirty="0" smtClean="0"/>
              <a:t>企业比作一棵大树，核心能力相当于树根，核心产品相当于树干、最终产品相当于叶、花、果。</a:t>
            </a:r>
            <a:endParaRPr lang="en-US" altLang="zh-CN" sz="2000" dirty="0" smtClean="0"/>
          </a:p>
          <a:p>
            <a:pPr lvl="1"/>
            <a:endParaRPr lang="en-US" altLang="zh-CN" sz="24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95400"/>
            <a:ext cx="8435280" cy="5029200"/>
          </a:xfrm>
        </p:spPr>
        <p:txBody>
          <a:bodyPr/>
          <a:lstStyle/>
          <a:p>
            <a:r>
              <a:rPr lang="zh-CN" altLang="en-US" dirty="0" smtClean="0"/>
              <a:t>企业核心能力、核心产品及最终产品的关系</a:t>
            </a:r>
            <a:endParaRPr lang="zh-CN" altLang="en-US" dirty="0"/>
          </a:p>
        </p:txBody>
      </p:sp>
      <p:graphicFrame>
        <p:nvGraphicFramePr>
          <p:cNvPr id="139266" name="Object 2"/>
          <p:cNvGraphicFramePr>
            <a:graphicFrameLocks noChangeAspect="1"/>
          </p:cNvGraphicFramePr>
          <p:nvPr>
            <p:extLst>
              <p:ext uri="{D42A27DB-BD31-4B8C-83A1-F6EECF244321}">
                <p14:modId xmlns:p14="http://schemas.microsoft.com/office/powerpoint/2010/main" val="2881492906"/>
              </p:ext>
            </p:extLst>
          </p:nvPr>
        </p:nvGraphicFramePr>
        <p:xfrm>
          <a:off x="1787525" y="1925638"/>
          <a:ext cx="5776913" cy="3144837"/>
        </p:xfrm>
        <a:graphic>
          <a:graphicData uri="http://schemas.openxmlformats.org/presentationml/2006/ole">
            <mc:AlternateContent xmlns:mc="http://schemas.openxmlformats.org/markup-compatibility/2006">
              <mc:Choice xmlns:v="urn:schemas-microsoft-com:vml" Requires="v">
                <p:oleObj spid="_x0000_s139293" name="Document" r:id="rId4" imgW="5601298" imgH="3048229" progId="Word.Document.8">
                  <p:embed/>
                </p:oleObj>
              </mc:Choice>
              <mc:Fallback>
                <p:oleObj name="Document" r:id="rId4" imgW="5601298" imgH="3048229" progId="Word.Document.8">
                  <p:embed/>
                  <p:pic>
                    <p:nvPicPr>
                      <p:cNvPr id="0" name="Picture 16"/>
                      <p:cNvPicPr>
                        <a:picLocks noChangeAspect="1" noChangeArrowheads="1"/>
                      </p:cNvPicPr>
                      <p:nvPr/>
                    </p:nvPicPr>
                    <p:blipFill>
                      <a:blip r:embed="rId5"/>
                      <a:srcRect/>
                      <a:stretch>
                        <a:fillRect/>
                      </a:stretch>
                    </p:blipFill>
                    <p:spPr bwMode="auto">
                      <a:xfrm>
                        <a:off x="1787525" y="1925638"/>
                        <a:ext cx="5776913" cy="31448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barn(outHorizontal)">
                                      <p:cBhvr>
                                        <p:cTn id="7" dur="5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核心竞争力</a:t>
            </a:r>
            <a:endParaRPr lang="zh-CN" altLang="en-US" dirty="0"/>
          </a:p>
        </p:txBody>
      </p:sp>
      <p:sp>
        <p:nvSpPr>
          <p:cNvPr id="3" name="内容占位符 2"/>
          <p:cNvSpPr>
            <a:spLocks noGrp="1"/>
          </p:cNvSpPr>
          <p:nvPr>
            <p:ph idx="1"/>
          </p:nvPr>
        </p:nvSpPr>
        <p:spPr>
          <a:xfrm>
            <a:off x="457200" y="1142984"/>
            <a:ext cx="8229600" cy="5181616"/>
          </a:xfrm>
        </p:spPr>
        <p:txBody>
          <a:bodyPr/>
          <a:lstStyle/>
          <a:p>
            <a:r>
              <a:rPr lang="zh-CN" altLang="en-US" sz="2800" b="1" dirty="0" smtClean="0">
                <a:solidFill>
                  <a:srgbClr val="000000"/>
                </a:solidFill>
                <a:latin typeface="楷体_GB2312" pitchFamily="49" charset="-122"/>
                <a:ea typeface="楷体_GB2312" pitchFamily="49" charset="-122"/>
              </a:rPr>
              <a:t>何谓核心竞争力？简单地说，就是企业在经营过程中不易被竞争对手效仿的、能带来经济效益和社会效益的独特的能力。有的经济专家将其称为</a:t>
            </a:r>
            <a:r>
              <a:rPr lang="zh-CN" altLang="en-US" sz="2800" b="1" dirty="0" smtClean="0">
                <a:solidFill>
                  <a:srgbClr val="FF3300"/>
                </a:solidFill>
                <a:latin typeface="Times New Roman"/>
                <a:ea typeface="楷体_GB2312" pitchFamily="49" charset="-122"/>
              </a:rPr>
              <a:t>“</a:t>
            </a:r>
            <a:r>
              <a:rPr lang="zh-CN" altLang="en-US" sz="2800" b="1" dirty="0" smtClean="0">
                <a:solidFill>
                  <a:srgbClr val="FF3300"/>
                </a:solidFill>
                <a:latin typeface="楷体_GB2312" pitchFamily="49" charset="-122"/>
                <a:ea typeface="楷体_GB2312" pitchFamily="49" charset="-122"/>
              </a:rPr>
              <a:t>偷不走 </a:t>
            </a:r>
            <a:r>
              <a:rPr lang="zh-CN" altLang="en-US" sz="2800" b="1" dirty="0" smtClean="0">
                <a:solidFill>
                  <a:srgbClr val="FF3300"/>
                </a:solidFill>
                <a:latin typeface="Times New Roman"/>
                <a:ea typeface="楷体_GB2312" pitchFamily="49" charset="-122"/>
              </a:rPr>
              <a:t>”</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指别人模仿你很困难</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a:t>
            </a:r>
            <a:r>
              <a:rPr lang="zh-CN" altLang="en-US" sz="2800" b="1" dirty="0" smtClean="0">
                <a:solidFill>
                  <a:srgbClr val="FF3300"/>
                </a:solidFill>
                <a:latin typeface="Times New Roman"/>
                <a:ea typeface="楷体_GB2312" pitchFamily="49" charset="-122"/>
              </a:rPr>
              <a:t>“</a:t>
            </a:r>
            <a:r>
              <a:rPr lang="zh-CN" altLang="en-US" sz="2800" b="1" dirty="0" smtClean="0">
                <a:solidFill>
                  <a:srgbClr val="FF3300"/>
                </a:solidFill>
                <a:latin typeface="楷体_GB2312" pitchFamily="49" charset="-122"/>
                <a:ea typeface="楷体_GB2312" pitchFamily="49" charset="-122"/>
              </a:rPr>
              <a:t>买不来</a:t>
            </a:r>
            <a:r>
              <a:rPr lang="zh-CN" altLang="en-US" sz="2800" b="1" dirty="0" smtClean="0">
                <a:solidFill>
                  <a:srgbClr val="FF3300"/>
                </a:solidFill>
                <a:latin typeface="Times New Roman"/>
                <a:ea typeface="楷体_GB2312" pitchFamily="49" charset="-122"/>
              </a:rPr>
              <a:t>”</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指这些资源很难从市场上获得</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a:t>
            </a:r>
            <a:r>
              <a:rPr lang="zh-CN" altLang="en-US" sz="2800" b="1" dirty="0" smtClean="0">
                <a:solidFill>
                  <a:srgbClr val="FF3300"/>
                </a:solidFill>
                <a:latin typeface="Times New Roman"/>
                <a:ea typeface="楷体_GB2312" pitchFamily="49" charset="-122"/>
              </a:rPr>
              <a:t>“</a:t>
            </a:r>
            <a:r>
              <a:rPr lang="zh-CN" altLang="en-US" sz="2800" b="1" dirty="0" smtClean="0">
                <a:solidFill>
                  <a:srgbClr val="FF3300"/>
                </a:solidFill>
                <a:latin typeface="楷体_GB2312" pitchFamily="49" charset="-122"/>
                <a:ea typeface="楷体_GB2312" pitchFamily="49" charset="-122"/>
              </a:rPr>
              <a:t>拆不开</a:t>
            </a:r>
            <a:r>
              <a:rPr lang="zh-CN" altLang="en-US" sz="2800" b="1" dirty="0" smtClean="0">
                <a:solidFill>
                  <a:srgbClr val="FF3300"/>
                </a:solidFill>
                <a:latin typeface="Times New Roman"/>
                <a:ea typeface="楷体_GB2312" pitchFamily="49" charset="-122"/>
              </a:rPr>
              <a:t>”</a:t>
            </a:r>
            <a:r>
              <a:rPr lang="en-US" altLang="zh-CN" sz="2800" b="1" dirty="0" smtClean="0">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指企业的资源、管理和能力有互补性，分开就不值钱，合起来才有效</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a:t>
            </a:r>
            <a:r>
              <a:rPr lang="zh-CN" altLang="en-US" sz="2800" b="1" dirty="0" smtClean="0">
                <a:solidFill>
                  <a:srgbClr val="FF3300"/>
                </a:solidFill>
                <a:latin typeface="Times New Roman"/>
                <a:ea typeface="楷体_GB2312" pitchFamily="49" charset="-122"/>
              </a:rPr>
              <a:t>“</a:t>
            </a:r>
            <a:r>
              <a:rPr lang="zh-CN" altLang="en-US" sz="2800" b="1" dirty="0" smtClean="0">
                <a:solidFill>
                  <a:srgbClr val="FF3300"/>
                </a:solidFill>
                <a:latin typeface="楷体_GB2312" pitchFamily="49" charset="-122"/>
                <a:ea typeface="楷体_GB2312" pitchFamily="49" charset="-122"/>
              </a:rPr>
              <a:t>带不走</a:t>
            </a:r>
            <a:r>
              <a:rPr lang="zh-CN" altLang="en-US" sz="2800" b="1" dirty="0" smtClean="0">
                <a:solidFill>
                  <a:srgbClr val="FF3300"/>
                </a:solidFill>
                <a:latin typeface="Times New Roman"/>
                <a:ea typeface="楷体_GB2312" pitchFamily="49" charset="-122"/>
              </a:rPr>
              <a:t>”</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指资源的组织性，拥有身价高的人才也不意味着有核心竞争力，整合企业所有资源形成的竞争力，才是企业的核心竞争力</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。因此可以说，核心竞争力是企业所有能力中最根本、最重要、最关键的能力，是对企业生存和发展最具影响的竞争力。</a:t>
            </a:r>
            <a:endParaRPr lang="zh-CN" altLang="en-US" sz="28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3.3.4 </a:t>
            </a:r>
            <a:r>
              <a:rPr lang="zh-CN" altLang="en-US" dirty="0" smtClean="0"/>
              <a:t>组织核心能力的确定方法</a:t>
            </a:r>
            <a:endParaRPr lang="zh-CN" altLang="en-US" dirty="0"/>
          </a:p>
        </p:txBody>
      </p:sp>
      <p:sp>
        <p:nvSpPr>
          <p:cNvPr id="3" name="内容占位符 2"/>
          <p:cNvSpPr>
            <a:spLocks noGrp="1"/>
          </p:cNvSpPr>
          <p:nvPr>
            <p:ph idx="1"/>
          </p:nvPr>
        </p:nvSpPr>
        <p:spPr/>
        <p:txBody>
          <a:bodyPr/>
          <a:lstStyle/>
          <a:p>
            <a:r>
              <a:rPr lang="zh-CN" altLang="en-US" sz="2800" dirty="0" smtClean="0"/>
              <a:t>核心能力的特点：不可交易性、独特性、提供顾客特殊利益、延展性及多样性、动态性</a:t>
            </a:r>
            <a:endParaRPr lang="en-US" altLang="zh-CN" sz="2800" dirty="0" smtClean="0"/>
          </a:p>
          <a:p>
            <a:r>
              <a:rPr lang="zh-CN" altLang="en-US" sz="2800" dirty="0" smtClean="0"/>
              <a:t>核心能力的识别：</a:t>
            </a:r>
            <a:endParaRPr lang="en-US" altLang="zh-CN" sz="2800" dirty="0" smtClean="0"/>
          </a:p>
          <a:p>
            <a:pPr lvl="1"/>
            <a:r>
              <a:rPr lang="zh-CN" altLang="en-US" sz="2000" dirty="0" smtClean="0"/>
              <a:t>企业应以是否具有占有性、耐久性、转移性、和复制性四个特点来评价企业的核心能力。支撑持续竞争优势的核心能力的特征为高耐久性、低占用性、低转移性、低复制性</a:t>
            </a:r>
            <a:r>
              <a:rPr lang="zh-CN" altLang="en-US" sz="2400" dirty="0" smtClean="0"/>
              <a:t>。</a:t>
            </a:r>
            <a:endParaRPr lang="en-US" altLang="zh-CN" sz="2400" dirty="0" smtClean="0"/>
          </a:p>
          <a:p>
            <a:r>
              <a:rPr lang="zh-CN" altLang="en-US" sz="2800" dirty="0" smtClean="0"/>
              <a:t>核心能力的培育：</a:t>
            </a:r>
            <a:endParaRPr lang="en-US" altLang="zh-CN" sz="2800" dirty="0" smtClean="0"/>
          </a:p>
          <a:p>
            <a:pPr lvl="1"/>
            <a:r>
              <a:rPr lang="zh-CN" altLang="en-US" sz="2000" dirty="0" smtClean="0"/>
              <a:t>内部培育核心能力，通过协调不同的生产技能和有机结合多种技术流派来实现。</a:t>
            </a:r>
            <a:endParaRPr lang="en-US" altLang="zh-CN" sz="2000" dirty="0" smtClean="0"/>
          </a:p>
          <a:p>
            <a:pPr lvl="1"/>
            <a:r>
              <a:rPr lang="zh-CN" altLang="en-US" sz="2000" dirty="0" smtClean="0"/>
              <a:t>外部交易促进核心能力的形成和发展。外部交易通过内部资源整合，将其吸收并予以发展，才能成为企业真正的核心能力。</a:t>
            </a:r>
            <a:endParaRPr lang="zh-CN" altLang="en-US" sz="20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zh-CN" dirty="0" smtClean="0"/>
              <a:t>“老牌”企业的竞争</a:t>
            </a:r>
            <a:endParaRPr lang="zh-CN" altLang="en-US" dirty="0"/>
          </a:p>
        </p:txBody>
      </p:sp>
      <p:sp>
        <p:nvSpPr>
          <p:cNvPr id="3" name="内容占位符 2"/>
          <p:cNvSpPr>
            <a:spLocks noGrp="1"/>
          </p:cNvSpPr>
          <p:nvPr>
            <p:ph idx="1"/>
          </p:nvPr>
        </p:nvSpPr>
        <p:spPr/>
        <p:txBody>
          <a:bodyPr/>
          <a:lstStyle/>
          <a:p>
            <a:r>
              <a:rPr lang="zh-CN" altLang="zh-CN" sz="2400" dirty="0" smtClean="0"/>
              <a:t>海清啤酒成功的在中国西部一个拥有</a:t>
            </a:r>
            <a:r>
              <a:rPr lang="en-US" altLang="zh-CN" sz="2400" dirty="0" smtClean="0"/>
              <a:t>300</a:t>
            </a:r>
            <a:r>
              <a:rPr lang="zh-CN" altLang="zh-CN" sz="2400" dirty="0" smtClean="0"/>
              <a:t>万人口的</a:t>
            </a:r>
            <a:r>
              <a:rPr lang="en-US" altLang="zh-CN" sz="2400" dirty="0" smtClean="0"/>
              <a:t>C</a:t>
            </a:r>
            <a:r>
              <a:rPr lang="zh-CN" altLang="zh-CN" sz="2400" dirty="0" smtClean="0"/>
              <a:t>市收购了一家啤酒厂，不仅在该市取得了</a:t>
            </a:r>
            <a:r>
              <a:rPr lang="en-US" altLang="zh-CN" sz="2400" dirty="0" smtClean="0"/>
              <a:t>95%</a:t>
            </a:r>
            <a:r>
              <a:rPr lang="zh-CN" altLang="zh-CN" sz="2400" dirty="0" smtClean="0"/>
              <a:t>以上市场占有率的绝对垄断，而且在全省的市场占有率也达到了</a:t>
            </a:r>
            <a:r>
              <a:rPr lang="en-US" altLang="zh-CN" sz="2400" dirty="0" smtClean="0"/>
              <a:t>60%</a:t>
            </a:r>
            <a:r>
              <a:rPr lang="zh-CN" altLang="zh-CN" sz="2400" dirty="0" smtClean="0"/>
              <a:t>以上，成了该省啤酒业界名副其实的龙头老大。</a:t>
            </a:r>
            <a:r>
              <a:rPr lang="en-US" altLang="zh-CN" sz="2400" dirty="0" smtClean="0"/>
              <a:t> </a:t>
            </a:r>
            <a:endParaRPr lang="zh-CN" altLang="zh-CN" sz="2400" dirty="0" smtClean="0"/>
          </a:p>
          <a:p>
            <a:r>
              <a:rPr lang="en-US" altLang="zh-CN" sz="2400" dirty="0" smtClean="0"/>
              <a:t>C</a:t>
            </a:r>
            <a:r>
              <a:rPr lang="zh-CN" altLang="zh-CN" sz="2400" dirty="0" smtClean="0"/>
              <a:t>市</a:t>
            </a:r>
            <a:r>
              <a:rPr lang="en-US" altLang="zh-CN" sz="2400" dirty="0" smtClean="0"/>
              <a:t>100</a:t>
            </a:r>
            <a:r>
              <a:rPr lang="zh-CN" altLang="zh-CN" sz="2400" dirty="0" smtClean="0"/>
              <a:t>公里内有一金杯啤酒公司，</a:t>
            </a:r>
            <a:r>
              <a:rPr lang="en-US" altLang="zh-CN" sz="2400" dirty="0" smtClean="0"/>
              <a:t>3</a:t>
            </a:r>
            <a:r>
              <a:rPr lang="zh-CN" altLang="zh-CN" sz="2400" dirty="0" smtClean="0"/>
              <a:t>年前也是该省的老大。然而，最近金杯啤酒因经营不善全资卖给了一家境外公司。</a:t>
            </a:r>
          </a:p>
          <a:p>
            <a:r>
              <a:rPr lang="zh-CN" altLang="zh-CN" sz="2400" dirty="0" smtClean="0"/>
              <a:t>金杯啤酒在被收购后，立刻花近亿的资金搞技改，还请了世界第四大啤酒厂的专家坐镇狠抓质量。但是新老板清楚的很，金杯啤酒公司最短的那块板就是营销。为一举获得</a:t>
            </a:r>
            <a:r>
              <a:rPr lang="en-US" altLang="zh-CN" sz="2400" dirty="0" smtClean="0"/>
              <a:t>C</a:t>
            </a:r>
            <a:r>
              <a:rPr lang="zh-CN" altLang="zh-CN" sz="2400" dirty="0" smtClean="0"/>
              <a:t>市的市场，金杯不惜代价从外企挖了</a:t>
            </a:r>
            <a:r>
              <a:rPr lang="en-US" altLang="zh-CN" sz="2400" dirty="0" smtClean="0"/>
              <a:t>3</a:t>
            </a:r>
            <a:r>
              <a:rPr lang="zh-CN" altLang="zh-CN" sz="2400" dirty="0" smtClean="0"/>
              <a:t>个营销精英，高薪招聘</a:t>
            </a:r>
            <a:r>
              <a:rPr lang="en-US" altLang="zh-CN" sz="2400" dirty="0" smtClean="0"/>
              <a:t>20</a:t>
            </a:r>
            <a:r>
              <a:rPr lang="zh-CN" altLang="zh-CN" sz="2400" dirty="0" smtClean="0"/>
              <a:t>多名大学生，花大力气进行培训。</a:t>
            </a:r>
          </a:p>
          <a:p>
            <a:endParaRPr lang="zh-CN" alt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zh-CN" dirty="0" smtClean="0"/>
              <a:t>“老牌”企业的竞争</a:t>
            </a:r>
            <a:endParaRPr lang="zh-CN" altLang="en-US" dirty="0"/>
          </a:p>
        </p:txBody>
      </p:sp>
      <p:sp>
        <p:nvSpPr>
          <p:cNvPr id="3" name="内容占位符 2"/>
          <p:cNvSpPr>
            <a:spLocks noGrp="1"/>
          </p:cNvSpPr>
          <p:nvPr>
            <p:ph idx="1"/>
          </p:nvPr>
        </p:nvSpPr>
        <p:spPr/>
        <p:txBody>
          <a:bodyPr/>
          <a:lstStyle/>
          <a:p>
            <a:r>
              <a:rPr lang="zh-CN" altLang="zh-CN" sz="2000" dirty="0" smtClean="0"/>
              <a:t>省内啤酒市场的特点是季节性强，主要在春末和夏季及初秋的半年多时间。一年的大战在</a:t>
            </a:r>
            <a:r>
              <a:rPr lang="en-US" altLang="zh-CN" sz="2000" dirty="0" smtClean="0"/>
              <a:t>4</a:t>
            </a:r>
            <a:r>
              <a:rPr lang="zh-CN" altLang="zh-CN" sz="2000" dirty="0" smtClean="0"/>
              <a:t>、</a:t>
            </a:r>
            <a:r>
              <a:rPr lang="en-US" altLang="zh-CN" sz="2000" dirty="0" smtClean="0"/>
              <a:t>5</a:t>
            </a:r>
            <a:r>
              <a:rPr lang="zh-CN" altLang="zh-CN" sz="2000" dirty="0" smtClean="0"/>
              <a:t>、</a:t>
            </a:r>
            <a:r>
              <a:rPr lang="en-US" altLang="zh-CN" sz="2000" dirty="0" smtClean="0"/>
              <a:t>6</a:t>
            </a:r>
            <a:r>
              <a:rPr lang="zh-CN" altLang="zh-CN" sz="2000" dirty="0" smtClean="0"/>
              <a:t>三个月基本决定胜负。作为快速消费品，啤酒的分销网络相对稳定，主要被大的一级批发商控制。金杯啤酒没有选择正面强攻，主要依靠直销作为市场导入的铺货手段，由销售队伍去遍布</a:t>
            </a:r>
            <a:r>
              <a:rPr lang="en-US" altLang="zh-CN" sz="2000" dirty="0" smtClean="0"/>
              <a:t>C</a:t>
            </a:r>
            <a:r>
              <a:rPr lang="zh-CN" altLang="zh-CN" sz="2000" dirty="0" smtClean="0"/>
              <a:t>市的数以万计的零售终端虎口夺食。</a:t>
            </a:r>
            <a:r>
              <a:rPr lang="en-US" altLang="zh-CN" sz="2000" dirty="0" smtClean="0"/>
              <a:t> </a:t>
            </a:r>
            <a:endParaRPr lang="zh-CN" altLang="zh-CN" sz="2000" dirty="0" smtClean="0"/>
          </a:p>
          <a:p>
            <a:r>
              <a:rPr lang="zh-CN" altLang="zh-CN" sz="2000" dirty="0" smtClean="0"/>
              <a:t>金杯啤酒的攻势在春节前的元月份开始了，并且成功地推出了</a:t>
            </a:r>
            <a:r>
              <a:rPr lang="en-US" altLang="zh-CN" sz="2000" dirty="0" smtClean="0"/>
              <a:t>1</a:t>
            </a:r>
            <a:r>
              <a:rPr lang="zh-CN" altLang="zh-CN" sz="2000" dirty="0" smtClean="0"/>
              <a:t>月</a:t>
            </a:r>
            <a:r>
              <a:rPr lang="en-US" altLang="zh-CN" sz="2000" dirty="0" smtClean="0"/>
              <a:t>18</a:t>
            </a:r>
            <a:r>
              <a:rPr lang="zh-CN" altLang="zh-CN" sz="2000" dirty="0" smtClean="0"/>
              <a:t>号</a:t>
            </a:r>
            <a:r>
              <a:rPr lang="en-US" altLang="zh-CN" sz="2000" dirty="0" smtClean="0"/>
              <a:t>C</a:t>
            </a:r>
            <a:r>
              <a:rPr lang="zh-CN" altLang="zh-CN" sz="2000" dirty="0" smtClean="0"/>
              <a:t>市要下雪的悬念广告，铺还有礼品附送。覆盖率和重复购买率都大大超出预期目标。但是，金杯在取得第一轮胜利的同时，也遇到了内部的管理问题。该公司过渡强调销售，以致把结算流程、财务制度和监控机制都甩在一边。销售团队产生了骄傲轻敌的浮躁，甚至上行下效不捞白不捞。公司让部分城区经理自任经销商，白用公司的运货车，赊公司的货，又做生意赚钱，又当经理拿工资。库房出现了无头帐，查无所查，连去哪儿了都不知道。</a:t>
            </a:r>
            <a:endParaRPr lang="zh-CN" altLang="zh-CN"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zh-CN" dirty="0" smtClean="0"/>
              <a:t>“老牌”企业的竞争</a:t>
            </a:r>
            <a:endParaRPr lang="zh-CN" altLang="en-US" dirty="0"/>
          </a:p>
        </p:txBody>
      </p:sp>
      <p:sp>
        <p:nvSpPr>
          <p:cNvPr id="3" name="内容占位符 2"/>
          <p:cNvSpPr>
            <a:spLocks noGrp="1"/>
          </p:cNvSpPr>
          <p:nvPr>
            <p:ph idx="1"/>
          </p:nvPr>
        </p:nvSpPr>
        <p:spPr/>
        <p:txBody>
          <a:bodyPr/>
          <a:lstStyle/>
          <a:p>
            <a:r>
              <a:rPr lang="zh-CN" altLang="zh-CN" sz="2400" dirty="0" smtClean="0"/>
              <a:t>面对竞争，海清啤酒在检讨失利的同时，依然对前景充满信心。他们认为对手在淡季争得的市场份额，如果没有充足的产量作保障，肯定要跌下来；而且海清的分销渠道并没有受到冲击，金杯公司强入零售网点不过是地面阵地的穿插。</a:t>
            </a:r>
          </a:p>
          <a:p>
            <a:r>
              <a:rPr lang="zh-CN" altLang="zh-CN" sz="2400" dirty="0" smtClean="0"/>
              <a:t>如今，啤酒销售的旺季，也就是决胜的时候快到了，您认为海清啤酒应该怎样把对手击退，巩固自己的市场领导地位呢？</a:t>
            </a:r>
          </a:p>
          <a:p>
            <a:endParaRPr lang="zh-CN" altLang="en-US" sz="24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zh-CN" dirty="0" smtClean="0"/>
              <a:t>（</a:t>
            </a:r>
            <a:r>
              <a:rPr lang="en-US" altLang="zh-CN" dirty="0" smtClean="0"/>
              <a:t>1</a:t>
            </a:r>
            <a:r>
              <a:rPr lang="zh-CN" altLang="zh-CN" dirty="0" smtClean="0"/>
              <a:t>）运用</a:t>
            </a:r>
            <a:r>
              <a:rPr lang="en-US" altLang="zh-CN" dirty="0" smtClean="0"/>
              <a:t>SWOT</a:t>
            </a:r>
            <a:r>
              <a:rPr lang="zh-CN" altLang="zh-CN" dirty="0" smtClean="0"/>
              <a:t>分析法，分析海清啤酒面临的环境。</a:t>
            </a:r>
          </a:p>
          <a:p>
            <a:r>
              <a:rPr lang="zh-CN" altLang="zh-CN" dirty="0" smtClean="0"/>
              <a:t>（</a:t>
            </a:r>
            <a:r>
              <a:rPr lang="en-US" altLang="zh-CN" dirty="0" smtClean="0"/>
              <a:t>2</a:t>
            </a:r>
            <a:r>
              <a:rPr lang="zh-CN" altLang="zh-CN" dirty="0" smtClean="0"/>
              <a:t>）如何评价金杯啤酒的竞争战略？</a:t>
            </a:r>
          </a:p>
          <a:p>
            <a:r>
              <a:rPr lang="zh-CN" altLang="zh-CN" dirty="0" smtClean="0"/>
              <a:t>（</a:t>
            </a:r>
            <a:r>
              <a:rPr lang="en-US" altLang="zh-CN" dirty="0" smtClean="0"/>
              <a:t>3</a:t>
            </a:r>
            <a:r>
              <a:rPr lang="zh-CN" altLang="zh-CN" dirty="0" smtClean="0"/>
              <a:t>）海清啤酒应采用什么用的战略？</a:t>
            </a:r>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title"/>
          </p:nvPr>
        </p:nvSpPr>
        <p:spPr>
          <a:xfrm>
            <a:off x="500063" y="228600"/>
            <a:ext cx="8491537" cy="868363"/>
          </a:xfrm>
        </p:spPr>
        <p:txBody>
          <a:bodyPr/>
          <a:lstStyle/>
          <a:p>
            <a:pPr eaLnBrk="1" hangingPunct="1"/>
            <a:r>
              <a:rPr lang="zh-CN" altLang="en-US" sz="3600" b="1" smtClean="0">
                <a:solidFill>
                  <a:srgbClr val="003399"/>
                </a:solidFill>
              </a:rPr>
              <a:t>引子</a:t>
            </a:r>
            <a:endParaRPr lang="en-US" altLang="zh-CN" sz="3600" b="1" smtClean="0">
              <a:solidFill>
                <a:srgbClr val="003399"/>
              </a:solidFill>
            </a:endParaRPr>
          </a:p>
        </p:txBody>
      </p:sp>
      <p:sp>
        <p:nvSpPr>
          <p:cNvPr id="12291" name="矩形 26"/>
          <p:cNvSpPr>
            <a:spLocks noChangeArrowheads="1"/>
          </p:cNvSpPr>
          <p:nvPr/>
        </p:nvSpPr>
        <p:spPr bwMode="auto">
          <a:xfrm>
            <a:off x="357188" y="1447800"/>
            <a:ext cx="8329612" cy="4400550"/>
          </a:xfrm>
          <a:prstGeom prst="rect">
            <a:avLst/>
          </a:prstGeom>
          <a:noFill/>
          <a:ln w="9525">
            <a:noFill/>
            <a:miter lim="800000"/>
            <a:headEnd/>
            <a:tailEnd/>
          </a:ln>
        </p:spPr>
        <p:txBody>
          <a:bodyPr>
            <a:spAutoFit/>
          </a:bodyPr>
          <a:lstStyle/>
          <a:p>
            <a:r>
              <a:rPr lang="zh-CN" altLang="en-US" sz="2800" dirty="0">
                <a:solidFill>
                  <a:srgbClr val="003399"/>
                </a:solidFill>
              </a:rPr>
              <a:t>什么是企业</a:t>
            </a:r>
            <a:endParaRPr lang="en-US" altLang="zh-CN" sz="2800" dirty="0">
              <a:solidFill>
                <a:srgbClr val="003399"/>
              </a:solidFill>
            </a:endParaRPr>
          </a:p>
          <a:p>
            <a:endParaRPr lang="en-US" altLang="zh-CN" sz="2800" dirty="0">
              <a:solidFill>
                <a:srgbClr val="003399"/>
              </a:solidFill>
            </a:endParaRPr>
          </a:p>
          <a:p>
            <a:r>
              <a:rPr lang="zh-CN" altLang="en-US" sz="2800" dirty="0">
                <a:solidFill>
                  <a:srgbClr val="003399"/>
                </a:solidFill>
              </a:rPr>
              <a:t>       企业是从事生产、流通与服务等经济活动的</a:t>
            </a:r>
            <a:r>
              <a:rPr lang="zh-CN" altLang="en-US" sz="2800" dirty="0">
                <a:solidFill>
                  <a:srgbClr val="003399"/>
                </a:solidFill>
                <a:hlinkClick r:id="rId2" action="ppaction://hlinkfile" tooltip="营利性组织"/>
              </a:rPr>
              <a:t>营利性组织</a:t>
            </a:r>
            <a:r>
              <a:rPr lang="zh-CN" altLang="en-US" sz="2800" dirty="0">
                <a:solidFill>
                  <a:srgbClr val="003399"/>
                </a:solidFill>
              </a:rPr>
              <a:t>，企业通过各种生产经营活动创造物质财富，提供满足社会公众物质和文化生活需要的产品服务，在</a:t>
            </a:r>
            <a:r>
              <a:rPr lang="zh-CN" altLang="en-US" sz="2800" dirty="0">
                <a:solidFill>
                  <a:srgbClr val="003399"/>
                </a:solidFill>
                <a:hlinkClick r:id="rId3" action="ppaction://hlinkfile" tooltip="市场经济"/>
              </a:rPr>
              <a:t>市场经济</a:t>
            </a:r>
            <a:r>
              <a:rPr lang="zh-CN" altLang="en-US" sz="2800" dirty="0">
                <a:solidFill>
                  <a:srgbClr val="003399"/>
                </a:solidFill>
              </a:rPr>
              <a:t>中占有非常重要的地位。 </a:t>
            </a:r>
          </a:p>
          <a:p>
            <a:r>
              <a:rPr lang="zh-CN" altLang="en-US" sz="2800" dirty="0">
                <a:solidFill>
                  <a:srgbClr val="003399"/>
                </a:solidFill>
              </a:rPr>
              <a:t>　　企业，“企”表示企图，“业”表示事业，企业顾名思义是企图事业，但专用于商业领域，表示企图冒险从事某项获取利润的事业，企业作为一种组织指“应用资本赚取利润的经济组织实体”。</a:t>
            </a:r>
            <a:endParaRPr lang="zh-CN" altLang="en-US" dirty="0">
              <a:solidFill>
                <a:srgbClr val="003399"/>
              </a:solidFill>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485756"/>
          </a:xfrm>
        </p:spPr>
        <p:txBody>
          <a:bodyPr/>
          <a:lstStyle/>
          <a:p>
            <a:pPr algn="l"/>
            <a:r>
              <a:rPr lang="zh-CN" altLang="en-US" sz="2800" dirty="0" smtClean="0"/>
              <a:t>分析</a:t>
            </a:r>
            <a:endParaRPr lang="zh-CN" altLang="en-US" sz="2800" dirty="0"/>
          </a:p>
        </p:txBody>
      </p:sp>
      <p:sp>
        <p:nvSpPr>
          <p:cNvPr id="3" name="内容占位符 2"/>
          <p:cNvSpPr>
            <a:spLocks noGrp="1"/>
          </p:cNvSpPr>
          <p:nvPr>
            <p:ph idx="1"/>
          </p:nvPr>
        </p:nvSpPr>
        <p:spPr>
          <a:xfrm>
            <a:off x="285720" y="571480"/>
            <a:ext cx="8229600" cy="5467368"/>
          </a:xfrm>
        </p:spPr>
        <p:txBody>
          <a:bodyPr/>
          <a:lstStyle/>
          <a:p>
            <a:r>
              <a:rPr lang="zh-CN" altLang="zh-CN" sz="2800" dirty="0" smtClean="0"/>
              <a:t>（</a:t>
            </a:r>
            <a:r>
              <a:rPr lang="en-US" altLang="zh-CN" sz="2800" dirty="0" smtClean="0"/>
              <a:t>1</a:t>
            </a:r>
            <a:r>
              <a:rPr lang="zh-CN" altLang="zh-CN" sz="2800" dirty="0" smtClean="0"/>
              <a:t>）海清啤酒面临的环境</a:t>
            </a:r>
            <a:endParaRPr lang="en-US" altLang="zh-CN" sz="2800" dirty="0" smtClean="0"/>
          </a:p>
          <a:p>
            <a:r>
              <a:rPr lang="en-US" altLang="zh-CN" sz="2000" dirty="0" smtClean="0"/>
              <a:t>1</a:t>
            </a:r>
            <a:r>
              <a:rPr lang="zh-CN" altLang="en-US" sz="2000" dirty="0" smtClean="0"/>
              <a:t>、优势</a:t>
            </a:r>
            <a:r>
              <a:rPr lang="en-US" altLang="zh-CN" sz="2000" dirty="0" smtClean="0"/>
              <a:t>S</a:t>
            </a:r>
            <a:r>
              <a:rPr lang="zh-CN" altLang="en-US" sz="2000" dirty="0" smtClean="0"/>
              <a:t>：产品市场占有率高，有一定的生产加工能力；</a:t>
            </a:r>
            <a:endParaRPr lang="en-US" altLang="zh-CN" sz="2000" dirty="0" smtClean="0"/>
          </a:p>
          <a:p>
            <a:r>
              <a:rPr lang="en-US" altLang="zh-CN" sz="2000" dirty="0" smtClean="0"/>
              <a:t>2</a:t>
            </a:r>
            <a:r>
              <a:rPr lang="zh-CN" altLang="en-US" sz="2000" dirty="0" smtClean="0"/>
              <a:t>、劣势</a:t>
            </a:r>
            <a:r>
              <a:rPr lang="en-US" altLang="zh-CN" sz="2000" dirty="0" smtClean="0"/>
              <a:t>T</a:t>
            </a:r>
            <a:r>
              <a:rPr lang="zh-CN" altLang="en-US" sz="2000" dirty="0" smtClean="0"/>
              <a:t>：销售队伍不太雄厚，市场没有细分，产品没有特色；</a:t>
            </a:r>
            <a:endParaRPr lang="en-US" altLang="zh-CN" sz="2000" dirty="0" smtClean="0"/>
          </a:p>
          <a:p>
            <a:r>
              <a:rPr lang="en-US" altLang="zh-CN" sz="2000" dirty="0" smtClean="0"/>
              <a:t>3</a:t>
            </a:r>
            <a:r>
              <a:rPr lang="zh-CN" altLang="en-US" sz="2000" dirty="0" smtClean="0"/>
              <a:t>、机会</a:t>
            </a:r>
            <a:r>
              <a:rPr lang="en-US" altLang="zh-CN" sz="2000" dirty="0" smtClean="0"/>
              <a:t>O</a:t>
            </a:r>
            <a:r>
              <a:rPr lang="zh-CN" altLang="en-US" sz="2000" dirty="0" smtClean="0"/>
              <a:t>：拥有很高的客户群，产品在当地拥有一定影响力；</a:t>
            </a:r>
            <a:endParaRPr lang="en-US" altLang="zh-CN" sz="2000" dirty="0" smtClean="0"/>
          </a:p>
          <a:p>
            <a:r>
              <a:rPr lang="en-US" altLang="zh-CN" sz="2000" dirty="0" smtClean="0"/>
              <a:t>4</a:t>
            </a:r>
            <a:r>
              <a:rPr lang="zh-CN" altLang="en-US" sz="2000" dirty="0" smtClean="0"/>
              <a:t>、威胁</a:t>
            </a:r>
            <a:r>
              <a:rPr lang="en-US" altLang="zh-CN" sz="2000" dirty="0" smtClean="0"/>
              <a:t>W</a:t>
            </a:r>
            <a:r>
              <a:rPr lang="zh-CN" altLang="en-US" sz="2000" dirty="0" smtClean="0"/>
              <a:t>：来自金杯啤酒的竞争压力。</a:t>
            </a:r>
            <a:endParaRPr lang="zh-CN" altLang="zh-CN" sz="2000" dirty="0" smtClean="0"/>
          </a:p>
          <a:p>
            <a:r>
              <a:rPr lang="zh-CN" altLang="zh-CN" sz="2800" dirty="0" smtClean="0"/>
              <a:t>（</a:t>
            </a:r>
            <a:r>
              <a:rPr lang="en-US" altLang="zh-CN" sz="2800" dirty="0" smtClean="0"/>
              <a:t>2</a:t>
            </a:r>
            <a:r>
              <a:rPr lang="zh-CN" altLang="zh-CN" sz="2800" dirty="0" smtClean="0"/>
              <a:t>）如何评价金杯啤酒的竞争战略？</a:t>
            </a:r>
            <a:endParaRPr lang="en-US" altLang="zh-CN" sz="2800" dirty="0" smtClean="0"/>
          </a:p>
          <a:p>
            <a:r>
              <a:rPr lang="en-US" altLang="zh-CN" sz="1800" dirty="0" smtClean="0"/>
              <a:t>1</a:t>
            </a:r>
            <a:r>
              <a:rPr lang="zh-CN" altLang="en-US" sz="1800" dirty="0" smtClean="0"/>
              <a:t>、营销是竞争主要弱点，加强营销是提高竞争力的核心和关键；</a:t>
            </a:r>
            <a:endParaRPr lang="en-US" altLang="zh-CN" sz="1800" dirty="0" smtClean="0"/>
          </a:p>
          <a:p>
            <a:r>
              <a:rPr lang="en-US" altLang="zh-CN" sz="1800" dirty="0" smtClean="0"/>
              <a:t>2</a:t>
            </a:r>
            <a:r>
              <a:rPr lang="zh-CN" altLang="en-US" sz="1800" dirty="0" smtClean="0"/>
              <a:t>、在竞争中急功近利，缺乏长远和全局战略考虑；</a:t>
            </a:r>
            <a:endParaRPr lang="en-US" altLang="zh-CN" sz="1800" dirty="0" smtClean="0"/>
          </a:p>
          <a:p>
            <a:r>
              <a:rPr lang="en-US" altLang="zh-CN" sz="1800" dirty="0" smtClean="0"/>
              <a:t>3</a:t>
            </a:r>
            <a:r>
              <a:rPr lang="zh-CN" altLang="en-US" sz="1800" dirty="0" smtClean="0"/>
              <a:t>、竞争战略没能针对啤酒销售特点；</a:t>
            </a:r>
            <a:endParaRPr lang="en-US" altLang="zh-CN" sz="1800" dirty="0" smtClean="0"/>
          </a:p>
          <a:p>
            <a:r>
              <a:rPr lang="en-US" altLang="zh-CN" sz="1800" dirty="0" smtClean="0"/>
              <a:t>4</a:t>
            </a:r>
            <a:r>
              <a:rPr lang="zh-CN" altLang="en-US" sz="1800" dirty="0" smtClean="0"/>
              <a:t>、主要弱点：忽视建立稳定的销售渠道。</a:t>
            </a:r>
            <a:endParaRPr lang="zh-CN" altLang="zh-CN" sz="1800" dirty="0" smtClean="0"/>
          </a:p>
          <a:p>
            <a:r>
              <a:rPr lang="zh-CN" altLang="zh-CN" sz="2800" dirty="0" smtClean="0"/>
              <a:t>（</a:t>
            </a:r>
            <a:r>
              <a:rPr lang="en-US" altLang="zh-CN" sz="2800" dirty="0" smtClean="0"/>
              <a:t>3</a:t>
            </a:r>
            <a:r>
              <a:rPr lang="zh-CN" altLang="zh-CN" sz="2800" dirty="0" smtClean="0"/>
              <a:t>）海清啤酒应采用什么用的战略？</a:t>
            </a:r>
            <a:endParaRPr lang="en-US" altLang="zh-CN" sz="2800" dirty="0" smtClean="0"/>
          </a:p>
          <a:p>
            <a:r>
              <a:rPr lang="en-US" altLang="zh-CN" sz="1800" dirty="0" smtClean="0"/>
              <a:t>1</a:t>
            </a:r>
            <a:r>
              <a:rPr lang="zh-CN" altLang="en-US" sz="1800" dirty="0" smtClean="0"/>
              <a:t>、公司层：市场渗透战略；</a:t>
            </a:r>
            <a:endParaRPr lang="en-US" altLang="zh-CN" sz="1800" dirty="0" smtClean="0"/>
          </a:p>
          <a:p>
            <a:r>
              <a:rPr lang="en-US" altLang="zh-CN" sz="1800" dirty="0" smtClean="0"/>
              <a:t>2</a:t>
            </a:r>
            <a:r>
              <a:rPr lang="zh-CN" altLang="en-US" sz="1800" dirty="0" smtClean="0"/>
              <a:t>、竞争战略：差异化战略；</a:t>
            </a:r>
            <a:endParaRPr lang="en-US" altLang="zh-CN" sz="1800" dirty="0" smtClean="0"/>
          </a:p>
          <a:p>
            <a:r>
              <a:rPr lang="en-US" altLang="zh-CN" sz="1800" dirty="0" smtClean="0"/>
              <a:t>3</a:t>
            </a:r>
            <a:r>
              <a:rPr lang="zh-CN" altLang="en-US" sz="1800" dirty="0" smtClean="0"/>
              <a:t>、职能层：整合营销，不同目标市场开发差异化产品；针对金杯加强促销。</a:t>
            </a:r>
            <a:endParaRPr lang="en-US" altLang="zh-CN" sz="1800" dirty="0" smtClean="0"/>
          </a:p>
          <a:p>
            <a:endParaRPr lang="en-US" altLang="zh-CN" dirty="0" smtClean="0"/>
          </a:p>
          <a:p>
            <a:endParaRPr lang="zh-CN" altLang="zh-CN" dirty="0" smtClean="0"/>
          </a:p>
          <a:p>
            <a:pPr>
              <a:buNone/>
            </a:pP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14612" y="292893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第四章 公司层战略的选择</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475708" y="180409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74421" y="1860956"/>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accent1">
                    <a:lumMod val="50000"/>
                  </a:schemeClr>
                </a:solidFill>
                <a:ea typeface="宋体" charset="-122"/>
              </a:rPr>
              <a:t>专业化与多元化战略</a:t>
            </a:r>
            <a:endParaRPr lang="en-US" altLang="zh-CN" b="1" dirty="0">
              <a:solidFill>
                <a:schemeClr val="accent1">
                  <a:lumMod val="50000"/>
                </a:schemeClr>
              </a:solidFill>
              <a:ea typeface="宋体" charset="-122"/>
            </a:endParaRPr>
          </a:p>
        </p:txBody>
      </p:sp>
      <p:sp>
        <p:nvSpPr>
          <p:cNvPr id="7192" name="AutoShape 24"/>
          <p:cNvSpPr>
            <a:spLocks noChangeArrowheads="1"/>
          </p:cNvSpPr>
          <p:nvPr/>
        </p:nvSpPr>
        <p:spPr bwMode="gray">
          <a:xfrm>
            <a:off x="3492500" y="277177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eaLnBrk="0" hangingPunct="0"/>
            <a:r>
              <a:rPr lang="zh-CN" altLang="en-US" b="1" dirty="0">
                <a:ea typeface="宋体" charset="-122"/>
              </a:rPr>
              <a:t>一体化战略</a:t>
            </a: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50552" y="2787651"/>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475708" y="468313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5508104" y="4750873"/>
            <a:ext cx="1338828" cy="369332"/>
          </a:xfrm>
          <a:prstGeom prst="rect">
            <a:avLst/>
          </a:prstGeom>
          <a:noFill/>
          <a:ln w="9525">
            <a:noFill/>
            <a:miter lim="800000"/>
            <a:headEnd/>
            <a:tailEnd/>
          </a:ln>
          <a:effectLst/>
        </p:spPr>
        <p:txBody>
          <a:bodyPr wrap="none">
            <a:spAutoFit/>
          </a:bodyPr>
          <a:lstStyle/>
          <a:p>
            <a:pPr algn="ctr" eaLnBrk="0" hangingPunct="0"/>
            <a:r>
              <a:rPr lang="zh-CN" altLang="en-US" b="1" dirty="0">
                <a:ea typeface="宋体" charset="-122"/>
              </a:rPr>
              <a:t>国际化战略</a:t>
            </a:r>
            <a:endParaRPr lang="en-US" altLang="zh-CN" b="1" dirty="0">
              <a:ea typeface="宋体" charset="-122"/>
            </a:endParaRPr>
          </a:p>
        </p:txBody>
      </p:sp>
      <p:sp>
        <p:nvSpPr>
          <p:cNvPr id="7202" name="Oval 34"/>
          <p:cNvSpPr>
            <a:spLocks noChangeArrowheads="1"/>
          </p:cNvSpPr>
          <p:nvPr/>
        </p:nvSpPr>
        <p:spPr bwMode="gray">
          <a:xfrm>
            <a:off x="3275528" y="491477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
        <p:nvSpPr>
          <p:cNvPr id="27" name="Line 7"/>
          <p:cNvSpPr>
            <a:spLocks noChangeShapeType="1"/>
          </p:cNvSpPr>
          <p:nvPr/>
        </p:nvSpPr>
        <p:spPr bwMode="auto">
          <a:xfrm>
            <a:off x="2786050" y="400050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28" name="AutoShape 24"/>
          <p:cNvSpPr>
            <a:spLocks noChangeArrowheads="1"/>
          </p:cNvSpPr>
          <p:nvPr/>
        </p:nvSpPr>
        <p:spPr bwMode="gray">
          <a:xfrm>
            <a:off x="3514716" y="37344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b="1" dirty="0">
                <a:ea typeface="宋体" charset="-122"/>
              </a:rPr>
              <a:t>联盟、并购与重组战略</a:t>
            </a:r>
          </a:p>
        </p:txBody>
      </p:sp>
      <p:sp>
        <p:nvSpPr>
          <p:cNvPr id="29" name="Oval 28"/>
          <p:cNvSpPr>
            <a:spLocks noChangeArrowheads="1"/>
          </p:cNvSpPr>
          <p:nvPr/>
        </p:nvSpPr>
        <p:spPr bwMode="gray">
          <a:xfrm>
            <a:off x="3286116" y="3857628"/>
            <a:ext cx="228600" cy="228600"/>
          </a:xfrm>
          <a:prstGeom prst="ellipse">
            <a:avLst/>
          </a:prstGeom>
          <a:gradFill rotWithShape="1">
            <a:gsLst>
              <a:gs pos="0">
                <a:srgbClr val="0070C0"/>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公司发展战略与方式</a:t>
            </a:r>
            <a:endParaRPr lang="zh-CN" altLang="en-US" dirty="0"/>
          </a:p>
        </p:txBody>
      </p:sp>
      <p:sp>
        <p:nvSpPr>
          <p:cNvPr id="3" name="内容占位符 2"/>
          <p:cNvSpPr>
            <a:spLocks noGrp="1"/>
          </p:cNvSpPr>
          <p:nvPr>
            <p:ph idx="1"/>
          </p:nvPr>
        </p:nvSpPr>
        <p:spPr>
          <a:xfrm>
            <a:off x="457200" y="1295400"/>
            <a:ext cx="8043890" cy="1419220"/>
          </a:xfrm>
        </p:spPr>
        <p:txBody>
          <a:bodyPr/>
          <a:lstStyle/>
          <a:p>
            <a:r>
              <a:rPr lang="zh-CN" altLang="en-US" sz="2400" dirty="0" smtClean="0"/>
              <a:t>企业选择发展战略需要从战略维度和战略方式上选择，战略维度选择分为</a:t>
            </a:r>
            <a:r>
              <a:rPr lang="en-US" altLang="zh-CN" sz="2400" dirty="0" smtClean="0"/>
              <a:t>;</a:t>
            </a:r>
            <a:r>
              <a:rPr lang="zh-CN" altLang="en-US" sz="2400" dirty="0" smtClean="0"/>
              <a:t>产业维度，空间维度。战略方式上有自我发展，兼并收购、战略联盟三种方式。如图</a:t>
            </a:r>
            <a:r>
              <a:rPr lang="en-US" altLang="zh-CN" sz="2400" dirty="0" smtClean="0"/>
              <a:t>4-1</a:t>
            </a:r>
            <a:r>
              <a:rPr lang="zh-CN" altLang="en-US" sz="2400" dirty="0" smtClean="0"/>
              <a:t>所示</a:t>
            </a:r>
            <a:endParaRPr lang="zh-CN" altLang="en-US" sz="2400" dirty="0"/>
          </a:p>
        </p:txBody>
      </p:sp>
      <p:sp>
        <p:nvSpPr>
          <p:cNvPr id="4" name="矩形 3"/>
          <p:cNvSpPr/>
          <p:nvPr/>
        </p:nvSpPr>
        <p:spPr>
          <a:xfrm>
            <a:off x="5929322" y="2786058"/>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国内战略</a:t>
            </a:r>
            <a:endParaRPr lang="zh-CN" altLang="en-US" dirty="0"/>
          </a:p>
        </p:txBody>
      </p:sp>
      <p:sp>
        <p:nvSpPr>
          <p:cNvPr id="5" name="矩形 4"/>
          <p:cNvSpPr/>
          <p:nvPr/>
        </p:nvSpPr>
        <p:spPr>
          <a:xfrm>
            <a:off x="5929322" y="3714752"/>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国际战略</a:t>
            </a:r>
            <a:endParaRPr lang="zh-CN" altLang="en-US" dirty="0"/>
          </a:p>
        </p:txBody>
      </p:sp>
      <p:sp>
        <p:nvSpPr>
          <p:cNvPr id="6" name="矩形 5"/>
          <p:cNvSpPr/>
          <p:nvPr/>
        </p:nvSpPr>
        <p:spPr>
          <a:xfrm>
            <a:off x="5929322" y="464344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专业化战略</a:t>
            </a:r>
            <a:endParaRPr lang="zh-CN" altLang="en-US" dirty="0"/>
          </a:p>
        </p:txBody>
      </p:sp>
      <p:sp>
        <p:nvSpPr>
          <p:cNvPr id="7" name="矩形 6"/>
          <p:cNvSpPr/>
          <p:nvPr/>
        </p:nvSpPr>
        <p:spPr>
          <a:xfrm>
            <a:off x="5929322" y="5643578"/>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多元化战略</a:t>
            </a:r>
            <a:endParaRPr lang="zh-CN" altLang="en-US" dirty="0"/>
          </a:p>
        </p:txBody>
      </p:sp>
      <p:sp>
        <p:nvSpPr>
          <p:cNvPr id="8" name="矩形 7"/>
          <p:cNvSpPr/>
          <p:nvPr/>
        </p:nvSpPr>
        <p:spPr>
          <a:xfrm>
            <a:off x="3500430" y="321468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空间战略</a:t>
            </a:r>
            <a:endParaRPr lang="zh-CN" altLang="en-US" dirty="0"/>
          </a:p>
        </p:txBody>
      </p:sp>
      <p:sp>
        <p:nvSpPr>
          <p:cNvPr id="9" name="矩形 8"/>
          <p:cNvSpPr/>
          <p:nvPr/>
        </p:nvSpPr>
        <p:spPr>
          <a:xfrm>
            <a:off x="3500430" y="5000636"/>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产业战略</a:t>
            </a:r>
            <a:endParaRPr lang="zh-CN" altLang="en-US" dirty="0"/>
          </a:p>
        </p:txBody>
      </p:sp>
      <p:sp>
        <p:nvSpPr>
          <p:cNvPr id="10" name="矩形 9"/>
          <p:cNvSpPr/>
          <p:nvPr/>
        </p:nvSpPr>
        <p:spPr>
          <a:xfrm>
            <a:off x="714348" y="4071942"/>
            <a:ext cx="1714512"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发展战略</a:t>
            </a:r>
            <a:endParaRPr lang="zh-CN" altLang="en-US" dirty="0"/>
          </a:p>
        </p:txBody>
      </p:sp>
      <p:cxnSp>
        <p:nvCxnSpPr>
          <p:cNvPr id="12" name="直接箭头连接符 11"/>
          <p:cNvCxnSpPr>
            <a:stCxn id="4" idx="1"/>
            <a:endCxn id="5" idx="1"/>
          </p:cNvCxnSpPr>
          <p:nvPr/>
        </p:nvCxnSpPr>
        <p:spPr>
          <a:xfrm rot="10800000" flipV="1">
            <a:off x="5929322" y="3143248"/>
            <a:ext cx="1588" cy="928694"/>
          </a:xfrm>
          <a:prstGeom prst="bentConnector3">
            <a:avLst>
              <a:gd name="adj1" fmla="val 14395466"/>
            </a:avLst>
          </a:prstGeom>
          <a:ln w="317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1"/>
            <a:endCxn id="7" idx="1"/>
          </p:cNvCxnSpPr>
          <p:nvPr/>
        </p:nvCxnSpPr>
        <p:spPr>
          <a:xfrm rot="10800000" flipV="1">
            <a:off x="5929322" y="5000636"/>
            <a:ext cx="1588" cy="1000132"/>
          </a:xfrm>
          <a:prstGeom prst="bentConnector3">
            <a:avLst>
              <a:gd name="adj1" fmla="val 14395466"/>
            </a:avLst>
          </a:prstGeom>
          <a:ln w="317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1"/>
            <a:endCxn id="9" idx="1"/>
          </p:cNvCxnSpPr>
          <p:nvPr/>
        </p:nvCxnSpPr>
        <p:spPr>
          <a:xfrm rot="10800000" flipV="1">
            <a:off x="3500430" y="3571876"/>
            <a:ext cx="1588" cy="1785950"/>
          </a:xfrm>
          <a:prstGeom prst="bentConnector3">
            <a:avLst>
              <a:gd name="adj1" fmla="val 14395466"/>
            </a:avLst>
          </a:prstGeom>
          <a:ln w="317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a:off x="5214942" y="3571876"/>
            <a:ext cx="500066" cy="1588"/>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3"/>
          </p:cNvCxnSpPr>
          <p:nvPr/>
        </p:nvCxnSpPr>
        <p:spPr>
          <a:xfrm>
            <a:off x="5214942" y="5357826"/>
            <a:ext cx="500066" cy="1588"/>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p:cNvCxnSpPr>
          <p:nvPr/>
        </p:nvCxnSpPr>
        <p:spPr>
          <a:xfrm>
            <a:off x="2428860" y="4429132"/>
            <a:ext cx="857256" cy="1588"/>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034" y="5929330"/>
            <a:ext cx="4643470" cy="369332"/>
          </a:xfrm>
          <a:prstGeom prst="rect">
            <a:avLst/>
          </a:prstGeom>
          <a:noFill/>
        </p:spPr>
        <p:txBody>
          <a:bodyPr wrap="square" rtlCol="0">
            <a:spAutoFit/>
          </a:bodyPr>
          <a:lstStyle/>
          <a:p>
            <a:r>
              <a:rPr lang="zh-CN" altLang="en-US" dirty="0" smtClean="0"/>
              <a:t>图</a:t>
            </a:r>
            <a:r>
              <a:rPr lang="en-US" altLang="zh-CN" dirty="0" smtClean="0"/>
              <a:t>4-1 </a:t>
            </a:r>
            <a:r>
              <a:rPr lang="zh-CN" altLang="en-US" dirty="0" smtClean="0"/>
              <a:t>发展战略类型与方式的组成</a:t>
            </a:r>
            <a:endParaRPr lang="zh-CN" alt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专业化与多元化战略</a:t>
            </a:r>
            <a:r>
              <a:rPr lang="en-US" altLang="zh-CN" dirty="0" smtClean="0"/>
              <a:t/>
            </a:r>
            <a:br>
              <a:rPr lang="en-US" altLang="zh-CN" dirty="0" smtClean="0"/>
            </a:br>
            <a:r>
              <a:rPr lang="en-US" altLang="zh-CN" dirty="0" smtClean="0"/>
              <a:t>4.1.1 </a:t>
            </a:r>
            <a:r>
              <a:rPr lang="zh-CN" altLang="en-US" dirty="0" smtClean="0"/>
              <a:t>专业化战略</a:t>
            </a:r>
            <a:endParaRPr lang="zh-CN" altLang="en-US" dirty="0"/>
          </a:p>
        </p:txBody>
      </p:sp>
      <p:sp>
        <p:nvSpPr>
          <p:cNvPr id="3" name="内容占位符 2"/>
          <p:cNvSpPr>
            <a:spLocks noGrp="1"/>
          </p:cNvSpPr>
          <p:nvPr>
            <p:ph idx="1"/>
          </p:nvPr>
        </p:nvSpPr>
        <p:spPr/>
        <p:txBody>
          <a:bodyPr/>
          <a:lstStyle/>
          <a:p>
            <a:r>
              <a:rPr lang="zh-CN" altLang="en-US" dirty="0" smtClean="0"/>
              <a:t>专业化战略：企业把所有的资源和能力集中从事某种核心业务，通过核心业务的发展，建立起竞争优势和市场地位。</a:t>
            </a:r>
            <a:endParaRPr lang="en-US" altLang="zh-CN" dirty="0" smtClean="0"/>
          </a:p>
          <a:p>
            <a:pPr lvl="1"/>
            <a:r>
              <a:rPr lang="zh-CN" altLang="en-US" dirty="0" smtClean="0"/>
              <a:t>度量企业专业化程度公式为：</a:t>
            </a:r>
            <a:endParaRPr lang="en-US" altLang="zh-CN" dirty="0" smtClean="0"/>
          </a:p>
          <a:p>
            <a:pPr lvl="1"/>
            <a:endParaRPr lang="en-US" altLang="zh-CN" dirty="0" smtClean="0"/>
          </a:p>
          <a:p>
            <a:pPr lvl="1"/>
            <a:r>
              <a:rPr lang="zh-CN" altLang="en-US" dirty="0" smtClean="0"/>
              <a:t>专业化率（</a:t>
            </a:r>
            <a:r>
              <a:rPr lang="en-US" altLang="zh-CN" dirty="0" smtClean="0"/>
              <a:t>SR</a:t>
            </a:r>
            <a:r>
              <a:rPr lang="zh-CN" altLang="en-US" dirty="0" smtClean="0"/>
              <a:t>）</a:t>
            </a:r>
            <a:r>
              <a:rPr lang="en-US" altLang="zh-CN" dirty="0" smtClean="0"/>
              <a:t>=</a:t>
            </a:r>
          </a:p>
          <a:p>
            <a:pPr lvl="1"/>
            <a:endParaRPr lang="en-US" altLang="zh-CN" dirty="0" smtClean="0"/>
          </a:p>
          <a:p>
            <a:pPr lvl="1"/>
            <a:r>
              <a:rPr lang="zh-CN" altLang="en-US" dirty="0" smtClean="0"/>
              <a:t>相关联率（</a:t>
            </a:r>
            <a:r>
              <a:rPr lang="en-US" altLang="zh-CN" dirty="0" smtClean="0"/>
              <a:t>RR</a:t>
            </a:r>
            <a:r>
              <a:rPr lang="zh-CN" altLang="en-US" dirty="0" smtClean="0"/>
              <a:t>）</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4357686" y="4000504"/>
          <a:ext cx="3357586" cy="743626"/>
        </p:xfrm>
        <a:graphic>
          <a:graphicData uri="http://schemas.openxmlformats.org/presentationml/2006/ole">
            <mc:AlternateContent xmlns:mc="http://schemas.openxmlformats.org/markup-compatibility/2006">
              <mc:Choice xmlns:v="urn:schemas-microsoft-com:vml" Requires="v">
                <p:oleObj spid="_x0000_s1074" name="公式" r:id="rId3" imgW="1892300" imgH="419100" progId="Equation.3">
                  <p:embed/>
                </p:oleObj>
              </mc:Choice>
              <mc:Fallback>
                <p:oleObj name="公式" r:id="rId3" imgW="1892300" imgH="419100"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6" y="4000504"/>
                        <a:ext cx="3357586" cy="743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357686" y="5214950"/>
          <a:ext cx="4357718" cy="556300"/>
        </p:xfrm>
        <a:graphic>
          <a:graphicData uri="http://schemas.openxmlformats.org/presentationml/2006/ole">
            <mc:AlternateContent xmlns:mc="http://schemas.openxmlformats.org/markup-compatibility/2006">
              <mc:Choice xmlns:v="urn:schemas-microsoft-com:vml" Requires="v">
                <p:oleObj spid="_x0000_s1075" name="公式" r:id="rId5" imgW="3263900" imgH="419100" progId="Equation.3">
                  <p:embed/>
                </p:oleObj>
              </mc:Choice>
              <mc:Fallback>
                <p:oleObj name="公式" r:id="rId5" imgW="3263900" imgH="4191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6" y="5214950"/>
                        <a:ext cx="4357718" cy="55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专业化战略</a:t>
            </a:r>
            <a:endParaRPr lang="zh-CN" altLang="en-US" dirty="0"/>
          </a:p>
        </p:txBody>
      </p:sp>
      <p:sp>
        <p:nvSpPr>
          <p:cNvPr id="3" name="内容占位符 2"/>
          <p:cNvSpPr>
            <a:spLocks noGrp="1"/>
          </p:cNvSpPr>
          <p:nvPr>
            <p:ph idx="1"/>
          </p:nvPr>
        </p:nvSpPr>
        <p:spPr/>
        <p:txBody>
          <a:bodyPr/>
          <a:lstStyle/>
          <a:p>
            <a:pPr lvl="2"/>
            <a:r>
              <a:rPr lang="en-US" altLang="zh-CN" dirty="0" smtClean="0"/>
              <a:t>SR≥95%</a:t>
            </a:r>
            <a:r>
              <a:rPr lang="zh-CN" altLang="en-US" dirty="0" smtClean="0"/>
              <a:t>，企业为单一产品型，高度专业化。</a:t>
            </a:r>
            <a:endParaRPr lang="en-US" altLang="zh-CN" dirty="0" smtClean="0"/>
          </a:p>
          <a:p>
            <a:pPr lvl="2"/>
            <a:r>
              <a:rPr lang="en-US" altLang="zh-CN" dirty="0" smtClean="0"/>
              <a:t>70%≤SR﹤95%,</a:t>
            </a:r>
            <a:r>
              <a:rPr lang="zh-CN" altLang="en-US" dirty="0" smtClean="0"/>
              <a:t>企业为主导产品型，中度专业化或高度多元化。</a:t>
            </a:r>
            <a:endParaRPr lang="en-US" altLang="zh-CN" dirty="0" smtClean="0"/>
          </a:p>
          <a:p>
            <a:pPr lvl="2"/>
            <a:r>
              <a:rPr lang="en-US" altLang="zh-CN" dirty="0" smtClean="0"/>
              <a:t>SR</a:t>
            </a:r>
            <a:r>
              <a:rPr lang="zh-CN" altLang="en-US" dirty="0" smtClean="0"/>
              <a:t>＜</a:t>
            </a:r>
            <a:r>
              <a:rPr lang="en-US" altLang="zh-CN" dirty="0" smtClean="0"/>
              <a:t>70%,</a:t>
            </a:r>
            <a:r>
              <a:rPr lang="zh-CN" altLang="en-US" dirty="0" smtClean="0"/>
              <a:t>企业为低度专业化，或高度多元化。</a:t>
            </a:r>
            <a:endParaRPr lang="en-US" altLang="zh-CN" dirty="0" smtClean="0"/>
          </a:p>
          <a:p>
            <a:pPr lvl="2"/>
            <a:r>
              <a:rPr lang="zh-CN" altLang="en-US" dirty="0" smtClean="0"/>
              <a:t>当</a:t>
            </a:r>
            <a:r>
              <a:rPr lang="en-US" altLang="zh-CN" dirty="0" smtClean="0"/>
              <a:t>RR≥70%,</a:t>
            </a:r>
            <a:r>
              <a:rPr lang="zh-CN" altLang="en-US" dirty="0" smtClean="0"/>
              <a:t>为相关多元化；</a:t>
            </a:r>
            <a:r>
              <a:rPr lang="en-US" altLang="zh-CN" dirty="0" smtClean="0"/>
              <a:t>RR﹤70%</a:t>
            </a:r>
            <a:r>
              <a:rPr lang="zh-CN" altLang="en-US" dirty="0" smtClean="0"/>
              <a:t>，为非相关多元化。</a:t>
            </a:r>
            <a:endParaRPr lang="en-US" altLang="zh-CN"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专业化战略</a:t>
            </a:r>
            <a:endParaRPr lang="zh-CN" altLang="en-US" dirty="0"/>
          </a:p>
        </p:txBody>
      </p:sp>
      <p:sp>
        <p:nvSpPr>
          <p:cNvPr id="3" name="内容占位符 2"/>
          <p:cNvSpPr>
            <a:spLocks noGrp="1"/>
          </p:cNvSpPr>
          <p:nvPr>
            <p:ph idx="1"/>
          </p:nvPr>
        </p:nvSpPr>
        <p:spPr/>
        <p:txBody>
          <a:bodyPr/>
          <a:lstStyle/>
          <a:p>
            <a:r>
              <a:rPr lang="zh-CN" altLang="en-US" sz="2800" dirty="0" smtClean="0"/>
              <a:t>专业化战略的分类：</a:t>
            </a:r>
            <a:endParaRPr lang="en-US" altLang="zh-CN" sz="2800" dirty="0" smtClean="0"/>
          </a:p>
          <a:p>
            <a:pPr lvl="1"/>
            <a:r>
              <a:rPr lang="zh-CN" altLang="en-US" sz="2400" dirty="0" smtClean="0"/>
              <a:t>根据企业生产的产品种类的多少及企业涉足的行业或市场数量的多少，企业发展战略分为四类</a:t>
            </a:r>
            <a:r>
              <a:rPr lang="zh-CN" altLang="en-US" sz="2400" dirty="0" smtClean="0">
                <a:sym typeface="Wingdings" pitchFamily="2" charset="2"/>
              </a:rPr>
              <a:t>（表</a:t>
            </a:r>
            <a:r>
              <a:rPr lang="en-US" altLang="zh-CN" sz="2400" dirty="0" smtClean="0">
                <a:sym typeface="Wingdings" pitchFamily="2" charset="2"/>
              </a:rPr>
              <a:t>4-1</a:t>
            </a:r>
            <a:r>
              <a:rPr lang="zh-CN" altLang="en-US" sz="2400" dirty="0" smtClean="0">
                <a:sym typeface="Wingdings" pitchFamily="2" charset="2"/>
              </a:rPr>
              <a:t>）：</a:t>
            </a:r>
            <a:endParaRPr lang="en-US" altLang="zh-CN" sz="2400" dirty="0" smtClean="0">
              <a:sym typeface="Wingdings" pitchFamily="2" charset="2"/>
            </a:endParaRPr>
          </a:p>
          <a:p>
            <a:endParaRPr lang="zh-CN" altLang="en-US" dirty="0"/>
          </a:p>
        </p:txBody>
      </p:sp>
      <p:graphicFrame>
        <p:nvGraphicFramePr>
          <p:cNvPr id="4" name="表格 3"/>
          <p:cNvGraphicFramePr>
            <a:graphicFrameLocks noGrp="1"/>
          </p:cNvGraphicFramePr>
          <p:nvPr/>
        </p:nvGraphicFramePr>
        <p:xfrm>
          <a:off x="1214414" y="3071811"/>
          <a:ext cx="6572295" cy="2857520"/>
        </p:xfrm>
        <a:graphic>
          <a:graphicData uri="http://schemas.openxmlformats.org/drawingml/2006/table">
            <a:tbl>
              <a:tblPr firstRow="1" bandRow="1">
                <a:tableStyleId>{21E4AEA4-8DFA-4A89-87EB-49C32662AFE0}</a:tableStyleId>
              </a:tblPr>
              <a:tblGrid>
                <a:gridCol w="2190765"/>
                <a:gridCol w="2190765"/>
                <a:gridCol w="2190765"/>
              </a:tblGrid>
              <a:tr h="1079110">
                <a:tc>
                  <a:txBody>
                    <a:bodyPr/>
                    <a:lstStyle/>
                    <a:p>
                      <a:r>
                        <a:rPr lang="zh-CN" altLang="en-US" dirty="0" smtClean="0"/>
                        <a:t>                产品种类</a:t>
                      </a:r>
                      <a:endParaRPr lang="en-US" altLang="zh-CN" dirty="0" smtClean="0"/>
                    </a:p>
                    <a:p>
                      <a:endParaRPr lang="en-US" altLang="zh-CN" dirty="0" smtClean="0"/>
                    </a:p>
                    <a:p>
                      <a:r>
                        <a:rPr lang="zh-CN" altLang="en-US" dirty="0" smtClean="0"/>
                        <a:t>行业数量</a:t>
                      </a:r>
                      <a:endParaRPr lang="en-US" altLang="zh-CN" dirty="0" smtClean="0"/>
                    </a:p>
                  </a:txBody>
                  <a:tcPr/>
                </a:tc>
                <a:tc>
                  <a:txBody>
                    <a:bodyPr/>
                    <a:lstStyle/>
                    <a:p>
                      <a:r>
                        <a:rPr lang="zh-CN" altLang="en-US" dirty="0" smtClean="0"/>
                        <a:t>单品种</a:t>
                      </a:r>
                      <a:endParaRPr lang="zh-CN" altLang="en-US" dirty="0"/>
                    </a:p>
                  </a:txBody>
                  <a:tcPr anchor="ctr" anchorCtr="1"/>
                </a:tc>
                <a:tc>
                  <a:txBody>
                    <a:bodyPr/>
                    <a:lstStyle/>
                    <a:p>
                      <a:r>
                        <a:rPr lang="zh-CN" altLang="en-US" dirty="0" smtClean="0"/>
                        <a:t>多品种</a:t>
                      </a:r>
                      <a:endParaRPr lang="zh-CN" altLang="en-US" dirty="0"/>
                    </a:p>
                  </a:txBody>
                  <a:tcPr anchor="ctr" anchorCtr="1"/>
                </a:tc>
              </a:tr>
              <a:tr h="686019">
                <a:tc>
                  <a:txBody>
                    <a:bodyPr/>
                    <a:lstStyle/>
                    <a:p>
                      <a:r>
                        <a:rPr lang="zh-CN" altLang="en-US" dirty="0" smtClean="0"/>
                        <a:t>单行业（市场）</a:t>
                      </a:r>
                      <a:endParaRPr lang="zh-CN" altLang="en-US" dirty="0"/>
                    </a:p>
                  </a:txBody>
                  <a:tcPr anchor="ctr" anchorCtr="1"/>
                </a:tc>
                <a:tc>
                  <a:txBody>
                    <a:bodyPr/>
                    <a:lstStyle/>
                    <a:p>
                      <a:r>
                        <a:rPr lang="zh-CN" altLang="en-US" dirty="0" smtClean="0"/>
                        <a:t>单一化战略（市场渗透战略）</a:t>
                      </a:r>
                      <a:endParaRPr lang="zh-CN" altLang="en-US" dirty="0"/>
                    </a:p>
                  </a:txBody>
                  <a:tcPr anchor="ctr" anchorCtr="1"/>
                </a:tc>
                <a:tc>
                  <a:txBody>
                    <a:bodyPr/>
                    <a:lstStyle/>
                    <a:p>
                      <a:r>
                        <a:rPr lang="zh-CN" altLang="en-US" dirty="0" smtClean="0"/>
                        <a:t>系列化战略（产品开发战略）</a:t>
                      </a:r>
                      <a:endParaRPr lang="zh-CN" altLang="en-US" dirty="0"/>
                    </a:p>
                  </a:txBody>
                  <a:tcPr anchor="ctr" anchorCtr="1"/>
                </a:tc>
              </a:tr>
              <a:tr h="1092391">
                <a:tc>
                  <a:txBody>
                    <a:bodyPr/>
                    <a:lstStyle/>
                    <a:p>
                      <a:r>
                        <a:rPr lang="zh-CN" altLang="en-US" dirty="0" smtClean="0"/>
                        <a:t>多行业（市场）</a:t>
                      </a:r>
                      <a:endParaRPr lang="zh-CN" altLang="en-US" dirty="0"/>
                    </a:p>
                  </a:txBody>
                  <a:tcPr anchor="ctr" anchorCtr="1"/>
                </a:tc>
                <a:tc>
                  <a:txBody>
                    <a:bodyPr/>
                    <a:lstStyle/>
                    <a:p>
                      <a:r>
                        <a:rPr lang="zh-CN" altLang="en-US" dirty="0" smtClean="0"/>
                        <a:t>一体化战略（市场开发战略）</a:t>
                      </a:r>
                      <a:endParaRPr lang="zh-CN" altLang="en-US" dirty="0"/>
                    </a:p>
                  </a:txBody>
                  <a:tcPr anchor="ctr" anchorCtr="1"/>
                </a:tc>
                <a:tc>
                  <a:txBody>
                    <a:bodyPr/>
                    <a:lstStyle/>
                    <a:p>
                      <a:r>
                        <a:rPr lang="zh-CN" altLang="en-US" dirty="0" smtClean="0"/>
                        <a:t>多元化战略</a:t>
                      </a:r>
                      <a:endParaRPr lang="zh-CN" altLang="en-US" dirty="0"/>
                    </a:p>
                  </a:txBody>
                  <a:tcPr anchor="ctr" anchorCtr="1"/>
                </a:tc>
              </a:tr>
            </a:tbl>
          </a:graphicData>
        </a:graphic>
      </p:graphicFrame>
      <p:cxnSp>
        <p:nvCxnSpPr>
          <p:cNvPr id="6" name="直接连接符 5"/>
          <p:cNvCxnSpPr/>
          <p:nvPr/>
        </p:nvCxnSpPr>
        <p:spPr>
          <a:xfrm>
            <a:off x="1285852" y="3143248"/>
            <a:ext cx="2143140" cy="100013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专业化战略</a:t>
            </a:r>
            <a:endParaRPr lang="zh-CN" altLang="en-US" dirty="0"/>
          </a:p>
        </p:txBody>
      </p:sp>
      <p:sp>
        <p:nvSpPr>
          <p:cNvPr id="3" name="内容占位符 2"/>
          <p:cNvSpPr>
            <a:spLocks noGrp="1"/>
          </p:cNvSpPr>
          <p:nvPr>
            <p:ph idx="1"/>
          </p:nvPr>
        </p:nvSpPr>
        <p:spPr/>
        <p:txBody>
          <a:bodyPr/>
          <a:lstStyle/>
          <a:p>
            <a:r>
              <a:rPr lang="zh-CN" altLang="en-US" dirty="0" smtClean="0"/>
              <a:t>选择专业化战略的条件（图</a:t>
            </a:r>
            <a:r>
              <a:rPr lang="en-US" altLang="zh-CN" dirty="0" smtClean="0"/>
              <a:t>4-2</a:t>
            </a:r>
            <a:r>
              <a:rPr lang="zh-CN" altLang="en-US" dirty="0" smtClean="0"/>
              <a:t>）：</a:t>
            </a:r>
            <a:endParaRPr lang="zh-CN" altLang="en-US" dirty="0"/>
          </a:p>
        </p:txBody>
      </p:sp>
      <p:sp>
        <p:nvSpPr>
          <p:cNvPr id="4" name="页脚占位符 3"/>
          <p:cNvSpPr>
            <a:spLocks noGrp="1"/>
          </p:cNvSpPr>
          <p:nvPr>
            <p:ph type="ftr" sz="quarter" idx="10"/>
          </p:nvPr>
        </p:nvSpPr>
        <p:spPr>
          <a:xfrm>
            <a:off x="5867400" y="6461125"/>
            <a:ext cx="2895600" cy="320675"/>
          </a:xfrm>
        </p:spPr>
        <p:txBody>
          <a:bodyPr/>
          <a:lstStyle/>
          <a:p>
            <a:r>
              <a:rPr lang="en-US" altLang="zh-CN"/>
              <a:t>Company Logo</a:t>
            </a:r>
          </a:p>
        </p:txBody>
      </p:sp>
      <p:grpSp>
        <p:nvGrpSpPr>
          <p:cNvPr id="5" name="Group 3"/>
          <p:cNvGrpSpPr>
            <a:grpSpLocks/>
          </p:cNvGrpSpPr>
          <p:nvPr/>
        </p:nvGrpSpPr>
        <p:grpSpPr bwMode="auto">
          <a:xfrm>
            <a:off x="1143000" y="1831975"/>
            <a:ext cx="2170113" cy="4035425"/>
            <a:chOff x="720" y="1296"/>
            <a:chExt cx="1367" cy="2542"/>
          </a:xfrm>
        </p:grpSpPr>
        <p:sp>
          <p:nvSpPr>
            <p:cNvPr id="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7"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1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1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12" name="Group 10"/>
            <p:cNvGrpSpPr>
              <a:grpSpLocks/>
            </p:cNvGrpSpPr>
            <p:nvPr/>
          </p:nvGrpSpPr>
          <p:grpSpPr bwMode="auto">
            <a:xfrm>
              <a:off x="1189" y="1296"/>
              <a:ext cx="405" cy="405"/>
              <a:chOff x="1289" y="582"/>
              <a:chExt cx="668" cy="668"/>
            </a:xfrm>
          </p:grpSpPr>
          <p:sp>
            <p:nvSpPr>
              <p:cNvPr id="15"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3"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4" name="Text Box 17"/>
            <p:cNvSpPr txBox="1">
              <a:spLocks noChangeArrowheads="1"/>
            </p:cNvSpPr>
            <p:nvPr/>
          </p:nvSpPr>
          <p:spPr bwMode="gray">
            <a:xfrm>
              <a:off x="768" y="1776"/>
              <a:ext cx="1296" cy="1280"/>
            </a:xfrm>
            <a:prstGeom prst="rect">
              <a:avLst/>
            </a:prstGeom>
            <a:noFill/>
            <a:ln w="9525" algn="ctr">
              <a:noFill/>
              <a:miter lim="800000"/>
              <a:headEnd/>
              <a:tailEnd/>
            </a:ln>
            <a:effectLst/>
          </p:spPr>
          <p:txBody>
            <a:bodyPr>
              <a:spAutoFit/>
            </a:bodyPr>
            <a:lstStyle/>
            <a:p>
              <a:r>
                <a:rPr lang="zh-CN" altLang="en-US" dirty="0" smtClean="0">
                  <a:ea typeface="宋体" charset="-122"/>
                </a:rPr>
                <a:t>企业进入的领域规模要足够大，市场前景比较广阔，企业有足够的施展空间，且必须具有长远的生存价值和发展途径。</a:t>
              </a:r>
              <a:endParaRPr lang="en-US" altLang="zh-CN" dirty="0">
                <a:ea typeface="宋体" charset="-122"/>
              </a:endParaRPr>
            </a:p>
          </p:txBody>
        </p:sp>
      </p:grpSp>
      <p:grpSp>
        <p:nvGrpSpPr>
          <p:cNvPr id="20" name="Group 18"/>
          <p:cNvGrpSpPr>
            <a:grpSpLocks/>
          </p:cNvGrpSpPr>
          <p:nvPr/>
        </p:nvGrpSpPr>
        <p:grpSpPr bwMode="auto">
          <a:xfrm>
            <a:off x="3505200" y="1831975"/>
            <a:ext cx="2166938" cy="4035425"/>
            <a:chOff x="2208" y="1296"/>
            <a:chExt cx="1365" cy="2542"/>
          </a:xfrm>
        </p:grpSpPr>
        <p:sp>
          <p:nvSpPr>
            <p:cNvPr id="2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2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2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2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25"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26"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8"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30"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2</a:t>
              </a:r>
              <a:endParaRPr lang="en-US" altLang="zh-CN">
                <a:ea typeface="宋体" charset="-122"/>
              </a:endParaRPr>
            </a:p>
          </p:txBody>
        </p:sp>
        <p:sp>
          <p:nvSpPr>
            <p:cNvPr id="31" name="Text Box 29"/>
            <p:cNvSpPr txBox="1">
              <a:spLocks noChangeArrowheads="1"/>
            </p:cNvSpPr>
            <p:nvPr/>
          </p:nvSpPr>
          <p:spPr bwMode="gray">
            <a:xfrm>
              <a:off x="2256" y="1776"/>
              <a:ext cx="1296" cy="1280"/>
            </a:xfrm>
            <a:prstGeom prst="rect">
              <a:avLst/>
            </a:prstGeom>
            <a:noFill/>
            <a:ln w="9525" algn="ctr">
              <a:noFill/>
              <a:miter lim="800000"/>
              <a:headEnd/>
              <a:tailEnd/>
            </a:ln>
            <a:effectLst/>
          </p:spPr>
          <p:txBody>
            <a:bodyPr>
              <a:spAutoFit/>
            </a:bodyPr>
            <a:lstStyle/>
            <a:p>
              <a:r>
                <a:rPr lang="zh-CN" altLang="en-US" dirty="0" smtClean="0">
                  <a:ea typeface="宋体" charset="-122"/>
                </a:rPr>
                <a:t>企业要有独创性的核心技术，拥有足够强大的研发体系，能够根据客户的不同需求进行产品实时更新，不断完善产品的服务能力。</a:t>
              </a:r>
              <a:endParaRPr lang="en-US" altLang="zh-CN" dirty="0">
                <a:ea typeface="宋体" charset="-122"/>
              </a:endParaRPr>
            </a:p>
          </p:txBody>
        </p:sp>
        <p:sp>
          <p:nvSpPr>
            <p:cNvPr id="3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4" name="Group 32"/>
          <p:cNvGrpSpPr>
            <a:grpSpLocks/>
          </p:cNvGrpSpPr>
          <p:nvPr/>
        </p:nvGrpSpPr>
        <p:grpSpPr bwMode="auto">
          <a:xfrm>
            <a:off x="5861050" y="1831975"/>
            <a:ext cx="2170113" cy="4035425"/>
            <a:chOff x="3692" y="1296"/>
            <a:chExt cx="1367" cy="2542"/>
          </a:xfrm>
        </p:grpSpPr>
        <p:sp>
          <p:nvSpPr>
            <p:cNvPr id="3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7"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8"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9" name="Group 37"/>
            <p:cNvGrpSpPr>
              <a:grpSpLocks/>
            </p:cNvGrpSpPr>
            <p:nvPr/>
          </p:nvGrpSpPr>
          <p:grpSpPr bwMode="auto">
            <a:xfrm>
              <a:off x="4165" y="1296"/>
              <a:ext cx="405" cy="405"/>
              <a:chOff x="1289" y="582"/>
              <a:chExt cx="668" cy="668"/>
            </a:xfrm>
          </p:grpSpPr>
          <p:sp>
            <p:nvSpPr>
              <p:cNvPr id="44"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5"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6"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7"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8"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0"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41" name="Text Box 44"/>
            <p:cNvSpPr txBox="1">
              <a:spLocks noChangeArrowheads="1"/>
            </p:cNvSpPr>
            <p:nvPr/>
          </p:nvSpPr>
          <p:spPr bwMode="gray">
            <a:xfrm>
              <a:off x="3744" y="1776"/>
              <a:ext cx="1296" cy="1454"/>
            </a:xfrm>
            <a:prstGeom prst="rect">
              <a:avLst/>
            </a:prstGeom>
            <a:noFill/>
            <a:ln w="9525" algn="ctr">
              <a:noFill/>
              <a:miter lim="800000"/>
              <a:headEnd/>
              <a:tailEnd/>
            </a:ln>
            <a:effectLst/>
          </p:spPr>
          <p:txBody>
            <a:bodyPr>
              <a:spAutoFit/>
            </a:bodyPr>
            <a:lstStyle/>
            <a:p>
              <a:r>
                <a:rPr lang="zh-CN" altLang="en-US" dirty="0" smtClean="0">
                  <a:ea typeface="宋体" charset="-122"/>
                </a:rPr>
                <a:t>企业要有国际化优势，这不仅要体现在产品的国际化，而且企业的自身体系也必须具备一套完善的现代化管理体系，具备与国际化竞争的条件。</a:t>
              </a:r>
              <a:endParaRPr lang="en-US" altLang="zh-CN" dirty="0">
                <a:ea typeface="宋体" charset="-122"/>
              </a:endParaRPr>
            </a:p>
          </p:txBody>
        </p:sp>
        <p:sp>
          <p:nvSpPr>
            <p:cNvPr id="42"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43"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专业化战略</a:t>
            </a:r>
            <a:endParaRPr lang="zh-CN" altLang="en-US" dirty="0"/>
          </a:p>
        </p:txBody>
      </p:sp>
      <p:sp>
        <p:nvSpPr>
          <p:cNvPr id="3" name="内容占位符 2"/>
          <p:cNvSpPr>
            <a:spLocks noGrp="1"/>
          </p:cNvSpPr>
          <p:nvPr>
            <p:ph idx="1"/>
          </p:nvPr>
        </p:nvSpPr>
        <p:spPr>
          <a:xfrm>
            <a:off x="500034" y="928670"/>
            <a:ext cx="8229600" cy="5029200"/>
          </a:xfrm>
        </p:spPr>
        <p:txBody>
          <a:bodyPr/>
          <a:lstStyle/>
          <a:p>
            <a:r>
              <a:rPr lang="zh-CN" altLang="en-US" dirty="0" smtClean="0"/>
              <a:t>专业化战略的优势与劣势（图</a:t>
            </a:r>
            <a:r>
              <a:rPr lang="en-US" altLang="zh-CN" dirty="0" smtClean="0"/>
              <a:t>4-3</a:t>
            </a:r>
            <a:r>
              <a:rPr lang="zh-CN" altLang="en-US" dirty="0" smtClean="0"/>
              <a:t>）：</a:t>
            </a:r>
            <a:endParaRPr lang="zh-CN" altLang="en-US" dirty="0"/>
          </a:p>
        </p:txBody>
      </p:sp>
      <p:sp>
        <p:nvSpPr>
          <p:cNvPr id="4" name="页脚占位符 3"/>
          <p:cNvSpPr>
            <a:spLocks noGrp="1"/>
          </p:cNvSpPr>
          <p:nvPr>
            <p:ph type="ftr" sz="quarter" idx="10"/>
          </p:nvPr>
        </p:nvSpPr>
        <p:spPr>
          <a:xfrm>
            <a:off x="5867400" y="6461125"/>
            <a:ext cx="2895600" cy="320675"/>
          </a:xfrm>
        </p:spPr>
        <p:txBody>
          <a:bodyPr/>
          <a:lstStyle/>
          <a:p>
            <a:r>
              <a:rPr lang="en-US" altLang="zh-CN"/>
              <a:t>Company Logo</a:t>
            </a:r>
          </a:p>
        </p:txBody>
      </p:sp>
      <p:sp>
        <p:nvSpPr>
          <p:cNvPr id="5" name="AutoShape 3"/>
          <p:cNvSpPr>
            <a:spLocks noChangeArrowheads="1"/>
          </p:cNvSpPr>
          <p:nvPr/>
        </p:nvSpPr>
        <p:spPr bwMode="auto">
          <a:xfrm>
            <a:off x="5572132" y="3071810"/>
            <a:ext cx="2500330" cy="3500462"/>
          </a:xfrm>
          <a:prstGeom prst="roundRect">
            <a:avLst>
              <a:gd name="adj" fmla="val 16667"/>
            </a:avLst>
          </a:prstGeom>
          <a:noFill/>
          <a:ln w="38100">
            <a:solidFill>
              <a:srgbClr val="CC3300"/>
            </a:solidFill>
            <a:round/>
            <a:headEnd/>
            <a:tailEnd/>
          </a:ln>
          <a:effectLst/>
        </p:spPr>
        <p:txBody>
          <a:bodyPr wrap="none" anchor="ctr"/>
          <a:lstStyle/>
          <a:p>
            <a:pPr algn="ctr" eaLnBrk="0" hangingPunct="0"/>
            <a:endParaRPr lang="zh-CN" altLang="zh-CN">
              <a:latin typeface="Verdana" pitchFamily="34" charset="0"/>
            </a:endParaRPr>
          </a:p>
        </p:txBody>
      </p:sp>
      <p:sp>
        <p:nvSpPr>
          <p:cNvPr id="6" name="AutoShape 5"/>
          <p:cNvSpPr>
            <a:spLocks noChangeArrowheads="1"/>
          </p:cNvSpPr>
          <p:nvPr/>
        </p:nvSpPr>
        <p:spPr bwMode="auto">
          <a:xfrm>
            <a:off x="928662" y="3000372"/>
            <a:ext cx="2500330" cy="3429024"/>
          </a:xfrm>
          <a:prstGeom prst="roundRect">
            <a:avLst>
              <a:gd name="adj" fmla="val 16667"/>
            </a:avLst>
          </a:prstGeom>
          <a:noFill/>
          <a:ln w="38100">
            <a:solidFill>
              <a:schemeClr val="accent2"/>
            </a:solidFill>
            <a:round/>
            <a:headEnd/>
            <a:tailEnd/>
          </a:ln>
          <a:effectLst/>
        </p:spPr>
        <p:txBody>
          <a:bodyPr wrap="none" anchor="ctr"/>
          <a:lstStyle/>
          <a:p>
            <a:pPr algn="ctr" eaLnBrk="0" hangingPunct="0"/>
            <a:endParaRPr lang="zh-CN" altLang="zh-CN">
              <a:latin typeface="Verdana" pitchFamily="34" charset="0"/>
            </a:endParaRPr>
          </a:p>
        </p:txBody>
      </p:sp>
      <p:sp>
        <p:nvSpPr>
          <p:cNvPr id="7" name="Text Box 6"/>
          <p:cNvSpPr txBox="1">
            <a:spLocks noChangeArrowheads="1"/>
          </p:cNvSpPr>
          <p:nvPr/>
        </p:nvSpPr>
        <p:spPr bwMode="auto">
          <a:xfrm>
            <a:off x="1142976" y="3071810"/>
            <a:ext cx="2038350" cy="3323987"/>
          </a:xfrm>
          <a:prstGeom prst="rect">
            <a:avLst/>
          </a:prstGeom>
          <a:noFill/>
          <a:ln w="9525">
            <a:noFill/>
            <a:miter lim="800000"/>
            <a:headEnd/>
            <a:tailEnd/>
          </a:ln>
          <a:effectLst/>
        </p:spPr>
        <p:txBody>
          <a:bodyPr>
            <a:spAutoFit/>
          </a:bodyPr>
          <a:lstStyle/>
          <a:p>
            <a:pPr algn="ctr" eaLnBrk="0" hangingPunct="0"/>
            <a:r>
              <a:rPr lang="zh-CN" altLang="en-US" b="1" dirty="0" smtClean="0">
                <a:solidFill>
                  <a:srgbClr val="000000"/>
                </a:solidFill>
                <a:ea typeface="宋体" charset="-122"/>
              </a:rPr>
              <a:t>优势</a:t>
            </a:r>
            <a:endParaRPr lang="en-US" altLang="zh-CN" b="1"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企业定位清晰；</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容易对行业技术和需求的变化作出反应，开发出具有竞争力的产品；</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容易在差异化和成本方面建立优势；</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方便高层管理者对核心业务进行直接管理；</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容易提高企业的品牌形象</a:t>
            </a:r>
            <a:endParaRPr lang="en-US" altLang="zh-CN" sz="1600" dirty="0">
              <a:solidFill>
                <a:srgbClr val="000000"/>
              </a:solidFill>
              <a:ea typeface="宋体" charset="-122"/>
            </a:endParaRPr>
          </a:p>
        </p:txBody>
      </p:sp>
      <p:sp>
        <p:nvSpPr>
          <p:cNvPr id="8" name="Freeform 7"/>
          <p:cNvSpPr>
            <a:spLocks/>
          </p:cNvSpPr>
          <p:nvPr/>
        </p:nvSpPr>
        <p:spPr bwMode="gray">
          <a:xfrm>
            <a:off x="3222625" y="32559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zh-CN" altLang="en-US"/>
          </a:p>
        </p:txBody>
      </p:sp>
      <p:sp>
        <p:nvSpPr>
          <p:cNvPr id="9" name="AutoShape 8"/>
          <p:cNvSpPr>
            <a:spLocks noChangeAspect="1" noChangeArrowheads="1" noTextEdit="1"/>
          </p:cNvSpPr>
          <p:nvPr/>
        </p:nvSpPr>
        <p:spPr bwMode="gray">
          <a:xfrm flipH="1">
            <a:off x="4857752" y="3214686"/>
            <a:ext cx="909637" cy="1244600"/>
          </a:xfrm>
          <a:prstGeom prst="rect">
            <a:avLst/>
          </a:prstGeom>
          <a:noFill/>
          <a:ln w="9525">
            <a:noFill/>
            <a:miter lim="800000"/>
            <a:headEnd/>
            <a:tailEnd/>
          </a:ln>
        </p:spPr>
        <p:txBody>
          <a:bodyPr/>
          <a:lstStyle/>
          <a:p>
            <a:endParaRPr lang="zh-CN" altLang="en-US"/>
          </a:p>
        </p:txBody>
      </p:sp>
      <p:sp>
        <p:nvSpPr>
          <p:cNvPr id="10" name="Freeform 9"/>
          <p:cNvSpPr>
            <a:spLocks/>
          </p:cNvSpPr>
          <p:nvPr/>
        </p:nvSpPr>
        <p:spPr bwMode="gray">
          <a:xfrm flipH="1">
            <a:off x="4875213" y="32559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zh-CN" altLang="en-US"/>
          </a:p>
        </p:txBody>
      </p:sp>
      <p:grpSp>
        <p:nvGrpSpPr>
          <p:cNvPr id="11" name="Group 10"/>
          <p:cNvGrpSpPr>
            <a:grpSpLocks/>
          </p:cNvGrpSpPr>
          <p:nvPr/>
        </p:nvGrpSpPr>
        <p:grpSpPr bwMode="auto">
          <a:xfrm>
            <a:off x="3071802" y="1643050"/>
            <a:ext cx="2998788" cy="1601788"/>
            <a:chOff x="1997" y="1314"/>
            <a:chExt cx="1889" cy="1009"/>
          </a:xfrm>
        </p:grpSpPr>
        <p:grpSp>
          <p:nvGrpSpPr>
            <p:cNvPr id="12"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19" name="Text Box 18"/>
          <p:cNvSpPr txBox="1">
            <a:spLocks noChangeArrowheads="1"/>
          </p:cNvSpPr>
          <p:nvPr/>
        </p:nvSpPr>
        <p:spPr bwMode="auto">
          <a:xfrm>
            <a:off x="3715732" y="1828800"/>
            <a:ext cx="1569660" cy="646331"/>
          </a:xfrm>
          <a:prstGeom prst="rect">
            <a:avLst/>
          </a:prstGeom>
          <a:noFill/>
          <a:ln w="9525" algn="ctr">
            <a:noFill/>
            <a:miter lim="800000"/>
            <a:headEnd/>
            <a:tailEnd/>
          </a:ln>
          <a:effectLst/>
        </p:spPr>
        <p:txBody>
          <a:bodyPr wrap="none">
            <a:spAutoFit/>
          </a:bodyPr>
          <a:lstStyle/>
          <a:p>
            <a:pPr algn="ctr" eaLnBrk="0" hangingPunct="0"/>
            <a:r>
              <a:rPr lang="zh-CN" altLang="en-US" b="1" dirty="0" smtClean="0">
                <a:solidFill>
                  <a:srgbClr val="000000"/>
                </a:solidFill>
                <a:ea typeface="宋体" charset="-122"/>
              </a:rPr>
              <a:t>专业化战略的</a:t>
            </a:r>
            <a:endParaRPr lang="en-US" altLang="zh-CN" b="1" dirty="0" smtClean="0">
              <a:solidFill>
                <a:srgbClr val="000000"/>
              </a:solidFill>
              <a:ea typeface="宋体" charset="-122"/>
            </a:endParaRPr>
          </a:p>
          <a:p>
            <a:pPr algn="ctr" eaLnBrk="0" hangingPunct="0"/>
            <a:r>
              <a:rPr lang="zh-CN" altLang="en-US" b="1" dirty="0" smtClean="0">
                <a:solidFill>
                  <a:srgbClr val="000000"/>
                </a:solidFill>
                <a:ea typeface="宋体" charset="-122"/>
              </a:rPr>
              <a:t>优势与劣势</a:t>
            </a:r>
            <a:endParaRPr lang="en-US" altLang="zh-CN" b="1" dirty="0">
              <a:solidFill>
                <a:srgbClr val="000000"/>
              </a:solidFill>
              <a:ea typeface="宋体" charset="-122"/>
            </a:endParaRPr>
          </a:p>
        </p:txBody>
      </p:sp>
      <p:sp>
        <p:nvSpPr>
          <p:cNvPr id="20" name="Text Box 19"/>
          <p:cNvSpPr txBox="1">
            <a:spLocks noChangeArrowheads="1"/>
          </p:cNvSpPr>
          <p:nvPr/>
        </p:nvSpPr>
        <p:spPr bwMode="auto">
          <a:xfrm>
            <a:off x="5800731" y="3300410"/>
            <a:ext cx="2229461" cy="3108543"/>
          </a:xfrm>
          <a:prstGeom prst="rect">
            <a:avLst/>
          </a:prstGeom>
          <a:noFill/>
          <a:ln w="9525">
            <a:noFill/>
            <a:miter lim="800000"/>
            <a:headEnd/>
            <a:tailEnd/>
          </a:ln>
          <a:effectLst/>
        </p:spPr>
        <p:txBody>
          <a:bodyPr wrap="square">
            <a:spAutoFit/>
          </a:bodyPr>
          <a:lstStyle/>
          <a:p>
            <a:pPr algn="ctr"/>
            <a:r>
              <a:rPr lang="zh-CN" altLang="en-US" b="1" dirty="0" smtClean="0">
                <a:solidFill>
                  <a:srgbClr val="000000"/>
                </a:solidFill>
                <a:ea typeface="宋体" charset="-122"/>
              </a:rPr>
              <a:t>劣势</a:t>
            </a:r>
            <a:endParaRPr lang="en-US" altLang="zh-CN" b="1" dirty="0" smtClean="0">
              <a:solidFill>
                <a:srgbClr val="000000"/>
              </a:solidFill>
              <a:ea typeface="宋体" charset="-122"/>
            </a:endParaRPr>
          </a:p>
          <a:p>
            <a:pPr>
              <a:buFont typeface="Arial" pitchFamily="34" charset="0"/>
              <a:buChar char="•"/>
            </a:pPr>
            <a:r>
              <a:rPr lang="en-US" altLang="zh-CN" dirty="0" smtClean="0">
                <a:solidFill>
                  <a:srgbClr val="000000"/>
                </a:solidFill>
                <a:ea typeface="宋体" charset="-122"/>
              </a:rPr>
              <a:t> </a:t>
            </a:r>
            <a:r>
              <a:rPr lang="zh-CN" altLang="en-US" sz="1600" dirty="0" smtClean="0">
                <a:solidFill>
                  <a:srgbClr val="000000"/>
                </a:solidFill>
                <a:ea typeface="宋体" charset="-122"/>
              </a:rPr>
              <a:t>不宜分散风险；</a:t>
            </a:r>
            <a:endParaRPr lang="en-US" altLang="zh-CN" sz="1600" dirty="0" smtClean="0">
              <a:solidFill>
                <a:srgbClr val="000000"/>
              </a:solidFill>
              <a:ea typeface="宋体" charset="-122"/>
            </a:endParaRPr>
          </a:p>
          <a:p>
            <a:pPr>
              <a:buFont typeface="Arial" pitchFamily="34" charset="0"/>
              <a:buChar char="•"/>
            </a:pPr>
            <a:r>
              <a:rPr lang="zh-CN" altLang="en-US" sz="1600" dirty="0" smtClean="0">
                <a:solidFill>
                  <a:srgbClr val="000000"/>
                </a:solidFill>
                <a:ea typeface="宋体" charset="-122"/>
              </a:rPr>
              <a:t>限制企业进一步发展的空间；</a:t>
            </a:r>
            <a:endParaRPr lang="en-US" altLang="zh-CN" sz="1600" dirty="0" smtClean="0">
              <a:solidFill>
                <a:srgbClr val="000000"/>
              </a:solidFill>
              <a:ea typeface="宋体" charset="-122"/>
            </a:endParaRPr>
          </a:p>
          <a:p>
            <a:pPr>
              <a:buFont typeface="Arial" pitchFamily="34" charset="0"/>
              <a:buChar char="•"/>
            </a:pPr>
            <a:r>
              <a:rPr lang="zh-CN" altLang="en-US" sz="1600" dirty="0" smtClean="0">
                <a:solidFill>
                  <a:srgbClr val="000000"/>
                </a:solidFill>
                <a:ea typeface="宋体" charset="-122"/>
              </a:rPr>
              <a:t>无法预料某些市场变化而导致企业产品的竞争力下降；</a:t>
            </a:r>
            <a:endParaRPr lang="en-US" altLang="zh-CN" sz="1600" dirty="0" smtClean="0">
              <a:solidFill>
                <a:srgbClr val="000000"/>
              </a:solidFill>
              <a:ea typeface="宋体" charset="-122"/>
            </a:endParaRPr>
          </a:p>
          <a:p>
            <a:pPr>
              <a:buFont typeface="Arial" pitchFamily="34" charset="0"/>
              <a:buChar char="•"/>
            </a:pPr>
            <a:r>
              <a:rPr lang="zh-CN" altLang="en-US" sz="1600" dirty="0" smtClean="0">
                <a:solidFill>
                  <a:srgbClr val="000000"/>
                </a:solidFill>
                <a:ea typeface="宋体" charset="-122"/>
              </a:rPr>
              <a:t>难以创造出长期的专业化经营战略的核心产品；</a:t>
            </a:r>
            <a:endParaRPr lang="en-US" altLang="zh-CN" sz="1600" dirty="0" smtClean="0">
              <a:solidFill>
                <a:srgbClr val="000000"/>
              </a:solidFill>
              <a:ea typeface="宋体" charset="-122"/>
            </a:endParaRPr>
          </a:p>
          <a:p>
            <a:pPr>
              <a:buFont typeface="Arial" pitchFamily="34" charset="0"/>
              <a:buChar char="•"/>
            </a:pPr>
            <a:r>
              <a:rPr lang="zh-CN" altLang="en-US" sz="1600" dirty="0" smtClean="0">
                <a:solidFill>
                  <a:srgbClr val="000000"/>
                </a:solidFill>
                <a:ea typeface="宋体" charset="-122"/>
              </a:rPr>
              <a:t>在发生经营危机时，缺乏灵活而难以退出；</a:t>
            </a: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 </a:t>
            </a:r>
            <a:r>
              <a:rPr lang="zh-CN" altLang="en-US" dirty="0" smtClean="0"/>
              <a:t>波士顿矩阵</a:t>
            </a:r>
            <a:endParaRPr lang="zh-CN" altLang="en-US" dirty="0"/>
          </a:p>
        </p:txBody>
      </p:sp>
      <p:sp>
        <p:nvSpPr>
          <p:cNvPr id="3" name="内容占位符 2"/>
          <p:cNvSpPr>
            <a:spLocks noGrp="1"/>
          </p:cNvSpPr>
          <p:nvPr>
            <p:ph idx="1"/>
          </p:nvPr>
        </p:nvSpPr>
        <p:spPr/>
        <p:txBody>
          <a:bodyPr/>
          <a:lstStyle/>
          <a:p>
            <a:r>
              <a:rPr lang="zh-CN" altLang="en-US" sz="2800" dirty="0" smtClean="0"/>
              <a:t>波士顿矩阵（见图</a:t>
            </a:r>
            <a:r>
              <a:rPr lang="en-US" altLang="zh-CN" sz="2800" dirty="0" smtClean="0"/>
              <a:t>4-4</a:t>
            </a:r>
            <a:r>
              <a:rPr lang="zh-CN" altLang="en-US" sz="2800" dirty="0" smtClean="0"/>
              <a:t>）：即</a:t>
            </a:r>
            <a:r>
              <a:rPr lang="en-US" altLang="zh-CN" sz="2800" dirty="0" smtClean="0"/>
              <a:t>BCG</a:t>
            </a:r>
            <a:r>
              <a:rPr lang="zh-CN" altLang="en-US" sz="2800" dirty="0" smtClean="0"/>
              <a:t>分析法，通过把客户生产经营的全部产品、业务组合或经营单位作为一个整体进行分析，解决客户相关经营业务或单位之间现金流量的平衡问题。</a:t>
            </a:r>
            <a:endParaRPr lang="en-US" altLang="zh-CN" sz="2800" dirty="0" smtClean="0"/>
          </a:p>
          <a:p>
            <a:r>
              <a:rPr lang="zh-CN" altLang="en-US" sz="2800" dirty="0" smtClean="0"/>
              <a:t>波士顿矩阵建立的前提：</a:t>
            </a:r>
            <a:endParaRPr lang="en-US" altLang="zh-CN" sz="2800" dirty="0" smtClean="0"/>
          </a:p>
          <a:p>
            <a:pPr lvl="1"/>
            <a:r>
              <a:rPr lang="zh-CN" altLang="en-US" sz="2400" dirty="0" smtClean="0"/>
              <a:t>所有的公司有两个以上相互独立的经营单位组成。</a:t>
            </a:r>
            <a:endParaRPr lang="en-US" altLang="zh-CN" sz="2400" dirty="0" smtClean="0"/>
          </a:p>
          <a:p>
            <a:pPr lvl="1"/>
            <a:r>
              <a:rPr lang="zh-CN" altLang="en-US" sz="2400" dirty="0" smtClean="0"/>
              <a:t>企业的相对竞争地位（以相对市场占有率表示）和业务增长率（市场增长率表示）决定了企业采用何种战略。企业的相对竞争地位越强，其获利率越高，产生的现金流就越大；市场增长率越高，表明企业获取更多的市场份额的机会越大。</a:t>
            </a:r>
            <a:endParaRPr lang="zh-CN" altLang="en-US" sz="2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4-4</a:t>
            </a:r>
            <a:r>
              <a:rPr lang="zh-CN" altLang="en-US" dirty="0" smtClean="0"/>
              <a:t>波士顿矩阵图</a:t>
            </a:r>
            <a:endParaRPr lang="zh-CN" altLang="en-US" dirty="0"/>
          </a:p>
        </p:txBody>
      </p:sp>
      <p:sp>
        <p:nvSpPr>
          <p:cNvPr id="8" name="矩形 7"/>
          <p:cNvSpPr/>
          <p:nvPr/>
        </p:nvSpPr>
        <p:spPr>
          <a:xfrm>
            <a:off x="1714480" y="1428736"/>
            <a:ext cx="2500330" cy="1428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明星</a:t>
            </a:r>
            <a:endParaRPr lang="zh-CN" altLang="en-US" dirty="0"/>
          </a:p>
        </p:txBody>
      </p:sp>
      <p:sp>
        <p:nvSpPr>
          <p:cNvPr id="9" name="矩形 8"/>
          <p:cNvSpPr/>
          <p:nvPr/>
        </p:nvSpPr>
        <p:spPr>
          <a:xfrm>
            <a:off x="4214810" y="2857496"/>
            <a:ext cx="2500330" cy="1428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瘦狗</a:t>
            </a:r>
            <a:endParaRPr lang="zh-CN" altLang="en-US" dirty="0"/>
          </a:p>
        </p:txBody>
      </p:sp>
      <p:sp>
        <p:nvSpPr>
          <p:cNvPr id="10" name="矩形 9"/>
          <p:cNvSpPr/>
          <p:nvPr/>
        </p:nvSpPr>
        <p:spPr>
          <a:xfrm>
            <a:off x="1714480" y="2857496"/>
            <a:ext cx="2500330" cy="1428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现金牛</a:t>
            </a:r>
            <a:endParaRPr lang="zh-CN" altLang="en-US" dirty="0"/>
          </a:p>
        </p:txBody>
      </p:sp>
      <p:sp>
        <p:nvSpPr>
          <p:cNvPr id="11" name="矩形 10"/>
          <p:cNvSpPr/>
          <p:nvPr/>
        </p:nvSpPr>
        <p:spPr>
          <a:xfrm>
            <a:off x="4214810" y="1428736"/>
            <a:ext cx="2500330" cy="1428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问号</a:t>
            </a:r>
            <a:endParaRPr lang="zh-CN" altLang="en-US" dirty="0"/>
          </a:p>
        </p:txBody>
      </p:sp>
      <p:sp>
        <p:nvSpPr>
          <p:cNvPr id="12" name="椭圆 11"/>
          <p:cNvSpPr/>
          <p:nvPr/>
        </p:nvSpPr>
        <p:spPr>
          <a:xfrm>
            <a:off x="2071670" y="157161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57554" y="207167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429124" y="157161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00760" y="2214554"/>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57356" y="292893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00430" y="371475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000760" y="292893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86248" y="350043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rot="10800000">
            <a:off x="500034" y="1571612"/>
            <a:ext cx="928694" cy="2714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dirty="0" smtClean="0"/>
              <a:t>市场增长率</a:t>
            </a:r>
            <a:endParaRPr lang="zh-CN" altLang="en-US" dirty="0"/>
          </a:p>
        </p:txBody>
      </p:sp>
      <p:sp>
        <p:nvSpPr>
          <p:cNvPr id="22" name="右箭头 21"/>
          <p:cNvSpPr/>
          <p:nvPr/>
        </p:nvSpPr>
        <p:spPr>
          <a:xfrm rot="10800000">
            <a:off x="2500298" y="4500570"/>
            <a:ext cx="3571900"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dirty="0"/>
          </a:p>
        </p:txBody>
      </p:sp>
      <p:sp>
        <p:nvSpPr>
          <p:cNvPr id="24" name="矩形 23"/>
          <p:cNvSpPr/>
          <p:nvPr/>
        </p:nvSpPr>
        <p:spPr>
          <a:xfrm>
            <a:off x="3286116" y="4786322"/>
            <a:ext cx="1928826"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相对市场占有率</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title"/>
          </p:nvPr>
        </p:nvSpPr>
        <p:spPr>
          <a:xfrm>
            <a:off x="1371600" y="228600"/>
            <a:ext cx="7620000" cy="868363"/>
          </a:xfrm>
        </p:spPr>
        <p:txBody>
          <a:bodyPr/>
          <a:lstStyle/>
          <a:p>
            <a:pPr eaLnBrk="1" hangingPunct="1"/>
            <a:r>
              <a:rPr lang="zh-CN" altLang="en-US" sz="3600" b="1" smtClean="0">
                <a:solidFill>
                  <a:srgbClr val="003399"/>
                </a:solidFill>
              </a:rPr>
              <a:t>引子</a:t>
            </a:r>
            <a:endParaRPr lang="en-US" altLang="zh-CN" sz="3600" b="1" smtClean="0">
              <a:solidFill>
                <a:srgbClr val="003399"/>
              </a:solidFill>
            </a:endParaRPr>
          </a:p>
        </p:txBody>
      </p:sp>
      <p:sp>
        <p:nvSpPr>
          <p:cNvPr id="13315" name="矩形 26"/>
          <p:cNvSpPr>
            <a:spLocks noChangeArrowheads="1"/>
          </p:cNvSpPr>
          <p:nvPr/>
        </p:nvSpPr>
        <p:spPr bwMode="auto">
          <a:xfrm>
            <a:off x="1285875" y="1219200"/>
            <a:ext cx="7286625" cy="5435600"/>
          </a:xfrm>
          <a:prstGeom prst="rect">
            <a:avLst/>
          </a:prstGeom>
          <a:noFill/>
          <a:ln w="9525">
            <a:noFill/>
            <a:miter lim="800000"/>
            <a:headEnd/>
            <a:tailEnd/>
          </a:ln>
        </p:spPr>
        <p:txBody>
          <a:bodyPr>
            <a:spAutoFit/>
          </a:bodyPr>
          <a:lstStyle/>
          <a:p>
            <a:r>
              <a:rPr lang="zh-CN" altLang="en-US" sz="2800" dirty="0">
                <a:solidFill>
                  <a:srgbClr val="003399"/>
                </a:solidFill>
              </a:rPr>
              <a:t>什么是管理</a:t>
            </a:r>
            <a:endParaRPr lang="en-US" altLang="zh-CN" sz="2800" dirty="0">
              <a:solidFill>
                <a:srgbClr val="003399"/>
              </a:solidFill>
            </a:endParaRPr>
          </a:p>
          <a:p>
            <a:endParaRPr lang="en-US" altLang="zh-CN" sz="2800" dirty="0">
              <a:solidFill>
                <a:srgbClr val="003399"/>
              </a:solidFill>
            </a:endParaRPr>
          </a:p>
          <a:p>
            <a:r>
              <a:rPr lang="zh-CN" altLang="en-US" sz="2800" dirty="0">
                <a:solidFill>
                  <a:srgbClr val="003399"/>
                </a:solidFill>
              </a:rPr>
              <a:t>        管理是在特定的环境下，对组织所拥有的资源进行有效的计划、组织、领导和控制，以便达成既定的</a:t>
            </a:r>
            <a:r>
              <a:rPr lang="zh-CN" altLang="en-US" sz="2800" dirty="0">
                <a:solidFill>
                  <a:srgbClr val="003399"/>
                </a:solidFill>
                <a:hlinkClick r:id="rId2" action="ppaction://hlinkfile" tooltip="组织目标"/>
              </a:rPr>
              <a:t>组织目标</a:t>
            </a:r>
            <a:r>
              <a:rPr lang="zh-CN" altLang="en-US" sz="2800" dirty="0">
                <a:solidFill>
                  <a:srgbClr val="003399"/>
                </a:solidFill>
              </a:rPr>
              <a:t>的过程。</a:t>
            </a:r>
            <a:endParaRPr lang="en-US" altLang="zh-CN" sz="2800" dirty="0">
              <a:solidFill>
                <a:srgbClr val="003399"/>
              </a:solidFill>
            </a:endParaRPr>
          </a:p>
          <a:p>
            <a:pPr algn="just"/>
            <a:endParaRPr lang="en-US" altLang="zh-CN" sz="2800" dirty="0">
              <a:solidFill>
                <a:srgbClr val="003399"/>
              </a:solidFill>
            </a:endParaRPr>
          </a:p>
          <a:p>
            <a:pPr algn="just"/>
            <a:r>
              <a:rPr lang="zh-CN" altLang="en-US" sz="2800" dirty="0">
                <a:solidFill>
                  <a:srgbClr val="003399"/>
                </a:solidFill>
              </a:rPr>
              <a:t>管理与经济辨异</a:t>
            </a:r>
          </a:p>
          <a:p>
            <a:pPr algn="just"/>
            <a:r>
              <a:rPr lang="zh-CN" altLang="en-US" sz="2800" dirty="0">
                <a:solidFill>
                  <a:srgbClr val="003399"/>
                </a:solidFill>
              </a:rPr>
              <a:t>国内大经济小管理，国外反之</a:t>
            </a:r>
          </a:p>
          <a:p>
            <a:pPr>
              <a:lnSpc>
                <a:spcPct val="110000"/>
              </a:lnSpc>
            </a:pPr>
            <a:r>
              <a:rPr lang="zh-CN" altLang="en-US" sz="2800" dirty="0">
                <a:solidFill>
                  <a:srgbClr val="003399"/>
                </a:solidFill>
              </a:rPr>
              <a:t>经济造大趋势，管理建小气候。</a:t>
            </a:r>
          </a:p>
          <a:p>
            <a:pPr>
              <a:lnSpc>
                <a:spcPct val="110000"/>
              </a:lnSpc>
            </a:pPr>
            <a:r>
              <a:rPr lang="zh-CN" altLang="en-US" sz="2800" dirty="0">
                <a:solidFill>
                  <a:srgbClr val="003399"/>
                </a:solidFill>
              </a:rPr>
              <a:t>政府关注经济，企业重视管理。</a:t>
            </a:r>
          </a:p>
          <a:p>
            <a:pPr>
              <a:lnSpc>
                <a:spcPct val="110000"/>
              </a:lnSpc>
            </a:pPr>
            <a:r>
              <a:rPr lang="zh-CN" altLang="en-US" sz="2800" dirty="0">
                <a:solidFill>
                  <a:srgbClr val="003399"/>
                </a:solidFill>
              </a:rPr>
              <a:t>政策影响经济，内功决定管理。</a:t>
            </a:r>
          </a:p>
          <a:p>
            <a:pPr>
              <a:lnSpc>
                <a:spcPct val="110000"/>
              </a:lnSpc>
            </a:pPr>
            <a:r>
              <a:rPr lang="zh-CN" altLang="en-US" sz="2800" dirty="0">
                <a:solidFill>
                  <a:srgbClr val="003399"/>
                </a:solidFill>
              </a:rPr>
              <a:t>一般经济规律，权变管理措施。</a:t>
            </a:r>
            <a:endParaRPr lang="zh-CN" altLang="en-US" dirty="0">
              <a:solidFill>
                <a:srgbClr val="003399"/>
              </a:solidFill>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 </a:t>
            </a:r>
            <a:r>
              <a:rPr lang="zh-CN" altLang="en-US" dirty="0" smtClean="0"/>
              <a:t>波士顿矩阵</a:t>
            </a:r>
            <a:endParaRPr lang="zh-CN" altLang="en-US" dirty="0"/>
          </a:p>
        </p:txBody>
      </p:sp>
      <p:sp>
        <p:nvSpPr>
          <p:cNvPr id="3" name="内容占位符 2"/>
          <p:cNvSpPr>
            <a:spLocks noGrp="1"/>
          </p:cNvSpPr>
          <p:nvPr>
            <p:ph idx="1"/>
          </p:nvPr>
        </p:nvSpPr>
        <p:spPr/>
        <p:txBody>
          <a:bodyPr/>
          <a:lstStyle/>
          <a:p>
            <a:r>
              <a:rPr lang="zh-CN" altLang="en-US" dirty="0" smtClean="0"/>
              <a:t>公式：</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2051720" y="1196752"/>
          <a:ext cx="6313313" cy="1738313"/>
        </p:xfrm>
        <a:graphic>
          <a:graphicData uri="http://schemas.openxmlformats.org/presentationml/2006/ole">
            <mc:AlternateContent xmlns:mc="http://schemas.openxmlformats.org/markup-compatibility/2006">
              <mc:Choice xmlns:v="urn:schemas-microsoft-com:vml" Requires="v">
                <p:oleObj spid="_x0000_s2122" name="Equation" r:id="rId3" imgW="3860800" imgH="1092200" progId="Equation.3">
                  <p:embed/>
                </p:oleObj>
              </mc:Choice>
              <mc:Fallback>
                <p:oleObj name="Equation" r:id="rId3" imgW="3860800" imgH="10922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196752"/>
                        <a:ext cx="6313313" cy="173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143108" y="3357562"/>
          <a:ext cx="6143668" cy="729285"/>
        </p:xfrm>
        <a:graphic>
          <a:graphicData uri="http://schemas.openxmlformats.org/presentationml/2006/ole">
            <mc:AlternateContent xmlns:mc="http://schemas.openxmlformats.org/markup-compatibility/2006">
              <mc:Choice xmlns:v="urn:schemas-microsoft-com:vml" Requires="v">
                <p:oleObj spid="_x0000_s2123" name="公式" r:id="rId5" imgW="3530600" imgH="419100" progId="Equation.3">
                  <p:embed/>
                </p:oleObj>
              </mc:Choice>
              <mc:Fallback>
                <p:oleObj name="公式" r:id="rId5" imgW="3530600" imgH="4191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3357562"/>
                        <a:ext cx="6143668" cy="729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4"/>
          <p:cNvGraphicFramePr>
            <a:graphicFrameLocks noChangeAspect="1"/>
          </p:cNvGraphicFramePr>
          <p:nvPr/>
        </p:nvGraphicFramePr>
        <p:xfrm>
          <a:off x="1714480" y="5000636"/>
          <a:ext cx="5546725" cy="728663"/>
        </p:xfrm>
        <a:graphic>
          <a:graphicData uri="http://schemas.openxmlformats.org/presentationml/2006/ole">
            <mc:AlternateContent xmlns:mc="http://schemas.openxmlformats.org/markup-compatibility/2006">
              <mc:Choice xmlns:v="urn:schemas-microsoft-com:vml" Requires="v">
                <p:oleObj spid="_x0000_s2124" name="公式" r:id="rId7" imgW="3187700" imgH="419100" progId="Equation.3">
                  <p:embed/>
                </p:oleObj>
              </mc:Choice>
              <mc:Fallback>
                <p:oleObj name="公式" r:id="rId7" imgW="3187700" imgH="4191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5000636"/>
                        <a:ext cx="554672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71472" y="4429132"/>
            <a:ext cx="7786742" cy="646331"/>
          </a:xfrm>
          <a:prstGeom prst="rect">
            <a:avLst/>
          </a:prstGeom>
          <a:noFill/>
        </p:spPr>
        <p:txBody>
          <a:bodyPr wrap="square" rtlCol="0">
            <a:spAutoFit/>
          </a:bodyPr>
          <a:lstStyle/>
          <a:p>
            <a:r>
              <a:rPr lang="zh-CN" altLang="en-US" dirty="0" smtClean="0"/>
              <a:t>图</a:t>
            </a:r>
            <a:r>
              <a:rPr lang="en-US" altLang="zh-CN" dirty="0" smtClean="0"/>
              <a:t>4-2</a:t>
            </a:r>
            <a:r>
              <a:rPr lang="zh-CN" altLang="en-US" dirty="0" smtClean="0"/>
              <a:t>中的圆圈表示一个经营单位，圆圈面积代表经营单位的相对规模，公式如下</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229600" cy="868363"/>
          </a:xfrm>
        </p:spPr>
        <p:txBody>
          <a:bodyPr/>
          <a:lstStyle/>
          <a:p>
            <a:r>
              <a:rPr lang="en-US" altLang="zh-CN" dirty="0" smtClean="0"/>
              <a:t>4.1.2 </a:t>
            </a:r>
            <a:r>
              <a:rPr lang="zh-CN" altLang="en-US" dirty="0" smtClean="0"/>
              <a:t>波士顿矩阵</a:t>
            </a:r>
            <a:endParaRPr lang="zh-CN" altLang="en-US" dirty="0"/>
          </a:p>
        </p:txBody>
      </p:sp>
      <p:sp>
        <p:nvSpPr>
          <p:cNvPr id="3" name="内容占位符 2"/>
          <p:cNvSpPr>
            <a:spLocks noGrp="1"/>
          </p:cNvSpPr>
          <p:nvPr>
            <p:ph idx="1"/>
          </p:nvPr>
        </p:nvSpPr>
        <p:spPr>
          <a:xfrm rot="10800000" flipV="1">
            <a:off x="357158" y="1071546"/>
            <a:ext cx="7543824" cy="295292"/>
          </a:xfrm>
        </p:spPr>
        <p:txBody>
          <a:bodyPr/>
          <a:lstStyle/>
          <a:p>
            <a:r>
              <a:rPr lang="zh-CN" altLang="en-US" sz="2800" dirty="0" smtClean="0"/>
              <a:t>波士顿矩阵中的经营单位定位（图</a:t>
            </a:r>
            <a:r>
              <a:rPr lang="en-US" altLang="zh-CN" sz="2800" dirty="0" smtClean="0"/>
              <a:t>4-5</a:t>
            </a:r>
            <a:r>
              <a:rPr lang="zh-CN" altLang="en-US" sz="2800" dirty="0" smtClean="0"/>
              <a:t>）</a:t>
            </a:r>
            <a:r>
              <a:rPr lang="zh-CN" altLang="en-US" dirty="0" smtClean="0"/>
              <a:t>：</a:t>
            </a:r>
            <a:endParaRPr lang="en-US" altLang="zh-CN" dirty="0" smtClean="0"/>
          </a:p>
        </p:txBody>
      </p:sp>
      <p:grpSp>
        <p:nvGrpSpPr>
          <p:cNvPr id="4" name="Group 18"/>
          <p:cNvGrpSpPr>
            <a:grpSpLocks/>
          </p:cNvGrpSpPr>
          <p:nvPr/>
        </p:nvGrpSpPr>
        <p:grpSpPr bwMode="auto">
          <a:xfrm>
            <a:off x="2714612" y="1785926"/>
            <a:ext cx="1780176"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24"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29" name="Text Box 28"/>
            <p:cNvSpPr txBox="1">
              <a:spLocks noChangeArrowheads="1"/>
            </p:cNvSpPr>
            <p:nvPr/>
          </p:nvSpPr>
          <p:spPr bwMode="gray">
            <a:xfrm>
              <a:off x="2628" y="1354"/>
              <a:ext cx="496" cy="233"/>
            </a:xfrm>
            <a:prstGeom prst="rect">
              <a:avLst/>
            </a:prstGeom>
            <a:noFill/>
            <a:ln w="9525" algn="ctr">
              <a:noFill/>
              <a:miter lim="800000"/>
              <a:headEnd/>
              <a:tailEnd/>
            </a:ln>
            <a:effectLst/>
          </p:spPr>
          <p:txBody>
            <a:bodyPr wrap="none">
              <a:spAutoFit/>
            </a:bodyPr>
            <a:lstStyle/>
            <a:p>
              <a:pPr algn="ctr"/>
              <a:r>
                <a:rPr lang="zh-CN" altLang="en-US" b="1" dirty="0" smtClean="0">
                  <a:ea typeface="宋体" charset="-122"/>
                </a:rPr>
                <a:t>问号</a:t>
              </a:r>
              <a:endParaRPr lang="en-US" altLang="zh-CN" b="1" dirty="0">
                <a:ea typeface="宋体" charset="-122"/>
              </a:endParaRPr>
            </a:p>
          </p:txBody>
        </p:sp>
        <p:sp>
          <p:nvSpPr>
            <p:cNvPr id="30" name="Text Box 29"/>
            <p:cNvSpPr txBox="1">
              <a:spLocks noChangeArrowheads="1"/>
            </p:cNvSpPr>
            <p:nvPr/>
          </p:nvSpPr>
          <p:spPr bwMode="gray">
            <a:xfrm>
              <a:off x="2256" y="1776"/>
              <a:ext cx="1296" cy="1221"/>
            </a:xfrm>
            <a:prstGeom prst="rect">
              <a:avLst/>
            </a:prstGeom>
            <a:noFill/>
            <a:ln w="9525" algn="ctr">
              <a:noFill/>
              <a:miter lim="800000"/>
              <a:headEnd/>
              <a:tailEnd/>
            </a:ln>
            <a:effectLst/>
          </p:spPr>
          <p:txBody>
            <a:bodyPr>
              <a:spAutoFit/>
            </a:bodyPr>
            <a:lstStyle/>
            <a:p>
              <a:r>
                <a:rPr lang="zh-CN" altLang="en-US" sz="2000" dirty="0" smtClean="0">
                  <a:solidFill>
                    <a:srgbClr val="000000"/>
                  </a:solidFill>
                  <a:latin typeface="Verdana" pitchFamily="34" charset="0"/>
                  <a:ea typeface="宋体" charset="-122"/>
                </a:rPr>
                <a:t>相对市场占有率较低而市场增长率较高。处于最差的现金流状态。</a:t>
              </a:r>
              <a:endParaRPr lang="en-US" altLang="zh-CN" sz="2000" dirty="0" smtClean="0">
                <a:solidFill>
                  <a:srgbClr val="000000"/>
                </a:solidFill>
                <a:latin typeface="Verdana" pitchFamily="34" charset="0"/>
                <a:ea typeface="宋体" charset="-122"/>
              </a:endParaRP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5" name="Group 32"/>
          <p:cNvGrpSpPr>
            <a:grpSpLocks/>
          </p:cNvGrpSpPr>
          <p:nvPr/>
        </p:nvGrpSpPr>
        <p:grpSpPr bwMode="auto">
          <a:xfrm>
            <a:off x="4714876" y="1785926"/>
            <a:ext cx="1857806" cy="3963987"/>
            <a:chOff x="3692" y="1296"/>
            <a:chExt cx="1422"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6" name="Group 37"/>
            <p:cNvGrpSpPr>
              <a:grpSpLocks/>
            </p:cNvGrpSpPr>
            <p:nvPr/>
          </p:nvGrpSpPr>
          <p:grpSpPr bwMode="auto">
            <a:xfrm>
              <a:off x="4164" y="1296"/>
              <a:ext cx="500" cy="405"/>
              <a:chOff x="1289" y="582"/>
              <a:chExt cx="825" cy="668"/>
            </a:xfrm>
          </p:grpSpPr>
          <p:sp>
            <p:nvSpPr>
              <p:cNvPr id="43"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5" name="Oval 40"/>
              <p:cNvSpPr>
                <a:spLocks noChangeArrowheads="1"/>
              </p:cNvSpPr>
              <p:nvPr/>
            </p:nvSpPr>
            <p:spPr bwMode="gray">
              <a:xfrm>
                <a:off x="1304" y="591"/>
                <a:ext cx="810"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6" name="Oval 41"/>
              <p:cNvSpPr>
                <a:spLocks noChangeArrowheads="1"/>
              </p:cNvSpPr>
              <p:nvPr/>
            </p:nvSpPr>
            <p:spPr bwMode="gray">
              <a:xfrm>
                <a:off x="1313"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9" name="Text Box 43"/>
            <p:cNvSpPr txBox="1">
              <a:spLocks noChangeArrowheads="1"/>
            </p:cNvSpPr>
            <p:nvPr/>
          </p:nvSpPr>
          <p:spPr bwMode="gray">
            <a:xfrm>
              <a:off x="4027" y="1354"/>
              <a:ext cx="673" cy="233"/>
            </a:xfrm>
            <a:prstGeom prst="rect">
              <a:avLst/>
            </a:prstGeom>
            <a:noFill/>
            <a:ln w="9525" algn="ctr">
              <a:noFill/>
              <a:miter lim="800000"/>
              <a:headEnd/>
              <a:tailEnd/>
            </a:ln>
            <a:effectLst/>
          </p:spPr>
          <p:txBody>
            <a:bodyPr wrap="none">
              <a:spAutoFit/>
            </a:bodyPr>
            <a:lstStyle/>
            <a:p>
              <a:pPr algn="ctr"/>
              <a:r>
                <a:rPr lang="zh-CN" altLang="en-US" b="1" dirty="0" smtClean="0">
                  <a:ea typeface="宋体" charset="-122"/>
                </a:rPr>
                <a:t>现金牛</a:t>
              </a:r>
              <a:endParaRPr lang="en-US" altLang="zh-CN" b="1" dirty="0">
                <a:ea typeface="宋体" charset="-122"/>
              </a:endParaRPr>
            </a:p>
          </p:txBody>
        </p:sp>
        <p:sp>
          <p:nvSpPr>
            <p:cNvPr id="40" name="Text Box 44"/>
            <p:cNvSpPr txBox="1">
              <a:spLocks noChangeArrowheads="1"/>
            </p:cNvSpPr>
            <p:nvPr/>
          </p:nvSpPr>
          <p:spPr bwMode="gray">
            <a:xfrm>
              <a:off x="3818" y="1776"/>
              <a:ext cx="1296" cy="1243"/>
            </a:xfrm>
            <a:prstGeom prst="rect">
              <a:avLst/>
            </a:prstGeom>
            <a:noFill/>
            <a:ln w="9525" algn="ctr">
              <a:noFill/>
              <a:miter lim="800000"/>
              <a:headEnd/>
              <a:tailEnd/>
            </a:ln>
            <a:effectLst/>
          </p:spPr>
          <p:txBody>
            <a:bodyPr>
              <a:spAutoFit/>
            </a:bodyPr>
            <a:lstStyle/>
            <a:p>
              <a:r>
                <a:rPr lang="zh-CN" altLang="en-US" sz="2000" dirty="0" smtClean="0">
                  <a:solidFill>
                    <a:srgbClr val="000000"/>
                  </a:solidFill>
                  <a:latin typeface="Verdana" pitchFamily="34" charset="0"/>
                  <a:ea typeface="宋体" charset="-122"/>
                </a:rPr>
                <a:t>相对市场占有率较高而市场增长率较低。能产生大量的现金余额。</a:t>
              </a:r>
              <a:endParaRPr lang="en-US" altLang="zh-CN" sz="2000" dirty="0" smtClean="0">
                <a:solidFill>
                  <a:srgbClr val="000000"/>
                </a:solidFill>
                <a:latin typeface="Verdana" pitchFamily="34" charset="0"/>
                <a:ea typeface="宋体" charset="-122"/>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grpSp>
        <p:nvGrpSpPr>
          <p:cNvPr id="7" name="Group 3"/>
          <p:cNvGrpSpPr>
            <a:grpSpLocks/>
          </p:cNvGrpSpPr>
          <p:nvPr/>
        </p:nvGrpSpPr>
        <p:grpSpPr bwMode="auto">
          <a:xfrm>
            <a:off x="714348" y="1785926"/>
            <a:ext cx="1782784" cy="4035425"/>
            <a:chOff x="720" y="1296"/>
            <a:chExt cx="1367" cy="2542"/>
          </a:xfrm>
        </p:grpSpPr>
        <p:sp>
          <p:nvSpPr>
            <p:cNvPr id="64"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65" name="AutoShape 5"/>
            <p:cNvSpPr>
              <a:spLocks noChangeArrowheads="1"/>
            </p:cNvSpPr>
            <p:nvPr/>
          </p:nvSpPr>
          <p:spPr bwMode="gray">
            <a:xfrm>
              <a:off x="741" y="1566"/>
              <a:ext cx="1294" cy="1695"/>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66" name="AutoShape 6"/>
            <p:cNvSpPr>
              <a:spLocks noChangeArrowheads="1"/>
            </p:cNvSpPr>
            <p:nvPr/>
          </p:nvSpPr>
          <p:spPr bwMode="gray">
            <a:xfrm>
              <a:off x="775" y="2826"/>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67" name="AutoShape 7"/>
            <p:cNvSpPr>
              <a:spLocks noChangeArrowheads="1"/>
            </p:cNvSpPr>
            <p:nvPr/>
          </p:nvSpPr>
          <p:spPr bwMode="gray">
            <a:xfrm>
              <a:off x="720" y="1521"/>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68"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69"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8" name="Group 10"/>
            <p:cNvGrpSpPr>
              <a:grpSpLocks/>
            </p:cNvGrpSpPr>
            <p:nvPr/>
          </p:nvGrpSpPr>
          <p:grpSpPr bwMode="auto">
            <a:xfrm>
              <a:off x="1188" y="1296"/>
              <a:ext cx="432" cy="405"/>
              <a:chOff x="1289" y="582"/>
              <a:chExt cx="713" cy="668"/>
            </a:xfrm>
          </p:grpSpPr>
          <p:sp>
            <p:nvSpPr>
              <p:cNvPr id="73"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7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5" name="Oval 13"/>
              <p:cNvSpPr>
                <a:spLocks noChangeArrowheads="1"/>
              </p:cNvSpPr>
              <p:nvPr/>
            </p:nvSpPr>
            <p:spPr bwMode="gray">
              <a:xfrm>
                <a:off x="1304" y="591"/>
                <a:ext cx="698"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7"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71" name="Text Box 16"/>
            <p:cNvSpPr txBox="1">
              <a:spLocks noChangeArrowheads="1"/>
            </p:cNvSpPr>
            <p:nvPr/>
          </p:nvSpPr>
          <p:spPr bwMode="gray">
            <a:xfrm>
              <a:off x="1140" y="1354"/>
              <a:ext cx="496" cy="233"/>
            </a:xfrm>
            <a:prstGeom prst="rect">
              <a:avLst/>
            </a:prstGeom>
            <a:noFill/>
            <a:ln w="9525" algn="ctr">
              <a:noFill/>
              <a:miter lim="800000"/>
              <a:headEnd/>
              <a:tailEnd/>
            </a:ln>
            <a:effectLst/>
          </p:spPr>
          <p:txBody>
            <a:bodyPr wrap="none">
              <a:spAutoFit/>
            </a:bodyPr>
            <a:lstStyle/>
            <a:p>
              <a:pPr algn="ctr"/>
              <a:r>
                <a:rPr lang="zh-CN" altLang="en-US" b="1" dirty="0" smtClean="0">
                  <a:ea typeface="宋体" charset="-122"/>
                </a:rPr>
                <a:t>明星</a:t>
              </a:r>
              <a:endParaRPr lang="en-US" altLang="zh-CN" b="1" dirty="0">
                <a:ea typeface="宋体" charset="-122"/>
              </a:endParaRPr>
            </a:p>
          </p:txBody>
        </p:sp>
        <p:sp>
          <p:nvSpPr>
            <p:cNvPr id="72" name="Text Box 17"/>
            <p:cNvSpPr txBox="1">
              <a:spLocks noChangeArrowheads="1"/>
            </p:cNvSpPr>
            <p:nvPr/>
          </p:nvSpPr>
          <p:spPr bwMode="gray">
            <a:xfrm>
              <a:off x="720" y="1611"/>
              <a:ext cx="1357" cy="1629"/>
            </a:xfrm>
            <a:prstGeom prst="rect">
              <a:avLst/>
            </a:prstGeom>
            <a:noFill/>
            <a:ln w="9525" algn="ctr">
              <a:noFill/>
              <a:miter lim="800000"/>
              <a:headEnd/>
              <a:tailEnd/>
            </a:ln>
            <a:effectLst/>
          </p:spPr>
          <p:txBody>
            <a:bodyPr wrap="square">
              <a:spAutoFit/>
            </a:bodyPr>
            <a:lstStyle/>
            <a:p>
              <a:r>
                <a:rPr lang="zh-CN" altLang="en-US" dirty="0" smtClean="0">
                  <a:solidFill>
                    <a:srgbClr val="000000"/>
                  </a:solidFill>
                  <a:latin typeface="Verdana" pitchFamily="34" charset="0"/>
                  <a:ea typeface="宋体" charset="-122"/>
                </a:rPr>
                <a:t>明星产品的相对市场占有率和市场增长率均较高</a:t>
              </a:r>
              <a:r>
                <a:rPr lang="en-US" altLang="zh-CN" dirty="0" smtClean="0">
                  <a:solidFill>
                    <a:srgbClr val="000000"/>
                  </a:solidFill>
                  <a:latin typeface="Verdana" pitchFamily="34" charset="0"/>
                  <a:ea typeface="宋体" charset="-122"/>
                </a:rPr>
                <a:t>.</a:t>
              </a:r>
              <a:r>
                <a:rPr lang="zh-CN" altLang="en-US" dirty="0" smtClean="0">
                  <a:solidFill>
                    <a:srgbClr val="000000"/>
                  </a:solidFill>
                  <a:latin typeface="Verdana" pitchFamily="34" charset="0"/>
                  <a:ea typeface="宋体" charset="-122"/>
                </a:rPr>
                <a:t>需要和产生的现金流很大。通常代表最佳的投资机会和最好的利润增长率。</a:t>
              </a:r>
              <a:endParaRPr lang="en-US" altLang="zh-CN" dirty="0" smtClean="0">
                <a:solidFill>
                  <a:srgbClr val="000000"/>
                </a:solidFill>
                <a:latin typeface="Verdana" pitchFamily="34" charset="0"/>
                <a:ea typeface="宋体" charset="-122"/>
              </a:endParaRPr>
            </a:p>
          </p:txBody>
        </p:sp>
      </p:grpSp>
      <p:grpSp>
        <p:nvGrpSpPr>
          <p:cNvPr id="9" name="Group 3"/>
          <p:cNvGrpSpPr>
            <a:grpSpLocks/>
          </p:cNvGrpSpPr>
          <p:nvPr/>
        </p:nvGrpSpPr>
        <p:grpSpPr bwMode="auto">
          <a:xfrm>
            <a:off x="6786578" y="1714488"/>
            <a:ext cx="1782784" cy="4035425"/>
            <a:chOff x="720" y="1296"/>
            <a:chExt cx="1367" cy="2542"/>
          </a:xfrm>
        </p:grpSpPr>
        <p:sp>
          <p:nvSpPr>
            <p:cNvPr id="7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80" name="AutoShape 5"/>
            <p:cNvSpPr>
              <a:spLocks noChangeArrowheads="1"/>
            </p:cNvSpPr>
            <p:nvPr/>
          </p:nvSpPr>
          <p:spPr bwMode="gray">
            <a:xfrm>
              <a:off x="741" y="1566"/>
              <a:ext cx="1294" cy="1695"/>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81" name="AutoShape 6"/>
            <p:cNvSpPr>
              <a:spLocks noChangeArrowheads="1"/>
            </p:cNvSpPr>
            <p:nvPr/>
          </p:nvSpPr>
          <p:spPr bwMode="gray">
            <a:xfrm>
              <a:off x="775" y="2826"/>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82" name="AutoShape 7"/>
            <p:cNvSpPr>
              <a:spLocks noChangeArrowheads="1"/>
            </p:cNvSpPr>
            <p:nvPr/>
          </p:nvSpPr>
          <p:spPr bwMode="gray">
            <a:xfrm>
              <a:off x="720" y="1521"/>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83"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84"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10" name="Group 10"/>
            <p:cNvGrpSpPr>
              <a:grpSpLocks/>
            </p:cNvGrpSpPr>
            <p:nvPr/>
          </p:nvGrpSpPr>
          <p:grpSpPr bwMode="auto">
            <a:xfrm>
              <a:off x="1189" y="1296"/>
              <a:ext cx="405" cy="405"/>
              <a:chOff x="1289" y="582"/>
              <a:chExt cx="668" cy="668"/>
            </a:xfrm>
          </p:grpSpPr>
          <p:sp>
            <p:nvSpPr>
              <p:cNvPr id="88"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89"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90"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91"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92"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86" name="Text Box 16"/>
            <p:cNvSpPr txBox="1">
              <a:spLocks noChangeArrowheads="1"/>
            </p:cNvSpPr>
            <p:nvPr/>
          </p:nvSpPr>
          <p:spPr bwMode="gray">
            <a:xfrm>
              <a:off x="1139" y="1354"/>
              <a:ext cx="498" cy="233"/>
            </a:xfrm>
            <a:prstGeom prst="rect">
              <a:avLst/>
            </a:prstGeom>
            <a:noFill/>
            <a:ln w="9525" algn="ctr">
              <a:noFill/>
              <a:miter lim="800000"/>
              <a:headEnd/>
              <a:tailEnd/>
            </a:ln>
            <a:effectLst/>
          </p:spPr>
          <p:txBody>
            <a:bodyPr wrap="none">
              <a:spAutoFit/>
            </a:bodyPr>
            <a:lstStyle/>
            <a:p>
              <a:pPr algn="ctr"/>
              <a:r>
                <a:rPr lang="zh-CN" altLang="en-US" b="1" dirty="0" smtClean="0">
                  <a:ea typeface="宋体" charset="-122"/>
                </a:rPr>
                <a:t>瘦狗</a:t>
              </a:r>
              <a:endParaRPr lang="en-US" altLang="zh-CN" b="1" dirty="0">
                <a:ea typeface="宋体" charset="-122"/>
              </a:endParaRPr>
            </a:p>
          </p:txBody>
        </p:sp>
        <p:sp>
          <p:nvSpPr>
            <p:cNvPr id="87" name="Text Box 17"/>
            <p:cNvSpPr txBox="1">
              <a:spLocks noChangeArrowheads="1"/>
            </p:cNvSpPr>
            <p:nvPr/>
          </p:nvSpPr>
          <p:spPr bwMode="gray">
            <a:xfrm>
              <a:off x="741" y="1813"/>
              <a:ext cx="1315" cy="1221"/>
            </a:xfrm>
            <a:prstGeom prst="rect">
              <a:avLst/>
            </a:prstGeom>
            <a:noFill/>
            <a:ln w="9525" algn="ctr">
              <a:noFill/>
              <a:miter lim="800000"/>
              <a:headEnd/>
              <a:tailEnd/>
            </a:ln>
            <a:effectLst/>
          </p:spPr>
          <p:txBody>
            <a:bodyPr wrap="square">
              <a:spAutoFit/>
            </a:bodyPr>
            <a:lstStyle/>
            <a:p>
              <a:r>
                <a:rPr lang="zh-CN" altLang="en-US" sz="2000" dirty="0" smtClean="0">
                  <a:solidFill>
                    <a:srgbClr val="000000"/>
                  </a:solidFill>
                  <a:latin typeface="Verdana" pitchFamily="34" charset="0"/>
                  <a:ea typeface="宋体" charset="-122"/>
                </a:rPr>
                <a:t>相对市场占有率和市场增长率都很低，导致可获利润很低，市场饱和，竞争激烈。</a:t>
              </a:r>
              <a:endParaRPr lang="en-US" altLang="zh-CN" sz="2000" dirty="0" smtClean="0">
                <a:solidFill>
                  <a:srgbClr val="000000"/>
                </a:solidFill>
                <a:latin typeface="Verdana" pitchFamily="34" charset="0"/>
                <a:ea typeface="宋体" charset="-122"/>
              </a:endParaRPr>
            </a:p>
          </p:txBody>
        </p: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波士顿矩阵</a:t>
            </a:r>
            <a:endParaRPr lang="zh-CN" altLang="en-US" dirty="0"/>
          </a:p>
        </p:txBody>
      </p:sp>
      <p:graphicFrame>
        <p:nvGraphicFramePr>
          <p:cNvPr id="4" name="内容占位符 3"/>
          <p:cNvGraphicFramePr>
            <a:graphicFrameLocks noGrp="1"/>
          </p:cNvGraphicFramePr>
          <p:nvPr>
            <p:ph idx="1"/>
          </p:nvPr>
        </p:nvGraphicFramePr>
        <p:xfrm>
          <a:off x="457200" y="1295400"/>
          <a:ext cx="8401080" cy="3776675"/>
        </p:xfrm>
        <a:graphic>
          <a:graphicData uri="http://schemas.openxmlformats.org/drawingml/2006/table">
            <a:tbl>
              <a:tblPr firstRow="1" bandRow="1">
                <a:tableStyleId>{9DCAF9ED-07DC-4A11-8D7F-57B35C25682E}</a:tableStyleId>
              </a:tblPr>
              <a:tblGrid>
                <a:gridCol w="1680216"/>
                <a:gridCol w="1680216"/>
                <a:gridCol w="1680216"/>
                <a:gridCol w="1680216"/>
                <a:gridCol w="1680216"/>
              </a:tblGrid>
              <a:tr h="755335">
                <a:tc>
                  <a:txBody>
                    <a:bodyPr/>
                    <a:lstStyle/>
                    <a:p>
                      <a:r>
                        <a:rPr lang="zh-CN" altLang="en-US" dirty="0" smtClean="0"/>
                        <a:t>区域</a:t>
                      </a:r>
                      <a:endParaRPr lang="zh-CN" altLang="en-US" dirty="0"/>
                    </a:p>
                  </a:txBody>
                  <a:tcPr anchor="ctr" anchorCtr="1"/>
                </a:tc>
                <a:tc>
                  <a:txBody>
                    <a:bodyPr/>
                    <a:lstStyle/>
                    <a:p>
                      <a:r>
                        <a:rPr lang="zh-CN" altLang="en-US" dirty="0" smtClean="0"/>
                        <a:t>战略选择</a:t>
                      </a:r>
                      <a:endParaRPr lang="zh-CN" altLang="en-US" dirty="0"/>
                    </a:p>
                  </a:txBody>
                  <a:tcPr anchor="ctr" anchorCtr="1"/>
                </a:tc>
                <a:tc>
                  <a:txBody>
                    <a:bodyPr/>
                    <a:lstStyle/>
                    <a:p>
                      <a:r>
                        <a:rPr lang="zh-CN" altLang="en-US" dirty="0" smtClean="0"/>
                        <a:t>经营单位盈利能力</a:t>
                      </a:r>
                      <a:endParaRPr lang="zh-CN" altLang="en-US" dirty="0"/>
                    </a:p>
                  </a:txBody>
                  <a:tcPr anchor="ctr" anchorCtr="1"/>
                </a:tc>
                <a:tc>
                  <a:txBody>
                    <a:bodyPr/>
                    <a:lstStyle/>
                    <a:p>
                      <a:r>
                        <a:rPr lang="zh-CN" altLang="en-US" dirty="0" smtClean="0"/>
                        <a:t>投资需要</a:t>
                      </a:r>
                      <a:endParaRPr lang="zh-CN" altLang="en-US" dirty="0"/>
                    </a:p>
                  </a:txBody>
                  <a:tcPr anchor="ctr" anchorCtr="1"/>
                </a:tc>
                <a:tc>
                  <a:txBody>
                    <a:bodyPr/>
                    <a:lstStyle/>
                    <a:p>
                      <a:r>
                        <a:rPr lang="zh-CN" altLang="en-US" dirty="0" smtClean="0"/>
                        <a:t>净现金流</a:t>
                      </a:r>
                      <a:endParaRPr lang="zh-CN" altLang="en-US" dirty="0"/>
                    </a:p>
                  </a:txBody>
                  <a:tcPr anchor="ctr" anchorCtr="1"/>
                </a:tc>
              </a:tr>
              <a:tr h="755335">
                <a:tc>
                  <a:txBody>
                    <a:bodyPr/>
                    <a:lstStyle/>
                    <a:p>
                      <a:r>
                        <a:rPr lang="zh-CN" altLang="en-US" dirty="0" smtClean="0"/>
                        <a:t>明星</a:t>
                      </a:r>
                      <a:endParaRPr lang="zh-CN" altLang="en-US" dirty="0"/>
                    </a:p>
                  </a:txBody>
                  <a:tcPr anchor="ctr" anchorCtr="1"/>
                </a:tc>
                <a:tc>
                  <a:txBody>
                    <a:bodyPr/>
                    <a:lstStyle/>
                    <a:p>
                      <a:r>
                        <a:rPr lang="zh-CN" altLang="en-US" dirty="0" smtClean="0"/>
                        <a:t>维护或扩大市场占有率战略</a:t>
                      </a:r>
                      <a:endParaRPr lang="zh-CN" altLang="en-US" dirty="0"/>
                    </a:p>
                  </a:txBody>
                  <a:tcPr anchor="ctr" anchorCtr="1"/>
                </a:tc>
                <a:tc>
                  <a:txBody>
                    <a:bodyPr/>
                    <a:lstStyle/>
                    <a:p>
                      <a:r>
                        <a:rPr lang="zh-CN" altLang="en-US" dirty="0" smtClean="0"/>
                        <a:t>高</a:t>
                      </a:r>
                      <a:endParaRPr lang="zh-CN" altLang="en-US" dirty="0"/>
                    </a:p>
                  </a:txBody>
                  <a:tcPr anchor="ctr" anchorCtr="1"/>
                </a:tc>
                <a:tc>
                  <a:txBody>
                    <a:bodyPr/>
                    <a:lstStyle/>
                    <a:p>
                      <a:r>
                        <a:rPr lang="zh-CN" altLang="en-US" dirty="0" smtClean="0"/>
                        <a:t>高</a:t>
                      </a:r>
                      <a:endParaRPr lang="zh-CN" altLang="en-US" dirty="0"/>
                    </a:p>
                  </a:txBody>
                  <a:tcPr anchor="ctr" anchorCtr="1"/>
                </a:tc>
                <a:tc>
                  <a:txBody>
                    <a:bodyPr/>
                    <a:lstStyle/>
                    <a:p>
                      <a:r>
                        <a:rPr lang="zh-CN" altLang="en-US" dirty="0" smtClean="0"/>
                        <a:t>零或略微负</a:t>
                      </a:r>
                      <a:endParaRPr lang="zh-CN" altLang="en-US" dirty="0"/>
                    </a:p>
                  </a:txBody>
                  <a:tcPr anchor="ctr" anchorCtr="1"/>
                </a:tc>
              </a:tr>
              <a:tr h="755335">
                <a:tc>
                  <a:txBody>
                    <a:bodyPr/>
                    <a:lstStyle/>
                    <a:p>
                      <a:r>
                        <a:rPr lang="zh-CN" altLang="en-US" dirty="0" smtClean="0"/>
                        <a:t>问号</a:t>
                      </a:r>
                      <a:endParaRPr lang="zh-CN" altLang="en-US" dirty="0"/>
                    </a:p>
                  </a:txBody>
                  <a:tcPr anchor="ctr" anchorCtr="1"/>
                </a:tc>
                <a:tc>
                  <a:txBody>
                    <a:bodyPr/>
                    <a:lstStyle/>
                    <a:p>
                      <a:r>
                        <a:rPr lang="zh-CN" altLang="en-US" dirty="0" smtClean="0"/>
                        <a:t>扩大市场占有率或放弃战略</a:t>
                      </a:r>
                      <a:endParaRPr lang="zh-CN" altLang="en-US" dirty="0"/>
                    </a:p>
                  </a:txBody>
                  <a:tcPr anchor="ctr" anchorCtr="1"/>
                </a:tc>
                <a:tc>
                  <a:txBody>
                    <a:bodyPr/>
                    <a:lstStyle/>
                    <a:p>
                      <a:r>
                        <a:rPr lang="zh-CN" altLang="en-US" dirty="0" smtClean="0"/>
                        <a:t>低或亏损</a:t>
                      </a:r>
                      <a:endParaRPr lang="zh-CN" altLang="en-US" dirty="0"/>
                    </a:p>
                  </a:txBody>
                  <a:tcPr anchor="ctr" anchorCtr="1"/>
                </a:tc>
                <a:tc>
                  <a:txBody>
                    <a:bodyPr/>
                    <a:lstStyle/>
                    <a:p>
                      <a:r>
                        <a:rPr lang="zh-CN" altLang="en-US" dirty="0" smtClean="0"/>
                        <a:t>高或回收</a:t>
                      </a:r>
                      <a:endParaRPr lang="zh-CN" altLang="en-US" dirty="0"/>
                    </a:p>
                  </a:txBody>
                  <a:tcPr anchor="ctr" anchorCtr="1"/>
                </a:tc>
                <a:tc>
                  <a:txBody>
                    <a:bodyPr/>
                    <a:lstStyle/>
                    <a:p>
                      <a:r>
                        <a:rPr lang="zh-CN" altLang="en-US" dirty="0" smtClean="0"/>
                        <a:t>大负数或小正数</a:t>
                      </a:r>
                      <a:endParaRPr lang="zh-CN" altLang="en-US" dirty="0"/>
                    </a:p>
                  </a:txBody>
                  <a:tcPr anchor="ctr" anchorCtr="1"/>
                </a:tc>
              </a:tr>
              <a:tr h="755335">
                <a:tc>
                  <a:txBody>
                    <a:bodyPr/>
                    <a:lstStyle/>
                    <a:p>
                      <a:r>
                        <a:rPr lang="zh-CN" altLang="en-US" dirty="0" smtClean="0"/>
                        <a:t>现金牛</a:t>
                      </a:r>
                      <a:endParaRPr lang="zh-CN" altLang="en-US" dirty="0"/>
                    </a:p>
                  </a:txBody>
                  <a:tcPr anchor="ctr" anchorCtr="1"/>
                </a:tc>
                <a:tc>
                  <a:txBody>
                    <a:bodyPr/>
                    <a:lstStyle/>
                    <a:p>
                      <a:r>
                        <a:rPr lang="zh-CN" altLang="en-US" dirty="0" smtClean="0"/>
                        <a:t>维护或收获战略</a:t>
                      </a:r>
                      <a:endParaRPr lang="zh-CN" altLang="en-US" dirty="0"/>
                    </a:p>
                  </a:txBody>
                  <a:tcPr anchor="ctr" anchorCtr="1"/>
                </a:tc>
                <a:tc>
                  <a:txBody>
                    <a:bodyPr/>
                    <a:lstStyle/>
                    <a:p>
                      <a:r>
                        <a:rPr lang="zh-CN" altLang="en-US" dirty="0" smtClean="0"/>
                        <a:t>高</a:t>
                      </a:r>
                      <a:endParaRPr lang="zh-CN" altLang="en-US" dirty="0"/>
                    </a:p>
                  </a:txBody>
                  <a:tcPr anchor="ctr" anchorCtr="1"/>
                </a:tc>
                <a:tc>
                  <a:txBody>
                    <a:bodyPr/>
                    <a:lstStyle/>
                    <a:p>
                      <a:r>
                        <a:rPr lang="zh-CN" altLang="en-US" dirty="0" smtClean="0"/>
                        <a:t>低</a:t>
                      </a:r>
                      <a:endParaRPr lang="zh-CN" altLang="en-US" dirty="0"/>
                    </a:p>
                  </a:txBody>
                  <a:tcPr anchor="ctr" anchorCtr="1"/>
                </a:tc>
                <a:tc>
                  <a:txBody>
                    <a:bodyPr/>
                    <a:lstStyle/>
                    <a:p>
                      <a:r>
                        <a:rPr lang="zh-CN" altLang="en-US" dirty="0" smtClean="0"/>
                        <a:t>大正数</a:t>
                      </a:r>
                      <a:endParaRPr lang="zh-CN" altLang="en-US" dirty="0"/>
                    </a:p>
                  </a:txBody>
                  <a:tcPr anchor="ctr" anchorCtr="1"/>
                </a:tc>
              </a:tr>
              <a:tr h="755335">
                <a:tc>
                  <a:txBody>
                    <a:bodyPr/>
                    <a:lstStyle/>
                    <a:p>
                      <a:r>
                        <a:rPr lang="zh-CN" altLang="en-US" dirty="0" smtClean="0"/>
                        <a:t>瘦狗</a:t>
                      </a:r>
                      <a:endParaRPr lang="zh-CN" altLang="en-US" dirty="0"/>
                    </a:p>
                  </a:txBody>
                  <a:tcPr anchor="ctr" anchorCtr="1"/>
                </a:tc>
                <a:tc>
                  <a:txBody>
                    <a:bodyPr/>
                    <a:lstStyle/>
                    <a:p>
                      <a:r>
                        <a:rPr lang="zh-CN" altLang="en-US" dirty="0" smtClean="0"/>
                        <a:t>放弃或清算战略</a:t>
                      </a:r>
                      <a:endParaRPr lang="zh-CN" altLang="en-US" dirty="0"/>
                    </a:p>
                  </a:txBody>
                  <a:tcPr anchor="ctr" anchorCtr="1"/>
                </a:tc>
                <a:tc>
                  <a:txBody>
                    <a:bodyPr/>
                    <a:lstStyle/>
                    <a:p>
                      <a:r>
                        <a:rPr lang="zh-CN" altLang="en-US" dirty="0" smtClean="0"/>
                        <a:t>低或亏损</a:t>
                      </a:r>
                      <a:endParaRPr lang="zh-CN" altLang="en-US" dirty="0"/>
                    </a:p>
                  </a:txBody>
                  <a:tcPr anchor="ctr" anchorCtr="1"/>
                </a:tc>
                <a:tc>
                  <a:txBody>
                    <a:bodyPr/>
                    <a:lstStyle/>
                    <a:p>
                      <a:r>
                        <a:rPr lang="zh-CN" altLang="en-US" dirty="0" smtClean="0"/>
                        <a:t>回收</a:t>
                      </a:r>
                      <a:endParaRPr lang="zh-CN" altLang="en-US" dirty="0"/>
                    </a:p>
                  </a:txBody>
                  <a:tcPr anchor="ctr" anchorCtr="1"/>
                </a:tc>
                <a:tc>
                  <a:txBody>
                    <a:bodyPr/>
                    <a:lstStyle/>
                    <a:p>
                      <a:r>
                        <a:rPr lang="zh-CN" altLang="en-US" dirty="0" smtClean="0"/>
                        <a:t>正数</a:t>
                      </a:r>
                      <a:endParaRPr lang="zh-CN" altLang="en-US" dirty="0"/>
                    </a:p>
                  </a:txBody>
                  <a:tcPr anchor="ctr" anchorCtr="1"/>
                </a:tc>
              </a:tr>
            </a:tbl>
          </a:graphicData>
        </a:graphic>
      </p:graphicFrame>
      <p:sp>
        <p:nvSpPr>
          <p:cNvPr id="5" name="矩形 4"/>
          <p:cNvSpPr/>
          <p:nvPr/>
        </p:nvSpPr>
        <p:spPr>
          <a:xfrm>
            <a:off x="1000100" y="5429264"/>
            <a:ext cx="6429420" cy="57150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表</a:t>
            </a:r>
            <a:r>
              <a:rPr lang="en-US" altLang="zh-CN" dirty="0" smtClean="0"/>
              <a:t>4-2 </a:t>
            </a:r>
            <a:r>
              <a:rPr lang="zh-CN" altLang="en-US" dirty="0" smtClean="0"/>
              <a:t>不同经营单位的特点及应采取的战略</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波士顿矩阵</a:t>
            </a:r>
            <a:endParaRPr lang="zh-CN" altLang="en-US" dirty="0"/>
          </a:p>
        </p:txBody>
      </p:sp>
      <p:sp>
        <p:nvSpPr>
          <p:cNvPr id="3" name="内容占位符 2"/>
          <p:cNvSpPr>
            <a:spLocks noGrp="1"/>
          </p:cNvSpPr>
          <p:nvPr>
            <p:ph idx="1"/>
          </p:nvPr>
        </p:nvSpPr>
        <p:spPr/>
        <p:txBody>
          <a:bodyPr/>
          <a:lstStyle/>
          <a:p>
            <a:r>
              <a:rPr lang="zh-CN" altLang="en-US" dirty="0" smtClean="0"/>
              <a:t>波士顿的分析步骤：</a:t>
            </a:r>
            <a:endParaRPr lang="en-US" altLang="zh-CN" dirty="0" smtClean="0"/>
          </a:p>
          <a:p>
            <a:pPr lvl="1"/>
            <a:r>
              <a:rPr lang="zh-CN" altLang="en-US" dirty="0" smtClean="0"/>
              <a:t>将公司分为各种不同的业务部分或经营单位；</a:t>
            </a:r>
            <a:endParaRPr lang="en-US" altLang="zh-CN" dirty="0" smtClean="0"/>
          </a:p>
          <a:p>
            <a:pPr lvl="1"/>
            <a:r>
              <a:rPr lang="zh-CN" altLang="en-US" dirty="0" smtClean="0"/>
              <a:t>确定每个经营单位的市场增长率；</a:t>
            </a:r>
            <a:endParaRPr lang="en-US" altLang="zh-CN" dirty="0" smtClean="0"/>
          </a:p>
          <a:p>
            <a:pPr lvl="1"/>
            <a:r>
              <a:rPr lang="zh-CN" altLang="en-US" dirty="0" smtClean="0"/>
              <a:t>确定该经营单位的相对规模；</a:t>
            </a:r>
            <a:endParaRPr lang="en-US" altLang="zh-CN" dirty="0" smtClean="0"/>
          </a:p>
          <a:p>
            <a:pPr lvl="1"/>
            <a:r>
              <a:rPr lang="zh-CN" altLang="en-US" dirty="0" smtClean="0"/>
              <a:t>确定该经营单位的相对市场份额；</a:t>
            </a:r>
            <a:endParaRPr lang="en-US" altLang="zh-CN" dirty="0" smtClean="0"/>
          </a:p>
          <a:p>
            <a:pPr lvl="1"/>
            <a:r>
              <a:rPr lang="zh-CN" altLang="en-US" dirty="0" smtClean="0"/>
              <a:t>绘制该企业的整体经营组合图；</a:t>
            </a:r>
            <a:endParaRPr lang="en-US" altLang="zh-CN" dirty="0" smtClean="0"/>
          </a:p>
          <a:p>
            <a:pPr lvl="1"/>
            <a:r>
              <a:rPr lang="zh-CN" altLang="en-US" dirty="0" smtClean="0"/>
              <a:t>确定每一个经营单位在企业整体经营组合中的地位选择适宜的战略；</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a:t>
            </a:r>
            <a:r>
              <a:rPr lang="zh-CN" altLang="en-US" dirty="0" smtClean="0"/>
              <a:t>波士顿矩阵</a:t>
            </a:r>
            <a:endParaRPr lang="zh-CN" altLang="en-US" dirty="0"/>
          </a:p>
        </p:txBody>
      </p:sp>
      <p:sp>
        <p:nvSpPr>
          <p:cNvPr id="3" name="内容占位符 2"/>
          <p:cNvSpPr>
            <a:spLocks noGrp="1"/>
          </p:cNvSpPr>
          <p:nvPr>
            <p:ph idx="1"/>
          </p:nvPr>
        </p:nvSpPr>
        <p:spPr/>
        <p:txBody>
          <a:bodyPr/>
          <a:lstStyle/>
          <a:p>
            <a:r>
              <a:rPr lang="zh-CN" altLang="en-US" dirty="0" smtClean="0"/>
              <a:t>波士顿矩阵的局限性：</a:t>
            </a:r>
            <a:endParaRPr lang="en-US" altLang="zh-CN" dirty="0" smtClean="0"/>
          </a:p>
          <a:p>
            <a:pPr lvl="1"/>
            <a:r>
              <a:rPr lang="zh-CN" altLang="en-US" sz="2400" dirty="0" smtClean="0"/>
              <a:t>一些情况下，波士顿矩阵的假设可能是不全面的。市场占有率并不能同投资回报画上等号，另外资金是企业的主要资源在一些企业也是不成立的。</a:t>
            </a:r>
            <a:endParaRPr lang="en-US" altLang="zh-CN" sz="2400" dirty="0" smtClean="0"/>
          </a:p>
          <a:p>
            <a:pPr lvl="1"/>
            <a:r>
              <a:rPr lang="zh-CN" altLang="en-US" sz="2400" dirty="0" smtClean="0"/>
              <a:t>实践中，企业要确定市场增长率和相对市场份额是比较困难的。</a:t>
            </a:r>
            <a:endParaRPr lang="en-US" altLang="zh-CN" sz="2400" dirty="0" smtClean="0"/>
          </a:p>
          <a:p>
            <a:pPr lvl="1"/>
            <a:r>
              <a:rPr lang="zh-CN" altLang="en-US" sz="2400" dirty="0" smtClean="0"/>
              <a:t>运用中有很多困难，即使波士顿分析出的最佳经营组合，但是需要变革根深蒂固的企业文化是非常困难的。</a:t>
            </a:r>
            <a:endParaRPr lang="en-US" altLang="zh-CN" sz="2400" dirty="0" smtClean="0"/>
          </a:p>
          <a:p>
            <a:pPr lvl="1"/>
            <a:r>
              <a:rPr lang="zh-CN" altLang="en-US" sz="2400" dirty="0" smtClean="0"/>
              <a:t>仅仅靠市场占有率和市场增长率来评价产业的吸引力和企业的竞争地位是不全面的，还需要行业的技术等指标。</a:t>
            </a:r>
            <a:endParaRPr lang="zh-CN" altLang="en-US" sz="2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格力专业化战略</a:t>
            </a:r>
            <a:endParaRPr lang="zh-CN" altLang="en-US" dirty="0"/>
          </a:p>
        </p:txBody>
      </p:sp>
      <p:sp>
        <p:nvSpPr>
          <p:cNvPr id="3" name="内容占位符 2"/>
          <p:cNvSpPr>
            <a:spLocks noGrp="1"/>
          </p:cNvSpPr>
          <p:nvPr>
            <p:ph idx="1"/>
          </p:nvPr>
        </p:nvSpPr>
        <p:spPr/>
        <p:txBody>
          <a:bodyPr/>
          <a:lstStyle/>
          <a:p>
            <a:r>
              <a:rPr lang="zh-CN" altLang="en-US" sz="2000" dirty="0"/>
              <a:t>以格力公司为例，该企业从</a:t>
            </a:r>
            <a:r>
              <a:rPr lang="en-US" altLang="zh-CN" sz="2000" dirty="0"/>
              <a:t>1991</a:t>
            </a:r>
            <a:r>
              <a:rPr lang="zh-CN" altLang="en-US" sz="2000" dirty="0"/>
              <a:t>年建立初期就一家生产空调器的小工厂，默默无闻的空调厂，，在当时的中国空调行业格力面对着春兰、华宝等的有强大实力的竞争对手，格力的经营无论是经营规模还是技术先进程度都没有优势，企业高层毅然的决定勇追竞争对手，并确立了以专业化经营战略后，就开始了飞速的赶超，格力瞄准了两大竞争对手的市场薄弱地带即农村市场后，开始发力抢占，并迅速地在农村市场获得很高的市场回报并保持着很高的占有率，企业在有充裕的资金后一方面加大企业的研发投入，另一方面，与两大竞争对手正面在城市竞争，正当其他竞争对手试图着手多元化经营的时候如春兰、华宝，格力的强势进入，让他们没有及时反应，并在之后的经营中随着格力实力的不断增强和在市场、研发的不断加大投入，最终让格力在空调器制造领域打败了他的竞争对手，创造格力空调销量连续七年世界第一的奇迹，且掌握核心技术的格力在面对国外同行的竞争时更具自信，同时树立了中国企业的良好形象，实现了有中国制造到中国创造的转型</a:t>
            </a:r>
            <a:r>
              <a:rPr lang="zh-CN" altLang="en-US" sz="2000" dirty="0" smtClean="0"/>
              <a:t>。</a:t>
            </a:r>
            <a:endParaRPr lang="zh-CN" altLang="en-US" sz="2000" dirty="0"/>
          </a:p>
        </p:txBody>
      </p:sp>
    </p:spTree>
    <p:extLst>
      <p:ext uri="{BB962C8B-B14F-4D97-AF65-F5344CB8AC3E}">
        <p14:creationId xmlns:p14="http://schemas.microsoft.com/office/powerpoint/2010/main" val="8483617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dirty="0"/>
              <a:t>2002</a:t>
            </a:r>
            <a:r>
              <a:rPr lang="zh-CN" altLang="en-US" sz="2000" dirty="0"/>
              <a:t>年，格力在依靠专业化经营取得辉煌成功之后，为了整合企业现有资源，集中优势扩大至整个产业链并促进产业选择的多元化，企业开始进行多元化经营，经营范围包括电风扇、暖气机、电饭煲、饮水机、电磁炉、打印机墨盒、特种漆包线等产品，这些产品在全国同行业中占据重要地位</a:t>
            </a:r>
            <a:r>
              <a:rPr lang="zh-CN" altLang="en-US" sz="2000" dirty="0" smtClean="0"/>
              <a:t>。</a:t>
            </a:r>
            <a:endParaRPr lang="en-US" altLang="zh-CN" sz="2000" dirty="0" smtClean="0"/>
          </a:p>
          <a:p>
            <a:r>
              <a:rPr lang="zh-CN" altLang="en-US" sz="2000" dirty="0"/>
              <a:t> 个人认为，格力的成功得益于他在发展过程中确立的专业化经营战略的实施。格力以专业化优势集中企业现有的资源，找准市场机遇，不断地提升企业的技术水平，从而提高企业的核心竞争力，专业化的经营让格力的一迅速成长为具有自主核心技术的空调企业，格力因专而精，因专而胜，以至于让他从一个默默无闻、经营羸弱的小工厂经过数年发展摇身一变成为中国空调器行业的领导者，格力由专业化经营而成功，直到现在，格力虽然采用了多元化的发展方式，但空调业务一直是格力最重要，最具竞争力的经营业务，从这点可以看出专业化经营方式对格力的影响同时格力以原有企业的技术、市场优势开展的多元化经营而获得的成功，进一步扩展了格力品牌的影响力，为格力成为大型的国际化、多元化的公司打下了坚实的基础。</a:t>
            </a:r>
          </a:p>
          <a:p>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格力专业化战略</a:t>
            </a:r>
            <a:endParaRPr lang="zh-CN" altLang="en-US" dirty="0"/>
          </a:p>
        </p:txBody>
      </p:sp>
    </p:spTree>
    <p:extLst>
      <p:ext uri="{BB962C8B-B14F-4D97-AF65-F5344CB8AC3E}">
        <p14:creationId xmlns:p14="http://schemas.microsoft.com/office/powerpoint/2010/main" val="3925292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4.1.3 </a:t>
            </a:r>
            <a:r>
              <a:rPr lang="zh-CN" altLang="en-US" dirty="0" smtClean="0"/>
              <a:t>多元化战略</a:t>
            </a:r>
            <a:endParaRPr lang="zh-CN" altLang="en-US" dirty="0"/>
          </a:p>
        </p:txBody>
      </p:sp>
      <p:sp>
        <p:nvSpPr>
          <p:cNvPr id="3" name="内容占位符 2"/>
          <p:cNvSpPr>
            <a:spLocks noGrp="1"/>
          </p:cNvSpPr>
          <p:nvPr>
            <p:ph idx="1"/>
          </p:nvPr>
        </p:nvSpPr>
        <p:spPr/>
        <p:txBody>
          <a:bodyPr/>
          <a:lstStyle/>
          <a:p>
            <a:r>
              <a:rPr lang="zh-CN" altLang="en-US" dirty="0" smtClean="0"/>
              <a:t>多元化战略：企业同时在两个以上行业从事生产经营活动，并向市场提供多种基本经济用途不同的产品或服务的企业发展战略。</a:t>
            </a:r>
            <a:endParaRPr lang="en-US" altLang="zh-CN" dirty="0" smtClean="0"/>
          </a:p>
          <a:p>
            <a:r>
              <a:rPr lang="zh-CN" altLang="en-US" dirty="0" smtClean="0"/>
              <a:t>多元化战略的分类：</a:t>
            </a:r>
            <a:endParaRPr lang="en-US" altLang="zh-CN" dirty="0" smtClean="0"/>
          </a:p>
          <a:p>
            <a:pPr lvl="1"/>
            <a:r>
              <a:rPr lang="zh-CN" altLang="en-US" dirty="0" smtClean="0"/>
              <a:t>相关多元化战略和非相关多元化战略</a:t>
            </a:r>
            <a:endParaRPr lang="en-US" altLang="zh-CN" dirty="0" smtClean="0"/>
          </a:p>
          <a:p>
            <a:r>
              <a:rPr lang="zh-CN" altLang="en-US" dirty="0" smtClean="0"/>
              <a:t>多元化战略的优势与劣势（图</a:t>
            </a:r>
            <a:r>
              <a:rPr lang="en-US" altLang="zh-CN" dirty="0" smtClean="0"/>
              <a:t>4-6</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4-6</a:t>
            </a:r>
            <a:r>
              <a:rPr lang="zh-CN" altLang="en-US" dirty="0" smtClean="0"/>
              <a:t>多元化战略的优势与劣势</a:t>
            </a:r>
            <a:endParaRPr lang="zh-CN" altLang="en-US" dirty="0"/>
          </a:p>
        </p:txBody>
      </p:sp>
      <p:sp>
        <p:nvSpPr>
          <p:cNvPr id="4" name="页脚占位符 3"/>
          <p:cNvSpPr>
            <a:spLocks noGrp="1"/>
          </p:cNvSpPr>
          <p:nvPr>
            <p:ph type="ftr" sz="quarter" idx="10"/>
          </p:nvPr>
        </p:nvSpPr>
        <p:spPr>
          <a:xfrm>
            <a:off x="5867400" y="6461125"/>
            <a:ext cx="2895600" cy="320675"/>
          </a:xfrm>
        </p:spPr>
        <p:txBody>
          <a:bodyPr/>
          <a:lstStyle/>
          <a:p>
            <a:r>
              <a:rPr lang="en-US" altLang="zh-CN"/>
              <a:t>Company Logo</a:t>
            </a:r>
          </a:p>
        </p:txBody>
      </p:sp>
      <p:sp>
        <p:nvSpPr>
          <p:cNvPr id="5" name="AutoShape 3"/>
          <p:cNvSpPr>
            <a:spLocks noChangeArrowheads="1"/>
          </p:cNvSpPr>
          <p:nvPr/>
        </p:nvSpPr>
        <p:spPr bwMode="auto">
          <a:xfrm>
            <a:off x="5562600" y="3352800"/>
            <a:ext cx="2286000" cy="2667000"/>
          </a:xfrm>
          <a:prstGeom prst="roundRect">
            <a:avLst>
              <a:gd name="adj" fmla="val 16667"/>
            </a:avLst>
          </a:prstGeom>
          <a:noFill/>
          <a:ln w="38100">
            <a:solidFill>
              <a:srgbClr val="C00000"/>
            </a:solidFill>
            <a:round/>
            <a:headEnd/>
            <a:tailEnd/>
          </a:ln>
          <a:effectLst/>
        </p:spPr>
        <p:txBody>
          <a:bodyPr wrap="none" anchor="ctr"/>
          <a:lstStyle/>
          <a:p>
            <a:pPr algn="ctr" eaLnBrk="0" hangingPunct="0"/>
            <a:endParaRPr lang="zh-CN" altLang="zh-CN">
              <a:latin typeface="Verdana" pitchFamily="34" charset="0"/>
            </a:endParaRPr>
          </a:p>
        </p:txBody>
      </p:sp>
      <p:sp>
        <p:nvSpPr>
          <p:cNvPr id="6" name="AutoShape 5"/>
          <p:cNvSpPr>
            <a:spLocks noChangeArrowheads="1"/>
          </p:cNvSpPr>
          <p:nvPr/>
        </p:nvSpPr>
        <p:spPr bwMode="auto">
          <a:xfrm>
            <a:off x="1143000" y="3352800"/>
            <a:ext cx="2286000" cy="2667000"/>
          </a:xfrm>
          <a:prstGeom prst="roundRect">
            <a:avLst>
              <a:gd name="adj" fmla="val 16667"/>
            </a:avLst>
          </a:prstGeom>
          <a:noFill/>
          <a:ln w="38100">
            <a:solidFill>
              <a:schemeClr val="accent2">
                <a:lumMod val="60000"/>
                <a:lumOff val="40000"/>
              </a:schemeClr>
            </a:solidFill>
            <a:round/>
            <a:headEnd/>
            <a:tailEnd/>
          </a:ln>
          <a:effectLst/>
        </p:spPr>
        <p:txBody>
          <a:bodyPr wrap="none" anchor="ctr"/>
          <a:lstStyle/>
          <a:p>
            <a:pPr algn="ctr" eaLnBrk="0" hangingPunct="0"/>
            <a:endParaRPr lang="zh-CN" altLang="zh-CN">
              <a:latin typeface="Verdana" pitchFamily="34" charset="0"/>
            </a:endParaRPr>
          </a:p>
        </p:txBody>
      </p:sp>
      <p:sp>
        <p:nvSpPr>
          <p:cNvPr id="7" name="Text Box 6"/>
          <p:cNvSpPr txBox="1">
            <a:spLocks noChangeArrowheads="1"/>
          </p:cNvSpPr>
          <p:nvPr/>
        </p:nvSpPr>
        <p:spPr bwMode="auto">
          <a:xfrm>
            <a:off x="1285852" y="3500438"/>
            <a:ext cx="1928826" cy="2308324"/>
          </a:xfrm>
          <a:prstGeom prst="rect">
            <a:avLst/>
          </a:prstGeom>
          <a:noFill/>
          <a:ln w="9525">
            <a:noFill/>
            <a:miter lim="800000"/>
            <a:headEnd/>
            <a:tailEnd/>
          </a:ln>
          <a:effectLst/>
        </p:spPr>
        <p:txBody>
          <a:bodyPr wrap="square">
            <a:spAutoFit/>
          </a:bodyPr>
          <a:lstStyle/>
          <a:p>
            <a:pPr algn="ctr" eaLnBrk="0" hangingPunct="0"/>
            <a:r>
              <a:rPr lang="zh-CN" altLang="en-US" b="1" dirty="0" smtClean="0">
                <a:solidFill>
                  <a:srgbClr val="000000"/>
                </a:solidFill>
                <a:ea typeface="宋体" charset="-122"/>
              </a:rPr>
              <a:t>优势</a:t>
            </a:r>
            <a:endParaRPr lang="en-US" altLang="zh-CN" b="1"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获得更多的市场机会，丰富产品组合结构</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降低或规避经营风险</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能够利用各种资源为市场提供多样化产品或服务</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实现各部门人员流动提高企业效率</a:t>
            </a:r>
            <a:endParaRPr lang="en-US" altLang="zh-CN" sz="1400" dirty="0" smtClean="0">
              <a:solidFill>
                <a:srgbClr val="000000"/>
              </a:solidFill>
              <a:ea typeface="宋体" charset="-122"/>
            </a:endParaRPr>
          </a:p>
          <a:p>
            <a:pPr eaLnBrk="0" hangingPunct="0">
              <a:buFont typeface="Wingdings" pitchFamily="2" charset="2"/>
              <a:buChar char="Ø"/>
            </a:pPr>
            <a:r>
              <a:rPr lang="zh-CN" altLang="en-US" sz="1400" dirty="0" smtClean="0">
                <a:solidFill>
                  <a:srgbClr val="000000"/>
                </a:solidFill>
                <a:ea typeface="宋体" charset="-122"/>
              </a:rPr>
              <a:t>提高资源配置效率</a:t>
            </a:r>
            <a:endParaRPr lang="en-US" altLang="zh-CN" sz="1400" dirty="0" smtClean="0">
              <a:solidFill>
                <a:srgbClr val="000000"/>
              </a:solidFill>
              <a:ea typeface="宋体" charset="-122"/>
            </a:endParaRPr>
          </a:p>
        </p:txBody>
      </p:sp>
      <p:sp>
        <p:nvSpPr>
          <p:cNvPr id="8" name="Freeform 7"/>
          <p:cNvSpPr>
            <a:spLocks/>
          </p:cNvSpPr>
          <p:nvPr/>
        </p:nvSpPr>
        <p:spPr bwMode="gray">
          <a:xfrm>
            <a:off x="3222625" y="32559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zh-CN" altLang="en-US"/>
          </a:p>
        </p:txBody>
      </p:sp>
      <p:sp>
        <p:nvSpPr>
          <p:cNvPr id="9"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zh-CN" altLang="en-US"/>
          </a:p>
        </p:txBody>
      </p:sp>
      <p:sp>
        <p:nvSpPr>
          <p:cNvPr id="10" name="Freeform 9"/>
          <p:cNvSpPr>
            <a:spLocks/>
          </p:cNvSpPr>
          <p:nvPr/>
        </p:nvSpPr>
        <p:spPr bwMode="gray">
          <a:xfrm flipH="1">
            <a:off x="4875213" y="32559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zh-CN" altLang="en-US"/>
          </a:p>
        </p:txBody>
      </p:sp>
      <p:grpSp>
        <p:nvGrpSpPr>
          <p:cNvPr id="3" name="Group 10"/>
          <p:cNvGrpSpPr>
            <a:grpSpLocks/>
          </p:cNvGrpSpPr>
          <p:nvPr/>
        </p:nvGrpSpPr>
        <p:grpSpPr bwMode="auto">
          <a:xfrm>
            <a:off x="3048000" y="1628775"/>
            <a:ext cx="2998788" cy="1601788"/>
            <a:chOff x="1997" y="1314"/>
            <a:chExt cx="1889" cy="1009"/>
          </a:xfrm>
        </p:grpSpPr>
        <p:grpSp>
          <p:nvGrpSpPr>
            <p:cNvPr id="11"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19" name="Text Box 18"/>
          <p:cNvSpPr txBox="1">
            <a:spLocks noChangeArrowheads="1"/>
          </p:cNvSpPr>
          <p:nvPr/>
        </p:nvSpPr>
        <p:spPr bwMode="auto">
          <a:xfrm>
            <a:off x="3710926" y="1828800"/>
            <a:ext cx="1579278" cy="646331"/>
          </a:xfrm>
          <a:prstGeom prst="rect">
            <a:avLst/>
          </a:prstGeom>
          <a:noFill/>
          <a:ln w="9525" algn="ctr">
            <a:noFill/>
            <a:miter lim="800000"/>
            <a:headEnd/>
            <a:tailEnd/>
          </a:ln>
          <a:effectLst/>
        </p:spPr>
        <p:txBody>
          <a:bodyPr wrap="none">
            <a:spAutoFit/>
          </a:bodyPr>
          <a:lstStyle/>
          <a:p>
            <a:pPr algn="ctr" eaLnBrk="0" hangingPunct="0"/>
            <a:r>
              <a:rPr lang="zh-CN" altLang="en-US" b="1" dirty="0" smtClean="0">
                <a:solidFill>
                  <a:srgbClr val="000000"/>
                </a:solidFill>
                <a:ea typeface="宋体" charset="-122"/>
              </a:rPr>
              <a:t>多元化战略的</a:t>
            </a:r>
            <a:endParaRPr lang="en-US" altLang="zh-CN" b="1" dirty="0" smtClean="0">
              <a:solidFill>
                <a:srgbClr val="000000"/>
              </a:solidFill>
              <a:ea typeface="宋体" charset="-122"/>
            </a:endParaRPr>
          </a:p>
          <a:p>
            <a:pPr algn="ctr" eaLnBrk="0" hangingPunct="0"/>
            <a:r>
              <a:rPr lang="zh-CN" altLang="en-US" b="1" dirty="0" smtClean="0">
                <a:solidFill>
                  <a:srgbClr val="000000"/>
                </a:solidFill>
                <a:ea typeface="宋体" charset="-122"/>
              </a:rPr>
              <a:t>优势劣势</a:t>
            </a:r>
            <a:endParaRPr lang="en-US" altLang="zh-CN" b="1" dirty="0">
              <a:solidFill>
                <a:srgbClr val="000000"/>
              </a:solidFill>
              <a:ea typeface="宋体" charset="-122"/>
            </a:endParaRPr>
          </a:p>
        </p:txBody>
      </p:sp>
      <p:sp>
        <p:nvSpPr>
          <p:cNvPr id="20" name="Text Box 19"/>
          <p:cNvSpPr txBox="1">
            <a:spLocks noChangeArrowheads="1"/>
          </p:cNvSpPr>
          <p:nvPr/>
        </p:nvSpPr>
        <p:spPr bwMode="auto">
          <a:xfrm>
            <a:off x="5791200" y="3581400"/>
            <a:ext cx="2038350" cy="1477328"/>
          </a:xfrm>
          <a:prstGeom prst="rect">
            <a:avLst/>
          </a:prstGeom>
          <a:noFill/>
          <a:ln w="9525">
            <a:noFill/>
            <a:miter lim="800000"/>
            <a:headEnd/>
            <a:tailEnd/>
          </a:ln>
          <a:effectLst/>
        </p:spPr>
        <p:txBody>
          <a:bodyPr>
            <a:spAutoFit/>
          </a:bodyPr>
          <a:lstStyle/>
          <a:p>
            <a:pPr algn="ctr"/>
            <a:r>
              <a:rPr lang="zh-CN" altLang="en-US" b="1" dirty="0" smtClean="0">
                <a:solidFill>
                  <a:srgbClr val="000000"/>
                </a:solidFill>
                <a:ea typeface="宋体" charset="-122"/>
              </a:rPr>
              <a:t>劣势</a:t>
            </a:r>
            <a:endParaRPr lang="en-US" altLang="zh-CN" b="1" dirty="0" smtClean="0">
              <a:solidFill>
                <a:srgbClr val="000000"/>
              </a:solidFill>
              <a:ea typeface="宋体" charset="-122"/>
            </a:endParaRPr>
          </a:p>
          <a:p>
            <a:pPr>
              <a:buFont typeface="Wingdings" pitchFamily="2" charset="2"/>
              <a:buChar char="Ø"/>
            </a:pPr>
            <a:r>
              <a:rPr lang="zh-CN" altLang="en-US" dirty="0" smtClean="0">
                <a:ea typeface="宋体" charset="-122"/>
              </a:rPr>
              <a:t>管理难度大</a:t>
            </a:r>
            <a:endParaRPr lang="en-US" altLang="zh-CN" dirty="0" smtClean="0">
              <a:ea typeface="宋体" charset="-122"/>
            </a:endParaRPr>
          </a:p>
          <a:p>
            <a:pPr>
              <a:buFont typeface="Wingdings" pitchFamily="2" charset="2"/>
              <a:buChar char="Ø"/>
            </a:pPr>
            <a:r>
              <a:rPr lang="zh-CN" altLang="en-US" dirty="0" smtClean="0">
                <a:ea typeface="宋体" charset="-122"/>
              </a:rPr>
              <a:t>资源分散</a:t>
            </a:r>
            <a:endParaRPr lang="en-US" altLang="zh-CN" dirty="0" smtClean="0">
              <a:ea typeface="宋体" charset="-122"/>
            </a:endParaRPr>
          </a:p>
          <a:p>
            <a:pPr>
              <a:buFont typeface="Wingdings" pitchFamily="2" charset="2"/>
              <a:buChar char="Ø"/>
            </a:pPr>
            <a:r>
              <a:rPr lang="zh-CN" altLang="en-US" dirty="0" smtClean="0">
                <a:ea typeface="宋体" charset="-122"/>
              </a:rPr>
              <a:t>影响核心能力的培养</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4.1.3 </a:t>
            </a:r>
            <a:r>
              <a:rPr lang="zh-CN" altLang="en-US" dirty="0" smtClean="0"/>
              <a:t>多元化战略</a:t>
            </a:r>
            <a:endParaRPr lang="zh-CN" altLang="en-US" dirty="0"/>
          </a:p>
        </p:txBody>
      </p:sp>
      <p:sp>
        <p:nvSpPr>
          <p:cNvPr id="3" name="内容占位符 2"/>
          <p:cNvSpPr>
            <a:spLocks noGrp="1"/>
          </p:cNvSpPr>
          <p:nvPr>
            <p:ph idx="1"/>
          </p:nvPr>
        </p:nvSpPr>
        <p:spPr>
          <a:xfrm>
            <a:off x="571472" y="1285860"/>
            <a:ext cx="7186634" cy="561964"/>
          </a:xfrm>
        </p:spPr>
        <p:txBody>
          <a:bodyPr/>
          <a:lstStyle/>
          <a:p>
            <a:r>
              <a:rPr lang="zh-CN" altLang="en-US" dirty="0" smtClean="0"/>
              <a:t>选择多元化战略的动机如表</a:t>
            </a:r>
            <a:r>
              <a:rPr lang="en-US" altLang="zh-CN" dirty="0" smtClean="0"/>
              <a:t>4-3</a:t>
            </a:r>
            <a:endParaRPr lang="zh-CN" altLang="en-US" dirty="0"/>
          </a:p>
        </p:txBody>
      </p:sp>
      <p:graphicFrame>
        <p:nvGraphicFramePr>
          <p:cNvPr id="4" name="表格 3"/>
          <p:cNvGraphicFramePr>
            <a:graphicFrameLocks noGrp="1"/>
          </p:cNvGraphicFramePr>
          <p:nvPr/>
        </p:nvGraphicFramePr>
        <p:xfrm>
          <a:off x="785786" y="2285992"/>
          <a:ext cx="7358114" cy="4094006"/>
        </p:xfrm>
        <a:graphic>
          <a:graphicData uri="http://schemas.openxmlformats.org/drawingml/2006/table">
            <a:tbl>
              <a:tblPr firstRow="1" bandRow="1">
                <a:tableStyleId>{85BE263C-DBD7-4A20-BB59-AAB30ACAA65A}</a:tableStyleId>
              </a:tblPr>
              <a:tblGrid>
                <a:gridCol w="3071834"/>
                <a:gridCol w="4286280"/>
              </a:tblGrid>
              <a:tr h="582524">
                <a:tc>
                  <a:txBody>
                    <a:bodyPr/>
                    <a:lstStyle/>
                    <a:p>
                      <a:r>
                        <a:rPr lang="zh-CN" altLang="en-US" dirty="0" smtClean="0"/>
                        <a:t>战略目标</a:t>
                      </a:r>
                      <a:endParaRPr lang="zh-CN" altLang="en-US" dirty="0"/>
                    </a:p>
                  </a:txBody>
                  <a:tcPr anchor="ctr" anchorCtr="1"/>
                </a:tc>
                <a:tc>
                  <a:txBody>
                    <a:bodyPr/>
                    <a:lstStyle/>
                    <a:p>
                      <a:r>
                        <a:rPr lang="zh-CN" altLang="en-US" dirty="0" smtClean="0"/>
                        <a:t>关键性条件</a:t>
                      </a:r>
                      <a:endParaRPr lang="zh-CN" altLang="en-US" dirty="0"/>
                    </a:p>
                  </a:txBody>
                  <a:tcPr anchor="ctr" anchorCtr="1"/>
                </a:tc>
              </a:tr>
              <a:tr h="582524">
                <a:tc>
                  <a:txBody>
                    <a:bodyPr/>
                    <a:lstStyle/>
                    <a:p>
                      <a:r>
                        <a:rPr lang="zh-CN" altLang="en-US" dirty="0" smtClean="0"/>
                        <a:t>战略性行业转移</a:t>
                      </a:r>
                      <a:endParaRPr lang="zh-CN" altLang="en-US" dirty="0"/>
                    </a:p>
                  </a:txBody>
                  <a:tcPr anchor="ctr" anchorCtr="1"/>
                </a:tc>
                <a:tc>
                  <a:txBody>
                    <a:bodyPr/>
                    <a:lstStyle/>
                    <a:p>
                      <a:r>
                        <a:rPr lang="zh-CN" altLang="en-US" dirty="0" smtClean="0"/>
                        <a:t>现有行业逐步衰退</a:t>
                      </a:r>
                      <a:endParaRPr lang="zh-CN" altLang="en-US" dirty="0"/>
                    </a:p>
                  </a:txBody>
                  <a:tcPr anchor="ctr" anchorCtr="1"/>
                </a:tc>
              </a:tr>
              <a:tr h="582524">
                <a:tc>
                  <a:txBody>
                    <a:bodyPr/>
                    <a:lstStyle/>
                    <a:p>
                      <a:r>
                        <a:rPr lang="zh-CN" altLang="en-US" dirty="0" smtClean="0"/>
                        <a:t>战术性发展</a:t>
                      </a:r>
                      <a:endParaRPr lang="zh-CN" altLang="en-US" dirty="0"/>
                    </a:p>
                  </a:txBody>
                  <a:tcPr anchor="ctr" anchorCtr="1"/>
                </a:tc>
                <a:tc>
                  <a:txBody>
                    <a:bodyPr/>
                    <a:lstStyle/>
                    <a:p>
                      <a:r>
                        <a:rPr lang="zh-CN" altLang="en-US" dirty="0" smtClean="0"/>
                        <a:t>新行业吸引力较大</a:t>
                      </a:r>
                      <a:endParaRPr lang="zh-CN" altLang="en-US" dirty="0"/>
                    </a:p>
                  </a:txBody>
                  <a:tcPr anchor="ctr" anchorCtr="1"/>
                </a:tc>
              </a:tr>
              <a:tr h="582524">
                <a:tc>
                  <a:txBody>
                    <a:bodyPr/>
                    <a:lstStyle/>
                    <a:p>
                      <a:r>
                        <a:rPr lang="zh-CN" altLang="en-US" dirty="0" smtClean="0"/>
                        <a:t>范围经济</a:t>
                      </a:r>
                      <a:endParaRPr lang="zh-CN" altLang="en-US" dirty="0"/>
                    </a:p>
                  </a:txBody>
                  <a:tcPr anchor="ctr" anchorCtr="1"/>
                </a:tc>
                <a:tc>
                  <a:txBody>
                    <a:bodyPr/>
                    <a:lstStyle/>
                    <a:p>
                      <a:r>
                        <a:rPr lang="zh-CN" altLang="en-US" dirty="0" smtClean="0"/>
                        <a:t>少量投入就可进入新行业</a:t>
                      </a:r>
                      <a:endParaRPr lang="zh-CN" altLang="en-US" dirty="0"/>
                    </a:p>
                  </a:txBody>
                  <a:tcPr anchor="ctr" anchorCtr="1"/>
                </a:tc>
              </a:tr>
              <a:tr h="598862">
                <a:tc>
                  <a:txBody>
                    <a:bodyPr/>
                    <a:lstStyle/>
                    <a:p>
                      <a:r>
                        <a:rPr lang="zh-CN" altLang="en-US" dirty="0" smtClean="0"/>
                        <a:t>提高或获取核心能力</a:t>
                      </a:r>
                      <a:endParaRPr lang="zh-CN" altLang="en-US" dirty="0"/>
                    </a:p>
                  </a:txBody>
                  <a:tcPr anchor="ctr" anchorCtr="1"/>
                </a:tc>
                <a:tc>
                  <a:txBody>
                    <a:bodyPr/>
                    <a:lstStyle/>
                    <a:p>
                      <a:r>
                        <a:rPr lang="zh-CN" altLang="en-US" dirty="0" smtClean="0"/>
                        <a:t>拥有核心能力技术</a:t>
                      </a:r>
                      <a:r>
                        <a:rPr lang="en-US" altLang="zh-CN" dirty="0" smtClean="0"/>
                        <a:t>/</a:t>
                      </a:r>
                      <a:r>
                        <a:rPr lang="zh-CN" altLang="en-US" dirty="0" smtClean="0"/>
                        <a:t>市场相关度高</a:t>
                      </a:r>
                      <a:endParaRPr lang="zh-CN" altLang="en-US" dirty="0"/>
                    </a:p>
                  </a:txBody>
                  <a:tcPr anchor="ctr" anchorCtr="1"/>
                </a:tc>
              </a:tr>
              <a:tr h="582524">
                <a:tc>
                  <a:txBody>
                    <a:bodyPr/>
                    <a:lstStyle/>
                    <a:p>
                      <a:r>
                        <a:rPr lang="zh-CN" altLang="en-US" dirty="0" smtClean="0"/>
                        <a:t>分散风险</a:t>
                      </a:r>
                      <a:endParaRPr lang="zh-CN" altLang="en-US" dirty="0"/>
                    </a:p>
                  </a:txBody>
                  <a:tcPr anchor="ctr" anchorCtr="1"/>
                </a:tc>
                <a:tc>
                  <a:txBody>
                    <a:bodyPr/>
                    <a:lstStyle/>
                    <a:p>
                      <a:r>
                        <a:rPr lang="zh-CN" altLang="en-US" dirty="0" smtClean="0"/>
                        <a:t>现有行业市场</a:t>
                      </a:r>
                      <a:r>
                        <a:rPr lang="en-US" altLang="zh-CN" dirty="0" smtClean="0"/>
                        <a:t>/</a:t>
                      </a:r>
                      <a:r>
                        <a:rPr lang="zh-CN" altLang="en-US" dirty="0" smtClean="0"/>
                        <a:t>技术变化大</a:t>
                      </a:r>
                      <a:endParaRPr lang="zh-CN" altLang="en-US" dirty="0"/>
                    </a:p>
                  </a:txBody>
                  <a:tcPr anchor="ctr" anchorCtr="1"/>
                </a:tc>
              </a:tr>
              <a:tr h="582524">
                <a:tc>
                  <a:txBody>
                    <a:bodyPr/>
                    <a:lstStyle/>
                    <a:p>
                      <a:r>
                        <a:rPr lang="zh-CN" altLang="en-US" dirty="0" smtClean="0"/>
                        <a:t>追求成长</a:t>
                      </a:r>
                      <a:endParaRPr lang="zh-CN" altLang="en-US" dirty="0"/>
                    </a:p>
                  </a:txBody>
                  <a:tcPr anchor="ctr" anchorCtr="1"/>
                </a:tc>
                <a:tc>
                  <a:txBody>
                    <a:bodyPr/>
                    <a:lstStyle/>
                    <a:p>
                      <a:r>
                        <a:rPr lang="zh-CN" altLang="en-US" dirty="0" smtClean="0"/>
                        <a:t>现有市场饱和</a:t>
                      </a:r>
                      <a:r>
                        <a:rPr lang="en-US" altLang="zh-CN" dirty="0" smtClean="0"/>
                        <a:t>/</a:t>
                      </a:r>
                      <a:r>
                        <a:rPr lang="zh-CN" altLang="en-US" dirty="0" smtClean="0"/>
                        <a:t>产品竞争力低</a:t>
                      </a:r>
                      <a:endParaRPr lang="zh-CN" altLang="en-US" dirty="0"/>
                    </a:p>
                  </a:txBody>
                  <a:tcPr anchor="ctr" anchorCtr="1"/>
                </a:tc>
              </a:tr>
            </a:tbl>
          </a:graphicData>
        </a:graphic>
      </p:graphicFrame>
      <p:sp>
        <p:nvSpPr>
          <p:cNvPr id="5" name="矩形 4"/>
          <p:cNvSpPr/>
          <p:nvPr/>
        </p:nvSpPr>
        <p:spPr>
          <a:xfrm>
            <a:off x="1428728" y="1785926"/>
            <a:ext cx="6000792" cy="42862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表</a:t>
            </a:r>
            <a:r>
              <a:rPr lang="en-US" altLang="zh-CN" dirty="0" smtClean="0"/>
              <a:t>4-3 </a:t>
            </a:r>
            <a:r>
              <a:rPr lang="zh-CN" altLang="en-US" dirty="0" smtClean="0"/>
              <a:t>企业多元化战略的动机</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857250" y="1285875"/>
            <a:ext cx="7620000" cy="4953000"/>
          </a:xfrm>
        </p:spPr>
        <p:txBody>
          <a:bodyPr/>
          <a:lstStyle/>
          <a:p>
            <a:pPr>
              <a:spcBef>
                <a:spcPct val="0"/>
              </a:spcBef>
              <a:buClrTx/>
              <a:buSzTx/>
              <a:buFontTx/>
              <a:buNone/>
              <a:defRPr/>
            </a:pPr>
            <a:r>
              <a:rPr lang="zh-CN" altLang="en-US" sz="2800" b="1" kern="1200" dirty="0" smtClean="0">
                <a:solidFill>
                  <a:srgbClr val="003399"/>
                </a:solidFill>
              </a:rPr>
              <a:t>什么是管理</a:t>
            </a:r>
            <a:endParaRPr lang="en-US" altLang="zh-CN" sz="2800" b="1" kern="1200" dirty="0" smtClean="0">
              <a:solidFill>
                <a:srgbClr val="003399"/>
              </a:solidFill>
            </a:endParaRPr>
          </a:p>
          <a:p>
            <a:pPr>
              <a:spcBef>
                <a:spcPct val="0"/>
              </a:spcBef>
              <a:buClrTx/>
              <a:buSzTx/>
              <a:buFontTx/>
              <a:buNone/>
              <a:defRPr/>
            </a:pPr>
            <a:endParaRPr lang="en-US" altLang="zh-CN" sz="2800" b="1" kern="1200" dirty="0" smtClean="0">
              <a:solidFill>
                <a:srgbClr val="003399"/>
              </a:solidFill>
            </a:endParaRPr>
          </a:p>
          <a:p>
            <a:pPr algn="ctr">
              <a:buFont typeface="Wingdings" pitchFamily="2" charset="2"/>
              <a:buNone/>
              <a:defRPr/>
            </a:pPr>
            <a:r>
              <a:rPr lang="zh-CN" altLang="en-US" sz="3600" b="1" dirty="0">
                <a:solidFill>
                  <a:srgbClr val="003399"/>
                </a:solidFill>
              </a:rPr>
              <a:t>管理就是让人做事并取得成果。</a:t>
            </a:r>
          </a:p>
          <a:p>
            <a:pPr algn="ctr">
              <a:defRPr/>
            </a:pPr>
            <a:r>
              <a:rPr lang="zh-CN" altLang="en-US" sz="2400" b="1" dirty="0">
                <a:solidFill>
                  <a:srgbClr val="003399"/>
                </a:solidFill>
              </a:rPr>
              <a:t>让：命令与启发。</a:t>
            </a:r>
          </a:p>
          <a:p>
            <a:pPr algn="ctr">
              <a:defRPr/>
            </a:pPr>
            <a:r>
              <a:rPr lang="zh-CN" altLang="en-US" sz="2400" b="1" dirty="0">
                <a:solidFill>
                  <a:srgbClr val="003399"/>
                </a:solidFill>
              </a:rPr>
              <a:t>人：引</a:t>
            </a:r>
            <a:r>
              <a:rPr lang="en-US" altLang="zh-CN" sz="2400" b="1" dirty="0">
                <a:solidFill>
                  <a:srgbClr val="003399"/>
                </a:solidFill>
              </a:rPr>
              <a:t>/</a:t>
            </a:r>
            <a:r>
              <a:rPr lang="zh-CN" altLang="en-US" sz="2400" b="1" dirty="0">
                <a:solidFill>
                  <a:srgbClr val="003399"/>
                </a:solidFill>
              </a:rPr>
              <a:t>选</a:t>
            </a:r>
            <a:r>
              <a:rPr lang="en-US" altLang="zh-CN" sz="2400" b="1" dirty="0">
                <a:solidFill>
                  <a:srgbClr val="003399"/>
                </a:solidFill>
              </a:rPr>
              <a:t>/</a:t>
            </a:r>
            <a:r>
              <a:rPr lang="zh-CN" altLang="en-US" sz="2400" b="1" dirty="0">
                <a:solidFill>
                  <a:srgbClr val="003399"/>
                </a:solidFill>
              </a:rPr>
              <a:t>用</a:t>
            </a:r>
            <a:r>
              <a:rPr lang="en-US" altLang="zh-CN" sz="2400" b="1" dirty="0">
                <a:solidFill>
                  <a:srgbClr val="003399"/>
                </a:solidFill>
              </a:rPr>
              <a:t>/</a:t>
            </a:r>
            <a:r>
              <a:rPr lang="zh-CN" altLang="en-US" sz="2400" b="1" dirty="0">
                <a:solidFill>
                  <a:srgbClr val="003399"/>
                </a:solidFill>
              </a:rPr>
              <a:t>育</a:t>
            </a:r>
            <a:r>
              <a:rPr lang="en-US" altLang="zh-CN" sz="2400" b="1" dirty="0">
                <a:solidFill>
                  <a:srgbClr val="003399"/>
                </a:solidFill>
              </a:rPr>
              <a:t>/</a:t>
            </a:r>
            <a:r>
              <a:rPr lang="zh-CN" altLang="en-US" sz="2400" b="1" dirty="0">
                <a:solidFill>
                  <a:srgbClr val="003399"/>
                </a:solidFill>
              </a:rPr>
              <a:t>留。</a:t>
            </a:r>
          </a:p>
          <a:p>
            <a:pPr algn="ctr">
              <a:defRPr/>
            </a:pPr>
            <a:r>
              <a:rPr lang="zh-CN" altLang="en-US" sz="2400" b="1" dirty="0">
                <a:solidFill>
                  <a:srgbClr val="003399"/>
                </a:solidFill>
              </a:rPr>
              <a:t>做、取得：措施手段。</a:t>
            </a:r>
          </a:p>
          <a:p>
            <a:pPr algn="ctr">
              <a:defRPr/>
            </a:pPr>
            <a:r>
              <a:rPr lang="zh-CN" altLang="en-US" sz="2400" b="1" dirty="0">
                <a:solidFill>
                  <a:srgbClr val="003399"/>
                </a:solidFill>
              </a:rPr>
              <a:t>事：客观事物，主观选择。</a:t>
            </a:r>
          </a:p>
          <a:p>
            <a:pPr algn="ctr">
              <a:defRPr/>
            </a:pPr>
            <a:r>
              <a:rPr lang="zh-CN" altLang="en-US" sz="2400" b="1" dirty="0">
                <a:solidFill>
                  <a:srgbClr val="003399"/>
                </a:solidFill>
              </a:rPr>
              <a:t>成果：需要兼顾多重伦理准则。</a:t>
            </a:r>
          </a:p>
          <a:p>
            <a:pPr algn="ctr">
              <a:defRPr/>
            </a:pPr>
            <a:r>
              <a:rPr lang="zh-CN" altLang="en-US" sz="2400" b="1" dirty="0">
                <a:solidFill>
                  <a:srgbClr val="003399"/>
                </a:solidFill>
              </a:rPr>
              <a:t>领域：人、事、物，方针、方法、准则。</a:t>
            </a:r>
          </a:p>
          <a:p>
            <a:pPr algn="ctr">
              <a:defRPr/>
            </a:pPr>
            <a:r>
              <a:rPr lang="zh-CN" altLang="en-US" sz="2400" b="1" dirty="0">
                <a:solidFill>
                  <a:srgbClr val="003399"/>
                </a:solidFill>
              </a:rPr>
              <a:t>特性：科学性</a:t>
            </a:r>
            <a:r>
              <a:rPr lang="en-US" altLang="zh-CN" sz="2400" b="1" dirty="0">
                <a:solidFill>
                  <a:srgbClr val="003399"/>
                </a:solidFill>
              </a:rPr>
              <a:t>-</a:t>
            </a:r>
            <a:r>
              <a:rPr lang="zh-CN" altLang="en-US" sz="2400" b="1" dirty="0">
                <a:solidFill>
                  <a:srgbClr val="003399"/>
                </a:solidFill>
              </a:rPr>
              <a:t>高效，艺术性</a:t>
            </a:r>
            <a:r>
              <a:rPr lang="en-US" altLang="zh-CN" sz="2400" b="1" dirty="0">
                <a:solidFill>
                  <a:srgbClr val="003399"/>
                </a:solidFill>
              </a:rPr>
              <a:t>-</a:t>
            </a:r>
            <a:r>
              <a:rPr lang="zh-CN" altLang="en-US" sz="2400" b="1" dirty="0">
                <a:solidFill>
                  <a:srgbClr val="003399"/>
                </a:solidFill>
              </a:rPr>
              <a:t>愉快，战略性</a:t>
            </a:r>
            <a:r>
              <a:rPr lang="en-US" altLang="zh-CN" sz="2400" b="1" dirty="0">
                <a:solidFill>
                  <a:srgbClr val="003399"/>
                </a:solidFill>
              </a:rPr>
              <a:t>-</a:t>
            </a:r>
            <a:r>
              <a:rPr lang="zh-CN" altLang="en-US" sz="2400" b="1" dirty="0">
                <a:solidFill>
                  <a:srgbClr val="003399"/>
                </a:solidFill>
              </a:rPr>
              <a:t>正确。</a:t>
            </a:r>
          </a:p>
        </p:txBody>
      </p:sp>
      <p:sp>
        <p:nvSpPr>
          <p:cNvPr id="14339" name="Rectangle 9"/>
          <p:cNvSpPr>
            <a:spLocks noGrp="1" noChangeArrowheads="1"/>
          </p:cNvSpPr>
          <p:nvPr>
            <p:ph type="title"/>
          </p:nvPr>
        </p:nvSpPr>
        <p:spPr>
          <a:xfrm>
            <a:off x="1371600" y="228600"/>
            <a:ext cx="7620000" cy="868363"/>
          </a:xfrm>
        </p:spPr>
        <p:txBody>
          <a:bodyPr/>
          <a:lstStyle/>
          <a:p>
            <a:pPr eaLnBrk="1" hangingPunct="1"/>
            <a:r>
              <a:rPr lang="zh-CN" altLang="en-US" sz="3600" b="1" smtClean="0">
                <a:solidFill>
                  <a:srgbClr val="003399"/>
                </a:solidFill>
              </a:rPr>
              <a:t>引子</a:t>
            </a:r>
            <a:endParaRPr lang="en-US" altLang="zh-CN" sz="3600" b="1" smtClean="0">
              <a:solidFill>
                <a:srgbClr val="003399"/>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4.1.3 </a:t>
            </a:r>
            <a:r>
              <a:rPr lang="zh-CN" altLang="en-US" dirty="0" smtClean="0"/>
              <a:t>多元化战略</a:t>
            </a:r>
            <a:endParaRPr lang="zh-CN" altLang="en-US" dirty="0"/>
          </a:p>
        </p:txBody>
      </p:sp>
      <p:sp>
        <p:nvSpPr>
          <p:cNvPr id="3" name="内容占位符 2"/>
          <p:cNvSpPr>
            <a:spLocks noGrp="1"/>
          </p:cNvSpPr>
          <p:nvPr>
            <p:ph idx="1"/>
          </p:nvPr>
        </p:nvSpPr>
        <p:spPr/>
        <p:txBody>
          <a:bodyPr/>
          <a:lstStyle/>
          <a:p>
            <a:r>
              <a:rPr lang="zh-CN" altLang="en-US" dirty="0" smtClean="0"/>
              <a:t>为实现多元化目标，企业应围绕以下五点创造条件：</a:t>
            </a:r>
            <a:endParaRPr lang="en-US" altLang="zh-CN" dirty="0" smtClean="0"/>
          </a:p>
          <a:p>
            <a:pPr lvl="1"/>
            <a:r>
              <a:rPr lang="zh-CN" altLang="en-US" sz="2400" dirty="0" smtClean="0"/>
              <a:t>多元化企业必须拥有一个超越于具体业务的企业战略，使企业战略更加强调未来愿景和总体控制。</a:t>
            </a:r>
            <a:endParaRPr lang="en-US" altLang="zh-CN" sz="2400" dirty="0" smtClean="0"/>
          </a:p>
          <a:p>
            <a:pPr lvl="1"/>
            <a:r>
              <a:rPr lang="zh-CN" altLang="en-US" sz="2400" dirty="0" smtClean="0"/>
              <a:t>在企业层面拥有一个强调组织学习能力与创造性的核心竞争力。</a:t>
            </a:r>
            <a:endParaRPr lang="en-US" altLang="zh-CN" sz="2400" dirty="0" smtClean="0"/>
          </a:p>
          <a:p>
            <a:pPr lvl="1"/>
            <a:r>
              <a:rPr lang="zh-CN" altLang="en-US" sz="2400" dirty="0" smtClean="0"/>
              <a:t>拥有一个竞争性的企业愿景与具备筛选功能的业务模型，做到“多而不乱”。</a:t>
            </a:r>
            <a:endParaRPr lang="en-US" altLang="zh-CN" sz="2400" dirty="0" smtClean="0"/>
          </a:p>
          <a:p>
            <a:pPr lvl="1"/>
            <a:r>
              <a:rPr lang="zh-CN" altLang="en-US" sz="2400" dirty="0" smtClean="0"/>
              <a:t>具有较强的凝聚力和控制力的企业文化。</a:t>
            </a:r>
            <a:endParaRPr lang="en-US" altLang="zh-CN" sz="2400" dirty="0" smtClean="0"/>
          </a:p>
          <a:p>
            <a:pPr lvl="1"/>
            <a:r>
              <a:rPr lang="zh-CN" altLang="en-US" sz="2400" dirty="0" smtClean="0"/>
              <a:t>具有扩展经营项目的实力（资金、技术、人才等）。</a:t>
            </a:r>
            <a:endParaRPr lang="zh-CN" altLang="en-US" sz="24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海尔多元化战略</a:t>
            </a:r>
            <a:endParaRPr lang="zh-CN" altLang="en-US" dirty="0"/>
          </a:p>
        </p:txBody>
      </p:sp>
      <p:sp>
        <p:nvSpPr>
          <p:cNvPr id="3" name="内容占位符 2"/>
          <p:cNvSpPr>
            <a:spLocks noGrp="1"/>
          </p:cNvSpPr>
          <p:nvPr>
            <p:ph idx="1"/>
          </p:nvPr>
        </p:nvSpPr>
        <p:spPr/>
        <p:txBody>
          <a:bodyPr/>
          <a:lstStyle/>
          <a:p>
            <a:r>
              <a:rPr lang="zh-CN" altLang="en-US" sz="2000" dirty="0"/>
              <a:t>下面再以海尔公司为例，海尔在建立初期的是以生产电冰箱起家的，在张瑞敏的带领下企业依靠电冰箱获得了很高的市场份额与利润，成为一个极具实力的电冰箱生产商，企业依托专业化经营使得海尔冰箱成为中国冰箱史上第一个国产金牌，是当时中国家电唯一的驰名商标，并通过美国</a:t>
            </a:r>
            <a:r>
              <a:rPr lang="en-US" altLang="zh-CN" sz="2000" dirty="0"/>
              <a:t>UL</a:t>
            </a:r>
            <a:r>
              <a:rPr lang="zh-CN" altLang="en-US" sz="2000" dirty="0"/>
              <a:t>认证，成功出口到欧美国家，而后企业在专业化的经营基础上转向多元化，先采用相关多元化模式发展，经营业务从电冰箱进入到电冰柜和空调器，且分别成为中国名牌产品，而后企业在通过并购，发展了洗衣机、微波炉、热水器等产品线，从而成功的覆盖所有白色家电产品，企业在保证主营业务而发展其他业务而获得成功后，海尔将经营范围拓宽到自己并不熟悉的行业，从白色家电到电脑、手机、餐饮、金融、旅游、生物医药等方面，从相关多元化到非相关多元化，可以说海尔的多元化做的风生水起，试图通过此种经营模式来达到做大做强的目的，但当海尔的索要经营的业务越来越复杂，伴随着资源、资金的分散时，为应对经营风险而给管理、决策带来了严重的挑战，最终海尔不得不面对其多元化进程中的</a:t>
            </a:r>
            <a:r>
              <a:rPr lang="zh-CN" altLang="en-US" sz="2000" dirty="0" smtClean="0"/>
              <a:t>困境</a:t>
            </a:r>
            <a:r>
              <a:rPr lang="zh-CN" altLang="en-US" sz="2000" dirty="0"/>
              <a:t>。</a:t>
            </a:r>
          </a:p>
        </p:txBody>
      </p:sp>
    </p:spTree>
    <p:extLst>
      <p:ext uri="{BB962C8B-B14F-4D97-AF65-F5344CB8AC3E}">
        <p14:creationId xmlns:p14="http://schemas.microsoft.com/office/powerpoint/2010/main" val="38837114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t>早年</a:t>
            </a:r>
            <a:r>
              <a:rPr lang="zh-CN" altLang="en-US" sz="2000" dirty="0"/>
              <a:t>进入的手机、电脑行业，在经历了昙花一现后迎接她的是市场反应的暗淡，库存的积压，及多达上亿的亏损，但该业务仍在苦苦挣扎</a:t>
            </a:r>
            <a:r>
              <a:rPr lang="zh-CN" altLang="en-US" sz="2000" dirty="0" smtClean="0"/>
              <a:t>，同样</a:t>
            </a:r>
            <a:r>
              <a:rPr lang="zh-CN" altLang="en-US" sz="2000" dirty="0"/>
              <a:t>在经营中的生物医药等业务面临的情况依然是不容乐观，也一样成为企业不断砸钱的业务，海尔没有及时醒悟，仍然抱着做大做强的念想不放而让企业不断给这些业务注资，而由于海尔主营业务白色家电的利润越来越微薄，这给海尔的非相关多元化战略的实施以致命一击，严重影响了企业的整体的营收水平，同时企业背负着这样的不争气的业务消耗了企业的资源，影响了企业的战略决策，造成了市场机会的延误，给企业带来的严重损失，所以说海尔的多元化战略特别是非相关多元化战略不得不以失败告终</a:t>
            </a:r>
            <a:r>
              <a:rPr lang="zh-CN" altLang="en-US" sz="2000" dirty="0" smtClean="0"/>
              <a:t>。</a:t>
            </a:r>
            <a:endParaRPr lang="en-US" altLang="zh-CN" sz="2000" dirty="0" smtClean="0"/>
          </a:p>
          <a:p>
            <a:r>
              <a:rPr lang="zh-CN" altLang="en-US" sz="2000" dirty="0"/>
              <a:t>个人认为海尔在进行多元化战略实施过程中，沿着先相关多元化后非相关多元化，这点上符合一般企业多元化战略实施的步骤，能够最大的降低风险，海尔利用原有的技术优势和市场优势先相关多元化经营在拓展到在之前无任何优势的非相关多元化，经营业务从白色</a:t>
            </a:r>
            <a:r>
              <a:rPr lang="zh-CN" altLang="en-US" sz="2000" dirty="0" smtClean="0"/>
              <a:t>家电</a:t>
            </a:r>
            <a:endParaRPr lang="en-US" altLang="zh-CN" sz="2000" dirty="0" smtClean="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海尔多元化战略</a:t>
            </a:r>
            <a:endParaRPr lang="zh-CN" altLang="en-US" dirty="0"/>
          </a:p>
        </p:txBody>
      </p:sp>
    </p:spTree>
    <p:extLst>
      <p:ext uri="{BB962C8B-B14F-4D97-AF65-F5344CB8AC3E}">
        <p14:creationId xmlns:p14="http://schemas.microsoft.com/office/powerpoint/2010/main" val="267560045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t>发展到通讯信息业、金融业、餐饮业等行业，可以说已经是非常全的多元化经营模式，然而这看上去完美的多元化战略到最后却以失败而告终。海尔多元化失败的原因主要是在进行非相关多元化时一味的图大图全，追求企业的大而强，而没有考虑以企业目前的实力、资源能否能应对如此复杂、如此不相关的经营业务，因好大喜功而最后暴露出来的经营问题让企业管理者无法是从，管理者无法放下先前的目标口号，不甘心目前的状况，试图通过持续的资金支持而最终能换来这些业务的起死回生，但市场瞬息万变，往往这种拆东墙补西墙地一意孤行的做法并不能换来企业所希望的结果，海尔对于刚开始明星类的业务而最后变成瘦狗类的业务时，应该快速砍掉这样后续的经营风险会小很多</a:t>
            </a:r>
            <a:r>
              <a:rPr lang="en-US" altLang="zh-CN" sz="2000" dirty="0"/>
              <a:t>; </a:t>
            </a:r>
            <a:r>
              <a:rPr lang="zh-CN" altLang="en-US" sz="2000" dirty="0"/>
              <a:t>同时大而全的经营范围并没有给海尔降低经营风险，找到另外的利润增长点，反而是业务越分散经营控制越难，越分散的资金造成的机会成本越大，而最终导致了海尔的多元化的失败。所以对海尔来说，若能在早期多元化战略实施的时候不以图大图强为主要目标，能够在多元化的经营中选择少数几个来作为自己的后续重点发展的主要业务而对现有主营业务的支持，那海尔的多元化战略尤其是非相关多元化经营或许被证明是一项明智的选择。</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海尔多元化战略</a:t>
            </a:r>
            <a:endParaRPr lang="zh-CN" altLang="en-US" dirty="0"/>
          </a:p>
        </p:txBody>
      </p:sp>
    </p:spTree>
    <p:extLst>
      <p:ext uri="{BB962C8B-B14F-4D97-AF65-F5344CB8AC3E}">
        <p14:creationId xmlns:p14="http://schemas.microsoft.com/office/powerpoint/2010/main" val="21823561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14612" y="292893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第四章 公司层战略的选择</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286116" y="17859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专业化与多元化战略</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454702" y="27000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solidFill>
                  <a:srgbClr val="7030A0"/>
                </a:solidFill>
              </a:rPr>
              <a:t>一体化战略</a:t>
            </a:r>
            <a:endParaRPr lang="zh-CN" altLang="en-US" dirty="0">
              <a:solidFill>
                <a:srgbClr val="7030A0"/>
              </a:solidFill>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14678" y="278605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5500694" y="4918075"/>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国际化战略</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
        <p:nvSpPr>
          <p:cNvPr id="27" name="Line 7"/>
          <p:cNvSpPr>
            <a:spLocks noChangeShapeType="1"/>
          </p:cNvSpPr>
          <p:nvPr/>
        </p:nvSpPr>
        <p:spPr bwMode="auto">
          <a:xfrm>
            <a:off x="2786050" y="400050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28" name="AutoShape 24"/>
          <p:cNvSpPr>
            <a:spLocks noChangeArrowheads="1"/>
          </p:cNvSpPr>
          <p:nvPr/>
        </p:nvSpPr>
        <p:spPr bwMode="gray">
          <a:xfrm>
            <a:off x="3500430" y="3714752"/>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t>联盟、并购与重组战略</a:t>
            </a:r>
            <a:endParaRPr lang="zh-CN" altLang="en-US" dirty="0"/>
          </a:p>
        </p:txBody>
      </p:sp>
      <p:sp>
        <p:nvSpPr>
          <p:cNvPr id="29" name="Oval 28"/>
          <p:cNvSpPr>
            <a:spLocks noChangeArrowheads="1"/>
          </p:cNvSpPr>
          <p:nvPr/>
        </p:nvSpPr>
        <p:spPr bwMode="gray">
          <a:xfrm>
            <a:off x="3286116" y="3857628"/>
            <a:ext cx="228600" cy="228600"/>
          </a:xfrm>
          <a:prstGeom prst="ellipse">
            <a:avLst/>
          </a:prstGeom>
          <a:gradFill rotWithShape="1">
            <a:gsLst>
              <a:gs pos="0">
                <a:srgbClr val="0070C0"/>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Tree>
    <p:extLst>
      <p:ext uri="{BB962C8B-B14F-4D97-AF65-F5344CB8AC3E}">
        <p14:creationId xmlns:p14="http://schemas.microsoft.com/office/powerpoint/2010/main" val="3253742703"/>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一体化战略</a:t>
            </a:r>
            <a:endParaRPr lang="zh-CN" altLang="en-US" dirty="0"/>
          </a:p>
        </p:txBody>
      </p:sp>
      <p:sp>
        <p:nvSpPr>
          <p:cNvPr id="3" name="内容占位符 2"/>
          <p:cNvSpPr>
            <a:spLocks noGrp="1"/>
          </p:cNvSpPr>
          <p:nvPr>
            <p:ph idx="1"/>
          </p:nvPr>
        </p:nvSpPr>
        <p:spPr/>
        <p:txBody>
          <a:bodyPr/>
          <a:lstStyle/>
          <a:p>
            <a:r>
              <a:rPr lang="zh-CN" altLang="en-US" dirty="0" smtClean="0"/>
              <a:t>一体化战略：企业充分利用自己在产品、技术、市场上的优势，向经营领域的深度和广度发展的战略。</a:t>
            </a:r>
            <a:endParaRPr lang="en-US" altLang="zh-CN" dirty="0" smtClean="0"/>
          </a:p>
          <a:p>
            <a:r>
              <a:rPr lang="zh-CN" altLang="en-US" dirty="0" smtClean="0"/>
              <a:t>一体化战略的理论依据：</a:t>
            </a:r>
            <a:endParaRPr lang="en-US" altLang="zh-CN" dirty="0" smtClean="0"/>
          </a:p>
          <a:p>
            <a:pPr lvl="1"/>
            <a:r>
              <a:rPr lang="zh-CN" altLang="en-US" sz="2400" dirty="0" smtClean="0"/>
              <a:t>市场内在化原理。</a:t>
            </a:r>
            <a:endParaRPr lang="en-US" altLang="zh-CN" sz="2400" dirty="0" smtClean="0"/>
          </a:p>
          <a:p>
            <a:pPr lvl="1"/>
            <a:r>
              <a:rPr lang="zh-CN" altLang="en-US" sz="2400" dirty="0" smtClean="0"/>
              <a:t>设施的不可分原理。</a:t>
            </a:r>
            <a:endParaRPr lang="en-US" altLang="zh-CN" sz="2400" dirty="0" smtClean="0"/>
          </a:p>
          <a:p>
            <a:pPr lvl="1"/>
            <a:r>
              <a:rPr lang="zh-CN" altLang="en-US" sz="2400" dirty="0" smtClean="0"/>
              <a:t>协同效应原理。</a:t>
            </a:r>
            <a:endParaRPr lang="en-US" altLang="zh-CN" sz="2400" dirty="0" smtClean="0"/>
          </a:p>
          <a:p>
            <a:r>
              <a:rPr lang="zh-CN" altLang="en-US" dirty="0" smtClean="0"/>
              <a:t>一体化战略的类型：</a:t>
            </a:r>
            <a:endParaRPr lang="en-US" altLang="zh-CN" dirty="0" smtClean="0"/>
          </a:p>
          <a:p>
            <a:pPr lvl="1"/>
            <a:r>
              <a:rPr lang="zh-CN" altLang="en-US" sz="2400" dirty="0" smtClean="0"/>
              <a:t>纵向一体化战略和横向一体化战略</a:t>
            </a:r>
            <a:endParaRPr lang="zh-CN" altLang="en-US" sz="24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纵向一体化</a:t>
            </a:r>
            <a:endParaRPr lang="zh-CN" altLang="en-US" dirty="0"/>
          </a:p>
        </p:txBody>
      </p:sp>
      <p:sp>
        <p:nvSpPr>
          <p:cNvPr id="3" name="内容占位符 2"/>
          <p:cNvSpPr>
            <a:spLocks noGrp="1"/>
          </p:cNvSpPr>
          <p:nvPr>
            <p:ph idx="1"/>
          </p:nvPr>
        </p:nvSpPr>
        <p:spPr/>
        <p:txBody>
          <a:bodyPr/>
          <a:lstStyle/>
          <a:p>
            <a:r>
              <a:rPr lang="zh-CN" altLang="en-US" dirty="0" smtClean="0"/>
              <a:t>纵向一体化：也称垂直一体化，指生产或经营过程相互衔接、紧密联系的企业之间实现一体化。</a:t>
            </a:r>
            <a:endParaRPr lang="en-US" altLang="zh-CN" dirty="0" smtClean="0"/>
          </a:p>
          <a:p>
            <a:r>
              <a:rPr lang="zh-CN" altLang="en-US" dirty="0" smtClean="0"/>
              <a:t>纵向一体化的分类：</a:t>
            </a:r>
            <a:endParaRPr lang="en-US" altLang="zh-CN" dirty="0" smtClean="0"/>
          </a:p>
          <a:p>
            <a:pPr lvl="1"/>
            <a:r>
              <a:rPr lang="zh-CN" altLang="en-US" dirty="0" smtClean="0"/>
              <a:t>物质流动的方向</a:t>
            </a:r>
            <a:r>
              <a:rPr lang="en-US" altLang="zh-CN" dirty="0" smtClean="0"/>
              <a:t>-</a:t>
            </a:r>
            <a:r>
              <a:rPr lang="zh-CN" altLang="en-US" dirty="0" smtClean="0"/>
              <a:t>前向一体化和后向一体化（图</a:t>
            </a:r>
            <a:r>
              <a:rPr lang="en-US" altLang="zh-CN" dirty="0" smtClean="0"/>
              <a:t>4-7</a:t>
            </a:r>
            <a:r>
              <a:rPr lang="zh-CN" altLang="en-US" dirty="0" smtClean="0"/>
              <a:t>）</a:t>
            </a:r>
            <a:endParaRPr lang="en-US" altLang="zh-CN" dirty="0" smtClean="0"/>
          </a:p>
          <a:p>
            <a:pPr lvl="2"/>
            <a:r>
              <a:rPr lang="zh-CN" altLang="en-US" dirty="0" smtClean="0"/>
              <a:t>前向一体化：企业和用户企业之间的联合</a:t>
            </a:r>
            <a:endParaRPr lang="en-US" altLang="zh-CN" dirty="0" smtClean="0"/>
          </a:p>
          <a:p>
            <a:pPr lvl="2"/>
            <a:r>
              <a:rPr lang="zh-CN" altLang="en-US" dirty="0" smtClean="0"/>
              <a:t>后向一体化：企业与供应企业之间的联合</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4-7 </a:t>
            </a:r>
            <a:r>
              <a:rPr lang="zh-CN" altLang="en-US" dirty="0" smtClean="0"/>
              <a:t>一体化模型</a:t>
            </a:r>
            <a:endParaRPr lang="zh-CN" altLang="en-US" dirty="0"/>
          </a:p>
        </p:txBody>
      </p:sp>
      <p:sp>
        <p:nvSpPr>
          <p:cNvPr id="4" name="矩形 3"/>
          <p:cNvSpPr/>
          <p:nvPr/>
        </p:nvSpPr>
        <p:spPr>
          <a:xfrm>
            <a:off x="500034" y="1714488"/>
            <a:ext cx="1428760"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原材料</a:t>
            </a:r>
            <a:endParaRPr lang="zh-CN" altLang="en-US" dirty="0"/>
          </a:p>
        </p:txBody>
      </p:sp>
      <p:sp>
        <p:nvSpPr>
          <p:cNvPr id="5" name="矩形 4"/>
          <p:cNvSpPr/>
          <p:nvPr/>
        </p:nvSpPr>
        <p:spPr>
          <a:xfrm>
            <a:off x="2500298" y="1714488"/>
            <a:ext cx="1428760"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制造商</a:t>
            </a:r>
            <a:endParaRPr lang="zh-CN" altLang="en-US" dirty="0"/>
          </a:p>
        </p:txBody>
      </p:sp>
      <p:sp>
        <p:nvSpPr>
          <p:cNvPr id="7" name="矩形 6"/>
          <p:cNvSpPr/>
          <p:nvPr/>
        </p:nvSpPr>
        <p:spPr>
          <a:xfrm>
            <a:off x="4500562" y="1714488"/>
            <a:ext cx="1428760"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a:t>
            </a:r>
            <a:endParaRPr lang="zh-CN" altLang="en-US" dirty="0"/>
          </a:p>
        </p:txBody>
      </p:sp>
      <p:sp>
        <p:nvSpPr>
          <p:cNvPr id="9" name="矩形 8"/>
          <p:cNvSpPr/>
          <p:nvPr/>
        </p:nvSpPr>
        <p:spPr>
          <a:xfrm>
            <a:off x="6715140" y="3286124"/>
            <a:ext cx="1428760"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终端客户</a:t>
            </a:r>
            <a:endParaRPr lang="zh-CN" altLang="en-US" dirty="0"/>
          </a:p>
        </p:txBody>
      </p:sp>
      <p:sp>
        <p:nvSpPr>
          <p:cNvPr id="10" name="矩形 9"/>
          <p:cNvSpPr/>
          <p:nvPr/>
        </p:nvSpPr>
        <p:spPr>
          <a:xfrm>
            <a:off x="4572000" y="3286124"/>
            <a:ext cx="1428760"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配销</a:t>
            </a:r>
            <a:endParaRPr lang="zh-CN" altLang="en-US" dirty="0"/>
          </a:p>
        </p:txBody>
      </p:sp>
      <p:cxnSp>
        <p:nvCxnSpPr>
          <p:cNvPr id="12" name="直接箭头连接符 11"/>
          <p:cNvCxnSpPr>
            <a:stCxn id="4" idx="3"/>
            <a:endCxn id="5" idx="1"/>
          </p:cNvCxnSpPr>
          <p:nvPr/>
        </p:nvCxnSpPr>
        <p:spPr>
          <a:xfrm>
            <a:off x="1928794" y="2035959"/>
            <a:ext cx="571504"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7" idx="1"/>
          </p:cNvCxnSpPr>
          <p:nvPr/>
        </p:nvCxnSpPr>
        <p:spPr>
          <a:xfrm>
            <a:off x="3929058" y="2035959"/>
            <a:ext cx="571504"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4822827" y="2820983"/>
            <a:ext cx="928694"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3"/>
            <a:endCxn id="9" idx="1"/>
          </p:cNvCxnSpPr>
          <p:nvPr/>
        </p:nvCxnSpPr>
        <p:spPr>
          <a:xfrm>
            <a:off x="6000760" y="3607595"/>
            <a:ext cx="714380" cy="158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p:cNvCxnSpPr>
          <p:nvPr/>
        </p:nvCxnSpPr>
        <p:spPr>
          <a:xfrm rot="5400000">
            <a:off x="4893471" y="4321975"/>
            <a:ext cx="78581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214678" y="4714884"/>
            <a:ext cx="4857784" cy="1588"/>
          </a:xfrm>
          <a:prstGeom prst="straightConnector1">
            <a:avLst/>
          </a:prstGeom>
          <a:ln w="254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2786050" y="4929198"/>
            <a:ext cx="1928826" cy="571504"/>
          </a:xfrm>
          <a:prstGeom prst="round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后向一体化</a:t>
            </a:r>
            <a:endParaRPr lang="zh-CN" altLang="en-US" dirty="0"/>
          </a:p>
        </p:txBody>
      </p:sp>
      <p:sp>
        <p:nvSpPr>
          <p:cNvPr id="31" name="圆角矩形 30"/>
          <p:cNvSpPr/>
          <p:nvPr/>
        </p:nvSpPr>
        <p:spPr>
          <a:xfrm>
            <a:off x="6858016" y="4857760"/>
            <a:ext cx="1857388" cy="571504"/>
          </a:xfrm>
          <a:prstGeom prst="round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前向一体化</a:t>
            </a:r>
            <a:endParaRPr lang="zh-CN" alt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dirty="0" smtClean="0"/>
              <a:t>4-4 </a:t>
            </a:r>
            <a:r>
              <a:rPr lang="zh-CN" altLang="en-US" dirty="0" smtClean="0"/>
              <a:t>纵向一体化的优势</a:t>
            </a:r>
            <a:endParaRPr lang="en-US" altLang="zh-CN" dirty="0" smtClean="0"/>
          </a:p>
        </p:txBody>
      </p:sp>
      <p:graphicFrame>
        <p:nvGraphicFramePr>
          <p:cNvPr id="5" name="表格 4"/>
          <p:cNvGraphicFramePr>
            <a:graphicFrameLocks noGrp="1"/>
          </p:cNvGraphicFramePr>
          <p:nvPr/>
        </p:nvGraphicFramePr>
        <p:xfrm>
          <a:off x="571472" y="1142984"/>
          <a:ext cx="7929617" cy="5437605"/>
        </p:xfrm>
        <a:graphic>
          <a:graphicData uri="http://schemas.openxmlformats.org/drawingml/2006/table">
            <a:tbl>
              <a:tblPr firstRow="1" bandRow="1">
                <a:tableStyleId>{21E4AEA4-8DFA-4A89-87EB-49C32662AFE0}</a:tableStyleId>
              </a:tblPr>
              <a:tblGrid>
                <a:gridCol w="2665787"/>
                <a:gridCol w="2665787"/>
                <a:gridCol w="2598043"/>
              </a:tblGrid>
              <a:tr h="857256">
                <a:tc>
                  <a:txBody>
                    <a:bodyPr/>
                    <a:lstStyle/>
                    <a:p>
                      <a:r>
                        <a:rPr lang="zh-CN" altLang="en-US" dirty="0" smtClean="0"/>
                        <a:t>                             类型</a:t>
                      </a:r>
                      <a:endParaRPr lang="en-US" altLang="zh-CN" dirty="0" smtClean="0"/>
                    </a:p>
                    <a:p>
                      <a:endParaRPr lang="en-US" altLang="zh-CN" dirty="0" smtClean="0"/>
                    </a:p>
                    <a:p>
                      <a:r>
                        <a:rPr lang="zh-CN" altLang="en-US" dirty="0" smtClean="0"/>
                        <a:t>优势</a:t>
                      </a:r>
                      <a:endParaRPr lang="zh-CN" altLang="en-US" dirty="0"/>
                    </a:p>
                  </a:txBody>
                  <a:tcPr anchor="ctr" anchorCtr="1"/>
                </a:tc>
                <a:tc>
                  <a:txBody>
                    <a:bodyPr/>
                    <a:lstStyle/>
                    <a:p>
                      <a:r>
                        <a:rPr lang="zh-CN" altLang="en-US" dirty="0" smtClean="0"/>
                        <a:t>后向一体化</a:t>
                      </a:r>
                      <a:endParaRPr lang="zh-CN" altLang="en-US" dirty="0"/>
                    </a:p>
                  </a:txBody>
                  <a:tcPr anchor="ctr" anchorCtr="1"/>
                </a:tc>
                <a:tc>
                  <a:txBody>
                    <a:bodyPr/>
                    <a:lstStyle/>
                    <a:p>
                      <a:r>
                        <a:rPr lang="zh-CN" altLang="en-US" dirty="0" smtClean="0"/>
                        <a:t>前向一体化</a:t>
                      </a:r>
                      <a:endParaRPr lang="zh-CN" altLang="en-US" dirty="0"/>
                    </a:p>
                  </a:txBody>
                  <a:tcPr anchor="ctr" anchorCtr="1"/>
                </a:tc>
              </a:tr>
              <a:tr h="2000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降低生产成本</a:t>
                      </a:r>
                    </a:p>
                    <a:p>
                      <a:endParaRPr lang="zh-CN" altLang="en-US" sz="1600" dirty="0"/>
                    </a:p>
                  </a:txBody>
                  <a:tcPr anchor="ctr" anchorCtr="1"/>
                </a:tc>
                <a:tc>
                  <a:txBody>
                    <a:bodyPr/>
                    <a:lstStyle/>
                    <a:p>
                      <a:pPr>
                        <a:buFont typeface="Wingdings" pitchFamily="2" charset="2"/>
                        <a:buChar char="l"/>
                      </a:pPr>
                      <a:r>
                        <a:rPr lang="zh-CN" altLang="en-US" sz="1600" dirty="0" smtClean="0"/>
                        <a:t>当企业所需要的量很大，足以获得供应商所拥有的规模经济，而且在保证质量的前提下可以赶上或超过供应商的生产效率</a:t>
                      </a:r>
                      <a:endParaRPr lang="en-US" altLang="zh-CN" sz="1600" dirty="0" smtClean="0"/>
                    </a:p>
                    <a:p>
                      <a:pPr>
                        <a:buFont typeface="Wingdings" pitchFamily="2" charset="2"/>
                        <a:buChar char="l"/>
                      </a:pPr>
                      <a:r>
                        <a:rPr lang="zh-CN" altLang="en-US" sz="1600" dirty="0" smtClean="0"/>
                        <a:t>供应商拥有相当可观的利润。</a:t>
                      </a:r>
                      <a:endParaRPr lang="en-US" altLang="zh-CN" sz="1600" dirty="0" smtClean="0"/>
                    </a:p>
                    <a:p>
                      <a:pPr>
                        <a:buFont typeface="Wingdings" pitchFamily="2" charset="2"/>
                        <a:buChar char="l"/>
                      </a:pPr>
                      <a:r>
                        <a:rPr lang="zh-CN" altLang="en-US" sz="1600" dirty="0" smtClean="0"/>
                        <a:t>企业所在的行业发展迅速，而供应不足间接费用降低</a:t>
                      </a:r>
                      <a:endParaRPr lang="zh-CN" altLang="en-US" sz="1600" dirty="0"/>
                    </a:p>
                  </a:txBody>
                  <a:tcPr anchor="ctr" anchorCtr="1"/>
                </a:tc>
                <a:tc>
                  <a:txBody>
                    <a:bodyPr/>
                    <a:lstStyle/>
                    <a:p>
                      <a:pPr>
                        <a:buFont typeface="Wingdings" pitchFamily="2" charset="2"/>
                        <a:buChar char="l"/>
                      </a:pPr>
                      <a:r>
                        <a:rPr lang="zh-CN" altLang="en-US" sz="1600" dirty="0" smtClean="0"/>
                        <a:t>企业直接进入销售渠道，取消了销售渠道的议价能力，带来明显的成本节约同时降低产品价格</a:t>
                      </a:r>
                      <a:endParaRPr lang="en-US" altLang="zh-CN" sz="1600" dirty="0" smtClean="0"/>
                    </a:p>
                    <a:p>
                      <a:pPr>
                        <a:buFont typeface="Wingdings" pitchFamily="2" charset="2"/>
                        <a:buChar char="l"/>
                      </a:pPr>
                      <a:r>
                        <a:rPr lang="zh-CN" altLang="en-US" sz="1600" dirty="0" smtClean="0"/>
                        <a:t>更接近市场，了解需求，有助于消除存货和积压，从而减少成本消耗间接费用降低</a:t>
                      </a:r>
                      <a:endParaRPr lang="zh-CN" altLang="en-US" sz="1600" dirty="0"/>
                    </a:p>
                  </a:txBody>
                  <a:tcPr anchor="ctr" anchorCtr="1"/>
                </a:tc>
              </a:tr>
              <a:tr h="1389868">
                <a:tc>
                  <a:txBody>
                    <a:bodyPr/>
                    <a:lstStyle/>
                    <a:p>
                      <a:r>
                        <a:rPr lang="zh-CN" altLang="en-US" sz="1600" dirty="0" smtClean="0"/>
                        <a:t>提高产品差异化能力</a:t>
                      </a:r>
                      <a:endParaRPr lang="zh-CN" altLang="en-US" sz="1600" dirty="0"/>
                    </a:p>
                  </a:txBody>
                  <a:tcPr anchor="ctr" anchorCtr="1"/>
                </a:tc>
                <a:tc>
                  <a:txBody>
                    <a:bodyPr/>
                    <a:lstStyle/>
                    <a:p>
                      <a:pPr>
                        <a:buFont typeface="Wingdings" pitchFamily="2" charset="2"/>
                        <a:buChar char="l"/>
                      </a:pPr>
                      <a:r>
                        <a:rPr lang="zh-CN" altLang="en-US" sz="1600" dirty="0" smtClean="0"/>
                        <a:t>提高产品和服务的质量。</a:t>
                      </a:r>
                      <a:endParaRPr lang="en-US" altLang="zh-CN" sz="1600" dirty="0" smtClean="0"/>
                    </a:p>
                    <a:p>
                      <a:pPr>
                        <a:buFont typeface="Wingdings" pitchFamily="2" charset="2"/>
                        <a:buChar char="l"/>
                      </a:pPr>
                      <a:r>
                        <a:rPr lang="zh-CN" altLang="en-US" sz="1600" dirty="0" smtClean="0"/>
                        <a:t>更好地掌握关键技术，建立或加强核心能力</a:t>
                      </a:r>
                      <a:endParaRPr lang="en-US" altLang="zh-CN" sz="1600" dirty="0" smtClean="0"/>
                    </a:p>
                    <a:p>
                      <a:pPr>
                        <a:buFont typeface="Wingdings" pitchFamily="2" charset="2"/>
                        <a:buChar char="l"/>
                      </a:pPr>
                      <a:r>
                        <a:rPr lang="zh-CN" altLang="en-US" sz="1600" dirty="0" smtClean="0"/>
                        <a:t>增加能够提高客户价值的特色</a:t>
                      </a:r>
                      <a:endParaRPr lang="zh-CN" altLang="en-US" sz="1600" dirty="0"/>
                    </a:p>
                  </a:txBody>
                  <a:tcPr anchor="ctr" anchorCtr="1"/>
                </a:tc>
                <a:tc>
                  <a:txBody>
                    <a:bodyPr/>
                    <a:lstStyle/>
                    <a:p>
                      <a:r>
                        <a:rPr lang="zh-CN" altLang="en-US" sz="1600" dirty="0" smtClean="0"/>
                        <a:t>一体化使企业在整个价值链中更接近消费者，有助于增加产品差异化的能力</a:t>
                      </a:r>
                      <a:endParaRPr lang="zh-CN" altLang="en-US" sz="1600" dirty="0"/>
                    </a:p>
                  </a:txBody>
                  <a:tcPr anchor="ctr" anchorCtr="1"/>
                </a:tc>
              </a:tr>
              <a:tr h="512057">
                <a:tc>
                  <a:txBody>
                    <a:bodyPr/>
                    <a:lstStyle/>
                    <a:p>
                      <a:r>
                        <a:rPr lang="zh-CN" altLang="en-US" sz="1600" dirty="0" smtClean="0"/>
                        <a:t>增加稳定性</a:t>
                      </a:r>
                      <a:endParaRPr lang="zh-CN" altLang="en-US" sz="1600" dirty="0"/>
                    </a:p>
                  </a:txBody>
                  <a:tcPr anchor="ctr" anchorCtr="1"/>
                </a:tc>
                <a:tc gridSpan="2">
                  <a:txBody>
                    <a:bodyPr/>
                    <a:lstStyle/>
                    <a:p>
                      <a:r>
                        <a:rPr lang="zh-CN" altLang="en-US" sz="1600" dirty="0" smtClean="0"/>
                        <a:t>价值链的延伸，使生产更稳定，增强企业抗风险的能力</a:t>
                      </a:r>
                      <a:endParaRPr lang="zh-CN" altLang="en-US" sz="1600" dirty="0"/>
                    </a:p>
                  </a:txBody>
                  <a:tcPr anchor="ctr" anchorCtr="1"/>
                </a:tc>
                <a:tc hMerge="1">
                  <a:txBody>
                    <a:bodyPr/>
                    <a:lstStyle/>
                    <a:p>
                      <a:endParaRPr lang="zh-CN" altLang="en-US" dirty="0"/>
                    </a:p>
                  </a:txBody>
                  <a:tcPr/>
                </a:tc>
              </a:tr>
              <a:tr h="318999">
                <a:tc>
                  <a:txBody>
                    <a:bodyPr/>
                    <a:lstStyle/>
                    <a:p>
                      <a:r>
                        <a:rPr lang="zh-CN" altLang="en-US" sz="1600" dirty="0" smtClean="0"/>
                        <a:t>提高进入障碍</a:t>
                      </a:r>
                      <a:endParaRPr lang="zh-CN" altLang="en-US" sz="1600" dirty="0"/>
                    </a:p>
                  </a:txBody>
                  <a:tcPr anchor="ctr" anchorCtr="1"/>
                </a:tc>
                <a:tc gridSpan="2">
                  <a:txBody>
                    <a:bodyPr/>
                    <a:lstStyle/>
                    <a:p>
                      <a:r>
                        <a:rPr lang="zh-CN" altLang="en-US" sz="1600" dirty="0" smtClean="0"/>
                        <a:t>提高行业进入壁垒，控制竞争的激烈程度</a:t>
                      </a:r>
                      <a:endParaRPr lang="zh-CN" altLang="en-US" sz="1600" dirty="0"/>
                    </a:p>
                  </a:txBody>
                  <a:tcPr anchor="ctr" anchorCtr="1"/>
                </a:tc>
                <a:tc hMerge="1">
                  <a:txBody>
                    <a:bodyPr/>
                    <a:lstStyle/>
                    <a:p>
                      <a:endParaRPr lang="zh-CN" altLang="en-US" dirty="0"/>
                    </a:p>
                  </a:txBody>
                  <a:tcPr/>
                </a:tc>
              </a:tr>
            </a:tbl>
          </a:graphicData>
        </a:graphic>
      </p:graphicFrame>
      <p:cxnSp>
        <p:nvCxnSpPr>
          <p:cNvPr id="7" name="直接连接符 6"/>
          <p:cNvCxnSpPr/>
          <p:nvPr/>
        </p:nvCxnSpPr>
        <p:spPr>
          <a:xfrm>
            <a:off x="467544" y="1124744"/>
            <a:ext cx="2736304" cy="93610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dirty="0" smtClean="0"/>
              <a:t>4-5 </a:t>
            </a:r>
            <a:r>
              <a:rPr lang="zh-CN" altLang="en-US" dirty="0" smtClean="0"/>
              <a:t>纵向一体化的适用情况</a:t>
            </a:r>
            <a:endParaRPr lang="zh-CN" altLang="en-US" dirty="0"/>
          </a:p>
        </p:txBody>
      </p:sp>
      <p:graphicFrame>
        <p:nvGraphicFramePr>
          <p:cNvPr id="21" name="表格 20"/>
          <p:cNvGraphicFramePr>
            <a:graphicFrameLocks noGrp="1"/>
          </p:cNvGraphicFramePr>
          <p:nvPr/>
        </p:nvGraphicFramePr>
        <p:xfrm>
          <a:off x="214282" y="1357298"/>
          <a:ext cx="8358246" cy="5175060"/>
        </p:xfrm>
        <a:graphic>
          <a:graphicData uri="http://schemas.openxmlformats.org/drawingml/2006/table">
            <a:tbl>
              <a:tblPr firstRow="1" bandRow="1">
                <a:tableStyleId>{21E4AEA4-8DFA-4A89-87EB-49C32662AFE0}</a:tableStyleId>
              </a:tblPr>
              <a:tblGrid>
                <a:gridCol w="3786214"/>
                <a:gridCol w="4572032"/>
              </a:tblGrid>
              <a:tr h="327910">
                <a:tc>
                  <a:txBody>
                    <a:bodyPr/>
                    <a:lstStyle/>
                    <a:p>
                      <a:r>
                        <a:rPr lang="zh-CN" altLang="en-US" dirty="0" smtClean="0"/>
                        <a:t>战略类型</a:t>
                      </a:r>
                      <a:endParaRPr lang="zh-CN" altLang="en-US" dirty="0"/>
                    </a:p>
                  </a:txBody>
                  <a:tcPr anchor="ctr" anchorCtr="1"/>
                </a:tc>
                <a:tc>
                  <a:txBody>
                    <a:bodyPr/>
                    <a:lstStyle/>
                    <a:p>
                      <a:r>
                        <a:rPr lang="zh-CN" altLang="en-US" dirty="0" smtClean="0"/>
                        <a:t>适用情况</a:t>
                      </a:r>
                      <a:endParaRPr lang="zh-CN" altLang="en-US" dirty="0"/>
                    </a:p>
                  </a:txBody>
                  <a:tcPr anchor="ctr" anchorCtr="1"/>
                </a:tc>
              </a:tr>
              <a:tr h="2523300">
                <a:tc>
                  <a:txBody>
                    <a:bodyPr/>
                    <a:lstStyle/>
                    <a:p>
                      <a:r>
                        <a:rPr lang="zh-CN" altLang="en-US" dirty="0" smtClean="0"/>
                        <a:t>前向一体化</a:t>
                      </a:r>
                      <a:endParaRPr lang="zh-CN" altLang="en-US" dirty="0"/>
                    </a:p>
                  </a:txBody>
                  <a:tcPr anchor="ctr" anchorCtr="1"/>
                </a:tc>
                <a:tc>
                  <a:txBody>
                    <a:bodyPr/>
                    <a:lstStyle/>
                    <a:p>
                      <a:pPr>
                        <a:buFont typeface="Wingdings" pitchFamily="2" charset="2"/>
                        <a:buChar char="l"/>
                      </a:pPr>
                      <a:r>
                        <a:rPr lang="zh-CN" altLang="en-US" dirty="0" smtClean="0"/>
                        <a:t>企业现有的销售商或成本高昂、不可靠、不能满足企业销售的需要。</a:t>
                      </a:r>
                      <a:endParaRPr lang="en-US" altLang="zh-CN" dirty="0" smtClean="0"/>
                    </a:p>
                    <a:p>
                      <a:pPr>
                        <a:buFont typeface="Wingdings" pitchFamily="2" charset="2"/>
                        <a:buChar char="l"/>
                      </a:pPr>
                      <a:r>
                        <a:rPr lang="zh-CN" altLang="en-US" dirty="0" smtClean="0"/>
                        <a:t>可利用的高质量销售商数量有限。</a:t>
                      </a:r>
                      <a:endParaRPr lang="en-US" altLang="zh-CN" dirty="0" smtClean="0"/>
                    </a:p>
                    <a:p>
                      <a:pPr>
                        <a:buFont typeface="Wingdings" pitchFamily="2" charset="2"/>
                        <a:buChar char="l"/>
                      </a:pPr>
                      <a:r>
                        <a:rPr lang="zh-CN" altLang="en-US" dirty="0" smtClean="0"/>
                        <a:t>企业具备销售自己产品所需要的资金和人力资源。</a:t>
                      </a:r>
                      <a:endParaRPr lang="en-US" altLang="zh-CN" dirty="0" smtClean="0"/>
                    </a:p>
                    <a:p>
                      <a:pPr>
                        <a:buFont typeface="Wingdings" pitchFamily="2" charset="2"/>
                        <a:buChar char="l"/>
                      </a:pPr>
                      <a:r>
                        <a:rPr lang="zh-CN" altLang="en-US" dirty="0" smtClean="0"/>
                        <a:t>稳定的生产对企业十分重要时，前向一体化可以更好地遇见对自己产品的需求。</a:t>
                      </a:r>
                      <a:endParaRPr lang="en-US" altLang="zh-CN" dirty="0" smtClean="0"/>
                    </a:p>
                    <a:p>
                      <a:pPr>
                        <a:buFont typeface="Wingdings" pitchFamily="2" charset="2"/>
                        <a:buChar char="l"/>
                      </a:pPr>
                      <a:r>
                        <a:rPr lang="zh-CN" altLang="en-US" dirty="0" smtClean="0"/>
                        <a:t>现有的经销商或零售商有较高的利润。</a:t>
                      </a:r>
                      <a:endParaRPr lang="zh-CN" altLang="en-US" dirty="0"/>
                    </a:p>
                  </a:txBody>
                  <a:tcPr anchor="ctr" anchorCtr="1"/>
                </a:tc>
              </a:tr>
              <a:tr h="2078012">
                <a:tc>
                  <a:txBody>
                    <a:bodyPr/>
                    <a:lstStyle/>
                    <a:p>
                      <a:r>
                        <a:rPr lang="zh-CN" altLang="en-US" dirty="0" smtClean="0"/>
                        <a:t>后向一体化</a:t>
                      </a:r>
                      <a:endParaRPr lang="zh-CN" altLang="en-US" dirty="0"/>
                    </a:p>
                  </a:txBody>
                  <a:tcPr anchor="ctr" anchorCtr="1"/>
                </a:tc>
                <a:tc>
                  <a:txBody>
                    <a:bodyPr/>
                    <a:lstStyle/>
                    <a:p>
                      <a:pPr>
                        <a:buFont typeface="Wingdings" pitchFamily="2" charset="2"/>
                        <a:buChar char="l"/>
                      </a:pPr>
                      <a:r>
                        <a:rPr lang="zh-CN" altLang="en-US" dirty="0" smtClean="0"/>
                        <a:t>供应商或供货成本太高，不可靠，不能满足企业需要。</a:t>
                      </a:r>
                      <a:endParaRPr lang="en-US" altLang="zh-CN" dirty="0" smtClean="0"/>
                    </a:p>
                    <a:p>
                      <a:pPr>
                        <a:buFont typeface="Wingdings" pitchFamily="2" charset="2"/>
                        <a:buChar char="l"/>
                      </a:pPr>
                      <a:r>
                        <a:rPr lang="zh-CN" altLang="en-US" dirty="0" smtClean="0"/>
                        <a:t>供应商数量少，而需方竞争者数量多。</a:t>
                      </a:r>
                      <a:endParaRPr lang="en-US" altLang="zh-CN" dirty="0" smtClean="0"/>
                    </a:p>
                    <a:p>
                      <a:pPr>
                        <a:buFont typeface="Wingdings" pitchFamily="2" charset="2"/>
                        <a:buChar char="l"/>
                      </a:pPr>
                      <a:r>
                        <a:rPr lang="zh-CN" altLang="en-US" dirty="0" smtClean="0"/>
                        <a:t>企业具备自己生产原材料所需要的资金和人力资源。</a:t>
                      </a:r>
                      <a:endParaRPr lang="en-US" altLang="zh-CN" dirty="0" smtClean="0"/>
                    </a:p>
                    <a:p>
                      <a:pPr>
                        <a:buFont typeface="Wingdings" pitchFamily="2" charset="2"/>
                        <a:buChar char="l"/>
                      </a:pPr>
                      <a:r>
                        <a:rPr lang="zh-CN" altLang="en-US" dirty="0" smtClean="0"/>
                        <a:t>价格的稳定性至关重要。</a:t>
                      </a:r>
                      <a:endParaRPr lang="en-US" altLang="zh-CN" dirty="0" smtClean="0"/>
                    </a:p>
                    <a:p>
                      <a:pPr>
                        <a:buFont typeface="Wingdings" pitchFamily="2" charset="2"/>
                        <a:buChar char="l"/>
                      </a:pPr>
                      <a:r>
                        <a:rPr lang="zh-CN" altLang="en-US" dirty="0" smtClean="0"/>
                        <a:t>现有的供应商利润丰厚。</a:t>
                      </a:r>
                      <a:endParaRPr lang="en-US" altLang="zh-CN" dirty="0" smtClean="0"/>
                    </a:p>
                    <a:p>
                      <a:pPr>
                        <a:buFont typeface="Wingdings" pitchFamily="2" charset="2"/>
                        <a:buChar char="l"/>
                      </a:pPr>
                      <a:r>
                        <a:rPr lang="zh-CN" altLang="en-US" dirty="0" smtClean="0"/>
                        <a:t>企业需要尽快地获取所需资源。</a:t>
                      </a:r>
                      <a:endParaRPr lang="zh-CN" altLang="en-US" dirty="0"/>
                    </a:p>
                  </a:txBody>
                  <a:tcPr anchor="ctr" anchorCtr="1"/>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785813" y="1285875"/>
            <a:ext cx="7858125" cy="4953000"/>
          </a:xfrm>
        </p:spPr>
        <p:txBody>
          <a:bodyPr/>
          <a:lstStyle/>
          <a:p>
            <a:pPr>
              <a:spcBef>
                <a:spcPct val="0"/>
              </a:spcBef>
              <a:buClrTx/>
              <a:buSzTx/>
              <a:buFontTx/>
              <a:buNone/>
              <a:defRPr/>
            </a:pPr>
            <a:r>
              <a:rPr lang="en-US" altLang="zh-CN" sz="2800" b="1" kern="1200" dirty="0" smtClean="0">
                <a:solidFill>
                  <a:srgbClr val="003399"/>
                </a:solidFill>
              </a:rPr>
              <a:t>MBA</a:t>
            </a:r>
            <a:r>
              <a:rPr lang="zh-CN" altLang="en-US" sz="2800" b="1" kern="1200" dirty="0" smtClean="0">
                <a:solidFill>
                  <a:srgbClr val="003399"/>
                </a:solidFill>
              </a:rPr>
              <a:t>到底应该是什么？</a:t>
            </a:r>
            <a:endParaRPr lang="en-US" altLang="zh-CN" sz="2800" b="1" kern="1200" dirty="0" smtClean="0">
              <a:solidFill>
                <a:srgbClr val="003399"/>
              </a:solidFill>
            </a:endParaRPr>
          </a:p>
          <a:p>
            <a:pPr>
              <a:spcBef>
                <a:spcPct val="0"/>
              </a:spcBef>
              <a:buClrTx/>
              <a:buSzTx/>
              <a:buFontTx/>
              <a:buNone/>
              <a:defRPr/>
            </a:pPr>
            <a:endParaRPr lang="en-US" altLang="zh-CN" sz="2800" b="1" kern="1200" dirty="0" smtClean="0">
              <a:solidFill>
                <a:srgbClr val="003399"/>
              </a:solidFill>
            </a:endParaRPr>
          </a:p>
          <a:p>
            <a:pPr eaLnBrk="1" hangingPunct="1">
              <a:lnSpc>
                <a:spcPct val="110000"/>
              </a:lnSpc>
              <a:defRPr/>
            </a:pPr>
            <a:r>
              <a:rPr lang="en-US" altLang="zh-CN" sz="1800" b="1" dirty="0" smtClean="0">
                <a:solidFill>
                  <a:srgbClr val="003399"/>
                </a:solidFill>
              </a:rPr>
              <a:t>MBA=Master of Business Administration</a:t>
            </a:r>
            <a:r>
              <a:rPr lang="zh-CN" altLang="en-US" sz="1800" b="1" dirty="0" smtClean="0">
                <a:solidFill>
                  <a:srgbClr val="003399"/>
                </a:solidFill>
              </a:rPr>
              <a:t>（工商管理硕士）</a:t>
            </a:r>
            <a:endParaRPr lang="en-US" altLang="en-US" sz="1800" b="1" dirty="0" smtClean="0">
              <a:solidFill>
                <a:srgbClr val="003399"/>
              </a:solidFill>
            </a:endParaRPr>
          </a:p>
          <a:p>
            <a:pPr eaLnBrk="1" hangingPunct="1">
              <a:lnSpc>
                <a:spcPct val="110000"/>
              </a:lnSpc>
              <a:defRPr/>
            </a:pPr>
            <a:r>
              <a:rPr lang="en-US" altLang="zh-CN" sz="1800" b="1" dirty="0" smtClean="0">
                <a:solidFill>
                  <a:srgbClr val="003399"/>
                </a:solidFill>
              </a:rPr>
              <a:t>MBA=Management Based on positive (mental) Attitude</a:t>
            </a:r>
            <a:r>
              <a:rPr lang="zh-CN" altLang="en-US" sz="1800" b="1" dirty="0" smtClean="0">
                <a:solidFill>
                  <a:srgbClr val="003399"/>
                </a:solidFill>
              </a:rPr>
              <a:t>（心态积极）</a:t>
            </a:r>
            <a:endParaRPr lang="en-US" altLang="en-US" sz="1800" b="1" dirty="0" smtClean="0">
              <a:solidFill>
                <a:srgbClr val="003399"/>
              </a:solidFill>
            </a:endParaRPr>
          </a:p>
          <a:p>
            <a:pPr eaLnBrk="1" hangingPunct="1">
              <a:lnSpc>
                <a:spcPct val="110000"/>
              </a:lnSpc>
              <a:defRPr/>
            </a:pPr>
            <a:r>
              <a:rPr lang="en-US" altLang="zh-CN" sz="1800" b="1" dirty="0" smtClean="0">
                <a:solidFill>
                  <a:srgbClr val="003399"/>
                </a:solidFill>
              </a:rPr>
              <a:t>MBA=Management By Action</a:t>
            </a:r>
            <a:r>
              <a:rPr lang="zh-CN" altLang="en-US" sz="1800" b="1" dirty="0" smtClean="0">
                <a:solidFill>
                  <a:srgbClr val="003399"/>
                </a:solidFill>
              </a:rPr>
              <a:t>（立即行动</a:t>
            </a:r>
            <a:r>
              <a:rPr lang="en-US" altLang="en-US" sz="1800" b="1" dirty="0" smtClean="0">
                <a:solidFill>
                  <a:srgbClr val="003399"/>
                </a:solidFill>
              </a:rPr>
              <a:t>）</a:t>
            </a:r>
            <a:endParaRPr lang="zh-CN" altLang="en-US" sz="1800" b="1" dirty="0" smtClean="0">
              <a:solidFill>
                <a:srgbClr val="003399"/>
              </a:solidFill>
            </a:endParaRPr>
          </a:p>
          <a:p>
            <a:pPr eaLnBrk="1" hangingPunct="1">
              <a:lnSpc>
                <a:spcPct val="110000"/>
              </a:lnSpc>
              <a:defRPr/>
            </a:pPr>
            <a:r>
              <a:rPr lang="en-US" altLang="zh-CN" sz="1800" b="1" dirty="0" smtClean="0">
                <a:solidFill>
                  <a:srgbClr val="003399"/>
                </a:solidFill>
              </a:rPr>
              <a:t>MBA=Management By Adaptation</a:t>
            </a:r>
            <a:r>
              <a:rPr lang="zh-CN" altLang="en-US" sz="1800" b="1" dirty="0" smtClean="0">
                <a:solidFill>
                  <a:srgbClr val="003399"/>
                </a:solidFill>
              </a:rPr>
              <a:t>（灵活适应）</a:t>
            </a:r>
            <a:endParaRPr lang="en-US" altLang="en-US" sz="1800" b="1" dirty="0" smtClean="0">
              <a:solidFill>
                <a:srgbClr val="003399"/>
              </a:solidFill>
            </a:endParaRPr>
          </a:p>
          <a:p>
            <a:pPr eaLnBrk="1" hangingPunct="1">
              <a:lnSpc>
                <a:spcPct val="110000"/>
              </a:lnSpc>
              <a:defRPr/>
            </a:pPr>
            <a:r>
              <a:rPr lang="en-US" altLang="zh-CN" sz="1800" b="1" dirty="0" smtClean="0">
                <a:solidFill>
                  <a:srgbClr val="003399"/>
                </a:solidFill>
              </a:rPr>
              <a:t>MBA=Management By Alliance</a:t>
            </a:r>
            <a:r>
              <a:rPr lang="zh-CN" altLang="en-US" sz="1800" b="1" dirty="0" smtClean="0">
                <a:solidFill>
                  <a:srgbClr val="003399"/>
                </a:solidFill>
              </a:rPr>
              <a:t>（真诚合作）</a:t>
            </a:r>
          </a:p>
          <a:p>
            <a:pPr eaLnBrk="1" hangingPunct="1">
              <a:lnSpc>
                <a:spcPct val="110000"/>
              </a:lnSpc>
              <a:defRPr/>
            </a:pPr>
            <a:r>
              <a:rPr lang="en-US" altLang="zh-CN" sz="1800" b="1" dirty="0" smtClean="0">
                <a:solidFill>
                  <a:srgbClr val="003399"/>
                </a:solidFill>
              </a:rPr>
              <a:t>MBA=Management By Accident</a:t>
            </a:r>
            <a:r>
              <a:rPr lang="zh-CN" altLang="en-US" sz="1800" b="1" dirty="0" smtClean="0">
                <a:solidFill>
                  <a:srgbClr val="003399"/>
                </a:solidFill>
              </a:rPr>
              <a:t>（例外管理）</a:t>
            </a:r>
          </a:p>
          <a:p>
            <a:pPr eaLnBrk="1" hangingPunct="1">
              <a:lnSpc>
                <a:spcPct val="110000"/>
              </a:lnSpc>
              <a:defRPr/>
            </a:pPr>
            <a:r>
              <a:rPr lang="en-US" altLang="zh-CN" sz="1800" b="1" dirty="0" smtClean="0">
                <a:solidFill>
                  <a:srgbClr val="003399"/>
                </a:solidFill>
              </a:rPr>
              <a:t>MBA=Management not By yourself Alone</a:t>
            </a:r>
            <a:r>
              <a:rPr lang="zh-CN" altLang="en-US" sz="1800" b="1" dirty="0" smtClean="0">
                <a:solidFill>
                  <a:srgbClr val="003399"/>
                </a:solidFill>
              </a:rPr>
              <a:t>（不是“独行侠”）</a:t>
            </a:r>
          </a:p>
          <a:p>
            <a:pPr eaLnBrk="1" hangingPunct="1">
              <a:lnSpc>
                <a:spcPct val="110000"/>
              </a:lnSpc>
              <a:defRPr/>
            </a:pPr>
            <a:r>
              <a:rPr lang="zh-CN" altLang="en-US" sz="1800" b="1" dirty="0" smtClean="0">
                <a:solidFill>
                  <a:srgbClr val="003399"/>
                </a:solidFill>
              </a:rPr>
              <a:t>中国</a:t>
            </a:r>
            <a:r>
              <a:rPr lang="en-US" altLang="zh-CN" sz="1800" b="1" dirty="0" smtClean="0">
                <a:solidFill>
                  <a:srgbClr val="003399"/>
                </a:solidFill>
              </a:rPr>
              <a:t>MBA</a:t>
            </a:r>
            <a:r>
              <a:rPr lang="zh-CN" altLang="en-US" sz="1800" b="1" dirty="0" smtClean="0">
                <a:solidFill>
                  <a:srgbClr val="003399"/>
                </a:solidFill>
              </a:rPr>
              <a:t>特色：中国人文底蕴深厚，华人圈管理科学与艺术结合，形成专有竞争优势。</a:t>
            </a:r>
          </a:p>
        </p:txBody>
      </p:sp>
      <p:sp>
        <p:nvSpPr>
          <p:cNvPr id="15363" name="Rectangle 9"/>
          <p:cNvSpPr>
            <a:spLocks noGrp="1" noChangeArrowheads="1"/>
          </p:cNvSpPr>
          <p:nvPr>
            <p:ph type="title"/>
          </p:nvPr>
        </p:nvSpPr>
        <p:spPr>
          <a:xfrm>
            <a:off x="428625" y="228600"/>
            <a:ext cx="8562975" cy="868363"/>
          </a:xfrm>
        </p:spPr>
        <p:txBody>
          <a:bodyPr/>
          <a:lstStyle/>
          <a:p>
            <a:pPr eaLnBrk="1" hangingPunct="1"/>
            <a:r>
              <a:rPr lang="zh-CN" altLang="en-US" sz="3600" b="1" dirty="0" smtClean="0">
                <a:solidFill>
                  <a:srgbClr val="003399"/>
                </a:solidFill>
              </a:rPr>
              <a:t>引子</a:t>
            </a:r>
            <a:endParaRPr lang="en-US" altLang="zh-CN" sz="3600" b="1" dirty="0" smtClean="0">
              <a:solidFill>
                <a:srgbClr val="003399"/>
              </a:solidFill>
            </a:endParaRPr>
          </a:p>
        </p:txBody>
      </p:sp>
      <p:pic>
        <p:nvPicPr>
          <p:cNvPr id="15364" name="Picture 27" descr="C:\Users\well\Pictures\财大1.bmp"/>
          <p:cNvPicPr>
            <a:picLocks noChangeAspect="1" noChangeArrowheads="1"/>
          </p:cNvPicPr>
          <p:nvPr/>
        </p:nvPicPr>
        <p:blipFill>
          <a:blip r:embed="rId2" cstate="print"/>
          <a:srcRect/>
          <a:stretch>
            <a:fillRect/>
          </a:stretch>
        </p:blipFill>
        <p:spPr bwMode="auto">
          <a:xfrm>
            <a:off x="3590925" y="6353175"/>
            <a:ext cx="5553075" cy="50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854" y="-156721"/>
            <a:ext cx="8229600" cy="868363"/>
          </a:xfrm>
        </p:spPr>
        <p:txBody>
          <a:bodyPr/>
          <a:lstStyle/>
          <a:p>
            <a:r>
              <a:rPr lang="zh-CN" altLang="en-US" dirty="0" smtClean="0"/>
              <a:t>案例</a:t>
            </a:r>
            <a:r>
              <a:rPr lang="en-US" altLang="zh-CN" dirty="0" smtClean="0"/>
              <a:t>-</a:t>
            </a:r>
            <a:r>
              <a:rPr lang="zh-CN" altLang="en-US" dirty="0" smtClean="0"/>
              <a:t>纵向一体化</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395536" y="738155"/>
            <a:ext cx="8172401" cy="6098976"/>
            <a:chOff x="-1" y="620688"/>
            <a:chExt cx="8172401" cy="6098976"/>
          </a:xfrm>
        </p:grpSpPr>
        <p:pic>
          <p:nvPicPr>
            <p:cNvPr id="5" name="Picture 3"/>
            <p:cNvPicPr>
              <a:picLocks noChangeAspect="1" noChangeArrowheads="1"/>
            </p:cNvPicPr>
            <p:nvPr/>
          </p:nvPicPr>
          <p:blipFill>
            <a:blip r:embed="rId2" cstate="print"/>
            <a:srcRect/>
            <a:stretch>
              <a:fillRect/>
            </a:stretch>
          </p:blipFill>
          <p:spPr bwMode="auto">
            <a:xfrm>
              <a:off x="-1" y="620688"/>
              <a:ext cx="8163649" cy="4464495"/>
            </a:xfrm>
            <a:prstGeom prst="rect">
              <a:avLst/>
            </a:prstGeom>
            <a:noFill/>
          </p:spPr>
        </p:pic>
        <p:pic>
          <p:nvPicPr>
            <p:cNvPr id="6" name="Picture 5"/>
            <p:cNvPicPr>
              <a:picLocks noChangeAspect="1" noChangeArrowheads="1"/>
            </p:cNvPicPr>
            <p:nvPr/>
          </p:nvPicPr>
          <p:blipFill>
            <a:blip r:embed="rId3" cstate="print"/>
            <a:srcRect/>
            <a:stretch>
              <a:fillRect/>
            </a:stretch>
          </p:blipFill>
          <p:spPr bwMode="auto">
            <a:xfrm>
              <a:off x="0" y="5085184"/>
              <a:ext cx="8172400" cy="1634480"/>
            </a:xfrm>
            <a:prstGeom prst="rect">
              <a:avLst/>
            </a:prstGeom>
            <a:noFill/>
          </p:spPr>
        </p:pic>
      </p:grpSp>
    </p:spTree>
    <p:extLst>
      <p:ext uri="{BB962C8B-B14F-4D97-AF65-F5344CB8AC3E}">
        <p14:creationId xmlns:p14="http://schemas.microsoft.com/office/powerpoint/2010/main" val="26679298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中国家电业为什么很少发生纵向一体化</a:t>
            </a:r>
            <a:endParaRPr lang="zh-CN" altLang="en-US" dirty="0"/>
          </a:p>
        </p:txBody>
      </p:sp>
      <p:sp>
        <p:nvSpPr>
          <p:cNvPr id="3" name="内容占位符 2"/>
          <p:cNvSpPr>
            <a:spLocks noGrp="1"/>
          </p:cNvSpPr>
          <p:nvPr>
            <p:ph idx="1"/>
          </p:nvPr>
        </p:nvSpPr>
        <p:spPr/>
        <p:txBody>
          <a:bodyPr/>
          <a:lstStyle/>
          <a:p>
            <a:pPr>
              <a:lnSpc>
                <a:spcPct val="90000"/>
              </a:lnSpc>
            </a:pPr>
            <a:r>
              <a:rPr lang="zh-CN" altLang="en-US" sz="2400" dirty="0">
                <a:solidFill>
                  <a:schemeClr val="hlink"/>
                </a:solidFill>
                <a:latin typeface="+mn-ea"/>
              </a:rPr>
              <a:t>中外企业能力分工的结果：</a:t>
            </a:r>
            <a:r>
              <a:rPr lang="zh-CN" altLang="en-US" sz="2400" dirty="0">
                <a:latin typeface="+mn-ea"/>
              </a:rPr>
              <a:t>彩管、压缩机、芯片等核心技术被外国企业所掌握，而中国企业几乎只能从事劳动密集型的组装。家电业的成本构成：外购的原材料占</a:t>
            </a:r>
            <a:r>
              <a:rPr lang="en-US" altLang="zh-CN" sz="2400" dirty="0">
                <a:latin typeface="+mn-ea"/>
              </a:rPr>
              <a:t>65</a:t>
            </a:r>
            <a:r>
              <a:rPr lang="zh-CN" altLang="en-US" sz="2400" dirty="0">
                <a:latin typeface="+mn-ea"/>
              </a:rPr>
              <a:t>％，经营成本＋间接人工＋直接人工占</a:t>
            </a:r>
            <a:r>
              <a:rPr lang="en-US" altLang="zh-CN" sz="2400" dirty="0">
                <a:latin typeface="+mn-ea"/>
              </a:rPr>
              <a:t>35</a:t>
            </a:r>
            <a:r>
              <a:rPr lang="zh-CN" altLang="en-US" sz="2400" dirty="0">
                <a:latin typeface="+mn-ea"/>
              </a:rPr>
              <a:t>％。技术壁垒使中国的家电业无法向上游一体化。（家电的国产化率超过</a:t>
            </a:r>
            <a:r>
              <a:rPr lang="en-US" altLang="zh-CN" sz="2400" dirty="0">
                <a:latin typeface="+mn-ea"/>
              </a:rPr>
              <a:t>85</a:t>
            </a:r>
            <a:r>
              <a:rPr lang="zh-CN" altLang="en-US" sz="2400" dirty="0">
                <a:latin typeface="+mn-ea"/>
              </a:rPr>
              <a:t>％，外国企业生产</a:t>
            </a:r>
            <a:r>
              <a:rPr lang="en-US" altLang="zh-CN" sz="2400" dirty="0">
                <a:latin typeface="+mn-ea"/>
              </a:rPr>
              <a:t>15</a:t>
            </a:r>
            <a:r>
              <a:rPr lang="zh-CN" altLang="en-US" sz="2400" dirty="0">
                <a:latin typeface="+mn-ea"/>
              </a:rPr>
              <a:t>％的零部件就超过</a:t>
            </a:r>
            <a:r>
              <a:rPr lang="en-US" altLang="zh-CN" sz="2400" dirty="0">
                <a:latin typeface="+mn-ea"/>
              </a:rPr>
              <a:t>85</a:t>
            </a:r>
            <a:r>
              <a:rPr lang="zh-CN" altLang="en-US" sz="2400" dirty="0">
                <a:latin typeface="+mn-ea"/>
              </a:rPr>
              <a:t>％的利润</a:t>
            </a:r>
            <a:r>
              <a:rPr lang="zh-CN" altLang="en-US" sz="2400" dirty="0" smtClean="0">
                <a:latin typeface="+mn-ea"/>
              </a:rPr>
              <a:t>。</a:t>
            </a:r>
            <a:endParaRPr lang="zh-CN" altLang="en-US" sz="2400" dirty="0">
              <a:latin typeface="+mn-ea"/>
            </a:endParaRPr>
          </a:p>
          <a:p>
            <a:pPr>
              <a:lnSpc>
                <a:spcPct val="90000"/>
              </a:lnSpc>
            </a:pPr>
            <a:r>
              <a:rPr lang="zh-CN" altLang="en-US" sz="2400" dirty="0">
                <a:solidFill>
                  <a:schemeClr val="hlink"/>
                </a:solidFill>
                <a:latin typeface="+mn-ea"/>
              </a:rPr>
              <a:t>家电是下游交易数目巨大的行业</a:t>
            </a:r>
            <a:r>
              <a:rPr lang="zh-CN" altLang="en-US" sz="2400" dirty="0">
                <a:latin typeface="+mn-ea"/>
              </a:rPr>
              <a:t>：商场销售比专卖店销售更有效率，家电业的售后服务非常关键，企业可通过建立完全独立的售后服务网络来保证顾客需要。</a:t>
            </a:r>
          </a:p>
          <a:p>
            <a:pPr>
              <a:lnSpc>
                <a:spcPct val="90000"/>
              </a:lnSpc>
            </a:pPr>
            <a:r>
              <a:rPr lang="zh-CN" altLang="en-US" sz="2400" dirty="0">
                <a:solidFill>
                  <a:schemeClr val="hlink"/>
                </a:solidFill>
                <a:latin typeface="+mn-ea"/>
              </a:rPr>
              <a:t>中国家电企业的资产缺乏专用性</a:t>
            </a:r>
            <a:r>
              <a:rPr lang="zh-CN" altLang="en-US" sz="2400" dirty="0">
                <a:latin typeface="+mn-ea"/>
              </a:rPr>
              <a:t>：只是组装车间。转行的沉淀成本不大，没必要一体化来防范风险。</a:t>
            </a:r>
          </a:p>
          <a:p>
            <a:pPr>
              <a:lnSpc>
                <a:spcPct val="90000"/>
              </a:lnSpc>
            </a:pPr>
            <a:r>
              <a:rPr lang="zh-CN" altLang="en-US" sz="2400" dirty="0">
                <a:solidFill>
                  <a:schemeClr val="hlink"/>
                </a:solidFill>
                <a:latin typeface="+mn-ea"/>
              </a:rPr>
              <a:t>中国家电业处于发展壮大期。</a:t>
            </a:r>
          </a:p>
          <a:p>
            <a:endParaRPr lang="zh-CN" altLang="en-US" sz="2400" dirty="0"/>
          </a:p>
          <a:p>
            <a:endParaRPr lang="zh-CN" altLang="en-US" sz="2400" dirty="0"/>
          </a:p>
          <a:p>
            <a:pPr>
              <a:lnSpc>
                <a:spcPct val="90000"/>
              </a:lnSpc>
            </a:pPr>
            <a:endParaRPr lang="zh-CN" altLang="en-US" sz="2400" dirty="0"/>
          </a:p>
        </p:txBody>
      </p:sp>
    </p:spTree>
    <p:extLst>
      <p:ext uri="{BB962C8B-B14F-4D97-AF65-F5344CB8AC3E}">
        <p14:creationId xmlns:p14="http://schemas.microsoft.com/office/powerpoint/2010/main" val="8215759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横向一体化</a:t>
            </a:r>
            <a:endParaRPr lang="zh-CN" altLang="en-US" dirty="0"/>
          </a:p>
        </p:txBody>
      </p:sp>
      <p:sp>
        <p:nvSpPr>
          <p:cNvPr id="3" name="内容占位符 2"/>
          <p:cNvSpPr>
            <a:spLocks noGrp="1"/>
          </p:cNvSpPr>
          <p:nvPr>
            <p:ph idx="1"/>
          </p:nvPr>
        </p:nvSpPr>
        <p:spPr/>
        <p:txBody>
          <a:bodyPr/>
          <a:lstStyle/>
          <a:p>
            <a:r>
              <a:rPr lang="zh-CN" altLang="en-US" dirty="0" smtClean="0"/>
              <a:t>横向一体化：指生产相似产品的企业置于同一所有权的控制下，兼并或与同行业竞争者进行联合，以实现扩大规模、降低成本、提高企业实力、增强竞争优势。适用于企业在激烈的竞争情况下。</a:t>
            </a:r>
            <a:endParaRPr lang="en-US" altLang="zh-CN" dirty="0" smtClean="0"/>
          </a:p>
          <a:p>
            <a:pPr>
              <a:buNone/>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表</a:t>
            </a:r>
            <a:r>
              <a:rPr lang="en-US" altLang="zh-CN" sz="3200" dirty="0" smtClean="0"/>
              <a:t>4-6 </a:t>
            </a:r>
            <a:r>
              <a:rPr lang="zh-CN" altLang="en-US" sz="3200" dirty="0" smtClean="0"/>
              <a:t>横向一体化的适用情况、优势、劣势</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1528847324"/>
              </p:ext>
            </p:extLst>
          </p:nvPr>
        </p:nvGraphicFramePr>
        <p:xfrm>
          <a:off x="357158" y="1357298"/>
          <a:ext cx="8072494" cy="4743064"/>
        </p:xfrm>
        <a:graphic>
          <a:graphicData uri="http://schemas.openxmlformats.org/drawingml/2006/table">
            <a:tbl>
              <a:tblPr firstRow="1" bandRow="1">
                <a:tableStyleId>{8A107856-5554-42FB-B03E-39F5DBC370BA}</a:tableStyleId>
              </a:tblPr>
              <a:tblGrid>
                <a:gridCol w="3429024"/>
                <a:gridCol w="4643470"/>
              </a:tblGrid>
              <a:tr h="2681482">
                <a:tc>
                  <a:txBody>
                    <a:bodyPr/>
                    <a:lstStyle/>
                    <a:p>
                      <a:r>
                        <a:rPr lang="zh-CN" altLang="en-US" b="0" dirty="0" smtClean="0"/>
                        <a:t>横向一体化的适用情况</a:t>
                      </a:r>
                      <a:endParaRPr lang="zh-CN" altLang="en-US" b="0" dirty="0"/>
                    </a:p>
                  </a:txBody>
                  <a:tcPr anchor="ctr" anchorCtr="1"/>
                </a:tc>
                <a:tc>
                  <a:txBody>
                    <a:bodyPr/>
                    <a:lstStyle/>
                    <a:p>
                      <a:pPr>
                        <a:buFont typeface="Wingdings" pitchFamily="2" charset="2"/>
                        <a:buChar char="l"/>
                      </a:pPr>
                      <a:r>
                        <a:rPr lang="zh-CN" altLang="en-US" b="0" dirty="0" smtClean="0"/>
                        <a:t>企业可以在一地区市场中减少竞争，获得某种程度的垄断，以提高进入障碍。</a:t>
                      </a:r>
                      <a:endParaRPr lang="en-US" altLang="zh-CN" b="0" dirty="0" smtClean="0"/>
                    </a:p>
                    <a:p>
                      <a:pPr>
                        <a:buFont typeface="Wingdings" pitchFamily="2" charset="2"/>
                        <a:buChar char="l"/>
                      </a:pPr>
                      <a:r>
                        <a:rPr lang="zh-CN" altLang="en-US" b="0" dirty="0" smtClean="0"/>
                        <a:t>企业在一个成长着的行业。</a:t>
                      </a:r>
                      <a:endParaRPr lang="en-US" altLang="zh-CN" b="0" dirty="0" smtClean="0"/>
                    </a:p>
                    <a:p>
                      <a:pPr>
                        <a:buFont typeface="Wingdings" pitchFamily="2" charset="2"/>
                        <a:buChar char="l"/>
                      </a:pPr>
                      <a:r>
                        <a:rPr lang="zh-CN" altLang="en-US" b="0" dirty="0" smtClean="0"/>
                        <a:t>需要扩大规模经济以获得竞争优势。</a:t>
                      </a:r>
                      <a:endParaRPr lang="en-US" altLang="zh-CN" b="0" dirty="0" smtClean="0"/>
                    </a:p>
                    <a:p>
                      <a:pPr>
                        <a:buFont typeface="Wingdings" pitchFamily="2" charset="2"/>
                        <a:buChar char="l"/>
                      </a:pPr>
                      <a:r>
                        <a:rPr lang="zh-CN" altLang="en-US" b="0" dirty="0" smtClean="0"/>
                        <a:t>企业具有成功管理更大的组织所需要的资本和人力资源。</a:t>
                      </a:r>
                      <a:endParaRPr lang="en-US" altLang="zh-CN" b="0" dirty="0" smtClean="0"/>
                    </a:p>
                    <a:p>
                      <a:pPr>
                        <a:buFont typeface="Wingdings" pitchFamily="2" charset="2"/>
                        <a:buChar char="l"/>
                      </a:pPr>
                      <a:r>
                        <a:rPr lang="zh-CN" altLang="en-US" b="0" dirty="0" smtClean="0"/>
                        <a:t>企业需要从购买对象身上获得某种资源。</a:t>
                      </a:r>
                      <a:endParaRPr lang="zh-CN" altLang="en-US" b="0" dirty="0"/>
                    </a:p>
                  </a:txBody>
                  <a:tcPr anchor="ctr" anchorCtr="1"/>
                </a:tc>
              </a:tr>
              <a:tr h="816608">
                <a:tc>
                  <a:txBody>
                    <a:bodyPr/>
                    <a:lstStyle/>
                    <a:p>
                      <a:r>
                        <a:rPr lang="zh-CN" altLang="en-US" dirty="0" smtClean="0"/>
                        <a:t>横向一体化的优势</a:t>
                      </a:r>
                      <a:endParaRPr lang="zh-CN" altLang="en-US" dirty="0"/>
                    </a:p>
                  </a:txBody>
                  <a:tcPr anchor="ctr" anchorCtr="1"/>
                </a:tc>
                <a:tc>
                  <a:txBody>
                    <a:bodyPr/>
                    <a:lstStyle/>
                    <a:p>
                      <a:pPr marL="342900" indent="-342900" algn="l">
                        <a:buFont typeface="Wingdings" pitchFamily="2" charset="2"/>
                        <a:buChar char="l"/>
                      </a:pPr>
                      <a:r>
                        <a:rPr lang="zh-CN" altLang="en-US" dirty="0" smtClean="0"/>
                        <a:t>可获得规模经济。</a:t>
                      </a:r>
                      <a:endParaRPr lang="en-US" altLang="zh-CN" dirty="0" smtClean="0"/>
                    </a:p>
                    <a:p>
                      <a:pPr marL="342900" indent="-342900" algn="l">
                        <a:buFont typeface="Wingdings" pitchFamily="2" charset="2"/>
                        <a:buChar char="l"/>
                      </a:pPr>
                      <a:r>
                        <a:rPr lang="zh-CN" altLang="en-US" dirty="0" smtClean="0"/>
                        <a:t>减少竞争对手，扩大市场份额。</a:t>
                      </a:r>
                      <a:endParaRPr lang="en-US" altLang="zh-CN" dirty="0" smtClean="0"/>
                    </a:p>
                  </a:txBody>
                  <a:tcPr anchor="ctr" anchorCtr="1"/>
                </a:tc>
              </a:tr>
              <a:tr h="1244974">
                <a:tc>
                  <a:txBody>
                    <a:bodyPr/>
                    <a:lstStyle/>
                    <a:p>
                      <a:r>
                        <a:rPr lang="zh-CN" altLang="en-US" dirty="0" smtClean="0"/>
                        <a:t>横向一体化的劣势</a:t>
                      </a:r>
                      <a:endParaRPr lang="zh-CN" altLang="en-US" dirty="0"/>
                    </a:p>
                  </a:txBody>
                  <a:tcPr anchor="ctr" anchorCtr="1"/>
                </a:tc>
                <a:tc>
                  <a:txBody>
                    <a:bodyPr/>
                    <a:lstStyle/>
                    <a:p>
                      <a:pPr marL="342900" indent="-342900" algn="l">
                        <a:buFont typeface="Wingdings" pitchFamily="2" charset="2"/>
                        <a:buChar char="l"/>
                      </a:pPr>
                      <a:r>
                        <a:rPr lang="zh-CN" altLang="en-US" dirty="0" smtClean="0"/>
                        <a:t>易产生管理问题。</a:t>
                      </a:r>
                      <a:endParaRPr lang="en-US" altLang="zh-CN" dirty="0" smtClean="0"/>
                    </a:p>
                    <a:p>
                      <a:pPr marL="342900" indent="-342900" algn="l">
                        <a:buFont typeface="Wingdings" pitchFamily="2" charset="2"/>
                        <a:buChar char="l"/>
                      </a:pPr>
                      <a:r>
                        <a:rPr lang="zh-CN" altLang="en-US" dirty="0" smtClean="0"/>
                        <a:t>易受到政府相关部门的反垄断调查。</a:t>
                      </a:r>
                      <a:endParaRPr lang="en-US" altLang="zh-CN" dirty="0" smtClean="0"/>
                    </a:p>
                    <a:p>
                      <a:pPr marL="342900" indent="-342900" algn="l">
                        <a:buFont typeface="Wingdings" pitchFamily="2" charset="2"/>
                        <a:buChar char="l"/>
                      </a:pPr>
                      <a:r>
                        <a:rPr lang="zh-CN" altLang="en-US" dirty="0" smtClean="0"/>
                        <a:t>易受到其他相关企业的联手对抗。</a:t>
                      </a:r>
                      <a:endParaRPr lang="zh-CN" altLang="en-US" dirty="0"/>
                    </a:p>
                  </a:txBody>
                  <a:tcPr anchor="ctr" anchorCtr="1"/>
                </a:tc>
              </a:tr>
            </a:tbl>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法国电信横向一体化</a:t>
            </a:r>
            <a:endParaRPr lang="zh-CN" altLang="en-US" dirty="0"/>
          </a:p>
        </p:txBody>
      </p:sp>
      <p:sp>
        <p:nvSpPr>
          <p:cNvPr id="3" name="内容占位符 2"/>
          <p:cNvSpPr>
            <a:spLocks noGrp="1"/>
          </p:cNvSpPr>
          <p:nvPr>
            <p:ph idx="1"/>
          </p:nvPr>
        </p:nvSpPr>
        <p:spPr/>
        <p:txBody>
          <a:bodyPr/>
          <a:lstStyle/>
          <a:p>
            <a:r>
              <a:rPr lang="zh-CN" altLang="en-US" sz="2000" dirty="0"/>
              <a:t>法国电信是横向一体化战略的典范，不断通过兼并和控股等方式开拓和扩大市场。其中最引人注目的是于</a:t>
            </a:r>
            <a:r>
              <a:rPr lang="en-US" altLang="zh-CN" sz="2000" dirty="0"/>
              <a:t>2000</a:t>
            </a:r>
            <a:r>
              <a:rPr lang="zh-CN" altLang="en-US" sz="2000" dirty="0"/>
              <a:t>年斥资</a:t>
            </a:r>
            <a:r>
              <a:rPr lang="en-US" altLang="zh-CN" sz="2000" dirty="0"/>
              <a:t>432</a:t>
            </a:r>
            <a:r>
              <a:rPr lang="zh-CN" altLang="en-US" sz="2000" dirty="0"/>
              <a:t>亿欧元收购了英国第三大移动运营商</a:t>
            </a:r>
            <a:r>
              <a:rPr lang="en-US" altLang="zh-CN" sz="2000" dirty="0"/>
              <a:t>Orange</a:t>
            </a:r>
            <a:r>
              <a:rPr lang="zh-CN" altLang="en-US" sz="2000" dirty="0"/>
              <a:t>公司的全部股票，并把自己原来的移动电话业务归并于</a:t>
            </a:r>
            <a:r>
              <a:rPr lang="en-US" altLang="zh-CN" sz="2000" dirty="0"/>
              <a:t>Orange</a:t>
            </a:r>
            <a:r>
              <a:rPr lang="zh-CN" altLang="en-US" sz="2000" dirty="0"/>
              <a:t>品牌下，成为仅次于英国</a:t>
            </a:r>
            <a:r>
              <a:rPr lang="en-US" altLang="zh-CN" sz="2000" dirty="0"/>
              <a:t>Vodafone</a:t>
            </a:r>
            <a:r>
              <a:rPr lang="zh-CN" altLang="en-US" sz="2000" dirty="0"/>
              <a:t>公司的欧洲第二大移动通信公司。     </a:t>
            </a:r>
            <a:endParaRPr lang="en-US" altLang="zh-CN" sz="2000" dirty="0" smtClean="0"/>
          </a:p>
          <a:p>
            <a:r>
              <a:rPr lang="zh-CN" altLang="en-US" sz="2000" dirty="0" smtClean="0"/>
              <a:t>成功</a:t>
            </a:r>
            <a:r>
              <a:rPr lang="zh-CN" altLang="en-US" sz="2000" dirty="0"/>
              <a:t>收购</a:t>
            </a:r>
            <a:r>
              <a:rPr lang="en-US" altLang="zh-CN" sz="2000" dirty="0"/>
              <a:t>Orange</a:t>
            </a:r>
            <a:r>
              <a:rPr lang="zh-CN" altLang="en-US" sz="2000" dirty="0"/>
              <a:t>也给了法国电信一个重新整合其全球移动通信业务的机会，也大大提高了</a:t>
            </a:r>
            <a:r>
              <a:rPr lang="en-US" altLang="zh-CN" sz="2000" dirty="0"/>
              <a:t>Orange</a:t>
            </a:r>
            <a:r>
              <a:rPr lang="zh-CN" altLang="en-US" sz="2000" dirty="0"/>
              <a:t>在英国之外的形象，使</a:t>
            </a:r>
            <a:r>
              <a:rPr lang="en-US" altLang="zh-CN" sz="2000" dirty="0"/>
              <a:t>Orange</a:t>
            </a:r>
            <a:r>
              <a:rPr lang="zh-CN" altLang="en-US" sz="2000" dirty="0"/>
              <a:t>上升为一个具有国际影响力的移动公司。该公司的全球移动网络覆盖率已经能够与</a:t>
            </a:r>
            <a:r>
              <a:rPr lang="en-US" altLang="zh-CN" sz="2000" dirty="0"/>
              <a:t>Vodafone</a:t>
            </a:r>
            <a:r>
              <a:rPr lang="zh-CN" altLang="en-US" sz="2000" dirty="0"/>
              <a:t>和</a:t>
            </a:r>
            <a:r>
              <a:rPr lang="en-US" altLang="zh-CN" sz="2000" dirty="0"/>
              <a:t>T-Mobile</a:t>
            </a:r>
            <a:r>
              <a:rPr lang="zh-CN" altLang="en-US" sz="2000" dirty="0"/>
              <a:t>相抗衡。同时，法国电信将</a:t>
            </a:r>
            <a:r>
              <a:rPr lang="en-US" altLang="zh-CN" sz="2000" dirty="0"/>
              <a:t>Orange</a:t>
            </a:r>
            <a:r>
              <a:rPr lang="zh-CN" altLang="en-US" sz="2000" dirty="0"/>
              <a:t>作为其在全球移动市场树立的一个国际品牌，通过它大力发展自己在全球的移动业务。法国电信收购</a:t>
            </a:r>
            <a:r>
              <a:rPr lang="en-US" altLang="zh-CN" sz="2000" dirty="0"/>
              <a:t>Orange</a:t>
            </a:r>
            <a:r>
              <a:rPr lang="zh-CN" altLang="en-US" sz="2000" dirty="0"/>
              <a:t>看重的就是其品牌，它不仅在其拓展全球移动通信业务时使用了</a:t>
            </a:r>
            <a:r>
              <a:rPr lang="en-US" altLang="zh-CN" sz="2000" dirty="0"/>
              <a:t>Orange</a:t>
            </a:r>
            <a:r>
              <a:rPr lang="zh-CN" altLang="en-US" sz="2000" dirty="0"/>
              <a:t>这一商标品牌，而且其国内移动运营公司</a:t>
            </a:r>
            <a:r>
              <a:rPr lang="en-US" altLang="zh-CN" sz="2000" dirty="0" err="1"/>
              <a:t>Itineris</a:t>
            </a:r>
            <a:r>
              <a:rPr lang="zh-CN" altLang="en-US" sz="2000" dirty="0"/>
              <a:t>也继续采用</a:t>
            </a:r>
            <a:r>
              <a:rPr lang="en-US" altLang="zh-CN" sz="2000" dirty="0"/>
              <a:t>Orange</a:t>
            </a:r>
            <a:r>
              <a:rPr lang="zh-CN" altLang="en-US" sz="2000" dirty="0"/>
              <a:t>这一牌子，尽管当时</a:t>
            </a:r>
            <a:r>
              <a:rPr lang="en-US" altLang="zh-CN" sz="2000" dirty="0" err="1"/>
              <a:t>Itineris</a:t>
            </a:r>
            <a:r>
              <a:rPr lang="zh-CN" altLang="en-US" sz="2000" dirty="0"/>
              <a:t>公司在法国国内移动通信市场已经占</a:t>
            </a:r>
            <a:r>
              <a:rPr lang="en-US" altLang="zh-CN" sz="2000" dirty="0"/>
              <a:t>48%</a:t>
            </a:r>
            <a:r>
              <a:rPr lang="zh-CN" altLang="en-US" sz="2000" dirty="0"/>
              <a:t>的份额，远远领先其竞争对手。实践证明法国电信的举措是成功的，</a:t>
            </a:r>
            <a:r>
              <a:rPr lang="en-US" altLang="zh-CN" sz="2000" dirty="0"/>
              <a:t>Orange</a:t>
            </a:r>
            <a:r>
              <a:rPr lang="zh-CN" altLang="en-US" sz="2000" dirty="0"/>
              <a:t>目前在世界各个主要市场都占据着很强的竞争</a:t>
            </a:r>
            <a:r>
              <a:rPr lang="zh-CN" altLang="en-US" sz="2000" dirty="0" smtClean="0"/>
              <a:t>位置。</a:t>
            </a:r>
            <a:endParaRPr lang="zh-CN" altLang="en-US" sz="2000" dirty="0"/>
          </a:p>
        </p:txBody>
      </p:sp>
    </p:spTree>
    <p:extLst>
      <p:ext uri="{BB962C8B-B14F-4D97-AF65-F5344CB8AC3E}">
        <p14:creationId xmlns:p14="http://schemas.microsoft.com/office/powerpoint/2010/main" val="306103212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t>除此之外</a:t>
            </a:r>
            <a:r>
              <a:rPr lang="zh-CN" altLang="en-US" sz="2000" dirty="0"/>
              <a:t>，法国电信在</a:t>
            </a:r>
            <a:r>
              <a:rPr lang="en-US" altLang="zh-CN" sz="2000" dirty="0"/>
              <a:t>1999</a:t>
            </a:r>
            <a:r>
              <a:rPr lang="zh-CN" altLang="en-US" sz="2000" dirty="0"/>
              <a:t>年购买了西班牙互联网接入提供商</a:t>
            </a:r>
            <a:r>
              <a:rPr lang="en-US" altLang="zh-CN" sz="2000" dirty="0" err="1"/>
              <a:t>CTVJet</a:t>
            </a:r>
            <a:r>
              <a:rPr lang="zh-CN" altLang="en-US" sz="2000" dirty="0"/>
              <a:t>，参股当地的</a:t>
            </a:r>
            <a:r>
              <a:rPr lang="en-US" altLang="zh-CN" sz="2000" dirty="0"/>
              <a:t>CATV</a:t>
            </a:r>
            <a:r>
              <a:rPr lang="zh-CN" altLang="en-US" sz="2000" dirty="0"/>
              <a:t>公司</a:t>
            </a:r>
            <a:r>
              <a:rPr lang="en-US" altLang="zh-CN" sz="2000" dirty="0"/>
              <a:t>MSC</a:t>
            </a:r>
            <a:r>
              <a:rPr lang="zh-CN" altLang="en-US" sz="2000" dirty="0"/>
              <a:t>（</a:t>
            </a:r>
            <a:r>
              <a:rPr lang="en-US" altLang="zh-CN" sz="2000" dirty="0"/>
              <a:t>Madrid </a:t>
            </a:r>
            <a:r>
              <a:rPr lang="en-US" altLang="zh-CN" sz="2000" dirty="0" err="1"/>
              <a:t>Sistemde</a:t>
            </a:r>
            <a:r>
              <a:rPr lang="en-US" altLang="zh-CN" sz="2000" dirty="0"/>
              <a:t> Cable</a:t>
            </a:r>
            <a:r>
              <a:rPr lang="zh-CN" altLang="en-US" sz="2000" dirty="0"/>
              <a:t>），并占其资本的</a:t>
            </a:r>
            <a:r>
              <a:rPr lang="en-US" altLang="zh-CN" sz="2000" dirty="0"/>
              <a:t>10%</a:t>
            </a:r>
            <a:r>
              <a:rPr lang="zh-CN" altLang="en-US" sz="2000" dirty="0"/>
              <a:t>；</a:t>
            </a:r>
            <a:r>
              <a:rPr lang="en-US" altLang="zh-CN" sz="2000" dirty="0"/>
              <a:t>1999</a:t>
            </a:r>
            <a:r>
              <a:rPr lang="zh-CN" altLang="en-US" sz="2000" dirty="0"/>
              <a:t>年</a:t>
            </a:r>
            <a:r>
              <a:rPr lang="en-US" altLang="zh-CN" sz="2000" dirty="0"/>
              <a:t>7</a:t>
            </a:r>
            <a:r>
              <a:rPr lang="zh-CN" altLang="en-US" sz="2000" dirty="0"/>
              <a:t>月收购了西班牙电信运营商</a:t>
            </a:r>
            <a:r>
              <a:rPr lang="en-US" altLang="zh-CN" sz="2000" dirty="0" err="1"/>
              <a:t>Catalana</a:t>
            </a:r>
            <a:r>
              <a:rPr lang="zh-CN" altLang="en-US" sz="2000" dirty="0"/>
              <a:t>；</a:t>
            </a:r>
            <a:r>
              <a:rPr lang="en-US" altLang="zh-CN" sz="2000" dirty="0"/>
              <a:t>2000</a:t>
            </a:r>
            <a:r>
              <a:rPr lang="zh-CN" altLang="en-US" sz="2000" dirty="0"/>
              <a:t>年</a:t>
            </a:r>
            <a:r>
              <a:rPr lang="en-US" altLang="zh-CN" sz="2000" dirty="0"/>
              <a:t>1</a:t>
            </a:r>
            <a:r>
              <a:rPr lang="zh-CN" altLang="en-US" sz="2000" dirty="0"/>
              <a:t>月以</a:t>
            </a:r>
            <a:r>
              <a:rPr lang="en-US" altLang="zh-CN" sz="2000" dirty="0"/>
              <a:t>38</a:t>
            </a:r>
            <a:r>
              <a:rPr lang="zh-CN" altLang="en-US" sz="2000" dirty="0"/>
              <a:t>亿美元收购</a:t>
            </a:r>
            <a:r>
              <a:rPr lang="en-US" altLang="zh-CN" sz="2000" dirty="0" err="1"/>
              <a:t>GlobalOne</a:t>
            </a:r>
            <a:r>
              <a:rPr lang="zh-CN" altLang="en-US" sz="2000" dirty="0"/>
              <a:t>；</a:t>
            </a:r>
            <a:r>
              <a:rPr lang="en-US" altLang="zh-CN" sz="2000" dirty="0"/>
              <a:t>2000</a:t>
            </a:r>
            <a:r>
              <a:rPr lang="zh-CN" altLang="en-US" sz="2000" dirty="0"/>
              <a:t>年</a:t>
            </a:r>
            <a:r>
              <a:rPr lang="en-US" altLang="zh-CN" sz="2000" dirty="0"/>
              <a:t>12</a:t>
            </a:r>
            <a:r>
              <a:rPr lang="zh-CN" altLang="en-US" sz="2000" dirty="0"/>
              <a:t>月以</a:t>
            </a:r>
            <a:r>
              <a:rPr lang="en-US" altLang="zh-CN" sz="2000" dirty="0"/>
              <a:t>35</a:t>
            </a:r>
            <a:r>
              <a:rPr lang="zh-CN" altLang="en-US" sz="2000" dirty="0"/>
              <a:t>亿美元购买美国</a:t>
            </a:r>
            <a:r>
              <a:rPr lang="en-US" altLang="zh-CN" sz="2000" dirty="0" err="1"/>
              <a:t>Equant</a:t>
            </a:r>
            <a:r>
              <a:rPr lang="zh-CN" altLang="en-US" sz="2000" dirty="0"/>
              <a:t>公司</a:t>
            </a:r>
            <a:r>
              <a:rPr lang="en-US" altLang="zh-CN" sz="2000" dirty="0"/>
              <a:t>54</a:t>
            </a:r>
            <a:r>
              <a:rPr lang="zh-CN" altLang="en-US" sz="2000" dirty="0"/>
              <a:t>％的股份。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法国电信横向一体化</a:t>
            </a:r>
            <a:endParaRPr lang="zh-CN" altLang="en-US" dirty="0"/>
          </a:p>
        </p:txBody>
      </p:sp>
    </p:spTree>
    <p:extLst>
      <p:ext uri="{BB962C8B-B14F-4D97-AF65-F5344CB8AC3E}">
        <p14:creationId xmlns:p14="http://schemas.microsoft.com/office/powerpoint/2010/main" val="12674354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14612" y="292893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第四章 公司层战略的选择</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286116" y="17859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专业化与多元化战略</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400416" y="2690341"/>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t>一体化战略</a:t>
            </a:r>
            <a:endParaRPr lang="zh-CN" altLang="en-US" dirty="0"/>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14678" y="278605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5500694" y="4918075"/>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国际化战略</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
        <p:nvSpPr>
          <p:cNvPr id="27" name="Line 7"/>
          <p:cNvSpPr>
            <a:spLocks noChangeShapeType="1"/>
          </p:cNvSpPr>
          <p:nvPr/>
        </p:nvSpPr>
        <p:spPr bwMode="auto">
          <a:xfrm>
            <a:off x="2786050" y="400050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28" name="AutoShape 24"/>
          <p:cNvSpPr>
            <a:spLocks noChangeArrowheads="1"/>
          </p:cNvSpPr>
          <p:nvPr/>
        </p:nvSpPr>
        <p:spPr bwMode="gray">
          <a:xfrm>
            <a:off x="3500430" y="3714752"/>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solidFill>
                  <a:srgbClr val="0070C0"/>
                </a:solidFill>
              </a:rPr>
              <a:t>联盟、并购与重组战略</a:t>
            </a:r>
            <a:endParaRPr lang="zh-CN" altLang="en-US" dirty="0">
              <a:solidFill>
                <a:srgbClr val="0070C0"/>
              </a:solidFill>
            </a:endParaRPr>
          </a:p>
        </p:txBody>
      </p:sp>
      <p:sp>
        <p:nvSpPr>
          <p:cNvPr id="29" name="Oval 28"/>
          <p:cNvSpPr>
            <a:spLocks noChangeArrowheads="1"/>
          </p:cNvSpPr>
          <p:nvPr/>
        </p:nvSpPr>
        <p:spPr bwMode="gray">
          <a:xfrm>
            <a:off x="3286116" y="3857628"/>
            <a:ext cx="228600" cy="228600"/>
          </a:xfrm>
          <a:prstGeom prst="ellipse">
            <a:avLst/>
          </a:prstGeom>
          <a:gradFill rotWithShape="1">
            <a:gsLst>
              <a:gs pos="0">
                <a:srgbClr val="0070C0"/>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Tree>
    <p:extLst>
      <p:ext uri="{BB962C8B-B14F-4D97-AF65-F5344CB8AC3E}">
        <p14:creationId xmlns:p14="http://schemas.microsoft.com/office/powerpoint/2010/main" val="3253742703"/>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联盟、并购与重组战略</a:t>
            </a:r>
            <a:endParaRPr lang="zh-CN" altLang="en-US" dirty="0"/>
          </a:p>
        </p:txBody>
      </p:sp>
      <p:sp>
        <p:nvSpPr>
          <p:cNvPr id="3" name="内容占位符 2"/>
          <p:cNvSpPr>
            <a:spLocks noGrp="1"/>
          </p:cNvSpPr>
          <p:nvPr>
            <p:ph idx="1"/>
          </p:nvPr>
        </p:nvSpPr>
        <p:spPr/>
        <p:txBody>
          <a:bodyPr/>
          <a:lstStyle/>
          <a:p>
            <a:r>
              <a:rPr lang="zh-CN" altLang="en-US" dirty="0" smtClean="0"/>
              <a:t>企业在实现专业化、多元化和国际化的过程中，可以采取以下三种方式（按照企业和其他企业的合作程度划分）：</a:t>
            </a:r>
            <a:endParaRPr lang="en-US" altLang="zh-CN" dirty="0" smtClean="0"/>
          </a:p>
          <a:p>
            <a:pPr lvl="1"/>
            <a:r>
              <a:rPr lang="zh-CN" altLang="en-US" dirty="0" smtClean="0"/>
              <a:t>自我发展</a:t>
            </a:r>
            <a:endParaRPr lang="en-US" altLang="zh-CN" dirty="0" smtClean="0"/>
          </a:p>
          <a:p>
            <a:pPr lvl="1"/>
            <a:r>
              <a:rPr lang="zh-CN" altLang="en-US" dirty="0" smtClean="0"/>
              <a:t>战略联盟</a:t>
            </a:r>
            <a:endParaRPr lang="en-US" altLang="zh-CN" dirty="0" smtClean="0"/>
          </a:p>
          <a:p>
            <a:pPr lvl="1"/>
            <a:r>
              <a:rPr lang="zh-CN" altLang="en-US" dirty="0" smtClean="0"/>
              <a:t>兼并收购（横向并购、纵向并购和混合并购）</a:t>
            </a:r>
          </a:p>
          <a:p>
            <a:endParaRPr lang="zh-CN" alt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a:t>
            </a:r>
            <a:r>
              <a:rPr lang="zh-CN" altLang="en-US" dirty="0" smtClean="0"/>
              <a:t>自我发展、</a:t>
            </a:r>
            <a:r>
              <a:rPr lang="en-US" altLang="zh-CN" dirty="0" smtClean="0"/>
              <a:t> </a:t>
            </a:r>
            <a:r>
              <a:rPr lang="zh-CN" altLang="en-US" dirty="0" smtClean="0"/>
              <a:t>联盟、并购战略</a:t>
            </a:r>
            <a:endParaRPr lang="zh-CN" altLang="en-US" dirty="0"/>
          </a:p>
        </p:txBody>
      </p:sp>
      <p:sp>
        <p:nvSpPr>
          <p:cNvPr id="3" name="内容占位符 2"/>
          <p:cNvSpPr>
            <a:spLocks noGrp="1"/>
          </p:cNvSpPr>
          <p:nvPr>
            <p:ph idx="1"/>
          </p:nvPr>
        </p:nvSpPr>
        <p:spPr/>
        <p:txBody>
          <a:bodyPr/>
          <a:lstStyle/>
          <a:p>
            <a:r>
              <a:rPr lang="zh-CN" altLang="en-US" sz="2800" dirty="0" smtClean="0"/>
              <a:t>自我发展：是许多企业发展的主要方法，又称有机增长，指公司依靠自己的实力进入新业务或新地区市场。</a:t>
            </a:r>
            <a:endParaRPr lang="en-US" altLang="zh-CN" sz="2800" dirty="0" smtClean="0"/>
          </a:p>
          <a:p>
            <a:r>
              <a:rPr lang="zh-CN" altLang="en-US" sz="2800" dirty="0" smtClean="0"/>
              <a:t>战略联盟：两个或多个企业为了实现特定的战略目标而采取的任何股权或非股权形式的共担风险、共享利益的联合行动。具有边界模糊，关系松散、机动灵活、运作高效等特点。</a:t>
            </a:r>
            <a:endParaRPr lang="en-US" altLang="zh-CN" sz="2800" dirty="0" smtClean="0"/>
          </a:p>
          <a:p>
            <a:r>
              <a:rPr lang="zh-CN" altLang="en-US" sz="2800" dirty="0" smtClean="0"/>
              <a:t>并购：是兼并和收购的统称，企业最常用的一种发展方式。兼并是指对等的合并，两家企业新创立一家企业，即“</a:t>
            </a:r>
            <a:r>
              <a:rPr lang="en-US" altLang="zh-CN" sz="2800" dirty="0" smtClean="0"/>
              <a:t>A+B=C</a:t>
            </a:r>
            <a:r>
              <a:rPr lang="zh-CN" altLang="en-US" sz="2800" dirty="0" smtClean="0"/>
              <a:t>”。收购指一个企业作为收购者收购另一家企业的行为，即“</a:t>
            </a:r>
            <a:r>
              <a:rPr lang="en-US" altLang="zh-CN" sz="2800" dirty="0" smtClean="0"/>
              <a:t>A+B=A</a:t>
            </a:r>
            <a:r>
              <a:rPr lang="zh-CN" altLang="en-US" sz="2800" dirty="0" smtClean="0"/>
              <a:t>”。</a:t>
            </a:r>
            <a:endParaRPr lang="en-US" altLang="zh-CN" sz="2800" dirty="0" smtClean="0"/>
          </a:p>
          <a:p>
            <a:pPr>
              <a:buNone/>
            </a:pPr>
            <a:endParaRPr lang="zh-CN" altLang="en-US" sz="28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dirty="0" smtClean="0"/>
              <a:t>4-7 </a:t>
            </a:r>
            <a:r>
              <a:rPr lang="zh-CN" altLang="en-US" dirty="0" smtClean="0"/>
              <a:t>三种战略的适用情形</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60000817"/>
              </p:ext>
            </p:extLst>
          </p:nvPr>
        </p:nvGraphicFramePr>
        <p:xfrm>
          <a:off x="357158" y="1397000"/>
          <a:ext cx="8358246" cy="4208784"/>
        </p:xfrm>
        <a:graphic>
          <a:graphicData uri="http://schemas.openxmlformats.org/drawingml/2006/table">
            <a:tbl>
              <a:tblPr firstRow="1" bandRow="1">
                <a:tableStyleId>{9DCAF9ED-07DC-4A11-8D7F-57B35C25682E}</a:tableStyleId>
              </a:tblPr>
              <a:tblGrid>
                <a:gridCol w="1190506"/>
                <a:gridCol w="7167740"/>
              </a:tblGrid>
              <a:tr h="793752">
                <a:tc>
                  <a:txBody>
                    <a:bodyPr/>
                    <a:lstStyle/>
                    <a:p>
                      <a:pPr algn="ctr"/>
                      <a:r>
                        <a:rPr lang="zh-CN" altLang="en-US" dirty="0" smtClean="0"/>
                        <a:t>战略</a:t>
                      </a:r>
                      <a:endParaRPr lang="zh-CN" altLang="en-US" dirty="0"/>
                    </a:p>
                  </a:txBody>
                  <a:tcPr anchor="ctr" anchorCtr="1"/>
                </a:tc>
                <a:tc>
                  <a:txBody>
                    <a:bodyPr/>
                    <a:lstStyle/>
                    <a:p>
                      <a:pPr algn="ctr"/>
                      <a:r>
                        <a:rPr lang="zh-CN" altLang="en-US" dirty="0" smtClean="0"/>
                        <a:t>适用情形</a:t>
                      </a:r>
                      <a:endParaRPr lang="zh-CN" altLang="en-US" dirty="0"/>
                    </a:p>
                  </a:txBody>
                  <a:tcPr anchor="ctr" anchorCtr="1"/>
                </a:tc>
              </a:tr>
              <a:tr h="793752">
                <a:tc>
                  <a:txBody>
                    <a:bodyPr/>
                    <a:lstStyle/>
                    <a:p>
                      <a:r>
                        <a:rPr lang="zh-CN" altLang="en-US" dirty="0" smtClean="0"/>
                        <a:t>自我发展</a:t>
                      </a:r>
                      <a:endParaRPr lang="zh-CN" altLang="en-US" dirty="0"/>
                    </a:p>
                  </a:txBody>
                  <a:tcPr anchor="ctr" anchorCtr="1"/>
                </a:tc>
                <a:tc>
                  <a:txBody>
                    <a:bodyPr/>
                    <a:lstStyle/>
                    <a:p>
                      <a:pPr algn="l"/>
                      <a:r>
                        <a:rPr lang="zh-CN" altLang="en-US" sz="1600" dirty="0" smtClean="0"/>
                        <a:t>企业具有足够的时间从头发展新的业务；</a:t>
                      </a:r>
                      <a:endParaRPr lang="en-US" altLang="zh-CN" sz="1600" dirty="0" smtClean="0"/>
                    </a:p>
                    <a:p>
                      <a:pPr algn="l"/>
                      <a:r>
                        <a:rPr lang="zh-CN" altLang="en-US" sz="1600" dirty="0" smtClean="0"/>
                        <a:t>现有企业对加入者反应迟钝，不做出激烈抵抗；</a:t>
                      </a:r>
                      <a:endParaRPr lang="en-US" altLang="zh-CN" sz="1600" dirty="0" smtClean="0"/>
                    </a:p>
                    <a:p>
                      <a:pPr algn="l"/>
                      <a:r>
                        <a:rPr lang="zh-CN" altLang="en-US" sz="1600" dirty="0" smtClean="0"/>
                        <a:t>自我发展比并购成本低；</a:t>
                      </a:r>
                      <a:endParaRPr lang="en-US" altLang="zh-CN" sz="1600" dirty="0" smtClean="0"/>
                    </a:p>
                    <a:p>
                      <a:pPr algn="l"/>
                      <a:r>
                        <a:rPr lang="zh-CN" altLang="en-US" sz="1600" dirty="0" smtClean="0"/>
                        <a:t>企业拥有发展新业务或拓展新市场所必须的资源和能力；</a:t>
                      </a:r>
                      <a:endParaRPr lang="en-US" altLang="zh-CN" sz="1600" dirty="0" smtClean="0"/>
                    </a:p>
                    <a:p>
                      <a:pPr algn="l"/>
                      <a:r>
                        <a:rPr lang="zh-CN" altLang="en-US" sz="1600" dirty="0" smtClean="0"/>
                        <a:t>增加额外的生产力不会对行业供求产生明显的负面影响；</a:t>
                      </a:r>
                      <a:endParaRPr lang="en-US" altLang="zh-CN" sz="1600" dirty="0" smtClean="0"/>
                    </a:p>
                    <a:p>
                      <a:pPr algn="l"/>
                      <a:r>
                        <a:rPr lang="zh-CN" altLang="en-US" sz="1600" dirty="0" smtClean="0"/>
                        <a:t>不会与强大的对手发生正面冲突，</a:t>
                      </a:r>
                      <a:endParaRPr lang="en-US" altLang="zh-CN" sz="1600" dirty="0" smtClean="0"/>
                    </a:p>
                  </a:txBody>
                  <a:tcPr anchor="ctr" anchorCtr="1"/>
                </a:tc>
              </a:tr>
              <a:tr h="793752">
                <a:tc>
                  <a:txBody>
                    <a:bodyPr/>
                    <a:lstStyle/>
                    <a:p>
                      <a:r>
                        <a:rPr lang="zh-CN" altLang="en-US" dirty="0" smtClean="0"/>
                        <a:t>战略联盟</a:t>
                      </a:r>
                      <a:endParaRPr lang="zh-CN" altLang="en-US" dirty="0"/>
                    </a:p>
                  </a:txBody>
                  <a:tcPr anchor="ctr" anchorCtr="1"/>
                </a:tc>
                <a:tc>
                  <a:txBody>
                    <a:bodyPr/>
                    <a:lstStyle/>
                    <a:p>
                      <a:pPr algn="l"/>
                      <a:r>
                        <a:rPr lang="zh-CN" altLang="en-US" sz="1600" dirty="0" smtClean="0"/>
                        <a:t>自我发展经济上不可行，风险较大。</a:t>
                      </a:r>
                      <a:endParaRPr lang="en-US" altLang="zh-CN" sz="1600" dirty="0" smtClean="0"/>
                    </a:p>
                    <a:p>
                      <a:pPr algn="l"/>
                      <a:r>
                        <a:rPr lang="zh-CN" altLang="en-US" sz="1600" dirty="0" smtClean="0"/>
                        <a:t>合作伙伴间的竞争能力合并可以产生更大的竞争力。</a:t>
                      </a:r>
                      <a:endParaRPr lang="en-US" altLang="zh-CN" sz="1600" dirty="0" smtClean="0"/>
                    </a:p>
                    <a:p>
                      <a:pPr algn="l"/>
                      <a:r>
                        <a:rPr lang="zh-CN" altLang="en-US" sz="1600" dirty="0" smtClean="0"/>
                        <a:t>利用国外合作伙伴，可以越过进口配额限制、高关税、国家主义的政治利益及文化障碍等因素对企业发展的影响。</a:t>
                      </a:r>
                      <a:endParaRPr lang="zh-CN" altLang="en-US" sz="1600" dirty="0"/>
                    </a:p>
                  </a:txBody>
                  <a:tcPr anchor="ctr" anchorCtr="1"/>
                </a:tc>
              </a:tr>
              <a:tr h="793752">
                <a:tc>
                  <a:txBody>
                    <a:bodyPr/>
                    <a:lstStyle/>
                    <a:p>
                      <a:r>
                        <a:rPr lang="zh-CN" altLang="en-US" dirty="0" smtClean="0"/>
                        <a:t>并购</a:t>
                      </a:r>
                      <a:endParaRPr lang="zh-CN" altLang="en-US" dirty="0"/>
                    </a:p>
                  </a:txBody>
                  <a:tcPr anchor="ctr" anchorCtr="1"/>
                </a:tc>
                <a:tc>
                  <a:txBody>
                    <a:bodyPr/>
                    <a:lstStyle/>
                    <a:p>
                      <a:r>
                        <a:rPr lang="zh-CN" altLang="en-US" sz="1600" dirty="0" smtClean="0"/>
                        <a:t>在自我发展和联盟方式无法提供企业所需要的能力或降低成本时</a:t>
                      </a:r>
                      <a:endParaRPr lang="zh-CN" altLang="en-US" sz="1600" dirty="0"/>
                    </a:p>
                  </a:txBody>
                  <a:tcPr anchor="ctr" anchorCtr="1"/>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81000"/>
            <a:ext cx="8229600" cy="1371600"/>
          </a:xfrm>
        </p:spPr>
        <p:txBody>
          <a:bodyPr/>
          <a:lstStyle/>
          <a:p>
            <a:pPr marL="838200" indent="-838200" eaLnBrk="1" hangingPunct="1"/>
            <a:r>
              <a:rPr lang="zh-CN" altLang="en-US" sz="4000" b="1" smtClean="0">
                <a:latin typeface="黑体" pitchFamily="49" charset="-122"/>
                <a:ea typeface="黑体" pitchFamily="49" charset="-122"/>
              </a:rPr>
              <a:t>战略管理是最高层次的管理理论</a:t>
            </a:r>
          </a:p>
        </p:txBody>
      </p:sp>
      <p:sp>
        <p:nvSpPr>
          <p:cNvPr id="16387" name="AutoShape 3"/>
          <p:cNvSpPr>
            <a:spLocks noChangeArrowheads="1"/>
          </p:cNvSpPr>
          <p:nvPr/>
        </p:nvSpPr>
        <p:spPr bwMode="auto">
          <a:xfrm>
            <a:off x="1219200" y="1752600"/>
            <a:ext cx="7010400" cy="4648200"/>
          </a:xfrm>
          <a:prstGeom prst="triangle">
            <a:avLst>
              <a:gd name="adj" fmla="val 50000"/>
            </a:avLst>
          </a:prstGeom>
          <a:gradFill rotWithShape="0">
            <a:gsLst>
              <a:gs pos="0">
                <a:srgbClr val="FF33CC"/>
              </a:gs>
              <a:gs pos="100000">
                <a:srgbClr val="FFFFF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33CC"/>
            </a:extrusionClr>
          </a:sp3d>
        </p:spPr>
        <p:txBody>
          <a:bodyPr wrap="none" anchor="ctr">
            <a:flatTx/>
          </a:bodyPr>
          <a:lstStyle/>
          <a:p>
            <a:endParaRPr lang="zh-CN" altLang="en-US"/>
          </a:p>
        </p:txBody>
      </p:sp>
      <p:sp>
        <p:nvSpPr>
          <p:cNvPr id="16388" name="Line 4"/>
          <p:cNvSpPr>
            <a:spLocks noChangeShapeType="1"/>
          </p:cNvSpPr>
          <p:nvPr/>
        </p:nvSpPr>
        <p:spPr bwMode="auto">
          <a:xfrm>
            <a:off x="2362200" y="4953000"/>
            <a:ext cx="4724400" cy="0"/>
          </a:xfrm>
          <a:prstGeom prst="line">
            <a:avLst/>
          </a:prstGeom>
          <a:noFill/>
          <a:ln w="9525">
            <a:solidFill>
              <a:srgbClr val="000000"/>
            </a:solidFill>
            <a:round/>
            <a:headEnd/>
            <a:tailEnd/>
          </a:ln>
        </p:spPr>
        <p:txBody>
          <a:bodyPr/>
          <a:lstStyle/>
          <a:p>
            <a:endParaRPr lang="zh-CN" altLang="en-US"/>
          </a:p>
        </p:txBody>
      </p:sp>
      <p:sp>
        <p:nvSpPr>
          <p:cNvPr id="16389" name="Line 5"/>
          <p:cNvSpPr>
            <a:spLocks noChangeShapeType="1"/>
          </p:cNvSpPr>
          <p:nvPr/>
        </p:nvSpPr>
        <p:spPr bwMode="auto">
          <a:xfrm>
            <a:off x="3352800" y="3581400"/>
            <a:ext cx="2743200" cy="0"/>
          </a:xfrm>
          <a:prstGeom prst="line">
            <a:avLst/>
          </a:prstGeom>
          <a:noFill/>
          <a:ln w="9525">
            <a:solidFill>
              <a:srgbClr val="000000"/>
            </a:solidFill>
            <a:round/>
            <a:headEnd/>
            <a:tailEnd/>
          </a:ln>
        </p:spPr>
        <p:txBody>
          <a:bodyPr/>
          <a:lstStyle/>
          <a:p>
            <a:endParaRPr lang="zh-CN" altLang="en-US"/>
          </a:p>
        </p:txBody>
      </p:sp>
      <p:sp>
        <p:nvSpPr>
          <p:cNvPr id="16390" name="Text Box 6"/>
          <p:cNvSpPr txBox="1">
            <a:spLocks noChangeArrowheads="1"/>
          </p:cNvSpPr>
          <p:nvPr/>
        </p:nvSpPr>
        <p:spPr bwMode="auto">
          <a:xfrm>
            <a:off x="3429000" y="3048000"/>
            <a:ext cx="1981200" cy="366713"/>
          </a:xfrm>
          <a:prstGeom prst="rect">
            <a:avLst/>
          </a:prstGeom>
          <a:noFill/>
          <a:ln w="9525">
            <a:noFill/>
            <a:miter lim="800000"/>
            <a:headEnd/>
            <a:tailEnd/>
          </a:ln>
        </p:spPr>
        <p:txBody>
          <a:bodyPr>
            <a:spAutoFit/>
          </a:bodyPr>
          <a:lstStyle/>
          <a:p>
            <a:pPr eaLnBrk="0" hangingPunct="0">
              <a:spcBef>
                <a:spcPct val="50000"/>
              </a:spcBef>
            </a:pPr>
            <a:endParaRPr lang="zh-CN" altLang="zh-CN">
              <a:latin typeface="Times New Roman" pitchFamily="18" charset="0"/>
            </a:endParaRPr>
          </a:p>
        </p:txBody>
      </p:sp>
      <p:sp>
        <p:nvSpPr>
          <p:cNvPr id="16391" name="Text Box 7"/>
          <p:cNvSpPr txBox="1">
            <a:spLocks noChangeArrowheads="1"/>
          </p:cNvSpPr>
          <p:nvPr/>
        </p:nvSpPr>
        <p:spPr bwMode="auto">
          <a:xfrm>
            <a:off x="4038600" y="2819400"/>
            <a:ext cx="1447800" cy="457200"/>
          </a:xfrm>
          <a:prstGeom prst="rect">
            <a:avLst/>
          </a:prstGeom>
          <a:noFill/>
          <a:ln w="9525">
            <a:noFill/>
            <a:miter lim="800000"/>
            <a:headEnd/>
            <a:tailEnd/>
          </a:ln>
        </p:spPr>
        <p:txBody>
          <a:bodyPr>
            <a:spAutoFit/>
          </a:bodyPr>
          <a:lstStyle/>
          <a:p>
            <a:pPr eaLnBrk="0" hangingPunct="0">
              <a:spcBef>
                <a:spcPct val="50000"/>
              </a:spcBef>
            </a:pPr>
            <a:r>
              <a:rPr lang="zh-CN" altLang="en-US" sz="2400">
                <a:latin typeface="Times New Roman" pitchFamily="18" charset="0"/>
                <a:ea typeface="华文彩云" pitchFamily="2" charset="-122"/>
              </a:rPr>
              <a:t>战略管理</a:t>
            </a:r>
          </a:p>
        </p:txBody>
      </p:sp>
      <p:sp>
        <p:nvSpPr>
          <p:cNvPr id="16392" name="Text Box 8"/>
          <p:cNvSpPr txBox="1">
            <a:spLocks noChangeArrowheads="1"/>
          </p:cNvSpPr>
          <p:nvPr/>
        </p:nvSpPr>
        <p:spPr bwMode="auto">
          <a:xfrm>
            <a:off x="2667000" y="3795713"/>
            <a:ext cx="4038600" cy="1004887"/>
          </a:xfrm>
          <a:prstGeom prst="rect">
            <a:avLst/>
          </a:prstGeom>
          <a:noFill/>
          <a:ln w="9525">
            <a:noFill/>
            <a:miter lim="800000"/>
            <a:headEnd/>
            <a:tailEnd/>
          </a:ln>
        </p:spPr>
        <p:txBody>
          <a:bodyPr>
            <a:spAutoFit/>
          </a:bodyPr>
          <a:lstStyle/>
          <a:p>
            <a:pPr algn="ctr" eaLnBrk="0" hangingPunct="0">
              <a:spcBef>
                <a:spcPct val="50000"/>
              </a:spcBef>
            </a:pPr>
            <a:r>
              <a:rPr lang="zh-CN" altLang="en-US" sz="2400">
                <a:latin typeface="Times New Roman" pitchFamily="18" charset="0"/>
                <a:ea typeface="华文彩云" pitchFamily="2" charset="-122"/>
              </a:rPr>
              <a:t>职能管理</a:t>
            </a:r>
            <a:r>
              <a:rPr lang="zh-CN" altLang="en-US" sz="2400">
                <a:latin typeface="Times New Roman" pitchFamily="18" charset="0"/>
              </a:rPr>
              <a:t>：如财务、</a:t>
            </a:r>
          </a:p>
          <a:p>
            <a:pPr algn="ctr" eaLnBrk="0" hangingPunct="0">
              <a:spcBef>
                <a:spcPct val="50000"/>
              </a:spcBef>
            </a:pPr>
            <a:r>
              <a:rPr lang="zh-CN" altLang="en-US" sz="2400">
                <a:latin typeface="Times New Roman" pitchFamily="18" charset="0"/>
              </a:rPr>
              <a:t>营销、人事、生产、研发等</a:t>
            </a:r>
          </a:p>
        </p:txBody>
      </p:sp>
      <p:sp>
        <p:nvSpPr>
          <p:cNvPr id="16393" name="Text Box 9"/>
          <p:cNvSpPr txBox="1">
            <a:spLocks noChangeArrowheads="1"/>
          </p:cNvSpPr>
          <p:nvPr/>
        </p:nvSpPr>
        <p:spPr bwMode="auto">
          <a:xfrm>
            <a:off x="1828800" y="5167313"/>
            <a:ext cx="5715000" cy="1004887"/>
          </a:xfrm>
          <a:prstGeom prst="rect">
            <a:avLst/>
          </a:prstGeom>
          <a:noFill/>
          <a:ln w="9525">
            <a:noFill/>
            <a:miter lim="800000"/>
            <a:headEnd/>
            <a:tailEnd/>
          </a:ln>
        </p:spPr>
        <p:txBody>
          <a:bodyPr>
            <a:spAutoFit/>
          </a:bodyPr>
          <a:lstStyle/>
          <a:p>
            <a:pPr algn="ctr" eaLnBrk="0" hangingPunct="0">
              <a:spcBef>
                <a:spcPct val="50000"/>
              </a:spcBef>
            </a:pPr>
            <a:r>
              <a:rPr lang="zh-CN" altLang="en-US" sz="2400">
                <a:latin typeface="Times New Roman" pitchFamily="18" charset="0"/>
                <a:ea typeface="华文彩云" pitchFamily="2" charset="-122"/>
              </a:rPr>
              <a:t>管理基础</a:t>
            </a:r>
            <a:r>
              <a:rPr lang="zh-CN" altLang="en-US" sz="2400">
                <a:latin typeface="Times New Roman" pitchFamily="18" charset="0"/>
              </a:rPr>
              <a:t>：如管理数学、管理史、</a:t>
            </a:r>
          </a:p>
          <a:p>
            <a:pPr algn="ctr" eaLnBrk="0" hangingPunct="0">
              <a:spcBef>
                <a:spcPct val="50000"/>
              </a:spcBef>
            </a:pPr>
            <a:r>
              <a:rPr lang="zh-CN" altLang="en-US" sz="2400">
                <a:latin typeface="Times New Roman" pitchFamily="18" charset="0"/>
              </a:rPr>
              <a:t>管理原理、管理心理学、管理思想等</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a:t>
            </a:r>
            <a:r>
              <a:rPr lang="en-US" altLang="zh-CN" dirty="0" smtClean="0"/>
              <a:t>4-8</a:t>
            </a:r>
            <a:r>
              <a:rPr lang="zh-CN" altLang="en-US" dirty="0" smtClean="0"/>
              <a:t>三种方式的优势与劣势</a:t>
            </a:r>
            <a:endParaRPr lang="zh-CN" altLang="en-US" dirty="0"/>
          </a:p>
        </p:txBody>
      </p:sp>
      <p:graphicFrame>
        <p:nvGraphicFramePr>
          <p:cNvPr id="5" name="表格 4"/>
          <p:cNvGraphicFramePr>
            <a:graphicFrameLocks noGrp="1"/>
          </p:cNvGraphicFramePr>
          <p:nvPr/>
        </p:nvGraphicFramePr>
        <p:xfrm>
          <a:off x="571472" y="1071546"/>
          <a:ext cx="8215371" cy="5394960"/>
        </p:xfrm>
        <a:graphic>
          <a:graphicData uri="http://schemas.openxmlformats.org/drawingml/2006/table">
            <a:tbl>
              <a:tblPr firstRow="1" bandRow="1">
                <a:tableStyleId>{93296810-A885-4BE3-A3E7-6D5BEEA58F35}</a:tableStyleId>
              </a:tblPr>
              <a:tblGrid>
                <a:gridCol w="2738457"/>
                <a:gridCol w="2738457"/>
                <a:gridCol w="2738457"/>
              </a:tblGrid>
              <a:tr h="294502">
                <a:tc>
                  <a:txBody>
                    <a:bodyPr/>
                    <a:lstStyle/>
                    <a:p>
                      <a:r>
                        <a:rPr lang="zh-CN" altLang="en-US" dirty="0" smtClean="0"/>
                        <a:t>战略</a:t>
                      </a:r>
                      <a:endParaRPr lang="zh-CN" altLang="en-US" dirty="0"/>
                    </a:p>
                  </a:txBody>
                  <a:tcPr anchor="ctr" anchorCtr="1"/>
                </a:tc>
                <a:tc>
                  <a:txBody>
                    <a:bodyPr/>
                    <a:lstStyle/>
                    <a:p>
                      <a:r>
                        <a:rPr lang="zh-CN" altLang="en-US" dirty="0" smtClean="0"/>
                        <a:t>优势</a:t>
                      </a:r>
                      <a:endParaRPr lang="zh-CN" altLang="en-US" dirty="0"/>
                    </a:p>
                  </a:txBody>
                  <a:tcPr anchor="ctr" anchorCtr="1"/>
                </a:tc>
                <a:tc>
                  <a:txBody>
                    <a:bodyPr/>
                    <a:lstStyle/>
                    <a:p>
                      <a:r>
                        <a:rPr lang="zh-CN" altLang="en-US" dirty="0" smtClean="0"/>
                        <a:t>劣势</a:t>
                      </a:r>
                      <a:endParaRPr lang="zh-CN" altLang="en-US" dirty="0"/>
                    </a:p>
                  </a:txBody>
                  <a:tcPr anchor="ctr" anchorCtr="1"/>
                </a:tc>
              </a:tr>
              <a:tr h="1446739">
                <a:tc>
                  <a:txBody>
                    <a:bodyPr/>
                    <a:lstStyle/>
                    <a:p>
                      <a:r>
                        <a:rPr lang="zh-CN" altLang="en-US" sz="1800" b="1" dirty="0" smtClean="0"/>
                        <a:t>自我发展</a:t>
                      </a:r>
                      <a:endParaRPr lang="zh-CN" altLang="en-US" sz="1800" b="1" dirty="0"/>
                    </a:p>
                  </a:txBody>
                  <a:tcPr anchor="ctr" anchorCtr="1"/>
                </a:tc>
                <a:tc>
                  <a:txBody>
                    <a:bodyPr/>
                    <a:lstStyle/>
                    <a:p>
                      <a:r>
                        <a:rPr lang="zh-CN" altLang="en-US" sz="1600" dirty="0" smtClean="0"/>
                        <a:t>成本低；可以通过自我开发产品和市场积累必要的知识、技能和经验；股票市场更加看重有机增长，而不是并购式增长；避免并购和联盟过程中的利益冲突。</a:t>
                      </a:r>
                      <a:endParaRPr lang="zh-CN" altLang="en-US" sz="1600" dirty="0"/>
                    </a:p>
                  </a:txBody>
                  <a:tcPr anchor="ctr" anchorCtr="1"/>
                </a:tc>
                <a:tc>
                  <a:txBody>
                    <a:bodyPr/>
                    <a:lstStyle/>
                    <a:p>
                      <a:r>
                        <a:rPr lang="zh-CN" altLang="en-US" sz="1600" dirty="0" smtClean="0"/>
                        <a:t>缺少合作伙伴，必须自己承担风险；进入新产品和新地区市场比较慢，可能错失发展时机。</a:t>
                      </a:r>
                      <a:endParaRPr lang="zh-CN" altLang="en-US" sz="1600" dirty="0"/>
                    </a:p>
                  </a:txBody>
                  <a:tcPr anchor="ctr" anchorCtr="1"/>
                </a:tc>
              </a:tr>
              <a:tr h="1273130">
                <a:tc>
                  <a:txBody>
                    <a:bodyPr/>
                    <a:lstStyle/>
                    <a:p>
                      <a:r>
                        <a:rPr lang="zh-CN" altLang="en-US" sz="1800" b="1" dirty="0" smtClean="0"/>
                        <a:t>战略联盟</a:t>
                      </a:r>
                      <a:endParaRPr lang="zh-CN" altLang="en-US" sz="1800" b="1" dirty="0"/>
                    </a:p>
                  </a:txBody>
                  <a:tcPr anchor="ctr" anchorCtr="1"/>
                </a:tc>
                <a:tc>
                  <a:txBody>
                    <a:bodyPr/>
                    <a:lstStyle/>
                    <a:p>
                      <a:r>
                        <a:rPr lang="zh-CN" altLang="en-US" sz="1600" dirty="0" smtClean="0"/>
                        <a:t>能获得生产和经营上的规模经济性，弥补技术能力和有关当地市场知识方面的不足，分享销售设施和销售网络，结合力量对付共同的随手。</a:t>
                      </a:r>
                      <a:endParaRPr lang="zh-CN" altLang="en-US" sz="1600" dirty="0"/>
                    </a:p>
                  </a:txBody>
                  <a:tcPr anchor="ctr" anchorCtr="1"/>
                </a:tc>
                <a:tc>
                  <a:txBody>
                    <a:bodyPr/>
                    <a:lstStyle/>
                    <a:p>
                      <a:r>
                        <a:rPr lang="zh-CN" altLang="en-US" sz="1600" dirty="0" smtClean="0"/>
                        <a:t>容易产生职责分工与有效控制的问题；由于动机和目标不同，容易产生冲突；在必要技能上长期依赖另一家。</a:t>
                      </a:r>
                      <a:endParaRPr lang="zh-CN" altLang="en-US" sz="1600" dirty="0"/>
                    </a:p>
                  </a:txBody>
                  <a:tcPr anchor="ctr" anchorCtr="1"/>
                </a:tc>
              </a:tr>
              <a:tr h="1620348">
                <a:tc>
                  <a:txBody>
                    <a:bodyPr/>
                    <a:lstStyle/>
                    <a:p>
                      <a:r>
                        <a:rPr lang="zh-CN" altLang="en-US" sz="1800" b="1" dirty="0" smtClean="0"/>
                        <a:t>并购</a:t>
                      </a:r>
                      <a:endParaRPr lang="zh-CN" altLang="en-US" sz="1800" b="1" dirty="0"/>
                    </a:p>
                  </a:txBody>
                  <a:tcPr anchor="ctr" anchorCtr="1"/>
                </a:tc>
                <a:tc>
                  <a:txBody>
                    <a:bodyPr/>
                    <a:lstStyle/>
                    <a:p>
                      <a:r>
                        <a:rPr lang="zh-CN" altLang="en-US" sz="1600" dirty="0" smtClean="0"/>
                        <a:t>能够节约时间，迅速进入目标市场；帮助企业越过进入壁垒；催进企业跨国发展；能够发挥协同效应；提高生产和经营规模，获得效率和成本优势，提高企业对市场的控制能力。</a:t>
                      </a:r>
                      <a:endParaRPr lang="zh-CN" altLang="en-US" sz="1600" dirty="0"/>
                    </a:p>
                  </a:txBody>
                  <a:tcPr anchor="ctr" anchorCtr="1"/>
                </a:tc>
                <a:tc>
                  <a:txBody>
                    <a:bodyPr/>
                    <a:lstStyle/>
                    <a:p>
                      <a:r>
                        <a:rPr lang="zh-CN" altLang="en-US" sz="1600" dirty="0" smtClean="0"/>
                        <a:t>投入成本过高，不适合实力较弱的小企业</a:t>
                      </a:r>
                      <a:r>
                        <a:rPr lang="en-US" altLang="zh-CN" sz="1600" dirty="0" smtClean="0"/>
                        <a:t>.</a:t>
                      </a:r>
                      <a:endParaRPr lang="zh-CN" altLang="en-US" sz="1600" dirty="0"/>
                    </a:p>
                  </a:txBody>
                  <a:tcPr anchor="ctr" anchorCtr="1"/>
                </a:tc>
              </a:tr>
              <a:tr h="294502">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重组战略</a:t>
            </a:r>
            <a:endParaRPr lang="zh-CN" altLang="en-US" dirty="0"/>
          </a:p>
        </p:txBody>
      </p:sp>
      <p:sp>
        <p:nvSpPr>
          <p:cNvPr id="3" name="内容占位符 2"/>
          <p:cNvSpPr>
            <a:spLocks noGrp="1"/>
          </p:cNvSpPr>
          <p:nvPr>
            <p:ph idx="1"/>
          </p:nvPr>
        </p:nvSpPr>
        <p:spPr/>
        <p:txBody>
          <a:bodyPr/>
          <a:lstStyle/>
          <a:p>
            <a:r>
              <a:rPr lang="zh-CN" altLang="en-US" dirty="0" smtClean="0"/>
              <a:t>重组战略是指公司对其业务构架或财务体系进行改变的战略。</a:t>
            </a:r>
            <a:endParaRPr lang="en-US" altLang="zh-CN" dirty="0" smtClean="0"/>
          </a:p>
          <a:p>
            <a:r>
              <a:rPr lang="zh-CN" altLang="en-US" dirty="0" smtClean="0"/>
              <a:t>重组战略包括：</a:t>
            </a:r>
            <a:endParaRPr lang="en-US" altLang="zh-CN" dirty="0" smtClean="0"/>
          </a:p>
          <a:p>
            <a:pPr lvl="1"/>
            <a:r>
              <a:rPr lang="zh-CN" altLang="en-US" dirty="0" smtClean="0"/>
              <a:t>精简</a:t>
            </a:r>
            <a:endParaRPr lang="en-US" altLang="zh-CN" dirty="0" smtClean="0"/>
          </a:p>
          <a:p>
            <a:pPr lvl="1"/>
            <a:r>
              <a:rPr lang="zh-CN" altLang="en-US" dirty="0" smtClean="0"/>
              <a:t>收缩</a:t>
            </a:r>
            <a:endParaRPr lang="en-US" altLang="zh-CN" dirty="0" smtClean="0"/>
          </a:p>
          <a:p>
            <a:pPr lvl="1"/>
            <a:r>
              <a:rPr lang="zh-CN" altLang="en-US" dirty="0" smtClean="0"/>
              <a:t>杠杆并购（管理层并购（</a:t>
            </a:r>
            <a:r>
              <a:rPr lang="en-US" altLang="zh-CN" dirty="0" smtClean="0"/>
              <a:t>MBO</a:t>
            </a:r>
            <a:r>
              <a:rPr lang="zh-CN" altLang="en-US" dirty="0" smtClean="0"/>
              <a:t>）、职工并购（</a:t>
            </a:r>
            <a:r>
              <a:rPr lang="en-US" altLang="zh-CN" dirty="0" smtClean="0"/>
              <a:t>EBO</a:t>
            </a:r>
            <a:r>
              <a:rPr lang="zh-CN" altLang="en-US" dirty="0" smtClean="0"/>
              <a:t>）、公司整体并购）</a:t>
            </a:r>
            <a:endParaRPr lang="en-US" altLang="zh-CN" dirty="0" smtClean="0"/>
          </a:p>
          <a:p>
            <a:r>
              <a:rPr lang="zh-CN" altLang="en-US" dirty="0" smtClean="0"/>
              <a:t>重组战略的结果（图</a:t>
            </a:r>
            <a:r>
              <a:rPr lang="en-US" altLang="zh-CN" dirty="0" smtClean="0"/>
              <a:t>4-8</a:t>
            </a:r>
            <a:r>
              <a:rPr lang="zh-CN" altLang="en-US" dirty="0" smtClean="0"/>
              <a:t>）</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68363"/>
          </a:xfrm>
        </p:spPr>
        <p:txBody>
          <a:bodyPr/>
          <a:lstStyle/>
          <a:p>
            <a:r>
              <a:rPr lang="zh-CN" altLang="en-US" dirty="0" smtClean="0"/>
              <a:t>图</a:t>
            </a:r>
            <a:r>
              <a:rPr lang="en-US" altLang="zh-CN" dirty="0" smtClean="0"/>
              <a:t>4-8</a:t>
            </a:r>
            <a:r>
              <a:rPr lang="zh-CN" altLang="en-US" dirty="0" smtClean="0"/>
              <a:t>重组战略及其结果</a:t>
            </a:r>
            <a:endParaRPr lang="zh-CN" altLang="en-US" dirty="0"/>
          </a:p>
        </p:txBody>
      </p:sp>
      <p:sp>
        <p:nvSpPr>
          <p:cNvPr id="4" name="矩形 3"/>
          <p:cNvSpPr/>
          <p:nvPr/>
        </p:nvSpPr>
        <p:spPr>
          <a:xfrm>
            <a:off x="1500166" y="1785926"/>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精简</a:t>
            </a:r>
            <a:endParaRPr lang="zh-CN" altLang="en-US" dirty="0"/>
          </a:p>
        </p:txBody>
      </p:sp>
      <p:sp>
        <p:nvSpPr>
          <p:cNvPr id="5" name="矩形 4"/>
          <p:cNvSpPr/>
          <p:nvPr/>
        </p:nvSpPr>
        <p:spPr>
          <a:xfrm>
            <a:off x="1500166" y="3000372"/>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收缩</a:t>
            </a:r>
            <a:endParaRPr lang="zh-CN" altLang="en-US" dirty="0"/>
          </a:p>
        </p:txBody>
      </p:sp>
      <p:sp>
        <p:nvSpPr>
          <p:cNvPr id="6" name="矩形 5"/>
          <p:cNvSpPr/>
          <p:nvPr/>
        </p:nvSpPr>
        <p:spPr>
          <a:xfrm>
            <a:off x="1500166" y="4286256"/>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杠杆并购</a:t>
            </a:r>
            <a:endParaRPr lang="zh-CN" altLang="en-US" dirty="0"/>
          </a:p>
        </p:txBody>
      </p:sp>
      <p:sp>
        <p:nvSpPr>
          <p:cNvPr id="7" name="矩形 6"/>
          <p:cNvSpPr/>
          <p:nvPr/>
        </p:nvSpPr>
        <p:spPr>
          <a:xfrm>
            <a:off x="4286248" y="4929198"/>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高昂的</a:t>
            </a:r>
            <a:endParaRPr lang="en-US" altLang="zh-CN" dirty="0" smtClean="0"/>
          </a:p>
          <a:p>
            <a:pPr algn="ctr"/>
            <a:r>
              <a:rPr lang="zh-CN" altLang="en-US" dirty="0" smtClean="0"/>
              <a:t>债务成本</a:t>
            </a:r>
            <a:endParaRPr lang="zh-CN" altLang="en-US" dirty="0"/>
          </a:p>
        </p:txBody>
      </p:sp>
      <p:sp>
        <p:nvSpPr>
          <p:cNvPr id="8" name="矩形 7"/>
          <p:cNvSpPr/>
          <p:nvPr/>
        </p:nvSpPr>
        <p:spPr>
          <a:xfrm>
            <a:off x="4214810" y="3714752"/>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强调进行</a:t>
            </a:r>
            <a:endParaRPr lang="en-US" altLang="zh-CN" dirty="0" smtClean="0"/>
          </a:p>
          <a:p>
            <a:pPr algn="ctr"/>
            <a:r>
              <a:rPr lang="zh-CN" altLang="en-US" dirty="0" smtClean="0"/>
              <a:t>战略性控制</a:t>
            </a:r>
            <a:endParaRPr lang="zh-CN" altLang="en-US" dirty="0"/>
          </a:p>
        </p:txBody>
      </p:sp>
      <p:sp>
        <p:nvSpPr>
          <p:cNvPr id="9" name="矩形 8"/>
          <p:cNvSpPr/>
          <p:nvPr/>
        </p:nvSpPr>
        <p:spPr>
          <a:xfrm>
            <a:off x="4214810" y="2643182"/>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债务成本</a:t>
            </a:r>
            <a:endParaRPr lang="en-US" altLang="zh-CN" dirty="0" smtClean="0"/>
          </a:p>
          <a:p>
            <a:pPr algn="ctr"/>
            <a:r>
              <a:rPr lang="zh-CN" altLang="en-US" dirty="0" smtClean="0"/>
              <a:t>降低</a:t>
            </a:r>
            <a:endParaRPr lang="zh-CN" altLang="en-US" dirty="0"/>
          </a:p>
        </p:txBody>
      </p:sp>
      <p:sp>
        <p:nvSpPr>
          <p:cNvPr id="10" name="矩形 9"/>
          <p:cNvSpPr/>
          <p:nvPr/>
        </p:nvSpPr>
        <p:spPr>
          <a:xfrm>
            <a:off x="4214810" y="1428736"/>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劳动成本</a:t>
            </a:r>
            <a:endParaRPr lang="en-US" altLang="zh-CN" dirty="0" smtClean="0"/>
          </a:p>
          <a:p>
            <a:pPr algn="ctr"/>
            <a:r>
              <a:rPr lang="zh-CN" altLang="en-US" dirty="0" smtClean="0"/>
              <a:t>降低</a:t>
            </a:r>
            <a:endParaRPr lang="zh-CN" altLang="en-US" dirty="0"/>
          </a:p>
        </p:txBody>
      </p:sp>
      <p:sp>
        <p:nvSpPr>
          <p:cNvPr id="11" name="矩形 10"/>
          <p:cNvSpPr/>
          <p:nvPr/>
        </p:nvSpPr>
        <p:spPr>
          <a:xfrm>
            <a:off x="6786578" y="4929198"/>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更大的风险</a:t>
            </a:r>
            <a:endParaRPr lang="zh-CN" altLang="en-US" dirty="0"/>
          </a:p>
        </p:txBody>
      </p:sp>
      <p:sp>
        <p:nvSpPr>
          <p:cNvPr id="12" name="矩形 11"/>
          <p:cNvSpPr/>
          <p:nvPr/>
        </p:nvSpPr>
        <p:spPr>
          <a:xfrm>
            <a:off x="6786578" y="3714752"/>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经营业绩</a:t>
            </a:r>
            <a:endParaRPr lang="en-US" altLang="zh-CN" dirty="0" smtClean="0"/>
          </a:p>
          <a:p>
            <a:pPr algn="ctr"/>
            <a:r>
              <a:rPr lang="zh-CN" altLang="en-US" dirty="0" smtClean="0"/>
              <a:t>改善</a:t>
            </a:r>
            <a:endParaRPr lang="zh-CN" altLang="en-US" dirty="0"/>
          </a:p>
        </p:txBody>
      </p:sp>
      <p:sp>
        <p:nvSpPr>
          <p:cNvPr id="13" name="矩形 12"/>
          <p:cNvSpPr/>
          <p:nvPr/>
        </p:nvSpPr>
        <p:spPr>
          <a:xfrm>
            <a:off x="6786578" y="2571744"/>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经营业绩</a:t>
            </a:r>
            <a:endParaRPr lang="en-US" altLang="zh-CN" dirty="0" smtClean="0"/>
          </a:p>
          <a:p>
            <a:pPr algn="ctr"/>
            <a:r>
              <a:rPr lang="zh-CN" altLang="en-US" dirty="0" smtClean="0"/>
              <a:t>滑坡</a:t>
            </a:r>
            <a:endParaRPr lang="zh-CN" altLang="en-US" dirty="0"/>
          </a:p>
        </p:txBody>
      </p:sp>
      <p:sp>
        <p:nvSpPr>
          <p:cNvPr id="14" name="矩形 13"/>
          <p:cNvSpPr/>
          <p:nvPr/>
        </p:nvSpPr>
        <p:spPr>
          <a:xfrm>
            <a:off x="6786578" y="1428736"/>
            <a:ext cx="1357322"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人力资本</a:t>
            </a:r>
            <a:endParaRPr lang="en-US" altLang="zh-CN" dirty="0" smtClean="0"/>
          </a:p>
          <a:p>
            <a:pPr algn="ctr"/>
            <a:r>
              <a:rPr lang="zh-CN" altLang="en-US" dirty="0" smtClean="0"/>
              <a:t>损失</a:t>
            </a:r>
            <a:endParaRPr lang="zh-CN" altLang="en-US" dirty="0"/>
          </a:p>
        </p:txBody>
      </p:sp>
      <p:cxnSp>
        <p:nvCxnSpPr>
          <p:cNvPr id="16" name="直接箭头连接符 15"/>
          <p:cNvCxnSpPr>
            <a:stCxn id="4" idx="3"/>
            <a:endCxn id="10" idx="1"/>
          </p:cNvCxnSpPr>
          <p:nvPr/>
        </p:nvCxnSpPr>
        <p:spPr>
          <a:xfrm flipV="1">
            <a:off x="2857488" y="1821645"/>
            <a:ext cx="135732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9" idx="1"/>
          </p:cNvCxnSpPr>
          <p:nvPr/>
        </p:nvCxnSpPr>
        <p:spPr>
          <a:xfrm flipV="1">
            <a:off x="2857488" y="3036091"/>
            <a:ext cx="135732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3"/>
            <a:endCxn id="8" idx="1"/>
          </p:cNvCxnSpPr>
          <p:nvPr/>
        </p:nvCxnSpPr>
        <p:spPr>
          <a:xfrm>
            <a:off x="2857488" y="3393281"/>
            <a:ext cx="1357322"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8" idx="1"/>
          </p:cNvCxnSpPr>
          <p:nvPr/>
        </p:nvCxnSpPr>
        <p:spPr>
          <a:xfrm flipV="1">
            <a:off x="2857488" y="4107661"/>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7" idx="1"/>
          </p:cNvCxnSpPr>
          <p:nvPr/>
        </p:nvCxnSpPr>
        <p:spPr>
          <a:xfrm>
            <a:off x="2857488" y="4679165"/>
            <a:ext cx="142876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14" idx="1"/>
          </p:cNvCxnSpPr>
          <p:nvPr/>
        </p:nvCxnSpPr>
        <p:spPr>
          <a:xfrm>
            <a:off x="5572132" y="182164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3"/>
            <a:endCxn id="13" idx="1"/>
          </p:cNvCxnSpPr>
          <p:nvPr/>
        </p:nvCxnSpPr>
        <p:spPr>
          <a:xfrm>
            <a:off x="5572132" y="1821645"/>
            <a:ext cx="1214446"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3"/>
            <a:endCxn id="12" idx="1"/>
          </p:cNvCxnSpPr>
          <p:nvPr/>
        </p:nvCxnSpPr>
        <p:spPr>
          <a:xfrm>
            <a:off x="5572132" y="3036091"/>
            <a:ext cx="1214446"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3"/>
            <a:endCxn id="12" idx="1"/>
          </p:cNvCxnSpPr>
          <p:nvPr/>
        </p:nvCxnSpPr>
        <p:spPr>
          <a:xfrm>
            <a:off x="5572132" y="410766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a:endCxn id="11" idx="1"/>
          </p:cNvCxnSpPr>
          <p:nvPr/>
        </p:nvCxnSpPr>
        <p:spPr>
          <a:xfrm>
            <a:off x="5643570" y="5322107"/>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86248" y="1071546"/>
            <a:ext cx="1714512" cy="369332"/>
          </a:xfrm>
          <a:prstGeom prst="rect">
            <a:avLst/>
          </a:prstGeom>
          <a:noFill/>
        </p:spPr>
        <p:txBody>
          <a:bodyPr wrap="square" rtlCol="0">
            <a:spAutoFit/>
          </a:bodyPr>
          <a:lstStyle/>
          <a:p>
            <a:r>
              <a:rPr lang="zh-CN" altLang="en-US" dirty="0" smtClean="0"/>
              <a:t>短期结果</a:t>
            </a:r>
            <a:endParaRPr lang="zh-CN" altLang="en-US" dirty="0"/>
          </a:p>
        </p:txBody>
      </p:sp>
      <p:sp>
        <p:nvSpPr>
          <p:cNvPr id="40" name="TextBox 39"/>
          <p:cNvSpPr txBox="1"/>
          <p:nvPr/>
        </p:nvSpPr>
        <p:spPr>
          <a:xfrm>
            <a:off x="6715140" y="1000108"/>
            <a:ext cx="1285884" cy="369332"/>
          </a:xfrm>
          <a:prstGeom prst="rect">
            <a:avLst/>
          </a:prstGeom>
          <a:noFill/>
        </p:spPr>
        <p:txBody>
          <a:bodyPr wrap="square" rtlCol="0">
            <a:spAutoFit/>
          </a:bodyPr>
          <a:lstStyle/>
          <a:p>
            <a:r>
              <a:rPr lang="zh-CN" altLang="en-US" dirty="0" smtClean="0"/>
              <a:t>长期结果</a:t>
            </a:r>
            <a:endParaRPr lang="zh-CN" altLang="en-US" dirty="0"/>
          </a:p>
        </p:txBody>
      </p:sp>
      <p:sp>
        <p:nvSpPr>
          <p:cNvPr id="42" name="TextBox 41"/>
          <p:cNvSpPr txBox="1"/>
          <p:nvPr/>
        </p:nvSpPr>
        <p:spPr>
          <a:xfrm>
            <a:off x="1428728" y="1071546"/>
            <a:ext cx="1500198" cy="369332"/>
          </a:xfrm>
          <a:prstGeom prst="rect">
            <a:avLst/>
          </a:prstGeom>
          <a:noFill/>
        </p:spPr>
        <p:txBody>
          <a:bodyPr wrap="square" rtlCol="0">
            <a:spAutoFit/>
          </a:bodyPr>
          <a:lstStyle/>
          <a:p>
            <a:r>
              <a:rPr lang="zh-CN" altLang="en-US" dirty="0" smtClean="0"/>
              <a:t>重组的方式</a:t>
            </a:r>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联盟并购与重组</a:t>
            </a:r>
            <a:endParaRPr lang="zh-CN" altLang="en-US" dirty="0"/>
          </a:p>
        </p:txBody>
      </p:sp>
      <p:sp>
        <p:nvSpPr>
          <p:cNvPr id="3" name="内容占位符 2"/>
          <p:cNvSpPr>
            <a:spLocks noGrp="1"/>
          </p:cNvSpPr>
          <p:nvPr>
            <p:ph idx="1"/>
          </p:nvPr>
        </p:nvSpPr>
        <p:spPr/>
        <p:txBody>
          <a:bodyPr/>
          <a:lstStyle/>
          <a:p>
            <a:r>
              <a:rPr lang="zh-CN" altLang="en-US" sz="1800" dirty="0"/>
              <a:t>国外企业的并购，和它的经济发展、经济环境是相关的。国内企业在经济调整的时候，能不能完全照搬，这一点应该引起注意。简单介绍一下美国各次并购浪潮的特点。</a:t>
            </a:r>
          </a:p>
          <a:p>
            <a:r>
              <a:rPr lang="zh-CN" altLang="en-US" sz="1800" dirty="0"/>
              <a:t> 第一次兼并浪潮是</a:t>
            </a:r>
            <a:r>
              <a:rPr lang="en-US" altLang="zh-CN" sz="1800" dirty="0"/>
              <a:t>1897</a:t>
            </a:r>
            <a:r>
              <a:rPr lang="zh-CN" altLang="en-US" sz="1800" dirty="0"/>
              <a:t>年到</a:t>
            </a:r>
            <a:r>
              <a:rPr lang="en-US" altLang="zh-CN" sz="1800" dirty="0"/>
              <a:t>1903</a:t>
            </a:r>
            <a:r>
              <a:rPr lang="zh-CN" altLang="en-US" sz="1800" dirty="0"/>
              <a:t>年，这时出现的是大公司的横向兼并，它们追求的是规模经济，所以也叫做规模重组。很典型的就是美国卡耐基钢铁公司和联邦钢铁公司的兼并，但它们两个在所谓强强联合的过程中，又分别兼并了一些小的企业，结果形成了横向兼并，最终扩大了生产规模。</a:t>
            </a:r>
          </a:p>
          <a:p>
            <a:r>
              <a:rPr lang="zh-CN" altLang="en-US" sz="1800" dirty="0"/>
              <a:t> 第二次在</a:t>
            </a:r>
            <a:r>
              <a:rPr lang="en-US" altLang="zh-CN" sz="1800" dirty="0"/>
              <a:t>20</a:t>
            </a:r>
            <a:r>
              <a:rPr lang="zh-CN" altLang="en-US" sz="1800" dirty="0"/>
              <a:t>世纪</a:t>
            </a:r>
            <a:r>
              <a:rPr lang="en-US" altLang="zh-CN" sz="1800" dirty="0"/>
              <a:t>20</a:t>
            </a:r>
            <a:r>
              <a:rPr lang="zh-CN" altLang="en-US" sz="1800" dirty="0"/>
              <a:t>年代，主要是大集团的纵向整合。像原材料，或营销方面进行整合，从而形成了一个产业重组。福特汽车公司是典型代表，它不仅对它生产线上的产品进行重组</a:t>
            </a:r>
            <a:r>
              <a:rPr lang="en-US" altLang="zh-CN" sz="1800" dirty="0"/>
              <a:t>,</a:t>
            </a:r>
            <a:r>
              <a:rPr lang="zh-CN" altLang="en-US" sz="1800" dirty="0"/>
              <a:t>同时也对上游的供应进行了重组。</a:t>
            </a:r>
            <a:endParaRPr lang="en-US" altLang="zh-CN" sz="1800" dirty="0"/>
          </a:p>
          <a:p>
            <a:r>
              <a:rPr lang="zh-CN" altLang="en-US" sz="1800" dirty="0"/>
              <a:t> 战后</a:t>
            </a:r>
            <a:r>
              <a:rPr lang="en-US" altLang="zh-CN" sz="1800" dirty="0"/>
              <a:t>20</a:t>
            </a:r>
            <a:r>
              <a:rPr lang="zh-CN" altLang="en-US" sz="1800" dirty="0"/>
              <a:t>世纪</a:t>
            </a:r>
            <a:r>
              <a:rPr lang="en-US" altLang="zh-CN" sz="1800" dirty="0"/>
              <a:t>50</a:t>
            </a:r>
            <a:r>
              <a:rPr lang="zh-CN" altLang="en-US" sz="1800" dirty="0"/>
              <a:t>年代到</a:t>
            </a:r>
            <a:r>
              <a:rPr lang="en-US" altLang="zh-CN" sz="1800" dirty="0"/>
              <a:t>60</a:t>
            </a:r>
            <a:r>
              <a:rPr lang="zh-CN" altLang="en-US" sz="1800" dirty="0"/>
              <a:t>年代出现了多元产业扩张。出现了以可口可乐为代表的品牌重组，借助这样一个重组，可口可乐形成了新的组合优势，它向快餐业、娱乐业、证券业进军，是当时可口可乐的几个表现。</a:t>
            </a:r>
          </a:p>
          <a:p>
            <a:r>
              <a:rPr lang="zh-CN" altLang="en-US" sz="1800" dirty="0"/>
              <a:t> 第四次兼并，是资本重组，以金融运作为杠杆，很典型的是通用电气兼并美国无线电公司。通用电气通过兼并，形成新的核心业务。</a:t>
            </a:r>
          </a:p>
          <a:p>
            <a:r>
              <a:rPr lang="zh-CN" altLang="en-US" sz="1800" dirty="0"/>
              <a:t> 第五次始于</a:t>
            </a:r>
            <a:r>
              <a:rPr lang="en-US" altLang="zh-CN" sz="1800" dirty="0"/>
              <a:t>20</a:t>
            </a:r>
            <a:r>
              <a:rPr lang="zh-CN" altLang="en-US" sz="1800" dirty="0"/>
              <a:t>世纪</a:t>
            </a:r>
            <a:r>
              <a:rPr lang="en-US" altLang="zh-CN" sz="1800" dirty="0"/>
              <a:t>90</a:t>
            </a:r>
            <a:r>
              <a:rPr lang="zh-CN" altLang="en-US" sz="1800" dirty="0"/>
              <a:t>年代，强强联合，形成一种功能的重组。例如摩根</a:t>
            </a:r>
            <a:r>
              <a:rPr lang="en-US" altLang="zh-CN" sz="1800" dirty="0"/>
              <a:t>·</a:t>
            </a:r>
            <a:r>
              <a:rPr lang="zh-CN" altLang="en-US" sz="1800" dirty="0"/>
              <a:t>斯坦利和其他公司的重组，功能上有了更大的发挥。</a:t>
            </a:r>
          </a:p>
          <a:p>
            <a:endParaRPr lang="zh-CN" altLang="en-US" sz="1800" dirty="0"/>
          </a:p>
        </p:txBody>
      </p:sp>
    </p:spTree>
    <p:extLst>
      <p:ext uri="{BB962C8B-B14F-4D97-AF65-F5344CB8AC3E}">
        <p14:creationId xmlns:p14="http://schemas.microsoft.com/office/powerpoint/2010/main" val="17833965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zh-CN" sz="4400" dirty="0" smtClean="0"/>
              <a:t>亚信渐悟并购整合之秘</a:t>
            </a:r>
            <a:r>
              <a:rPr lang="en-US" altLang="zh-CN" sz="4400" dirty="0" smtClean="0"/>
              <a:t> </a:t>
            </a:r>
            <a:endParaRPr lang="zh-CN" altLang="en-US" dirty="0"/>
          </a:p>
        </p:txBody>
      </p:sp>
      <p:sp>
        <p:nvSpPr>
          <p:cNvPr id="3" name="内容占位符 2"/>
          <p:cNvSpPr>
            <a:spLocks noGrp="1"/>
          </p:cNvSpPr>
          <p:nvPr>
            <p:ph idx="1"/>
          </p:nvPr>
        </p:nvSpPr>
        <p:spPr/>
        <p:txBody>
          <a:bodyPr/>
          <a:lstStyle/>
          <a:p>
            <a:pPr lvl="0"/>
            <a:r>
              <a:rPr lang="zh-CN" altLang="zh-CN" sz="2800" b="1" dirty="0" smtClean="0"/>
              <a:t> </a:t>
            </a:r>
            <a:r>
              <a:rPr lang="zh-CN" altLang="en-US" sz="2800" b="1" dirty="0" smtClean="0"/>
              <a:t>案例背景</a:t>
            </a:r>
            <a:endParaRPr lang="zh-CN" altLang="zh-CN" sz="2800" b="1" dirty="0" smtClean="0"/>
          </a:p>
          <a:p>
            <a:r>
              <a:rPr lang="zh-CN" altLang="zh-CN" sz="2000" dirty="0" smtClean="0"/>
              <a:t>尽管并购重组正在成为许多国内企业追求快速成长时优先考虑的选择（另两种方式是自身内部扩张和联盟），但有调查数据显示，</a:t>
            </a:r>
            <a:r>
              <a:rPr lang="en-US" altLang="zh-CN" sz="2000" dirty="0" smtClean="0"/>
              <a:t>50</a:t>
            </a:r>
            <a:r>
              <a:rPr lang="zh-CN" altLang="zh-CN" sz="2000" dirty="0" smtClean="0"/>
              <a:t>％以上的并购与整合重组都是不成功的。专家认为，并购的成功取决于正确的并购策略，并购后整合重组的成功则取决于收购方和被收购方彼此良好的融合，而不成功的原因则无外乎是出于各种原因没有达到以上的两大基本条件。</a:t>
            </a:r>
          </a:p>
          <a:p>
            <a:endParaRPr lang="zh-CN" altLang="en-US" sz="2000" dirty="0"/>
          </a:p>
        </p:txBody>
      </p:sp>
    </p:spTree>
    <p:extLst>
      <p:ext uri="{BB962C8B-B14F-4D97-AF65-F5344CB8AC3E}">
        <p14:creationId xmlns:p14="http://schemas.microsoft.com/office/powerpoint/2010/main" val="34377636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zh-CN" sz="4000" dirty="0" smtClean="0"/>
              <a:t>亚信渐悟并购整合之秘</a:t>
            </a:r>
            <a:r>
              <a:rPr lang="en-US" altLang="zh-CN" sz="4000" dirty="0" smtClean="0"/>
              <a:t> </a:t>
            </a:r>
            <a:endParaRPr lang="zh-CN" altLang="en-US" dirty="0"/>
          </a:p>
        </p:txBody>
      </p:sp>
      <p:sp>
        <p:nvSpPr>
          <p:cNvPr id="3" name="内容占位符 2"/>
          <p:cNvSpPr>
            <a:spLocks noGrp="1"/>
          </p:cNvSpPr>
          <p:nvPr>
            <p:ph idx="1"/>
          </p:nvPr>
        </p:nvSpPr>
        <p:spPr/>
        <p:txBody>
          <a:bodyPr/>
          <a:lstStyle/>
          <a:p>
            <a:r>
              <a:rPr lang="zh-CN" altLang="zh-CN" sz="2000" dirty="0" smtClean="0"/>
              <a:t>我们可以通过亚信公司的三次并购重组来求证这一观点。以互联网系统集成起家的亚信公司在过去十年中经历了三次并购重组，实现了当前以电信业务为发展主线的战略转型。亚信的第一次收购是在</a:t>
            </a:r>
            <a:r>
              <a:rPr lang="en-US" altLang="zh-CN" sz="2000" dirty="0" smtClean="0"/>
              <a:t>1998</a:t>
            </a:r>
            <a:r>
              <a:rPr lang="zh-CN" altLang="zh-CN" sz="2000" dirty="0" smtClean="0"/>
              <a:t>年</a:t>
            </a:r>
            <a:r>
              <a:rPr lang="en-US" altLang="zh-CN" sz="2000" dirty="0" smtClean="0"/>
              <a:t>11</a:t>
            </a:r>
            <a:r>
              <a:rPr lang="zh-CN" altLang="zh-CN" sz="2000" dirty="0" smtClean="0"/>
              <a:t>月，以</a:t>
            </a:r>
            <a:r>
              <a:rPr lang="en-US" altLang="zh-CN" sz="2000" dirty="0" smtClean="0"/>
              <a:t>500</a:t>
            </a:r>
            <a:r>
              <a:rPr lang="zh-CN" altLang="zh-CN" sz="2000" dirty="0" smtClean="0"/>
              <a:t>万美元现金、</a:t>
            </a:r>
            <a:r>
              <a:rPr lang="en-US" altLang="zh-CN" sz="2000" dirty="0" smtClean="0"/>
              <a:t>500</a:t>
            </a:r>
            <a:r>
              <a:rPr lang="zh-CN" altLang="zh-CN" sz="2000" dirty="0" smtClean="0"/>
              <a:t>万美元换股加上一部分股票期权收购杭州德康公司，希望进入到无线计费领域，实现由互联网系统集成商向软件商的转型，结果由于缺乏清晰思路和操作经验。收购未达到预期目标；</a:t>
            </a:r>
            <a:r>
              <a:rPr lang="en-US" altLang="zh-CN" sz="2000" dirty="0" smtClean="0"/>
              <a:t>2002</a:t>
            </a:r>
            <a:r>
              <a:rPr lang="zh-CN" altLang="zh-CN" sz="2000" dirty="0" smtClean="0"/>
              <a:t>年</a:t>
            </a:r>
            <a:r>
              <a:rPr lang="en-US" altLang="zh-CN" sz="2000" dirty="0" smtClean="0"/>
              <a:t>1</a:t>
            </a:r>
            <a:r>
              <a:rPr lang="zh-CN" altLang="zh-CN" sz="2000" dirty="0" smtClean="0"/>
              <a:t>月，亚信以总金额</a:t>
            </a:r>
            <a:r>
              <a:rPr lang="en-US" altLang="zh-CN" sz="2000" dirty="0" smtClean="0"/>
              <a:t>4730</a:t>
            </a:r>
            <a:r>
              <a:rPr lang="zh-CN" altLang="zh-CN" sz="2000" dirty="0" smtClean="0"/>
              <a:t>万美元、</a:t>
            </a:r>
            <a:r>
              <a:rPr lang="en-US" altLang="zh-CN" sz="2000" dirty="0" smtClean="0"/>
              <a:t>62</a:t>
            </a:r>
            <a:r>
              <a:rPr lang="zh-CN" altLang="zh-CN" sz="2000" dirty="0" smtClean="0"/>
              <a:t>％现金和</a:t>
            </a:r>
            <a:r>
              <a:rPr lang="en-US" altLang="zh-CN" sz="2000" dirty="0" smtClean="0"/>
              <a:t>38</a:t>
            </a:r>
            <a:r>
              <a:rPr lang="zh-CN" altLang="zh-CN" sz="2000" dirty="0" smtClean="0"/>
              <a:t>％股票的方式，全资收购广州邦讯科技有限公司，一举成为无线通讯运营支撑系统ＢＯＳＳ领域的领先提供商，成功实现了由单一数据业务向全电信解决方案提供商的转型；</a:t>
            </a:r>
            <a:r>
              <a:rPr lang="en-US" altLang="zh-CN" sz="2000" dirty="0" smtClean="0"/>
              <a:t>2003</a:t>
            </a:r>
            <a:r>
              <a:rPr lang="zh-CN" altLang="zh-CN" sz="2000" dirty="0" smtClean="0"/>
              <a:t>年</a:t>
            </a:r>
            <a:r>
              <a:rPr lang="en-US" altLang="zh-CN" sz="2000" dirty="0" smtClean="0"/>
              <a:t>10</a:t>
            </a:r>
            <a:r>
              <a:rPr lang="zh-CN" altLang="zh-CN" sz="2000" dirty="0" smtClean="0"/>
              <a:t>月，亚信以</a:t>
            </a:r>
            <a:r>
              <a:rPr lang="en-US" altLang="zh-CN" sz="2000" dirty="0" smtClean="0"/>
              <a:t>645</a:t>
            </a:r>
            <a:r>
              <a:rPr lang="zh-CN" altLang="zh-CN" sz="2000" dirty="0" smtClean="0"/>
              <a:t>万美元的现金和价值</a:t>
            </a:r>
            <a:r>
              <a:rPr lang="en-US" altLang="zh-CN" sz="2000" dirty="0" smtClean="0"/>
              <a:t>255</a:t>
            </a:r>
            <a:r>
              <a:rPr lang="zh-CN" altLang="zh-CN" sz="2000" dirty="0" smtClean="0"/>
              <a:t>万美元的股票，总共</a:t>
            </a:r>
            <a:r>
              <a:rPr lang="en-US" altLang="zh-CN" sz="2000" dirty="0" smtClean="0"/>
              <a:t>900</a:t>
            </a:r>
            <a:r>
              <a:rPr lang="zh-CN" altLang="zh-CN" sz="2000" dirty="0" smtClean="0"/>
              <a:t>万美元的代价，收购了注册地在香港的太平洋软件（中国）公司核心ＨＲＭ（人力资源管理系统）和ＢＩ（商业智能）业务资产。凭借此次收购，亚信力图进入快速增长的ＨＲＭ和ＢＩ领域，实现其走出电信跨行业发展、成为企业信息方案提供商的战略转型目标。</a:t>
            </a:r>
          </a:p>
          <a:p>
            <a:endParaRPr lang="zh-CN" altLang="en-US" sz="2000" dirty="0"/>
          </a:p>
        </p:txBody>
      </p:sp>
    </p:spTree>
    <p:extLst>
      <p:ext uri="{BB962C8B-B14F-4D97-AF65-F5344CB8AC3E}">
        <p14:creationId xmlns:p14="http://schemas.microsoft.com/office/powerpoint/2010/main" val="305858034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zh-CN" sz="4000" dirty="0" smtClean="0"/>
              <a:t>亚信渐悟并购整合之秘</a:t>
            </a:r>
            <a:r>
              <a:rPr lang="en-US" altLang="zh-CN" sz="4000" dirty="0" smtClean="0"/>
              <a:t> </a:t>
            </a:r>
            <a:endParaRPr lang="zh-CN" altLang="en-US" dirty="0"/>
          </a:p>
        </p:txBody>
      </p:sp>
      <p:sp>
        <p:nvSpPr>
          <p:cNvPr id="3" name="内容占位符 2"/>
          <p:cNvSpPr>
            <a:spLocks noGrp="1"/>
          </p:cNvSpPr>
          <p:nvPr>
            <p:ph idx="1"/>
          </p:nvPr>
        </p:nvSpPr>
        <p:spPr/>
        <p:txBody>
          <a:bodyPr/>
          <a:lstStyle/>
          <a:p>
            <a:r>
              <a:rPr lang="zh-CN" altLang="zh-CN" sz="2000" dirty="0" smtClean="0"/>
              <a:t>在历经第一次的挫折教训、第二次的磨练成熟之后，进行中的亚信第三次并购在其主事者、亚信副总裁李建波看来进展“非常非常顺利”。亚信的并购整合可以说是一个渐悟的过程——亚信渐渐领悟到并购整合的成功取决于清晰坚定的并购意图与深入精细的整合操作。</a:t>
            </a:r>
          </a:p>
          <a:p>
            <a:r>
              <a:rPr lang="zh-CN" altLang="en-US" dirty="0" smtClean="0"/>
              <a:t>问题：</a:t>
            </a:r>
            <a:endParaRPr lang="en-US" altLang="zh-CN" dirty="0" smtClean="0"/>
          </a:p>
          <a:p>
            <a:r>
              <a:rPr lang="zh-CN" altLang="zh-CN" sz="1800" dirty="0" smtClean="0"/>
              <a:t>你认为应从哪些方面、如何对企业兼并和收购作可行性分析？在本案例中，你认为哪些应该首先考虑到？</a:t>
            </a:r>
          </a:p>
          <a:p>
            <a:endParaRPr lang="zh-CN" altLang="en-US" sz="1800" dirty="0"/>
          </a:p>
        </p:txBody>
      </p:sp>
    </p:spTree>
    <p:extLst>
      <p:ext uri="{BB962C8B-B14F-4D97-AF65-F5344CB8AC3E}">
        <p14:creationId xmlns:p14="http://schemas.microsoft.com/office/powerpoint/2010/main" val="9852805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2-</a:t>
            </a:r>
            <a:r>
              <a:rPr lang="zh-CN" altLang="en-US" dirty="0" smtClean="0"/>
              <a:t>诺基亚：辉煌成为过去</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商业世界永远充满了企业的无奈与旁观者的“干着急”，或许选择进行这场不彻底的革命，不一定正确，但它是诺基亚今天唯一可以接受的变革方式</a:t>
            </a:r>
            <a:r>
              <a:rPr lang="zh-CN" altLang="en-US" sz="2000" dirty="0" smtClean="0"/>
              <a:t>。“</a:t>
            </a:r>
            <a:r>
              <a:rPr lang="zh-CN" altLang="en-US" sz="2000" dirty="0"/>
              <a:t>我们正处于一个燃烧的平台当中，并且，这个平台上发生了多次爆炸多个炽热的着火点包围了我们。”这不是什么灾难小说中的渲染，而是诺基亚</a:t>
            </a:r>
            <a:r>
              <a:rPr lang="en-US" altLang="zh-CN" sz="2000" dirty="0"/>
              <a:t>CEO</a:t>
            </a:r>
            <a:r>
              <a:rPr lang="zh-CN" altLang="en-US" sz="2000" dirty="0"/>
              <a:t>埃洛普对公司当前所面临窘境的描述</a:t>
            </a:r>
            <a:r>
              <a:rPr lang="zh-CN" altLang="en-US" sz="2000" dirty="0" smtClean="0"/>
              <a:t>。</a:t>
            </a:r>
            <a:endParaRPr lang="zh-CN" altLang="en-US" sz="2000" dirty="0"/>
          </a:p>
          <a:p>
            <a:r>
              <a:rPr lang="zh-CN" altLang="en-US" sz="2000" dirty="0"/>
              <a:t>　　</a:t>
            </a:r>
            <a:r>
              <a:rPr lang="en-US" altLang="zh-CN" sz="2000" dirty="0" smtClean="0"/>
              <a:t>2010</a:t>
            </a:r>
            <a:r>
              <a:rPr lang="zh-CN" altLang="en-US" sz="2000" dirty="0" smtClean="0"/>
              <a:t>年</a:t>
            </a:r>
            <a:r>
              <a:rPr lang="en-US" altLang="zh-CN" sz="2000" dirty="0" smtClean="0"/>
              <a:t>2</a:t>
            </a:r>
            <a:r>
              <a:rPr lang="zh-CN" altLang="en-US" sz="2000" dirty="0"/>
              <a:t>月</a:t>
            </a:r>
            <a:r>
              <a:rPr lang="en-US" altLang="zh-CN" sz="2000" dirty="0"/>
              <a:t>9</a:t>
            </a:r>
            <a:r>
              <a:rPr lang="zh-CN" altLang="en-US" sz="2000" dirty="0"/>
              <a:t>日，一份诺基亚的内部备忘录通过媒体流传开来，上任仅半年不到的新</a:t>
            </a:r>
            <a:r>
              <a:rPr lang="en-US" altLang="zh-CN" sz="2000" dirty="0"/>
              <a:t>CEO</a:t>
            </a:r>
            <a:r>
              <a:rPr lang="zh-CN" altLang="en-US" sz="2000" dirty="0"/>
              <a:t>埃洛普直言在苹果、谷歌及山寨机的冲击下，诺基亚的市场份额正日渐萎缩，尤其是在移动互联网的风潮下，这家曾经的手机业霸主已经走到了生死攸关的边缘</a:t>
            </a:r>
            <a:r>
              <a:rPr lang="zh-CN" altLang="en-US" sz="2000" dirty="0" smtClean="0"/>
              <a:t>。</a:t>
            </a:r>
            <a:endParaRPr lang="zh-CN" altLang="en-US" sz="2000" dirty="0"/>
          </a:p>
          <a:p>
            <a:r>
              <a:rPr lang="zh-CN" altLang="en-US" sz="2000" dirty="0"/>
              <a:t>　　</a:t>
            </a:r>
            <a:r>
              <a:rPr lang="en-US" altLang="zh-CN" sz="2000" dirty="0" smtClean="0"/>
              <a:t>2010</a:t>
            </a:r>
            <a:r>
              <a:rPr lang="zh-CN" altLang="en-US" sz="2000" dirty="0" smtClean="0"/>
              <a:t>年</a:t>
            </a:r>
            <a:r>
              <a:rPr lang="en-US" altLang="zh-CN" sz="2000" dirty="0" smtClean="0"/>
              <a:t>2</a:t>
            </a:r>
            <a:r>
              <a:rPr lang="zh-CN" altLang="en-US" sz="2000" dirty="0"/>
              <a:t>月</a:t>
            </a:r>
            <a:r>
              <a:rPr lang="en-US" altLang="zh-CN" sz="2000" dirty="0"/>
              <a:t>11</a:t>
            </a:r>
            <a:r>
              <a:rPr lang="zh-CN" altLang="en-US" sz="2000" dirty="0"/>
              <a:t>日，在伦敦召开的诺基亚投资者大会上，埃洛普正式公布了诺基亚实现自我救赎的新战略：宣布与微软结成同盟，未来将采用</a:t>
            </a:r>
            <a:r>
              <a:rPr lang="en-US" altLang="zh-CN" sz="2000" dirty="0"/>
              <a:t>Windows Phone</a:t>
            </a:r>
            <a:r>
              <a:rPr lang="zh-CN" altLang="en-US" sz="2000" dirty="0"/>
              <a:t>作为其智能手机平台以取代老旧的塞班系统，并表示将在全球范围内大规模裁员，用两到三年的时间完成战略转型。和任何一场大的变革一样，诺基亚的这次战略转型对其原有的体系带来了暴风骤雨般的冲击</a:t>
            </a:r>
            <a:r>
              <a:rPr lang="zh-CN" altLang="en-US" sz="2000" dirty="0" smtClean="0"/>
              <a:t>。</a:t>
            </a:r>
            <a:endParaRPr lang="zh-CN" altLang="en-US" sz="2000" dirty="0"/>
          </a:p>
          <a:p>
            <a:r>
              <a:rPr lang="zh-CN" altLang="en-US" sz="2000" dirty="0"/>
              <a:t>　　</a:t>
            </a:r>
          </a:p>
        </p:txBody>
      </p:sp>
    </p:spTree>
    <p:extLst>
      <p:ext uri="{BB962C8B-B14F-4D97-AF65-F5344CB8AC3E}">
        <p14:creationId xmlns:p14="http://schemas.microsoft.com/office/powerpoint/2010/main" val="40376549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t>消息传出之后，</a:t>
            </a:r>
            <a:r>
              <a:rPr lang="en-US" altLang="zh-CN" sz="2000" dirty="0"/>
              <a:t>1.2</a:t>
            </a:r>
            <a:r>
              <a:rPr lang="zh-CN" altLang="en-US" sz="2000" dirty="0"/>
              <a:t>万名绝望的诺基亚工程师用走上街头的方式表达他们的抗议。和这些利益直接受损的工程师一道，诺基亚的小股东团体也对埃洛普的激进战略强烈反弹。</a:t>
            </a:r>
            <a:r>
              <a:rPr lang="en-US" altLang="zh-CN" sz="2000" dirty="0"/>
              <a:t>2</a:t>
            </a:r>
            <a:r>
              <a:rPr lang="zh-CN" altLang="en-US" sz="2000" dirty="0"/>
              <a:t>月</a:t>
            </a:r>
            <a:r>
              <a:rPr lang="en-US" altLang="zh-CN" sz="2000" dirty="0"/>
              <a:t>16</a:t>
            </a:r>
            <a:r>
              <a:rPr lang="zh-CN" altLang="en-US" sz="2000" dirty="0"/>
              <a:t>日，一个由诺基亚小股东组成的团体要求埃洛普辞职，反对者更是拿埃洛普微软出身的履历大做文章，指出埃洛普就是微软安插在诺基亚的间谍。</a:t>
            </a:r>
          </a:p>
          <a:p>
            <a:r>
              <a:rPr lang="zh-CN" altLang="en-US" sz="2000" dirty="0" smtClean="0"/>
              <a:t>天生</a:t>
            </a:r>
            <a:r>
              <a:rPr lang="zh-CN" altLang="en-US" sz="2000" dirty="0"/>
              <a:t>不喜欢动荡的资本市场更是直接地亮明了态度：在埃洛普宣布诺基亚的新战略当天，诺基亚的股价大跌</a:t>
            </a:r>
            <a:r>
              <a:rPr lang="en-US" altLang="zh-CN" sz="2000" dirty="0"/>
              <a:t>14%</a:t>
            </a:r>
            <a:r>
              <a:rPr lang="zh-CN" altLang="en-US" sz="2000" dirty="0"/>
              <a:t>，芬兰皇家银行立即将诺基亚股票的评级从买入下调至卖出，更有批评者称放弃塞班、转向一个全新的手机操作平台对诺基亚这个巨无霸来说，实在是伤筋动骨，两到三年的战略转型期很有可能让诺基亚在全球手机市场的地位更加狼狈</a:t>
            </a:r>
            <a:r>
              <a:rPr lang="zh-CN" altLang="en-US" sz="2000" dirty="0" smtClean="0"/>
              <a:t>。</a:t>
            </a:r>
            <a:endParaRPr lang="zh-CN" altLang="en-US" sz="2000" dirty="0"/>
          </a:p>
          <a:p>
            <a:r>
              <a:rPr lang="zh-CN" altLang="en-US" sz="2000" dirty="0"/>
              <a:t>　　而在诺基亚历史上第一位非芬兰籍的</a:t>
            </a:r>
            <a:r>
              <a:rPr lang="en-US" altLang="zh-CN" sz="2000" dirty="0"/>
              <a:t>CEO</a:t>
            </a:r>
            <a:r>
              <a:rPr lang="zh-CN" altLang="en-US" sz="2000" dirty="0"/>
              <a:t>埃洛普看来，之前几年在战略层面对移动互联网的应对缺乏魄力，使诺基亚没有跟上大的潮流反而被越甩越远，如今诺基亚的品牌不仅在北美市场完败，就连在家门口的英国也跌落至</a:t>
            </a:r>
            <a:r>
              <a:rPr lang="en-US" altLang="zh-CN" sz="2000" dirty="0"/>
              <a:t>20%</a:t>
            </a:r>
            <a:r>
              <a:rPr lang="zh-CN" altLang="en-US" sz="2000" dirty="0"/>
              <a:t>，要想重塑诺基亚在市场的领导地位必须更加有责任承担地进行改革。</a:t>
            </a:r>
          </a:p>
          <a:p>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2-</a:t>
            </a:r>
            <a:r>
              <a:rPr lang="zh-CN" altLang="en-US" dirty="0" smtClean="0"/>
              <a:t>诺基亚：辉煌成为过去</a:t>
            </a:r>
            <a:endParaRPr lang="zh-CN" altLang="en-US" dirty="0"/>
          </a:p>
        </p:txBody>
      </p:sp>
    </p:spTree>
    <p:extLst>
      <p:ext uri="{BB962C8B-B14F-4D97-AF65-F5344CB8AC3E}">
        <p14:creationId xmlns:p14="http://schemas.microsoft.com/office/powerpoint/2010/main" val="11627959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19378" y="3014658"/>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第四章 公司层战略的选择</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286116" y="17859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algn="ctr" eaLnBrk="0" hangingPunct="0"/>
            <a:r>
              <a:rPr lang="zh-CN" altLang="en-US" dirty="0"/>
              <a:t>专业化与多元化战略</a:t>
            </a:r>
            <a:endParaRPr lang="en-US" altLang="zh-CN" dirty="0"/>
          </a:p>
        </p:txBody>
      </p:sp>
      <p:sp>
        <p:nvSpPr>
          <p:cNvPr id="7192" name="AutoShape 24"/>
          <p:cNvSpPr>
            <a:spLocks noChangeArrowheads="1"/>
          </p:cNvSpPr>
          <p:nvPr/>
        </p:nvSpPr>
        <p:spPr bwMode="gray">
          <a:xfrm>
            <a:off x="3400416" y="275273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t>一体化战略</a:t>
            </a:r>
            <a:endParaRPr lang="zh-CN" altLang="en-US" dirty="0"/>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22617" y="2886093"/>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5500694" y="4918075"/>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92D050"/>
                </a:solidFill>
                <a:ea typeface="宋体" charset="-122"/>
              </a:rPr>
              <a:t>国际化战略</a:t>
            </a:r>
            <a:endParaRPr lang="en-US" altLang="zh-CN" b="1" dirty="0">
              <a:solidFill>
                <a:srgbClr val="92D05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
        <p:nvSpPr>
          <p:cNvPr id="27" name="Line 7"/>
          <p:cNvSpPr>
            <a:spLocks noChangeShapeType="1"/>
          </p:cNvSpPr>
          <p:nvPr/>
        </p:nvSpPr>
        <p:spPr bwMode="auto">
          <a:xfrm>
            <a:off x="2786050" y="4000504"/>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28" name="AutoShape 24"/>
          <p:cNvSpPr>
            <a:spLocks noChangeArrowheads="1"/>
          </p:cNvSpPr>
          <p:nvPr/>
        </p:nvSpPr>
        <p:spPr bwMode="gray">
          <a:xfrm>
            <a:off x="3514716" y="372745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r>
              <a:rPr lang="zh-CN" altLang="en-US" dirty="0" smtClean="0"/>
              <a:t>联盟、并购与重组战略</a:t>
            </a:r>
            <a:endParaRPr lang="zh-CN" altLang="en-US" dirty="0"/>
          </a:p>
        </p:txBody>
      </p:sp>
      <p:sp>
        <p:nvSpPr>
          <p:cNvPr id="29" name="Oval 28"/>
          <p:cNvSpPr>
            <a:spLocks noChangeArrowheads="1"/>
          </p:cNvSpPr>
          <p:nvPr/>
        </p:nvSpPr>
        <p:spPr bwMode="gray">
          <a:xfrm>
            <a:off x="3286116" y="3857628"/>
            <a:ext cx="228600" cy="228600"/>
          </a:xfrm>
          <a:prstGeom prst="ellipse">
            <a:avLst/>
          </a:prstGeom>
          <a:gradFill rotWithShape="1">
            <a:gsLst>
              <a:gs pos="0">
                <a:srgbClr val="0070C0"/>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Tree>
    <p:extLst>
      <p:ext uri="{BB962C8B-B14F-4D97-AF65-F5344CB8AC3E}">
        <p14:creationId xmlns:p14="http://schemas.microsoft.com/office/powerpoint/2010/main" val="11604285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06400" y="533400"/>
            <a:ext cx="8432800" cy="1143000"/>
          </a:xfrm>
        </p:spPr>
        <p:txBody>
          <a:bodyPr/>
          <a:lstStyle/>
          <a:p>
            <a:pPr eaLnBrk="1" hangingPunct="1"/>
            <a:r>
              <a:rPr lang="zh-CN" altLang="en-US" sz="4000" b="1" smtClean="0">
                <a:latin typeface="黑体" pitchFamily="49" charset="-122"/>
                <a:ea typeface="黑体" pitchFamily="49" charset="-122"/>
              </a:rPr>
              <a:t>战略管理是高层管理人员最重要的活动和技能</a:t>
            </a:r>
          </a:p>
        </p:txBody>
      </p:sp>
      <p:sp>
        <p:nvSpPr>
          <p:cNvPr id="17411" name="Rectangle 3"/>
          <p:cNvSpPr>
            <a:spLocks noGrp="1" noChangeArrowheads="1"/>
          </p:cNvSpPr>
          <p:nvPr>
            <p:ph type="body" idx="1"/>
          </p:nvPr>
        </p:nvSpPr>
        <p:spPr>
          <a:xfrm>
            <a:off x="533400" y="2424113"/>
            <a:ext cx="2530475" cy="2698750"/>
          </a:xfrm>
        </p:spPr>
        <p:txBody>
          <a:bodyPr/>
          <a:lstStyle/>
          <a:p>
            <a:pPr eaLnBrk="1" hangingPunct="1"/>
            <a:r>
              <a:rPr lang="zh-CN" altLang="en-US" sz="2800" smtClean="0">
                <a:latin typeface="黑体" pitchFamily="49" charset="-122"/>
                <a:ea typeface="黑体" pitchFamily="49" charset="-122"/>
              </a:rPr>
              <a:t>高层管理者</a:t>
            </a:r>
          </a:p>
          <a:p>
            <a:pPr eaLnBrk="1" hangingPunct="1"/>
            <a:endParaRPr lang="zh-CN" altLang="en-US" sz="2800" smtClean="0">
              <a:latin typeface="黑体" pitchFamily="49" charset="-122"/>
              <a:ea typeface="黑体" pitchFamily="49" charset="-122"/>
            </a:endParaRPr>
          </a:p>
          <a:p>
            <a:pPr eaLnBrk="1" hangingPunct="1"/>
            <a:r>
              <a:rPr lang="zh-CN" altLang="en-US" sz="2800" smtClean="0">
                <a:latin typeface="黑体" pitchFamily="49" charset="-122"/>
                <a:ea typeface="黑体" pitchFamily="49" charset="-122"/>
              </a:rPr>
              <a:t>中层管理者</a:t>
            </a:r>
          </a:p>
          <a:p>
            <a:pPr eaLnBrk="1" hangingPunct="1"/>
            <a:endParaRPr lang="zh-CN" altLang="en-US" sz="2800" smtClean="0">
              <a:latin typeface="黑体" pitchFamily="49" charset="-122"/>
              <a:ea typeface="黑体" pitchFamily="49" charset="-122"/>
            </a:endParaRPr>
          </a:p>
          <a:p>
            <a:pPr eaLnBrk="1" hangingPunct="1"/>
            <a:r>
              <a:rPr lang="zh-CN" altLang="en-US" sz="2800" smtClean="0">
                <a:latin typeface="黑体" pitchFamily="49" charset="-122"/>
                <a:ea typeface="黑体" pitchFamily="49" charset="-122"/>
              </a:rPr>
              <a:t>基层管理者</a:t>
            </a:r>
          </a:p>
        </p:txBody>
      </p:sp>
      <p:grpSp>
        <p:nvGrpSpPr>
          <p:cNvPr id="2" name="Group 4"/>
          <p:cNvGrpSpPr>
            <a:grpSpLocks/>
          </p:cNvGrpSpPr>
          <p:nvPr/>
        </p:nvGrpSpPr>
        <p:grpSpPr bwMode="auto">
          <a:xfrm>
            <a:off x="3124200" y="2286000"/>
            <a:ext cx="5562600" cy="3078163"/>
            <a:chOff x="2112" y="1452"/>
            <a:chExt cx="3504" cy="1939"/>
          </a:xfrm>
        </p:grpSpPr>
        <p:sp>
          <p:nvSpPr>
            <p:cNvPr id="17416" name="Rectangle 5"/>
            <p:cNvSpPr>
              <a:spLocks noChangeArrowheads="1"/>
            </p:cNvSpPr>
            <p:nvPr/>
          </p:nvSpPr>
          <p:spPr bwMode="auto">
            <a:xfrm>
              <a:off x="3135" y="2104"/>
              <a:ext cx="1418" cy="643"/>
            </a:xfrm>
            <a:prstGeom prst="rect">
              <a:avLst/>
            </a:prstGeom>
            <a:solidFill>
              <a:srgbClr val="FFFFFF"/>
            </a:solidFill>
            <a:ln w="9525">
              <a:solidFill>
                <a:srgbClr val="191919"/>
              </a:solidFill>
              <a:miter lim="800000"/>
              <a:headEnd/>
              <a:tailEnd/>
            </a:ln>
          </p:spPr>
          <p:txBody>
            <a:bodyPr lIns="0" tIns="12700" rIns="0" bIns="12700"/>
            <a:lstStyle/>
            <a:p>
              <a:pPr algn="just" eaLnBrk="0" hangingPunct="0"/>
              <a:r>
                <a:rPr kumimoji="1" lang="en-US" altLang="zh-CN" sz="1000" b="0">
                  <a:latin typeface="Times New Roman" pitchFamily="18" charset="0"/>
                  <a:ea typeface="宋体" pitchFamily="2" charset="-122"/>
                </a:rPr>
                <a:t>   </a:t>
              </a:r>
            </a:p>
            <a:p>
              <a:pPr algn="just" eaLnBrk="0" hangingPunct="0"/>
              <a:r>
                <a:rPr kumimoji="1" lang="en-US" altLang="zh-CN" sz="1000" b="0">
                  <a:latin typeface="Times New Roman" pitchFamily="18" charset="0"/>
                  <a:ea typeface="宋体" pitchFamily="2" charset="-122"/>
                </a:rPr>
                <a:t>   </a:t>
              </a:r>
              <a:r>
                <a:rPr kumimoji="1" lang="zh-CN" altLang="en-US" sz="2800" b="0">
                  <a:latin typeface="Times New Roman" pitchFamily="18" charset="0"/>
                  <a:ea typeface="隶书" pitchFamily="49" charset="-122"/>
                </a:rPr>
                <a:t>人际关系技能</a:t>
              </a:r>
              <a:endParaRPr kumimoji="1" lang="zh-CN" altLang="en-US" sz="1000" b="0">
                <a:latin typeface="Times New Roman" pitchFamily="18" charset="0"/>
                <a:ea typeface="宋体" pitchFamily="2" charset="-122"/>
              </a:endParaRPr>
            </a:p>
          </p:txBody>
        </p:sp>
        <p:sp>
          <p:nvSpPr>
            <p:cNvPr id="17417" name="Rectangle 6"/>
            <p:cNvSpPr>
              <a:spLocks noChangeArrowheads="1"/>
            </p:cNvSpPr>
            <p:nvPr/>
          </p:nvSpPr>
          <p:spPr bwMode="auto">
            <a:xfrm>
              <a:off x="2112" y="1452"/>
              <a:ext cx="1732" cy="643"/>
            </a:xfrm>
            <a:prstGeom prst="rect">
              <a:avLst/>
            </a:prstGeom>
            <a:solidFill>
              <a:srgbClr val="DFDFDF"/>
            </a:solidFill>
            <a:ln w="9525">
              <a:solidFill>
                <a:srgbClr val="191919"/>
              </a:solidFill>
              <a:miter lim="800000"/>
              <a:headEnd/>
              <a:tailEnd/>
            </a:ln>
          </p:spPr>
          <p:txBody>
            <a:bodyPr lIns="12700" tIns="12700" rIns="12700" bIns="12700"/>
            <a:lstStyle/>
            <a:p>
              <a:pPr algn="just" eaLnBrk="0" hangingPunct="0"/>
              <a:r>
                <a:rPr kumimoji="1" lang="en-US" altLang="zh-CN" sz="1000" b="0">
                  <a:latin typeface="Times New Roman" pitchFamily="18" charset="0"/>
                  <a:ea typeface="宋体" pitchFamily="2" charset="-122"/>
                </a:rPr>
                <a:t>     </a:t>
              </a:r>
            </a:p>
            <a:p>
              <a:pPr algn="just" eaLnBrk="0" hangingPunct="0"/>
              <a:r>
                <a:rPr kumimoji="1" lang="en-US" altLang="zh-CN" sz="1000" b="0">
                  <a:latin typeface="Times New Roman" pitchFamily="18" charset="0"/>
                  <a:ea typeface="宋体" pitchFamily="2" charset="-122"/>
                </a:rPr>
                <a:t>      </a:t>
              </a:r>
              <a:r>
                <a:rPr kumimoji="1" lang="zh-CN" altLang="en-US" sz="3200" b="0">
                  <a:solidFill>
                    <a:srgbClr val="FF3300"/>
                  </a:solidFill>
                  <a:latin typeface="Times New Roman" pitchFamily="18" charset="0"/>
                  <a:ea typeface="隶书" pitchFamily="49" charset="-122"/>
                </a:rPr>
                <a:t>概念性技能</a:t>
              </a:r>
              <a:endParaRPr kumimoji="1" lang="zh-CN" altLang="en-US" sz="1000" b="0">
                <a:solidFill>
                  <a:srgbClr val="FF3300"/>
                </a:solidFill>
                <a:latin typeface="Times New Roman" pitchFamily="18" charset="0"/>
                <a:ea typeface="宋体" pitchFamily="2" charset="-122"/>
              </a:endParaRPr>
            </a:p>
          </p:txBody>
        </p:sp>
        <p:sp>
          <p:nvSpPr>
            <p:cNvPr id="17418" name="Rectangle 7"/>
            <p:cNvSpPr>
              <a:spLocks noChangeArrowheads="1"/>
            </p:cNvSpPr>
            <p:nvPr/>
          </p:nvSpPr>
          <p:spPr bwMode="auto">
            <a:xfrm>
              <a:off x="2112" y="2100"/>
              <a:ext cx="1023" cy="643"/>
            </a:xfrm>
            <a:prstGeom prst="rect">
              <a:avLst/>
            </a:prstGeom>
            <a:solidFill>
              <a:srgbClr val="DFDFDF"/>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19" name="Rectangle 8"/>
            <p:cNvSpPr>
              <a:spLocks noChangeArrowheads="1"/>
            </p:cNvSpPr>
            <p:nvPr/>
          </p:nvSpPr>
          <p:spPr bwMode="auto">
            <a:xfrm>
              <a:off x="3843" y="1456"/>
              <a:ext cx="1330" cy="644"/>
            </a:xfrm>
            <a:prstGeom prst="rect">
              <a:avLst/>
            </a:prstGeom>
            <a:solidFill>
              <a:srgbClr val="FFFFFF"/>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20" name="Rectangle 9"/>
            <p:cNvSpPr>
              <a:spLocks noChangeArrowheads="1"/>
            </p:cNvSpPr>
            <p:nvPr/>
          </p:nvSpPr>
          <p:spPr bwMode="auto">
            <a:xfrm>
              <a:off x="2692" y="2747"/>
              <a:ext cx="1329" cy="644"/>
            </a:xfrm>
            <a:prstGeom prst="rect">
              <a:avLst/>
            </a:prstGeom>
            <a:solidFill>
              <a:srgbClr val="FFFFFF"/>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21" name="Rectangle 10"/>
            <p:cNvSpPr>
              <a:spLocks noChangeArrowheads="1"/>
            </p:cNvSpPr>
            <p:nvPr/>
          </p:nvSpPr>
          <p:spPr bwMode="auto">
            <a:xfrm>
              <a:off x="2112" y="2747"/>
              <a:ext cx="580" cy="642"/>
            </a:xfrm>
            <a:prstGeom prst="rect">
              <a:avLst/>
            </a:prstGeom>
            <a:solidFill>
              <a:srgbClr val="DFDFDF"/>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22" name="Rectangle 11"/>
            <p:cNvSpPr>
              <a:spLocks noChangeArrowheads="1"/>
            </p:cNvSpPr>
            <p:nvPr/>
          </p:nvSpPr>
          <p:spPr bwMode="auto">
            <a:xfrm>
              <a:off x="5084" y="1452"/>
              <a:ext cx="532" cy="641"/>
            </a:xfrm>
            <a:prstGeom prst="rect">
              <a:avLst/>
            </a:prstGeom>
            <a:solidFill>
              <a:schemeClr val="accent1"/>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23" name="Rectangle 12"/>
            <p:cNvSpPr>
              <a:spLocks noChangeArrowheads="1"/>
            </p:cNvSpPr>
            <p:nvPr/>
          </p:nvSpPr>
          <p:spPr bwMode="auto">
            <a:xfrm>
              <a:off x="4552" y="2100"/>
              <a:ext cx="1064" cy="641"/>
            </a:xfrm>
            <a:prstGeom prst="rect">
              <a:avLst/>
            </a:prstGeom>
            <a:solidFill>
              <a:schemeClr val="accent1"/>
            </a:solidFill>
            <a:ln w="9525">
              <a:solidFill>
                <a:srgbClr val="191919"/>
              </a:solidFill>
              <a:miter lim="800000"/>
              <a:headEnd/>
              <a:tailEnd/>
            </a:ln>
          </p:spPr>
          <p:txBody>
            <a:bodyPr lIns="12700" tIns="12700" rIns="12700" bIns="12700"/>
            <a:lstStyle/>
            <a:p>
              <a:pPr algn="just" eaLnBrk="0" hangingPunct="0"/>
              <a:endParaRPr kumimoji="1" lang="zh-CN" altLang="zh-CN" sz="1000" b="0">
                <a:latin typeface="Times New Roman" pitchFamily="18" charset="0"/>
                <a:ea typeface="宋体" pitchFamily="2" charset="-122"/>
              </a:endParaRPr>
            </a:p>
          </p:txBody>
        </p:sp>
        <p:sp>
          <p:nvSpPr>
            <p:cNvPr id="17424" name="Rectangle 13"/>
            <p:cNvSpPr>
              <a:spLocks noChangeArrowheads="1"/>
            </p:cNvSpPr>
            <p:nvPr/>
          </p:nvSpPr>
          <p:spPr bwMode="auto">
            <a:xfrm>
              <a:off x="4021" y="2747"/>
              <a:ext cx="1595" cy="642"/>
            </a:xfrm>
            <a:prstGeom prst="rect">
              <a:avLst/>
            </a:prstGeom>
            <a:solidFill>
              <a:schemeClr val="accent1"/>
            </a:solidFill>
            <a:ln w="9525">
              <a:solidFill>
                <a:srgbClr val="191919"/>
              </a:solidFill>
              <a:miter lim="800000"/>
              <a:headEnd/>
              <a:tailEnd/>
            </a:ln>
          </p:spPr>
          <p:txBody>
            <a:bodyPr lIns="12700" tIns="12700" rIns="12700" bIns="12700"/>
            <a:lstStyle/>
            <a:p>
              <a:pPr algn="just" eaLnBrk="0" hangingPunct="0"/>
              <a:r>
                <a:rPr kumimoji="1" lang="en-US" altLang="zh-CN" sz="1000" b="0" dirty="0">
                  <a:latin typeface="Times New Roman" pitchFamily="18" charset="0"/>
                  <a:ea typeface="宋体" pitchFamily="2" charset="-122"/>
                </a:rPr>
                <a:t>     </a:t>
              </a:r>
            </a:p>
            <a:p>
              <a:pPr algn="just" eaLnBrk="0" hangingPunct="0"/>
              <a:r>
                <a:rPr kumimoji="1" lang="en-US" altLang="zh-CN" sz="1000" b="0" dirty="0">
                  <a:solidFill>
                    <a:schemeClr val="bg1"/>
                  </a:solidFill>
                  <a:latin typeface="Times New Roman" pitchFamily="18" charset="0"/>
                  <a:ea typeface="宋体" pitchFamily="2" charset="-122"/>
                </a:rPr>
                <a:t>      </a:t>
              </a:r>
              <a:r>
                <a:rPr kumimoji="1" lang="zh-CN" altLang="en-US" sz="3200" b="0" dirty="0">
                  <a:solidFill>
                    <a:schemeClr val="bg1"/>
                  </a:solidFill>
                  <a:latin typeface="Times New Roman" pitchFamily="18" charset="0"/>
                  <a:ea typeface="隶书" pitchFamily="49" charset="-122"/>
                </a:rPr>
                <a:t>技术性技能</a:t>
              </a:r>
              <a:endParaRPr kumimoji="1" lang="zh-CN" altLang="en-US" sz="1000" b="0" dirty="0">
                <a:solidFill>
                  <a:schemeClr val="bg1"/>
                </a:solidFill>
                <a:latin typeface="Times New Roman" pitchFamily="18" charset="0"/>
                <a:ea typeface="宋体" pitchFamily="2" charset="-122"/>
              </a:endParaRPr>
            </a:p>
          </p:txBody>
        </p:sp>
      </p:grpSp>
      <p:sp>
        <p:nvSpPr>
          <p:cNvPr id="17413" name="Text Box 14"/>
          <p:cNvSpPr txBox="1">
            <a:spLocks noChangeArrowheads="1"/>
          </p:cNvSpPr>
          <p:nvPr/>
        </p:nvSpPr>
        <p:spPr bwMode="auto">
          <a:xfrm>
            <a:off x="2971800" y="5486400"/>
            <a:ext cx="304800" cy="366713"/>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pitchFamily="18" charset="0"/>
                <a:ea typeface="宋体" pitchFamily="2" charset="-122"/>
              </a:rPr>
              <a:t>0</a:t>
            </a:r>
          </a:p>
        </p:txBody>
      </p:sp>
      <p:sp>
        <p:nvSpPr>
          <p:cNvPr id="17414" name="Text Box 15"/>
          <p:cNvSpPr txBox="1">
            <a:spLocks noChangeArrowheads="1"/>
          </p:cNvSpPr>
          <p:nvPr/>
        </p:nvSpPr>
        <p:spPr bwMode="auto">
          <a:xfrm>
            <a:off x="8001000" y="5548313"/>
            <a:ext cx="838200" cy="366712"/>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pitchFamily="18" charset="0"/>
                <a:ea typeface="宋体" pitchFamily="2" charset="-122"/>
              </a:rPr>
              <a:t>100%</a:t>
            </a:r>
          </a:p>
        </p:txBody>
      </p:sp>
      <p:sp>
        <p:nvSpPr>
          <p:cNvPr id="17415" name="Text Box 16"/>
          <p:cNvSpPr txBox="1">
            <a:spLocks noChangeArrowheads="1"/>
          </p:cNvSpPr>
          <p:nvPr/>
        </p:nvSpPr>
        <p:spPr bwMode="auto">
          <a:xfrm>
            <a:off x="5105400" y="5700713"/>
            <a:ext cx="1752600" cy="396875"/>
          </a:xfrm>
          <a:prstGeom prst="rect">
            <a:avLst/>
          </a:prstGeom>
          <a:noFill/>
          <a:ln w="9525">
            <a:noFill/>
            <a:miter lim="800000"/>
            <a:headEnd/>
            <a:tailEnd/>
          </a:ln>
        </p:spPr>
        <p:txBody>
          <a:bodyPr>
            <a:spAutoFit/>
          </a:bodyPr>
          <a:lstStyle/>
          <a:p>
            <a:pPr eaLnBrk="0" hangingPunct="0">
              <a:spcBef>
                <a:spcPct val="50000"/>
              </a:spcBef>
            </a:pPr>
            <a:r>
              <a:rPr lang="zh-CN" altLang="en-US" sz="2000">
                <a:latin typeface="Times New Roman" pitchFamily="18" charset="0"/>
                <a:ea typeface="宋体" pitchFamily="2" charset="-122"/>
              </a:rPr>
              <a:t>能力分布</a:t>
            </a:r>
          </a:p>
        </p:txBody>
      </p:sp>
    </p:spTree>
  </p:cSld>
  <p:clrMapOvr>
    <a:masterClrMapping/>
  </p:clrMapOvr>
  <p:transition>
    <p:random/>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国际化战略</a:t>
            </a:r>
            <a:r>
              <a:rPr lang="en-US" altLang="zh-CN" dirty="0" smtClean="0"/>
              <a:t/>
            </a:r>
            <a:br>
              <a:rPr lang="en-US" altLang="zh-CN" dirty="0" smtClean="0"/>
            </a:br>
            <a:r>
              <a:rPr lang="en-US" altLang="zh-CN" dirty="0" smtClean="0"/>
              <a:t>4.4.1 </a:t>
            </a:r>
            <a:r>
              <a:rPr lang="zh-CN" altLang="en-US" dirty="0" smtClean="0"/>
              <a:t>国际化战略的动因</a:t>
            </a:r>
            <a:endParaRPr lang="zh-CN" altLang="en-US" dirty="0"/>
          </a:p>
        </p:txBody>
      </p:sp>
      <p:sp>
        <p:nvSpPr>
          <p:cNvPr id="3" name="内容占位符 2"/>
          <p:cNvSpPr>
            <a:spLocks noGrp="1"/>
          </p:cNvSpPr>
          <p:nvPr>
            <p:ph idx="1"/>
          </p:nvPr>
        </p:nvSpPr>
        <p:spPr/>
        <p:txBody>
          <a:bodyPr/>
          <a:lstStyle/>
          <a:p>
            <a:r>
              <a:rPr lang="zh-CN" altLang="en-US" dirty="0" smtClean="0"/>
              <a:t>国际化战略的动因：</a:t>
            </a:r>
            <a:endParaRPr lang="en-US" altLang="zh-CN" dirty="0" smtClean="0"/>
          </a:p>
          <a:p>
            <a:pPr lvl="1"/>
            <a:r>
              <a:rPr lang="zh-CN" altLang="en-US" dirty="0" smtClean="0"/>
              <a:t>本国政策的限制及国外政策的吸引。</a:t>
            </a:r>
            <a:endParaRPr lang="en-US" altLang="zh-CN" dirty="0" smtClean="0"/>
          </a:p>
          <a:p>
            <a:pPr lvl="1"/>
            <a:r>
              <a:rPr lang="zh-CN" altLang="en-US" dirty="0" smtClean="0"/>
              <a:t>产业发展需要的高研发投入，要求企业必须依靠更大的市场才能获得规模经济性。</a:t>
            </a:r>
            <a:endParaRPr lang="en-US" altLang="zh-CN" dirty="0" smtClean="0"/>
          </a:p>
          <a:p>
            <a:pPr lvl="1"/>
            <a:r>
              <a:rPr lang="zh-CN" altLang="en-US" dirty="0" smtClean="0"/>
              <a:t>企业自身发展的动因，企业通过国际化可获得更多的新客户、获得更多有价值的自然资源或其他关键资源、发挥企业现有资源和能力方面的优势，或者到达降低成本的优势，或者达到提高差异化的优势。</a:t>
            </a:r>
            <a:endParaRPr lang="en-US" altLang="zh-CN" dirty="0" smtClean="0"/>
          </a:p>
          <a:p>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国际化战略的条件和分类</a:t>
            </a:r>
            <a:endParaRPr lang="zh-CN" altLang="en-US" dirty="0"/>
          </a:p>
        </p:txBody>
      </p:sp>
      <p:sp>
        <p:nvSpPr>
          <p:cNvPr id="3" name="内容占位符 2"/>
          <p:cNvSpPr>
            <a:spLocks noGrp="1"/>
          </p:cNvSpPr>
          <p:nvPr>
            <p:ph idx="1"/>
          </p:nvPr>
        </p:nvSpPr>
        <p:spPr/>
        <p:txBody>
          <a:bodyPr/>
          <a:lstStyle/>
          <a:p>
            <a:r>
              <a:rPr lang="zh-CN" altLang="en-US" dirty="0" smtClean="0"/>
              <a:t>国际化战略与全球化战略的区别：</a:t>
            </a:r>
            <a:endParaRPr lang="en-US" altLang="zh-CN" dirty="0" smtClean="0"/>
          </a:p>
          <a:p>
            <a:pPr lvl="1"/>
            <a:r>
              <a:rPr lang="zh-CN" altLang="en-US" dirty="0" smtClean="0"/>
              <a:t>选择少数几个国外市场开展经营的企业，采取的是国际化战略。</a:t>
            </a:r>
            <a:endParaRPr lang="en-US" altLang="zh-CN" dirty="0" smtClean="0"/>
          </a:p>
          <a:p>
            <a:pPr lvl="1"/>
            <a:r>
              <a:rPr lang="zh-CN" altLang="en-US" dirty="0" smtClean="0"/>
              <a:t>全球化战略在多个国家内开展经营，每年积极向更多的国家开拓市场。</a:t>
            </a:r>
            <a:endParaRPr lang="en-US" altLang="zh-CN" dirty="0" smtClean="0"/>
          </a:p>
          <a:p>
            <a:r>
              <a:rPr lang="zh-CN" altLang="en-US" dirty="0" smtClean="0"/>
              <a:t>国际化战略的分类（按照企业国际化战略的特征）：</a:t>
            </a:r>
            <a:endParaRPr lang="en-US" altLang="zh-CN" dirty="0" smtClean="0"/>
          </a:p>
          <a:p>
            <a:pPr lvl="1"/>
            <a:r>
              <a:rPr lang="zh-CN" altLang="en-US" dirty="0" smtClean="0"/>
              <a:t>多国战略</a:t>
            </a:r>
            <a:endParaRPr lang="en-US" altLang="zh-CN" dirty="0" smtClean="0"/>
          </a:p>
          <a:p>
            <a:pPr lvl="1"/>
            <a:r>
              <a:rPr lang="zh-CN" altLang="en-US" dirty="0" smtClean="0"/>
              <a:t>全球战略</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国际化战略的条件和分类</a:t>
            </a:r>
            <a:endParaRPr lang="zh-CN" altLang="en-US" dirty="0"/>
          </a:p>
        </p:txBody>
      </p:sp>
      <p:sp>
        <p:nvSpPr>
          <p:cNvPr id="3" name="内容占位符 2"/>
          <p:cNvSpPr>
            <a:spLocks noGrp="1"/>
          </p:cNvSpPr>
          <p:nvPr>
            <p:ph idx="1"/>
          </p:nvPr>
        </p:nvSpPr>
        <p:spPr/>
        <p:txBody>
          <a:bodyPr/>
          <a:lstStyle/>
          <a:p>
            <a:r>
              <a:rPr lang="zh-CN" altLang="en-US" dirty="0" smtClean="0"/>
              <a:t>国际化战略的适用条件：</a:t>
            </a:r>
            <a:endParaRPr lang="en-US" altLang="zh-CN" dirty="0" smtClean="0"/>
          </a:p>
          <a:p>
            <a:pPr lvl="1"/>
            <a:r>
              <a:rPr lang="zh-CN" altLang="en-US" dirty="0" smtClean="0"/>
              <a:t>多国战略适合于存在多国竞争的产业条件。</a:t>
            </a:r>
            <a:endParaRPr lang="en-US" altLang="zh-CN" dirty="0" smtClean="0"/>
          </a:p>
          <a:p>
            <a:pPr lvl="2"/>
            <a:r>
              <a:rPr lang="zh-CN" altLang="en-US" dirty="0" smtClean="0"/>
              <a:t>在不同的国家市场上存在不同的顾客需求，一国的市场竞争与其他国家的市场竞争没有联系，竞争对手也不相同，不存在统一的国际市场，采取多国战略目标是争取国内市场的领导地位。</a:t>
            </a:r>
            <a:endParaRPr lang="en-US" altLang="zh-CN" dirty="0" smtClean="0"/>
          </a:p>
          <a:p>
            <a:pPr lvl="1"/>
            <a:r>
              <a:rPr lang="zh-CN" altLang="en-US" dirty="0" smtClean="0"/>
              <a:t>全球战略适合于存在全球竞争的产业条件。</a:t>
            </a:r>
            <a:endParaRPr lang="en-US" altLang="zh-CN" dirty="0" smtClean="0"/>
          </a:p>
          <a:p>
            <a:pPr lvl="2"/>
            <a:r>
              <a:rPr lang="zh-CN" altLang="en-US" dirty="0" smtClean="0"/>
              <a:t>各国的市场竞争条件联系密切，参与竞争的对手相似，存在一个统一的国际市场，企业在一国的竞争地位受到在其他国家的竞争地位的影响，企业的总体优势建立在世界范围的经营基础之上。目标是争夺世界领导地位。</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4.4.3 </a:t>
            </a:r>
            <a:r>
              <a:rPr lang="zh-CN" altLang="en-US" dirty="0" smtClean="0"/>
              <a:t>实现国际化战略的途径</a:t>
            </a:r>
            <a:endParaRPr lang="zh-CN" altLang="en-US" dirty="0"/>
          </a:p>
        </p:txBody>
      </p:sp>
      <p:sp>
        <p:nvSpPr>
          <p:cNvPr id="3" name="内容占位符 2"/>
          <p:cNvSpPr>
            <a:spLocks noGrp="1"/>
          </p:cNvSpPr>
          <p:nvPr>
            <p:ph idx="1"/>
          </p:nvPr>
        </p:nvSpPr>
        <p:spPr/>
        <p:txBody>
          <a:bodyPr/>
          <a:lstStyle/>
          <a:p>
            <a:r>
              <a:rPr lang="zh-CN" altLang="en-US" dirty="0" smtClean="0"/>
              <a:t>为了实现国际化战略的竞争优势，企业通过以下三种主要途径：</a:t>
            </a:r>
            <a:endParaRPr lang="en-US" altLang="zh-CN" dirty="0" smtClean="0"/>
          </a:p>
          <a:p>
            <a:pPr lvl="1"/>
            <a:r>
              <a:rPr lang="zh-CN" altLang="en-US" dirty="0" smtClean="0"/>
              <a:t>在各国之间布局活动，实现较低的成本及较高的产品差异化。</a:t>
            </a:r>
            <a:endParaRPr lang="en-US" altLang="zh-CN" dirty="0" smtClean="0"/>
          </a:p>
          <a:p>
            <a:pPr lvl="1"/>
            <a:r>
              <a:rPr lang="zh-CN" altLang="en-US" dirty="0" smtClean="0"/>
              <a:t>在各国的经营单位之间有效转移具有竞争价值的资源和能力。</a:t>
            </a:r>
            <a:endParaRPr lang="en-US" altLang="zh-CN" dirty="0" smtClean="0"/>
          </a:p>
          <a:p>
            <a:pPr lvl="1"/>
            <a:r>
              <a:rPr lang="zh-CN" altLang="en-US" dirty="0" smtClean="0"/>
              <a:t>以国内企业所不具备的方式协调各种分散的活动。</a:t>
            </a:r>
            <a:endParaRPr lang="zh-CN" alt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华为国际化战略</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华为技术有限公司是一家总部位于中国广东深圳市的生产销售电信设备的员工持股的民营科技公司，于</a:t>
            </a:r>
            <a:r>
              <a:rPr lang="en-US" altLang="zh-CN" sz="2000" dirty="0"/>
              <a:t>1988</a:t>
            </a:r>
            <a:r>
              <a:rPr lang="zh-CN" altLang="en-US" sz="2000" dirty="0"/>
              <a:t>年成立于中国深圳。是电信网络解决方案供应商。华为的主要营业范围是交换，传输，无线和数据通信类电信产品，在电信领域为世界各地的客户提供网络设备、服务和解决方案。总裁任正非，董事长孙亚芳</a:t>
            </a:r>
            <a:r>
              <a:rPr lang="zh-CN" altLang="en-US" sz="2000" dirty="0" smtClean="0"/>
              <a:t>。</a:t>
            </a:r>
            <a:endParaRPr lang="en-US" altLang="zh-CN" sz="2000" dirty="0" smtClean="0"/>
          </a:p>
          <a:p>
            <a:r>
              <a:rPr lang="zh-CN" altLang="en-US" sz="2000" b="1" dirty="0"/>
              <a:t>一、华为国际化战略动因   </a:t>
            </a:r>
            <a:r>
              <a:rPr lang="zh-CN" altLang="en-US" sz="2000" dirty="0"/>
              <a:t> </a:t>
            </a:r>
            <a:endParaRPr lang="en-US" altLang="zh-CN" sz="2000" dirty="0" smtClean="0"/>
          </a:p>
          <a:p>
            <a:r>
              <a:rPr lang="zh-CN" altLang="en-US" sz="2000" dirty="0" smtClean="0"/>
              <a:t>（</a:t>
            </a:r>
            <a:r>
              <a:rPr lang="zh-CN" altLang="en-US" sz="2000" dirty="0"/>
              <a:t>一）国际化需要   </a:t>
            </a:r>
            <a:endParaRPr lang="en-US" altLang="zh-CN" sz="2000" dirty="0" smtClean="0"/>
          </a:p>
          <a:p>
            <a:pPr marL="0" indent="0">
              <a:buNone/>
            </a:pPr>
            <a:r>
              <a:rPr lang="zh-CN" altLang="en-US" sz="2000" dirty="0" smtClean="0"/>
              <a:t>国内</a:t>
            </a:r>
            <a:r>
              <a:rPr lang="zh-CN" altLang="en-US" sz="2000" dirty="0"/>
              <a:t>电信设备市场的总体发展速度放缓，而且由于政策原因，新技术应用难以大规模启动（如</a:t>
            </a:r>
            <a:r>
              <a:rPr lang="en-US" altLang="zh-CN" sz="2000" dirty="0"/>
              <a:t>3G</a:t>
            </a:r>
            <a:r>
              <a:rPr lang="zh-CN" altLang="en-US" sz="2000" dirty="0"/>
              <a:t>），国内市场已不能满足华为的发展要求；此时国际市场却有着广阔空间，尤其是中东、非洲、东南亚这些新兴市场进入门槛低，国际电信设备制造巨头也未高度关注，这些外部环境的变化促使华为选择“走出去”。 </a:t>
            </a:r>
            <a:endParaRPr lang="en-US" altLang="zh-CN" sz="2000" dirty="0" smtClean="0"/>
          </a:p>
          <a:p>
            <a:r>
              <a:rPr lang="zh-CN" altLang="en-US" sz="2000" dirty="0"/>
              <a:t>   （二）国际化机遇  </a:t>
            </a:r>
            <a:endParaRPr lang="en-US" altLang="zh-CN" sz="2000" dirty="0" smtClean="0"/>
          </a:p>
          <a:p>
            <a:pPr marL="0" indent="0">
              <a:buNone/>
            </a:pPr>
            <a:r>
              <a:rPr lang="zh-CN" altLang="en-US" sz="2000" dirty="0"/>
              <a:t> 公司总裁任正非多次随国家领导人出访，为华为打开俄罗斯、埃及等国家市场提供了难得的机遇。华为还利用各种国际展览会和论坛发言的机会宣传自己，积极主动地为企业创造和把握海外市场商机。   </a:t>
            </a:r>
          </a:p>
        </p:txBody>
      </p:sp>
    </p:spTree>
    <p:extLst>
      <p:ext uri="{BB962C8B-B14F-4D97-AF65-F5344CB8AC3E}">
        <p14:creationId xmlns:p14="http://schemas.microsoft.com/office/powerpoint/2010/main" val="39132536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t> （三）国际化能力    </a:t>
            </a:r>
            <a:endParaRPr lang="en-US" altLang="zh-CN" sz="2000" dirty="0" smtClean="0"/>
          </a:p>
          <a:p>
            <a:pPr marL="0" indent="0">
              <a:buNone/>
            </a:pPr>
            <a:r>
              <a:rPr lang="zh-CN" altLang="en-US" sz="2000" dirty="0" smtClean="0"/>
              <a:t>雄厚</a:t>
            </a:r>
            <a:r>
              <a:rPr lang="zh-CN" altLang="en-US" sz="2000" dirty="0"/>
              <a:t>的实力是通信制造型企业赢得国际市场的基础，从九十年代中后期启动国际化战略开始，华为在研发、制造和销售服务等各个环节向国外领先企业学习，企业的竞争能力得到大幅提升，华为网络产品的技术领先度和价格性能比已充分具备拓展国际市场的能力。    </a:t>
            </a:r>
            <a:endParaRPr lang="en-US" altLang="zh-CN" sz="2000" dirty="0" smtClean="0"/>
          </a:p>
          <a:p>
            <a:r>
              <a:rPr lang="zh-CN" altLang="en-US" sz="2000" dirty="0" smtClean="0"/>
              <a:t>（</a:t>
            </a:r>
            <a:r>
              <a:rPr lang="zh-CN" altLang="en-US" sz="2000" dirty="0"/>
              <a:t>四）企业家精神    </a:t>
            </a:r>
            <a:endParaRPr lang="en-US" altLang="zh-CN" sz="2000" dirty="0" smtClean="0"/>
          </a:p>
          <a:p>
            <a:pPr marL="0" indent="0">
              <a:buNone/>
            </a:pPr>
            <a:r>
              <a:rPr lang="zh-CN" altLang="en-US" sz="2000" dirty="0" smtClean="0"/>
              <a:t>华为</a:t>
            </a:r>
            <a:r>
              <a:rPr lang="zh-CN" altLang="en-US" sz="2000" dirty="0"/>
              <a:t>领导，主要是任正非的企业家精神，使之具有比其他公司更强的对海外市场的野心和好奇心，能有意识地识别、挖掘和开发国际化机会。早在上世纪</a:t>
            </a:r>
            <a:r>
              <a:rPr lang="en-US" altLang="zh-CN" sz="2000" dirty="0"/>
              <a:t>90</a:t>
            </a:r>
            <a:r>
              <a:rPr lang="zh-CN" altLang="en-US" sz="2000" dirty="0"/>
              <a:t>年代中期，与中国人民大学的教授一起规划</a:t>
            </a:r>
            <a:r>
              <a:rPr lang="en-US" altLang="zh-CN" sz="2000" dirty="0"/>
              <a:t>《</a:t>
            </a:r>
            <a:r>
              <a:rPr lang="zh-CN" altLang="en-US" sz="2000" dirty="0"/>
              <a:t>华为基本法</a:t>
            </a:r>
            <a:r>
              <a:rPr lang="en-US" altLang="zh-CN" sz="2000" dirty="0"/>
              <a:t>》</a:t>
            </a:r>
            <a:r>
              <a:rPr lang="zh-CN" altLang="en-US" sz="2000" dirty="0"/>
              <a:t>时，任正非就明确提出，要把华为做成一个国际化的公司，显示了企业家的冒险精神和高瞻远瞩。    </a:t>
            </a:r>
            <a:endParaRPr lang="en-US" altLang="zh-CN" sz="2000" dirty="0" smtClean="0"/>
          </a:p>
          <a:p>
            <a:pPr marL="0" indent="0">
              <a:buNone/>
            </a:pPr>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华为国际化战略</a:t>
            </a:r>
            <a:endParaRPr lang="zh-CN" altLang="en-US" dirty="0"/>
          </a:p>
        </p:txBody>
      </p:sp>
    </p:spTree>
    <p:extLst>
      <p:ext uri="{BB962C8B-B14F-4D97-AF65-F5344CB8AC3E}">
        <p14:creationId xmlns:p14="http://schemas.microsoft.com/office/powerpoint/2010/main" val="221159477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t>（五</a:t>
            </a:r>
            <a:r>
              <a:rPr lang="zh-CN" altLang="en-US" sz="2000" dirty="0"/>
              <a:t>）企业文化    </a:t>
            </a:r>
          </a:p>
          <a:p>
            <a:pPr marL="0" indent="0">
              <a:buNone/>
            </a:pPr>
            <a:r>
              <a:rPr lang="zh-CN" altLang="en-US" sz="2000" dirty="0"/>
              <a:t>任正非的一段话成功注释了华为的企业文化：“发展中的企业犹如一只狼，企业要扩张，必须要具备狼的</a:t>
            </a:r>
            <a:r>
              <a:rPr lang="en-US" altLang="zh-CN" sz="2000" dirty="0"/>
              <a:t>3</a:t>
            </a:r>
            <a:r>
              <a:rPr lang="zh-CN" altLang="en-US" sz="2000" dirty="0"/>
              <a:t>大特性：敏锐的嗅觉；不屈不挠、奋不顾身的进攻精神；群体奋斗的意识。”华为人发挥他们的土狼精神，对市场猎物有机敏的嗅觉，发挥团队合作的精神，为获取猎物不择手段。其无坚不摧的“土狼精神”既增加了华为“走出去”的勇气，也获得了公司内部员工对这项决策的认可和</a:t>
            </a:r>
            <a:r>
              <a:rPr lang="zh-CN" altLang="en-US" sz="2000" dirty="0" smtClean="0"/>
              <a:t>支持</a:t>
            </a:r>
            <a:endParaRPr lang="en-US" altLang="zh-CN" sz="2000" dirty="0" smtClean="0"/>
          </a:p>
          <a:p>
            <a:r>
              <a:rPr lang="zh-CN" altLang="en-US" sz="2000" b="1" dirty="0" smtClean="0"/>
              <a:t>二、</a:t>
            </a:r>
            <a:r>
              <a:rPr lang="zh-CN" altLang="en-US" sz="2000" b="1" dirty="0"/>
              <a:t>国际化竞争的范围和方式 </a:t>
            </a:r>
            <a:endParaRPr lang="en-US" altLang="zh-CN" sz="2000" b="1" dirty="0" smtClean="0"/>
          </a:p>
          <a:p>
            <a:r>
              <a:rPr lang="en-US" altLang="zh-CN" sz="2000" dirty="0" smtClean="0"/>
              <a:t>1</a:t>
            </a:r>
            <a:r>
              <a:rPr lang="zh-CN" altLang="en-US" sz="2000" dirty="0"/>
              <a:t>、选择参与竞争范围 </a:t>
            </a:r>
            <a:endParaRPr lang="en-US" altLang="zh-CN" sz="2000" dirty="0" smtClean="0"/>
          </a:p>
          <a:p>
            <a:pPr marL="0" indent="0">
              <a:buNone/>
            </a:pPr>
            <a:r>
              <a:rPr lang="zh-CN" altLang="en-US" sz="2000" dirty="0"/>
              <a:t> </a:t>
            </a:r>
            <a:r>
              <a:rPr lang="zh-CN" altLang="en-US" sz="2000" dirty="0" smtClean="0"/>
              <a:t>华为</a:t>
            </a:r>
            <a:r>
              <a:rPr lang="zh-CN" altLang="en-US" sz="2000" dirty="0"/>
              <a:t>采取的是世界性集中化，即面向全世界，但集中于某种细分市场，在细分市场上发挥低成本和差别化的优势。华为先凭借低价优势进入大的发展中国家，这能规避发达国家准入门槛的种种限制，而且海外大的电信公司难以在发展中国家与华为“血拼”价格。在有效进入发展中国家市场后，华为有重点有步骤地积极进入发达国家市场。例如，华为以和谐共进、优势互补为原则，通过与摩托罗拉等成立合资企业，成功地进入美国数据通信市场</a:t>
            </a:r>
            <a:r>
              <a:rPr lang="zh-CN" altLang="en-US" sz="2000" dirty="0" smtClean="0"/>
              <a:t>。</a:t>
            </a:r>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华为国际化战略</a:t>
            </a:r>
            <a:endParaRPr lang="zh-CN" altLang="en-US" dirty="0"/>
          </a:p>
        </p:txBody>
      </p:sp>
    </p:spTree>
    <p:extLst>
      <p:ext uri="{BB962C8B-B14F-4D97-AF65-F5344CB8AC3E}">
        <p14:creationId xmlns:p14="http://schemas.microsoft.com/office/powerpoint/2010/main" val="343590552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t>  </a:t>
            </a:r>
            <a:r>
              <a:rPr lang="en-US" altLang="zh-CN" sz="2000" dirty="0"/>
              <a:t>2</a:t>
            </a:r>
            <a:r>
              <a:rPr lang="zh-CN" altLang="en-US" sz="2000" dirty="0"/>
              <a:t>、选择进入外国市场</a:t>
            </a:r>
            <a:r>
              <a:rPr lang="zh-CN" altLang="en-US" sz="2000" dirty="0" smtClean="0"/>
              <a:t>方式</a:t>
            </a:r>
            <a:endParaRPr lang="en-US" altLang="zh-CN" sz="2000" dirty="0" smtClean="0"/>
          </a:p>
          <a:p>
            <a:pPr marL="0" indent="0">
              <a:buNone/>
            </a:pPr>
            <a:r>
              <a:rPr lang="zh-CN" altLang="en-US" sz="2000" dirty="0"/>
              <a:t> 从出口到合资再到创立销售</a:t>
            </a:r>
            <a:r>
              <a:rPr lang="en-US" altLang="zh-CN" sz="2000" dirty="0"/>
              <a:t>/</a:t>
            </a:r>
            <a:r>
              <a:rPr lang="zh-CN" altLang="en-US" sz="2000" dirty="0"/>
              <a:t>研发机构，可以说华为进入外国市场的方式是一个从低级到高级的渐进式过程。从历史演变来看．很多制造企业的跨国经营都是从出口开始的．即先通过贸易作为试探．积累经验，在国内外建立起流通渠道和业务关系．以便为进一步的跨国经营活动铺平道路</a:t>
            </a:r>
            <a:r>
              <a:rPr lang="zh-CN" altLang="en-US" sz="2000" dirty="0" smtClean="0"/>
              <a:t>。</a:t>
            </a:r>
            <a:endParaRPr lang="en-US" altLang="zh-CN" sz="2000" dirty="0" smtClean="0"/>
          </a:p>
          <a:p>
            <a:r>
              <a:rPr lang="zh-CN" altLang="en-US" sz="2000" dirty="0"/>
              <a:t> </a:t>
            </a:r>
            <a:r>
              <a:rPr lang="en-US" altLang="zh-CN" sz="2000" dirty="0"/>
              <a:t>3</a:t>
            </a:r>
            <a:r>
              <a:rPr lang="zh-CN" altLang="en-US" sz="2000" dirty="0"/>
              <a:t>、出口和跨国经营的选择    </a:t>
            </a:r>
            <a:endParaRPr lang="en-US" altLang="zh-CN" sz="2000" dirty="0" smtClean="0"/>
          </a:p>
          <a:p>
            <a:pPr marL="0" indent="0">
              <a:buNone/>
            </a:pPr>
            <a:r>
              <a:rPr lang="zh-CN" altLang="en-US" sz="2000" dirty="0" smtClean="0"/>
              <a:t>华为</a:t>
            </a:r>
            <a:r>
              <a:rPr lang="zh-CN" altLang="en-US" sz="2000" dirty="0"/>
              <a:t>的出口基本上都是高科技产品，根据产品和促销两个因素的关系，我认为华为出口营销的基本战略可以概括为“农村包围城市”。在出口方面华为走的是一条由低级向高级的道路。九十年代刚实行国际化战略之时，华为首先以亚非拉国家为突破口，随着实力的增强，逐渐向欧美两大高端市场挺进。   华为的跨国经营有两个显著的特点：①“先易后难”的跨国发展道路。②“本土化”跨国发展战略。前者是跨国营销的特点，后者是在技术上的路线，华为坚持走“自主核心技术路线”。</a:t>
            </a:r>
          </a:p>
          <a:p>
            <a:pPr marL="0" indent="0">
              <a:buNone/>
            </a:pPr>
            <a:endParaRPr lang="zh-CN" altLang="en-US" sz="2000" dirty="0"/>
          </a:p>
          <a:p>
            <a:pPr marL="0" indent="0">
              <a:buNone/>
            </a:pPr>
            <a:endParaRPr lang="zh-CN" altLang="en-US" sz="2000" dirty="0"/>
          </a:p>
          <a:p>
            <a:endParaRPr lang="zh-CN" altLang="en-US" sz="2000" dirty="0"/>
          </a:p>
          <a:p>
            <a:endParaRPr lang="zh-CN" altLang="en-US" sz="2000" dirty="0"/>
          </a:p>
          <a:p>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华为国际化战略</a:t>
            </a:r>
            <a:endParaRPr lang="zh-CN" altLang="en-US" dirty="0"/>
          </a:p>
        </p:txBody>
      </p:sp>
    </p:spTree>
    <p:extLst>
      <p:ext uri="{BB962C8B-B14F-4D97-AF65-F5344CB8AC3E}">
        <p14:creationId xmlns:p14="http://schemas.microsoft.com/office/powerpoint/2010/main" val="37143101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b="1" dirty="0" smtClean="0"/>
              <a:t>三、华为</a:t>
            </a:r>
            <a:r>
              <a:rPr lang="zh-CN" altLang="en-US" sz="2000" b="1" dirty="0"/>
              <a:t>国际化战略的成就 </a:t>
            </a:r>
            <a:endParaRPr lang="en-US" altLang="zh-CN" sz="2000" b="1" dirty="0" smtClean="0"/>
          </a:p>
          <a:p>
            <a:r>
              <a:rPr lang="zh-CN" altLang="en-US" sz="2000" dirty="0" smtClean="0"/>
              <a:t>在</a:t>
            </a:r>
            <a:r>
              <a:rPr lang="en-US" altLang="zh-CN" sz="2000" dirty="0"/>
              <a:t>2006</a:t>
            </a:r>
            <a:r>
              <a:rPr lang="zh-CN" altLang="en-US" sz="2000" dirty="0"/>
              <a:t>财年中，华为的销售收入首次超过</a:t>
            </a:r>
            <a:r>
              <a:rPr lang="en-US" altLang="zh-CN" sz="2000" dirty="0"/>
              <a:t>100</a:t>
            </a:r>
            <a:r>
              <a:rPr lang="zh-CN" altLang="en-US" sz="2000" dirty="0"/>
              <a:t>亿美元，其中，</a:t>
            </a:r>
            <a:r>
              <a:rPr lang="en-US" altLang="zh-CN" sz="2000" dirty="0"/>
              <a:t>65%</a:t>
            </a:r>
            <a:r>
              <a:rPr lang="zh-CN" altLang="en-US" sz="2000" dirty="0"/>
              <a:t>的收入来自海外市场。在接下来的</a:t>
            </a:r>
            <a:r>
              <a:rPr lang="en-US" altLang="zh-CN" sz="2000" dirty="0"/>
              <a:t>2007</a:t>
            </a:r>
            <a:r>
              <a:rPr lang="zh-CN" altLang="en-US" sz="2000" dirty="0"/>
              <a:t>财年，华为再次超越了自己，海外市场销售额达到了</a:t>
            </a:r>
            <a:r>
              <a:rPr lang="en-US" altLang="zh-CN" sz="2000" dirty="0"/>
              <a:t>115</a:t>
            </a:r>
            <a:r>
              <a:rPr lang="zh-CN" altLang="en-US" sz="2000" dirty="0"/>
              <a:t>亿美元，成为华为的主要销售收入来源。目前，华为已经初步成长为一个全球化公司。华为的产品与解决方案已经应用于全球</a:t>
            </a:r>
            <a:r>
              <a:rPr lang="en-US" altLang="zh-CN" sz="2000" dirty="0"/>
              <a:t>100</a:t>
            </a:r>
            <a:r>
              <a:rPr lang="zh-CN" altLang="en-US" sz="2000" dirty="0"/>
              <a:t>多个国家和地区，在海外设立了</a:t>
            </a:r>
            <a:r>
              <a:rPr lang="en-US" altLang="zh-CN" sz="2000" dirty="0"/>
              <a:t>20</a:t>
            </a:r>
            <a:r>
              <a:rPr lang="zh-CN" altLang="en-US" sz="2000" dirty="0"/>
              <a:t>个地区部，</a:t>
            </a:r>
            <a:r>
              <a:rPr lang="en-US" altLang="zh-CN" sz="2000" dirty="0"/>
              <a:t>100</a:t>
            </a:r>
            <a:r>
              <a:rPr lang="zh-CN" altLang="en-US" sz="2000" dirty="0"/>
              <a:t>多个分支机构；在美国、印度、瑞典、俄罗斯及中国等地设立了</a:t>
            </a:r>
            <a:r>
              <a:rPr lang="en-US" altLang="zh-CN" sz="2000" dirty="0"/>
              <a:t>12</a:t>
            </a:r>
            <a:r>
              <a:rPr lang="zh-CN" altLang="en-US" sz="2000" dirty="0"/>
              <a:t>个研究所和</a:t>
            </a:r>
            <a:r>
              <a:rPr lang="en-US" altLang="zh-CN" sz="2000" dirty="0"/>
              <a:t>31</a:t>
            </a:r>
            <a:r>
              <a:rPr lang="zh-CN" altLang="en-US" sz="2000" dirty="0"/>
              <a:t>个培训中心。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华为国际化战略</a:t>
            </a:r>
            <a:endParaRPr lang="zh-CN" altLang="en-US" dirty="0"/>
          </a:p>
        </p:txBody>
      </p:sp>
    </p:spTree>
    <p:extLst>
      <p:ext uri="{BB962C8B-B14F-4D97-AF65-F5344CB8AC3E}">
        <p14:creationId xmlns:p14="http://schemas.microsoft.com/office/powerpoint/2010/main" val="352302942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竞争战略与选择</a:t>
            </a:r>
            <a:endParaRPr lang="zh-CN" altLang="en-US" dirty="0"/>
          </a:p>
        </p:txBody>
      </p:sp>
      <p:sp>
        <p:nvSpPr>
          <p:cNvPr id="4"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5"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grpSp>
        <p:nvGrpSpPr>
          <p:cNvPr id="3" name="Group 10"/>
          <p:cNvGrpSpPr>
            <a:grpSpLocks/>
          </p:cNvGrpSpPr>
          <p:nvPr/>
        </p:nvGrpSpPr>
        <p:grpSpPr bwMode="auto">
          <a:xfrm>
            <a:off x="285720" y="2214554"/>
            <a:ext cx="2673350" cy="2671762"/>
            <a:chOff x="140" y="1419"/>
            <a:chExt cx="1684" cy="1683"/>
          </a:xfrm>
        </p:grpSpPr>
        <p:sp>
          <p:nvSpPr>
            <p:cNvPr id="10"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1"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2"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3"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14"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7"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1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Rectangle 21"/>
          <p:cNvSpPr>
            <a:spLocks noChangeArrowheads="1"/>
          </p:cNvSpPr>
          <p:nvPr/>
        </p:nvSpPr>
        <p:spPr bwMode="auto">
          <a:xfrm>
            <a:off x="4756150" y="1905000"/>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增长与稳定战略</a:t>
            </a:r>
            <a:endParaRPr lang="en-US" altLang="zh-CN" b="1" dirty="0">
              <a:solidFill>
                <a:srgbClr val="FFC000"/>
              </a:solidFill>
              <a:ea typeface="宋体" charset="-122"/>
            </a:endParaRPr>
          </a:p>
        </p:txBody>
      </p:sp>
      <p:sp>
        <p:nvSpPr>
          <p:cNvPr id="20"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1"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基本竞争战略</a:t>
            </a:r>
            <a:endParaRPr lang="en-US" altLang="zh-CN" b="1" dirty="0">
              <a:solidFill>
                <a:srgbClr val="000000"/>
              </a:solidFill>
              <a:ea typeface="宋体" charset="-122"/>
            </a:endParaRPr>
          </a:p>
        </p:txBody>
      </p:sp>
      <p:sp>
        <p:nvSpPr>
          <p:cNvPr id="22"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3"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4"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Rectangle 33"/>
          <p:cNvSpPr>
            <a:spLocks noChangeArrowheads="1"/>
          </p:cNvSpPr>
          <p:nvPr/>
        </p:nvSpPr>
        <p:spPr bwMode="auto">
          <a:xfrm>
            <a:off x="4756150" y="4918075"/>
            <a:ext cx="341632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产品生命周期对战略选择的影响</a:t>
            </a:r>
            <a:endParaRPr lang="en-US" altLang="zh-CN" b="1" dirty="0">
              <a:solidFill>
                <a:srgbClr val="000000"/>
              </a:solidFill>
              <a:ea typeface="宋体" charset="-122"/>
            </a:endParaRPr>
          </a:p>
        </p:txBody>
      </p:sp>
      <p:sp>
        <p:nvSpPr>
          <p:cNvPr id="26"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7" name="TextBox 2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686800" cy="1371600"/>
          </a:xfrm>
        </p:spPr>
        <p:txBody>
          <a:bodyPr/>
          <a:lstStyle/>
          <a:p>
            <a:pPr marL="838200" indent="-838200" eaLnBrk="1" hangingPunct="1"/>
            <a:r>
              <a:rPr lang="zh-CN" altLang="en-US" sz="4000" b="1" dirty="0" smtClean="0">
                <a:latin typeface="楷体_GB2312" pitchFamily="49" charset="-122"/>
                <a:ea typeface="楷体_GB2312" pitchFamily="49" charset="-122"/>
              </a:rPr>
              <a:t>企业为什么要进行战略管理（</a:t>
            </a:r>
            <a:r>
              <a:rPr lang="en-US" altLang="zh-CN" sz="4000" b="1" dirty="0" smtClean="0">
                <a:latin typeface="楷体_GB2312" pitchFamily="49" charset="-122"/>
                <a:ea typeface="楷体_GB2312" pitchFamily="49" charset="-122"/>
              </a:rPr>
              <a:t>SM</a:t>
            </a:r>
            <a:r>
              <a:rPr lang="zh-CN" altLang="en-US" sz="4000" b="1" dirty="0" smtClean="0">
                <a:latin typeface="楷体_GB2312" pitchFamily="49" charset="-122"/>
                <a:ea typeface="楷体_GB2312" pitchFamily="49" charset="-122"/>
              </a:rPr>
              <a:t>）</a:t>
            </a:r>
            <a:r>
              <a:rPr lang="en-US" altLang="zh-CN" sz="4000" b="1" dirty="0" smtClean="0">
                <a:latin typeface="楷体_GB2312" pitchFamily="49" charset="-122"/>
                <a:ea typeface="楷体_GB2312" pitchFamily="49" charset="-122"/>
              </a:rPr>
              <a:t>?</a:t>
            </a:r>
          </a:p>
        </p:txBody>
      </p:sp>
      <p:sp>
        <p:nvSpPr>
          <p:cNvPr id="447491" name="Rectangle 3"/>
          <p:cNvSpPr>
            <a:spLocks noGrp="1" noChangeArrowheads="1"/>
          </p:cNvSpPr>
          <p:nvPr>
            <p:ph type="body" idx="1"/>
          </p:nvPr>
        </p:nvSpPr>
        <p:spPr>
          <a:xfrm>
            <a:off x="457200" y="1828800"/>
            <a:ext cx="8382000" cy="4876800"/>
          </a:xfrm>
        </p:spPr>
        <p:txBody>
          <a:bodyPr/>
          <a:lstStyle/>
          <a:p>
            <a:pPr eaLnBrk="1" hangingPunct="1"/>
            <a:r>
              <a:rPr lang="zh-CN" altLang="en-US" b="1" dirty="0" smtClean="0">
                <a:latin typeface="楷体_GB2312" pitchFamily="49" charset="-122"/>
                <a:ea typeface="楷体_GB2312" pitchFamily="49" charset="-122"/>
              </a:rPr>
              <a:t>当今环境：竞争白热化、需求个性化、经济全球化、科技高级化、</a:t>
            </a:r>
            <a:r>
              <a:rPr lang="en-US" altLang="zh-CN" b="1" dirty="0" smtClean="0">
                <a:ea typeface="楷体_GB2312" pitchFamily="49" charset="-122"/>
              </a:rPr>
              <a:t>……</a:t>
            </a:r>
            <a:endParaRPr lang="en-US" altLang="zh-CN" b="1" dirty="0" smtClean="0">
              <a:latin typeface="楷体_GB2312" pitchFamily="49" charset="-122"/>
              <a:ea typeface="楷体_GB2312" pitchFamily="49" charset="-122"/>
            </a:endParaRPr>
          </a:p>
          <a:p>
            <a:pPr eaLnBrk="1" hangingPunct="1"/>
            <a:r>
              <a:rPr lang="zh-CN" altLang="en-US" b="1" dirty="0" smtClean="0">
                <a:latin typeface="楷体_GB2312" pitchFamily="49" charset="-122"/>
                <a:ea typeface="楷体_GB2312" pitchFamily="49" charset="-122"/>
              </a:rPr>
              <a:t>环境的变化，改变着创造价值的方式并对组织提出新的要求，使企业不可能简单地沿循旧路获取成功。</a:t>
            </a:r>
          </a:p>
          <a:p>
            <a:pPr eaLnBrk="1" hangingPunct="1"/>
            <a:r>
              <a:rPr lang="zh-CN" altLang="en-US" b="1" dirty="0" smtClean="0">
                <a:latin typeface="楷体_GB2312" pitchFamily="49" charset="-122"/>
                <a:ea typeface="楷体_GB2312" pitchFamily="49" charset="-122"/>
              </a:rPr>
              <a:t>因此，为了更好地适应日新月异的环境变化，获得长远发展，企业须进行战略管理。建立和保持</a:t>
            </a:r>
            <a:r>
              <a:rPr lang="zh-CN" altLang="en-US" b="1" dirty="0" smtClean="0">
                <a:solidFill>
                  <a:srgbClr val="FF0000"/>
                </a:solidFill>
                <a:latin typeface="楷体_GB2312" pitchFamily="49" charset="-122"/>
                <a:ea typeface="楷体_GB2312" pitchFamily="49" charset="-122"/>
              </a:rPr>
              <a:t>持久竞争优势</a:t>
            </a:r>
            <a:r>
              <a:rPr lang="zh-CN" altLang="en-US" b="1" dirty="0" smtClean="0">
                <a:latin typeface="楷体_GB2312" pitchFamily="49" charset="-122"/>
                <a:ea typeface="楷体_GB2312" pitchFamily="49" charset="-122"/>
              </a:rPr>
              <a:t>是战略管理的核心目的。</a:t>
            </a:r>
            <a:endParaRPr lang="zh-CN" altLang="en-US" sz="2800" b="1" dirty="0" smtClean="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Effect transition="in" filter="strips(downLeft)">
                                      <p:cBhvr>
                                        <p:cTn id="7" dur="500"/>
                                        <p:tgtEl>
                                          <p:spTgt spid="447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7491">
                                            <p:txEl>
                                              <p:pRg st="1" end="1"/>
                                            </p:txEl>
                                          </p:spTgt>
                                        </p:tgtEl>
                                        <p:attrNameLst>
                                          <p:attrName>style.visibility</p:attrName>
                                        </p:attrNameLst>
                                      </p:cBhvr>
                                      <p:to>
                                        <p:strVal val="visible"/>
                                      </p:to>
                                    </p:set>
                                    <p:animEffect transition="in" filter="strips(downLeft)">
                                      <p:cBhvr>
                                        <p:cTn id="12" dur="500"/>
                                        <p:tgtEl>
                                          <p:spTgt spid="447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47491">
                                            <p:txEl>
                                              <p:pRg st="2" end="2"/>
                                            </p:txEl>
                                          </p:spTgt>
                                        </p:tgtEl>
                                        <p:attrNameLst>
                                          <p:attrName>style.visibility</p:attrName>
                                        </p:attrNameLst>
                                      </p:cBhvr>
                                      <p:to>
                                        <p:strVal val="visible"/>
                                      </p:to>
                                    </p:set>
                                    <p:animEffect transition="in" filter="strips(downLeft)">
                                      <p:cBhvr>
                                        <p:cTn id="1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bldLvl="2"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增长与稳定战略</a:t>
            </a:r>
            <a:endParaRPr lang="zh-CN" altLang="en-US" dirty="0"/>
          </a:p>
        </p:txBody>
      </p:sp>
      <p:sp>
        <p:nvSpPr>
          <p:cNvPr id="3" name="内容占位符 2"/>
          <p:cNvSpPr>
            <a:spLocks noGrp="1"/>
          </p:cNvSpPr>
          <p:nvPr>
            <p:ph idx="1"/>
          </p:nvPr>
        </p:nvSpPr>
        <p:spPr/>
        <p:txBody>
          <a:bodyPr/>
          <a:lstStyle/>
          <a:p>
            <a:r>
              <a:rPr lang="zh-CN" altLang="en-US" dirty="0" smtClean="0"/>
              <a:t>三种战略方式：</a:t>
            </a:r>
            <a:endParaRPr lang="en-US" altLang="zh-CN" dirty="0" smtClean="0"/>
          </a:p>
          <a:p>
            <a:pPr lvl="1"/>
            <a:r>
              <a:rPr lang="zh-CN" altLang="en-US" dirty="0" smtClean="0"/>
              <a:t>内部增长战略</a:t>
            </a:r>
            <a:endParaRPr lang="en-US" altLang="zh-CN" dirty="0" smtClean="0"/>
          </a:p>
          <a:p>
            <a:pPr lvl="1"/>
            <a:r>
              <a:rPr lang="zh-CN" altLang="en-US" dirty="0" smtClean="0"/>
              <a:t>外部增长战略</a:t>
            </a:r>
            <a:endParaRPr lang="en-US" altLang="zh-CN" dirty="0" smtClean="0"/>
          </a:p>
          <a:p>
            <a:pPr lvl="1"/>
            <a:r>
              <a:rPr lang="zh-CN" altLang="en-US" dirty="0" smtClean="0"/>
              <a:t>稳定性战略</a:t>
            </a:r>
            <a:endParaRPr lang="zh-CN" alt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68363"/>
          </a:xfrm>
        </p:spPr>
        <p:txBody>
          <a:bodyPr/>
          <a:lstStyle/>
          <a:p>
            <a:r>
              <a:rPr lang="zh-CN" altLang="en-US" dirty="0" smtClean="0"/>
              <a:t>表</a:t>
            </a:r>
            <a:r>
              <a:rPr lang="en-US" altLang="zh-CN" dirty="0" smtClean="0"/>
              <a:t>5-1 </a:t>
            </a:r>
            <a:r>
              <a:rPr lang="zh-CN" altLang="en-US" dirty="0" smtClean="0"/>
              <a:t>增长战略和经营业务的范围</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88122067"/>
              </p:ext>
            </p:extLst>
          </p:nvPr>
        </p:nvGraphicFramePr>
        <p:xfrm>
          <a:off x="357158" y="764704"/>
          <a:ext cx="8501121" cy="5774353"/>
        </p:xfrm>
        <a:graphic>
          <a:graphicData uri="http://schemas.openxmlformats.org/drawingml/2006/table">
            <a:tbl>
              <a:tblPr firstRow="1" bandRow="1">
                <a:tableStyleId>{21E4AEA4-8DFA-4A89-87EB-49C32662AFE0}</a:tableStyleId>
              </a:tblPr>
              <a:tblGrid>
                <a:gridCol w="2125281"/>
                <a:gridCol w="2125281"/>
                <a:gridCol w="909949"/>
                <a:gridCol w="1215331"/>
                <a:gridCol w="2125279"/>
              </a:tblGrid>
              <a:tr h="280840">
                <a:tc gridSpan="5">
                  <a:txBody>
                    <a:bodyPr/>
                    <a:lstStyle/>
                    <a:p>
                      <a:pPr algn="ctr"/>
                      <a:r>
                        <a:rPr lang="zh-CN" altLang="en-US" dirty="0" smtClean="0"/>
                        <a:t>内部增长战略</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r>
              <a:tr h="280840">
                <a:tc gridSpan="2">
                  <a:txBody>
                    <a:bodyPr/>
                    <a:lstStyle/>
                    <a:p>
                      <a:pPr algn="ctr"/>
                      <a:r>
                        <a:rPr lang="zh-CN" altLang="en-US" sz="1600" dirty="0" smtClean="0"/>
                        <a:t>市场渗透</a:t>
                      </a:r>
                      <a:endParaRPr lang="zh-CN" altLang="en-US" sz="1600" dirty="0"/>
                    </a:p>
                  </a:txBody>
                  <a:tcPr/>
                </a:tc>
                <a:tc hMerge="1">
                  <a:txBody>
                    <a:bodyPr/>
                    <a:lstStyle/>
                    <a:p>
                      <a:endParaRPr lang="zh-CN" altLang="en-US" dirty="0"/>
                    </a:p>
                  </a:txBody>
                  <a:tcPr/>
                </a:tc>
                <a:tc gridSpan="2">
                  <a:txBody>
                    <a:bodyPr/>
                    <a:lstStyle/>
                    <a:p>
                      <a:r>
                        <a:rPr lang="zh-CN" altLang="en-US" sz="1600" dirty="0" smtClean="0"/>
                        <a:t>市场开发</a:t>
                      </a:r>
                      <a:endParaRPr lang="zh-CN" altLang="en-US" sz="1600" dirty="0"/>
                    </a:p>
                  </a:txBody>
                  <a:tcPr/>
                </a:tc>
                <a:tc hMerge="1">
                  <a:txBody>
                    <a:bodyPr/>
                    <a:lstStyle/>
                    <a:p>
                      <a:endParaRPr lang="zh-CN" altLang="en-US"/>
                    </a:p>
                  </a:txBody>
                  <a:tcPr/>
                </a:tc>
                <a:tc>
                  <a:txBody>
                    <a:bodyPr/>
                    <a:lstStyle/>
                    <a:p>
                      <a:r>
                        <a:rPr lang="zh-CN" altLang="en-US" sz="1600" dirty="0" smtClean="0"/>
                        <a:t>产品</a:t>
                      </a:r>
                      <a:r>
                        <a:rPr lang="en-US" altLang="zh-CN" sz="1600" dirty="0" smtClean="0"/>
                        <a:t>/</a:t>
                      </a:r>
                      <a:r>
                        <a:rPr lang="zh-CN" altLang="en-US" sz="1600" dirty="0" smtClean="0"/>
                        <a:t>服务开发</a:t>
                      </a:r>
                      <a:endParaRPr lang="zh-CN" altLang="en-US" sz="1600" dirty="0"/>
                    </a:p>
                  </a:txBody>
                  <a:tcPr/>
                </a:tc>
              </a:tr>
              <a:tr h="807895">
                <a:tc>
                  <a:txBody>
                    <a:bodyPr/>
                    <a:lstStyle/>
                    <a:p>
                      <a:r>
                        <a:rPr lang="zh-CN" altLang="en-US" sz="1600" dirty="0" smtClean="0"/>
                        <a:t>策略</a:t>
                      </a:r>
                      <a:endParaRPr lang="zh-CN" altLang="en-US" sz="1600" dirty="0"/>
                    </a:p>
                  </a:txBody>
                  <a:tcPr/>
                </a:tc>
                <a:tc>
                  <a:txBody>
                    <a:bodyPr/>
                    <a:lstStyle/>
                    <a:p>
                      <a:r>
                        <a:rPr lang="zh-CN" altLang="en-US" sz="1600" dirty="0" smtClean="0"/>
                        <a:t>通过促销、广告等营销手段在现有业务上增加市场份额</a:t>
                      </a:r>
                      <a:endParaRPr lang="zh-CN" altLang="en-US" sz="1600" dirty="0"/>
                    </a:p>
                  </a:txBody>
                  <a:tcPr/>
                </a:tc>
                <a:tc gridSpan="2">
                  <a:txBody>
                    <a:bodyPr/>
                    <a:lstStyle/>
                    <a:p>
                      <a:r>
                        <a:rPr lang="zh-CN" altLang="en-US" sz="1600" dirty="0" smtClean="0"/>
                        <a:t>识别新的细分市场或者开发产品</a:t>
                      </a:r>
                      <a:r>
                        <a:rPr lang="en-US" altLang="zh-CN" sz="1600" dirty="0" smtClean="0"/>
                        <a:t>/</a:t>
                      </a:r>
                      <a:r>
                        <a:rPr lang="zh-CN" altLang="en-US" sz="1600" dirty="0" smtClean="0"/>
                        <a:t>服务新的功能</a:t>
                      </a:r>
                      <a:endParaRPr lang="zh-CN" altLang="en-US" sz="1600" dirty="0"/>
                    </a:p>
                  </a:txBody>
                  <a:tcPr/>
                </a:tc>
                <a:tc hMerge="1">
                  <a:txBody>
                    <a:bodyPr/>
                    <a:lstStyle/>
                    <a:p>
                      <a:endParaRPr lang="zh-CN" altLang="en-US"/>
                    </a:p>
                  </a:txBody>
                  <a:tcPr/>
                </a:tc>
                <a:tc>
                  <a:txBody>
                    <a:bodyPr/>
                    <a:lstStyle/>
                    <a:p>
                      <a:r>
                        <a:rPr lang="zh-CN" altLang="en-US" sz="1600" dirty="0" smtClean="0"/>
                        <a:t>改变现有的产品</a:t>
                      </a:r>
                      <a:r>
                        <a:rPr lang="en-US" altLang="zh-CN" sz="1600" dirty="0" smtClean="0"/>
                        <a:t>/</a:t>
                      </a:r>
                      <a:r>
                        <a:rPr lang="zh-CN" altLang="en-US" sz="1600" dirty="0" smtClean="0"/>
                        <a:t>服务或者开发新的产品，以满足现有的或潜在的顾客</a:t>
                      </a:r>
                      <a:endParaRPr lang="zh-CN" altLang="en-US" sz="1600" dirty="0"/>
                    </a:p>
                  </a:txBody>
                  <a:tcPr/>
                </a:tc>
              </a:tr>
              <a:tr h="807895">
                <a:tc>
                  <a:txBody>
                    <a:bodyPr/>
                    <a:lstStyle/>
                    <a:p>
                      <a:r>
                        <a:rPr lang="zh-CN" altLang="en-US" sz="1600" dirty="0" smtClean="0"/>
                        <a:t>业务范围</a:t>
                      </a:r>
                      <a:endParaRPr lang="zh-CN" altLang="en-US" sz="1600" dirty="0"/>
                    </a:p>
                  </a:txBody>
                  <a:tcPr/>
                </a:tc>
                <a:tc>
                  <a:txBody>
                    <a:bodyPr/>
                    <a:lstStyle/>
                    <a:p>
                      <a:r>
                        <a:rPr lang="zh-CN" altLang="en-US" sz="1600" dirty="0" smtClean="0"/>
                        <a:t>没有改变</a:t>
                      </a:r>
                      <a:endParaRPr lang="zh-CN" altLang="en-US" sz="1600" dirty="0"/>
                    </a:p>
                  </a:txBody>
                  <a:tcPr/>
                </a:tc>
                <a:tc gridSpan="2">
                  <a:txBody>
                    <a:bodyPr/>
                    <a:lstStyle/>
                    <a:p>
                      <a:r>
                        <a:rPr lang="zh-CN" altLang="en-US" sz="1600" dirty="0" smtClean="0"/>
                        <a:t>更广的市场界定或更多的 产品</a:t>
                      </a:r>
                      <a:r>
                        <a:rPr lang="en-US" altLang="zh-CN" sz="1600" dirty="0" smtClean="0"/>
                        <a:t>/</a:t>
                      </a:r>
                      <a:r>
                        <a:rPr lang="zh-CN" altLang="en-US" sz="1600" dirty="0" smtClean="0"/>
                        <a:t>服务功能</a:t>
                      </a:r>
                      <a:endParaRPr lang="zh-CN" altLang="en-US" sz="1600" dirty="0"/>
                    </a:p>
                  </a:txBody>
                  <a:tcPr/>
                </a:tc>
                <a:tc hMerge="1">
                  <a:txBody>
                    <a:bodyPr/>
                    <a:lstStyle/>
                    <a:p>
                      <a:endParaRPr lang="zh-CN" altLang="en-US"/>
                    </a:p>
                  </a:txBody>
                  <a:tcPr/>
                </a:tc>
                <a:tc>
                  <a:txBody>
                    <a:bodyPr/>
                    <a:lstStyle/>
                    <a:p>
                      <a:r>
                        <a:rPr lang="zh-CN" altLang="en-US" sz="1600" dirty="0" smtClean="0"/>
                        <a:t>改变产品</a:t>
                      </a:r>
                      <a:r>
                        <a:rPr lang="en-US" altLang="zh-CN" sz="1600" dirty="0" smtClean="0"/>
                        <a:t>/</a:t>
                      </a:r>
                      <a:r>
                        <a:rPr lang="zh-CN" altLang="en-US" sz="1600" dirty="0" smtClean="0"/>
                        <a:t>服务范围与定义；可能在市场、服务功能或资源转换过程上有所改变</a:t>
                      </a:r>
                      <a:endParaRPr lang="zh-CN" altLang="en-US" sz="1600" dirty="0"/>
                    </a:p>
                  </a:txBody>
                  <a:tcPr/>
                </a:tc>
              </a:tr>
              <a:tr h="280840">
                <a:tc gridSpan="5">
                  <a:txBody>
                    <a:bodyPr/>
                    <a:lstStyle/>
                    <a:p>
                      <a:pPr marL="0" algn="ctr" defTabSz="914400" rtl="0" eaLnBrk="1" latinLnBrk="0" hangingPunct="1"/>
                      <a:r>
                        <a:rPr lang="zh-CN" altLang="en-US" sz="1800" b="1" kern="1200" dirty="0" smtClean="0">
                          <a:solidFill>
                            <a:schemeClr val="lt1"/>
                          </a:solidFill>
                          <a:latin typeface="+mn-lt"/>
                          <a:ea typeface="+mn-ea"/>
                          <a:cs typeface="+mn-cs"/>
                        </a:rPr>
                        <a:t>外部增长战略选择</a:t>
                      </a:r>
                      <a:endParaRPr lang="zh-CN" altLang="en-US" sz="1800" b="1" kern="1200" dirty="0">
                        <a:solidFill>
                          <a:schemeClr val="lt1"/>
                        </a:solidFill>
                        <a:latin typeface="+mn-lt"/>
                        <a:ea typeface="+mn-ea"/>
                        <a:cs typeface="+mn-cs"/>
                      </a:endParaRPr>
                    </a:p>
                  </a:txBody>
                  <a:tcPr>
                    <a:solidFill>
                      <a:schemeClr val="accent2"/>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r>
              <a:tr h="280840">
                <a:tc>
                  <a:txBody>
                    <a:bodyPr/>
                    <a:lstStyle/>
                    <a:p>
                      <a:endParaRPr lang="zh-CN" altLang="en-US" sz="1600" dirty="0"/>
                    </a:p>
                  </a:txBody>
                  <a:tcPr/>
                </a:tc>
                <a:tc gridSpan="2">
                  <a:txBody>
                    <a:bodyPr/>
                    <a:lstStyle/>
                    <a:p>
                      <a:r>
                        <a:rPr lang="zh-CN" altLang="en-US" sz="1600" dirty="0" smtClean="0"/>
                        <a:t>横向一体化</a:t>
                      </a:r>
                      <a:endParaRPr lang="zh-CN" altLang="en-US" sz="1600" dirty="0"/>
                    </a:p>
                  </a:txBody>
                  <a:tcPr/>
                </a:tc>
                <a:tc hMerge="1">
                  <a:txBody>
                    <a:bodyPr/>
                    <a:lstStyle/>
                    <a:p>
                      <a:endParaRPr lang="zh-CN" altLang="en-US" dirty="0"/>
                    </a:p>
                  </a:txBody>
                  <a:tcPr/>
                </a:tc>
                <a:tc gridSpan="2">
                  <a:txBody>
                    <a:bodyPr/>
                    <a:lstStyle/>
                    <a:p>
                      <a:r>
                        <a:rPr lang="zh-CN" altLang="en-US" sz="1600" dirty="0" smtClean="0"/>
                        <a:t>战略联盟</a:t>
                      </a:r>
                      <a:endParaRPr lang="zh-CN" altLang="en-US" sz="1600" dirty="0"/>
                    </a:p>
                  </a:txBody>
                  <a:tcPr/>
                </a:tc>
                <a:tc hMerge="1">
                  <a:txBody>
                    <a:bodyPr/>
                    <a:lstStyle/>
                    <a:p>
                      <a:endParaRPr lang="zh-CN" altLang="en-US" dirty="0"/>
                    </a:p>
                  </a:txBody>
                  <a:tcPr/>
                </a:tc>
              </a:tr>
              <a:tr h="438571">
                <a:tc>
                  <a:txBody>
                    <a:bodyPr/>
                    <a:lstStyle/>
                    <a:p>
                      <a:r>
                        <a:rPr lang="zh-CN" altLang="en-US" sz="1600" dirty="0" smtClean="0"/>
                        <a:t>策略</a:t>
                      </a:r>
                      <a:endParaRPr lang="zh-CN" altLang="en-US" sz="1600" dirty="0"/>
                    </a:p>
                  </a:txBody>
                  <a:tcPr/>
                </a:tc>
                <a:tc gridSpan="2">
                  <a:txBody>
                    <a:bodyPr/>
                    <a:lstStyle/>
                    <a:p>
                      <a:r>
                        <a:rPr lang="zh-CN" altLang="en-US" sz="1600" dirty="0" smtClean="0"/>
                        <a:t>购买具有相同业务的企业</a:t>
                      </a:r>
                      <a:endParaRPr lang="zh-CN" altLang="en-US" sz="1600" dirty="0"/>
                    </a:p>
                  </a:txBody>
                  <a:tcPr/>
                </a:tc>
                <a:tc hMerge="1">
                  <a:txBody>
                    <a:bodyPr/>
                    <a:lstStyle/>
                    <a:p>
                      <a:endParaRPr lang="zh-CN" altLang="en-US" dirty="0"/>
                    </a:p>
                  </a:txBody>
                  <a:tcPr/>
                </a:tc>
                <a:tc gridSpan="2">
                  <a:txBody>
                    <a:bodyPr/>
                    <a:lstStyle/>
                    <a:p>
                      <a:r>
                        <a:rPr lang="zh-CN" altLang="en-US" sz="1600" dirty="0" smtClean="0"/>
                        <a:t>同其他组织进行联盟以获得市场地位、产品研发、流程改善</a:t>
                      </a:r>
                      <a:endParaRPr lang="zh-CN" altLang="en-US" sz="1600" dirty="0"/>
                    </a:p>
                  </a:txBody>
                  <a:tcPr/>
                </a:tc>
                <a:tc hMerge="1">
                  <a:txBody>
                    <a:bodyPr/>
                    <a:lstStyle/>
                    <a:p>
                      <a:endParaRPr lang="zh-CN" altLang="en-US" dirty="0"/>
                    </a:p>
                  </a:txBody>
                  <a:tcPr/>
                </a:tc>
              </a:tr>
              <a:tr h="623233">
                <a:tc>
                  <a:txBody>
                    <a:bodyPr/>
                    <a:lstStyle/>
                    <a:p>
                      <a:r>
                        <a:rPr lang="zh-CN" altLang="en-US" sz="1600" dirty="0" smtClean="0"/>
                        <a:t>业务范围</a:t>
                      </a:r>
                      <a:endParaRPr lang="zh-CN" altLang="en-US" sz="1600" dirty="0"/>
                    </a:p>
                  </a:txBody>
                  <a:tcPr/>
                </a:tc>
                <a:tc gridSpan="2">
                  <a:txBody>
                    <a:bodyPr/>
                    <a:lstStyle/>
                    <a:p>
                      <a:r>
                        <a:rPr lang="zh-CN" altLang="en-US" sz="1600" dirty="0" smtClean="0"/>
                        <a:t>扩大市场基础；也可能带来其他的变化，是所收购的企业而言</a:t>
                      </a:r>
                      <a:endParaRPr lang="zh-CN" altLang="en-US" sz="1600" dirty="0"/>
                    </a:p>
                  </a:txBody>
                  <a:tcPr/>
                </a:tc>
                <a:tc hMerge="1">
                  <a:txBody>
                    <a:bodyPr/>
                    <a:lstStyle/>
                    <a:p>
                      <a:endParaRPr lang="zh-CN" altLang="en-US" dirty="0"/>
                    </a:p>
                  </a:txBody>
                  <a:tcPr/>
                </a:tc>
                <a:tc gridSpan="2">
                  <a:txBody>
                    <a:bodyPr/>
                    <a:lstStyle/>
                    <a:p>
                      <a:r>
                        <a:rPr lang="zh-CN" altLang="en-US" sz="1600" dirty="0" smtClean="0"/>
                        <a:t>产品</a:t>
                      </a:r>
                      <a:r>
                        <a:rPr lang="en-US" altLang="zh-CN" sz="1600" dirty="0" smtClean="0"/>
                        <a:t>/</a:t>
                      </a:r>
                      <a:r>
                        <a:rPr lang="zh-CN" altLang="en-US" sz="1600" dirty="0" smtClean="0"/>
                        <a:t>服务、市场以及服务功能得到拓展并且会改变资源转换方式</a:t>
                      </a:r>
                      <a:endParaRPr lang="zh-CN" altLang="en-US" sz="1600" dirty="0"/>
                    </a:p>
                  </a:txBody>
                  <a:tcPr/>
                </a:tc>
                <a:tc hMerge="1">
                  <a:txBody>
                    <a:bodyPr/>
                    <a:lstStyle/>
                    <a:p>
                      <a:endParaRPr lang="zh-CN" altLang="en-US" dirty="0"/>
                    </a:p>
                  </a:txBody>
                  <a:tcPr/>
                </a:tc>
              </a:tr>
              <a:tr h="280840">
                <a:tc gridSpan="5">
                  <a:txBody>
                    <a:bodyPr/>
                    <a:lstStyle/>
                    <a:p>
                      <a:pPr marL="0" algn="ctr" defTabSz="914400" rtl="0" eaLnBrk="1" latinLnBrk="0" hangingPunct="1"/>
                      <a:r>
                        <a:rPr lang="zh-CN" altLang="en-US" sz="1800" b="1" kern="1200" dirty="0" smtClean="0">
                          <a:solidFill>
                            <a:schemeClr val="lt1"/>
                          </a:solidFill>
                          <a:latin typeface="+mn-lt"/>
                          <a:ea typeface="+mn-ea"/>
                          <a:cs typeface="+mn-cs"/>
                        </a:rPr>
                        <a:t>稳定战略</a:t>
                      </a:r>
                      <a:endParaRPr lang="zh-CN" altLang="en-US" sz="1800" b="1" kern="1200" dirty="0">
                        <a:solidFill>
                          <a:schemeClr val="lt1"/>
                        </a:solidFill>
                        <a:latin typeface="+mn-lt"/>
                        <a:ea typeface="+mn-ea"/>
                        <a:cs typeface="+mn-cs"/>
                      </a:endParaRPr>
                    </a:p>
                  </a:txBody>
                  <a:tcPr>
                    <a:solidFill>
                      <a:schemeClr val="accent2"/>
                    </a:solidFill>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r>
              <a:tr h="280840">
                <a:tc>
                  <a:txBody>
                    <a:bodyPr/>
                    <a:lstStyle/>
                    <a:p>
                      <a:r>
                        <a:rPr lang="zh-CN" altLang="en-US" sz="1600" dirty="0" smtClean="0"/>
                        <a:t>策略</a:t>
                      </a:r>
                      <a:endParaRPr lang="zh-CN" altLang="en-US" sz="1600" dirty="0"/>
                    </a:p>
                  </a:txBody>
                  <a:tcPr/>
                </a:tc>
                <a:tc gridSpan="4">
                  <a:txBody>
                    <a:bodyPr/>
                    <a:lstStyle/>
                    <a:p>
                      <a:r>
                        <a:rPr lang="zh-CN" altLang="en-US" sz="1600" dirty="0" smtClean="0"/>
                        <a:t>保持现有状况（有些企业在重组时会暂时选择该战略）</a:t>
                      </a:r>
                      <a:endParaRPr lang="zh-CN" altLang="en-US" sz="1600" dirty="0"/>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r>
              <a:tr h="280840">
                <a:tc>
                  <a:txBody>
                    <a:bodyPr/>
                    <a:lstStyle/>
                    <a:p>
                      <a:r>
                        <a:rPr lang="zh-CN" altLang="en-US" sz="1600" dirty="0" smtClean="0"/>
                        <a:t>业务范围</a:t>
                      </a:r>
                      <a:endParaRPr lang="zh-CN" altLang="en-US" sz="1600" dirty="0"/>
                    </a:p>
                  </a:txBody>
                  <a:tcPr/>
                </a:tc>
                <a:tc gridSpan="2">
                  <a:txBody>
                    <a:bodyPr/>
                    <a:lstStyle/>
                    <a:p>
                      <a:r>
                        <a:rPr lang="zh-CN" altLang="en-US" sz="1600" dirty="0" smtClean="0"/>
                        <a:t>没有变化</a:t>
                      </a:r>
                      <a:endParaRPr lang="zh-CN" altLang="en-US" sz="1600" dirty="0"/>
                    </a:p>
                  </a:txBody>
                  <a:tcPr/>
                </a:tc>
                <a:tc hMerge="1">
                  <a:txBody>
                    <a:bodyPr/>
                    <a:lstStyle/>
                    <a:p>
                      <a:endParaRPr lang="zh-CN" altLang="en-US"/>
                    </a:p>
                  </a:txBody>
                  <a:tcPr/>
                </a:tc>
                <a:tc>
                  <a:txBody>
                    <a:bodyPr/>
                    <a:lstStyle/>
                    <a:p>
                      <a:endParaRPr lang="zh-CN" altLang="en-US" sz="1600"/>
                    </a:p>
                  </a:txBody>
                  <a:tcPr/>
                </a:tc>
                <a:tc>
                  <a:txBody>
                    <a:bodyPr/>
                    <a:lstStyle/>
                    <a:p>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竞争战略与选择</a:t>
            </a:r>
            <a:endParaRPr lang="zh-CN" altLang="en-US" dirty="0"/>
          </a:p>
        </p:txBody>
      </p:sp>
      <p:sp>
        <p:nvSpPr>
          <p:cNvPr id="4"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5"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grpSp>
        <p:nvGrpSpPr>
          <p:cNvPr id="3" name="Group 10"/>
          <p:cNvGrpSpPr>
            <a:grpSpLocks/>
          </p:cNvGrpSpPr>
          <p:nvPr/>
        </p:nvGrpSpPr>
        <p:grpSpPr bwMode="auto">
          <a:xfrm>
            <a:off x="285720" y="2214554"/>
            <a:ext cx="2673350" cy="2671762"/>
            <a:chOff x="140" y="1419"/>
            <a:chExt cx="1684" cy="1683"/>
          </a:xfrm>
        </p:grpSpPr>
        <p:sp>
          <p:nvSpPr>
            <p:cNvPr id="10"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1"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2"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3"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14"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7"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1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Rectangle 21"/>
          <p:cNvSpPr>
            <a:spLocks noChangeArrowheads="1"/>
          </p:cNvSpPr>
          <p:nvPr/>
        </p:nvSpPr>
        <p:spPr bwMode="auto">
          <a:xfrm>
            <a:off x="4756150" y="1905000"/>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增长与稳定战略</a:t>
            </a:r>
            <a:endParaRPr lang="en-US" altLang="zh-CN" b="1" dirty="0">
              <a:solidFill>
                <a:srgbClr val="000000"/>
              </a:solidFill>
              <a:ea typeface="宋体" charset="-122"/>
            </a:endParaRPr>
          </a:p>
        </p:txBody>
      </p:sp>
      <p:sp>
        <p:nvSpPr>
          <p:cNvPr id="20"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1"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7030A0"/>
                </a:solidFill>
                <a:ea typeface="宋体" charset="-122"/>
              </a:rPr>
              <a:t>基本竞争战略</a:t>
            </a:r>
            <a:endParaRPr lang="en-US" altLang="zh-CN" b="1" dirty="0">
              <a:solidFill>
                <a:srgbClr val="7030A0"/>
              </a:solidFill>
              <a:ea typeface="宋体" charset="-122"/>
            </a:endParaRPr>
          </a:p>
        </p:txBody>
      </p:sp>
      <p:sp>
        <p:nvSpPr>
          <p:cNvPr id="22"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3"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4"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Rectangle 33"/>
          <p:cNvSpPr>
            <a:spLocks noChangeArrowheads="1"/>
          </p:cNvSpPr>
          <p:nvPr/>
        </p:nvSpPr>
        <p:spPr bwMode="auto">
          <a:xfrm>
            <a:off x="4756150" y="4918075"/>
            <a:ext cx="341632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产品生命周期对战略选择的影响</a:t>
            </a:r>
            <a:endParaRPr lang="en-US" altLang="zh-CN" b="1" dirty="0">
              <a:solidFill>
                <a:srgbClr val="000000"/>
              </a:solidFill>
              <a:ea typeface="宋体" charset="-122"/>
            </a:endParaRPr>
          </a:p>
        </p:txBody>
      </p:sp>
      <p:sp>
        <p:nvSpPr>
          <p:cNvPr id="26"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7" name="TextBox 2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183152037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基本竞争战略</a:t>
            </a:r>
            <a:endParaRPr lang="zh-CN" altLang="en-US" dirty="0"/>
          </a:p>
        </p:txBody>
      </p:sp>
      <p:sp>
        <p:nvSpPr>
          <p:cNvPr id="3" name="内容占位符 2"/>
          <p:cNvSpPr>
            <a:spLocks noGrp="1"/>
          </p:cNvSpPr>
          <p:nvPr>
            <p:ph idx="1"/>
          </p:nvPr>
        </p:nvSpPr>
        <p:spPr/>
        <p:txBody>
          <a:bodyPr/>
          <a:lstStyle/>
          <a:p>
            <a:r>
              <a:rPr lang="zh-CN" altLang="en-US" dirty="0" smtClean="0"/>
              <a:t>管理者可以选择的三种基本战略：</a:t>
            </a:r>
            <a:endParaRPr lang="en-US" altLang="zh-CN" dirty="0" smtClean="0"/>
          </a:p>
          <a:p>
            <a:pPr lvl="1"/>
            <a:r>
              <a:rPr lang="zh-CN" altLang="en-US" dirty="0" smtClean="0"/>
              <a:t>成本领先战略</a:t>
            </a:r>
            <a:endParaRPr lang="en-US" altLang="zh-CN" dirty="0" smtClean="0"/>
          </a:p>
          <a:p>
            <a:pPr lvl="1"/>
            <a:r>
              <a:rPr lang="zh-CN" altLang="en-US" dirty="0" smtClean="0"/>
              <a:t>差异化战略</a:t>
            </a:r>
            <a:endParaRPr lang="en-US" altLang="zh-CN" dirty="0" smtClean="0"/>
          </a:p>
          <a:p>
            <a:pPr lvl="1"/>
            <a:r>
              <a:rPr lang="zh-CN" altLang="en-US" dirty="0" smtClean="0"/>
              <a:t>目标集中战略</a:t>
            </a:r>
            <a:endParaRPr lang="en-US" altLang="zh-CN" dirty="0" smtClean="0"/>
          </a:p>
          <a:p>
            <a:pPr lvl="2"/>
            <a:r>
              <a:rPr lang="zh-CN" altLang="en-US" dirty="0" smtClean="0"/>
              <a:t>目标集中战略进一步细分为目标集中的低成本战略，目标集中的差异化战略。</a:t>
            </a:r>
            <a:endParaRPr lang="en-US" altLang="zh-CN" dirty="0" smtClean="0"/>
          </a:p>
          <a:p>
            <a:pPr lvl="2"/>
            <a:r>
              <a:rPr lang="zh-CN" altLang="en-US" dirty="0" smtClean="0"/>
              <a:t>低成本战略和差异化战略之间又可以细分出一种中间战略即最佳成本战略。</a:t>
            </a:r>
            <a:r>
              <a:rPr lang="en-US" altLang="zh-CN" dirty="0" smtClean="0"/>
              <a:t>	</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5-1 </a:t>
            </a:r>
            <a:r>
              <a:rPr lang="zh-CN" altLang="en-US" dirty="0" smtClean="0"/>
              <a:t>基本竞争战略</a:t>
            </a:r>
            <a:endParaRPr lang="zh-CN" altLang="en-US" dirty="0"/>
          </a:p>
        </p:txBody>
      </p:sp>
      <p:sp>
        <p:nvSpPr>
          <p:cNvPr id="5" name="矩形 4"/>
          <p:cNvSpPr/>
          <p:nvPr/>
        </p:nvSpPr>
        <p:spPr>
          <a:xfrm>
            <a:off x="2428860" y="2714620"/>
            <a:ext cx="2428892" cy="15001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成本领先战略</a:t>
            </a:r>
            <a:endParaRPr lang="zh-CN" altLang="en-US" dirty="0"/>
          </a:p>
        </p:txBody>
      </p:sp>
      <p:sp>
        <p:nvSpPr>
          <p:cNvPr id="6" name="矩形 5"/>
          <p:cNvSpPr/>
          <p:nvPr/>
        </p:nvSpPr>
        <p:spPr>
          <a:xfrm>
            <a:off x="4857752" y="4214818"/>
            <a:ext cx="2428892" cy="15001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目标集中的差异化战略</a:t>
            </a:r>
            <a:endParaRPr lang="zh-CN" altLang="en-US" dirty="0"/>
          </a:p>
        </p:txBody>
      </p:sp>
      <p:sp>
        <p:nvSpPr>
          <p:cNvPr id="7" name="矩形 6"/>
          <p:cNvSpPr/>
          <p:nvPr/>
        </p:nvSpPr>
        <p:spPr>
          <a:xfrm>
            <a:off x="2428860" y="4214818"/>
            <a:ext cx="2428892" cy="15001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目标集中的低成本战略</a:t>
            </a:r>
            <a:endParaRPr lang="zh-CN" altLang="en-US" dirty="0"/>
          </a:p>
        </p:txBody>
      </p:sp>
      <p:sp>
        <p:nvSpPr>
          <p:cNvPr id="8" name="矩形 7"/>
          <p:cNvSpPr/>
          <p:nvPr/>
        </p:nvSpPr>
        <p:spPr>
          <a:xfrm>
            <a:off x="4857752" y="2714620"/>
            <a:ext cx="2428892" cy="15001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差异化战略</a:t>
            </a:r>
            <a:endParaRPr lang="zh-CN" altLang="en-US" dirty="0"/>
          </a:p>
        </p:txBody>
      </p:sp>
      <p:sp>
        <p:nvSpPr>
          <p:cNvPr id="9" name="椭圆 8"/>
          <p:cNvSpPr/>
          <p:nvPr/>
        </p:nvSpPr>
        <p:spPr>
          <a:xfrm>
            <a:off x="3857620" y="3786190"/>
            <a:ext cx="2071702" cy="85725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最佳成本</a:t>
            </a:r>
            <a:endParaRPr lang="en-US" altLang="zh-CN" dirty="0" smtClean="0"/>
          </a:p>
          <a:p>
            <a:pPr algn="ctr"/>
            <a:r>
              <a:rPr lang="zh-CN" altLang="en-US" dirty="0" smtClean="0"/>
              <a:t>战略</a:t>
            </a:r>
            <a:endParaRPr lang="zh-CN" altLang="en-US" dirty="0"/>
          </a:p>
        </p:txBody>
      </p:sp>
      <p:sp>
        <p:nvSpPr>
          <p:cNvPr id="10" name="TextBox 9"/>
          <p:cNvSpPr txBox="1"/>
          <p:nvPr/>
        </p:nvSpPr>
        <p:spPr>
          <a:xfrm>
            <a:off x="2928926" y="2143116"/>
            <a:ext cx="1500198" cy="369332"/>
          </a:xfrm>
          <a:prstGeom prst="rect">
            <a:avLst/>
          </a:prstGeom>
          <a:noFill/>
        </p:spPr>
        <p:txBody>
          <a:bodyPr wrap="square" rtlCol="0">
            <a:spAutoFit/>
          </a:bodyPr>
          <a:lstStyle/>
          <a:p>
            <a:r>
              <a:rPr lang="zh-CN" altLang="en-US" dirty="0" smtClean="0"/>
              <a:t>低成本</a:t>
            </a:r>
            <a:endParaRPr lang="zh-CN" altLang="en-US" dirty="0"/>
          </a:p>
        </p:txBody>
      </p:sp>
      <p:sp>
        <p:nvSpPr>
          <p:cNvPr id="11" name="TextBox 10"/>
          <p:cNvSpPr txBox="1"/>
          <p:nvPr/>
        </p:nvSpPr>
        <p:spPr>
          <a:xfrm>
            <a:off x="5357818" y="2214554"/>
            <a:ext cx="1428760" cy="369332"/>
          </a:xfrm>
          <a:prstGeom prst="rect">
            <a:avLst/>
          </a:prstGeom>
          <a:noFill/>
        </p:spPr>
        <p:txBody>
          <a:bodyPr wrap="square" rtlCol="0">
            <a:spAutoFit/>
          </a:bodyPr>
          <a:lstStyle/>
          <a:p>
            <a:r>
              <a:rPr lang="zh-CN" altLang="en-US" dirty="0" smtClean="0"/>
              <a:t>差异化</a:t>
            </a:r>
            <a:endParaRPr lang="zh-CN" altLang="en-US" dirty="0"/>
          </a:p>
        </p:txBody>
      </p:sp>
      <p:sp>
        <p:nvSpPr>
          <p:cNvPr id="12" name="TextBox 11"/>
          <p:cNvSpPr txBox="1"/>
          <p:nvPr/>
        </p:nvSpPr>
        <p:spPr>
          <a:xfrm>
            <a:off x="1714480" y="3000372"/>
            <a:ext cx="461665" cy="1214446"/>
          </a:xfrm>
          <a:prstGeom prst="rect">
            <a:avLst/>
          </a:prstGeom>
          <a:noFill/>
        </p:spPr>
        <p:txBody>
          <a:bodyPr vert="eaVert" wrap="square" rtlCol="0">
            <a:spAutoFit/>
          </a:bodyPr>
          <a:lstStyle/>
          <a:p>
            <a:r>
              <a:rPr lang="zh-CN" altLang="en-US" dirty="0" smtClean="0"/>
              <a:t>广泛</a:t>
            </a:r>
            <a:endParaRPr lang="zh-CN" altLang="en-US" dirty="0"/>
          </a:p>
        </p:txBody>
      </p:sp>
      <p:sp>
        <p:nvSpPr>
          <p:cNvPr id="13" name="TextBox 12"/>
          <p:cNvSpPr txBox="1"/>
          <p:nvPr/>
        </p:nvSpPr>
        <p:spPr>
          <a:xfrm>
            <a:off x="1824319" y="4429132"/>
            <a:ext cx="461665" cy="1285884"/>
          </a:xfrm>
          <a:prstGeom prst="rect">
            <a:avLst/>
          </a:prstGeom>
          <a:noFill/>
        </p:spPr>
        <p:txBody>
          <a:bodyPr vert="eaVert" wrap="square" rtlCol="0">
            <a:spAutoFit/>
          </a:bodyPr>
          <a:lstStyle/>
          <a:p>
            <a:pPr algn="ctr"/>
            <a:r>
              <a:rPr lang="zh-CN" altLang="en-US" dirty="0" smtClean="0"/>
              <a:t>狭窄</a:t>
            </a:r>
            <a:endParaRPr lang="zh-CN" altLang="en-US" dirty="0"/>
          </a:p>
        </p:txBody>
      </p:sp>
      <p:sp>
        <p:nvSpPr>
          <p:cNvPr id="15" name="TextBox 14"/>
          <p:cNvSpPr txBox="1"/>
          <p:nvPr/>
        </p:nvSpPr>
        <p:spPr>
          <a:xfrm rot="16200000">
            <a:off x="148915" y="3422929"/>
            <a:ext cx="2500330" cy="369332"/>
          </a:xfrm>
          <a:prstGeom prst="rect">
            <a:avLst/>
          </a:prstGeom>
          <a:noFill/>
        </p:spPr>
        <p:txBody>
          <a:bodyPr wrap="square" rtlCol="0">
            <a:spAutoFit/>
          </a:bodyPr>
          <a:lstStyle/>
          <a:p>
            <a:r>
              <a:rPr lang="zh-CN" altLang="en-US" dirty="0" smtClean="0"/>
              <a:t>目标市场</a:t>
            </a:r>
            <a:endParaRPr lang="zh-CN" altLang="en-US" dirty="0"/>
          </a:p>
        </p:txBody>
      </p:sp>
      <p:sp>
        <p:nvSpPr>
          <p:cNvPr id="16" name="TextBox 15"/>
          <p:cNvSpPr txBox="1"/>
          <p:nvPr/>
        </p:nvSpPr>
        <p:spPr>
          <a:xfrm>
            <a:off x="3929058" y="1571612"/>
            <a:ext cx="2428892" cy="369332"/>
          </a:xfrm>
          <a:prstGeom prst="rect">
            <a:avLst/>
          </a:prstGeom>
          <a:noFill/>
        </p:spPr>
        <p:txBody>
          <a:bodyPr wrap="square" rtlCol="0">
            <a:spAutoFit/>
          </a:bodyPr>
          <a:lstStyle/>
          <a:p>
            <a:r>
              <a:rPr lang="zh-CN" altLang="en-US" dirty="0" smtClean="0"/>
              <a:t>追求的竞争优势</a:t>
            </a:r>
            <a:endParaRPr lang="zh-CN" altLang="en-US" dirty="0"/>
          </a:p>
        </p:txBody>
      </p:sp>
    </p:spTree>
    <p:extLst>
      <p:ext uri="{BB962C8B-B14F-4D97-AF65-F5344CB8AC3E}">
        <p14:creationId xmlns:p14="http://schemas.microsoft.com/office/powerpoint/2010/main" val="11272167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a:t>
            </a:r>
            <a:r>
              <a:rPr lang="zh-CN" altLang="en-US" dirty="0" smtClean="0"/>
              <a:t>战略的适用条件（表</a:t>
            </a:r>
            <a:r>
              <a:rPr lang="en-US" altLang="zh-CN" dirty="0" smtClean="0"/>
              <a:t>5-2</a:t>
            </a:r>
            <a:r>
              <a:rPr lang="zh-CN" altLang="en-US" dirty="0" smtClean="0"/>
              <a:t>）</a:t>
            </a:r>
            <a:endParaRPr lang="zh-CN" altLang="en-US" dirty="0"/>
          </a:p>
        </p:txBody>
      </p:sp>
      <p:graphicFrame>
        <p:nvGraphicFramePr>
          <p:cNvPr id="4" name="表格 3"/>
          <p:cNvGraphicFramePr>
            <a:graphicFrameLocks noGrp="1"/>
          </p:cNvGraphicFramePr>
          <p:nvPr/>
        </p:nvGraphicFramePr>
        <p:xfrm>
          <a:off x="142844" y="1000108"/>
          <a:ext cx="8786842" cy="5034280"/>
        </p:xfrm>
        <a:graphic>
          <a:graphicData uri="http://schemas.openxmlformats.org/drawingml/2006/table">
            <a:tbl>
              <a:tblPr firstRow="1" bandRow="1">
                <a:tableStyleId>{21E4AEA4-8DFA-4A89-87EB-49C32662AFE0}</a:tableStyleId>
              </a:tblPr>
              <a:tblGrid>
                <a:gridCol w="1402941"/>
                <a:gridCol w="4454954"/>
                <a:gridCol w="2928947"/>
              </a:tblGrid>
              <a:tr h="370840">
                <a:tc>
                  <a:txBody>
                    <a:bodyPr/>
                    <a:lstStyle/>
                    <a:p>
                      <a:r>
                        <a:rPr lang="zh-CN" altLang="en-US" sz="1600" dirty="0" smtClean="0"/>
                        <a:t>战略</a:t>
                      </a:r>
                      <a:endParaRPr lang="zh-CN" altLang="en-US" sz="1600" dirty="0"/>
                    </a:p>
                  </a:txBody>
                  <a:tcPr anchor="ctr" anchorCtr="1"/>
                </a:tc>
                <a:tc>
                  <a:txBody>
                    <a:bodyPr/>
                    <a:lstStyle/>
                    <a:p>
                      <a:r>
                        <a:rPr lang="zh-CN" altLang="en-US" sz="1600" dirty="0" smtClean="0"/>
                        <a:t>外部条件</a:t>
                      </a:r>
                      <a:endParaRPr lang="zh-CN" altLang="en-US" sz="1600" dirty="0"/>
                    </a:p>
                  </a:txBody>
                  <a:tcPr anchor="ctr" anchorCtr="1"/>
                </a:tc>
                <a:tc>
                  <a:txBody>
                    <a:bodyPr/>
                    <a:lstStyle/>
                    <a:p>
                      <a:r>
                        <a:rPr lang="zh-CN" altLang="en-US" sz="1600" dirty="0" smtClean="0"/>
                        <a:t>内部条件</a:t>
                      </a:r>
                      <a:endParaRPr lang="zh-CN" altLang="en-US" sz="1600" dirty="0"/>
                    </a:p>
                  </a:txBody>
                  <a:tcPr anchor="ctr" anchorCtr="1"/>
                </a:tc>
              </a:tr>
              <a:tr h="370840">
                <a:tc>
                  <a:txBody>
                    <a:bodyPr/>
                    <a:lstStyle/>
                    <a:p>
                      <a:r>
                        <a:rPr lang="zh-CN" altLang="en-US" sz="1600" dirty="0" smtClean="0"/>
                        <a:t>成本领先战略</a:t>
                      </a:r>
                      <a:endParaRPr lang="zh-CN" altLang="en-US" sz="1600" dirty="0"/>
                    </a:p>
                  </a:txBody>
                  <a:tcPr anchor="ctr" anchorCtr="1"/>
                </a:tc>
                <a:tc>
                  <a:txBody>
                    <a:bodyPr/>
                    <a:lstStyle/>
                    <a:p>
                      <a:r>
                        <a:rPr lang="zh-CN" altLang="en-US" sz="1600" dirty="0" smtClean="0"/>
                        <a:t>现有企业之间的价格竞争异常激烈；</a:t>
                      </a:r>
                      <a:endParaRPr lang="en-US" altLang="zh-CN" sz="1600" dirty="0" smtClean="0"/>
                    </a:p>
                    <a:p>
                      <a:r>
                        <a:rPr lang="zh-CN" altLang="en-US" sz="1600" dirty="0" smtClean="0"/>
                        <a:t>竞争企业的产品基本上都是标准化或者同质化的；</a:t>
                      </a:r>
                      <a:endParaRPr lang="en-US" altLang="zh-CN" sz="1600" dirty="0" smtClean="0"/>
                    </a:p>
                    <a:p>
                      <a:r>
                        <a:rPr lang="zh-CN" altLang="en-US" sz="1600" dirty="0" smtClean="0"/>
                        <a:t>实现产品差异化的途径很少；</a:t>
                      </a:r>
                      <a:endParaRPr lang="en-US" altLang="zh-CN" sz="1600" dirty="0" smtClean="0"/>
                    </a:p>
                    <a:p>
                      <a:r>
                        <a:rPr lang="zh-CN" altLang="en-US" sz="1600" dirty="0" smtClean="0"/>
                        <a:t>多数顾客使用产品的方式相同；</a:t>
                      </a:r>
                      <a:endParaRPr lang="en-US" altLang="zh-CN" sz="1600" dirty="0" smtClean="0"/>
                    </a:p>
                    <a:p>
                      <a:r>
                        <a:rPr lang="zh-CN" altLang="en-US" sz="1600" dirty="0" smtClean="0"/>
                        <a:t>消费者转换成本很低；</a:t>
                      </a:r>
                      <a:endParaRPr lang="en-US" altLang="zh-CN" sz="1600" dirty="0" smtClean="0"/>
                    </a:p>
                    <a:p>
                      <a:r>
                        <a:rPr lang="zh-CN" altLang="en-US" sz="1600" dirty="0" smtClean="0"/>
                        <a:t>消费者具有较大的降价谈判能力；</a:t>
                      </a:r>
                      <a:endParaRPr lang="en-US" altLang="zh-CN" sz="1600" dirty="0" smtClean="0"/>
                    </a:p>
                  </a:txBody>
                  <a:tcPr anchor="ctr" anchorCtr="1"/>
                </a:tc>
                <a:tc>
                  <a:txBody>
                    <a:bodyPr/>
                    <a:lstStyle/>
                    <a:p>
                      <a:r>
                        <a:rPr lang="zh-CN" altLang="en-US" sz="1600" dirty="0" smtClean="0"/>
                        <a:t>成本意识较强的企业文化；</a:t>
                      </a:r>
                      <a:endParaRPr lang="en-US" altLang="zh-CN" sz="1600" dirty="0" smtClean="0"/>
                    </a:p>
                    <a:p>
                      <a:r>
                        <a:rPr lang="zh-CN" altLang="en-US" sz="1600" dirty="0" smtClean="0"/>
                        <a:t>员工积极努力参与成本控制；</a:t>
                      </a:r>
                      <a:endParaRPr lang="en-US" altLang="zh-CN" sz="1600" dirty="0" smtClean="0"/>
                    </a:p>
                    <a:p>
                      <a:r>
                        <a:rPr lang="zh-CN" altLang="en-US" sz="1600" dirty="0" smtClean="0"/>
                        <a:t>严格审查预算要求，严格进行劳动监督，不断衡量成本水平；</a:t>
                      </a:r>
                      <a:endParaRPr lang="en-US" altLang="zh-CN" sz="1600" dirty="0" smtClean="0"/>
                    </a:p>
                    <a:p>
                      <a:r>
                        <a:rPr lang="zh-CN" altLang="en-US" sz="1600" dirty="0" smtClean="0"/>
                        <a:t>持续改进成本的项目；</a:t>
                      </a:r>
                      <a:endParaRPr lang="zh-CN" altLang="en-US" sz="1600" dirty="0"/>
                    </a:p>
                  </a:txBody>
                  <a:tcPr anchor="ctr" anchorCtr="1"/>
                </a:tc>
              </a:tr>
              <a:tr h="370840">
                <a:tc>
                  <a:txBody>
                    <a:bodyPr/>
                    <a:lstStyle/>
                    <a:p>
                      <a:r>
                        <a:rPr lang="zh-CN" altLang="en-US" sz="1600" dirty="0" smtClean="0"/>
                        <a:t>差异化战略</a:t>
                      </a:r>
                      <a:endParaRPr lang="zh-CN" altLang="en-US" sz="1600" dirty="0"/>
                    </a:p>
                  </a:txBody>
                  <a:tcPr anchor="ctr" anchorCtr="1"/>
                </a:tc>
                <a:tc>
                  <a:txBody>
                    <a:bodyPr/>
                    <a:lstStyle/>
                    <a:p>
                      <a:r>
                        <a:rPr lang="zh-CN" altLang="en-US" sz="1600" dirty="0" smtClean="0"/>
                        <a:t>存在多种方法创造企业与竞争对手之间的差异；</a:t>
                      </a:r>
                      <a:endParaRPr lang="en-US" altLang="zh-CN" sz="1600" dirty="0" smtClean="0"/>
                    </a:p>
                    <a:p>
                      <a:r>
                        <a:rPr lang="zh-CN" altLang="en-US" sz="1600" dirty="0" smtClean="0"/>
                        <a:t>顾客产品的需求和使用是多样化的；</a:t>
                      </a:r>
                      <a:endParaRPr lang="en-US" altLang="zh-CN" sz="1600" dirty="0" smtClean="0"/>
                    </a:p>
                    <a:p>
                      <a:r>
                        <a:rPr lang="zh-CN" altLang="en-US" sz="1600" dirty="0" smtClean="0"/>
                        <a:t>采用类似差异化战略的竞争对手很少；</a:t>
                      </a:r>
                      <a:endParaRPr lang="en-US" altLang="zh-CN" sz="1600" dirty="0" smtClean="0"/>
                    </a:p>
                    <a:p>
                      <a:r>
                        <a:rPr lang="zh-CN" altLang="en-US" sz="1600" dirty="0" smtClean="0"/>
                        <a:t>技术快速变化，企业竞争集中在不断推出的新的产品特色上；</a:t>
                      </a:r>
                      <a:endParaRPr lang="zh-CN" altLang="en-US" sz="1600" dirty="0"/>
                    </a:p>
                  </a:txBody>
                  <a:tcPr anchor="ctr" anchorCtr="1"/>
                </a:tc>
                <a:tc>
                  <a:txBody>
                    <a:bodyPr/>
                    <a:lstStyle/>
                    <a:p>
                      <a:r>
                        <a:rPr lang="zh-CN" altLang="en-US" sz="1600" dirty="0" smtClean="0"/>
                        <a:t>企业具有很强的研发能力，拥有产品质量和技术领先的社会形象；</a:t>
                      </a:r>
                      <a:endParaRPr lang="en-US" altLang="zh-CN" sz="1600" dirty="0" smtClean="0"/>
                    </a:p>
                    <a:p>
                      <a:r>
                        <a:rPr lang="zh-CN" altLang="en-US" sz="1600" dirty="0" smtClean="0"/>
                        <a:t>企业所处的行业有悠久的历史；</a:t>
                      </a:r>
                      <a:endParaRPr lang="en-US" altLang="zh-CN" sz="1600" dirty="0" smtClean="0"/>
                    </a:p>
                    <a:p>
                      <a:r>
                        <a:rPr lang="zh-CN" altLang="en-US" sz="1600" dirty="0" smtClean="0"/>
                        <a:t>企业具有很强的市场营销能力；</a:t>
                      </a:r>
                      <a:endParaRPr lang="en-US" altLang="zh-CN" sz="1600" dirty="0" smtClean="0"/>
                    </a:p>
                    <a:p>
                      <a:r>
                        <a:rPr lang="zh-CN" altLang="en-US" sz="1600" dirty="0" smtClean="0"/>
                        <a:t>各个部门之间具有很好的协调性；</a:t>
                      </a:r>
                      <a:endParaRPr lang="en-US" altLang="zh-CN" sz="1600" dirty="0" smtClean="0"/>
                    </a:p>
                    <a:p>
                      <a:r>
                        <a:rPr lang="zh-CN" altLang="en-US" sz="1600" dirty="0" smtClean="0"/>
                        <a:t>企业之间具有吸引高级人才的物质基础；</a:t>
                      </a:r>
                      <a:endParaRPr lang="zh-CN" altLang="en-US" sz="1600" dirty="0"/>
                    </a:p>
                  </a:txBody>
                  <a:tcPr anchor="ctr" anchorCtr="1"/>
                </a:tc>
              </a:tr>
              <a:tr h="370840">
                <a:tc>
                  <a:txBody>
                    <a:bodyPr/>
                    <a:lstStyle/>
                    <a:p>
                      <a:r>
                        <a:rPr lang="zh-CN" altLang="en-US" sz="1600" dirty="0" smtClean="0"/>
                        <a:t>目标集中战略</a:t>
                      </a:r>
                      <a:endParaRPr lang="zh-CN" altLang="en-US" sz="1600" dirty="0"/>
                    </a:p>
                  </a:txBody>
                  <a:tcPr anchor="ctr" anchorCtr="1"/>
                </a:tc>
                <a:tc>
                  <a:txBody>
                    <a:bodyPr/>
                    <a:lstStyle/>
                    <a:p>
                      <a:r>
                        <a:rPr lang="zh-CN" altLang="en-US" sz="1600" dirty="0" smtClean="0"/>
                        <a:t>拥有需求明显不同的客户群；</a:t>
                      </a:r>
                      <a:endParaRPr lang="en-US" altLang="zh-CN" sz="1600" dirty="0" smtClean="0"/>
                    </a:p>
                    <a:p>
                      <a:r>
                        <a:rPr lang="zh-CN" altLang="en-US" sz="1600" dirty="0" smtClean="0"/>
                        <a:t>所选择的利基足够大，能够获利且增长潜力大；无其他竞争对手打算实施目标集中战略；</a:t>
                      </a:r>
                      <a:endParaRPr lang="zh-CN" altLang="en-US" sz="1600" dirty="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企业资源和能力有限；</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企业具有有效服务利基的资源；</a:t>
                      </a:r>
                    </a:p>
                    <a:p>
                      <a:endParaRPr lang="zh-CN" altLang="en-US" sz="1600" dirty="0"/>
                    </a:p>
                  </a:txBody>
                  <a:tcPr anchor="ctr" anchorCtr="1"/>
                </a:tc>
              </a:tr>
            </a:tbl>
          </a:graphicData>
        </a:graphic>
      </p:graphicFrame>
      <p:sp>
        <p:nvSpPr>
          <p:cNvPr id="5" name="矩形 4"/>
          <p:cNvSpPr/>
          <p:nvPr/>
        </p:nvSpPr>
        <p:spPr>
          <a:xfrm>
            <a:off x="785786" y="6072206"/>
            <a:ext cx="5857916" cy="42862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68363"/>
          </a:xfrm>
        </p:spPr>
        <p:txBody>
          <a:bodyPr/>
          <a:lstStyle/>
          <a:p>
            <a:r>
              <a:rPr lang="en-US" altLang="zh-CN" dirty="0" smtClean="0"/>
              <a:t>5.2.3 </a:t>
            </a:r>
            <a:r>
              <a:rPr lang="zh-CN" altLang="en-US" dirty="0" smtClean="0"/>
              <a:t>战略的优势与风险</a:t>
            </a:r>
            <a:endParaRPr lang="zh-CN" altLang="en-US" dirty="0"/>
          </a:p>
        </p:txBody>
      </p:sp>
      <p:graphicFrame>
        <p:nvGraphicFramePr>
          <p:cNvPr id="6" name="表格 5"/>
          <p:cNvGraphicFramePr>
            <a:graphicFrameLocks noGrp="1"/>
          </p:cNvGraphicFramePr>
          <p:nvPr/>
        </p:nvGraphicFramePr>
        <p:xfrm>
          <a:off x="142844" y="857232"/>
          <a:ext cx="8786842" cy="5765800"/>
        </p:xfrm>
        <a:graphic>
          <a:graphicData uri="http://schemas.openxmlformats.org/drawingml/2006/table">
            <a:tbl>
              <a:tblPr firstRow="1" bandRow="1">
                <a:tableStyleId>{21E4AEA4-8DFA-4A89-87EB-49C32662AFE0}</a:tableStyleId>
              </a:tblPr>
              <a:tblGrid>
                <a:gridCol w="1402941"/>
                <a:gridCol w="4454954"/>
                <a:gridCol w="2928947"/>
              </a:tblGrid>
              <a:tr h="370840">
                <a:tc>
                  <a:txBody>
                    <a:bodyPr/>
                    <a:lstStyle/>
                    <a:p>
                      <a:r>
                        <a:rPr lang="zh-CN" altLang="en-US" sz="1600" dirty="0" smtClean="0"/>
                        <a:t>战略</a:t>
                      </a:r>
                      <a:endParaRPr lang="zh-CN" altLang="en-US" sz="1600" dirty="0"/>
                    </a:p>
                  </a:txBody>
                  <a:tcPr anchor="ctr" anchorCtr="1"/>
                </a:tc>
                <a:tc>
                  <a:txBody>
                    <a:bodyPr/>
                    <a:lstStyle/>
                    <a:p>
                      <a:r>
                        <a:rPr lang="zh-CN" altLang="en-US" sz="1600" dirty="0" smtClean="0"/>
                        <a:t>优势</a:t>
                      </a:r>
                      <a:endParaRPr lang="zh-CN" altLang="en-US" sz="1600" dirty="0"/>
                    </a:p>
                  </a:txBody>
                  <a:tcPr anchor="ctr" anchorCtr="1"/>
                </a:tc>
                <a:tc>
                  <a:txBody>
                    <a:bodyPr/>
                    <a:lstStyle/>
                    <a:p>
                      <a:r>
                        <a:rPr lang="zh-CN" altLang="en-US" sz="1600" dirty="0" smtClean="0"/>
                        <a:t>风险</a:t>
                      </a:r>
                      <a:endParaRPr lang="zh-CN" altLang="en-US" sz="1600" dirty="0"/>
                    </a:p>
                  </a:txBody>
                  <a:tcPr anchor="ctr" anchorCtr="1"/>
                </a:tc>
              </a:tr>
              <a:tr h="370840">
                <a:tc>
                  <a:txBody>
                    <a:bodyPr/>
                    <a:lstStyle/>
                    <a:p>
                      <a:r>
                        <a:rPr lang="zh-CN" altLang="en-US" sz="1600" dirty="0" smtClean="0"/>
                        <a:t>成本领先战略</a:t>
                      </a:r>
                      <a:endParaRPr lang="zh-CN" altLang="en-US" sz="1600" dirty="0"/>
                    </a:p>
                  </a:txBody>
                  <a:tcPr anchor="ctr" anchorCtr="1"/>
                </a:tc>
                <a:tc>
                  <a:txBody>
                    <a:bodyPr/>
                    <a:lstStyle/>
                    <a:p>
                      <a:r>
                        <a:rPr lang="zh-CN" altLang="en-US" sz="1600" dirty="0" smtClean="0"/>
                        <a:t>由于成本低，在价格战中取胜，能够获得高于对手的利润；强大的成本优势，提高了进入壁垒；低成本能够对抗强有力的买主；企业能够更加灵活地应付原材料供应商的提价行为，当对手获利空间减少，低成本企业仍可获得较高利润；面对替代品时，低成本企业可用低价抵御替代品侵占市场，树立竞争优势；</a:t>
                      </a:r>
                      <a:endParaRPr lang="en-US" altLang="zh-CN" sz="1600" dirty="0" smtClean="0"/>
                    </a:p>
                  </a:txBody>
                  <a:tcPr anchor="ctr" anchorCtr="1"/>
                </a:tc>
                <a:tc>
                  <a:txBody>
                    <a:bodyPr/>
                    <a:lstStyle/>
                    <a:p>
                      <a:r>
                        <a:rPr lang="zh-CN" altLang="en-US" sz="1600" dirty="0" smtClean="0"/>
                        <a:t>容易受到竞争对手的模仿，技术上的突破和变化将企业过去的投资和积累的经验变为低效或无效的资源、用户的偏好的改变、差异化竞争者的出现、容易受到外部环境的变化等。</a:t>
                      </a:r>
                      <a:endParaRPr lang="zh-CN" altLang="en-US" sz="1600" dirty="0"/>
                    </a:p>
                  </a:txBody>
                  <a:tcPr anchor="ctr" anchorCtr="1"/>
                </a:tc>
              </a:tr>
              <a:tr h="370840">
                <a:tc>
                  <a:txBody>
                    <a:bodyPr/>
                    <a:lstStyle/>
                    <a:p>
                      <a:r>
                        <a:rPr lang="zh-CN" altLang="en-US" sz="1600" dirty="0" smtClean="0"/>
                        <a:t>差异化战略</a:t>
                      </a:r>
                      <a:endParaRPr lang="zh-CN" altLang="en-US" sz="1600" dirty="0"/>
                    </a:p>
                  </a:txBody>
                  <a:tcPr anchor="ctr" anchorCtr="1"/>
                </a:tc>
                <a:tc>
                  <a:txBody>
                    <a:bodyPr/>
                    <a:lstStyle/>
                    <a:p>
                      <a:r>
                        <a:rPr lang="zh-CN" altLang="en-US" sz="1600" dirty="0" smtClean="0"/>
                        <a:t>吸引顾客方面，利用顾客对品牌的忠诚及由此产生的价格敏感度的下降使企业避开竞争，利润增加而不必追求低成本；企业拥有独特性及培养的顾客忠诚度构成加入者的进入壁垒；差异化带来的高收益可以应付供应商的压力，缓解买方的压力；赢得顾客忠诚度的企业，面对替代品威胁时处于有利地位；</a:t>
                      </a:r>
                      <a:endParaRPr lang="zh-CN" altLang="en-US" sz="1600" dirty="0"/>
                    </a:p>
                  </a:txBody>
                  <a:tcPr anchor="ctr" anchorCtr="1"/>
                </a:tc>
                <a:tc>
                  <a:txBody>
                    <a:bodyPr/>
                    <a:lstStyle/>
                    <a:p>
                      <a:r>
                        <a:rPr lang="zh-CN" altLang="en-US" sz="1600" dirty="0" smtClean="0"/>
                        <a:t>丧失部分客户；顾客所需的差异化程度下降；竞争对手的模仿等；</a:t>
                      </a:r>
                      <a:endParaRPr lang="zh-CN" altLang="en-US" sz="1600" dirty="0"/>
                    </a:p>
                  </a:txBody>
                  <a:tcPr anchor="ctr" anchorCtr="1"/>
                </a:tc>
              </a:tr>
              <a:tr h="370840">
                <a:tc>
                  <a:txBody>
                    <a:bodyPr/>
                    <a:lstStyle/>
                    <a:p>
                      <a:r>
                        <a:rPr lang="zh-CN" altLang="en-US" sz="1600" dirty="0" smtClean="0"/>
                        <a:t>目标集中战略</a:t>
                      </a:r>
                      <a:endParaRPr lang="zh-CN" altLang="en-US" sz="1600" dirty="0"/>
                    </a:p>
                  </a:txBody>
                  <a:tcPr anchor="ctr" anchorCtr="1"/>
                </a:tc>
                <a:tc>
                  <a:txBody>
                    <a:bodyPr/>
                    <a:lstStyle/>
                    <a:p>
                      <a:r>
                        <a:rPr lang="zh-CN" altLang="en-US" sz="1600" dirty="0" smtClean="0"/>
                        <a:t>企业可以方便地集中力量服务特定目标；目标集中可以更好调查研究产品有关的技术、市场、顾客及竞争对手情报；未来采用此战略的竞争对手很难具有相同的能力；进入者受到竞争优势的阻碍，替代品难以立足；目标明确，经济效果容易评价，战略管理过程容易控制，降低了管理的难度。</a:t>
                      </a:r>
                      <a:endParaRPr lang="zh-CN" altLang="en-US" sz="1600" dirty="0"/>
                    </a:p>
                  </a:txBody>
                  <a:tcPr anchor="ctr" anchorCtr="1"/>
                </a:tc>
                <a:tc>
                  <a:txBody>
                    <a:bodyPr/>
                    <a:lstStyle/>
                    <a:p>
                      <a:r>
                        <a:rPr lang="zh-CN" altLang="en-US" sz="1600" dirty="0" smtClean="0"/>
                        <a:t>力量过于集中，当客户偏好发生改变、技术创新、强势替代品出现，原有的市场会对产品的需求下降；竞争者采取模仿或更加集中的战略手段抢占市场份额；难以到达规模效益，产品的更新使成本增加。</a:t>
                      </a:r>
                      <a:endParaRPr lang="zh-CN" altLang="en-US" sz="1600" dirty="0"/>
                    </a:p>
                  </a:txBody>
                  <a:tcPr anchor="ctr" anchorCtr="1"/>
                </a:tc>
              </a:tr>
            </a:tbl>
          </a:graphicData>
        </a:graphic>
      </p:graphicFrame>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5.2.4 </a:t>
            </a:r>
            <a:r>
              <a:rPr lang="zh-CN" altLang="en-US" dirty="0" smtClean="0"/>
              <a:t>战略的实现途径</a:t>
            </a:r>
            <a:endParaRPr lang="zh-CN" altLang="en-US" dirty="0"/>
          </a:p>
        </p:txBody>
      </p:sp>
      <p:graphicFrame>
        <p:nvGraphicFramePr>
          <p:cNvPr id="4" name="表格 3"/>
          <p:cNvGraphicFramePr>
            <a:graphicFrameLocks noGrp="1"/>
          </p:cNvGraphicFramePr>
          <p:nvPr/>
        </p:nvGraphicFramePr>
        <p:xfrm>
          <a:off x="928662" y="1142984"/>
          <a:ext cx="6762777" cy="5002218"/>
        </p:xfrm>
        <a:graphic>
          <a:graphicData uri="http://schemas.openxmlformats.org/drawingml/2006/table">
            <a:tbl>
              <a:tblPr firstRow="1" bandRow="1">
                <a:tableStyleId>{21E4AEA4-8DFA-4A89-87EB-49C32662AFE0}</a:tableStyleId>
              </a:tblPr>
              <a:tblGrid>
                <a:gridCol w="1500198"/>
                <a:gridCol w="5262579"/>
              </a:tblGrid>
              <a:tr h="900909">
                <a:tc>
                  <a:txBody>
                    <a:bodyPr/>
                    <a:lstStyle/>
                    <a:p>
                      <a:r>
                        <a:rPr lang="zh-CN" altLang="en-US" dirty="0" smtClean="0"/>
                        <a:t>战略</a:t>
                      </a:r>
                      <a:endParaRPr lang="zh-CN" altLang="en-US" dirty="0"/>
                    </a:p>
                  </a:txBody>
                  <a:tcPr anchor="ctr" anchorCtr="1"/>
                </a:tc>
                <a:tc>
                  <a:txBody>
                    <a:bodyPr/>
                    <a:lstStyle/>
                    <a:p>
                      <a:r>
                        <a:rPr lang="zh-CN" altLang="en-US" dirty="0" smtClean="0"/>
                        <a:t>实现途径</a:t>
                      </a:r>
                      <a:endParaRPr lang="zh-CN" altLang="en-US" dirty="0"/>
                    </a:p>
                  </a:txBody>
                  <a:tcPr anchor="ctr" anchorCtr="1"/>
                </a:tc>
              </a:tr>
              <a:tr h="900909">
                <a:tc>
                  <a:txBody>
                    <a:bodyPr/>
                    <a:lstStyle/>
                    <a:p>
                      <a:r>
                        <a:rPr lang="zh-CN" altLang="en-US" dirty="0" smtClean="0"/>
                        <a:t>成本领先战略</a:t>
                      </a:r>
                      <a:endParaRPr lang="zh-CN" altLang="en-US" dirty="0"/>
                    </a:p>
                  </a:txBody>
                  <a:tcPr anchor="ctr" anchorCtr="1"/>
                </a:tc>
                <a:tc>
                  <a:txBody>
                    <a:bodyPr/>
                    <a:lstStyle/>
                    <a:p>
                      <a:r>
                        <a:rPr lang="zh-CN" altLang="en-US" dirty="0" smtClean="0"/>
                        <a:t>有效从事价值链活动；</a:t>
                      </a:r>
                      <a:endParaRPr lang="en-US" altLang="zh-CN" dirty="0" smtClean="0"/>
                    </a:p>
                    <a:p>
                      <a:r>
                        <a:rPr lang="zh-CN" altLang="en-US" dirty="0" smtClean="0"/>
                        <a:t>完善价值链；</a:t>
                      </a:r>
                      <a:endParaRPr lang="zh-CN" altLang="en-US" dirty="0"/>
                    </a:p>
                  </a:txBody>
                  <a:tcPr anchor="ctr" anchorCtr="1"/>
                </a:tc>
              </a:tr>
              <a:tr h="900909">
                <a:tc>
                  <a:txBody>
                    <a:bodyPr/>
                    <a:lstStyle/>
                    <a:p>
                      <a:r>
                        <a:rPr lang="zh-CN" altLang="en-US" dirty="0" smtClean="0"/>
                        <a:t>差异化战略</a:t>
                      </a:r>
                      <a:endParaRPr lang="zh-CN" altLang="en-US" dirty="0"/>
                    </a:p>
                  </a:txBody>
                  <a:tcPr anchor="ctr" anchorCtr="1"/>
                </a:tc>
                <a:tc>
                  <a:txBody>
                    <a:bodyPr/>
                    <a:lstStyle/>
                    <a:p>
                      <a:r>
                        <a:rPr lang="zh-CN" altLang="en-US" dirty="0" smtClean="0"/>
                        <a:t>仔细分析企业的任何价值链活动，从中发现差异化来源；</a:t>
                      </a:r>
                      <a:endParaRPr lang="en-US" altLang="zh-CN" dirty="0" smtClean="0"/>
                    </a:p>
                    <a:p>
                      <a:r>
                        <a:rPr lang="zh-CN" altLang="en-US" dirty="0" smtClean="0"/>
                        <a:t>分析考察独特性，并找出独特性背后的基本驱动因素，找出创造差异化的途径及判断差异化是否具有持久性；</a:t>
                      </a:r>
                      <a:endParaRPr lang="zh-CN" altLang="en-US" dirty="0"/>
                    </a:p>
                  </a:txBody>
                  <a:tcPr anchor="ctr" anchorCtr="1"/>
                </a:tc>
              </a:tr>
              <a:tr h="900909">
                <a:tc>
                  <a:txBody>
                    <a:bodyPr/>
                    <a:lstStyle/>
                    <a:p>
                      <a:r>
                        <a:rPr lang="zh-CN" altLang="en-US" dirty="0" smtClean="0"/>
                        <a:t>目标集中战略</a:t>
                      </a:r>
                      <a:endParaRPr lang="zh-CN" altLang="en-US" dirty="0"/>
                    </a:p>
                  </a:txBody>
                  <a:tcPr anchor="ctr" anchorCtr="1"/>
                </a:tc>
                <a:tc>
                  <a:txBody>
                    <a:bodyPr/>
                    <a:lstStyle/>
                    <a:p>
                      <a:r>
                        <a:rPr lang="zh-CN" altLang="en-US" dirty="0" smtClean="0"/>
                        <a:t>通过产品价值链的集中化战略、顾客集中化战略和地区集中化战略实现目标集中的低成本或目标集中的差异化的竞争优势。</a:t>
                      </a:r>
                      <a:endParaRPr lang="en-US" altLang="zh-CN" dirty="0" smtClean="0"/>
                    </a:p>
                    <a:p>
                      <a:r>
                        <a:rPr lang="zh-CN" altLang="en-US" dirty="0" smtClean="0"/>
                        <a:t>从波特的三个战略来源考虑目标集中战略实现的途径（基于种类的定位、基于需求的定位、基于渠道的定位）</a:t>
                      </a:r>
                      <a:endParaRPr lang="zh-CN" altLang="en-US" dirty="0"/>
                    </a:p>
                  </a:txBody>
                  <a:tcPr anchor="ctr" anchorCtr="1"/>
                </a:tc>
              </a:tr>
            </a:tbl>
          </a:graphicData>
        </a:graphic>
      </p:graphicFrame>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868363"/>
          </a:xfrm>
        </p:spPr>
        <p:txBody>
          <a:bodyPr/>
          <a:lstStyle/>
          <a:p>
            <a:r>
              <a:rPr lang="en-US" altLang="zh-CN" sz="3200" dirty="0" smtClean="0"/>
              <a:t>5.2.5 </a:t>
            </a:r>
            <a:r>
              <a:rPr lang="zh-CN" altLang="en-US" sz="3200" dirty="0" smtClean="0"/>
              <a:t>三种基本竞争战略的比较（表</a:t>
            </a:r>
            <a:r>
              <a:rPr lang="en-US" altLang="zh-CN" sz="3200" dirty="0" smtClean="0"/>
              <a:t>5-3</a:t>
            </a:r>
            <a:r>
              <a:rPr lang="zh-CN" altLang="en-US" sz="3200" dirty="0" smtClean="0"/>
              <a:t>）</a:t>
            </a:r>
            <a:endParaRPr lang="zh-CN" altLang="en-US" sz="3200" dirty="0"/>
          </a:p>
        </p:txBody>
      </p:sp>
      <p:graphicFrame>
        <p:nvGraphicFramePr>
          <p:cNvPr id="4" name="表格 3"/>
          <p:cNvGraphicFramePr>
            <a:graphicFrameLocks noGrp="1"/>
          </p:cNvGraphicFramePr>
          <p:nvPr/>
        </p:nvGraphicFramePr>
        <p:xfrm>
          <a:off x="357158" y="857232"/>
          <a:ext cx="8501092" cy="5473092"/>
        </p:xfrm>
        <a:graphic>
          <a:graphicData uri="http://schemas.openxmlformats.org/drawingml/2006/table">
            <a:tbl>
              <a:tblPr firstRow="1" bandRow="1">
                <a:tableStyleId>{21E4AEA4-8DFA-4A89-87EB-49C32662AFE0}</a:tableStyleId>
              </a:tblPr>
              <a:tblGrid>
                <a:gridCol w="2125273"/>
                <a:gridCol w="2125273"/>
                <a:gridCol w="2125273"/>
                <a:gridCol w="2125273"/>
              </a:tblGrid>
              <a:tr h="865827">
                <a:tc>
                  <a:txBody>
                    <a:bodyPr/>
                    <a:lstStyle/>
                    <a:p>
                      <a:r>
                        <a:rPr lang="zh-CN" altLang="en-US" dirty="0" smtClean="0"/>
                        <a:t>               战略类型</a:t>
                      </a:r>
                      <a:endParaRPr lang="en-US" altLang="zh-CN" dirty="0" smtClean="0"/>
                    </a:p>
                    <a:p>
                      <a:endParaRPr lang="en-US" altLang="zh-CN" dirty="0" smtClean="0"/>
                    </a:p>
                    <a:p>
                      <a:r>
                        <a:rPr lang="zh-CN" altLang="en-US" dirty="0" smtClean="0"/>
                        <a:t>实施维度</a:t>
                      </a:r>
                      <a:endParaRPr lang="zh-CN" altLang="en-US" dirty="0"/>
                    </a:p>
                  </a:txBody>
                  <a:tcPr anchor="ctr" anchorCtr="1"/>
                </a:tc>
                <a:tc>
                  <a:txBody>
                    <a:bodyPr/>
                    <a:lstStyle/>
                    <a:p>
                      <a:r>
                        <a:rPr lang="zh-CN" altLang="en-US" dirty="0" smtClean="0"/>
                        <a:t>成本领先战略</a:t>
                      </a:r>
                      <a:endParaRPr lang="zh-CN" altLang="en-US" dirty="0"/>
                    </a:p>
                  </a:txBody>
                  <a:tcPr anchor="ctr" anchorCtr="1"/>
                </a:tc>
                <a:tc>
                  <a:txBody>
                    <a:bodyPr/>
                    <a:lstStyle/>
                    <a:p>
                      <a:r>
                        <a:rPr lang="zh-CN" altLang="en-US" dirty="0" smtClean="0"/>
                        <a:t>差异化战略</a:t>
                      </a:r>
                      <a:endParaRPr lang="zh-CN" altLang="en-US" dirty="0"/>
                    </a:p>
                  </a:txBody>
                  <a:tcPr anchor="ctr" anchorCtr="1"/>
                </a:tc>
                <a:tc>
                  <a:txBody>
                    <a:bodyPr/>
                    <a:lstStyle/>
                    <a:p>
                      <a:r>
                        <a:rPr lang="zh-CN" altLang="en-US" dirty="0" smtClean="0"/>
                        <a:t>目标集中战略</a:t>
                      </a:r>
                      <a:endParaRPr lang="zh-CN" altLang="en-US" dirty="0"/>
                    </a:p>
                  </a:txBody>
                  <a:tcPr anchor="ctr" anchorCtr="1"/>
                </a:tc>
              </a:tr>
              <a:tr h="321941">
                <a:tc>
                  <a:txBody>
                    <a:bodyPr/>
                    <a:lstStyle/>
                    <a:p>
                      <a:r>
                        <a:rPr lang="zh-CN" altLang="en-US" sz="1600" dirty="0" smtClean="0"/>
                        <a:t>目标市场</a:t>
                      </a:r>
                      <a:endParaRPr lang="zh-CN" altLang="en-US" sz="1600" dirty="0"/>
                    </a:p>
                  </a:txBody>
                  <a:tcPr anchor="ctr" anchorCtr="1"/>
                </a:tc>
                <a:tc>
                  <a:txBody>
                    <a:bodyPr/>
                    <a:lstStyle/>
                    <a:p>
                      <a:r>
                        <a:rPr lang="zh-CN" altLang="en-US" sz="1600" dirty="0" smtClean="0"/>
                        <a:t>全行业市场</a:t>
                      </a:r>
                      <a:endParaRPr lang="zh-CN" altLang="en-US" sz="1600" dirty="0"/>
                    </a:p>
                  </a:txBody>
                  <a:tcPr anchor="ctr" anchorCtr="1"/>
                </a:tc>
                <a:tc>
                  <a:txBody>
                    <a:bodyPr/>
                    <a:lstStyle/>
                    <a:p>
                      <a:r>
                        <a:rPr lang="zh-CN" altLang="en-US" sz="1600" dirty="0" smtClean="0"/>
                        <a:t>全行业市场</a:t>
                      </a:r>
                      <a:endParaRPr lang="zh-CN" altLang="en-US" sz="1600" dirty="0"/>
                    </a:p>
                  </a:txBody>
                  <a:tcPr anchor="ctr" anchorCtr="1"/>
                </a:tc>
                <a:tc>
                  <a:txBody>
                    <a:bodyPr/>
                    <a:lstStyle/>
                    <a:p>
                      <a:r>
                        <a:rPr lang="zh-CN" altLang="en-US" sz="1600" dirty="0" smtClean="0"/>
                        <a:t>特定细分市场</a:t>
                      </a:r>
                      <a:endParaRPr lang="zh-CN" altLang="en-US" sz="1600" dirty="0"/>
                    </a:p>
                  </a:txBody>
                  <a:tcPr anchor="ctr" anchorCtr="1"/>
                </a:tc>
              </a:tr>
              <a:tr h="584844">
                <a:tc>
                  <a:txBody>
                    <a:bodyPr/>
                    <a:lstStyle/>
                    <a:p>
                      <a:r>
                        <a:rPr lang="zh-CN" altLang="en-US" sz="1600" dirty="0" smtClean="0"/>
                        <a:t>竞争的重点</a:t>
                      </a:r>
                      <a:endParaRPr lang="zh-CN" altLang="en-US" sz="1600" dirty="0"/>
                    </a:p>
                  </a:txBody>
                  <a:tcPr anchor="ctr" anchorCtr="1"/>
                </a:tc>
                <a:tc>
                  <a:txBody>
                    <a:bodyPr/>
                    <a:lstStyle/>
                    <a:p>
                      <a:r>
                        <a:rPr lang="zh-CN" altLang="en-US" sz="1600" dirty="0" smtClean="0"/>
                        <a:t>低于竞争对手的成本</a:t>
                      </a:r>
                      <a:endParaRPr lang="zh-CN" altLang="en-US" sz="1600" dirty="0"/>
                    </a:p>
                  </a:txBody>
                  <a:tcPr anchor="ctr" anchorCtr="1"/>
                </a:tc>
                <a:tc>
                  <a:txBody>
                    <a:bodyPr/>
                    <a:lstStyle/>
                    <a:p>
                      <a:r>
                        <a:rPr lang="zh-CN" altLang="en-US" sz="1600" dirty="0" smtClean="0"/>
                        <a:t>不同于竞争对手的质量、特点、性能</a:t>
                      </a:r>
                      <a:endParaRPr lang="zh-CN" altLang="en-US" sz="1600" dirty="0"/>
                    </a:p>
                  </a:txBody>
                  <a:tcPr anchor="ctr" anchorCtr="1"/>
                </a:tc>
                <a:tc>
                  <a:txBody>
                    <a:bodyPr/>
                    <a:lstStyle/>
                    <a:p>
                      <a:r>
                        <a:rPr lang="zh-CN" altLang="en-US" sz="1600" dirty="0" smtClean="0"/>
                        <a:t>细分市场的低成本或细分市场的差异化</a:t>
                      </a:r>
                      <a:endParaRPr lang="zh-CN" altLang="en-US" sz="1600" dirty="0"/>
                    </a:p>
                  </a:txBody>
                  <a:tcPr anchor="ctr" anchorCtr="1"/>
                </a:tc>
              </a:tr>
              <a:tr h="642942">
                <a:tc>
                  <a:txBody>
                    <a:bodyPr/>
                    <a:lstStyle/>
                    <a:p>
                      <a:r>
                        <a:rPr lang="zh-CN" altLang="en-US" sz="1600" dirty="0" smtClean="0"/>
                        <a:t>生产开发重点</a:t>
                      </a:r>
                      <a:endParaRPr lang="zh-CN" altLang="en-US" sz="1600" dirty="0"/>
                    </a:p>
                  </a:txBody>
                  <a:tcPr anchor="ctr" anchorCtr="1"/>
                </a:tc>
                <a:tc>
                  <a:txBody>
                    <a:bodyPr/>
                    <a:lstStyle/>
                    <a:p>
                      <a:r>
                        <a:rPr lang="zh-CN" altLang="en-US" sz="1600" dirty="0" smtClean="0"/>
                        <a:t>保证质量的前提下不断需求成本降低</a:t>
                      </a:r>
                      <a:endParaRPr lang="zh-CN" altLang="en-US" sz="1600" dirty="0"/>
                    </a:p>
                  </a:txBody>
                  <a:tcPr anchor="ctr" anchorCtr="1"/>
                </a:tc>
                <a:tc>
                  <a:txBody>
                    <a:bodyPr/>
                    <a:lstStyle/>
                    <a:p>
                      <a:r>
                        <a:rPr lang="zh-CN" altLang="en-US" sz="1600" dirty="0" smtClean="0"/>
                        <a:t>不断需求能被顾客所认同的产品差异</a:t>
                      </a:r>
                      <a:endParaRPr lang="zh-CN" altLang="en-US" sz="1600" dirty="0"/>
                    </a:p>
                  </a:txBody>
                  <a:tcPr anchor="ctr" anchorCtr="1"/>
                </a:tc>
                <a:tc>
                  <a:txBody>
                    <a:bodyPr/>
                    <a:lstStyle/>
                    <a:p>
                      <a:r>
                        <a:rPr lang="zh-CN" altLang="en-US" sz="1600" dirty="0" smtClean="0"/>
                        <a:t>开发细分市场中顾客的特点</a:t>
                      </a:r>
                      <a:endParaRPr lang="zh-CN" altLang="en-US" sz="1600" dirty="0"/>
                    </a:p>
                  </a:txBody>
                  <a:tcPr anchor="ctr" anchorCtr="1"/>
                </a:tc>
              </a:tr>
              <a:tr h="785818">
                <a:tc>
                  <a:txBody>
                    <a:bodyPr/>
                    <a:lstStyle/>
                    <a:p>
                      <a:r>
                        <a:rPr lang="zh-CN" altLang="en-US" sz="1600" dirty="0" smtClean="0"/>
                        <a:t>产品特点</a:t>
                      </a:r>
                      <a:endParaRPr lang="zh-CN" altLang="en-US" sz="1600" dirty="0"/>
                    </a:p>
                  </a:txBody>
                  <a:tcPr anchor="ctr" anchorCtr="1"/>
                </a:tc>
                <a:tc>
                  <a:txBody>
                    <a:bodyPr/>
                    <a:lstStyle/>
                    <a:p>
                      <a:r>
                        <a:rPr lang="zh-CN" altLang="en-US" sz="1600" dirty="0" smtClean="0"/>
                        <a:t>特色不多的、质量有保证的产品</a:t>
                      </a:r>
                      <a:endParaRPr lang="zh-CN" altLang="en-US" sz="1600" dirty="0"/>
                    </a:p>
                  </a:txBody>
                  <a:tcPr anchor="ctr" anchorCtr="1"/>
                </a:tc>
                <a:tc>
                  <a:txBody>
                    <a:bodyPr/>
                    <a:lstStyle/>
                    <a:p>
                      <a:r>
                        <a:rPr lang="zh-CN" altLang="en-US" sz="1600" dirty="0" smtClean="0"/>
                        <a:t>产品型号多、选择余地大，强调产品差异化特色</a:t>
                      </a:r>
                      <a:endParaRPr lang="zh-CN" altLang="en-US" sz="1600" dirty="0"/>
                    </a:p>
                  </a:txBody>
                  <a:tcPr anchor="ctr" anchorCtr="1"/>
                </a:tc>
                <a:tc>
                  <a:txBody>
                    <a:bodyPr/>
                    <a:lstStyle/>
                    <a:p>
                      <a:r>
                        <a:rPr lang="zh-CN" altLang="en-US" sz="1600" dirty="0" smtClean="0"/>
                        <a:t>按照目标顾客的特殊要求提供产品或服务</a:t>
                      </a:r>
                      <a:endParaRPr lang="zh-CN" altLang="en-US" sz="1600" dirty="0"/>
                    </a:p>
                  </a:txBody>
                  <a:tcPr anchor="ctr" anchorCtr="1"/>
                </a:tc>
              </a:tr>
              <a:tr h="1105866">
                <a:tc>
                  <a:txBody>
                    <a:bodyPr/>
                    <a:lstStyle/>
                    <a:p>
                      <a:r>
                        <a:rPr lang="zh-CN" altLang="en-US" sz="1600" dirty="0" smtClean="0"/>
                        <a:t>市场营销的重点</a:t>
                      </a:r>
                      <a:endParaRPr lang="zh-CN" altLang="en-US" sz="1600" dirty="0"/>
                    </a:p>
                  </a:txBody>
                  <a:tcPr anchor="ctr" anchorCtr="1"/>
                </a:tc>
                <a:tc>
                  <a:txBody>
                    <a:bodyPr/>
                    <a:lstStyle/>
                    <a:p>
                      <a:r>
                        <a:rPr lang="zh-CN" altLang="en-US" sz="1600" dirty="0" smtClean="0"/>
                        <a:t>尽量能够取得低成本的特色营销</a:t>
                      </a:r>
                      <a:endParaRPr lang="zh-CN" altLang="en-US" sz="1600" dirty="0"/>
                    </a:p>
                  </a:txBody>
                  <a:tcPr anchor="ctr" anchorCtr="1"/>
                </a:tc>
                <a:tc>
                  <a:txBody>
                    <a:bodyPr/>
                    <a:lstStyle/>
                    <a:p>
                      <a:r>
                        <a:rPr lang="zh-CN" altLang="en-US" sz="1600" dirty="0" smtClean="0"/>
                        <a:t>建立顾客愿意支付的特色营销，收取高价来补偿因需求差异化而承担的高额成本</a:t>
                      </a:r>
                      <a:endParaRPr lang="zh-CN" altLang="en-US" sz="1600" dirty="0"/>
                    </a:p>
                  </a:txBody>
                  <a:tcPr anchor="ctr" anchorCtr="1"/>
                </a:tc>
                <a:tc>
                  <a:txBody>
                    <a:bodyPr/>
                    <a:lstStyle/>
                    <a:p>
                      <a:r>
                        <a:rPr lang="zh-CN" altLang="en-US" sz="1600" dirty="0" smtClean="0"/>
                        <a:t>传播本企业有哪些能够满足购买力特色需求的能力</a:t>
                      </a:r>
                      <a:endParaRPr lang="zh-CN" altLang="en-US" sz="1600" dirty="0"/>
                    </a:p>
                  </a:txBody>
                  <a:tcPr anchor="ctr" anchorCtr="1"/>
                </a:tc>
              </a:tr>
              <a:tr h="949244">
                <a:tc>
                  <a:txBody>
                    <a:bodyPr/>
                    <a:lstStyle/>
                    <a:p>
                      <a:r>
                        <a:rPr lang="zh-CN" altLang="en-US" sz="1600" dirty="0" smtClean="0"/>
                        <a:t>战略的维持途径</a:t>
                      </a:r>
                      <a:endParaRPr lang="zh-CN" altLang="en-US" sz="1600" dirty="0"/>
                    </a:p>
                  </a:txBody>
                  <a:tcPr anchor="ctr" anchorCtr="1"/>
                </a:tc>
                <a:tc>
                  <a:txBody>
                    <a:bodyPr/>
                    <a:lstStyle/>
                    <a:p>
                      <a:r>
                        <a:rPr lang="zh-CN" altLang="en-US" sz="1600" dirty="0" smtClean="0"/>
                        <a:t>以获取成本优势为目的，不断挖掘降低成本的潜力</a:t>
                      </a:r>
                      <a:endParaRPr lang="zh-CN" altLang="en-US" sz="1600" dirty="0"/>
                    </a:p>
                  </a:txBody>
                  <a:tcPr anchor="ctr" anchorCtr="1"/>
                </a:tc>
                <a:tc>
                  <a:txBody>
                    <a:bodyPr/>
                    <a:lstStyle/>
                    <a:p>
                      <a:r>
                        <a:rPr lang="zh-CN" altLang="en-US" sz="1600" dirty="0" smtClean="0"/>
                        <a:t>不断改善和革新产品的差异化，走在竞争对手的前面</a:t>
                      </a:r>
                      <a:endParaRPr lang="zh-CN" altLang="en-US" sz="1600" dirty="0"/>
                    </a:p>
                  </a:txBody>
                  <a:tcPr anchor="ctr" anchorCtr="1"/>
                </a:tc>
                <a:tc>
                  <a:txBody>
                    <a:bodyPr/>
                    <a:lstStyle/>
                    <a:p>
                      <a:r>
                        <a:rPr lang="zh-CN" altLang="en-US" sz="1600" dirty="0" smtClean="0"/>
                        <a:t>比竞争对手更好地为特定的细分市场提供低成本的产品或差异化产品</a:t>
                      </a:r>
                      <a:endParaRPr lang="zh-CN" altLang="en-US" sz="1600" dirty="0"/>
                    </a:p>
                  </a:txBody>
                  <a:tcPr anchor="ctr" anchorCtr="1"/>
                </a:tc>
              </a:tr>
            </a:tbl>
          </a:graphicData>
        </a:graphic>
      </p:graphicFrame>
      <p:cxnSp>
        <p:nvCxnSpPr>
          <p:cNvPr id="6" name="直接连接符 5"/>
          <p:cNvCxnSpPr/>
          <p:nvPr/>
        </p:nvCxnSpPr>
        <p:spPr>
          <a:xfrm>
            <a:off x="357158" y="857232"/>
            <a:ext cx="2143140" cy="92869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成本领先</a:t>
            </a:r>
            <a:r>
              <a:rPr lang="zh-CN" altLang="en-US" sz="4400" dirty="0" smtClean="0"/>
              <a:t>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zh-CN" altLang="en-US" dirty="0" smtClean="0"/>
              <a:t>塔科贝尔公司</a:t>
            </a:r>
            <a:r>
              <a:rPr lang="zh-CN" altLang="en-US" sz="2400" dirty="0" smtClean="0"/>
              <a:t/>
            </a:r>
            <a:br>
              <a:rPr lang="zh-CN" altLang="en-US" sz="2400" dirty="0" smtClean="0"/>
            </a:br>
            <a:r>
              <a:rPr lang="zh-CN" altLang="en-US" sz="2400" dirty="0" smtClean="0"/>
              <a:t>   </a:t>
            </a:r>
            <a:r>
              <a:rPr lang="zh-CN" altLang="en-US" sz="2000" dirty="0" smtClean="0"/>
              <a:t>    </a:t>
            </a:r>
            <a:br>
              <a:rPr lang="zh-CN" altLang="en-US" sz="2000" dirty="0" smtClean="0"/>
            </a:br>
            <a:r>
              <a:rPr lang="zh-CN" altLang="en-US" sz="2000" dirty="0" smtClean="0"/>
              <a:t>    </a:t>
            </a:r>
            <a:r>
              <a:rPr lang="zh-CN" altLang="en-US" sz="2800" dirty="0" smtClean="0"/>
              <a:t>塔科贝尔公司（</a:t>
            </a:r>
            <a:r>
              <a:rPr lang="en-US" altLang="zh-CN" sz="2800" dirty="0" smtClean="0"/>
              <a:t>Taco Bell</a:t>
            </a:r>
            <a:r>
              <a:rPr lang="zh-CN" altLang="en-US" sz="2800" dirty="0" smtClean="0"/>
              <a:t>）公司是一家美国快餐食品企业，同前面提到的两家快餐企业相比，该公司更多的以成本领先战略进行竞争。进到一家塔科贝尔分店，你可以以相对于麦当劳和汉堡王这两家餐馆低的多的价钱用餐。这就是一个在大范围市场上采取</a:t>
            </a:r>
            <a:r>
              <a:rPr lang="zh-CN" altLang="en-US" sz="2800" b="1" dirty="0" smtClean="0"/>
              <a:t>成本领先战略</a:t>
            </a:r>
            <a:r>
              <a:rPr lang="zh-CN" altLang="en-US" sz="2800" dirty="0" smtClean="0"/>
              <a:t>的例子。</a:t>
            </a:r>
            <a:r>
              <a:rPr lang="zh-CN" altLang="en-US" sz="2000" dirty="0" smtClean="0"/>
              <a:t/>
            </a:r>
            <a:br>
              <a:rPr lang="zh-CN" altLang="en-US" sz="2000" dirty="0" smtClean="0"/>
            </a:br>
            <a:r>
              <a:rPr lang="zh-CN" altLang="en-US" sz="2000" dirty="0" smtClean="0"/>
              <a:t/>
            </a:r>
            <a:br>
              <a:rPr lang="zh-CN" altLang="en-US" sz="2000" dirty="0" smtClean="0"/>
            </a:br>
            <a:r>
              <a:rPr lang="zh-CN" altLang="en-US" sz="2000" dirty="0" smtClean="0"/>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88799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body" idx="1"/>
          </p:nvPr>
        </p:nvSpPr>
        <p:spPr>
          <a:xfrm>
            <a:off x="609600" y="1143000"/>
            <a:ext cx="8153400" cy="4857750"/>
          </a:xfrm>
          <a:gradFill rotWithShape="0">
            <a:gsLst>
              <a:gs pos="0">
                <a:srgbClr val="FFCC99"/>
              </a:gs>
              <a:gs pos="100000">
                <a:srgbClr val="FFE4C9"/>
              </a:gs>
            </a:gsLst>
            <a:lin ang="5400000" scaled="1"/>
          </a:gradFill>
          <a:ln w="57150">
            <a:pattFill prst="pct40">
              <a:fgClr>
                <a:schemeClr val="tx1"/>
              </a:fgClr>
              <a:bgClr>
                <a:srgbClr val="FFFFFF"/>
              </a:bgClr>
            </a:pattFill>
          </a:ln>
        </p:spPr>
        <p:txBody>
          <a:bodyPr/>
          <a:lstStyle/>
          <a:p>
            <a:pPr eaLnBrk="1" hangingPunct="1">
              <a:lnSpc>
                <a:spcPct val="90000"/>
              </a:lnSpc>
              <a:spcBef>
                <a:spcPct val="100000"/>
              </a:spcBef>
              <a:buClr>
                <a:schemeClr val="tx1"/>
              </a:buClr>
              <a:buFontTx/>
              <a:buNone/>
            </a:pPr>
            <a:r>
              <a:rPr lang="zh-CN" altLang="en-US" sz="4800" dirty="0" smtClean="0">
                <a:latin typeface="华文行楷" pitchFamily="2" charset="-122"/>
                <a:ea typeface="华文行楷" pitchFamily="2" charset="-122"/>
              </a:rPr>
              <a:t>井然哲</a:t>
            </a:r>
          </a:p>
          <a:p>
            <a:pPr eaLnBrk="1" hangingPunct="1">
              <a:lnSpc>
                <a:spcPct val="90000"/>
              </a:lnSpc>
              <a:buClr>
                <a:schemeClr val="tx1"/>
              </a:buClr>
              <a:buFontTx/>
              <a:buNone/>
            </a:pPr>
            <a:r>
              <a:rPr lang="zh-CN" altLang="en-US" sz="3600" b="1" dirty="0" smtClean="0">
                <a:latin typeface="黑体" pitchFamily="49" charset="-122"/>
                <a:ea typeface="黑体" pitchFamily="49" charset="-122"/>
              </a:rPr>
              <a:t>   </a:t>
            </a:r>
            <a:r>
              <a:rPr lang="en-US" altLang="zh-CN" sz="2800" b="1" dirty="0" smtClean="0">
                <a:latin typeface="Times New Roman" pitchFamily="18" charset="0"/>
                <a:ea typeface="黑体" pitchFamily="49" charset="-122"/>
              </a:rPr>
              <a:t>OFFICE:  510</a:t>
            </a:r>
          </a:p>
          <a:p>
            <a:pPr eaLnBrk="1" hangingPunct="1">
              <a:buClr>
                <a:schemeClr val="tx1"/>
              </a:buClr>
              <a:buFontTx/>
              <a:buChar char=" "/>
            </a:pPr>
            <a:r>
              <a:rPr lang="en-US" altLang="zh-CN" sz="2800" b="1" dirty="0" smtClean="0">
                <a:latin typeface="Times New Roman" pitchFamily="18" charset="0"/>
                <a:ea typeface="黑体" pitchFamily="49" charset="-122"/>
              </a:rPr>
              <a:t>        TEL</a:t>
            </a:r>
            <a:r>
              <a:rPr lang="zh-CN" altLang="en-US" sz="2800" b="1" dirty="0" smtClean="0">
                <a:latin typeface="Times New Roman" pitchFamily="18" charset="0"/>
                <a:ea typeface="黑体" pitchFamily="49" charset="-122"/>
              </a:rPr>
              <a:t>：</a:t>
            </a:r>
            <a:r>
              <a:rPr lang="en-US" altLang="zh-CN" sz="2800" b="1" dirty="0" smtClean="0">
                <a:latin typeface="Times New Roman" pitchFamily="18" charset="0"/>
                <a:ea typeface="黑体" pitchFamily="49" charset="-122"/>
              </a:rPr>
              <a:t>13917110356</a:t>
            </a:r>
            <a:endParaRPr lang="zh-CN" altLang="en-US" sz="2800" b="1" dirty="0" smtClean="0">
              <a:latin typeface="Times New Roman" pitchFamily="18" charset="0"/>
              <a:ea typeface="黑体" pitchFamily="49" charset="-122"/>
            </a:endParaRPr>
          </a:p>
          <a:p>
            <a:pPr eaLnBrk="1" hangingPunct="1">
              <a:buClr>
                <a:schemeClr val="tx1"/>
              </a:buClr>
              <a:buFontTx/>
              <a:buChar char=" "/>
            </a:pPr>
            <a:r>
              <a:rPr lang="en-US" altLang="zh-CN" sz="2800" b="1" dirty="0" smtClean="0">
                <a:latin typeface="Times New Roman" pitchFamily="18" charset="0"/>
                <a:ea typeface="黑体" pitchFamily="49" charset="-122"/>
              </a:rPr>
              <a:t>E-MAIL</a:t>
            </a:r>
            <a:r>
              <a:rPr lang="zh-CN" altLang="en-US" sz="2800" b="1" dirty="0" smtClean="0">
                <a:latin typeface="Times New Roman" pitchFamily="18" charset="0"/>
                <a:ea typeface="黑体" pitchFamily="49" charset="-122"/>
              </a:rPr>
              <a:t>：</a:t>
            </a:r>
            <a:r>
              <a:rPr lang="en-US" altLang="zh-CN" sz="2800" b="1" dirty="0" smtClean="0">
                <a:latin typeface="Times New Roman" pitchFamily="18" charset="0"/>
                <a:ea typeface="黑体" pitchFamily="49" charset="-122"/>
                <a:hlinkClick r:id="rId2"/>
              </a:rPr>
              <a:t>jing.ranzhe@mail.shufe.edu.cn</a:t>
            </a:r>
            <a:endParaRPr lang="en-US" altLang="zh-CN" sz="2800" b="1" dirty="0" smtClean="0">
              <a:latin typeface="Times New Roman" pitchFamily="18" charset="0"/>
              <a:ea typeface="黑体" pitchFamily="49" charset="-122"/>
            </a:endParaRPr>
          </a:p>
          <a:p>
            <a:pPr eaLnBrk="1" hangingPunct="1">
              <a:buClr>
                <a:schemeClr val="tx1"/>
              </a:buClr>
              <a:buFontTx/>
              <a:buChar char=" "/>
            </a:pPr>
            <a:endParaRPr lang="en-US" altLang="zh-CN" sz="2800" b="1" dirty="0" smtClean="0">
              <a:latin typeface="Times New Roman" pitchFamily="18" charset="0"/>
              <a:ea typeface="黑体" pitchFamily="49" charset="-122"/>
            </a:endParaRPr>
          </a:p>
          <a:p>
            <a:pPr eaLnBrk="1" hangingPunct="1">
              <a:buClr>
                <a:schemeClr val="tx1"/>
              </a:buClr>
              <a:buFont typeface="Wingdings" pitchFamily="2" charset="2"/>
              <a:buNone/>
            </a:pPr>
            <a:r>
              <a:rPr lang="zh-CN" altLang="en-US" sz="2800" b="1" dirty="0" smtClean="0">
                <a:solidFill>
                  <a:srgbClr val="000099"/>
                </a:solidFill>
                <a:ea typeface="楷体_GB2312" pitchFamily="49" charset="-122"/>
              </a:rPr>
              <a:t>课程公共信箱 ：</a:t>
            </a:r>
            <a:endParaRPr lang="en-US" altLang="zh-CN" sz="2800" b="1" dirty="0" smtClean="0">
              <a:solidFill>
                <a:srgbClr val="000099"/>
              </a:solidFill>
              <a:ea typeface="楷体_GB2312" pitchFamily="49" charset="-122"/>
            </a:endParaRPr>
          </a:p>
          <a:p>
            <a:pPr eaLnBrk="1" hangingPunct="1">
              <a:buClr>
                <a:schemeClr val="tx1"/>
              </a:buClr>
              <a:buFont typeface="Wingdings" pitchFamily="2" charset="2"/>
              <a:buNone/>
            </a:pPr>
            <a:r>
              <a:rPr lang="en-US" altLang="zh-CN" sz="2800" b="1" dirty="0" smtClean="0">
                <a:solidFill>
                  <a:srgbClr val="000099"/>
                </a:solidFill>
                <a:ea typeface="楷体_GB2312" pitchFamily="49" charset="-122"/>
              </a:rPr>
              <a:t>Email</a:t>
            </a:r>
            <a:r>
              <a:rPr lang="zh-CN" altLang="en-US" sz="2800" b="1" dirty="0" smtClean="0">
                <a:solidFill>
                  <a:srgbClr val="000099"/>
                </a:solidFill>
                <a:ea typeface="楷体_GB2312" pitchFamily="49" charset="-122"/>
              </a:rPr>
              <a:t>：</a:t>
            </a:r>
            <a:r>
              <a:rPr lang="zh-CN" altLang="zh-CN" sz="2800" b="1" dirty="0" smtClean="0">
                <a:hlinkClick r:id="rId3"/>
              </a:rPr>
              <a:t>totop1mba@126.com</a:t>
            </a:r>
            <a:endParaRPr lang="en-US" altLang="zh-CN" sz="2800" b="1" dirty="0" smtClean="0">
              <a:solidFill>
                <a:srgbClr val="000099"/>
              </a:solidFill>
              <a:ea typeface="楷体_GB2312" pitchFamily="49" charset="-122"/>
            </a:endParaRPr>
          </a:p>
          <a:p>
            <a:pPr eaLnBrk="1" hangingPunct="1">
              <a:buClr>
                <a:schemeClr val="tx1"/>
              </a:buClr>
              <a:buFontTx/>
              <a:buChar char=" "/>
            </a:pPr>
            <a:endParaRPr lang="en-US" altLang="zh-CN" sz="2800" b="1" dirty="0" smtClean="0">
              <a:latin typeface="Times New Roman" pitchFamily="18" charset="0"/>
              <a:ea typeface="黑体" pitchFamily="49" charset="-122"/>
            </a:endParaRPr>
          </a:p>
          <a:p>
            <a:pPr eaLnBrk="1" hangingPunct="1">
              <a:lnSpc>
                <a:spcPct val="90000"/>
              </a:lnSpc>
              <a:buClr>
                <a:schemeClr val="tx1"/>
              </a:buClr>
              <a:buFontTx/>
              <a:buChar char=" "/>
            </a:pPr>
            <a:endParaRPr lang="en-US" altLang="zh-CN" sz="2800" b="1" dirty="0" smtClean="0">
              <a:latin typeface="Times New Roman" pitchFamily="18" charset="0"/>
              <a:ea typeface="黑体" pitchFamily="49" charset="-122"/>
            </a:endParaRPr>
          </a:p>
          <a:p>
            <a:pPr eaLnBrk="1" hangingPunct="1">
              <a:lnSpc>
                <a:spcPct val="90000"/>
              </a:lnSpc>
              <a:buClr>
                <a:schemeClr val="tx1"/>
              </a:buClr>
              <a:buFontTx/>
              <a:buChar char=" "/>
            </a:pPr>
            <a:endParaRPr lang="en-US" altLang="zh-CN" sz="2800" b="1" dirty="0" smtClean="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4178">
                                            <p:txEl>
                                              <p:charRg st="4294967295" end="4294967295"/>
                                            </p:txEl>
                                          </p:spTgt>
                                        </p:tgtEl>
                                        <p:attrNameLst>
                                          <p:attrName>style.visibility</p:attrName>
                                        </p:attrNameLst>
                                      </p:cBhvr>
                                      <p:to>
                                        <p:strVal val="visible"/>
                                      </p:to>
                                    </p:set>
                                    <p:animEffect transition="in" filter="dissolve">
                                      <p:cBhvr>
                                        <p:cTn id="7" dur="500"/>
                                        <p:tgtEl>
                                          <p:spTgt spid="43417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533400" y="1343025"/>
            <a:ext cx="8229600" cy="4048125"/>
          </a:xfrm>
          <a:prstGeom prst="rect">
            <a:avLst/>
          </a:prstGeom>
          <a:gradFill rotWithShape="0">
            <a:gsLst>
              <a:gs pos="0">
                <a:srgbClr val="FFFFCC"/>
              </a:gs>
              <a:gs pos="100000">
                <a:srgbClr val="FF66CC"/>
              </a:gs>
            </a:gsLst>
            <a:lin ang="2700000" scaled="1"/>
          </a:gradFill>
          <a:ln w="57150">
            <a:pattFill prst="zigZag">
              <a:fgClr>
                <a:schemeClr val="tx1"/>
              </a:fgClr>
              <a:bgClr>
                <a:srgbClr val="FFFFFF"/>
              </a:bgClr>
            </a:pattFill>
            <a:miter lim="800000"/>
            <a:headEnd/>
            <a:tailEnd/>
          </a:ln>
        </p:spPr>
        <p:txBody>
          <a:bodyPr>
            <a:spAutoFit/>
          </a:bodyPr>
          <a:lstStyle/>
          <a:p>
            <a:r>
              <a:rPr lang="zh-CN" altLang="en-US" sz="3200">
                <a:solidFill>
                  <a:srgbClr val="FF3300"/>
                </a:solidFill>
                <a:latin typeface="楷体_GB2312" pitchFamily="49" charset="-122"/>
                <a:ea typeface="楷体_GB2312" pitchFamily="49" charset="-122"/>
              </a:rPr>
              <a:t>竞争优势：</a:t>
            </a:r>
            <a:r>
              <a:rPr lang="zh-CN" altLang="en-US" sz="3200">
                <a:solidFill>
                  <a:srgbClr val="000000"/>
                </a:solidFill>
                <a:latin typeface="楷体_GB2312" pitchFamily="49" charset="-122"/>
                <a:ea typeface="楷体_GB2312" pitchFamily="49" charset="-122"/>
              </a:rPr>
              <a:t>指一个企业能够以比别的企业更低的成本提供同样的价值（成本领先）或以同样的成本提供更高的价值（差异化），这个企业就相对于别的企业有了竞争优势。</a:t>
            </a:r>
          </a:p>
          <a:p>
            <a:r>
              <a:rPr lang="zh-CN" altLang="en-US" sz="3200">
                <a:solidFill>
                  <a:srgbClr val="FF3300"/>
                </a:solidFill>
                <a:latin typeface="楷体_GB2312" pitchFamily="49" charset="-122"/>
                <a:ea typeface="楷体_GB2312" pitchFamily="49" charset="-122"/>
              </a:rPr>
              <a:t>持久竞争优势：</a:t>
            </a:r>
            <a:r>
              <a:rPr lang="zh-CN" altLang="en-US" sz="3200">
                <a:solidFill>
                  <a:srgbClr val="000000"/>
                </a:solidFill>
                <a:latin typeface="楷体_GB2312" pitchFamily="49" charset="-122"/>
                <a:ea typeface="楷体_GB2312" pitchFamily="49" charset="-122"/>
              </a:rPr>
              <a:t>是指企业能够实施竞争对手难以复制或模仿成本很高的价值创造战略。</a:t>
            </a:r>
          </a:p>
          <a:p>
            <a:endParaRPr lang="zh-CN" altLang="en-US" sz="3200">
              <a:solidFill>
                <a:srgbClr val="000000"/>
              </a:solidFill>
              <a:latin typeface="楷体_GB2312" pitchFamily="49" charset="-122"/>
              <a:ea typeface="楷体_GB2312" pitchFamily="49" charset="-122"/>
            </a:endParaRPr>
          </a:p>
          <a:p>
            <a:r>
              <a:rPr lang="zh-CN" altLang="en-US" sz="3200">
                <a:solidFill>
                  <a:srgbClr val="000000"/>
                </a:solidFill>
                <a:latin typeface="楷体_GB2312" pitchFamily="49" charset="-122"/>
                <a:ea typeface="楷体_GB2312" pitchFamily="49" charset="-122"/>
              </a:rPr>
              <a:t>                       </a:t>
            </a:r>
            <a:r>
              <a:rPr lang="en-US" altLang="zh-CN" sz="3200">
                <a:solidFill>
                  <a:srgbClr val="000000"/>
                </a:solidFill>
                <a:ea typeface="楷体_GB2312" pitchFamily="49" charset="-122"/>
              </a:rPr>
              <a:t>——</a:t>
            </a:r>
            <a:r>
              <a:rPr lang="zh-CN" altLang="en-US" sz="3200">
                <a:solidFill>
                  <a:srgbClr val="000000"/>
                </a:solidFill>
                <a:latin typeface="楷体_GB2312" pitchFamily="49" charset="-122"/>
                <a:ea typeface="楷体_GB2312" pitchFamily="49" charset="-122"/>
              </a:rPr>
              <a:t>迈克尔</a:t>
            </a:r>
            <a:r>
              <a:rPr lang="en-US" altLang="zh-CN" sz="3200">
                <a:solidFill>
                  <a:srgbClr val="000000"/>
                </a:solidFill>
                <a:latin typeface="楷体_GB2312" pitchFamily="49" charset="-122"/>
                <a:ea typeface="楷体_GB2312" pitchFamily="49" charset="-122"/>
              </a:rPr>
              <a:t>.</a:t>
            </a:r>
            <a:r>
              <a:rPr lang="zh-CN" altLang="en-US" sz="3200">
                <a:solidFill>
                  <a:srgbClr val="000000"/>
                </a:solidFill>
                <a:latin typeface="楷体_GB2312" pitchFamily="49" charset="-122"/>
                <a:ea typeface="楷体_GB2312" pitchFamily="49" charset="-122"/>
              </a:rPr>
              <a:t>波特</a:t>
            </a:r>
            <a:r>
              <a:rPr lang="zh-CN" altLang="en-US" sz="3200">
                <a:solidFill>
                  <a:srgbClr val="000000"/>
                </a:solidFill>
                <a:latin typeface="黑体" pitchFamily="49" charset="-122"/>
              </a:rPr>
              <a:t> </a:t>
            </a:r>
            <a:r>
              <a:rPr lang="zh-CN" altLang="en-US" sz="3200">
                <a:latin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9538"/>
                                        </p:tgtEl>
                                        <p:attrNameLst>
                                          <p:attrName>style.visibility</p:attrName>
                                        </p:attrNameLst>
                                      </p:cBhvr>
                                      <p:to>
                                        <p:strVal val="visible"/>
                                      </p:to>
                                    </p:set>
                                    <p:animEffect transition="in" filter="strips(downLeft)">
                                      <p:cBhvr>
                                        <p:cTn id="7" dur="500"/>
                                        <p:tgtEl>
                                          <p:spTgt spid="4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animBg="1"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成本领先</a:t>
            </a:r>
            <a:r>
              <a:rPr lang="zh-CN" altLang="en-US" sz="4400" dirty="0" smtClean="0"/>
              <a:t>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zh-CN" altLang="en-US" sz="2400" dirty="0" smtClean="0"/>
              <a:t>西南航空公司</a:t>
            </a:r>
            <a:br>
              <a:rPr lang="zh-CN" altLang="en-US" sz="2400" dirty="0" smtClean="0"/>
            </a:br>
            <a:r>
              <a:rPr lang="zh-CN" altLang="en-US" sz="2400" dirty="0" smtClean="0"/>
              <a:t>   </a:t>
            </a:r>
            <a:r>
              <a:rPr lang="zh-CN" altLang="en-US" sz="2000" dirty="0" smtClean="0"/>
              <a:t>   </a:t>
            </a:r>
            <a:br>
              <a:rPr lang="zh-CN" altLang="en-US" sz="2000" dirty="0" smtClean="0"/>
            </a:br>
            <a:r>
              <a:rPr lang="zh-CN" altLang="en-US" sz="2000" dirty="0" smtClean="0"/>
              <a:t>    西南航空公司在美国被认为是异类。因为在绝大多数航空公司正在亏损或赢利甚微的时候，西南航空公司却取得了非凡的成功，收益相当可观。该公司选择的战略不是差异化而是</a:t>
            </a:r>
            <a:r>
              <a:rPr lang="zh-CN" altLang="en-US" sz="2000" b="1" dirty="0" smtClean="0"/>
              <a:t>成本领先</a:t>
            </a:r>
            <a:r>
              <a:rPr lang="zh-CN" altLang="en-US" sz="2000" dirty="0" smtClean="0"/>
              <a:t>。为此采取了多种途径。首先，每趟航班付给飞行员的报酬比其他航空公司的低。西南航空公司控制成本的第二个途径，是不像其他航空公司那样配置如</a:t>
            </a:r>
            <a:r>
              <a:rPr lang="en-US" altLang="zh-CN" sz="2000" dirty="0" smtClean="0"/>
              <a:t>747</a:t>
            </a:r>
            <a:r>
              <a:rPr lang="zh-CN" altLang="en-US" sz="2000" dirty="0" smtClean="0"/>
              <a:t>、</a:t>
            </a:r>
            <a:r>
              <a:rPr lang="en-US" altLang="zh-CN" sz="2000" dirty="0" smtClean="0"/>
              <a:t>DC-10</a:t>
            </a:r>
            <a:r>
              <a:rPr lang="zh-CN" altLang="en-US" sz="2000" dirty="0" smtClean="0"/>
              <a:t>等多种机型，他们只使用一种飞机。因此维护问题变的简单多了，无须备有多种备用零件，也无须像其他航空公司那样开办详尽周密的维护培训班。整个过程被简单化了，因此维护费用非常低。西南航空公司所做的第三件事是控制飞机上的便利设施。其他航空公司提供饮食、快餐，而西南航空公司却没有，可见，西南航空公司采取的是在特定细分市场上的</a:t>
            </a:r>
            <a:r>
              <a:rPr lang="zh-CN" altLang="en-US" sz="2000" b="1" dirty="0" smtClean="0"/>
              <a:t>成本领先战略</a:t>
            </a:r>
            <a:r>
              <a:rPr lang="zh-CN" altLang="en-US" sz="2000" dirty="0" smtClean="0"/>
              <a:t>。</a:t>
            </a:r>
            <a:br>
              <a:rPr lang="zh-CN" altLang="en-US" sz="2000" dirty="0" smtClean="0"/>
            </a:br>
            <a:r>
              <a:rPr lang="zh-CN" altLang="en-US" sz="2000" dirty="0" smtClean="0"/>
              <a:t/>
            </a:r>
            <a:br>
              <a:rPr lang="zh-CN" altLang="en-US" sz="2000" dirty="0" smtClean="0"/>
            </a:br>
            <a:r>
              <a:rPr lang="zh-CN" altLang="en-US" sz="2000" dirty="0" smtClean="0"/>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408840773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成本领先</a:t>
            </a:r>
            <a:r>
              <a:rPr lang="zh-CN" altLang="en-US" sz="4400" dirty="0" smtClean="0"/>
              <a:t>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zh-CN" altLang="en-US" sz="2400" dirty="0" smtClean="0"/>
              <a:t>价格俱乐部</a:t>
            </a:r>
            <a:br>
              <a:rPr lang="zh-CN" altLang="en-US" sz="2400" dirty="0" smtClean="0"/>
            </a:br>
            <a:r>
              <a:rPr lang="zh-CN" altLang="en-US" sz="2400" dirty="0" smtClean="0"/>
              <a:t>   </a:t>
            </a:r>
            <a:r>
              <a:rPr lang="zh-CN" altLang="en-US" sz="2000" dirty="0" smtClean="0"/>
              <a:t>   </a:t>
            </a:r>
            <a:br>
              <a:rPr lang="zh-CN" altLang="en-US" sz="2000" dirty="0" smtClean="0"/>
            </a:br>
            <a:r>
              <a:rPr lang="zh-CN" altLang="en-US" sz="2000" dirty="0" smtClean="0"/>
              <a:t>       价格俱乐部是美国一家杂货连锁店，对大多数美国人而言，它给人的感受很特别。进入一般的食杂店，会看到多种食品陈列、为顾客切肉的卖肉者、水产品部等等。但价格俱乐部却是一间大型仓库，几乎没有什么陈列，营业费非常低，也几乎没有什么服务，通常是在买了食品之后，要自己把它装袋。但是价格俱乐部提供的价格确实吸引人，特别是如果你要大量采购就更合算。价格俱乐部采取的是行业范围内的</a:t>
            </a:r>
            <a:r>
              <a:rPr lang="zh-CN" altLang="en-US" sz="2000" b="1" dirty="0" smtClean="0"/>
              <a:t>成本领先战略</a:t>
            </a:r>
            <a:r>
              <a:rPr lang="zh-CN" altLang="en-US" sz="2000" dirty="0" smtClean="0"/>
              <a:t>，并取得了很大的成功。</a:t>
            </a:r>
            <a:br>
              <a:rPr lang="zh-CN" altLang="en-US" sz="2000" dirty="0" smtClean="0"/>
            </a:br>
            <a:r>
              <a:rPr lang="zh-CN" altLang="en-US" sz="2000" dirty="0" smtClean="0"/>
              <a:t/>
            </a:r>
            <a:br>
              <a:rPr lang="zh-CN" altLang="en-US" sz="2000" dirty="0" smtClean="0"/>
            </a:br>
            <a:r>
              <a:rPr lang="zh-CN" altLang="en-US" sz="2000" dirty="0" smtClean="0"/>
              <a:t/>
            </a:r>
            <a:br>
              <a:rPr lang="zh-CN" altLang="en-US" sz="2000" dirty="0" smtClean="0"/>
            </a:br>
            <a:r>
              <a:rPr lang="zh-CN" altLang="en-US" sz="2000" dirty="0" smtClean="0"/>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112874839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sz="4400" dirty="0" smtClean="0"/>
              <a:t>差异化战略</a:t>
            </a:r>
            <a:endParaRPr lang="zh-CN" altLang="en-US" dirty="0"/>
          </a:p>
        </p:txBody>
      </p:sp>
      <p:sp>
        <p:nvSpPr>
          <p:cNvPr id="3" name="内容占位符 2"/>
          <p:cNvSpPr>
            <a:spLocks noGrp="1"/>
          </p:cNvSpPr>
          <p:nvPr>
            <p:ph idx="1"/>
          </p:nvPr>
        </p:nvSpPr>
        <p:spPr/>
        <p:txBody>
          <a:bodyPr/>
          <a:lstStyle/>
          <a:p>
            <a:r>
              <a:rPr lang="zh-CN" altLang="en-US" sz="2400" dirty="0" smtClean="0"/>
              <a:t>梅塔格公司</a:t>
            </a:r>
            <a:br>
              <a:rPr lang="zh-CN" altLang="en-US" sz="2400" dirty="0" smtClean="0"/>
            </a:br>
            <a:r>
              <a:rPr lang="zh-CN" altLang="en-US" sz="2400" dirty="0" smtClean="0"/>
              <a:t>    梅塔格公司生产家用电器，最有名的产品洗衣机烘干机通过广告宣传，梅塔格公司在</a:t>
            </a:r>
            <a:r>
              <a:rPr lang="zh-CN" altLang="en-US" sz="2400" b="1" dirty="0" smtClean="0"/>
              <a:t>可靠性</a:t>
            </a:r>
            <a:r>
              <a:rPr lang="zh-CN" altLang="en-US" sz="2400" dirty="0" smtClean="0"/>
              <a:t>方已经树立起与众不的形象。梅塔格公司的广告以一种幽默的方式做到了这一点：画面上梅塔格公司的一个修理工因接不到修理电器的电话而常常感到厌倦或困倦。以此表明电器不会发生故障。可见，梅塔格公司追求的是</a:t>
            </a:r>
            <a:r>
              <a:rPr lang="zh-CN" altLang="en-US" sz="2400" b="1" dirty="0" smtClean="0"/>
              <a:t>差异化战略</a:t>
            </a:r>
            <a:r>
              <a:rPr lang="zh-CN" altLang="en-US" sz="2400" dirty="0" smtClean="0"/>
              <a:t>，其经营方针由四个词组成，即：质量、利润、协同及全球化。梅塔格公司进一步指出，企业要取得成功首先必须明确它需要的是什么。对梅塔格公司而言，关键在于质量。</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402276579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sz="4400" dirty="0" smtClean="0"/>
              <a:t>差异化战略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en-US" altLang="zh-CN" sz="2400" dirty="0" smtClean="0"/>
              <a:t>BBBK</a:t>
            </a:r>
            <a:r>
              <a:rPr lang="zh-CN" altLang="en-US" sz="2400" dirty="0" smtClean="0"/>
              <a:t>公司</a:t>
            </a:r>
            <a:br>
              <a:rPr lang="zh-CN" altLang="en-US" sz="2400" dirty="0" smtClean="0"/>
            </a:br>
            <a:r>
              <a:rPr lang="zh-CN" altLang="en-US" sz="2400" dirty="0" smtClean="0"/>
              <a:t>   </a:t>
            </a:r>
            <a:r>
              <a:rPr lang="zh-CN" altLang="en-US" sz="2000" dirty="0" smtClean="0"/>
              <a:t> 一家叫“疯狂的臭虫杀手”（</a:t>
            </a:r>
            <a:r>
              <a:rPr lang="en-US" altLang="zh-CN" sz="2000" dirty="0" smtClean="0"/>
              <a:t>BBBK</a:t>
            </a:r>
            <a:r>
              <a:rPr lang="zh-CN" altLang="en-US" sz="2000" dirty="0" smtClean="0"/>
              <a:t>）公司，是个害虫灭除的专业公司。它收取超过其竞争对手</a:t>
            </a:r>
            <a:r>
              <a:rPr lang="en-US" altLang="zh-CN" sz="2000" dirty="0" smtClean="0"/>
              <a:t>600</a:t>
            </a:r>
            <a:r>
              <a:rPr lang="zh-CN" altLang="en-US" sz="2000" dirty="0" smtClean="0"/>
              <a:t>％的高费用，并在灭虫服务中占有很高的市场份额。 这家公司在给酒店和餐饮部顾客服务的承诺：</a:t>
            </a:r>
          </a:p>
          <a:p>
            <a:pPr>
              <a:lnSpc>
                <a:spcPct val="120000"/>
              </a:lnSpc>
              <a:spcBef>
                <a:spcPct val="30000"/>
              </a:spcBef>
            </a:pPr>
            <a:r>
              <a:rPr lang="en-US" altLang="zh-CN" sz="2000" dirty="0" smtClean="0"/>
              <a:t>1. </a:t>
            </a:r>
            <a:r>
              <a:rPr lang="zh-CN" altLang="en-US" sz="2000" dirty="0" smtClean="0"/>
              <a:t>如果您对</a:t>
            </a:r>
            <a:r>
              <a:rPr lang="en-US" altLang="zh-CN" sz="2000" dirty="0" smtClean="0"/>
              <a:t>BBBK</a:t>
            </a:r>
            <a:r>
              <a:rPr lang="zh-CN" altLang="en-US" sz="2000" dirty="0" smtClean="0"/>
              <a:t>的服务不满意，您将收到相当于公司</a:t>
            </a:r>
            <a:r>
              <a:rPr lang="en-US" altLang="zh-CN" sz="2000" dirty="0" smtClean="0"/>
              <a:t>12</a:t>
            </a:r>
            <a:r>
              <a:rPr lang="zh-CN" altLang="en-US" sz="2000" dirty="0" smtClean="0"/>
              <a:t>个月服务费的退款，外加第二年由您选择另一家灭除公司的费用。</a:t>
            </a:r>
          </a:p>
          <a:p>
            <a:pPr>
              <a:lnSpc>
                <a:spcPct val="120000"/>
              </a:lnSpc>
              <a:spcBef>
                <a:spcPct val="30000"/>
              </a:spcBef>
            </a:pPr>
            <a:r>
              <a:rPr lang="en-US" altLang="zh-CN" sz="2000" dirty="0" smtClean="0"/>
              <a:t>2. </a:t>
            </a:r>
            <a:r>
              <a:rPr lang="zh-CN" altLang="en-US" sz="2000" dirty="0" smtClean="0"/>
              <a:t>如果一个客人在您的房屋中看到了一个害虫，</a:t>
            </a:r>
            <a:r>
              <a:rPr lang="en-US" altLang="zh-CN" sz="2000" dirty="0" smtClean="0"/>
              <a:t>BBBK</a:t>
            </a:r>
            <a:r>
              <a:rPr lang="zh-CN" altLang="en-US" sz="2000" dirty="0" smtClean="0"/>
              <a:t>将支付客人的餐费或房费，并送上一封道歉信，还支付下次的餐费和房费。</a:t>
            </a:r>
          </a:p>
          <a:p>
            <a:pPr>
              <a:lnSpc>
                <a:spcPct val="120000"/>
              </a:lnSpc>
              <a:spcBef>
                <a:spcPct val="30000"/>
              </a:spcBef>
            </a:pPr>
            <a:r>
              <a:rPr lang="en-US" altLang="zh-CN" sz="2000" dirty="0" smtClean="0"/>
              <a:t>3. </a:t>
            </a:r>
            <a:r>
              <a:rPr lang="zh-CN" altLang="en-US" sz="2000" dirty="0" smtClean="0"/>
              <a:t>如果您的业务因为蟑螂或老鼠的存在而停业，</a:t>
            </a:r>
            <a:r>
              <a:rPr lang="en-US" altLang="zh-CN" sz="2000" dirty="0" smtClean="0"/>
              <a:t>BBBK</a:t>
            </a:r>
            <a:r>
              <a:rPr lang="zh-CN" altLang="en-US" sz="2000" dirty="0" smtClean="0"/>
              <a:t>将支付罚金和全部利润损失，并再加</a:t>
            </a:r>
            <a:r>
              <a:rPr lang="en-US" altLang="zh-CN" sz="2000" dirty="0" smtClean="0"/>
              <a:t>5000</a:t>
            </a:r>
            <a:r>
              <a:rPr lang="zh-CN" altLang="en-US" sz="2000" dirty="0" smtClean="0"/>
              <a:t>美元。</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34963377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sz="4400" dirty="0" smtClean="0"/>
              <a:t>差异化战略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zh-CN" altLang="en-US" sz="2400" dirty="0" smtClean="0"/>
              <a:t>镜片工艺公司</a:t>
            </a:r>
            <a:br>
              <a:rPr lang="zh-CN" altLang="en-US" sz="2400" dirty="0" smtClean="0"/>
            </a:br>
            <a:r>
              <a:rPr lang="zh-CN" altLang="en-US" sz="2400" dirty="0" smtClean="0"/>
              <a:t>   </a:t>
            </a:r>
            <a:r>
              <a:rPr lang="zh-CN" altLang="en-US" sz="2000" dirty="0" smtClean="0"/>
              <a:t>    在美国，要配一副眼镜，需要一名眼科医生对你进行验光，验光大概需要一个小时，而后给你开一张配镜处方，你拿着处方再到配镜技师那儿去配镜。在镜片公司出现之前，这个过程非常耗时，大概要等一个星期，还得跑两趟，即先到配镜技师那里交了处方，一个星期后再去取。</a:t>
            </a:r>
            <a:br>
              <a:rPr lang="zh-CN" altLang="en-US" sz="2000" dirty="0" smtClean="0"/>
            </a:br>
            <a:r>
              <a:rPr lang="zh-CN" altLang="en-US" sz="2000" dirty="0" smtClean="0"/>
              <a:t>镜片工艺公司开展业务并非建立在成本竞争的基础上，无论从哪个方面讲他们都不是最低价，但他们依靠快速而形成了自己的特色。若你拿着配镜处方到镜片工艺公司　，只需等一个小时，你便可以拿到你的眼镜，非常方便。这再次说明，该公司不是以最低价而是以快速的方式，在行业内形成特色。</a:t>
            </a:r>
            <a:br>
              <a:rPr lang="zh-CN" altLang="en-US" sz="2000" dirty="0" smtClean="0"/>
            </a:br>
            <a:r>
              <a:rPr lang="zh-CN" altLang="en-US" sz="2000" dirty="0" smtClean="0"/>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66856951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sz="4400" dirty="0" smtClean="0"/>
              <a:t>差异化战略</a:t>
            </a:r>
            <a:endParaRPr lang="zh-CN" altLang="en-US" dirty="0"/>
          </a:p>
        </p:txBody>
      </p:sp>
      <p:sp>
        <p:nvSpPr>
          <p:cNvPr id="3" name="内容占位符 2"/>
          <p:cNvSpPr>
            <a:spLocks noGrp="1"/>
          </p:cNvSpPr>
          <p:nvPr>
            <p:ph idx="1"/>
          </p:nvPr>
        </p:nvSpPr>
        <p:spPr/>
        <p:txBody>
          <a:bodyPr/>
          <a:lstStyle/>
          <a:p>
            <a:pPr>
              <a:lnSpc>
                <a:spcPct val="120000"/>
              </a:lnSpc>
              <a:spcBef>
                <a:spcPct val="30000"/>
              </a:spcBef>
            </a:pPr>
            <a:r>
              <a:rPr lang="zh-CN" altLang="en-US" sz="2400" dirty="0" smtClean="0"/>
              <a:t>汉堡王公司</a:t>
            </a:r>
            <a:br>
              <a:rPr lang="zh-CN" altLang="en-US" sz="2400" dirty="0" smtClean="0"/>
            </a:br>
            <a:r>
              <a:rPr lang="zh-CN" altLang="en-US" sz="2400" dirty="0" smtClean="0"/>
              <a:t>   </a:t>
            </a:r>
            <a:r>
              <a:rPr lang="zh-CN" altLang="en-US" sz="2000" dirty="0" smtClean="0"/>
              <a:t>  </a:t>
            </a:r>
            <a:br>
              <a:rPr lang="zh-CN" altLang="en-US" sz="2000" dirty="0" smtClean="0"/>
            </a:br>
            <a:r>
              <a:rPr lang="zh-CN" altLang="en-US" sz="2000" dirty="0" smtClean="0"/>
              <a:t>    汉堡王公司是麦当劳公司的直接竞争者，它业经营快餐食品</a:t>
            </a:r>
            <a:r>
              <a:rPr lang="en-US" altLang="zh-CN" sz="2000" dirty="0" smtClean="0"/>
              <a:t>——</a:t>
            </a:r>
            <a:r>
              <a:rPr lang="zh-CN" altLang="en-US" sz="2000" dirty="0" smtClean="0"/>
              <a:t>汉堡包。汉堡王公司做的非常精明，它认为选择一种模仿他人的战略是危险的，而关键在于向顾客展示产品的独到之处，因而它选择了与麦当劳公司不同的差异化方式。麦当劳公司突出的是一致性，因而在那里要些专门烧制的食物有点困难。比如到一家麦当劳店要一份不含洋葱的汉堡包，就需要专门制作，在此期间你必须等待，因为麦当劳的体系不是为处理特殊点菜而设计的。这就有些不便。然而，汉堡王公司却有一句格言“随你的便”，专门针对麦当劳公司的一致性，告诉顾客要按顾客的口味制作汉堡包，从而形成自己的特点。</a:t>
            </a:r>
            <a:br>
              <a:rPr lang="zh-CN" altLang="en-US" sz="2000" dirty="0" smtClean="0"/>
            </a:br>
            <a:r>
              <a:rPr lang="zh-CN" altLang="en-US" sz="2000" dirty="0" smtClean="0"/>
              <a:t>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69039503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竞争战略与选择</a:t>
            </a:r>
            <a:endParaRPr lang="zh-CN" altLang="en-US" dirty="0"/>
          </a:p>
        </p:txBody>
      </p:sp>
      <p:sp>
        <p:nvSpPr>
          <p:cNvPr id="4"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5"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grpSp>
        <p:nvGrpSpPr>
          <p:cNvPr id="3" name="Group 10"/>
          <p:cNvGrpSpPr>
            <a:grpSpLocks/>
          </p:cNvGrpSpPr>
          <p:nvPr/>
        </p:nvGrpSpPr>
        <p:grpSpPr bwMode="auto">
          <a:xfrm>
            <a:off x="285720" y="2214554"/>
            <a:ext cx="2673350" cy="2671762"/>
            <a:chOff x="140" y="1419"/>
            <a:chExt cx="1684" cy="1683"/>
          </a:xfrm>
        </p:grpSpPr>
        <p:sp>
          <p:nvSpPr>
            <p:cNvPr id="10"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1"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2"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3"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14"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7"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1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Rectangle 21"/>
          <p:cNvSpPr>
            <a:spLocks noChangeArrowheads="1"/>
          </p:cNvSpPr>
          <p:nvPr/>
        </p:nvSpPr>
        <p:spPr bwMode="auto">
          <a:xfrm>
            <a:off x="4756150" y="1905000"/>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增长与稳定战略</a:t>
            </a:r>
            <a:endParaRPr lang="en-US" altLang="zh-CN" b="1" dirty="0">
              <a:solidFill>
                <a:srgbClr val="000000"/>
              </a:solidFill>
              <a:ea typeface="宋体" charset="-122"/>
            </a:endParaRPr>
          </a:p>
        </p:txBody>
      </p:sp>
      <p:sp>
        <p:nvSpPr>
          <p:cNvPr id="20"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1"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基本竞争战略</a:t>
            </a:r>
            <a:endParaRPr lang="en-US" altLang="zh-CN" b="1" dirty="0">
              <a:solidFill>
                <a:srgbClr val="000000"/>
              </a:solidFill>
              <a:ea typeface="宋体" charset="-122"/>
            </a:endParaRPr>
          </a:p>
        </p:txBody>
      </p:sp>
      <p:sp>
        <p:nvSpPr>
          <p:cNvPr id="22"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3"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4"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Rectangle 33"/>
          <p:cNvSpPr>
            <a:spLocks noChangeArrowheads="1"/>
          </p:cNvSpPr>
          <p:nvPr/>
        </p:nvSpPr>
        <p:spPr bwMode="auto">
          <a:xfrm>
            <a:off x="4756150" y="4918075"/>
            <a:ext cx="341632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92D050"/>
                </a:solidFill>
                <a:ea typeface="宋体" charset="-122"/>
              </a:rPr>
              <a:t>产品生命周期对战略选择的影响</a:t>
            </a:r>
            <a:endParaRPr lang="en-US" altLang="zh-CN" b="1" dirty="0">
              <a:solidFill>
                <a:srgbClr val="92D050"/>
              </a:solidFill>
              <a:ea typeface="宋体" charset="-122"/>
            </a:endParaRPr>
          </a:p>
        </p:txBody>
      </p:sp>
      <p:sp>
        <p:nvSpPr>
          <p:cNvPr id="26"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7" name="TextBox 2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183152037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5.3 </a:t>
            </a:r>
            <a:r>
              <a:rPr lang="zh-CN" altLang="en-US" sz="4000" dirty="0" smtClean="0"/>
              <a:t>产品生命周期对战略选择的影响</a:t>
            </a:r>
            <a:endParaRPr lang="zh-CN" altLang="en-US" sz="4000" dirty="0"/>
          </a:p>
        </p:txBody>
      </p:sp>
      <p:sp>
        <p:nvSpPr>
          <p:cNvPr id="3" name="内容占位符 2"/>
          <p:cNvSpPr>
            <a:spLocks noGrp="1"/>
          </p:cNvSpPr>
          <p:nvPr>
            <p:ph idx="1"/>
          </p:nvPr>
        </p:nvSpPr>
        <p:spPr/>
        <p:txBody>
          <a:bodyPr/>
          <a:lstStyle/>
          <a:p>
            <a:r>
              <a:rPr lang="zh-CN" altLang="en-US" dirty="0" smtClean="0"/>
              <a:t>产品生命周期：每种产品的销售和利润由弱转强，又由盛转衰的过程，即一种产品从试制完毕开始试销直被市场淘汰退出市场为止所经历的全部过程。</a:t>
            </a:r>
            <a:endParaRPr lang="zh-CN" alt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68363"/>
          </a:xfrm>
        </p:spPr>
        <p:txBody>
          <a:bodyPr/>
          <a:lstStyle/>
          <a:p>
            <a:r>
              <a:rPr lang="en-US" altLang="zh-CN" dirty="0" smtClean="0"/>
              <a:t>5.3.1 </a:t>
            </a:r>
            <a:r>
              <a:rPr lang="zh-CN" altLang="en-US" dirty="0" smtClean="0"/>
              <a:t>产品生命周期的各阶段</a:t>
            </a:r>
            <a:endParaRPr lang="zh-CN" altLang="en-US" dirty="0"/>
          </a:p>
        </p:txBody>
      </p:sp>
      <p:sp>
        <p:nvSpPr>
          <p:cNvPr id="3" name="内容占位符 2"/>
          <p:cNvSpPr>
            <a:spLocks noGrp="1"/>
          </p:cNvSpPr>
          <p:nvPr>
            <p:ph idx="1"/>
          </p:nvPr>
        </p:nvSpPr>
        <p:spPr>
          <a:xfrm>
            <a:off x="357158" y="1071546"/>
            <a:ext cx="7686700" cy="704840"/>
          </a:xfrm>
        </p:spPr>
        <p:txBody>
          <a:bodyPr/>
          <a:lstStyle/>
          <a:p>
            <a:r>
              <a:rPr lang="zh-CN" altLang="en-US" dirty="0" smtClean="0"/>
              <a:t>产品生命周期一般分为四个阶段如图</a:t>
            </a:r>
            <a:r>
              <a:rPr lang="en-US" altLang="zh-CN" dirty="0" smtClean="0"/>
              <a:t>5-2</a:t>
            </a:r>
            <a:r>
              <a:rPr lang="zh-CN" altLang="en-US" dirty="0" smtClean="0"/>
              <a:t>：</a:t>
            </a:r>
            <a:endParaRPr lang="zh-CN" altLang="en-US" dirty="0"/>
          </a:p>
        </p:txBody>
      </p:sp>
      <p:cxnSp>
        <p:nvCxnSpPr>
          <p:cNvPr id="8" name="直接箭头连接符 7"/>
          <p:cNvCxnSpPr/>
          <p:nvPr/>
        </p:nvCxnSpPr>
        <p:spPr>
          <a:xfrm>
            <a:off x="1643042" y="4214818"/>
            <a:ext cx="5857916" cy="1588"/>
          </a:xfrm>
          <a:prstGeom prst="straightConnector1">
            <a:avLst/>
          </a:prstGeom>
          <a:ln w="22225">
            <a:tailEnd type="arrow"/>
          </a:ln>
        </p:spPr>
        <p:style>
          <a:lnRef idx="1">
            <a:schemeClr val="accent2"/>
          </a:lnRef>
          <a:fillRef idx="0">
            <a:schemeClr val="accent2"/>
          </a:fillRef>
          <a:effectRef idx="0">
            <a:schemeClr val="accent2"/>
          </a:effectRef>
          <a:fontRef idx="minor">
            <a:schemeClr val="tx1"/>
          </a:fontRef>
        </p:style>
      </p:cxnSp>
      <p:cxnSp>
        <p:nvCxnSpPr>
          <p:cNvPr id="37" name="直接箭头连接符 36"/>
          <p:cNvCxnSpPr/>
          <p:nvPr/>
        </p:nvCxnSpPr>
        <p:spPr>
          <a:xfrm rot="5400000" flipH="1" flipV="1">
            <a:off x="357158" y="3714752"/>
            <a:ext cx="3429024" cy="1588"/>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1750199" y="3750471"/>
            <a:ext cx="307183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3036083" y="3750471"/>
            <a:ext cx="307183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4250529" y="3750471"/>
            <a:ext cx="307183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任意多边形 52"/>
          <p:cNvSpPr/>
          <p:nvPr/>
        </p:nvSpPr>
        <p:spPr>
          <a:xfrm>
            <a:off x="2928926" y="2571744"/>
            <a:ext cx="3471863" cy="1112043"/>
          </a:xfrm>
          <a:custGeom>
            <a:avLst/>
            <a:gdLst>
              <a:gd name="connsiteX0" fmla="*/ 0 w 3471863"/>
              <a:gd name="connsiteY0" fmla="*/ 1112043 h 1112043"/>
              <a:gd name="connsiteX1" fmla="*/ 1200150 w 3471863"/>
              <a:gd name="connsiteY1" fmla="*/ 854868 h 1112043"/>
              <a:gd name="connsiteX2" fmla="*/ 1714500 w 3471863"/>
              <a:gd name="connsiteY2" fmla="*/ 454818 h 1112043"/>
              <a:gd name="connsiteX3" fmla="*/ 2057400 w 3471863"/>
              <a:gd name="connsiteY3" fmla="*/ 154781 h 1112043"/>
              <a:gd name="connsiteX4" fmla="*/ 2628900 w 3471863"/>
              <a:gd name="connsiteY4" fmla="*/ 40481 h 1112043"/>
              <a:gd name="connsiteX5" fmla="*/ 3000375 w 3471863"/>
              <a:gd name="connsiteY5" fmla="*/ 397668 h 1112043"/>
              <a:gd name="connsiteX6" fmla="*/ 3300413 w 3471863"/>
              <a:gd name="connsiteY6" fmla="*/ 626268 h 1112043"/>
              <a:gd name="connsiteX7" fmla="*/ 3471863 w 3471863"/>
              <a:gd name="connsiteY7" fmla="*/ 626268 h 111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1863" h="1112043">
                <a:moveTo>
                  <a:pt x="0" y="1112043"/>
                </a:moveTo>
                <a:cubicBezTo>
                  <a:pt x="457200" y="1038224"/>
                  <a:pt x="914400" y="964406"/>
                  <a:pt x="1200150" y="854868"/>
                </a:cubicBezTo>
                <a:cubicBezTo>
                  <a:pt x="1485900" y="745331"/>
                  <a:pt x="1571625" y="571499"/>
                  <a:pt x="1714500" y="454818"/>
                </a:cubicBezTo>
                <a:cubicBezTo>
                  <a:pt x="1857375" y="338137"/>
                  <a:pt x="1905000" y="223837"/>
                  <a:pt x="2057400" y="154781"/>
                </a:cubicBezTo>
                <a:cubicBezTo>
                  <a:pt x="2209800" y="85725"/>
                  <a:pt x="2471738" y="0"/>
                  <a:pt x="2628900" y="40481"/>
                </a:cubicBezTo>
                <a:cubicBezTo>
                  <a:pt x="2786062" y="80962"/>
                  <a:pt x="2888456" y="300037"/>
                  <a:pt x="3000375" y="397668"/>
                </a:cubicBezTo>
                <a:cubicBezTo>
                  <a:pt x="3112294" y="495299"/>
                  <a:pt x="3221832" y="588168"/>
                  <a:pt x="3300413" y="626268"/>
                </a:cubicBezTo>
                <a:cubicBezTo>
                  <a:pt x="3378994" y="664368"/>
                  <a:pt x="3425428" y="645318"/>
                  <a:pt x="3471863" y="626268"/>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任意多边形 55"/>
          <p:cNvSpPr/>
          <p:nvPr/>
        </p:nvSpPr>
        <p:spPr>
          <a:xfrm>
            <a:off x="2700338" y="3500438"/>
            <a:ext cx="4071937" cy="1278731"/>
          </a:xfrm>
          <a:custGeom>
            <a:avLst/>
            <a:gdLst>
              <a:gd name="connsiteX0" fmla="*/ 0 w 4071937"/>
              <a:gd name="connsiteY0" fmla="*/ 1243012 h 1278731"/>
              <a:gd name="connsiteX1" fmla="*/ 985837 w 4071937"/>
              <a:gd name="connsiteY1" fmla="*/ 1114425 h 1278731"/>
              <a:gd name="connsiteX2" fmla="*/ 1800225 w 4071937"/>
              <a:gd name="connsiteY2" fmla="*/ 257175 h 1278731"/>
              <a:gd name="connsiteX3" fmla="*/ 2514600 w 4071937"/>
              <a:gd name="connsiteY3" fmla="*/ 42862 h 1278731"/>
              <a:gd name="connsiteX4" fmla="*/ 4071937 w 4071937"/>
              <a:gd name="connsiteY4" fmla="*/ 514350 h 127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937" h="1278731">
                <a:moveTo>
                  <a:pt x="0" y="1243012"/>
                </a:moveTo>
                <a:cubicBezTo>
                  <a:pt x="342900" y="1260871"/>
                  <a:pt x="685800" y="1278731"/>
                  <a:pt x="985837" y="1114425"/>
                </a:cubicBezTo>
                <a:cubicBezTo>
                  <a:pt x="1285874" y="950119"/>
                  <a:pt x="1545431" y="435769"/>
                  <a:pt x="1800225" y="257175"/>
                </a:cubicBezTo>
                <a:cubicBezTo>
                  <a:pt x="2055019" y="78581"/>
                  <a:pt x="2135981" y="0"/>
                  <a:pt x="2514600" y="42862"/>
                </a:cubicBezTo>
                <a:cubicBezTo>
                  <a:pt x="2893219" y="85724"/>
                  <a:pt x="3482578" y="300037"/>
                  <a:pt x="4071937" y="514350"/>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56"/>
          <p:cNvSpPr txBox="1"/>
          <p:nvPr/>
        </p:nvSpPr>
        <p:spPr>
          <a:xfrm>
            <a:off x="6786578" y="3500438"/>
            <a:ext cx="1071570" cy="369332"/>
          </a:xfrm>
          <a:prstGeom prst="rect">
            <a:avLst/>
          </a:prstGeom>
          <a:noFill/>
        </p:spPr>
        <p:txBody>
          <a:bodyPr wrap="square" rtlCol="0">
            <a:spAutoFit/>
          </a:bodyPr>
          <a:lstStyle/>
          <a:p>
            <a:r>
              <a:rPr lang="zh-CN" altLang="en-US" dirty="0" smtClean="0"/>
              <a:t>利润</a:t>
            </a:r>
            <a:endParaRPr lang="zh-CN" altLang="en-US" dirty="0"/>
          </a:p>
        </p:txBody>
      </p:sp>
      <p:sp>
        <p:nvSpPr>
          <p:cNvPr id="58" name="TextBox 57"/>
          <p:cNvSpPr txBox="1"/>
          <p:nvPr/>
        </p:nvSpPr>
        <p:spPr>
          <a:xfrm>
            <a:off x="6429388" y="2714620"/>
            <a:ext cx="1143008" cy="369332"/>
          </a:xfrm>
          <a:prstGeom prst="rect">
            <a:avLst/>
          </a:prstGeom>
          <a:noFill/>
        </p:spPr>
        <p:txBody>
          <a:bodyPr wrap="square" rtlCol="0">
            <a:spAutoFit/>
          </a:bodyPr>
          <a:lstStyle/>
          <a:p>
            <a:r>
              <a:rPr lang="zh-CN" altLang="en-US" dirty="0" smtClean="0"/>
              <a:t>销售</a:t>
            </a:r>
            <a:endParaRPr lang="zh-CN" altLang="en-US" dirty="0"/>
          </a:p>
        </p:txBody>
      </p:sp>
      <p:cxnSp>
        <p:nvCxnSpPr>
          <p:cNvPr id="60" name="直接连接符 59"/>
          <p:cNvCxnSpPr>
            <a:stCxn id="56" idx="0"/>
          </p:cNvCxnSpPr>
          <p:nvPr/>
        </p:nvCxnSpPr>
        <p:spPr>
          <a:xfrm flipH="1" flipV="1">
            <a:off x="2500298" y="4500570"/>
            <a:ext cx="200040" cy="24288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285984" y="5357826"/>
            <a:ext cx="928694" cy="369332"/>
          </a:xfrm>
          <a:prstGeom prst="rect">
            <a:avLst/>
          </a:prstGeom>
          <a:noFill/>
        </p:spPr>
        <p:txBody>
          <a:bodyPr wrap="square" rtlCol="0">
            <a:spAutoFit/>
          </a:bodyPr>
          <a:lstStyle/>
          <a:p>
            <a:r>
              <a:rPr lang="zh-CN" altLang="en-US" dirty="0" smtClean="0"/>
              <a:t>投入期</a:t>
            </a:r>
            <a:endParaRPr lang="zh-CN" altLang="en-US" dirty="0"/>
          </a:p>
        </p:txBody>
      </p:sp>
      <p:sp>
        <p:nvSpPr>
          <p:cNvPr id="62" name="TextBox 61"/>
          <p:cNvSpPr txBox="1"/>
          <p:nvPr/>
        </p:nvSpPr>
        <p:spPr>
          <a:xfrm>
            <a:off x="3500430" y="5357826"/>
            <a:ext cx="928694" cy="369332"/>
          </a:xfrm>
          <a:prstGeom prst="rect">
            <a:avLst/>
          </a:prstGeom>
          <a:noFill/>
        </p:spPr>
        <p:txBody>
          <a:bodyPr wrap="square" rtlCol="0">
            <a:spAutoFit/>
          </a:bodyPr>
          <a:lstStyle/>
          <a:p>
            <a:r>
              <a:rPr lang="zh-CN" altLang="en-US" dirty="0" smtClean="0"/>
              <a:t>成长期</a:t>
            </a:r>
            <a:endParaRPr lang="zh-CN" altLang="en-US" dirty="0"/>
          </a:p>
        </p:txBody>
      </p:sp>
      <p:sp>
        <p:nvSpPr>
          <p:cNvPr id="63" name="TextBox 62"/>
          <p:cNvSpPr txBox="1"/>
          <p:nvPr/>
        </p:nvSpPr>
        <p:spPr>
          <a:xfrm>
            <a:off x="4786314" y="5357826"/>
            <a:ext cx="928694" cy="369332"/>
          </a:xfrm>
          <a:prstGeom prst="rect">
            <a:avLst/>
          </a:prstGeom>
          <a:noFill/>
        </p:spPr>
        <p:txBody>
          <a:bodyPr wrap="square" rtlCol="0">
            <a:spAutoFit/>
          </a:bodyPr>
          <a:lstStyle/>
          <a:p>
            <a:r>
              <a:rPr lang="zh-CN" altLang="en-US" dirty="0" smtClean="0"/>
              <a:t>成熟期</a:t>
            </a:r>
            <a:endParaRPr lang="zh-CN" altLang="en-US" dirty="0"/>
          </a:p>
        </p:txBody>
      </p:sp>
      <p:sp>
        <p:nvSpPr>
          <p:cNvPr id="64" name="TextBox 63"/>
          <p:cNvSpPr txBox="1"/>
          <p:nvPr/>
        </p:nvSpPr>
        <p:spPr>
          <a:xfrm>
            <a:off x="6215074" y="5357826"/>
            <a:ext cx="1143008" cy="369332"/>
          </a:xfrm>
          <a:prstGeom prst="rect">
            <a:avLst/>
          </a:prstGeom>
          <a:noFill/>
        </p:spPr>
        <p:txBody>
          <a:bodyPr wrap="square" rtlCol="0">
            <a:spAutoFit/>
          </a:bodyPr>
          <a:lstStyle/>
          <a:p>
            <a:r>
              <a:rPr lang="zh-CN" altLang="en-US" dirty="0" smtClean="0"/>
              <a:t>衰退期</a:t>
            </a:r>
            <a:endParaRPr lang="zh-CN" altLang="en-US" dirty="0"/>
          </a:p>
        </p:txBody>
      </p:sp>
      <p:sp>
        <p:nvSpPr>
          <p:cNvPr id="65" name="TextBox 64"/>
          <p:cNvSpPr txBox="1"/>
          <p:nvPr/>
        </p:nvSpPr>
        <p:spPr>
          <a:xfrm>
            <a:off x="214282" y="2143116"/>
            <a:ext cx="1643074" cy="369332"/>
          </a:xfrm>
          <a:prstGeom prst="rect">
            <a:avLst/>
          </a:prstGeom>
          <a:noFill/>
        </p:spPr>
        <p:txBody>
          <a:bodyPr wrap="square" rtlCol="0">
            <a:spAutoFit/>
          </a:bodyPr>
          <a:lstStyle/>
          <a:p>
            <a:r>
              <a:rPr lang="zh-CN" altLang="en-US" dirty="0" smtClean="0"/>
              <a:t>利润和销售</a:t>
            </a:r>
            <a:endParaRPr lang="zh-CN" alt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a:t>
            </a:r>
            <a:r>
              <a:rPr lang="zh-CN" altLang="en-US" dirty="0" smtClean="0"/>
              <a:t>产品生命周期的各阶段</a:t>
            </a:r>
            <a:endParaRPr lang="zh-CN" altLang="en-US" dirty="0"/>
          </a:p>
        </p:txBody>
      </p:sp>
      <p:sp>
        <p:nvSpPr>
          <p:cNvPr id="3" name="内容占位符 2"/>
          <p:cNvSpPr>
            <a:spLocks noGrp="1"/>
          </p:cNvSpPr>
          <p:nvPr>
            <p:ph idx="1"/>
          </p:nvPr>
        </p:nvSpPr>
        <p:spPr/>
        <p:txBody>
          <a:bodyPr/>
          <a:lstStyle/>
          <a:p>
            <a:r>
              <a:rPr lang="zh-CN" altLang="en-US" sz="2400" dirty="0" smtClean="0"/>
              <a:t>投入期：又称介绍期或试销期，是产品投入的初期。主要特征：</a:t>
            </a:r>
            <a:endParaRPr lang="en-US" altLang="zh-CN" sz="2400" dirty="0" smtClean="0"/>
          </a:p>
          <a:p>
            <a:pPr lvl="2"/>
            <a:r>
              <a:rPr lang="zh-CN" altLang="en-US" sz="2000" dirty="0" smtClean="0"/>
              <a:t>产品刚刚研制成功，产品结构和制造工艺尚未定型。</a:t>
            </a:r>
            <a:endParaRPr lang="en-US" altLang="zh-CN" sz="2000" dirty="0" smtClean="0"/>
          </a:p>
          <a:p>
            <a:pPr lvl="2"/>
            <a:r>
              <a:rPr lang="zh-CN" altLang="en-US" sz="2000" dirty="0" smtClean="0"/>
              <a:t>产品尚未被用户认识、销售量很小，同时企业产量也很小，尚不具备大批生产的条件，产品成本很高。</a:t>
            </a:r>
            <a:endParaRPr lang="en-US" altLang="zh-CN" sz="2000" dirty="0" smtClean="0"/>
          </a:p>
          <a:p>
            <a:pPr lvl="2"/>
            <a:r>
              <a:rPr lang="zh-CN" altLang="en-US" sz="2000" dirty="0" smtClean="0"/>
              <a:t>企业为了是新产品能够快速地被消费者接受，需要花费大量的广告促销费用，销售成本很高。</a:t>
            </a:r>
            <a:endParaRPr lang="en-US" altLang="zh-CN" sz="2000" dirty="0" smtClean="0"/>
          </a:p>
          <a:p>
            <a:pPr lvl="2"/>
            <a:r>
              <a:rPr lang="zh-CN" altLang="en-US" sz="2000" dirty="0" smtClean="0"/>
              <a:t>成熟期：又称饱和期，产品经过一段迅速发展后销售量趋于饱和，利润相对下降。主要特征为：</a:t>
            </a:r>
            <a:endParaRPr lang="en-US" altLang="zh-CN" sz="2000" dirty="0" smtClean="0"/>
          </a:p>
          <a:p>
            <a:pPr lvl="2"/>
            <a:r>
              <a:rPr lang="zh-CN" altLang="en-US" sz="2000" dirty="0" smtClean="0"/>
              <a:t>激烈的竞争使市场分割完毕，销售量大，但增长缓慢。</a:t>
            </a:r>
            <a:endParaRPr lang="en-US" altLang="zh-CN" sz="2000" dirty="0" smtClean="0"/>
          </a:p>
          <a:p>
            <a:pPr lvl="2"/>
            <a:r>
              <a:rPr lang="zh-CN" altLang="en-US" sz="2000" dirty="0" smtClean="0"/>
              <a:t>竞争迫使价格下降并且促销费用再度回升，产品利润下降，由于成熟时间较长，是产品的主要创利阶段</a:t>
            </a:r>
            <a:endParaRPr lang="zh-CN"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609600"/>
            <a:ext cx="8915400" cy="1066800"/>
          </a:xfrm>
        </p:spPr>
        <p:txBody>
          <a:bodyPr/>
          <a:lstStyle/>
          <a:p>
            <a:pPr marL="838200" indent="-838200" eaLnBrk="1" hangingPunct="1"/>
            <a:r>
              <a:rPr lang="zh-CN" altLang="en-US" sz="3600" b="1" smtClean="0">
                <a:latin typeface="黑体" pitchFamily="49" charset="-122"/>
                <a:ea typeface="黑体" pitchFamily="49" charset="-122"/>
              </a:rPr>
              <a:t>持续竞争优势对于任何企业都是一个挑战！</a:t>
            </a:r>
          </a:p>
        </p:txBody>
      </p:sp>
      <p:sp>
        <p:nvSpPr>
          <p:cNvPr id="20483" name="Line 3"/>
          <p:cNvSpPr>
            <a:spLocks noChangeShapeType="1"/>
          </p:cNvSpPr>
          <p:nvPr/>
        </p:nvSpPr>
        <p:spPr bwMode="auto">
          <a:xfrm>
            <a:off x="838200" y="4859338"/>
            <a:ext cx="7696200" cy="0"/>
          </a:xfrm>
          <a:prstGeom prst="line">
            <a:avLst/>
          </a:prstGeom>
          <a:noFill/>
          <a:ln w="9525">
            <a:solidFill>
              <a:schemeClr val="tx1"/>
            </a:solidFill>
            <a:round/>
            <a:headEnd/>
            <a:tailEnd/>
          </a:ln>
        </p:spPr>
        <p:txBody>
          <a:bodyPr/>
          <a:lstStyle/>
          <a:p>
            <a:endParaRPr lang="zh-CN" altLang="en-US"/>
          </a:p>
        </p:txBody>
      </p:sp>
      <p:sp>
        <p:nvSpPr>
          <p:cNvPr id="20484" name="Rectangle 4"/>
          <p:cNvSpPr>
            <a:spLocks noChangeArrowheads="1"/>
          </p:cNvSpPr>
          <p:nvPr/>
        </p:nvSpPr>
        <p:spPr bwMode="auto">
          <a:xfrm>
            <a:off x="1295400" y="2178050"/>
            <a:ext cx="914400" cy="2667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485" name="Rectangle 5"/>
          <p:cNvSpPr>
            <a:spLocks noChangeArrowheads="1"/>
          </p:cNvSpPr>
          <p:nvPr/>
        </p:nvSpPr>
        <p:spPr bwMode="auto">
          <a:xfrm>
            <a:off x="2971800" y="2178050"/>
            <a:ext cx="914400" cy="1295400"/>
          </a:xfrm>
          <a:prstGeom prst="rect">
            <a:avLst/>
          </a:prstGeom>
          <a:solidFill>
            <a:schemeClr val="accent1"/>
          </a:solidFill>
          <a:ln w="9525">
            <a:solidFill>
              <a:schemeClr val="tx1"/>
            </a:solidFill>
            <a:miter lim="800000"/>
            <a:headEnd/>
            <a:tailEnd/>
          </a:ln>
        </p:spPr>
        <p:txBody>
          <a:bodyPr wrap="none" anchor="ctr"/>
          <a:lstStyle/>
          <a:p>
            <a:pPr algn="ctr"/>
            <a:r>
              <a:rPr lang="en-US" altLang="zh-CN"/>
              <a:t>49</a:t>
            </a:r>
          </a:p>
        </p:txBody>
      </p:sp>
      <p:sp>
        <p:nvSpPr>
          <p:cNvPr id="20486" name="Rectangle 6"/>
          <p:cNvSpPr>
            <a:spLocks noChangeArrowheads="1"/>
          </p:cNvSpPr>
          <p:nvPr/>
        </p:nvSpPr>
        <p:spPr bwMode="auto">
          <a:xfrm>
            <a:off x="4572000" y="3473450"/>
            <a:ext cx="990600" cy="762000"/>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t>31</a:t>
            </a:r>
          </a:p>
        </p:txBody>
      </p:sp>
      <p:sp>
        <p:nvSpPr>
          <p:cNvPr id="20487" name="Rectangle 7"/>
          <p:cNvSpPr>
            <a:spLocks noChangeArrowheads="1"/>
          </p:cNvSpPr>
          <p:nvPr/>
        </p:nvSpPr>
        <p:spPr bwMode="auto">
          <a:xfrm>
            <a:off x="6172200" y="4235450"/>
            <a:ext cx="990600" cy="609600"/>
          </a:xfrm>
          <a:prstGeom prst="rect">
            <a:avLst/>
          </a:prstGeom>
          <a:solidFill>
            <a:schemeClr val="accent1"/>
          </a:solidFill>
          <a:ln w="9525">
            <a:solidFill>
              <a:schemeClr val="tx1"/>
            </a:solidFill>
            <a:miter lim="800000"/>
            <a:headEnd/>
            <a:tailEnd/>
          </a:ln>
        </p:spPr>
        <p:txBody>
          <a:bodyPr wrap="none" anchor="ctr"/>
          <a:lstStyle/>
          <a:p>
            <a:pPr algn="ctr"/>
            <a:r>
              <a:rPr lang="en-US" altLang="zh-CN"/>
              <a:t>20</a:t>
            </a:r>
          </a:p>
        </p:txBody>
      </p:sp>
      <p:sp>
        <p:nvSpPr>
          <p:cNvPr id="20488" name="Line 8"/>
          <p:cNvSpPr>
            <a:spLocks noChangeShapeType="1"/>
          </p:cNvSpPr>
          <p:nvPr/>
        </p:nvSpPr>
        <p:spPr bwMode="auto">
          <a:xfrm>
            <a:off x="3962400" y="3473450"/>
            <a:ext cx="914400" cy="0"/>
          </a:xfrm>
          <a:prstGeom prst="line">
            <a:avLst/>
          </a:prstGeom>
          <a:noFill/>
          <a:ln w="9525">
            <a:solidFill>
              <a:schemeClr val="tx1"/>
            </a:solidFill>
            <a:prstDash val="dash"/>
            <a:round/>
            <a:headEnd/>
            <a:tailEnd/>
          </a:ln>
        </p:spPr>
        <p:txBody>
          <a:bodyPr/>
          <a:lstStyle/>
          <a:p>
            <a:endParaRPr lang="zh-CN" altLang="en-US"/>
          </a:p>
        </p:txBody>
      </p:sp>
      <p:sp>
        <p:nvSpPr>
          <p:cNvPr id="20489" name="Line 9"/>
          <p:cNvSpPr>
            <a:spLocks noChangeShapeType="1"/>
          </p:cNvSpPr>
          <p:nvPr/>
        </p:nvSpPr>
        <p:spPr bwMode="auto">
          <a:xfrm>
            <a:off x="5410200" y="4235450"/>
            <a:ext cx="914400" cy="0"/>
          </a:xfrm>
          <a:prstGeom prst="line">
            <a:avLst/>
          </a:prstGeom>
          <a:noFill/>
          <a:ln w="9525">
            <a:solidFill>
              <a:schemeClr val="tx1"/>
            </a:solidFill>
            <a:prstDash val="dash"/>
            <a:round/>
            <a:headEnd/>
            <a:tailEnd/>
          </a:ln>
        </p:spPr>
        <p:txBody>
          <a:bodyPr/>
          <a:lstStyle/>
          <a:p>
            <a:endParaRPr lang="zh-CN" altLang="en-US"/>
          </a:p>
        </p:txBody>
      </p:sp>
      <p:sp>
        <p:nvSpPr>
          <p:cNvPr id="20490" name="Line 10"/>
          <p:cNvSpPr>
            <a:spLocks noChangeShapeType="1"/>
          </p:cNvSpPr>
          <p:nvPr/>
        </p:nvSpPr>
        <p:spPr bwMode="auto">
          <a:xfrm>
            <a:off x="2209800" y="2178050"/>
            <a:ext cx="914400" cy="0"/>
          </a:xfrm>
          <a:prstGeom prst="line">
            <a:avLst/>
          </a:prstGeom>
          <a:noFill/>
          <a:ln w="9525">
            <a:solidFill>
              <a:schemeClr val="tx1"/>
            </a:solidFill>
            <a:prstDash val="dash"/>
            <a:round/>
            <a:headEnd/>
            <a:tailEnd/>
          </a:ln>
        </p:spPr>
        <p:txBody>
          <a:bodyPr/>
          <a:lstStyle/>
          <a:p>
            <a:endParaRPr lang="zh-CN" altLang="en-US"/>
          </a:p>
        </p:txBody>
      </p:sp>
      <p:sp>
        <p:nvSpPr>
          <p:cNvPr id="20491" name="Text Box 11"/>
          <p:cNvSpPr txBox="1">
            <a:spLocks noChangeArrowheads="1"/>
          </p:cNvSpPr>
          <p:nvPr/>
        </p:nvSpPr>
        <p:spPr bwMode="auto">
          <a:xfrm>
            <a:off x="1295400" y="1811338"/>
            <a:ext cx="914400" cy="366712"/>
          </a:xfrm>
          <a:prstGeom prst="rect">
            <a:avLst/>
          </a:prstGeom>
          <a:noFill/>
          <a:ln w="9525">
            <a:noFill/>
            <a:miter lim="800000"/>
            <a:headEnd/>
            <a:tailEnd/>
          </a:ln>
        </p:spPr>
        <p:txBody>
          <a:bodyPr>
            <a:spAutoFit/>
          </a:bodyPr>
          <a:lstStyle/>
          <a:p>
            <a:pPr>
              <a:spcBef>
                <a:spcPct val="50000"/>
              </a:spcBef>
            </a:pPr>
            <a:r>
              <a:rPr lang="en-US" altLang="zh-CN"/>
              <a:t>100</a:t>
            </a:r>
          </a:p>
        </p:txBody>
      </p:sp>
      <p:sp>
        <p:nvSpPr>
          <p:cNvPr id="20492" name="Text Box 12"/>
          <p:cNvSpPr txBox="1">
            <a:spLocks noChangeArrowheads="1"/>
          </p:cNvSpPr>
          <p:nvPr/>
        </p:nvSpPr>
        <p:spPr bwMode="auto">
          <a:xfrm>
            <a:off x="1066800" y="4997450"/>
            <a:ext cx="1295400" cy="641350"/>
          </a:xfrm>
          <a:prstGeom prst="rect">
            <a:avLst/>
          </a:prstGeom>
          <a:noFill/>
          <a:ln w="9525">
            <a:noFill/>
            <a:miter lim="800000"/>
            <a:headEnd/>
            <a:tailEnd/>
          </a:ln>
        </p:spPr>
        <p:txBody>
          <a:bodyPr>
            <a:spAutoFit/>
          </a:bodyPr>
          <a:lstStyle/>
          <a:p>
            <a:pPr>
              <a:spcBef>
                <a:spcPct val="50000"/>
              </a:spcBef>
            </a:pPr>
            <a:r>
              <a:rPr lang="en-US" altLang="zh-CN"/>
              <a:t>1912</a:t>
            </a:r>
            <a:r>
              <a:rPr lang="zh-CN" altLang="en-US"/>
              <a:t>年世界</a:t>
            </a:r>
            <a:r>
              <a:rPr lang="en-US" altLang="zh-CN"/>
              <a:t>100</a:t>
            </a:r>
            <a:r>
              <a:rPr lang="zh-CN" altLang="en-US"/>
              <a:t>强</a:t>
            </a:r>
          </a:p>
        </p:txBody>
      </p:sp>
      <p:sp>
        <p:nvSpPr>
          <p:cNvPr id="20493" name="Text Box 13"/>
          <p:cNvSpPr txBox="1">
            <a:spLocks noChangeArrowheads="1"/>
          </p:cNvSpPr>
          <p:nvPr/>
        </p:nvSpPr>
        <p:spPr bwMode="auto">
          <a:xfrm>
            <a:off x="2590800" y="4997450"/>
            <a:ext cx="1295400" cy="641350"/>
          </a:xfrm>
          <a:prstGeom prst="rect">
            <a:avLst/>
          </a:prstGeom>
          <a:noFill/>
          <a:ln w="9525">
            <a:noFill/>
            <a:miter lim="800000"/>
            <a:headEnd/>
            <a:tailEnd/>
          </a:ln>
        </p:spPr>
        <p:txBody>
          <a:bodyPr>
            <a:spAutoFit/>
          </a:bodyPr>
          <a:lstStyle/>
          <a:p>
            <a:pPr>
              <a:spcBef>
                <a:spcPct val="50000"/>
              </a:spcBef>
            </a:pPr>
            <a:r>
              <a:rPr lang="zh-CN" altLang="en-US"/>
              <a:t>被收购、或破产</a:t>
            </a:r>
          </a:p>
        </p:txBody>
      </p:sp>
      <p:sp>
        <p:nvSpPr>
          <p:cNvPr id="20494" name="Text Box 14"/>
          <p:cNvSpPr txBox="1">
            <a:spLocks noChangeArrowheads="1"/>
          </p:cNvSpPr>
          <p:nvPr/>
        </p:nvSpPr>
        <p:spPr bwMode="auto">
          <a:xfrm>
            <a:off x="4114800" y="4997450"/>
            <a:ext cx="1828800" cy="641350"/>
          </a:xfrm>
          <a:prstGeom prst="rect">
            <a:avLst/>
          </a:prstGeom>
          <a:noFill/>
          <a:ln w="9525">
            <a:noFill/>
            <a:miter lim="800000"/>
            <a:headEnd/>
            <a:tailEnd/>
          </a:ln>
        </p:spPr>
        <p:txBody>
          <a:bodyPr>
            <a:spAutoFit/>
          </a:bodyPr>
          <a:lstStyle/>
          <a:p>
            <a:pPr>
              <a:spcBef>
                <a:spcPct val="50000"/>
              </a:spcBef>
            </a:pPr>
            <a:r>
              <a:rPr lang="zh-CN" altLang="en-US"/>
              <a:t>仍生存，但不再是世界</a:t>
            </a:r>
            <a:r>
              <a:rPr lang="en-US" altLang="zh-CN"/>
              <a:t>100</a:t>
            </a:r>
            <a:r>
              <a:rPr lang="zh-CN" altLang="en-US"/>
              <a:t>强</a:t>
            </a:r>
          </a:p>
        </p:txBody>
      </p:sp>
      <p:sp>
        <p:nvSpPr>
          <p:cNvPr id="20495" name="Text Box 15"/>
          <p:cNvSpPr txBox="1">
            <a:spLocks noChangeArrowheads="1"/>
          </p:cNvSpPr>
          <p:nvPr/>
        </p:nvSpPr>
        <p:spPr bwMode="auto">
          <a:xfrm>
            <a:off x="6172200" y="4997450"/>
            <a:ext cx="1676400" cy="641350"/>
          </a:xfrm>
          <a:prstGeom prst="rect">
            <a:avLst/>
          </a:prstGeom>
          <a:noFill/>
          <a:ln w="9525">
            <a:noFill/>
            <a:miter lim="800000"/>
            <a:headEnd/>
            <a:tailEnd/>
          </a:ln>
        </p:spPr>
        <p:txBody>
          <a:bodyPr>
            <a:spAutoFit/>
          </a:bodyPr>
          <a:lstStyle/>
          <a:p>
            <a:pPr>
              <a:spcBef>
                <a:spcPct val="50000"/>
              </a:spcBef>
            </a:pPr>
            <a:r>
              <a:rPr lang="en-US" altLang="zh-CN"/>
              <a:t>1995</a:t>
            </a:r>
            <a:r>
              <a:rPr lang="zh-CN" altLang="en-US"/>
              <a:t>年仍是世界</a:t>
            </a:r>
            <a:r>
              <a:rPr lang="en-US" altLang="zh-CN"/>
              <a:t>100</a:t>
            </a:r>
            <a:r>
              <a:rPr lang="zh-CN" altLang="en-US"/>
              <a:t>强</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5.3.1.1</a:t>
            </a:r>
            <a:r>
              <a:rPr lang="zh-CN" altLang="en-US" sz="3200" dirty="0" smtClean="0"/>
              <a:t>生命周期各阶段的特征（表</a:t>
            </a:r>
            <a:r>
              <a:rPr lang="en-US" altLang="zh-CN" sz="3200" dirty="0" smtClean="0"/>
              <a:t>5-4</a:t>
            </a:r>
            <a:r>
              <a:rPr lang="zh-CN" altLang="en-US" sz="3200" dirty="0" smtClean="0"/>
              <a:t>）</a:t>
            </a:r>
            <a:endParaRPr lang="zh-CN" altLang="en-US" sz="3200" dirty="0"/>
          </a:p>
        </p:txBody>
      </p:sp>
      <p:graphicFrame>
        <p:nvGraphicFramePr>
          <p:cNvPr id="4" name="表格 3"/>
          <p:cNvGraphicFramePr>
            <a:graphicFrameLocks noGrp="1"/>
          </p:cNvGraphicFramePr>
          <p:nvPr/>
        </p:nvGraphicFramePr>
        <p:xfrm>
          <a:off x="1071538" y="1071546"/>
          <a:ext cx="7000924" cy="5125720"/>
        </p:xfrm>
        <a:graphic>
          <a:graphicData uri="http://schemas.openxmlformats.org/drawingml/2006/table">
            <a:tbl>
              <a:tblPr firstRow="1" bandRow="1">
                <a:tableStyleId>{21E4AEA4-8DFA-4A89-87EB-49C32662AFE0}</a:tableStyleId>
              </a:tblPr>
              <a:tblGrid>
                <a:gridCol w="1785950"/>
                <a:gridCol w="5214974"/>
              </a:tblGrid>
              <a:tr h="370840">
                <a:tc>
                  <a:txBody>
                    <a:bodyPr/>
                    <a:lstStyle/>
                    <a:p>
                      <a:r>
                        <a:rPr lang="zh-CN" altLang="en-US" dirty="0" smtClean="0"/>
                        <a:t>生命周期</a:t>
                      </a:r>
                      <a:endParaRPr lang="zh-CN" altLang="en-US" dirty="0"/>
                    </a:p>
                  </a:txBody>
                  <a:tcPr/>
                </a:tc>
                <a:tc>
                  <a:txBody>
                    <a:bodyPr/>
                    <a:lstStyle/>
                    <a:p>
                      <a:pPr algn="ctr"/>
                      <a:r>
                        <a:rPr lang="zh-CN" altLang="en-US" dirty="0" smtClean="0"/>
                        <a:t>特征</a:t>
                      </a:r>
                      <a:endParaRPr lang="zh-CN" altLang="en-US" dirty="0"/>
                    </a:p>
                  </a:txBody>
                  <a:tcPr/>
                </a:tc>
              </a:tr>
              <a:tr h="370840">
                <a:tc>
                  <a:txBody>
                    <a:bodyPr/>
                    <a:lstStyle/>
                    <a:p>
                      <a:r>
                        <a:rPr lang="zh-CN" altLang="en-US" sz="1600" dirty="0" smtClean="0"/>
                        <a:t>投入期</a:t>
                      </a:r>
                      <a:endParaRPr lang="zh-CN" altLang="en-US" sz="1600" dirty="0"/>
                    </a:p>
                  </a:txBody>
                  <a:tcPr/>
                </a:tc>
                <a:tc>
                  <a:txBody>
                    <a:bodyPr/>
                    <a:lstStyle/>
                    <a:p>
                      <a:pPr lvl="0" algn="l"/>
                      <a:r>
                        <a:rPr lang="zh-CN" altLang="en-US" sz="1600" dirty="0" smtClean="0"/>
                        <a:t>产品刚刚研制成功，产品结构和制造工艺尚未定型。</a:t>
                      </a:r>
                      <a:endParaRPr lang="en-US" altLang="zh-CN" sz="1600" dirty="0" smtClean="0"/>
                    </a:p>
                    <a:p>
                      <a:pPr lvl="0" algn="l"/>
                      <a:r>
                        <a:rPr lang="zh-CN" altLang="en-US" sz="1600" dirty="0" smtClean="0"/>
                        <a:t>产品尚未被用户认识、销售量很小，同时企业产量也很小，尚不具备大批生产的条件，产品成本很高。</a:t>
                      </a:r>
                      <a:endParaRPr lang="en-US" altLang="zh-CN" sz="1600" dirty="0" smtClean="0"/>
                    </a:p>
                    <a:p>
                      <a:pPr lvl="0" algn="l"/>
                      <a:r>
                        <a:rPr lang="zh-CN" altLang="en-US" sz="1600" dirty="0" smtClean="0"/>
                        <a:t>企业为了使新产品能够快速地被消费者接受，需要花费大量的广告促销费用，销售成本很高。</a:t>
                      </a:r>
                      <a:endParaRPr lang="en-US" altLang="zh-CN" sz="1600" dirty="0" smtClean="0"/>
                    </a:p>
                    <a:p>
                      <a:endParaRPr lang="zh-CN" altLang="en-US" sz="1600" dirty="0"/>
                    </a:p>
                  </a:txBody>
                  <a:tcPr/>
                </a:tc>
              </a:tr>
              <a:tr h="370840">
                <a:tc>
                  <a:txBody>
                    <a:bodyPr/>
                    <a:lstStyle/>
                    <a:p>
                      <a:r>
                        <a:rPr lang="zh-CN" altLang="en-US" sz="1600" dirty="0" smtClean="0"/>
                        <a:t>成长期</a:t>
                      </a:r>
                      <a:endParaRPr lang="zh-CN" altLang="en-US" sz="1600" dirty="0"/>
                    </a:p>
                  </a:txBody>
                  <a:tcPr/>
                </a:tc>
                <a:tc>
                  <a:txBody>
                    <a:bodyPr/>
                    <a:lstStyle/>
                    <a:p>
                      <a:r>
                        <a:rPr lang="zh-CN" altLang="en-US" sz="1600" dirty="0" smtClean="0"/>
                        <a:t>新产品通过大量的广告和促销活动开始被消费者所认可；销售量迅速增长，利润显著增加；仿制商品开始进入市场，竞争激烈；销售量的增加使得企业开始扩大生产，稳定生产工艺；有远见的企业开始产品的改进和换代产品的开发；</a:t>
                      </a:r>
                      <a:endParaRPr lang="zh-CN" altLang="en-US" sz="1600" dirty="0"/>
                    </a:p>
                  </a:txBody>
                  <a:tcPr/>
                </a:tc>
              </a:tr>
              <a:tr h="370840">
                <a:tc>
                  <a:txBody>
                    <a:bodyPr/>
                    <a:lstStyle/>
                    <a:p>
                      <a:r>
                        <a:rPr lang="zh-CN" altLang="en-US" sz="1600" dirty="0" smtClean="0"/>
                        <a:t>成熟期</a:t>
                      </a:r>
                      <a:endParaRPr lang="zh-CN" altLang="en-US" sz="1600" dirty="0"/>
                    </a:p>
                  </a:txBody>
                  <a:tcPr/>
                </a:tc>
                <a:tc>
                  <a:txBody>
                    <a:bodyPr/>
                    <a:lstStyle/>
                    <a:p>
                      <a:pPr lvl="0"/>
                      <a:r>
                        <a:rPr lang="zh-CN" altLang="en-US" sz="1600" dirty="0" smtClean="0"/>
                        <a:t>激烈的竞争使市场分割完毕，销售量大，但增长缓慢。</a:t>
                      </a:r>
                      <a:endParaRPr lang="en-US" altLang="zh-CN" sz="1600" dirty="0" smtClean="0"/>
                    </a:p>
                    <a:p>
                      <a:pPr lvl="0"/>
                      <a:r>
                        <a:rPr lang="zh-CN" altLang="en-US" sz="1600" dirty="0" smtClean="0"/>
                        <a:t>竞争迫使价格下降并且促销费用再度回升，产品利润下降，由于成熟时间较长，是产品的主要创利阶段；</a:t>
                      </a:r>
                    </a:p>
                    <a:p>
                      <a:endParaRPr lang="zh-CN" altLang="en-US" sz="1600" dirty="0"/>
                    </a:p>
                  </a:txBody>
                  <a:tcPr/>
                </a:tc>
              </a:tr>
              <a:tr h="370840">
                <a:tc>
                  <a:txBody>
                    <a:bodyPr/>
                    <a:lstStyle/>
                    <a:p>
                      <a:r>
                        <a:rPr lang="zh-CN" altLang="en-US" sz="1600" dirty="0" smtClean="0"/>
                        <a:t>衰退期</a:t>
                      </a:r>
                      <a:endParaRPr lang="zh-CN" altLang="en-US" sz="1600" dirty="0"/>
                    </a:p>
                  </a:txBody>
                  <a:tcPr/>
                </a:tc>
                <a:tc>
                  <a:txBody>
                    <a:bodyPr/>
                    <a:lstStyle/>
                    <a:p>
                      <a:r>
                        <a:rPr lang="zh-CN" altLang="en-US" sz="1600" dirty="0" smtClean="0"/>
                        <a:t>产品销售增长率为</a:t>
                      </a:r>
                      <a:r>
                        <a:rPr lang="en-US" altLang="zh-CN" sz="1600" dirty="0" smtClean="0"/>
                        <a:t>0 </a:t>
                      </a:r>
                      <a:r>
                        <a:rPr lang="zh-CN" altLang="en-US" sz="1600" dirty="0" smtClean="0"/>
                        <a:t>，销量呈下降趋势；具有更完善功能的新一代产品进入市场，产品在技术上处于劣势，被迫降价销售，利润迅速下降，最后停产退出市场。</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5.3.2 </a:t>
            </a:r>
            <a:r>
              <a:rPr lang="zh-CN" altLang="en-US" sz="3200" dirty="0" smtClean="0"/>
              <a:t>产品生命周期个阶段的策略（图</a:t>
            </a:r>
            <a:r>
              <a:rPr lang="en-US" altLang="zh-CN" sz="3200" dirty="0" smtClean="0"/>
              <a:t>5-3</a:t>
            </a:r>
            <a:r>
              <a:rPr lang="zh-CN" altLang="en-US" sz="3200" dirty="0" smtClean="0"/>
              <a:t>）</a:t>
            </a:r>
            <a:endParaRPr lang="zh-CN" altLang="en-US" sz="3200" dirty="0"/>
          </a:p>
        </p:txBody>
      </p:sp>
      <p:sp>
        <p:nvSpPr>
          <p:cNvPr id="4" name="页脚占位符 2"/>
          <p:cNvSpPr>
            <a:spLocks noGrp="1"/>
          </p:cNvSpPr>
          <p:nvPr>
            <p:ph type="ftr" sz="quarter" idx="10"/>
          </p:nvPr>
        </p:nvSpPr>
        <p:spPr>
          <a:xfrm>
            <a:off x="5665773" y="5741982"/>
            <a:ext cx="2895600" cy="320675"/>
          </a:xfrm>
        </p:spPr>
        <p:txBody>
          <a:bodyPr/>
          <a:lstStyle/>
          <a:p>
            <a:r>
              <a:rPr lang="en-US" altLang="zh-CN"/>
              <a:t>Company Logo</a:t>
            </a:r>
          </a:p>
        </p:txBody>
      </p:sp>
      <p:sp>
        <p:nvSpPr>
          <p:cNvPr id="5" name="AutoShape 3"/>
          <p:cNvSpPr>
            <a:spLocks noChangeArrowheads="1"/>
          </p:cNvSpPr>
          <p:nvPr/>
        </p:nvSpPr>
        <p:spPr bwMode="auto">
          <a:xfrm>
            <a:off x="5949937" y="2714620"/>
            <a:ext cx="1551022" cy="3714776"/>
          </a:xfrm>
          <a:prstGeom prst="roundRect">
            <a:avLst>
              <a:gd name="adj" fmla="val 13745"/>
            </a:avLst>
          </a:prstGeom>
          <a:noFill/>
          <a:ln w="38100">
            <a:solidFill>
              <a:srgbClr val="0070C0"/>
            </a:solidFill>
            <a:round/>
            <a:headEnd/>
            <a:tailEnd/>
          </a:ln>
          <a:effectLst/>
        </p:spPr>
        <p:txBody>
          <a:bodyPr wrap="none" anchor="ctr"/>
          <a:lstStyle/>
          <a:p>
            <a:endParaRPr lang="zh-CN" altLang="en-US"/>
          </a:p>
        </p:txBody>
      </p:sp>
      <p:sp>
        <p:nvSpPr>
          <p:cNvPr id="6" name="AutoShape 4"/>
          <p:cNvSpPr>
            <a:spLocks noChangeArrowheads="1"/>
          </p:cNvSpPr>
          <p:nvPr/>
        </p:nvSpPr>
        <p:spPr bwMode="auto">
          <a:xfrm>
            <a:off x="4254486" y="2714620"/>
            <a:ext cx="1603398" cy="3714776"/>
          </a:xfrm>
          <a:prstGeom prst="roundRect">
            <a:avLst>
              <a:gd name="adj" fmla="val 13745"/>
            </a:avLst>
          </a:prstGeom>
          <a:noFill/>
          <a:ln w="38100">
            <a:solidFill>
              <a:srgbClr val="CC3300"/>
            </a:solidFill>
            <a:round/>
            <a:headEnd/>
            <a:tailEnd/>
          </a:ln>
          <a:effectLst/>
        </p:spPr>
        <p:txBody>
          <a:bodyPr wrap="none" anchor="ctr"/>
          <a:lstStyle/>
          <a:p>
            <a:endParaRPr lang="zh-CN" altLang="en-US"/>
          </a:p>
        </p:txBody>
      </p:sp>
      <p:sp>
        <p:nvSpPr>
          <p:cNvPr id="7" name="AutoShape 5"/>
          <p:cNvSpPr>
            <a:spLocks noChangeArrowheads="1"/>
          </p:cNvSpPr>
          <p:nvPr/>
        </p:nvSpPr>
        <p:spPr bwMode="auto">
          <a:xfrm>
            <a:off x="2571736" y="2714620"/>
            <a:ext cx="1522401" cy="3741742"/>
          </a:xfrm>
          <a:prstGeom prst="roundRect">
            <a:avLst>
              <a:gd name="adj" fmla="val 13745"/>
            </a:avLst>
          </a:prstGeom>
          <a:noFill/>
          <a:ln w="38100">
            <a:solidFill>
              <a:srgbClr val="00B0F0"/>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865173" y="2714620"/>
            <a:ext cx="1492249" cy="3714776"/>
          </a:xfrm>
          <a:prstGeom prst="roundRect">
            <a:avLst>
              <a:gd name="adj" fmla="val 13745"/>
            </a:avLst>
          </a:prstGeom>
          <a:noFill/>
          <a:ln w="38100">
            <a:solidFill>
              <a:srgbClr val="CC3300"/>
            </a:solidFill>
            <a:round/>
            <a:headEnd/>
            <a:tailEnd/>
          </a:ln>
          <a:effectLst/>
        </p:spPr>
        <p:txBody>
          <a:bodyPr wrap="none" anchor="ctr"/>
          <a:lstStyle/>
          <a:p>
            <a:endParaRPr lang="zh-CN" altLang="en-US"/>
          </a:p>
        </p:txBody>
      </p:sp>
      <p:grpSp>
        <p:nvGrpSpPr>
          <p:cNvPr id="3" name="Group 7"/>
          <p:cNvGrpSpPr>
            <a:grpSpLocks/>
          </p:cNvGrpSpPr>
          <p:nvPr/>
        </p:nvGrpSpPr>
        <p:grpSpPr bwMode="auto">
          <a:xfrm>
            <a:off x="1135071" y="1525605"/>
            <a:ext cx="5895975" cy="936625"/>
            <a:chOff x="624" y="1152"/>
            <a:chExt cx="4080" cy="720"/>
          </a:xfrm>
        </p:grpSpPr>
        <p:sp>
          <p:nvSpPr>
            <p:cNvPr id="10"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9" name="Group 9"/>
            <p:cNvGrpSpPr>
              <a:grpSpLocks/>
            </p:cNvGrpSpPr>
            <p:nvPr/>
          </p:nvGrpSpPr>
          <p:grpSpPr bwMode="auto">
            <a:xfrm>
              <a:off x="1292" y="1296"/>
              <a:ext cx="623" cy="96"/>
              <a:chOff x="2003" y="3439"/>
              <a:chExt cx="468" cy="244"/>
            </a:xfrm>
          </p:grpSpPr>
          <p:sp>
            <p:nvSpPr>
              <p:cNvPr id="25"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26"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27"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8"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2" name="Rectangle 14"/>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11" name="Group 15"/>
            <p:cNvGrpSpPr>
              <a:grpSpLocks/>
            </p:cNvGrpSpPr>
            <p:nvPr/>
          </p:nvGrpSpPr>
          <p:grpSpPr bwMode="auto">
            <a:xfrm>
              <a:off x="2444" y="1296"/>
              <a:ext cx="623" cy="96"/>
              <a:chOff x="2003" y="3439"/>
              <a:chExt cx="468" cy="244"/>
            </a:xfrm>
          </p:grpSpPr>
          <p:sp>
            <p:nvSpPr>
              <p:cNvPr id="21"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22"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23"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4"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4"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13" name="Group 21"/>
            <p:cNvGrpSpPr>
              <a:grpSpLocks/>
            </p:cNvGrpSpPr>
            <p:nvPr/>
          </p:nvGrpSpPr>
          <p:grpSpPr bwMode="auto">
            <a:xfrm>
              <a:off x="3605" y="1296"/>
              <a:ext cx="817" cy="96"/>
              <a:chOff x="2003" y="3439"/>
              <a:chExt cx="468" cy="244"/>
            </a:xfrm>
          </p:grpSpPr>
          <p:sp>
            <p:nvSpPr>
              <p:cNvPr id="17"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18"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19"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0"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6" name="Rectangle 26"/>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29" name="Rectangle 27"/>
          <p:cNvSpPr>
            <a:spLocks noChangeArrowheads="1"/>
          </p:cNvSpPr>
          <p:nvPr/>
        </p:nvSpPr>
        <p:spPr bwMode="gray">
          <a:xfrm>
            <a:off x="1289058" y="1827230"/>
            <a:ext cx="881973" cy="369332"/>
          </a:xfrm>
          <a:prstGeom prst="rect">
            <a:avLst/>
          </a:prstGeom>
          <a:noFill/>
          <a:ln w="9525">
            <a:noFill/>
            <a:miter lim="800000"/>
            <a:headEnd/>
            <a:tailEnd/>
          </a:ln>
          <a:effectLst/>
        </p:spPr>
        <p:txBody>
          <a:bodyPr wrap="none">
            <a:spAutoFit/>
          </a:bodyPr>
          <a:lstStyle/>
          <a:p>
            <a:r>
              <a:rPr lang="zh-CN" altLang="en-US" b="1" dirty="0" smtClean="0">
                <a:solidFill>
                  <a:schemeClr val="bg1"/>
                </a:solidFill>
                <a:ea typeface="宋体" charset="-122"/>
              </a:rPr>
              <a:t>投入期</a:t>
            </a:r>
            <a:endParaRPr lang="en-US" altLang="zh-CN" b="1" dirty="0">
              <a:solidFill>
                <a:schemeClr val="bg1"/>
              </a:solidFill>
              <a:ea typeface="宋体" charset="-122"/>
            </a:endParaRPr>
          </a:p>
        </p:txBody>
      </p:sp>
      <p:sp>
        <p:nvSpPr>
          <p:cNvPr id="30" name="Rectangle 28"/>
          <p:cNvSpPr>
            <a:spLocks noChangeArrowheads="1"/>
          </p:cNvSpPr>
          <p:nvPr/>
        </p:nvSpPr>
        <p:spPr bwMode="gray">
          <a:xfrm>
            <a:off x="2984508" y="1827230"/>
            <a:ext cx="881973" cy="369332"/>
          </a:xfrm>
          <a:prstGeom prst="rect">
            <a:avLst/>
          </a:prstGeom>
          <a:noFill/>
          <a:ln w="9525">
            <a:noFill/>
            <a:miter lim="800000"/>
            <a:headEnd/>
            <a:tailEnd/>
          </a:ln>
          <a:effectLst/>
        </p:spPr>
        <p:txBody>
          <a:bodyPr wrap="none">
            <a:spAutoFit/>
          </a:bodyPr>
          <a:lstStyle/>
          <a:p>
            <a:r>
              <a:rPr lang="zh-CN" altLang="en-US" b="1" dirty="0" smtClean="0">
                <a:solidFill>
                  <a:schemeClr val="bg1"/>
                </a:solidFill>
                <a:ea typeface="宋体" charset="-122"/>
              </a:rPr>
              <a:t>成长期</a:t>
            </a:r>
            <a:endParaRPr lang="en-US" altLang="zh-CN" b="1" dirty="0">
              <a:solidFill>
                <a:schemeClr val="bg1"/>
              </a:solidFill>
              <a:ea typeface="宋体" charset="-122"/>
            </a:endParaRPr>
          </a:p>
        </p:txBody>
      </p:sp>
      <p:sp>
        <p:nvSpPr>
          <p:cNvPr id="31" name="Rectangle 29"/>
          <p:cNvSpPr>
            <a:spLocks noChangeArrowheads="1"/>
          </p:cNvSpPr>
          <p:nvPr/>
        </p:nvSpPr>
        <p:spPr bwMode="gray">
          <a:xfrm>
            <a:off x="4530733" y="1827230"/>
            <a:ext cx="881973" cy="369332"/>
          </a:xfrm>
          <a:prstGeom prst="rect">
            <a:avLst/>
          </a:prstGeom>
          <a:noFill/>
          <a:ln w="9525">
            <a:noFill/>
            <a:miter lim="800000"/>
            <a:headEnd/>
            <a:tailEnd/>
          </a:ln>
          <a:effectLst/>
        </p:spPr>
        <p:txBody>
          <a:bodyPr wrap="none">
            <a:spAutoFit/>
          </a:bodyPr>
          <a:lstStyle/>
          <a:p>
            <a:r>
              <a:rPr lang="zh-CN" altLang="en-US" b="1" dirty="0" smtClean="0">
                <a:solidFill>
                  <a:schemeClr val="bg1"/>
                </a:solidFill>
                <a:ea typeface="宋体" charset="-122"/>
              </a:rPr>
              <a:t>成熟期</a:t>
            </a:r>
            <a:endParaRPr lang="en-US" altLang="zh-CN" b="1" dirty="0">
              <a:solidFill>
                <a:schemeClr val="bg1"/>
              </a:solidFill>
              <a:ea typeface="宋体" charset="-122"/>
            </a:endParaRPr>
          </a:p>
        </p:txBody>
      </p:sp>
      <p:sp>
        <p:nvSpPr>
          <p:cNvPr id="32" name="Rectangle 30"/>
          <p:cNvSpPr>
            <a:spLocks noChangeArrowheads="1"/>
          </p:cNvSpPr>
          <p:nvPr/>
        </p:nvSpPr>
        <p:spPr bwMode="gray">
          <a:xfrm>
            <a:off x="6226183" y="1827230"/>
            <a:ext cx="881973" cy="369332"/>
          </a:xfrm>
          <a:prstGeom prst="rect">
            <a:avLst/>
          </a:prstGeom>
          <a:noFill/>
          <a:ln w="9525">
            <a:noFill/>
            <a:miter lim="800000"/>
            <a:headEnd/>
            <a:tailEnd/>
          </a:ln>
          <a:effectLst/>
        </p:spPr>
        <p:txBody>
          <a:bodyPr wrap="none">
            <a:spAutoFit/>
          </a:bodyPr>
          <a:lstStyle/>
          <a:p>
            <a:r>
              <a:rPr lang="zh-CN" altLang="en-US" b="1" dirty="0" smtClean="0">
                <a:solidFill>
                  <a:schemeClr val="bg1"/>
                </a:solidFill>
                <a:ea typeface="宋体" charset="-122"/>
              </a:rPr>
              <a:t>衰退期</a:t>
            </a:r>
            <a:endParaRPr lang="en-US" altLang="zh-CN" b="1" dirty="0">
              <a:solidFill>
                <a:schemeClr val="bg1"/>
              </a:solidFill>
              <a:ea typeface="宋体" charset="-122"/>
            </a:endParaRPr>
          </a:p>
        </p:txBody>
      </p:sp>
      <p:sp>
        <p:nvSpPr>
          <p:cNvPr id="33" name="Rectangle 31"/>
          <p:cNvSpPr>
            <a:spLocks noChangeArrowheads="1"/>
          </p:cNvSpPr>
          <p:nvPr/>
        </p:nvSpPr>
        <p:spPr bwMode="auto">
          <a:xfrm>
            <a:off x="1022303" y="2884462"/>
            <a:ext cx="1285885" cy="1754326"/>
          </a:xfrm>
          <a:prstGeom prst="rect">
            <a:avLst/>
          </a:prstGeom>
          <a:noFill/>
          <a:ln w="9525">
            <a:noFill/>
            <a:miter lim="800000"/>
            <a:headEnd/>
            <a:tailEnd/>
          </a:ln>
          <a:effectLst/>
        </p:spPr>
        <p:txBody>
          <a:bodyPr wrap="square">
            <a:spAutoFit/>
          </a:bodyPr>
          <a:lstStyle/>
          <a:p>
            <a:r>
              <a:rPr lang="zh-CN" altLang="en-US" dirty="0" smtClean="0">
                <a:ea typeface="宋体" charset="-122"/>
              </a:rPr>
              <a:t>双高策略；</a:t>
            </a:r>
            <a:endParaRPr lang="en-US" altLang="zh-CN" dirty="0" smtClean="0">
              <a:ea typeface="宋体" charset="-122"/>
            </a:endParaRPr>
          </a:p>
          <a:p>
            <a:r>
              <a:rPr lang="zh-CN" altLang="en-US" dirty="0" smtClean="0">
                <a:ea typeface="宋体" charset="-122"/>
              </a:rPr>
              <a:t>双低策略；</a:t>
            </a:r>
            <a:endParaRPr lang="en-US" altLang="zh-CN" dirty="0" smtClean="0">
              <a:ea typeface="宋体" charset="-122"/>
            </a:endParaRPr>
          </a:p>
          <a:p>
            <a:r>
              <a:rPr lang="zh-CN" altLang="en-US" dirty="0" smtClean="0">
                <a:ea typeface="宋体" charset="-122"/>
              </a:rPr>
              <a:t>密集或渗透策略；</a:t>
            </a:r>
            <a:endParaRPr lang="en-US" altLang="zh-CN" dirty="0" smtClean="0">
              <a:ea typeface="宋体" charset="-122"/>
            </a:endParaRPr>
          </a:p>
          <a:p>
            <a:r>
              <a:rPr lang="zh-CN" altLang="en-US" dirty="0" smtClean="0">
                <a:ea typeface="宋体" charset="-122"/>
              </a:rPr>
              <a:t>选择性渗透策略；</a:t>
            </a:r>
            <a:endParaRPr lang="en-US" altLang="zh-CN" dirty="0">
              <a:ea typeface="宋体" charset="-122"/>
            </a:endParaRPr>
          </a:p>
        </p:txBody>
      </p:sp>
      <p:sp>
        <p:nvSpPr>
          <p:cNvPr id="37" name="Rectangle 31"/>
          <p:cNvSpPr>
            <a:spLocks noChangeArrowheads="1"/>
          </p:cNvSpPr>
          <p:nvPr/>
        </p:nvSpPr>
        <p:spPr bwMode="auto">
          <a:xfrm>
            <a:off x="2522501" y="2955900"/>
            <a:ext cx="1785950" cy="3293209"/>
          </a:xfrm>
          <a:prstGeom prst="rect">
            <a:avLst/>
          </a:prstGeom>
          <a:noFill/>
          <a:ln w="9525">
            <a:noFill/>
            <a:miter lim="800000"/>
            <a:headEnd/>
            <a:tailEnd/>
          </a:ln>
          <a:effectLst/>
        </p:spPr>
        <p:txBody>
          <a:bodyPr wrap="square">
            <a:spAutoFit/>
          </a:bodyPr>
          <a:lstStyle/>
          <a:p>
            <a:r>
              <a:rPr lang="zh-CN" altLang="en-US" sz="1600" dirty="0" smtClean="0">
                <a:ea typeface="宋体" charset="-122"/>
              </a:rPr>
              <a:t>提高产品质量，增加新功能；</a:t>
            </a:r>
            <a:endParaRPr lang="en-US" altLang="zh-CN" sz="1600" dirty="0" smtClean="0">
              <a:ea typeface="宋体" charset="-122"/>
            </a:endParaRPr>
          </a:p>
          <a:p>
            <a:r>
              <a:rPr lang="zh-CN" altLang="en-US" sz="1600" dirty="0" smtClean="0">
                <a:ea typeface="宋体" charset="-122"/>
              </a:rPr>
              <a:t>改进产品设计，增加新的规格、花色和品种；</a:t>
            </a:r>
            <a:endParaRPr lang="en-US" altLang="zh-CN" sz="1600" dirty="0" smtClean="0">
              <a:ea typeface="宋体" charset="-122"/>
            </a:endParaRPr>
          </a:p>
          <a:p>
            <a:r>
              <a:rPr lang="zh-CN" altLang="en-US" sz="1600" dirty="0" smtClean="0">
                <a:ea typeface="宋体" charset="-122"/>
              </a:rPr>
              <a:t>积极开拓新市场、新渠道；</a:t>
            </a:r>
            <a:endParaRPr lang="en-US" altLang="zh-CN" sz="1600" dirty="0" smtClean="0">
              <a:ea typeface="宋体" charset="-122"/>
            </a:endParaRPr>
          </a:p>
          <a:p>
            <a:r>
              <a:rPr lang="zh-CN" altLang="en-US" sz="1600" dirty="0" smtClean="0">
                <a:ea typeface="宋体" charset="-122"/>
              </a:rPr>
              <a:t>广告宣传的重点转移到劝说顾客购买；</a:t>
            </a:r>
            <a:endParaRPr lang="en-US" altLang="zh-CN" sz="1600" dirty="0" smtClean="0">
              <a:ea typeface="宋体" charset="-122"/>
            </a:endParaRPr>
          </a:p>
          <a:p>
            <a:r>
              <a:rPr lang="zh-CN" altLang="en-US" sz="1600" dirty="0" smtClean="0">
                <a:ea typeface="宋体" charset="-122"/>
              </a:rPr>
              <a:t>适当时期降低价格，扩大销售，抑制竞争。</a:t>
            </a:r>
            <a:endParaRPr lang="en-US" altLang="zh-CN" sz="1600" dirty="0">
              <a:ea typeface="宋体" charset="-122"/>
            </a:endParaRPr>
          </a:p>
        </p:txBody>
      </p:sp>
      <p:sp>
        <p:nvSpPr>
          <p:cNvPr id="39" name="Rectangle 31"/>
          <p:cNvSpPr>
            <a:spLocks noChangeArrowheads="1"/>
          </p:cNvSpPr>
          <p:nvPr/>
        </p:nvSpPr>
        <p:spPr bwMode="auto">
          <a:xfrm>
            <a:off x="6143636" y="2857496"/>
            <a:ext cx="1285885" cy="1477328"/>
          </a:xfrm>
          <a:prstGeom prst="rect">
            <a:avLst/>
          </a:prstGeom>
          <a:noFill/>
          <a:ln w="9525">
            <a:noFill/>
            <a:miter lim="800000"/>
            <a:headEnd/>
            <a:tailEnd/>
          </a:ln>
          <a:effectLst/>
        </p:spPr>
        <p:txBody>
          <a:bodyPr wrap="square">
            <a:spAutoFit/>
          </a:bodyPr>
          <a:lstStyle/>
          <a:p>
            <a:r>
              <a:rPr lang="zh-CN" altLang="en-US" dirty="0" smtClean="0">
                <a:ea typeface="宋体" charset="-122"/>
              </a:rPr>
              <a:t>维持和缩小战略；</a:t>
            </a:r>
            <a:endParaRPr lang="en-US" altLang="zh-CN" dirty="0" smtClean="0">
              <a:ea typeface="宋体" charset="-122"/>
            </a:endParaRPr>
          </a:p>
          <a:p>
            <a:r>
              <a:rPr lang="zh-CN" altLang="en-US" dirty="0" smtClean="0">
                <a:ea typeface="宋体" charset="-122"/>
              </a:rPr>
              <a:t>退出战略；</a:t>
            </a:r>
            <a:endParaRPr lang="en-US" altLang="zh-CN" dirty="0" smtClean="0">
              <a:ea typeface="宋体" charset="-122"/>
            </a:endParaRPr>
          </a:p>
          <a:p>
            <a:r>
              <a:rPr lang="zh-CN" altLang="en-US" dirty="0" smtClean="0">
                <a:ea typeface="宋体" charset="-122"/>
              </a:rPr>
              <a:t>逐步替代战略；</a:t>
            </a:r>
            <a:endParaRPr lang="en-US" altLang="zh-CN" dirty="0">
              <a:ea typeface="宋体" charset="-122"/>
            </a:endParaRPr>
          </a:p>
        </p:txBody>
      </p:sp>
      <p:sp>
        <p:nvSpPr>
          <p:cNvPr id="40" name="Rectangle 31"/>
          <p:cNvSpPr>
            <a:spLocks noChangeArrowheads="1"/>
          </p:cNvSpPr>
          <p:nvPr/>
        </p:nvSpPr>
        <p:spPr bwMode="auto">
          <a:xfrm>
            <a:off x="4357686" y="2857496"/>
            <a:ext cx="1500198" cy="2831544"/>
          </a:xfrm>
          <a:prstGeom prst="rect">
            <a:avLst/>
          </a:prstGeom>
          <a:noFill/>
          <a:ln w="9525">
            <a:noFill/>
            <a:miter lim="800000"/>
            <a:headEnd/>
            <a:tailEnd/>
          </a:ln>
          <a:effectLst/>
        </p:spPr>
        <p:txBody>
          <a:bodyPr wrap="square">
            <a:spAutoFit/>
          </a:bodyPr>
          <a:lstStyle/>
          <a:p>
            <a:r>
              <a:rPr lang="zh-CN" altLang="en-US" sz="1600" dirty="0" smtClean="0">
                <a:ea typeface="宋体" charset="-122"/>
              </a:rPr>
              <a:t>市场转移，寻找新市场；</a:t>
            </a:r>
            <a:endParaRPr lang="en-US" altLang="zh-CN" sz="1600" dirty="0" smtClean="0">
              <a:ea typeface="宋体" charset="-122"/>
            </a:endParaRPr>
          </a:p>
          <a:p>
            <a:r>
              <a:rPr lang="zh-CN" altLang="en-US" sz="1600" dirty="0" smtClean="0">
                <a:ea typeface="宋体" charset="-122"/>
              </a:rPr>
              <a:t>设法促使现有顾客增加用量和使用率；</a:t>
            </a:r>
            <a:endParaRPr lang="en-US" altLang="zh-CN" sz="1600" dirty="0" smtClean="0">
              <a:ea typeface="宋体" charset="-122"/>
            </a:endParaRPr>
          </a:p>
          <a:p>
            <a:r>
              <a:rPr lang="zh-CN" altLang="en-US" sz="1600" dirty="0" smtClean="0">
                <a:ea typeface="宋体" charset="-122"/>
              </a:rPr>
              <a:t>为品牌重新定位，吸引客户群；</a:t>
            </a:r>
            <a:endParaRPr lang="en-US" altLang="zh-CN" sz="1600" dirty="0" smtClean="0">
              <a:ea typeface="宋体" charset="-122"/>
            </a:endParaRPr>
          </a:p>
          <a:p>
            <a:r>
              <a:rPr lang="zh-CN" altLang="en-US" sz="1600" dirty="0" smtClean="0">
                <a:ea typeface="宋体" charset="-122"/>
              </a:rPr>
              <a:t>改进产品；</a:t>
            </a:r>
            <a:endParaRPr lang="en-US" altLang="zh-CN" sz="1600" dirty="0" smtClean="0">
              <a:ea typeface="宋体" charset="-122"/>
            </a:endParaRPr>
          </a:p>
          <a:p>
            <a:r>
              <a:rPr lang="zh-CN" altLang="en-US" sz="1600" dirty="0" smtClean="0">
                <a:ea typeface="宋体" charset="-122"/>
              </a:rPr>
              <a:t>改变营销组合；</a:t>
            </a:r>
            <a:endParaRPr lang="en-US" altLang="zh-CN" sz="1600" dirty="0" smtClean="0">
              <a:ea typeface="宋体" charset="-122"/>
            </a:endParaRPr>
          </a:p>
          <a:p>
            <a:r>
              <a:rPr lang="zh-CN" altLang="en-US" sz="1600" dirty="0" smtClean="0">
                <a:ea typeface="宋体" charset="-122"/>
              </a:rPr>
              <a:t>撤退战略；</a:t>
            </a: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格兰仕的崛起</a:t>
            </a:r>
            <a:endParaRPr lang="zh-CN" altLang="en-US" dirty="0"/>
          </a:p>
        </p:txBody>
      </p:sp>
      <p:sp>
        <p:nvSpPr>
          <p:cNvPr id="3" name="内容占位符 2"/>
          <p:cNvSpPr>
            <a:spLocks noGrp="1"/>
          </p:cNvSpPr>
          <p:nvPr>
            <p:ph idx="1"/>
          </p:nvPr>
        </p:nvSpPr>
        <p:spPr/>
        <p:txBody>
          <a:bodyPr/>
          <a:lstStyle/>
          <a:p>
            <a:pPr>
              <a:lnSpc>
                <a:spcPct val="90000"/>
              </a:lnSpc>
            </a:pPr>
            <a:r>
              <a:rPr lang="en-US" altLang="zh-CN" sz="2400" dirty="0"/>
              <a:t>1978</a:t>
            </a:r>
            <a:r>
              <a:rPr lang="zh-CN" altLang="en-US" sz="2400" dirty="0"/>
              <a:t>年，梁庆德牵头成立桂洲羽绒厂，生产羽绒，产值</a:t>
            </a:r>
            <a:r>
              <a:rPr lang="en-US" altLang="zh-CN" sz="2400" dirty="0"/>
              <a:t>40</a:t>
            </a:r>
            <a:r>
              <a:rPr lang="zh-CN" altLang="en-US" sz="2400" dirty="0"/>
              <a:t>万。</a:t>
            </a:r>
          </a:p>
          <a:p>
            <a:pPr>
              <a:lnSpc>
                <a:spcPct val="90000"/>
              </a:lnSpc>
            </a:pPr>
            <a:r>
              <a:rPr lang="en-US" altLang="zh-CN" sz="2400" dirty="0"/>
              <a:t>1983</a:t>
            </a:r>
            <a:r>
              <a:rPr lang="zh-CN" altLang="en-US" sz="2400" dirty="0"/>
              <a:t>年，成立华南毛纺厂，生产高档水洗羽绒制品，产值</a:t>
            </a:r>
            <a:r>
              <a:rPr lang="en-US" altLang="zh-CN" sz="2400" dirty="0"/>
              <a:t>3000</a:t>
            </a:r>
            <a:r>
              <a:rPr lang="zh-CN" altLang="en-US" sz="2400" dirty="0"/>
              <a:t>万。</a:t>
            </a:r>
          </a:p>
          <a:p>
            <a:pPr>
              <a:lnSpc>
                <a:spcPct val="90000"/>
              </a:lnSpc>
            </a:pPr>
            <a:r>
              <a:rPr lang="en-US" altLang="zh-CN" sz="2400" dirty="0"/>
              <a:t>1988</a:t>
            </a:r>
            <a:r>
              <a:rPr lang="zh-CN" altLang="en-US" sz="2400" dirty="0"/>
              <a:t>年，组建杜洲畜产品集团，产值过亿元。</a:t>
            </a:r>
          </a:p>
          <a:p>
            <a:pPr>
              <a:lnSpc>
                <a:spcPct val="90000"/>
              </a:lnSpc>
            </a:pPr>
            <a:r>
              <a:rPr lang="en-US" altLang="zh-CN" sz="2400" dirty="0"/>
              <a:t>1992</a:t>
            </a:r>
            <a:r>
              <a:rPr lang="zh-CN" altLang="en-US" sz="2400" dirty="0"/>
              <a:t>年，更名为格兰仕企业集团，产值</a:t>
            </a:r>
            <a:r>
              <a:rPr lang="en-US" altLang="zh-CN" sz="2400" dirty="0"/>
              <a:t>1.8</a:t>
            </a:r>
            <a:r>
              <a:rPr lang="zh-CN" altLang="en-US" sz="2400" dirty="0"/>
              <a:t>亿元。</a:t>
            </a:r>
          </a:p>
          <a:p>
            <a:r>
              <a:rPr lang="en-US" altLang="zh-CN" sz="2400" dirty="0"/>
              <a:t>1992</a:t>
            </a:r>
            <a:r>
              <a:rPr lang="zh-CN" altLang="en-US" sz="2400" dirty="0"/>
              <a:t>年</a:t>
            </a:r>
            <a:r>
              <a:rPr lang="en-US" altLang="zh-CN" sz="2400" dirty="0"/>
              <a:t>11</a:t>
            </a:r>
            <a:r>
              <a:rPr lang="zh-CN" altLang="en-US" sz="2400" dirty="0"/>
              <a:t>月，组建格兰仕电器公司，第一台微波炉下线。</a:t>
            </a:r>
          </a:p>
          <a:p>
            <a:r>
              <a:rPr lang="en-US" altLang="zh-CN" sz="2400" dirty="0"/>
              <a:t>1993</a:t>
            </a:r>
            <a:r>
              <a:rPr lang="zh-CN" altLang="en-US" sz="2400" dirty="0"/>
              <a:t>年，产销售不到</a:t>
            </a:r>
            <a:r>
              <a:rPr lang="en-US" altLang="zh-CN" sz="2400" dirty="0"/>
              <a:t>1</a:t>
            </a:r>
            <a:r>
              <a:rPr lang="zh-CN" altLang="en-US" sz="2400" dirty="0"/>
              <a:t>万台。</a:t>
            </a:r>
          </a:p>
          <a:p>
            <a:r>
              <a:rPr lang="en-US" altLang="zh-CN" sz="2400" dirty="0"/>
              <a:t>1994</a:t>
            </a:r>
            <a:r>
              <a:rPr lang="zh-CN" altLang="en-US" sz="2400" dirty="0"/>
              <a:t>年，产销量超过</a:t>
            </a:r>
            <a:r>
              <a:rPr lang="en-US" altLang="zh-CN" sz="2400" dirty="0"/>
              <a:t>10</a:t>
            </a:r>
            <a:r>
              <a:rPr lang="zh-CN" altLang="en-US" sz="2400" dirty="0"/>
              <a:t>万台。</a:t>
            </a:r>
          </a:p>
          <a:p>
            <a:r>
              <a:rPr lang="en-US" altLang="zh-CN" sz="2400" dirty="0"/>
              <a:t>1995</a:t>
            </a:r>
            <a:r>
              <a:rPr lang="zh-CN" altLang="en-US" sz="2400" dirty="0"/>
              <a:t>年，产销量</a:t>
            </a:r>
            <a:r>
              <a:rPr lang="en-US" altLang="zh-CN" sz="2400" dirty="0"/>
              <a:t>20</a:t>
            </a:r>
            <a:r>
              <a:rPr lang="zh-CN" altLang="en-US" sz="2400" dirty="0"/>
              <a:t>万台，市场占有率</a:t>
            </a:r>
            <a:r>
              <a:rPr lang="en-US" altLang="zh-CN" sz="2400" dirty="0"/>
              <a:t>25.1</a:t>
            </a:r>
            <a:r>
              <a:rPr lang="zh-CN" altLang="en-US" sz="2400" dirty="0"/>
              <a:t>％。</a:t>
            </a:r>
          </a:p>
          <a:p>
            <a:r>
              <a:rPr lang="en-US" altLang="zh-CN" sz="2400" dirty="0"/>
              <a:t>1995</a:t>
            </a:r>
            <a:r>
              <a:rPr lang="zh-CN" altLang="en-US" sz="2400" dirty="0"/>
              <a:t>年底，蚬华、松下、三星、</a:t>
            </a:r>
            <a:r>
              <a:rPr lang="en-US" altLang="zh-CN" sz="2400" dirty="0"/>
              <a:t>LG</a:t>
            </a:r>
            <a:r>
              <a:rPr lang="zh-CN" altLang="en-US" sz="2400" dirty="0"/>
              <a:t>、夏普开始封杀格兰仕，松下超过格兰仕</a:t>
            </a:r>
            <a:r>
              <a:rPr lang="en-US" altLang="zh-CN" sz="2400" dirty="0"/>
              <a:t>6</a:t>
            </a:r>
            <a:r>
              <a:rPr lang="zh-CN" altLang="en-US" sz="2400" dirty="0"/>
              <a:t>个百分点。</a:t>
            </a:r>
          </a:p>
          <a:p>
            <a:endParaRPr lang="zh-CN" altLang="en-US" sz="2400" dirty="0"/>
          </a:p>
          <a:p>
            <a:endParaRPr lang="zh-CN" altLang="en-US" sz="2400" dirty="0"/>
          </a:p>
        </p:txBody>
      </p:sp>
    </p:spTree>
    <p:extLst>
      <p:ext uri="{BB962C8B-B14F-4D97-AF65-F5344CB8AC3E}">
        <p14:creationId xmlns:p14="http://schemas.microsoft.com/office/powerpoint/2010/main" val="145118257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868363"/>
          </a:xfrm>
        </p:spPr>
        <p:txBody>
          <a:bodyPr/>
          <a:lstStyle/>
          <a:p>
            <a:r>
              <a:rPr lang="zh-CN" altLang="en-US" dirty="0" smtClean="0"/>
              <a:t>案例</a:t>
            </a:r>
            <a:r>
              <a:rPr lang="en-US" altLang="zh-CN" dirty="0" smtClean="0"/>
              <a:t>-</a:t>
            </a:r>
            <a:r>
              <a:rPr lang="zh-CN" altLang="en-US" dirty="0" smtClean="0"/>
              <a:t>格兰仕的崛起</a:t>
            </a:r>
            <a:endParaRPr lang="zh-CN" altLang="en-US" dirty="0"/>
          </a:p>
        </p:txBody>
      </p:sp>
      <p:sp>
        <p:nvSpPr>
          <p:cNvPr id="3" name="内容占位符 2"/>
          <p:cNvSpPr>
            <a:spLocks noGrp="1"/>
          </p:cNvSpPr>
          <p:nvPr>
            <p:ph idx="1"/>
          </p:nvPr>
        </p:nvSpPr>
        <p:spPr>
          <a:xfrm>
            <a:off x="395536" y="908720"/>
            <a:ext cx="8229600" cy="5029200"/>
          </a:xfrm>
        </p:spPr>
        <p:txBody>
          <a:bodyPr/>
          <a:lstStyle/>
          <a:p>
            <a:r>
              <a:rPr lang="en-US" altLang="zh-CN" sz="2400" dirty="0"/>
              <a:t>1996</a:t>
            </a:r>
            <a:r>
              <a:rPr lang="zh-CN" altLang="en-US" sz="2400" dirty="0"/>
              <a:t>年，卖掉羽绒等服装行业企业，发起全面降价风暴，主力机型降价</a:t>
            </a:r>
            <a:r>
              <a:rPr lang="en-US" altLang="zh-CN" sz="2400" dirty="0"/>
              <a:t>40</a:t>
            </a:r>
            <a:r>
              <a:rPr lang="zh-CN" altLang="en-US" sz="2400" dirty="0"/>
              <a:t>％以上，市场占有率超过</a:t>
            </a:r>
            <a:r>
              <a:rPr lang="en-US" altLang="zh-CN" sz="2400" dirty="0"/>
              <a:t>35</a:t>
            </a:r>
            <a:r>
              <a:rPr lang="zh-CN" altLang="en-US" sz="2400" dirty="0"/>
              <a:t>％。</a:t>
            </a:r>
          </a:p>
          <a:p>
            <a:r>
              <a:rPr lang="en-US" altLang="zh-CN" sz="2400" dirty="0"/>
              <a:t>1997</a:t>
            </a:r>
            <a:r>
              <a:rPr lang="zh-CN" altLang="en-US" sz="2400" dirty="0"/>
              <a:t>年，再次发起价格战，形成规模优势，市场占有率达</a:t>
            </a:r>
            <a:r>
              <a:rPr lang="en-US" altLang="zh-CN" sz="2400" dirty="0"/>
              <a:t>50</a:t>
            </a:r>
            <a:r>
              <a:rPr lang="zh-CN" altLang="en-US" sz="2400" dirty="0"/>
              <a:t>％以上。</a:t>
            </a:r>
          </a:p>
          <a:p>
            <a:r>
              <a:rPr lang="en-US" altLang="zh-CN" sz="2400" dirty="0"/>
              <a:t>1999</a:t>
            </a:r>
            <a:r>
              <a:rPr lang="zh-CN" altLang="en-US" sz="2400" dirty="0"/>
              <a:t>年生产规模达</a:t>
            </a:r>
            <a:r>
              <a:rPr lang="en-US" altLang="zh-CN" sz="2400" dirty="0"/>
              <a:t>800</a:t>
            </a:r>
            <a:r>
              <a:rPr lang="zh-CN" altLang="en-US" sz="2400" dirty="0"/>
              <a:t>万台，市场占有率为</a:t>
            </a:r>
            <a:r>
              <a:rPr lang="en-US" altLang="zh-CN" sz="2400" dirty="0"/>
              <a:t>67.1</a:t>
            </a:r>
            <a:r>
              <a:rPr lang="zh-CN" altLang="en-US" sz="2400" dirty="0"/>
              <a:t>％。</a:t>
            </a:r>
          </a:p>
          <a:p>
            <a:r>
              <a:rPr lang="en-US" altLang="zh-CN" sz="2400" dirty="0"/>
              <a:t>2001</a:t>
            </a:r>
            <a:r>
              <a:rPr lang="zh-CN" altLang="en-US" sz="2400" dirty="0"/>
              <a:t>，全球市场</a:t>
            </a:r>
            <a:r>
              <a:rPr lang="en-US" altLang="zh-CN" sz="2400" dirty="0"/>
              <a:t>35</a:t>
            </a:r>
            <a:r>
              <a:rPr lang="zh-CN" altLang="en-US" sz="2400" dirty="0"/>
              <a:t>％；国内市场份额达</a:t>
            </a:r>
            <a:r>
              <a:rPr lang="en-US" altLang="zh-CN" sz="2400" dirty="0"/>
              <a:t>70</a:t>
            </a:r>
            <a:r>
              <a:rPr lang="zh-CN" altLang="en-US" sz="2400" dirty="0"/>
              <a:t>％，</a:t>
            </a:r>
            <a:r>
              <a:rPr lang="en-US" altLang="zh-CN" sz="2400" dirty="0"/>
              <a:t>1500</a:t>
            </a:r>
            <a:r>
              <a:rPr lang="zh-CN" altLang="en-US" sz="2400" dirty="0"/>
              <a:t>万台生产能力。</a:t>
            </a:r>
            <a:endParaRPr lang="en-US" altLang="zh-CN" sz="2400" dirty="0"/>
          </a:p>
          <a:p>
            <a:r>
              <a:rPr lang="en-US" altLang="zh-CN" sz="2400" dirty="0"/>
              <a:t>1978</a:t>
            </a:r>
            <a:r>
              <a:rPr lang="zh-CN" altLang="en-US" sz="2400" dirty="0"/>
              <a:t>年～</a:t>
            </a:r>
            <a:r>
              <a:rPr lang="en-US" altLang="zh-CN" sz="2400" dirty="0"/>
              <a:t>1995</a:t>
            </a:r>
            <a:r>
              <a:rPr lang="zh-CN" altLang="en-US" sz="2400" dirty="0"/>
              <a:t>年，</a:t>
            </a:r>
            <a:r>
              <a:rPr lang="zh-CN" altLang="en-US" sz="2400" dirty="0">
                <a:solidFill>
                  <a:srgbClr val="FF0000"/>
                </a:solidFill>
              </a:rPr>
              <a:t>差异化集中战略</a:t>
            </a:r>
            <a:r>
              <a:rPr lang="zh-CN" altLang="en-US" sz="2400" dirty="0"/>
              <a:t>。生产外销型羽绒服；格兰仕牌羽绒服，质量过硬，款式新颖，上市即成俏货</a:t>
            </a:r>
            <a:r>
              <a:rPr lang="zh-CN" altLang="en-US" sz="2400" dirty="0" smtClean="0"/>
              <a:t>。</a:t>
            </a:r>
          </a:p>
          <a:p>
            <a:r>
              <a:rPr lang="en-US" altLang="zh-CN" sz="2400" dirty="0" smtClean="0"/>
              <a:t>1996</a:t>
            </a:r>
            <a:r>
              <a:rPr lang="zh-CN" altLang="en-US" sz="2400" dirty="0" smtClean="0"/>
              <a:t>年～</a:t>
            </a:r>
            <a:r>
              <a:rPr lang="en-US" altLang="zh-CN" sz="2400" dirty="0" smtClean="0"/>
              <a:t>2001</a:t>
            </a:r>
            <a:r>
              <a:rPr lang="zh-CN" altLang="en-US" sz="2400" dirty="0" smtClean="0"/>
              <a:t>年，</a:t>
            </a:r>
            <a:r>
              <a:rPr lang="zh-CN" altLang="en-US" sz="2400" dirty="0" smtClean="0">
                <a:solidFill>
                  <a:srgbClr val="FF0000"/>
                </a:solidFill>
              </a:rPr>
              <a:t>成本集中战略</a:t>
            </a:r>
            <a:r>
              <a:rPr lang="zh-CN" altLang="en-US" sz="2400" dirty="0" smtClean="0"/>
              <a:t>。卖掉羽绒等服装企业，集中规模化地生产微波炉，“规模最大化效应”推动产品薄利多销，先后多次发动“降价战”，在许多品牌市场售价已经跌进成本时，格兰仕仍然能维持每台</a:t>
            </a:r>
            <a:r>
              <a:rPr lang="en-US" altLang="zh-CN" sz="2400" dirty="0" smtClean="0"/>
              <a:t>20</a:t>
            </a:r>
            <a:r>
              <a:rPr lang="zh-CN" altLang="en-US" sz="2400" dirty="0" smtClean="0"/>
              <a:t>元左右地市场利润，形成微波炉领域的规模化经营，专业化、集约化生产。</a:t>
            </a:r>
          </a:p>
          <a:p>
            <a:pPr>
              <a:lnSpc>
                <a:spcPct val="90000"/>
              </a:lnSpc>
            </a:pPr>
            <a:endParaRPr lang="zh-CN" altLang="en-US" sz="2400" dirty="0" smtClean="0"/>
          </a:p>
          <a:p>
            <a:endParaRPr lang="zh-CN" altLang="en-US" sz="2400" dirty="0"/>
          </a:p>
        </p:txBody>
      </p:sp>
    </p:spTree>
    <p:extLst>
      <p:ext uri="{BB962C8B-B14F-4D97-AF65-F5344CB8AC3E}">
        <p14:creationId xmlns:p14="http://schemas.microsoft.com/office/powerpoint/2010/main" val="88195857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868363"/>
          </a:xfrm>
        </p:spPr>
        <p:txBody>
          <a:bodyPr/>
          <a:lstStyle/>
          <a:p>
            <a:r>
              <a:rPr lang="zh-CN" altLang="en-US" dirty="0" smtClean="0"/>
              <a:t>案例</a:t>
            </a:r>
            <a:r>
              <a:rPr lang="en-US" altLang="zh-CN" dirty="0" smtClean="0"/>
              <a:t>-</a:t>
            </a:r>
            <a:r>
              <a:rPr lang="zh-CN" altLang="en-US" dirty="0" smtClean="0"/>
              <a:t>格兰仕的崛起</a:t>
            </a:r>
            <a:endParaRPr lang="zh-CN" altLang="en-US" dirty="0"/>
          </a:p>
        </p:txBody>
      </p:sp>
      <p:sp>
        <p:nvSpPr>
          <p:cNvPr id="3" name="内容占位符 2"/>
          <p:cNvSpPr>
            <a:spLocks noGrp="1"/>
          </p:cNvSpPr>
          <p:nvPr>
            <p:ph idx="1"/>
          </p:nvPr>
        </p:nvSpPr>
        <p:spPr>
          <a:xfrm>
            <a:off x="395536" y="692696"/>
            <a:ext cx="8229600" cy="5029200"/>
          </a:xfrm>
        </p:spPr>
        <p:txBody>
          <a:bodyPr/>
          <a:lstStyle/>
          <a:p>
            <a:r>
              <a:rPr lang="zh-CN" altLang="en-US" sz="2400" dirty="0"/>
              <a:t>规模达到</a:t>
            </a:r>
            <a:r>
              <a:rPr lang="en-US" altLang="zh-CN" sz="2400" dirty="0"/>
              <a:t>200</a:t>
            </a:r>
            <a:r>
              <a:rPr lang="zh-CN" altLang="en-US" sz="2400" dirty="0"/>
              <a:t>万台时，微波炉价格是</a:t>
            </a:r>
            <a:r>
              <a:rPr lang="en-US" altLang="zh-CN" sz="2400" dirty="0"/>
              <a:t>80</a:t>
            </a:r>
            <a:r>
              <a:rPr lang="zh-CN" altLang="en-US" sz="2400" dirty="0"/>
              <a:t>万台的成本线；</a:t>
            </a:r>
          </a:p>
          <a:p>
            <a:r>
              <a:rPr lang="en-US" altLang="zh-CN" sz="2400" dirty="0"/>
              <a:t>450</a:t>
            </a:r>
            <a:r>
              <a:rPr lang="zh-CN" altLang="en-US" sz="2400" dirty="0"/>
              <a:t>万台时，微波炉价格是</a:t>
            </a:r>
            <a:r>
              <a:rPr lang="en-US" altLang="zh-CN" sz="2400" dirty="0"/>
              <a:t>300</a:t>
            </a:r>
            <a:r>
              <a:rPr lang="zh-CN" altLang="en-US" sz="2400" dirty="0"/>
              <a:t>万台的成本线；</a:t>
            </a:r>
          </a:p>
          <a:p>
            <a:r>
              <a:rPr lang="en-US" altLang="zh-CN" sz="2400" dirty="0"/>
              <a:t>800</a:t>
            </a:r>
            <a:r>
              <a:rPr lang="zh-CN" altLang="en-US" sz="2400" dirty="0"/>
              <a:t>万台时，微波炉价格是</a:t>
            </a:r>
            <a:r>
              <a:rPr lang="en-US" altLang="zh-CN" sz="2400" dirty="0"/>
              <a:t>500</a:t>
            </a:r>
            <a:r>
              <a:rPr lang="zh-CN" altLang="en-US" sz="2400" dirty="0"/>
              <a:t>万台的成本线；</a:t>
            </a:r>
          </a:p>
          <a:p>
            <a:r>
              <a:rPr lang="en-US" altLang="zh-CN" sz="2400" dirty="0"/>
              <a:t>1500</a:t>
            </a:r>
            <a:r>
              <a:rPr lang="zh-CN" altLang="en-US" sz="2400" dirty="0"/>
              <a:t>万台时，微波炉价格是</a:t>
            </a:r>
            <a:r>
              <a:rPr lang="en-US" altLang="zh-CN" sz="2400" dirty="0"/>
              <a:t>1200</a:t>
            </a:r>
            <a:r>
              <a:rPr lang="zh-CN" altLang="en-US" sz="2400" dirty="0"/>
              <a:t>万台的成本线；</a:t>
            </a:r>
          </a:p>
          <a:p>
            <a:r>
              <a:rPr lang="zh-CN" altLang="en-US" sz="2400" dirty="0"/>
              <a:t>因此，格兰仕在生产达到一定规模的时候就相应地降价，目前，其价格无可匹敌。</a:t>
            </a:r>
          </a:p>
          <a:p>
            <a:r>
              <a:rPr lang="zh-CN" altLang="en-US" sz="2400" dirty="0"/>
              <a:t>创新性的</a:t>
            </a:r>
            <a:r>
              <a:rPr lang="en-US" altLang="zh-CN" sz="2400" dirty="0"/>
              <a:t>OEM</a:t>
            </a:r>
            <a:r>
              <a:rPr lang="zh-CN" altLang="en-US" sz="2400" dirty="0"/>
              <a:t>，即将国外企业做加工制造的时候，坚持将成套最新设备及技术拿到格兰仕来。</a:t>
            </a:r>
          </a:p>
          <a:p>
            <a:r>
              <a:rPr lang="zh-CN" altLang="en-US" sz="2400" dirty="0"/>
              <a:t>法国企业工人</a:t>
            </a:r>
            <a:r>
              <a:rPr lang="en-US" altLang="zh-CN" sz="2400" dirty="0"/>
              <a:t>4</a:t>
            </a:r>
            <a:r>
              <a:rPr lang="zh-CN" altLang="en-US" sz="2400" dirty="0"/>
              <a:t>天工作制，每天工作</a:t>
            </a:r>
            <a:r>
              <a:rPr lang="en-US" altLang="zh-CN" sz="2400" dirty="0"/>
              <a:t>6</a:t>
            </a:r>
            <a:r>
              <a:rPr lang="zh-CN" altLang="en-US" sz="2400" dirty="0"/>
              <a:t>小时，格兰仕工厂</a:t>
            </a:r>
            <a:r>
              <a:rPr lang="en-US" altLang="zh-CN" sz="2400" dirty="0"/>
              <a:t>24</a:t>
            </a:r>
            <a:r>
              <a:rPr lang="zh-CN" altLang="en-US" sz="2400" dirty="0"/>
              <a:t>小时不停运转。劳动效率比法国提高了</a:t>
            </a:r>
            <a:r>
              <a:rPr lang="en-US" altLang="zh-CN" sz="2400" dirty="0"/>
              <a:t>6 </a:t>
            </a:r>
            <a:r>
              <a:rPr lang="zh-CN" altLang="en-US" sz="2400" dirty="0"/>
              <a:t>～</a:t>
            </a:r>
            <a:r>
              <a:rPr lang="en-US" altLang="zh-CN" sz="2400" dirty="0"/>
              <a:t>7</a:t>
            </a:r>
            <a:r>
              <a:rPr lang="zh-CN" altLang="en-US" sz="2400" dirty="0"/>
              <a:t>倍。</a:t>
            </a:r>
          </a:p>
          <a:p>
            <a:r>
              <a:rPr lang="zh-CN" altLang="en-US" sz="2400" dirty="0"/>
              <a:t>在法国成本</a:t>
            </a:r>
            <a:r>
              <a:rPr lang="en-US" altLang="zh-CN" sz="2400" dirty="0"/>
              <a:t>20</a:t>
            </a:r>
            <a:r>
              <a:rPr lang="zh-CN" altLang="en-US" sz="2400" dirty="0"/>
              <a:t>多美元的微波炉核心部件，把价值一亿多美元的生产线及技术搬到格兰仕后，成本降低到</a:t>
            </a:r>
            <a:r>
              <a:rPr lang="en-US" altLang="zh-CN" sz="2400" dirty="0"/>
              <a:t>4</a:t>
            </a:r>
            <a:r>
              <a:rPr lang="zh-CN" altLang="en-US" sz="2400" dirty="0"/>
              <a:t>美元多一点，</a:t>
            </a:r>
            <a:r>
              <a:rPr lang="en-US" altLang="zh-CN" sz="2400" dirty="0"/>
              <a:t>5</a:t>
            </a:r>
            <a:r>
              <a:rPr lang="zh-CN" altLang="en-US" sz="2400" dirty="0"/>
              <a:t>美元即可以卖给法国公司，这样格兰仕以几百万美元即获得价值一亿美元的生产线和技术，年产量由</a:t>
            </a:r>
            <a:r>
              <a:rPr lang="en-US" altLang="zh-CN" sz="2400" dirty="0"/>
              <a:t>100</a:t>
            </a:r>
            <a:r>
              <a:rPr lang="zh-CN" altLang="en-US" sz="2400" dirty="0"/>
              <a:t>万台提高到</a:t>
            </a:r>
            <a:r>
              <a:rPr lang="en-US" altLang="zh-CN" sz="2400" dirty="0"/>
              <a:t>600</a:t>
            </a:r>
            <a:r>
              <a:rPr lang="zh-CN" altLang="en-US" sz="2400" dirty="0"/>
              <a:t>万台。</a:t>
            </a:r>
          </a:p>
          <a:p>
            <a:endParaRPr lang="zh-CN" altLang="en-US" sz="2400" dirty="0"/>
          </a:p>
        </p:txBody>
      </p:sp>
    </p:spTree>
    <p:extLst>
      <p:ext uri="{BB962C8B-B14F-4D97-AF65-F5344CB8AC3E}">
        <p14:creationId xmlns:p14="http://schemas.microsoft.com/office/powerpoint/2010/main" val="247618273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第六章 战略实施评价与控制</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战略实施</a:t>
            </a:r>
            <a:endParaRPr lang="en-US" altLang="zh-CN" b="1" dirty="0">
              <a:solidFill>
                <a:srgbClr val="FFC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战略绩效评价</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战略控制</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战略实施</a:t>
            </a:r>
            <a:r>
              <a:rPr lang="en-US" altLang="zh-CN" dirty="0" smtClean="0"/>
              <a:t/>
            </a:r>
            <a:br>
              <a:rPr lang="en-US" altLang="zh-CN" dirty="0" smtClean="0"/>
            </a:br>
            <a:r>
              <a:rPr lang="en-US" altLang="zh-CN" dirty="0" smtClean="0"/>
              <a:t>6.1.1 </a:t>
            </a:r>
            <a:r>
              <a:rPr lang="zh-CN" altLang="en-US" dirty="0" smtClean="0"/>
              <a:t>战略实施的任务与过程</a:t>
            </a:r>
            <a:endParaRPr lang="zh-CN" altLang="en-US" dirty="0"/>
          </a:p>
        </p:txBody>
      </p:sp>
      <p:sp>
        <p:nvSpPr>
          <p:cNvPr id="3" name="内容占位符 2"/>
          <p:cNvSpPr>
            <a:spLocks noGrp="1"/>
          </p:cNvSpPr>
          <p:nvPr>
            <p:ph idx="1"/>
          </p:nvPr>
        </p:nvSpPr>
        <p:spPr/>
        <p:txBody>
          <a:bodyPr/>
          <a:lstStyle/>
          <a:p>
            <a:r>
              <a:rPr lang="zh-CN" altLang="en-US" dirty="0" smtClean="0"/>
              <a:t>战略实施的任务：</a:t>
            </a:r>
            <a:endParaRPr lang="en-US" altLang="zh-CN" dirty="0" smtClean="0"/>
          </a:p>
          <a:p>
            <a:pPr lvl="1"/>
            <a:r>
              <a:rPr lang="zh-CN" altLang="en-US" sz="2400" dirty="0" smtClean="0"/>
              <a:t>建立一个有效的与战略相适应的组织结构以成功实施战略；</a:t>
            </a:r>
            <a:endParaRPr lang="en-US" altLang="zh-CN" sz="2400" dirty="0" smtClean="0"/>
          </a:p>
          <a:p>
            <a:pPr lvl="1"/>
            <a:r>
              <a:rPr lang="zh-CN" altLang="en-US" sz="2400" dirty="0" smtClean="0"/>
              <a:t>合理预算，保证足够的资源投入到对战略实施至关重要的价值链活动中去；</a:t>
            </a:r>
            <a:endParaRPr lang="en-US" altLang="zh-CN" sz="2400" dirty="0" smtClean="0"/>
          </a:p>
          <a:p>
            <a:pPr lvl="1"/>
            <a:r>
              <a:rPr lang="zh-CN" altLang="en-US" sz="2400" dirty="0" smtClean="0"/>
              <a:t>建立支持战略实施的政策和程序；</a:t>
            </a:r>
            <a:endParaRPr lang="en-US" altLang="zh-CN" sz="2400" dirty="0" smtClean="0"/>
          </a:p>
          <a:p>
            <a:pPr lvl="1"/>
            <a:r>
              <a:rPr lang="zh-CN" altLang="en-US" sz="2400" dirty="0" smtClean="0"/>
              <a:t>不断提高价值链各个环节的运作水平；</a:t>
            </a:r>
            <a:endParaRPr lang="en-US" altLang="zh-CN" sz="2400" dirty="0" smtClean="0"/>
          </a:p>
          <a:p>
            <a:pPr lvl="1"/>
            <a:r>
              <a:rPr lang="zh-CN" altLang="en-US" sz="2400" dirty="0" smtClean="0"/>
              <a:t>建立企业信息交流和运营系统；</a:t>
            </a:r>
            <a:endParaRPr lang="en-US" altLang="zh-CN" sz="2400" dirty="0" smtClean="0"/>
          </a:p>
          <a:p>
            <a:pPr lvl="1"/>
            <a:r>
              <a:rPr lang="zh-CN" altLang="en-US" sz="2400" dirty="0" smtClean="0"/>
              <a:t>建立与战略目标及战略实施相关联的业绩考核与薪酬激励体系；</a:t>
            </a:r>
            <a:endParaRPr lang="en-US" altLang="zh-CN" sz="2400" dirty="0" smtClean="0"/>
          </a:p>
          <a:p>
            <a:pPr lvl="1"/>
            <a:r>
              <a:rPr lang="zh-CN" altLang="en-US" sz="2400" dirty="0" smtClean="0"/>
              <a:t>创建一种支持企业战略管理的工作环境和企业文化；</a:t>
            </a:r>
            <a:endParaRPr lang="en-US" altLang="zh-CN" sz="2400" dirty="0" smtClean="0"/>
          </a:p>
          <a:p>
            <a:pPr lvl="1"/>
            <a:r>
              <a:rPr lang="zh-CN" altLang="en-US" sz="2400" dirty="0" smtClean="0"/>
              <a:t>发挥领导作用，不断提高实施战略的水平；</a:t>
            </a:r>
            <a:endParaRPr lang="zh-CN" altLang="en-US" sz="2400"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战略实施的任务与过程</a:t>
            </a:r>
            <a:endParaRPr lang="zh-CN" altLang="en-US" dirty="0"/>
          </a:p>
        </p:txBody>
      </p:sp>
      <p:sp>
        <p:nvSpPr>
          <p:cNvPr id="3" name="内容占位符 2"/>
          <p:cNvSpPr>
            <a:spLocks noGrp="1"/>
          </p:cNvSpPr>
          <p:nvPr>
            <p:ph idx="1"/>
          </p:nvPr>
        </p:nvSpPr>
        <p:spPr/>
        <p:txBody>
          <a:bodyPr/>
          <a:lstStyle/>
          <a:p>
            <a:r>
              <a:rPr lang="zh-CN" altLang="en-US" dirty="0" smtClean="0"/>
              <a:t>战略实施的过程（图</a:t>
            </a:r>
            <a:r>
              <a:rPr lang="en-US" altLang="zh-CN" dirty="0" smtClean="0"/>
              <a:t>6-1</a:t>
            </a:r>
            <a:r>
              <a:rPr lang="zh-CN" altLang="en-US" dirty="0" smtClean="0"/>
              <a:t>）：</a:t>
            </a:r>
            <a:endParaRPr lang="zh-CN" altLang="en-US" dirty="0"/>
          </a:p>
        </p:txBody>
      </p:sp>
      <p:grpSp>
        <p:nvGrpSpPr>
          <p:cNvPr id="4" name="Group 3"/>
          <p:cNvGrpSpPr>
            <a:grpSpLocks/>
          </p:cNvGrpSpPr>
          <p:nvPr/>
        </p:nvGrpSpPr>
        <p:grpSpPr bwMode="auto">
          <a:xfrm>
            <a:off x="353954" y="2214554"/>
            <a:ext cx="135735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11"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3" name="Text Box 17"/>
            <p:cNvSpPr txBox="1">
              <a:spLocks noChangeArrowheads="1"/>
            </p:cNvSpPr>
            <p:nvPr/>
          </p:nvSpPr>
          <p:spPr bwMode="gray">
            <a:xfrm>
              <a:off x="768" y="1776"/>
              <a:ext cx="1296" cy="989"/>
            </a:xfrm>
            <a:prstGeom prst="rect">
              <a:avLst/>
            </a:prstGeom>
            <a:noFill/>
            <a:ln w="9525" algn="ctr">
              <a:noFill/>
              <a:miter lim="800000"/>
              <a:headEnd/>
              <a:tailEnd/>
            </a:ln>
            <a:effectLst/>
          </p:spPr>
          <p:txBody>
            <a:bodyPr>
              <a:spAutoFit/>
            </a:bodyPr>
            <a:lstStyle/>
            <a:p>
              <a:r>
                <a:rPr lang="zh-CN" altLang="en-US" sz="1600" dirty="0" smtClean="0">
                  <a:ea typeface="宋体" charset="-122"/>
                </a:rPr>
                <a:t>首先制定战略计划，将战略目标分解成几个战略阶段去实施。</a:t>
              </a:r>
              <a:endParaRPr lang="en-US" altLang="zh-CN" sz="1600" dirty="0">
                <a:ea typeface="宋体" charset="-122"/>
              </a:endParaRPr>
            </a:p>
          </p:txBody>
        </p:sp>
      </p:grpSp>
      <p:grpSp>
        <p:nvGrpSpPr>
          <p:cNvPr id="19" name="Group 18"/>
          <p:cNvGrpSpPr>
            <a:grpSpLocks/>
          </p:cNvGrpSpPr>
          <p:nvPr/>
        </p:nvGrpSpPr>
        <p:grpSpPr bwMode="auto">
          <a:xfrm>
            <a:off x="2214483" y="2214554"/>
            <a:ext cx="1355367"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24"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29"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2</a:t>
              </a:r>
              <a:endParaRPr lang="en-US" altLang="zh-CN">
                <a:ea typeface="宋体" charset="-122"/>
              </a:endParaRPr>
            </a:p>
          </p:txBody>
        </p:sp>
        <p:sp>
          <p:nvSpPr>
            <p:cNvPr id="30" name="Text Box 29"/>
            <p:cNvSpPr txBox="1">
              <a:spLocks noChangeArrowheads="1"/>
            </p:cNvSpPr>
            <p:nvPr/>
          </p:nvSpPr>
          <p:spPr bwMode="gray">
            <a:xfrm>
              <a:off x="2256" y="1776"/>
              <a:ext cx="1296" cy="834"/>
            </a:xfrm>
            <a:prstGeom prst="rect">
              <a:avLst/>
            </a:prstGeom>
            <a:noFill/>
            <a:ln w="9525" algn="ctr">
              <a:noFill/>
              <a:miter lim="800000"/>
              <a:headEnd/>
              <a:tailEnd/>
            </a:ln>
            <a:effectLst/>
          </p:spPr>
          <p:txBody>
            <a:bodyPr>
              <a:spAutoFit/>
            </a:bodyPr>
            <a:lstStyle/>
            <a:p>
              <a:r>
                <a:rPr lang="zh-CN" altLang="en-US" sz="1600" dirty="0" smtClean="0">
                  <a:ea typeface="宋体" charset="-122"/>
                </a:rPr>
                <a:t>根据企业情况调整组织结构以满足战略实施的要求。</a:t>
              </a:r>
              <a:endParaRPr lang="en-US" altLang="zh-CN" sz="1600" dirty="0" smtClean="0">
                <a:ea typeface="宋体" charset="-122"/>
              </a:endParaRP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 name="Group 32"/>
          <p:cNvGrpSpPr>
            <a:grpSpLocks/>
          </p:cNvGrpSpPr>
          <p:nvPr/>
        </p:nvGrpSpPr>
        <p:grpSpPr bwMode="auto">
          <a:xfrm>
            <a:off x="4071871" y="2214554"/>
            <a:ext cx="135735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8"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40" name="Text Box 44"/>
            <p:cNvSpPr txBox="1">
              <a:spLocks noChangeArrowheads="1"/>
            </p:cNvSpPr>
            <p:nvPr/>
          </p:nvSpPr>
          <p:spPr bwMode="gray">
            <a:xfrm>
              <a:off x="3744" y="1776"/>
              <a:ext cx="1296" cy="368"/>
            </a:xfrm>
            <a:prstGeom prst="rect">
              <a:avLst/>
            </a:prstGeom>
            <a:noFill/>
            <a:ln w="9525" algn="ctr">
              <a:noFill/>
              <a:miter lim="800000"/>
              <a:headEnd/>
              <a:tailEnd/>
            </a:ln>
            <a:effectLst/>
          </p:spPr>
          <p:txBody>
            <a:bodyPr>
              <a:spAutoFit/>
            </a:bodyPr>
            <a:lstStyle/>
            <a:p>
              <a:r>
                <a:rPr lang="zh-CN" altLang="en-US" sz="1600" dirty="0" smtClean="0">
                  <a:ea typeface="宋体" charset="-122"/>
                </a:rPr>
                <a:t>人力资源的相关配置。</a:t>
              </a:r>
              <a:endParaRPr lang="en-US" altLang="zh-CN" sz="1600" dirty="0" smtClean="0">
                <a:ea typeface="宋体" charset="-122"/>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grpSp>
        <p:nvGrpSpPr>
          <p:cNvPr id="48" name="Group 18"/>
          <p:cNvGrpSpPr>
            <a:grpSpLocks/>
          </p:cNvGrpSpPr>
          <p:nvPr/>
        </p:nvGrpSpPr>
        <p:grpSpPr bwMode="auto">
          <a:xfrm>
            <a:off x="5929259" y="2143116"/>
            <a:ext cx="1355367" cy="4035425"/>
            <a:chOff x="2208" y="1296"/>
            <a:chExt cx="1365" cy="2542"/>
          </a:xfrm>
        </p:grpSpPr>
        <p:sp>
          <p:nvSpPr>
            <p:cNvPr id="49" name="AutoShape 19"/>
            <p:cNvSpPr>
              <a:spLocks noChangeArrowheads="1"/>
            </p:cNvSpPr>
            <p:nvPr/>
          </p:nvSpPr>
          <p:spPr bwMode="gray">
            <a:xfrm>
              <a:off x="2208" y="1490"/>
              <a:ext cx="1363" cy="1800"/>
            </a:xfrm>
            <a:prstGeom prst="roundRect">
              <a:avLst>
                <a:gd name="adj" fmla="val 17509"/>
              </a:avLst>
            </a:prstGeom>
            <a:gradFill rotWithShape="1">
              <a:gsLst>
                <a:gs pos="0">
                  <a:schemeClr val="accent6"/>
                </a:gs>
                <a:gs pos="100000">
                  <a:srgbClr val="3F8B4A"/>
                </a:gs>
              </a:gsLst>
              <a:lin ang="2700000" scaled="1"/>
            </a:gradFill>
            <a:ln w="9525">
              <a:noFill/>
              <a:round/>
              <a:headEnd/>
              <a:tailEnd/>
            </a:ln>
            <a:effectLst/>
          </p:spPr>
          <p:txBody>
            <a:bodyPr wrap="none" anchor="ctr"/>
            <a:lstStyle/>
            <a:p>
              <a:endParaRPr lang="zh-CN" altLang="en-US"/>
            </a:p>
          </p:txBody>
        </p:sp>
        <p:sp>
          <p:nvSpPr>
            <p:cNvPr id="50" name="AutoShape 20"/>
            <p:cNvSpPr>
              <a:spLocks noChangeArrowheads="1"/>
            </p:cNvSpPr>
            <p:nvPr/>
          </p:nvSpPr>
          <p:spPr bwMode="gray">
            <a:xfrm>
              <a:off x="2229" y="1495"/>
              <a:ext cx="1322" cy="1766"/>
            </a:xfrm>
            <a:prstGeom prst="roundRect">
              <a:avLst>
                <a:gd name="adj" fmla="val 16667"/>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1" name="AutoShape 21"/>
            <p:cNvSpPr>
              <a:spLocks noChangeArrowheads="1"/>
            </p:cNvSpPr>
            <p:nvPr/>
          </p:nvSpPr>
          <p:spPr bwMode="gray">
            <a:xfrm>
              <a:off x="2240" y="2795"/>
              <a:ext cx="1304" cy="447"/>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2" name="AutoShape 22"/>
            <p:cNvSpPr>
              <a:spLocks noChangeArrowheads="1"/>
            </p:cNvSpPr>
            <p:nvPr/>
          </p:nvSpPr>
          <p:spPr bwMode="gray">
            <a:xfrm>
              <a:off x="2240" y="1509"/>
              <a:ext cx="1304" cy="446"/>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3"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4"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5"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6"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7"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8" name="Text Box 28"/>
            <p:cNvSpPr txBox="1">
              <a:spLocks noChangeArrowheads="1"/>
            </p:cNvSpPr>
            <p:nvPr/>
          </p:nvSpPr>
          <p:spPr bwMode="gray">
            <a:xfrm>
              <a:off x="2696"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4</a:t>
              </a:r>
              <a:endParaRPr lang="en-US" altLang="zh-CN" dirty="0">
                <a:ea typeface="宋体" charset="-122"/>
              </a:endParaRPr>
            </a:p>
          </p:txBody>
        </p:sp>
        <p:sp>
          <p:nvSpPr>
            <p:cNvPr id="59" name="Text Box 29"/>
            <p:cNvSpPr txBox="1">
              <a:spLocks noChangeArrowheads="1"/>
            </p:cNvSpPr>
            <p:nvPr/>
          </p:nvSpPr>
          <p:spPr bwMode="gray">
            <a:xfrm>
              <a:off x="2256" y="1776"/>
              <a:ext cx="1296" cy="834"/>
            </a:xfrm>
            <a:prstGeom prst="rect">
              <a:avLst/>
            </a:prstGeom>
            <a:noFill/>
            <a:ln w="9525" algn="ctr">
              <a:noFill/>
              <a:miter lim="800000"/>
              <a:headEnd/>
              <a:tailEnd/>
            </a:ln>
            <a:effectLst/>
          </p:spPr>
          <p:txBody>
            <a:bodyPr>
              <a:spAutoFit/>
            </a:bodyPr>
            <a:lstStyle/>
            <a:p>
              <a:r>
                <a:rPr lang="zh-CN" altLang="en-US" sz="1600" dirty="0" smtClean="0">
                  <a:ea typeface="宋体" charset="-122"/>
                </a:rPr>
                <a:t>其他资源的配置。指挥，协调、分配好财力和物力等资源。</a:t>
              </a:r>
              <a:endParaRPr lang="en-US" altLang="zh-CN" sz="1600" dirty="0" smtClean="0">
                <a:ea typeface="宋体" charset="-122"/>
              </a:endParaRPr>
            </a:p>
          </p:txBody>
        </p:sp>
        <p:sp>
          <p:nvSpPr>
            <p:cNvPr id="60"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61"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62" name="Group 32"/>
          <p:cNvGrpSpPr>
            <a:grpSpLocks/>
          </p:cNvGrpSpPr>
          <p:nvPr/>
        </p:nvGrpSpPr>
        <p:grpSpPr bwMode="auto">
          <a:xfrm>
            <a:off x="7643834" y="2143116"/>
            <a:ext cx="1357353" cy="4035425"/>
            <a:chOff x="3692" y="1296"/>
            <a:chExt cx="1367" cy="2542"/>
          </a:xfrm>
        </p:grpSpPr>
        <p:sp>
          <p:nvSpPr>
            <p:cNvPr id="63" name="AutoShape 33"/>
            <p:cNvSpPr>
              <a:spLocks noChangeArrowheads="1"/>
            </p:cNvSpPr>
            <p:nvPr/>
          </p:nvSpPr>
          <p:spPr bwMode="gray">
            <a:xfrm>
              <a:off x="3696" y="1490"/>
              <a:ext cx="1363" cy="1800"/>
            </a:xfrm>
            <a:prstGeom prst="roundRect">
              <a:avLst>
                <a:gd name="adj" fmla="val 17509"/>
              </a:avLst>
            </a:prstGeom>
            <a:gradFill rotWithShape="1">
              <a:gsLst>
                <a:gs pos="0">
                  <a:srgbClr val="00B0F0"/>
                </a:gs>
                <a:gs pos="100000">
                  <a:srgbClr val="8F8849"/>
                </a:gs>
              </a:gsLst>
              <a:lin ang="2700000" scaled="1"/>
            </a:gradFill>
            <a:ln w="9525">
              <a:noFill/>
              <a:round/>
              <a:headEnd/>
              <a:tailEnd/>
            </a:ln>
            <a:effectLst/>
          </p:spPr>
          <p:txBody>
            <a:bodyPr wrap="none" anchor="ctr"/>
            <a:lstStyle/>
            <a:p>
              <a:endParaRPr lang="zh-CN" altLang="en-US"/>
            </a:p>
          </p:txBody>
        </p:sp>
        <p:sp>
          <p:nvSpPr>
            <p:cNvPr id="64" name="AutoShape 34"/>
            <p:cNvSpPr>
              <a:spLocks noChangeArrowheads="1"/>
            </p:cNvSpPr>
            <p:nvPr/>
          </p:nvSpPr>
          <p:spPr bwMode="gray">
            <a:xfrm>
              <a:off x="3717" y="1495"/>
              <a:ext cx="1322" cy="1766"/>
            </a:xfrm>
            <a:prstGeom prst="roundRect">
              <a:avLst>
                <a:gd name="adj" fmla="val 16667"/>
              </a:avLst>
            </a:prstGeom>
            <a:solidFill>
              <a:srgbClr val="00B0F0"/>
            </a:solidFill>
            <a:ln w="9525">
              <a:noFill/>
              <a:round/>
              <a:headEnd/>
              <a:tailEnd/>
            </a:ln>
            <a:effectLst/>
          </p:spPr>
          <p:txBody>
            <a:bodyPr wrap="none" anchor="ctr"/>
            <a:lstStyle/>
            <a:p>
              <a:endParaRPr lang="zh-CN" altLang="en-US"/>
            </a:p>
          </p:txBody>
        </p:sp>
        <p:sp>
          <p:nvSpPr>
            <p:cNvPr id="65" name="AutoShape 35"/>
            <p:cNvSpPr>
              <a:spLocks noChangeArrowheads="1"/>
            </p:cNvSpPr>
            <p:nvPr/>
          </p:nvSpPr>
          <p:spPr bwMode="gray">
            <a:xfrm>
              <a:off x="3728" y="2795"/>
              <a:ext cx="1304" cy="44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sp>
          <p:nvSpPr>
            <p:cNvPr id="66" name="AutoShape 36"/>
            <p:cNvSpPr>
              <a:spLocks noChangeArrowheads="1"/>
            </p:cNvSpPr>
            <p:nvPr/>
          </p:nvSpPr>
          <p:spPr bwMode="gray">
            <a:xfrm>
              <a:off x="3692" y="1521"/>
              <a:ext cx="1268" cy="50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grpSp>
          <p:nvGrpSpPr>
            <p:cNvPr id="67" name="Group 37"/>
            <p:cNvGrpSpPr>
              <a:grpSpLocks/>
            </p:cNvGrpSpPr>
            <p:nvPr/>
          </p:nvGrpSpPr>
          <p:grpSpPr bwMode="auto">
            <a:xfrm>
              <a:off x="4165" y="1296"/>
              <a:ext cx="405" cy="405"/>
              <a:chOff x="1289" y="582"/>
              <a:chExt cx="668" cy="668"/>
            </a:xfrm>
          </p:grpSpPr>
          <p:sp>
            <p:nvSpPr>
              <p:cNvPr id="72"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7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68" name="Text Box 43"/>
            <p:cNvSpPr txBox="1">
              <a:spLocks noChangeArrowheads="1"/>
            </p:cNvSpPr>
            <p:nvPr/>
          </p:nvSpPr>
          <p:spPr bwMode="gray">
            <a:xfrm>
              <a:off x="4184"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5</a:t>
              </a:r>
              <a:endParaRPr lang="en-US" altLang="zh-CN" dirty="0">
                <a:ea typeface="宋体" charset="-122"/>
              </a:endParaRPr>
            </a:p>
          </p:txBody>
        </p:sp>
        <p:sp>
          <p:nvSpPr>
            <p:cNvPr id="69" name="Text Box 44"/>
            <p:cNvSpPr txBox="1">
              <a:spLocks noChangeArrowheads="1"/>
            </p:cNvSpPr>
            <p:nvPr/>
          </p:nvSpPr>
          <p:spPr bwMode="gray">
            <a:xfrm>
              <a:off x="3692" y="1746"/>
              <a:ext cx="1296" cy="834"/>
            </a:xfrm>
            <a:prstGeom prst="rect">
              <a:avLst/>
            </a:prstGeom>
            <a:noFill/>
            <a:ln w="9525" algn="ctr">
              <a:noFill/>
              <a:miter lim="800000"/>
              <a:headEnd/>
              <a:tailEnd/>
            </a:ln>
            <a:effectLst/>
          </p:spPr>
          <p:txBody>
            <a:bodyPr>
              <a:spAutoFit/>
            </a:bodyPr>
            <a:lstStyle/>
            <a:p>
              <a:r>
                <a:rPr lang="zh-CN" altLang="en-US" sz="1600" dirty="0" smtClean="0">
                  <a:ea typeface="宋体" charset="-122"/>
                </a:rPr>
                <a:t>对战略实施过程进行评价与考核，并采取必要的校正行动。</a:t>
              </a:r>
              <a:endParaRPr lang="en-US" altLang="zh-CN" sz="1600" dirty="0" smtClean="0">
                <a:ea typeface="宋体" charset="-122"/>
              </a:endParaRPr>
            </a:p>
          </p:txBody>
        </p:sp>
        <p:sp>
          <p:nvSpPr>
            <p:cNvPr id="7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71"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
        <p:nvSpPr>
          <p:cNvPr id="77" name="右箭头 76"/>
          <p:cNvSpPr/>
          <p:nvPr/>
        </p:nvSpPr>
        <p:spPr>
          <a:xfrm>
            <a:off x="1425492"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右箭头 77"/>
          <p:cNvSpPr/>
          <p:nvPr/>
        </p:nvSpPr>
        <p:spPr>
          <a:xfrm>
            <a:off x="3425756"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5140268"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7140532"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a:t>
            </a:r>
            <a:r>
              <a:rPr lang="zh-CN" altLang="en-US" dirty="0" smtClean="0"/>
              <a:t>组织结构调整</a:t>
            </a:r>
            <a:endParaRPr lang="zh-CN" altLang="en-US" dirty="0"/>
          </a:p>
        </p:txBody>
      </p:sp>
      <p:sp>
        <p:nvSpPr>
          <p:cNvPr id="3" name="内容占位符 2"/>
          <p:cNvSpPr>
            <a:spLocks noGrp="1"/>
          </p:cNvSpPr>
          <p:nvPr>
            <p:ph idx="1"/>
          </p:nvPr>
        </p:nvSpPr>
        <p:spPr/>
        <p:txBody>
          <a:bodyPr/>
          <a:lstStyle/>
          <a:p>
            <a:r>
              <a:rPr lang="zh-CN" altLang="en-US" dirty="0" smtClean="0"/>
              <a:t>组织结构的发展模式：</a:t>
            </a:r>
            <a:endParaRPr lang="en-US" altLang="zh-CN" dirty="0" smtClean="0"/>
          </a:p>
          <a:p>
            <a:pPr lvl="1"/>
            <a:r>
              <a:rPr lang="zh-CN" altLang="en-US" dirty="0" smtClean="0"/>
              <a:t>简单结构</a:t>
            </a:r>
            <a:endParaRPr lang="en-US" altLang="zh-CN" dirty="0" smtClean="0"/>
          </a:p>
          <a:p>
            <a:pPr lvl="1"/>
            <a:r>
              <a:rPr lang="zh-CN" altLang="en-US" dirty="0" smtClean="0"/>
              <a:t>职能型结构</a:t>
            </a:r>
            <a:endParaRPr lang="en-US" altLang="zh-CN" dirty="0" smtClean="0"/>
          </a:p>
          <a:p>
            <a:pPr lvl="1"/>
            <a:r>
              <a:rPr lang="zh-CN" altLang="en-US" dirty="0" smtClean="0"/>
              <a:t>多部门结构</a:t>
            </a:r>
            <a:endParaRPr lang="en-US" altLang="zh-CN" dirty="0" smtClean="0"/>
          </a:p>
          <a:p>
            <a:r>
              <a:rPr lang="zh-CN" altLang="en-US" dirty="0" smtClean="0"/>
              <a:t>组织结构的适用范围：</a:t>
            </a:r>
            <a:endParaRPr lang="en-US" altLang="zh-CN" dirty="0" smtClean="0"/>
          </a:p>
          <a:p>
            <a:pPr lvl="1"/>
            <a:r>
              <a:rPr lang="zh-CN" altLang="en-US" dirty="0" smtClean="0"/>
              <a:t>简单结构 集中化成本领先战略或集中化差异化战略，餐馆、维修等具有有限复杂性的公司。</a:t>
            </a:r>
            <a:endParaRPr lang="en-US" altLang="zh-CN" dirty="0" smtClean="0"/>
          </a:p>
          <a:p>
            <a:pPr lvl="1"/>
            <a:r>
              <a:rPr lang="zh-CN" altLang="en-US" dirty="0" smtClean="0"/>
              <a:t>职能型结构 实施业务层战略大型公司或产品多样化程度很低的公司。</a:t>
            </a:r>
            <a:endParaRPr lang="en-US" altLang="zh-CN" dirty="0" smtClean="0"/>
          </a:p>
          <a:p>
            <a:pPr lvl="1"/>
            <a:r>
              <a:rPr lang="zh-CN" altLang="en-US" dirty="0" smtClean="0"/>
              <a:t>多部门机构 实施多元化战略的公司</a:t>
            </a:r>
            <a:endParaRPr lang="en-US" altLang="zh-CN" dirty="0" smtClean="0"/>
          </a:p>
          <a:p>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a:t>
            </a:r>
            <a:r>
              <a:rPr lang="zh-CN" altLang="en-US" dirty="0" smtClean="0"/>
              <a:t>组织结构调整</a:t>
            </a:r>
            <a:endParaRPr lang="zh-CN" altLang="en-US" dirty="0"/>
          </a:p>
        </p:txBody>
      </p:sp>
      <p:sp>
        <p:nvSpPr>
          <p:cNvPr id="3" name="内容占位符 2"/>
          <p:cNvSpPr>
            <a:spLocks noGrp="1"/>
          </p:cNvSpPr>
          <p:nvPr>
            <p:ph idx="1"/>
          </p:nvPr>
        </p:nvSpPr>
        <p:spPr/>
        <p:txBody>
          <a:bodyPr/>
          <a:lstStyle/>
          <a:p>
            <a:r>
              <a:rPr lang="zh-CN" altLang="en-US" dirty="0" smtClean="0"/>
              <a:t>业务层战略的实施：</a:t>
            </a:r>
            <a:endParaRPr lang="en-US" altLang="zh-CN" dirty="0" smtClean="0"/>
          </a:p>
          <a:p>
            <a:pPr lvl="1"/>
            <a:r>
              <a:rPr lang="zh-CN" altLang="en-US" dirty="0" smtClean="0"/>
              <a:t>利用职能型结构实施成本领先战略（图</a:t>
            </a:r>
            <a:r>
              <a:rPr lang="en-US" altLang="zh-CN" dirty="0" smtClean="0"/>
              <a:t>6-2</a:t>
            </a:r>
            <a:r>
              <a:rPr lang="zh-CN" altLang="en-US" dirty="0" smtClean="0"/>
              <a:t>）</a:t>
            </a:r>
            <a:endParaRPr lang="en-US" altLang="zh-CN" dirty="0" smtClean="0"/>
          </a:p>
          <a:p>
            <a:pPr lvl="1"/>
            <a:r>
              <a:rPr lang="zh-CN" altLang="en-US" dirty="0" smtClean="0"/>
              <a:t>利用职能型结构实施差异化战略（图</a:t>
            </a:r>
            <a:r>
              <a:rPr lang="en-US" altLang="zh-CN" dirty="0" smtClean="0"/>
              <a:t>6-3</a:t>
            </a:r>
            <a:r>
              <a:rPr lang="zh-CN" altLang="en-US" dirty="0" smtClean="0"/>
              <a:t>）</a:t>
            </a:r>
            <a:endParaRPr lang="en-US" altLang="zh-CN" dirty="0" smtClean="0"/>
          </a:p>
          <a:p>
            <a:pPr lvl="1"/>
            <a:r>
              <a:rPr lang="zh-CN" altLang="en-US" dirty="0" smtClean="0"/>
              <a:t>利用职能型结构实施成本领先</a:t>
            </a:r>
            <a:r>
              <a:rPr lang="en-US" altLang="zh-CN" dirty="0" smtClean="0"/>
              <a:t>/</a:t>
            </a:r>
            <a:r>
              <a:rPr lang="zh-CN" altLang="en-US" dirty="0" smtClean="0"/>
              <a:t>差异化组合战略</a:t>
            </a:r>
            <a:endParaRPr lang="en-US" altLang="zh-CN" dirty="0" smtClean="0"/>
          </a:p>
          <a:p>
            <a:pPr lvl="1"/>
            <a:r>
              <a:rPr lang="zh-CN" altLang="en-US" dirty="0" smtClean="0"/>
              <a:t>利用职能型机构实施集中化战略</a:t>
            </a:r>
            <a:endParaRPr lang="en-US" altLang="zh-CN" dirty="0" smtClean="0"/>
          </a:p>
          <a:p>
            <a:pPr lvl="1"/>
            <a:r>
              <a:rPr lang="zh-CN" altLang="en-US" dirty="0" smtClean="0"/>
              <a:t>向多部门结构的转变</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371600"/>
          </a:xfrm>
        </p:spPr>
        <p:txBody>
          <a:bodyPr/>
          <a:lstStyle/>
          <a:p>
            <a:pPr marL="838200" indent="-838200" eaLnBrk="1" hangingPunct="1"/>
            <a:r>
              <a:rPr lang="zh-CN" altLang="en-US" b="1" smtClean="0">
                <a:latin typeface="黑体" pitchFamily="49" charset="-122"/>
                <a:ea typeface="黑体" pitchFamily="49" charset="-122"/>
              </a:rPr>
              <a:t>实证研究结论：</a:t>
            </a:r>
          </a:p>
        </p:txBody>
      </p:sp>
      <p:sp>
        <p:nvSpPr>
          <p:cNvPr id="21507" name="Rectangle 3"/>
          <p:cNvSpPr>
            <a:spLocks noGrp="1" noChangeArrowheads="1"/>
          </p:cNvSpPr>
          <p:nvPr>
            <p:ph type="body" idx="1"/>
          </p:nvPr>
        </p:nvSpPr>
        <p:spPr>
          <a:xfrm>
            <a:off x="457200" y="1676400"/>
            <a:ext cx="8229600" cy="4419600"/>
          </a:xfrm>
        </p:spPr>
        <p:txBody>
          <a:bodyPr/>
          <a:lstStyle/>
          <a:p>
            <a:pPr eaLnBrk="1" hangingPunct="1">
              <a:lnSpc>
                <a:spcPct val="150000"/>
              </a:lnSpc>
            </a:pPr>
            <a:r>
              <a:rPr lang="zh-CN" altLang="en-US" b="1" dirty="0" smtClean="0">
                <a:latin typeface="黑体" pitchFamily="49" charset="-122"/>
                <a:ea typeface="黑体" pitchFamily="49" charset="-122"/>
              </a:rPr>
              <a:t>实证研究表明，实施战略管理的公司业绩超过不实施战略管理的公司。成功的公司大多是选择并实施了正确战略的公司，如海尔，联想，通用电气，西南航空，宜家家居，通用汽车</a:t>
            </a:r>
            <a:r>
              <a:rPr lang="en-US" altLang="zh-CN" b="1" dirty="0" smtClean="0">
                <a:ea typeface="黑体" pitchFamily="49" charset="-122"/>
              </a:rPr>
              <a:t>……</a:t>
            </a:r>
            <a:endParaRPr lang="en-US" altLang="zh-CN" b="1"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a:t>
            </a:r>
            <a:r>
              <a:rPr lang="zh-CN" altLang="en-US" dirty="0" smtClean="0"/>
              <a:t>组织结构调整</a:t>
            </a:r>
            <a:endParaRPr lang="zh-CN" altLang="en-US" dirty="0"/>
          </a:p>
        </p:txBody>
      </p:sp>
      <p:sp>
        <p:nvSpPr>
          <p:cNvPr id="3" name="内容占位符 2"/>
          <p:cNvSpPr>
            <a:spLocks noGrp="1"/>
          </p:cNvSpPr>
          <p:nvPr>
            <p:ph idx="1"/>
          </p:nvPr>
        </p:nvSpPr>
        <p:spPr/>
        <p:txBody>
          <a:bodyPr/>
          <a:lstStyle/>
          <a:p>
            <a:r>
              <a:rPr lang="zh-CN" altLang="en-US" dirty="0" smtClean="0"/>
              <a:t>业务层战略的组织结构要求：</a:t>
            </a:r>
            <a:endParaRPr lang="en-US" altLang="zh-CN" dirty="0" smtClean="0"/>
          </a:p>
          <a:p>
            <a:pPr lvl="1"/>
            <a:r>
              <a:rPr lang="zh-CN" altLang="en-US" dirty="0" smtClean="0"/>
              <a:t>职能型结构实施成本领先战略要求组织结构要有高度的专业分工、决策的集中化及作业程序规则的规范化等特点。并鼓励低成本文化的产生。</a:t>
            </a:r>
            <a:endParaRPr lang="en-US" altLang="zh-CN" dirty="0" smtClean="0"/>
          </a:p>
          <a:p>
            <a:pPr lvl="1"/>
            <a:r>
              <a:rPr lang="zh-CN" altLang="en-US" dirty="0" smtClean="0"/>
              <a:t>职能型结构实施差异化战略要求决策权下放，并且公司中的每个员工都学会有效地协调和整合自己的行动。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图</a:t>
            </a:r>
            <a:r>
              <a:rPr lang="en-US" altLang="zh-CN" sz="3200" dirty="0" smtClean="0"/>
              <a:t>6-2</a:t>
            </a:r>
            <a:r>
              <a:rPr lang="zh-CN" altLang="en-US" sz="3200" dirty="0" smtClean="0"/>
              <a:t>实施成本领先战略所采用的职能型结构</a:t>
            </a:r>
            <a:endParaRPr lang="zh-CN" altLang="en-US" sz="3200" dirty="0"/>
          </a:p>
        </p:txBody>
      </p:sp>
      <p:sp>
        <p:nvSpPr>
          <p:cNvPr id="10" name="矩形 9"/>
          <p:cNvSpPr/>
          <p:nvPr/>
        </p:nvSpPr>
        <p:spPr>
          <a:xfrm>
            <a:off x="6300192" y="5234330"/>
            <a:ext cx="1285884"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人力</a:t>
            </a:r>
            <a:endParaRPr lang="zh-CN" altLang="en-US" dirty="0"/>
          </a:p>
        </p:txBody>
      </p:sp>
      <p:sp>
        <p:nvSpPr>
          <p:cNvPr id="5" name="矩形 4"/>
          <p:cNvSpPr/>
          <p:nvPr/>
        </p:nvSpPr>
        <p:spPr>
          <a:xfrm>
            <a:off x="3571900" y="2914114"/>
            <a:ext cx="1857388"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集中化的员工</a:t>
            </a:r>
            <a:endParaRPr lang="zh-CN" altLang="en-US" dirty="0"/>
          </a:p>
        </p:txBody>
      </p:sp>
      <p:sp>
        <p:nvSpPr>
          <p:cNvPr id="6" name="矩形 5"/>
          <p:cNvSpPr/>
          <p:nvPr/>
        </p:nvSpPr>
        <p:spPr>
          <a:xfrm>
            <a:off x="1000132" y="1556792"/>
            <a:ext cx="1857388" cy="785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总裁办公室</a:t>
            </a:r>
            <a:endParaRPr lang="zh-CN" altLang="en-US" dirty="0"/>
          </a:p>
        </p:txBody>
      </p:sp>
      <p:sp>
        <p:nvSpPr>
          <p:cNvPr id="7" name="矩形 6"/>
          <p:cNvSpPr/>
          <p:nvPr/>
        </p:nvSpPr>
        <p:spPr>
          <a:xfrm>
            <a:off x="1285884" y="5200130"/>
            <a:ext cx="1285884"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技术</a:t>
            </a:r>
            <a:endParaRPr lang="zh-CN" altLang="en-US" dirty="0"/>
          </a:p>
        </p:txBody>
      </p:sp>
      <p:sp>
        <p:nvSpPr>
          <p:cNvPr id="8" name="矩形 7"/>
          <p:cNvSpPr/>
          <p:nvPr/>
        </p:nvSpPr>
        <p:spPr>
          <a:xfrm>
            <a:off x="2928958" y="5200130"/>
            <a:ext cx="1285884"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营销</a:t>
            </a:r>
            <a:endParaRPr lang="zh-CN" altLang="en-US" dirty="0"/>
          </a:p>
        </p:txBody>
      </p:sp>
      <p:sp>
        <p:nvSpPr>
          <p:cNvPr id="9" name="矩形 8"/>
          <p:cNvSpPr/>
          <p:nvPr/>
        </p:nvSpPr>
        <p:spPr>
          <a:xfrm>
            <a:off x="4714908" y="5200130"/>
            <a:ext cx="1285884"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运营</a:t>
            </a:r>
            <a:endParaRPr lang="zh-CN" altLang="en-US" dirty="0"/>
          </a:p>
        </p:txBody>
      </p:sp>
      <p:cxnSp>
        <p:nvCxnSpPr>
          <p:cNvPr id="12" name="直接连接符 11"/>
          <p:cNvCxnSpPr>
            <a:stCxn id="7" idx="0"/>
            <a:endCxn id="20" idx="0"/>
          </p:cNvCxnSpPr>
          <p:nvPr/>
        </p:nvCxnSpPr>
        <p:spPr>
          <a:xfrm rot="16200000" flipH="1">
            <a:off x="5200407" y="1928549"/>
            <a:ext cx="29070" cy="6572232"/>
          </a:xfrm>
          <a:prstGeom prst="bentConnector3">
            <a:avLst>
              <a:gd name="adj1" fmla="val -786378"/>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964413" y="3664213"/>
            <a:ext cx="2643206"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5" idx="0"/>
          </p:cNvCxnSpPr>
          <p:nvPr/>
        </p:nvCxnSpPr>
        <p:spPr>
          <a:xfrm>
            <a:off x="2286016" y="2556924"/>
            <a:ext cx="2214578" cy="357190"/>
          </a:xfrm>
          <a:prstGeom prst="bentConnector2">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8" idx="0"/>
          </p:cNvCxnSpPr>
          <p:nvPr/>
        </p:nvCxnSpPr>
        <p:spPr>
          <a:xfrm rot="5400000">
            <a:off x="3464743" y="5092973"/>
            <a:ext cx="214314"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0"/>
          </p:cNvCxnSpPr>
          <p:nvPr/>
        </p:nvCxnSpPr>
        <p:spPr>
          <a:xfrm rot="5400000" flipH="1" flipV="1">
            <a:off x="5250693" y="5092973"/>
            <a:ext cx="214314"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5" idx="2"/>
          </p:cNvCxnSpPr>
          <p:nvPr/>
        </p:nvCxnSpPr>
        <p:spPr>
          <a:xfrm flipV="1">
            <a:off x="2286016" y="3699932"/>
            <a:ext cx="2214578" cy="1500198"/>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p:cNvCxnSpPr>
          <p:nvPr/>
        </p:nvCxnSpPr>
        <p:spPr>
          <a:xfrm rot="5400000">
            <a:off x="3464743" y="4164279"/>
            <a:ext cx="1500198" cy="571504"/>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p:cNvCxnSpPr>
          <p:nvPr/>
        </p:nvCxnSpPr>
        <p:spPr>
          <a:xfrm rot="16200000" flipH="1">
            <a:off x="4964941" y="3235585"/>
            <a:ext cx="1500198" cy="2428892"/>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 idx="2"/>
          </p:cNvCxnSpPr>
          <p:nvPr/>
        </p:nvCxnSpPr>
        <p:spPr>
          <a:xfrm rot="16200000" flipH="1">
            <a:off x="4071966" y="4128560"/>
            <a:ext cx="1500198" cy="642942"/>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a:off x="500066" y="1842544"/>
            <a:ext cx="285752" cy="3714776"/>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0" y="1842544"/>
            <a:ext cx="285752" cy="3970318"/>
          </a:xfrm>
          <a:prstGeom prst="rect">
            <a:avLst/>
          </a:prstGeom>
          <a:noFill/>
        </p:spPr>
        <p:txBody>
          <a:bodyPr wrap="square" rtlCol="0">
            <a:spAutoFit/>
          </a:bodyPr>
          <a:lstStyle/>
          <a:p>
            <a:r>
              <a:rPr lang="zh-CN" altLang="en-US" dirty="0" smtClean="0"/>
              <a:t>也</a:t>
            </a:r>
            <a:endParaRPr lang="en-US" altLang="zh-CN" dirty="0" smtClean="0"/>
          </a:p>
          <a:p>
            <a:r>
              <a:rPr lang="zh-CN" altLang="en-US" dirty="0" smtClean="0"/>
              <a:t>可能是相对扁平或细长的结构</a:t>
            </a:r>
            <a:endParaRPr lang="zh-CN" altLang="en-US" dirty="0"/>
          </a:p>
        </p:txBody>
      </p:sp>
      <p:sp>
        <p:nvSpPr>
          <p:cNvPr id="20" name="矩形 19"/>
          <p:cNvSpPr/>
          <p:nvPr/>
        </p:nvSpPr>
        <p:spPr>
          <a:xfrm>
            <a:off x="7858116" y="5229200"/>
            <a:ext cx="1285884" cy="6429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财务</a:t>
            </a:r>
            <a:endParaRPr lang="zh-CN" altLang="en-US" dirty="0"/>
          </a:p>
        </p:txBody>
      </p:sp>
      <p:cxnSp>
        <p:nvCxnSpPr>
          <p:cNvPr id="27" name="直接连接符 26"/>
          <p:cNvCxnSpPr/>
          <p:nvPr/>
        </p:nvCxnSpPr>
        <p:spPr>
          <a:xfrm rot="5400000" flipH="1" flipV="1">
            <a:off x="6841107" y="5120333"/>
            <a:ext cx="214314"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 idx="2"/>
          </p:cNvCxnSpPr>
          <p:nvPr/>
        </p:nvCxnSpPr>
        <p:spPr>
          <a:xfrm>
            <a:off x="4500594" y="3699932"/>
            <a:ext cx="4031846" cy="145726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图</a:t>
            </a:r>
            <a:r>
              <a:rPr lang="en-US" altLang="zh-CN" sz="4000" dirty="0" smtClean="0"/>
              <a:t>6-3 </a:t>
            </a:r>
            <a:r>
              <a:rPr lang="zh-CN" altLang="en-US" sz="4000" dirty="0" smtClean="0"/>
              <a:t>实施差异化战略的职能型结构</a:t>
            </a:r>
            <a:endParaRPr lang="zh-CN" altLang="en-US" sz="4000" dirty="0"/>
          </a:p>
        </p:txBody>
      </p:sp>
      <p:sp>
        <p:nvSpPr>
          <p:cNvPr id="4" name="矩形 3"/>
          <p:cNvSpPr/>
          <p:nvPr/>
        </p:nvSpPr>
        <p:spPr>
          <a:xfrm>
            <a:off x="3643306" y="1428736"/>
            <a:ext cx="2000264"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总体有限员工</a:t>
            </a:r>
            <a:endParaRPr lang="zh-CN" altLang="en-US" dirty="0"/>
          </a:p>
        </p:txBody>
      </p:sp>
      <p:sp>
        <p:nvSpPr>
          <p:cNvPr id="5" name="矩形 4"/>
          <p:cNvSpPr/>
          <p:nvPr/>
        </p:nvSpPr>
        <p:spPr>
          <a:xfrm>
            <a:off x="2285984" y="2714620"/>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研发</a:t>
            </a:r>
            <a:endParaRPr lang="zh-CN" altLang="en-US" dirty="0"/>
          </a:p>
        </p:txBody>
      </p:sp>
      <p:sp>
        <p:nvSpPr>
          <p:cNvPr id="6" name="矩形 5"/>
          <p:cNvSpPr/>
          <p:nvPr/>
        </p:nvSpPr>
        <p:spPr>
          <a:xfrm>
            <a:off x="2285984" y="4643446"/>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运营</a:t>
            </a:r>
            <a:endParaRPr lang="zh-CN" altLang="en-US" dirty="0"/>
          </a:p>
        </p:txBody>
      </p:sp>
      <p:sp>
        <p:nvSpPr>
          <p:cNvPr id="7" name="矩形 6"/>
          <p:cNvSpPr/>
          <p:nvPr/>
        </p:nvSpPr>
        <p:spPr>
          <a:xfrm>
            <a:off x="4071934" y="4643446"/>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营销</a:t>
            </a:r>
            <a:endParaRPr lang="zh-CN" altLang="en-US" dirty="0"/>
          </a:p>
        </p:txBody>
      </p:sp>
      <p:sp>
        <p:nvSpPr>
          <p:cNvPr id="8" name="矩形 7"/>
          <p:cNvSpPr/>
          <p:nvPr/>
        </p:nvSpPr>
        <p:spPr>
          <a:xfrm>
            <a:off x="5715008" y="4643446"/>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人力</a:t>
            </a:r>
            <a:endParaRPr lang="zh-CN" altLang="en-US" dirty="0"/>
          </a:p>
        </p:txBody>
      </p:sp>
      <p:sp>
        <p:nvSpPr>
          <p:cNvPr id="9" name="矩形 8"/>
          <p:cNvSpPr/>
          <p:nvPr/>
        </p:nvSpPr>
        <p:spPr>
          <a:xfrm>
            <a:off x="7429520" y="4643446"/>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财务</a:t>
            </a:r>
            <a:endParaRPr lang="zh-CN" altLang="en-US" dirty="0"/>
          </a:p>
        </p:txBody>
      </p:sp>
      <p:sp>
        <p:nvSpPr>
          <p:cNvPr id="10" name="矩形 9"/>
          <p:cNvSpPr/>
          <p:nvPr/>
        </p:nvSpPr>
        <p:spPr>
          <a:xfrm>
            <a:off x="6143636" y="2714620"/>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营销</a:t>
            </a:r>
            <a:endParaRPr lang="zh-CN" altLang="en-US" dirty="0"/>
          </a:p>
        </p:txBody>
      </p:sp>
      <p:sp>
        <p:nvSpPr>
          <p:cNvPr id="11" name="矩形 10"/>
          <p:cNvSpPr/>
          <p:nvPr/>
        </p:nvSpPr>
        <p:spPr>
          <a:xfrm>
            <a:off x="428596" y="4643446"/>
            <a:ext cx="1214446" cy="7143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新产品研发</a:t>
            </a:r>
            <a:endParaRPr lang="zh-CN" altLang="en-US" dirty="0"/>
          </a:p>
        </p:txBody>
      </p:sp>
      <p:cxnSp>
        <p:nvCxnSpPr>
          <p:cNvPr id="13" name="肘形连接符 12"/>
          <p:cNvCxnSpPr>
            <a:stCxn id="11" idx="0"/>
            <a:endCxn id="9" idx="0"/>
          </p:cNvCxnSpPr>
          <p:nvPr/>
        </p:nvCxnSpPr>
        <p:spPr>
          <a:xfrm rot="5400000" flipH="1" flipV="1">
            <a:off x="4536281" y="1142984"/>
            <a:ext cx="1588" cy="7000924"/>
          </a:xfrm>
          <a:prstGeom prst="bentConnector3">
            <a:avLst>
              <a:gd name="adj1" fmla="val 2789125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3"/>
            <a:endCxn id="10" idx="1"/>
          </p:cNvCxnSpPr>
          <p:nvPr/>
        </p:nvCxnSpPr>
        <p:spPr>
          <a:xfrm>
            <a:off x="3500430" y="3071810"/>
            <a:ext cx="2643206"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2"/>
            <a:endCxn id="7" idx="0"/>
          </p:cNvCxnSpPr>
          <p:nvPr/>
        </p:nvCxnSpPr>
        <p:spPr>
          <a:xfrm rot="16200000" flipH="1">
            <a:off x="3411132" y="3375421"/>
            <a:ext cx="2500330" cy="35719"/>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2643174" y="4429132"/>
            <a:ext cx="42862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6143636" y="4429132"/>
            <a:ext cx="42862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a:t>
            </a:r>
            <a:r>
              <a:rPr lang="zh-CN" altLang="en-US" dirty="0" smtClean="0"/>
              <a:t>组织结构调整</a:t>
            </a:r>
            <a:endParaRPr lang="zh-CN" altLang="en-US" dirty="0"/>
          </a:p>
        </p:txBody>
      </p:sp>
      <p:sp>
        <p:nvSpPr>
          <p:cNvPr id="3" name="内容占位符 2"/>
          <p:cNvSpPr>
            <a:spLocks noGrp="1"/>
          </p:cNvSpPr>
          <p:nvPr>
            <p:ph idx="1"/>
          </p:nvPr>
        </p:nvSpPr>
        <p:spPr/>
        <p:txBody>
          <a:bodyPr/>
          <a:lstStyle/>
          <a:p>
            <a:r>
              <a:rPr lang="zh-CN" altLang="en-US" dirty="0" smtClean="0"/>
              <a:t>国际战略的实施：</a:t>
            </a:r>
            <a:endParaRPr lang="en-US" altLang="zh-CN" dirty="0" smtClean="0"/>
          </a:p>
          <a:p>
            <a:pPr lvl="1"/>
            <a:r>
              <a:rPr lang="zh-CN" altLang="en-US" dirty="0" smtClean="0"/>
              <a:t>结合地理区域性结构实施多国战略</a:t>
            </a:r>
            <a:endParaRPr lang="en-US" altLang="zh-CN" dirty="0" smtClean="0"/>
          </a:p>
          <a:p>
            <a:pPr lvl="1"/>
            <a:r>
              <a:rPr lang="zh-CN" altLang="en-US" dirty="0" smtClean="0"/>
              <a:t>运用产品分区性结构实施全球战略</a:t>
            </a:r>
            <a:endParaRPr lang="en-US" altLang="zh-CN" dirty="0" smtClean="0"/>
          </a:p>
          <a:p>
            <a:pPr lvl="1"/>
            <a:r>
              <a:rPr lang="zh-CN" altLang="en-US" dirty="0" smtClean="0"/>
              <a:t>运用混合结构实施跨国战略</a:t>
            </a:r>
            <a:endParaRPr lang="zh-CN" alt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资源配置</a:t>
            </a:r>
            <a:endParaRPr lang="zh-CN" altLang="en-US" dirty="0"/>
          </a:p>
        </p:txBody>
      </p:sp>
      <p:sp>
        <p:nvSpPr>
          <p:cNvPr id="3" name="内容占位符 2"/>
          <p:cNvSpPr>
            <a:spLocks noGrp="1"/>
          </p:cNvSpPr>
          <p:nvPr>
            <p:ph idx="1"/>
          </p:nvPr>
        </p:nvSpPr>
        <p:spPr>
          <a:xfrm>
            <a:off x="457200" y="1295400"/>
            <a:ext cx="7329510" cy="633402"/>
          </a:xfrm>
        </p:spPr>
        <p:txBody>
          <a:bodyPr/>
          <a:lstStyle/>
          <a:p>
            <a:r>
              <a:rPr lang="zh-CN" altLang="en-US" dirty="0" smtClean="0"/>
              <a:t>企业战略与资源的关系（图</a:t>
            </a:r>
            <a:r>
              <a:rPr lang="en-US" altLang="zh-CN" dirty="0" smtClean="0"/>
              <a:t>6-4</a:t>
            </a:r>
            <a:r>
              <a:rPr lang="zh-CN" altLang="en-US" dirty="0" smtClean="0"/>
              <a:t>）</a:t>
            </a:r>
            <a:r>
              <a:rPr lang="en-US" altLang="zh-CN" dirty="0" smtClean="0"/>
              <a:t>:</a:t>
            </a:r>
            <a:endParaRPr lang="zh-CN" altLang="en-US" dirty="0"/>
          </a:p>
        </p:txBody>
      </p:sp>
      <p:sp>
        <p:nvSpPr>
          <p:cNvPr id="4" name="页脚占位符 3"/>
          <p:cNvSpPr>
            <a:spLocks noGrp="1"/>
          </p:cNvSpPr>
          <p:nvPr>
            <p:ph type="ftr" sz="quarter" idx="10"/>
          </p:nvPr>
        </p:nvSpPr>
        <p:spPr>
          <a:xfrm>
            <a:off x="5867400" y="6608787"/>
            <a:ext cx="2895600" cy="320675"/>
          </a:xfrm>
        </p:spPr>
        <p:txBody>
          <a:bodyPr/>
          <a:lstStyle/>
          <a:p>
            <a:r>
              <a:rPr lang="en-US" altLang="zh-CN"/>
              <a:t>Company Logo</a:t>
            </a:r>
          </a:p>
        </p:txBody>
      </p:sp>
      <p:grpSp>
        <p:nvGrpSpPr>
          <p:cNvPr id="5" name="Group 3"/>
          <p:cNvGrpSpPr>
            <a:grpSpLocks/>
          </p:cNvGrpSpPr>
          <p:nvPr/>
        </p:nvGrpSpPr>
        <p:grpSpPr bwMode="auto">
          <a:xfrm>
            <a:off x="3505200" y="1900262"/>
            <a:ext cx="2362200" cy="2438400"/>
            <a:chOff x="4071" y="1584"/>
            <a:chExt cx="1092" cy="1097"/>
          </a:xfrm>
        </p:grpSpPr>
        <p:sp>
          <p:nvSpPr>
            <p:cNvPr id="6" name="Oval 4"/>
            <p:cNvSpPr>
              <a:spLocks noChangeArrowheads="1"/>
            </p:cNvSpPr>
            <p:nvPr/>
          </p:nvSpPr>
          <p:spPr bwMode="gray">
            <a:xfrm>
              <a:off x="4071" y="1584"/>
              <a:ext cx="1090" cy="1088"/>
            </a:xfrm>
            <a:prstGeom prst="ellipse">
              <a:avLst/>
            </a:prstGeom>
            <a:gradFill rotWithShape="1">
              <a:gsLst>
                <a:gs pos="0">
                  <a:srgbClr val="D8755A">
                    <a:gamma/>
                    <a:tint val="0"/>
                    <a:invGamma/>
                  </a:srgbClr>
                </a:gs>
                <a:gs pos="50000">
                  <a:srgbClr val="D8755A"/>
                </a:gs>
                <a:gs pos="100000">
                  <a:srgbClr val="D8755A">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7"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D8755A">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8" name="Oval 6"/>
            <p:cNvSpPr>
              <a:spLocks noChangeArrowheads="1"/>
            </p:cNvSpPr>
            <p:nvPr/>
          </p:nvSpPr>
          <p:spPr bwMode="gray">
            <a:xfrm>
              <a:off x="4131" y="1655"/>
              <a:ext cx="946" cy="945"/>
            </a:xfrm>
            <a:prstGeom prst="ellipse">
              <a:avLst/>
            </a:prstGeom>
            <a:gradFill rotWithShape="1">
              <a:gsLst>
                <a:gs pos="0">
                  <a:srgbClr val="D8755A">
                    <a:gamma/>
                    <a:shade val="54118"/>
                    <a:invGamma/>
                  </a:srgbClr>
                </a:gs>
                <a:gs pos="50000">
                  <a:srgbClr val="D8755A"/>
                </a:gs>
                <a:gs pos="100000">
                  <a:srgbClr val="D8755A">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9" name="Oval 7"/>
            <p:cNvSpPr>
              <a:spLocks noChangeArrowheads="1"/>
            </p:cNvSpPr>
            <p:nvPr/>
          </p:nvSpPr>
          <p:spPr bwMode="gray">
            <a:xfrm>
              <a:off x="4128" y="1650"/>
              <a:ext cx="946" cy="945"/>
            </a:xfrm>
            <a:prstGeom prst="ellipse">
              <a:avLst/>
            </a:prstGeom>
            <a:gradFill rotWithShape="1">
              <a:gsLst>
                <a:gs pos="0">
                  <a:srgbClr val="D8755A">
                    <a:gamma/>
                    <a:shade val="63529"/>
                    <a:invGamma/>
                  </a:srgbClr>
                </a:gs>
                <a:gs pos="100000">
                  <a:srgbClr val="D8755A">
                    <a:alpha val="0"/>
                  </a:srgbClr>
                </a:gs>
              </a:gsLst>
              <a:lin ang="2700000" scaled="1"/>
            </a:gradFill>
            <a:ln w="38100" algn="ctr">
              <a:noFill/>
              <a:round/>
              <a:headEnd/>
              <a:tailEnd/>
            </a:ln>
            <a:effectLst/>
          </p:spPr>
          <p:txBody>
            <a:bodyPr anchor="ctr">
              <a:spAutoFit/>
            </a:bodyPr>
            <a:lstStyle/>
            <a:p>
              <a:endParaRPr lang="zh-CN" altLang="en-US"/>
            </a:p>
          </p:txBody>
        </p:sp>
        <p:sp>
          <p:nvSpPr>
            <p:cNvPr id="10" name="Oval 8"/>
            <p:cNvSpPr>
              <a:spLocks noChangeArrowheads="1"/>
            </p:cNvSpPr>
            <p:nvPr/>
          </p:nvSpPr>
          <p:spPr bwMode="gray">
            <a:xfrm>
              <a:off x="4178" y="1703"/>
              <a:ext cx="852" cy="850"/>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11" name="Group 9"/>
            <p:cNvGrpSpPr>
              <a:grpSpLocks/>
            </p:cNvGrpSpPr>
            <p:nvPr/>
          </p:nvGrpSpPr>
          <p:grpSpPr bwMode="auto">
            <a:xfrm>
              <a:off x="4197" y="1716"/>
              <a:ext cx="826" cy="825"/>
              <a:chOff x="4166" y="1706"/>
              <a:chExt cx="1252" cy="1252"/>
            </a:xfrm>
          </p:grpSpPr>
          <p:sp>
            <p:nvSpPr>
              <p:cNvPr id="12" name="Oval 1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3"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4" name="Oval 1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5" name="Oval 1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16" name="Group 14"/>
          <p:cNvGrpSpPr>
            <a:grpSpLocks/>
          </p:cNvGrpSpPr>
          <p:nvPr/>
        </p:nvGrpSpPr>
        <p:grpSpPr bwMode="auto">
          <a:xfrm>
            <a:off x="2895600" y="2890862"/>
            <a:ext cx="3581400" cy="1866900"/>
            <a:chOff x="1680" y="1824"/>
            <a:chExt cx="2256" cy="1176"/>
          </a:xfrm>
        </p:grpSpPr>
        <p:sp>
          <p:nvSpPr>
            <p:cNvPr id="17"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8" name="AutoShape 16"/>
            <p:cNvSpPr>
              <a:spLocks noChangeArrowheads="1"/>
            </p:cNvSpPr>
            <p:nvPr/>
          </p:nvSpPr>
          <p:spPr bwMode="gray">
            <a:xfrm rot="16439894">
              <a:off x="2582" y="266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9"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grpSp>
      <p:sp>
        <p:nvSpPr>
          <p:cNvPr id="20" name="Text Box 19"/>
          <p:cNvSpPr txBox="1">
            <a:spLocks noChangeArrowheads="1"/>
          </p:cNvSpPr>
          <p:nvPr/>
        </p:nvSpPr>
        <p:spPr bwMode="gray">
          <a:xfrm>
            <a:off x="3814170" y="2662262"/>
            <a:ext cx="1731563" cy="830997"/>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000000"/>
                </a:solidFill>
                <a:ea typeface="宋体" charset="-122"/>
              </a:rPr>
              <a:t>战略与资源</a:t>
            </a:r>
            <a:endParaRPr lang="en-US" altLang="zh-CN" sz="2400" b="1" dirty="0" smtClean="0">
              <a:solidFill>
                <a:srgbClr val="000000"/>
              </a:solidFill>
              <a:ea typeface="宋体" charset="-122"/>
            </a:endParaRPr>
          </a:p>
          <a:p>
            <a:pPr algn="ctr" eaLnBrk="0" hangingPunct="0"/>
            <a:r>
              <a:rPr lang="zh-CN" altLang="en-US" sz="2400" b="1" dirty="0" smtClean="0">
                <a:solidFill>
                  <a:srgbClr val="000000"/>
                </a:solidFill>
                <a:ea typeface="宋体" charset="-122"/>
              </a:rPr>
              <a:t>的关系</a:t>
            </a:r>
            <a:endParaRPr lang="en-US" altLang="zh-CN" sz="2400" b="1" dirty="0">
              <a:solidFill>
                <a:srgbClr val="000000"/>
              </a:solidFill>
              <a:ea typeface="宋体" charset="-122"/>
            </a:endParaRPr>
          </a:p>
        </p:txBody>
      </p:sp>
      <p:grpSp>
        <p:nvGrpSpPr>
          <p:cNvPr id="21" name="Group 20"/>
          <p:cNvGrpSpPr>
            <a:grpSpLocks/>
          </p:cNvGrpSpPr>
          <p:nvPr/>
        </p:nvGrpSpPr>
        <p:grpSpPr bwMode="auto">
          <a:xfrm>
            <a:off x="6643702" y="2290778"/>
            <a:ext cx="2006628" cy="2000256"/>
            <a:chOff x="2789" y="1625"/>
            <a:chExt cx="907" cy="907"/>
          </a:xfrm>
        </p:grpSpPr>
        <p:sp>
          <p:nvSpPr>
            <p:cNvPr id="22" name="Oval 21"/>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23"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24" name="Oval 23"/>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25" name="Oval 24"/>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26" name="Oval 25"/>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27" name="Group 26"/>
            <p:cNvGrpSpPr>
              <a:grpSpLocks/>
            </p:cNvGrpSpPr>
            <p:nvPr/>
          </p:nvGrpSpPr>
          <p:grpSpPr bwMode="auto">
            <a:xfrm>
              <a:off x="2899" y="1735"/>
              <a:ext cx="687" cy="688"/>
              <a:chOff x="4166" y="1706"/>
              <a:chExt cx="1252" cy="1252"/>
            </a:xfrm>
          </p:grpSpPr>
          <p:sp>
            <p:nvSpPr>
              <p:cNvPr id="28" name="Oval 2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9"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0" name="Oval 2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1" name="Oval 3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32" name="Text Box 31"/>
          <p:cNvSpPr txBox="1">
            <a:spLocks noChangeArrowheads="1"/>
          </p:cNvSpPr>
          <p:nvPr/>
        </p:nvSpPr>
        <p:spPr bwMode="gray">
          <a:xfrm>
            <a:off x="6671372" y="2933720"/>
            <a:ext cx="1733167"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战略促进资源</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的有效储备</a:t>
            </a:r>
            <a:endParaRPr lang="en-US" altLang="zh-CN" sz="2000" b="1" dirty="0">
              <a:solidFill>
                <a:srgbClr val="000000"/>
              </a:solidFill>
              <a:ea typeface="宋体" charset="-122"/>
            </a:endParaRPr>
          </a:p>
        </p:txBody>
      </p:sp>
      <p:grpSp>
        <p:nvGrpSpPr>
          <p:cNvPr id="33" name="Group 43"/>
          <p:cNvGrpSpPr>
            <a:grpSpLocks/>
          </p:cNvGrpSpPr>
          <p:nvPr/>
        </p:nvGrpSpPr>
        <p:grpSpPr bwMode="auto">
          <a:xfrm>
            <a:off x="1000100" y="2290778"/>
            <a:ext cx="1776402" cy="1857380"/>
            <a:chOff x="884" y="2523"/>
            <a:chExt cx="862" cy="862"/>
          </a:xfrm>
        </p:grpSpPr>
        <p:sp>
          <p:nvSpPr>
            <p:cNvPr id="34" name="Oval 44"/>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35"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36" name="Oval 46"/>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37" name="Oval 47"/>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w="38100" algn="ctr">
              <a:noFill/>
              <a:round/>
              <a:headEnd/>
              <a:tailEnd/>
            </a:ln>
            <a:effectLst/>
          </p:spPr>
          <p:txBody>
            <a:bodyPr anchor="ctr">
              <a:spAutoFit/>
            </a:bodyPr>
            <a:lstStyle/>
            <a:p>
              <a:endParaRPr lang="zh-CN" altLang="en-US"/>
            </a:p>
          </p:txBody>
        </p:sp>
        <p:sp>
          <p:nvSpPr>
            <p:cNvPr id="38" name="Oval 48"/>
            <p:cNvSpPr>
              <a:spLocks noChangeArrowheads="1"/>
            </p:cNvSpPr>
            <p:nvPr/>
          </p:nvSpPr>
          <p:spPr bwMode="gray">
            <a:xfrm>
              <a:off x="981" y="2617"/>
              <a:ext cx="674" cy="674"/>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39" name="Oval 49"/>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40"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1" name="Oval 51"/>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42" name="Oval 52"/>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43" name="Text Box 53"/>
          <p:cNvSpPr txBox="1">
            <a:spLocks noChangeArrowheads="1"/>
          </p:cNvSpPr>
          <p:nvPr/>
        </p:nvSpPr>
        <p:spPr bwMode="gray">
          <a:xfrm>
            <a:off x="1071539" y="2933720"/>
            <a:ext cx="1475083"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资源保证</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战略的实施</a:t>
            </a:r>
            <a:endParaRPr lang="en-US" altLang="zh-CN" sz="2000" b="1" dirty="0">
              <a:solidFill>
                <a:srgbClr val="000000"/>
              </a:solidFill>
              <a:ea typeface="宋体" charset="-122"/>
            </a:endParaRPr>
          </a:p>
        </p:txBody>
      </p:sp>
      <p:grpSp>
        <p:nvGrpSpPr>
          <p:cNvPr id="44" name="Group 54"/>
          <p:cNvGrpSpPr>
            <a:grpSpLocks/>
          </p:cNvGrpSpPr>
          <p:nvPr/>
        </p:nvGrpSpPr>
        <p:grpSpPr bwMode="auto">
          <a:xfrm>
            <a:off x="3849889" y="4719670"/>
            <a:ext cx="1760345" cy="1790720"/>
            <a:chOff x="1681" y="3125"/>
            <a:chExt cx="911" cy="907"/>
          </a:xfrm>
        </p:grpSpPr>
        <p:grpSp>
          <p:nvGrpSpPr>
            <p:cNvPr id="45" name="Group 55"/>
            <p:cNvGrpSpPr>
              <a:grpSpLocks/>
            </p:cNvGrpSpPr>
            <p:nvPr/>
          </p:nvGrpSpPr>
          <p:grpSpPr bwMode="auto">
            <a:xfrm>
              <a:off x="1685" y="3125"/>
              <a:ext cx="907" cy="907"/>
              <a:chOff x="2832" y="1728"/>
              <a:chExt cx="907" cy="907"/>
            </a:xfrm>
          </p:grpSpPr>
          <p:sp>
            <p:nvSpPr>
              <p:cNvPr id="47" name="Oval 56"/>
              <p:cNvSpPr>
                <a:spLocks noChangeArrowheads="1"/>
              </p:cNvSpPr>
              <p:nvPr/>
            </p:nvSpPr>
            <p:spPr bwMode="gray">
              <a:xfrm>
                <a:off x="2832" y="1728"/>
                <a:ext cx="907" cy="907"/>
              </a:xfrm>
              <a:prstGeom prst="ellipse">
                <a:avLst/>
              </a:prstGeom>
              <a:gradFill rotWithShape="1">
                <a:gsLst>
                  <a:gs pos="0">
                    <a:srgbClr val="3965E1">
                      <a:gamma/>
                      <a:tint val="0"/>
                      <a:invGamma/>
                    </a:srgbClr>
                  </a:gs>
                  <a:gs pos="50000">
                    <a:srgbClr val="3965E1"/>
                  </a:gs>
                  <a:gs pos="100000">
                    <a:srgbClr val="3965E1">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48"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3965E1">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49" name="Oval 58"/>
              <p:cNvSpPr>
                <a:spLocks noChangeArrowheads="1"/>
              </p:cNvSpPr>
              <p:nvPr/>
            </p:nvSpPr>
            <p:spPr bwMode="gray">
              <a:xfrm>
                <a:off x="2889" y="1788"/>
                <a:ext cx="787" cy="788"/>
              </a:xfrm>
              <a:prstGeom prst="ellipse">
                <a:avLst/>
              </a:prstGeom>
              <a:gradFill rotWithShape="1">
                <a:gsLst>
                  <a:gs pos="0">
                    <a:srgbClr val="3965E1">
                      <a:gamma/>
                      <a:shade val="54118"/>
                      <a:invGamma/>
                    </a:srgbClr>
                  </a:gs>
                  <a:gs pos="50000">
                    <a:srgbClr val="3965E1"/>
                  </a:gs>
                  <a:gs pos="100000">
                    <a:srgbClr val="3965E1">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0" name="Oval 59"/>
              <p:cNvSpPr>
                <a:spLocks noChangeArrowheads="1"/>
              </p:cNvSpPr>
              <p:nvPr/>
            </p:nvSpPr>
            <p:spPr bwMode="gray">
              <a:xfrm>
                <a:off x="2889" y="1794"/>
                <a:ext cx="787" cy="788"/>
              </a:xfrm>
              <a:prstGeom prst="ellipse">
                <a:avLst/>
              </a:prstGeom>
              <a:gradFill rotWithShape="1">
                <a:gsLst>
                  <a:gs pos="0">
                    <a:srgbClr val="3965E1">
                      <a:gamma/>
                      <a:shade val="66667"/>
                      <a:invGamma/>
                    </a:srgbClr>
                  </a:gs>
                  <a:gs pos="100000">
                    <a:srgbClr val="3965E1">
                      <a:alpha val="0"/>
                    </a:srgbClr>
                  </a:gs>
                </a:gsLst>
                <a:lin ang="2700000" scaled="1"/>
              </a:gradFill>
              <a:ln w="38100" algn="ctr">
                <a:noFill/>
                <a:round/>
                <a:headEnd/>
                <a:tailEnd/>
              </a:ln>
              <a:effectLst/>
            </p:spPr>
            <p:txBody>
              <a:bodyPr anchor="ctr">
                <a:spAutoFit/>
              </a:bodyPr>
              <a:lstStyle/>
              <a:p>
                <a:endParaRPr lang="zh-CN" altLang="en-US"/>
              </a:p>
            </p:txBody>
          </p:sp>
          <p:sp>
            <p:nvSpPr>
              <p:cNvPr id="51" name="Oval 60"/>
              <p:cNvSpPr>
                <a:spLocks noChangeArrowheads="1"/>
              </p:cNvSpPr>
              <p:nvPr/>
            </p:nvSpPr>
            <p:spPr bwMode="gray">
              <a:xfrm>
                <a:off x="2928" y="1833"/>
                <a:ext cx="709" cy="709"/>
              </a:xfrm>
              <a:prstGeom prst="ellipse">
                <a:avLst/>
              </a:prstGeom>
              <a:gradFill rotWithShape="1">
                <a:gsLst>
                  <a:gs pos="0">
                    <a:srgbClr val="3965E1"/>
                  </a:gs>
                  <a:gs pos="100000">
                    <a:srgbClr val="3965E1">
                      <a:gamma/>
                      <a:shade val="5882"/>
                      <a:invGamma/>
                    </a:srgbClr>
                  </a:gs>
                </a:gsLst>
                <a:lin ang="5400000" scaled="1"/>
              </a:gradFill>
              <a:ln w="38100" algn="ctr">
                <a:noFill/>
                <a:round/>
                <a:headEnd/>
                <a:tailEnd/>
              </a:ln>
              <a:effectLst/>
            </p:spPr>
            <p:txBody>
              <a:bodyPr anchor="ctr">
                <a:spAutoFit/>
              </a:bodyPr>
              <a:lstStyle/>
              <a:p>
                <a:endParaRPr lang="zh-CN" altLang="en-US"/>
              </a:p>
            </p:txBody>
          </p:sp>
          <p:grpSp>
            <p:nvGrpSpPr>
              <p:cNvPr id="52" name="Group 61"/>
              <p:cNvGrpSpPr>
                <a:grpSpLocks/>
              </p:cNvGrpSpPr>
              <p:nvPr/>
            </p:nvGrpSpPr>
            <p:grpSpPr bwMode="auto">
              <a:xfrm>
                <a:off x="2946" y="1842"/>
                <a:ext cx="687" cy="688"/>
                <a:chOff x="4166" y="1706"/>
                <a:chExt cx="1252" cy="1252"/>
              </a:xfrm>
            </p:grpSpPr>
            <p:sp>
              <p:nvSpPr>
                <p:cNvPr id="53" name="Oval 6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4"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5" name="Oval 6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6" name="Oval 6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46" name="Text Box 66"/>
            <p:cNvSpPr txBox="1">
              <a:spLocks noChangeArrowheads="1"/>
            </p:cNvSpPr>
            <p:nvPr/>
          </p:nvSpPr>
          <p:spPr bwMode="gray">
            <a:xfrm>
              <a:off x="1681" y="3456"/>
              <a:ext cx="897" cy="359"/>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战略促进资源</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的有效利用</a:t>
              </a:r>
              <a:endParaRPr lang="en-US" altLang="zh-CN" sz="2000" b="1" dirty="0">
                <a:solidFill>
                  <a:srgbClr val="000000"/>
                </a:solidFill>
                <a:ea typeface="宋体" charset="-122"/>
              </a:endParaRPr>
            </a:p>
          </p:txBody>
        </p:sp>
      </p:gr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资源配置</a:t>
            </a:r>
            <a:endParaRPr lang="zh-CN" altLang="en-US" dirty="0"/>
          </a:p>
        </p:txBody>
      </p:sp>
      <p:sp>
        <p:nvSpPr>
          <p:cNvPr id="3" name="内容占位符 2"/>
          <p:cNvSpPr>
            <a:spLocks noGrp="1"/>
          </p:cNvSpPr>
          <p:nvPr>
            <p:ph idx="1"/>
          </p:nvPr>
        </p:nvSpPr>
        <p:spPr/>
        <p:txBody>
          <a:bodyPr/>
          <a:lstStyle/>
          <a:p>
            <a:r>
              <a:rPr lang="zh-CN" altLang="en-US" sz="2800" dirty="0" smtClean="0"/>
              <a:t>企业资源的分配：根据总体战略目标的要求，按照一定的原则，对企业所属的资源进行具体分配的过程。</a:t>
            </a:r>
            <a:endParaRPr lang="en-US" altLang="zh-CN" sz="2800" dirty="0" smtClean="0"/>
          </a:p>
          <a:p>
            <a:r>
              <a:rPr lang="zh-CN" altLang="en-US" sz="2800" dirty="0" smtClean="0"/>
              <a:t>分配原则：</a:t>
            </a:r>
            <a:endParaRPr lang="en-US" altLang="zh-CN" sz="2800" dirty="0" smtClean="0"/>
          </a:p>
          <a:p>
            <a:pPr lvl="1"/>
            <a:r>
              <a:rPr lang="zh-CN" altLang="en-US" dirty="0" smtClean="0"/>
              <a:t>很大程度上取决于高层管理人员的战略思维与企业当前的经营重点。</a:t>
            </a:r>
            <a:endParaRPr lang="en-US" altLang="zh-CN" dirty="0" smtClean="0"/>
          </a:p>
          <a:p>
            <a:pPr lvl="1"/>
            <a:r>
              <a:rPr lang="zh-CN" altLang="en-US" dirty="0" smtClean="0"/>
              <a:t>企业资源的分配一般指人力资源和财力资源的分配。</a:t>
            </a:r>
            <a:endParaRPr lang="en-US" altLang="zh-CN" dirty="0" smtClean="0"/>
          </a:p>
          <a:p>
            <a:pPr lvl="2"/>
            <a:r>
              <a:rPr lang="zh-CN" altLang="en-US" dirty="0" smtClean="0"/>
              <a:t>财力资源的分配原则：</a:t>
            </a:r>
            <a:endParaRPr lang="en-US" altLang="zh-CN" dirty="0" smtClean="0"/>
          </a:p>
          <a:p>
            <a:pPr lvl="3"/>
            <a:r>
              <a:rPr lang="zh-CN" altLang="en-US" dirty="0" smtClean="0"/>
              <a:t>根据各单位、各项目对整个战略的重要性设置优先权</a:t>
            </a:r>
            <a:endParaRPr lang="en-US" altLang="zh-CN" dirty="0" smtClean="0"/>
          </a:p>
          <a:p>
            <a:pPr lvl="3"/>
            <a:r>
              <a:rPr lang="zh-CN" altLang="en-US" dirty="0" smtClean="0"/>
              <a:t>努力开发财力资源在个战略单位的协同作用</a:t>
            </a:r>
            <a:endParaRPr lang="zh-CN" alt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资源配置</a:t>
            </a:r>
            <a:endParaRPr lang="zh-CN" altLang="en-US" dirty="0"/>
          </a:p>
        </p:txBody>
      </p:sp>
      <p:sp>
        <p:nvSpPr>
          <p:cNvPr id="3" name="内容占位符 2"/>
          <p:cNvSpPr>
            <a:spLocks noGrp="1"/>
          </p:cNvSpPr>
          <p:nvPr>
            <p:ph idx="1"/>
          </p:nvPr>
        </p:nvSpPr>
        <p:spPr/>
        <p:txBody>
          <a:bodyPr/>
          <a:lstStyle/>
          <a:p>
            <a:r>
              <a:rPr lang="zh-CN" altLang="en-US" dirty="0" smtClean="0"/>
              <a:t>战略与资源的动态组合：</a:t>
            </a:r>
            <a:endParaRPr lang="en-US" altLang="zh-CN" dirty="0" smtClean="0"/>
          </a:p>
          <a:p>
            <a:pPr lvl="1"/>
            <a:r>
              <a:rPr lang="zh-CN" altLang="en-US" dirty="0" smtClean="0"/>
              <a:t>目的为战略的开展有效地积累资源，将来的战略能够有效地利用这些资源。</a:t>
            </a:r>
            <a:endParaRPr lang="en-US" altLang="zh-CN" dirty="0" smtClean="0"/>
          </a:p>
          <a:p>
            <a:r>
              <a:rPr lang="zh-CN" altLang="en-US" dirty="0" smtClean="0"/>
              <a:t>实施动态组合的过程</a:t>
            </a:r>
            <a:endParaRPr lang="en-US" altLang="zh-CN" dirty="0" smtClean="0"/>
          </a:p>
          <a:p>
            <a:pPr lvl="1"/>
            <a:r>
              <a:rPr lang="zh-CN" altLang="en-US" dirty="0" smtClean="0"/>
              <a:t>首先企业应该考虑两个问题：</a:t>
            </a:r>
            <a:endParaRPr lang="en-US" altLang="zh-CN" dirty="0" smtClean="0"/>
          </a:p>
          <a:p>
            <a:pPr lvl="2"/>
            <a:r>
              <a:rPr lang="zh-CN" altLang="en-US" dirty="0" smtClean="0"/>
              <a:t>现在应该选择什么战略；</a:t>
            </a:r>
            <a:endParaRPr lang="en-US" altLang="zh-CN" dirty="0" smtClean="0"/>
          </a:p>
          <a:p>
            <a:pPr lvl="2"/>
            <a:r>
              <a:rPr lang="zh-CN" altLang="en-US" dirty="0" smtClean="0"/>
              <a:t>将来的战略应该是怎样的；</a:t>
            </a:r>
            <a:endParaRPr lang="en-US" altLang="zh-CN" dirty="0" smtClean="0"/>
          </a:p>
          <a:p>
            <a:pPr lvl="1"/>
            <a:r>
              <a:rPr lang="zh-CN" altLang="en-US" dirty="0" smtClean="0"/>
              <a:t>在两者之间进行适当的资源调整：</a:t>
            </a:r>
            <a:endParaRPr lang="zh-CN" alt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6.1.4 </a:t>
            </a:r>
            <a:r>
              <a:rPr lang="zh-CN" altLang="en-US" dirty="0" smtClean="0"/>
              <a:t>战略实施的领导者</a:t>
            </a:r>
            <a:endParaRPr lang="zh-CN" altLang="en-US" dirty="0"/>
          </a:p>
        </p:txBody>
      </p:sp>
      <p:sp>
        <p:nvSpPr>
          <p:cNvPr id="3" name="内容占位符 2"/>
          <p:cNvSpPr>
            <a:spLocks noGrp="1"/>
          </p:cNvSpPr>
          <p:nvPr>
            <p:ph idx="1"/>
          </p:nvPr>
        </p:nvSpPr>
        <p:spPr/>
        <p:txBody>
          <a:bodyPr/>
          <a:lstStyle/>
          <a:p>
            <a:r>
              <a:rPr lang="zh-CN" altLang="en-US" dirty="0" smtClean="0"/>
              <a:t>企业战略实施领导者的管理任务：</a:t>
            </a:r>
            <a:endParaRPr lang="en-US" altLang="zh-CN" dirty="0" smtClean="0"/>
          </a:p>
          <a:p>
            <a:pPr lvl="1"/>
            <a:r>
              <a:rPr lang="zh-CN" altLang="en-US" dirty="0" smtClean="0"/>
              <a:t>对战略实施的现状、存在的问题、发展趋势要了如指掌，及时地掌握正确信息。</a:t>
            </a:r>
            <a:endParaRPr lang="en-US" altLang="zh-CN" dirty="0" smtClean="0"/>
          </a:p>
          <a:p>
            <a:pPr lvl="1"/>
            <a:r>
              <a:rPr lang="zh-CN" altLang="en-US" dirty="0" smtClean="0"/>
              <a:t>努力营造支持战略实施的企业文化和组织氛围；</a:t>
            </a:r>
            <a:endParaRPr lang="en-US" altLang="zh-CN" dirty="0" smtClean="0"/>
          </a:p>
          <a:p>
            <a:pPr lvl="1"/>
            <a:r>
              <a:rPr lang="zh-CN" altLang="en-US" dirty="0" smtClean="0"/>
              <a:t>保持企业对内外环境变化的快速反应能力，对新机会的敏感，使企业不断产生革新观念，在发展新核心能力方面领先于竞争对手。</a:t>
            </a:r>
            <a:endParaRPr lang="en-US" altLang="zh-CN" dirty="0" smtClean="0"/>
          </a:p>
          <a:p>
            <a:pPr lvl="1"/>
            <a:r>
              <a:rPr lang="zh-CN" altLang="en-US" dirty="0" smtClean="0"/>
              <a:t>在企业内部建立协调、和谐的关系，抑制“权力斗争”，正确处理实施战略中的政治行为；</a:t>
            </a:r>
            <a:endParaRPr lang="en-US" altLang="zh-CN" dirty="0" smtClean="0"/>
          </a:p>
          <a:p>
            <a:pPr lvl="1"/>
            <a:r>
              <a:rPr lang="zh-CN" altLang="en-US" dirty="0" smtClean="0"/>
              <a:t>适时进行战略调整，努力提高企业的整体业绩。</a:t>
            </a:r>
            <a:endParaRPr lang="zh-CN" alt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229600" cy="868363"/>
          </a:xfrm>
        </p:spPr>
        <p:txBody>
          <a:bodyPr/>
          <a:lstStyle/>
          <a:p>
            <a:r>
              <a:rPr lang="en-US" altLang="zh-CN" dirty="0" smtClean="0"/>
              <a:t/>
            </a:r>
            <a:br>
              <a:rPr lang="en-US" altLang="zh-CN" dirty="0" smtClean="0"/>
            </a:br>
            <a:r>
              <a:rPr lang="zh-CN" altLang="en-US" sz="2800" dirty="0" smtClean="0"/>
              <a:t>表</a:t>
            </a:r>
            <a:r>
              <a:rPr lang="en-US" altLang="zh-CN" sz="2800" dirty="0" smtClean="0"/>
              <a:t>6-1</a:t>
            </a:r>
            <a:r>
              <a:rPr lang="zh-CN" altLang="en-US" sz="2800" dirty="0" smtClean="0"/>
              <a:t>企业战略实施领导者与企业战略的关系</a:t>
            </a:r>
            <a:r>
              <a:rPr lang="zh-CN" altLang="en-US" dirty="0" smtClean="0"/>
              <a:t/>
            </a:r>
            <a:br>
              <a:rPr lang="zh-CN" altLang="en-US" dirty="0" smtClean="0"/>
            </a:br>
            <a:endParaRPr lang="zh-CN" altLang="en-US" dirty="0"/>
          </a:p>
        </p:txBody>
      </p:sp>
      <p:graphicFrame>
        <p:nvGraphicFramePr>
          <p:cNvPr id="4" name="表格 3"/>
          <p:cNvGraphicFramePr>
            <a:graphicFrameLocks noGrp="1"/>
          </p:cNvGraphicFramePr>
          <p:nvPr/>
        </p:nvGraphicFramePr>
        <p:xfrm>
          <a:off x="1000100" y="1571612"/>
          <a:ext cx="7500992" cy="4714907"/>
        </p:xfrm>
        <a:graphic>
          <a:graphicData uri="http://schemas.openxmlformats.org/drawingml/2006/table">
            <a:tbl>
              <a:tblPr firstRow="1" bandRow="1">
                <a:tableStyleId>{21E4AEA4-8DFA-4A89-87EB-49C32662AFE0}</a:tableStyleId>
              </a:tblPr>
              <a:tblGrid>
                <a:gridCol w="1875248"/>
                <a:gridCol w="1875248"/>
                <a:gridCol w="1875248"/>
                <a:gridCol w="1875248"/>
              </a:tblGrid>
              <a:tr h="615721">
                <a:tc>
                  <a:txBody>
                    <a:bodyPr/>
                    <a:lstStyle/>
                    <a:p>
                      <a:endParaRPr lang="zh-CN" altLang="en-US" dirty="0"/>
                    </a:p>
                  </a:txBody>
                  <a:tcPr anchor="ctr" anchorCtr="1"/>
                </a:tc>
                <a:tc>
                  <a:txBody>
                    <a:bodyPr/>
                    <a:lstStyle/>
                    <a:p>
                      <a:r>
                        <a:rPr lang="zh-CN" altLang="en-US" dirty="0" smtClean="0"/>
                        <a:t>强</a:t>
                      </a:r>
                      <a:endParaRPr lang="zh-CN" altLang="en-US" dirty="0"/>
                    </a:p>
                  </a:txBody>
                  <a:tcPr anchor="ctr" anchorCtr="1"/>
                </a:tc>
                <a:tc>
                  <a:txBody>
                    <a:bodyPr/>
                    <a:lstStyle/>
                    <a:p>
                      <a:r>
                        <a:rPr lang="zh-CN" altLang="en-US" dirty="0" smtClean="0"/>
                        <a:t>平均</a:t>
                      </a:r>
                      <a:endParaRPr lang="zh-CN" altLang="en-US" dirty="0"/>
                    </a:p>
                  </a:txBody>
                  <a:tcPr anchor="ctr" anchorCtr="1"/>
                </a:tc>
                <a:tc>
                  <a:txBody>
                    <a:bodyPr/>
                    <a:lstStyle/>
                    <a:p>
                      <a:r>
                        <a:rPr lang="zh-CN" altLang="en-US" dirty="0" smtClean="0"/>
                        <a:t>弱</a:t>
                      </a:r>
                      <a:endParaRPr lang="zh-CN" altLang="en-US" dirty="0"/>
                    </a:p>
                  </a:txBody>
                  <a:tcPr anchor="ctr" anchorCtr="1"/>
                </a:tc>
              </a:tr>
              <a:tr h="1518217">
                <a:tc>
                  <a:txBody>
                    <a:bodyPr/>
                    <a:lstStyle/>
                    <a:p>
                      <a:r>
                        <a:rPr lang="zh-CN" altLang="en-US" dirty="0" smtClean="0"/>
                        <a:t>高</a:t>
                      </a:r>
                      <a:endParaRPr lang="zh-CN" altLang="en-US" dirty="0"/>
                    </a:p>
                  </a:txBody>
                  <a:tcPr anchor="ctr" anchorCtr="1"/>
                </a:tc>
                <a:tc>
                  <a:txBody>
                    <a:bodyPr/>
                    <a:lstStyle/>
                    <a:p>
                      <a:r>
                        <a:rPr lang="zh-CN" altLang="en-US" dirty="0" smtClean="0"/>
                        <a:t>   增长战略</a:t>
                      </a:r>
                      <a:endParaRPr lang="en-US" altLang="zh-CN" dirty="0" smtClean="0"/>
                    </a:p>
                    <a:p>
                      <a:r>
                        <a:rPr lang="zh-CN" altLang="en-US" dirty="0" smtClean="0"/>
                        <a:t>（急剧增长）</a:t>
                      </a:r>
                      <a:endParaRPr lang="en-US" altLang="zh-CN" dirty="0" smtClean="0"/>
                    </a:p>
                    <a:p>
                      <a:r>
                        <a:rPr lang="zh-CN" altLang="en-US" dirty="0" smtClean="0"/>
                        <a:t>（大量投资）</a:t>
                      </a:r>
                      <a:endParaRPr lang="zh-CN" altLang="en-US" dirty="0"/>
                    </a:p>
                  </a:txBody>
                  <a:tcPr anchorCtr="1"/>
                </a:tc>
                <a:tc>
                  <a:txBody>
                    <a:bodyPr/>
                    <a:lstStyle/>
                    <a:p>
                      <a:r>
                        <a:rPr lang="zh-CN" altLang="en-US" dirty="0" smtClean="0"/>
                        <a:t>  扩充战略</a:t>
                      </a:r>
                      <a:endParaRPr lang="en-US" altLang="zh-CN" dirty="0" smtClean="0"/>
                    </a:p>
                    <a:p>
                      <a:r>
                        <a:rPr lang="zh-CN" altLang="en-US" dirty="0" smtClean="0"/>
                        <a:t>（选择性投资）</a:t>
                      </a:r>
                      <a:endParaRPr lang="zh-CN" altLang="en-US" dirty="0"/>
                    </a:p>
                  </a:txBody>
                  <a:tcPr anchorCtr="1"/>
                </a:tc>
                <a:tc>
                  <a:txBody>
                    <a:bodyPr/>
                    <a:lstStyle/>
                    <a:p>
                      <a:r>
                        <a:rPr lang="zh-CN" altLang="en-US" dirty="0" smtClean="0"/>
                        <a:t>连续增长战略</a:t>
                      </a:r>
                      <a:endParaRPr lang="zh-CN" altLang="en-US" dirty="0"/>
                    </a:p>
                  </a:txBody>
                  <a:tcPr anchorCtr="1"/>
                </a:tc>
              </a:tr>
              <a:tr h="1518217">
                <a:tc>
                  <a:txBody>
                    <a:bodyPr/>
                    <a:lstStyle/>
                    <a:p>
                      <a:r>
                        <a:rPr lang="zh-CN" altLang="en-US" dirty="0" smtClean="0"/>
                        <a:t>中</a:t>
                      </a:r>
                      <a:endParaRPr lang="zh-CN" altLang="en-US" dirty="0"/>
                    </a:p>
                  </a:txBody>
                  <a:tcPr anchor="ctr" anchorCtr="1"/>
                </a:tc>
                <a:tc>
                  <a:txBody>
                    <a:bodyPr/>
                    <a:lstStyle/>
                    <a:p>
                      <a:r>
                        <a:rPr lang="zh-CN" altLang="en-US" dirty="0" smtClean="0"/>
                        <a:t>    扩充战略</a:t>
                      </a:r>
                      <a:endParaRPr lang="en-US" altLang="zh-CN" dirty="0" smtClean="0"/>
                    </a:p>
                    <a:p>
                      <a:r>
                        <a:rPr lang="zh-CN" altLang="en-US" dirty="0" smtClean="0"/>
                        <a:t>（连续性投资）</a:t>
                      </a:r>
                      <a:endParaRPr lang="zh-CN" altLang="en-US" dirty="0"/>
                    </a:p>
                  </a:txBody>
                  <a:tcPr anchorCtr="1"/>
                </a:tc>
                <a:tc>
                  <a:txBody>
                    <a:bodyPr/>
                    <a:lstStyle/>
                    <a:p>
                      <a:r>
                        <a:rPr lang="zh-CN" altLang="en-US" dirty="0" smtClean="0"/>
                        <a:t>连续增长战略</a:t>
                      </a:r>
                      <a:endParaRPr lang="zh-CN" altLang="en-US" dirty="0"/>
                    </a:p>
                  </a:txBody>
                  <a:tcPr anchorCtr="1"/>
                </a:tc>
                <a:tc>
                  <a:txBody>
                    <a:bodyPr/>
                    <a:lstStyle/>
                    <a:p>
                      <a:r>
                        <a:rPr lang="zh-CN" altLang="en-US" dirty="0" smtClean="0"/>
                        <a:t>发展战略</a:t>
                      </a:r>
                      <a:endParaRPr lang="zh-CN" altLang="en-US" dirty="0"/>
                    </a:p>
                  </a:txBody>
                  <a:tcPr anchorCtr="1"/>
                </a:tc>
              </a:tr>
              <a:tr h="1062752">
                <a:tc>
                  <a:txBody>
                    <a:bodyPr/>
                    <a:lstStyle/>
                    <a:p>
                      <a:r>
                        <a:rPr lang="zh-CN" altLang="en-US" dirty="0" smtClean="0"/>
                        <a:t>低</a:t>
                      </a:r>
                      <a:endParaRPr lang="zh-CN" altLang="en-US" dirty="0"/>
                    </a:p>
                  </a:txBody>
                  <a:tcPr anchor="ctr" anchorCtr="1"/>
                </a:tc>
                <a:tc>
                  <a:txBody>
                    <a:bodyPr/>
                    <a:lstStyle/>
                    <a:p>
                      <a:r>
                        <a:rPr lang="zh-CN" altLang="en-US" dirty="0" smtClean="0"/>
                        <a:t>连续增长战略</a:t>
                      </a:r>
                      <a:endParaRPr lang="zh-CN" altLang="en-US" dirty="0"/>
                    </a:p>
                  </a:txBody>
                  <a:tcPr anchorCtr="1"/>
                </a:tc>
                <a:tc>
                  <a:txBody>
                    <a:bodyPr/>
                    <a:lstStyle/>
                    <a:p>
                      <a:r>
                        <a:rPr lang="zh-CN" altLang="en-US" dirty="0" smtClean="0"/>
                        <a:t>巩固战略</a:t>
                      </a:r>
                      <a:endParaRPr lang="zh-CN" altLang="en-US" dirty="0"/>
                    </a:p>
                  </a:txBody>
                  <a:tcPr anchorCtr="1"/>
                </a:tc>
                <a:tc>
                  <a:txBody>
                    <a:bodyPr/>
                    <a:lstStyle/>
                    <a:p>
                      <a:r>
                        <a:rPr lang="zh-CN" altLang="en-US" dirty="0" smtClean="0"/>
                        <a:t>收缩战略</a:t>
                      </a:r>
                      <a:endParaRPr lang="zh-CN" altLang="en-US" dirty="0"/>
                    </a:p>
                  </a:txBody>
                  <a:tcPr anchorCtr="1"/>
                </a:tc>
              </a:tr>
            </a:tbl>
          </a:graphicData>
        </a:graphic>
      </p:graphicFrame>
      <p:sp>
        <p:nvSpPr>
          <p:cNvPr id="6" name="矩形 5"/>
          <p:cNvSpPr/>
          <p:nvPr/>
        </p:nvSpPr>
        <p:spPr>
          <a:xfrm>
            <a:off x="3000364" y="3071810"/>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开拓型创业者</a:t>
            </a:r>
          </a:p>
        </p:txBody>
      </p:sp>
      <p:sp>
        <p:nvSpPr>
          <p:cNvPr id="7" name="矩形 6"/>
          <p:cNvSpPr/>
          <p:nvPr/>
        </p:nvSpPr>
        <p:spPr>
          <a:xfrm>
            <a:off x="4857752" y="3071810"/>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征服型创业者</a:t>
            </a:r>
          </a:p>
        </p:txBody>
      </p:sp>
      <p:sp>
        <p:nvSpPr>
          <p:cNvPr id="8" name="矩形 7"/>
          <p:cNvSpPr/>
          <p:nvPr/>
        </p:nvSpPr>
        <p:spPr>
          <a:xfrm>
            <a:off x="6786578" y="3071810"/>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理财专家</a:t>
            </a:r>
          </a:p>
        </p:txBody>
      </p:sp>
      <p:sp>
        <p:nvSpPr>
          <p:cNvPr id="9" name="矩形 8"/>
          <p:cNvSpPr/>
          <p:nvPr/>
        </p:nvSpPr>
        <p:spPr>
          <a:xfrm>
            <a:off x="3000364" y="457200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冷静型创业者</a:t>
            </a:r>
          </a:p>
        </p:txBody>
      </p:sp>
      <p:sp>
        <p:nvSpPr>
          <p:cNvPr id="10" name="矩形 9"/>
          <p:cNvSpPr/>
          <p:nvPr/>
        </p:nvSpPr>
        <p:spPr>
          <a:xfrm>
            <a:off x="4929190" y="457200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理财专家</a:t>
            </a:r>
          </a:p>
        </p:txBody>
      </p:sp>
      <p:sp>
        <p:nvSpPr>
          <p:cNvPr id="11" name="矩形 10"/>
          <p:cNvSpPr/>
          <p:nvPr/>
        </p:nvSpPr>
        <p:spPr>
          <a:xfrm>
            <a:off x="6786578" y="457200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行政型管理专家</a:t>
            </a:r>
          </a:p>
        </p:txBody>
      </p:sp>
      <p:sp>
        <p:nvSpPr>
          <p:cNvPr id="12" name="矩形 11"/>
          <p:cNvSpPr/>
          <p:nvPr/>
        </p:nvSpPr>
        <p:spPr>
          <a:xfrm>
            <a:off x="4929190" y="564357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行政型管理专家</a:t>
            </a:r>
          </a:p>
        </p:txBody>
      </p:sp>
      <p:sp>
        <p:nvSpPr>
          <p:cNvPr id="13" name="矩形 12"/>
          <p:cNvSpPr/>
          <p:nvPr/>
        </p:nvSpPr>
        <p:spPr>
          <a:xfrm>
            <a:off x="6786578" y="564357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外交型管理专家</a:t>
            </a:r>
          </a:p>
        </p:txBody>
      </p:sp>
      <p:sp>
        <p:nvSpPr>
          <p:cNvPr id="14" name="矩形 13"/>
          <p:cNvSpPr/>
          <p:nvPr/>
        </p:nvSpPr>
        <p:spPr>
          <a:xfrm>
            <a:off x="3000364" y="5643578"/>
            <a:ext cx="1643074"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理财专家</a:t>
            </a:r>
          </a:p>
        </p:txBody>
      </p:sp>
      <p:sp>
        <p:nvSpPr>
          <p:cNvPr id="3" name="文本框 2"/>
          <p:cNvSpPr txBox="1"/>
          <p:nvPr/>
        </p:nvSpPr>
        <p:spPr>
          <a:xfrm>
            <a:off x="4211960" y="1082653"/>
            <a:ext cx="2736304" cy="369332"/>
          </a:xfrm>
          <a:prstGeom prst="rect">
            <a:avLst/>
          </a:prstGeom>
          <a:noFill/>
        </p:spPr>
        <p:txBody>
          <a:bodyPr wrap="square" rtlCol="0">
            <a:spAutoFit/>
          </a:bodyPr>
          <a:lstStyle/>
          <a:p>
            <a:r>
              <a:rPr lang="zh-CN" altLang="en-US" dirty="0" smtClean="0"/>
              <a:t>企业竞争地位</a:t>
            </a:r>
            <a:endParaRPr lang="zh-CN" altLang="en-US" dirty="0"/>
          </a:p>
        </p:txBody>
      </p:sp>
      <p:sp>
        <p:nvSpPr>
          <p:cNvPr id="5" name="文本框 4"/>
          <p:cNvSpPr txBox="1"/>
          <p:nvPr/>
        </p:nvSpPr>
        <p:spPr>
          <a:xfrm>
            <a:off x="395559" y="3411330"/>
            <a:ext cx="461665" cy="2232248"/>
          </a:xfrm>
          <a:prstGeom prst="rect">
            <a:avLst/>
          </a:prstGeom>
          <a:noFill/>
        </p:spPr>
        <p:txBody>
          <a:bodyPr vert="eaVert" wrap="square" rtlCol="0">
            <a:spAutoFit/>
          </a:bodyPr>
          <a:lstStyle/>
          <a:p>
            <a:r>
              <a:rPr lang="zh-CN" altLang="en-US" dirty="0" smtClean="0"/>
              <a:t>行业引力</a:t>
            </a:r>
            <a:endParaRPr lang="zh-CN" alt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6.1.4 </a:t>
            </a:r>
            <a:r>
              <a:rPr lang="zh-CN" altLang="en-US" dirty="0" smtClean="0"/>
              <a:t>战略实施的领导者</a:t>
            </a:r>
            <a:endParaRPr lang="zh-CN" altLang="en-US" dirty="0"/>
          </a:p>
        </p:txBody>
      </p:sp>
      <p:sp>
        <p:nvSpPr>
          <p:cNvPr id="3" name="内容占位符 2"/>
          <p:cNvSpPr>
            <a:spLocks noGrp="1"/>
          </p:cNvSpPr>
          <p:nvPr>
            <p:ph idx="1"/>
          </p:nvPr>
        </p:nvSpPr>
        <p:spPr>
          <a:xfrm>
            <a:off x="457200" y="1295400"/>
            <a:ext cx="7901014" cy="633402"/>
          </a:xfrm>
        </p:spPr>
        <p:txBody>
          <a:bodyPr/>
          <a:lstStyle/>
          <a:p>
            <a:r>
              <a:rPr lang="zh-CN" altLang="en-US" sz="2400" dirty="0" smtClean="0"/>
              <a:t>企业管理人员在企业战略实施的五种模式（表</a:t>
            </a:r>
            <a:r>
              <a:rPr lang="en-US" altLang="zh-CN" sz="2400" dirty="0" smtClean="0"/>
              <a:t>6-3</a:t>
            </a:r>
            <a:r>
              <a:rPr lang="zh-CN" altLang="en-US" sz="2400" dirty="0" smtClean="0"/>
              <a:t>）</a:t>
            </a:r>
            <a:r>
              <a:rPr lang="en-US" altLang="zh-CN" dirty="0" smtClean="0"/>
              <a:t>:</a:t>
            </a:r>
            <a:endParaRPr lang="zh-CN" altLang="en-US" dirty="0"/>
          </a:p>
        </p:txBody>
      </p:sp>
      <p:graphicFrame>
        <p:nvGraphicFramePr>
          <p:cNvPr id="4" name="表格 3"/>
          <p:cNvGraphicFramePr>
            <a:graphicFrameLocks noGrp="1"/>
          </p:cNvGraphicFramePr>
          <p:nvPr/>
        </p:nvGraphicFramePr>
        <p:xfrm>
          <a:off x="500034" y="2214555"/>
          <a:ext cx="8072494" cy="3741738"/>
        </p:xfrm>
        <a:graphic>
          <a:graphicData uri="http://schemas.openxmlformats.org/drawingml/2006/table">
            <a:tbl>
              <a:tblPr firstRow="1" bandRow="1">
                <a:tableStyleId>{93296810-A885-4BE3-A3E7-6D5BEEA58F35}</a:tableStyleId>
              </a:tblPr>
              <a:tblGrid>
                <a:gridCol w="1229802"/>
                <a:gridCol w="4151861"/>
                <a:gridCol w="2690831"/>
              </a:tblGrid>
              <a:tr h="934950">
                <a:tc>
                  <a:txBody>
                    <a:bodyPr/>
                    <a:lstStyle/>
                    <a:p>
                      <a:r>
                        <a:rPr lang="zh-CN" altLang="en-US" dirty="0" smtClean="0"/>
                        <a:t>模式</a:t>
                      </a:r>
                      <a:endParaRPr lang="zh-CN" altLang="en-US" dirty="0"/>
                    </a:p>
                  </a:txBody>
                  <a:tcPr anchor="ctr" anchorCtr="1"/>
                </a:tc>
                <a:tc>
                  <a:txBody>
                    <a:bodyPr/>
                    <a:lstStyle/>
                    <a:p>
                      <a:r>
                        <a:rPr lang="zh-CN" altLang="en-US" dirty="0" smtClean="0"/>
                        <a:t>高层管理人员所研究的战略问题</a:t>
                      </a:r>
                      <a:endParaRPr lang="zh-CN" altLang="en-US" dirty="0"/>
                    </a:p>
                  </a:txBody>
                  <a:tcPr anchor="ctr" anchorCtr="1"/>
                </a:tc>
                <a:tc>
                  <a:txBody>
                    <a:bodyPr/>
                    <a:lstStyle/>
                    <a:p>
                      <a:r>
                        <a:rPr lang="zh-CN" altLang="en-US" dirty="0" smtClean="0"/>
                        <a:t>高层管理人员的角色</a:t>
                      </a:r>
                      <a:endParaRPr lang="zh-CN" altLang="en-US" dirty="0"/>
                    </a:p>
                  </a:txBody>
                  <a:tcPr anchor="ctr" anchorCtr="1"/>
                </a:tc>
              </a:tr>
              <a:tr h="541677">
                <a:tc>
                  <a:txBody>
                    <a:bodyPr/>
                    <a:lstStyle/>
                    <a:p>
                      <a:r>
                        <a:rPr lang="zh-CN" altLang="en-US" dirty="0" smtClean="0"/>
                        <a:t>指挥型</a:t>
                      </a:r>
                      <a:endParaRPr lang="zh-CN" altLang="en-US" dirty="0"/>
                    </a:p>
                  </a:txBody>
                  <a:tcPr anchor="ctr" anchorCtr="1"/>
                </a:tc>
                <a:tc>
                  <a:txBody>
                    <a:bodyPr/>
                    <a:lstStyle/>
                    <a:p>
                      <a:r>
                        <a:rPr lang="zh-CN" altLang="en-US" dirty="0" smtClean="0"/>
                        <a:t>应如何制定出最佳战略</a:t>
                      </a:r>
                      <a:endParaRPr lang="zh-CN" altLang="en-US" dirty="0"/>
                    </a:p>
                  </a:txBody>
                  <a:tcPr anchor="ctr" anchorCtr="1"/>
                </a:tc>
                <a:tc>
                  <a:txBody>
                    <a:bodyPr/>
                    <a:lstStyle/>
                    <a:p>
                      <a:r>
                        <a:rPr lang="zh-CN" altLang="en-US" dirty="0" smtClean="0"/>
                        <a:t>理性行为者</a:t>
                      </a:r>
                      <a:endParaRPr lang="zh-CN" altLang="en-US" dirty="0"/>
                    </a:p>
                  </a:txBody>
                  <a:tcPr anchor="ctr" anchorCtr="1"/>
                </a:tc>
              </a:tr>
              <a:tr h="541677">
                <a:tc>
                  <a:txBody>
                    <a:bodyPr/>
                    <a:lstStyle/>
                    <a:p>
                      <a:r>
                        <a:rPr lang="zh-CN" altLang="en-US" dirty="0" smtClean="0"/>
                        <a:t>变革型</a:t>
                      </a:r>
                      <a:endParaRPr lang="zh-CN" altLang="en-US" dirty="0"/>
                    </a:p>
                  </a:txBody>
                  <a:tcPr anchor="ctr" anchorCtr="1"/>
                </a:tc>
                <a:tc>
                  <a:txBody>
                    <a:bodyPr/>
                    <a:lstStyle/>
                    <a:p>
                      <a:r>
                        <a:rPr lang="zh-CN" altLang="en-US" dirty="0" smtClean="0"/>
                        <a:t>战略已经考虑成熟，现在应该如何实施</a:t>
                      </a:r>
                      <a:endParaRPr lang="zh-CN" altLang="en-US" dirty="0"/>
                    </a:p>
                  </a:txBody>
                  <a:tcPr anchor="ctr" anchorCtr="1"/>
                </a:tc>
                <a:tc>
                  <a:txBody>
                    <a:bodyPr/>
                    <a:lstStyle/>
                    <a:p>
                      <a:r>
                        <a:rPr lang="zh-CN" altLang="en-US" dirty="0" smtClean="0"/>
                        <a:t>设计者</a:t>
                      </a:r>
                      <a:endParaRPr lang="zh-CN" altLang="en-US" dirty="0"/>
                    </a:p>
                  </a:txBody>
                  <a:tcPr anchor="ctr" anchorCtr="1"/>
                </a:tc>
              </a:tr>
              <a:tr h="541677">
                <a:tc>
                  <a:txBody>
                    <a:bodyPr/>
                    <a:lstStyle/>
                    <a:p>
                      <a:r>
                        <a:rPr lang="zh-CN" altLang="en-US" dirty="0" smtClean="0"/>
                        <a:t>合作型</a:t>
                      </a:r>
                      <a:endParaRPr lang="zh-CN" altLang="en-US" dirty="0"/>
                    </a:p>
                  </a:txBody>
                  <a:tcPr anchor="ctr" anchorCtr="1"/>
                </a:tc>
                <a:tc>
                  <a:txBody>
                    <a:bodyPr/>
                    <a:lstStyle/>
                    <a:p>
                      <a:r>
                        <a:rPr lang="zh-CN" altLang="en-US" dirty="0" smtClean="0"/>
                        <a:t>如何能使高层管理人员从一开始就对战略承担自己的责任</a:t>
                      </a:r>
                      <a:endParaRPr lang="zh-CN" altLang="en-US" dirty="0"/>
                    </a:p>
                  </a:txBody>
                  <a:tcPr anchor="ctr" anchorCtr="1"/>
                </a:tc>
                <a:tc>
                  <a:txBody>
                    <a:bodyPr/>
                    <a:lstStyle/>
                    <a:p>
                      <a:r>
                        <a:rPr lang="zh-CN" altLang="en-US" dirty="0" smtClean="0"/>
                        <a:t>协调者</a:t>
                      </a:r>
                      <a:endParaRPr lang="zh-CN" altLang="en-US" dirty="0"/>
                    </a:p>
                  </a:txBody>
                  <a:tcPr anchor="ctr" anchorCtr="1"/>
                </a:tc>
              </a:tr>
              <a:tr h="541677">
                <a:tc>
                  <a:txBody>
                    <a:bodyPr/>
                    <a:lstStyle/>
                    <a:p>
                      <a:r>
                        <a:rPr lang="zh-CN" altLang="en-US" dirty="0" smtClean="0"/>
                        <a:t>文化型</a:t>
                      </a:r>
                      <a:endParaRPr lang="zh-CN" altLang="en-US" dirty="0"/>
                    </a:p>
                  </a:txBody>
                  <a:tcPr anchor="ctr" anchorCtr="1"/>
                </a:tc>
                <a:tc>
                  <a:txBody>
                    <a:bodyPr/>
                    <a:lstStyle/>
                    <a:p>
                      <a:r>
                        <a:rPr lang="zh-CN" altLang="en-US" dirty="0" smtClean="0"/>
                        <a:t>如何使整个企业都保证战略的实施</a:t>
                      </a:r>
                      <a:endParaRPr lang="zh-CN" altLang="en-US" dirty="0"/>
                    </a:p>
                  </a:txBody>
                  <a:tcPr anchor="ctr" anchorCtr="1"/>
                </a:tc>
                <a:tc>
                  <a:txBody>
                    <a:bodyPr/>
                    <a:lstStyle/>
                    <a:p>
                      <a:r>
                        <a:rPr lang="zh-CN" altLang="en-US" dirty="0" smtClean="0"/>
                        <a:t>指导者</a:t>
                      </a:r>
                      <a:endParaRPr lang="zh-CN" altLang="en-US" dirty="0"/>
                    </a:p>
                  </a:txBody>
                  <a:tcPr anchor="ctr" anchorCtr="1"/>
                </a:tc>
              </a:tr>
              <a:tr h="541677">
                <a:tc>
                  <a:txBody>
                    <a:bodyPr/>
                    <a:lstStyle/>
                    <a:p>
                      <a:r>
                        <a:rPr lang="zh-CN" altLang="en-US" dirty="0" smtClean="0"/>
                        <a:t>增长型</a:t>
                      </a:r>
                      <a:endParaRPr lang="zh-CN" altLang="en-US" dirty="0"/>
                    </a:p>
                  </a:txBody>
                  <a:tcPr anchor="ctr" anchorCtr="1"/>
                </a:tc>
                <a:tc>
                  <a:txBody>
                    <a:bodyPr/>
                    <a:lstStyle/>
                    <a:p>
                      <a:r>
                        <a:rPr lang="zh-CN" altLang="en-US" dirty="0" smtClean="0"/>
                        <a:t>如何激励管理人员去执行完善的战略</a:t>
                      </a:r>
                      <a:endParaRPr lang="zh-CN" altLang="en-US" dirty="0"/>
                    </a:p>
                  </a:txBody>
                  <a:tcPr anchor="ctr" anchorCtr="1"/>
                </a:tc>
                <a:tc>
                  <a:txBody>
                    <a:bodyPr/>
                    <a:lstStyle/>
                    <a:p>
                      <a:r>
                        <a:rPr lang="zh-CN" altLang="en-US" dirty="0" smtClean="0"/>
                        <a:t>评判者</a:t>
                      </a:r>
                      <a:endParaRPr lang="zh-CN" altLang="en-US" dirty="0"/>
                    </a:p>
                  </a:txBody>
                  <a:tcPr anchor="ctr" anchorCtr="1"/>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57200"/>
            <a:ext cx="8229600" cy="1143000"/>
          </a:xfrm>
        </p:spPr>
        <p:txBody>
          <a:bodyPr/>
          <a:lstStyle/>
          <a:p>
            <a:pPr marL="838200" indent="-838200" eaLnBrk="1" hangingPunct="1"/>
            <a:r>
              <a:rPr lang="zh-CN" altLang="en-US" sz="4000" b="1" smtClean="0">
                <a:latin typeface="黑体" pitchFamily="49" charset="-122"/>
                <a:ea typeface="黑体" pitchFamily="49" charset="-122"/>
              </a:rPr>
              <a:t>我们为什么要学习战略管理？</a:t>
            </a:r>
          </a:p>
        </p:txBody>
      </p:sp>
      <p:sp>
        <p:nvSpPr>
          <p:cNvPr id="321539" name="Rectangle 3"/>
          <p:cNvSpPr>
            <a:spLocks noGrp="1" noChangeArrowheads="1"/>
          </p:cNvSpPr>
          <p:nvPr>
            <p:ph type="body" idx="1"/>
          </p:nvPr>
        </p:nvSpPr>
        <p:spPr>
          <a:xfrm>
            <a:off x="457200" y="1600200"/>
            <a:ext cx="8229600" cy="4572000"/>
          </a:xfrm>
        </p:spPr>
        <p:txBody>
          <a:bodyPr/>
          <a:lstStyle/>
          <a:p>
            <a:pPr eaLnBrk="1" hangingPunct="1"/>
            <a:r>
              <a:rPr lang="zh-CN" altLang="en-US" sz="3600" b="1" smtClean="0">
                <a:latin typeface="黑体" pitchFamily="49" charset="-122"/>
                <a:ea typeface="黑体" pitchFamily="49" charset="-122"/>
              </a:rPr>
              <a:t>大环境：中国已经进入战略管理时代</a:t>
            </a:r>
          </a:p>
          <a:p>
            <a:pPr eaLnBrk="1" hangingPunct="1"/>
            <a:r>
              <a:rPr lang="zh-CN" altLang="en-US" sz="3600" b="1" smtClean="0">
                <a:latin typeface="黑体" pitchFamily="49" charset="-122"/>
                <a:ea typeface="黑体" pitchFamily="49" charset="-122"/>
              </a:rPr>
              <a:t>学科地位：专业基础课</a:t>
            </a:r>
          </a:p>
          <a:p>
            <a:pPr eaLnBrk="1" hangingPunct="1"/>
            <a:r>
              <a:rPr lang="zh-CN" altLang="en-US" sz="3600" b="1" smtClean="0">
                <a:latin typeface="黑体" pitchFamily="49" charset="-122"/>
                <a:ea typeface="黑体" pitchFamily="49" charset="-122"/>
              </a:rPr>
              <a:t>学习目的：</a:t>
            </a:r>
          </a:p>
          <a:p>
            <a:pPr lvl="1" eaLnBrk="1" hangingPunct="1"/>
            <a:r>
              <a:rPr lang="zh-CN" altLang="en-US" sz="3200" b="1" smtClean="0">
                <a:latin typeface="黑体" pitchFamily="49" charset="-122"/>
                <a:ea typeface="黑体" pitchFamily="49" charset="-122"/>
              </a:rPr>
              <a:t>培养系统思维、大局观</a:t>
            </a:r>
          </a:p>
          <a:p>
            <a:pPr lvl="1" eaLnBrk="1" hangingPunct="1"/>
            <a:r>
              <a:rPr lang="zh-CN" altLang="en-US" sz="3200" b="1" smtClean="0">
                <a:latin typeface="黑体" pitchFamily="49" charset="-122"/>
                <a:ea typeface="黑体" pitchFamily="49" charset="-122"/>
              </a:rPr>
              <a:t>获得高层管理应具有的知识技能准备</a:t>
            </a:r>
          </a:p>
          <a:p>
            <a:pPr lvl="1" eaLnBrk="1" hangingPunct="1"/>
            <a:endParaRPr lang="zh-CN" altLang="en-US" sz="3200" b="1" smtClean="0">
              <a:latin typeface="黑体" pitchFamily="49" charset="-122"/>
              <a:ea typeface="黑体" pitchFamily="49" charset="-122"/>
            </a:endParaRPr>
          </a:p>
          <a:p>
            <a:pPr eaLnBrk="1" hangingPunct="1"/>
            <a:endParaRPr lang="en-US" altLang="zh-CN" sz="3600" b="1" smtClean="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2" dur="500"/>
                                        <p:tgtEl>
                                          <p:spTgt spid="321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7" dur="500"/>
                                        <p:tgtEl>
                                          <p:spTgt spid="32153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20" dur="500"/>
                                        <p:tgtEl>
                                          <p:spTgt spid="32153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3" dur="500"/>
                                        <p:tgtEl>
                                          <p:spTgt spid="321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6.1.5 </a:t>
            </a:r>
            <a:r>
              <a:rPr lang="zh-CN" altLang="en-US" dirty="0" smtClean="0"/>
              <a:t>企业职能战略</a:t>
            </a:r>
            <a:endParaRPr lang="zh-CN" altLang="en-US" dirty="0"/>
          </a:p>
        </p:txBody>
      </p:sp>
      <p:sp>
        <p:nvSpPr>
          <p:cNvPr id="3" name="内容占位符 2"/>
          <p:cNvSpPr>
            <a:spLocks noGrp="1"/>
          </p:cNvSpPr>
          <p:nvPr>
            <p:ph idx="1"/>
          </p:nvPr>
        </p:nvSpPr>
        <p:spPr>
          <a:xfrm>
            <a:off x="4357686" y="1285860"/>
            <a:ext cx="3829048" cy="5029200"/>
          </a:xfrm>
        </p:spPr>
        <p:txBody>
          <a:bodyPr/>
          <a:lstStyle/>
          <a:p>
            <a:pPr lvl="1"/>
            <a:r>
              <a:rPr lang="zh-CN" altLang="en-US" dirty="0" smtClean="0"/>
              <a:t>财务战略</a:t>
            </a:r>
            <a:endParaRPr lang="en-US" altLang="zh-CN" dirty="0" smtClean="0"/>
          </a:p>
          <a:p>
            <a:pPr lvl="2"/>
            <a:r>
              <a:rPr lang="zh-CN" altLang="en-US" dirty="0" smtClean="0"/>
              <a:t>筹资战略</a:t>
            </a:r>
            <a:endParaRPr lang="en-US" altLang="zh-CN" dirty="0" smtClean="0"/>
          </a:p>
          <a:p>
            <a:pPr lvl="2"/>
            <a:r>
              <a:rPr lang="zh-CN" altLang="en-US" dirty="0" smtClean="0"/>
              <a:t>资金运营战略</a:t>
            </a:r>
            <a:endParaRPr lang="en-US" altLang="zh-CN" dirty="0" smtClean="0"/>
          </a:p>
          <a:p>
            <a:pPr lvl="2"/>
            <a:r>
              <a:rPr lang="zh-CN" altLang="en-US" dirty="0" smtClean="0"/>
              <a:t>收益分配战略</a:t>
            </a:r>
            <a:endParaRPr lang="en-US" altLang="zh-CN" dirty="0" smtClean="0"/>
          </a:p>
          <a:p>
            <a:pPr lvl="1"/>
            <a:r>
              <a:rPr lang="zh-CN" altLang="en-US" dirty="0" smtClean="0"/>
              <a:t>研发战略</a:t>
            </a:r>
            <a:endParaRPr lang="en-US" altLang="zh-CN" dirty="0" smtClean="0"/>
          </a:p>
          <a:p>
            <a:pPr lvl="2"/>
            <a:r>
              <a:rPr lang="zh-CN" altLang="en-US" dirty="0" smtClean="0"/>
              <a:t>改变生产过程和生产条件的战略</a:t>
            </a:r>
            <a:endParaRPr lang="en-US" altLang="zh-CN" dirty="0" smtClean="0"/>
          </a:p>
          <a:p>
            <a:pPr lvl="2"/>
            <a:r>
              <a:rPr lang="zh-CN" altLang="en-US" dirty="0" smtClean="0"/>
              <a:t>设计具有特定目的的设备以有效提升企业产品的战略</a:t>
            </a:r>
            <a:endParaRPr lang="en-US" altLang="zh-CN" dirty="0" smtClean="0"/>
          </a:p>
        </p:txBody>
      </p:sp>
      <p:sp>
        <p:nvSpPr>
          <p:cNvPr id="6" name="内容占位符 2"/>
          <p:cNvSpPr txBox="1">
            <a:spLocks/>
          </p:cNvSpPr>
          <p:nvPr/>
        </p:nvSpPr>
        <p:spPr bwMode="auto">
          <a:xfrm>
            <a:off x="609600" y="1447800"/>
            <a:ext cx="3829048"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Char char="§"/>
              <a:tabLst/>
              <a:defRPr/>
            </a:pPr>
            <a:r>
              <a:rPr kumimoji="0" lang="zh-CN" altLang="en-US" sz="2800" b="0" i="0" u="none" strike="noStrike" kern="0" cap="none" spc="0" normalizeH="0" baseline="0" noProof="0" dirty="0" smtClean="0">
                <a:ln>
                  <a:noFill/>
                </a:ln>
                <a:solidFill>
                  <a:schemeClr val="tx1"/>
                </a:solidFill>
                <a:effectLst/>
                <a:uLnTx/>
                <a:uFillTx/>
                <a:latin typeface="+mn-lt"/>
              </a:rPr>
              <a:t>人力资源战略</a:t>
            </a:r>
            <a:endParaRPr kumimoji="0" lang="en-US" altLang="zh-CN" sz="28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lt"/>
              </a:rPr>
              <a:t>诱因战略</a:t>
            </a:r>
            <a:endParaRPr kumimoji="0" lang="en-US" altLang="zh-CN" sz="24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lt"/>
              </a:rPr>
              <a:t>投资战略</a:t>
            </a:r>
            <a:endParaRPr kumimoji="0" lang="en-US" altLang="zh-CN" sz="2400" b="0" i="0" u="none" strike="noStrike" kern="0" cap="none" spc="0" normalizeH="0" baseline="0" noProof="0" dirty="0" smtClean="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lt"/>
              </a:rPr>
              <a:t>参与战略</a:t>
            </a:r>
            <a:endParaRPr lang="en-US" altLang="zh-CN" sz="2400" kern="0" dirty="0" smtClean="0">
              <a:latin typeface="+mn-lt"/>
            </a:endParaRPr>
          </a:p>
          <a:p>
            <a:pPr marL="742950" lvl="1" indent="-285750">
              <a:spcBef>
                <a:spcPct val="20000"/>
              </a:spcBef>
              <a:buClr>
                <a:schemeClr val="tx2"/>
              </a:buClr>
              <a:buFont typeface="Wingdings" pitchFamily="2" charset="2"/>
              <a:buChar char="§"/>
            </a:pPr>
            <a:r>
              <a:rPr lang="zh-CN" altLang="en-US" sz="2800" kern="0" dirty="0" smtClean="0">
                <a:latin typeface="+mn-lt"/>
              </a:rPr>
              <a:t>市场营销战略</a:t>
            </a:r>
            <a:endParaRPr lang="en-US" altLang="zh-CN" sz="2800" kern="0" dirty="0" smtClean="0">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lang="zh-CN" altLang="en-US" sz="2800" kern="0" dirty="0" smtClean="0">
                <a:latin typeface="+mn-lt"/>
              </a:rPr>
              <a:t>密集型发展战略</a:t>
            </a:r>
            <a:endParaRPr lang="en-US" altLang="zh-CN" sz="2800" kern="0" dirty="0" smtClean="0">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lang="zh-CN" altLang="en-US" sz="2800" kern="0" dirty="0" smtClean="0">
                <a:latin typeface="+mn-lt"/>
              </a:rPr>
              <a:t>多元化发战略</a:t>
            </a:r>
            <a:endParaRPr lang="en-US" altLang="zh-CN" sz="2800" kern="0" dirty="0" smtClean="0">
              <a:latin typeface="+mn-lt"/>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lang="zh-CN" altLang="en-US" sz="2800" kern="0" dirty="0" smtClean="0">
                <a:latin typeface="+mn-lt"/>
              </a:rPr>
              <a:t>一体化战略</a:t>
            </a:r>
            <a:endParaRPr kumimoji="0" lang="en-US" altLang="zh-CN" sz="2400" b="0" i="0" u="none" strike="noStrike" kern="0" cap="none" spc="0" normalizeH="0" baseline="0" noProof="0" dirty="0" smtClean="0">
              <a:ln>
                <a:noFill/>
              </a:ln>
              <a:solidFill>
                <a:schemeClr val="tx1"/>
              </a:solidFill>
              <a:effectLst/>
              <a:uLnTx/>
              <a:uFillTx/>
              <a:latin typeface="+mn-lt"/>
            </a:endParaRPr>
          </a:p>
          <a:p>
            <a:pPr marL="742950" lvl="1" indent="-285750">
              <a:spcBef>
                <a:spcPct val="20000"/>
              </a:spcBef>
              <a:buClr>
                <a:schemeClr val="tx2"/>
              </a:buClr>
              <a:buFont typeface="Wingdings" pitchFamily="2" charset="2"/>
              <a:buChar char="§"/>
            </a:pPr>
            <a:r>
              <a:rPr lang="zh-CN" altLang="en-US" sz="2800" kern="0" dirty="0" smtClean="0">
                <a:latin typeface="+mn-lt"/>
              </a:rPr>
              <a:t>生产运营战略</a:t>
            </a:r>
            <a:endParaRPr lang="en-US" altLang="zh-CN" sz="2800" kern="0" dirty="0" smtClean="0">
              <a:latin typeface="+mn-lt"/>
            </a:endParaRPr>
          </a:p>
          <a:p>
            <a:pPr marL="742950" lvl="1" indent="-285750">
              <a:spcBef>
                <a:spcPct val="20000"/>
              </a:spcBef>
              <a:buClr>
                <a:schemeClr val="tx2"/>
              </a:buClr>
              <a:buFont typeface="Wingdings" pitchFamily="2" charset="2"/>
              <a:buChar char="§"/>
            </a:pPr>
            <a:endParaRPr lang="en-US" altLang="zh-CN" sz="2800" kern="0" dirty="0" smtClean="0">
              <a:latin typeface="+mn-lt"/>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第六章 战略实施评价与控制</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战略实施</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7030A0"/>
                </a:solidFill>
                <a:ea typeface="宋体" charset="-122"/>
              </a:rPr>
              <a:t>战略绩效评价</a:t>
            </a:r>
            <a:endParaRPr lang="en-US" altLang="zh-CN" b="1" dirty="0">
              <a:solidFill>
                <a:srgbClr val="7030A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战略控制</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1745610787"/>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战略绩效评价</a:t>
            </a:r>
            <a:r>
              <a:rPr lang="en-US" altLang="zh-CN" dirty="0" smtClean="0"/>
              <a:t/>
            </a:r>
            <a:br>
              <a:rPr lang="en-US" altLang="zh-CN" dirty="0" smtClean="0"/>
            </a:br>
            <a:r>
              <a:rPr lang="en-US" altLang="zh-CN" sz="3200" dirty="0" smtClean="0"/>
              <a:t>6.2.1 </a:t>
            </a:r>
            <a:r>
              <a:rPr lang="zh-CN" altLang="en-US" sz="3200" dirty="0" smtClean="0"/>
              <a:t>平衡记分卡原理、特点</a:t>
            </a:r>
            <a:endParaRPr lang="zh-CN" altLang="en-US" sz="3200" dirty="0"/>
          </a:p>
        </p:txBody>
      </p:sp>
      <p:sp>
        <p:nvSpPr>
          <p:cNvPr id="3" name="内容占位符 2"/>
          <p:cNvSpPr>
            <a:spLocks noGrp="1"/>
          </p:cNvSpPr>
          <p:nvPr>
            <p:ph idx="1"/>
          </p:nvPr>
        </p:nvSpPr>
        <p:spPr/>
        <p:txBody>
          <a:bodyPr/>
          <a:lstStyle/>
          <a:p>
            <a:r>
              <a:rPr lang="zh-CN" altLang="en-US" dirty="0" smtClean="0"/>
              <a:t>平衡记分卡的核心思想：</a:t>
            </a:r>
            <a:endParaRPr lang="en-US" altLang="zh-CN" dirty="0" smtClean="0"/>
          </a:p>
          <a:p>
            <a:pPr lvl="1"/>
            <a:r>
              <a:rPr lang="zh-CN" altLang="en-US" dirty="0" smtClean="0"/>
              <a:t>通过财务、客户、内部经营过程、学习与成长四个方面指标之间相互驱动的因果关系展现组织的战略轨迹，实施绩效考核</a:t>
            </a:r>
            <a:r>
              <a:rPr lang="en-US" altLang="zh-CN" dirty="0" smtClean="0"/>
              <a:t>-</a:t>
            </a:r>
            <a:r>
              <a:rPr lang="zh-CN" altLang="en-US" dirty="0" smtClean="0"/>
              <a:t>绩效改进及战略实施</a:t>
            </a:r>
            <a:r>
              <a:rPr lang="en-US" altLang="zh-CN" dirty="0" smtClean="0"/>
              <a:t>-</a:t>
            </a:r>
            <a:r>
              <a:rPr lang="zh-CN" altLang="en-US" dirty="0" smtClean="0"/>
              <a:t>战略修正的目标。</a:t>
            </a:r>
            <a:endParaRPr lang="en-US" altLang="zh-CN" dirty="0" smtClean="0"/>
          </a:p>
          <a:p>
            <a:r>
              <a:rPr lang="zh-CN" altLang="en-US" dirty="0" smtClean="0"/>
              <a:t>平衡记分卡的特点（图</a:t>
            </a:r>
            <a:r>
              <a:rPr lang="en-US" altLang="zh-CN" dirty="0" smtClean="0"/>
              <a:t>6-5</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图</a:t>
            </a:r>
            <a:r>
              <a:rPr lang="en-US" altLang="zh-CN" sz="4400" dirty="0" smtClean="0"/>
              <a:t>6-5 </a:t>
            </a:r>
            <a:r>
              <a:rPr lang="zh-CN" altLang="en-US" sz="4400" dirty="0" smtClean="0"/>
              <a:t>平衡记分卡的特点</a:t>
            </a:r>
            <a:endParaRPr lang="zh-CN" altLang="en-US" dirty="0"/>
          </a:p>
        </p:txBody>
      </p:sp>
      <p:sp>
        <p:nvSpPr>
          <p:cNvPr id="5" name="Line 5"/>
          <p:cNvSpPr>
            <a:spLocks noChangeShapeType="1"/>
          </p:cNvSpPr>
          <p:nvPr/>
        </p:nvSpPr>
        <p:spPr bwMode="gray">
          <a:xfrm flipH="1">
            <a:off x="2216150" y="4900613"/>
            <a:ext cx="874713" cy="712787"/>
          </a:xfrm>
          <a:prstGeom prst="line">
            <a:avLst/>
          </a:prstGeom>
          <a:noFill/>
          <a:ln w="9525">
            <a:solidFill>
              <a:srgbClr val="F8F8F8">
                <a:alpha val="10001"/>
              </a:srgbClr>
            </a:solidFill>
            <a:round/>
            <a:headEnd/>
            <a:tailEnd/>
          </a:ln>
          <a:effectLst/>
        </p:spPr>
        <p:txBody>
          <a:bodyPr/>
          <a:lstStyle/>
          <a:p>
            <a:endParaRPr lang="zh-CN" altLang="en-US"/>
          </a:p>
        </p:txBody>
      </p:sp>
      <p:sp>
        <p:nvSpPr>
          <p:cNvPr id="6" name="Line 6"/>
          <p:cNvSpPr>
            <a:spLocks noChangeShapeType="1"/>
          </p:cNvSpPr>
          <p:nvPr/>
        </p:nvSpPr>
        <p:spPr bwMode="gray">
          <a:xfrm>
            <a:off x="5970588" y="4916488"/>
            <a:ext cx="874712" cy="712787"/>
          </a:xfrm>
          <a:prstGeom prst="line">
            <a:avLst/>
          </a:prstGeom>
          <a:noFill/>
          <a:ln w="9525">
            <a:solidFill>
              <a:srgbClr val="F8F8F8">
                <a:alpha val="10001"/>
              </a:srgbClr>
            </a:solidFill>
            <a:round/>
            <a:headEnd/>
            <a:tailEnd/>
          </a:ln>
          <a:effectLst/>
        </p:spPr>
        <p:txBody>
          <a:bodyPr/>
          <a:lstStyle/>
          <a:p>
            <a:endParaRPr lang="zh-CN" altLang="en-US"/>
          </a:p>
        </p:txBody>
      </p:sp>
      <p:sp>
        <p:nvSpPr>
          <p:cNvPr id="7" name="Line 7"/>
          <p:cNvSpPr>
            <a:spLocks noChangeShapeType="1"/>
          </p:cNvSpPr>
          <p:nvPr/>
        </p:nvSpPr>
        <p:spPr bwMode="gray">
          <a:xfrm flipH="1">
            <a:off x="666750" y="5422904"/>
            <a:ext cx="1143000" cy="331788"/>
          </a:xfrm>
          <a:prstGeom prst="line">
            <a:avLst/>
          </a:prstGeom>
          <a:noFill/>
          <a:ln w="9525">
            <a:solidFill>
              <a:srgbClr val="F8F8F8">
                <a:alpha val="10001"/>
              </a:srgbClr>
            </a:solidFill>
            <a:round/>
            <a:headEnd/>
            <a:tailEnd/>
          </a:ln>
          <a:effectLst/>
        </p:spPr>
        <p:txBody>
          <a:bodyPr/>
          <a:lstStyle/>
          <a:p>
            <a:endParaRPr lang="zh-CN" altLang="en-US"/>
          </a:p>
        </p:txBody>
      </p:sp>
      <p:sp>
        <p:nvSpPr>
          <p:cNvPr id="8" name="Line 8"/>
          <p:cNvSpPr>
            <a:spLocks noChangeShapeType="1"/>
          </p:cNvSpPr>
          <p:nvPr/>
        </p:nvSpPr>
        <p:spPr bwMode="gray">
          <a:xfrm>
            <a:off x="7019969" y="3963992"/>
            <a:ext cx="1103313" cy="331787"/>
          </a:xfrm>
          <a:prstGeom prst="line">
            <a:avLst/>
          </a:prstGeom>
          <a:noFill/>
          <a:ln w="9525">
            <a:solidFill>
              <a:srgbClr val="F8F8F8">
                <a:alpha val="10001"/>
              </a:srgbClr>
            </a:solidFill>
            <a:round/>
            <a:headEnd/>
            <a:tailEnd/>
          </a:ln>
          <a:effectLst/>
        </p:spPr>
        <p:txBody>
          <a:bodyPr/>
          <a:lstStyle/>
          <a:p>
            <a:endParaRPr lang="zh-CN" altLang="en-US"/>
          </a:p>
        </p:txBody>
      </p:sp>
      <p:sp>
        <p:nvSpPr>
          <p:cNvPr id="10" name="Line 10"/>
          <p:cNvSpPr>
            <a:spLocks noChangeShapeType="1"/>
          </p:cNvSpPr>
          <p:nvPr/>
        </p:nvSpPr>
        <p:spPr bwMode="gray">
          <a:xfrm flipH="1">
            <a:off x="2227263" y="5343543"/>
            <a:ext cx="874712" cy="712788"/>
          </a:xfrm>
          <a:prstGeom prst="line">
            <a:avLst/>
          </a:prstGeom>
          <a:noFill/>
          <a:ln w="9525">
            <a:solidFill>
              <a:srgbClr val="F8F8F8">
                <a:alpha val="39999"/>
              </a:srgbClr>
            </a:solidFill>
            <a:round/>
            <a:headEnd/>
            <a:tailEnd/>
          </a:ln>
          <a:effectLst/>
        </p:spPr>
        <p:txBody>
          <a:bodyPr/>
          <a:lstStyle/>
          <a:p>
            <a:endParaRPr lang="zh-CN" altLang="en-US"/>
          </a:p>
        </p:txBody>
      </p:sp>
      <p:sp>
        <p:nvSpPr>
          <p:cNvPr id="11" name="Line 11"/>
          <p:cNvSpPr>
            <a:spLocks noChangeShapeType="1"/>
          </p:cNvSpPr>
          <p:nvPr/>
        </p:nvSpPr>
        <p:spPr bwMode="gray">
          <a:xfrm>
            <a:off x="5981700" y="5359418"/>
            <a:ext cx="874713" cy="712788"/>
          </a:xfrm>
          <a:prstGeom prst="line">
            <a:avLst/>
          </a:prstGeom>
          <a:noFill/>
          <a:ln w="9525">
            <a:solidFill>
              <a:srgbClr val="F8F8F8">
                <a:alpha val="39999"/>
              </a:srgbClr>
            </a:solidFill>
            <a:round/>
            <a:headEnd/>
            <a:tailEnd/>
          </a:ln>
          <a:effectLst/>
        </p:spPr>
        <p:txBody>
          <a:bodyPr/>
          <a:lstStyle/>
          <a:p>
            <a:endParaRPr lang="zh-CN" altLang="en-US"/>
          </a:p>
        </p:txBody>
      </p:sp>
      <p:sp>
        <p:nvSpPr>
          <p:cNvPr id="12" name="Line 12"/>
          <p:cNvSpPr>
            <a:spLocks noChangeShapeType="1"/>
          </p:cNvSpPr>
          <p:nvPr/>
        </p:nvSpPr>
        <p:spPr bwMode="gray">
          <a:xfrm>
            <a:off x="4575175" y="4675202"/>
            <a:ext cx="0" cy="825500"/>
          </a:xfrm>
          <a:prstGeom prst="line">
            <a:avLst/>
          </a:prstGeom>
          <a:noFill/>
          <a:ln w="9525">
            <a:solidFill>
              <a:srgbClr val="F8F8F8">
                <a:alpha val="30000"/>
              </a:srgbClr>
            </a:solidFill>
            <a:round/>
            <a:headEnd/>
            <a:tailEnd/>
          </a:ln>
          <a:effectLst/>
        </p:spPr>
        <p:txBody>
          <a:bodyPr/>
          <a:lstStyle/>
          <a:p>
            <a:endParaRPr lang="zh-CN" altLang="en-US"/>
          </a:p>
        </p:txBody>
      </p:sp>
      <p:sp>
        <p:nvSpPr>
          <p:cNvPr id="13" name="Freeform 13"/>
          <p:cNvSpPr>
            <a:spLocks/>
          </p:cNvSpPr>
          <p:nvPr/>
        </p:nvSpPr>
        <p:spPr bwMode="gray">
          <a:xfrm>
            <a:off x="685800" y="3783017"/>
            <a:ext cx="7743825" cy="1036637"/>
          </a:xfrm>
          <a:custGeom>
            <a:avLst/>
            <a:gdLst/>
            <a:ahLst/>
            <a:cxnLst>
              <a:cxn ang="0">
                <a:pos x="0" y="0"/>
              </a:cxn>
              <a:cxn ang="0">
                <a:pos x="2443" y="649"/>
              </a:cxn>
              <a:cxn ang="0">
                <a:pos x="4878" y="17"/>
              </a:cxn>
            </a:cxnLst>
            <a:rect l="0" t="0" r="r" b="b"/>
            <a:pathLst>
              <a:path w="4878" h="653">
                <a:moveTo>
                  <a:pt x="0" y="0"/>
                </a:moveTo>
                <a:cubicBezTo>
                  <a:pt x="522" y="422"/>
                  <a:pt x="1577" y="653"/>
                  <a:pt x="2443" y="649"/>
                </a:cubicBezTo>
                <a:cubicBezTo>
                  <a:pt x="3387" y="645"/>
                  <a:pt x="4229" y="447"/>
                  <a:pt x="4878" y="17"/>
                </a:cubicBezTo>
              </a:path>
            </a:pathLst>
          </a:custGeom>
          <a:noFill/>
          <a:ln w="28575" cmpd="sng">
            <a:solidFill>
              <a:srgbClr val="FFFFFF">
                <a:alpha val="80000"/>
              </a:srgbClr>
            </a:solidFill>
            <a:round/>
            <a:headEnd/>
            <a:tailEnd/>
          </a:ln>
          <a:effectLst/>
        </p:spPr>
        <p:txBody>
          <a:bodyPr/>
          <a:lstStyle/>
          <a:p>
            <a:endParaRPr lang="zh-CN" altLang="en-US"/>
          </a:p>
        </p:txBody>
      </p:sp>
      <p:sp>
        <p:nvSpPr>
          <p:cNvPr id="14" name="Line 14"/>
          <p:cNvSpPr>
            <a:spLocks noChangeShapeType="1"/>
          </p:cNvSpPr>
          <p:nvPr/>
        </p:nvSpPr>
        <p:spPr bwMode="gray">
          <a:xfrm flipH="1">
            <a:off x="2216150" y="4841875"/>
            <a:ext cx="874713" cy="712788"/>
          </a:xfrm>
          <a:prstGeom prst="line">
            <a:avLst/>
          </a:prstGeom>
          <a:noFill/>
          <a:ln w="9525">
            <a:solidFill>
              <a:srgbClr val="F8F8F8">
                <a:alpha val="10001"/>
              </a:srgbClr>
            </a:solidFill>
            <a:round/>
            <a:headEnd/>
            <a:tailEnd/>
          </a:ln>
          <a:effectLst/>
        </p:spPr>
        <p:txBody>
          <a:bodyPr/>
          <a:lstStyle/>
          <a:p>
            <a:endParaRPr lang="zh-CN" altLang="en-US"/>
          </a:p>
        </p:txBody>
      </p:sp>
      <p:sp>
        <p:nvSpPr>
          <p:cNvPr id="15" name="Line 15"/>
          <p:cNvSpPr>
            <a:spLocks noChangeShapeType="1"/>
          </p:cNvSpPr>
          <p:nvPr/>
        </p:nvSpPr>
        <p:spPr bwMode="gray">
          <a:xfrm>
            <a:off x="5970588" y="4857750"/>
            <a:ext cx="874712" cy="712788"/>
          </a:xfrm>
          <a:prstGeom prst="line">
            <a:avLst/>
          </a:prstGeom>
          <a:noFill/>
          <a:ln w="9525">
            <a:solidFill>
              <a:srgbClr val="F8F8F8">
                <a:alpha val="10001"/>
              </a:srgbClr>
            </a:solidFill>
            <a:round/>
            <a:headEnd/>
            <a:tailEnd/>
          </a:ln>
          <a:effectLst/>
        </p:spPr>
        <p:txBody>
          <a:bodyPr/>
          <a:lstStyle/>
          <a:p>
            <a:endParaRPr lang="zh-CN" altLang="en-US"/>
          </a:p>
        </p:txBody>
      </p:sp>
      <p:sp>
        <p:nvSpPr>
          <p:cNvPr id="16" name="Line 16"/>
          <p:cNvSpPr>
            <a:spLocks noChangeShapeType="1"/>
          </p:cNvSpPr>
          <p:nvPr/>
        </p:nvSpPr>
        <p:spPr bwMode="gray">
          <a:xfrm flipH="1">
            <a:off x="666750" y="5364167"/>
            <a:ext cx="1143000" cy="331787"/>
          </a:xfrm>
          <a:prstGeom prst="line">
            <a:avLst/>
          </a:prstGeom>
          <a:noFill/>
          <a:ln w="9525">
            <a:solidFill>
              <a:srgbClr val="F8F8F8">
                <a:alpha val="10001"/>
              </a:srgbClr>
            </a:solidFill>
            <a:round/>
            <a:headEnd/>
            <a:tailEnd/>
          </a:ln>
          <a:effectLst/>
        </p:spPr>
        <p:txBody>
          <a:bodyPr/>
          <a:lstStyle/>
          <a:p>
            <a:endParaRPr lang="zh-CN" altLang="en-US"/>
          </a:p>
        </p:txBody>
      </p:sp>
      <p:sp>
        <p:nvSpPr>
          <p:cNvPr id="17" name="Line 17"/>
          <p:cNvSpPr>
            <a:spLocks noChangeShapeType="1"/>
          </p:cNvSpPr>
          <p:nvPr/>
        </p:nvSpPr>
        <p:spPr bwMode="gray">
          <a:xfrm>
            <a:off x="7019969" y="3905254"/>
            <a:ext cx="1103313" cy="331788"/>
          </a:xfrm>
          <a:prstGeom prst="line">
            <a:avLst/>
          </a:prstGeom>
          <a:noFill/>
          <a:ln w="9525">
            <a:solidFill>
              <a:srgbClr val="F8F8F8">
                <a:alpha val="10001"/>
              </a:srgbClr>
            </a:solidFill>
            <a:round/>
            <a:headEnd/>
            <a:tailEnd/>
          </a:ln>
          <a:effectLst/>
        </p:spPr>
        <p:txBody>
          <a:bodyPr/>
          <a:lstStyle/>
          <a:p>
            <a:endParaRPr lang="zh-CN" altLang="en-US"/>
          </a:p>
        </p:txBody>
      </p:sp>
      <p:sp>
        <p:nvSpPr>
          <p:cNvPr id="18" name="Line 18"/>
          <p:cNvSpPr>
            <a:spLocks noChangeShapeType="1"/>
          </p:cNvSpPr>
          <p:nvPr/>
        </p:nvSpPr>
        <p:spPr bwMode="gray">
          <a:xfrm>
            <a:off x="4500562" y="4637099"/>
            <a:ext cx="0" cy="825500"/>
          </a:xfrm>
          <a:prstGeom prst="line">
            <a:avLst/>
          </a:prstGeom>
          <a:noFill/>
          <a:ln w="9525">
            <a:solidFill>
              <a:srgbClr val="F8F8F8">
                <a:alpha val="30000"/>
              </a:srgbClr>
            </a:solidFill>
            <a:round/>
            <a:headEnd/>
            <a:tailEnd/>
          </a:ln>
          <a:effectLst/>
        </p:spPr>
        <p:txBody>
          <a:bodyPr/>
          <a:lstStyle/>
          <a:p>
            <a:endParaRPr lang="zh-CN" altLang="en-US"/>
          </a:p>
        </p:txBody>
      </p:sp>
      <p:grpSp>
        <p:nvGrpSpPr>
          <p:cNvPr id="3" name="Group 19"/>
          <p:cNvGrpSpPr>
            <a:grpSpLocks/>
          </p:cNvGrpSpPr>
          <p:nvPr/>
        </p:nvGrpSpPr>
        <p:grpSpPr bwMode="auto">
          <a:xfrm>
            <a:off x="342856" y="2081201"/>
            <a:ext cx="1871690" cy="1866916"/>
            <a:chOff x="192" y="1917"/>
            <a:chExt cx="1042" cy="1102"/>
          </a:xfrm>
        </p:grpSpPr>
        <p:grpSp>
          <p:nvGrpSpPr>
            <p:cNvPr id="19" name="Group 20"/>
            <p:cNvGrpSpPr>
              <a:grpSpLocks/>
            </p:cNvGrpSpPr>
            <p:nvPr/>
          </p:nvGrpSpPr>
          <p:grpSpPr bwMode="auto">
            <a:xfrm>
              <a:off x="192" y="1917"/>
              <a:ext cx="1042" cy="1102"/>
              <a:chOff x="192" y="1917"/>
              <a:chExt cx="1042" cy="1102"/>
            </a:xfrm>
          </p:grpSpPr>
          <p:pic>
            <p:nvPicPr>
              <p:cNvPr id="22" name="Picture 21"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23" name="Picture 22"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24" name="Oval 23"/>
              <p:cNvSpPr>
                <a:spLocks noChangeArrowheads="1"/>
              </p:cNvSpPr>
              <p:nvPr/>
            </p:nvSpPr>
            <p:spPr bwMode="gray">
              <a:xfrm>
                <a:off x="192" y="1917"/>
                <a:ext cx="1035" cy="1019"/>
              </a:xfrm>
              <a:prstGeom prst="ellipse">
                <a:avLst/>
              </a:prstGeom>
              <a:gradFill rotWithShape="1">
                <a:gsLst>
                  <a:gs pos="0">
                    <a:srgbClr val="FCA96A">
                      <a:gamma/>
                      <a:shade val="46275"/>
                      <a:invGamma/>
                      <a:alpha val="89999"/>
                    </a:srgbClr>
                  </a:gs>
                  <a:gs pos="50000">
                    <a:srgbClr val="FCA96A">
                      <a:alpha val="55000"/>
                    </a:srgbClr>
                  </a:gs>
                  <a:gs pos="100000">
                    <a:srgbClr val="FCA96A">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21" name="Picture 24" descr="Picture2"/>
            <p:cNvPicPr>
              <a:picLocks noChangeAspect="1" noChangeArrowheads="1"/>
            </p:cNvPicPr>
            <p:nvPr/>
          </p:nvPicPr>
          <p:blipFill>
            <a:blip r:embed="rId4" cstate="print"/>
            <a:srcRect/>
            <a:stretch>
              <a:fillRect/>
            </a:stretch>
          </p:blipFill>
          <p:spPr bwMode="gray">
            <a:xfrm>
              <a:off x="296" y="1927"/>
              <a:ext cx="823" cy="360"/>
            </a:xfrm>
            <a:prstGeom prst="rect">
              <a:avLst/>
            </a:prstGeom>
            <a:noFill/>
          </p:spPr>
        </p:pic>
      </p:grpSp>
      <p:grpSp>
        <p:nvGrpSpPr>
          <p:cNvPr id="20" name="Group 25"/>
          <p:cNvGrpSpPr>
            <a:grpSpLocks/>
          </p:cNvGrpSpPr>
          <p:nvPr/>
        </p:nvGrpSpPr>
        <p:grpSpPr bwMode="auto">
          <a:xfrm>
            <a:off x="3857620" y="2295515"/>
            <a:ext cx="1714512" cy="1866916"/>
            <a:chOff x="192" y="1917"/>
            <a:chExt cx="1042" cy="1102"/>
          </a:xfrm>
        </p:grpSpPr>
        <p:grpSp>
          <p:nvGrpSpPr>
            <p:cNvPr id="25" name="Group 26"/>
            <p:cNvGrpSpPr>
              <a:grpSpLocks/>
            </p:cNvGrpSpPr>
            <p:nvPr/>
          </p:nvGrpSpPr>
          <p:grpSpPr bwMode="auto">
            <a:xfrm>
              <a:off x="192" y="1917"/>
              <a:ext cx="1042" cy="1102"/>
              <a:chOff x="192" y="1917"/>
              <a:chExt cx="1042" cy="1102"/>
            </a:xfrm>
          </p:grpSpPr>
          <p:pic>
            <p:nvPicPr>
              <p:cNvPr id="28" name="Picture 27"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29" name="Picture 28"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30" name="Oval 29"/>
              <p:cNvSpPr>
                <a:spLocks noChangeArrowheads="1"/>
              </p:cNvSpPr>
              <p:nvPr/>
            </p:nvSpPr>
            <p:spPr bwMode="gray">
              <a:xfrm>
                <a:off x="192" y="1917"/>
                <a:ext cx="1035" cy="1019"/>
              </a:xfrm>
              <a:prstGeom prst="ellipse">
                <a:avLst/>
              </a:prstGeom>
              <a:gradFill rotWithShape="1">
                <a:gsLst>
                  <a:gs pos="0">
                    <a:srgbClr val="FCA96A">
                      <a:gamma/>
                      <a:shade val="46275"/>
                      <a:invGamma/>
                      <a:alpha val="89999"/>
                    </a:srgbClr>
                  </a:gs>
                  <a:gs pos="50000">
                    <a:srgbClr val="FCA96A">
                      <a:alpha val="55000"/>
                    </a:srgbClr>
                  </a:gs>
                  <a:gs pos="100000">
                    <a:srgbClr val="FCA96A">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27" name="Picture 30" descr="Picture2"/>
            <p:cNvPicPr>
              <a:picLocks noChangeAspect="1" noChangeArrowheads="1"/>
            </p:cNvPicPr>
            <p:nvPr/>
          </p:nvPicPr>
          <p:blipFill>
            <a:blip r:embed="rId4" cstate="print"/>
            <a:srcRect/>
            <a:stretch>
              <a:fillRect/>
            </a:stretch>
          </p:blipFill>
          <p:spPr bwMode="gray">
            <a:xfrm>
              <a:off x="296" y="1927"/>
              <a:ext cx="823" cy="360"/>
            </a:xfrm>
            <a:prstGeom prst="rect">
              <a:avLst/>
            </a:prstGeom>
            <a:noFill/>
          </p:spPr>
        </p:pic>
      </p:grpSp>
      <p:sp>
        <p:nvSpPr>
          <p:cNvPr id="31" name="Rectangle 31"/>
          <p:cNvSpPr>
            <a:spLocks noChangeArrowheads="1"/>
          </p:cNvSpPr>
          <p:nvPr/>
        </p:nvSpPr>
        <p:spPr bwMode="gray">
          <a:xfrm>
            <a:off x="557138" y="2366953"/>
            <a:ext cx="1475084" cy="1015663"/>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zh-CN" altLang="en-US" sz="2000" b="1" dirty="0" smtClean="0">
                <a:solidFill>
                  <a:srgbClr val="080808"/>
                </a:solidFill>
                <a:ea typeface="宋体" charset="-122"/>
              </a:rPr>
              <a:t>财务指标与</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非财务指标</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之间的平衡</a:t>
            </a:r>
            <a:endParaRPr lang="en-US" altLang="zh-CN" sz="2000" b="1" dirty="0">
              <a:solidFill>
                <a:srgbClr val="080808"/>
              </a:solidFill>
              <a:ea typeface="宋体" charset="-122"/>
            </a:endParaRPr>
          </a:p>
        </p:txBody>
      </p:sp>
      <p:grpSp>
        <p:nvGrpSpPr>
          <p:cNvPr id="26" name="Group 33"/>
          <p:cNvGrpSpPr>
            <a:grpSpLocks/>
          </p:cNvGrpSpPr>
          <p:nvPr/>
        </p:nvGrpSpPr>
        <p:grpSpPr bwMode="auto">
          <a:xfrm>
            <a:off x="1928794" y="3789366"/>
            <a:ext cx="1757362" cy="1920877"/>
            <a:chOff x="192" y="1917"/>
            <a:chExt cx="1042" cy="1102"/>
          </a:xfrm>
        </p:grpSpPr>
        <p:grpSp>
          <p:nvGrpSpPr>
            <p:cNvPr id="33" name="Group 34"/>
            <p:cNvGrpSpPr>
              <a:grpSpLocks/>
            </p:cNvGrpSpPr>
            <p:nvPr/>
          </p:nvGrpSpPr>
          <p:grpSpPr bwMode="auto">
            <a:xfrm>
              <a:off x="192" y="1917"/>
              <a:ext cx="1042" cy="1102"/>
              <a:chOff x="192" y="1917"/>
              <a:chExt cx="1042" cy="1102"/>
            </a:xfrm>
          </p:grpSpPr>
          <p:pic>
            <p:nvPicPr>
              <p:cNvPr id="36" name="Picture 35" descr="light_shadow"/>
              <p:cNvPicPr>
                <a:picLocks noChangeAspect="1" noChangeArrowheads="1"/>
              </p:cNvPicPr>
              <p:nvPr/>
            </p:nvPicPr>
            <p:blipFill>
              <a:blip r:embed="rId5" cstate="print">
                <a:lum bright="-78000" contrast="-78000"/>
              </a:blip>
              <a:srcRect/>
              <a:stretch>
                <a:fillRect/>
              </a:stretch>
            </p:blipFill>
            <p:spPr bwMode="gray">
              <a:xfrm>
                <a:off x="291" y="2781"/>
                <a:ext cx="858" cy="238"/>
              </a:xfrm>
              <a:prstGeom prst="rect">
                <a:avLst/>
              </a:prstGeom>
              <a:noFill/>
            </p:spPr>
          </p:pic>
          <p:pic>
            <p:nvPicPr>
              <p:cNvPr id="37" name="Picture 36" descr="circuler_1"/>
              <p:cNvPicPr>
                <a:picLocks noChangeAspect="1" noChangeArrowheads="1"/>
              </p:cNvPicPr>
              <p:nvPr/>
            </p:nvPicPr>
            <p:blipFill>
              <a:blip r:embed="rId6" cstate="print"/>
              <a:srcRect/>
              <a:stretch>
                <a:fillRect/>
              </a:stretch>
            </p:blipFill>
            <p:spPr bwMode="gray">
              <a:xfrm>
                <a:off x="192" y="1917"/>
                <a:ext cx="1042" cy="1016"/>
              </a:xfrm>
              <a:prstGeom prst="rect">
                <a:avLst/>
              </a:prstGeom>
              <a:noFill/>
            </p:spPr>
          </p:pic>
          <p:sp>
            <p:nvSpPr>
              <p:cNvPr id="38" name="Oval 37"/>
              <p:cNvSpPr>
                <a:spLocks noChangeArrowheads="1"/>
              </p:cNvSpPr>
              <p:nvPr/>
            </p:nvSpPr>
            <p:spPr bwMode="gray">
              <a:xfrm>
                <a:off x="192" y="1917"/>
                <a:ext cx="1035" cy="1019"/>
              </a:xfrm>
              <a:prstGeom prst="ellipse">
                <a:avLst/>
              </a:prstGeom>
              <a:gradFill rotWithShape="1">
                <a:gsLst>
                  <a:gs pos="0">
                    <a:srgbClr val="6FF775">
                      <a:gamma/>
                      <a:shade val="46275"/>
                      <a:invGamma/>
                      <a:alpha val="89999"/>
                    </a:srgbClr>
                  </a:gs>
                  <a:gs pos="50000">
                    <a:srgbClr val="6FF775">
                      <a:alpha val="55000"/>
                    </a:srgbClr>
                  </a:gs>
                  <a:gs pos="100000">
                    <a:srgbClr val="6FF775">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35" name="Picture 38" descr="Picture2"/>
            <p:cNvPicPr>
              <a:picLocks noChangeAspect="1" noChangeArrowheads="1"/>
            </p:cNvPicPr>
            <p:nvPr/>
          </p:nvPicPr>
          <p:blipFill>
            <a:blip r:embed="rId4" cstate="print"/>
            <a:srcRect/>
            <a:stretch>
              <a:fillRect/>
            </a:stretch>
          </p:blipFill>
          <p:spPr bwMode="gray">
            <a:xfrm>
              <a:off x="296" y="1927"/>
              <a:ext cx="823" cy="360"/>
            </a:xfrm>
            <a:prstGeom prst="rect">
              <a:avLst/>
            </a:prstGeom>
            <a:noFill/>
          </p:spPr>
        </p:pic>
      </p:grpSp>
      <p:grpSp>
        <p:nvGrpSpPr>
          <p:cNvPr id="34" name="Group 39"/>
          <p:cNvGrpSpPr>
            <a:grpSpLocks/>
          </p:cNvGrpSpPr>
          <p:nvPr/>
        </p:nvGrpSpPr>
        <p:grpSpPr bwMode="auto">
          <a:xfrm>
            <a:off x="5643571" y="4049728"/>
            <a:ext cx="1643074" cy="1785950"/>
            <a:chOff x="192" y="1917"/>
            <a:chExt cx="1042" cy="1102"/>
          </a:xfrm>
        </p:grpSpPr>
        <p:grpSp>
          <p:nvGrpSpPr>
            <p:cNvPr id="39" name="Group 40"/>
            <p:cNvGrpSpPr>
              <a:grpSpLocks/>
            </p:cNvGrpSpPr>
            <p:nvPr/>
          </p:nvGrpSpPr>
          <p:grpSpPr bwMode="auto">
            <a:xfrm>
              <a:off x="192" y="1917"/>
              <a:ext cx="1042" cy="1102"/>
              <a:chOff x="192" y="1917"/>
              <a:chExt cx="1042" cy="1102"/>
            </a:xfrm>
          </p:grpSpPr>
          <p:pic>
            <p:nvPicPr>
              <p:cNvPr id="42" name="Picture 41" descr="light_shadow"/>
              <p:cNvPicPr>
                <a:picLocks noChangeAspect="1" noChangeArrowheads="1"/>
              </p:cNvPicPr>
              <p:nvPr/>
            </p:nvPicPr>
            <p:blipFill>
              <a:blip r:embed="rId5" cstate="print">
                <a:lum bright="-78000" contrast="-78000"/>
              </a:blip>
              <a:srcRect/>
              <a:stretch>
                <a:fillRect/>
              </a:stretch>
            </p:blipFill>
            <p:spPr bwMode="gray">
              <a:xfrm>
                <a:off x="291" y="2781"/>
                <a:ext cx="858" cy="238"/>
              </a:xfrm>
              <a:prstGeom prst="rect">
                <a:avLst/>
              </a:prstGeom>
              <a:noFill/>
            </p:spPr>
          </p:pic>
          <p:pic>
            <p:nvPicPr>
              <p:cNvPr id="43" name="Picture 42" descr="circuler_1"/>
              <p:cNvPicPr>
                <a:picLocks noChangeAspect="1" noChangeArrowheads="1"/>
              </p:cNvPicPr>
              <p:nvPr/>
            </p:nvPicPr>
            <p:blipFill>
              <a:blip r:embed="rId6" cstate="print"/>
              <a:srcRect/>
              <a:stretch>
                <a:fillRect/>
              </a:stretch>
            </p:blipFill>
            <p:spPr bwMode="gray">
              <a:xfrm>
                <a:off x="192" y="1917"/>
                <a:ext cx="1042" cy="1016"/>
              </a:xfrm>
              <a:prstGeom prst="rect">
                <a:avLst/>
              </a:prstGeom>
              <a:noFill/>
            </p:spPr>
          </p:pic>
          <p:sp>
            <p:nvSpPr>
              <p:cNvPr id="44" name="Oval 43"/>
              <p:cNvSpPr>
                <a:spLocks noChangeArrowheads="1"/>
              </p:cNvSpPr>
              <p:nvPr/>
            </p:nvSpPr>
            <p:spPr bwMode="gray">
              <a:xfrm>
                <a:off x="192" y="1917"/>
                <a:ext cx="1035" cy="1019"/>
              </a:xfrm>
              <a:prstGeom prst="ellipse">
                <a:avLst/>
              </a:prstGeom>
              <a:gradFill rotWithShape="1">
                <a:gsLst>
                  <a:gs pos="0">
                    <a:srgbClr val="6FF775">
                      <a:gamma/>
                      <a:shade val="46275"/>
                      <a:invGamma/>
                      <a:alpha val="89999"/>
                    </a:srgbClr>
                  </a:gs>
                  <a:gs pos="50000">
                    <a:srgbClr val="6FF775">
                      <a:alpha val="55000"/>
                    </a:srgbClr>
                  </a:gs>
                  <a:gs pos="100000">
                    <a:srgbClr val="6FF775">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41" name="Picture 44" descr="Picture2"/>
            <p:cNvPicPr>
              <a:picLocks noChangeAspect="1" noChangeArrowheads="1"/>
            </p:cNvPicPr>
            <p:nvPr/>
          </p:nvPicPr>
          <p:blipFill>
            <a:blip r:embed="rId4" cstate="print"/>
            <a:srcRect/>
            <a:stretch>
              <a:fillRect/>
            </a:stretch>
          </p:blipFill>
          <p:spPr bwMode="gray">
            <a:xfrm>
              <a:off x="296" y="1927"/>
              <a:ext cx="823" cy="360"/>
            </a:xfrm>
            <a:prstGeom prst="rect">
              <a:avLst/>
            </a:prstGeom>
            <a:noFill/>
          </p:spPr>
        </p:pic>
      </p:grpSp>
      <p:sp>
        <p:nvSpPr>
          <p:cNvPr id="45" name="Rectangle 45"/>
          <p:cNvSpPr>
            <a:spLocks noChangeArrowheads="1"/>
          </p:cNvSpPr>
          <p:nvPr/>
        </p:nvSpPr>
        <p:spPr bwMode="gray">
          <a:xfrm>
            <a:off x="2000232" y="4146556"/>
            <a:ext cx="1475084" cy="1015663"/>
          </a:xfrm>
          <a:prstGeom prst="rect">
            <a:avLst/>
          </a:prstGeom>
          <a:noFill/>
          <a:ln w="9525">
            <a:noFill/>
            <a:miter lim="800000"/>
            <a:headEnd/>
            <a:tailEnd/>
          </a:ln>
          <a:effectLst/>
        </p:spPr>
        <p:txBody>
          <a:bodyPr wrap="none" anchor="ctr" anchorCtr="1">
            <a:spAutoFit/>
          </a:bodyPr>
          <a:lstStyle/>
          <a:p>
            <a:pPr>
              <a:buClr>
                <a:srgbClr val="FF0066"/>
              </a:buClr>
              <a:buSzPct val="75000"/>
              <a:buFont typeface="Arial" charset="0"/>
              <a:buNone/>
            </a:pPr>
            <a:r>
              <a:rPr lang="zh-CN" altLang="en-US" sz="2000" b="1" dirty="0" smtClean="0">
                <a:solidFill>
                  <a:srgbClr val="080808"/>
                </a:solidFill>
                <a:ea typeface="宋体" charset="-122"/>
              </a:rPr>
              <a:t>长期目标和</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短期目标的</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     平衡</a:t>
            </a:r>
            <a:endParaRPr lang="en-US" altLang="zh-CN" sz="2000" b="1" dirty="0">
              <a:solidFill>
                <a:srgbClr val="080808"/>
              </a:solidFill>
              <a:ea typeface="宋体" charset="-122"/>
            </a:endParaRPr>
          </a:p>
        </p:txBody>
      </p:sp>
      <p:sp>
        <p:nvSpPr>
          <p:cNvPr id="46" name="Rectangle 46"/>
          <p:cNvSpPr>
            <a:spLocks noChangeArrowheads="1"/>
          </p:cNvSpPr>
          <p:nvPr/>
        </p:nvSpPr>
        <p:spPr bwMode="gray">
          <a:xfrm>
            <a:off x="3952790" y="2608076"/>
            <a:ext cx="1733167" cy="1015663"/>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zh-CN" altLang="en-US" sz="2000" b="1" dirty="0" smtClean="0">
                <a:solidFill>
                  <a:srgbClr val="080808"/>
                </a:solidFill>
                <a:ea typeface="宋体" charset="-122"/>
              </a:rPr>
              <a:t>结果性指标</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与动因性指标</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之间的平衡</a:t>
            </a:r>
            <a:endParaRPr lang="en-US" altLang="zh-CN" sz="2000" b="1" dirty="0">
              <a:solidFill>
                <a:srgbClr val="080808"/>
              </a:solidFill>
              <a:ea typeface="宋体" charset="-122"/>
            </a:endParaRPr>
          </a:p>
        </p:txBody>
      </p:sp>
      <p:sp>
        <p:nvSpPr>
          <p:cNvPr id="32" name="Rectangle 32"/>
          <p:cNvSpPr>
            <a:spLocks noChangeArrowheads="1"/>
          </p:cNvSpPr>
          <p:nvPr/>
        </p:nvSpPr>
        <p:spPr bwMode="gray">
          <a:xfrm>
            <a:off x="5779796" y="4320096"/>
            <a:ext cx="1643074" cy="1015663"/>
          </a:xfrm>
          <a:prstGeom prst="rect">
            <a:avLst/>
          </a:prstGeom>
          <a:noFill/>
          <a:ln w="9525">
            <a:noFill/>
            <a:miter lim="800000"/>
            <a:headEnd/>
            <a:tailEnd/>
          </a:ln>
          <a:effectLst/>
        </p:spPr>
        <p:txBody>
          <a:bodyPr wrap="square">
            <a:spAutoFit/>
          </a:bodyPr>
          <a:lstStyle/>
          <a:p>
            <a:pPr>
              <a:buClr>
                <a:srgbClr val="FF0066"/>
              </a:buClr>
              <a:buSzPct val="75000"/>
              <a:buFont typeface="Arial" charset="0"/>
              <a:buNone/>
            </a:pPr>
            <a:r>
              <a:rPr lang="zh-CN" altLang="en-US" sz="2000" b="1" dirty="0" smtClean="0">
                <a:solidFill>
                  <a:srgbClr val="080808"/>
                </a:solidFill>
                <a:ea typeface="宋体" charset="-122"/>
              </a:rPr>
              <a:t>组织内部群体与外部群     体的平衡          </a:t>
            </a:r>
            <a:endParaRPr lang="en-US" altLang="zh-CN" sz="2000" b="1" dirty="0">
              <a:solidFill>
                <a:srgbClr val="080808"/>
              </a:solidFill>
              <a:ea typeface="宋体" charset="-122"/>
            </a:endParaRPr>
          </a:p>
        </p:txBody>
      </p:sp>
      <p:grpSp>
        <p:nvGrpSpPr>
          <p:cNvPr id="40" name="Group 19"/>
          <p:cNvGrpSpPr>
            <a:grpSpLocks/>
          </p:cNvGrpSpPr>
          <p:nvPr/>
        </p:nvGrpSpPr>
        <p:grpSpPr bwMode="auto">
          <a:xfrm>
            <a:off x="6929454" y="2263778"/>
            <a:ext cx="1871690" cy="1866916"/>
            <a:chOff x="192" y="1917"/>
            <a:chExt cx="1042" cy="1102"/>
          </a:xfrm>
        </p:grpSpPr>
        <p:grpSp>
          <p:nvGrpSpPr>
            <p:cNvPr id="47" name="Group 20"/>
            <p:cNvGrpSpPr>
              <a:grpSpLocks/>
            </p:cNvGrpSpPr>
            <p:nvPr/>
          </p:nvGrpSpPr>
          <p:grpSpPr bwMode="auto">
            <a:xfrm>
              <a:off x="192" y="1917"/>
              <a:ext cx="1042" cy="1102"/>
              <a:chOff x="192" y="1917"/>
              <a:chExt cx="1042" cy="1102"/>
            </a:xfrm>
          </p:grpSpPr>
          <p:pic>
            <p:nvPicPr>
              <p:cNvPr id="51" name="Picture 21"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2" name="Picture 22"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3" name="Oval 23"/>
              <p:cNvSpPr>
                <a:spLocks noChangeArrowheads="1"/>
              </p:cNvSpPr>
              <p:nvPr/>
            </p:nvSpPr>
            <p:spPr bwMode="gray">
              <a:xfrm>
                <a:off x="192" y="1917"/>
                <a:ext cx="1035" cy="1019"/>
              </a:xfrm>
              <a:prstGeom prst="ellipse">
                <a:avLst/>
              </a:prstGeom>
              <a:gradFill rotWithShape="1">
                <a:gsLst>
                  <a:gs pos="0">
                    <a:srgbClr val="FCA96A">
                      <a:gamma/>
                      <a:shade val="46275"/>
                      <a:invGamma/>
                      <a:alpha val="89999"/>
                    </a:srgbClr>
                  </a:gs>
                  <a:gs pos="50000">
                    <a:srgbClr val="FCA96A">
                      <a:alpha val="55000"/>
                    </a:srgbClr>
                  </a:gs>
                  <a:gs pos="100000">
                    <a:srgbClr val="FCA96A">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50" name="Picture 24" descr="Picture2"/>
            <p:cNvPicPr>
              <a:picLocks noChangeAspect="1" noChangeArrowheads="1"/>
            </p:cNvPicPr>
            <p:nvPr/>
          </p:nvPicPr>
          <p:blipFill>
            <a:blip r:embed="rId4" cstate="print"/>
            <a:srcRect/>
            <a:stretch>
              <a:fillRect/>
            </a:stretch>
          </p:blipFill>
          <p:spPr bwMode="gray">
            <a:xfrm>
              <a:off x="296" y="1927"/>
              <a:ext cx="823" cy="360"/>
            </a:xfrm>
            <a:prstGeom prst="rect">
              <a:avLst/>
            </a:prstGeom>
            <a:noFill/>
          </p:spPr>
        </p:pic>
      </p:grpSp>
      <p:sp>
        <p:nvSpPr>
          <p:cNvPr id="54" name="Rectangle 31"/>
          <p:cNvSpPr>
            <a:spLocks noChangeArrowheads="1"/>
          </p:cNvSpPr>
          <p:nvPr/>
        </p:nvSpPr>
        <p:spPr bwMode="gray">
          <a:xfrm>
            <a:off x="7067977" y="2549530"/>
            <a:ext cx="1733167" cy="1015663"/>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zh-CN" altLang="en-US" sz="2000" b="1" dirty="0" smtClean="0">
                <a:solidFill>
                  <a:srgbClr val="080808"/>
                </a:solidFill>
                <a:ea typeface="宋体" charset="-122"/>
              </a:rPr>
              <a:t>  领先指标与</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滞后指标之间</a:t>
            </a:r>
            <a:endParaRPr lang="en-US" altLang="zh-CN" sz="2000" b="1" dirty="0" smtClean="0">
              <a:solidFill>
                <a:srgbClr val="080808"/>
              </a:solidFill>
              <a:ea typeface="宋体" charset="-122"/>
            </a:endParaRPr>
          </a:p>
          <a:p>
            <a:pPr>
              <a:buClr>
                <a:srgbClr val="FF0066"/>
              </a:buClr>
              <a:buSzPct val="75000"/>
              <a:buFont typeface="Arial" charset="0"/>
              <a:buNone/>
            </a:pPr>
            <a:r>
              <a:rPr lang="zh-CN" altLang="en-US" sz="2000" b="1" dirty="0" smtClean="0">
                <a:solidFill>
                  <a:srgbClr val="080808"/>
                </a:solidFill>
                <a:ea typeface="宋体" charset="-122"/>
              </a:rPr>
              <a:t>   的平衡</a:t>
            </a:r>
            <a:endParaRPr lang="en-US" altLang="zh-CN" sz="2000" b="1" dirty="0">
              <a:solidFill>
                <a:srgbClr val="080808"/>
              </a:solidFill>
              <a:ea typeface="宋体" charset="-122"/>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战略绩效评价</a:t>
            </a:r>
            <a:r>
              <a:rPr lang="en-US" altLang="zh-CN" dirty="0" smtClean="0"/>
              <a:t/>
            </a:r>
            <a:br>
              <a:rPr lang="en-US" altLang="zh-CN" dirty="0" smtClean="0"/>
            </a:br>
            <a:r>
              <a:rPr lang="en-US" altLang="zh-CN" sz="3200" dirty="0" smtClean="0"/>
              <a:t>6.2.2 </a:t>
            </a:r>
            <a:r>
              <a:rPr lang="zh-CN" altLang="en-US" sz="3200" dirty="0" smtClean="0"/>
              <a:t>平衡记分卡指标</a:t>
            </a:r>
            <a:endParaRPr lang="zh-CN" altLang="en-US" sz="3200" dirty="0"/>
          </a:p>
        </p:txBody>
      </p:sp>
      <p:sp>
        <p:nvSpPr>
          <p:cNvPr id="3" name="内容占位符 2"/>
          <p:cNvSpPr>
            <a:spLocks noGrp="1"/>
          </p:cNvSpPr>
          <p:nvPr>
            <p:ph idx="1"/>
          </p:nvPr>
        </p:nvSpPr>
        <p:spPr/>
        <p:txBody>
          <a:bodyPr/>
          <a:lstStyle/>
          <a:p>
            <a:r>
              <a:rPr lang="zh-CN" altLang="en-US" dirty="0" smtClean="0"/>
              <a:t>平衡记分卡指标体系四个维度指标：</a:t>
            </a:r>
            <a:endParaRPr lang="en-US" altLang="zh-CN" dirty="0" smtClean="0"/>
          </a:p>
          <a:p>
            <a:pPr lvl="1"/>
            <a:r>
              <a:rPr lang="zh-CN" altLang="en-US" dirty="0" smtClean="0"/>
              <a:t>财务、客户、内部经营过程、学习与成长</a:t>
            </a:r>
            <a:endParaRPr lang="en-US" altLang="zh-CN" dirty="0" smtClean="0"/>
          </a:p>
          <a:p>
            <a:pPr lvl="1"/>
            <a:endParaRPr lang="en-US" altLang="zh-CN" dirty="0" smtClean="0"/>
          </a:p>
          <a:p>
            <a:pPr marL="342900" lvl="1" indent="-342900">
              <a:buClr>
                <a:schemeClr val="folHlink"/>
              </a:buClr>
              <a:buFont typeface="Wingdings" pitchFamily="2" charset="2"/>
              <a:buChar char="v"/>
            </a:pPr>
            <a:r>
              <a:rPr lang="zh-CN" altLang="en-US" sz="3200" dirty="0" smtClean="0">
                <a:ea typeface="+mn-ea"/>
                <a:cs typeface="+mn-cs"/>
              </a:rPr>
              <a:t>平衡记分卡解决两个关键问题：</a:t>
            </a:r>
            <a:endParaRPr lang="en-US" altLang="zh-CN" sz="3200" dirty="0" smtClean="0">
              <a:ea typeface="+mn-ea"/>
              <a:cs typeface="+mn-cs"/>
            </a:endParaRPr>
          </a:p>
          <a:p>
            <a:pPr lvl="1"/>
            <a:r>
              <a:rPr lang="zh-CN" altLang="en-US" dirty="0" smtClean="0"/>
              <a:t>  有效的企业绩效评价和战略的实施</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第六章 战略实施评价与控制</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战略实施</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56966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战略绩效评价</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107996"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92D050"/>
                </a:solidFill>
                <a:ea typeface="宋体" charset="-122"/>
              </a:rPr>
              <a:t>战略控制</a:t>
            </a:r>
            <a:endParaRPr lang="en-US" altLang="zh-CN" b="1" dirty="0">
              <a:solidFill>
                <a:srgbClr val="92D05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1745610787"/>
      </p:ext>
    </p:extLst>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zh-CN" altLang="en-US" dirty="0" smtClean="0"/>
              <a:t>战略控制</a:t>
            </a:r>
            <a:r>
              <a:rPr lang="en-US" altLang="zh-CN" dirty="0" smtClean="0"/>
              <a:t/>
            </a:r>
            <a:br>
              <a:rPr lang="en-US" altLang="zh-CN" dirty="0" smtClean="0"/>
            </a:br>
            <a:r>
              <a:rPr lang="en-US" altLang="zh-CN" dirty="0" smtClean="0"/>
              <a:t>6.3.1 </a:t>
            </a:r>
            <a:r>
              <a:rPr lang="zh-CN" altLang="en-US" dirty="0" smtClean="0"/>
              <a:t>战略控制概述</a:t>
            </a:r>
            <a:endParaRPr lang="zh-CN" altLang="en-US" dirty="0"/>
          </a:p>
        </p:txBody>
      </p:sp>
      <p:sp>
        <p:nvSpPr>
          <p:cNvPr id="3" name="内容占位符 2"/>
          <p:cNvSpPr>
            <a:spLocks noGrp="1"/>
          </p:cNvSpPr>
          <p:nvPr>
            <p:ph idx="1"/>
          </p:nvPr>
        </p:nvSpPr>
        <p:spPr/>
        <p:txBody>
          <a:bodyPr/>
          <a:lstStyle/>
          <a:p>
            <a:r>
              <a:rPr lang="zh-CN" altLang="en-US" dirty="0" smtClean="0"/>
              <a:t>企业战略控制：在企业经营战略过程中，检查企业为达到目标所进行的各项活动的进展情况，评价实施战略后企业的绩效，把它与预定的战略目标与绩效标准相比较，发现战略差距，分析产生偏差的原因，纠正偏差，使企业战略的实施更好地与企业当前所处的内外环境、企业目标协调一致，使企业战略最终得以实现。</a:t>
            </a:r>
            <a:endParaRPr lang="zh-CN" alt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6.3.1 </a:t>
            </a:r>
            <a:r>
              <a:rPr lang="zh-CN" altLang="en-US" dirty="0" smtClean="0"/>
              <a:t>战略控制概述</a:t>
            </a:r>
            <a:endParaRPr lang="zh-CN" altLang="en-US" dirty="0"/>
          </a:p>
        </p:txBody>
      </p:sp>
      <p:sp>
        <p:nvSpPr>
          <p:cNvPr id="3" name="内容占位符 2"/>
          <p:cNvSpPr>
            <a:spLocks noGrp="1"/>
          </p:cNvSpPr>
          <p:nvPr>
            <p:ph idx="1"/>
          </p:nvPr>
        </p:nvSpPr>
        <p:spPr>
          <a:xfrm>
            <a:off x="571472" y="1285860"/>
            <a:ext cx="7572428" cy="571504"/>
          </a:xfrm>
        </p:spPr>
        <p:txBody>
          <a:bodyPr/>
          <a:lstStyle/>
          <a:p>
            <a:r>
              <a:rPr lang="zh-CN" altLang="en-US" dirty="0" smtClean="0"/>
              <a:t>企业实施战略管理的主要内容：</a:t>
            </a:r>
            <a:endParaRPr lang="en-US" altLang="zh-CN" dirty="0" smtClean="0"/>
          </a:p>
          <a:p>
            <a:pPr lvl="1"/>
            <a:r>
              <a:rPr lang="zh-CN" altLang="en-US" dirty="0" smtClean="0"/>
              <a:t>设定绩效标准</a:t>
            </a:r>
            <a:endParaRPr lang="en-US" altLang="zh-CN" dirty="0" smtClean="0"/>
          </a:p>
          <a:p>
            <a:pPr lvl="1"/>
            <a:r>
              <a:rPr lang="zh-CN" altLang="en-US" dirty="0" smtClean="0"/>
              <a:t>绩效监控与偏差评估</a:t>
            </a:r>
            <a:endParaRPr lang="en-US" altLang="zh-CN" dirty="0" smtClean="0"/>
          </a:p>
          <a:p>
            <a:pPr lvl="1"/>
            <a:r>
              <a:rPr lang="zh-CN" altLang="en-US" dirty="0" smtClean="0"/>
              <a:t>设计并采取纠正措施，保证企业战略的圆满实施</a:t>
            </a:r>
            <a:endParaRPr lang="en-US" altLang="zh-CN" dirty="0" smtClean="0"/>
          </a:p>
          <a:p>
            <a:pPr lvl="1"/>
            <a:r>
              <a:rPr lang="zh-CN" altLang="en-US" dirty="0" smtClean="0"/>
              <a:t>控制外部环境的关键因素</a:t>
            </a:r>
            <a:endParaRPr lang="en-US" altLang="zh-CN" dirty="0" smtClean="0"/>
          </a:p>
          <a:p>
            <a:pPr lvl="1"/>
            <a:r>
              <a:rPr lang="zh-CN" altLang="en-US" dirty="0" smtClean="0"/>
              <a:t>激励战略控制的执行主体，调动起自控的积极性，保证战略实施控制的切实有效</a:t>
            </a:r>
            <a:endParaRPr lang="zh-CN" alt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6.3.1 </a:t>
            </a:r>
            <a:r>
              <a:rPr lang="zh-CN" altLang="en-US" dirty="0" smtClean="0"/>
              <a:t>战略控制概述</a:t>
            </a:r>
            <a:endParaRPr lang="zh-CN" altLang="en-US" dirty="0"/>
          </a:p>
        </p:txBody>
      </p:sp>
      <p:sp>
        <p:nvSpPr>
          <p:cNvPr id="3" name="内容占位符 2"/>
          <p:cNvSpPr>
            <a:spLocks noGrp="1"/>
          </p:cNvSpPr>
          <p:nvPr>
            <p:ph idx="1"/>
          </p:nvPr>
        </p:nvSpPr>
        <p:spPr>
          <a:xfrm>
            <a:off x="500034" y="1214422"/>
            <a:ext cx="7829576" cy="561964"/>
          </a:xfrm>
        </p:spPr>
        <p:txBody>
          <a:bodyPr/>
          <a:lstStyle/>
          <a:p>
            <a:r>
              <a:rPr lang="zh-CN" altLang="en-US" dirty="0" smtClean="0"/>
              <a:t>企业战略实施管理控制的作用（图</a:t>
            </a:r>
            <a:r>
              <a:rPr lang="en-US" altLang="zh-CN" dirty="0" smtClean="0"/>
              <a:t>6-6</a:t>
            </a:r>
            <a:r>
              <a:rPr lang="zh-CN" altLang="en-US" dirty="0" smtClean="0"/>
              <a:t>）：</a:t>
            </a:r>
            <a:endParaRPr lang="zh-CN" altLang="en-US" dirty="0"/>
          </a:p>
        </p:txBody>
      </p:sp>
      <p:sp>
        <p:nvSpPr>
          <p:cNvPr id="4" name="页脚占位符 2"/>
          <p:cNvSpPr>
            <a:spLocks noGrp="1"/>
          </p:cNvSpPr>
          <p:nvPr>
            <p:ph type="ftr" sz="quarter" idx="10"/>
          </p:nvPr>
        </p:nvSpPr>
        <p:spPr>
          <a:xfrm>
            <a:off x="5715008" y="6286520"/>
            <a:ext cx="2895600" cy="320675"/>
          </a:xfrm>
        </p:spPr>
        <p:txBody>
          <a:bodyPr/>
          <a:lstStyle/>
          <a:p>
            <a:r>
              <a:rPr lang="en-US" altLang="zh-CN"/>
              <a:t>Company Logo</a:t>
            </a:r>
          </a:p>
        </p:txBody>
      </p:sp>
      <p:sp>
        <p:nvSpPr>
          <p:cNvPr id="5" name="AutoShape 3"/>
          <p:cNvSpPr>
            <a:spLocks noChangeArrowheads="1"/>
          </p:cNvSpPr>
          <p:nvPr/>
        </p:nvSpPr>
        <p:spPr bwMode="auto">
          <a:xfrm>
            <a:off x="5978557" y="3187720"/>
            <a:ext cx="1551021" cy="3000396"/>
          </a:xfrm>
          <a:prstGeom prst="roundRect">
            <a:avLst>
              <a:gd name="adj" fmla="val 13745"/>
            </a:avLst>
          </a:prstGeom>
          <a:noFill/>
          <a:ln w="38100">
            <a:solidFill>
              <a:srgbClr val="0070C0"/>
            </a:solidFill>
            <a:round/>
            <a:headEnd/>
            <a:tailEnd/>
          </a:ln>
          <a:effectLst/>
        </p:spPr>
        <p:txBody>
          <a:bodyPr wrap="none" anchor="ctr"/>
          <a:lstStyle/>
          <a:p>
            <a:endParaRPr lang="zh-CN" altLang="en-US"/>
          </a:p>
        </p:txBody>
      </p:sp>
      <p:sp>
        <p:nvSpPr>
          <p:cNvPr id="6" name="AutoShape 4"/>
          <p:cNvSpPr>
            <a:spLocks noChangeArrowheads="1"/>
          </p:cNvSpPr>
          <p:nvPr/>
        </p:nvSpPr>
        <p:spPr bwMode="auto">
          <a:xfrm>
            <a:off x="4303721" y="3259158"/>
            <a:ext cx="1531960" cy="2928958"/>
          </a:xfrm>
          <a:prstGeom prst="roundRect">
            <a:avLst>
              <a:gd name="adj" fmla="val 13745"/>
            </a:avLst>
          </a:prstGeom>
          <a:noFill/>
          <a:ln w="38100">
            <a:solidFill>
              <a:srgbClr val="CC3300"/>
            </a:solidFill>
            <a:round/>
            <a:headEnd/>
            <a:tailEnd/>
          </a:ln>
          <a:effectLst/>
        </p:spPr>
        <p:txBody>
          <a:bodyPr wrap="none" anchor="ctr"/>
          <a:lstStyle/>
          <a:p>
            <a:endParaRPr lang="zh-CN" altLang="en-US"/>
          </a:p>
        </p:txBody>
      </p:sp>
      <p:sp>
        <p:nvSpPr>
          <p:cNvPr id="7" name="AutoShape 5"/>
          <p:cNvSpPr>
            <a:spLocks noChangeArrowheads="1"/>
          </p:cNvSpPr>
          <p:nvPr/>
        </p:nvSpPr>
        <p:spPr bwMode="auto">
          <a:xfrm>
            <a:off x="2571736" y="3286124"/>
            <a:ext cx="1571636" cy="2928958"/>
          </a:xfrm>
          <a:prstGeom prst="roundRect">
            <a:avLst>
              <a:gd name="adj" fmla="val 13745"/>
            </a:avLst>
          </a:prstGeom>
          <a:noFill/>
          <a:ln w="38100">
            <a:solidFill>
              <a:srgbClr val="00B0F0"/>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914408" y="3259158"/>
            <a:ext cx="1563687" cy="3000396"/>
          </a:xfrm>
          <a:prstGeom prst="roundRect">
            <a:avLst>
              <a:gd name="adj" fmla="val 13745"/>
            </a:avLst>
          </a:prstGeom>
          <a:noFill/>
          <a:ln w="38100">
            <a:solidFill>
              <a:srgbClr val="CC3300"/>
            </a:solidFill>
            <a:round/>
            <a:headEnd/>
            <a:tailEnd/>
          </a:ln>
          <a:effectLst/>
        </p:spPr>
        <p:txBody>
          <a:bodyPr wrap="none" anchor="ctr"/>
          <a:lstStyle/>
          <a:p>
            <a:endParaRPr lang="zh-CN" altLang="en-US"/>
          </a:p>
        </p:txBody>
      </p:sp>
      <p:grpSp>
        <p:nvGrpSpPr>
          <p:cNvPr id="9" name="Group 7"/>
          <p:cNvGrpSpPr>
            <a:grpSpLocks/>
          </p:cNvGrpSpPr>
          <p:nvPr/>
        </p:nvGrpSpPr>
        <p:grpSpPr bwMode="auto">
          <a:xfrm>
            <a:off x="1192211" y="2044712"/>
            <a:ext cx="5895975" cy="936625"/>
            <a:chOff x="624" y="1152"/>
            <a:chExt cx="4080" cy="720"/>
          </a:xfrm>
        </p:grpSpPr>
        <p:sp>
          <p:nvSpPr>
            <p:cNvPr id="10"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11" name="Group 9"/>
            <p:cNvGrpSpPr>
              <a:grpSpLocks/>
            </p:cNvGrpSpPr>
            <p:nvPr/>
          </p:nvGrpSpPr>
          <p:grpSpPr bwMode="auto">
            <a:xfrm>
              <a:off x="1292" y="1296"/>
              <a:ext cx="623" cy="96"/>
              <a:chOff x="2003" y="3439"/>
              <a:chExt cx="468" cy="244"/>
            </a:xfrm>
          </p:grpSpPr>
          <p:sp>
            <p:nvSpPr>
              <p:cNvPr id="25"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26"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27"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8"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2" name="Rectangle 14"/>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13" name="Group 15"/>
            <p:cNvGrpSpPr>
              <a:grpSpLocks/>
            </p:cNvGrpSpPr>
            <p:nvPr/>
          </p:nvGrpSpPr>
          <p:grpSpPr bwMode="auto">
            <a:xfrm>
              <a:off x="2444" y="1296"/>
              <a:ext cx="623" cy="96"/>
              <a:chOff x="2003" y="3439"/>
              <a:chExt cx="468" cy="244"/>
            </a:xfrm>
          </p:grpSpPr>
          <p:sp>
            <p:nvSpPr>
              <p:cNvPr id="21"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22"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23"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4"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4"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15" name="Group 21"/>
            <p:cNvGrpSpPr>
              <a:grpSpLocks/>
            </p:cNvGrpSpPr>
            <p:nvPr/>
          </p:nvGrpSpPr>
          <p:grpSpPr bwMode="auto">
            <a:xfrm>
              <a:off x="3605" y="1296"/>
              <a:ext cx="817" cy="96"/>
              <a:chOff x="2003" y="3439"/>
              <a:chExt cx="468" cy="244"/>
            </a:xfrm>
          </p:grpSpPr>
          <p:sp>
            <p:nvSpPr>
              <p:cNvPr id="17"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18"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19"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20"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6" name="Rectangle 26"/>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29" name="Rectangle 27"/>
          <p:cNvSpPr>
            <a:spLocks noChangeArrowheads="1"/>
          </p:cNvSpPr>
          <p:nvPr/>
        </p:nvSpPr>
        <p:spPr bwMode="gray">
          <a:xfrm>
            <a:off x="1549401" y="2330464"/>
            <a:ext cx="385042" cy="523220"/>
          </a:xfrm>
          <a:prstGeom prst="rect">
            <a:avLst/>
          </a:prstGeom>
          <a:noFill/>
          <a:ln w="9525">
            <a:noFill/>
            <a:miter lim="800000"/>
            <a:headEnd/>
            <a:tailEnd/>
          </a:ln>
          <a:effectLst/>
        </p:spPr>
        <p:txBody>
          <a:bodyPr wrap="none">
            <a:spAutoFit/>
          </a:bodyPr>
          <a:lstStyle/>
          <a:p>
            <a:r>
              <a:rPr lang="en-US" altLang="zh-CN" sz="2800" b="1" dirty="0" smtClean="0">
                <a:solidFill>
                  <a:schemeClr val="bg1"/>
                </a:solidFill>
                <a:ea typeface="宋体" charset="-122"/>
              </a:rPr>
              <a:t>1</a:t>
            </a:r>
            <a:endParaRPr lang="en-US" altLang="zh-CN" sz="2800" b="1" dirty="0">
              <a:solidFill>
                <a:schemeClr val="bg1"/>
              </a:solidFill>
              <a:ea typeface="宋体" charset="-122"/>
            </a:endParaRPr>
          </a:p>
        </p:txBody>
      </p:sp>
      <p:sp>
        <p:nvSpPr>
          <p:cNvPr id="30" name="Rectangle 28"/>
          <p:cNvSpPr>
            <a:spLocks noChangeArrowheads="1"/>
          </p:cNvSpPr>
          <p:nvPr/>
        </p:nvSpPr>
        <p:spPr bwMode="gray">
          <a:xfrm>
            <a:off x="3192475" y="2330464"/>
            <a:ext cx="385042" cy="523220"/>
          </a:xfrm>
          <a:prstGeom prst="rect">
            <a:avLst/>
          </a:prstGeom>
          <a:noFill/>
          <a:ln w="9525">
            <a:noFill/>
            <a:miter lim="800000"/>
            <a:headEnd/>
            <a:tailEnd/>
          </a:ln>
          <a:effectLst/>
        </p:spPr>
        <p:txBody>
          <a:bodyPr wrap="none">
            <a:spAutoFit/>
          </a:bodyPr>
          <a:lstStyle/>
          <a:p>
            <a:r>
              <a:rPr lang="en-US" altLang="zh-CN" sz="2800" b="1" dirty="0" smtClean="0">
                <a:solidFill>
                  <a:schemeClr val="bg1"/>
                </a:solidFill>
                <a:ea typeface="宋体" charset="-122"/>
              </a:rPr>
              <a:t>2</a:t>
            </a:r>
            <a:endParaRPr lang="en-US" altLang="zh-CN" sz="2800" b="1" dirty="0">
              <a:solidFill>
                <a:schemeClr val="bg1"/>
              </a:solidFill>
              <a:ea typeface="宋体" charset="-122"/>
            </a:endParaRPr>
          </a:p>
        </p:txBody>
      </p:sp>
      <p:sp>
        <p:nvSpPr>
          <p:cNvPr id="31" name="Rectangle 29"/>
          <p:cNvSpPr>
            <a:spLocks noChangeArrowheads="1"/>
          </p:cNvSpPr>
          <p:nvPr/>
        </p:nvSpPr>
        <p:spPr bwMode="gray">
          <a:xfrm>
            <a:off x="4835549" y="2330464"/>
            <a:ext cx="385042" cy="523220"/>
          </a:xfrm>
          <a:prstGeom prst="rect">
            <a:avLst/>
          </a:prstGeom>
          <a:noFill/>
          <a:ln w="9525">
            <a:noFill/>
            <a:miter lim="800000"/>
            <a:headEnd/>
            <a:tailEnd/>
          </a:ln>
          <a:effectLst/>
        </p:spPr>
        <p:txBody>
          <a:bodyPr wrap="none">
            <a:spAutoFit/>
          </a:bodyPr>
          <a:lstStyle/>
          <a:p>
            <a:r>
              <a:rPr lang="en-US" altLang="zh-CN" sz="2800" b="1" dirty="0" smtClean="0">
                <a:solidFill>
                  <a:schemeClr val="bg1"/>
                </a:solidFill>
                <a:ea typeface="宋体" charset="-122"/>
              </a:rPr>
              <a:t>3</a:t>
            </a:r>
            <a:endParaRPr lang="en-US" altLang="zh-CN" sz="2800" b="1" dirty="0">
              <a:solidFill>
                <a:schemeClr val="bg1"/>
              </a:solidFill>
              <a:ea typeface="宋体" charset="-122"/>
            </a:endParaRPr>
          </a:p>
        </p:txBody>
      </p:sp>
      <p:sp>
        <p:nvSpPr>
          <p:cNvPr id="32" name="Rectangle 30"/>
          <p:cNvSpPr>
            <a:spLocks noChangeArrowheads="1"/>
          </p:cNvSpPr>
          <p:nvPr/>
        </p:nvSpPr>
        <p:spPr bwMode="gray">
          <a:xfrm>
            <a:off x="6550061" y="2330464"/>
            <a:ext cx="385042" cy="523220"/>
          </a:xfrm>
          <a:prstGeom prst="rect">
            <a:avLst/>
          </a:prstGeom>
          <a:noFill/>
          <a:ln w="9525">
            <a:noFill/>
            <a:miter lim="800000"/>
            <a:headEnd/>
            <a:tailEnd/>
          </a:ln>
          <a:effectLst/>
        </p:spPr>
        <p:txBody>
          <a:bodyPr wrap="none">
            <a:spAutoFit/>
          </a:bodyPr>
          <a:lstStyle/>
          <a:p>
            <a:r>
              <a:rPr lang="en-US" altLang="zh-CN" sz="2800" b="1" dirty="0" smtClean="0">
                <a:solidFill>
                  <a:schemeClr val="bg1"/>
                </a:solidFill>
                <a:ea typeface="宋体" charset="-122"/>
              </a:rPr>
              <a:t>4</a:t>
            </a:r>
            <a:endParaRPr lang="en-US" altLang="zh-CN" sz="2800" b="1" dirty="0">
              <a:solidFill>
                <a:schemeClr val="bg1"/>
              </a:solidFill>
              <a:ea typeface="宋体" charset="-122"/>
            </a:endParaRPr>
          </a:p>
        </p:txBody>
      </p:sp>
      <p:sp>
        <p:nvSpPr>
          <p:cNvPr id="33" name="Rectangle 31"/>
          <p:cNvSpPr>
            <a:spLocks noChangeArrowheads="1"/>
          </p:cNvSpPr>
          <p:nvPr/>
        </p:nvSpPr>
        <p:spPr bwMode="auto">
          <a:xfrm>
            <a:off x="1032546" y="3402034"/>
            <a:ext cx="1445774" cy="1754326"/>
          </a:xfrm>
          <a:prstGeom prst="rect">
            <a:avLst/>
          </a:prstGeom>
          <a:noFill/>
          <a:ln w="9525">
            <a:noFill/>
            <a:miter lim="800000"/>
            <a:headEnd/>
            <a:tailEnd/>
          </a:ln>
          <a:effectLst/>
        </p:spPr>
        <p:txBody>
          <a:bodyPr wrap="square">
            <a:spAutoFit/>
          </a:bodyPr>
          <a:lstStyle/>
          <a:p>
            <a:r>
              <a:rPr lang="zh-CN" altLang="en-US" dirty="0" smtClean="0">
                <a:ea typeface="宋体" charset="-122"/>
              </a:rPr>
              <a:t>企业战略实施的控制是战略管理的重要环节，它保证战略的有效实施。</a:t>
            </a:r>
            <a:endParaRPr lang="en-US" altLang="zh-CN" dirty="0">
              <a:ea typeface="宋体" charset="-122"/>
            </a:endParaRPr>
          </a:p>
        </p:txBody>
      </p:sp>
      <p:sp>
        <p:nvSpPr>
          <p:cNvPr id="34" name="Rectangle 31"/>
          <p:cNvSpPr>
            <a:spLocks noChangeArrowheads="1"/>
          </p:cNvSpPr>
          <p:nvPr/>
        </p:nvSpPr>
        <p:spPr bwMode="auto">
          <a:xfrm>
            <a:off x="2687629" y="3402034"/>
            <a:ext cx="1406557" cy="1754326"/>
          </a:xfrm>
          <a:prstGeom prst="rect">
            <a:avLst/>
          </a:prstGeom>
          <a:noFill/>
          <a:ln w="9525">
            <a:noFill/>
            <a:miter lim="800000"/>
            <a:headEnd/>
            <a:tailEnd/>
          </a:ln>
          <a:effectLst/>
        </p:spPr>
        <p:txBody>
          <a:bodyPr wrap="square">
            <a:spAutoFit/>
          </a:bodyPr>
          <a:lstStyle/>
          <a:p>
            <a:r>
              <a:rPr lang="zh-CN" altLang="en-US" dirty="0" smtClean="0">
                <a:ea typeface="宋体" charset="-122"/>
              </a:rPr>
              <a:t>企业战略实施控制能力与效率的高低是战略决策一个重要制约因素。</a:t>
            </a:r>
            <a:endParaRPr lang="en-US" altLang="zh-CN" dirty="0">
              <a:ea typeface="宋体" charset="-122"/>
            </a:endParaRPr>
          </a:p>
        </p:txBody>
      </p:sp>
      <p:sp>
        <p:nvSpPr>
          <p:cNvPr id="35" name="Rectangle 31"/>
          <p:cNvSpPr>
            <a:spLocks noChangeArrowheads="1"/>
          </p:cNvSpPr>
          <p:nvPr/>
        </p:nvSpPr>
        <p:spPr bwMode="auto">
          <a:xfrm>
            <a:off x="6120983" y="3402034"/>
            <a:ext cx="1408145" cy="2031325"/>
          </a:xfrm>
          <a:prstGeom prst="rect">
            <a:avLst/>
          </a:prstGeom>
          <a:noFill/>
          <a:ln w="9525">
            <a:noFill/>
            <a:miter lim="800000"/>
            <a:headEnd/>
            <a:tailEnd/>
          </a:ln>
          <a:effectLst/>
        </p:spPr>
        <p:txBody>
          <a:bodyPr wrap="square">
            <a:spAutoFit/>
          </a:bodyPr>
          <a:lstStyle/>
          <a:p>
            <a:r>
              <a:rPr lang="zh-CN" altLang="en-US" dirty="0" smtClean="0">
                <a:ea typeface="宋体" charset="-122"/>
              </a:rPr>
              <a:t>企业战略管理控制可以促进企业文化等基础建设，为战略决策奠定良好的基础。</a:t>
            </a:r>
            <a:endParaRPr lang="en-US" altLang="zh-CN" dirty="0">
              <a:ea typeface="宋体" charset="-122"/>
            </a:endParaRPr>
          </a:p>
        </p:txBody>
      </p:sp>
      <p:sp>
        <p:nvSpPr>
          <p:cNvPr id="36" name="Rectangle 31"/>
          <p:cNvSpPr>
            <a:spLocks noChangeArrowheads="1"/>
          </p:cNvSpPr>
          <p:nvPr/>
        </p:nvSpPr>
        <p:spPr bwMode="auto">
          <a:xfrm>
            <a:off x="4406921" y="3402034"/>
            <a:ext cx="1500198" cy="1754326"/>
          </a:xfrm>
          <a:prstGeom prst="rect">
            <a:avLst/>
          </a:prstGeom>
          <a:noFill/>
          <a:ln w="9525">
            <a:noFill/>
            <a:miter lim="800000"/>
            <a:headEnd/>
            <a:tailEnd/>
          </a:ln>
          <a:effectLst/>
        </p:spPr>
        <p:txBody>
          <a:bodyPr wrap="square">
            <a:spAutoFit/>
          </a:bodyPr>
          <a:lstStyle/>
          <a:p>
            <a:r>
              <a:rPr lang="zh-CN" altLang="en-US" dirty="0" smtClean="0">
                <a:ea typeface="宋体" charset="-122"/>
              </a:rPr>
              <a:t>可为战略决策提供重要的反馈，提高战略决策的适应性和水平。</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 </a:t>
            </a:r>
            <a:r>
              <a:rPr lang="zh-CN" altLang="en-US" dirty="0" smtClean="0"/>
              <a:t>战略控制系统</a:t>
            </a:r>
            <a:endParaRPr lang="zh-CN" altLang="en-US" dirty="0"/>
          </a:p>
        </p:txBody>
      </p:sp>
      <p:sp>
        <p:nvSpPr>
          <p:cNvPr id="3" name="内容占位符 2"/>
          <p:cNvSpPr>
            <a:spLocks noGrp="1"/>
          </p:cNvSpPr>
          <p:nvPr>
            <p:ph idx="1"/>
          </p:nvPr>
        </p:nvSpPr>
        <p:spPr/>
        <p:txBody>
          <a:bodyPr/>
          <a:lstStyle/>
          <a:p>
            <a:r>
              <a:rPr lang="zh-CN" altLang="en-US" sz="2800" dirty="0" smtClean="0"/>
              <a:t>战略实施的控制系统三个基本的控制系统：</a:t>
            </a:r>
            <a:endParaRPr lang="en-US" altLang="zh-CN" sz="2800" dirty="0" smtClean="0"/>
          </a:p>
          <a:p>
            <a:pPr lvl="1"/>
            <a:r>
              <a:rPr lang="zh-CN" altLang="en-US" sz="2400" dirty="0" smtClean="0"/>
              <a:t>战略控制系统</a:t>
            </a:r>
            <a:endParaRPr lang="en-US" altLang="zh-CN" sz="2400" dirty="0" smtClean="0"/>
          </a:p>
          <a:p>
            <a:pPr lvl="2"/>
            <a:r>
              <a:rPr lang="zh-CN" altLang="en-US" sz="2000" dirty="0" smtClean="0"/>
              <a:t>以企业高层为主体，关注的是与外部环境有关的因素和企业内部绩效。</a:t>
            </a:r>
            <a:endParaRPr lang="en-US" altLang="zh-CN" sz="2000" dirty="0" smtClean="0"/>
          </a:p>
          <a:p>
            <a:pPr lvl="1"/>
            <a:r>
              <a:rPr lang="zh-CN" altLang="en-US" sz="2400" dirty="0" smtClean="0"/>
              <a:t>业务控制系统</a:t>
            </a:r>
            <a:endParaRPr lang="en-US" altLang="zh-CN" sz="2400" dirty="0" smtClean="0"/>
          </a:p>
          <a:p>
            <a:pPr lvl="2"/>
            <a:r>
              <a:rPr lang="zh-CN" altLang="en-US" sz="2000" dirty="0" smtClean="0"/>
              <a:t>企业的主要下属单位，包括战略业务单位和职能部门两个层次，它们关注的是企业下属单位在实现企业战略的各部分策略及中期计划目标的工作绩效，检查是否达到了企业战略为它们规定的目标。</a:t>
            </a:r>
            <a:endParaRPr lang="en-US" altLang="zh-CN" sz="2000" dirty="0" smtClean="0"/>
          </a:p>
          <a:p>
            <a:pPr lvl="2"/>
            <a:r>
              <a:rPr lang="zh-CN" altLang="en-US" sz="2000" dirty="0" smtClean="0"/>
              <a:t>由企业总经理和下属单位的负责人进行。</a:t>
            </a:r>
            <a:endParaRPr lang="en-US" altLang="zh-CN" sz="2000" dirty="0" smtClean="0"/>
          </a:p>
          <a:p>
            <a:pPr lvl="1"/>
            <a:r>
              <a:rPr lang="zh-CN" altLang="en-US" sz="2400" dirty="0" smtClean="0"/>
              <a:t>作业控制系统</a:t>
            </a:r>
            <a:endParaRPr lang="en-US" altLang="zh-CN" sz="2400" dirty="0" smtClean="0"/>
          </a:p>
          <a:p>
            <a:pPr lvl="2"/>
            <a:r>
              <a:rPr lang="zh-CN" altLang="en-US" sz="2000" dirty="0" smtClean="0"/>
              <a:t>对具体负责作业的工作人员日常活动进行控制，关注的是工作人员旅行固定的职责及完成作业性目标任务的绩效。</a:t>
            </a:r>
            <a:endParaRPr lang="en-US" altLang="zh-CN" sz="2000" dirty="0" smtClean="0"/>
          </a:p>
          <a:p>
            <a:pPr lvl="2"/>
            <a:r>
              <a:rPr lang="zh-CN" altLang="en-US" sz="2000" dirty="0" smtClean="0"/>
              <a:t>主要由各基层主管人员进行。</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229600" cy="1371600"/>
          </a:xfrm>
        </p:spPr>
        <p:txBody>
          <a:bodyPr/>
          <a:lstStyle/>
          <a:p>
            <a:pPr marL="838200" indent="-838200" eaLnBrk="1" hangingPunct="1"/>
            <a:r>
              <a:rPr lang="zh-CN" altLang="en-US" sz="4000" b="1" smtClean="0">
                <a:latin typeface="黑体" pitchFamily="49" charset="-122"/>
                <a:ea typeface="黑体" pitchFamily="49" charset="-122"/>
              </a:rPr>
              <a:t>中国已经进入战略管理时代</a:t>
            </a:r>
          </a:p>
        </p:txBody>
      </p:sp>
      <p:grpSp>
        <p:nvGrpSpPr>
          <p:cNvPr id="2" name="Group 3"/>
          <p:cNvGrpSpPr>
            <a:grpSpLocks/>
          </p:cNvGrpSpPr>
          <p:nvPr/>
        </p:nvGrpSpPr>
        <p:grpSpPr bwMode="auto">
          <a:xfrm>
            <a:off x="457200" y="1981200"/>
            <a:ext cx="8305800" cy="3581400"/>
            <a:chOff x="288" y="1440"/>
            <a:chExt cx="5232" cy="2256"/>
          </a:xfrm>
        </p:grpSpPr>
        <p:sp>
          <p:nvSpPr>
            <p:cNvPr id="23557" name="Line 4"/>
            <p:cNvSpPr>
              <a:spLocks noChangeShapeType="1"/>
            </p:cNvSpPr>
            <p:nvPr/>
          </p:nvSpPr>
          <p:spPr bwMode="auto">
            <a:xfrm>
              <a:off x="528" y="3408"/>
              <a:ext cx="1200" cy="0"/>
            </a:xfrm>
            <a:prstGeom prst="line">
              <a:avLst/>
            </a:prstGeom>
            <a:noFill/>
            <a:ln w="9525">
              <a:solidFill>
                <a:schemeClr val="tx1"/>
              </a:solidFill>
              <a:round/>
              <a:headEnd/>
              <a:tailEnd/>
            </a:ln>
          </p:spPr>
          <p:txBody>
            <a:bodyPr/>
            <a:lstStyle/>
            <a:p>
              <a:endParaRPr lang="zh-CN" altLang="en-US"/>
            </a:p>
          </p:txBody>
        </p:sp>
        <p:sp>
          <p:nvSpPr>
            <p:cNvPr id="23558" name="Line 5"/>
            <p:cNvSpPr>
              <a:spLocks noChangeShapeType="1"/>
            </p:cNvSpPr>
            <p:nvPr/>
          </p:nvSpPr>
          <p:spPr bwMode="auto">
            <a:xfrm flipV="1">
              <a:off x="1728" y="3072"/>
              <a:ext cx="0" cy="336"/>
            </a:xfrm>
            <a:prstGeom prst="line">
              <a:avLst/>
            </a:prstGeom>
            <a:noFill/>
            <a:ln w="9525">
              <a:solidFill>
                <a:schemeClr val="tx1"/>
              </a:solidFill>
              <a:round/>
              <a:headEnd/>
              <a:tailEnd/>
            </a:ln>
          </p:spPr>
          <p:txBody>
            <a:bodyPr/>
            <a:lstStyle/>
            <a:p>
              <a:endParaRPr lang="zh-CN" altLang="en-US"/>
            </a:p>
          </p:txBody>
        </p:sp>
        <p:sp>
          <p:nvSpPr>
            <p:cNvPr id="23559" name="Line 6"/>
            <p:cNvSpPr>
              <a:spLocks noChangeShapeType="1"/>
            </p:cNvSpPr>
            <p:nvPr/>
          </p:nvSpPr>
          <p:spPr bwMode="auto">
            <a:xfrm>
              <a:off x="1728" y="3072"/>
              <a:ext cx="1056" cy="0"/>
            </a:xfrm>
            <a:prstGeom prst="line">
              <a:avLst/>
            </a:prstGeom>
            <a:noFill/>
            <a:ln w="9525">
              <a:solidFill>
                <a:schemeClr val="tx1"/>
              </a:solidFill>
              <a:round/>
              <a:headEnd/>
              <a:tailEnd/>
            </a:ln>
          </p:spPr>
          <p:txBody>
            <a:bodyPr/>
            <a:lstStyle/>
            <a:p>
              <a:endParaRPr lang="zh-CN" altLang="en-US"/>
            </a:p>
          </p:txBody>
        </p:sp>
        <p:sp>
          <p:nvSpPr>
            <p:cNvPr id="23560" name="Line 7"/>
            <p:cNvSpPr>
              <a:spLocks noChangeShapeType="1"/>
            </p:cNvSpPr>
            <p:nvPr/>
          </p:nvSpPr>
          <p:spPr bwMode="auto">
            <a:xfrm flipV="1">
              <a:off x="2784" y="2496"/>
              <a:ext cx="0" cy="576"/>
            </a:xfrm>
            <a:prstGeom prst="line">
              <a:avLst/>
            </a:prstGeom>
            <a:noFill/>
            <a:ln w="9525">
              <a:solidFill>
                <a:schemeClr val="tx1"/>
              </a:solidFill>
              <a:round/>
              <a:headEnd/>
              <a:tailEnd/>
            </a:ln>
          </p:spPr>
          <p:txBody>
            <a:bodyPr/>
            <a:lstStyle/>
            <a:p>
              <a:endParaRPr lang="zh-CN" altLang="en-US"/>
            </a:p>
          </p:txBody>
        </p:sp>
        <p:sp>
          <p:nvSpPr>
            <p:cNvPr id="23561" name="Line 8"/>
            <p:cNvSpPr>
              <a:spLocks noChangeShapeType="1"/>
            </p:cNvSpPr>
            <p:nvPr/>
          </p:nvSpPr>
          <p:spPr bwMode="auto">
            <a:xfrm>
              <a:off x="2784" y="2496"/>
              <a:ext cx="1200" cy="0"/>
            </a:xfrm>
            <a:prstGeom prst="line">
              <a:avLst/>
            </a:prstGeom>
            <a:noFill/>
            <a:ln w="9525">
              <a:solidFill>
                <a:schemeClr val="tx1"/>
              </a:solidFill>
              <a:round/>
              <a:headEnd/>
              <a:tailEnd/>
            </a:ln>
          </p:spPr>
          <p:txBody>
            <a:bodyPr/>
            <a:lstStyle/>
            <a:p>
              <a:endParaRPr lang="zh-CN" altLang="en-US"/>
            </a:p>
          </p:txBody>
        </p:sp>
        <p:sp>
          <p:nvSpPr>
            <p:cNvPr id="23562" name="Line 9"/>
            <p:cNvSpPr>
              <a:spLocks noChangeShapeType="1"/>
            </p:cNvSpPr>
            <p:nvPr/>
          </p:nvSpPr>
          <p:spPr bwMode="auto">
            <a:xfrm flipV="1">
              <a:off x="3984" y="1776"/>
              <a:ext cx="0" cy="720"/>
            </a:xfrm>
            <a:prstGeom prst="line">
              <a:avLst/>
            </a:prstGeom>
            <a:noFill/>
            <a:ln w="9525">
              <a:solidFill>
                <a:schemeClr val="tx1"/>
              </a:solidFill>
              <a:round/>
              <a:headEnd/>
              <a:tailEnd/>
            </a:ln>
          </p:spPr>
          <p:txBody>
            <a:bodyPr/>
            <a:lstStyle/>
            <a:p>
              <a:endParaRPr lang="zh-CN" altLang="en-US"/>
            </a:p>
          </p:txBody>
        </p:sp>
        <p:sp>
          <p:nvSpPr>
            <p:cNvPr id="23563" name="Line 10"/>
            <p:cNvSpPr>
              <a:spLocks noChangeShapeType="1"/>
            </p:cNvSpPr>
            <p:nvPr/>
          </p:nvSpPr>
          <p:spPr bwMode="auto">
            <a:xfrm>
              <a:off x="3984" y="1776"/>
              <a:ext cx="1440" cy="0"/>
            </a:xfrm>
            <a:prstGeom prst="line">
              <a:avLst/>
            </a:prstGeom>
            <a:noFill/>
            <a:ln w="9525">
              <a:solidFill>
                <a:schemeClr val="tx1"/>
              </a:solidFill>
              <a:round/>
              <a:headEnd/>
              <a:tailEnd/>
            </a:ln>
          </p:spPr>
          <p:txBody>
            <a:bodyPr/>
            <a:lstStyle/>
            <a:p>
              <a:endParaRPr lang="zh-CN" altLang="en-US"/>
            </a:p>
          </p:txBody>
        </p:sp>
        <p:sp>
          <p:nvSpPr>
            <p:cNvPr id="23564" name="Text Box 11"/>
            <p:cNvSpPr txBox="1">
              <a:spLocks noChangeArrowheads="1"/>
            </p:cNvSpPr>
            <p:nvPr/>
          </p:nvSpPr>
          <p:spPr bwMode="auto">
            <a:xfrm>
              <a:off x="480" y="3024"/>
              <a:ext cx="1200" cy="288"/>
            </a:xfrm>
            <a:prstGeom prst="rect">
              <a:avLst/>
            </a:prstGeom>
            <a:noFill/>
            <a:ln w="9525">
              <a:noFill/>
              <a:miter lim="800000"/>
              <a:headEnd/>
              <a:tailEnd/>
            </a:ln>
          </p:spPr>
          <p:txBody>
            <a:bodyPr>
              <a:spAutoFit/>
            </a:bodyPr>
            <a:lstStyle/>
            <a:p>
              <a:pPr algn="ctr">
                <a:spcBef>
                  <a:spcPct val="50000"/>
                </a:spcBef>
              </a:pPr>
              <a:r>
                <a:rPr lang="zh-CN" altLang="en-US" sz="2400"/>
                <a:t>生产管理</a:t>
              </a:r>
            </a:p>
          </p:txBody>
        </p:sp>
        <p:sp>
          <p:nvSpPr>
            <p:cNvPr id="23565" name="Text Box 12"/>
            <p:cNvSpPr txBox="1">
              <a:spLocks noChangeArrowheads="1"/>
            </p:cNvSpPr>
            <p:nvPr/>
          </p:nvSpPr>
          <p:spPr bwMode="auto">
            <a:xfrm>
              <a:off x="1584" y="2736"/>
              <a:ext cx="1200" cy="288"/>
            </a:xfrm>
            <a:prstGeom prst="rect">
              <a:avLst/>
            </a:prstGeom>
            <a:noFill/>
            <a:ln w="9525">
              <a:noFill/>
              <a:miter lim="800000"/>
              <a:headEnd/>
              <a:tailEnd/>
            </a:ln>
          </p:spPr>
          <p:txBody>
            <a:bodyPr>
              <a:spAutoFit/>
            </a:bodyPr>
            <a:lstStyle/>
            <a:p>
              <a:pPr algn="ctr">
                <a:spcBef>
                  <a:spcPct val="50000"/>
                </a:spcBef>
              </a:pPr>
              <a:r>
                <a:rPr lang="zh-CN" altLang="en-US" sz="2400"/>
                <a:t>销售管理</a:t>
              </a:r>
            </a:p>
          </p:txBody>
        </p:sp>
        <p:sp>
          <p:nvSpPr>
            <p:cNvPr id="23566" name="Text Box 13"/>
            <p:cNvSpPr txBox="1">
              <a:spLocks noChangeArrowheads="1"/>
            </p:cNvSpPr>
            <p:nvPr/>
          </p:nvSpPr>
          <p:spPr bwMode="auto">
            <a:xfrm>
              <a:off x="2688" y="2064"/>
              <a:ext cx="1200" cy="288"/>
            </a:xfrm>
            <a:prstGeom prst="rect">
              <a:avLst/>
            </a:prstGeom>
            <a:noFill/>
            <a:ln w="9525">
              <a:noFill/>
              <a:miter lim="800000"/>
              <a:headEnd/>
              <a:tailEnd/>
            </a:ln>
          </p:spPr>
          <p:txBody>
            <a:bodyPr>
              <a:spAutoFit/>
            </a:bodyPr>
            <a:lstStyle/>
            <a:p>
              <a:pPr algn="ctr">
                <a:spcBef>
                  <a:spcPct val="50000"/>
                </a:spcBef>
              </a:pPr>
              <a:r>
                <a:rPr lang="zh-CN" altLang="en-US" sz="2400"/>
                <a:t>营销管理</a:t>
              </a:r>
            </a:p>
          </p:txBody>
        </p:sp>
        <p:sp>
          <p:nvSpPr>
            <p:cNvPr id="23567" name="Text Box 14"/>
            <p:cNvSpPr txBox="1">
              <a:spLocks noChangeArrowheads="1"/>
            </p:cNvSpPr>
            <p:nvPr/>
          </p:nvSpPr>
          <p:spPr bwMode="auto">
            <a:xfrm>
              <a:off x="4032" y="1440"/>
              <a:ext cx="1200" cy="288"/>
            </a:xfrm>
            <a:prstGeom prst="rect">
              <a:avLst/>
            </a:prstGeom>
            <a:noFill/>
            <a:ln w="9525">
              <a:noFill/>
              <a:miter lim="800000"/>
              <a:headEnd/>
              <a:tailEnd/>
            </a:ln>
          </p:spPr>
          <p:txBody>
            <a:bodyPr>
              <a:spAutoFit/>
            </a:bodyPr>
            <a:lstStyle/>
            <a:p>
              <a:pPr algn="ctr">
                <a:spcBef>
                  <a:spcPct val="50000"/>
                </a:spcBef>
              </a:pPr>
              <a:r>
                <a:rPr lang="zh-CN" altLang="en-US" sz="2400"/>
                <a:t>战略管理</a:t>
              </a:r>
            </a:p>
          </p:txBody>
        </p:sp>
        <p:sp>
          <p:nvSpPr>
            <p:cNvPr id="23568" name="Line 15"/>
            <p:cNvSpPr>
              <a:spLocks noChangeShapeType="1"/>
            </p:cNvSpPr>
            <p:nvPr/>
          </p:nvSpPr>
          <p:spPr bwMode="auto">
            <a:xfrm>
              <a:off x="528" y="3408"/>
              <a:ext cx="0" cy="288"/>
            </a:xfrm>
            <a:prstGeom prst="line">
              <a:avLst/>
            </a:prstGeom>
            <a:noFill/>
            <a:ln w="9525">
              <a:solidFill>
                <a:schemeClr val="tx1"/>
              </a:solidFill>
              <a:round/>
              <a:headEnd/>
              <a:tailEnd/>
            </a:ln>
          </p:spPr>
          <p:txBody>
            <a:bodyPr/>
            <a:lstStyle/>
            <a:p>
              <a:endParaRPr lang="zh-CN" altLang="en-US"/>
            </a:p>
          </p:txBody>
        </p:sp>
        <p:sp>
          <p:nvSpPr>
            <p:cNvPr id="23569" name="Text Box 16"/>
            <p:cNvSpPr txBox="1">
              <a:spLocks noChangeArrowheads="1"/>
            </p:cNvSpPr>
            <p:nvPr/>
          </p:nvSpPr>
          <p:spPr bwMode="auto">
            <a:xfrm>
              <a:off x="480" y="3408"/>
              <a:ext cx="1200" cy="288"/>
            </a:xfrm>
            <a:prstGeom prst="rect">
              <a:avLst/>
            </a:prstGeom>
            <a:noFill/>
            <a:ln w="9525">
              <a:noFill/>
              <a:miter lim="800000"/>
              <a:headEnd/>
              <a:tailEnd/>
            </a:ln>
          </p:spPr>
          <p:txBody>
            <a:bodyPr>
              <a:spAutoFit/>
            </a:bodyPr>
            <a:lstStyle/>
            <a:p>
              <a:pPr algn="ctr">
                <a:spcBef>
                  <a:spcPct val="50000"/>
                </a:spcBef>
              </a:pPr>
              <a:r>
                <a:rPr lang="zh-CN" altLang="en-US" sz="2400"/>
                <a:t>只要造出来</a:t>
              </a:r>
            </a:p>
          </p:txBody>
        </p:sp>
        <p:sp>
          <p:nvSpPr>
            <p:cNvPr id="23570" name="Text Box 17"/>
            <p:cNvSpPr txBox="1">
              <a:spLocks noChangeArrowheads="1"/>
            </p:cNvSpPr>
            <p:nvPr/>
          </p:nvSpPr>
          <p:spPr bwMode="auto">
            <a:xfrm>
              <a:off x="1680" y="3120"/>
              <a:ext cx="1200" cy="288"/>
            </a:xfrm>
            <a:prstGeom prst="rect">
              <a:avLst/>
            </a:prstGeom>
            <a:noFill/>
            <a:ln w="9525">
              <a:noFill/>
              <a:miter lim="800000"/>
              <a:headEnd/>
              <a:tailEnd/>
            </a:ln>
          </p:spPr>
          <p:txBody>
            <a:bodyPr>
              <a:spAutoFit/>
            </a:bodyPr>
            <a:lstStyle/>
            <a:p>
              <a:pPr algn="ctr">
                <a:spcBef>
                  <a:spcPct val="50000"/>
                </a:spcBef>
              </a:pPr>
              <a:r>
                <a:rPr lang="zh-CN" altLang="en-US" sz="2400"/>
                <a:t>只要卖出去</a:t>
              </a:r>
            </a:p>
          </p:txBody>
        </p:sp>
        <p:sp>
          <p:nvSpPr>
            <p:cNvPr id="23571" name="Text Box 18"/>
            <p:cNvSpPr txBox="1">
              <a:spLocks noChangeArrowheads="1"/>
            </p:cNvSpPr>
            <p:nvPr/>
          </p:nvSpPr>
          <p:spPr bwMode="auto">
            <a:xfrm>
              <a:off x="2784" y="2554"/>
              <a:ext cx="1200" cy="518"/>
            </a:xfrm>
            <a:prstGeom prst="rect">
              <a:avLst/>
            </a:prstGeom>
            <a:noFill/>
            <a:ln w="9525">
              <a:noFill/>
              <a:miter lim="800000"/>
              <a:headEnd/>
              <a:tailEnd/>
            </a:ln>
          </p:spPr>
          <p:txBody>
            <a:bodyPr>
              <a:spAutoFit/>
            </a:bodyPr>
            <a:lstStyle/>
            <a:p>
              <a:pPr algn="ctr">
                <a:spcBef>
                  <a:spcPct val="50000"/>
                </a:spcBef>
              </a:pPr>
              <a:r>
                <a:rPr lang="zh-CN" altLang="en-US" sz="2400"/>
                <a:t>你需要什么我生产什么</a:t>
              </a:r>
            </a:p>
          </p:txBody>
        </p:sp>
        <p:sp>
          <p:nvSpPr>
            <p:cNvPr id="23572" name="Text Box 19"/>
            <p:cNvSpPr txBox="1">
              <a:spLocks noChangeArrowheads="1"/>
            </p:cNvSpPr>
            <p:nvPr/>
          </p:nvSpPr>
          <p:spPr bwMode="auto">
            <a:xfrm>
              <a:off x="3936" y="1796"/>
              <a:ext cx="1584" cy="978"/>
            </a:xfrm>
            <a:prstGeom prst="rect">
              <a:avLst/>
            </a:prstGeom>
            <a:noFill/>
            <a:ln w="9525">
              <a:noFill/>
              <a:miter lim="800000"/>
              <a:headEnd/>
              <a:tailEnd/>
            </a:ln>
          </p:spPr>
          <p:txBody>
            <a:bodyPr>
              <a:spAutoFit/>
            </a:bodyPr>
            <a:lstStyle/>
            <a:p>
              <a:pPr algn="ctr"/>
              <a:r>
                <a:rPr lang="zh-CN" altLang="en-US" sz="2400"/>
                <a:t>全面价值链管理核心能力</a:t>
              </a:r>
            </a:p>
            <a:p>
              <a:pPr algn="ctr"/>
              <a:r>
                <a:rPr lang="zh-CN" altLang="en-US" sz="2400"/>
                <a:t>持续竞争优势</a:t>
              </a:r>
            </a:p>
            <a:p>
              <a:pPr algn="ctr"/>
              <a:endParaRPr lang="en-US" altLang="zh-CN" sz="2400"/>
            </a:p>
          </p:txBody>
        </p:sp>
        <p:sp>
          <p:nvSpPr>
            <p:cNvPr id="23573" name="Line 20"/>
            <p:cNvSpPr>
              <a:spLocks noChangeShapeType="1"/>
            </p:cNvSpPr>
            <p:nvPr/>
          </p:nvSpPr>
          <p:spPr bwMode="auto">
            <a:xfrm>
              <a:off x="288" y="3696"/>
              <a:ext cx="5184"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 </a:t>
            </a:r>
            <a:r>
              <a:rPr lang="zh-CN" altLang="en-US" dirty="0" smtClean="0"/>
              <a:t>战略控制系统</a:t>
            </a:r>
            <a:endParaRPr lang="zh-CN" altLang="en-US" dirty="0"/>
          </a:p>
        </p:txBody>
      </p:sp>
      <p:sp>
        <p:nvSpPr>
          <p:cNvPr id="3" name="内容占位符 2"/>
          <p:cNvSpPr>
            <a:spLocks noGrp="1"/>
          </p:cNvSpPr>
          <p:nvPr>
            <p:ph idx="1"/>
          </p:nvPr>
        </p:nvSpPr>
        <p:spPr>
          <a:xfrm>
            <a:off x="428596" y="1071546"/>
            <a:ext cx="7400948" cy="847716"/>
          </a:xfrm>
        </p:spPr>
        <p:txBody>
          <a:bodyPr/>
          <a:lstStyle/>
          <a:p>
            <a:r>
              <a:rPr lang="zh-CN" altLang="en-US" sz="2800" dirty="0" smtClean="0"/>
              <a:t>企业战略实施系统与业务控制系统的共同点与区别（图</a:t>
            </a:r>
            <a:r>
              <a:rPr lang="en-US" altLang="zh-CN" sz="2800" dirty="0" smtClean="0"/>
              <a:t>6-7</a:t>
            </a:r>
            <a:r>
              <a:rPr lang="zh-CN" altLang="en-US" sz="2800" dirty="0" smtClean="0"/>
              <a:t>）：</a:t>
            </a:r>
            <a:endParaRPr lang="zh-CN" altLang="en-US" sz="2800" dirty="0"/>
          </a:p>
        </p:txBody>
      </p:sp>
      <p:sp>
        <p:nvSpPr>
          <p:cNvPr id="5" name="AutoShape 3"/>
          <p:cNvSpPr>
            <a:spLocks noChangeArrowheads="1"/>
          </p:cNvSpPr>
          <p:nvPr/>
        </p:nvSpPr>
        <p:spPr bwMode="auto">
          <a:xfrm>
            <a:off x="5572132" y="3071810"/>
            <a:ext cx="2500330" cy="3500462"/>
          </a:xfrm>
          <a:prstGeom prst="roundRect">
            <a:avLst>
              <a:gd name="adj" fmla="val 16667"/>
            </a:avLst>
          </a:prstGeom>
          <a:noFill/>
          <a:ln w="38100">
            <a:solidFill>
              <a:srgbClr val="CC3300"/>
            </a:solidFill>
            <a:round/>
            <a:headEnd/>
            <a:tailEnd/>
          </a:ln>
          <a:effectLst/>
        </p:spPr>
        <p:txBody>
          <a:bodyPr wrap="none" anchor="ctr"/>
          <a:lstStyle/>
          <a:p>
            <a:pPr algn="ctr" eaLnBrk="0" hangingPunct="0"/>
            <a:endParaRPr lang="zh-CN" altLang="zh-CN">
              <a:latin typeface="Verdana" pitchFamily="34" charset="0"/>
            </a:endParaRPr>
          </a:p>
        </p:txBody>
      </p:sp>
      <p:sp>
        <p:nvSpPr>
          <p:cNvPr id="6" name="AutoShape 5"/>
          <p:cNvSpPr>
            <a:spLocks noChangeArrowheads="1"/>
          </p:cNvSpPr>
          <p:nvPr/>
        </p:nvSpPr>
        <p:spPr bwMode="auto">
          <a:xfrm>
            <a:off x="899619" y="3119425"/>
            <a:ext cx="2500330" cy="3429024"/>
          </a:xfrm>
          <a:prstGeom prst="roundRect">
            <a:avLst>
              <a:gd name="adj" fmla="val 16667"/>
            </a:avLst>
          </a:prstGeom>
          <a:noFill/>
          <a:ln w="38100">
            <a:solidFill>
              <a:schemeClr val="accent2"/>
            </a:solidFill>
            <a:round/>
            <a:headEnd/>
            <a:tailEnd/>
          </a:ln>
          <a:effectLst/>
        </p:spPr>
        <p:txBody>
          <a:bodyPr wrap="none" anchor="ctr"/>
          <a:lstStyle/>
          <a:p>
            <a:pPr algn="ctr" eaLnBrk="0" hangingPunct="0"/>
            <a:endParaRPr lang="zh-CN" altLang="zh-CN">
              <a:latin typeface="Verdana" pitchFamily="34" charset="0"/>
            </a:endParaRPr>
          </a:p>
        </p:txBody>
      </p:sp>
      <p:sp>
        <p:nvSpPr>
          <p:cNvPr id="7" name="Text Box 6"/>
          <p:cNvSpPr txBox="1">
            <a:spLocks noChangeArrowheads="1"/>
          </p:cNvSpPr>
          <p:nvPr/>
        </p:nvSpPr>
        <p:spPr bwMode="auto">
          <a:xfrm>
            <a:off x="1108564" y="3198128"/>
            <a:ext cx="2166437" cy="1938992"/>
          </a:xfrm>
          <a:prstGeom prst="rect">
            <a:avLst/>
          </a:prstGeom>
          <a:noFill/>
          <a:ln w="9525">
            <a:noFill/>
            <a:miter lim="800000"/>
            <a:headEnd/>
            <a:tailEnd/>
          </a:ln>
          <a:effectLst/>
        </p:spPr>
        <p:txBody>
          <a:bodyPr wrap="square">
            <a:spAutoFit/>
          </a:bodyPr>
          <a:lstStyle/>
          <a:p>
            <a:pPr algn="ctr" eaLnBrk="0" hangingPunct="0"/>
            <a:r>
              <a:rPr lang="zh-CN" altLang="en-US" sz="2400" b="1" dirty="0" smtClean="0">
                <a:solidFill>
                  <a:srgbClr val="000000"/>
                </a:solidFill>
                <a:ea typeface="宋体" charset="-122"/>
              </a:rPr>
              <a:t>共同点</a:t>
            </a:r>
            <a:endParaRPr lang="en-US" altLang="zh-CN" sz="2400" b="1"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控制标准必须与整个企业的长远目标和年度目标相联系</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控制要与激励结合</a:t>
            </a:r>
            <a:endParaRPr lang="en-US" altLang="zh-CN" sz="1600" dirty="0" smtClean="0">
              <a:solidFill>
                <a:srgbClr val="000000"/>
              </a:solidFill>
              <a:ea typeface="宋体" charset="-122"/>
            </a:endParaRPr>
          </a:p>
          <a:p>
            <a:pPr eaLnBrk="0" hangingPunct="0">
              <a:buFont typeface="Arial" pitchFamily="34" charset="0"/>
              <a:buChar char="•"/>
            </a:pPr>
            <a:r>
              <a:rPr lang="zh-CN" altLang="en-US" sz="1600" dirty="0" smtClean="0">
                <a:solidFill>
                  <a:srgbClr val="000000"/>
                </a:solidFill>
                <a:ea typeface="宋体" charset="-122"/>
              </a:rPr>
              <a:t>控制系统需要有“早期预警系统”</a:t>
            </a:r>
            <a:endParaRPr lang="en-US" altLang="zh-CN" sz="1600" dirty="0">
              <a:solidFill>
                <a:srgbClr val="000000"/>
              </a:solidFill>
              <a:ea typeface="宋体" charset="-122"/>
            </a:endParaRPr>
          </a:p>
        </p:txBody>
      </p:sp>
      <p:sp>
        <p:nvSpPr>
          <p:cNvPr id="8" name="Freeform 7"/>
          <p:cNvSpPr>
            <a:spLocks/>
          </p:cNvSpPr>
          <p:nvPr/>
        </p:nvSpPr>
        <p:spPr bwMode="gray">
          <a:xfrm>
            <a:off x="3222625" y="32559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zh-CN" altLang="en-US"/>
          </a:p>
        </p:txBody>
      </p:sp>
      <p:sp>
        <p:nvSpPr>
          <p:cNvPr id="9" name="AutoShape 8"/>
          <p:cNvSpPr>
            <a:spLocks noChangeAspect="1" noChangeArrowheads="1" noTextEdit="1"/>
          </p:cNvSpPr>
          <p:nvPr/>
        </p:nvSpPr>
        <p:spPr bwMode="gray">
          <a:xfrm flipH="1">
            <a:off x="4857752" y="3214686"/>
            <a:ext cx="909637" cy="1244600"/>
          </a:xfrm>
          <a:prstGeom prst="rect">
            <a:avLst/>
          </a:prstGeom>
          <a:noFill/>
          <a:ln w="9525">
            <a:noFill/>
            <a:miter lim="800000"/>
            <a:headEnd/>
            <a:tailEnd/>
          </a:ln>
        </p:spPr>
        <p:txBody>
          <a:bodyPr/>
          <a:lstStyle/>
          <a:p>
            <a:endParaRPr lang="zh-CN" altLang="en-US"/>
          </a:p>
        </p:txBody>
      </p:sp>
      <p:sp>
        <p:nvSpPr>
          <p:cNvPr id="10" name="Freeform 9"/>
          <p:cNvSpPr>
            <a:spLocks/>
          </p:cNvSpPr>
          <p:nvPr/>
        </p:nvSpPr>
        <p:spPr bwMode="gray">
          <a:xfrm flipH="1">
            <a:off x="4875213" y="32559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zh-CN" altLang="en-US"/>
          </a:p>
        </p:txBody>
      </p:sp>
      <p:grpSp>
        <p:nvGrpSpPr>
          <p:cNvPr id="4" name="Group 10"/>
          <p:cNvGrpSpPr>
            <a:grpSpLocks/>
          </p:cNvGrpSpPr>
          <p:nvPr/>
        </p:nvGrpSpPr>
        <p:grpSpPr bwMode="auto">
          <a:xfrm>
            <a:off x="3071802" y="1643050"/>
            <a:ext cx="2998788" cy="1601788"/>
            <a:chOff x="1997" y="1314"/>
            <a:chExt cx="1889" cy="1009"/>
          </a:xfrm>
        </p:grpSpPr>
        <p:grpSp>
          <p:nvGrpSpPr>
            <p:cNvPr id="11" name="Group 11"/>
            <p:cNvGrpSpPr>
              <a:grpSpLocks/>
            </p:cNvGrpSpPr>
            <p:nvPr/>
          </p:nvGrpSpPr>
          <p:grpSpPr bwMode="auto">
            <a:xfrm>
              <a:off x="1997" y="1404"/>
              <a:ext cx="1889" cy="919"/>
              <a:chOff x="1973" y="1027"/>
              <a:chExt cx="1926" cy="937"/>
            </a:xfrm>
          </p:grpSpPr>
          <p:sp>
            <p:nvSpPr>
              <p:cNvPr id="1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1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1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1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1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1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19" name="Text Box 18"/>
          <p:cNvSpPr txBox="1">
            <a:spLocks noChangeArrowheads="1"/>
          </p:cNvSpPr>
          <p:nvPr/>
        </p:nvSpPr>
        <p:spPr bwMode="auto">
          <a:xfrm>
            <a:off x="3710923" y="1828800"/>
            <a:ext cx="1579279" cy="369332"/>
          </a:xfrm>
          <a:prstGeom prst="rect">
            <a:avLst/>
          </a:prstGeom>
          <a:noFill/>
          <a:ln w="9525" algn="ctr">
            <a:noFill/>
            <a:miter lim="800000"/>
            <a:headEnd/>
            <a:tailEnd/>
          </a:ln>
          <a:effectLst/>
        </p:spPr>
        <p:txBody>
          <a:bodyPr wrap="none">
            <a:spAutoFit/>
          </a:bodyPr>
          <a:lstStyle/>
          <a:p>
            <a:pPr algn="ctr" eaLnBrk="0" hangingPunct="0"/>
            <a:r>
              <a:rPr lang="zh-CN" altLang="en-US" b="1" dirty="0" smtClean="0">
                <a:solidFill>
                  <a:srgbClr val="000000"/>
                </a:solidFill>
                <a:ea typeface="宋体" charset="-122"/>
              </a:rPr>
              <a:t>共同点与区别</a:t>
            </a:r>
            <a:endParaRPr lang="en-US" altLang="zh-CN" b="1" dirty="0">
              <a:solidFill>
                <a:srgbClr val="000000"/>
              </a:solidFill>
              <a:ea typeface="宋体" charset="-122"/>
            </a:endParaRPr>
          </a:p>
        </p:txBody>
      </p:sp>
      <p:sp>
        <p:nvSpPr>
          <p:cNvPr id="20" name="Text Box 19"/>
          <p:cNvSpPr txBox="1">
            <a:spLocks noChangeArrowheads="1"/>
          </p:cNvSpPr>
          <p:nvPr/>
        </p:nvSpPr>
        <p:spPr bwMode="auto">
          <a:xfrm>
            <a:off x="5643570" y="3143248"/>
            <a:ext cx="2422954" cy="2923877"/>
          </a:xfrm>
          <a:prstGeom prst="rect">
            <a:avLst/>
          </a:prstGeom>
          <a:noFill/>
          <a:ln w="9525">
            <a:noFill/>
            <a:miter lim="800000"/>
            <a:headEnd/>
            <a:tailEnd/>
          </a:ln>
          <a:effectLst/>
        </p:spPr>
        <p:txBody>
          <a:bodyPr wrap="square">
            <a:spAutoFit/>
          </a:bodyPr>
          <a:lstStyle/>
          <a:p>
            <a:pPr algn="ctr"/>
            <a:r>
              <a:rPr lang="zh-CN" altLang="en-US" sz="2400" b="1" dirty="0" smtClean="0">
                <a:solidFill>
                  <a:srgbClr val="000000"/>
                </a:solidFill>
                <a:ea typeface="宋体" charset="-122"/>
              </a:rPr>
              <a:t>区别</a:t>
            </a:r>
            <a:endParaRPr lang="en-US" altLang="zh-CN" sz="2400" b="1" dirty="0" smtClean="0">
              <a:solidFill>
                <a:srgbClr val="000000"/>
              </a:solidFill>
              <a:ea typeface="宋体" charset="-122"/>
            </a:endParaRPr>
          </a:p>
          <a:p>
            <a:pPr>
              <a:buFont typeface="Arial" pitchFamily="34" charset="0"/>
              <a:buChar char="•"/>
            </a:pPr>
            <a:r>
              <a:rPr lang="zh-CN" altLang="en-US" sz="1600" dirty="0" smtClean="0">
                <a:ea typeface="宋体" charset="-122"/>
              </a:rPr>
              <a:t>执行的主体不同</a:t>
            </a:r>
            <a:endParaRPr lang="en-US" altLang="zh-CN" sz="1600" dirty="0" smtClean="0">
              <a:ea typeface="宋体" charset="-122"/>
            </a:endParaRPr>
          </a:p>
          <a:p>
            <a:pPr>
              <a:buFont typeface="Arial" pitchFamily="34" charset="0"/>
              <a:buChar char="•"/>
            </a:pPr>
            <a:r>
              <a:rPr lang="zh-CN" altLang="en-US" sz="1600" dirty="0" smtClean="0">
                <a:ea typeface="宋体" charset="-122"/>
              </a:rPr>
              <a:t>战略控制具有开放性，业务控制具有封闭性</a:t>
            </a:r>
            <a:endParaRPr lang="en-US" altLang="zh-CN" sz="1600" dirty="0" smtClean="0">
              <a:ea typeface="宋体" charset="-122"/>
            </a:endParaRPr>
          </a:p>
          <a:p>
            <a:pPr>
              <a:buFont typeface="Arial" pitchFamily="34" charset="0"/>
              <a:buChar char="•"/>
            </a:pPr>
            <a:r>
              <a:rPr lang="zh-CN" altLang="en-US" sz="1600" dirty="0" smtClean="0">
                <a:ea typeface="宋体" charset="-122"/>
              </a:rPr>
              <a:t>战略控制的目标比较定性、不确定、不具体，业务控制的目标比较定量、确定、具体</a:t>
            </a:r>
            <a:endParaRPr lang="en-US" altLang="zh-CN" sz="1600" dirty="0" smtClean="0">
              <a:ea typeface="宋体" charset="-122"/>
            </a:endParaRPr>
          </a:p>
          <a:p>
            <a:pPr>
              <a:buFont typeface="Arial" pitchFamily="34" charset="0"/>
              <a:buChar char="•"/>
            </a:pPr>
            <a:r>
              <a:rPr lang="zh-CN" altLang="en-US" sz="1600" dirty="0" smtClean="0">
                <a:ea typeface="宋体" charset="-122"/>
              </a:rPr>
              <a:t>战略控制主要解决企业的效能问题，业务控制主要解决企业的效率问题；</a:t>
            </a: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 </a:t>
            </a:r>
            <a:r>
              <a:rPr lang="zh-CN" altLang="en-US" dirty="0" smtClean="0"/>
              <a:t>战略控制系统</a:t>
            </a:r>
            <a:endParaRPr lang="zh-CN" altLang="en-US" dirty="0"/>
          </a:p>
        </p:txBody>
      </p:sp>
      <p:grpSp>
        <p:nvGrpSpPr>
          <p:cNvPr id="3" name="Group 3"/>
          <p:cNvGrpSpPr>
            <a:grpSpLocks/>
          </p:cNvGrpSpPr>
          <p:nvPr/>
        </p:nvGrpSpPr>
        <p:grpSpPr bwMode="auto">
          <a:xfrm>
            <a:off x="3500430" y="1857364"/>
            <a:ext cx="2362200" cy="2438400"/>
            <a:chOff x="4071" y="1584"/>
            <a:chExt cx="1092" cy="1097"/>
          </a:xfrm>
        </p:grpSpPr>
        <p:sp>
          <p:nvSpPr>
            <p:cNvPr id="5" name="Oval 4"/>
            <p:cNvSpPr>
              <a:spLocks noChangeArrowheads="1"/>
            </p:cNvSpPr>
            <p:nvPr/>
          </p:nvSpPr>
          <p:spPr bwMode="gray">
            <a:xfrm>
              <a:off x="4071" y="1584"/>
              <a:ext cx="1090" cy="1088"/>
            </a:xfrm>
            <a:prstGeom prst="ellipse">
              <a:avLst/>
            </a:prstGeom>
            <a:gradFill rotWithShape="1">
              <a:gsLst>
                <a:gs pos="0">
                  <a:srgbClr val="D8755A">
                    <a:gamma/>
                    <a:tint val="0"/>
                    <a:invGamma/>
                  </a:srgbClr>
                </a:gs>
                <a:gs pos="50000">
                  <a:srgbClr val="D8755A"/>
                </a:gs>
                <a:gs pos="100000">
                  <a:srgbClr val="D8755A">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6"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D8755A">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7" name="Oval 6"/>
            <p:cNvSpPr>
              <a:spLocks noChangeArrowheads="1"/>
            </p:cNvSpPr>
            <p:nvPr/>
          </p:nvSpPr>
          <p:spPr bwMode="gray">
            <a:xfrm>
              <a:off x="4131" y="1655"/>
              <a:ext cx="946" cy="945"/>
            </a:xfrm>
            <a:prstGeom prst="ellipse">
              <a:avLst/>
            </a:prstGeom>
            <a:gradFill rotWithShape="1">
              <a:gsLst>
                <a:gs pos="0">
                  <a:srgbClr val="D8755A">
                    <a:gamma/>
                    <a:shade val="54118"/>
                    <a:invGamma/>
                  </a:srgbClr>
                </a:gs>
                <a:gs pos="50000">
                  <a:srgbClr val="D8755A"/>
                </a:gs>
                <a:gs pos="100000">
                  <a:srgbClr val="D8755A">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8" name="Oval 7"/>
            <p:cNvSpPr>
              <a:spLocks noChangeArrowheads="1"/>
            </p:cNvSpPr>
            <p:nvPr/>
          </p:nvSpPr>
          <p:spPr bwMode="gray">
            <a:xfrm>
              <a:off x="4128" y="1650"/>
              <a:ext cx="946" cy="945"/>
            </a:xfrm>
            <a:prstGeom prst="ellipse">
              <a:avLst/>
            </a:prstGeom>
            <a:gradFill rotWithShape="1">
              <a:gsLst>
                <a:gs pos="0">
                  <a:srgbClr val="D8755A">
                    <a:gamma/>
                    <a:shade val="63529"/>
                    <a:invGamma/>
                  </a:srgbClr>
                </a:gs>
                <a:gs pos="100000">
                  <a:srgbClr val="D8755A">
                    <a:alpha val="0"/>
                  </a:srgbClr>
                </a:gs>
              </a:gsLst>
              <a:lin ang="2700000" scaled="1"/>
            </a:gradFill>
            <a:ln w="38100" algn="ctr">
              <a:noFill/>
              <a:round/>
              <a:headEnd/>
              <a:tailEnd/>
            </a:ln>
            <a:effectLst/>
          </p:spPr>
          <p:txBody>
            <a:bodyPr anchor="ctr">
              <a:spAutoFit/>
            </a:bodyPr>
            <a:lstStyle/>
            <a:p>
              <a:endParaRPr lang="zh-CN" altLang="en-US"/>
            </a:p>
          </p:txBody>
        </p:sp>
        <p:sp>
          <p:nvSpPr>
            <p:cNvPr id="9" name="Oval 8"/>
            <p:cNvSpPr>
              <a:spLocks noChangeArrowheads="1"/>
            </p:cNvSpPr>
            <p:nvPr/>
          </p:nvSpPr>
          <p:spPr bwMode="gray">
            <a:xfrm>
              <a:off x="4178" y="1703"/>
              <a:ext cx="852" cy="850"/>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4" name="Group 9"/>
            <p:cNvGrpSpPr>
              <a:grpSpLocks/>
            </p:cNvGrpSpPr>
            <p:nvPr/>
          </p:nvGrpSpPr>
          <p:grpSpPr bwMode="auto">
            <a:xfrm>
              <a:off x="4197" y="1716"/>
              <a:ext cx="826" cy="825"/>
              <a:chOff x="4166" y="1706"/>
              <a:chExt cx="1252" cy="1252"/>
            </a:xfrm>
          </p:grpSpPr>
          <p:sp>
            <p:nvSpPr>
              <p:cNvPr id="11" name="Oval 1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2"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3" name="Oval 1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4" name="Oval 1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10" name="Group 14"/>
          <p:cNvGrpSpPr>
            <a:grpSpLocks/>
          </p:cNvGrpSpPr>
          <p:nvPr/>
        </p:nvGrpSpPr>
        <p:grpSpPr bwMode="auto">
          <a:xfrm>
            <a:off x="2857488" y="2928935"/>
            <a:ext cx="3581400" cy="1774826"/>
            <a:chOff x="1680" y="1824"/>
            <a:chExt cx="2256" cy="1118"/>
          </a:xfrm>
        </p:grpSpPr>
        <p:sp>
          <p:nvSpPr>
            <p:cNvPr id="16"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7" name="AutoShape 16"/>
            <p:cNvSpPr>
              <a:spLocks noChangeArrowheads="1"/>
            </p:cNvSpPr>
            <p:nvPr/>
          </p:nvSpPr>
          <p:spPr bwMode="gray">
            <a:xfrm rot="17852183">
              <a:off x="2136" y="2576"/>
              <a:ext cx="384" cy="347"/>
            </a:xfrm>
            <a:prstGeom prst="leftArrow">
              <a:avLst>
                <a:gd name="adj1" fmla="val 17573"/>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8"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grpSp>
      <p:sp>
        <p:nvSpPr>
          <p:cNvPr id="19" name="Text Box 19"/>
          <p:cNvSpPr txBox="1">
            <a:spLocks noChangeArrowheads="1"/>
          </p:cNvSpPr>
          <p:nvPr/>
        </p:nvSpPr>
        <p:spPr bwMode="gray">
          <a:xfrm>
            <a:off x="3428992" y="2643182"/>
            <a:ext cx="2495969" cy="707886"/>
          </a:xfrm>
          <a:prstGeom prst="rect">
            <a:avLst/>
          </a:prstGeom>
          <a:noFill/>
          <a:ln w="9525" algn="ctr">
            <a:noFill/>
            <a:miter lim="800000"/>
            <a:headEnd/>
            <a:tailEnd/>
          </a:ln>
          <a:effectLst/>
        </p:spPr>
        <p:txBody>
          <a:bodyPr wrap="square">
            <a:spAutoFit/>
          </a:bodyPr>
          <a:lstStyle/>
          <a:p>
            <a:pPr algn="ctr" eaLnBrk="0" hangingPunct="0"/>
            <a:r>
              <a:rPr lang="zh-CN" altLang="en-US" sz="2000" b="1" dirty="0" smtClean="0">
                <a:solidFill>
                  <a:srgbClr val="000000"/>
                </a:solidFill>
                <a:ea typeface="宋体" charset="-122"/>
              </a:rPr>
              <a:t>实现企业战略</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实施控制的条件</a:t>
            </a:r>
            <a:endParaRPr lang="en-US" altLang="zh-CN" sz="2000" b="1" dirty="0">
              <a:solidFill>
                <a:srgbClr val="000000"/>
              </a:solidFill>
              <a:ea typeface="宋体" charset="-122"/>
            </a:endParaRPr>
          </a:p>
        </p:txBody>
      </p:sp>
      <p:grpSp>
        <p:nvGrpSpPr>
          <p:cNvPr id="15" name="Group 20"/>
          <p:cNvGrpSpPr>
            <a:grpSpLocks/>
          </p:cNvGrpSpPr>
          <p:nvPr/>
        </p:nvGrpSpPr>
        <p:grpSpPr bwMode="auto">
          <a:xfrm>
            <a:off x="6643702" y="2290778"/>
            <a:ext cx="2006628" cy="2000256"/>
            <a:chOff x="2789" y="1625"/>
            <a:chExt cx="907" cy="907"/>
          </a:xfrm>
        </p:grpSpPr>
        <p:sp>
          <p:nvSpPr>
            <p:cNvPr id="21" name="Oval 21"/>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22"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23" name="Oval 23"/>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24" name="Oval 24"/>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25" name="Oval 25"/>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20" name="Group 26"/>
            <p:cNvGrpSpPr>
              <a:grpSpLocks/>
            </p:cNvGrpSpPr>
            <p:nvPr/>
          </p:nvGrpSpPr>
          <p:grpSpPr bwMode="auto">
            <a:xfrm>
              <a:off x="2899" y="1735"/>
              <a:ext cx="687" cy="688"/>
              <a:chOff x="4166" y="1706"/>
              <a:chExt cx="1252" cy="1252"/>
            </a:xfrm>
          </p:grpSpPr>
          <p:sp>
            <p:nvSpPr>
              <p:cNvPr id="27" name="Oval 2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8"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9" name="Oval 2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0" name="Oval 3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31" name="Text Box 31"/>
          <p:cNvSpPr txBox="1">
            <a:spLocks noChangeArrowheads="1"/>
          </p:cNvSpPr>
          <p:nvPr/>
        </p:nvSpPr>
        <p:spPr bwMode="gray">
          <a:xfrm>
            <a:off x="6929454" y="2933720"/>
            <a:ext cx="1217000"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优良的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企业文化</a:t>
            </a:r>
            <a:endParaRPr lang="en-US" altLang="zh-CN" sz="2000" b="1" dirty="0">
              <a:solidFill>
                <a:srgbClr val="000000"/>
              </a:solidFill>
              <a:ea typeface="宋体" charset="-122"/>
            </a:endParaRPr>
          </a:p>
        </p:txBody>
      </p:sp>
      <p:grpSp>
        <p:nvGrpSpPr>
          <p:cNvPr id="26" name="Group 43"/>
          <p:cNvGrpSpPr>
            <a:grpSpLocks/>
          </p:cNvGrpSpPr>
          <p:nvPr/>
        </p:nvGrpSpPr>
        <p:grpSpPr bwMode="auto">
          <a:xfrm>
            <a:off x="1000100" y="2290778"/>
            <a:ext cx="1776402" cy="1857380"/>
            <a:chOff x="884" y="2523"/>
            <a:chExt cx="862" cy="862"/>
          </a:xfrm>
        </p:grpSpPr>
        <p:sp>
          <p:nvSpPr>
            <p:cNvPr id="33" name="Oval 44"/>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34"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35" name="Oval 46"/>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36" name="Oval 47"/>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w="38100" algn="ctr">
              <a:noFill/>
              <a:round/>
              <a:headEnd/>
              <a:tailEnd/>
            </a:ln>
            <a:effectLst/>
          </p:spPr>
          <p:txBody>
            <a:bodyPr anchor="ctr">
              <a:spAutoFit/>
            </a:bodyPr>
            <a:lstStyle/>
            <a:p>
              <a:endParaRPr lang="zh-CN" altLang="en-US"/>
            </a:p>
          </p:txBody>
        </p:sp>
        <p:sp>
          <p:nvSpPr>
            <p:cNvPr id="37" name="Oval 48"/>
            <p:cNvSpPr>
              <a:spLocks noChangeArrowheads="1"/>
            </p:cNvSpPr>
            <p:nvPr/>
          </p:nvSpPr>
          <p:spPr bwMode="gray">
            <a:xfrm>
              <a:off x="981" y="2617"/>
              <a:ext cx="674" cy="674"/>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38" name="Oval 49"/>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39"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0" name="Oval 51"/>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41" name="Oval 52"/>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42" name="Text Box 53"/>
          <p:cNvSpPr txBox="1">
            <a:spLocks noChangeArrowheads="1"/>
          </p:cNvSpPr>
          <p:nvPr/>
        </p:nvSpPr>
        <p:spPr bwMode="gray">
          <a:xfrm>
            <a:off x="942498" y="2933720"/>
            <a:ext cx="1733167"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良好的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企业战略规划</a:t>
            </a:r>
            <a:endParaRPr lang="en-US" altLang="zh-CN" sz="2000" b="1" dirty="0">
              <a:solidFill>
                <a:srgbClr val="000000"/>
              </a:solidFill>
              <a:ea typeface="宋体" charset="-122"/>
            </a:endParaRPr>
          </a:p>
        </p:txBody>
      </p:sp>
      <p:grpSp>
        <p:nvGrpSpPr>
          <p:cNvPr id="32" name="Group 54"/>
          <p:cNvGrpSpPr>
            <a:grpSpLocks/>
          </p:cNvGrpSpPr>
          <p:nvPr/>
        </p:nvGrpSpPr>
        <p:grpSpPr bwMode="auto">
          <a:xfrm>
            <a:off x="2579466" y="4643446"/>
            <a:ext cx="1752616" cy="1790720"/>
            <a:chOff x="1685" y="3125"/>
            <a:chExt cx="907" cy="907"/>
          </a:xfrm>
        </p:grpSpPr>
        <p:grpSp>
          <p:nvGrpSpPr>
            <p:cNvPr id="43" name="Group 55"/>
            <p:cNvGrpSpPr>
              <a:grpSpLocks/>
            </p:cNvGrpSpPr>
            <p:nvPr/>
          </p:nvGrpSpPr>
          <p:grpSpPr bwMode="auto">
            <a:xfrm>
              <a:off x="1685" y="3125"/>
              <a:ext cx="907" cy="907"/>
              <a:chOff x="2832" y="1728"/>
              <a:chExt cx="907" cy="907"/>
            </a:xfrm>
          </p:grpSpPr>
          <p:sp>
            <p:nvSpPr>
              <p:cNvPr id="46" name="Oval 56"/>
              <p:cNvSpPr>
                <a:spLocks noChangeArrowheads="1"/>
              </p:cNvSpPr>
              <p:nvPr/>
            </p:nvSpPr>
            <p:spPr bwMode="gray">
              <a:xfrm>
                <a:off x="2832" y="1728"/>
                <a:ext cx="907" cy="907"/>
              </a:xfrm>
              <a:prstGeom prst="ellipse">
                <a:avLst/>
              </a:prstGeom>
              <a:gradFill rotWithShape="1">
                <a:gsLst>
                  <a:gs pos="0">
                    <a:srgbClr val="3965E1">
                      <a:gamma/>
                      <a:tint val="0"/>
                      <a:invGamma/>
                    </a:srgbClr>
                  </a:gs>
                  <a:gs pos="50000">
                    <a:srgbClr val="3965E1"/>
                  </a:gs>
                  <a:gs pos="100000">
                    <a:srgbClr val="3965E1">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47"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3965E1">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48" name="Oval 58"/>
              <p:cNvSpPr>
                <a:spLocks noChangeArrowheads="1"/>
              </p:cNvSpPr>
              <p:nvPr/>
            </p:nvSpPr>
            <p:spPr bwMode="gray">
              <a:xfrm>
                <a:off x="2889" y="1788"/>
                <a:ext cx="787" cy="788"/>
              </a:xfrm>
              <a:prstGeom prst="ellipse">
                <a:avLst/>
              </a:prstGeom>
              <a:gradFill rotWithShape="1">
                <a:gsLst>
                  <a:gs pos="0">
                    <a:srgbClr val="3965E1">
                      <a:gamma/>
                      <a:shade val="54118"/>
                      <a:invGamma/>
                    </a:srgbClr>
                  </a:gs>
                  <a:gs pos="50000">
                    <a:srgbClr val="3965E1"/>
                  </a:gs>
                  <a:gs pos="100000">
                    <a:srgbClr val="3965E1">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49" name="Oval 59"/>
              <p:cNvSpPr>
                <a:spLocks noChangeArrowheads="1"/>
              </p:cNvSpPr>
              <p:nvPr/>
            </p:nvSpPr>
            <p:spPr bwMode="gray">
              <a:xfrm>
                <a:off x="2889" y="1794"/>
                <a:ext cx="787" cy="788"/>
              </a:xfrm>
              <a:prstGeom prst="ellipse">
                <a:avLst/>
              </a:prstGeom>
              <a:gradFill rotWithShape="1">
                <a:gsLst>
                  <a:gs pos="0">
                    <a:srgbClr val="3965E1">
                      <a:gamma/>
                      <a:shade val="66667"/>
                      <a:invGamma/>
                    </a:srgbClr>
                  </a:gs>
                  <a:gs pos="100000">
                    <a:srgbClr val="3965E1">
                      <a:alpha val="0"/>
                    </a:srgbClr>
                  </a:gs>
                </a:gsLst>
                <a:lin ang="2700000" scaled="1"/>
              </a:gradFill>
              <a:ln w="38100" algn="ctr">
                <a:noFill/>
                <a:round/>
                <a:headEnd/>
                <a:tailEnd/>
              </a:ln>
              <a:effectLst/>
            </p:spPr>
            <p:txBody>
              <a:bodyPr anchor="ctr">
                <a:spAutoFit/>
              </a:bodyPr>
              <a:lstStyle/>
              <a:p>
                <a:endParaRPr lang="zh-CN" altLang="en-US"/>
              </a:p>
            </p:txBody>
          </p:sp>
          <p:sp>
            <p:nvSpPr>
              <p:cNvPr id="50" name="Oval 60"/>
              <p:cNvSpPr>
                <a:spLocks noChangeArrowheads="1"/>
              </p:cNvSpPr>
              <p:nvPr/>
            </p:nvSpPr>
            <p:spPr bwMode="gray">
              <a:xfrm>
                <a:off x="2928" y="1833"/>
                <a:ext cx="709" cy="709"/>
              </a:xfrm>
              <a:prstGeom prst="ellipse">
                <a:avLst/>
              </a:prstGeom>
              <a:gradFill rotWithShape="1">
                <a:gsLst>
                  <a:gs pos="0">
                    <a:srgbClr val="3965E1"/>
                  </a:gs>
                  <a:gs pos="100000">
                    <a:srgbClr val="3965E1">
                      <a:gamma/>
                      <a:shade val="5882"/>
                      <a:invGamma/>
                    </a:srgbClr>
                  </a:gs>
                </a:gsLst>
                <a:lin ang="5400000" scaled="1"/>
              </a:gradFill>
              <a:ln w="38100" algn="ctr">
                <a:noFill/>
                <a:round/>
                <a:headEnd/>
                <a:tailEnd/>
              </a:ln>
              <a:effectLst/>
            </p:spPr>
            <p:txBody>
              <a:bodyPr anchor="ctr">
                <a:spAutoFit/>
              </a:bodyPr>
              <a:lstStyle/>
              <a:p>
                <a:endParaRPr lang="zh-CN" altLang="en-US"/>
              </a:p>
            </p:txBody>
          </p:sp>
          <p:grpSp>
            <p:nvGrpSpPr>
              <p:cNvPr id="44" name="Group 61"/>
              <p:cNvGrpSpPr>
                <a:grpSpLocks/>
              </p:cNvGrpSpPr>
              <p:nvPr/>
            </p:nvGrpSpPr>
            <p:grpSpPr bwMode="auto">
              <a:xfrm>
                <a:off x="2946" y="1842"/>
                <a:ext cx="687" cy="688"/>
                <a:chOff x="4166" y="1706"/>
                <a:chExt cx="1252" cy="1252"/>
              </a:xfrm>
            </p:grpSpPr>
            <p:sp>
              <p:nvSpPr>
                <p:cNvPr id="52" name="Oval 6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4" name="Oval 6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5" name="Oval 6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45" name="Text Box 66"/>
            <p:cNvSpPr txBox="1">
              <a:spLocks noChangeArrowheads="1"/>
            </p:cNvSpPr>
            <p:nvPr/>
          </p:nvSpPr>
          <p:spPr bwMode="gray">
            <a:xfrm>
              <a:off x="1815" y="3456"/>
              <a:ext cx="630" cy="359"/>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健全的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组织结构</a:t>
              </a:r>
              <a:endParaRPr lang="en-US" altLang="zh-CN" sz="2000" b="1" dirty="0">
                <a:solidFill>
                  <a:srgbClr val="000000"/>
                </a:solidFill>
                <a:ea typeface="宋体" charset="-122"/>
              </a:endParaRPr>
            </a:p>
          </p:txBody>
        </p:sp>
      </p:grpSp>
      <p:grpSp>
        <p:nvGrpSpPr>
          <p:cNvPr id="51" name="Group 54"/>
          <p:cNvGrpSpPr>
            <a:grpSpLocks/>
          </p:cNvGrpSpPr>
          <p:nvPr/>
        </p:nvGrpSpPr>
        <p:grpSpPr bwMode="auto">
          <a:xfrm>
            <a:off x="5072066" y="4643446"/>
            <a:ext cx="1752616" cy="1790720"/>
            <a:chOff x="1685" y="3125"/>
            <a:chExt cx="907" cy="907"/>
          </a:xfrm>
        </p:grpSpPr>
        <p:grpSp>
          <p:nvGrpSpPr>
            <p:cNvPr id="56" name="Group 55"/>
            <p:cNvGrpSpPr>
              <a:grpSpLocks/>
            </p:cNvGrpSpPr>
            <p:nvPr/>
          </p:nvGrpSpPr>
          <p:grpSpPr bwMode="auto">
            <a:xfrm>
              <a:off x="1685" y="3125"/>
              <a:ext cx="907" cy="907"/>
              <a:chOff x="2832" y="1728"/>
              <a:chExt cx="907" cy="907"/>
            </a:xfrm>
          </p:grpSpPr>
          <p:sp>
            <p:nvSpPr>
              <p:cNvPr id="59" name="Oval 56"/>
              <p:cNvSpPr>
                <a:spLocks noChangeArrowheads="1"/>
              </p:cNvSpPr>
              <p:nvPr/>
            </p:nvSpPr>
            <p:spPr bwMode="gray">
              <a:xfrm>
                <a:off x="2832" y="1728"/>
                <a:ext cx="907" cy="907"/>
              </a:xfrm>
              <a:prstGeom prst="ellipse">
                <a:avLst/>
              </a:prstGeom>
              <a:gradFill rotWithShape="1">
                <a:gsLst>
                  <a:gs pos="0">
                    <a:srgbClr val="3965E1">
                      <a:gamma/>
                      <a:tint val="0"/>
                      <a:invGamma/>
                    </a:srgbClr>
                  </a:gs>
                  <a:gs pos="50000">
                    <a:srgbClr val="3965E1"/>
                  </a:gs>
                  <a:gs pos="100000">
                    <a:srgbClr val="3965E1">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60" name="Oval 57"/>
              <p:cNvSpPr>
                <a:spLocks noChangeArrowheads="1"/>
              </p:cNvSpPr>
              <p:nvPr/>
            </p:nvSpPr>
            <p:spPr bwMode="gray">
              <a:xfrm>
                <a:off x="2832" y="1728"/>
                <a:ext cx="907" cy="907"/>
              </a:xfrm>
              <a:prstGeom prst="ellipse">
                <a:avLst/>
              </a:prstGeom>
              <a:gradFill>
                <a:gsLst>
                  <a:gs pos="0">
                    <a:srgbClr val="DDEBCF"/>
                  </a:gs>
                  <a:gs pos="50000">
                    <a:srgbClr val="9CB86E"/>
                  </a:gs>
                  <a:gs pos="100000">
                    <a:srgbClr val="156B13"/>
                  </a:gs>
                </a:gsLst>
                <a:lin ang="2700000" scaled="0"/>
              </a:gradFill>
              <a:ln w="38100" algn="ctr">
                <a:noFill/>
                <a:round/>
                <a:headEnd/>
                <a:tailEnd/>
              </a:ln>
              <a:effectLst/>
            </p:spPr>
            <p:txBody>
              <a:bodyPr wrap="none" anchor="ctr">
                <a:spAutoFit/>
              </a:bodyPr>
              <a:lstStyle/>
              <a:p>
                <a:endParaRPr lang="zh-CN" altLang="en-US"/>
              </a:p>
            </p:txBody>
          </p:sp>
          <p:sp>
            <p:nvSpPr>
              <p:cNvPr id="61" name="Oval 58"/>
              <p:cNvSpPr>
                <a:spLocks noChangeArrowheads="1"/>
              </p:cNvSpPr>
              <p:nvPr/>
            </p:nvSpPr>
            <p:spPr bwMode="gray">
              <a:xfrm>
                <a:off x="2889" y="1788"/>
                <a:ext cx="787" cy="788"/>
              </a:xfrm>
              <a:prstGeom prst="ellipse">
                <a:avLst/>
              </a:prstGeom>
              <a:gradFill rotWithShape="1">
                <a:gsLst>
                  <a:gs pos="0">
                    <a:srgbClr val="3965E1">
                      <a:gamma/>
                      <a:shade val="54118"/>
                      <a:invGamma/>
                    </a:srgbClr>
                  </a:gs>
                  <a:gs pos="50000">
                    <a:srgbClr val="3965E1"/>
                  </a:gs>
                  <a:gs pos="100000">
                    <a:srgbClr val="3965E1">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62" name="Oval 59"/>
              <p:cNvSpPr>
                <a:spLocks noChangeArrowheads="1"/>
              </p:cNvSpPr>
              <p:nvPr/>
            </p:nvSpPr>
            <p:spPr bwMode="gray">
              <a:xfrm>
                <a:off x="2889" y="1794"/>
                <a:ext cx="787" cy="788"/>
              </a:xfrm>
              <a:prstGeom prst="ellipse">
                <a:avLst/>
              </a:prstGeom>
              <a:gradFill rotWithShape="1">
                <a:gsLst>
                  <a:gs pos="0">
                    <a:srgbClr val="92D050"/>
                  </a:gs>
                  <a:gs pos="100000">
                    <a:srgbClr val="3965E1">
                      <a:alpha val="0"/>
                    </a:srgbClr>
                  </a:gs>
                </a:gsLst>
                <a:lin ang="2700000" scaled="1"/>
              </a:gradFill>
              <a:ln w="38100" algn="ctr">
                <a:noFill/>
                <a:round/>
                <a:headEnd/>
                <a:tailEnd/>
              </a:ln>
              <a:effectLst>
                <a:outerShdw blurRad="50800" dist="50800" dir="5400000" algn="ctr" rotWithShape="0">
                  <a:srgbClr val="92D050"/>
                </a:outerShdw>
              </a:effectLst>
              <a:scene3d>
                <a:camera prst="orthographicFront"/>
                <a:lightRig rig="threePt" dir="t"/>
              </a:scene3d>
              <a:sp3d contourW="12700">
                <a:contourClr>
                  <a:srgbClr val="92D050"/>
                </a:contourClr>
              </a:sp3d>
            </p:spPr>
            <p:txBody>
              <a:bodyPr anchor="ctr">
                <a:spAutoFit/>
              </a:bodyPr>
              <a:lstStyle/>
              <a:p>
                <a:endParaRPr lang="zh-CN" altLang="en-US"/>
              </a:p>
            </p:txBody>
          </p:sp>
          <p:sp>
            <p:nvSpPr>
              <p:cNvPr id="63" name="Oval 60"/>
              <p:cNvSpPr>
                <a:spLocks noChangeArrowheads="1"/>
              </p:cNvSpPr>
              <p:nvPr/>
            </p:nvSpPr>
            <p:spPr bwMode="gray">
              <a:xfrm>
                <a:off x="2928" y="1833"/>
                <a:ext cx="709" cy="709"/>
              </a:xfrm>
              <a:prstGeom prst="ellipse">
                <a:avLst/>
              </a:prstGeom>
              <a:gradFill rotWithShape="1">
                <a:gsLst>
                  <a:gs pos="0">
                    <a:srgbClr val="3965E1"/>
                  </a:gs>
                  <a:gs pos="100000">
                    <a:srgbClr val="3965E1">
                      <a:gamma/>
                      <a:shade val="5882"/>
                      <a:invGamma/>
                    </a:srgbClr>
                  </a:gs>
                </a:gsLst>
                <a:lin ang="5400000" scaled="1"/>
              </a:gradFill>
              <a:ln w="38100" algn="ctr">
                <a:noFill/>
                <a:round/>
                <a:headEnd/>
                <a:tailEnd/>
              </a:ln>
              <a:effectLst/>
            </p:spPr>
            <p:txBody>
              <a:bodyPr anchor="ctr">
                <a:spAutoFit/>
              </a:bodyPr>
              <a:lstStyle/>
              <a:p>
                <a:endParaRPr lang="zh-CN" altLang="en-US"/>
              </a:p>
            </p:txBody>
          </p:sp>
          <p:grpSp>
            <p:nvGrpSpPr>
              <p:cNvPr id="57" name="Group 61"/>
              <p:cNvGrpSpPr>
                <a:grpSpLocks/>
              </p:cNvGrpSpPr>
              <p:nvPr/>
            </p:nvGrpSpPr>
            <p:grpSpPr bwMode="auto">
              <a:xfrm>
                <a:off x="2946" y="1842"/>
                <a:ext cx="687" cy="688"/>
                <a:chOff x="4166" y="1706"/>
                <a:chExt cx="1252" cy="1252"/>
              </a:xfrm>
            </p:grpSpPr>
            <p:sp>
              <p:nvSpPr>
                <p:cNvPr id="65" name="Oval 62"/>
                <p:cNvSpPr>
                  <a:spLocks noChangeArrowheads="1"/>
                </p:cNvSpPr>
                <p:nvPr/>
              </p:nvSpPr>
              <p:spPr bwMode="gray">
                <a:xfrm>
                  <a:off x="4166" y="1706"/>
                  <a:ext cx="1252" cy="1252"/>
                </a:xfrm>
                <a:prstGeom prst="ellipse">
                  <a:avLst/>
                </a:prstGeom>
                <a:blipFill>
                  <a:blip r:embed="rId2" cstate="print"/>
                  <a:tile tx="0" ty="0" sx="100000" sy="100000" flip="none" algn="tl"/>
                </a:blipFill>
                <a:ln w="9525" algn="ctr">
                  <a:noFill/>
                  <a:round/>
                  <a:headEnd/>
                  <a:tailEnd/>
                </a:ln>
                <a:effectLst/>
              </p:spPr>
              <p:txBody>
                <a:bodyPr vert="eaVert" wrap="none" anchor="ctr"/>
                <a:lstStyle/>
                <a:p>
                  <a:endParaRPr lang="zh-CN" altLang="en-US"/>
                </a:p>
              </p:txBody>
            </p:sp>
            <p:sp>
              <p:nvSpPr>
                <p:cNvPr id="66"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67" name="Oval 6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68" name="Oval 6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8" name="Text Box 66"/>
            <p:cNvSpPr txBox="1">
              <a:spLocks noChangeArrowheads="1"/>
            </p:cNvSpPr>
            <p:nvPr/>
          </p:nvSpPr>
          <p:spPr bwMode="gray">
            <a:xfrm>
              <a:off x="1882" y="3456"/>
              <a:ext cx="496" cy="359"/>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得力的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领导者</a:t>
              </a:r>
              <a:endParaRPr lang="en-US" altLang="zh-CN" sz="2000" b="1" dirty="0">
                <a:solidFill>
                  <a:srgbClr val="000000"/>
                </a:solidFill>
                <a:ea typeface="宋体" charset="-122"/>
              </a:endParaRPr>
            </a:p>
          </p:txBody>
        </p:sp>
      </p:grpSp>
      <p:sp>
        <p:nvSpPr>
          <p:cNvPr id="69" name="AutoShape 16"/>
          <p:cNvSpPr>
            <a:spLocks noChangeArrowheads="1"/>
          </p:cNvSpPr>
          <p:nvPr/>
        </p:nvSpPr>
        <p:spPr bwMode="gray">
          <a:xfrm rot="13806752">
            <a:off x="5081207" y="4122536"/>
            <a:ext cx="609600" cy="551396"/>
          </a:xfrm>
          <a:prstGeom prst="leftArrow">
            <a:avLst>
              <a:gd name="adj1" fmla="val 17573"/>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70" name="内容占位符 2"/>
          <p:cNvSpPr>
            <a:spLocks noGrp="1"/>
          </p:cNvSpPr>
          <p:nvPr>
            <p:ph idx="1"/>
          </p:nvPr>
        </p:nvSpPr>
        <p:spPr>
          <a:xfrm>
            <a:off x="428596" y="1071546"/>
            <a:ext cx="7400948" cy="847716"/>
          </a:xfrm>
        </p:spPr>
        <p:txBody>
          <a:bodyPr/>
          <a:lstStyle/>
          <a:p>
            <a:r>
              <a:rPr lang="zh-CN" altLang="en-US" sz="2800" dirty="0" smtClean="0"/>
              <a:t>实现企业战略实施控制的条件（图</a:t>
            </a:r>
            <a:r>
              <a:rPr lang="en-US" altLang="zh-CN" sz="2800" dirty="0" smtClean="0"/>
              <a:t>6-8</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6.3.3 </a:t>
            </a:r>
            <a:r>
              <a:rPr lang="zh-CN" altLang="en-US" dirty="0" smtClean="0"/>
              <a:t>战略重构</a:t>
            </a:r>
            <a:endParaRPr lang="zh-CN" altLang="en-US" dirty="0"/>
          </a:p>
        </p:txBody>
      </p:sp>
      <p:sp>
        <p:nvSpPr>
          <p:cNvPr id="3" name="内容占位符 2"/>
          <p:cNvSpPr>
            <a:spLocks noGrp="1"/>
          </p:cNvSpPr>
          <p:nvPr>
            <p:ph idx="1"/>
          </p:nvPr>
        </p:nvSpPr>
        <p:spPr/>
        <p:txBody>
          <a:bodyPr/>
          <a:lstStyle/>
          <a:p>
            <a:r>
              <a:rPr lang="zh-CN" altLang="en-US" dirty="0" smtClean="0"/>
              <a:t>战略重构的必要性：</a:t>
            </a:r>
            <a:endParaRPr lang="en-US" altLang="zh-CN" dirty="0" smtClean="0"/>
          </a:p>
          <a:p>
            <a:pPr lvl="1">
              <a:buClr>
                <a:srgbClr val="A59A55"/>
              </a:buClr>
            </a:pPr>
            <a:r>
              <a:rPr lang="zh-CN" altLang="en-US" dirty="0">
                <a:solidFill>
                  <a:srgbClr val="080808"/>
                </a:solidFill>
              </a:rPr>
              <a:t>假设企业的战略非常成功，但这种成功会引起变化，从而要求公司改变管理方法以及组织</a:t>
            </a:r>
            <a:r>
              <a:rPr lang="zh-CN" altLang="en-US" dirty="0" smtClean="0">
                <a:solidFill>
                  <a:srgbClr val="080808"/>
                </a:solidFill>
              </a:rPr>
              <a:t>结构</a:t>
            </a:r>
            <a:endParaRPr lang="en-US" altLang="zh-CN" dirty="0" smtClean="0"/>
          </a:p>
          <a:p>
            <a:r>
              <a:rPr lang="zh-CN" altLang="en-US" dirty="0" smtClean="0"/>
              <a:t>战略重构的一般过程：</a:t>
            </a:r>
            <a:endParaRPr lang="en-US" altLang="zh-CN" dirty="0" smtClean="0"/>
          </a:p>
          <a:p>
            <a:pPr lvl="1">
              <a:buClr>
                <a:srgbClr val="A59A55"/>
              </a:buClr>
            </a:pPr>
            <a:r>
              <a:rPr lang="zh-CN" altLang="en-US" dirty="0">
                <a:solidFill>
                  <a:srgbClr val="080808"/>
                </a:solidFill>
              </a:rPr>
              <a:t>在既定战略阶段，企业进行微小调整，企业的组织结构和系统稳定的，业绩是可接受的。</a:t>
            </a:r>
            <a:endParaRPr lang="en-US" altLang="zh-CN" dirty="0">
              <a:solidFill>
                <a:srgbClr val="080808"/>
              </a:solidFill>
            </a:endParaRPr>
          </a:p>
          <a:p>
            <a:pPr lvl="1">
              <a:buClr>
                <a:srgbClr val="A59A55"/>
              </a:buClr>
            </a:pPr>
            <a:r>
              <a:rPr lang="zh-CN" altLang="en-US" dirty="0">
                <a:solidFill>
                  <a:srgbClr val="080808"/>
                </a:solidFill>
              </a:rPr>
              <a:t>渐变（微小调整）导致了真实的变化或是环境的不一致性确实产生，组织被迫为自己重新</a:t>
            </a:r>
            <a:r>
              <a:rPr lang="zh-CN" altLang="en-US" dirty="0" smtClean="0">
                <a:solidFill>
                  <a:srgbClr val="080808"/>
                </a:solidFill>
              </a:rPr>
              <a:t>定位，在新的环境中重新确立经营方式。</a:t>
            </a:r>
            <a:endParaRPr lang="zh-CN" altLang="en-US" dirty="0">
              <a:solidFill>
                <a:srgbClr val="080808"/>
              </a:solidFill>
            </a:endParaRP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600" dirty="0" smtClean="0"/>
              <a:t>案例</a:t>
            </a:r>
            <a:r>
              <a:rPr lang="en-US" altLang="zh-CN" sz="3600" dirty="0" smtClean="0"/>
              <a:t>-</a:t>
            </a:r>
            <a:r>
              <a:rPr lang="zh-CN" altLang="zh-CN" sz="3600" dirty="0" smtClean="0"/>
              <a:t>美国墨菲汽车公司的战略</a:t>
            </a:r>
            <a:r>
              <a:rPr lang="zh-CN" altLang="en-US" sz="3600" dirty="0" smtClean="0"/>
              <a:t>实施</a:t>
            </a:r>
            <a:r>
              <a:rPr lang="zh-CN" altLang="zh-CN" sz="3600" dirty="0" smtClean="0"/>
              <a:t/>
            </a:r>
            <a:br>
              <a:rPr lang="zh-CN" altLang="zh-CN" sz="3600" dirty="0" smtClean="0"/>
            </a:br>
            <a:endParaRPr lang="zh-CN" altLang="en-US" sz="3600" dirty="0"/>
          </a:p>
        </p:txBody>
      </p:sp>
      <p:sp>
        <p:nvSpPr>
          <p:cNvPr id="3" name="内容占位符 2"/>
          <p:cNvSpPr>
            <a:spLocks noGrp="1"/>
          </p:cNvSpPr>
          <p:nvPr>
            <p:ph idx="1"/>
          </p:nvPr>
        </p:nvSpPr>
        <p:spPr/>
        <p:txBody>
          <a:bodyPr/>
          <a:lstStyle/>
          <a:p>
            <a:r>
              <a:rPr lang="zh-CN" altLang="en-US" sz="2800" b="1" dirty="0" smtClean="0"/>
              <a:t>一</a:t>
            </a:r>
            <a:r>
              <a:rPr lang="zh-CN" altLang="zh-CN" sz="2800" b="1" dirty="0" smtClean="0"/>
              <a:t>、企业战略</a:t>
            </a:r>
            <a:endParaRPr lang="zh-CN" altLang="zh-CN" sz="2800" dirty="0" smtClean="0"/>
          </a:p>
          <a:p>
            <a:pPr lvl="1">
              <a:buNone/>
            </a:pPr>
            <a:r>
              <a:rPr lang="en-US" altLang="zh-CN" sz="2400" dirty="0" smtClean="0"/>
              <a:t>       </a:t>
            </a:r>
            <a:r>
              <a:rPr lang="zh-CN" altLang="zh-CN" sz="2400" dirty="0" smtClean="0"/>
              <a:t>通过将所有资源集中于小汽车和卡车制造行业来获得发展。主要集中发展低油耗的车，以达到</a:t>
            </a:r>
            <a:r>
              <a:rPr lang="zh-CN" altLang="en-US" sz="2400" dirty="0" smtClean="0"/>
              <a:t>政</a:t>
            </a:r>
            <a:r>
              <a:rPr lang="zh-CN" altLang="zh-CN" sz="2400" dirty="0" smtClean="0"/>
              <a:t>府的油耗标准，并向竞争者挑战。</a:t>
            </a:r>
          </a:p>
          <a:p>
            <a:pPr lvl="1">
              <a:buNone/>
            </a:pPr>
            <a:r>
              <a:rPr lang="en-US" altLang="zh-CN" sz="2400" dirty="0" smtClean="0"/>
              <a:t>       </a:t>
            </a:r>
            <a:r>
              <a:rPr lang="zh-CN" altLang="zh-CN" sz="2400" dirty="0" smtClean="0"/>
              <a:t>实行垂直集约化经营，并继续用最新技术使生产设备现代化以降低原材料消耗和生产成本。</a:t>
            </a:r>
          </a:p>
          <a:p>
            <a:pPr lvl="1">
              <a:buNone/>
            </a:pPr>
            <a:r>
              <a:rPr lang="en-US" altLang="zh-CN" sz="2400" dirty="0" smtClean="0"/>
              <a:t>       </a:t>
            </a:r>
            <a:r>
              <a:rPr lang="zh-CN" altLang="zh-CN" sz="2400" dirty="0" smtClean="0"/>
              <a:t>与外国汽车厂商建立合资企业，以在发展中国家制造和销售汽车。</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案例</a:t>
            </a:r>
            <a:r>
              <a:rPr lang="en-US" altLang="zh-CN" sz="3600" dirty="0" smtClean="0"/>
              <a:t>-</a:t>
            </a:r>
            <a:r>
              <a:rPr lang="zh-CN" altLang="zh-CN" sz="3600" dirty="0" smtClean="0"/>
              <a:t>美国墨菲汽车公司的战略</a:t>
            </a:r>
            <a:r>
              <a:rPr lang="zh-CN" altLang="en-US" sz="3600" dirty="0" smtClean="0"/>
              <a:t>实施</a:t>
            </a:r>
            <a:r>
              <a:rPr lang="zh-CN" altLang="zh-CN" sz="4400" dirty="0" smtClean="0"/>
              <a:t/>
            </a:r>
            <a:br>
              <a:rPr lang="zh-CN" altLang="zh-CN" sz="4400" dirty="0" smtClean="0"/>
            </a:br>
            <a:endParaRPr lang="zh-CN" altLang="en-US" dirty="0"/>
          </a:p>
        </p:txBody>
      </p:sp>
      <p:sp>
        <p:nvSpPr>
          <p:cNvPr id="3" name="内容占位符 2"/>
          <p:cNvSpPr>
            <a:spLocks noGrp="1"/>
          </p:cNvSpPr>
          <p:nvPr>
            <p:ph idx="1"/>
          </p:nvPr>
        </p:nvSpPr>
        <p:spPr/>
        <p:txBody>
          <a:bodyPr/>
          <a:lstStyle/>
          <a:p>
            <a:r>
              <a:rPr lang="zh-CN" altLang="en-US" sz="1600" b="1" dirty="0" smtClean="0"/>
              <a:t>二</a:t>
            </a:r>
            <a:r>
              <a:rPr lang="zh-CN" altLang="zh-CN" sz="1600" b="1" dirty="0" smtClean="0"/>
              <a:t>、战略实施</a:t>
            </a:r>
            <a:endParaRPr lang="zh-CN" altLang="zh-CN" sz="1600" dirty="0" smtClean="0"/>
          </a:p>
          <a:p>
            <a:pPr lvl="1">
              <a:buNone/>
            </a:pPr>
            <a:r>
              <a:rPr lang="zh-CN" altLang="zh-CN" sz="1200" b="1" dirty="0" smtClean="0"/>
              <a:t>（</a:t>
            </a:r>
            <a:r>
              <a:rPr lang="zh-CN" altLang="zh-CN" sz="1800" b="1" dirty="0" smtClean="0"/>
              <a:t>一）战略实施方案</a:t>
            </a:r>
            <a:endParaRPr lang="zh-CN" altLang="zh-CN" sz="1800" dirty="0" smtClean="0"/>
          </a:p>
          <a:p>
            <a:pPr lvl="1">
              <a:buNone/>
            </a:pPr>
            <a:r>
              <a:rPr lang="zh-CN" altLang="zh-CN" sz="1800" dirty="0" smtClean="0"/>
              <a:t>在国内增加一个制造和销售新型低成本、高质量</a:t>
            </a:r>
            <a:r>
              <a:rPr lang="en-US" altLang="zh-CN" sz="1800" dirty="0" smtClean="0"/>
              <a:t>“</a:t>
            </a:r>
            <a:r>
              <a:rPr lang="zh-CN" altLang="zh-CN" sz="1800" dirty="0" smtClean="0"/>
              <a:t>世界级</a:t>
            </a:r>
            <a:r>
              <a:rPr lang="en-US" altLang="zh-CN" sz="1800" dirty="0" smtClean="0"/>
              <a:t>”</a:t>
            </a:r>
            <a:r>
              <a:rPr lang="zh-CN" altLang="zh-CN" sz="1800" dirty="0" smtClean="0"/>
              <a:t>汽车的新部门。</a:t>
            </a:r>
          </a:p>
          <a:p>
            <a:pPr lvl="1">
              <a:buNone/>
            </a:pPr>
            <a:r>
              <a:rPr lang="zh-CN" altLang="zh-CN" sz="1800" dirty="0" smtClean="0"/>
              <a:t>与外国汽车厂商谈判，建立合资企业，在世界市场制造和销售这种</a:t>
            </a:r>
            <a:r>
              <a:rPr lang="en-US" altLang="zh-CN" sz="1800" dirty="0" smtClean="0"/>
              <a:t>“</a:t>
            </a:r>
            <a:r>
              <a:rPr lang="zh-CN" altLang="zh-CN" sz="1800" dirty="0" smtClean="0"/>
              <a:t>世界级</a:t>
            </a:r>
            <a:r>
              <a:rPr lang="en-US" altLang="zh-CN" sz="1800" dirty="0" smtClean="0"/>
              <a:t>”</a:t>
            </a:r>
            <a:r>
              <a:rPr lang="zh-CN" altLang="zh-CN" sz="1800" dirty="0" smtClean="0"/>
              <a:t>汽车。</a:t>
            </a:r>
          </a:p>
          <a:p>
            <a:pPr lvl="1">
              <a:buNone/>
            </a:pPr>
            <a:r>
              <a:rPr lang="zh-CN" altLang="zh-CN" sz="1800" dirty="0" smtClean="0"/>
              <a:t>购买一家能够向公司所有部门提供足够高质量钢材的钢铁公司。</a:t>
            </a:r>
          </a:p>
          <a:p>
            <a:pPr lvl="1">
              <a:buNone/>
            </a:pPr>
            <a:r>
              <a:rPr lang="zh-CN" altLang="zh-CN" sz="1800" dirty="0" smtClean="0"/>
              <a:t>为降低制造成本，到</a:t>
            </a:r>
            <a:r>
              <a:rPr lang="en-US" altLang="zh-CN" sz="1800" dirty="0" smtClean="0"/>
              <a:t>1995</a:t>
            </a:r>
            <a:r>
              <a:rPr lang="zh-CN" altLang="zh-CN" sz="1800" dirty="0" smtClean="0"/>
              <a:t>年要在各个部门的生产操作岗位安装机器人。</a:t>
            </a:r>
          </a:p>
          <a:p>
            <a:pPr lvl="1">
              <a:buNone/>
            </a:pPr>
            <a:r>
              <a:rPr lang="zh-CN" altLang="zh-CN" sz="1800" dirty="0" smtClean="0"/>
              <a:t>到</a:t>
            </a:r>
            <a:r>
              <a:rPr lang="en-US" altLang="zh-CN" sz="1800" dirty="0" smtClean="0"/>
              <a:t>1995</a:t>
            </a:r>
            <a:r>
              <a:rPr lang="zh-CN" altLang="zh-CN" sz="1800" dirty="0" smtClean="0"/>
              <a:t>年，生产的汽车改为前轮驱动型，以增加每加仑汽油的行驶。</a:t>
            </a:r>
            <a:endParaRPr lang="en-US" altLang="zh-CN" sz="1800" dirty="0" smtClean="0"/>
          </a:p>
          <a:p>
            <a:pPr lvl="1">
              <a:buNone/>
            </a:pPr>
            <a:r>
              <a:rPr lang="zh-CN" altLang="zh-CN" sz="1800" b="1" dirty="0" smtClean="0"/>
              <a:t>二）预算</a:t>
            </a:r>
            <a:endParaRPr lang="zh-CN" altLang="zh-CN" sz="1800" dirty="0" smtClean="0"/>
          </a:p>
          <a:p>
            <a:pPr lvl="1">
              <a:buNone/>
            </a:pPr>
            <a:r>
              <a:rPr lang="zh-CN" altLang="zh-CN" sz="1800" dirty="0" smtClean="0"/>
              <a:t>对每一个计划方案进行成本效益分析，并制定预算。预算方案：</a:t>
            </a:r>
          </a:p>
          <a:p>
            <a:pPr lvl="1">
              <a:buNone/>
            </a:pPr>
            <a:r>
              <a:rPr lang="zh-CN" altLang="zh-CN" sz="1800" dirty="0" smtClean="0"/>
              <a:t>为建立</a:t>
            </a:r>
            <a:r>
              <a:rPr lang="en-US" altLang="zh-CN" sz="1800" dirty="0" smtClean="0"/>
              <a:t>“</a:t>
            </a:r>
            <a:r>
              <a:rPr lang="zh-CN" altLang="zh-CN" sz="1800" dirty="0" smtClean="0"/>
              <a:t>世界级</a:t>
            </a:r>
            <a:r>
              <a:rPr lang="en-US" altLang="zh-CN" sz="1800" dirty="0" smtClean="0"/>
              <a:t>”</a:t>
            </a:r>
            <a:r>
              <a:rPr lang="zh-CN" altLang="zh-CN" sz="1800" dirty="0" smtClean="0"/>
              <a:t>汽车生产部门编制预算方案，通过销售足够的债券和普通股票为其筹集资金。</a:t>
            </a:r>
          </a:p>
          <a:p>
            <a:pPr lvl="1">
              <a:buNone/>
            </a:pPr>
            <a:r>
              <a:rPr lang="zh-CN" altLang="zh-CN" sz="1800" dirty="0" smtClean="0"/>
              <a:t>为建立合资企业的谈判筹集资金编制预算。</a:t>
            </a:r>
          </a:p>
          <a:p>
            <a:pPr lvl="1">
              <a:buNone/>
            </a:pPr>
            <a:r>
              <a:rPr lang="zh-CN" altLang="zh-CN" sz="1800" dirty="0" smtClean="0"/>
              <a:t>为购买一家钢铁公司编制一系列预算。</a:t>
            </a:r>
          </a:p>
          <a:p>
            <a:pPr lvl="1">
              <a:buNone/>
            </a:pPr>
            <a:r>
              <a:rPr lang="zh-CN" altLang="zh-CN" sz="1800" dirty="0" smtClean="0"/>
              <a:t>为安装机器人编制预算。</a:t>
            </a:r>
          </a:p>
          <a:p>
            <a:pPr lvl="1">
              <a:buNone/>
            </a:pPr>
            <a:r>
              <a:rPr lang="zh-CN" altLang="zh-CN" sz="1800" dirty="0" smtClean="0"/>
              <a:t>为改产前轮驱动汽车编制预算。</a:t>
            </a:r>
          </a:p>
          <a:p>
            <a:pPr lvl="1"/>
            <a:endParaRPr lang="zh-CN" altLang="zh-CN" sz="1800" dirty="0" smtClean="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案例</a:t>
            </a:r>
            <a:r>
              <a:rPr lang="en-US" altLang="zh-CN" sz="3600" dirty="0" smtClean="0"/>
              <a:t>-</a:t>
            </a:r>
            <a:r>
              <a:rPr lang="zh-CN" altLang="zh-CN" sz="3600" dirty="0" smtClean="0"/>
              <a:t>美国墨菲汽车公司的战略</a:t>
            </a:r>
            <a:r>
              <a:rPr lang="zh-CN" altLang="en-US" sz="3600" dirty="0" smtClean="0"/>
              <a:t>实施</a:t>
            </a:r>
            <a:endParaRPr lang="zh-CN" altLang="en-US" sz="3600" dirty="0"/>
          </a:p>
        </p:txBody>
      </p:sp>
      <p:sp>
        <p:nvSpPr>
          <p:cNvPr id="3" name="内容占位符 2"/>
          <p:cNvSpPr>
            <a:spLocks noGrp="1"/>
          </p:cNvSpPr>
          <p:nvPr>
            <p:ph idx="1"/>
          </p:nvPr>
        </p:nvSpPr>
        <p:spPr/>
        <p:txBody>
          <a:bodyPr/>
          <a:lstStyle/>
          <a:p>
            <a:r>
              <a:rPr lang="zh-CN" altLang="zh-CN" sz="1600" b="1" dirty="0" smtClean="0"/>
              <a:t>（三）评价与控制</a:t>
            </a:r>
            <a:endParaRPr lang="zh-CN" altLang="zh-CN" sz="1600" dirty="0" smtClean="0"/>
          </a:p>
          <a:p>
            <a:pPr lvl="1">
              <a:buNone/>
            </a:pPr>
            <a:r>
              <a:rPr lang="zh-CN" altLang="zh-CN" sz="1600" dirty="0" smtClean="0"/>
              <a:t>要求就以下问题每月提供报告：</a:t>
            </a:r>
          </a:p>
          <a:p>
            <a:pPr lvl="1">
              <a:buNone/>
            </a:pPr>
            <a:r>
              <a:rPr lang="zh-CN" altLang="zh-CN" sz="1600" dirty="0" smtClean="0"/>
              <a:t>为新型</a:t>
            </a:r>
            <a:r>
              <a:rPr lang="en-US" altLang="zh-CN" sz="1600" dirty="0" smtClean="0"/>
              <a:t>“</a:t>
            </a:r>
            <a:r>
              <a:rPr lang="zh-CN" altLang="zh-CN" sz="1600" dirty="0" smtClean="0"/>
              <a:t>世界级汽车</a:t>
            </a:r>
            <a:r>
              <a:rPr lang="en-US" altLang="zh-CN" sz="1600" dirty="0" smtClean="0"/>
              <a:t>”</a:t>
            </a:r>
            <a:r>
              <a:rPr lang="zh-CN" altLang="zh-CN" sz="1600" dirty="0" smtClean="0"/>
              <a:t>发展的零售商的数量。</a:t>
            </a:r>
          </a:p>
          <a:p>
            <a:pPr lvl="1">
              <a:buNone/>
            </a:pPr>
            <a:r>
              <a:rPr lang="zh-CN" altLang="zh-CN" sz="1600" dirty="0" smtClean="0"/>
              <a:t>新型</a:t>
            </a:r>
            <a:r>
              <a:rPr lang="en-US" altLang="zh-CN" sz="1600" dirty="0" smtClean="0"/>
              <a:t>“</a:t>
            </a:r>
            <a:r>
              <a:rPr lang="zh-CN" altLang="zh-CN" sz="1600" dirty="0" smtClean="0"/>
              <a:t>世界级汽车</a:t>
            </a:r>
            <a:r>
              <a:rPr lang="en-US" altLang="zh-CN" sz="1600" dirty="0" smtClean="0"/>
              <a:t>”</a:t>
            </a:r>
            <a:r>
              <a:rPr lang="zh-CN" altLang="zh-CN" sz="1600" dirty="0" smtClean="0"/>
              <a:t>工厂工程进度与费用实际值与计划值的对比。</a:t>
            </a:r>
          </a:p>
          <a:p>
            <a:pPr lvl="1">
              <a:buNone/>
            </a:pPr>
            <a:r>
              <a:rPr lang="zh-CN" altLang="zh-CN" sz="1600" dirty="0" smtClean="0"/>
              <a:t>与可能的合作伙伴建立合资企业的谈判进展。</a:t>
            </a:r>
          </a:p>
          <a:p>
            <a:pPr lvl="1">
              <a:buNone/>
            </a:pPr>
            <a:r>
              <a:rPr lang="zh-CN" altLang="zh-CN" sz="1600" dirty="0" smtClean="0"/>
              <a:t>与要兼并的钢铁公司的谈判进展。</a:t>
            </a:r>
          </a:p>
          <a:p>
            <a:pPr lvl="1">
              <a:buNone/>
            </a:pPr>
            <a:r>
              <a:rPr lang="zh-CN" altLang="zh-CN" sz="1600" dirty="0" smtClean="0"/>
              <a:t>每个部门实际成本与成本标准的对比。</a:t>
            </a:r>
          </a:p>
          <a:p>
            <a:pPr lvl="1">
              <a:buNone/>
            </a:pPr>
            <a:r>
              <a:rPr lang="zh-CN" altLang="zh-CN" sz="1600" dirty="0" smtClean="0"/>
              <a:t>每个部门实际销售与计划销售的对比。</a:t>
            </a:r>
          </a:p>
          <a:p>
            <a:pPr lvl="1">
              <a:buNone/>
            </a:pPr>
            <a:r>
              <a:rPr lang="zh-CN" altLang="zh-CN" sz="1600" dirty="0" smtClean="0"/>
              <a:t>机器人的安装进度。</a:t>
            </a:r>
          </a:p>
          <a:p>
            <a:pPr lvl="1">
              <a:buNone/>
            </a:pPr>
            <a:r>
              <a:rPr lang="zh-CN" altLang="zh-CN" sz="1600" dirty="0" smtClean="0"/>
              <a:t>改产前轮驱动汽车的进度。</a:t>
            </a:r>
          </a:p>
          <a:p>
            <a:pPr lvl="1">
              <a:buNone/>
            </a:pPr>
            <a:r>
              <a:rPr lang="zh-CN" altLang="zh-CN" sz="1600" dirty="0" smtClean="0"/>
              <a:t>要求就以下问题提供年度报告：</a:t>
            </a:r>
          </a:p>
          <a:p>
            <a:pPr lvl="1">
              <a:buNone/>
            </a:pPr>
            <a:r>
              <a:rPr lang="zh-CN" altLang="zh-CN" sz="1600" dirty="0" smtClean="0"/>
              <a:t>每个部门的内部报酬率和成本降低率。</a:t>
            </a:r>
          </a:p>
          <a:p>
            <a:pPr lvl="1">
              <a:buNone/>
            </a:pPr>
            <a:r>
              <a:rPr lang="zh-CN" altLang="zh-CN" sz="1600" dirty="0" smtClean="0"/>
              <a:t>与竞争者相比较，每一种产品和每一个部门在国际市场的市场占有率。</a:t>
            </a:r>
          </a:p>
          <a:p>
            <a:pPr lvl="1">
              <a:buNone/>
            </a:pPr>
            <a:r>
              <a:rPr lang="zh-CN" altLang="zh-CN" sz="1600" dirty="0" smtClean="0"/>
              <a:t>每一个产品线和部门的原材料消耗和制造成本。</a:t>
            </a:r>
          </a:p>
          <a:p>
            <a:pPr lvl="1">
              <a:buNone/>
            </a:pPr>
            <a:r>
              <a:rPr lang="en-US" altLang="zh-CN" sz="1600" dirty="0" smtClean="0"/>
              <a:t> </a:t>
            </a:r>
            <a:r>
              <a:rPr lang="zh-CN" altLang="zh-CN" sz="1600" dirty="0" smtClean="0"/>
              <a:t>产品油耗。</a:t>
            </a:r>
          </a:p>
          <a:p>
            <a:pPr lvl="1">
              <a:buNone/>
            </a:pPr>
            <a:r>
              <a:rPr lang="zh-CN" altLang="zh-CN" sz="1600" dirty="0" smtClean="0"/>
              <a:t>整个公司和各个部门的战略审计报告。</a:t>
            </a:r>
          </a:p>
          <a:p>
            <a:pPr lvl="1">
              <a:buNone/>
            </a:pPr>
            <a:endParaRPr lang="zh-CN" altLang="zh-CN" sz="1600" dirty="0" smtClean="0"/>
          </a:p>
          <a:p>
            <a:pPr lvl="1">
              <a:buNone/>
            </a:pPr>
            <a:endParaRPr lang="zh-CN" altLang="en-US" sz="1000" dirty="0" smtClean="0"/>
          </a:p>
          <a:p>
            <a:pPr lvl="1">
              <a:buNone/>
            </a:pPr>
            <a:endParaRPr lang="zh-CN" altLang="en-US" sz="1000"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404813"/>
            <a:ext cx="5256213" cy="574675"/>
          </a:xfrm>
          <a:noFill/>
        </p:spPr>
        <p:txBody>
          <a:bodyPr anchor="t"/>
          <a:lstStyle/>
          <a:p>
            <a:r>
              <a:rPr lang="zh-CN" altLang="en-US" sz="4000" b="1" smtClean="0">
                <a:solidFill>
                  <a:srgbClr val="0033CC"/>
                </a:solidFill>
              </a:rPr>
              <a:t>企业战略与选择篇</a:t>
            </a:r>
            <a:r>
              <a:rPr lang="zh-CN" altLang="en-US" sz="4000" smtClean="0"/>
              <a:t> </a:t>
            </a:r>
          </a:p>
        </p:txBody>
      </p:sp>
      <p:sp>
        <p:nvSpPr>
          <p:cNvPr id="34819" name="Rectangle 3"/>
          <p:cNvSpPr>
            <a:spLocks noChangeArrowheads="1"/>
          </p:cNvSpPr>
          <p:nvPr/>
        </p:nvSpPr>
        <p:spPr bwMode="auto">
          <a:xfrm>
            <a:off x="0" y="2276475"/>
            <a:ext cx="647700" cy="3240088"/>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1">
                <a:solidFill>
                  <a:srgbClr val="000066"/>
                </a:solidFill>
                <a:latin typeface="Times New Roman" pitchFamily="18" charset="0"/>
              </a:rPr>
              <a:t>企</a:t>
            </a:r>
          </a:p>
          <a:p>
            <a:pPr algn="ctr"/>
            <a:r>
              <a:rPr kumimoji="1" lang="zh-CN" altLang="en-US" sz="2400" b="1">
                <a:solidFill>
                  <a:srgbClr val="000066"/>
                </a:solidFill>
                <a:latin typeface="Times New Roman" pitchFamily="18" charset="0"/>
              </a:rPr>
              <a:t>业</a:t>
            </a:r>
          </a:p>
          <a:p>
            <a:pPr algn="ctr"/>
            <a:r>
              <a:rPr kumimoji="1" lang="zh-CN" altLang="en-US" sz="2400" b="1">
                <a:solidFill>
                  <a:srgbClr val="000066"/>
                </a:solidFill>
                <a:latin typeface="Times New Roman" pitchFamily="18" charset="0"/>
              </a:rPr>
              <a:t>战</a:t>
            </a:r>
          </a:p>
          <a:p>
            <a:pPr algn="ctr"/>
            <a:r>
              <a:rPr kumimoji="1" lang="zh-CN" altLang="en-US" sz="2400" b="1">
                <a:solidFill>
                  <a:srgbClr val="000066"/>
                </a:solidFill>
                <a:latin typeface="Times New Roman" pitchFamily="18" charset="0"/>
              </a:rPr>
              <a:t>略</a:t>
            </a:r>
          </a:p>
        </p:txBody>
      </p:sp>
      <p:grpSp>
        <p:nvGrpSpPr>
          <p:cNvPr id="2" name="Group 4"/>
          <p:cNvGrpSpPr>
            <a:grpSpLocks/>
          </p:cNvGrpSpPr>
          <p:nvPr/>
        </p:nvGrpSpPr>
        <p:grpSpPr bwMode="auto">
          <a:xfrm>
            <a:off x="611188" y="476250"/>
            <a:ext cx="8532812" cy="6381750"/>
            <a:chOff x="385" y="300"/>
            <a:chExt cx="5375" cy="4020"/>
          </a:xfrm>
        </p:grpSpPr>
        <p:sp>
          <p:nvSpPr>
            <p:cNvPr id="34821" name="Rectangle 5"/>
            <p:cNvSpPr>
              <a:spLocks noChangeArrowheads="1"/>
            </p:cNvSpPr>
            <p:nvPr/>
          </p:nvSpPr>
          <p:spPr bwMode="auto">
            <a:xfrm>
              <a:off x="4967" y="618"/>
              <a:ext cx="408" cy="2268"/>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4822" name="Rectangle 6"/>
            <p:cNvSpPr>
              <a:spLocks noChangeArrowheads="1"/>
            </p:cNvSpPr>
            <p:nvPr/>
          </p:nvSpPr>
          <p:spPr bwMode="auto">
            <a:xfrm>
              <a:off x="5511" y="935"/>
              <a:ext cx="249" cy="149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3" name="Line 7"/>
            <p:cNvSpPr>
              <a:spLocks noChangeShapeType="1"/>
            </p:cNvSpPr>
            <p:nvPr/>
          </p:nvSpPr>
          <p:spPr bwMode="auto">
            <a:xfrm>
              <a:off x="431" y="1525"/>
              <a:ext cx="363" cy="0"/>
            </a:xfrm>
            <a:prstGeom prst="line">
              <a:avLst/>
            </a:prstGeom>
            <a:noFill/>
            <a:ln w="9525">
              <a:solidFill>
                <a:schemeClr val="tx1"/>
              </a:solidFill>
              <a:round/>
              <a:headEnd/>
              <a:tailEnd/>
            </a:ln>
          </p:spPr>
          <p:txBody>
            <a:bodyPr/>
            <a:lstStyle/>
            <a:p>
              <a:endParaRPr lang="zh-CN" altLang="en-US"/>
            </a:p>
          </p:txBody>
        </p:sp>
        <p:sp>
          <p:nvSpPr>
            <p:cNvPr id="34824" name="Rectangle 8"/>
            <p:cNvSpPr>
              <a:spLocks noChangeArrowheads="1"/>
            </p:cNvSpPr>
            <p:nvPr/>
          </p:nvSpPr>
          <p:spPr bwMode="auto">
            <a:xfrm>
              <a:off x="839" y="1207"/>
              <a:ext cx="1044" cy="635"/>
            </a:xfrm>
            <a:prstGeom prst="rect">
              <a:avLst/>
            </a:prstGeom>
            <a:solidFill>
              <a:srgbClr val="99CCFF"/>
            </a:solidFill>
            <a:ln w="9525">
              <a:solidFill>
                <a:schemeClr val="tx1"/>
              </a:solidFill>
              <a:miter lim="800000"/>
              <a:headEnd/>
              <a:tailEnd/>
            </a:ln>
          </p:spPr>
          <p:txBody>
            <a:bodyPr wrap="none" anchor="ctr"/>
            <a:lstStyle/>
            <a:p>
              <a:pPr algn="ctr"/>
              <a:r>
                <a:rPr kumimoji="1" lang="zh-CN" altLang="en-US" sz="2400" b="1">
                  <a:solidFill>
                    <a:srgbClr val="0033CC"/>
                  </a:solidFill>
                  <a:latin typeface="Times New Roman" pitchFamily="18" charset="0"/>
                </a:rPr>
                <a:t>公司层战略</a:t>
              </a:r>
            </a:p>
            <a:p>
              <a:pPr algn="ctr"/>
              <a:r>
                <a:rPr kumimoji="1" lang="zh-CN" altLang="en-US" sz="2400" b="1">
                  <a:solidFill>
                    <a:srgbClr val="0033CC"/>
                  </a:solidFill>
                  <a:latin typeface="Times New Roman" pitchFamily="18" charset="0"/>
                </a:rPr>
                <a:t>（成长战略）</a:t>
              </a:r>
            </a:p>
          </p:txBody>
        </p:sp>
        <p:sp>
          <p:nvSpPr>
            <p:cNvPr id="34825" name="Line 9"/>
            <p:cNvSpPr>
              <a:spLocks noChangeShapeType="1"/>
            </p:cNvSpPr>
            <p:nvPr/>
          </p:nvSpPr>
          <p:spPr bwMode="auto">
            <a:xfrm>
              <a:off x="431" y="2568"/>
              <a:ext cx="363" cy="0"/>
            </a:xfrm>
            <a:prstGeom prst="line">
              <a:avLst/>
            </a:prstGeom>
            <a:noFill/>
            <a:ln w="9525">
              <a:solidFill>
                <a:schemeClr val="tx1"/>
              </a:solidFill>
              <a:round/>
              <a:headEnd/>
              <a:tailEnd/>
            </a:ln>
          </p:spPr>
          <p:txBody>
            <a:bodyPr/>
            <a:lstStyle/>
            <a:p>
              <a:endParaRPr lang="zh-CN" altLang="en-US"/>
            </a:p>
          </p:txBody>
        </p:sp>
        <p:sp>
          <p:nvSpPr>
            <p:cNvPr id="34826" name="Rectangle 10"/>
            <p:cNvSpPr>
              <a:spLocks noChangeArrowheads="1"/>
            </p:cNvSpPr>
            <p:nvPr/>
          </p:nvSpPr>
          <p:spPr bwMode="auto">
            <a:xfrm>
              <a:off x="839" y="2251"/>
              <a:ext cx="998" cy="590"/>
            </a:xfrm>
            <a:prstGeom prst="rect">
              <a:avLst/>
            </a:prstGeom>
            <a:solidFill>
              <a:srgbClr val="99CCFF"/>
            </a:solidFill>
            <a:ln w="9525">
              <a:solidFill>
                <a:schemeClr val="tx1"/>
              </a:solidFill>
              <a:miter lim="800000"/>
              <a:headEnd/>
              <a:tailEnd/>
            </a:ln>
          </p:spPr>
          <p:txBody>
            <a:bodyPr wrap="none" anchor="ctr"/>
            <a:lstStyle/>
            <a:p>
              <a:pPr algn="ctr"/>
              <a:r>
                <a:rPr kumimoji="1" lang="zh-CN" altLang="en-US" sz="2400" b="1">
                  <a:solidFill>
                    <a:srgbClr val="0033CC"/>
                  </a:solidFill>
                  <a:latin typeface="Times New Roman" pitchFamily="18" charset="0"/>
                </a:rPr>
                <a:t>业务层战略</a:t>
              </a:r>
            </a:p>
            <a:p>
              <a:pPr algn="ctr"/>
              <a:r>
                <a:rPr kumimoji="1" lang="zh-CN" altLang="en-US" sz="2400" b="1">
                  <a:solidFill>
                    <a:srgbClr val="0033CC"/>
                  </a:solidFill>
                  <a:latin typeface="Times New Roman" pitchFamily="18" charset="0"/>
                </a:rPr>
                <a:t>（竞争战略）</a:t>
              </a:r>
            </a:p>
          </p:txBody>
        </p:sp>
        <p:sp>
          <p:nvSpPr>
            <p:cNvPr id="34827" name="Line 11"/>
            <p:cNvSpPr>
              <a:spLocks noChangeShapeType="1"/>
            </p:cNvSpPr>
            <p:nvPr/>
          </p:nvSpPr>
          <p:spPr bwMode="auto">
            <a:xfrm>
              <a:off x="385" y="3430"/>
              <a:ext cx="453" cy="0"/>
            </a:xfrm>
            <a:prstGeom prst="line">
              <a:avLst/>
            </a:prstGeom>
            <a:noFill/>
            <a:ln w="9525">
              <a:solidFill>
                <a:schemeClr val="tx1"/>
              </a:solidFill>
              <a:round/>
              <a:headEnd/>
              <a:tailEnd/>
            </a:ln>
          </p:spPr>
          <p:txBody>
            <a:bodyPr/>
            <a:lstStyle/>
            <a:p>
              <a:endParaRPr lang="zh-CN" altLang="en-US"/>
            </a:p>
          </p:txBody>
        </p:sp>
        <p:sp>
          <p:nvSpPr>
            <p:cNvPr id="34828" name="Rectangle 12"/>
            <p:cNvSpPr>
              <a:spLocks noChangeArrowheads="1"/>
            </p:cNvSpPr>
            <p:nvPr/>
          </p:nvSpPr>
          <p:spPr bwMode="auto">
            <a:xfrm>
              <a:off x="839" y="3203"/>
              <a:ext cx="998" cy="635"/>
            </a:xfrm>
            <a:prstGeom prst="rect">
              <a:avLst/>
            </a:prstGeom>
            <a:solidFill>
              <a:srgbClr val="99CCFF"/>
            </a:solidFill>
            <a:ln w="9525">
              <a:solidFill>
                <a:schemeClr val="tx1"/>
              </a:solidFill>
              <a:miter lim="800000"/>
              <a:headEnd/>
              <a:tailEnd/>
            </a:ln>
          </p:spPr>
          <p:txBody>
            <a:bodyPr wrap="none" anchor="ctr"/>
            <a:lstStyle/>
            <a:p>
              <a:pPr algn="ctr"/>
              <a:r>
                <a:rPr kumimoji="1" lang="zh-CN" altLang="en-US" sz="2400" b="1">
                  <a:latin typeface="Times New Roman" pitchFamily="18" charset="0"/>
                </a:rPr>
                <a:t>职能战略</a:t>
              </a:r>
            </a:p>
          </p:txBody>
        </p:sp>
        <p:sp>
          <p:nvSpPr>
            <p:cNvPr id="34829" name="Line 13"/>
            <p:cNvSpPr>
              <a:spLocks noChangeShapeType="1"/>
            </p:cNvSpPr>
            <p:nvPr/>
          </p:nvSpPr>
          <p:spPr bwMode="auto">
            <a:xfrm>
              <a:off x="1882" y="1525"/>
              <a:ext cx="272" cy="0"/>
            </a:xfrm>
            <a:prstGeom prst="line">
              <a:avLst/>
            </a:prstGeom>
            <a:noFill/>
            <a:ln w="9525">
              <a:solidFill>
                <a:schemeClr val="tx1"/>
              </a:solidFill>
              <a:round/>
              <a:headEnd/>
              <a:tailEnd/>
            </a:ln>
          </p:spPr>
          <p:txBody>
            <a:bodyPr/>
            <a:lstStyle/>
            <a:p>
              <a:endParaRPr lang="zh-CN" altLang="en-US"/>
            </a:p>
          </p:txBody>
        </p:sp>
        <p:sp>
          <p:nvSpPr>
            <p:cNvPr id="34830" name="Rectangle 14"/>
            <p:cNvSpPr>
              <a:spLocks noChangeArrowheads="1"/>
            </p:cNvSpPr>
            <p:nvPr/>
          </p:nvSpPr>
          <p:spPr bwMode="auto">
            <a:xfrm>
              <a:off x="2154" y="1026"/>
              <a:ext cx="1270" cy="952"/>
            </a:xfrm>
            <a:prstGeom prst="rect">
              <a:avLst/>
            </a:prstGeom>
            <a:solidFill>
              <a:srgbClr val="FFCC00"/>
            </a:solidFill>
            <a:ln w="9525">
              <a:solidFill>
                <a:schemeClr val="tx1"/>
              </a:solidFill>
              <a:miter lim="800000"/>
              <a:headEnd/>
              <a:tailEnd/>
            </a:ln>
          </p:spPr>
          <p:txBody>
            <a:bodyPr wrap="none" anchor="ctr"/>
            <a:lstStyle/>
            <a:p>
              <a:pPr algn="ctr"/>
              <a:r>
                <a:rPr kumimoji="1" lang="zh-CN" altLang="en-US" sz="2000" b="1">
                  <a:latin typeface="Times New Roman" pitchFamily="18" charset="0"/>
                </a:rPr>
                <a:t>密集型成长</a:t>
              </a:r>
            </a:p>
            <a:p>
              <a:pPr algn="ctr"/>
              <a:r>
                <a:rPr kumimoji="1" lang="zh-CN" altLang="en-US" sz="2000" b="1">
                  <a:latin typeface="Times New Roman" pitchFamily="18" charset="0"/>
                </a:rPr>
                <a:t>一体化成长</a:t>
              </a:r>
            </a:p>
            <a:p>
              <a:pPr algn="ctr"/>
              <a:r>
                <a:rPr kumimoji="1" lang="zh-CN" altLang="en-US" sz="2000" b="1">
                  <a:latin typeface="Times New Roman" pitchFamily="18" charset="0"/>
                </a:rPr>
                <a:t>多样化成长</a:t>
              </a:r>
            </a:p>
          </p:txBody>
        </p:sp>
        <p:sp>
          <p:nvSpPr>
            <p:cNvPr id="34831" name="Line 15"/>
            <p:cNvSpPr>
              <a:spLocks noChangeShapeType="1"/>
            </p:cNvSpPr>
            <p:nvPr/>
          </p:nvSpPr>
          <p:spPr bwMode="auto">
            <a:xfrm>
              <a:off x="1837" y="2614"/>
              <a:ext cx="317" cy="0"/>
            </a:xfrm>
            <a:prstGeom prst="line">
              <a:avLst/>
            </a:prstGeom>
            <a:noFill/>
            <a:ln w="9525">
              <a:solidFill>
                <a:schemeClr val="tx1"/>
              </a:solidFill>
              <a:round/>
              <a:headEnd/>
              <a:tailEnd/>
            </a:ln>
          </p:spPr>
          <p:txBody>
            <a:bodyPr/>
            <a:lstStyle/>
            <a:p>
              <a:endParaRPr lang="zh-CN" altLang="en-US"/>
            </a:p>
          </p:txBody>
        </p:sp>
        <p:sp>
          <p:nvSpPr>
            <p:cNvPr id="34832" name="Rectangle 16"/>
            <p:cNvSpPr>
              <a:spLocks noChangeArrowheads="1"/>
            </p:cNvSpPr>
            <p:nvPr/>
          </p:nvSpPr>
          <p:spPr bwMode="auto">
            <a:xfrm>
              <a:off x="2109" y="2205"/>
              <a:ext cx="1225" cy="863"/>
            </a:xfrm>
            <a:prstGeom prst="rect">
              <a:avLst/>
            </a:prstGeom>
            <a:solidFill>
              <a:srgbClr val="FFCC00"/>
            </a:solidFill>
            <a:ln w="9525">
              <a:solidFill>
                <a:schemeClr val="tx1"/>
              </a:solidFill>
              <a:miter lim="800000"/>
              <a:headEnd/>
              <a:tailEnd/>
            </a:ln>
          </p:spPr>
          <p:txBody>
            <a:bodyPr wrap="none" anchor="ctr"/>
            <a:lstStyle/>
            <a:p>
              <a:pPr algn="ctr"/>
              <a:r>
                <a:rPr kumimoji="1" lang="zh-CN" altLang="en-US" sz="2000" b="1">
                  <a:latin typeface="Times New Roman" pitchFamily="18" charset="0"/>
                </a:rPr>
                <a:t>成本领先战略</a:t>
              </a:r>
            </a:p>
            <a:p>
              <a:pPr algn="ctr"/>
              <a:r>
                <a:rPr kumimoji="1" lang="zh-CN" altLang="en-US" sz="2000" b="1">
                  <a:latin typeface="Times New Roman" pitchFamily="18" charset="0"/>
                </a:rPr>
                <a:t>差异化战略</a:t>
              </a:r>
            </a:p>
            <a:p>
              <a:pPr algn="ctr"/>
              <a:r>
                <a:rPr kumimoji="1" lang="zh-CN" altLang="en-US" sz="2000" b="1">
                  <a:latin typeface="Times New Roman" pitchFamily="18" charset="0"/>
                </a:rPr>
                <a:t>重点市场战略</a:t>
              </a:r>
            </a:p>
          </p:txBody>
        </p:sp>
        <p:sp>
          <p:nvSpPr>
            <p:cNvPr id="34833" name="Line 17"/>
            <p:cNvSpPr>
              <a:spLocks noChangeShapeType="1"/>
            </p:cNvSpPr>
            <p:nvPr/>
          </p:nvSpPr>
          <p:spPr bwMode="auto">
            <a:xfrm>
              <a:off x="1837" y="3566"/>
              <a:ext cx="272" cy="0"/>
            </a:xfrm>
            <a:prstGeom prst="line">
              <a:avLst/>
            </a:prstGeom>
            <a:noFill/>
            <a:ln w="9525">
              <a:solidFill>
                <a:schemeClr val="tx1"/>
              </a:solidFill>
              <a:round/>
              <a:headEnd/>
              <a:tailEnd/>
            </a:ln>
          </p:spPr>
          <p:txBody>
            <a:bodyPr/>
            <a:lstStyle/>
            <a:p>
              <a:endParaRPr lang="zh-CN" altLang="en-US"/>
            </a:p>
          </p:txBody>
        </p:sp>
        <p:sp>
          <p:nvSpPr>
            <p:cNvPr id="34834" name="Rectangle 18"/>
            <p:cNvSpPr>
              <a:spLocks noChangeArrowheads="1"/>
            </p:cNvSpPr>
            <p:nvPr/>
          </p:nvSpPr>
          <p:spPr bwMode="auto">
            <a:xfrm>
              <a:off x="2064" y="3203"/>
              <a:ext cx="1633" cy="1117"/>
            </a:xfrm>
            <a:prstGeom prst="rect">
              <a:avLst/>
            </a:prstGeom>
            <a:solidFill>
              <a:srgbClr val="FFCC00"/>
            </a:solidFill>
            <a:ln w="9525">
              <a:solidFill>
                <a:schemeClr val="tx1"/>
              </a:solidFill>
              <a:miter lim="800000"/>
              <a:headEnd/>
              <a:tailEnd/>
            </a:ln>
          </p:spPr>
          <p:txBody>
            <a:bodyPr wrap="none" anchor="ctr"/>
            <a:lstStyle/>
            <a:p>
              <a:pPr algn="ctr"/>
              <a:r>
                <a:rPr kumimoji="1" lang="zh-CN" altLang="en-US" sz="2000" b="1">
                  <a:latin typeface="Times New Roman" pitchFamily="18" charset="0"/>
                </a:rPr>
                <a:t>营销策略</a:t>
              </a:r>
            </a:p>
            <a:p>
              <a:pPr algn="ctr"/>
              <a:r>
                <a:rPr kumimoji="1" lang="zh-CN" altLang="en-US" sz="2000" b="1">
                  <a:latin typeface="Times New Roman" pitchFamily="18" charset="0"/>
                </a:rPr>
                <a:t>财务策略</a:t>
              </a:r>
            </a:p>
            <a:p>
              <a:pPr algn="ctr"/>
              <a:r>
                <a:rPr kumimoji="1" lang="zh-CN" altLang="en-US" sz="2000" b="1">
                  <a:latin typeface="Times New Roman" pitchFamily="18" charset="0"/>
                </a:rPr>
                <a:t>研发策略</a:t>
              </a:r>
            </a:p>
            <a:p>
              <a:pPr algn="ctr"/>
              <a:r>
                <a:rPr kumimoji="1" lang="zh-CN" altLang="en-US" sz="2000" b="1">
                  <a:latin typeface="Times New Roman" pitchFamily="18" charset="0"/>
                </a:rPr>
                <a:t>生产策略</a:t>
              </a:r>
            </a:p>
            <a:p>
              <a:pPr algn="ctr"/>
              <a:r>
                <a:rPr kumimoji="1" lang="zh-CN" altLang="en-US" sz="2000" b="1">
                  <a:latin typeface="Times New Roman" pitchFamily="18" charset="0"/>
                </a:rPr>
                <a:t>人力资源开发策略</a:t>
              </a:r>
            </a:p>
          </p:txBody>
        </p:sp>
        <p:sp>
          <p:nvSpPr>
            <p:cNvPr id="34835" name="Line 19"/>
            <p:cNvSpPr>
              <a:spLocks noChangeShapeType="1"/>
            </p:cNvSpPr>
            <p:nvPr/>
          </p:nvSpPr>
          <p:spPr bwMode="auto">
            <a:xfrm flipV="1">
              <a:off x="3198" y="981"/>
              <a:ext cx="453" cy="317"/>
            </a:xfrm>
            <a:prstGeom prst="line">
              <a:avLst/>
            </a:prstGeom>
            <a:noFill/>
            <a:ln w="9525">
              <a:solidFill>
                <a:schemeClr val="tx1"/>
              </a:solidFill>
              <a:round/>
              <a:headEnd/>
              <a:tailEnd/>
            </a:ln>
          </p:spPr>
          <p:txBody>
            <a:bodyPr/>
            <a:lstStyle/>
            <a:p>
              <a:endParaRPr lang="zh-CN" altLang="en-US"/>
            </a:p>
          </p:txBody>
        </p:sp>
        <p:sp>
          <p:nvSpPr>
            <p:cNvPr id="34836" name="Rectangle 20"/>
            <p:cNvSpPr>
              <a:spLocks noChangeArrowheads="1"/>
            </p:cNvSpPr>
            <p:nvPr/>
          </p:nvSpPr>
          <p:spPr bwMode="auto">
            <a:xfrm>
              <a:off x="3606" y="300"/>
              <a:ext cx="1179" cy="772"/>
            </a:xfrm>
            <a:prstGeom prst="rect">
              <a:avLst/>
            </a:prstGeom>
            <a:solidFill>
              <a:srgbClr val="CC99FF"/>
            </a:solidFill>
            <a:ln w="9525">
              <a:solidFill>
                <a:schemeClr val="tx1"/>
              </a:solidFill>
              <a:miter lim="800000"/>
              <a:headEnd/>
              <a:tailEnd/>
            </a:ln>
          </p:spPr>
          <p:txBody>
            <a:bodyPr wrap="none" anchor="ctr"/>
            <a:lstStyle/>
            <a:p>
              <a:pPr algn="ctr"/>
              <a:r>
                <a:rPr kumimoji="1" lang="zh-CN" altLang="en-US" sz="2000" b="1">
                  <a:latin typeface="Times New Roman" pitchFamily="18" charset="0"/>
                </a:rPr>
                <a:t>市场渗透</a:t>
              </a:r>
            </a:p>
            <a:p>
              <a:pPr algn="ctr"/>
              <a:r>
                <a:rPr kumimoji="1" lang="zh-CN" altLang="en-US" sz="2000" b="1">
                  <a:latin typeface="Times New Roman" pitchFamily="18" charset="0"/>
                </a:rPr>
                <a:t>市场开发</a:t>
              </a:r>
            </a:p>
            <a:p>
              <a:pPr algn="ctr"/>
              <a:r>
                <a:rPr kumimoji="1" lang="zh-CN" altLang="en-US" sz="2000" b="1">
                  <a:latin typeface="Times New Roman" pitchFamily="18" charset="0"/>
                </a:rPr>
                <a:t>产品开发</a:t>
              </a:r>
            </a:p>
            <a:p>
              <a:pPr algn="ctr"/>
              <a:r>
                <a:rPr kumimoji="1" lang="zh-CN" altLang="en-US" sz="2000" b="1">
                  <a:latin typeface="Times New Roman" pitchFamily="18" charset="0"/>
                </a:rPr>
                <a:t>退出与巩固</a:t>
              </a:r>
            </a:p>
          </p:txBody>
        </p:sp>
        <p:sp>
          <p:nvSpPr>
            <p:cNvPr id="34837" name="Line 21"/>
            <p:cNvSpPr>
              <a:spLocks noChangeShapeType="1"/>
            </p:cNvSpPr>
            <p:nvPr/>
          </p:nvSpPr>
          <p:spPr bwMode="auto">
            <a:xfrm>
              <a:off x="3243" y="1570"/>
              <a:ext cx="453" cy="0"/>
            </a:xfrm>
            <a:prstGeom prst="line">
              <a:avLst/>
            </a:prstGeom>
            <a:noFill/>
            <a:ln w="9525">
              <a:solidFill>
                <a:schemeClr val="tx1"/>
              </a:solidFill>
              <a:round/>
              <a:headEnd/>
              <a:tailEnd/>
            </a:ln>
          </p:spPr>
          <p:txBody>
            <a:bodyPr/>
            <a:lstStyle/>
            <a:p>
              <a:endParaRPr lang="zh-CN" altLang="en-US"/>
            </a:p>
          </p:txBody>
        </p:sp>
        <p:sp>
          <p:nvSpPr>
            <p:cNvPr id="34838" name="Rectangle 22"/>
            <p:cNvSpPr>
              <a:spLocks noChangeArrowheads="1"/>
            </p:cNvSpPr>
            <p:nvPr/>
          </p:nvSpPr>
          <p:spPr bwMode="auto">
            <a:xfrm>
              <a:off x="3696" y="1298"/>
              <a:ext cx="1088" cy="725"/>
            </a:xfrm>
            <a:prstGeom prst="rect">
              <a:avLst/>
            </a:prstGeom>
            <a:solidFill>
              <a:srgbClr val="CC99FF"/>
            </a:solidFill>
            <a:ln w="9525">
              <a:solidFill>
                <a:schemeClr val="tx1"/>
              </a:solidFill>
              <a:miter lim="800000"/>
              <a:headEnd/>
              <a:tailEnd/>
            </a:ln>
          </p:spPr>
          <p:txBody>
            <a:bodyPr wrap="none" anchor="ctr"/>
            <a:lstStyle/>
            <a:p>
              <a:pPr algn="ctr"/>
              <a:r>
                <a:rPr kumimoji="1" lang="zh-CN" altLang="en-US" sz="2000" b="1">
                  <a:latin typeface="Times New Roman" pitchFamily="18" charset="0"/>
                </a:rPr>
                <a:t>水平一体化</a:t>
              </a:r>
            </a:p>
            <a:p>
              <a:pPr algn="ctr"/>
              <a:r>
                <a:rPr kumimoji="1" lang="zh-CN" altLang="en-US" sz="2000" b="1">
                  <a:latin typeface="Times New Roman" pitchFamily="18" charset="0"/>
                </a:rPr>
                <a:t>前向一体化</a:t>
              </a:r>
            </a:p>
            <a:p>
              <a:pPr algn="ctr"/>
              <a:r>
                <a:rPr kumimoji="1" lang="zh-CN" altLang="en-US" sz="2000" b="1">
                  <a:latin typeface="Times New Roman" pitchFamily="18" charset="0"/>
                </a:rPr>
                <a:t>后向一体化</a:t>
              </a:r>
            </a:p>
            <a:p>
              <a:pPr algn="ctr"/>
              <a:r>
                <a:rPr kumimoji="1" lang="zh-CN" altLang="en-US" sz="2000" b="1">
                  <a:latin typeface="Times New Roman" pitchFamily="18" charset="0"/>
                </a:rPr>
                <a:t>企业集团</a:t>
              </a:r>
            </a:p>
          </p:txBody>
        </p:sp>
        <p:sp>
          <p:nvSpPr>
            <p:cNvPr id="34839" name="Line 23"/>
            <p:cNvSpPr>
              <a:spLocks noChangeShapeType="1"/>
            </p:cNvSpPr>
            <p:nvPr/>
          </p:nvSpPr>
          <p:spPr bwMode="auto">
            <a:xfrm>
              <a:off x="3061" y="1797"/>
              <a:ext cx="589" cy="364"/>
            </a:xfrm>
            <a:prstGeom prst="line">
              <a:avLst/>
            </a:prstGeom>
            <a:noFill/>
            <a:ln w="9525">
              <a:solidFill>
                <a:schemeClr val="tx1"/>
              </a:solidFill>
              <a:round/>
              <a:headEnd/>
              <a:tailEnd/>
            </a:ln>
          </p:spPr>
          <p:txBody>
            <a:bodyPr/>
            <a:lstStyle/>
            <a:p>
              <a:endParaRPr lang="zh-CN" altLang="en-US"/>
            </a:p>
          </p:txBody>
        </p:sp>
        <p:sp>
          <p:nvSpPr>
            <p:cNvPr id="34840" name="Rectangle 24"/>
            <p:cNvSpPr>
              <a:spLocks noChangeArrowheads="1"/>
            </p:cNvSpPr>
            <p:nvPr/>
          </p:nvSpPr>
          <p:spPr bwMode="auto">
            <a:xfrm>
              <a:off x="3606" y="2205"/>
              <a:ext cx="1134" cy="907"/>
            </a:xfrm>
            <a:prstGeom prst="rect">
              <a:avLst/>
            </a:prstGeom>
            <a:solidFill>
              <a:srgbClr val="CC99FF"/>
            </a:solidFill>
            <a:ln w="9525">
              <a:solidFill>
                <a:schemeClr val="tx1"/>
              </a:solidFill>
              <a:miter lim="800000"/>
              <a:headEnd/>
              <a:tailEnd/>
            </a:ln>
          </p:spPr>
          <p:txBody>
            <a:bodyPr wrap="none" anchor="ctr"/>
            <a:lstStyle/>
            <a:p>
              <a:pPr algn="ctr"/>
              <a:r>
                <a:rPr kumimoji="1" lang="zh-CN" altLang="en-US" sz="2000" b="1">
                  <a:latin typeface="Times New Roman" pitchFamily="18" charset="0"/>
                </a:rPr>
                <a:t>水平多样化</a:t>
              </a:r>
            </a:p>
            <a:p>
              <a:pPr algn="ctr"/>
              <a:r>
                <a:rPr kumimoji="1" lang="zh-CN" altLang="en-US" sz="2000" b="1">
                  <a:latin typeface="Times New Roman" pitchFamily="18" charset="0"/>
                </a:rPr>
                <a:t>垂直多样化</a:t>
              </a:r>
            </a:p>
            <a:p>
              <a:pPr algn="ctr"/>
              <a:r>
                <a:rPr kumimoji="1" lang="zh-CN" altLang="en-US" sz="2000" b="1">
                  <a:latin typeface="Times New Roman" pitchFamily="18" charset="0"/>
                </a:rPr>
                <a:t>同心式多样化</a:t>
              </a:r>
            </a:p>
            <a:p>
              <a:pPr algn="ctr"/>
              <a:r>
                <a:rPr kumimoji="1" lang="zh-CN" altLang="en-US" sz="2000" b="1">
                  <a:latin typeface="Times New Roman" pitchFamily="18" charset="0"/>
                </a:rPr>
                <a:t>联合式多样化</a:t>
              </a:r>
            </a:p>
          </p:txBody>
        </p:sp>
        <p:sp>
          <p:nvSpPr>
            <p:cNvPr id="34841" name="AutoShape 25"/>
            <p:cNvSpPr>
              <a:spLocks/>
            </p:cNvSpPr>
            <p:nvPr/>
          </p:nvSpPr>
          <p:spPr bwMode="auto">
            <a:xfrm>
              <a:off x="4785" y="618"/>
              <a:ext cx="227" cy="2132"/>
            </a:xfrm>
            <a:prstGeom prst="rightBrace">
              <a:avLst>
                <a:gd name="adj1" fmla="val 78267"/>
                <a:gd name="adj2" fmla="val 50000"/>
              </a:avLst>
            </a:prstGeom>
            <a:noFill/>
            <a:ln w="9525">
              <a:solidFill>
                <a:schemeClr val="tx1"/>
              </a:solidFill>
              <a:round/>
              <a:headEnd/>
              <a:tailEnd/>
            </a:ln>
          </p:spPr>
          <p:txBody>
            <a:bodyPr wrap="none" anchor="ctr"/>
            <a:lstStyle/>
            <a:p>
              <a:endParaRPr lang="zh-CN" altLang="en-US"/>
            </a:p>
          </p:txBody>
        </p:sp>
        <p:sp>
          <p:nvSpPr>
            <p:cNvPr id="34842" name="Text Box 26"/>
            <p:cNvSpPr txBox="1">
              <a:spLocks noChangeArrowheads="1"/>
            </p:cNvSpPr>
            <p:nvPr/>
          </p:nvSpPr>
          <p:spPr bwMode="auto">
            <a:xfrm>
              <a:off x="4967" y="663"/>
              <a:ext cx="453" cy="2137"/>
            </a:xfrm>
            <a:prstGeom prst="rect">
              <a:avLst/>
            </a:prstGeom>
            <a:noFill/>
            <a:ln w="9525">
              <a:noFill/>
              <a:miter lim="800000"/>
              <a:headEnd/>
              <a:tailEnd/>
            </a:ln>
          </p:spPr>
          <p:txBody>
            <a:bodyPr>
              <a:spAutoFit/>
            </a:bodyPr>
            <a:lstStyle/>
            <a:p>
              <a:pPr>
                <a:spcBef>
                  <a:spcPct val="50000"/>
                </a:spcBef>
              </a:pPr>
              <a:r>
                <a:rPr kumimoji="1" lang="zh-CN" altLang="en-US" b="1">
                  <a:latin typeface="Times New Roman" pitchFamily="18" charset="0"/>
                </a:rPr>
                <a:t>内部</a:t>
              </a:r>
            </a:p>
            <a:p>
              <a:pPr>
                <a:spcBef>
                  <a:spcPct val="50000"/>
                </a:spcBef>
              </a:pPr>
              <a:r>
                <a:rPr kumimoji="1" lang="zh-CN" altLang="en-US" b="1">
                  <a:latin typeface="Times New Roman" pitchFamily="18" charset="0"/>
                </a:rPr>
                <a:t>开发</a:t>
              </a:r>
            </a:p>
            <a:p>
              <a:pPr>
                <a:spcBef>
                  <a:spcPct val="50000"/>
                </a:spcBef>
              </a:pPr>
              <a:endParaRPr kumimoji="1" lang="zh-CN" altLang="en-US" b="1">
                <a:latin typeface="Times New Roman" pitchFamily="18" charset="0"/>
              </a:endParaRPr>
            </a:p>
            <a:p>
              <a:pPr>
                <a:spcBef>
                  <a:spcPct val="50000"/>
                </a:spcBef>
              </a:pPr>
              <a:r>
                <a:rPr kumimoji="1" lang="zh-CN" altLang="en-US" b="1">
                  <a:latin typeface="Times New Roman" pitchFamily="18" charset="0"/>
                </a:rPr>
                <a:t>收购合并</a:t>
              </a:r>
            </a:p>
            <a:p>
              <a:pPr>
                <a:spcBef>
                  <a:spcPct val="50000"/>
                </a:spcBef>
              </a:pPr>
              <a:endParaRPr kumimoji="1" lang="zh-CN" altLang="en-US" b="1">
                <a:latin typeface="Times New Roman" pitchFamily="18" charset="0"/>
              </a:endParaRPr>
            </a:p>
            <a:p>
              <a:pPr>
                <a:spcBef>
                  <a:spcPct val="50000"/>
                </a:spcBef>
              </a:pPr>
              <a:endParaRPr kumimoji="1" lang="zh-CN" altLang="en-US" b="1">
                <a:latin typeface="Times New Roman" pitchFamily="18" charset="0"/>
              </a:endParaRPr>
            </a:p>
            <a:p>
              <a:pPr>
                <a:spcBef>
                  <a:spcPct val="50000"/>
                </a:spcBef>
              </a:pPr>
              <a:r>
                <a:rPr kumimoji="1" lang="zh-CN" altLang="en-US" b="1">
                  <a:latin typeface="Times New Roman" pitchFamily="18" charset="0"/>
                </a:rPr>
                <a:t>战略联盟</a:t>
              </a:r>
            </a:p>
          </p:txBody>
        </p:sp>
        <p:sp>
          <p:nvSpPr>
            <p:cNvPr id="34843" name="AutoShape 27"/>
            <p:cNvSpPr>
              <a:spLocks/>
            </p:cNvSpPr>
            <p:nvPr/>
          </p:nvSpPr>
          <p:spPr bwMode="auto">
            <a:xfrm>
              <a:off x="5375" y="799"/>
              <a:ext cx="136" cy="1905"/>
            </a:xfrm>
            <a:prstGeom prst="rightBrace">
              <a:avLst>
                <a:gd name="adj1" fmla="val 116728"/>
                <a:gd name="adj2" fmla="val 50000"/>
              </a:avLst>
            </a:prstGeom>
            <a:noFill/>
            <a:ln w="9525">
              <a:solidFill>
                <a:schemeClr val="tx1"/>
              </a:solidFill>
              <a:round/>
              <a:headEnd/>
              <a:tailEnd/>
            </a:ln>
          </p:spPr>
          <p:txBody>
            <a:bodyPr wrap="none" anchor="ctr"/>
            <a:lstStyle/>
            <a:p>
              <a:endParaRPr lang="zh-CN" altLang="en-US"/>
            </a:p>
          </p:txBody>
        </p:sp>
        <p:sp>
          <p:nvSpPr>
            <p:cNvPr id="34844" name="Text Box 28"/>
            <p:cNvSpPr txBox="1">
              <a:spLocks noChangeArrowheads="1"/>
            </p:cNvSpPr>
            <p:nvPr/>
          </p:nvSpPr>
          <p:spPr bwMode="auto">
            <a:xfrm>
              <a:off x="5452" y="890"/>
              <a:ext cx="308" cy="1996"/>
            </a:xfrm>
            <a:prstGeom prst="rect">
              <a:avLst/>
            </a:prstGeom>
            <a:solidFill>
              <a:srgbClr val="FF9900"/>
            </a:solidFill>
            <a:ln w="9525">
              <a:noFill/>
              <a:miter lim="800000"/>
              <a:headEnd/>
              <a:tailEnd/>
            </a:ln>
          </p:spPr>
          <p:txBody>
            <a:bodyPr vert="eaVert">
              <a:spAutoFit/>
            </a:bodyPr>
            <a:lstStyle/>
            <a:p>
              <a:pPr>
                <a:spcBef>
                  <a:spcPct val="50000"/>
                </a:spcBef>
              </a:pPr>
              <a:r>
                <a:rPr kumimoji="1" lang="zh-CN" altLang="en-US" sz="2000" b="1">
                  <a:solidFill>
                    <a:srgbClr val="0033CC"/>
                  </a:solidFill>
                  <a:latin typeface="Times New Roman" pitchFamily="18" charset="0"/>
                </a:rPr>
                <a:t>实现战略可选的方式</a:t>
              </a:r>
            </a:p>
          </p:txBody>
        </p:sp>
      </p:grpSp>
    </p:spTree>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、三星</a:t>
            </a:r>
            <a:r>
              <a:rPr lang="zh-CN" altLang="en-US" dirty="0"/>
              <a:t>成功战略管理案例分析</a:t>
            </a:r>
          </a:p>
        </p:txBody>
      </p:sp>
      <p:sp>
        <p:nvSpPr>
          <p:cNvPr id="3" name="内容占位符 2"/>
          <p:cNvSpPr>
            <a:spLocks noGrp="1"/>
          </p:cNvSpPr>
          <p:nvPr>
            <p:ph idx="1"/>
          </p:nvPr>
        </p:nvSpPr>
        <p:spPr/>
        <p:txBody>
          <a:bodyPr/>
          <a:lstStyle/>
          <a:p>
            <a:pPr marL="0" indent="0">
              <a:buNone/>
            </a:pPr>
            <a:r>
              <a:rPr lang="zh-CN" altLang="en-US" sz="1600" b="1" dirty="0"/>
              <a:t>“三星之所以可以取代诺基亚成为第一手机公司，而且日益威胁到苹果的地位，关键就在于他们将硬件和软件有机整合，从而创造出优质产品。</a:t>
            </a:r>
            <a:r>
              <a:rPr lang="zh-CN" altLang="en-US" sz="1600" b="1" dirty="0" smtClean="0"/>
              <a:t>”企业</a:t>
            </a:r>
            <a:r>
              <a:rPr lang="zh-CN" altLang="en-US" sz="1600" b="1" dirty="0"/>
              <a:t>在经济市场中发展，关键在于自身战略的成功实施。进而企业需要实施好自身的战略管理体系。三星是从如下的几个方面来实施自身的战略管理体系的。　</a:t>
            </a:r>
            <a:r>
              <a:rPr lang="zh-CN" altLang="en-US" sz="1600" dirty="0"/>
              <a:t>　</a:t>
            </a:r>
            <a:endParaRPr lang="en-US" altLang="zh-CN" sz="1600" dirty="0" smtClean="0"/>
          </a:p>
          <a:p>
            <a:r>
              <a:rPr lang="zh-CN" altLang="en-US" sz="1600" dirty="0" smtClean="0"/>
              <a:t>一</a:t>
            </a:r>
            <a:r>
              <a:rPr lang="zh-CN" altLang="en-US" sz="1600" dirty="0"/>
              <a:t>、产品线无所不包　　</a:t>
            </a:r>
            <a:endParaRPr lang="en-US" altLang="zh-CN" sz="1600" dirty="0" smtClean="0"/>
          </a:p>
          <a:p>
            <a:pPr marL="0" indent="0">
              <a:buNone/>
            </a:pPr>
            <a:r>
              <a:rPr lang="zh-CN" altLang="en-US" sz="1600" dirty="0" smtClean="0"/>
              <a:t> 企业</a:t>
            </a:r>
            <a:r>
              <a:rPr lang="zh-CN" altLang="en-US" sz="1600" dirty="0"/>
              <a:t>走上成功道路的原因各不相同。例如，苹果之所以能铸就今日之辉煌，是因为它将硬件和软件有机整合，创造出优质产品</a:t>
            </a:r>
            <a:r>
              <a:rPr lang="en-US" altLang="zh-CN" sz="1600" dirty="0"/>
              <a:t>;</a:t>
            </a:r>
            <a:r>
              <a:rPr lang="zh-CN" altLang="en-US" sz="1600" dirty="0"/>
              <a:t>微软则是致力于不断发展企业业务，最终确立了行业主导地位</a:t>
            </a:r>
            <a:r>
              <a:rPr lang="en-US" altLang="zh-CN" sz="1600" dirty="0"/>
              <a:t>;</a:t>
            </a:r>
            <a:r>
              <a:rPr lang="zh-CN" altLang="en-US" sz="1600" dirty="0"/>
              <a:t>谷歌之所以能在搜索市场傲视群雄，是因为它让数据来引导自己的产品开发。三星却走向了另一条发展道路：产品线无所不包。　　</a:t>
            </a:r>
            <a:endParaRPr lang="en-US" altLang="zh-CN" sz="1600" dirty="0" smtClean="0"/>
          </a:p>
          <a:p>
            <a:r>
              <a:rPr lang="zh-CN" altLang="en-US" sz="1600" dirty="0" smtClean="0"/>
              <a:t>二</a:t>
            </a:r>
            <a:r>
              <a:rPr lang="zh-CN" altLang="en-US" sz="1600" dirty="0"/>
              <a:t>、战略市场份额　　</a:t>
            </a:r>
            <a:endParaRPr lang="en-US" altLang="zh-CN" sz="1600" dirty="0" smtClean="0"/>
          </a:p>
          <a:p>
            <a:pPr marL="0" indent="0">
              <a:buNone/>
            </a:pPr>
            <a:r>
              <a:rPr lang="zh-CN" altLang="en-US" sz="1600" dirty="0" smtClean="0"/>
              <a:t>三星</a:t>
            </a:r>
            <a:r>
              <a:rPr lang="zh-CN" altLang="en-US" sz="1600" dirty="0"/>
              <a:t>年营收超过微软或苹果并不令人感到吃惊。截至</a:t>
            </a:r>
            <a:r>
              <a:rPr lang="en-US" altLang="zh-CN" sz="1600" dirty="0"/>
              <a:t>2011</a:t>
            </a:r>
            <a:r>
              <a:rPr lang="zh-CN" altLang="en-US" sz="1600" dirty="0"/>
              <a:t>年底，三星是全球第一大电视机制造商，市场份额达到</a:t>
            </a:r>
            <a:r>
              <a:rPr lang="en-US" altLang="zh-CN" sz="1600" dirty="0"/>
              <a:t>22.5%;</a:t>
            </a:r>
            <a:r>
              <a:rPr lang="zh-CN" altLang="en-US" sz="1600" dirty="0"/>
              <a:t>在显示器市场，三星以</a:t>
            </a:r>
            <a:r>
              <a:rPr lang="en-US" altLang="zh-CN" sz="1600" dirty="0"/>
              <a:t>15.1%</a:t>
            </a:r>
            <a:r>
              <a:rPr lang="zh-CN" altLang="en-US" sz="1600" dirty="0"/>
              <a:t>的份额引领群雄。此外，三星还拥有全球电冰箱市场</a:t>
            </a:r>
            <a:r>
              <a:rPr lang="en-US" altLang="zh-CN" sz="1600" dirty="0"/>
              <a:t>13.5%</a:t>
            </a:r>
            <a:r>
              <a:rPr lang="zh-CN" altLang="en-US" sz="1600" dirty="0"/>
              <a:t>的份额，而在全球洗衣机市场，它的份额也从</a:t>
            </a:r>
            <a:r>
              <a:rPr lang="en-US" altLang="zh-CN" sz="1600" dirty="0"/>
              <a:t>2009</a:t>
            </a:r>
            <a:r>
              <a:rPr lang="zh-CN" altLang="en-US" sz="1600" dirty="0"/>
              <a:t>年的</a:t>
            </a:r>
            <a:r>
              <a:rPr lang="en-US" altLang="zh-CN" sz="1600" dirty="0"/>
              <a:t>7%</a:t>
            </a:r>
            <a:r>
              <a:rPr lang="zh-CN" altLang="en-US" sz="1600" dirty="0"/>
              <a:t>增至去年的</a:t>
            </a:r>
            <a:r>
              <a:rPr lang="en-US" altLang="zh-CN" sz="1600" dirty="0"/>
              <a:t>9.2%</a:t>
            </a:r>
            <a:r>
              <a:rPr lang="zh-CN" altLang="en-US" sz="1600" dirty="0"/>
              <a:t>。即便在惠普和戴尔主导的笔记本电脑市场，三星也在短短几年内将市场份额扩大近一倍，达到</a:t>
            </a:r>
            <a:r>
              <a:rPr lang="en-US" altLang="zh-CN" sz="1600" dirty="0"/>
              <a:t>6.3%</a:t>
            </a:r>
            <a:r>
              <a:rPr lang="zh-CN" altLang="en-US" sz="1600" dirty="0" smtClean="0"/>
              <a:t>。</a:t>
            </a:r>
            <a:endParaRPr lang="en-US" altLang="zh-CN" sz="1600" dirty="0" smtClean="0"/>
          </a:p>
          <a:p>
            <a:r>
              <a:rPr lang="zh-CN" altLang="en-US" sz="1600" dirty="0" smtClean="0"/>
              <a:t>三</a:t>
            </a:r>
            <a:r>
              <a:rPr lang="zh-CN" altLang="en-US" sz="1600" dirty="0"/>
              <a:t>、发挥出自身的竞争优势　　</a:t>
            </a:r>
            <a:endParaRPr lang="en-US" altLang="zh-CN" sz="1600" dirty="0" smtClean="0"/>
          </a:p>
          <a:p>
            <a:pPr marL="0" indent="0">
              <a:buNone/>
            </a:pPr>
            <a:r>
              <a:rPr lang="zh-CN" altLang="en-US" sz="1600" dirty="0" smtClean="0"/>
              <a:t>三星</a:t>
            </a:r>
            <a:r>
              <a:rPr lang="zh-CN" altLang="en-US" sz="1600" dirty="0"/>
              <a:t>在移动市场的地位尤其独特，远远领先于竞争对手。根据市场研究机构</a:t>
            </a:r>
            <a:r>
              <a:rPr lang="en-US" altLang="zh-CN" sz="1600" dirty="0" err="1"/>
              <a:t>Canaccord</a:t>
            </a:r>
            <a:r>
              <a:rPr lang="en-US" altLang="zh-CN" sz="1600" dirty="0"/>
              <a:t> </a:t>
            </a:r>
            <a:r>
              <a:rPr lang="en-US" altLang="zh-CN" sz="1600" dirty="0" err="1"/>
              <a:t>Genuity</a:t>
            </a:r>
            <a:r>
              <a:rPr lang="zh-CN" altLang="en-US" sz="1600" dirty="0"/>
              <a:t>分析师迈克尔</a:t>
            </a:r>
            <a:r>
              <a:rPr lang="en-US" altLang="zh-CN" sz="1600" dirty="0"/>
              <a:t>•</a:t>
            </a:r>
            <a:r>
              <a:rPr lang="zh-CN" altLang="en-US" sz="1600" dirty="0"/>
              <a:t>沃克利</a:t>
            </a:r>
            <a:r>
              <a:rPr lang="en-US" altLang="zh-CN" sz="1600" dirty="0"/>
              <a:t>(Michael </a:t>
            </a:r>
            <a:r>
              <a:rPr lang="en-US" altLang="zh-CN" sz="1600" dirty="0" err="1"/>
              <a:t>Walkley</a:t>
            </a:r>
            <a:r>
              <a:rPr lang="en-US" altLang="zh-CN" sz="1600" dirty="0"/>
              <a:t>)</a:t>
            </a:r>
            <a:r>
              <a:rPr lang="zh-CN" altLang="en-US" sz="1600" dirty="0"/>
              <a:t>发布的最新数据，今年第二季度，苹果和三星在移动领域的运营利润合计超过</a:t>
            </a:r>
            <a:r>
              <a:rPr lang="en-US" altLang="zh-CN" sz="1600" dirty="0"/>
              <a:t>108%</a:t>
            </a:r>
            <a:r>
              <a:rPr lang="zh-CN" altLang="en-US" sz="1600" dirty="0"/>
              <a:t>。两家公司的占比之所以能超过</a:t>
            </a:r>
            <a:r>
              <a:rPr lang="en-US" altLang="zh-CN" sz="1600" dirty="0"/>
              <a:t>100%</a:t>
            </a:r>
            <a:r>
              <a:rPr lang="zh-CN" altLang="en-US" sz="1600" dirty="0"/>
              <a:t>，是因为竞争对手损失惨重。</a:t>
            </a:r>
          </a:p>
        </p:txBody>
      </p:sp>
    </p:spTree>
    <p:extLst>
      <p:ext uri="{BB962C8B-B14F-4D97-AF65-F5344CB8AC3E}">
        <p14:creationId xmlns:p14="http://schemas.microsoft.com/office/powerpoint/2010/main" val="395778592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800" dirty="0" smtClean="0"/>
              <a:t>       三星</a:t>
            </a:r>
            <a:r>
              <a:rPr lang="zh-CN" altLang="en-US" sz="1800" dirty="0"/>
              <a:t>自身的战略管理体系，是结合了不同方面的因素制定出来的。对于中小企业来说，在规划自身的战略管理体系时，要考虑全面的影响因素。企业战略管理体系，需要考虑企业自身的产品问题，帮助企业在经济市场中成功的推广自身的产品。同时企业需要在经济市场中，拓展自身的目标市场，从而使自己可以占领市场份额，企业也要充分的发挥出自身的竞争优势</a:t>
            </a:r>
            <a:r>
              <a:rPr lang="zh-CN" altLang="en-US" sz="1800" dirty="0" smtClean="0"/>
              <a:t>。</a:t>
            </a:r>
            <a:endParaRPr lang="en-US" altLang="zh-CN" sz="1800" dirty="0" smtClean="0"/>
          </a:p>
          <a:p>
            <a:endParaRPr lang="zh-CN" altLang="en-US" sz="1800" dirty="0"/>
          </a:p>
          <a:p>
            <a:r>
              <a:rPr lang="zh-CN" altLang="en-US" sz="1800" dirty="0"/>
              <a:t>　　总之，面对激烈的竞争，企业必须有效的利用自己的资源，将资源集中在最关键的环节，选择价值链中的核心价值环节，并且不盲目地进行产业扩展，才是企业明智的战略选择。</a:t>
            </a:r>
          </a:p>
        </p:txBody>
      </p:sp>
      <p:sp>
        <p:nvSpPr>
          <p:cNvPr id="5" name="标题 1"/>
          <p:cNvSpPr>
            <a:spLocks noGrp="1"/>
          </p:cNvSpPr>
          <p:nvPr>
            <p:ph type="title"/>
          </p:nvPr>
        </p:nvSpPr>
        <p:spPr>
          <a:xfrm>
            <a:off x="457200" y="228600"/>
            <a:ext cx="8229600" cy="868363"/>
          </a:xfrm>
        </p:spPr>
        <p:txBody>
          <a:bodyPr/>
          <a:lstStyle/>
          <a:p>
            <a:r>
              <a:rPr lang="en-US" altLang="zh-CN" dirty="0" smtClean="0"/>
              <a:t>1</a:t>
            </a:r>
            <a:r>
              <a:rPr lang="zh-CN" altLang="en-US" dirty="0" smtClean="0"/>
              <a:t>、三星</a:t>
            </a:r>
            <a:r>
              <a:rPr lang="zh-CN" altLang="en-US" dirty="0"/>
              <a:t>成功战略管理案例分析</a:t>
            </a:r>
          </a:p>
        </p:txBody>
      </p:sp>
    </p:spTree>
    <p:extLst>
      <p:ext uri="{BB962C8B-B14F-4D97-AF65-F5344CB8AC3E}">
        <p14:creationId xmlns:p14="http://schemas.microsoft.com/office/powerpoint/2010/main" val="268880533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、百视达悲剧</a:t>
            </a:r>
            <a:endParaRPr lang="zh-CN" altLang="en-US" dirty="0"/>
          </a:p>
        </p:txBody>
      </p:sp>
      <p:sp>
        <p:nvSpPr>
          <p:cNvPr id="3" name="内容占位符 2"/>
          <p:cNvSpPr>
            <a:spLocks noGrp="1"/>
          </p:cNvSpPr>
          <p:nvPr>
            <p:ph idx="1"/>
          </p:nvPr>
        </p:nvSpPr>
        <p:spPr/>
        <p:txBody>
          <a:bodyPr/>
          <a:lstStyle/>
          <a:p>
            <a:r>
              <a:rPr lang="zh-CN" altLang="en-US" sz="1600" dirty="0"/>
              <a:t> 美国影片出租龙头百视达公司（</a:t>
            </a:r>
            <a:r>
              <a:rPr lang="en-US" altLang="zh-CN" sz="1600" dirty="0"/>
              <a:t>Blockbuster </a:t>
            </a:r>
            <a:r>
              <a:rPr lang="en-US" altLang="zh-CN" sz="1600" dirty="0" err="1"/>
              <a:t>Inc</a:t>
            </a:r>
            <a:r>
              <a:rPr lang="zh-CN" altLang="en-US" sz="1600" dirty="0"/>
              <a:t>）曾经红遍北美，哪怕是任何小镇都有分店，曾经，开车到</a:t>
            </a:r>
            <a:r>
              <a:rPr lang="en-US" altLang="zh-CN" sz="1600" dirty="0"/>
              <a:t>Blockbuster</a:t>
            </a:r>
            <a:r>
              <a:rPr lang="zh-CN" altLang="en-US" sz="1600" dirty="0"/>
              <a:t>租影碟看是所有家庭的基础娱乐方式。可惜，这个巨大的零售企业近日已向美国破产法院申请破产保护，宣布拥有超过</a:t>
            </a:r>
            <a:r>
              <a:rPr lang="en-US" altLang="zh-CN" sz="1600" dirty="0"/>
              <a:t>9</a:t>
            </a:r>
            <a:r>
              <a:rPr lang="zh-CN" altLang="en-US" sz="1600" dirty="0"/>
              <a:t>亿美元债务。有人说，消费者早已开始习惯在电脑上下载电影，而不是去独立的影片出租店是导致</a:t>
            </a:r>
            <a:r>
              <a:rPr lang="en-US" altLang="zh-CN" sz="1600" dirty="0"/>
              <a:t>Blockbuster</a:t>
            </a:r>
            <a:r>
              <a:rPr lang="zh-CN" altLang="en-US" sz="1600" dirty="0"/>
              <a:t>走向死亡的原因。未必如此，是一个新的、灵活的租赁连锁推翻了这个从规模、财力到地位都远远比它强大的对手，这就是美国最大的在线</a:t>
            </a:r>
            <a:r>
              <a:rPr lang="en-US" altLang="zh-CN" sz="1600" dirty="0"/>
              <a:t>DVD</a:t>
            </a:r>
            <a:r>
              <a:rPr lang="zh-CN" altLang="en-US" sz="1600" dirty="0"/>
              <a:t>租赁商</a:t>
            </a:r>
            <a:r>
              <a:rPr lang="en-US" altLang="zh-CN" sz="1600" dirty="0" err="1"/>
              <a:t>Netlifx</a:t>
            </a:r>
            <a:r>
              <a:rPr lang="en-US" altLang="zh-CN" sz="1600" dirty="0"/>
              <a:t>.</a:t>
            </a:r>
          </a:p>
          <a:p>
            <a:endParaRPr lang="en-US" altLang="zh-CN" sz="1600" dirty="0"/>
          </a:p>
          <a:p>
            <a:r>
              <a:rPr lang="en-US" altLang="zh-CN" sz="1600" dirty="0"/>
              <a:t>    </a:t>
            </a:r>
            <a:r>
              <a:rPr lang="zh-CN" altLang="en-US" sz="1600" dirty="0"/>
              <a:t>回头看，周末开车到租碟店租</a:t>
            </a:r>
            <a:r>
              <a:rPr lang="en-US" altLang="zh-CN" sz="1600" dirty="0"/>
              <a:t>D V D</a:t>
            </a:r>
            <a:r>
              <a:rPr lang="zh-CN" altLang="en-US" sz="1600" dirty="0"/>
              <a:t>回家看，然后于星期一匆忙开车把</a:t>
            </a:r>
            <a:r>
              <a:rPr lang="en-US" altLang="zh-CN" sz="1600" dirty="0"/>
              <a:t>DV D</a:t>
            </a:r>
            <a:r>
              <a:rPr lang="zh-CN" altLang="en-US" sz="1600" dirty="0"/>
              <a:t>还回来注定是一种要消亡的家庭娱乐方式。令人吃惊的是，</a:t>
            </a:r>
            <a:r>
              <a:rPr lang="en-US" altLang="zh-CN" sz="1600" dirty="0"/>
              <a:t>DV D</a:t>
            </a:r>
            <a:r>
              <a:rPr lang="zh-CN" altLang="en-US" sz="1600" dirty="0"/>
              <a:t>租赁并没有因为电脑下载电影的昌盛而衰亡，但是今天将</a:t>
            </a:r>
            <a:r>
              <a:rPr lang="en-US" altLang="zh-CN" sz="1600" dirty="0"/>
              <a:t>DV D</a:t>
            </a:r>
            <a:r>
              <a:rPr lang="zh-CN" altLang="en-US" sz="1600" dirty="0"/>
              <a:t>送到</a:t>
            </a:r>
            <a:r>
              <a:rPr lang="en-US" altLang="zh-CN" sz="1600" dirty="0"/>
              <a:t>1500</a:t>
            </a:r>
            <a:r>
              <a:rPr lang="zh-CN" altLang="en-US" sz="1600" dirty="0"/>
              <a:t>万个美国家庭门口的零售商并不是</a:t>
            </a:r>
            <a:r>
              <a:rPr lang="en-US" altLang="zh-CN" sz="1600" dirty="0"/>
              <a:t>Blockbuster</a:t>
            </a:r>
            <a:r>
              <a:rPr lang="zh-CN" altLang="en-US" sz="1600" dirty="0"/>
              <a:t>，而是一个新兴的、灵活的网络租赁商</a:t>
            </a:r>
            <a:r>
              <a:rPr lang="en-US" altLang="zh-CN" sz="1600" dirty="0"/>
              <a:t>N </a:t>
            </a:r>
            <a:r>
              <a:rPr lang="en-US" altLang="zh-CN" sz="1600" dirty="0" err="1"/>
              <a:t>etlifx.Blockbuster</a:t>
            </a:r>
            <a:r>
              <a:rPr lang="zh-CN" altLang="en-US" sz="1600" dirty="0"/>
              <a:t>在业界的地位不用多说，在北美任何地方，只要有商业广场就有其分店，那招牌就好像竖在山顶的“</a:t>
            </a:r>
            <a:r>
              <a:rPr lang="en-US" altLang="zh-CN" sz="1600" dirty="0"/>
              <a:t>H </a:t>
            </a:r>
            <a:r>
              <a:rPr lang="en-US" altLang="zh-CN" sz="1600" dirty="0" err="1"/>
              <a:t>ollywood</a:t>
            </a:r>
            <a:r>
              <a:rPr lang="en-US" altLang="zh-CN" sz="1600" dirty="0"/>
              <a:t>”</a:t>
            </a:r>
            <a:r>
              <a:rPr lang="zh-CN" altLang="en-US" sz="1600" dirty="0"/>
              <a:t>一样几乎成为一种美式文化符号，</a:t>
            </a:r>
            <a:r>
              <a:rPr lang="en-US" altLang="zh-CN" sz="1600" dirty="0"/>
              <a:t>H </a:t>
            </a:r>
            <a:r>
              <a:rPr lang="en-US" altLang="zh-CN" sz="1600" dirty="0" err="1"/>
              <a:t>ollyw</a:t>
            </a:r>
            <a:r>
              <a:rPr lang="en-US" altLang="zh-CN" sz="1600" dirty="0"/>
              <a:t> </a:t>
            </a:r>
            <a:r>
              <a:rPr lang="en-US" altLang="zh-CN" sz="1600" dirty="0" err="1"/>
              <a:t>ood</a:t>
            </a:r>
            <a:r>
              <a:rPr lang="zh-CN" altLang="en-US" sz="1600" dirty="0"/>
              <a:t>和</a:t>
            </a:r>
            <a:r>
              <a:rPr lang="en-US" altLang="zh-CN" sz="1600" dirty="0"/>
              <a:t>Blockbuster</a:t>
            </a:r>
            <a:r>
              <a:rPr lang="zh-CN" altLang="en-US" sz="1600" dirty="0"/>
              <a:t>相辅相成，一个是巨大的生产商，一个是巨大的零售商，垄断着北美电影产业。而</a:t>
            </a:r>
            <a:r>
              <a:rPr lang="en-US" altLang="zh-CN" sz="1600" dirty="0"/>
              <a:t>N </a:t>
            </a:r>
            <a:r>
              <a:rPr lang="en-US" altLang="zh-CN" sz="1600" dirty="0" err="1"/>
              <a:t>etlifx</a:t>
            </a:r>
            <a:r>
              <a:rPr lang="zh-CN" altLang="en-US" sz="1600" dirty="0"/>
              <a:t>，就在几年前还是个名不见经传的小网站，提供邮递</a:t>
            </a:r>
            <a:r>
              <a:rPr lang="en-US" altLang="zh-CN" sz="1600" dirty="0"/>
              <a:t>DV D</a:t>
            </a:r>
            <a:r>
              <a:rPr lang="zh-CN" altLang="en-US" sz="1600" dirty="0"/>
              <a:t>租赁业务，如今它已经击败了无论规模、力量还是地位都比自己强大得多的</a:t>
            </a:r>
            <a:r>
              <a:rPr lang="en-US" altLang="zh-CN" sz="1600" dirty="0"/>
              <a:t>Blockbuster.</a:t>
            </a:r>
          </a:p>
          <a:p>
            <a:endParaRPr lang="en-US" altLang="zh-CN" sz="1600" dirty="0"/>
          </a:p>
          <a:p>
            <a:r>
              <a:rPr lang="en-US" altLang="zh-CN" sz="1600" dirty="0"/>
              <a:t>    </a:t>
            </a:r>
            <a:r>
              <a:rPr lang="zh-CN" altLang="en-US" sz="1600" dirty="0"/>
              <a:t>这就好像是个老鼠战胜大象的故事。</a:t>
            </a:r>
          </a:p>
          <a:p>
            <a:endParaRPr lang="zh-CN" altLang="en-US" sz="1600" dirty="0"/>
          </a:p>
          <a:p>
            <a:pPr marL="0" indent="0">
              <a:buNone/>
            </a:pPr>
            <a:endParaRPr lang="zh-CN" altLang="en-US" sz="1600" dirty="0"/>
          </a:p>
        </p:txBody>
      </p:sp>
    </p:spTree>
    <p:extLst>
      <p:ext uri="{BB962C8B-B14F-4D97-AF65-F5344CB8AC3E}">
        <p14:creationId xmlns:p14="http://schemas.microsoft.com/office/powerpoint/2010/main" val="262616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838200" indent="-838200" eaLnBrk="1" hangingPunct="1"/>
            <a:r>
              <a:rPr lang="zh-CN" altLang="en-US" b="1" smtClean="0">
                <a:latin typeface="黑体" pitchFamily="49" charset="-122"/>
                <a:ea typeface="黑体" pitchFamily="49" charset="-122"/>
              </a:rPr>
              <a:t>什么是战略管理</a:t>
            </a:r>
          </a:p>
        </p:txBody>
      </p:sp>
      <p:sp>
        <p:nvSpPr>
          <p:cNvPr id="24579" name="Rectangle 3"/>
          <p:cNvSpPr>
            <a:spLocks noGrp="1" noChangeArrowheads="1"/>
          </p:cNvSpPr>
          <p:nvPr>
            <p:ph type="body" idx="1"/>
          </p:nvPr>
        </p:nvSpPr>
        <p:spPr/>
        <p:txBody>
          <a:bodyPr/>
          <a:lstStyle/>
          <a:p>
            <a:pPr eaLnBrk="1" hangingPunct="1">
              <a:lnSpc>
                <a:spcPct val="150000"/>
              </a:lnSpc>
            </a:pPr>
            <a:r>
              <a:rPr lang="zh-CN" altLang="en-US" b="1" dirty="0" smtClean="0">
                <a:latin typeface="黑体" pitchFamily="49" charset="-122"/>
                <a:ea typeface="黑体" pitchFamily="49" charset="-122"/>
              </a:rPr>
              <a:t>战略管理是一系列决定公司长期绩效的决策和措施。</a:t>
            </a:r>
          </a:p>
          <a:p>
            <a:pPr eaLnBrk="1" hangingPunct="1">
              <a:lnSpc>
                <a:spcPct val="150000"/>
              </a:lnSpc>
            </a:pPr>
            <a:r>
              <a:rPr lang="zh-CN" altLang="en-US" b="1" dirty="0" smtClean="0">
                <a:latin typeface="黑体" pitchFamily="49" charset="-122"/>
                <a:ea typeface="黑体" pitchFamily="49" charset="-122"/>
              </a:rPr>
              <a:t>包括环境分析、使命目标、战略制定、战略实施及控制。</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、百视达悲剧</a:t>
            </a:r>
            <a:endParaRPr lang="zh-CN" altLang="en-US" dirty="0"/>
          </a:p>
        </p:txBody>
      </p:sp>
      <p:sp>
        <p:nvSpPr>
          <p:cNvPr id="3" name="内容占位符 2"/>
          <p:cNvSpPr>
            <a:spLocks noGrp="1"/>
          </p:cNvSpPr>
          <p:nvPr>
            <p:ph idx="1"/>
          </p:nvPr>
        </p:nvSpPr>
        <p:spPr/>
        <p:txBody>
          <a:bodyPr/>
          <a:lstStyle/>
          <a:p>
            <a:r>
              <a:rPr lang="zh-CN" altLang="en-US" sz="1600" dirty="0"/>
              <a:t>很多年前人们就清楚，</a:t>
            </a:r>
            <a:r>
              <a:rPr lang="en-US" altLang="zh-CN" sz="1600" dirty="0"/>
              <a:t>B lock-buster</a:t>
            </a:r>
            <a:r>
              <a:rPr lang="zh-CN" altLang="en-US" sz="1600" dirty="0"/>
              <a:t>的经营模式在数码时代是不可持续的，好像是为了提供佐证，近年来公司销售收入不断下降。但</a:t>
            </a:r>
            <a:r>
              <a:rPr lang="en-US" altLang="zh-CN" sz="1600" dirty="0"/>
              <a:t>Block-buster</a:t>
            </a:r>
            <a:r>
              <a:rPr lang="zh-CN" altLang="en-US" sz="1600" dirty="0"/>
              <a:t>有足够长的适应时间，在它首次发布通过邮政系统送递租赁</a:t>
            </a:r>
            <a:r>
              <a:rPr lang="en-US" altLang="zh-CN" sz="1600" dirty="0"/>
              <a:t>D V D</a:t>
            </a:r>
            <a:r>
              <a:rPr lang="zh-CN" altLang="en-US" sz="1600" dirty="0"/>
              <a:t>的业务之前，</a:t>
            </a:r>
            <a:r>
              <a:rPr lang="en-US" altLang="zh-CN" sz="1600" dirty="0"/>
              <a:t>N </a:t>
            </a:r>
            <a:r>
              <a:rPr lang="en-US" altLang="zh-CN" sz="1600" dirty="0" err="1"/>
              <a:t>etlifx</a:t>
            </a:r>
            <a:r>
              <a:rPr lang="zh-CN" altLang="en-US" sz="1600" dirty="0"/>
              <a:t>和另一个竞争对手</a:t>
            </a:r>
            <a:r>
              <a:rPr lang="en-US" altLang="zh-CN" sz="1600" dirty="0"/>
              <a:t>H </a:t>
            </a:r>
            <a:r>
              <a:rPr lang="en-US" altLang="zh-CN" sz="1600" dirty="0" err="1"/>
              <a:t>eck</a:t>
            </a:r>
            <a:r>
              <a:rPr lang="zh-CN" altLang="en-US" sz="1600" dirty="0"/>
              <a:t>展开此项业务已经有</a:t>
            </a:r>
            <a:r>
              <a:rPr lang="en-US" altLang="zh-CN" sz="1600" dirty="0"/>
              <a:t>6</a:t>
            </a:r>
            <a:r>
              <a:rPr lang="zh-CN" altLang="en-US" sz="1600" dirty="0"/>
              <a:t>年时间，真不知道这</a:t>
            </a:r>
            <a:r>
              <a:rPr lang="en-US" altLang="zh-CN" sz="1600" dirty="0"/>
              <a:t>6</a:t>
            </a:r>
            <a:r>
              <a:rPr lang="zh-CN" altLang="en-US" sz="1600" dirty="0"/>
              <a:t>年时间里</a:t>
            </a:r>
            <a:r>
              <a:rPr lang="en-US" altLang="zh-CN" sz="1600" dirty="0"/>
              <a:t>Blockbuster</a:t>
            </a:r>
            <a:r>
              <a:rPr lang="zh-CN" altLang="en-US" sz="1600" dirty="0"/>
              <a:t>都在想什么。就算这样做最终不能挽回败势，</a:t>
            </a:r>
            <a:r>
              <a:rPr lang="en-US" altLang="zh-CN" sz="1600" dirty="0"/>
              <a:t>Blockbuster</a:t>
            </a:r>
            <a:r>
              <a:rPr lang="zh-CN" altLang="en-US" sz="1600" dirty="0"/>
              <a:t>还有充足时间可以管理好资产，无论公司还剩下多少钱，都能体面地分给股东，而不是像现在这样，带着惊人的负债宣布破产，等于给股东一个大耳光。</a:t>
            </a:r>
            <a:r>
              <a:rPr lang="en-US" altLang="zh-CN" sz="1600" dirty="0"/>
              <a:t>Block-buster</a:t>
            </a:r>
            <a:r>
              <a:rPr lang="zh-CN" altLang="en-US" sz="1600" dirty="0"/>
              <a:t>是这样一种公司，就算是失败，连失败的姿态和方式都是失败的。从</a:t>
            </a:r>
            <a:r>
              <a:rPr lang="en-US" altLang="zh-CN" sz="1600" dirty="0"/>
              <a:t>1999</a:t>
            </a:r>
            <a:r>
              <a:rPr lang="zh-CN" altLang="en-US" sz="1600" dirty="0"/>
              <a:t>年开始，</a:t>
            </a:r>
            <a:r>
              <a:rPr lang="en-US" altLang="zh-CN" sz="1600" dirty="0"/>
              <a:t>Blockbuster</a:t>
            </a:r>
            <a:r>
              <a:rPr lang="zh-CN" altLang="en-US" sz="1600" dirty="0"/>
              <a:t>给股东每年的分红就从未超过年纯收入的</a:t>
            </a:r>
            <a:r>
              <a:rPr lang="en-US" altLang="zh-CN" sz="1600" dirty="0"/>
              <a:t>12%</a:t>
            </a:r>
            <a:r>
              <a:rPr lang="zh-CN" altLang="en-US" sz="1600" dirty="0"/>
              <a:t>，这在著名大型连锁零售企业中是非常低的，更糟糕的是，在意识到公司竞争力出现问题后，高级管理层走马灯似的更换，每次更换都意味着花费巨资执行那些无用的复兴计划，徒劳想挽救这种已经过时的零售模式，最终股东资产全部被浪费掉。这些挣扎的结果顶多是延迟最后“审判日”的到来，</a:t>
            </a:r>
            <a:r>
              <a:rPr lang="en-US" altLang="zh-CN" sz="1600" dirty="0"/>
              <a:t>9</a:t>
            </a:r>
            <a:r>
              <a:rPr lang="zh-CN" altLang="en-US" sz="1600" dirty="0"/>
              <a:t>月</a:t>
            </a:r>
            <a:r>
              <a:rPr lang="en-US" altLang="zh-CN" sz="1600" dirty="0"/>
              <a:t>23</a:t>
            </a:r>
            <a:r>
              <a:rPr lang="zh-CN" altLang="en-US" sz="1600" dirty="0"/>
              <a:t>日，这个庞然大物终于向美国破产法院申请破产保护，离庆祝自己</a:t>
            </a:r>
            <a:r>
              <a:rPr lang="en-US" altLang="zh-CN" sz="1600" dirty="0"/>
              <a:t>25</a:t>
            </a:r>
            <a:r>
              <a:rPr lang="zh-CN" altLang="en-US" sz="1600" dirty="0"/>
              <a:t>周年生日只有几个星期而已。</a:t>
            </a:r>
          </a:p>
          <a:p>
            <a:endParaRPr lang="zh-CN" altLang="en-US" sz="1600" dirty="0"/>
          </a:p>
        </p:txBody>
      </p:sp>
    </p:spTree>
    <p:extLst>
      <p:ext uri="{BB962C8B-B14F-4D97-AF65-F5344CB8AC3E}">
        <p14:creationId xmlns:p14="http://schemas.microsoft.com/office/powerpoint/2010/main" val="24226355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dirty="0"/>
              <a:t> 一个曾辉煌的品牌即将沦为数码时代的牺牲品，不得不说是个悲剧，但是如果人们把视线放回</a:t>
            </a:r>
            <a:r>
              <a:rPr lang="en-US" altLang="zh-CN" sz="1600" dirty="0"/>
              <a:t>20</a:t>
            </a:r>
            <a:r>
              <a:rPr lang="zh-CN" altLang="en-US" sz="1600" dirty="0"/>
              <a:t>世纪</a:t>
            </a:r>
            <a:r>
              <a:rPr lang="en-US" altLang="zh-CN" sz="1600" dirty="0"/>
              <a:t>90</a:t>
            </a:r>
            <a:r>
              <a:rPr lang="zh-CN" altLang="en-US" sz="1600" dirty="0"/>
              <a:t>年代，就会回想起当时伴随</a:t>
            </a:r>
            <a:r>
              <a:rPr lang="en-US" altLang="zh-CN" sz="1600" dirty="0"/>
              <a:t>Blockbuster</a:t>
            </a:r>
            <a:r>
              <a:rPr lang="zh-CN" altLang="en-US" sz="1600" dirty="0"/>
              <a:t>出现的是</a:t>
            </a:r>
            <a:r>
              <a:rPr lang="en-US" altLang="zh-CN" sz="1600" dirty="0"/>
              <a:t>R </a:t>
            </a:r>
            <a:r>
              <a:rPr lang="en-US" altLang="zh-CN" sz="1600" dirty="0" err="1"/>
              <a:t>itz</a:t>
            </a:r>
            <a:r>
              <a:rPr lang="zh-CN" altLang="en-US" sz="1600" dirty="0"/>
              <a:t>被收购，还有很多视频出租小店被</a:t>
            </a:r>
            <a:r>
              <a:rPr lang="en-US" altLang="zh-CN" sz="1600" dirty="0"/>
              <a:t>Blockbuster</a:t>
            </a:r>
            <a:r>
              <a:rPr lang="zh-CN" altLang="en-US" sz="1600" dirty="0"/>
              <a:t>淘汰。时过境迁，曾经淘汰了小型竞争对手的</a:t>
            </a:r>
            <a:r>
              <a:rPr lang="en-US" altLang="zh-CN" sz="1600" dirty="0"/>
              <a:t>Blockbuster</a:t>
            </a:r>
            <a:r>
              <a:rPr lang="zh-CN" altLang="en-US" sz="1600" dirty="0"/>
              <a:t>自己成为市场淘汰的对象，这其实是商业发展和竞争中最正常不过的事情。</a:t>
            </a:r>
            <a:r>
              <a:rPr lang="en-US" altLang="zh-CN" sz="1600" dirty="0"/>
              <a:t>Blockbuster</a:t>
            </a:r>
            <a:r>
              <a:rPr lang="zh-CN" altLang="en-US" sz="1600" dirty="0"/>
              <a:t>已经与公司高级债券持票人达成协议，将通过债转股的方式将现有负债减少</a:t>
            </a:r>
            <a:r>
              <a:rPr lang="en-US" altLang="zh-CN" sz="1600" dirty="0"/>
              <a:t>90%</a:t>
            </a:r>
            <a:r>
              <a:rPr lang="zh-CN" altLang="en-US" sz="1600" dirty="0"/>
              <a:t>，也就是说从现在开始，</a:t>
            </a:r>
            <a:r>
              <a:rPr lang="en-US" altLang="zh-CN" sz="1600" dirty="0"/>
              <a:t>Blockbuster</a:t>
            </a:r>
            <a:r>
              <a:rPr lang="zh-CN" altLang="en-US" sz="1600" dirty="0"/>
              <a:t>的</a:t>
            </a:r>
            <a:r>
              <a:rPr lang="en-US" altLang="zh-CN" sz="1600" dirty="0"/>
              <a:t>3500</a:t>
            </a:r>
            <a:r>
              <a:rPr lang="zh-CN" altLang="en-US" sz="1600" dirty="0"/>
              <a:t>家分店还将正常营业，所有债权人将成为全部分店的新主人，重组后新公司的负债大约只有</a:t>
            </a:r>
            <a:r>
              <a:rPr lang="en-US" altLang="zh-CN" sz="1600" dirty="0"/>
              <a:t>1</a:t>
            </a:r>
            <a:r>
              <a:rPr lang="zh-CN" altLang="en-US" sz="1600" dirty="0"/>
              <a:t>亿美元。为了更好地同</a:t>
            </a:r>
            <a:r>
              <a:rPr lang="en-US" altLang="zh-CN" sz="1600" dirty="0"/>
              <a:t>N </a:t>
            </a:r>
            <a:r>
              <a:rPr lang="en-US" altLang="zh-CN" sz="1600" dirty="0" err="1"/>
              <a:t>etlifx</a:t>
            </a:r>
            <a:r>
              <a:rPr lang="zh-CN" altLang="en-US" sz="1600" dirty="0"/>
              <a:t>等租赁商和下载商竞争，</a:t>
            </a:r>
            <a:r>
              <a:rPr lang="en-US" altLang="zh-CN" sz="1600" dirty="0"/>
              <a:t>Blockbuster</a:t>
            </a:r>
            <a:r>
              <a:rPr lang="zh-CN" altLang="en-US" sz="1600" dirty="0"/>
              <a:t>打算减少连锁店数量。此外它还面临着包括苹果在内的其他竞争对手（苹果通过其</a:t>
            </a:r>
            <a:r>
              <a:rPr lang="en-US" altLang="zh-CN" sz="1600" dirty="0"/>
              <a:t>iTunes</a:t>
            </a:r>
            <a:r>
              <a:rPr lang="zh-CN" altLang="en-US" sz="1600" dirty="0"/>
              <a:t>服务出租电影）。市场分析人士表示，公司必须关闭至少</a:t>
            </a:r>
            <a:r>
              <a:rPr lang="en-US" altLang="zh-CN" sz="1600" dirty="0"/>
              <a:t>2/3</a:t>
            </a:r>
            <a:r>
              <a:rPr lang="zh-CN" altLang="en-US" sz="1600" dirty="0"/>
              <a:t>的分店才能保持竞争力，但是</a:t>
            </a:r>
            <a:r>
              <a:rPr lang="en-US" altLang="zh-CN" sz="1600" dirty="0"/>
              <a:t>Block-buster</a:t>
            </a:r>
            <a:r>
              <a:rPr lang="zh-CN" altLang="en-US" sz="1600" dirty="0"/>
              <a:t>的</a:t>
            </a:r>
            <a:r>
              <a:rPr lang="en-US" altLang="zh-CN" sz="1600" dirty="0"/>
              <a:t>C E O</a:t>
            </a:r>
            <a:r>
              <a:rPr lang="zh-CN" altLang="en-US" sz="1600" dirty="0"/>
              <a:t>吉姆</a:t>
            </a:r>
            <a:r>
              <a:rPr lang="en-US" altLang="zh-CN" sz="1600" dirty="0"/>
              <a:t>·</a:t>
            </a:r>
            <a:r>
              <a:rPr lang="zh-CN" altLang="en-US" sz="1600" dirty="0"/>
              <a:t>柯伊斯（</a:t>
            </a:r>
            <a:r>
              <a:rPr lang="en-US" altLang="zh-CN" sz="1600" dirty="0" err="1"/>
              <a:t>JimK</a:t>
            </a:r>
            <a:r>
              <a:rPr lang="en-US" altLang="zh-CN" sz="1600" dirty="0"/>
              <a:t> eyes</a:t>
            </a:r>
            <a:r>
              <a:rPr lang="zh-CN" altLang="en-US" sz="1600" dirty="0"/>
              <a:t>）目前就此还没有任何说法。公司宣布破产后他发表声明称：“经过细致透彻的分析，我们认为现在宣布破产是挽救公司资产负债表和保证</a:t>
            </a:r>
            <a:r>
              <a:rPr lang="en-US" altLang="zh-CN" sz="1600" dirty="0"/>
              <a:t>Blockbuster</a:t>
            </a:r>
            <a:r>
              <a:rPr lang="zh-CN" altLang="en-US" sz="1600" dirty="0"/>
              <a:t>今后正常发展的最佳做法，我们将继续转变商业模式，迎合客户的需求。”</a:t>
            </a:r>
          </a:p>
          <a:p>
            <a:endParaRPr lang="zh-CN" altLang="en-US" sz="1600" dirty="0"/>
          </a:p>
          <a:p>
            <a:r>
              <a:rPr lang="zh-CN" altLang="en-US" sz="1600" dirty="0"/>
              <a:t>    对于正在衰退中挣扎的美国经济来说，</a:t>
            </a:r>
            <a:r>
              <a:rPr lang="en-US" altLang="zh-CN" sz="1600" dirty="0"/>
              <a:t>Blockbuster</a:t>
            </a:r>
            <a:r>
              <a:rPr lang="zh-CN" altLang="en-US" sz="1600" dirty="0"/>
              <a:t>破产不止是个坏消息。这个总部在达拉斯的企业有</a:t>
            </a:r>
            <a:r>
              <a:rPr lang="en-US" altLang="zh-CN" sz="1600" dirty="0"/>
              <a:t>25500</a:t>
            </a:r>
            <a:r>
              <a:rPr lang="zh-CN" altLang="en-US" sz="1600" dirty="0"/>
              <a:t>名雇员，其中</a:t>
            </a:r>
            <a:r>
              <a:rPr lang="en-US" altLang="zh-CN" sz="1600" dirty="0"/>
              <a:t>7500</a:t>
            </a:r>
            <a:r>
              <a:rPr lang="zh-CN" altLang="en-US" sz="1600" dirty="0"/>
              <a:t>人是全职，全部雇员中大约有一半要失业，此外这个巨型零售连锁店在北美有星罗棋布的店铺，面积都相当巨大，大规模关闭店铺意味着很多商业广场会有空铺待租，这给原本就沉滞的商业房地产市场雪上加霜。</a:t>
            </a:r>
          </a:p>
          <a:p>
            <a:endParaRPr lang="zh-CN" altLang="en-US" sz="1600" dirty="0"/>
          </a:p>
          <a:p>
            <a:r>
              <a:rPr lang="zh-CN" altLang="en-US" sz="1600" dirty="0"/>
              <a:t>    </a:t>
            </a:r>
          </a:p>
        </p:txBody>
      </p:sp>
      <p:sp>
        <p:nvSpPr>
          <p:cNvPr id="4" name="标题 1"/>
          <p:cNvSpPr>
            <a:spLocks noGrp="1"/>
          </p:cNvSpPr>
          <p:nvPr>
            <p:ph type="title"/>
          </p:nvPr>
        </p:nvSpPr>
        <p:spPr>
          <a:xfrm>
            <a:off x="457200" y="228600"/>
            <a:ext cx="8229600" cy="868363"/>
          </a:xfrm>
        </p:spPr>
        <p:txBody>
          <a:bodyPr/>
          <a:lstStyle/>
          <a:p>
            <a:r>
              <a:rPr lang="en-US" altLang="zh-CN" dirty="0" smtClean="0"/>
              <a:t>2</a:t>
            </a:r>
            <a:r>
              <a:rPr lang="zh-CN" altLang="en-US" dirty="0" smtClean="0"/>
              <a:t>、百视达悲剧</a:t>
            </a:r>
            <a:endParaRPr lang="zh-CN" altLang="en-US" dirty="0"/>
          </a:p>
        </p:txBody>
      </p:sp>
    </p:spTree>
    <p:extLst>
      <p:ext uri="{BB962C8B-B14F-4D97-AF65-F5344CB8AC3E}">
        <p14:creationId xmlns:p14="http://schemas.microsoft.com/office/powerpoint/2010/main" val="26608919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、克莱斯勒的困境</a:t>
            </a:r>
            <a:endParaRPr lang="zh-CN" altLang="en-US" dirty="0"/>
          </a:p>
        </p:txBody>
      </p:sp>
      <p:sp>
        <p:nvSpPr>
          <p:cNvPr id="3" name="内容占位符 2"/>
          <p:cNvSpPr>
            <a:spLocks noGrp="1"/>
          </p:cNvSpPr>
          <p:nvPr>
            <p:ph idx="1"/>
          </p:nvPr>
        </p:nvSpPr>
        <p:spPr/>
        <p:txBody>
          <a:bodyPr/>
          <a:lstStyle/>
          <a:p>
            <a:pPr marL="0" indent="0">
              <a:buNone/>
            </a:pPr>
            <a:r>
              <a:rPr lang="zh-CN" altLang="en-US" sz="1600" dirty="0" smtClean="0"/>
              <a:t>克莱斯勒</a:t>
            </a:r>
            <a:r>
              <a:rPr lang="zh-CN" altLang="en-US" sz="1600" dirty="0"/>
              <a:t>汽车公司是美国第三大汽车工业公司，创立于</a:t>
            </a:r>
            <a:r>
              <a:rPr lang="en-US" altLang="zh-CN" sz="1600" dirty="0"/>
              <a:t>1925</a:t>
            </a:r>
            <a:r>
              <a:rPr lang="zh-CN" altLang="en-US" sz="1600" dirty="0"/>
              <a:t>年创始人名叫沃尔特</a:t>
            </a:r>
            <a:r>
              <a:rPr lang="en-US" altLang="zh-CN" sz="1600" dirty="0"/>
              <a:t>·</a:t>
            </a:r>
            <a:r>
              <a:rPr lang="zh-CN" altLang="en-US" sz="1600" dirty="0"/>
              <a:t>克莱斯勒</a:t>
            </a:r>
            <a:r>
              <a:rPr lang="zh-CN" altLang="en-US" sz="1600" dirty="0" smtClean="0"/>
              <a:t>。</a:t>
            </a:r>
            <a:r>
              <a:rPr lang="en-US" altLang="zh-CN" sz="1600" dirty="0" smtClean="0"/>
              <a:t>1924</a:t>
            </a:r>
            <a:r>
              <a:rPr lang="zh-CN" altLang="en-US" sz="1600" dirty="0"/>
              <a:t>年通用旗下别克分部生产经理沃尔特</a:t>
            </a:r>
            <a:r>
              <a:rPr lang="en-US" altLang="zh-CN" sz="1600" dirty="0"/>
              <a:t>·</a:t>
            </a:r>
            <a:r>
              <a:rPr lang="zh-CN" altLang="en-US" sz="1600" dirty="0"/>
              <a:t>克莱斯勒在事业的顶峰时期，出人意料的离开通用汽车公司进入威廉斯</a:t>
            </a:r>
            <a:r>
              <a:rPr lang="en-US" altLang="zh-CN" sz="1600" dirty="0"/>
              <a:t>·</a:t>
            </a:r>
            <a:r>
              <a:rPr lang="zh-CN" altLang="en-US" sz="1600" dirty="0"/>
              <a:t>欧夫兰公司，开始生产克莱斯勒牌汽车。</a:t>
            </a:r>
            <a:r>
              <a:rPr lang="en-US" altLang="zh-CN" sz="1600" dirty="0"/>
              <a:t>1925</a:t>
            </a:r>
            <a:r>
              <a:rPr lang="zh-CN" altLang="en-US" sz="1600" dirty="0"/>
              <a:t>年他买下破产的马克斯维尔公司组建自己的公司。他集中大量的研发费用，并聘请世界著名工程师，对公司进行重新改建。很快，经过上百位工程师精心研制的“克莱斯勒</a:t>
            </a:r>
            <a:r>
              <a:rPr lang="en-US" altLang="zh-CN" sz="1600" dirty="0"/>
              <a:t>6</a:t>
            </a:r>
            <a:r>
              <a:rPr lang="zh-CN" altLang="en-US" sz="1600" dirty="0"/>
              <a:t>型”诞生了，这部车具有高压缩比引擎、可换式机油滤心，极速超过一百公里。一经推出即广受消费者的欢迎，第一年就卖出三万二千辆，成为当时美国畅销车型</a:t>
            </a:r>
            <a:r>
              <a:rPr lang="zh-CN" altLang="en-US" sz="1600" dirty="0" smtClean="0"/>
              <a:t>。作为</a:t>
            </a:r>
            <a:r>
              <a:rPr lang="zh-CN" altLang="en-US" sz="1600" dirty="0"/>
              <a:t>美国三大汽车公司之一的克莱斯勒汽车公司，曾经两度濒于破产，多亏美国政府的干预，克莱斯勒公司才得以生存下来。在这之后，公司不断推陈出新的车型策略和精明的管理制度，使公司的规模迅速壮大。公司又不失时机的设计并推出符合时代潮流的新车型，故此，它享有了比其它汽车更高的声望，显出了比竞争者更多的勇气。因此，被喻为美国汽车制造业的设计领导者</a:t>
            </a:r>
            <a:r>
              <a:rPr lang="zh-CN" altLang="en-US" sz="1600" dirty="0" smtClean="0"/>
              <a:t>。</a:t>
            </a:r>
            <a:endParaRPr lang="zh-CN" altLang="en-US" sz="1600" dirty="0"/>
          </a:p>
          <a:p>
            <a:r>
              <a:rPr lang="zh-CN" altLang="en-US" sz="1600" dirty="0"/>
              <a:t>创业之初：开发自己的轿车</a:t>
            </a:r>
          </a:p>
          <a:p>
            <a:pPr marL="0" indent="0">
              <a:buNone/>
            </a:pPr>
            <a:r>
              <a:rPr lang="zh-CN" altLang="en-US" sz="1600" dirty="0" smtClean="0"/>
              <a:t>克莱斯勒</a:t>
            </a:r>
            <a:r>
              <a:rPr lang="zh-CN" altLang="en-US" sz="1600" dirty="0"/>
              <a:t>公司的创始人克莱斯勒是一个机械天才，并在铁路行业和通用汽车公司展露出其卓越的管理才能，而其挽救威力斯</a:t>
            </a:r>
            <a:r>
              <a:rPr lang="en-US" altLang="zh-CN" sz="1600" dirty="0"/>
              <a:t>—</a:t>
            </a:r>
            <a:r>
              <a:rPr lang="zh-CN" altLang="en-US" sz="1600" dirty="0"/>
              <a:t>欧弗兰特</a:t>
            </a:r>
            <a:r>
              <a:rPr lang="en-US" altLang="zh-CN" sz="1600" dirty="0"/>
              <a:t>(</a:t>
            </a:r>
            <a:r>
              <a:rPr lang="en-US" altLang="zh-CN" sz="1600" dirty="0" err="1"/>
              <a:t>Willys</a:t>
            </a:r>
            <a:r>
              <a:rPr lang="en-US" altLang="zh-CN" sz="1600" dirty="0"/>
              <a:t>—Overland)</a:t>
            </a:r>
            <a:r>
              <a:rPr lang="zh-CN" altLang="en-US" sz="1600" dirty="0"/>
              <a:t>公司和马克斯威尔</a:t>
            </a:r>
            <a:r>
              <a:rPr lang="en-US" altLang="zh-CN" sz="1600" dirty="0"/>
              <a:t>—</a:t>
            </a:r>
            <a:r>
              <a:rPr lang="zh-CN" altLang="en-US" sz="1600" dirty="0"/>
              <a:t>查默斯</a:t>
            </a:r>
            <a:r>
              <a:rPr lang="en-US" altLang="zh-CN" sz="1600" dirty="0"/>
              <a:t>(Maxwell—</a:t>
            </a:r>
            <a:r>
              <a:rPr lang="en-US" altLang="zh-CN" sz="1600" dirty="0" err="1"/>
              <a:t>chalmers</a:t>
            </a:r>
            <a:r>
              <a:rPr lang="en-US" altLang="zh-CN" sz="1600" dirty="0"/>
              <a:t>)</a:t>
            </a:r>
            <a:r>
              <a:rPr lang="zh-CN" altLang="en-US" sz="1600" dirty="0"/>
              <a:t>汽车公司的成功案例又给其带来“公司医生”的美誉，进而导致了克莱斯勒公司的建立。</a:t>
            </a:r>
          </a:p>
          <a:p>
            <a:pPr marL="0" indent="0">
              <a:buNone/>
            </a:pPr>
            <a:r>
              <a:rPr lang="en-US" altLang="zh-CN" sz="1600" dirty="0" smtClean="0"/>
              <a:t>1922</a:t>
            </a:r>
            <a:r>
              <a:rPr lang="zh-CN" altLang="en-US" sz="1600" dirty="0"/>
              <a:t>年，由当时业界非常著名的三位工程师组成的技术团队来到密执安州来专门为克莱斯勒工作。该技术团队设计出了一种汽车，克莱斯勒在刚刚看见样车模型时就予以了肯定。</a:t>
            </a:r>
          </a:p>
          <a:p>
            <a:endParaRPr lang="zh-CN" altLang="en-US" sz="1600" dirty="0"/>
          </a:p>
        </p:txBody>
      </p:sp>
    </p:spTree>
    <p:extLst>
      <p:ext uri="{BB962C8B-B14F-4D97-AF65-F5344CB8AC3E}">
        <p14:creationId xmlns:p14="http://schemas.microsoft.com/office/powerpoint/2010/main" val="82544758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dirty="0"/>
              <a:t>克莱斯勒曾经想要让这种新型的克莱斯勒</a:t>
            </a:r>
            <a:r>
              <a:rPr lang="en-US" altLang="zh-CN" sz="1600" dirty="0"/>
              <a:t>—6(</a:t>
            </a:r>
            <a:r>
              <a:rPr lang="en-US" altLang="zh-CN" sz="1600" dirty="0" err="1"/>
              <a:t>ChryslerSix</a:t>
            </a:r>
            <a:r>
              <a:rPr lang="en-US" altLang="zh-CN" sz="1600" dirty="0"/>
              <a:t>)</a:t>
            </a:r>
            <a:r>
              <a:rPr lang="zh-CN" altLang="en-US" sz="1600" dirty="0"/>
              <a:t>型轿车作为纽约汽车展览会的一个组成部分参展，但是由于这个车型还没有投产的原因，展览会的经营者拒绝了他的要求。于是，克莱斯勒把这辆轿车停放在旅馆的门厅里，因为很多投资者和参展者都要从那里经过，从而使他有机会寻找有兴趣的投资者。果然，一位查斯证券</a:t>
            </a:r>
            <a:r>
              <a:rPr lang="en-US" altLang="zh-CN" sz="1600" dirty="0"/>
              <a:t>(Chase Securities)</a:t>
            </a:r>
            <a:r>
              <a:rPr lang="zh-CN" altLang="en-US" sz="1600" dirty="0"/>
              <a:t>的银行家，最后签署了一份协议，通过发行</a:t>
            </a:r>
            <a:r>
              <a:rPr lang="en-US" altLang="zh-CN" sz="1600" dirty="0"/>
              <a:t>500</a:t>
            </a:r>
            <a:r>
              <a:rPr lang="zh-CN" altLang="en-US" sz="1600" dirty="0"/>
              <a:t>万美元的马克斯威尔汽车股份有限公司</a:t>
            </a:r>
            <a:r>
              <a:rPr lang="en-US" altLang="zh-CN" sz="1600" dirty="0"/>
              <a:t>(Maxwell Motor Corp</a:t>
            </a:r>
            <a:r>
              <a:rPr lang="zh-CN" altLang="en-US" sz="1600" dirty="0"/>
              <a:t>．</a:t>
            </a:r>
            <a:r>
              <a:rPr lang="en-US" altLang="zh-CN" sz="1600" dirty="0"/>
              <a:t>)</a:t>
            </a:r>
            <a:r>
              <a:rPr lang="zh-CN" altLang="en-US" sz="1600" dirty="0"/>
              <a:t>债券来为克莱斯勒的轿车开发计划筹措资金。</a:t>
            </a:r>
          </a:p>
          <a:p>
            <a:endParaRPr lang="zh-CN" altLang="en-US" sz="1600" dirty="0"/>
          </a:p>
          <a:p>
            <a:r>
              <a:rPr lang="zh-CN" altLang="en-US" sz="1600" dirty="0"/>
              <a:t>原始的克莱斯勒轿车系列由</a:t>
            </a:r>
            <a:r>
              <a:rPr lang="en-US" altLang="zh-CN" sz="1600" dirty="0"/>
              <a:t>6</a:t>
            </a:r>
            <a:r>
              <a:rPr lang="zh-CN" altLang="en-US" sz="1600" dirty="0"/>
              <a:t>种车身式样组成。克莱斯勒这样来解释为什么他创造了他所梦想的汽车：“我正在建造克莱斯勒轿车，因为我已经梦想多年了，公众对实际的轻型轿车有这样一个确定的概念不能过大、过重，而且供</a:t>
            </a:r>
            <a:r>
              <a:rPr lang="en-US" altLang="zh-CN" sz="1600" dirty="0"/>
              <a:t>5</a:t>
            </a:r>
            <a:r>
              <a:rPr lang="zh-CN" altLang="en-US" sz="1600" dirty="0"/>
              <a:t>个人乘坐的空间应该绰绰有余，另外购置和使用都是经济的。”这段访谈出现在克莱斯勒品牌第一次刊登在出版物上的广告之中，在全国范围内于</a:t>
            </a:r>
            <a:r>
              <a:rPr lang="en-US" altLang="zh-CN" sz="1600" dirty="0"/>
              <a:t>1923</a:t>
            </a:r>
            <a:r>
              <a:rPr lang="zh-CN" altLang="en-US" sz="1600" dirty="0"/>
              <a:t>年</a:t>
            </a:r>
            <a:r>
              <a:rPr lang="en-US" altLang="zh-CN" sz="1600" dirty="0"/>
              <a:t>12</a:t>
            </a:r>
            <a:r>
              <a:rPr lang="zh-CN" altLang="en-US" sz="1600" dirty="0"/>
              <a:t>月刊登发行，距离轿车正式向消费者展示只有不足一个月的时间。根据媒体报道，新型轿车的发动机是“几乎不考虑成本而设计和制造的，因为该发动机将有助于创立品牌的声誉。”</a:t>
            </a:r>
            <a:r>
              <a:rPr lang="en-US" altLang="zh-CN" sz="1600" dirty="0"/>
              <a:t>1924</a:t>
            </a:r>
            <a:r>
              <a:rPr lang="zh-CN" altLang="en-US" sz="1600" dirty="0"/>
              <a:t>年克莱斯勒轿车的另一个显著特点是它的制动系统：洛克希德</a:t>
            </a:r>
            <a:r>
              <a:rPr lang="en-US" altLang="zh-CN" sz="1600" dirty="0"/>
              <a:t>(Lockheed)</a:t>
            </a:r>
            <a:r>
              <a:rPr lang="zh-CN" altLang="en-US" sz="1600" dirty="0"/>
              <a:t>四轮液压制动器首次被装备在美国生产的普通价值的轿车上。该制动系统平衡了制动力的分配，使驾驶员能够在保持对车辆绝对控制的条件下达到比较高的车速。</a:t>
            </a:r>
          </a:p>
          <a:p>
            <a:endParaRPr lang="zh-CN" altLang="en-US" sz="1600" dirty="0"/>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en-US" altLang="zh-CN" dirty="0" smtClean="0"/>
              <a:t>3</a:t>
            </a:r>
            <a:r>
              <a:rPr lang="zh-CN" altLang="en-US" dirty="0" smtClean="0"/>
              <a:t>、克莱斯勒的困境</a:t>
            </a:r>
            <a:endParaRPr lang="zh-CN" altLang="en-US" dirty="0"/>
          </a:p>
        </p:txBody>
      </p:sp>
    </p:spTree>
    <p:extLst>
      <p:ext uri="{BB962C8B-B14F-4D97-AF65-F5344CB8AC3E}">
        <p14:creationId xmlns:p14="http://schemas.microsoft.com/office/powerpoint/2010/main" val="12720948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a:t>发展壮大：进入国际市场</a:t>
            </a:r>
          </a:p>
          <a:p>
            <a:endParaRPr lang="zh-CN" altLang="en-US" sz="1600" dirty="0"/>
          </a:p>
          <a:p>
            <a:r>
              <a:rPr lang="zh-CN" altLang="en-US" sz="1600" dirty="0"/>
              <a:t>随着经营的扩大，克莱斯勒开始向海外扩张，先后在澳大利亚、法国、英国、巴西建厂和收买当地汽车公司股权，购买了意大利的马沙拉蒂公司和兰伯基尼公司，从而使公司成为一个跨国汽车公司。在</a:t>
            </a:r>
            <a:r>
              <a:rPr lang="en-US" altLang="zh-CN" sz="1600" dirty="0"/>
              <a:t>30</a:t>
            </a:r>
            <a:r>
              <a:rPr lang="zh-CN" altLang="en-US" sz="1600" dirty="0"/>
              <a:t>年代它的黄金时期，曾一度超过福特公司</a:t>
            </a:r>
            <a:r>
              <a:rPr lang="zh-CN" altLang="en-US" sz="1600" dirty="0" smtClean="0"/>
              <a:t>。</a:t>
            </a:r>
            <a:endParaRPr lang="zh-CN" altLang="en-US" sz="1600" dirty="0"/>
          </a:p>
          <a:p>
            <a:r>
              <a:rPr lang="en-US" altLang="zh-CN" sz="1600" dirty="0"/>
              <a:t>1926</a:t>
            </a:r>
            <a:r>
              <a:rPr lang="zh-CN" altLang="en-US" sz="1600" dirty="0"/>
              <a:t>年，克莱斯勒公司在所有的主要月刊和周刊上都宣传了自己的汽车品牌，经常利用加粗的黑体文字而不是利用图形来宣传。</a:t>
            </a:r>
            <a:r>
              <a:rPr lang="en-US" altLang="zh-CN" sz="1600" dirty="0"/>
              <a:t>1927</a:t>
            </a:r>
            <a:r>
              <a:rPr lang="zh-CN" altLang="en-US" sz="1600" dirty="0"/>
              <a:t>年，克莱斯勒推出他的第一个彩色广告宣传活动，集中宣传了帝国</a:t>
            </a:r>
            <a:r>
              <a:rPr lang="en-US" altLang="zh-CN" sz="1600" dirty="0"/>
              <a:t>80(Imperial 80)</a:t>
            </a:r>
            <a:r>
              <a:rPr lang="zh-CN" altLang="en-US" sz="1600" dirty="0"/>
              <a:t>型轿车。随后，克莱斯勒继续开发他的轿车产品系列，如“</a:t>
            </a:r>
            <a:r>
              <a:rPr lang="en-US" altLang="zh-CN" sz="1600" dirty="0"/>
              <a:t>70”</a:t>
            </a:r>
            <a:r>
              <a:rPr lang="zh-CN" altLang="en-US" sz="1600" dirty="0"/>
              <a:t>和“</a:t>
            </a:r>
            <a:r>
              <a:rPr lang="en-US" altLang="zh-CN" sz="1600" dirty="0"/>
              <a:t>80”</a:t>
            </a:r>
            <a:r>
              <a:rPr lang="zh-CN" altLang="en-US" sz="1600" dirty="0"/>
              <a:t>系列，这里的数字表示汽车的最高设计车速。在</a:t>
            </a:r>
            <a:r>
              <a:rPr lang="en-US" altLang="zh-CN" sz="1600" dirty="0"/>
              <a:t>1925</a:t>
            </a:r>
            <a:r>
              <a:rPr lang="zh-CN" altLang="en-US" sz="1600" dirty="0"/>
              <a:t>年，一种克莱斯勒轿车在法国的勒曼斯</a:t>
            </a:r>
            <a:r>
              <a:rPr lang="en-US" altLang="zh-CN" sz="1600" dirty="0"/>
              <a:t>(</a:t>
            </a:r>
            <a:r>
              <a:rPr lang="en-US" altLang="zh-CN" sz="1600" dirty="0" err="1"/>
              <a:t>LeMans</a:t>
            </a:r>
            <a:r>
              <a:rPr lang="en-US" altLang="zh-CN" sz="1600" dirty="0"/>
              <a:t>)</a:t>
            </a:r>
            <a:r>
              <a:rPr lang="zh-CN" altLang="en-US" sz="1600" dirty="0"/>
              <a:t>投入生产。克莱斯勒的帝国系列轿车也于</a:t>
            </a:r>
            <a:r>
              <a:rPr lang="en-US" altLang="zh-CN" sz="1600" dirty="0"/>
              <a:t>1926</a:t>
            </a:r>
            <a:r>
              <a:rPr lang="zh-CN" altLang="en-US" sz="1600" dirty="0"/>
              <a:t>年作为一种豪华车型推向市场。同一年，克莱斯勒首次采用封闭式橡胶结构作为发动机的悬置方式，以减轻振动</a:t>
            </a:r>
            <a:r>
              <a:rPr lang="zh-CN" altLang="en-US" sz="1600" dirty="0" smtClean="0"/>
              <a:t>。</a:t>
            </a:r>
            <a:endParaRPr lang="zh-CN" altLang="en-US" sz="1600" dirty="0"/>
          </a:p>
          <a:p>
            <a:r>
              <a:rPr lang="zh-CN" altLang="en-US" sz="1600" dirty="0"/>
              <a:t>克莱斯勒于</a:t>
            </a:r>
            <a:r>
              <a:rPr lang="en-US" altLang="zh-CN" sz="1600" dirty="0"/>
              <a:t>1926</a:t>
            </a:r>
            <a:r>
              <a:rPr lang="zh-CN" altLang="en-US" sz="1600" dirty="0"/>
              <a:t>年和</a:t>
            </a:r>
            <a:r>
              <a:rPr lang="en-US" altLang="zh-CN" sz="1600" dirty="0"/>
              <a:t>1927</a:t>
            </a:r>
            <a:r>
              <a:rPr lang="zh-CN" altLang="en-US" sz="1600" dirty="0"/>
              <a:t>年分别在比利时的安特卫普</a:t>
            </a:r>
            <a:r>
              <a:rPr lang="en-US" altLang="zh-CN" sz="1600" dirty="0"/>
              <a:t>(Antwerp)</a:t>
            </a:r>
            <a:r>
              <a:rPr lang="zh-CN" altLang="en-US" sz="1600" dirty="0"/>
              <a:t>组建</a:t>
            </a:r>
            <a:r>
              <a:rPr lang="en-US" altLang="zh-CN" sz="1600" dirty="0"/>
              <a:t>S.A.</a:t>
            </a:r>
            <a:r>
              <a:rPr lang="zh-CN" altLang="en-US" sz="1600" dirty="0"/>
              <a:t>克莱斯勒公司，在英国的伦敦组建克莱斯勒汽车有限公司</a:t>
            </a:r>
            <a:r>
              <a:rPr lang="en-US" altLang="zh-CN" sz="1600" dirty="0"/>
              <a:t>(Chrysler Motors Ltd</a:t>
            </a:r>
            <a:r>
              <a:rPr lang="zh-CN" altLang="en-US" sz="1600" dirty="0"/>
              <a:t>．</a:t>
            </a:r>
            <a:r>
              <a:rPr lang="en-US" altLang="zh-CN" sz="1600" dirty="0"/>
              <a:t>)</a:t>
            </a:r>
            <a:r>
              <a:rPr lang="zh-CN" altLang="en-US" sz="1600" dirty="0"/>
              <a:t>，以帮助在北美经济下滑期间保证整个公司的利润。</a:t>
            </a:r>
            <a:r>
              <a:rPr lang="en-US" altLang="zh-CN" sz="1600" dirty="0"/>
              <a:t>1928</a:t>
            </a:r>
            <a:r>
              <a:rPr lang="zh-CN" altLang="en-US" sz="1600" dirty="0"/>
              <a:t>年，克莱斯勒是美国通用汽车公司和福特汽车公司的一个强大的竞争对手，但克莱斯勒虽然盈利，公司似乎难以很好地组织它的经销商网络和生产之间发生的问题，因此公司必须寻找新的汽车车身来源</a:t>
            </a:r>
            <a:r>
              <a:rPr lang="en-US" altLang="zh-CN" sz="1600" dirty="0"/>
              <a:t>(</a:t>
            </a:r>
            <a:r>
              <a:rPr lang="zh-CN" altLang="en-US" sz="1600" dirty="0"/>
              <a:t>车身供应商</a:t>
            </a:r>
            <a:r>
              <a:rPr lang="en-US" altLang="zh-CN" sz="1600" dirty="0"/>
              <a:t>)</a:t>
            </a:r>
            <a:r>
              <a:rPr lang="zh-CN" altLang="en-US" sz="1600" dirty="0"/>
              <a:t>。</a:t>
            </a:r>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en-US" altLang="zh-CN" dirty="0" smtClean="0"/>
              <a:t>3</a:t>
            </a:r>
            <a:r>
              <a:rPr lang="zh-CN" altLang="en-US" dirty="0" smtClean="0"/>
              <a:t>、克莱斯勒的困境</a:t>
            </a:r>
            <a:endParaRPr lang="zh-CN" altLang="en-US" dirty="0"/>
          </a:p>
        </p:txBody>
      </p:sp>
    </p:spTree>
    <p:extLst>
      <p:ext uri="{BB962C8B-B14F-4D97-AF65-F5344CB8AC3E}">
        <p14:creationId xmlns:p14="http://schemas.microsoft.com/office/powerpoint/2010/main" val="290391084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dirty="0"/>
              <a:t>当年在克莱斯勒的大力倡导下，通用汽车公司收购了费希博德车身公司，导致后来急剧地限制允许克莱斯勒购买的车身数量。这是一个讽刺性的曲折，他的新公司正在为他当年对通用公司的建议而付出代价，这意味着克莱斯勒公司正在度过其早期发展过程中的最大困难时期。</a:t>
            </a:r>
          </a:p>
          <a:p>
            <a:endParaRPr lang="zh-CN" altLang="en-US" sz="1600" b="1" dirty="0"/>
          </a:p>
          <a:p>
            <a:r>
              <a:rPr lang="zh-CN" altLang="en-US" sz="1600" b="1" dirty="0"/>
              <a:t>两次陷入困境 美国政府搭救</a:t>
            </a:r>
          </a:p>
          <a:p>
            <a:endParaRPr lang="zh-CN" altLang="en-US" sz="1600" dirty="0"/>
          </a:p>
          <a:p>
            <a:r>
              <a:rPr lang="zh-CN" altLang="en-US" sz="1600" dirty="0"/>
              <a:t>本世纪</a:t>
            </a:r>
            <a:r>
              <a:rPr lang="en-US" altLang="zh-CN" sz="1600" dirty="0"/>
              <a:t>70</a:t>
            </a:r>
            <a:r>
              <a:rPr lang="zh-CN" altLang="en-US" sz="1600" dirty="0"/>
              <a:t>年代，公司因管理不善濒于倒闭，著名企业家李</a:t>
            </a:r>
            <a:r>
              <a:rPr lang="en-US" altLang="zh-CN" sz="1600" dirty="0"/>
              <a:t>·</a:t>
            </a:r>
            <a:r>
              <a:rPr lang="zh-CN" altLang="en-US" sz="1600" dirty="0"/>
              <a:t>雅柯卡接管该公司。雅柯卡上任后大胆启用新人，裁减员工，争取政府资助，并把主要精力投入市场调研和产品开发上，并在产品广告上出奇制胜。在</a:t>
            </a:r>
            <a:r>
              <a:rPr lang="en-US" altLang="zh-CN" sz="1600" dirty="0"/>
              <a:t>80</a:t>
            </a:r>
            <a:r>
              <a:rPr lang="zh-CN" altLang="en-US" sz="1600" dirty="0"/>
              <a:t>年代初，克莱斯勒又奇迹般地活了过来，继续排在世界前</a:t>
            </a:r>
            <a:r>
              <a:rPr lang="en-US" altLang="zh-CN" sz="1600" dirty="0"/>
              <a:t>5</a:t>
            </a:r>
            <a:r>
              <a:rPr lang="zh-CN" altLang="en-US" sz="1600" dirty="0"/>
              <a:t>名汽车大公司行列。</a:t>
            </a:r>
          </a:p>
          <a:p>
            <a:endParaRPr lang="zh-CN" altLang="en-US" sz="1600" dirty="0"/>
          </a:p>
          <a:p>
            <a:r>
              <a:rPr lang="zh-CN" altLang="en-US" sz="1600" dirty="0"/>
              <a:t>进入</a:t>
            </a:r>
            <a:r>
              <a:rPr lang="en-US" altLang="zh-CN" sz="1600" dirty="0"/>
              <a:t>90</a:t>
            </a:r>
            <a:r>
              <a:rPr lang="zh-CN" altLang="en-US" sz="1600" dirty="0"/>
              <a:t>年代，因日本汽车公司的进攻，克莱斯勒再次陷入困境，它在汽车公司排名中一降再降，甚至降到日产美国分公司</a:t>
            </a:r>
            <a:r>
              <a:rPr lang="en-US" altLang="zh-CN" sz="1600" dirty="0"/>
              <a:t>(</a:t>
            </a:r>
            <a:r>
              <a:rPr lang="zh-CN" altLang="en-US" sz="1600" dirty="0"/>
              <a:t>美国市场</a:t>
            </a:r>
            <a:r>
              <a:rPr lang="en-US" altLang="zh-CN" sz="1600" dirty="0"/>
              <a:t>)</a:t>
            </a:r>
            <a:r>
              <a:rPr lang="zh-CN" altLang="en-US" sz="1600" dirty="0"/>
              <a:t>之下。所以，克莱斯勒当时传出了一则令人震惊的消息，那就是与戴姆勒</a:t>
            </a:r>
            <a:r>
              <a:rPr lang="en-US" altLang="zh-CN" sz="1600" dirty="0"/>
              <a:t>·</a:t>
            </a:r>
            <a:r>
              <a:rPr lang="zh-CN" altLang="en-US" sz="1600" dirty="0"/>
              <a:t>奔驰的合并。这一合并使戴姆勒</a:t>
            </a:r>
            <a:r>
              <a:rPr lang="en-US" altLang="zh-CN" sz="1600" dirty="0"/>
              <a:t>·</a:t>
            </a:r>
            <a:r>
              <a:rPr lang="zh-CN" altLang="en-US" sz="1600" dirty="0"/>
              <a:t>克莱斯勒囊括了克莱斯勒、道奇、</a:t>
            </a:r>
            <a:r>
              <a:rPr lang="en-US" altLang="zh-CN" sz="1600" dirty="0"/>
              <a:t>Jeep</a:t>
            </a:r>
            <a:r>
              <a:rPr lang="zh-CN" altLang="en-US" sz="1600" dirty="0"/>
              <a:t>、梅赛德斯</a:t>
            </a:r>
            <a:r>
              <a:rPr lang="en-US" altLang="zh-CN" sz="1600" dirty="0"/>
              <a:t>-</a:t>
            </a:r>
            <a:r>
              <a:rPr lang="zh-CN" altLang="en-US" sz="1600" dirty="0"/>
              <a:t>奔驰、精灵</a:t>
            </a:r>
            <a:r>
              <a:rPr lang="en-US" altLang="zh-CN" sz="1600" dirty="0"/>
              <a:t>(Smart)</a:t>
            </a:r>
            <a:r>
              <a:rPr lang="zh-CN" altLang="en-US" sz="1600" dirty="0"/>
              <a:t>在内的众多知名汽车品牌。这为克莱斯勒和戴姆勒</a:t>
            </a:r>
            <a:r>
              <a:rPr lang="en-US" altLang="zh-CN" sz="1600" dirty="0"/>
              <a:t>·</a:t>
            </a:r>
            <a:r>
              <a:rPr lang="zh-CN" altLang="en-US" sz="1600" dirty="0"/>
              <a:t>奔驰双方的发展积蓄了更多的优势和实力。</a:t>
            </a:r>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en-US" altLang="zh-CN" dirty="0" smtClean="0"/>
              <a:t>3</a:t>
            </a:r>
            <a:r>
              <a:rPr lang="zh-CN" altLang="en-US" dirty="0" smtClean="0"/>
              <a:t>、克莱斯勒的困境</a:t>
            </a:r>
            <a:endParaRPr lang="zh-CN" altLang="en-US" dirty="0"/>
          </a:p>
        </p:txBody>
      </p:sp>
    </p:spTree>
    <p:extLst>
      <p:ext uri="{BB962C8B-B14F-4D97-AF65-F5344CB8AC3E}">
        <p14:creationId xmlns:p14="http://schemas.microsoft.com/office/powerpoint/2010/main" val="30359061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a:t>克莱斯勒公司的合并与易</a:t>
            </a:r>
            <a:r>
              <a:rPr lang="zh-CN" altLang="en-US" sz="1600" b="1" dirty="0" smtClean="0"/>
              <a:t>主</a:t>
            </a:r>
            <a:endParaRPr lang="zh-CN" altLang="en-US" sz="1600" b="1" dirty="0"/>
          </a:p>
          <a:p>
            <a:r>
              <a:rPr lang="en-US" altLang="zh-CN" sz="1600" dirty="0"/>
              <a:t>1998</a:t>
            </a:r>
            <a:r>
              <a:rPr lang="zh-CN" altLang="en-US" sz="1600" dirty="0"/>
              <a:t>年</a:t>
            </a:r>
            <a:r>
              <a:rPr lang="en-US" altLang="zh-CN" sz="1600" dirty="0"/>
              <a:t>5</a:t>
            </a:r>
            <a:r>
              <a:rPr lang="zh-CN" altLang="en-US" sz="1600" dirty="0"/>
              <a:t>月</a:t>
            </a:r>
            <a:r>
              <a:rPr lang="en-US" altLang="zh-CN" sz="1600" dirty="0"/>
              <a:t>6</a:t>
            </a:r>
            <a:r>
              <a:rPr lang="zh-CN" altLang="en-US" sz="1600" dirty="0"/>
              <a:t>日，享誉全球的德国戴姆勒</a:t>
            </a:r>
            <a:r>
              <a:rPr lang="en-US" altLang="zh-CN" sz="1600" dirty="0"/>
              <a:t>-</a:t>
            </a:r>
            <a:r>
              <a:rPr lang="zh-CN" altLang="en-US" sz="1600" dirty="0"/>
              <a:t>奔驰汽车公司和美国三大汽车公司之一的克莱斯勒公司共同发表声明，宣布已签署一项总额高达</a:t>
            </a:r>
            <a:r>
              <a:rPr lang="en-US" altLang="zh-CN" sz="1600" dirty="0"/>
              <a:t>380</a:t>
            </a:r>
            <a:r>
              <a:rPr lang="zh-CN" altLang="en-US" sz="1600" dirty="0"/>
              <a:t>亿美元的合并协议。这成为历年来汽车制造业最大的一起合并。由此戴姆勒</a:t>
            </a:r>
            <a:r>
              <a:rPr lang="en-US" altLang="zh-CN" sz="1600" dirty="0"/>
              <a:t>-</a:t>
            </a:r>
            <a:r>
              <a:rPr lang="zh-CN" altLang="en-US" sz="1600" dirty="0"/>
              <a:t>克莱斯勒公司成为全球第二大汽车生产商、世界第五大汽车公司</a:t>
            </a:r>
            <a:r>
              <a:rPr lang="zh-CN" altLang="en-US" sz="1600" dirty="0" smtClean="0"/>
              <a:t>。</a:t>
            </a:r>
            <a:endParaRPr lang="zh-CN" altLang="en-US" sz="1600" dirty="0"/>
          </a:p>
          <a:p>
            <a:r>
              <a:rPr lang="en-US" altLang="zh-CN" sz="1600" dirty="0"/>
              <a:t>2007</a:t>
            </a:r>
            <a:r>
              <a:rPr lang="zh-CN" altLang="en-US" sz="1600" dirty="0"/>
              <a:t>年</a:t>
            </a:r>
            <a:r>
              <a:rPr lang="en-US" altLang="zh-CN" sz="1600" dirty="0"/>
              <a:t>05</a:t>
            </a:r>
            <a:r>
              <a:rPr lang="zh-CN" altLang="en-US" sz="1600" dirty="0"/>
              <a:t>月</a:t>
            </a:r>
            <a:r>
              <a:rPr lang="en-US" altLang="zh-CN" sz="1600" dirty="0"/>
              <a:t>14</a:t>
            </a:r>
            <a:r>
              <a:rPr lang="zh-CN" altLang="en-US" sz="1600" dirty="0"/>
              <a:t>日，戴姆勒克莱斯勒公司宣布，将子公司克莱斯勒集团（</a:t>
            </a:r>
            <a:r>
              <a:rPr lang="en-US" altLang="zh-CN" sz="1600" dirty="0"/>
              <a:t>Chrysler Group</a:t>
            </a:r>
            <a:r>
              <a:rPr lang="zh-CN" altLang="en-US" sz="1600" dirty="0"/>
              <a:t>）</a:t>
            </a:r>
            <a:r>
              <a:rPr lang="en-US" altLang="zh-CN" sz="1600" dirty="0"/>
              <a:t>80.1%</a:t>
            </a:r>
            <a:r>
              <a:rPr lang="zh-CN" altLang="en-US" sz="1600" dirty="0"/>
              <a:t>的股权出售给私人资本运营商</a:t>
            </a:r>
            <a:r>
              <a:rPr lang="en-US" altLang="zh-CN" sz="1600" dirty="0"/>
              <a:t>Cerberus Capital Management L.P.</a:t>
            </a:r>
            <a:r>
              <a:rPr lang="zh-CN" altLang="en-US" sz="1600" dirty="0"/>
              <a:t>，收购价格为</a:t>
            </a:r>
            <a:r>
              <a:rPr lang="en-US" altLang="zh-CN" sz="1600" dirty="0"/>
              <a:t>74</a:t>
            </a:r>
            <a:r>
              <a:rPr lang="zh-CN" altLang="en-US" sz="1600" dirty="0"/>
              <a:t>亿美元。</a:t>
            </a:r>
          </a:p>
          <a:p>
            <a:endParaRPr lang="zh-CN" altLang="en-US" sz="1600" dirty="0"/>
          </a:p>
          <a:p>
            <a:r>
              <a:rPr lang="en-US" altLang="zh-CN" sz="1600" dirty="0"/>
              <a:t>2008</a:t>
            </a:r>
            <a:r>
              <a:rPr lang="zh-CN" altLang="en-US" sz="1600" dirty="0"/>
              <a:t>年</a:t>
            </a:r>
            <a:r>
              <a:rPr lang="en-US" altLang="zh-CN" sz="1600" dirty="0"/>
              <a:t>10</a:t>
            </a:r>
            <a:r>
              <a:rPr lang="zh-CN" altLang="en-US" sz="1600" dirty="0"/>
              <a:t>月间，由于金融危机和所面临的发展困境，通用有意与克莱斯勒进行合并，并且与克莱斯勒的东家瑟伯勒斯就此事进行深入商谈，并且一度传言二者将在</a:t>
            </a:r>
            <a:r>
              <a:rPr lang="en-US" altLang="zh-CN" sz="1600" dirty="0"/>
              <a:t>11</a:t>
            </a:r>
            <a:r>
              <a:rPr lang="zh-CN" altLang="en-US" sz="1600" dirty="0"/>
              <a:t>月完成合并。但是在</a:t>
            </a:r>
            <a:r>
              <a:rPr lang="en-US" altLang="zh-CN" sz="1600" dirty="0"/>
              <a:t>11</a:t>
            </a:r>
            <a:r>
              <a:rPr lang="zh-CN" altLang="en-US" sz="1600" dirty="0"/>
              <a:t>月初，由于通用汽车所面临的现金流动性问题，此时并购事宜被宣布告吹，通用转而忙于更重要的从政府获得现金救助，而克莱斯勒将继续在全球范围寻求战略联盟或战略合作</a:t>
            </a:r>
            <a:r>
              <a:rPr lang="zh-CN" altLang="en-US" sz="1600" dirty="0" smtClean="0"/>
              <a:t>。</a:t>
            </a:r>
            <a:endParaRPr lang="zh-CN" altLang="en-US" sz="1600" dirty="0"/>
          </a:p>
          <a:p>
            <a:r>
              <a:rPr lang="en-US" altLang="zh-CN" sz="1600" dirty="0"/>
              <a:t>2009</a:t>
            </a:r>
            <a:r>
              <a:rPr lang="zh-CN" altLang="en-US" sz="1600" dirty="0"/>
              <a:t>年</a:t>
            </a:r>
            <a:r>
              <a:rPr lang="en-US" altLang="zh-CN" sz="1600" dirty="0"/>
              <a:t>4</a:t>
            </a:r>
            <a:r>
              <a:rPr lang="zh-CN" altLang="en-US" sz="1600" dirty="0"/>
              <a:t>月</a:t>
            </a:r>
            <a:r>
              <a:rPr lang="en-US" altLang="zh-CN" sz="1600" dirty="0"/>
              <a:t>27</a:t>
            </a:r>
            <a:r>
              <a:rPr lang="zh-CN" altLang="en-US" sz="1600" dirty="0"/>
              <a:t>日，戴姆勒与克莱斯勒、瑟伯勒斯资本管理公司</a:t>
            </a:r>
            <a:r>
              <a:rPr lang="en-US" altLang="zh-CN" sz="1600" dirty="0"/>
              <a:t>(Cerberus Capital Management)</a:t>
            </a:r>
            <a:r>
              <a:rPr lang="zh-CN" altLang="en-US" sz="1600" dirty="0"/>
              <a:t>及美国养老金担保公司</a:t>
            </a:r>
            <a:r>
              <a:rPr lang="en-US" altLang="zh-CN" sz="1600" dirty="0"/>
              <a:t>(U.S. Pension Benefit Guaranty Corp)</a:t>
            </a:r>
            <a:r>
              <a:rPr lang="zh-CN" altLang="en-US" sz="1600" dirty="0"/>
              <a:t>达成协议，将放弃持有的克莱斯勒</a:t>
            </a:r>
            <a:r>
              <a:rPr lang="en-US" altLang="zh-CN" sz="1600" dirty="0"/>
              <a:t>19.9%</a:t>
            </a:r>
            <a:r>
              <a:rPr lang="zh-CN" altLang="en-US" sz="1600" dirty="0"/>
              <a:t>的股权。</a:t>
            </a:r>
          </a:p>
          <a:p>
            <a:endParaRPr lang="zh-CN" altLang="en-US" sz="1600" dirty="0"/>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en-US" altLang="zh-CN" dirty="0" smtClean="0"/>
              <a:t>3</a:t>
            </a:r>
            <a:r>
              <a:rPr lang="zh-CN" altLang="en-US" dirty="0" smtClean="0"/>
              <a:t>、克莱斯勒的困境</a:t>
            </a:r>
            <a:endParaRPr lang="zh-CN" altLang="en-US" dirty="0"/>
          </a:p>
        </p:txBody>
      </p:sp>
    </p:spTree>
    <p:extLst>
      <p:ext uri="{BB962C8B-B14F-4D97-AF65-F5344CB8AC3E}">
        <p14:creationId xmlns:p14="http://schemas.microsoft.com/office/powerpoint/2010/main" val="34018634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、丰田的转变</a:t>
            </a:r>
            <a:endParaRPr lang="zh-CN" altLang="en-US" dirty="0"/>
          </a:p>
        </p:txBody>
      </p:sp>
      <p:sp>
        <p:nvSpPr>
          <p:cNvPr id="3" name="内容占位符 2"/>
          <p:cNvSpPr>
            <a:spLocks noGrp="1"/>
          </p:cNvSpPr>
          <p:nvPr>
            <p:ph idx="1"/>
          </p:nvPr>
        </p:nvSpPr>
        <p:spPr/>
        <p:txBody>
          <a:bodyPr/>
          <a:lstStyle/>
          <a:p>
            <a:r>
              <a:rPr lang="zh-CN" altLang="en-US" sz="1600" dirty="0"/>
              <a:t>丰田汽车中国有限公司</a:t>
            </a:r>
            <a:r>
              <a:rPr lang="en-US" altLang="zh-CN" sz="1600" dirty="0"/>
              <a:t>[</a:t>
            </a:r>
            <a:r>
              <a:rPr lang="zh-CN" altLang="en-US" sz="1600" dirty="0"/>
              <a:t>以下简称丰田</a:t>
            </a:r>
            <a:r>
              <a:rPr lang="en-US" altLang="zh-CN" sz="1600" dirty="0"/>
              <a:t>(</a:t>
            </a:r>
            <a:r>
              <a:rPr lang="zh-CN" altLang="en-US" sz="1600" dirty="0"/>
              <a:t>中国</a:t>
            </a:r>
            <a:r>
              <a:rPr lang="en-US" altLang="zh-CN" sz="1600" dirty="0"/>
              <a:t>)]4</a:t>
            </a:r>
            <a:r>
              <a:rPr lang="zh-CN" altLang="en-US" sz="1600" dirty="0"/>
              <a:t>月</a:t>
            </a:r>
            <a:r>
              <a:rPr lang="en-US" altLang="zh-CN" sz="1600" dirty="0"/>
              <a:t>1</a:t>
            </a:r>
            <a:r>
              <a:rPr lang="zh-CN" altLang="en-US" sz="1600" dirty="0"/>
              <a:t>日下午正式宣布，董长征于</a:t>
            </a:r>
            <a:r>
              <a:rPr lang="en-US" altLang="zh-CN" sz="1600" dirty="0"/>
              <a:t>4</a:t>
            </a:r>
            <a:r>
              <a:rPr lang="zh-CN" altLang="en-US" sz="1600" dirty="0"/>
              <a:t>月开始就任该公司执行副总经理。此次任命对于丰田在华业务意义重大，这是这家全球汽车巨头迄今为止，首次将本土经理人提升至如此重要的职位。作为区域总部，丰田</a:t>
            </a:r>
            <a:r>
              <a:rPr lang="en-US" altLang="zh-CN" sz="1600" dirty="0"/>
              <a:t>(</a:t>
            </a:r>
            <a:r>
              <a:rPr lang="zh-CN" altLang="en-US" sz="1600" dirty="0"/>
              <a:t>中国</a:t>
            </a:r>
            <a:r>
              <a:rPr lang="en-US" altLang="zh-CN" sz="1600" dirty="0"/>
              <a:t>)</a:t>
            </a:r>
            <a:r>
              <a:rPr lang="zh-CN" altLang="en-US" sz="1600" dirty="0"/>
              <a:t>的这一级别职位之前都由日本人担任</a:t>
            </a:r>
            <a:r>
              <a:rPr lang="zh-CN" altLang="en-US" sz="1600" dirty="0" smtClean="0"/>
              <a:t>。</a:t>
            </a:r>
            <a:endParaRPr lang="zh-CN" altLang="en-US" sz="1600" dirty="0"/>
          </a:p>
          <a:p>
            <a:r>
              <a:rPr lang="zh-CN" altLang="en-US" sz="1600" dirty="0"/>
              <a:t>　　加入丰田</a:t>
            </a:r>
            <a:r>
              <a:rPr lang="en-US" altLang="zh-CN" sz="1600" dirty="0"/>
              <a:t>(</a:t>
            </a:r>
            <a:r>
              <a:rPr lang="zh-CN" altLang="en-US" sz="1600" dirty="0"/>
              <a:t>中国</a:t>
            </a:r>
            <a:r>
              <a:rPr lang="en-US" altLang="zh-CN" sz="1600" dirty="0"/>
              <a:t>)</a:t>
            </a:r>
            <a:r>
              <a:rPr lang="zh-CN" altLang="en-US" sz="1600" dirty="0"/>
              <a:t>之前，董长征曾任克莱斯勒</a:t>
            </a:r>
            <a:r>
              <a:rPr lang="en-US" altLang="zh-CN" sz="1600" dirty="0"/>
              <a:t>(</a:t>
            </a:r>
            <a:r>
              <a:rPr lang="zh-CN" altLang="en-US" sz="1600" dirty="0"/>
              <a:t>中国</a:t>
            </a:r>
            <a:r>
              <a:rPr lang="en-US" altLang="zh-CN" sz="1600" dirty="0"/>
              <a:t>)</a:t>
            </a:r>
            <a:r>
              <a:rPr lang="zh-CN" altLang="en-US" sz="1600" dirty="0"/>
              <a:t>汽车销售有限公司行业与政府关系总监、北京奔驰执行副总裁。聘用公司外的经理人担任高管，这在丰田</a:t>
            </a:r>
            <a:r>
              <a:rPr lang="en-US" altLang="zh-CN" sz="1600" dirty="0"/>
              <a:t>(</a:t>
            </a:r>
            <a:r>
              <a:rPr lang="zh-CN" altLang="en-US" sz="1600" dirty="0"/>
              <a:t>中国</a:t>
            </a:r>
            <a:r>
              <a:rPr lang="en-US" altLang="zh-CN" sz="1600" dirty="0"/>
              <a:t>)</a:t>
            </a:r>
            <a:r>
              <a:rPr lang="zh-CN" altLang="en-US" sz="1600" dirty="0"/>
              <a:t>的历史上也属罕见。日本公司通常习惯于从内部提拔管理层</a:t>
            </a:r>
            <a:r>
              <a:rPr lang="zh-CN" altLang="en-US" sz="1600" dirty="0" smtClean="0"/>
              <a:t>。</a:t>
            </a:r>
            <a:endParaRPr lang="zh-CN" altLang="en-US" sz="1600" dirty="0"/>
          </a:p>
          <a:p>
            <a:r>
              <a:rPr lang="zh-CN" altLang="en-US" sz="1600" dirty="0"/>
              <a:t>　　同时宣布的人事变动还包括丰田中国部</a:t>
            </a:r>
            <a:r>
              <a:rPr lang="en-US" altLang="zh-CN" sz="1600" dirty="0"/>
              <a:t>(</a:t>
            </a:r>
            <a:r>
              <a:rPr lang="zh-CN" altLang="en-US" sz="1600" dirty="0"/>
              <a:t>设在日本</a:t>
            </a:r>
            <a:r>
              <a:rPr lang="en-US" altLang="zh-CN" sz="1600" dirty="0"/>
              <a:t>)</a:t>
            </a:r>
            <a:r>
              <a:rPr lang="zh-CN" altLang="en-US" sz="1600" dirty="0"/>
              <a:t>部长北田真治将从日本调任中国，担任丰田</a:t>
            </a:r>
            <a:r>
              <a:rPr lang="en-US" altLang="zh-CN" sz="1600" dirty="0"/>
              <a:t>(</a:t>
            </a:r>
            <a:r>
              <a:rPr lang="zh-CN" altLang="en-US" sz="1600" dirty="0"/>
              <a:t>中国</a:t>
            </a:r>
            <a:r>
              <a:rPr lang="en-US" altLang="zh-CN" sz="1600" dirty="0"/>
              <a:t>)</a:t>
            </a:r>
            <a:r>
              <a:rPr lang="zh-CN" altLang="en-US" sz="1600" dirty="0"/>
              <a:t>的总经理，同时兼任丰田</a:t>
            </a:r>
            <a:r>
              <a:rPr lang="en-US" altLang="zh-CN" sz="1600" dirty="0"/>
              <a:t>(</a:t>
            </a:r>
            <a:r>
              <a:rPr lang="zh-CN" altLang="en-US" sz="1600" dirty="0"/>
              <a:t>中国</a:t>
            </a:r>
            <a:r>
              <a:rPr lang="en-US" altLang="zh-CN" sz="1600" dirty="0"/>
              <a:t>)</a:t>
            </a:r>
            <a:r>
              <a:rPr lang="zh-CN" altLang="en-US" sz="1600" dirty="0"/>
              <a:t>本部副本部长。这也是丰田首次从总部派驻管理层担任中国业务负责人。在北田真治之前，担任该职务前两任总经理都曾在丰田</a:t>
            </a:r>
            <a:r>
              <a:rPr lang="en-US" altLang="zh-CN" sz="1600" dirty="0"/>
              <a:t>(</a:t>
            </a:r>
            <a:r>
              <a:rPr lang="zh-CN" altLang="en-US" sz="1600" dirty="0"/>
              <a:t>中国</a:t>
            </a:r>
            <a:r>
              <a:rPr lang="en-US" altLang="zh-CN" sz="1600" dirty="0"/>
              <a:t>)</a:t>
            </a:r>
            <a:r>
              <a:rPr lang="zh-CN" altLang="en-US" sz="1600" dirty="0"/>
              <a:t>合资公司中工作过相当一段时间</a:t>
            </a:r>
            <a:r>
              <a:rPr lang="zh-CN" altLang="en-US" sz="1600" dirty="0" smtClean="0"/>
              <a:t>。此次</a:t>
            </a:r>
            <a:r>
              <a:rPr lang="zh-CN" altLang="en-US" sz="1600" dirty="0"/>
              <a:t>丰田在华业务的重大人事变动，无疑能够显示出社长丰田章男坚持公司管理架构改革的决心</a:t>
            </a:r>
            <a:r>
              <a:rPr lang="zh-CN" altLang="en-US" sz="1600" dirty="0" smtClean="0"/>
              <a:t>。</a:t>
            </a:r>
            <a:endParaRPr lang="zh-CN" altLang="en-US" sz="1600" dirty="0"/>
          </a:p>
          <a:p>
            <a:r>
              <a:rPr lang="zh-CN" altLang="en-US" sz="1600" dirty="0"/>
              <a:t>　　</a:t>
            </a:r>
            <a:r>
              <a:rPr lang="en-US" altLang="zh-CN" sz="1600" dirty="0"/>
              <a:t>2010</a:t>
            </a:r>
            <a:r>
              <a:rPr lang="zh-CN" altLang="en-US" sz="1600" dirty="0"/>
              <a:t>年以美国市场为主的召回危机充分暴露出丰田管理架构方面的缺陷。几乎全由公司内部日本籍高管组成的董事会，将决策权仅仅控制在位于日本的公司总部。由于权力中心远离市场</a:t>
            </a:r>
            <a:r>
              <a:rPr lang="en-US" altLang="zh-CN" sz="1600" dirty="0"/>
              <a:t>,</a:t>
            </a:r>
            <a:r>
              <a:rPr lang="zh-CN" altLang="en-US" sz="1600" dirty="0"/>
              <a:t>造成丰田对各国家市场缺乏理解、决策缓慢，近而导致</a:t>
            </a:r>
            <a:r>
              <a:rPr lang="en-US" altLang="zh-CN" sz="1600" dirty="0"/>
              <a:t>2010</a:t>
            </a:r>
            <a:r>
              <a:rPr lang="zh-CN" altLang="en-US" sz="1600" dirty="0"/>
              <a:t>年丰田在美国和中国这两个至关重要的汽车市场遭受重创</a:t>
            </a:r>
            <a:r>
              <a:rPr lang="zh-CN" altLang="en-US" sz="1600" dirty="0" smtClean="0"/>
              <a:t>。中国</a:t>
            </a:r>
            <a:r>
              <a:rPr lang="zh-CN" altLang="en-US" sz="1600" dirty="0"/>
              <a:t>汽车市场已被众多跨国汽车巨头视为最难以预测的市场。中国变化剧烈的市场情况让他们头疼不已，这一特殊性又进一步放大了丰田之前总部中央集权体制的弊端。</a:t>
            </a:r>
          </a:p>
        </p:txBody>
      </p:sp>
    </p:spTree>
    <p:extLst>
      <p:ext uri="{BB962C8B-B14F-4D97-AF65-F5344CB8AC3E}">
        <p14:creationId xmlns:p14="http://schemas.microsoft.com/office/powerpoint/2010/main" val="118933598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029200"/>
          </a:xfrm>
        </p:spPr>
        <p:txBody>
          <a:bodyPr/>
          <a:lstStyle/>
          <a:p>
            <a:endParaRPr lang="zh-CN" altLang="en-US" sz="1600" dirty="0"/>
          </a:p>
          <a:p>
            <a:r>
              <a:rPr lang="zh-CN" altLang="en-US" sz="1600" dirty="0"/>
              <a:t>　　</a:t>
            </a:r>
            <a:r>
              <a:rPr lang="en-US" altLang="zh-CN" sz="1600" dirty="0"/>
              <a:t>2010</a:t>
            </a:r>
            <a:r>
              <a:rPr lang="zh-CN" altLang="en-US" sz="1600" dirty="0"/>
              <a:t>年，丰田在华销量为</a:t>
            </a:r>
            <a:r>
              <a:rPr lang="en-US" altLang="zh-CN" sz="1600" dirty="0"/>
              <a:t>84.6</a:t>
            </a:r>
            <a:r>
              <a:rPr lang="zh-CN" altLang="en-US" sz="1600" dirty="0"/>
              <a:t>万辆，同比增长</a:t>
            </a:r>
            <a:r>
              <a:rPr lang="en-US" altLang="zh-CN" sz="1600" dirty="0"/>
              <a:t>19%</a:t>
            </a:r>
            <a:r>
              <a:rPr lang="zh-CN" altLang="en-US" sz="1600" dirty="0"/>
              <a:t>，但值得注意的是，大众和通用的增长势头更为迅猛 大众在</a:t>
            </a:r>
            <a:r>
              <a:rPr lang="en-US" altLang="zh-CN" sz="1600" dirty="0"/>
              <a:t>2010</a:t>
            </a:r>
            <a:r>
              <a:rPr lang="zh-CN" altLang="en-US" sz="1600" dirty="0"/>
              <a:t>年的销售数字为</a:t>
            </a:r>
            <a:r>
              <a:rPr lang="en-US" altLang="zh-CN" sz="1600" dirty="0"/>
              <a:t>192</a:t>
            </a:r>
            <a:r>
              <a:rPr lang="zh-CN" altLang="en-US" sz="1600" dirty="0"/>
              <a:t>万辆，同比增长</a:t>
            </a:r>
            <a:r>
              <a:rPr lang="en-US" altLang="zh-CN" sz="1600" dirty="0"/>
              <a:t>37%;</a:t>
            </a:r>
            <a:r>
              <a:rPr lang="zh-CN" altLang="en-US" sz="1600" dirty="0"/>
              <a:t>而通用在中国的销量更是达到了</a:t>
            </a:r>
            <a:r>
              <a:rPr lang="en-US" altLang="zh-CN" sz="1600" dirty="0"/>
              <a:t>235</a:t>
            </a:r>
            <a:r>
              <a:rPr lang="zh-CN" altLang="en-US" sz="1600" dirty="0"/>
              <a:t>万辆</a:t>
            </a:r>
            <a:r>
              <a:rPr lang="en-US" altLang="zh-CN" sz="1600" dirty="0"/>
              <a:t>,</a:t>
            </a:r>
            <a:r>
              <a:rPr lang="zh-CN" altLang="en-US" sz="1600" dirty="0"/>
              <a:t>同比增幅将近</a:t>
            </a:r>
            <a:r>
              <a:rPr lang="en-US" altLang="zh-CN" sz="1600" dirty="0"/>
              <a:t>30%</a:t>
            </a:r>
            <a:r>
              <a:rPr lang="zh-CN" altLang="en-US" sz="1600" dirty="0"/>
              <a:t>。日产的抢眼表现</a:t>
            </a:r>
            <a:r>
              <a:rPr lang="en-US" altLang="zh-CN" sz="1600" dirty="0"/>
              <a:t>(2010</a:t>
            </a:r>
            <a:r>
              <a:rPr lang="zh-CN" altLang="en-US" sz="1600" dirty="0"/>
              <a:t>年在中国销售了</a:t>
            </a:r>
            <a:r>
              <a:rPr lang="en-US" altLang="zh-CN" sz="1600" dirty="0"/>
              <a:t>102</a:t>
            </a:r>
            <a:r>
              <a:rPr lang="zh-CN" altLang="en-US" sz="1600" dirty="0"/>
              <a:t>万辆，增长</a:t>
            </a:r>
            <a:r>
              <a:rPr lang="en-US" altLang="zh-CN" sz="1600" dirty="0"/>
              <a:t>36%)</a:t>
            </a:r>
            <a:r>
              <a:rPr lang="zh-CN" altLang="en-US" sz="1600" dirty="0"/>
              <a:t>和现代的异军突起</a:t>
            </a:r>
            <a:r>
              <a:rPr lang="en-US" altLang="zh-CN" sz="1600" dirty="0"/>
              <a:t>(2010</a:t>
            </a:r>
            <a:r>
              <a:rPr lang="zh-CN" altLang="en-US" sz="1600" dirty="0"/>
              <a:t>年在中国销售了</a:t>
            </a:r>
            <a:r>
              <a:rPr lang="en-US" altLang="zh-CN" sz="1600" dirty="0"/>
              <a:t>109</a:t>
            </a:r>
            <a:r>
              <a:rPr lang="zh-CN" altLang="en-US" sz="1600" dirty="0"/>
              <a:t>万辆，增长</a:t>
            </a:r>
            <a:r>
              <a:rPr lang="en-US" altLang="zh-CN" sz="1600" dirty="0"/>
              <a:t>29%)</a:t>
            </a:r>
            <a:r>
              <a:rPr lang="zh-CN" altLang="en-US" sz="1600" dirty="0"/>
              <a:t>，让丰田在中国的位势极不乐观</a:t>
            </a:r>
            <a:r>
              <a:rPr lang="zh-CN" altLang="en-US" sz="1600" dirty="0" smtClean="0"/>
              <a:t>。</a:t>
            </a:r>
            <a:endParaRPr lang="en-US" altLang="zh-CN" sz="1600" dirty="0" smtClean="0"/>
          </a:p>
          <a:p>
            <a:r>
              <a:rPr lang="zh-CN" altLang="en-US" sz="1600" dirty="0"/>
              <a:t>　　当然，丰田章男已经开始通过建立区域质量特别委员会的方式，为中国市场的管理层提供了多一些的决策权。尽管之前担任中国本部部长的佐佐木昭自从上任之后就开始在中国办公，但如果丰田不尽快改变这一决策体系，这将严重制约丰田在中国的进一步发展</a:t>
            </a:r>
            <a:r>
              <a:rPr lang="zh-CN" altLang="en-US" sz="1600" dirty="0" smtClean="0"/>
              <a:t>。</a:t>
            </a:r>
            <a:endParaRPr lang="zh-CN" altLang="en-US" sz="1600" dirty="0"/>
          </a:p>
          <a:p>
            <a:r>
              <a:rPr lang="zh-CN" altLang="en-US" sz="1600" dirty="0"/>
              <a:t>　　丰田章男正在公司内部进行一场变革。这位丰田公司创始人之孙已将臃肿庞杂的董事会由</a:t>
            </a:r>
            <a:r>
              <a:rPr lang="en-US" altLang="zh-CN" sz="1600" dirty="0"/>
              <a:t>27</a:t>
            </a:r>
            <a:r>
              <a:rPr lang="zh-CN" altLang="en-US" sz="1600" dirty="0"/>
              <a:t>人削减至 </a:t>
            </a:r>
            <a:r>
              <a:rPr lang="en-US" altLang="zh-CN" sz="1600" dirty="0"/>
              <a:t>17</a:t>
            </a:r>
            <a:r>
              <a:rPr lang="zh-CN" altLang="en-US" sz="1600" dirty="0"/>
              <a:t>人，以此加快公司决策速度。</a:t>
            </a:r>
            <a:r>
              <a:rPr lang="en-US" altLang="zh-CN" sz="1600" dirty="0"/>
              <a:t>8</a:t>
            </a:r>
            <a:r>
              <a:rPr lang="zh-CN" altLang="en-US" sz="1600" dirty="0"/>
              <a:t>年前丰田董事会成员一度高达</a:t>
            </a:r>
            <a:r>
              <a:rPr lang="en-US" altLang="zh-CN" sz="1600" dirty="0"/>
              <a:t>58</a:t>
            </a:r>
            <a:r>
              <a:rPr lang="zh-CN" altLang="en-US" sz="1600" dirty="0"/>
              <a:t>人。而此次中国业务的人事变动则是将决策权下沉，赋予在中国市场第一线的管理层更大的决策权，同时将更了解中国市场特点的经理人补充进管理层</a:t>
            </a:r>
            <a:r>
              <a:rPr lang="zh-CN" altLang="en-US" sz="1600" dirty="0" smtClean="0"/>
              <a:t>。</a:t>
            </a:r>
            <a:endParaRPr lang="zh-CN" altLang="en-US" sz="1600" dirty="0"/>
          </a:p>
          <a:p>
            <a:r>
              <a:rPr lang="zh-CN" altLang="en-US" sz="1600" dirty="0"/>
              <a:t>　　当丰田</a:t>
            </a:r>
            <a:r>
              <a:rPr lang="en-US" altLang="zh-CN" sz="1600" dirty="0"/>
              <a:t>(</a:t>
            </a:r>
            <a:r>
              <a:rPr lang="zh-CN" altLang="en-US" sz="1600" dirty="0"/>
              <a:t>中国</a:t>
            </a:r>
            <a:r>
              <a:rPr lang="en-US" altLang="zh-CN" sz="1600" dirty="0"/>
              <a:t>)</a:t>
            </a:r>
            <a:r>
              <a:rPr lang="zh-CN" altLang="en-US" sz="1600" dirty="0"/>
              <a:t>首位本土执行副总经理引发各界关注之时，大众汽车和通用汽车在华业务的人才本土化早已度过这个阶段。这也是为什么这两家公司成为中国汽车市场最成功的两家跨国公司的原因之一。一个董长征的任命，并不能完全解决之前管理体系中的种种问题。短时间内也很难在销量和战略上体现出具体效果。但公平地说，这家日本公司不仅想要提股在华业绩，还希望改变它的思维模式。而此次任命，看起来是一次积极的尝试。</a:t>
            </a:r>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en-US" altLang="zh-CN" dirty="0" smtClean="0"/>
              <a:t>4</a:t>
            </a:r>
            <a:r>
              <a:rPr lang="zh-CN" altLang="en-US" dirty="0" smtClean="0"/>
              <a:t>、丰田的转变</a:t>
            </a:r>
            <a:endParaRPr lang="zh-CN" altLang="en-US" dirty="0"/>
          </a:p>
        </p:txBody>
      </p:sp>
    </p:spTree>
    <p:extLst>
      <p:ext uri="{BB962C8B-B14F-4D97-AF65-F5344CB8AC3E}">
        <p14:creationId xmlns:p14="http://schemas.microsoft.com/office/powerpoint/2010/main" val="427806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a:xfrm>
            <a:off x="428596" y="285728"/>
            <a:ext cx="8229600" cy="868363"/>
          </a:xfrm>
        </p:spPr>
        <p:txBody>
          <a:bodyPr/>
          <a:lstStyle/>
          <a:p>
            <a:r>
              <a:rPr lang="zh-CN" altLang="en-US" sz="3600" dirty="0">
                <a:ea typeface="宋体" charset="-122"/>
              </a:rPr>
              <a:t>第一</a:t>
            </a:r>
            <a:r>
              <a:rPr lang="zh-CN" altLang="en-US" sz="3600" dirty="0" smtClean="0">
                <a:ea typeface="宋体" charset="-122"/>
              </a:rPr>
              <a:t>章   企业战略管理的概念与流派</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accent1"/>
                </a:solidFill>
                <a:ea typeface="宋体" charset="-122"/>
              </a:rPr>
              <a:t>企业战略管理的内涵</a:t>
            </a:r>
            <a:endParaRPr lang="en-US" altLang="zh-CN" b="1" dirty="0">
              <a:solidFill>
                <a:schemeClr val="accent1"/>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企业战略管理理论流派</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战略管理的过程</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1472" y="40357"/>
            <a:ext cx="8229600" cy="868363"/>
          </a:xfrm>
        </p:spPr>
        <p:txBody>
          <a:bodyPr/>
          <a:lstStyle/>
          <a:p>
            <a:r>
              <a:rPr lang="en-US" altLang="zh-CN" sz="4300" dirty="0" smtClean="0">
                <a:ea typeface="宋体" charset="-122"/>
              </a:rPr>
              <a:t>1.1.1</a:t>
            </a:r>
            <a:r>
              <a:rPr lang="zh-CN" altLang="en-US" sz="4300" dirty="0" smtClean="0">
                <a:ea typeface="宋体" charset="-122"/>
              </a:rPr>
              <a:t>企业战略的定义</a:t>
            </a:r>
            <a:endParaRPr lang="en-US" altLang="zh-CN" sz="4300" dirty="0">
              <a:ea typeface="宋体" charset="-122"/>
            </a:endParaRPr>
          </a:p>
        </p:txBody>
      </p:sp>
      <p:grpSp>
        <p:nvGrpSpPr>
          <p:cNvPr id="2" name="Group 3"/>
          <p:cNvGrpSpPr>
            <a:grpSpLocks/>
          </p:cNvGrpSpPr>
          <p:nvPr/>
        </p:nvGrpSpPr>
        <p:grpSpPr bwMode="auto">
          <a:xfrm>
            <a:off x="785786" y="1428736"/>
            <a:ext cx="1912938" cy="3605213"/>
            <a:chOff x="513" y="998"/>
            <a:chExt cx="1109" cy="2271"/>
          </a:xfrm>
        </p:grpSpPr>
        <p:sp>
          <p:nvSpPr>
            <p:cNvPr id="9220" name="Freeform 4"/>
            <p:cNvSpPr>
              <a:spLocks/>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1"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2"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grpSp>
      <p:sp>
        <p:nvSpPr>
          <p:cNvPr id="9223" name="AutoShape 7"/>
          <p:cNvSpPr>
            <a:spLocks noChangeArrowheads="1"/>
          </p:cNvSpPr>
          <p:nvPr/>
        </p:nvSpPr>
        <p:spPr bwMode="gray">
          <a:xfrm>
            <a:off x="3371824" y="2582849"/>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4" name="AutoShape 8"/>
          <p:cNvSpPr>
            <a:spLocks noChangeArrowheads="1"/>
          </p:cNvSpPr>
          <p:nvPr/>
        </p:nvSpPr>
        <p:spPr bwMode="gray">
          <a:xfrm>
            <a:off x="4251299" y="3028936"/>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5" name="AutoShape 9"/>
          <p:cNvSpPr>
            <a:spLocks noChangeArrowheads="1"/>
          </p:cNvSpPr>
          <p:nvPr/>
        </p:nvSpPr>
        <p:spPr bwMode="ltGray">
          <a:xfrm>
            <a:off x="3409924" y="4105261"/>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6" name="AutoShape 10"/>
          <p:cNvSpPr>
            <a:spLocks noChangeArrowheads="1"/>
          </p:cNvSpPr>
          <p:nvPr/>
        </p:nvSpPr>
        <p:spPr bwMode="gray">
          <a:xfrm>
            <a:off x="4224311" y="4570399"/>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zh-CN" altLang="en-US"/>
          </a:p>
        </p:txBody>
      </p:sp>
      <p:sp>
        <p:nvSpPr>
          <p:cNvPr id="9227" name="AutoShape 11"/>
          <p:cNvSpPr>
            <a:spLocks noChangeArrowheads="1"/>
          </p:cNvSpPr>
          <p:nvPr/>
        </p:nvSpPr>
        <p:spPr bwMode="gray">
          <a:xfrm>
            <a:off x="3371824" y="1087424"/>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8" name="AutoShape 12"/>
          <p:cNvSpPr>
            <a:spLocks noChangeArrowheads="1"/>
          </p:cNvSpPr>
          <p:nvPr/>
        </p:nvSpPr>
        <p:spPr bwMode="gray">
          <a:xfrm>
            <a:off x="4232249" y="1533511"/>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9" name="AutoShape 13"/>
          <p:cNvSpPr>
            <a:spLocks noChangeArrowheads="1"/>
          </p:cNvSpPr>
          <p:nvPr/>
        </p:nvSpPr>
        <p:spPr bwMode="gray">
          <a:xfrm>
            <a:off x="2789211" y="1071549"/>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2852711" y="1136636"/>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sp>
        <p:nvSpPr>
          <p:cNvPr id="9231" name="AutoShape 15"/>
          <p:cNvSpPr>
            <a:spLocks noChangeArrowheads="1"/>
          </p:cNvSpPr>
          <p:nvPr/>
        </p:nvSpPr>
        <p:spPr bwMode="gray">
          <a:xfrm>
            <a:off x="2801911" y="2573324"/>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2855886" y="2638411"/>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zh-CN" altLang="en-US"/>
          </a:p>
        </p:txBody>
      </p:sp>
      <p:sp>
        <p:nvSpPr>
          <p:cNvPr id="9233" name="AutoShape 17"/>
          <p:cNvSpPr>
            <a:spLocks noChangeArrowheads="1"/>
          </p:cNvSpPr>
          <p:nvPr/>
        </p:nvSpPr>
        <p:spPr bwMode="gray">
          <a:xfrm>
            <a:off x="2782861" y="4095736"/>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4" name="Freeform 18"/>
          <p:cNvSpPr>
            <a:spLocks/>
          </p:cNvSpPr>
          <p:nvPr/>
        </p:nvSpPr>
        <p:spPr bwMode="gray">
          <a:xfrm>
            <a:off x="2836836" y="4151299"/>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pic>
        <p:nvPicPr>
          <p:cNvPr id="9235" name="Picture 19" descr="YG_circle001"/>
          <p:cNvPicPr>
            <a:picLocks noChangeAspect="1" noChangeArrowheads="1"/>
          </p:cNvPicPr>
          <p:nvPr/>
        </p:nvPicPr>
        <p:blipFill>
          <a:blip r:embed="rId2" cstate="print"/>
          <a:srcRect/>
          <a:stretch>
            <a:fillRect/>
          </a:stretch>
        </p:blipFill>
        <p:spPr bwMode="auto">
          <a:xfrm>
            <a:off x="206349" y="2247886"/>
            <a:ext cx="1882775" cy="1879600"/>
          </a:xfrm>
          <a:prstGeom prst="rect">
            <a:avLst/>
          </a:prstGeom>
          <a:noFill/>
        </p:spPr>
      </p:pic>
      <p:sp>
        <p:nvSpPr>
          <p:cNvPr id="9236" name="Text Box 20"/>
          <p:cNvSpPr txBox="1">
            <a:spLocks noChangeArrowheads="1"/>
          </p:cNvSpPr>
          <p:nvPr/>
        </p:nvSpPr>
        <p:spPr bwMode="black">
          <a:xfrm>
            <a:off x="4641824" y="1300149"/>
            <a:ext cx="3932237" cy="1077218"/>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企业通过确定自己的经营性质，并通过分析企业目前的产品和市场以及未来的产品和市场之间的内在联系，来把握企业运行的方向，寻找企业发展的新使命。</a:t>
            </a:r>
            <a:endParaRPr lang="en-US" altLang="zh-CN" sz="1600" dirty="0">
              <a:solidFill>
                <a:srgbClr val="000000"/>
              </a:solidFill>
              <a:ea typeface="宋体" charset="-122"/>
            </a:endParaRPr>
          </a:p>
        </p:txBody>
      </p:sp>
      <p:sp>
        <p:nvSpPr>
          <p:cNvPr id="9237" name="Text Box 21"/>
          <p:cNvSpPr txBox="1">
            <a:spLocks noChangeArrowheads="1"/>
          </p:cNvSpPr>
          <p:nvPr/>
        </p:nvSpPr>
        <p:spPr bwMode="black">
          <a:xfrm>
            <a:off x="4641824" y="2795574"/>
            <a:ext cx="3932237" cy="830997"/>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企业的战略是一个决策模式，决定和提示企业的目的和目标，提出实现目的的重大方针和计划等。</a:t>
            </a:r>
            <a:endParaRPr lang="en-US" altLang="zh-CN" sz="1600" dirty="0">
              <a:solidFill>
                <a:srgbClr val="000000"/>
              </a:solidFill>
              <a:ea typeface="宋体" charset="-122"/>
            </a:endParaRPr>
          </a:p>
        </p:txBody>
      </p:sp>
      <p:sp>
        <p:nvSpPr>
          <p:cNvPr id="9238" name="Text Box 22"/>
          <p:cNvSpPr txBox="1">
            <a:spLocks noChangeArrowheads="1"/>
          </p:cNvSpPr>
          <p:nvPr/>
        </p:nvSpPr>
        <p:spPr bwMode="black">
          <a:xfrm>
            <a:off x="4641824" y="4376724"/>
            <a:ext cx="3932237" cy="830997"/>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企业经营活动中，经营者可以在不同的场合以不同的方式赋予战略不同的意义。</a:t>
            </a:r>
            <a:endParaRPr lang="en-US" altLang="zh-CN" sz="1600" dirty="0" smtClean="0">
              <a:solidFill>
                <a:srgbClr val="000000"/>
              </a:solidFill>
              <a:ea typeface="宋体" charset="-122"/>
            </a:endParaRPr>
          </a:p>
          <a:p>
            <a:pPr eaLnBrk="0" hangingPunct="0"/>
            <a:r>
              <a:rPr lang="zh-CN" altLang="en-US" sz="1600" dirty="0" smtClean="0">
                <a:solidFill>
                  <a:srgbClr val="000000"/>
                </a:solidFill>
                <a:ea typeface="宋体" charset="-122"/>
              </a:rPr>
              <a:t>计划、计策、模式、定位、观念</a:t>
            </a:r>
            <a:endParaRPr lang="en-US" altLang="zh-CN" sz="1600" dirty="0">
              <a:solidFill>
                <a:srgbClr val="000000"/>
              </a:solidFill>
              <a:ea typeface="宋体" charset="-122"/>
            </a:endParaRPr>
          </a:p>
        </p:txBody>
      </p:sp>
      <p:sp>
        <p:nvSpPr>
          <p:cNvPr id="9239" name="Text Box 23"/>
          <p:cNvSpPr txBox="1">
            <a:spLocks noChangeArrowheads="1"/>
          </p:cNvSpPr>
          <p:nvPr/>
        </p:nvSpPr>
        <p:spPr bwMode="gray">
          <a:xfrm>
            <a:off x="371449" y="2900349"/>
            <a:ext cx="1573212" cy="646331"/>
          </a:xfrm>
          <a:prstGeom prst="rect">
            <a:avLst/>
          </a:prstGeom>
          <a:noFill/>
          <a:ln w="9525" algn="ctr">
            <a:noFill/>
            <a:miter lim="800000"/>
            <a:headEnd/>
            <a:tailEnd/>
          </a:ln>
          <a:effectLst/>
        </p:spPr>
        <p:txBody>
          <a:bodyPr>
            <a:spAutoFit/>
          </a:bodyPr>
          <a:lstStyle/>
          <a:p>
            <a:pPr algn="ctr" eaLnBrk="0" hangingPunct="0"/>
            <a:r>
              <a:rPr lang="zh-CN" altLang="en-US" b="1" dirty="0" smtClean="0">
                <a:ea typeface="宋体" charset="-122"/>
              </a:rPr>
              <a:t>企业战略</a:t>
            </a:r>
            <a:endParaRPr lang="en-US" altLang="zh-CN" b="1" dirty="0" smtClean="0">
              <a:ea typeface="宋体" charset="-122"/>
            </a:endParaRPr>
          </a:p>
          <a:p>
            <a:pPr algn="ctr" eaLnBrk="0" hangingPunct="0"/>
            <a:r>
              <a:rPr lang="zh-CN" altLang="en-US" b="1" dirty="0" smtClean="0">
                <a:ea typeface="宋体" charset="-122"/>
              </a:rPr>
              <a:t>的定义</a:t>
            </a:r>
            <a:endParaRPr lang="en-US" altLang="zh-CN" b="1" dirty="0">
              <a:ea typeface="宋体" charset="-122"/>
            </a:endParaRPr>
          </a:p>
        </p:txBody>
      </p:sp>
      <p:sp>
        <p:nvSpPr>
          <p:cNvPr id="9240" name="Text Box 24"/>
          <p:cNvSpPr txBox="1">
            <a:spLocks noChangeArrowheads="1"/>
          </p:cNvSpPr>
          <p:nvPr/>
        </p:nvSpPr>
        <p:spPr bwMode="white">
          <a:xfrm>
            <a:off x="2770161" y="1241411"/>
            <a:ext cx="1673225" cy="461665"/>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安索夫</a:t>
            </a:r>
            <a:endParaRPr lang="en-US" altLang="zh-CN" sz="2400" b="1" dirty="0">
              <a:solidFill>
                <a:srgbClr val="FEFFFF"/>
              </a:solidFill>
              <a:ea typeface="宋体" charset="-122"/>
            </a:endParaRPr>
          </a:p>
        </p:txBody>
      </p:sp>
      <p:sp>
        <p:nvSpPr>
          <p:cNvPr id="9241" name="Text Box 25"/>
          <p:cNvSpPr txBox="1">
            <a:spLocks noChangeArrowheads="1"/>
          </p:cNvSpPr>
          <p:nvPr/>
        </p:nvSpPr>
        <p:spPr bwMode="white">
          <a:xfrm>
            <a:off x="2770161" y="2800336"/>
            <a:ext cx="1673225" cy="461665"/>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a:solidFill>
                  <a:srgbClr val="FEFFFF"/>
                </a:solidFill>
                <a:ea typeface="宋体" charset="-122"/>
              </a:rPr>
              <a:t>安德鲁斯</a:t>
            </a:r>
            <a:endParaRPr lang="en-US" altLang="zh-CN" sz="2400" b="1" dirty="0">
              <a:solidFill>
                <a:srgbClr val="FEFFFF"/>
              </a:solidFill>
              <a:ea typeface="宋体" charset="-122"/>
            </a:endParaRPr>
          </a:p>
        </p:txBody>
      </p:sp>
      <p:sp>
        <p:nvSpPr>
          <p:cNvPr id="9242" name="Text Box 26"/>
          <p:cNvSpPr txBox="1">
            <a:spLocks noChangeArrowheads="1"/>
          </p:cNvSpPr>
          <p:nvPr/>
        </p:nvSpPr>
        <p:spPr bwMode="white">
          <a:xfrm>
            <a:off x="2698724" y="4359261"/>
            <a:ext cx="1673225" cy="461665"/>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明茨伯格</a:t>
            </a:r>
            <a:endParaRPr lang="en-US" altLang="zh-CN" sz="2400" b="1" dirty="0">
              <a:solidFill>
                <a:srgbClr val="FEFFFF"/>
              </a:solidFill>
              <a:ea typeface="宋体" charset="-122"/>
            </a:endParaRPr>
          </a:p>
        </p:txBody>
      </p:sp>
      <p:sp>
        <p:nvSpPr>
          <p:cNvPr id="27" name="TextBox 26"/>
          <p:cNvSpPr txBox="1"/>
          <p:nvPr/>
        </p:nvSpPr>
        <p:spPr>
          <a:xfrm>
            <a:off x="928662" y="5786454"/>
            <a:ext cx="7143800" cy="646331"/>
          </a:xfrm>
          <a:prstGeom prst="rect">
            <a:avLst/>
          </a:prstGeom>
          <a:noFill/>
        </p:spPr>
        <p:txBody>
          <a:bodyPr wrap="square" rtlCol="0">
            <a:spAutoFit/>
          </a:bodyPr>
          <a:lstStyle/>
          <a:p>
            <a:r>
              <a:rPr lang="zh-CN" altLang="en-US" b="1" dirty="0" smtClean="0"/>
              <a:t>定义</a:t>
            </a:r>
            <a:r>
              <a:rPr lang="zh-CN" altLang="en-US" dirty="0" smtClean="0"/>
              <a:t>：企业战略是企业面对激烈变化、严峻挑战的环境、为求得长期生存和不断发展而进行的总体性的谋划。</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229600" cy="868363"/>
          </a:xfrm>
        </p:spPr>
        <p:txBody>
          <a:bodyPr/>
          <a:lstStyle/>
          <a:p>
            <a:r>
              <a:rPr lang="en-US" altLang="zh-CN" dirty="0" smtClean="0"/>
              <a:t>1.1.2 </a:t>
            </a:r>
            <a:r>
              <a:rPr lang="zh-CN" altLang="en-US" dirty="0" smtClean="0"/>
              <a:t>企业战略管理的定义</a:t>
            </a:r>
            <a:endParaRPr lang="zh-CN" altLang="en-US" dirty="0"/>
          </a:p>
        </p:txBody>
      </p:sp>
      <p:sp>
        <p:nvSpPr>
          <p:cNvPr id="4" name="页脚占位符 5"/>
          <p:cNvSpPr>
            <a:spLocks noGrp="1"/>
          </p:cNvSpPr>
          <p:nvPr>
            <p:ph type="ftr" sz="quarter" idx="12"/>
          </p:nvPr>
        </p:nvSpPr>
        <p:spPr>
          <a:xfrm>
            <a:off x="5857884" y="6143644"/>
            <a:ext cx="2895600" cy="273050"/>
          </a:xfrm>
        </p:spPr>
        <p:txBody>
          <a:bodyPr/>
          <a:lstStyle/>
          <a:p>
            <a:r>
              <a:rPr lang="en-US" altLang="zh-CN"/>
              <a:t>www.themegallery.com</a:t>
            </a:r>
          </a:p>
        </p:txBody>
      </p:sp>
      <p:sp>
        <p:nvSpPr>
          <p:cNvPr id="5" name="AutoShape 3"/>
          <p:cNvSpPr>
            <a:spLocks noChangeArrowheads="1"/>
          </p:cNvSpPr>
          <p:nvPr/>
        </p:nvSpPr>
        <p:spPr bwMode="gray">
          <a:xfrm>
            <a:off x="2000259" y="1193819"/>
            <a:ext cx="4818063" cy="989013"/>
          </a:xfrm>
          <a:prstGeom prst="roundRect">
            <a:avLst>
              <a:gd name="adj" fmla="val 12727"/>
            </a:avLst>
          </a:prstGeom>
          <a:solidFill>
            <a:schemeClr val="accent1"/>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6" name="Text Box 4"/>
          <p:cNvSpPr txBox="1">
            <a:spLocks noChangeArrowheads="1"/>
          </p:cNvSpPr>
          <p:nvPr/>
        </p:nvSpPr>
        <p:spPr bwMode="white">
          <a:xfrm>
            <a:off x="2214572" y="1420832"/>
            <a:ext cx="4570412" cy="584775"/>
          </a:xfrm>
          <a:prstGeom prst="rect">
            <a:avLst/>
          </a:prstGeom>
          <a:noFill/>
          <a:ln w="9525" algn="ctr">
            <a:noFill/>
            <a:miter lim="800000"/>
            <a:headEnd/>
            <a:tailEnd/>
          </a:ln>
        </p:spPr>
        <p:txBody>
          <a:bodyPr>
            <a:spAutoFit/>
          </a:bodyPr>
          <a:lstStyle/>
          <a:p>
            <a:pPr algn="ctr"/>
            <a:r>
              <a:rPr lang="zh-CN" altLang="en-US" sz="1600" dirty="0" smtClean="0">
                <a:latin typeface="Calibri" pitchFamily="34" charset="0"/>
                <a:ea typeface="宋体" charset="-122"/>
                <a:cs typeface="Arial" charset="0"/>
              </a:rPr>
              <a:t>企业战略管理是把企业的日常业务决策同长期计划决策相结合而形成的一系列经营管理业务。</a:t>
            </a:r>
            <a:endParaRPr lang="en-US" altLang="zh-CN" sz="1600" dirty="0">
              <a:latin typeface="Calibri" pitchFamily="34" charset="0"/>
              <a:ea typeface="宋体" charset="-122"/>
              <a:cs typeface="Arial" charset="0"/>
            </a:endParaRPr>
          </a:p>
        </p:txBody>
      </p:sp>
      <p:grpSp>
        <p:nvGrpSpPr>
          <p:cNvPr id="3" name="Group 5"/>
          <p:cNvGrpSpPr>
            <a:grpSpLocks/>
          </p:cNvGrpSpPr>
          <p:nvPr/>
        </p:nvGrpSpPr>
        <p:grpSpPr bwMode="auto">
          <a:xfrm>
            <a:off x="1057260" y="1049342"/>
            <a:ext cx="1238250" cy="1236663"/>
            <a:chOff x="802" y="845"/>
            <a:chExt cx="827" cy="826"/>
          </a:xfrm>
        </p:grpSpPr>
        <p:sp>
          <p:nvSpPr>
            <p:cNvPr id="8"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eaLnBrk="1" hangingPunct="1"/>
              <a:endParaRPr lang="zh-CN" altLang="zh-CN">
                <a:latin typeface="Calibri" pitchFamily="34" charset="0"/>
                <a:cs typeface="Arial" charset="0"/>
              </a:endParaRPr>
            </a:p>
          </p:txBody>
        </p:sp>
        <p:sp>
          <p:nvSpPr>
            <p:cNvPr id="9"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10"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11" name="Text Box 9"/>
          <p:cNvSpPr txBox="1">
            <a:spLocks noChangeArrowheads="1"/>
          </p:cNvSpPr>
          <p:nvPr/>
        </p:nvSpPr>
        <p:spPr bwMode="gray">
          <a:xfrm>
            <a:off x="1162059" y="1411307"/>
            <a:ext cx="1082675" cy="369332"/>
          </a:xfrm>
          <a:prstGeom prst="rect">
            <a:avLst/>
          </a:prstGeom>
          <a:noFill/>
          <a:ln w="9525" algn="ctr">
            <a:noFill/>
            <a:miter lim="800000"/>
            <a:headEnd/>
            <a:tailEnd/>
          </a:ln>
        </p:spPr>
        <p:txBody>
          <a:bodyPr>
            <a:spAutoFit/>
          </a:bodyPr>
          <a:lstStyle/>
          <a:p>
            <a:pPr algn="ctr" eaLnBrk="1" hangingPunct="1">
              <a:spcBef>
                <a:spcPct val="50000"/>
              </a:spcBef>
            </a:pPr>
            <a:r>
              <a:rPr lang="zh-CN" altLang="en-US" b="1" dirty="0" smtClean="0">
                <a:latin typeface="Calibri" pitchFamily="34" charset="0"/>
                <a:ea typeface="宋体" charset="-122"/>
                <a:cs typeface="Arial" charset="0"/>
              </a:rPr>
              <a:t>安索夫</a:t>
            </a:r>
            <a:endParaRPr lang="en-US" altLang="zh-CN" b="1" dirty="0">
              <a:latin typeface="Calibri" pitchFamily="34" charset="0"/>
              <a:ea typeface="宋体" charset="-122"/>
              <a:cs typeface="Arial" charset="0"/>
            </a:endParaRPr>
          </a:p>
        </p:txBody>
      </p:sp>
      <p:sp>
        <p:nvSpPr>
          <p:cNvPr id="12" name="AutoShape 10"/>
          <p:cNvSpPr>
            <a:spLocks noChangeArrowheads="1"/>
          </p:cNvSpPr>
          <p:nvPr/>
        </p:nvSpPr>
        <p:spPr bwMode="gray">
          <a:xfrm>
            <a:off x="2168534" y="2314594"/>
            <a:ext cx="4818063" cy="989013"/>
          </a:xfrm>
          <a:prstGeom prst="roundRect">
            <a:avLst>
              <a:gd name="adj" fmla="val 12727"/>
            </a:avLst>
          </a:prstGeom>
          <a:solidFill>
            <a:schemeClr val="accent2"/>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13" name="Text Box 11"/>
          <p:cNvSpPr txBox="1">
            <a:spLocks noChangeArrowheads="1"/>
          </p:cNvSpPr>
          <p:nvPr/>
        </p:nvSpPr>
        <p:spPr bwMode="white">
          <a:xfrm>
            <a:off x="2173297" y="2530494"/>
            <a:ext cx="4570412" cy="584775"/>
          </a:xfrm>
          <a:prstGeom prst="rect">
            <a:avLst/>
          </a:prstGeom>
          <a:noFill/>
          <a:ln w="9525" algn="ctr">
            <a:noFill/>
            <a:miter lim="800000"/>
            <a:headEnd/>
            <a:tailEnd/>
          </a:ln>
        </p:spPr>
        <p:txBody>
          <a:bodyPr>
            <a:spAutoFit/>
          </a:bodyPr>
          <a:lstStyle/>
          <a:p>
            <a:pPr algn="ctr"/>
            <a:r>
              <a:rPr lang="zh-CN" altLang="en-US" sz="1600" dirty="0">
                <a:latin typeface="Calibri" pitchFamily="34" charset="0"/>
                <a:ea typeface="宋体" charset="-122"/>
                <a:cs typeface="Arial" charset="0"/>
              </a:rPr>
              <a:t>战略管理是制定一种或几种有效的战略，以达到企业目标的一系列决策和行动</a:t>
            </a:r>
            <a:endParaRPr lang="en-US" altLang="zh-CN" sz="1600" dirty="0">
              <a:latin typeface="Calibri" pitchFamily="34" charset="0"/>
              <a:ea typeface="宋体" charset="-122"/>
              <a:cs typeface="Arial" charset="0"/>
            </a:endParaRPr>
          </a:p>
        </p:txBody>
      </p:sp>
      <p:grpSp>
        <p:nvGrpSpPr>
          <p:cNvPr id="7" name="Group 12"/>
          <p:cNvGrpSpPr>
            <a:grpSpLocks/>
          </p:cNvGrpSpPr>
          <p:nvPr/>
        </p:nvGrpSpPr>
        <p:grpSpPr bwMode="auto">
          <a:xfrm>
            <a:off x="6672272" y="2184419"/>
            <a:ext cx="1238250" cy="1236663"/>
            <a:chOff x="802" y="845"/>
            <a:chExt cx="827" cy="826"/>
          </a:xfrm>
        </p:grpSpPr>
        <p:sp>
          <p:nvSpPr>
            <p:cNvPr id="15"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eaLnBrk="1" hangingPunct="1"/>
              <a:endParaRPr lang="zh-CN" altLang="zh-CN">
                <a:latin typeface="Calibri" pitchFamily="34" charset="0"/>
                <a:cs typeface="Arial" charset="0"/>
              </a:endParaRPr>
            </a:p>
          </p:txBody>
        </p:sp>
        <p:sp>
          <p:nvSpPr>
            <p:cNvPr id="16"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17"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18" name="Text Box 16"/>
          <p:cNvSpPr txBox="1">
            <a:spLocks noChangeArrowheads="1"/>
          </p:cNvSpPr>
          <p:nvPr/>
        </p:nvSpPr>
        <p:spPr bwMode="gray">
          <a:xfrm>
            <a:off x="6743709" y="2532082"/>
            <a:ext cx="1081088" cy="369332"/>
          </a:xfrm>
          <a:prstGeom prst="rect">
            <a:avLst/>
          </a:prstGeom>
          <a:noFill/>
          <a:ln w="9525" algn="ctr">
            <a:noFill/>
            <a:miter lim="800000"/>
            <a:headEnd/>
            <a:tailEnd/>
          </a:ln>
        </p:spPr>
        <p:txBody>
          <a:bodyPr>
            <a:spAutoFit/>
          </a:bodyPr>
          <a:lstStyle/>
          <a:p>
            <a:pPr algn="ctr">
              <a:spcBef>
                <a:spcPct val="50000"/>
              </a:spcBef>
            </a:pPr>
            <a:r>
              <a:rPr lang="zh-CN" altLang="en-US" b="1" dirty="0">
                <a:latin typeface="Calibri" pitchFamily="34" charset="0"/>
                <a:ea typeface="宋体" charset="-122"/>
                <a:cs typeface="Arial" charset="0"/>
              </a:rPr>
              <a:t>格卢克</a:t>
            </a:r>
            <a:endParaRPr lang="en-US" altLang="zh-CN" b="1" dirty="0">
              <a:latin typeface="Calibri" pitchFamily="34" charset="0"/>
              <a:ea typeface="宋体" charset="-122"/>
              <a:cs typeface="Arial" charset="0"/>
            </a:endParaRPr>
          </a:p>
        </p:txBody>
      </p:sp>
      <p:sp>
        <p:nvSpPr>
          <p:cNvPr id="19" name="AutoShape 17"/>
          <p:cNvSpPr>
            <a:spLocks noChangeArrowheads="1"/>
          </p:cNvSpPr>
          <p:nvPr/>
        </p:nvSpPr>
        <p:spPr bwMode="gray">
          <a:xfrm>
            <a:off x="2000259" y="3433782"/>
            <a:ext cx="4818063" cy="989012"/>
          </a:xfrm>
          <a:prstGeom prst="roundRect">
            <a:avLst>
              <a:gd name="adj" fmla="val 12727"/>
            </a:avLst>
          </a:prstGeom>
          <a:solidFill>
            <a:schemeClr val="hlink"/>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20" name="Text Box 18"/>
          <p:cNvSpPr txBox="1">
            <a:spLocks noChangeArrowheads="1"/>
          </p:cNvSpPr>
          <p:nvPr/>
        </p:nvSpPr>
        <p:spPr bwMode="white">
          <a:xfrm>
            <a:off x="2343144" y="3406796"/>
            <a:ext cx="4513278" cy="1077218"/>
          </a:xfrm>
          <a:prstGeom prst="rect">
            <a:avLst/>
          </a:prstGeom>
          <a:noFill/>
          <a:ln w="9525" algn="ctr">
            <a:noFill/>
            <a:miter lim="800000"/>
            <a:headEnd/>
            <a:tailEnd/>
          </a:ln>
        </p:spPr>
        <p:txBody>
          <a:bodyPr wrap="square">
            <a:spAutoFit/>
          </a:bodyPr>
          <a:lstStyle/>
          <a:p>
            <a:pPr algn="ctr"/>
            <a:r>
              <a:rPr lang="zh-CN" altLang="en-US" sz="1600" dirty="0">
                <a:latin typeface="Calibri" pitchFamily="34" charset="0"/>
                <a:ea typeface="宋体" charset="-122"/>
                <a:cs typeface="Arial" charset="0"/>
              </a:rPr>
              <a:t>战略管理是通过指明企业长远发展方向，建立具体的业绩目标，根据有关的内部条件和外部环境，制定各种战略，进而执行所选择的行动计划，已达到业绩目标的过程</a:t>
            </a:r>
            <a:endParaRPr lang="en-US" altLang="zh-CN" sz="1600" dirty="0">
              <a:latin typeface="Calibri" pitchFamily="34" charset="0"/>
              <a:ea typeface="宋体" charset="-122"/>
              <a:cs typeface="Arial" charset="0"/>
            </a:endParaRPr>
          </a:p>
        </p:txBody>
      </p:sp>
      <p:grpSp>
        <p:nvGrpSpPr>
          <p:cNvPr id="14" name="Group 19"/>
          <p:cNvGrpSpPr>
            <a:grpSpLocks/>
          </p:cNvGrpSpPr>
          <p:nvPr/>
        </p:nvGrpSpPr>
        <p:grpSpPr bwMode="auto">
          <a:xfrm>
            <a:off x="1057260" y="3263920"/>
            <a:ext cx="1238250" cy="1236662"/>
            <a:chOff x="802" y="845"/>
            <a:chExt cx="827" cy="826"/>
          </a:xfrm>
        </p:grpSpPr>
        <p:sp>
          <p:nvSpPr>
            <p:cNvPr id="22"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eaLnBrk="1" hangingPunct="1"/>
              <a:endParaRPr lang="zh-CN" altLang="zh-CN">
                <a:latin typeface="Calibri" pitchFamily="34" charset="0"/>
                <a:cs typeface="Arial" charset="0"/>
              </a:endParaRPr>
            </a:p>
          </p:txBody>
        </p:sp>
        <p:sp>
          <p:nvSpPr>
            <p:cNvPr id="2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24"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25" name="Text Box 23"/>
          <p:cNvSpPr txBox="1">
            <a:spLocks noChangeArrowheads="1"/>
          </p:cNvSpPr>
          <p:nvPr/>
        </p:nvSpPr>
        <p:spPr bwMode="gray">
          <a:xfrm>
            <a:off x="1162059" y="3651269"/>
            <a:ext cx="1082675" cy="369332"/>
          </a:xfrm>
          <a:prstGeom prst="rect">
            <a:avLst/>
          </a:prstGeom>
          <a:noFill/>
          <a:ln w="9525" algn="ctr">
            <a:noFill/>
            <a:miter lim="800000"/>
            <a:headEnd/>
            <a:tailEnd/>
          </a:ln>
        </p:spPr>
        <p:txBody>
          <a:bodyPr>
            <a:spAutoFit/>
          </a:bodyPr>
          <a:lstStyle/>
          <a:p>
            <a:pPr algn="ctr">
              <a:spcBef>
                <a:spcPct val="50000"/>
              </a:spcBef>
            </a:pPr>
            <a:r>
              <a:rPr lang="zh-CN" altLang="en-US" b="1" dirty="0" smtClean="0">
                <a:latin typeface="Calibri" pitchFamily="34" charset="0"/>
                <a:ea typeface="宋体" charset="-122"/>
                <a:cs typeface="Arial" charset="0"/>
              </a:rPr>
              <a:t>汤</a:t>
            </a:r>
            <a:r>
              <a:rPr lang="zh-CN" altLang="en-US" b="1" dirty="0">
                <a:latin typeface="Calibri" pitchFamily="34" charset="0"/>
                <a:ea typeface="宋体" charset="-122"/>
                <a:cs typeface="Arial" charset="0"/>
              </a:rPr>
              <a:t>普森</a:t>
            </a:r>
            <a:endParaRPr lang="en-US" altLang="zh-CN" b="1" dirty="0">
              <a:latin typeface="Calibri" pitchFamily="34" charset="0"/>
              <a:ea typeface="宋体" charset="-122"/>
              <a:cs typeface="Arial" charset="0"/>
            </a:endParaRPr>
          </a:p>
        </p:txBody>
      </p:sp>
      <p:sp>
        <p:nvSpPr>
          <p:cNvPr id="26" name="AutoShape 24"/>
          <p:cNvSpPr>
            <a:spLocks noChangeArrowheads="1"/>
          </p:cNvSpPr>
          <p:nvPr/>
        </p:nvSpPr>
        <p:spPr bwMode="gray">
          <a:xfrm>
            <a:off x="2168534" y="4554557"/>
            <a:ext cx="4818063" cy="987425"/>
          </a:xfrm>
          <a:prstGeom prst="roundRect">
            <a:avLst>
              <a:gd name="adj" fmla="val 12727"/>
            </a:avLst>
          </a:prstGeom>
          <a:solidFill>
            <a:schemeClr val="folHlink"/>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27" name="Text Box 25"/>
          <p:cNvSpPr txBox="1">
            <a:spLocks noChangeArrowheads="1"/>
          </p:cNvSpPr>
          <p:nvPr/>
        </p:nvSpPr>
        <p:spPr bwMode="white">
          <a:xfrm>
            <a:off x="2071670" y="4643446"/>
            <a:ext cx="4570412" cy="830997"/>
          </a:xfrm>
          <a:prstGeom prst="rect">
            <a:avLst/>
          </a:prstGeom>
          <a:noFill/>
          <a:ln w="9525" algn="ctr">
            <a:noFill/>
            <a:miter lim="800000"/>
            <a:headEnd/>
            <a:tailEnd/>
          </a:ln>
        </p:spPr>
        <p:txBody>
          <a:bodyPr>
            <a:spAutoFit/>
          </a:bodyPr>
          <a:lstStyle/>
          <a:p>
            <a:pPr algn="ctr"/>
            <a:r>
              <a:rPr lang="zh-CN" altLang="en-US" sz="1600" dirty="0" smtClean="0">
                <a:latin typeface="Calibri" pitchFamily="34" charset="0"/>
                <a:ea typeface="宋体" charset="-122"/>
                <a:cs typeface="Arial" charset="0"/>
              </a:rPr>
              <a:t>企业战略管理是确定企业使命，根据企业外部环境和内部经营要素</a:t>
            </a:r>
            <a:r>
              <a:rPr lang="zh-CN" altLang="en-US" sz="1600" dirty="0">
                <a:latin typeface="Calibri" pitchFamily="34" charset="0"/>
                <a:ea typeface="宋体" charset="-122"/>
                <a:cs typeface="Arial" charset="0"/>
              </a:rPr>
              <a:t>确定</a:t>
            </a:r>
            <a:r>
              <a:rPr lang="zh-CN" altLang="en-US" sz="1600" dirty="0" smtClean="0">
                <a:latin typeface="Calibri" pitchFamily="34" charset="0"/>
                <a:ea typeface="宋体" charset="-122"/>
                <a:cs typeface="Arial" charset="0"/>
              </a:rPr>
              <a:t>企业目标，保证目标的正确落实，并使企业使命最终得以实现的动态过程</a:t>
            </a:r>
            <a:endParaRPr lang="en-US" altLang="zh-CN" sz="1600" dirty="0">
              <a:latin typeface="Calibri" pitchFamily="34" charset="0"/>
              <a:ea typeface="宋体" charset="-122"/>
              <a:cs typeface="Arial" charset="0"/>
            </a:endParaRPr>
          </a:p>
        </p:txBody>
      </p:sp>
      <p:grpSp>
        <p:nvGrpSpPr>
          <p:cNvPr id="21" name="Group 26"/>
          <p:cNvGrpSpPr>
            <a:grpSpLocks/>
          </p:cNvGrpSpPr>
          <p:nvPr/>
        </p:nvGrpSpPr>
        <p:grpSpPr bwMode="auto">
          <a:xfrm>
            <a:off x="6672272" y="4424382"/>
            <a:ext cx="1238250" cy="1236662"/>
            <a:chOff x="802" y="845"/>
            <a:chExt cx="827" cy="826"/>
          </a:xfrm>
        </p:grpSpPr>
        <p:sp>
          <p:nvSpPr>
            <p:cNvPr id="29"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pPr eaLnBrk="1" hangingPunct="1"/>
              <a:endParaRPr lang="zh-CN" altLang="zh-CN">
                <a:latin typeface="Calibri" pitchFamily="34" charset="0"/>
                <a:cs typeface="Arial" charset="0"/>
              </a:endParaRPr>
            </a:p>
          </p:txBody>
        </p:sp>
        <p:sp>
          <p:nvSpPr>
            <p:cNvPr id="30"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31"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32" name="Text Box 30"/>
          <p:cNvSpPr txBox="1">
            <a:spLocks noChangeArrowheads="1"/>
          </p:cNvSpPr>
          <p:nvPr/>
        </p:nvSpPr>
        <p:spPr bwMode="gray">
          <a:xfrm>
            <a:off x="6743709" y="4770457"/>
            <a:ext cx="1081088" cy="369332"/>
          </a:xfrm>
          <a:prstGeom prst="rect">
            <a:avLst/>
          </a:prstGeom>
          <a:noFill/>
          <a:ln w="9525" algn="ctr">
            <a:noFill/>
            <a:miter lim="800000"/>
            <a:headEnd/>
            <a:tailEnd/>
          </a:ln>
        </p:spPr>
        <p:txBody>
          <a:bodyPr>
            <a:spAutoFit/>
          </a:bodyPr>
          <a:lstStyle/>
          <a:p>
            <a:pPr algn="ctr" eaLnBrk="1" hangingPunct="1">
              <a:spcBef>
                <a:spcPct val="50000"/>
              </a:spcBef>
            </a:pPr>
            <a:r>
              <a:rPr lang="zh-CN" altLang="en-US" b="1" dirty="0">
                <a:latin typeface="Calibri" pitchFamily="34" charset="0"/>
                <a:ea typeface="宋体" charset="-122"/>
                <a:cs typeface="Arial" charset="0"/>
              </a:rPr>
              <a:t>斯坦纳</a:t>
            </a:r>
            <a:endParaRPr lang="en-US" altLang="zh-CN" b="1" dirty="0">
              <a:latin typeface="Calibri" pitchFamily="34" charset="0"/>
              <a:ea typeface="宋体" charset="-122"/>
              <a:cs typeface="Arial" charset="0"/>
            </a:endParaRPr>
          </a:p>
        </p:txBody>
      </p:sp>
      <p:sp>
        <p:nvSpPr>
          <p:cNvPr id="33" name="TextBox 32"/>
          <p:cNvSpPr txBox="1"/>
          <p:nvPr/>
        </p:nvSpPr>
        <p:spPr>
          <a:xfrm>
            <a:off x="785786" y="5657671"/>
            <a:ext cx="7143800" cy="1200329"/>
          </a:xfrm>
          <a:prstGeom prst="rect">
            <a:avLst/>
          </a:prstGeom>
          <a:noFill/>
        </p:spPr>
        <p:txBody>
          <a:bodyPr wrap="square" rtlCol="0">
            <a:spAutoFit/>
          </a:bodyPr>
          <a:lstStyle/>
          <a:p>
            <a:r>
              <a:rPr lang="zh-CN" altLang="en-US" b="1" dirty="0" smtClean="0"/>
              <a:t>定义</a:t>
            </a:r>
            <a:r>
              <a:rPr lang="zh-CN" altLang="en-US" dirty="0" smtClean="0"/>
              <a:t>：企业战略管理是一个动态管理的过程，战略管理活动的重点是制定和实施战略。它是对企业的生产活动实行的总体性管理是企业制定和实施战略的一系列管理决策与行为，其核心问题是使企业自身条件与环境相适应，求得企业的长期生存与发展。</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868363"/>
          </a:xfrm>
        </p:spPr>
        <p:txBody>
          <a:bodyPr/>
          <a:lstStyle/>
          <a:p>
            <a:r>
              <a:rPr lang="en-US" altLang="zh-CN" dirty="0" smtClean="0"/>
              <a:t>1.1.3 </a:t>
            </a:r>
            <a:r>
              <a:rPr lang="zh-CN" altLang="en-US" dirty="0" smtClean="0"/>
              <a:t>企业战略四要素</a:t>
            </a:r>
            <a:endParaRPr lang="zh-CN" altLang="en-US" dirty="0"/>
          </a:p>
        </p:txBody>
      </p:sp>
      <p:sp>
        <p:nvSpPr>
          <p:cNvPr id="4" name="Oval 2"/>
          <p:cNvSpPr>
            <a:spLocks noChangeArrowheads="1"/>
          </p:cNvSpPr>
          <p:nvPr/>
        </p:nvSpPr>
        <p:spPr bwMode="gray">
          <a:xfrm>
            <a:off x="3586163" y="2420938"/>
            <a:ext cx="2211387" cy="2211387"/>
          </a:xfrm>
          <a:prstGeom prst="ellipse">
            <a:avLst/>
          </a:prstGeom>
          <a:noFill/>
          <a:ln w="9525">
            <a:noFill/>
            <a:round/>
            <a:headEnd/>
            <a:tailEnd/>
          </a:ln>
          <a:effectLst/>
        </p:spPr>
        <p:txBody>
          <a:bodyPr wrap="none" anchor="ctr"/>
          <a:lstStyle/>
          <a:p>
            <a:endParaRPr lang="zh-CN" altLang="en-US"/>
          </a:p>
        </p:txBody>
      </p:sp>
      <p:sp>
        <p:nvSpPr>
          <p:cNvPr id="5" name="Oval 3"/>
          <p:cNvSpPr>
            <a:spLocks noChangeArrowheads="1"/>
          </p:cNvSpPr>
          <p:nvPr/>
        </p:nvSpPr>
        <p:spPr bwMode="gray">
          <a:xfrm>
            <a:off x="3876675" y="2703513"/>
            <a:ext cx="1624013" cy="1622425"/>
          </a:xfrm>
          <a:prstGeom prst="ellipse">
            <a:avLst/>
          </a:prstGeom>
          <a:noFill/>
          <a:ln w="9525">
            <a:noFill/>
            <a:round/>
            <a:headEnd/>
            <a:tailEnd/>
          </a:ln>
          <a:effectLst>
            <a:prstShdw prst="shdw17" dist="17961" dir="2700000">
              <a:srgbClr val="FFFFFF">
                <a:gamma/>
                <a:shade val="60000"/>
                <a:invGamma/>
              </a:srgbClr>
            </a:prstShdw>
          </a:effectLst>
        </p:spPr>
        <p:txBody>
          <a:bodyPr wrap="none" anchor="ctr"/>
          <a:lstStyle/>
          <a:p>
            <a:endParaRPr lang="zh-CN" altLang="en-US"/>
          </a:p>
        </p:txBody>
      </p:sp>
      <p:sp>
        <p:nvSpPr>
          <p:cNvPr id="6" name="Text Box 4"/>
          <p:cNvSpPr txBox="1">
            <a:spLocks noChangeArrowheads="1"/>
          </p:cNvSpPr>
          <p:nvPr/>
        </p:nvSpPr>
        <p:spPr bwMode="gray">
          <a:xfrm>
            <a:off x="3865563" y="3070225"/>
            <a:ext cx="1662112" cy="400110"/>
          </a:xfrm>
          <a:prstGeom prst="rect">
            <a:avLst/>
          </a:prstGeom>
          <a:noFill/>
          <a:ln w="9525" algn="ctr">
            <a:noFill/>
            <a:miter lim="800000"/>
            <a:headEnd/>
            <a:tailEnd/>
          </a:ln>
          <a:effectLst/>
        </p:spPr>
        <p:txBody>
          <a:bodyPr>
            <a:spAutoFit/>
          </a:bodyPr>
          <a:lstStyle/>
          <a:p>
            <a:pPr algn="ctr" eaLnBrk="1" hangingPunct="1"/>
            <a:r>
              <a:rPr lang="zh-CN" altLang="en-US" sz="2000" dirty="0" smtClean="0">
                <a:latin typeface="Arial" charset="0"/>
                <a:ea typeface="宋体" charset="-122"/>
                <a:cs typeface="Arial" charset="0"/>
              </a:rPr>
              <a:t>企业战略</a:t>
            </a:r>
            <a:endParaRPr lang="en-US" altLang="zh-CN" sz="2000" dirty="0">
              <a:latin typeface="Arial" charset="0"/>
              <a:ea typeface="宋体" charset="-122"/>
              <a:cs typeface="Arial" charset="0"/>
            </a:endParaRPr>
          </a:p>
        </p:txBody>
      </p:sp>
      <p:sp>
        <p:nvSpPr>
          <p:cNvPr id="7" name="Oval 5"/>
          <p:cNvSpPr>
            <a:spLocks noChangeArrowheads="1"/>
          </p:cNvSpPr>
          <p:nvPr/>
        </p:nvSpPr>
        <p:spPr bwMode="gray">
          <a:xfrm>
            <a:off x="6286500" y="4138613"/>
            <a:ext cx="1439863" cy="1425575"/>
          </a:xfrm>
          <a:prstGeom prst="ellipse">
            <a:avLst/>
          </a:prstGeom>
          <a:gradFill rotWithShape="1">
            <a:gsLst>
              <a:gs pos="0">
                <a:schemeClr val="accent2"/>
              </a:gs>
              <a:gs pos="100000">
                <a:schemeClr val="accent2">
                  <a:gamma/>
                  <a:shade val="31765"/>
                  <a:invGamma/>
                </a:schemeClr>
              </a:gs>
            </a:gsLst>
            <a:lin ang="5400000" scaled="1"/>
          </a:gradFill>
          <a:ln w="38100" algn="ctr">
            <a:solidFill>
              <a:srgbClr val="F8F8F8">
                <a:alpha val="80000"/>
              </a:srgbClr>
            </a:solidFill>
            <a:round/>
            <a:headEnd/>
            <a:tailEnd/>
          </a:ln>
          <a:effectLst/>
        </p:spPr>
        <p:txBody>
          <a:bodyPr wrap="none" anchor="ctr"/>
          <a:lstStyle/>
          <a:p>
            <a:endParaRPr lang="zh-CN" altLang="en-US"/>
          </a:p>
        </p:txBody>
      </p:sp>
      <p:pic>
        <p:nvPicPr>
          <p:cNvPr id="8" name="Picture 6" descr="cir_lighteffect0"/>
          <p:cNvPicPr>
            <a:picLocks noChangeAspect="1" noChangeArrowheads="1"/>
          </p:cNvPicPr>
          <p:nvPr/>
        </p:nvPicPr>
        <p:blipFill>
          <a:blip r:embed="rId2" cstate="print">
            <a:lum bright="18000" contrast="-12000"/>
          </a:blip>
          <a:srcRect/>
          <a:stretch>
            <a:fillRect/>
          </a:stretch>
        </p:blipFill>
        <p:spPr bwMode="gray">
          <a:xfrm>
            <a:off x="6245225" y="4073525"/>
            <a:ext cx="1511300" cy="1295400"/>
          </a:xfrm>
          <a:prstGeom prst="rect">
            <a:avLst/>
          </a:prstGeom>
          <a:noFill/>
        </p:spPr>
      </p:pic>
      <p:sp>
        <p:nvSpPr>
          <p:cNvPr id="9" name="Rectangle 7"/>
          <p:cNvSpPr>
            <a:spLocks noChangeArrowheads="1"/>
          </p:cNvSpPr>
          <p:nvPr/>
        </p:nvSpPr>
        <p:spPr bwMode="white">
          <a:xfrm>
            <a:off x="6269038" y="4608513"/>
            <a:ext cx="1493837" cy="400110"/>
          </a:xfrm>
          <a:prstGeom prst="rect">
            <a:avLst/>
          </a:prstGeom>
          <a:noFill/>
          <a:ln w="9525" algn="ctr">
            <a:noFill/>
            <a:miter lim="800000"/>
            <a:headEnd/>
            <a:tailEnd/>
          </a:ln>
          <a:effectLst/>
        </p:spPr>
        <p:txBody>
          <a:bodyPr>
            <a:spAutoFit/>
          </a:bodyPr>
          <a:lstStyle/>
          <a:p>
            <a:pPr algn="ctr" eaLnBrk="1" hangingPunct="1"/>
            <a:r>
              <a:rPr lang="en-US" altLang="zh-CN" sz="2000" b="1" dirty="0">
                <a:solidFill>
                  <a:srgbClr val="F8F8F8"/>
                </a:solidFill>
                <a:effectLst>
                  <a:outerShdw blurRad="38100" dist="38100" dir="2700000" algn="tl">
                    <a:srgbClr val="000000"/>
                  </a:outerShdw>
                </a:effectLst>
                <a:latin typeface="Arial" charset="0"/>
                <a:ea typeface="宋体" charset="-122"/>
                <a:cs typeface="Arial" charset="0"/>
              </a:rPr>
              <a:t> </a:t>
            </a:r>
            <a:r>
              <a:rPr lang="zh-CN" altLang="en-US" sz="2000" b="1" dirty="0" smtClean="0">
                <a:solidFill>
                  <a:srgbClr val="F8F8F8"/>
                </a:solidFill>
                <a:effectLst>
                  <a:outerShdw blurRad="38100" dist="38100" dir="2700000" algn="tl">
                    <a:srgbClr val="000000"/>
                  </a:outerShdw>
                </a:effectLst>
                <a:latin typeface="Arial" charset="0"/>
                <a:ea typeface="宋体" charset="-122"/>
                <a:cs typeface="Arial" charset="0"/>
              </a:rPr>
              <a:t>协同作用</a:t>
            </a:r>
            <a:endParaRPr lang="en-US" altLang="zh-CN" sz="2000" dirty="0">
              <a:latin typeface="Arial" charset="0"/>
              <a:ea typeface="宋体" charset="-122"/>
              <a:cs typeface="Arial" charset="0"/>
            </a:endParaRPr>
          </a:p>
        </p:txBody>
      </p:sp>
      <p:sp>
        <p:nvSpPr>
          <p:cNvPr id="10" name="Oval 8"/>
          <p:cNvSpPr>
            <a:spLocks noChangeArrowheads="1"/>
          </p:cNvSpPr>
          <p:nvPr/>
        </p:nvSpPr>
        <p:spPr bwMode="black">
          <a:xfrm>
            <a:off x="6183313" y="4037013"/>
            <a:ext cx="1649412" cy="1647825"/>
          </a:xfrm>
          <a:prstGeom prst="ellipse">
            <a:avLst/>
          </a:prstGeom>
          <a:noFill/>
          <a:ln w="19050" cap="rnd">
            <a:solidFill>
              <a:srgbClr val="EAEAEA"/>
            </a:solidFill>
            <a:prstDash val="sysDot"/>
            <a:round/>
            <a:headEnd/>
            <a:tailEnd/>
          </a:ln>
          <a:effectLst/>
        </p:spPr>
        <p:txBody>
          <a:bodyPr wrap="none" anchor="ctr"/>
          <a:lstStyle/>
          <a:p>
            <a:endParaRPr lang="zh-CN" altLang="en-US"/>
          </a:p>
        </p:txBody>
      </p:sp>
      <p:sp>
        <p:nvSpPr>
          <p:cNvPr id="11" name="Oval 9"/>
          <p:cNvSpPr>
            <a:spLocks noChangeArrowheads="1"/>
          </p:cNvSpPr>
          <p:nvPr/>
        </p:nvSpPr>
        <p:spPr bwMode="black">
          <a:xfrm>
            <a:off x="3443288" y="2281238"/>
            <a:ext cx="2481262" cy="2482850"/>
          </a:xfrm>
          <a:prstGeom prst="ellipse">
            <a:avLst/>
          </a:prstGeom>
          <a:gradFill>
            <a:gsLst>
              <a:gs pos="0">
                <a:schemeClr val="bg1">
                  <a:alpha val="72000"/>
                </a:schemeClr>
              </a:gs>
              <a:gs pos="25000">
                <a:srgbClr val="21D6E0"/>
              </a:gs>
              <a:gs pos="75000">
                <a:srgbClr val="0087E6"/>
              </a:gs>
              <a:gs pos="100000">
                <a:srgbClr val="005CBF"/>
              </a:gs>
            </a:gsLst>
            <a:lin ang="5400000" scaled="0"/>
          </a:gradFill>
          <a:ln w="38100">
            <a:solidFill>
              <a:srgbClr val="EAEAEA"/>
            </a:solidFill>
            <a:round/>
            <a:headEnd/>
            <a:tailEnd/>
          </a:ln>
          <a:effectLst/>
        </p:spPr>
        <p:txBody>
          <a:bodyPr wrap="none" anchor="ctr"/>
          <a:lstStyle/>
          <a:p>
            <a:endParaRPr lang="zh-CN" altLang="en-US"/>
          </a:p>
        </p:txBody>
      </p:sp>
      <p:sp>
        <p:nvSpPr>
          <p:cNvPr id="12" name="Line 10"/>
          <p:cNvSpPr>
            <a:spLocks noChangeShapeType="1"/>
          </p:cNvSpPr>
          <p:nvPr/>
        </p:nvSpPr>
        <p:spPr bwMode="black">
          <a:xfrm flipV="1">
            <a:off x="3144838" y="4259263"/>
            <a:ext cx="487362" cy="304800"/>
          </a:xfrm>
          <a:prstGeom prst="line">
            <a:avLst/>
          </a:prstGeom>
          <a:noFill/>
          <a:ln w="38100">
            <a:solidFill>
              <a:schemeClr val="accent6">
                <a:alpha val="48000"/>
              </a:schemeClr>
            </a:solidFill>
            <a:round/>
            <a:headEnd/>
            <a:tailEnd/>
          </a:ln>
          <a:effectLst/>
        </p:spPr>
        <p:txBody>
          <a:bodyPr/>
          <a:lstStyle/>
          <a:p>
            <a:endParaRPr lang="zh-CN" altLang="en-US"/>
          </a:p>
        </p:txBody>
      </p:sp>
      <p:sp>
        <p:nvSpPr>
          <p:cNvPr id="13" name="Line 11"/>
          <p:cNvSpPr>
            <a:spLocks noChangeShapeType="1"/>
          </p:cNvSpPr>
          <p:nvPr/>
        </p:nvSpPr>
        <p:spPr bwMode="black">
          <a:xfrm flipV="1">
            <a:off x="3060700" y="4108450"/>
            <a:ext cx="485775" cy="304800"/>
          </a:xfrm>
          <a:prstGeom prst="line">
            <a:avLst/>
          </a:prstGeom>
          <a:noFill/>
          <a:ln w="38100">
            <a:solidFill>
              <a:schemeClr val="accent6">
                <a:alpha val="48000"/>
              </a:schemeClr>
            </a:solidFill>
            <a:round/>
            <a:headEnd/>
            <a:tailEnd/>
          </a:ln>
          <a:effectLst/>
        </p:spPr>
        <p:txBody>
          <a:bodyPr/>
          <a:lstStyle/>
          <a:p>
            <a:endParaRPr lang="zh-CN" altLang="en-US"/>
          </a:p>
        </p:txBody>
      </p:sp>
      <p:sp>
        <p:nvSpPr>
          <p:cNvPr id="14" name="Line 12"/>
          <p:cNvSpPr>
            <a:spLocks noChangeShapeType="1"/>
          </p:cNvSpPr>
          <p:nvPr/>
        </p:nvSpPr>
        <p:spPr bwMode="black">
          <a:xfrm flipV="1">
            <a:off x="5757863" y="2590800"/>
            <a:ext cx="487362" cy="304800"/>
          </a:xfrm>
          <a:prstGeom prst="line">
            <a:avLst/>
          </a:prstGeom>
          <a:noFill/>
          <a:ln w="38100">
            <a:solidFill>
              <a:schemeClr val="accent6">
                <a:alpha val="48000"/>
              </a:schemeClr>
            </a:solidFill>
            <a:round/>
            <a:headEnd/>
            <a:tailEnd/>
          </a:ln>
          <a:effectLst/>
        </p:spPr>
        <p:txBody>
          <a:bodyPr/>
          <a:lstStyle/>
          <a:p>
            <a:endParaRPr lang="zh-CN" altLang="en-US"/>
          </a:p>
        </p:txBody>
      </p:sp>
      <p:sp>
        <p:nvSpPr>
          <p:cNvPr id="15" name="Line 13"/>
          <p:cNvSpPr>
            <a:spLocks noChangeShapeType="1"/>
          </p:cNvSpPr>
          <p:nvPr/>
        </p:nvSpPr>
        <p:spPr bwMode="black">
          <a:xfrm flipV="1">
            <a:off x="5649913" y="2457450"/>
            <a:ext cx="488950" cy="304800"/>
          </a:xfrm>
          <a:prstGeom prst="line">
            <a:avLst/>
          </a:prstGeom>
          <a:noFill/>
          <a:ln w="38100">
            <a:solidFill>
              <a:schemeClr val="accent6">
                <a:alpha val="48000"/>
              </a:schemeClr>
            </a:solidFill>
            <a:round/>
            <a:headEnd/>
            <a:tailEnd/>
          </a:ln>
          <a:effectLst/>
        </p:spPr>
        <p:txBody>
          <a:bodyPr/>
          <a:lstStyle/>
          <a:p>
            <a:endParaRPr lang="zh-CN" altLang="en-US"/>
          </a:p>
        </p:txBody>
      </p:sp>
      <p:sp>
        <p:nvSpPr>
          <p:cNvPr id="16" name="Oval 14"/>
          <p:cNvSpPr>
            <a:spLocks noChangeArrowheads="1"/>
          </p:cNvSpPr>
          <p:nvPr/>
        </p:nvSpPr>
        <p:spPr bwMode="gray">
          <a:xfrm>
            <a:off x="1712913" y="4262438"/>
            <a:ext cx="1441450" cy="1425575"/>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headEnd/>
            <a:tailEnd/>
          </a:ln>
          <a:effectLst/>
        </p:spPr>
        <p:txBody>
          <a:bodyPr wrap="none" anchor="ctr"/>
          <a:lstStyle/>
          <a:p>
            <a:endParaRPr lang="zh-CN" altLang="en-US"/>
          </a:p>
        </p:txBody>
      </p:sp>
      <p:pic>
        <p:nvPicPr>
          <p:cNvPr id="17" name="Picture 15" descr="cir_lighteffect0"/>
          <p:cNvPicPr>
            <a:picLocks noChangeAspect="1" noChangeArrowheads="1"/>
          </p:cNvPicPr>
          <p:nvPr/>
        </p:nvPicPr>
        <p:blipFill>
          <a:blip r:embed="rId2" cstate="print">
            <a:lum bright="18000" contrast="-12000"/>
          </a:blip>
          <a:srcRect/>
          <a:stretch>
            <a:fillRect/>
          </a:stretch>
        </p:blipFill>
        <p:spPr bwMode="gray">
          <a:xfrm>
            <a:off x="1673225" y="4197350"/>
            <a:ext cx="1511300" cy="1295400"/>
          </a:xfrm>
          <a:prstGeom prst="rect">
            <a:avLst/>
          </a:prstGeom>
          <a:noFill/>
        </p:spPr>
      </p:pic>
      <p:sp>
        <p:nvSpPr>
          <p:cNvPr id="18" name="Rectangle 16"/>
          <p:cNvSpPr>
            <a:spLocks noChangeArrowheads="1"/>
          </p:cNvSpPr>
          <p:nvPr/>
        </p:nvSpPr>
        <p:spPr bwMode="white">
          <a:xfrm>
            <a:off x="1695450" y="4710113"/>
            <a:ext cx="1493838" cy="400110"/>
          </a:xfrm>
          <a:prstGeom prst="rect">
            <a:avLst/>
          </a:prstGeom>
          <a:noFill/>
          <a:ln w="9525" algn="ctr">
            <a:noFill/>
            <a:miter lim="800000"/>
            <a:headEnd/>
            <a:tailEnd/>
          </a:ln>
          <a:effectLst/>
        </p:spPr>
        <p:txBody>
          <a:bodyPr>
            <a:spAutoFit/>
          </a:bodyPr>
          <a:lstStyle/>
          <a:p>
            <a:pPr algn="ctr" eaLnBrk="1" hangingPunct="1"/>
            <a:r>
              <a:rPr lang="en-US" altLang="zh-CN" sz="2000" b="1" dirty="0">
                <a:solidFill>
                  <a:srgbClr val="F8F8F8"/>
                </a:solidFill>
                <a:effectLst>
                  <a:outerShdw blurRad="38100" dist="38100" dir="2700000" algn="tl">
                    <a:srgbClr val="000000"/>
                  </a:outerShdw>
                </a:effectLst>
                <a:latin typeface="Arial" charset="0"/>
                <a:ea typeface="宋体" charset="-122"/>
                <a:cs typeface="Arial" charset="0"/>
              </a:rPr>
              <a:t> </a:t>
            </a:r>
            <a:r>
              <a:rPr lang="zh-CN" altLang="en-US" sz="2000" b="1" dirty="0" smtClean="0">
                <a:solidFill>
                  <a:srgbClr val="F8F8F8"/>
                </a:solidFill>
                <a:effectLst>
                  <a:outerShdw blurRad="38100" dist="38100" dir="2700000" algn="tl">
                    <a:srgbClr val="000000"/>
                  </a:outerShdw>
                </a:effectLst>
                <a:latin typeface="Arial" charset="0"/>
                <a:ea typeface="宋体" charset="-122"/>
                <a:cs typeface="Arial" charset="0"/>
              </a:rPr>
              <a:t>竞争优势</a:t>
            </a:r>
            <a:endParaRPr lang="en-US" altLang="zh-CN" sz="2000" dirty="0">
              <a:latin typeface="Arial" charset="0"/>
              <a:ea typeface="宋体" charset="-122"/>
              <a:cs typeface="Arial" charset="0"/>
            </a:endParaRPr>
          </a:p>
        </p:txBody>
      </p:sp>
      <p:sp>
        <p:nvSpPr>
          <p:cNvPr id="19" name="Oval 17"/>
          <p:cNvSpPr>
            <a:spLocks noChangeArrowheads="1"/>
          </p:cNvSpPr>
          <p:nvPr/>
        </p:nvSpPr>
        <p:spPr bwMode="black">
          <a:xfrm>
            <a:off x="1611313" y="4160838"/>
            <a:ext cx="1647825" cy="1646237"/>
          </a:xfrm>
          <a:prstGeom prst="ellipse">
            <a:avLst/>
          </a:prstGeom>
          <a:noFill/>
          <a:ln w="19050" cap="rnd">
            <a:solidFill>
              <a:srgbClr val="EAEAEA"/>
            </a:solidFill>
            <a:prstDash val="sysDot"/>
            <a:round/>
            <a:headEnd/>
            <a:tailEnd/>
          </a:ln>
          <a:effectLst/>
        </p:spPr>
        <p:txBody>
          <a:bodyPr wrap="none" anchor="ctr"/>
          <a:lstStyle/>
          <a:p>
            <a:endParaRPr lang="zh-CN" altLang="en-US"/>
          </a:p>
        </p:txBody>
      </p:sp>
      <p:sp>
        <p:nvSpPr>
          <p:cNvPr id="20" name="Oval 18"/>
          <p:cNvSpPr>
            <a:spLocks noChangeArrowheads="1"/>
          </p:cNvSpPr>
          <p:nvPr/>
        </p:nvSpPr>
        <p:spPr bwMode="gray">
          <a:xfrm>
            <a:off x="1655763" y="1398588"/>
            <a:ext cx="1439862" cy="1423987"/>
          </a:xfrm>
          <a:prstGeom prst="ellipse">
            <a:avLst/>
          </a:prstGeom>
          <a:gradFill rotWithShape="1">
            <a:gsLst>
              <a:gs pos="0">
                <a:schemeClr val="folHlink"/>
              </a:gs>
              <a:gs pos="100000">
                <a:schemeClr val="folHlink">
                  <a:gamma/>
                  <a:shade val="46275"/>
                  <a:invGamma/>
                </a:schemeClr>
              </a:gs>
            </a:gsLst>
            <a:lin ang="5400000" scaled="1"/>
          </a:gradFill>
          <a:ln w="38100" algn="ctr">
            <a:solidFill>
              <a:srgbClr val="F8F8F8">
                <a:alpha val="80000"/>
              </a:srgbClr>
            </a:solidFill>
            <a:round/>
            <a:headEnd/>
            <a:tailEnd/>
          </a:ln>
          <a:effectLst/>
        </p:spPr>
        <p:txBody>
          <a:bodyPr wrap="none" anchor="ctr"/>
          <a:lstStyle/>
          <a:p>
            <a:endParaRPr lang="zh-CN" altLang="en-US"/>
          </a:p>
        </p:txBody>
      </p:sp>
      <p:pic>
        <p:nvPicPr>
          <p:cNvPr id="21" name="Picture 19" descr="cir_lighteffect0"/>
          <p:cNvPicPr>
            <a:picLocks noChangeAspect="1" noChangeArrowheads="1"/>
          </p:cNvPicPr>
          <p:nvPr/>
        </p:nvPicPr>
        <p:blipFill>
          <a:blip r:embed="rId2" cstate="print">
            <a:lum bright="18000" contrast="-12000"/>
          </a:blip>
          <a:srcRect/>
          <a:stretch>
            <a:fillRect/>
          </a:stretch>
        </p:blipFill>
        <p:spPr bwMode="gray">
          <a:xfrm>
            <a:off x="1614488" y="1333500"/>
            <a:ext cx="1511300" cy="1293813"/>
          </a:xfrm>
          <a:prstGeom prst="rect">
            <a:avLst/>
          </a:prstGeom>
          <a:noFill/>
        </p:spPr>
      </p:pic>
      <p:sp>
        <p:nvSpPr>
          <p:cNvPr id="22" name="Rectangle 20"/>
          <p:cNvSpPr>
            <a:spLocks noChangeArrowheads="1"/>
          </p:cNvSpPr>
          <p:nvPr/>
        </p:nvSpPr>
        <p:spPr bwMode="white">
          <a:xfrm>
            <a:off x="1638300" y="1825625"/>
            <a:ext cx="1493838" cy="400110"/>
          </a:xfrm>
          <a:prstGeom prst="rect">
            <a:avLst/>
          </a:prstGeom>
          <a:noFill/>
          <a:ln w="9525" algn="ctr">
            <a:noFill/>
            <a:miter lim="800000"/>
            <a:headEnd/>
            <a:tailEnd/>
          </a:ln>
          <a:effectLst/>
        </p:spPr>
        <p:txBody>
          <a:bodyPr>
            <a:spAutoFit/>
          </a:bodyPr>
          <a:lstStyle/>
          <a:p>
            <a:pPr algn="ctr" eaLnBrk="1" hangingPunct="1"/>
            <a:r>
              <a:rPr lang="en-US" altLang="zh-CN" sz="2000" b="1" dirty="0">
                <a:solidFill>
                  <a:srgbClr val="F8F8F8"/>
                </a:solidFill>
                <a:effectLst>
                  <a:outerShdw blurRad="38100" dist="38100" dir="2700000" algn="tl">
                    <a:srgbClr val="000000"/>
                  </a:outerShdw>
                </a:effectLst>
                <a:latin typeface="Arial" charset="0"/>
                <a:ea typeface="宋体" charset="-122"/>
                <a:cs typeface="Arial" charset="0"/>
              </a:rPr>
              <a:t> </a:t>
            </a:r>
            <a:r>
              <a:rPr lang="zh-CN" altLang="en-US" sz="2000" b="1" dirty="0" smtClean="0">
                <a:solidFill>
                  <a:srgbClr val="F8F8F8"/>
                </a:solidFill>
                <a:effectLst>
                  <a:outerShdw blurRad="38100" dist="38100" dir="2700000" algn="tl">
                    <a:srgbClr val="000000"/>
                  </a:outerShdw>
                </a:effectLst>
                <a:latin typeface="Arial" charset="0"/>
                <a:ea typeface="宋体" charset="-122"/>
                <a:cs typeface="Arial" charset="0"/>
              </a:rPr>
              <a:t>经营范围</a:t>
            </a:r>
            <a:endParaRPr lang="en-US" altLang="zh-CN" sz="2000" dirty="0">
              <a:latin typeface="Arial" charset="0"/>
              <a:ea typeface="宋体" charset="-122"/>
              <a:cs typeface="Arial" charset="0"/>
            </a:endParaRPr>
          </a:p>
        </p:txBody>
      </p:sp>
      <p:sp>
        <p:nvSpPr>
          <p:cNvPr id="23" name="Oval 21"/>
          <p:cNvSpPr>
            <a:spLocks noChangeArrowheads="1"/>
          </p:cNvSpPr>
          <p:nvPr/>
        </p:nvSpPr>
        <p:spPr bwMode="black">
          <a:xfrm>
            <a:off x="1500166" y="1214422"/>
            <a:ext cx="1649413" cy="1646238"/>
          </a:xfrm>
          <a:prstGeom prst="ellipse">
            <a:avLst/>
          </a:prstGeom>
          <a:noFill/>
          <a:ln w="19050" cap="rnd">
            <a:solidFill>
              <a:srgbClr val="EAEAEA"/>
            </a:solidFill>
            <a:prstDash val="sysDot"/>
            <a:round/>
            <a:headEnd/>
            <a:tailEnd/>
          </a:ln>
          <a:effectLst/>
        </p:spPr>
        <p:txBody>
          <a:bodyPr wrap="none" anchor="ctr"/>
          <a:lstStyle/>
          <a:p>
            <a:endParaRPr lang="zh-CN" altLang="en-US"/>
          </a:p>
        </p:txBody>
      </p:sp>
      <p:sp>
        <p:nvSpPr>
          <p:cNvPr id="24" name="Line 22"/>
          <p:cNvSpPr>
            <a:spLocks noChangeShapeType="1"/>
          </p:cNvSpPr>
          <p:nvPr/>
        </p:nvSpPr>
        <p:spPr bwMode="black">
          <a:xfrm>
            <a:off x="3076575" y="2500313"/>
            <a:ext cx="561975" cy="342900"/>
          </a:xfrm>
          <a:prstGeom prst="line">
            <a:avLst/>
          </a:prstGeom>
          <a:noFill/>
          <a:ln w="38100">
            <a:solidFill>
              <a:schemeClr val="accent6">
                <a:alpha val="46000"/>
              </a:schemeClr>
            </a:solidFill>
            <a:round/>
            <a:headEnd/>
            <a:tailEnd/>
          </a:ln>
          <a:effectLst/>
        </p:spPr>
        <p:txBody>
          <a:bodyPr/>
          <a:lstStyle/>
          <a:p>
            <a:endParaRPr lang="zh-CN" altLang="en-US"/>
          </a:p>
        </p:txBody>
      </p:sp>
      <p:sp>
        <p:nvSpPr>
          <p:cNvPr id="25" name="Line 23"/>
          <p:cNvSpPr>
            <a:spLocks noChangeShapeType="1"/>
          </p:cNvSpPr>
          <p:nvPr/>
        </p:nvSpPr>
        <p:spPr bwMode="black">
          <a:xfrm>
            <a:off x="2990850" y="2644775"/>
            <a:ext cx="563563" cy="342900"/>
          </a:xfrm>
          <a:prstGeom prst="line">
            <a:avLst/>
          </a:prstGeom>
          <a:noFill/>
          <a:ln w="38100">
            <a:solidFill>
              <a:schemeClr val="accent6">
                <a:alpha val="46000"/>
              </a:schemeClr>
            </a:solidFill>
            <a:round/>
            <a:headEnd/>
            <a:tailEnd/>
          </a:ln>
          <a:effectLst/>
        </p:spPr>
        <p:txBody>
          <a:bodyPr/>
          <a:lstStyle/>
          <a:p>
            <a:endParaRPr lang="zh-CN" altLang="en-US"/>
          </a:p>
        </p:txBody>
      </p:sp>
      <p:sp>
        <p:nvSpPr>
          <p:cNvPr id="26" name="Oval 24"/>
          <p:cNvSpPr>
            <a:spLocks noChangeArrowheads="1"/>
          </p:cNvSpPr>
          <p:nvPr/>
        </p:nvSpPr>
        <p:spPr bwMode="gray">
          <a:xfrm>
            <a:off x="6227763" y="1398588"/>
            <a:ext cx="1439862" cy="1423987"/>
          </a:xfrm>
          <a:prstGeom prst="ellipse">
            <a:avLst/>
          </a:prstGeom>
          <a:gradFill rotWithShape="1">
            <a:gsLst>
              <a:gs pos="0">
                <a:schemeClr val="accent1"/>
              </a:gs>
              <a:gs pos="100000">
                <a:schemeClr val="accent1">
                  <a:gamma/>
                  <a:shade val="31765"/>
                  <a:invGamma/>
                </a:schemeClr>
              </a:gs>
            </a:gsLst>
            <a:lin ang="5400000" scaled="1"/>
          </a:gradFill>
          <a:ln w="38100" algn="ctr">
            <a:solidFill>
              <a:srgbClr val="F8F8F8">
                <a:alpha val="80000"/>
              </a:srgbClr>
            </a:solidFill>
            <a:round/>
            <a:headEnd/>
            <a:tailEnd/>
          </a:ln>
          <a:effectLst/>
        </p:spPr>
        <p:txBody>
          <a:bodyPr wrap="none" anchor="ctr"/>
          <a:lstStyle/>
          <a:p>
            <a:endParaRPr lang="zh-CN" altLang="en-US"/>
          </a:p>
        </p:txBody>
      </p:sp>
      <p:pic>
        <p:nvPicPr>
          <p:cNvPr id="27" name="Picture 25" descr="cir_lighteffect0"/>
          <p:cNvPicPr>
            <a:picLocks noChangeAspect="1" noChangeArrowheads="1"/>
          </p:cNvPicPr>
          <p:nvPr/>
        </p:nvPicPr>
        <p:blipFill>
          <a:blip r:embed="rId2" cstate="print">
            <a:lum bright="18000" contrast="-12000"/>
          </a:blip>
          <a:srcRect/>
          <a:stretch>
            <a:fillRect/>
          </a:stretch>
        </p:blipFill>
        <p:spPr bwMode="gray">
          <a:xfrm>
            <a:off x="6186488" y="1333500"/>
            <a:ext cx="1511300" cy="1293813"/>
          </a:xfrm>
          <a:prstGeom prst="rect">
            <a:avLst/>
          </a:prstGeom>
          <a:noFill/>
        </p:spPr>
      </p:pic>
      <p:sp>
        <p:nvSpPr>
          <p:cNvPr id="28" name="Rectangle 26"/>
          <p:cNvSpPr>
            <a:spLocks noChangeArrowheads="1"/>
          </p:cNvSpPr>
          <p:nvPr/>
        </p:nvSpPr>
        <p:spPr bwMode="white">
          <a:xfrm>
            <a:off x="6210300" y="1814513"/>
            <a:ext cx="1493838" cy="400110"/>
          </a:xfrm>
          <a:prstGeom prst="rect">
            <a:avLst/>
          </a:prstGeom>
          <a:noFill/>
          <a:ln w="9525" algn="ctr">
            <a:noFill/>
            <a:miter lim="800000"/>
            <a:headEnd/>
            <a:tailEnd/>
          </a:ln>
          <a:effectLst/>
        </p:spPr>
        <p:txBody>
          <a:bodyPr>
            <a:spAutoFit/>
          </a:bodyPr>
          <a:lstStyle/>
          <a:p>
            <a:pPr algn="ctr" eaLnBrk="1" hangingPunct="1"/>
            <a:r>
              <a:rPr lang="en-US" altLang="zh-CN" sz="2000" b="1" dirty="0">
                <a:solidFill>
                  <a:srgbClr val="F8F8F8"/>
                </a:solidFill>
                <a:effectLst>
                  <a:outerShdw blurRad="38100" dist="38100" dir="2700000" algn="tl">
                    <a:srgbClr val="000000"/>
                  </a:outerShdw>
                </a:effectLst>
                <a:latin typeface="Arial" charset="0"/>
                <a:ea typeface="宋体" charset="-122"/>
                <a:cs typeface="Arial" charset="0"/>
              </a:rPr>
              <a:t> </a:t>
            </a:r>
            <a:r>
              <a:rPr lang="zh-CN" altLang="en-US" sz="2000" b="1" dirty="0" smtClean="0">
                <a:solidFill>
                  <a:srgbClr val="F8F8F8"/>
                </a:solidFill>
                <a:effectLst>
                  <a:outerShdw blurRad="38100" dist="38100" dir="2700000" algn="tl">
                    <a:srgbClr val="000000"/>
                  </a:outerShdw>
                </a:effectLst>
                <a:latin typeface="Arial" charset="0"/>
                <a:ea typeface="宋体" charset="-122"/>
                <a:cs typeface="Arial" charset="0"/>
              </a:rPr>
              <a:t>资源配置</a:t>
            </a:r>
            <a:endParaRPr lang="en-US" altLang="zh-CN" sz="2000" dirty="0">
              <a:latin typeface="Arial" charset="0"/>
              <a:ea typeface="宋体" charset="-122"/>
              <a:cs typeface="Arial" charset="0"/>
            </a:endParaRPr>
          </a:p>
        </p:txBody>
      </p:sp>
      <p:sp>
        <p:nvSpPr>
          <p:cNvPr id="29" name="Oval 27"/>
          <p:cNvSpPr>
            <a:spLocks noChangeArrowheads="1"/>
          </p:cNvSpPr>
          <p:nvPr/>
        </p:nvSpPr>
        <p:spPr bwMode="black">
          <a:xfrm>
            <a:off x="6091238" y="1295400"/>
            <a:ext cx="1681162" cy="1646238"/>
          </a:xfrm>
          <a:prstGeom prst="ellipse">
            <a:avLst/>
          </a:prstGeom>
          <a:noFill/>
          <a:ln w="19050" cap="rnd">
            <a:solidFill>
              <a:srgbClr val="EAEAEA"/>
            </a:solidFill>
            <a:prstDash val="sysDot"/>
            <a:round/>
            <a:headEnd/>
            <a:tailEnd/>
          </a:ln>
          <a:effectLst/>
        </p:spPr>
        <p:txBody>
          <a:bodyPr wrap="none" anchor="ctr"/>
          <a:lstStyle/>
          <a:p>
            <a:endParaRPr lang="zh-CN" altLang="en-US"/>
          </a:p>
        </p:txBody>
      </p:sp>
      <p:sp>
        <p:nvSpPr>
          <p:cNvPr id="30" name="Line 28"/>
          <p:cNvSpPr>
            <a:spLocks noChangeShapeType="1"/>
          </p:cNvSpPr>
          <p:nvPr/>
        </p:nvSpPr>
        <p:spPr bwMode="black">
          <a:xfrm>
            <a:off x="5840413" y="3962400"/>
            <a:ext cx="561975" cy="342900"/>
          </a:xfrm>
          <a:prstGeom prst="line">
            <a:avLst/>
          </a:prstGeom>
          <a:noFill/>
          <a:ln w="38100">
            <a:solidFill>
              <a:schemeClr val="accent6">
                <a:alpha val="48000"/>
              </a:schemeClr>
            </a:solidFill>
            <a:round/>
            <a:headEnd/>
            <a:tailEnd/>
          </a:ln>
          <a:effectLst/>
        </p:spPr>
        <p:txBody>
          <a:bodyPr/>
          <a:lstStyle/>
          <a:p>
            <a:endParaRPr lang="zh-CN" altLang="en-US"/>
          </a:p>
        </p:txBody>
      </p:sp>
      <p:sp>
        <p:nvSpPr>
          <p:cNvPr id="31" name="Line 29"/>
          <p:cNvSpPr>
            <a:spLocks noChangeShapeType="1"/>
          </p:cNvSpPr>
          <p:nvPr/>
        </p:nvSpPr>
        <p:spPr bwMode="black">
          <a:xfrm>
            <a:off x="5754688" y="4106863"/>
            <a:ext cx="563562" cy="344487"/>
          </a:xfrm>
          <a:prstGeom prst="line">
            <a:avLst/>
          </a:prstGeom>
          <a:noFill/>
          <a:ln w="38100">
            <a:solidFill>
              <a:schemeClr val="accent6">
                <a:alpha val="48000"/>
              </a:schemeClr>
            </a:solidFill>
            <a:round/>
            <a:headEnd/>
            <a:tailEnd/>
          </a:ln>
          <a:effectLst/>
        </p:spPr>
        <p:txBody>
          <a:bodyPr/>
          <a:lstStyle/>
          <a:p>
            <a:endParaRPr lang="zh-CN" altLang="en-US"/>
          </a:p>
        </p:txBody>
      </p:sp>
      <p:sp>
        <p:nvSpPr>
          <p:cNvPr id="36" name="TextBox 35"/>
          <p:cNvSpPr txBox="1"/>
          <p:nvPr/>
        </p:nvSpPr>
        <p:spPr>
          <a:xfrm>
            <a:off x="3786182" y="3214686"/>
            <a:ext cx="1785950" cy="523220"/>
          </a:xfrm>
          <a:prstGeom prst="rect">
            <a:avLst/>
          </a:prstGeom>
          <a:noFill/>
        </p:spPr>
        <p:txBody>
          <a:bodyPr wrap="square" rtlCol="0">
            <a:spAutoFit/>
          </a:bodyPr>
          <a:lstStyle/>
          <a:p>
            <a:pPr algn="ctr"/>
            <a:r>
              <a:rPr lang="zh-CN" altLang="en-US" sz="2800" b="1" dirty="0" smtClean="0"/>
              <a:t>构成要素</a:t>
            </a:r>
            <a:endParaRPr lang="zh-CN" alt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0034" y="285728"/>
            <a:ext cx="8229600" cy="838200"/>
          </a:xfrm>
        </p:spPr>
        <p:txBody>
          <a:bodyPr/>
          <a:lstStyle/>
          <a:p>
            <a:pPr eaLnBrk="1" hangingPunct="1"/>
            <a:r>
              <a:rPr lang="zh-CN" altLang="en-US" sz="3200" b="1" dirty="0" smtClean="0">
                <a:latin typeface="黑体" pitchFamily="49" charset="-122"/>
                <a:ea typeface="黑体" pitchFamily="49" charset="-122"/>
              </a:rPr>
              <a:t>中国传统战略</a:t>
            </a:r>
            <a:r>
              <a:rPr lang="zh-CN" altLang="en-US" sz="3200" dirty="0" smtClean="0">
                <a:latin typeface="黑体" pitchFamily="49" charset="-122"/>
                <a:ea typeface="黑体" pitchFamily="49" charset="-122"/>
              </a:rPr>
              <a:t>管理</a:t>
            </a:r>
            <a:r>
              <a:rPr lang="zh-CN" altLang="en-US" sz="3200" b="1" dirty="0" smtClean="0">
                <a:latin typeface="黑体" pitchFamily="49" charset="-122"/>
                <a:ea typeface="黑体" pitchFamily="49" charset="-122"/>
              </a:rPr>
              <a:t>的经典案例</a:t>
            </a:r>
            <a:r>
              <a:rPr lang="en-US" altLang="zh-CN" sz="3200" b="1" dirty="0" smtClean="0">
                <a:ea typeface="黑体" pitchFamily="49" charset="-122"/>
              </a:rPr>
              <a:t>——</a:t>
            </a:r>
            <a:r>
              <a:rPr lang="en-US" altLang="zh-CN" sz="3200" b="1" dirty="0" smtClean="0">
                <a:latin typeface="黑体" pitchFamily="49" charset="-122"/>
                <a:ea typeface="黑体" pitchFamily="49" charset="-122"/>
              </a:rPr>
              <a:t>《</a:t>
            </a:r>
            <a:r>
              <a:rPr lang="zh-CN" altLang="en-US" sz="3200" b="1" dirty="0" smtClean="0">
                <a:latin typeface="黑体" pitchFamily="49" charset="-122"/>
                <a:ea typeface="黑体" pitchFamily="49" charset="-122"/>
              </a:rPr>
              <a:t>隆中对</a:t>
            </a:r>
            <a:r>
              <a:rPr lang="en-US" altLang="zh-CN" sz="3200" b="1" dirty="0" smtClean="0">
                <a:latin typeface="黑体" pitchFamily="49" charset="-122"/>
                <a:ea typeface="黑体" pitchFamily="49" charset="-122"/>
              </a:rPr>
              <a:t>》</a:t>
            </a:r>
          </a:p>
        </p:txBody>
      </p:sp>
      <p:sp>
        <p:nvSpPr>
          <p:cNvPr id="7171" name="Rectangle 3"/>
          <p:cNvSpPr>
            <a:spLocks noGrp="1" noChangeArrowheads="1"/>
          </p:cNvSpPr>
          <p:nvPr>
            <p:ph type="body" idx="1"/>
          </p:nvPr>
        </p:nvSpPr>
        <p:spPr>
          <a:xfrm>
            <a:off x="304800" y="1214422"/>
            <a:ext cx="8534400" cy="5286412"/>
          </a:xfrm>
        </p:spPr>
        <p:txBody>
          <a:bodyPr/>
          <a:lstStyle/>
          <a:p>
            <a:pPr eaLnBrk="1" hangingPunct="1">
              <a:lnSpc>
                <a:spcPct val="110000"/>
              </a:lnSpc>
              <a:buFont typeface="Wingdings" pitchFamily="2" charset="2"/>
              <a:buNone/>
            </a:pPr>
            <a:r>
              <a:rPr lang="en-US" altLang="zh-CN" sz="2400" b="1" dirty="0" smtClean="0">
                <a:latin typeface="黑体" pitchFamily="49" charset="-122"/>
                <a:ea typeface="黑体" pitchFamily="49" charset="-122"/>
              </a:rPr>
              <a:t>     </a:t>
            </a:r>
            <a:r>
              <a:rPr lang="en-US" altLang="zh-CN" sz="2400" b="1" dirty="0" smtClean="0">
                <a:latin typeface="Times New Roman" pitchFamily="18" charset="0"/>
                <a:ea typeface="黑体" pitchFamily="49" charset="-122"/>
              </a:rPr>
              <a:t>“</a:t>
            </a:r>
            <a:r>
              <a:rPr lang="zh-CN" altLang="en-US" sz="2400" b="1" dirty="0" smtClean="0">
                <a:latin typeface="黑体" pitchFamily="49" charset="-122"/>
                <a:ea typeface="黑体" pitchFamily="49" charset="-122"/>
              </a:rPr>
              <a:t>自董卓造逆以来，天下豪杰并起。曹操势不及袁绍，而竟能克绍者，非惟天时，抑亦人谋也。今操已拥百万之众，挟天子以令诸侯，此诚不可与争锋。孙权据有江东，已历三世，国险而民附，此可为援而不可图也。荆州北据汉、沔，利尽南海，东连吴会，西通巴、蜀，此用武之地，非其主不能守：是殆天所以资将军，将军岂有意乎？益州险塞，沃野千里，天府之国。高祖因之以成帝业；今刘璋暗弱，民殷国富，而不知存恤，智能之士，思得明君。将军既帝室之胄，信义著于四海，总揽英雄，思贤若渴，若跨有荆、益。保其岩阻，西和诸戎，南抚彝、越，外结孙权，内修政理；待天下有变，则命一上将将荆州之兵以向宛、洛，将军身率益州之众以出秦川，百姓有不箪食壶浆以迎将军者乎？诚如是，则大业可成，汉室可兴矣。</a:t>
            </a:r>
            <a:r>
              <a:rPr lang="zh-CN" altLang="en-US" sz="2400" b="1" dirty="0" smtClean="0">
                <a:latin typeface="Times New Roman" pitchFamily="18" charset="0"/>
                <a:ea typeface="黑体" pitchFamily="49" charset="-122"/>
              </a:rPr>
              <a:t>”</a:t>
            </a:r>
            <a:r>
              <a:rPr lang="en-US" altLang="zh-CN" sz="2400" b="1" dirty="0" smtClean="0">
                <a:latin typeface="Times New Roman" pitchFamily="18" charset="0"/>
                <a:ea typeface="黑体" pitchFamily="49" charset="-122"/>
              </a:rPr>
              <a:t>——</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隆中对</a:t>
            </a:r>
            <a:r>
              <a:rPr lang="en-US" altLang="zh-CN" sz="2400" b="1" dirty="0" smtClean="0">
                <a:latin typeface="黑体" pitchFamily="49" charset="-122"/>
                <a:ea typeface="黑体" pitchFamily="49" charset="-122"/>
              </a:rPr>
              <a:t>》</a:t>
            </a:r>
          </a:p>
          <a:p>
            <a:pPr eaLnBrk="1" hangingPunct="1">
              <a:buFont typeface="Wingdings" pitchFamily="2" charset="2"/>
              <a:buNone/>
            </a:pPr>
            <a:r>
              <a:rPr lang="en-US" altLang="zh-CN" sz="2400" b="1" dirty="0" smtClean="0">
                <a:latin typeface="黑体" pitchFamily="49" charset="-122"/>
                <a:ea typeface="黑体" pitchFamily="49" charset="-122"/>
              </a:rPr>
              <a:t> </a:t>
            </a:r>
            <a:endParaRPr lang="zh-CN" altLang="en-US" sz="2400" b="1" dirty="0" smtClean="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 </a:t>
            </a:r>
            <a:r>
              <a:rPr lang="zh-CN" altLang="en-US" dirty="0" smtClean="0"/>
              <a:t>相关概念</a:t>
            </a:r>
            <a:endParaRPr lang="zh-CN" altLang="en-US" dirty="0"/>
          </a:p>
        </p:txBody>
      </p:sp>
      <p:sp>
        <p:nvSpPr>
          <p:cNvPr id="3" name="内容占位符 2"/>
          <p:cNvSpPr>
            <a:spLocks noGrp="1"/>
          </p:cNvSpPr>
          <p:nvPr>
            <p:ph idx="1"/>
          </p:nvPr>
        </p:nvSpPr>
        <p:spPr/>
        <p:txBody>
          <a:bodyPr/>
          <a:lstStyle/>
          <a:p>
            <a:r>
              <a:rPr lang="zh-CN" altLang="en-US" sz="2400" dirty="0" smtClean="0"/>
              <a:t>愿景：根据企业使命，在汇集企业每个员工个人心愿基础上形成的全体人员共同心愿的美好远景。它能激发出强大的力量，使每个员工都渴望能够归属于一项重要的任务和事业。</a:t>
            </a:r>
            <a:endParaRPr lang="en-US" altLang="zh-CN" sz="2400" dirty="0" smtClean="0"/>
          </a:p>
          <a:p>
            <a:r>
              <a:rPr lang="zh-CN" altLang="en-US" sz="2400" dirty="0" smtClean="0"/>
              <a:t>使命：说明企业的根本性质与存在的理由，说明企业的宗旨、哲学、信念、原则。它根据企业服务对象的性质提示企业长远发展的前景，为企业战略目标的确定与战略制定提供依据。</a:t>
            </a:r>
            <a:endParaRPr lang="en-US" altLang="zh-CN" sz="2400" dirty="0" smtClean="0"/>
          </a:p>
          <a:p>
            <a:r>
              <a:rPr lang="zh-CN" altLang="en-US" sz="2400" dirty="0" smtClean="0"/>
              <a:t>目的：企业希望实现的一种广义的方向，具有最终的、长期的、无限的属性，他可以在持续不断的基础上增加新的内容。</a:t>
            </a:r>
            <a:endParaRPr lang="en-US" altLang="zh-CN" sz="2400" dirty="0" smtClean="0"/>
          </a:p>
          <a:p>
            <a:r>
              <a:rPr lang="zh-CN" altLang="en-US" sz="2400" dirty="0" smtClean="0"/>
              <a:t>目标：在企业目的总框架中，为企业和员工提供的有完成时间的具体方向。</a:t>
            </a:r>
          </a:p>
          <a:p>
            <a:endParaRPr lang="en-US" altLang="zh-CN"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smtClean="0"/>
              <a:t>企业战略管理的本质作用</a:t>
            </a:r>
            <a:endParaRPr lang="zh-CN" altLang="en-US" dirty="0"/>
          </a:p>
        </p:txBody>
      </p:sp>
      <p:sp>
        <p:nvSpPr>
          <p:cNvPr id="3" name="内容占位符 2"/>
          <p:cNvSpPr>
            <a:spLocks noGrp="1"/>
          </p:cNvSpPr>
          <p:nvPr>
            <p:ph idx="1"/>
          </p:nvPr>
        </p:nvSpPr>
        <p:spPr/>
        <p:txBody>
          <a:bodyPr/>
          <a:lstStyle/>
          <a:p>
            <a:r>
              <a:rPr lang="zh-CN" altLang="en-US" b="1" dirty="0" smtClean="0"/>
              <a:t>企业战略管理的本质作用</a:t>
            </a:r>
            <a:r>
              <a:rPr lang="zh-CN" altLang="en-US" dirty="0" smtClean="0"/>
              <a:t>：</a:t>
            </a:r>
            <a:endParaRPr lang="en-US" altLang="zh-CN" dirty="0" smtClean="0"/>
          </a:p>
          <a:p>
            <a:pPr lvl="1">
              <a:buFont typeface="Wingdings" pitchFamily="2" charset="2"/>
              <a:buChar char="Ø"/>
            </a:pPr>
            <a:r>
              <a:rPr lang="zh-CN" altLang="en-US" sz="3200" dirty="0" smtClean="0"/>
              <a:t>使管理者重视识别和利用机会；</a:t>
            </a:r>
            <a:endParaRPr lang="en-US" altLang="zh-CN" sz="3200" dirty="0" smtClean="0"/>
          </a:p>
          <a:p>
            <a:pPr lvl="1">
              <a:buFont typeface="Wingdings" pitchFamily="2" charset="2"/>
              <a:buChar char="Ø"/>
            </a:pPr>
            <a:r>
              <a:rPr lang="zh-CN" altLang="en-US" sz="3200" dirty="0" smtClean="0"/>
              <a:t>加强对业务活动的协调和控制；</a:t>
            </a:r>
            <a:endParaRPr lang="en-US" altLang="zh-CN" sz="3200" dirty="0" smtClean="0"/>
          </a:p>
          <a:p>
            <a:pPr lvl="1">
              <a:buFont typeface="Wingdings" pitchFamily="2" charset="2"/>
              <a:buChar char="Ø"/>
            </a:pPr>
            <a:r>
              <a:rPr lang="zh-CN" altLang="en-US" sz="3200" dirty="0" smtClean="0"/>
              <a:t>使重要决策与已建立的目标协调一致；</a:t>
            </a:r>
            <a:endParaRPr lang="en-US" altLang="zh-CN" sz="3200" dirty="0" smtClean="0"/>
          </a:p>
          <a:p>
            <a:pPr lvl="1">
              <a:buFont typeface="Wingdings" pitchFamily="2" charset="2"/>
              <a:buChar char="Ø"/>
            </a:pPr>
            <a:r>
              <a:rPr lang="zh-CN" altLang="en-US" sz="3200" dirty="0" smtClean="0"/>
              <a:t>更有效地分配时间和资源实现已确立的目标；</a:t>
            </a:r>
            <a:endParaRPr lang="en-US" altLang="zh-CN" sz="3200" dirty="0" smtClean="0"/>
          </a:p>
          <a:p>
            <a:pPr lvl="1">
              <a:buFont typeface="Wingdings" pitchFamily="2" charset="2"/>
              <a:buChar char="Ø"/>
            </a:pPr>
            <a:r>
              <a:rPr lang="zh-CN" altLang="en-US" sz="3200" dirty="0" smtClean="0"/>
              <a:t>将个人的行为综合为整体的努力；</a:t>
            </a:r>
            <a:endParaRPr lang="en-US" altLang="zh-CN" sz="3200" dirty="0" smtClean="0"/>
          </a:p>
          <a:p>
            <a:pPr lvl="1">
              <a:buFont typeface="Wingdings" pitchFamily="2" charset="2"/>
              <a:buChar char="Ø"/>
            </a:pPr>
            <a:r>
              <a:rPr lang="zh-CN" altLang="en-US" sz="3200" dirty="0" smtClean="0"/>
              <a:t>鼓励向前式思维，对变化采取积极态度</a:t>
            </a:r>
            <a:endParaRPr lang="en-US" altLang="zh-CN" sz="3200"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沃尔玛的使命、目标、战略</a:t>
            </a:r>
            <a:endParaRPr lang="zh-CN" altLang="en-US" dirty="0"/>
          </a:p>
        </p:txBody>
      </p:sp>
      <p:sp>
        <p:nvSpPr>
          <p:cNvPr id="3" name="内容占位符 2"/>
          <p:cNvSpPr>
            <a:spLocks noGrp="1"/>
          </p:cNvSpPr>
          <p:nvPr>
            <p:ph idx="1"/>
          </p:nvPr>
        </p:nvSpPr>
        <p:spPr/>
        <p:txBody>
          <a:bodyPr/>
          <a:lstStyle/>
          <a:p>
            <a:r>
              <a:rPr lang="zh-CN" altLang="en-US" sz="2000" dirty="0"/>
              <a:t>沃尔玛公司由美国零售业的传奇人物山姆</a:t>
            </a:r>
            <a:r>
              <a:rPr lang="en-US" altLang="zh-CN" sz="2000" dirty="0"/>
              <a:t>·</a:t>
            </a:r>
            <a:r>
              <a:rPr lang="zh-CN" altLang="en-US" sz="2000" dirty="0"/>
              <a:t>沃尔顿先生于</a:t>
            </a:r>
            <a:r>
              <a:rPr lang="en-US" altLang="zh-CN" sz="2000" dirty="0"/>
              <a:t>1962</a:t>
            </a:r>
            <a:r>
              <a:rPr lang="zh-CN" altLang="en-US" sz="2000" dirty="0"/>
              <a:t>年在阿肯色州成立。经过四十多年的发展，沃尔玛公司已经成为美国最大的私人雇主和世界上最大的连锁零售企业。目前，沃尔玛在全球开设了</a:t>
            </a:r>
            <a:r>
              <a:rPr lang="en-US" altLang="zh-CN" sz="2000" dirty="0"/>
              <a:t>6600</a:t>
            </a:r>
            <a:r>
              <a:rPr lang="zh-CN" altLang="en-US" sz="2000" dirty="0"/>
              <a:t>多家商场，员工总数</a:t>
            </a:r>
            <a:r>
              <a:rPr lang="en-US" altLang="zh-CN" sz="2000" dirty="0"/>
              <a:t>180</a:t>
            </a:r>
            <a:r>
              <a:rPr lang="zh-CN" altLang="en-US" sz="2000" dirty="0"/>
              <a:t>多万人，分布在全球</a:t>
            </a:r>
            <a:r>
              <a:rPr lang="en-US" altLang="zh-CN" sz="2000" dirty="0"/>
              <a:t>14</a:t>
            </a:r>
            <a:r>
              <a:rPr lang="zh-CN" altLang="en-US" sz="2000" dirty="0"/>
              <a:t>个国家。每周光临沃尔玛的顾客</a:t>
            </a:r>
            <a:r>
              <a:rPr lang="en-US" altLang="zh-CN" sz="2000" dirty="0"/>
              <a:t>1.75</a:t>
            </a:r>
            <a:r>
              <a:rPr lang="zh-CN" altLang="en-US" sz="2000" dirty="0"/>
              <a:t>亿人次，使沃尔玛成为全球</a:t>
            </a:r>
            <a:r>
              <a:rPr lang="en-US" altLang="zh-CN" sz="2000" dirty="0"/>
              <a:t>500</a:t>
            </a:r>
            <a:r>
              <a:rPr lang="zh-CN" altLang="en-US" sz="2000" dirty="0"/>
              <a:t>强榜首企业。 </a:t>
            </a:r>
            <a:r>
              <a:rPr lang="en-US" altLang="zh-CN" sz="2000" dirty="0"/>
              <a:t>1991</a:t>
            </a:r>
            <a:r>
              <a:rPr lang="zh-CN" altLang="en-US" sz="2000" dirty="0"/>
              <a:t>年，沃尔玛年销售额突破</a:t>
            </a:r>
            <a:r>
              <a:rPr lang="en-US" altLang="zh-CN" sz="2000" dirty="0"/>
              <a:t>400</a:t>
            </a:r>
            <a:r>
              <a:rPr lang="zh-CN" altLang="en-US" sz="2000" dirty="0"/>
              <a:t>亿美元，成为全球大型零售企业之一。据</a:t>
            </a:r>
            <a:r>
              <a:rPr lang="en-US" altLang="zh-CN" sz="2000" dirty="0"/>
              <a:t>1994</a:t>
            </a:r>
            <a:r>
              <a:rPr lang="zh-CN" altLang="en-US" sz="2000" dirty="0"/>
              <a:t>年</a:t>
            </a:r>
            <a:r>
              <a:rPr lang="en-US" altLang="zh-CN" sz="2000" dirty="0"/>
              <a:t>5</a:t>
            </a:r>
            <a:r>
              <a:rPr lang="zh-CN" altLang="en-US" sz="2000" dirty="0"/>
              <a:t>月美国</a:t>
            </a:r>
            <a:r>
              <a:rPr lang="en-US" altLang="zh-CN" sz="2000" dirty="0"/>
              <a:t>《</a:t>
            </a:r>
            <a:r>
              <a:rPr lang="zh-CN" altLang="en-US" sz="2000" dirty="0"/>
              <a:t>财富</a:t>
            </a:r>
            <a:r>
              <a:rPr lang="en-US" altLang="zh-CN" sz="2000" dirty="0"/>
              <a:t>》</a:t>
            </a:r>
            <a:r>
              <a:rPr lang="zh-CN" altLang="en-US" sz="2000" dirty="0"/>
              <a:t>杂志公布的全美服务行业分类排行榜，沃尔玛</a:t>
            </a:r>
            <a:r>
              <a:rPr lang="en-US" altLang="zh-CN" sz="2000" dirty="0"/>
              <a:t>1993</a:t>
            </a:r>
            <a:r>
              <a:rPr lang="zh-CN" altLang="en-US" sz="2000" dirty="0"/>
              <a:t>年销售额高达</a:t>
            </a:r>
            <a:r>
              <a:rPr lang="en-US" altLang="zh-CN" sz="2000" dirty="0"/>
              <a:t>673.4</a:t>
            </a:r>
            <a:r>
              <a:rPr lang="zh-CN" altLang="en-US" sz="2000" dirty="0"/>
              <a:t>亿美元，比上一年增长</a:t>
            </a:r>
            <a:r>
              <a:rPr lang="en-US" altLang="zh-CN" sz="2000" dirty="0"/>
              <a:t>118</a:t>
            </a:r>
            <a:r>
              <a:rPr lang="zh-CN" altLang="en-US" sz="2000" dirty="0"/>
              <a:t>亿多，超过了</a:t>
            </a:r>
            <a:r>
              <a:rPr lang="en-US" altLang="zh-CN" sz="2000" dirty="0"/>
              <a:t>1992</a:t>
            </a:r>
            <a:r>
              <a:rPr lang="zh-CN" altLang="en-US" sz="2000" dirty="0"/>
              <a:t>年排名第一位的</a:t>
            </a:r>
            <a:r>
              <a:rPr lang="en-US" altLang="zh-CN" sz="2000" dirty="0" err="1"/>
              <a:t>Sesas</a:t>
            </a:r>
            <a:r>
              <a:rPr lang="en-US" altLang="zh-CN" sz="2000" dirty="0"/>
              <a:t>,</a:t>
            </a:r>
            <a:r>
              <a:rPr lang="zh-CN" altLang="en-US" sz="2000" dirty="0"/>
              <a:t>雄踞全美零售业榜首。</a:t>
            </a:r>
            <a:r>
              <a:rPr lang="en-US" altLang="zh-CN" sz="2000" dirty="0"/>
              <a:t>1995</a:t>
            </a:r>
            <a:r>
              <a:rPr lang="zh-CN" altLang="en-US" sz="2000" dirty="0"/>
              <a:t>年沃尔玛销售额持续增长，并创造了零售业的一项世界纪录，实现年销售额</a:t>
            </a:r>
            <a:r>
              <a:rPr lang="en-US" altLang="zh-CN" sz="2000" dirty="0"/>
              <a:t>936</a:t>
            </a:r>
            <a:r>
              <a:rPr lang="zh-CN" altLang="en-US" sz="2000" dirty="0"/>
              <a:t>亿美元，在</a:t>
            </a:r>
            <a:r>
              <a:rPr lang="en-US" altLang="zh-CN" sz="2000" dirty="0"/>
              <a:t>《</a:t>
            </a:r>
            <a:r>
              <a:rPr lang="zh-CN" altLang="en-US" sz="2000" dirty="0"/>
              <a:t>财富</a:t>
            </a:r>
            <a:r>
              <a:rPr lang="en-US" altLang="zh-CN" sz="2000" dirty="0"/>
              <a:t>》</a:t>
            </a:r>
            <a:r>
              <a:rPr lang="zh-CN" altLang="en-US" sz="2000" dirty="0"/>
              <a:t>杂志美国最大企业排行榜上名列第四。事实上，沃尔玛的年销售额相当于全美所有百货公司的总和，而且至今仍保持着强劲的发展势头</a:t>
            </a:r>
            <a:r>
              <a:rPr lang="zh-CN" altLang="en-US" sz="2000" dirty="0" smtClean="0"/>
              <a:t>。</a:t>
            </a:r>
            <a:endParaRPr lang="zh-CN" altLang="en-US" sz="2000" dirty="0"/>
          </a:p>
        </p:txBody>
      </p:sp>
    </p:spTree>
    <p:extLst>
      <p:ext uri="{BB962C8B-B14F-4D97-AF65-F5344CB8AC3E}">
        <p14:creationId xmlns:p14="http://schemas.microsoft.com/office/powerpoint/2010/main" val="1573016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000" dirty="0"/>
              <a:t>至今，沃尔玛已拥有</a:t>
            </a:r>
            <a:r>
              <a:rPr lang="en-US" altLang="zh-CN" sz="2000" dirty="0"/>
              <a:t>2133</a:t>
            </a:r>
            <a:r>
              <a:rPr lang="zh-CN" altLang="en-US" sz="2000" dirty="0"/>
              <a:t>家沃尔玛商店，</a:t>
            </a:r>
            <a:r>
              <a:rPr lang="en-US" altLang="zh-CN" sz="2000" dirty="0"/>
              <a:t>469</a:t>
            </a:r>
            <a:r>
              <a:rPr lang="zh-CN" altLang="en-US" sz="2000" dirty="0"/>
              <a:t>家山姆会员商店和</a:t>
            </a:r>
            <a:r>
              <a:rPr lang="en-US" altLang="zh-CN" sz="2000" dirty="0"/>
              <a:t>248</a:t>
            </a:r>
            <a:r>
              <a:rPr lang="zh-CN" altLang="en-US" sz="2000" dirty="0"/>
              <a:t>家沃尔玛购物广场，遍布美国、墨西哥、加拿大、波多黎各、巴西、阿根廷、南非、中国、印尼等处。它在短短几十年中有如此迅猛的发展，不得不说是零售业的一个奇迹。  </a:t>
            </a:r>
            <a:endParaRPr lang="en-US" altLang="zh-CN" sz="2000" dirty="0" smtClean="0"/>
          </a:p>
          <a:p>
            <a:r>
              <a:rPr lang="zh-CN" altLang="en-US" sz="2000" dirty="0"/>
              <a:t>一</a:t>
            </a:r>
            <a:r>
              <a:rPr lang="zh-CN" altLang="en-US" sz="2000" dirty="0" smtClean="0"/>
              <a:t>、</a:t>
            </a:r>
            <a:r>
              <a:rPr lang="zh-CN" altLang="en-US" sz="2000" dirty="0"/>
              <a:t>确认企业现行的愿景和使命，推荐企业未来的愿景和使命。  </a:t>
            </a:r>
            <a:endParaRPr lang="en-US" altLang="zh-CN" sz="2000" dirty="0" smtClean="0"/>
          </a:p>
          <a:p>
            <a:pPr marL="0" indent="0">
              <a:buNone/>
            </a:pPr>
            <a:r>
              <a:rPr lang="zh-CN" altLang="en-US" sz="2000" b="1" dirty="0" smtClean="0"/>
              <a:t>使命：</a:t>
            </a:r>
            <a:r>
              <a:rPr lang="zh-CN" altLang="en-US" sz="2000" dirty="0" smtClean="0"/>
              <a:t>以</a:t>
            </a:r>
            <a:r>
              <a:rPr lang="zh-CN" altLang="en-US" sz="2000" dirty="0"/>
              <a:t>低廉的价格提供优质的产品，以及周到的客户</a:t>
            </a:r>
            <a:r>
              <a:rPr lang="zh-CN" altLang="en-US" sz="2000" dirty="0" smtClean="0"/>
              <a:t>服务，永不</a:t>
            </a:r>
            <a:r>
              <a:rPr lang="zh-CN" altLang="en-US" sz="2000" dirty="0"/>
              <a:t>改变。 </a:t>
            </a:r>
            <a:endParaRPr lang="en-US" altLang="zh-CN" sz="2000" dirty="0" smtClean="0"/>
          </a:p>
          <a:p>
            <a:pPr marL="0" indent="0">
              <a:buNone/>
            </a:pPr>
            <a:r>
              <a:rPr lang="zh-CN" altLang="en-US" sz="2000" b="1" dirty="0" smtClean="0"/>
              <a:t>目标</a:t>
            </a:r>
            <a:r>
              <a:rPr lang="zh-CN" altLang="en-US" sz="2000" b="1" dirty="0"/>
              <a:t>：</a:t>
            </a:r>
            <a:r>
              <a:rPr lang="zh-CN" altLang="en-US" sz="2000" dirty="0"/>
              <a:t>提供你所期望的低廉的价格和真挚的客户服务，在任何门店都将有宾至如归的感觉。  </a:t>
            </a:r>
            <a:endParaRPr lang="en-US" altLang="zh-CN" sz="2000" dirty="0" smtClean="0"/>
          </a:p>
          <a:p>
            <a:pPr marL="0" indent="0">
              <a:buNone/>
            </a:pPr>
            <a:r>
              <a:rPr lang="zh-CN" altLang="en-US" sz="2000" b="1" dirty="0" smtClean="0"/>
              <a:t>战略</a:t>
            </a:r>
            <a:r>
              <a:rPr lang="zh-CN" altLang="en-US" sz="2000" b="1" dirty="0"/>
              <a:t>：</a:t>
            </a:r>
            <a:r>
              <a:rPr lang="zh-CN" altLang="en-US" sz="2000" dirty="0"/>
              <a:t>天天低价，商品的选择范围广，较大比例的名牌产品。使顾客感到友善而温馨的商店环境，较低的营业成本，对新的地理意义上的市场进行训练有素的扩张，创新性的市场营销，以及保证售后服务。 </a:t>
            </a:r>
          </a:p>
          <a:p>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沃尔玛的使命、目标、战略</a:t>
            </a:r>
            <a:endParaRPr lang="zh-CN" altLang="en-US" dirty="0"/>
          </a:p>
        </p:txBody>
      </p:sp>
    </p:spTree>
    <p:extLst>
      <p:ext uri="{BB962C8B-B14F-4D97-AF65-F5344CB8AC3E}">
        <p14:creationId xmlns:p14="http://schemas.microsoft.com/office/powerpoint/2010/main" val="1920032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a:xfrm>
            <a:off x="428596" y="285728"/>
            <a:ext cx="8229600" cy="868363"/>
          </a:xfrm>
        </p:spPr>
        <p:txBody>
          <a:bodyPr/>
          <a:lstStyle/>
          <a:p>
            <a:r>
              <a:rPr lang="zh-CN" altLang="en-US" sz="3600" dirty="0">
                <a:ea typeface="宋体" charset="-122"/>
              </a:rPr>
              <a:t>第一</a:t>
            </a:r>
            <a:r>
              <a:rPr lang="zh-CN" altLang="en-US" sz="3600" dirty="0" smtClean="0">
                <a:ea typeface="宋体" charset="-122"/>
              </a:rPr>
              <a:t>章   企业战略管理的概念与流派</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ea typeface="宋体" charset="-122"/>
              </a:rPr>
              <a:t>企业战略管理的内涵</a:t>
            </a:r>
            <a:endParaRPr lang="en-US" altLang="zh-CN" b="1" dirty="0">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7030A0"/>
                </a:solidFill>
                <a:ea typeface="宋体" charset="-122"/>
              </a:rPr>
              <a:t>企业战略管理理论流派</a:t>
            </a:r>
            <a:endParaRPr lang="en-US" altLang="zh-CN" b="1" dirty="0">
              <a:solidFill>
                <a:srgbClr val="7030A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战略管理的过程</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402536586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企业管理理论流派</a:t>
            </a:r>
            <a:r>
              <a:rPr lang="en-US" altLang="zh-CN" dirty="0" smtClean="0"/>
              <a:t/>
            </a:r>
            <a:br>
              <a:rPr lang="en-US" altLang="zh-CN" dirty="0" smtClean="0"/>
            </a:br>
            <a:r>
              <a:rPr lang="en-US" altLang="zh-CN" sz="2800" dirty="0" smtClean="0"/>
              <a:t>1.2.1 </a:t>
            </a:r>
            <a:r>
              <a:rPr lang="zh-CN" altLang="en-US" sz="2800" dirty="0" smtClean="0"/>
              <a:t>企业战略管理产生的历史背景</a:t>
            </a:r>
            <a:endParaRPr lang="zh-CN" altLang="en-US" sz="2800" dirty="0"/>
          </a:p>
        </p:txBody>
      </p:sp>
      <p:grpSp>
        <p:nvGrpSpPr>
          <p:cNvPr id="3" name="Group 3"/>
          <p:cNvGrpSpPr>
            <a:grpSpLocks/>
          </p:cNvGrpSpPr>
          <p:nvPr/>
        </p:nvGrpSpPr>
        <p:grpSpPr bwMode="auto">
          <a:xfrm>
            <a:off x="1066800" y="4779963"/>
            <a:ext cx="2295525" cy="1365250"/>
            <a:chOff x="471" y="272"/>
            <a:chExt cx="1161" cy="1539"/>
          </a:xfrm>
        </p:grpSpPr>
        <p:sp>
          <p:nvSpPr>
            <p:cNvPr id="5" name="Oval 4"/>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6" name="AutoShape 5"/>
            <p:cNvSpPr>
              <a:spLocks noChangeArrowheads="1"/>
            </p:cNvSpPr>
            <p:nvPr/>
          </p:nvSpPr>
          <p:spPr bwMode="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grpSp>
      <p:grpSp>
        <p:nvGrpSpPr>
          <p:cNvPr id="4" name="Group 6"/>
          <p:cNvGrpSpPr>
            <a:grpSpLocks/>
          </p:cNvGrpSpPr>
          <p:nvPr/>
        </p:nvGrpSpPr>
        <p:grpSpPr bwMode="auto">
          <a:xfrm>
            <a:off x="1055688" y="3264006"/>
            <a:ext cx="2295525" cy="1365250"/>
            <a:chOff x="471" y="272"/>
            <a:chExt cx="1161" cy="1539"/>
          </a:xfrm>
        </p:grpSpPr>
        <p:sp>
          <p:nvSpPr>
            <p:cNvPr id="8" name="Oval 7"/>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9" name="AutoShape 8"/>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grpSp>
      <p:grpSp>
        <p:nvGrpSpPr>
          <p:cNvPr id="7" name="Group 9"/>
          <p:cNvGrpSpPr>
            <a:grpSpLocks/>
          </p:cNvGrpSpPr>
          <p:nvPr/>
        </p:nvGrpSpPr>
        <p:grpSpPr bwMode="auto">
          <a:xfrm>
            <a:off x="1026226" y="1755970"/>
            <a:ext cx="2295525" cy="1365250"/>
            <a:chOff x="471" y="272"/>
            <a:chExt cx="1161" cy="1539"/>
          </a:xfrm>
        </p:grpSpPr>
        <p:sp>
          <p:nvSpPr>
            <p:cNvPr id="11" name="Oval 10"/>
            <p:cNvSpPr>
              <a:spLocks noChangeArrowheads="1"/>
            </p:cNvSpPr>
            <p:nvPr/>
          </p:nvSpPr>
          <p:spPr bwMode="lt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12" name="AutoShape 11"/>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zh-CN" altLang="en-US"/>
            </a:p>
          </p:txBody>
        </p:sp>
      </p:grpSp>
      <p:sp>
        <p:nvSpPr>
          <p:cNvPr id="13" name="AutoShape 12"/>
          <p:cNvSpPr>
            <a:spLocks noChangeArrowheads="1"/>
          </p:cNvSpPr>
          <p:nvPr/>
        </p:nvSpPr>
        <p:spPr bwMode="ltGray">
          <a:xfrm>
            <a:off x="3309076" y="1975054"/>
            <a:ext cx="4722812" cy="911225"/>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14" name="Text Box 13"/>
          <p:cNvSpPr txBox="1">
            <a:spLocks noChangeArrowheads="1"/>
          </p:cNvSpPr>
          <p:nvPr/>
        </p:nvSpPr>
        <p:spPr bwMode="white">
          <a:xfrm>
            <a:off x="1097664" y="2184599"/>
            <a:ext cx="2071702" cy="938719"/>
          </a:xfrm>
          <a:prstGeom prst="rect">
            <a:avLst/>
          </a:prstGeom>
          <a:noFill/>
          <a:ln w="9525" algn="ctr">
            <a:noFill/>
            <a:miter lim="800000"/>
            <a:headEnd/>
            <a:tailEnd/>
          </a:ln>
          <a:effectLst/>
        </p:spPr>
        <p:txBody>
          <a:bodyPr wrap="square">
            <a:spAutoFit/>
          </a:bodyPr>
          <a:lstStyle/>
          <a:p>
            <a:pPr algn="ctr">
              <a:spcBef>
                <a:spcPct val="50000"/>
              </a:spcBef>
            </a:pPr>
            <a:r>
              <a:rPr lang="en-US" altLang="zh-CN" sz="2000" b="1" dirty="0">
                <a:solidFill>
                  <a:srgbClr val="FFFFFF"/>
                </a:solidFill>
                <a:ea typeface="宋体" charset="-122"/>
              </a:rPr>
              <a:t>  </a:t>
            </a:r>
            <a:r>
              <a:rPr lang="en-US" altLang="zh-CN" sz="1400" b="1" dirty="0" smtClean="0">
                <a:solidFill>
                  <a:srgbClr val="FFFFFF"/>
                </a:solidFill>
                <a:ea typeface="宋体" charset="-122"/>
              </a:rPr>
              <a:t>20</a:t>
            </a:r>
            <a:r>
              <a:rPr lang="zh-CN" altLang="en-US" sz="1400" b="1" dirty="0" smtClean="0">
                <a:solidFill>
                  <a:srgbClr val="FFFFFF"/>
                </a:solidFill>
                <a:ea typeface="宋体" charset="-122"/>
              </a:rPr>
              <a:t>世纪初到</a:t>
            </a:r>
            <a:r>
              <a:rPr lang="en-US" altLang="zh-CN" sz="1400" b="1" dirty="0" smtClean="0">
                <a:solidFill>
                  <a:srgbClr val="FFFFFF"/>
                </a:solidFill>
                <a:ea typeface="宋体" charset="-122"/>
              </a:rPr>
              <a:t>20</a:t>
            </a:r>
            <a:r>
              <a:rPr lang="zh-CN" altLang="en-US" sz="1400" b="1" dirty="0" smtClean="0">
                <a:solidFill>
                  <a:srgbClr val="FFFFFF"/>
                </a:solidFill>
                <a:ea typeface="宋体" charset="-122"/>
              </a:rPr>
              <a:t>世纪</a:t>
            </a:r>
            <a:r>
              <a:rPr lang="en-US" altLang="zh-CN" sz="1400" b="1" dirty="0" smtClean="0">
                <a:solidFill>
                  <a:srgbClr val="FFFFFF"/>
                </a:solidFill>
                <a:ea typeface="宋体" charset="-122"/>
              </a:rPr>
              <a:t>30</a:t>
            </a:r>
            <a:r>
              <a:rPr lang="zh-CN" altLang="en-US" sz="1400" b="1" dirty="0" smtClean="0">
                <a:solidFill>
                  <a:srgbClr val="FFFFFF"/>
                </a:solidFill>
                <a:ea typeface="宋体" charset="-122"/>
              </a:rPr>
              <a:t>年代</a:t>
            </a:r>
            <a:endParaRPr lang="en-US" altLang="zh-CN" sz="1400" b="1" dirty="0" smtClean="0">
              <a:solidFill>
                <a:srgbClr val="FFFFFF"/>
              </a:solidFill>
              <a:ea typeface="宋体" charset="-122"/>
            </a:endParaRPr>
          </a:p>
          <a:p>
            <a:pPr algn="ctr">
              <a:spcBef>
                <a:spcPct val="50000"/>
              </a:spcBef>
            </a:pPr>
            <a:r>
              <a:rPr lang="zh-CN" altLang="en-US" sz="1400" b="1" dirty="0" smtClean="0">
                <a:solidFill>
                  <a:srgbClr val="FFFFFF"/>
                </a:solidFill>
                <a:ea typeface="宋体" charset="-122"/>
              </a:rPr>
              <a:t>大批量生产时代</a:t>
            </a:r>
            <a:endParaRPr lang="en-US" altLang="zh-CN" sz="1400" b="1" dirty="0">
              <a:solidFill>
                <a:srgbClr val="FFFFFF"/>
              </a:solidFill>
              <a:ea typeface="宋体" charset="-122"/>
            </a:endParaRPr>
          </a:p>
        </p:txBody>
      </p:sp>
      <p:sp>
        <p:nvSpPr>
          <p:cNvPr id="15" name="Text Box 14"/>
          <p:cNvSpPr txBox="1">
            <a:spLocks noChangeArrowheads="1"/>
          </p:cNvSpPr>
          <p:nvPr/>
        </p:nvSpPr>
        <p:spPr bwMode="gray">
          <a:xfrm>
            <a:off x="3888513" y="2100467"/>
            <a:ext cx="3581400" cy="707886"/>
          </a:xfrm>
          <a:prstGeom prst="rect">
            <a:avLst/>
          </a:prstGeom>
          <a:noFill/>
          <a:ln w="9525" algn="ctr">
            <a:noFill/>
            <a:miter lim="800000"/>
            <a:headEnd/>
            <a:tailEnd/>
          </a:ln>
          <a:effectLst/>
        </p:spPr>
        <p:txBody>
          <a:bodyPr>
            <a:spAutoFit/>
          </a:bodyPr>
          <a:lstStyle/>
          <a:p>
            <a:pPr>
              <a:spcBef>
                <a:spcPct val="50000"/>
              </a:spcBef>
              <a:buFontTx/>
              <a:buChar char="•"/>
            </a:pPr>
            <a:r>
              <a:rPr lang="en-US" altLang="zh-CN" sz="1600" b="1" dirty="0">
                <a:solidFill>
                  <a:srgbClr val="000000"/>
                </a:solidFill>
                <a:ea typeface="宋体" charset="-122"/>
              </a:rPr>
              <a:t> </a:t>
            </a:r>
            <a:r>
              <a:rPr lang="zh-CN" altLang="en-US" sz="1600" b="1" dirty="0" smtClean="0">
                <a:solidFill>
                  <a:srgbClr val="000000"/>
                </a:solidFill>
                <a:ea typeface="宋体" charset="-122"/>
              </a:rPr>
              <a:t>主要精力放在提高内部生产效率</a:t>
            </a:r>
            <a:endParaRPr lang="en-US" altLang="zh-CN" sz="1600" b="1" dirty="0" smtClean="0">
              <a:solidFill>
                <a:srgbClr val="000000"/>
              </a:solidFill>
              <a:ea typeface="宋体" charset="-122"/>
            </a:endParaRPr>
          </a:p>
          <a:p>
            <a:pPr>
              <a:spcBef>
                <a:spcPct val="50000"/>
              </a:spcBef>
              <a:buFontTx/>
              <a:buChar char="•"/>
            </a:pPr>
            <a:r>
              <a:rPr lang="zh-CN" altLang="en-US" sz="1600" b="1" dirty="0" smtClean="0">
                <a:solidFill>
                  <a:srgbClr val="000000"/>
                </a:solidFill>
                <a:ea typeface="宋体" charset="-122"/>
              </a:rPr>
              <a:t>企业实行控制性管理</a:t>
            </a:r>
            <a:endParaRPr lang="en-US" altLang="zh-CN" sz="1600" b="1" dirty="0">
              <a:solidFill>
                <a:srgbClr val="000000"/>
              </a:solidFill>
              <a:ea typeface="宋体" charset="-122"/>
            </a:endParaRPr>
          </a:p>
        </p:txBody>
      </p:sp>
      <p:sp>
        <p:nvSpPr>
          <p:cNvPr id="16" name="Text Box 15"/>
          <p:cNvSpPr txBox="1">
            <a:spLocks noChangeArrowheads="1"/>
          </p:cNvSpPr>
          <p:nvPr/>
        </p:nvSpPr>
        <p:spPr bwMode="white">
          <a:xfrm>
            <a:off x="1060426" y="3779947"/>
            <a:ext cx="2128838" cy="846386"/>
          </a:xfrm>
          <a:prstGeom prst="rect">
            <a:avLst/>
          </a:prstGeom>
          <a:noFill/>
          <a:ln w="9525" algn="ctr">
            <a:noFill/>
            <a:miter lim="800000"/>
            <a:headEnd/>
            <a:tailEnd/>
          </a:ln>
          <a:effectLst/>
        </p:spPr>
        <p:txBody>
          <a:bodyPr>
            <a:spAutoFit/>
          </a:bodyPr>
          <a:lstStyle/>
          <a:p>
            <a:pPr algn="ctr">
              <a:spcBef>
                <a:spcPct val="50000"/>
              </a:spcBef>
            </a:pPr>
            <a:r>
              <a:rPr lang="en-US" altLang="zh-CN" sz="1400" b="1" dirty="0" smtClean="0">
                <a:solidFill>
                  <a:srgbClr val="FFFFFF"/>
                </a:solidFill>
                <a:ea typeface="宋体" charset="-122"/>
              </a:rPr>
              <a:t>20</a:t>
            </a:r>
            <a:r>
              <a:rPr lang="zh-CN" altLang="en-US" sz="1400" b="1" dirty="0" smtClean="0">
                <a:solidFill>
                  <a:srgbClr val="FFFFFF"/>
                </a:solidFill>
                <a:ea typeface="宋体" charset="-122"/>
              </a:rPr>
              <a:t>世纪</a:t>
            </a:r>
            <a:r>
              <a:rPr lang="en-US" altLang="zh-CN" sz="1400" b="1" dirty="0" smtClean="0">
                <a:solidFill>
                  <a:srgbClr val="FFFFFF"/>
                </a:solidFill>
                <a:ea typeface="宋体" charset="-122"/>
              </a:rPr>
              <a:t>40</a:t>
            </a:r>
            <a:r>
              <a:rPr lang="zh-CN" altLang="en-US" sz="1400" b="1" dirty="0" smtClean="0">
                <a:solidFill>
                  <a:srgbClr val="FFFFFF"/>
                </a:solidFill>
                <a:ea typeface="宋体" charset="-122"/>
              </a:rPr>
              <a:t>年代到</a:t>
            </a:r>
            <a:r>
              <a:rPr lang="en-US" altLang="zh-CN" sz="1400" b="1" dirty="0" smtClean="0">
                <a:solidFill>
                  <a:srgbClr val="FFFFFF"/>
                </a:solidFill>
                <a:ea typeface="宋体" charset="-122"/>
              </a:rPr>
              <a:t>20</a:t>
            </a:r>
            <a:r>
              <a:rPr lang="zh-CN" altLang="en-US" sz="1400" b="1" dirty="0" smtClean="0">
                <a:solidFill>
                  <a:srgbClr val="FFFFFF"/>
                </a:solidFill>
                <a:ea typeface="宋体" charset="-122"/>
              </a:rPr>
              <a:t>世纪</a:t>
            </a:r>
            <a:r>
              <a:rPr lang="en-US" altLang="zh-CN" sz="1400" b="1" dirty="0" smtClean="0">
                <a:solidFill>
                  <a:srgbClr val="FFFFFF"/>
                </a:solidFill>
                <a:ea typeface="宋体" charset="-122"/>
              </a:rPr>
              <a:t>50</a:t>
            </a:r>
            <a:r>
              <a:rPr lang="zh-CN" altLang="en-US" sz="1400" b="1" dirty="0" smtClean="0">
                <a:solidFill>
                  <a:srgbClr val="FFFFFF"/>
                </a:solidFill>
                <a:ea typeface="宋体" charset="-122"/>
              </a:rPr>
              <a:t>年代</a:t>
            </a:r>
            <a:endParaRPr lang="en-US" altLang="zh-CN" sz="1400" b="1" dirty="0" smtClean="0">
              <a:solidFill>
                <a:srgbClr val="FFFFFF"/>
              </a:solidFill>
              <a:ea typeface="宋体" charset="-122"/>
            </a:endParaRPr>
          </a:p>
          <a:p>
            <a:pPr algn="ctr">
              <a:spcBef>
                <a:spcPct val="50000"/>
              </a:spcBef>
            </a:pPr>
            <a:r>
              <a:rPr lang="zh-CN" altLang="en-US" sz="1400" b="1" dirty="0" smtClean="0">
                <a:solidFill>
                  <a:srgbClr val="FFFFFF"/>
                </a:solidFill>
                <a:ea typeface="宋体" charset="-122"/>
              </a:rPr>
              <a:t>大批量销售年代</a:t>
            </a:r>
            <a:endParaRPr lang="en-US" altLang="zh-CN" sz="1400" b="1" dirty="0">
              <a:solidFill>
                <a:srgbClr val="FFFFFF"/>
              </a:solidFill>
              <a:ea typeface="宋体" charset="-122"/>
            </a:endParaRPr>
          </a:p>
        </p:txBody>
      </p:sp>
      <p:sp>
        <p:nvSpPr>
          <p:cNvPr id="17" name="Text Box 16"/>
          <p:cNvSpPr txBox="1">
            <a:spLocks noChangeArrowheads="1"/>
          </p:cNvSpPr>
          <p:nvPr/>
        </p:nvSpPr>
        <p:spPr bwMode="white">
          <a:xfrm>
            <a:off x="1149350" y="5413375"/>
            <a:ext cx="2128838" cy="396875"/>
          </a:xfrm>
          <a:prstGeom prst="rect">
            <a:avLst/>
          </a:prstGeom>
          <a:noFill/>
          <a:ln w="9525" algn="ctr">
            <a:noFill/>
            <a:miter lim="800000"/>
            <a:headEnd/>
            <a:tailEnd/>
          </a:ln>
          <a:effectLst/>
        </p:spPr>
        <p:txBody>
          <a:bodyPr>
            <a:spAutoFit/>
          </a:bodyPr>
          <a:lstStyle/>
          <a:p>
            <a:pPr algn="ctr">
              <a:spcBef>
                <a:spcPct val="50000"/>
              </a:spcBef>
            </a:pPr>
            <a:r>
              <a:rPr lang="en-US" altLang="zh-CN" sz="2000" b="1" dirty="0">
                <a:solidFill>
                  <a:srgbClr val="FFFFFF"/>
                </a:solidFill>
                <a:ea typeface="宋体" charset="-122"/>
              </a:rPr>
              <a:t>  </a:t>
            </a:r>
            <a:r>
              <a:rPr lang="en-US" altLang="zh-CN" sz="2000" b="1" dirty="0" smtClean="0">
                <a:solidFill>
                  <a:srgbClr val="FFFFFF"/>
                </a:solidFill>
                <a:ea typeface="宋体" charset="-122"/>
              </a:rPr>
              <a:t>20</a:t>
            </a:r>
            <a:r>
              <a:rPr lang="zh-CN" altLang="en-US" sz="2000" b="1" dirty="0" smtClean="0">
                <a:solidFill>
                  <a:srgbClr val="FFFFFF"/>
                </a:solidFill>
                <a:ea typeface="宋体" charset="-122"/>
              </a:rPr>
              <a:t>世纪</a:t>
            </a:r>
            <a:r>
              <a:rPr lang="en-US" altLang="zh-CN" sz="2000" b="1" dirty="0" smtClean="0">
                <a:solidFill>
                  <a:srgbClr val="FFFFFF"/>
                </a:solidFill>
                <a:ea typeface="宋体" charset="-122"/>
              </a:rPr>
              <a:t>60</a:t>
            </a:r>
            <a:r>
              <a:rPr lang="zh-CN" altLang="en-US" sz="2000" b="1" dirty="0" smtClean="0">
                <a:solidFill>
                  <a:srgbClr val="FFFFFF"/>
                </a:solidFill>
                <a:ea typeface="宋体" charset="-122"/>
              </a:rPr>
              <a:t>年代</a:t>
            </a:r>
            <a:endParaRPr lang="en-US" altLang="zh-CN" sz="2000" b="1" dirty="0">
              <a:solidFill>
                <a:srgbClr val="FFFFFF"/>
              </a:solidFill>
              <a:ea typeface="宋体" charset="-122"/>
            </a:endParaRPr>
          </a:p>
        </p:txBody>
      </p:sp>
      <p:sp>
        <p:nvSpPr>
          <p:cNvPr id="18" name="AutoShape 17"/>
          <p:cNvSpPr>
            <a:spLocks noChangeArrowheads="1"/>
          </p:cNvSpPr>
          <p:nvPr/>
        </p:nvSpPr>
        <p:spPr bwMode="gray">
          <a:xfrm>
            <a:off x="3340101" y="3486256"/>
            <a:ext cx="4649787" cy="911225"/>
          </a:xfrm>
          <a:prstGeom prst="roundRect">
            <a:avLst>
              <a:gd name="adj" fmla="val 11505"/>
            </a:avLst>
          </a:prstGeom>
          <a:gradFill rotWithShape="1">
            <a:gsLst>
              <a:gs pos="0">
                <a:schemeClr val="folHlink"/>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19" name="Text Box 18"/>
          <p:cNvSpPr txBox="1">
            <a:spLocks noChangeArrowheads="1"/>
          </p:cNvSpPr>
          <p:nvPr/>
        </p:nvSpPr>
        <p:spPr bwMode="gray">
          <a:xfrm>
            <a:off x="3703633" y="3279881"/>
            <a:ext cx="3316640" cy="1200329"/>
          </a:xfrm>
          <a:prstGeom prst="rect">
            <a:avLst/>
          </a:prstGeom>
          <a:noFill/>
          <a:ln w="9525" algn="ctr">
            <a:noFill/>
            <a:miter lim="800000"/>
            <a:headEnd/>
            <a:tailEnd/>
          </a:ln>
          <a:effectLst/>
        </p:spPr>
        <p:txBody>
          <a:bodyPr wrap="square">
            <a:spAutoFit/>
          </a:bodyPr>
          <a:lstStyle/>
          <a:p>
            <a:pPr>
              <a:spcBef>
                <a:spcPct val="50000"/>
              </a:spcBef>
              <a:buFontTx/>
              <a:buChar char="•"/>
            </a:pPr>
            <a:r>
              <a:rPr lang="en-US" altLang="zh-CN" sz="1600" b="1" dirty="0">
                <a:solidFill>
                  <a:srgbClr val="000000"/>
                </a:solidFill>
                <a:ea typeface="宋体" charset="-122"/>
              </a:rPr>
              <a:t> </a:t>
            </a:r>
            <a:r>
              <a:rPr lang="zh-CN" altLang="en-US" sz="1600" b="1" dirty="0" smtClean="0">
                <a:solidFill>
                  <a:srgbClr val="000000"/>
                </a:solidFill>
                <a:ea typeface="宋体" charset="-122"/>
              </a:rPr>
              <a:t>企业应付环境变化、满足市场多样性的要求成为最重要的问题。</a:t>
            </a:r>
            <a:endParaRPr lang="en-US" altLang="zh-CN" sz="1600" b="1" dirty="0" smtClean="0">
              <a:solidFill>
                <a:srgbClr val="000000"/>
              </a:solidFill>
              <a:ea typeface="宋体" charset="-122"/>
            </a:endParaRPr>
          </a:p>
          <a:p>
            <a:pPr>
              <a:spcBef>
                <a:spcPct val="50000"/>
              </a:spcBef>
              <a:buFontTx/>
              <a:buChar char="•"/>
            </a:pPr>
            <a:r>
              <a:rPr lang="zh-CN" altLang="en-US" sz="1600" b="1" dirty="0" smtClean="0">
                <a:solidFill>
                  <a:srgbClr val="000000"/>
                </a:solidFill>
                <a:ea typeface="宋体" charset="-122"/>
              </a:rPr>
              <a:t>企业谋划未来发展，采取推断式的管理方式</a:t>
            </a:r>
            <a:endParaRPr lang="en-US" altLang="zh-CN" sz="1600" b="1" dirty="0">
              <a:solidFill>
                <a:srgbClr val="000000"/>
              </a:solidFill>
              <a:ea typeface="宋体" charset="-122"/>
            </a:endParaRPr>
          </a:p>
        </p:txBody>
      </p:sp>
      <p:sp>
        <p:nvSpPr>
          <p:cNvPr id="20" name="AutoShape 19"/>
          <p:cNvSpPr>
            <a:spLocks noChangeArrowheads="1"/>
          </p:cNvSpPr>
          <p:nvPr/>
        </p:nvSpPr>
        <p:spPr bwMode="gray">
          <a:xfrm>
            <a:off x="3351213" y="5005388"/>
            <a:ext cx="4649787" cy="911225"/>
          </a:xfrm>
          <a:prstGeom prst="roundRect">
            <a:avLst>
              <a:gd name="adj" fmla="val 11505"/>
            </a:avLst>
          </a:prstGeom>
          <a:gradFill rotWithShape="1">
            <a:gsLst>
              <a:gs pos="0">
                <a:schemeClr val="accent1"/>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 name="Text Box 20"/>
          <p:cNvSpPr txBox="1">
            <a:spLocks noChangeArrowheads="1"/>
          </p:cNvSpPr>
          <p:nvPr/>
        </p:nvSpPr>
        <p:spPr bwMode="gray">
          <a:xfrm>
            <a:off x="3857620" y="4929198"/>
            <a:ext cx="3354406" cy="1200329"/>
          </a:xfrm>
          <a:prstGeom prst="rect">
            <a:avLst/>
          </a:prstGeom>
          <a:noFill/>
          <a:ln w="9525" algn="ctr">
            <a:noFill/>
            <a:miter lim="800000"/>
            <a:headEnd/>
            <a:tailEnd/>
          </a:ln>
          <a:effectLst/>
        </p:spPr>
        <p:txBody>
          <a:bodyPr wrap="square">
            <a:spAutoFit/>
          </a:bodyPr>
          <a:lstStyle/>
          <a:p>
            <a:pPr>
              <a:spcBef>
                <a:spcPct val="50000"/>
              </a:spcBef>
              <a:buFontTx/>
              <a:buChar char="•"/>
            </a:pPr>
            <a:r>
              <a:rPr lang="en-US" altLang="zh-CN" sz="1600" b="1" dirty="0">
                <a:solidFill>
                  <a:srgbClr val="000000"/>
                </a:solidFill>
                <a:ea typeface="宋体" charset="-122"/>
              </a:rPr>
              <a:t> </a:t>
            </a:r>
            <a:r>
              <a:rPr lang="zh-CN" altLang="en-US" sz="1600" b="1" dirty="0" smtClean="0">
                <a:solidFill>
                  <a:srgbClr val="000000"/>
                </a:solidFill>
                <a:ea typeface="宋体" charset="-122"/>
              </a:rPr>
              <a:t>市场需求变化很大，企业间竞争激烈，科技发展使企业面对更多突发事件；</a:t>
            </a:r>
            <a:endParaRPr lang="en-US" altLang="zh-CN" sz="1600" b="1" dirty="0">
              <a:solidFill>
                <a:srgbClr val="000000"/>
              </a:solidFill>
              <a:ea typeface="宋体" charset="-122"/>
            </a:endParaRPr>
          </a:p>
          <a:p>
            <a:pPr>
              <a:spcBef>
                <a:spcPct val="50000"/>
              </a:spcBef>
              <a:buFontTx/>
              <a:buChar char="•"/>
            </a:pPr>
            <a:r>
              <a:rPr lang="en-US" altLang="zh-CN" sz="1600" b="1" dirty="0">
                <a:solidFill>
                  <a:srgbClr val="000000"/>
                </a:solidFill>
                <a:ea typeface="宋体" charset="-122"/>
              </a:rPr>
              <a:t> </a:t>
            </a:r>
            <a:r>
              <a:rPr lang="zh-CN" altLang="en-US" sz="1600" b="1" dirty="0" smtClean="0">
                <a:solidFill>
                  <a:srgbClr val="000000"/>
                </a:solidFill>
                <a:ea typeface="宋体" charset="-122"/>
              </a:rPr>
              <a:t>产生企业战略管理</a:t>
            </a:r>
            <a:endParaRPr lang="en-US" altLang="zh-CN" sz="1600" b="1" dirty="0">
              <a:solidFill>
                <a:srgbClr val="000000"/>
              </a:solidFill>
              <a:ea typeface="宋体" charset="-122"/>
            </a:endParaRPr>
          </a:p>
        </p:txBody>
      </p:sp>
      <p:sp>
        <p:nvSpPr>
          <p:cNvPr id="22" name="AutoShape 21"/>
          <p:cNvSpPr>
            <a:spLocks noChangeArrowheads="1"/>
          </p:cNvSpPr>
          <p:nvPr/>
        </p:nvSpPr>
        <p:spPr bwMode="gray">
          <a:xfrm>
            <a:off x="3354388" y="264636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3" name="AutoShape 22"/>
          <p:cNvSpPr>
            <a:spLocks noChangeArrowheads="1"/>
          </p:cNvSpPr>
          <p:nvPr/>
        </p:nvSpPr>
        <p:spPr bwMode="gray">
          <a:xfrm>
            <a:off x="3362325" y="393541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4" name="AutoShape 23"/>
          <p:cNvSpPr>
            <a:spLocks noChangeArrowheads="1"/>
          </p:cNvSpPr>
          <p:nvPr/>
        </p:nvSpPr>
        <p:spPr bwMode="gray">
          <a:xfrm>
            <a:off x="3352800" y="528161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企业战略管理的演进过程和主要流派</a:t>
            </a:r>
            <a:r>
              <a:rPr lang="en-US" altLang="zh-CN" dirty="0" smtClean="0"/>
              <a:t>—</a:t>
            </a:r>
            <a:r>
              <a:rPr lang="zh-CN" altLang="en-US" dirty="0" smtClean="0"/>
              <a:t>战略管理理论演进过程</a:t>
            </a:r>
            <a:endParaRPr lang="zh-CN" altLang="en-US" dirty="0"/>
          </a:p>
        </p:txBody>
      </p:sp>
      <p:grpSp>
        <p:nvGrpSpPr>
          <p:cNvPr id="3" name="Group 3"/>
          <p:cNvGrpSpPr>
            <a:grpSpLocks/>
          </p:cNvGrpSpPr>
          <p:nvPr/>
        </p:nvGrpSpPr>
        <p:grpSpPr bwMode="auto">
          <a:xfrm>
            <a:off x="579437" y="1785926"/>
            <a:ext cx="1912938" cy="3605213"/>
            <a:chOff x="513" y="998"/>
            <a:chExt cx="1109" cy="2271"/>
          </a:xfrm>
        </p:grpSpPr>
        <p:sp>
          <p:nvSpPr>
            <p:cNvPr id="28" name="Freeform 4"/>
            <p:cNvSpPr>
              <a:spLocks/>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29"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30"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grpSp>
      <p:sp>
        <p:nvSpPr>
          <p:cNvPr id="31" name="AutoShape 7"/>
          <p:cNvSpPr>
            <a:spLocks noChangeArrowheads="1"/>
          </p:cNvSpPr>
          <p:nvPr/>
        </p:nvSpPr>
        <p:spPr bwMode="gray">
          <a:xfrm>
            <a:off x="3294081" y="3000372"/>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32" name="AutoShape 8"/>
          <p:cNvSpPr>
            <a:spLocks noChangeArrowheads="1"/>
          </p:cNvSpPr>
          <p:nvPr/>
        </p:nvSpPr>
        <p:spPr bwMode="gray">
          <a:xfrm>
            <a:off x="4044950" y="3386126"/>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33" name="AutoShape 9"/>
          <p:cNvSpPr>
            <a:spLocks noChangeArrowheads="1"/>
          </p:cNvSpPr>
          <p:nvPr/>
        </p:nvSpPr>
        <p:spPr bwMode="ltGray">
          <a:xfrm>
            <a:off x="3203575" y="4462451"/>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34" name="AutoShape 10"/>
          <p:cNvSpPr>
            <a:spLocks noChangeArrowheads="1"/>
          </p:cNvSpPr>
          <p:nvPr/>
        </p:nvSpPr>
        <p:spPr bwMode="gray">
          <a:xfrm>
            <a:off x="4017962" y="4927589"/>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zh-CN" altLang="en-US"/>
          </a:p>
        </p:txBody>
      </p:sp>
      <p:sp>
        <p:nvSpPr>
          <p:cNvPr id="35" name="AutoShape 11"/>
          <p:cNvSpPr>
            <a:spLocks noChangeArrowheads="1"/>
          </p:cNvSpPr>
          <p:nvPr/>
        </p:nvSpPr>
        <p:spPr bwMode="gray">
          <a:xfrm>
            <a:off x="3165475" y="1444614"/>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36" name="AutoShape 12"/>
          <p:cNvSpPr>
            <a:spLocks noChangeArrowheads="1"/>
          </p:cNvSpPr>
          <p:nvPr/>
        </p:nvSpPr>
        <p:spPr bwMode="gray">
          <a:xfrm>
            <a:off x="4025900" y="1890701"/>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37" name="AutoShape 13"/>
          <p:cNvSpPr>
            <a:spLocks noChangeArrowheads="1"/>
          </p:cNvSpPr>
          <p:nvPr/>
        </p:nvSpPr>
        <p:spPr bwMode="gray">
          <a:xfrm>
            <a:off x="2582862" y="1428739"/>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38" name="Freeform 14"/>
          <p:cNvSpPr>
            <a:spLocks/>
          </p:cNvSpPr>
          <p:nvPr/>
        </p:nvSpPr>
        <p:spPr bwMode="gray">
          <a:xfrm>
            <a:off x="2651139" y="1428736"/>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sp>
        <p:nvSpPr>
          <p:cNvPr id="39" name="AutoShape 15"/>
          <p:cNvSpPr>
            <a:spLocks noChangeArrowheads="1"/>
          </p:cNvSpPr>
          <p:nvPr/>
        </p:nvSpPr>
        <p:spPr bwMode="gray">
          <a:xfrm>
            <a:off x="2595562" y="2930514"/>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40" name="Freeform 16"/>
          <p:cNvSpPr>
            <a:spLocks/>
          </p:cNvSpPr>
          <p:nvPr/>
        </p:nvSpPr>
        <p:spPr bwMode="gray">
          <a:xfrm>
            <a:off x="2649537" y="2995601"/>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zh-CN" altLang="en-US"/>
          </a:p>
        </p:txBody>
      </p:sp>
      <p:sp>
        <p:nvSpPr>
          <p:cNvPr id="41" name="AutoShape 17"/>
          <p:cNvSpPr>
            <a:spLocks noChangeArrowheads="1"/>
          </p:cNvSpPr>
          <p:nvPr/>
        </p:nvSpPr>
        <p:spPr bwMode="gray">
          <a:xfrm>
            <a:off x="2576512" y="4452926"/>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42" name="Freeform 18"/>
          <p:cNvSpPr>
            <a:spLocks/>
          </p:cNvSpPr>
          <p:nvPr/>
        </p:nvSpPr>
        <p:spPr bwMode="gray">
          <a:xfrm>
            <a:off x="2630487" y="4508489"/>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pic>
        <p:nvPicPr>
          <p:cNvPr id="43" name="Picture 19" descr="YG_circle001"/>
          <p:cNvPicPr>
            <a:picLocks noChangeAspect="1" noChangeArrowheads="1"/>
          </p:cNvPicPr>
          <p:nvPr/>
        </p:nvPicPr>
        <p:blipFill>
          <a:blip r:embed="rId2" cstate="print"/>
          <a:srcRect/>
          <a:stretch>
            <a:fillRect/>
          </a:stretch>
        </p:blipFill>
        <p:spPr bwMode="auto">
          <a:xfrm>
            <a:off x="0" y="2605076"/>
            <a:ext cx="1882775" cy="1879600"/>
          </a:xfrm>
          <a:prstGeom prst="rect">
            <a:avLst/>
          </a:prstGeom>
          <a:noFill/>
        </p:spPr>
      </p:pic>
      <p:sp>
        <p:nvSpPr>
          <p:cNvPr id="44" name="Text Box 20"/>
          <p:cNvSpPr txBox="1">
            <a:spLocks noChangeArrowheads="1"/>
          </p:cNvSpPr>
          <p:nvPr/>
        </p:nvSpPr>
        <p:spPr bwMode="black">
          <a:xfrm>
            <a:off x="4435475" y="1657339"/>
            <a:ext cx="3932237" cy="1077218"/>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主要观点：环境的变化可以预见、战略先由企业高层管理者制定，从上而下逐级制定、战略应该通过正式计划来实施。</a:t>
            </a:r>
            <a:endParaRPr lang="en-US" altLang="zh-CN" sz="1600" dirty="0" smtClean="0">
              <a:solidFill>
                <a:srgbClr val="000000"/>
              </a:solidFill>
              <a:ea typeface="宋体" charset="-122"/>
            </a:endParaRPr>
          </a:p>
          <a:p>
            <a:pPr eaLnBrk="0" hangingPunct="0"/>
            <a:r>
              <a:rPr lang="zh-CN" altLang="en-US" sz="1600" dirty="0" smtClean="0">
                <a:solidFill>
                  <a:srgbClr val="000000"/>
                </a:solidFill>
                <a:ea typeface="宋体" charset="-122"/>
              </a:rPr>
              <a:t>战略是设计、计划、定位和规范</a:t>
            </a:r>
            <a:endParaRPr lang="en-US" altLang="zh-CN" sz="1600" dirty="0">
              <a:solidFill>
                <a:srgbClr val="000000"/>
              </a:solidFill>
              <a:ea typeface="宋体" charset="-122"/>
            </a:endParaRPr>
          </a:p>
        </p:txBody>
      </p:sp>
      <p:sp>
        <p:nvSpPr>
          <p:cNvPr id="45" name="Text Box 21"/>
          <p:cNvSpPr txBox="1">
            <a:spLocks noChangeArrowheads="1"/>
          </p:cNvSpPr>
          <p:nvPr/>
        </p:nvSpPr>
        <p:spPr bwMode="black">
          <a:xfrm>
            <a:off x="4437089" y="3000372"/>
            <a:ext cx="3932237" cy="1323439"/>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主要观点：企业战略常常是在不确定的环境下搜寻、试错、学习和机遇综合作用的结果，表现为某种一致的形式。</a:t>
            </a:r>
            <a:endParaRPr lang="en-US" altLang="zh-CN" sz="1600" dirty="0" smtClean="0">
              <a:solidFill>
                <a:srgbClr val="000000"/>
              </a:solidFill>
              <a:ea typeface="宋体" charset="-122"/>
            </a:endParaRPr>
          </a:p>
          <a:p>
            <a:pPr eaLnBrk="0" hangingPunct="0"/>
            <a:r>
              <a:rPr lang="zh-CN" altLang="en-US" sz="1600" dirty="0" smtClean="0">
                <a:solidFill>
                  <a:srgbClr val="000000"/>
                </a:solidFill>
                <a:ea typeface="宋体" charset="-122"/>
              </a:rPr>
              <a:t>战略是摸着石头过河、逻辑渐进主义、自然形成的。</a:t>
            </a:r>
            <a:endParaRPr lang="en-US" altLang="zh-CN" sz="1600" dirty="0">
              <a:solidFill>
                <a:srgbClr val="000000"/>
              </a:solidFill>
              <a:ea typeface="宋体" charset="-122"/>
            </a:endParaRPr>
          </a:p>
        </p:txBody>
      </p:sp>
      <p:sp>
        <p:nvSpPr>
          <p:cNvPr id="46" name="Text Box 22"/>
          <p:cNvSpPr txBox="1">
            <a:spLocks noChangeArrowheads="1"/>
          </p:cNvSpPr>
          <p:nvPr/>
        </p:nvSpPr>
        <p:spPr bwMode="black">
          <a:xfrm>
            <a:off x="4435475" y="4733914"/>
            <a:ext cx="3932237" cy="830997"/>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明茨伯格提出战略的整合概念，即“</a:t>
            </a:r>
            <a:r>
              <a:rPr lang="en-US" altLang="zh-CN" sz="1600" dirty="0" smtClean="0">
                <a:solidFill>
                  <a:srgbClr val="000000"/>
                </a:solidFill>
                <a:ea typeface="宋体" charset="-122"/>
              </a:rPr>
              <a:t>5ps</a:t>
            </a:r>
            <a:r>
              <a:rPr lang="zh-CN" altLang="en-US" sz="1600" dirty="0" smtClean="0">
                <a:solidFill>
                  <a:srgbClr val="000000"/>
                </a:solidFill>
                <a:ea typeface="宋体" charset="-122"/>
              </a:rPr>
              <a:t>”概念。迄今为止，比较全面和深刻的看法。</a:t>
            </a:r>
            <a:endParaRPr lang="en-US" altLang="zh-CN" sz="1600" dirty="0">
              <a:solidFill>
                <a:srgbClr val="000000"/>
              </a:solidFill>
              <a:ea typeface="宋体" charset="-122"/>
            </a:endParaRPr>
          </a:p>
        </p:txBody>
      </p:sp>
      <p:sp>
        <p:nvSpPr>
          <p:cNvPr id="47" name="Text Box 23"/>
          <p:cNvSpPr txBox="1">
            <a:spLocks noChangeArrowheads="1"/>
          </p:cNvSpPr>
          <p:nvPr/>
        </p:nvSpPr>
        <p:spPr bwMode="gray">
          <a:xfrm>
            <a:off x="165100" y="3257539"/>
            <a:ext cx="1573212" cy="646331"/>
          </a:xfrm>
          <a:prstGeom prst="rect">
            <a:avLst/>
          </a:prstGeom>
          <a:noFill/>
          <a:ln w="9525" algn="ctr">
            <a:noFill/>
            <a:miter lim="800000"/>
            <a:headEnd/>
            <a:tailEnd/>
          </a:ln>
          <a:effectLst/>
        </p:spPr>
        <p:txBody>
          <a:bodyPr>
            <a:spAutoFit/>
          </a:bodyPr>
          <a:lstStyle/>
          <a:p>
            <a:pPr algn="ctr" eaLnBrk="0" hangingPunct="0"/>
            <a:r>
              <a:rPr lang="zh-CN" altLang="en-US" b="1" dirty="0" smtClean="0">
                <a:ea typeface="宋体" charset="-122"/>
              </a:rPr>
              <a:t>战略管理理论的演进过程</a:t>
            </a:r>
            <a:endParaRPr lang="en-US" altLang="zh-CN" b="1" dirty="0">
              <a:ea typeface="宋体" charset="-122"/>
            </a:endParaRPr>
          </a:p>
        </p:txBody>
      </p:sp>
      <p:sp>
        <p:nvSpPr>
          <p:cNvPr id="48" name="Text Box 24"/>
          <p:cNvSpPr txBox="1">
            <a:spLocks noChangeArrowheads="1"/>
          </p:cNvSpPr>
          <p:nvPr/>
        </p:nvSpPr>
        <p:spPr bwMode="white">
          <a:xfrm>
            <a:off x="2579701" y="1785926"/>
            <a:ext cx="1673225" cy="769441"/>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第一阶段</a:t>
            </a:r>
            <a:r>
              <a:rPr lang="zh-CN" altLang="en-US" sz="2000" b="1" dirty="0" smtClean="0">
                <a:solidFill>
                  <a:srgbClr val="FEFFFF"/>
                </a:solidFill>
                <a:ea typeface="宋体" charset="-122"/>
              </a:rPr>
              <a:t>理性主义</a:t>
            </a:r>
            <a:endParaRPr lang="en-US" altLang="zh-CN" sz="2000" b="1" dirty="0" smtClean="0">
              <a:solidFill>
                <a:srgbClr val="FEFFFF"/>
              </a:solidFill>
              <a:ea typeface="宋体" charset="-122"/>
            </a:endParaRPr>
          </a:p>
        </p:txBody>
      </p:sp>
      <p:sp>
        <p:nvSpPr>
          <p:cNvPr id="49" name="Text Box 25"/>
          <p:cNvSpPr txBox="1">
            <a:spLocks noChangeArrowheads="1"/>
          </p:cNvSpPr>
          <p:nvPr/>
        </p:nvSpPr>
        <p:spPr bwMode="white">
          <a:xfrm>
            <a:off x="2563812" y="3157526"/>
            <a:ext cx="1673225" cy="769441"/>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第二阶段</a:t>
            </a:r>
            <a:r>
              <a:rPr lang="zh-CN" altLang="en-US" sz="2000" b="1" dirty="0" smtClean="0">
                <a:solidFill>
                  <a:srgbClr val="FEFFFF"/>
                </a:solidFill>
                <a:ea typeface="宋体" charset="-122"/>
              </a:rPr>
              <a:t>非理性主义</a:t>
            </a:r>
            <a:endParaRPr lang="en-US" altLang="zh-CN" sz="2000" b="1" dirty="0" smtClean="0">
              <a:solidFill>
                <a:srgbClr val="FEFFFF"/>
              </a:solidFill>
              <a:ea typeface="宋体" charset="-122"/>
            </a:endParaRPr>
          </a:p>
        </p:txBody>
      </p:sp>
      <p:sp>
        <p:nvSpPr>
          <p:cNvPr id="50" name="Text Box 26"/>
          <p:cNvSpPr txBox="1">
            <a:spLocks noChangeArrowheads="1"/>
          </p:cNvSpPr>
          <p:nvPr/>
        </p:nvSpPr>
        <p:spPr bwMode="white">
          <a:xfrm>
            <a:off x="2649537" y="4431651"/>
            <a:ext cx="1500198" cy="1384995"/>
          </a:xfrm>
          <a:prstGeom prst="rect">
            <a:avLst/>
          </a:prstGeom>
          <a:noFill/>
          <a:ln w="9525" algn="ctr">
            <a:noFill/>
            <a:miter lim="800000"/>
            <a:headEnd/>
            <a:tailEnd/>
          </a:ln>
          <a:effectLst/>
        </p:spPr>
        <p:txBody>
          <a:bodyPr wrap="square">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第三阶段</a:t>
            </a:r>
            <a:r>
              <a:rPr lang="zh-CN" altLang="en-US" sz="2000" b="1" dirty="0" smtClean="0">
                <a:solidFill>
                  <a:srgbClr val="FEFFFF"/>
                </a:solidFill>
                <a:ea typeface="宋体" charset="-122"/>
              </a:rPr>
              <a:t>理性主义和非理性主义的整合阶段</a:t>
            </a:r>
            <a:endParaRPr lang="en-US" altLang="zh-CN" sz="2000" b="1" dirty="0">
              <a:solidFill>
                <a:srgbClr val="FEFFFF"/>
              </a:solidFill>
              <a:ea typeface="宋体"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229600" cy="868363"/>
          </a:xfrm>
        </p:spPr>
        <p:txBody>
          <a:bodyPr/>
          <a:lstStyle/>
          <a:p>
            <a:r>
              <a:rPr lang="en-US" altLang="zh-CN" dirty="0" smtClean="0"/>
              <a:t>1.2.2 </a:t>
            </a:r>
            <a:r>
              <a:rPr lang="zh-CN" altLang="en-US" dirty="0" smtClean="0"/>
              <a:t>企业战略管理的演进过程和主要流派</a:t>
            </a:r>
            <a:r>
              <a:rPr lang="en-US" altLang="zh-CN" dirty="0" smtClean="0"/>
              <a:t>—</a:t>
            </a:r>
            <a:r>
              <a:rPr lang="zh-CN" altLang="en-US" dirty="0" smtClean="0"/>
              <a:t>战略管理过程的学派</a:t>
            </a:r>
            <a:endParaRPr lang="zh-CN" altLang="en-US" dirty="0"/>
          </a:p>
        </p:txBody>
      </p:sp>
      <p:sp>
        <p:nvSpPr>
          <p:cNvPr id="3" name="内容占位符 2"/>
          <p:cNvSpPr>
            <a:spLocks noGrp="1"/>
          </p:cNvSpPr>
          <p:nvPr>
            <p:ph idx="1"/>
          </p:nvPr>
        </p:nvSpPr>
        <p:spPr/>
        <p:txBody>
          <a:bodyPr/>
          <a:lstStyle/>
          <a:p>
            <a:r>
              <a:rPr lang="zh-CN" altLang="en-US" sz="2000" dirty="0" smtClean="0"/>
              <a:t>设计学派：认为战略是一个主观概念化的过程。战略制定原则是趋利避害，扬长避短，提出</a:t>
            </a:r>
            <a:r>
              <a:rPr lang="en-US" altLang="zh-CN" sz="2000" dirty="0" smtClean="0"/>
              <a:t>SWOT</a:t>
            </a:r>
            <a:r>
              <a:rPr lang="zh-CN" altLang="en-US" sz="2000" dirty="0" smtClean="0"/>
              <a:t>方法，强调企业高层人员应是战略家。</a:t>
            </a:r>
            <a:endParaRPr lang="en-US" altLang="zh-CN" sz="2000" dirty="0" smtClean="0"/>
          </a:p>
          <a:p>
            <a:r>
              <a:rPr lang="zh-CN" altLang="en-US" sz="2000" dirty="0" smtClean="0"/>
              <a:t>计划学派：认为设计学派过于主观，但是继承了</a:t>
            </a:r>
            <a:r>
              <a:rPr lang="en-US" altLang="zh-CN" sz="2000" dirty="0" smtClean="0"/>
              <a:t>SWOT</a:t>
            </a:r>
            <a:r>
              <a:rPr lang="zh-CN" altLang="en-US" sz="2000" dirty="0" smtClean="0"/>
              <a:t>方法，并引进了以决策科学为代表的理性的数量分析方法。</a:t>
            </a:r>
            <a:endParaRPr lang="en-US" altLang="zh-CN" sz="2000" dirty="0" smtClean="0"/>
          </a:p>
          <a:p>
            <a:r>
              <a:rPr lang="zh-CN" altLang="en-US" sz="2000" dirty="0" smtClean="0"/>
              <a:t>定位学派：创始人波特认为战略的制定使企业在产业中定位分析的过程。此后有两个发展，战略是一场不断定位、不断争夺的游戏；定位不仅要考虑产业的经济特征，还要考虑环境的文化、制度、外协等各方面因素。</a:t>
            </a:r>
            <a:endParaRPr lang="en-US" altLang="zh-CN" sz="2000" dirty="0" smtClean="0"/>
          </a:p>
          <a:p>
            <a:r>
              <a:rPr lang="zh-CN" altLang="en-US" sz="2000" dirty="0" smtClean="0"/>
              <a:t>企业家学派</a:t>
            </a:r>
            <a:r>
              <a:rPr lang="en-US" altLang="zh-CN" sz="2000" dirty="0" smtClean="0"/>
              <a:t>:</a:t>
            </a:r>
            <a:r>
              <a:rPr lang="zh-CN" altLang="en-US" sz="2000" dirty="0" smtClean="0"/>
              <a:t>认为战略是企业家对企业未来发展的愿景。企业家发挥自己的个人影响力，用自己对企业宗旨的看法，为企业战略选择及行动提供了一定的空间，也保持了一定的应变能力。</a:t>
            </a:r>
            <a:endParaRPr lang="en-US" altLang="zh-CN" sz="2000" dirty="0" smtClean="0"/>
          </a:p>
          <a:p>
            <a:r>
              <a:rPr lang="zh-CN" altLang="en-US" sz="2000" dirty="0" smtClean="0"/>
              <a:t>认知学派：企业战略制定是一个理性思维和非理性思维结合的过程。面对大量信息和数据，时间的限制，非理性思维可能发挥更大的作用。</a:t>
            </a:r>
            <a:endParaRPr lang="zh-CN" alt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企业战略管理的演进过程和主要流派</a:t>
            </a:r>
            <a:r>
              <a:rPr lang="en-US" altLang="zh-CN" dirty="0" smtClean="0"/>
              <a:t>—</a:t>
            </a:r>
            <a:r>
              <a:rPr lang="zh-CN" altLang="en-US" dirty="0" smtClean="0"/>
              <a:t>战略管理过程的学派</a:t>
            </a:r>
            <a:endParaRPr lang="zh-CN" altLang="en-US" dirty="0"/>
          </a:p>
        </p:txBody>
      </p:sp>
      <p:sp>
        <p:nvSpPr>
          <p:cNvPr id="3" name="内容占位符 2"/>
          <p:cNvSpPr>
            <a:spLocks noGrp="1"/>
          </p:cNvSpPr>
          <p:nvPr>
            <p:ph idx="1"/>
          </p:nvPr>
        </p:nvSpPr>
        <p:spPr/>
        <p:txBody>
          <a:bodyPr/>
          <a:lstStyle/>
          <a:p>
            <a:r>
              <a:rPr lang="zh-CN" altLang="en-US" sz="2400" dirty="0" smtClean="0"/>
              <a:t>学习学派：认为战略是一个学习和自然形成的过程。</a:t>
            </a:r>
            <a:endParaRPr lang="en-US" altLang="zh-CN" sz="2400" dirty="0" smtClean="0"/>
          </a:p>
          <a:p>
            <a:r>
              <a:rPr lang="zh-CN" altLang="en-US" sz="2400" dirty="0" smtClean="0"/>
              <a:t>权力学派：认为战略的形成是一个权力谈判及平衡的过程。</a:t>
            </a:r>
            <a:endParaRPr lang="en-US" altLang="zh-CN" sz="2400" dirty="0" smtClean="0"/>
          </a:p>
          <a:p>
            <a:r>
              <a:rPr lang="zh-CN" altLang="en-US" sz="2400" dirty="0" smtClean="0"/>
              <a:t>文化学派：认为战略的形成是一个基于企业成员共同信念和理解的社会交往过程。</a:t>
            </a:r>
            <a:endParaRPr lang="en-US" altLang="zh-CN" sz="2400" dirty="0" smtClean="0"/>
          </a:p>
          <a:p>
            <a:r>
              <a:rPr lang="zh-CN" altLang="en-US" sz="2400" dirty="0" smtClean="0"/>
              <a:t>环境学派：认为环境对企业战略的制定至关重要，企业必须适应化境，并在此过程中找到自己生存和发展的位置。因此战略的形成是一个反应过程。</a:t>
            </a:r>
            <a:endParaRPr lang="en-US" altLang="zh-CN" sz="2400" dirty="0" smtClean="0"/>
          </a:p>
          <a:p>
            <a:r>
              <a:rPr lang="zh-CN" altLang="en-US" sz="2400" dirty="0" smtClean="0"/>
              <a:t>整合学派：认为企业战略应从两方面去定义，一方面战略在一定时期需要稳定，形成某种需要从多个角度认识的构架；另一方面战略变革穿插于一系列相对稳定的战略状态之间，因此战略构架也是变革的。</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868363"/>
          </a:xfrm>
        </p:spPr>
        <p:txBody>
          <a:bodyPr/>
          <a:lstStyle/>
          <a:p>
            <a:r>
              <a:rPr lang="en-US" altLang="zh-CN" dirty="0" smtClean="0"/>
              <a:t>1.2.2 </a:t>
            </a:r>
            <a:r>
              <a:rPr lang="zh-CN" altLang="en-US" dirty="0" smtClean="0"/>
              <a:t>企业战略管理的演进过程和主要流派</a:t>
            </a:r>
            <a:r>
              <a:rPr lang="en-US" altLang="zh-CN" dirty="0" smtClean="0"/>
              <a:t>—</a:t>
            </a:r>
            <a:r>
              <a:rPr lang="zh-CN" altLang="en-US" dirty="0" smtClean="0"/>
              <a:t>整合学派的</a:t>
            </a:r>
            <a:r>
              <a:rPr lang="en-US" altLang="zh-CN" dirty="0" smtClean="0"/>
              <a:t>5Ps</a:t>
            </a:r>
            <a:r>
              <a:rPr lang="zh-CN" altLang="en-US" dirty="0" smtClean="0"/>
              <a:t>模式</a:t>
            </a:r>
            <a:endParaRPr lang="zh-CN" altLang="en-US" dirty="0"/>
          </a:p>
        </p:txBody>
      </p:sp>
      <p:sp>
        <p:nvSpPr>
          <p:cNvPr id="4" name="页脚占位符 3"/>
          <p:cNvSpPr>
            <a:spLocks noGrp="1"/>
          </p:cNvSpPr>
          <p:nvPr>
            <p:ph type="ftr" sz="quarter" idx="10"/>
          </p:nvPr>
        </p:nvSpPr>
        <p:spPr>
          <a:xfrm>
            <a:off x="5867400" y="6461125"/>
            <a:ext cx="2895600" cy="320675"/>
          </a:xfrm>
        </p:spPr>
        <p:txBody>
          <a:bodyPr/>
          <a:lstStyle/>
          <a:p>
            <a:r>
              <a:rPr lang="en-US" altLang="zh-CN"/>
              <a:t>Company Logo</a:t>
            </a:r>
          </a:p>
        </p:txBody>
      </p:sp>
      <p:sp>
        <p:nvSpPr>
          <p:cNvPr id="69" name="AutoShape 3"/>
          <p:cNvSpPr>
            <a:spLocks noChangeArrowheads="1"/>
          </p:cNvSpPr>
          <p:nvPr/>
        </p:nvSpPr>
        <p:spPr bwMode="gray">
          <a:xfrm>
            <a:off x="2000259" y="1193819"/>
            <a:ext cx="4818063" cy="989013"/>
          </a:xfrm>
          <a:prstGeom prst="roundRect">
            <a:avLst>
              <a:gd name="adj" fmla="val 12727"/>
            </a:avLst>
          </a:prstGeom>
          <a:solidFill>
            <a:schemeClr val="accent1"/>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70" name="Text Box 4"/>
          <p:cNvSpPr txBox="1">
            <a:spLocks noChangeArrowheads="1"/>
          </p:cNvSpPr>
          <p:nvPr/>
        </p:nvSpPr>
        <p:spPr bwMode="white">
          <a:xfrm>
            <a:off x="2214572" y="1420832"/>
            <a:ext cx="4714882" cy="584775"/>
          </a:xfrm>
          <a:prstGeom prst="rect">
            <a:avLst/>
          </a:prstGeom>
          <a:noFill/>
          <a:ln w="9525" algn="ctr">
            <a:noFill/>
            <a:miter lim="800000"/>
            <a:headEnd/>
            <a:tailEnd/>
          </a:ln>
        </p:spPr>
        <p:txBody>
          <a:bodyPr wrap="square">
            <a:spAutoFit/>
          </a:bodyPr>
          <a:lstStyle/>
          <a:p>
            <a:r>
              <a:rPr lang="zh-CN" altLang="en-US" sz="1600" dirty="0" smtClean="0">
                <a:latin typeface="Calibri" pitchFamily="34" charset="0"/>
                <a:ea typeface="宋体" charset="-122"/>
                <a:cs typeface="Arial" charset="0"/>
              </a:rPr>
              <a:t>战略是解决一个企业如何从现在的状态达到未来位置的问题，战略主要为企业提供发展方向及途径。</a:t>
            </a:r>
            <a:endParaRPr lang="en-US" altLang="zh-CN" sz="1600" dirty="0">
              <a:latin typeface="Calibri" pitchFamily="34" charset="0"/>
              <a:ea typeface="宋体" charset="-122"/>
              <a:cs typeface="Arial" charset="0"/>
            </a:endParaRPr>
          </a:p>
        </p:txBody>
      </p:sp>
      <p:grpSp>
        <p:nvGrpSpPr>
          <p:cNvPr id="3" name="Group 5"/>
          <p:cNvGrpSpPr>
            <a:grpSpLocks/>
          </p:cNvGrpSpPr>
          <p:nvPr/>
        </p:nvGrpSpPr>
        <p:grpSpPr bwMode="auto">
          <a:xfrm>
            <a:off x="1057260" y="1049342"/>
            <a:ext cx="1238250" cy="1236663"/>
            <a:chOff x="802" y="845"/>
            <a:chExt cx="827" cy="826"/>
          </a:xfrm>
        </p:grpSpPr>
        <p:sp>
          <p:nvSpPr>
            <p:cNvPr id="72"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eaLnBrk="1" hangingPunct="1"/>
              <a:endParaRPr lang="zh-CN" altLang="zh-CN">
                <a:latin typeface="Calibri" pitchFamily="34" charset="0"/>
                <a:cs typeface="Arial" charset="0"/>
              </a:endParaRPr>
            </a:p>
          </p:txBody>
        </p:sp>
        <p:sp>
          <p:nvSpPr>
            <p:cNvPr id="73"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74"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75" name="Text Box 9"/>
          <p:cNvSpPr txBox="1">
            <a:spLocks noChangeArrowheads="1"/>
          </p:cNvSpPr>
          <p:nvPr/>
        </p:nvSpPr>
        <p:spPr bwMode="gray">
          <a:xfrm>
            <a:off x="1124700" y="1447716"/>
            <a:ext cx="1082675" cy="369332"/>
          </a:xfrm>
          <a:prstGeom prst="rect">
            <a:avLst/>
          </a:prstGeom>
          <a:noFill/>
          <a:ln w="9525" algn="ctr">
            <a:noFill/>
            <a:miter lim="800000"/>
            <a:headEnd/>
            <a:tailEnd/>
          </a:ln>
        </p:spPr>
        <p:txBody>
          <a:bodyPr>
            <a:spAutoFit/>
          </a:bodyPr>
          <a:lstStyle/>
          <a:p>
            <a:pPr algn="ctr" eaLnBrk="1" hangingPunct="1">
              <a:spcBef>
                <a:spcPct val="50000"/>
              </a:spcBef>
            </a:pPr>
            <a:r>
              <a:rPr lang="zh-CN" altLang="en-US" b="1" dirty="0" smtClean="0">
                <a:latin typeface="Calibri" pitchFamily="34" charset="0"/>
                <a:ea typeface="宋体" charset="-122"/>
                <a:cs typeface="Arial" charset="0"/>
              </a:rPr>
              <a:t>计划</a:t>
            </a:r>
            <a:r>
              <a:rPr lang="en-US" altLang="zh-CN" b="1" dirty="0" smtClean="0">
                <a:latin typeface="Calibri" pitchFamily="34" charset="0"/>
                <a:ea typeface="宋体" charset="-122"/>
                <a:cs typeface="Arial" charset="0"/>
              </a:rPr>
              <a:t>Plan</a:t>
            </a:r>
            <a:endParaRPr lang="en-US" altLang="zh-CN" b="1" dirty="0">
              <a:latin typeface="Calibri" pitchFamily="34" charset="0"/>
              <a:ea typeface="宋体" charset="-122"/>
              <a:cs typeface="Arial" charset="0"/>
            </a:endParaRPr>
          </a:p>
        </p:txBody>
      </p:sp>
      <p:sp>
        <p:nvSpPr>
          <p:cNvPr id="76" name="AutoShape 10"/>
          <p:cNvSpPr>
            <a:spLocks noChangeArrowheads="1"/>
          </p:cNvSpPr>
          <p:nvPr/>
        </p:nvSpPr>
        <p:spPr bwMode="gray">
          <a:xfrm>
            <a:off x="2168534" y="2314594"/>
            <a:ext cx="4818063" cy="989013"/>
          </a:xfrm>
          <a:prstGeom prst="roundRect">
            <a:avLst>
              <a:gd name="adj" fmla="val 12727"/>
            </a:avLst>
          </a:prstGeom>
          <a:solidFill>
            <a:schemeClr val="accent2"/>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77" name="Text Box 11"/>
          <p:cNvSpPr txBox="1">
            <a:spLocks noChangeArrowheads="1"/>
          </p:cNvSpPr>
          <p:nvPr/>
        </p:nvSpPr>
        <p:spPr bwMode="white">
          <a:xfrm>
            <a:off x="2173297" y="2530494"/>
            <a:ext cx="4570412" cy="584775"/>
          </a:xfrm>
          <a:prstGeom prst="rect">
            <a:avLst/>
          </a:prstGeom>
          <a:noFill/>
          <a:ln w="9525" algn="ctr">
            <a:noFill/>
            <a:miter lim="800000"/>
            <a:headEnd/>
            <a:tailEnd/>
          </a:ln>
        </p:spPr>
        <p:txBody>
          <a:bodyPr>
            <a:spAutoFit/>
          </a:bodyPr>
          <a:lstStyle/>
          <a:p>
            <a:r>
              <a:rPr lang="zh-CN" altLang="en-US" sz="1600" dirty="0" smtClean="0">
                <a:latin typeface="Calibri" pitchFamily="34" charset="0"/>
                <a:ea typeface="宋体" charset="-122"/>
                <a:cs typeface="Arial" charset="0"/>
              </a:rPr>
              <a:t>战略是对竞争对手造成的一种威胁，战略的真正目的并不是自我膨胀，而更像一种挫敌战略。</a:t>
            </a:r>
            <a:endParaRPr lang="en-US" altLang="zh-CN" sz="1600" dirty="0">
              <a:latin typeface="Calibri" pitchFamily="34" charset="0"/>
              <a:ea typeface="宋体" charset="-122"/>
              <a:cs typeface="Arial" charset="0"/>
            </a:endParaRPr>
          </a:p>
        </p:txBody>
      </p:sp>
      <p:grpSp>
        <p:nvGrpSpPr>
          <p:cNvPr id="5" name="Group 12"/>
          <p:cNvGrpSpPr>
            <a:grpSpLocks/>
          </p:cNvGrpSpPr>
          <p:nvPr/>
        </p:nvGrpSpPr>
        <p:grpSpPr bwMode="auto">
          <a:xfrm>
            <a:off x="6672272" y="2184419"/>
            <a:ext cx="1238250" cy="1236663"/>
            <a:chOff x="802" y="845"/>
            <a:chExt cx="827" cy="826"/>
          </a:xfrm>
        </p:grpSpPr>
        <p:sp>
          <p:nvSpPr>
            <p:cNvPr id="79"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eaLnBrk="1" hangingPunct="1"/>
              <a:endParaRPr lang="zh-CN" altLang="zh-CN">
                <a:latin typeface="Calibri" pitchFamily="34" charset="0"/>
                <a:cs typeface="Arial" charset="0"/>
              </a:endParaRPr>
            </a:p>
          </p:txBody>
        </p:sp>
        <p:sp>
          <p:nvSpPr>
            <p:cNvPr id="80"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81"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82" name="Text Box 16"/>
          <p:cNvSpPr txBox="1">
            <a:spLocks noChangeArrowheads="1"/>
          </p:cNvSpPr>
          <p:nvPr/>
        </p:nvSpPr>
        <p:spPr bwMode="gray">
          <a:xfrm>
            <a:off x="6750104" y="2561035"/>
            <a:ext cx="1081088" cy="369332"/>
          </a:xfrm>
          <a:prstGeom prst="rect">
            <a:avLst/>
          </a:prstGeom>
          <a:noFill/>
          <a:ln w="9525" algn="ctr">
            <a:noFill/>
            <a:miter lim="800000"/>
            <a:headEnd/>
            <a:tailEnd/>
          </a:ln>
        </p:spPr>
        <p:txBody>
          <a:bodyPr>
            <a:spAutoFit/>
          </a:bodyPr>
          <a:lstStyle/>
          <a:p>
            <a:pPr algn="ctr">
              <a:spcBef>
                <a:spcPct val="50000"/>
              </a:spcBef>
            </a:pPr>
            <a:r>
              <a:rPr lang="zh-CN" altLang="en-US" b="1" dirty="0" smtClean="0">
                <a:latin typeface="Calibri" pitchFamily="34" charset="0"/>
                <a:ea typeface="宋体" charset="-122"/>
                <a:cs typeface="Arial" charset="0"/>
              </a:rPr>
              <a:t>策略</a:t>
            </a:r>
            <a:r>
              <a:rPr lang="en-US" altLang="zh-CN" b="1" dirty="0" smtClean="0">
                <a:latin typeface="Calibri" pitchFamily="34" charset="0"/>
                <a:ea typeface="宋体" charset="-122"/>
                <a:cs typeface="Arial" charset="0"/>
              </a:rPr>
              <a:t>Ploy</a:t>
            </a:r>
            <a:endParaRPr lang="en-US" altLang="zh-CN" b="1" dirty="0">
              <a:latin typeface="Calibri" pitchFamily="34" charset="0"/>
              <a:ea typeface="宋体" charset="-122"/>
              <a:cs typeface="Arial" charset="0"/>
            </a:endParaRPr>
          </a:p>
        </p:txBody>
      </p:sp>
      <p:sp>
        <p:nvSpPr>
          <p:cNvPr id="83" name="AutoShape 17"/>
          <p:cNvSpPr>
            <a:spLocks noChangeArrowheads="1"/>
          </p:cNvSpPr>
          <p:nvPr/>
        </p:nvSpPr>
        <p:spPr bwMode="gray">
          <a:xfrm>
            <a:off x="2000259" y="3433782"/>
            <a:ext cx="4818063" cy="989012"/>
          </a:xfrm>
          <a:prstGeom prst="roundRect">
            <a:avLst>
              <a:gd name="adj" fmla="val 12727"/>
            </a:avLst>
          </a:prstGeom>
          <a:solidFill>
            <a:schemeClr val="hlink"/>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84" name="Text Box 18"/>
          <p:cNvSpPr txBox="1">
            <a:spLocks noChangeArrowheads="1"/>
          </p:cNvSpPr>
          <p:nvPr/>
        </p:nvSpPr>
        <p:spPr bwMode="white">
          <a:xfrm>
            <a:off x="2343144" y="3406796"/>
            <a:ext cx="4513278" cy="1077218"/>
          </a:xfrm>
          <a:prstGeom prst="rect">
            <a:avLst/>
          </a:prstGeom>
          <a:noFill/>
          <a:ln w="9525" algn="ctr">
            <a:noFill/>
            <a:miter lim="800000"/>
            <a:headEnd/>
            <a:tailEnd/>
          </a:ln>
        </p:spPr>
        <p:txBody>
          <a:bodyPr wrap="square">
            <a:spAutoFit/>
          </a:bodyPr>
          <a:lstStyle/>
          <a:p>
            <a:r>
              <a:rPr lang="zh-CN" altLang="en-US" sz="1600" dirty="0" smtClean="0">
                <a:latin typeface="Calibri" pitchFamily="34" charset="0"/>
                <a:ea typeface="宋体" charset="-122"/>
                <a:cs typeface="Arial" charset="0"/>
              </a:rPr>
              <a:t>制定战略必须了解决定企业行为模式的企业发展史；选择战略时要充分考虑企业的原有的行为模式。要认识到改变企业行为模式的难度。建立在行为模式的战略可以抵御各种突发威胁和诱惑。</a:t>
            </a:r>
            <a:endParaRPr lang="en-US" altLang="zh-CN" sz="1600" dirty="0">
              <a:latin typeface="Calibri" pitchFamily="34" charset="0"/>
              <a:ea typeface="宋体" charset="-122"/>
              <a:cs typeface="Arial" charset="0"/>
            </a:endParaRPr>
          </a:p>
        </p:txBody>
      </p:sp>
      <p:grpSp>
        <p:nvGrpSpPr>
          <p:cNvPr id="6" name="Group 19"/>
          <p:cNvGrpSpPr>
            <a:grpSpLocks/>
          </p:cNvGrpSpPr>
          <p:nvPr/>
        </p:nvGrpSpPr>
        <p:grpSpPr bwMode="auto">
          <a:xfrm>
            <a:off x="1057260" y="3263920"/>
            <a:ext cx="1238250" cy="1236662"/>
            <a:chOff x="802" y="845"/>
            <a:chExt cx="827" cy="826"/>
          </a:xfrm>
        </p:grpSpPr>
        <p:sp>
          <p:nvSpPr>
            <p:cNvPr id="86"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eaLnBrk="1" hangingPunct="1"/>
              <a:endParaRPr lang="zh-CN" altLang="zh-CN">
                <a:latin typeface="Calibri" pitchFamily="34" charset="0"/>
                <a:cs typeface="Arial" charset="0"/>
              </a:endParaRPr>
            </a:p>
          </p:txBody>
        </p:sp>
        <p:sp>
          <p:nvSpPr>
            <p:cNvPr id="87"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88"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89" name="Text Box 23"/>
          <p:cNvSpPr txBox="1">
            <a:spLocks noChangeArrowheads="1"/>
          </p:cNvSpPr>
          <p:nvPr/>
        </p:nvSpPr>
        <p:spPr bwMode="gray">
          <a:xfrm>
            <a:off x="1108167" y="3559085"/>
            <a:ext cx="1082675" cy="646331"/>
          </a:xfrm>
          <a:prstGeom prst="rect">
            <a:avLst/>
          </a:prstGeom>
          <a:noFill/>
          <a:ln w="9525" algn="ctr">
            <a:noFill/>
            <a:miter lim="800000"/>
            <a:headEnd/>
            <a:tailEnd/>
          </a:ln>
        </p:spPr>
        <p:txBody>
          <a:bodyPr>
            <a:spAutoFit/>
          </a:bodyPr>
          <a:lstStyle/>
          <a:p>
            <a:pPr algn="ctr">
              <a:spcBef>
                <a:spcPct val="50000"/>
              </a:spcBef>
            </a:pPr>
            <a:r>
              <a:rPr lang="zh-CN" altLang="en-US" b="1" dirty="0" smtClean="0">
                <a:latin typeface="Calibri" pitchFamily="34" charset="0"/>
                <a:ea typeface="宋体" charset="-122"/>
                <a:cs typeface="Arial" charset="0"/>
              </a:rPr>
              <a:t>模式</a:t>
            </a:r>
            <a:r>
              <a:rPr lang="en-US" altLang="zh-CN" b="1" dirty="0" smtClean="0">
                <a:latin typeface="Calibri" pitchFamily="34" charset="0"/>
                <a:ea typeface="宋体" charset="-122"/>
                <a:cs typeface="Arial" charset="0"/>
              </a:rPr>
              <a:t>Pattern</a:t>
            </a:r>
            <a:endParaRPr lang="en-US" altLang="zh-CN" b="1" dirty="0">
              <a:latin typeface="Calibri" pitchFamily="34" charset="0"/>
              <a:ea typeface="宋体" charset="-122"/>
              <a:cs typeface="Arial" charset="0"/>
            </a:endParaRPr>
          </a:p>
        </p:txBody>
      </p:sp>
      <p:sp>
        <p:nvSpPr>
          <p:cNvPr id="90" name="AutoShape 24"/>
          <p:cNvSpPr>
            <a:spLocks noChangeArrowheads="1"/>
          </p:cNvSpPr>
          <p:nvPr/>
        </p:nvSpPr>
        <p:spPr bwMode="gray">
          <a:xfrm>
            <a:off x="2168534" y="4554557"/>
            <a:ext cx="4818063" cy="987425"/>
          </a:xfrm>
          <a:prstGeom prst="roundRect">
            <a:avLst>
              <a:gd name="adj" fmla="val 12727"/>
            </a:avLst>
          </a:prstGeom>
          <a:solidFill>
            <a:schemeClr val="folHlink"/>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91" name="Text Box 25"/>
          <p:cNvSpPr txBox="1">
            <a:spLocks noChangeArrowheads="1"/>
          </p:cNvSpPr>
          <p:nvPr/>
        </p:nvSpPr>
        <p:spPr bwMode="white">
          <a:xfrm>
            <a:off x="2071670" y="4643446"/>
            <a:ext cx="4570412" cy="830997"/>
          </a:xfrm>
          <a:prstGeom prst="rect">
            <a:avLst/>
          </a:prstGeom>
          <a:noFill/>
          <a:ln w="9525" algn="ctr">
            <a:noFill/>
            <a:miter lim="800000"/>
            <a:headEnd/>
            <a:tailEnd/>
          </a:ln>
        </p:spPr>
        <p:txBody>
          <a:bodyPr>
            <a:spAutoFit/>
          </a:bodyPr>
          <a:lstStyle/>
          <a:p>
            <a:r>
              <a:rPr lang="zh-CN" altLang="en-US" sz="1600" dirty="0" smtClean="0">
                <a:latin typeface="Calibri" pitchFamily="34" charset="0"/>
                <a:ea typeface="宋体" charset="-122"/>
                <a:cs typeface="Arial" charset="0"/>
              </a:rPr>
              <a:t>制定战略充分考虑外部环境，企业战略的重要内容确定自己在行业中的定位和达到定位所应采取的各种措施。</a:t>
            </a:r>
            <a:endParaRPr lang="en-US" altLang="zh-CN" sz="1600" dirty="0">
              <a:latin typeface="Calibri" pitchFamily="34" charset="0"/>
              <a:ea typeface="宋体" charset="-122"/>
              <a:cs typeface="Arial" charset="0"/>
            </a:endParaRPr>
          </a:p>
        </p:txBody>
      </p:sp>
      <p:grpSp>
        <p:nvGrpSpPr>
          <p:cNvPr id="7" name="Group 26"/>
          <p:cNvGrpSpPr>
            <a:grpSpLocks/>
          </p:cNvGrpSpPr>
          <p:nvPr/>
        </p:nvGrpSpPr>
        <p:grpSpPr bwMode="auto">
          <a:xfrm>
            <a:off x="6672272" y="4424382"/>
            <a:ext cx="1238250" cy="1236662"/>
            <a:chOff x="802" y="845"/>
            <a:chExt cx="827" cy="826"/>
          </a:xfrm>
        </p:grpSpPr>
        <p:sp>
          <p:nvSpPr>
            <p:cNvPr id="93"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pPr eaLnBrk="1" hangingPunct="1"/>
              <a:endParaRPr lang="zh-CN" altLang="zh-CN">
                <a:latin typeface="Calibri" pitchFamily="34" charset="0"/>
                <a:cs typeface="Arial" charset="0"/>
              </a:endParaRPr>
            </a:p>
          </p:txBody>
        </p:sp>
        <p:sp>
          <p:nvSpPr>
            <p:cNvPr id="94"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95"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96" name="Text Box 30"/>
          <p:cNvSpPr txBox="1">
            <a:spLocks noChangeArrowheads="1"/>
          </p:cNvSpPr>
          <p:nvPr/>
        </p:nvSpPr>
        <p:spPr bwMode="gray">
          <a:xfrm>
            <a:off x="6778607" y="4700175"/>
            <a:ext cx="1081088" cy="646331"/>
          </a:xfrm>
          <a:prstGeom prst="rect">
            <a:avLst/>
          </a:prstGeom>
          <a:noFill/>
          <a:ln w="9525" algn="ctr">
            <a:noFill/>
            <a:miter lim="800000"/>
            <a:headEnd/>
            <a:tailEnd/>
          </a:ln>
        </p:spPr>
        <p:txBody>
          <a:bodyPr>
            <a:spAutoFit/>
          </a:bodyPr>
          <a:lstStyle/>
          <a:p>
            <a:pPr algn="ctr" eaLnBrk="1" hangingPunct="1">
              <a:spcBef>
                <a:spcPct val="50000"/>
              </a:spcBef>
            </a:pPr>
            <a:r>
              <a:rPr lang="zh-CN" altLang="en-US" b="1" dirty="0" smtClean="0">
                <a:latin typeface="Calibri" pitchFamily="34" charset="0"/>
                <a:ea typeface="宋体" charset="-122"/>
                <a:cs typeface="Arial" charset="0"/>
              </a:rPr>
              <a:t>定位</a:t>
            </a:r>
            <a:r>
              <a:rPr lang="en-US" altLang="zh-CN" b="1" dirty="0" smtClean="0">
                <a:latin typeface="Calibri" pitchFamily="34" charset="0"/>
                <a:ea typeface="宋体" charset="-122"/>
                <a:cs typeface="Arial" charset="0"/>
              </a:rPr>
              <a:t>Position</a:t>
            </a:r>
            <a:endParaRPr lang="en-US" altLang="zh-CN" b="1" dirty="0">
              <a:latin typeface="Calibri" pitchFamily="34" charset="0"/>
              <a:ea typeface="宋体" charset="-122"/>
              <a:cs typeface="Arial" charset="0"/>
            </a:endParaRPr>
          </a:p>
        </p:txBody>
      </p:sp>
      <p:sp>
        <p:nvSpPr>
          <p:cNvPr id="97" name="AutoShape 17"/>
          <p:cNvSpPr>
            <a:spLocks noChangeArrowheads="1"/>
          </p:cNvSpPr>
          <p:nvPr/>
        </p:nvSpPr>
        <p:spPr bwMode="gray">
          <a:xfrm>
            <a:off x="1928794" y="5791200"/>
            <a:ext cx="4818063" cy="989012"/>
          </a:xfrm>
          <a:prstGeom prst="roundRect">
            <a:avLst>
              <a:gd name="adj" fmla="val 12727"/>
            </a:avLst>
          </a:prstGeom>
          <a:solidFill>
            <a:srgbClr val="C00000"/>
          </a:solidFill>
          <a:ln w="9525">
            <a:noFill/>
            <a:round/>
            <a:headEnd/>
            <a:tailEnd/>
          </a:ln>
        </p:spPr>
        <p:txBody>
          <a:bodyPr wrap="none" anchor="ctr"/>
          <a:lstStyle/>
          <a:p>
            <a:pPr eaLnBrk="1" hangingPunct="1"/>
            <a:endParaRPr lang="zh-CN" altLang="zh-CN">
              <a:latin typeface="Calibri" pitchFamily="34" charset="0"/>
              <a:cs typeface="Arial" charset="0"/>
            </a:endParaRPr>
          </a:p>
        </p:txBody>
      </p:sp>
      <p:sp>
        <p:nvSpPr>
          <p:cNvPr id="98" name="Text Box 18"/>
          <p:cNvSpPr txBox="1">
            <a:spLocks noChangeArrowheads="1"/>
          </p:cNvSpPr>
          <p:nvPr/>
        </p:nvSpPr>
        <p:spPr bwMode="white">
          <a:xfrm>
            <a:off x="2271679" y="5764214"/>
            <a:ext cx="4513278" cy="1077218"/>
          </a:xfrm>
          <a:prstGeom prst="rect">
            <a:avLst/>
          </a:prstGeom>
          <a:noFill/>
          <a:ln w="9525" algn="ctr">
            <a:noFill/>
            <a:miter lim="800000"/>
            <a:headEnd/>
            <a:tailEnd/>
          </a:ln>
        </p:spPr>
        <p:txBody>
          <a:bodyPr wrap="square">
            <a:spAutoFit/>
          </a:bodyPr>
          <a:lstStyle/>
          <a:p>
            <a:r>
              <a:rPr lang="zh-CN" altLang="en-US" sz="1600" dirty="0" smtClean="0">
                <a:latin typeface="Calibri" pitchFamily="34" charset="0"/>
                <a:ea typeface="宋体" charset="-122"/>
                <a:cs typeface="Arial" charset="0"/>
              </a:rPr>
              <a:t>战略作为企业的一种预测和希望，反映了企业高层领导者的一种价值观念，高层领导者在分析了企业外部环境及内部条件后，会得出一种主观的判断，这种主观的判断就是战略。</a:t>
            </a:r>
            <a:endParaRPr lang="en-US" altLang="zh-CN" sz="1600" dirty="0">
              <a:latin typeface="Calibri" pitchFamily="34" charset="0"/>
              <a:ea typeface="宋体" charset="-122"/>
              <a:cs typeface="Arial" charset="0"/>
            </a:endParaRPr>
          </a:p>
        </p:txBody>
      </p:sp>
      <p:grpSp>
        <p:nvGrpSpPr>
          <p:cNvPr id="8" name="Group 19"/>
          <p:cNvGrpSpPr>
            <a:grpSpLocks/>
          </p:cNvGrpSpPr>
          <p:nvPr/>
        </p:nvGrpSpPr>
        <p:grpSpPr bwMode="auto">
          <a:xfrm>
            <a:off x="985795" y="5621338"/>
            <a:ext cx="1238250" cy="1236662"/>
            <a:chOff x="802" y="845"/>
            <a:chExt cx="827" cy="826"/>
          </a:xfrm>
        </p:grpSpPr>
        <p:sp>
          <p:nvSpPr>
            <p:cNvPr id="100" name="Oval 20"/>
            <p:cNvSpPr>
              <a:spLocks noChangeArrowheads="1"/>
            </p:cNvSpPr>
            <p:nvPr/>
          </p:nvSpPr>
          <p:spPr bwMode="gray">
            <a:xfrm>
              <a:off x="802" y="845"/>
              <a:ext cx="827" cy="826"/>
            </a:xfrm>
            <a:prstGeom prst="ellipse">
              <a:avLst/>
            </a:prstGeom>
            <a:solidFill>
              <a:schemeClr val="bg1"/>
            </a:solidFill>
            <a:ln w="38100">
              <a:solidFill>
                <a:schemeClr val="hlink"/>
              </a:solidFill>
              <a:round/>
              <a:headEnd/>
              <a:tailEnd/>
            </a:ln>
          </p:spPr>
          <p:txBody>
            <a:bodyPr wrap="none" anchor="ctr"/>
            <a:lstStyle/>
            <a:p>
              <a:pPr eaLnBrk="1" hangingPunct="1"/>
              <a:endParaRPr lang="zh-CN" altLang="zh-CN">
                <a:latin typeface="Calibri" pitchFamily="34" charset="0"/>
                <a:cs typeface="Arial" charset="0"/>
              </a:endParaRPr>
            </a:p>
          </p:txBody>
        </p:sp>
        <p:sp>
          <p:nvSpPr>
            <p:cNvPr id="10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eaLnBrk="1" hangingPunct="1"/>
              <a:endParaRPr lang="zh-CN" altLang="zh-CN">
                <a:latin typeface="Calibri" pitchFamily="34" charset="0"/>
                <a:cs typeface="Arial" charset="0"/>
              </a:endParaRPr>
            </a:p>
          </p:txBody>
        </p:sp>
        <p:sp>
          <p:nvSpPr>
            <p:cNvPr id="10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eaLnBrk="1" hangingPunct="1"/>
              <a:endParaRPr lang="zh-CN" altLang="zh-CN">
                <a:latin typeface="Calibri" pitchFamily="34" charset="0"/>
                <a:cs typeface="Arial" charset="0"/>
              </a:endParaRPr>
            </a:p>
          </p:txBody>
        </p:sp>
      </p:grpSp>
      <p:sp>
        <p:nvSpPr>
          <p:cNvPr id="103" name="Text Box 23"/>
          <p:cNvSpPr txBox="1">
            <a:spLocks noChangeArrowheads="1"/>
          </p:cNvSpPr>
          <p:nvPr/>
        </p:nvSpPr>
        <p:spPr bwMode="gray">
          <a:xfrm>
            <a:off x="961229" y="5899016"/>
            <a:ext cx="1285884" cy="646331"/>
          </a:xfrm>
          <a:prstGeom prst="rect">
            <a:avLst/>
          </a:prstGeom>
          <a:noFill/>
          <a:ln w="9525" algn="ctr">
            <a:noFill/>
            <a:miter lim="800000"/>
            <a:headEnd/>
            <a:tailEnd/>
          </a:ln>
        </p:spPr>
        <p:txBody>
          <a:bodyPr wrap="square">
            <a:spAutoFit/>
          </a:bodyPr>
          <a:lstStyle/>
          <a:p>
            <a:pPr algn="ctr">
              <a:spcBef>
                <a:spcPct val="50000"/>
              </a:spcBef>
            </a:pPr>
            <a:r>
              <a:rPr lang="zh-CN" altLang="en-US" b="1" dirty="0" smtClean="0">
                <a:latin typeface="Calibri" pitchFamily="34" charset="0"/>
                <a:ea typeface="宋体" charset="-122"/>
                <a:cs typeface="Arial" charset="0"/>
              </a:rPr>
              <a:t>观念</a:t>
            </a:r>
            <a:r>
              <a:rPr lang="en-US" altLang="zh-CN" b="1" dirty="0" smtClean="0">
                <a:latin typeface="Calibri" pitchFamily="34" charset="0"/>
                <a:ea typeface="宋体" charset="-122"/>
                <a:cs typeface="Arial" charset="0"/>
              </a:rPr>
              <a:t>Perspective</a:t>
            </a:r>
            <a:endParaRPr lang="en-US" altLang="zh-CN" b="1" dirty="0">
              <a:latin typeface="Calibri" pitchFamily="34" charset="0"/>
              <a:ea typeface="宋体" charset="-122"/>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214313" y="857250"/>
            <a:ext cx="8715375" cy="4929204"/>
          </a:xfrm>
        </p:spPr>
        <p:txBody>
          <a:bodyPr/>
          <a:lstStyle/>
          <a:p>
            <a:pPr>
              <a:lnSpc>
                <a:spcPct val="150000"/>
              </a:lnSpc>
            </a:pPr>
            <a:r>
              <a:rPr lang="zh-CN" sz="2800" b="1" dirty="0" smtClean="0"/>
              <a:t>问题</a:t>
            </a:r>
            <a:r>
              <a:rPr lang="en-US" altLang="zh-CN" sz="2800" b="1" dirty="0" smtClean="0"/>
              <a:t>1</a:t>
            </a:r>
            <a:r>
              <a:rPr lang="zh-CN" sz="2800" b="1" dirty="0" smtClean="0"/>
              <a:t>：</a:t>
            </a:r>
            <a:endParaRPr lang="en-US" altLang="zh-CN" sz="2800" b="1" dirty="0" smtClean="0"/>
          </a:p>
          <a:p>
            <a:pPr>
              <a:lnSpc>
                <a:spcPct val="150000"/>
              </a:lnSpc>
              <a:buNone/>
            </a:pPr>
            <a:r>
              <a:rPr lang="en-US" altLang="zh-CN" sz="2800" b="1" dirty="0" smtClean="0"/>
              <a:t>           </a:t>
            </a:r>
            <a:r>
              <a:rPr lang="zh-CN" sz="2800" b="1" dirty="0" smtClean="0"/>
              <a:t>诸葛亮是如何进行战略分析的？其战略目标的内容是什么？</a:t>
            </a:r>
            <a:endParaRPr lang="en-US" altLang="zh-CN" sz="2800" b="1" dirty="0" smtClean="0"/>
          </a:p>
          <a:p>
            <a:pPr>
              <a:lnSpc>
                <a:spcPct val="150000"/>
              </a:lnSpc>
            </a:pPr>
            <a:r>
              <a:rPr lang="en-US" sz="2800" b="1" dirty="0" smtClean="0"/>
              <a:t> </a:t>
            </a:r>
            <a:r>
              <a:rPr lang="zh-CN" sz="2800" b="1" dirty="0" smtClean="0"/>
              <a:t>问题</a:t>
            </a:r>
            <a:r>
              <a:rPr lang="en-US" altLang="zh-CN" sz="2800" b="1" dirty="0" smtClean="0"/>
              <a:t>2</a:t>
            </a:r>
            <a:r>
              <a:rPr lang="zh-CN" sz="2800" b="1" dirty="0" smtClean="0"/>
              <a:t>：诸葛亮的战略实施预计有几个步骤？</a:t>
            </a:r>
            <a:endParaRPr lang="en-US" altLang="zh-CN" sz="2800" b="1" dirty="0" smtClean="0"/>
          </a:p>
          <a:p>
            <a:pPr>
              <a:lnSpc>
                <a:spcPct val="150000"/>
              </a:lnSpc>
            </a:pPr>
            <a:r>
              <a:rPr lang="en-US" sz="2800" b="1" dirty="0" smtClean="0"/>
              <a:t> </a:t>
            </a:r>
            <a:r>
              <a:rPr lang="zh-CN" sz="2800" b="1" dirty="0" smtClean="0"/>
              <a:t>问题</a:t>
            </a:r>
            <a:r>
              <a:rPr lang="en-US" altLang="zh-CN" sz="2800" b="1" dirty="0" smtClean="0"/>
              <a:t>3</a:t>
            </a:r>
            <a:r>
              <a:rPr lang="zh-CN" sz="2800" b="1" dirty="0" smtClean="0"/>
              <a:t>：诸葛亮的战略目标能否实现？原因是什么？</a:t>
            </a:r>
            <a:endParaRPr lang="en-US" altLang="zh-CN" sz="2800" b="1" dirty="0" smtClean="0"/>
          </a:p>
          <a:p>
            <a:pPr>
              <a:lnSpc>
                <a:spcPct val="150000"/>
              </a:lnSpc>
            </a:pPr>
            <a:r>
              <a:rPr lang="en-US" altLang="zh-CN" sz="2800" b="1" dirty="0" smtClean="0"/>
              <a:t> </a:t>
            </a:r>
            <a:r>
              <a:rPr lang="zh-CN" sz="2800" b="1" dirty="0" smtClean="0"/>
              <a:t>问题</a:t>
            </a:r>
            <a:r>
              <a:rPr lang="en-US" altLang="zh-CN" sz="2800" b="1" dirty="0" smtClean="0"/>
              <a:t>4</a:t>
            </a:r>
            <a:r>
              <a:rPr lang="zh-CN" sz="2800" b="1" dirty="0" smtClean="0"/>
              <a:t>：根据案例，说明战略分析、战略制定和战略实施之间的关系。</a:t>
            </a:r>
          </a:p>
          <a:p>
            <a:endParaRPr lang="zh-CN" alt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企业战略管理的演进过程和主要流派</a:t>
            </a:r>
            <a:r>
              <a:rPr lang="en-US" altLang="zh-CN" dirty="0" smtClean="0"/>
              <a:t>—</a:t>
            </a:r>
            <a:r>
              <a:rPr lang="zh-CN" altLang="en-US" dirty="0" smtClean="0"/>
              <a:t>战略管理内容的学派</a:t>
            </a:r>
            <a:endParaRPr lang="zh-CN" altLang="en-US" dirty="0"/>
          </a:p>
        </p:txBody>
      </p:sp>
      <p:sp>
        <p:nvSpPr>
          <p:cNvPr id="3" name="内容占位符 2"/>
          <p:cNvSpPr>
            <a:spLocks noGrp="1"/>
          </p:cNvSpPr>
          <p:nvPr>
            <p:ph idx="1"/>
          </p:nvPr>
        </p:nvSpPr>
        <p:spPr>
          <a:xfrm>
            <a:off x="457200" y="2000240"/>
            <a:ext cx="8229600" cy="4324360"/>
          </a:xfrm>
        </p:spPr>
        <p:txBody>
          <a:bodyPr/>
          <a:lstStyle/>
          <a:p>
            <a:r>
              <a:rPr lang="zh-CN" altLang="en-US" dirty="0" smtClean="0"/>
              <a:t>行业结构学派</a:t>
            </a:r>
            <a:endParaRPr lang="en-US" altLang="zh-CN" dirty="0" smtClean="0"/>
          </a:p>
          <a:p>
            <a:pPr lvl="1">
              <a:buFont typeface="Wingdings" pitchFamily="2" charset="2"/>
              <a:buChar char="Ø"/>
            </a:pPr>
            <a:r>
              <a:rPr lang="zh-CN" altLang="en-US" sz="1800" dirty="0" smtClean="0"/>
              <a:t>企业战略选择在很大程度上取决于选择一个有吸引力的行业；</a:t>
            </a:r>
            <a:endParaRPr lang="en-US" altLang="zh-CN" sz="1800" dirty="0" smtClean="0"/>
          </a:p>
          <a:p>
            <a:pPr lvl="1">
              <a:buFont typeface="Wingdings" pitchFamily="2" charset="2"/>
              <a:buChar char="Ø"/>
            </a:pPr>
            <a:r>
              <a:rPr lang="zh-CN" altLang="en-US" sz="1800" dirty="0" smtClean="0"/>
              <a:t>同行业的大多数企业一般都控制基本相同的资源，实现基本相同的战略；</a:t>
            </a:r>
            <a:endParaRPr lang="en-US" altLang="zh-CN" sz="1800" dirty="0" smtClean="0"/>
          </a:p>
          <a:p>
            <a:pPr lvl="1">
              <a:buFont typeface="Wingdings" pitchFamily="2" charset="2"/>
              <a:buChar char="Ø"/>
            </a:pPr>
            <a:r>
              <a:rPr lang="zh-CN" altLang="en-US" sz="1800" dirty="0" smtClean="0"/>
              <a:t>企业战略管理者都是理性的，根据利润最大化的原则作出决策。</a:t>
            </a:r>
            <a:endParaRPr lang="en-US" altLang="zh-CN" sz="1800" dirty="0" smtClean="0"/>
          </a:p>
          <a:p>
            <a:pPr lvl="1">
              <a:buFont typeface="Wingdings" pitchFamily="2" charset="2"/>
              <a:buChar char="Ø"/>
            </a:pPr>
            <a:endParaRPr lang="en-US" altLang="zh-CN" dirty="0" smtClean="0"/>
          </a:p>
          <a:p>
            <a:pPr marL="342900" lvl="2" indent="-342900">
              <a:buClr>
                <a:schemeClr val="folHlink"/>
              </a:buClr>
              <a:buFont typeface="Wingdings" pitchFamily="2" charset="2"/>
              <a:buChar char="v"/>
            </a:pPr>
            <a:r>
              <a:rPr lang="zh-CN" altLang="en-US" sz="3200" dirty="0" smtClean="0"/>
              <a:t>战略资源学派</a:t>
            </a:r>
            <a:endParaRPr lang="en-US" altLang="zh-CN" dirty="0" smtClean="0"/>
          </a:p>
          <a:p>
            <a:pPr lvl="1">
              <a:buFont typeface="Wingdings" pitchFamily="2" charset="2"/>
              <a:buChar char="Ø"/>
            </a:pPr>
            <a:r>
              <a:rPr lang="zh-CN" altLang="en-US" sz="1800" dirty="0" smtClean="0"/>
              <a:t>核心观点：企业及企业的战略优势都建立在（而且应该建立在）他所拥有的一系列特殊资源以及资源使用方式上。</a:t>
            </a:r>
            <a:endParaRPr lang="en-US" altLang="zh-CN" sz="1800" dirty="0" smtClean="0"/>
          </a:p>
          <a:p>
            <a:pPr lvl="1">
              <a:buFont typeface="Wingdings" pitchFamily="2" charset="2"/>
              <a:buChar char="Ø"/>
            </a:pPr>
            <a:r>
              <a:rPr lang="zh-CN" altLang="en-US" sz="1800" dirty="0" smtClean="0"/>
              <a:t>取得竞争优势的战略资源应该具有价值性、优越性、独特性、占有性</a:t>
            </a:r>
            <a:endParaRPr lang="en-US" altLang="zh-CN" sz="1800" dirty="0" smtClean="0"/>
          </a:p>
          <a:p>
            <a:pPr lvl="1">
              <a:buFont typeface="Wingdings" pitchFamily="2" charset="2"/>
              <a:buChar char="Ø"/>
            </a:pPr>
            <a:endParaRPr lang="zh-CN"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企业战略管理理论发展趋势</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新世纪战略管理研究出现了两方面的重要特征：</a:t>
            </a:r>
            <a:endParaRPr lang="en-US" altLang="zh-CN" dirty="0" smtClean="0"/>
          </a:p>
          <a:p>
            <a:pPr lvl="1">
              <a:buFont typeface="Wingdings" pitchFamily="2" charset="2"/>
              <a:buChar char="l"/>
            </a:pPr>
            <a:r>
              <a:rPr lang="zh-CN" altLang="en-US" dirty="0" smtClean="0"/>
              <a:t>注意理论研究的动态化</a:t>
            </a:r>
            <a:endParaRPr lang="en-US" altLang="zh-CN" dirty="0" smtClean="0"/>
          </a:p>
          <a:p>
            <a:pPr lvl="2">
              <a:buFont typeface="Wingdings" pitchFamily="2" charset="2"/>
              <a:buChar char="Ø"/>
            </a:pPr>
            <a:r>
              <a:rPr lang="zh-CN" altLang="en-US" sz="2000" dirty="0" smtClean="0"/>
              <a:t>外部环境的动态化：更注重企业外部环境不连续变化时的战略管理理论的研究。</a:t>
            </a:r>
            <a:endParaRPr lang="en-US" altLang="zh-CN" sz="2000" dirty="0" smtClean="0"/>
          </a:p>
          <a:p>
            <a:pPr lvl="2">
              <a:buFont typeface="Wingdings" pitchFamily="2" charset="2"/>
              <a:buChar char="Ø"/>
            </a:pPr>
            <a:r>
              <a:rPr lang="zh-CN" altLang="en-US" sz="2000" dirty="0" smtClean="0"/>
              <a:t>战略管理内容方面的动态化：更注重企业愿景、动态竞争、虚拟企业、柔性组织、跨国公司、战略联盟、知识管理、网络系统等不同内容之间的相互联系和互相适应。</a:t>
            </a:r>
            <a:endParaRPr lang="en-US" altLang="zh-CN" sz="2000" dirty="0" smtClean="0"/>
          </a:p>
          <a:p>
            <a:pPr lvl="1">
              <a:buFont typeface="Wingdings" pitchFamily="2" charset="2"/>
              <a:buChar char="l"/>
            </a:pPr>
            <a:r>
              <a:rPr lang="zh-CN" altLang="en-US" dirty="0" smtClean="0"/>
              <a:t>强调从实践中学习的思想</a:t>
            </a:r>
            <a:endParaRPr lang="en-US" altLang="zh-CN" dirty="0" smtClean="0"/>
          </a:p>
          <a:p>
            <a:pPr lvl="2">
              <a:buFont typeface="Wingdings" pitchFamily="2" charset="2"/>
              <a:buChar char="Ø"/>
            </a:pPr>
            <a:r>
              <a:rPr lang="zh-CN" altLang="en-US" sz="2000" dirty="0" smtClean="0"/>
              <a:t>注重从实践中学习并运用于实践。</a:t>
            </a:r>
            <a:endParaRPr lang="zh-CN" alt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a:xfrm>
            <a:off x="428596" y="285728"/>
            <a:ext cx="8229600" cy="868363"/>
          </a:xfrm>
        </p:spPr>
        <p:txBody>
          <a:bodyPr/>
          <a:lstStyle/>
          <a:p>
            <a:r>
              <a:rPr lang="zh-CN" altLang="en-US" sz="3600" dirty="0">
                <a:ea typeface="宋体" charset="-122"/>
              </a:rPr>
              <a:t>第一</a:t>
            </a:r>
            <a:r>
              <a:rPr lang="zh-CN" altLang="en-US" sz="3600" dirty="0" smtClean="0">
                <a:ea typeface="宋体" charset="-122"/>
              </a:rPr>
              <a:t>章   企业战略管理的概念与流派</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62158" cy="369332"/>
          </a:xfrm>
          <a:prstGeom prst="rect">
            <a:avLst/>
          </a:prstGeom>
          <a:noFill/>
          <a:ln w="9525">
            <a:noFill/>
            <a:miter lim="800000"/>
            <a:headEnd/>
            <a:tailEnd/>
          </a:ln>
          <a:effectLst/>
        </p:spPr>
        <p:txBody>
          <a:bodyPr wrap="none">
            <a:spAutoFit/>
          </a:bodyPr>
          <a:lstStyle/>
          <a:p>
            <a:pPr eaLnBrk="0" hangingPunct="0"/>
            <a:r>
              <a:rPr lang="zh-CN" altLang="en-US" b="1" dirty="0" smtClean="0">
                <a:ea typeface="宋体" charset="-122"/>
              </a:rPr>
              <a:t>企业战略管理的内涵</a:t>
            </a:r>
            <a:endParaRPr lang="en-US" altLang="zh-CN" b="1" dirty="0">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ea typeface="宋体" charset="-122"/>
              </a:rPr>
              <a:t>企业战略管理理论流派</a:t>
            </a:r>
            <a:endParaRPr lang="en-US" altLang="zh-CN" b="1" dirty="0">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战略管理的过程</a:t>
            </a:r>
            <a:endParaRPr lang="en-US" altLang="zh-CN" b="1" dirty="0">
              <a:solidFill>
                <a:srgbClr val="FFC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367643024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 战略管理的过程</a:t>
            </a:r>
            <a:endParaRPr lang="zh-CN" altLang="en-US" dirty="0"/>
          </a:p>
        </p:txBody>
      </p:sp>
      <p:sp>
        <p:nvSpPr>
          <p:cNvPr id="4" name="矩形 3"/>
          <p:cNvSpPr/>
          <p:nvPr/>
        </p:nvSpPr>
        <p:spPr>
          <a:xfrm>
            <a:off x="2071638" y="2214554"/>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企业外部环境分析</a:t>
            </a:r>
            <a:endParaRPr lang="zh-CN" altLang="en-US" dirty="0"/>
          </a:p>
        </p:txBody>
      </p:sp>
      <p:sp>
        <p:nvSpPr>
          <p:cNvPr id="5" name="矩形 4"/>
          <p:cNvSpPr/>
          <p:nvPr/>
        </p:nvSpPr>
        <p:spPr>
          <a:xfrm>
            <a:off x="4929158" y="2214554"/>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企业内部条件分析</a:t>
            </a:r>
            <a:endParaRPr lang="zh-CN" altLang="en-US" dirty="0"/>
          </a:p>
        </p:txBody>
      </p:sp>
      <p:cxnSp>
        <p:nvCxnSpPr>
          <p:cNvPr id="7" name="直接箭头连接符 6"/>
          <p:cNvCxnSpPr>
            <a:stCxn id="4" idx="3"/>
            <a:endCxn id="5" idx="1"/>
          </p:cNvCxnSpPr>
          <p:nvPr/>
        </p:nvCxnSpPr>
        <p:spPr>
          <a:xfrm>
            <a:off x="3786150" y="2714620"/>
            <a:ext cx="1143008" cy="1588"/>
          </a:xfrm>
          <a:prstGeom prst="straightConnector1">
            <a:avLst/>
          </a:prstGeom>
          <a:ln w="444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00200" y="4714884"/>
            <a:ext cx="995030"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确定企业战略目标</a:t>
            </a:r>
            <a:endParaRPr lang="zh-CN" altLang="en-US" dirty="0"/>
          </a:p>
        </p:txBody>
      </p:sp>
      <p:sp>
        <p:nvSpPr>
          <p:cNvPr id="14" name="矩形 13"/>
          <p:cNvSpPr/>
          <p:nvPr/>
        </p:nvSpPr>
        <p:spPr>
          <a:xfrm>
            <a:off x="3500398" y="4714884"/>
            <a:ext cx="995030"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确定企业战略方案</a:t>
            </a:r>
            <a:endParaRPr lang="zh-CN" altLang="en-US" dirty="0"/>
          </a:p>
        </p:txBody>
      </p:sp>
      <p:cxnSp>
        <p:nvCxnSpPr>
          <p:cNvPr id="17" name="直接箭头连接符 16"/>
          <p:cNvCxnSpPr>
            <a:endCxn id="13" idx="1"/>
          </p:cNvCxnSpPr>
          <p:nvPr/>
        </p:nvCxnSpPr>
        <p:spPr>
          <a:xfrm>
            <a:off x="1357258" y="5214950"/>
            <a:ext cx="642942" cy="15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3"/>
          </p:cNvCxnSpPr>
          <p:nvPr/>
        </p:nvCxnSpPr>
        <p:spPr>
          <a:xfrm>
            <a:off x="2995230" y="5214950"/>
            <a:ext cx="505168" cy="15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28564" y="4643446"/>
            <a:ext cx="928694" cy="10715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确定企业使命与愿景</a:t>
            </a:r>
            <a:endParaRPr lang="zh-CN" altLang="en-US" dirty="0"/>
          </a:p>
        </p:txBody>
      </p:sp>
      <p:cxnSp>
        <p:nvCxnSpPr>
          <p:cNvPr id="37" name="直接箭头连接符 36"/>
          <p:cNvCxnSpPr/>
          <p:nvPr/>
        </p:nvCxnSpPr>
        <p:spPr>
          <a:xfrm>
            <a:off x="4500530" y="5286388"/>
            <a:ext cx="642942" cy="15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143472" y="4714884"/>
            <a:ext cx="928694" cy="10715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企业战略方案的评价和选择</a:t>
            </a:r>
            <a:endParaRPr lang="zh-CN" altLang="en-US" dirty="0"/>
          </a:p>
        </p:txBody>
      </p:sp>
      <p:cxnSp>
        <p:nvCxnSpPr>
          <p:cNvPr id="45" name="直接箭头连接符 44"/>
          <p:cNvCxnSpPr/>
          <p:nvPr/>
        </p:nvCxnSpPr>
        <p:spPr>
          <a:xfrm>
            <a:off x="6072166" y="5286388"/>
            <a:ext cx="642942" cy="15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715108" y="4643446"/>
            <a:ext cx="1000132" cy="10715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确定企业职能部门的策略</a:t>
            </a:r>
            <a:endParaRPr lang="zh-CN" altLang="en-US" dirty="0"/>
          </a:p>
        </p:txBody>
      </p:sp>
      <p:cxnSp>
        <p:nvCxnSpPr>
          <p:cNvPr id="50" name="直接箭头连接符 49"/>
          <p:cNvCxnSpPr>
            <a:stCxn id="47" idx="3"/>
            <a:endCxn id="52" idx="1"/>
          </p:cNvCxnSpPr>
          <p:nvPr/>
        </p:nvCxnSpPr>
        <p:spPr>
          <a:xfrm>
            <a:off x="7715240" y="5179231"/>
            <a:ext cx="500066" cy="1824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215306" y="4661686"/>
            <a:ext cx="928694" cy="10715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企业战略的实施和控制</a:t>
            </a:r>
            <a:endParaRPr lang="zh-CN" altLang="en-US" dirty="0"/>
          </a:p>
        </p:txBody>
      </p:sp>
      <p:cxnSp>
        <p:nvCxnSpPr>
          <p:cNvPr id="56" name="直接箭头连接符 55"/>
          <p:cNvCxnSpPr>
            <a:stCxn id="25" idx="0"/>
            <a:endCxn id="52" idx="0"/>
          </p:cNvCxnSpPr>
          <p:nvPr/>
        </p:nvCxnSpPr>
        <p:spPr>
          <a:xfrm rot="16200000" flipH="1">
            <a:off x="4777162" y="759195"/>
            <a:ext cx="18240" cy="7786742"/>
          </a:xfrm>
          <a:prstGeom prst="bentConnector3">
            <a:avLst>
              <a:gd name="adj1" fmla="val -1253289"/>
            </a:avLst>
          </a:prstGeom>
          <a:ln w="317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a:off x="2428828" y="4572008"/>
            <a:ext cx="285752" cy="1588"/>
          </a:xfrm>
          <a:prstGeom prst="straightConnector1">
            <a:avLst/>
          </a:prstGeom>
          <a:ln w="317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3714712" y="4572008"/>
            <a:ext cx="285752" cy="1588"/>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400000">
            <a:off x="5429224" y="4572008"/>
            <a:ext cx="285752" cy="1588"/>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5400000">
            <a:off x="7036579" y="4536289"/>
            <a:ext cx="214314" cy="1588"/>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 idx="2"/>
            <a:endCxn id="5" idx="2"/>
          </p:cNvCxnSpPr>
          <p:nvPr/>
        </p:nvCxnSpPr>
        <p:spPr>
          <a:xfrm rot="16200000" flipH="1">
            <a:off x="4357654" y="1785926"/>
            <a:ext cx="1588" cy="2857520"/>
          </a:xfrm>
          <a:prstGeom prst="bentConnector3">
            <a:avLst>
              <a:gd name="adj1" fmla="val 14395466"/>
            </a:avLst>
          </a:prstGeom>
          <a:ln w="3175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5400000">
            <a:off x="3858382" y="3928272"/>
            <a:ext cx="1000132" cy="1588"/>
          </a:xfrm>
          <a:prstGeom prst="straightConnector1">
            <a:avLst/>
          </a:prstGeom>
          <a:ln w="317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0800000" flipH="1">
            <a:off x="500002" y="2214554"/>
            <a:ext cx="5357850" cy="2964677"/>
          </a:xfrm>
          <a:prstGeom prst="bentConnector4">
            <a:avLst>
              <a:gd name="adj1" fmla="val -4267"/>
              <a:gd name="adj2" fmla="val 107711"/>
            </a:avLst>
          </a:prstGeom>
          <a:ln w="3175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2821737" y="2107397"/>
            <a:ext cx="214314" cy="1588"/>
          </a:xfrm>
          <a:prstGeom prst="straightConnector1">
            <a:avLst/>
          </a:prstGeom>
          <a:ln w="317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5" idx="2"/>
            <a:endCxn id="52" idx="2"/>
          </p:cNvCxnSpPr>
          <p:nvPr/>
        </p:nvCxnSpPr>
        <p:spPr>
          <a:xfrm rot="16200000" flipH="1">
            <a:off x="4777162" y="1830765"/>
            <a:ext cx="18240" cy="7786742"/>
          </a:xfrm>
          <a:prstGeom prst="bentConnector3">
            <a:avLst>
              <a:gd name="adj1" fmla="val 1353289"/>
            </a:avLst>
          </a:prstGeom>
          <a:ln w="38100">
            <a:solidFill>
              <a:schemeClr val="accent6"/>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flipH="1" flipV="1">
            <a:off x="2286746" y="5857098"/>
            <a:ext cx="285752"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rot="5400000" flipH="1" flipV="1">
            <a:off x="3786944" y="5857098"/>
            <a:ext cx="285752"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rot="5400000" flipH="1" flipV="1">
            <a:off x="5465737" y="5892817"/>
            <a:ext cx="214314"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rot="5400000" flipH="1" flipV="1">
            <a:off x="7073092" y="5857098"/>
            <a:ext cx="285752"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14348" y="1285860"/>
            <a:ext cx="5929354" cy="400110"/>
          </a:xfrm>
          <a:prstGeom prst="rect">
            <a:avLst/>
          </a:prstGeom>
          <a:noFill/>
        </p:spPr>
        <p:txBody>
          <a:bodyPr wrap="square" rtlCol="0">
            <a:spAutoFit/>
          </a:bodyPr>
          <a:lstStyle/>
          <a:p>
            <a:r>
              <a:rPr lang="zh-CN" altLang="en-US" sz="2000" b="1" dirty="0" smtClean="0"/>
              <a:t>企业战略管理过程</a:t>
            </a:r>
            <a:endParaRPr lang="zh-CN" altLang="en-US" sz="20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a:t>
            </a:r>
            <a:r>
              <a:rPr lang="zh-CN" altLang="en-US" dirty="0" smtClean="0"/>
              <a:t>企业外部环境分析</a:t>
            </a:r>
            <a:endParaRPr lang="zh-CN" altLang="en-US" dirty="0"/>
          </a:p>
        </p:txBody>
      </p:sp>
      <p:sp>
        <p:nvSpPr>
          <p:cNvPr id="3" name="文本占位符 2"/>
          <p:cNvSpPr>
            <a:spLocks noGrp="1"/>
          </p:cNvSpPr>
          <p:nvPr>
            <p:ph type="body" idx="1"/>
          </p:nvPr>
        </p:nvSpPr>
        <p:spPr>
          <a:xfrm>
            <a:off x="457200" y="1386275"/>
            <a:ext cx="4040188" cy="639762"/>
          </a:xfrm>
        </p:spPr>
        <p:txBody>
          <a:bodyPr/>
          <a:lstStyle/>
          <a:p>
            <a:r>
              <a:rPr lang="zh-CN" altLang="en-US" dirty="0" smtClean="0"/>
              <a:t>企业宏观环境分析</a:t>
            </a:r>
            <a:endParaRPr lang="zh-CN" altLang="en-US" dirty="0"/>
          </a:p>
        </p:txBody>
      </p:sp>
      <p:sp>
        <p:nvSpPr>
          <p:cNvPr id="4" name="内容占位符 3"/>
          <p:cNvSpPr>
            <a:spLocks noGrp="1"/>
          </p:cNvSpPr>
          <p:nvPr>
            <p:ph sz="half" idx="2"/>
          </p:nvPr>
        </p:nvSpPr>
        <p:spPr>
          <a:xfrm>
            <a:off x="457200" y="2026037"/>
            <a:ext cx="7643192" cy="2046213"/>
          </a:xfrm>
        </p:spPr>
        <p:txBody>
          <a:bodyPr/>
          <a:lstStyle/>
          <a:p>
            <a:r>
              <a:rPr lang="zh-CN" altLang="en-US" dirty="0" smtClean="0"/>
              <a:t>主要指分析和预测宏观环境因素的变化，使得战略管理者获得分析行业和企业的背景知识。宏观环境分析的目的是要确定影响行业和企业的关键因素，预测这些关键因素未来的变化，以及这些变化对企业影响的程度和性质、机遇与威胁。</a:t>
            </a:r>
            <a:endParaRPr lang="zh-CN" altLang="en-US" dirty="0"/>
          </a:p>
        </p:txBody>
      </p:sp>
      <p:sp>
        <p:nvSpPr>
          <p:cNvPr id="5" name="文本占位符 4"/>
          <p:cNvSpPr>
            <a:spLocks noGrp="1"/>
          </p:cNvSpPr>
          <p:nvPr>
            <p:ph type="body" sz="quarter" idx="3"/>
          </p:nvPr>
        </p:nvSpPr>
        <p:spPr>
          <a:xfrm>
            <a:off x="457200" y="3915809"/>
            <a:ext cx="4175447" cy="639762"/>
          </a:xfrm>
        </p:spPr>
        <p:txBody>
          <a:bodyPr/>
          <a:lstStyle/>
          <a:p>
            <a:r>
              <a:rPr lang="zh-CN" altLang="en-US" dirty="0" smtClean="0"/>
              <a:t>企业所处行业及竞争对手分析</a:t>
            </a:r>
            <a:endParaRPr lang="zh-CN" altLang="en-US" dirty="0"/>
          </a:p>
        </p:txBody>
      </p:sp>
      <p:sp>
        <p:nvSpPr>
          <p:cNvPr id="6" name="内容占位符 5"/>
          <p:cNvSpPr>
            <a:spLocks noGrp="1"/>
          </p:cNvSpPr>
          <p:nvPr>
            <p:ph sz="quarter" idx="4"/>
          </p:nvPr>
        </p:nvSpPr>
        <p:spPr>
          <a:xfrm>
            <a:off x="457200" y="4555571"/>
            <a:ext cx="7643192" cy="1977083"/>
          </a:xfrm>
        </p:spPr>
        <p:txBody>
          <a:bodyPr/>
          <a:lstStyle/>
          <a:p>
            <a:r>
              <a:rPr lang="zh-CN" altLang="en-US" dirty="0" smtClean="0"/>
              <a:t>主要指分析行业竞争结构的五种因素的变化，分析竞争对手实力、战略和行为模式，在此基础上确认企业所面临的直接竞争机会与威胁。</a:t>
            </a:r>
            <a:endParaRPr lang="zh-CN" altLang="en-US" dirty="0"/>
          </a:p>
        </p:txBody>
      </p:sp>
    </p:spTree>
    <p:extLst>
      <p:ext uri="{BB962C8B-B14F-4D97-AF65-F5344CB8AC3E}">
        <p14:creationId xmlns:p14="http://schemas.microsoft.com/office/powerpoint/2010/main" val="423518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a:t>
            </a:r>
            <a:r>
              <a:rPr lang="zh-CN" altLang="en-US" dirty="0" smtClean="0"/>
              <a:t>企业内部条件分析</a:t>
            </a:r>
            <a:endParaRPr lang="zh-CN" altLang="en-US" dirty="0"/>
          </a:p>
        </p:txBody>
      </p:sp>
      <p:sp>
        <p:nvSpPr>
          <p:cNvPr id="3" name="文本占位符 2"/>
          <p:cNvSpPr>
            <a:spLocks noGrp="1"/>
          </p:cNvSpPr>
          <p:nvPr>
            <p:ph type="body" idx="1"/>
          </p:nvPr>
        </p:nvSpPr>
        <p:spPr>
          <a:xfrm>
            <a:off x="457200" y="1268660"/>
            <a:ext cx="4040188" cy="639762"/>
          </a:xfrm>
        </p:spPr>
        <p:txBody>
          <a:bodyPr/>
          <a:lstStyle/>
          <a:p>
            <a:r>
              <a:rPr lang="zh-CN" altLang="en-US" dirty="0" smtClean="0"/>
              <a:t>企业价值链分析</a:t>
            </a:r>
            <a:endParaRPr lang="zh-CN" altLang="en-US" dirty="0"/>
          </a:p>
        </p:txBody>
      </p:sp>
      <p:sp>
        <p:nvSpPr>
          <p:cNvPr id="4" name="内容占位符 3"/>
          <p:cNvSpPr>
            <a:spLocks noGrp="1"/>
          </p:cNvSpPr>
          <p:nvPr>
            <p:ph sz="half" idx="2"/>
          </p:nvPr>
        </p:nvSpPr>
        <p:spPr>
          <a:xfrm>
            <a:off x="457200" y="1951345"/>
            <a:ext cx="8291264" cy="1902197"/>
          </a:xfrm>
        </p:spPr>
        <p:txBody>
          <a:bodyPr/>
          <a:lstStyle/>
          <a:p>
            <a:r>
              <a:rPr lang="zh-CN" altLang="en-US" dirty="0" smtClean="0"/>
              <a:t>主要分析企业内部在进货物流、生产作业、发货物流、营销及售后服务等基本活动中存在的优势及劣势，同时还要分析采购、技术开发、人力资源管理及企业基础职能管理等辅助活动对价值链的支持活动，综合价值链的基本活动及辅助活动，确认企业内部管理中存在的优势和历史。</a:t>
            </a:r>
            <a:endParaRPr lang="zh-CN" altLang="en-US" dirty="0"/>
          </a:p>
        </p:txBody>
      </p:sp>
      <p:sp>
        <p:nvSpPr>
          <p:cNvPr id="5" name="文本占位符 4"/>
          <p:cNvSpPr>
            <a:spLocks noGrp="1"/>
          </p:cNvSpPr>
          <p:nvPr>
            <p:ph type="body" sz="quarter" idx="3"/>
          </p:nvPr>
        </p:nvSpPr>
        <p:spPr>
          <a:xfrm>
            <a:off x="457200" y="3840428"/>
            <a:ext cx="5360910" cy="550739"/>
          </a:xfrm>
        </p:spPr>
        <p:txBody>
          <a:bodyPr/>
          <a:lstStyle/>
          <a:p>
            <a:r>
              <a:rPr lang="zh-CN" altLang="en-US" dirty="0" smtClean="0"/>
              <a:t>企业资源、能力及核心竞争力分析</a:t>
            </a:r>
            <a:endParaRPr lang="zh-CN" altLang="en-US" dirty="0"/>
          </a:p>
        </p:txBody>
      </p:sp>
      <p:sp>
        <p:nvSpPr>
          <p:cNvPr id="6" name="内容占位符 5"/>
          <p:cNvSpPr>
            <a:spLocks noGrp="1"/>
          </p:cNvSpPr>
          <p:nvPr>
            <p:ph sz="quarter" idx="4"/>
          </p:nvPr>
        </p:nvSpPr>
        <p:spPr>
          <a:xfrm>
            <a:off x="455613" y="4509120"/>
            <a:ext cx="8231187" cy="1067522"/>
          </a:xfrm>
        </p:spPr>
        <p:txBody>
          <a:bodyPr/>
          <a:lstStyle/>
          <a:p>
            <a:r>
              <a:rPr lang="zh-CN" altLang="en-US" dirty="0" smtClean="0"/>
              <a:t>从与竞争对手的比较中，分析企业的竞争优势，从竞争优势的可保持性、独特性、延展性及其价值判断其核心竞争力，从核心竞争力与行业特点的匹配判断企业是否需要建立新的核心竞争力或进入相关行业。</a:t>
            </a:r>
            <a:endParaRPr lang="zh-CN" altLang="en-US" dirty="0"/>
          </a:p>
        </p:txBody>
      </p:sp>
    </p:spTree>
    <p:extLst>
      <p:ext uri="{BB962C8B-B14F-4D97-AF65-F5344CB8AC3E}">
        <p14:creationId xmlns:p14="http://schemas.microsoft.com/office/powerpoint/2010/main" val="3492398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a:t>
            </a:r>
            <a:r>
              <a:rPr lang="zh-CN" altLang="en-US" dirty="0" smtClean="0"/>
              <a:t>企业战略管理具体步骤</a:t>
            </a:r>
            <a:endParaRPr lang="zh-CN" altLang="en-US" dirty="0"/>
          </a:p>
        </p:txBody>
      </p:sp>
      <p:sp>
        <p:nvSpPr>
          <p:cNvPr id="3" name="文本占位符 2"/>
          <p:cNvSpPr>
            <a:spLocks noGrp="1"/>
          </p:cNvSpPr>
          <p:nvPr>
            <p:ph type="body" idx="1"/>
          </p:nvPr>
        </p:nvSpPr>
        <p:spPr/>
        <p:txBody>
          <a:bodyPr/>
          <a:lstStyle/>
          <a:p>
            <a:r>
              <a:rPr lang="en-US" altLang="zh-CN" dirty="0" smtClean="0"/>
              <a:t>1</a:t>
            </a:r>
            <a:r>
              <a:rPr lang="en-US" altLang="zh-CN" dirty="0"/>
              <a:t>.</a:t>
            </a:r>
            <a:r>
              <a:rPr lang="en-US" altLang="zh-CN" dirty="0" smtClean="0"/>
              <a:t> </a:t>
            </a:r>
            <a:r>
              <a:rPr lang="zh-CN" altLang="en-US" dirty="0" smtClean="0"/>
              <a:t>确定企业的使命和愿景</a:t>
            </a:r>
            <a:endParaRPr lang="zh-CN" altLang="en-US" dirty="0"/>
          </a:p>
        </p:txBody>
      </p:sp>
      <p:sp>
        <p:nvSpPr>
          <p:cNvPr id="4" name="内容占位符 3"/>
          <p:cNvSpPr>
            <a:spLocks noGrp="1"/>
          </p:cNvSpPr>
          <p:nvPr>
            <p:ph sz="half" idx="2"/>
          </p:nvPr>
        </p:nvSpPr>
        <p:spPr>
          <a:xfrm>
            <a:off x="457200" y="2174875"/>
            <a:ext cx="8229600" cy="1974205"/>
          </a:xfrm>
        </p:spPr>
        <p:txBody>
          <a:bodyPr/>
          <a:lstStyle/>
          <a:p>
            <a:r>
              <a:rPr lang="zh-CN" altLang="en-US" dirty="0" smtClean="0"/>
              <a:t>企业使命与愿景是对企业存在意义及未来发展远景的表述。它除了表明企业长期存在的合法性及合理性外，还要与所有者和企业主要利益相关的价值观或期望观一致；它应富有想象，对企业员工有很强号召力，并能得到社会公众认可；它应用简单、精炼的语言来表达。</a:t>
            </a:r>
            <a:endParaRPr lang="zh-CN" altLang="en-US" dirty="0"/>
          </a:p>
        </p:txBody>
      </p:sp>
      <p:sp>
        <p:nvSpPr>
          <p:cNvPr id="5" name="文本占位符 4"/>
          <p:cNvSpPr>
            <a:spLocks noGrp="1"/>
          </p:cNvSpPr>
          <p:nvPr>
            <p:ph type="body" sz="quarter" idx="3"/>
          </p:nvPr>
        </p:nvSpPr>
        <p:spPr>
          <a:xfrm>
            <a:off x="457200" y="4005064"/>
            <a:ext cx="4041775" cy="639762"/>
          </a:xfrm>
        </p:spPr>
        <p:txBody>
          <a:bodyPr/>
          <a:lstStyle/>
          <a:p>
            <a:r>
              <a:rPr lang="en-US" altLang="zh-CN" dirty="0" smtClean="0"/>
              <a:t>2. </a:t>
            </a:r>
            <a:r>
              <a:rPr lang="zh-CN" altLang="en-US" dirty="0" smtClean="0"/>
              <a:t>确定企业战略目标</a:t>
            </a:r>
            <a:endParaRPr lang="zh-CN" altLang="en-US" dirty="0"/>
          </a:p>
        </p:txBody>
      </p:sp>
      <p:sp>
        <p:nvSpPr>
          <p:cNvPr id="6" name="内容占位符 5"/>
          <p:cNvSpPr>
            <a:spLocks noGrp="1"/>
          </p:cNvSpPr>
          <p:nvPr>
            <p:ph sz="quarter" idx="4"/>
          </p:nvPr>
        </p:nvSpPr>
        <p:spPr>
          <a:xfrm>
            <a:off x="457201" y="4644825"/>
            <a:ext cx="8229600" cy="1481337"/>
          </a:xfrm>
        </p:spPr>
        <p:txBody>
          <a:bodyPr/>
          <a:lstStyle/>
          <a:p>
            <a:r>
              <a:rPr lang="zh-CN" altLang="en-US" dirty="0" smtClean="0"/>
              <a:t>企业战略目标通常是与企业使命与愿景相一致的，对企业发展方向的具体陈述。一般情况下，它是定量的陈述。</a:t>
            </a:r>
            <a:endParaRPr lang="zh-CN" altLang="en-US" dirty="0"/>
          </a:p>
        </p:txBody>
      </p:sp>
    </p:spTree>
    <p:extLst>
      <p:ext uri="{BB962C8B-B14F-4D97-AF65-F5344CB8AC3E}">
        <p14:creationId xmlns:p14="http://schemas.microsoft.com/office/powerpoint/2010/main" val="3002035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r>
              <a:rPr lang="en-US" altLang="zh-CN" dirty="0" smtClean="0"/>
              <a:t>3. </a:t>
            </a:r>
            <a:r>
              <a:rPr lang="zh-CN" altLang="en-US" dirty="0" smtClean="0"/>
              <a:t>确定企业战略方案</a:t>
            </a:r>
            <a:endParaRPr lang="zh-CN" altLang="en-US" dirty="0"/>
          </a:p>
        </p:txBody>
      </p:sp>
      <p:sp>
        <p:nvSpPr>
          <p:cNvPr id="4" name="内容占位符 3"/>
          <p:cNvSpPr>
            <a:spLocks noGrp="1"/>
          </p:cNvSpPr>
          <p:nvPr>
            <p:ph sz="half" idx="2"/>
          </p:nvPr>
        </p:nvSpPr>
        <p:spPr>
          <a:xfrm>
            <a:off x="457200" y="2174875"/>
            <a:ext cx="8229600" cy="3951288"/>
          </a:xfrm>
        </p:spPr>
        <p:txBody>
          <a:bodyPr/>
          <a:lstStyle/>
          <a:p>
            <a:r>
              <a:rPr lang="zh-CN" altLang="en-US" dirty="0" smtClean="0"/>
              <a:t>企业高层领导在作战略决策时，应要求战略制订人员尽可能多地列出可供选择的方案，不要只考虑那些比较明显的方案，因为战略涉及的因素非常多，有些因素的影响往往不那么明显，因此，在战略选择过程中形成多种战略方案是战略评价与选择的前提。</a:t>
            </a:r>
            <a:endParaRPr lang="zh-CN" altLang="en-US" dirty="0"/>
          </a:p>
        </p:txBody>
      </p:sp>
      <p:sp>
        <p:nvSpPr>
          <p:cNvPr id="5" name="文本占位符 4"/>
          <p:cNvSpPr>
            <a:spLocks noGrp="1"/>
          </p:cNvSpPr>
          <p:nvPr>
            <p:ph type="body" sz="quarter" idx="3"/>
          </p:nvPr>
        </p:nvSpPr>
        <p:spPr>
          <a:xfrm>
            <a:off x="455613" y="4167728"/>
            <a:ext cx="4908475" cy="639762"/>
          </a:xfrm>
        </p:spPr>
        <p:txBody>
          <a:bodyPr/>
          <a:lstStyle/>
          <a:p>
            <a:r>
              <a:rPr lang="en-US" altLang="zh-CN" dirty="0" smtClean="0"/>
              <a:t>4. </a:t>
            </a:r>
            <a:r>
              <a:rPr lang="zh-CN" altLang="en-US" dirty="0" smtClean="0"/>
              <a:t>企业战略方案的评价与选择</a:t>
            </a:r>
            <a:endParaRPr lang="en-US" altLang="zh-CN" dirty="0" smtClean="0"/>
          </a:p>
        </p:txBody>
      </p:sp>
      <p:sp>
        <p:nvSpPr>
          <p:cNvPr id="6" name="内容占位符 5"/>
          <p:cNvSpPr>
            <a:spLocks noGrp="1"/>
          </p:cNvSpPr>
          <p:nvPr>
            <p:ph sz="quarter" idx="4"/>
          </p:nvPr>
        </p:nvSpPr>
        <p:spPr>
          <a:xfrm>
            <a:off x="455613" y="4807489"/>
            <a:ext cx="8231187" cy="1318673"/>
          </a:xfrm>
        </p:spPr>
        <p:txBody>
          <a:bodyPr/>
          <a:lstStyle/>
          <a:p>
            <a:r>
              <a:rPr lang="zh-CN" altLang="en-US" dirty="0" smtClean="0"/>
              <a:t>在可供选择的战略方案中，根据战略评价和选择方法，进行企业战略方案的评价与选择。</a:t>
            </a:r>
            <a:endParaRPr lang="zh-CN" altLang="en-US" dirty="0"/>
          </a:p>
        </p:txBody>
      </p:sp>
    </p:spTree>
    <p:extLst>
      <p:ext uri="{BB962C8B-B14F-4D97-AF65-F5344CB8AC3E}">
        <p14:creationId xmlns:p14="http://schemas.microsoft.com/office/powerpoint/2010/main" val="1829091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8376" y="1461543"/>
            <a:ext cx="4040188" cy="527297"/>
          </a:xfrm>
        </p:spPr>
        <p:txBody>
          <a:bodyPr/>
          <a:lstStyle/>
          <a:p>
            <a:r>
              <a:rPr lang="en-US" altLang="zh-CN" dirty="0" smtClean="0"/>
              <a:t>5. </a:t>
            </a:r>
            <a:r>
              <a:rPr lang="zh-CN" altLang="en-US" dirty="0" smtClean="0"/>
              <a:t>企业职能部门策略</a:t>
            </a:r>
            <a:endParaRPr lang="zh-CN" altLang="en-US" dirty="0"/>
          </a:p>
        </p:txBody>
      </p:sp>
      <p:sp>
        <p:nvSpPr>
          <p:cNvPr id="4" name="内容占位符 3"/>
          <p:cNvSpPr>
            <a:spLocks noGrp="1"/>
          </p:cNvSpPr>
          <p:nvPr>
            <p:ph sz="half" idx="2"/>
          </p:nvPr>
        </p:nvSpPr>
        <p:spPr>
          <a:xfrm>
            <a:off x="455613" y="2061269"/>
            <a:ext cx="8229600" cy="3951288"/>
          </a:xfrm>
        </p:spPr>
        <p:txBody>
          <a:bodyPr/>
          <a:lstStyle/>
          <a:p>
            <a:r>
              <a:rPr lang="zh-CN" altLang="en-US" dirty="0" smtClean="0"/>
              <a:t>根据前述确定的企业战略，进一步做出企业的组织机构策略、市场营销策略、人力资源开发与管理策略、财务管理策略等各职能部门策略，这样才能使企业总战略真正落实。要求各职能部门策略与企业战略保持一致。</a:t>
            </a:r>
            <a:endParaRPr lang="zh-CN" altLang="en-US" dirty="0"/>
          </a:p>
        </p:txBody>
      </p:sp>
      <p:sp>
        <p:nvSpPr>
          <p:cNvPr id="5" name="文本占位符 4"/>
          <p:cNvSpPr>
            <a:spLocks noGrp="1"/>
          </p:cNvSpPr>
          <p:nvPr>
            <p:ph type="body" sz="quarter" idx="3"/>
          </p:nvPr>
        </p:nvSpPr>
        <p:spPr>
          <a:xfrm>
            <a:off x="456789" y="3623851"/>
            <a:ext cx="4041775" cy="432048"/>
          </a:xfrm>
        </p:spPr>
        <p:txBody>
          <a:bodyPr/>
          <a:lstStyle/>
          <a:p>
            <a:r>
              <a:rPr lang="en-US" altLang="zh-CN" dirty="0" smtClean="0"/>
              <a:t>6. </a:t>
            </a:r>
            <a:r>
              <a:rPr lang="zh-CN" altLang="en-US" dirty="0" smtClean="0"/>
              <a:t>企业战略的实施与控制</a:t>
            </a:r>
            <a:endParaRPr lang="zh-CN" altLang="en-US" dirty="0"/>
          </a:p>
        </p:txBody>
      </p:sp>
      <p:sp>
        <p:nvSpPr>
          <p:cNvPr id="6" name="内容占位符 5"/>
          <p:cNvSpPr>
            <a:spLocks noGrp="1"/>
          </p:cNvSpPr>
          <p:nvPr>
            <p:ph sz="quarter" idx="4"/>
          </p:nvPr>
        </p:nvSpPr>
        <p:spPr>
          <a:xfrm>
            <a:off x="455613" y="4117527"/>
            <a:ext cx="8231187" cy="1769369"/>
          </a:xfrm>
        </p:spPr>
        <p:txBody>
          <a:bodyPr/>
          <a:lstStyle/>
          <a:p>
            <a:r>
              <a:rPr lang="zh-CN" altLang="en-US" dirty="0" smtClean="0"/>
              <a:t>企业战略实施要遵循三个原则，即适度合理性原则、统一领导与统一指挥原则、权变的原则。为贯彻实施战略要建立起贯彻实施战略的组织机构，配置资源，建立内部支持系统，发挥好领导作用，使组织机构、企业文化均能与企业战略相匹配，处理好企业内部各方面的关系，动员全体员工投入到战略实施中来，以保证战略目标的实现。</a:t>
            </a:r>
            <a:endParaRPr lang="zh-CN" altLang="en-US" dirty="0"/>
          </a:p>
        </p:txBody>
      </p:sp>
    </p:spTree>
    <p:extLst>
      <p:ext uri="{BB962C8B-B14F-4D97-AF65-F5344CB8AC3E}">
        <p14:creationId xmlns:p14="http://schemas.microsoft.com/office/powerpoint/2010/main" val="24231248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新旧“</a:t>
            </a:r>
            <a:r>
              <a:rPr lang="en-US" altLang="zh-CN" dirty="0" smtClean="0"/>
              <a:t>7S</a:t>
            </a:r>
            <a:r>
              <a:rPr lang="zh-CN" altLang="en-US" dirty="0" smtClean="0"/>
              <a:t>”理论概述</a:t>
            </a:r>
            <a:endParaRPr lang="zh-CN" altLang="en-US" dirty="0"/>
          </a:p>
        </p:txBody>
      </p:sp>
      <p:sp>
        <p:nvSpPr>
          <p:cNvPr id="3" name="内容占位符 2"/>
          <p:cNvSpPr>
            <a:spLocks noGrp="1"/>
          </p:cNvSpPr>
          <p:nvPr>
            <p:ph idx="1"/>
          </p:nvPr>
        </p:nvSpPr>
        <p:spPr/>
        <p:txBody>
          <a:bodyPr/>
          <a:lstStyle/>
          <a:p>
            <a:r>
              <a:rPr lang="zh-CN" altLang="zh-CN" sz="2400" dirty="0" smtClean="0"/>
              <a:t>美国管理学家理查德</a:t>
            </a:r>
            <a:r>
              <a:rPr lang="en-US" altLang="zh-CN" sz="2400" dirty="0" smtClean="0"/>
              <a:t>·</a:t>
            </a:r>
            <a:r>
              <a:rPr lang="zh-CN" altLang="zh-CN" sz="2400" dirty="0" smtClean="0"/>
              <a:t>帕斯卡尔和安东尼</a:t>
            </a:r>
            <a:r>
              <a:rPr lang="en-US" altLang="zh-CN" sz="2400" dirty="0" smtClean="0"/>
              <a:t>·</a:t>
            </a:r>
            <a:r>
              <a:rPr lang="zh-CN" altLang="zh-CN" sz="2400" dirty="0" smtClean="0"/>
              <a:t>阿索斯在</a:t>
            </a:r>
            <a:r>
              <a:rPr lang="en-US" altLang="zh-CN" sz="2400" dirty="0" smtClean="0"/>
              <a:t>1981</a:t>
            </a:r>
            <a:r>
              <a:rPr lang="zh-CN" altLang="zh-CN" sz="2400" dirty="0" smtClean="0"/>
              <a:t>年出版的《日本企业管理艺术》一书中提出了著名的</a:t>
            </a:r>
            <a:r>
              <a:rPr lang="en-US" altLang="zh-CN" sz="2400" dirty="0" smtClean="0"/>
              <a:t>“7S”</a:t>
            </a:r>
            <a:r>
              <a:rPr lang="zh-CN" altLang="zh-CN" sz="2400" dirty="0" smtClean="0"/>
              <a:t>模型，即指一个企业的发展受战略（</a:t>
            </a:r>
            <a:r>
              <a:rPr lang="en-US" altLang="zh-CN" sz="2400" dirty="0" smtClean="0"/>
              <a:t>Strategy</a:t>
            </a:r>
            <a:r>
              <a:rPr lang="zh-CN" altLang="zh-CN" sz="2400" dirty="0" smtClean="0"/>
              <a:t>）、结构（</a:t>
            </a:r>
            <a:r>
              <a:rPr lang="en-US" altLang="zh-CN" sz="2400" dirty="0" smtClean="0"/>
              <a:t>Structure</a:t>
            </a:r>
            <a:r>
              <a:rPr lang="zh-CN" altLang="zh-CN" sz="2400" dirty="0" smtClean="0"/>
              <a:t>）、制度（</a:t>
            </a:r>
            <a:r>
              <a:rPr lang="en-US" altLang="zh-CN" sz="2400" dirty="0" smtClean="0"/>
              <a:t>System</a:t>
            </a:r>
            <a:r>
              <a:rPr lang="zh-CN" altLang="zh-CN" sz="2400" dirty="0" smtClean="0"/>
              <a:t>）、人员（</a:t>
            </a:r>
            <a:r>
              <a:rPr lang="en-US" altLang="zh-CN" sz="2400" dirty="0" smtClean="0"/>
              <a:t>Staffs</a:t>
            </a:r>
            <a:r>
              <a:rPr lang="zh-CN" altLang="zh-CN" sz="2400" dirty="0" smtClean="0"/>
              <a:t>）、作风（</a:t>
            </a:r>
            <a:r>
              <a:rPr lang="en-US" altLang="zh-CN" sz="2400" dirty="0" smtClean="0"/>
              <a:t>Style</a:t>
            </a:r>
            <a:r>
              <a:rPr lang="zh-CN" altLang="zh-CN" sz="2400" dirty="0" smtClean="0"/>
              <a:t>）、技能（</a:t>
            </a:r>
            <a:r>
              <a:rPr lang="en-US" altLang="zh-CN" sz="2400" dirty="0" smtClean="0"/>
              <a:t>Skills</a:t>
            </a:r>
            <a:r>
              <a:rPr lang="zh-CN" altLang="zh-CN" sz="2400" dirty="0" smtClean="0"/>
              <a:t>）、最高目标（</a:t>
            </a:r>
            <a:r>
              <a:rPr lang="en-US" altLang="zh-CN" sz="2400" dirty="0" err="1" smtClean="0"/>
              <a:t>Superordinategoals</a:t>
            </a:r>
            <a:r>
              <a:rPr lang="zh-CN" altLang="zh-CN" sz="2400" dirty="0" smtClean="0"/>
              <a:t>）这七个因素的影响，并认为日美企业管理的区别就在于美国企业多注重前三个</a:t>
            </a:r>
            <a:r>
              <a:rPr lang="en-US" altLang="zh-CN" sz="2400" dirty="0" smtClean="0"/>
              <a:t>“</a:t>
            </a:r>
            <a:r>
              <a:rPr lang="zh-CN" altLang="zh-CN" sz="2400" dirty="0" smtClean="0"/>
              <a:t>硬</a:t>
            </a:r>
            <a:r>
              <a:rPr lang="en-US" altLang="zh-CN" sz="2400" dirty="0" smtClean="0"/>
              <a:t>”</a:t>
            </a:r>
            <a:r>
              <a:rPr lang="zh-CN" altLang="zh-CN" sz="2400" dirty="0" smtClean="0"/>
              <a:t>因素，而日本企业对后四个</a:t>
            </a:r>
            <a:r>
              <a:rPr lang="en-US" altLang="zh-CN" sz="2400" dirty="0" smtClean="0"/>
              <a:t>“</a:t>
            </a:r>
            <a:r>
              <a:rPr lang="zh-CN" altLang="zh-CN" sz="2400" dirty="0" smtClean="0"/>
              <a:t>软</a:t>
            </a:r>
            <a:r>
              <a:rPr lang="en-US" altLang="zh-CN" sz="2400" dirty="0" smtClean="0"/>
              <a:t>”</a:t>
            </a:r>
            <a:r>
              <a:rPr lang="zh-CN" altLang="zh-CN" sz="2400" dirty="0" smtClean="0"/>
              <a:t>因素的重视使之在经济管理上取得了更大的成功。该模型一直得到理论界和实业界的广泛赞同。然而</a:t>
            </a:r>
            <a:r>
              <a:rPr lang="en-US" altLang="zh-CN" sz="2400" dirty="0" smtClean="0"/>
              <a:t>,</a:t>
            </a:r>
            <a:r>
              <a:rPr lang="zh-CN" altLang="zh-CN" sz="2400" dirty="0" smtClean="0"/>
              <a:t>在过去的十几年里，由于受到经济全球化和技术创新浪潮的推动，企业之间的竞争范围不断扩大，激烈程度不断升级，节奏也日益加快。竞争的巨大压力迫使企业从各个方向上寻求营造竞争优势的新途径。</a:t>
            </a:r>
            <a:endParaRPr lang="en-US" altLang="zh-C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214313" y="500042"/>
            <a:ext cx="8929687" cy="5715000"/>
          </a:xfrm>
        </p:spPr>
        <p:txBody>
          <a:bodyPr/>
          <a:lstStyle/>
          <a:p>
            <a:r>
              <a:rPr lang="zh-CN" sz="2800" b="1" dirty="0" smtClean="0"/>
              <a:t>问题</a:t>
            </a:r>
            <a:r>
              <a:rPr lang="en-US" altLang="zh-CN" sz="2800" b="1" dirty="0" smtClean="0"/>
              <a:t>1</a:t>
            </a:r>
            <a:r>
              <a:rPr lang="zh-CN" sz="2800" b="1" dirty="0" smtClean="0"/>
              <a:t>：诸葛亮是如何进行战略分析的？其战略目标的内容是什么？</a:t>
            </a:r>
            <a:endParaRPr lang="en-US" altLang="zh-CN" sz="2800" b="1" dirty="0" smtClean="0"/>
          </a:p>
          <a:p>
            <a:r>
              <a:rPr lang="zh-CN" sz="2200" dirty="0" smtClean="0"/>
              <a:t>大环境：豪杰并起，跨州连郡者不可胜数。</a:t>
            </a:r>
          </a:p>
          <a:p>
            <a:r>
              <a:rPr lang="zh-CN" sz="2200" dirty="0" smtClean="0"/>
              <a:t>机会</a:t>
            </a:r>
            <a:r>
              <a:rPr lang="en-US" altLang="zh-CN" sz="2200" dirty="0" smtClean="0"/>
              <a:t>1</a:t>
            </a:r>
            <a:r>
              <a:rPr lang="zh-CN" sz="2200" dirty="0" smtClean="0"/>
              <a:t>：荆州北据汉、沔，利尽南海，东连吴、会，西通巴、蜀，此用武之国，而其主不能守</a:t>
            </a:r>
            <a:r>
              <a:rPr lang="en-US" altLang="zh-CN" sz="2200" dirty="0" smtClean="0"/>
              <a:t>,</a:t>
            </a:r>
            <a:r>
              <a:rPr lang="zh-CN" sz="2200" dirty="0" smtClean="0"/>
              <a:t>此殆天所以资将军。</a:t>
            </a:r>
          </a:p>
          <a:p>
            <a:r>
              <a:rPr lang="zh-CN" sz="2200" dirty="0" smtClean="0"/>
              <a:t>机会</a:t>
            </a:r>
            <a:r>
              <a:rPr lang="en-US" altLang="zh-CN" sz="2200" dirty="0" smtClean="0"/>
              <a:t>2</a:t>
            </a:r>
            <a:r>
              <a:rPr lang="zh-CN" sz="2200" dirty="0" smtClean="0"/>
              <a:t>：益州险塞，沃野千里，天府之土，高祖因之以成帝业。刘璋暗弱，张鲁在北，民殷国富而不知存恤，智能之士思得明君。</a:t>
            </a:r>
          </a:p>
          <a:p>
            <a:r>
              <a:rPr lang="zh-CN" sz="2200" dirty="0" smtClean="0"/>
              <a:t>竞争者分析：</a:t>
            </a:r>
            <a:endParaRPr lang="en-US" altLang="zh-CN" sz="2200" dirty="0" smtClean="0"/>
          </a:p>
          <a:p>
            <a:r>
              <a:rPr lang="en-US" altLang="zh-CN" sz="2200" dirty="0" smtClean="0"/>
              <a:t>1</a:t>
            </a:r>
            <a:r>
              <a:rPr lang="zh-CN" sz="2200" dirty="0" smtClean="0"/>
              <a:t>、今操已拥百万之众，挟天子而令诸侯，此诚不可与争锋。</a:t>
            </a:r>
          </a:p>
          <a:p>
            <a:r>
              <a:rPr lang="en-US" altLang="zh-CN" sz="2200" dirty="0" smtClean="0"/>
              <a:t>2</a:t>
            </a:r>
            <a:r>
              <a:rPr lang="zh-CN" sz="2200" dirty="0" smtClean="0"/>
              <a:t>、孙权据有江东，已历三世，国险而民附，贤能为之用，此可以为援而不可图也。</a:t>
            </a:r>
          </a:p>
          <a:p>
            <a:r>
              <a:rPr lang="en-US" altLang="zh-CN" sz="2200" dirty="0" smtClean="0"/>
              <a:t>3</a:t>
            </a:r>
            <a:r>
              <a:rPr lang="zh-CN" sz="2200" dirty="0" smtClean="0"/>
              <a:t>、刘璋暗弱，张鲁在北，民殷国富而不知存恤，智能之士思得明君。</a:t>
            </a:r>
          </a:p>
          <a:p>
            <a:r>
              <a:rPr lang="zh-CN" sz="2200" dirty="0" smtClean="0"/>
              <a:t>自身优势：将军既帝室之胄，信义著于四海，总揽英雄，思贤如渴。</a:t>
            </a:r>
          </a:p>
          <a:p>
            <a:r>
              <a:rPr lang="zh-CN" sz="2200" dirty="0" smtClean="0"/>
              <a:t>战略目标：成就霸业，复兴汉室。</a:t>
            </a:r>
          </a:p>
          <a:p>
            <a:endParaRPr lang="zh-CN" alt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新旧“</a:t>
            </a:r>
            <a:r>
              <a:rPr lang="en-US" altLang="zh-CN" dirty="0" smtClean="0"/>
              <a:t>7S</a:t>
            </a:r>
            <a:r>
              <a:rPr lang="zh-CN" altLang="en-US" dirty="0" smtClean="0"/>
              <a:t>”理论概述</a:t>
            </a:r>
            <a:endParaRPr lang="zh-CN" altLang="en-US" dirty="0"/>
          </a:p>
        </p:txBody>
      </p:sp>
      <p:sp>
        <p:nvSpPr>
          <p:cNvPr id="3" name="内容占位符 2"/>
          <p:cNvSpPr>
            <a:spLocks noGrp="1"/>
          </p:cNvSpPr>
          <p:nvPr>
            <p:ph idx="1"/>
          </p:nvPr>
        </p:nvSpPr>
        <p:spPr/>
        <p:txBody>
          <a:bodyPr/>
          <a:lstStyle/>
          <a:p>
            <a:r>
              <a:rPr lang="zh-CN" altLang="zh-CN" sz="2400" dirty="0" smtClean="0"/>
              <a:t>在这样的大背景下，新的管理理论不断产生，以适应和指导新时期的企业行为。其中达维尼提出的新</a:t>
            </a:r>
            <a:r>
              <a:rPr lang="en-US" altLang="zh-CN" sz="2400" dirty="0" smtClean="0"/>
              <a:t>7S</a:t>
            </a:r>
            <a:r>
              <a:rPr lang="zh-CN" altLang="zh-CN" sz="2400" dirty="0" smtClean="0"/>
              <a:t>分析方法颇有新意，对于企业的战略实践有着很强的启发意义。</a:t>
            </a:r>
            <a:r>
              <a:rPr lang="en-US" altLang="zh-CN" sz="2400" dirty="0" smtClean="0"/>
              <a:t>    </a:t>
            </a:r>
          </a:p>
          <a:p>
            <a:r>
              <a:rPr lang="en-US" altLang="zh-CN" sz="2400" dirty="0" smtClean="0"/>
              <a:t> </a:t>
            </a:r>
            <a:r>
              <a:rPr lang="zh-CN" altLang="zh-CN" sz="2400" dirty="0" smtClean="0"/>
              <a:t>达维尼（</a:t>
            </a:r>
            <a:r>
              <a:rPr lang="en-US" altLang="zh-CN" sz="2400" dirty="0" smtClean="0"/>
              <a:t>Richard A. </a:t>
            </a:r>
            <a:r>
              <a:rPr lang="en-US" altLang="zh-CN" sz="2400" dirty="0" err="1" smtClean="0"/>
              <a:t>D′Aveni</a:t>
            </a:r>
            <a:r>
              <a:rPr lang="zh-CN" altLang="zh-CN" sz="2400" dirty="0" smtClean="0"/>
              <a:t>）是在研究竞争环境变化过程中短期竞争优势和持久竞争优势的关系时，提出的超强竞争（</a:t>
            </a:r>
            <a:r>
              <a:rPr lang="en-US" altLang="zh-CN" sz="2400" dirty="0" err="1" smtClean="0"/>
              <a:t>hypercompetition</a:t>
            </a:r>
            <a:r>
              <a:rPr lang="zh-CN" altLang="zh-CN" sz="2400" dirty="0" smtClean="0"/>
              <a:t>）理论。他认为，今天的企业处在超强竞争的环境下，这是一种优势迅速崛起并迅速消失的环境，不是一家企业或公司就可以建立起永恒的竞争优势（因为每次的企业互动都会改变竞争的本质</a:t>
            </a:r>
            <a:r>
              <a:rPr lang="en-US" altLang="zh-CN" sz="2400" dirty="0" smtClean="0"/>
              <a:t>)</a:t>
            </a:r>
            <a:r>
              <a:rPr lang="zh-CN" altLang="zh-CN" sz="2400" dirty="0" smtClean="0"/>
              <a:t>，而是必须通过一连串短暂的行动来建立一系列暂时的竞争优势，而每一项行动又必须通过一连串短暂的行动来建立一系列暂时的竞争优势，而每一个行动又必须结合竞争对手的特点来策划和评判。战略目标将是打破现状，而不是建立稳定和平衡。</a:t>
            </a:r>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新旧“</a:t>
            </a:r>
            <a:r>
              <a:rPr lang="en-US" altLang="zh-CN" dirty="0" smtClean="0"/>
              <a:t>7S</a:t>
            </a:r>
            <a:r>
              <a:rPr lang="zh-CN" altLang="en-US" dirty="0" smtClean="0"/>
              <a:t>”理论概述</a:t>
            </a:r>
            <a:endParaRPr lang="zh-CN" altLang="en-US" dirty="0"/>
          </a:p>
        </p:txBody>
      </p:sp>
      <p:sp>
        <p:nvSpPr>
          <p:cNvPr id="3" name="内容占位符 2"/>
          <p:cNvSpPr>
            <a:spLocks noGrp="1"/>
          </p:cNvSpPr>
          <p:nvPr>
            <p:ph idx="1"/>
          </p:nvPr>
        </p:nvSpPr>
        <p:spPr/>
        <p:txBody>
          <a:bodyPr/>
          <a:lstStyle/>
          <a:p>
            <a:r>
              <a:rPr lang="zh-CN" altLang="zh-CN" sz="2400" dirty="0" smtClean="0"/>
              <a:t>在此基础上，新</a:t>
            </a:r>
            <a:r>
              <a:rPr lang="en-US" altLang="zh-CN" sz="2400" dirty="0" smtClean="0"/>
              <a:t>7S</a:t>
            </a:r>
            <a:r>
              <a:rPr lang="zh-CN" altLang="zh-CN" sz="2400" dirty="0" smtClean="0"/>
              <a:t>模式是透过市场的破坏，发现并建立暂时的优势，维持企业的动能。它们是：（</a:t>
            </a:r>
            <a:r>
              <a:rPr lang="en-US" altLang="zh-CN" sz="2400" dirty="0" smtClean="0"/>
              <a:t>1</a:t>
            </a:r>
            <a:r>
              <a:rPr lang="zh-CN" altLang="zh-CN" sz="2400" dirty="0" smtClean="0"/>
              <a:t>）更高的股东满意度；（</a:t>
            </a:r>
            <a:r>
              <a:rPr lang="en-US" altLang="zh-CN" sz="2400" dirty="0" smtClean="0"/>
              <a:t>2</a:t>
            </a:r>
            <a:r>
              <a:rPr lang="zh-CN" altLang="zh-CN" sz="2400" dirty="0" smtClean="0"/>
              <a:t>）战略预测；（</a:t>
            </a:r>
            <a:r>
              <a:rPr lang="en-US" altLang="zh-CN" sz="2400" dirty="0" smtClean="0"/>
              <a:t>3</a:t>
            </a:r>
            <a:r>
              <a:rPr lang="zh-CN" altLang="zh-CN" sz="2400" dirty="0" smtClean="0"/>
              <a:t>）速度定位；（</a:t>
            </a:r>
            <a:r>
              <a:rPr lang="en-US" altLang="zh-CN" sz="2400" dirty="0" smtClean="0"/>
              <a:t>4</a:t>
            </a:r>
            <a:r>
              <a:rPr lang="zh-CN" altLang="zh-CN" sz="2400" dirty="0" smtClean="0"/>
              <a:t>）出其不意的定位；（</a:t>
            </a:r>
            <a:r>
              <a:rPr lang="en-US" altLang="zh-CN" sz="2400" dirty="0" smtClean="0"/>
              <a:t>5</a:t>
            </a:r>
            <a:r>
              <a:rPr lang="zh-CN" altLang="zh-CN" sz="2400" dirty="0" smtClean="0"/>
              <a:t>）改变竞争规则；（</a:t>
            </a:r>
            <a:r>
              <a:rPr lang="en-US" altLang="zh-CN" sz="2400" dirty="0" smtClean="0"/>
              <a:t>6</a:t>
            </a:r>
            <a:r>
              <a:rPr lang="zh-CN" altLang="zh-CN" sz="2400" dirty="0" smtClean="0"/>
              <a:t>）告示战略意图；（</a:t>
            </a:r>
            <a:r>
              <a:rPr lang="en-US" altLang="zh-CN" sz="2400" dirty="0" smtClean="0"/>
              <a:t>7</a:t>
            </a:r>
            <a:r>
              <a:rPr lang="zh-CN" altLang="zh-CN" sz="2400" dirty="0" smtClean="0"/>
              <a:t>）同时和一连串的战略出击。</a:t>
            </a:r>
            <a:endParaRPr lang="en-US" altLang="zh-CN" sz="2400" dirty="0" smtClean="0"/>
          </a:p>
          <a:p>
            <a:r>
              <a:rPr lang="zh-CN" altLang="en-US" b="1" dirty="0" smtClean="0"/>
              <a:t>思考题：</a:t>
            </a:r>
            <a:endParaRPr lang="en-US" altLang="zh-CN" b="1" dirty="0" smtClean="0"/>
          </a:p>
          <a:p>
            <a:pPr lvl="1"/>
            <a:r>
              <a:rPr lang="zh-CN" altLang="en-US" sz="2400" dirty="0" smtClean="0"/>
              <a:t>对比新“</a:t>
            </a:r>
            <a:r>
              <a:rPr lang="en-US" altLang="zh-CN" sz="2400" dirty="0" smtClean="0"/>
              <a:t>7S</a:t>
            </a:r>
            <a:r>
              <a:rPr lang="zh-CN" altLang="en-US" sz="2400" dirty="0" smtClean="0"/>
              <a:t>”模式与原“</a:t>
            </a:r>
            <a:r>
              <a:rPr lang="en-US" altLang="zh-CN" sz="2400" dirty="0" smtClean="0"/>
              <a:t>7S</a:t>
            </a:r>
            <a:r>
              <a:rPr lang="zh-CN" altLang="en-US" sz="2400" dirty="0" smtClean="0"/>
              <a:t>”模式，分析两者之间的区别和联系？</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3600" dirty="0" smtClean="0">
                <a:ea typeface="宋体" charset="-122"/>
              </a:rPr>
              <a:t>第二章 组织的愿景、使命和战略目标</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组织的愿景</a:t>
            </a:r>
            <a:endParaRPr lang="en-US" altLang="zh-CN" b="1" dirty="0">
              <a:solidFill>
                <a:srgbClr val="FFC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346844"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企业的使命</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组织的战略目标</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162777002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2.1 .1</a:t>
            </a:r>
            <a:r>
              <a:rPr lang="zh-CN" altLang="en-US" dirty="0" smtClean="0"/>
              <a:t>组织愿景</a:t>
            </a:r>
            <a:endParaRPr lang="zh-CN" altLang="en-US" dirty="0"/>
          </a:p>
        </p:txBody>
      </p:sp>
      <p:sp>
        <p:nvSpPr>
          <p:cNvPr id="3" name="内容占位符 2"/>
          <p:cNvSpPr>
            <a:spLocks noGrp="1"/>
          </p:cNvSpPr>
          <p:nvPr>
            <p:ph idx="1"/>
          </p:nvPr>
        </p:nvSpPr>
        <p:spPr/>
        <p:txBody>
          <a:bodyPr/>
          <a:lstStyle/>
          <a:p>
            <a:r>
              <a:rPr lang="zh-CN" altLang="en-US" dirty="0" smtClean="0"/>
              <a:t>企业愿景（</a:t>
            </a:r>
            <a:r>
              <a:rPr lang="en-US" altLang="zh-CN" dirty="0" smtClean="0"/>
              <a:t>shared vision </a:t>
            </a:r>
            <a:r>
              <a:rPr lang="zh-CN" altLang="en-US" dirty="0" smtClean="0"/>
              <a:t>）是指组织成员普遍接受和认同的组织的长远目标。</a:t>
            </a:r>
            <a:endParaRPr lang="en-US" altLang="zh-CN" dirty="0" smtClean="0"/>
          </a:p>
          <a:p>
            <a:r>
              <a:rPr lang="zh-CN" altLang="en-US" dirty="0" smtClean="0"/>
              <a:t>企业愿景阐述了人们希望达到什么目标，使他们就所能达到的理想的未来状况形成的概念。</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a:t>
            </a:r>
            <a:r>
              <a:rPr lang="zh-CN" altLang="en-US" dirty="0" smtClean="0"/>
              <a:t>企业愿景的表述构成要素</a:t>
            </a:r>
            <a:endParaRPr lang="zh-CN" altLang="en-US" dirty="0"/>
          </a:p>
        </p:txBody>
      </p:sp>
      <p:sp>
        <p:nvSpPr>
          <p:cNvPr id="3" name="内容占位符 2"/>
          <p:cNvSpPr>
            <a:spLocks noGrp="1"/>
          </p:cNvSpPr>
          <p:nvPr>
            <p:ph idx="1"/>
          </p:nvPr>
        </p:nvSpPr>
        <p:spPr/>
        <p:txBody>
          <a:bodyPr/>
          <a:lstStyle/>
          <a:p>
            <a:r>
              <a:rPr lang="zh-CN" altLang="en-US" dirty="0" smtClean="0"/>
              <a:t>企业愿景的表述构成要素有以下九个：</a:t>
            </a:r>
            <a:endParaRPr lang="en-US" altLang="zh-CN" dirty="0" smtClean="0"/>
          </a:p>
          <a:p>
            <a:pPr lvl="1">
              <a:buFont typeface="Wingdings" pitchFamily="2" charset="2"/>
              <a:buChar char="Ø"/>
            </a:pPr>
            <a:r>
              <a:rPr lang="zh-CN" altLang="en-US" dirty="0" smtClean="0"/>
              <a:t>企业的用户。</a:t>
            </a:r>
            <a:endParaRPr lang="en-US" altLang="zh-CN" dirty="0" smtClean="0"/>
          </a:p>
          <a:p>
            <a:pPr lvl="1">
              <a:buFont typeface="Wingdings" pitchFamily="2" charset="2"/>
              <a:buChar char="Ø"/>
            </a:pPr>
            <a:r>
              <a:rPr lang="zh-CN" altLang="en-US" dirty="0" smtClean="0"/>
              <a:t>企业的产品和服务。</a:t>
            </a:r>
            <a:endParaRPr lang="en-US" altLang="zh-CN" dirty="0" smtClean="0"/>
          </a:p>
          <a:p>
            <a:pPr lvl="1">
              <a:buFont typeface="Wingdings" pitchFamily="2" charset="2"/>
              <a:buChar char="Ø"/>
            </a:pPr>
            <a:r>
              <a:rPr lang="zh-CN" altLang="en-US" dirty="0" smtClean="0"/>
              <a:t>企业技术。</a:t>
            </a:r>
            <a:endParaRPr lang="en-US" altLang="zh-CN" dirty="0" smtClean="0"/>
          </a:p>
          <a:p>
            <a:pPr lvl="1">
              <a:buFont typeface="Wingdings" pitchFamily="2" charset="2"/>
              <a:buChar char="Ø"/>
            </a:pPr>
            <a:r>
              <a:rPr lang="zh-CN" altLang="en-US" dirty="0" smtClean="0"/>
              <a:t>企业生存和发展。</a:t>
            </a:r>
            <a:endParaRPr lang="en-US" altLang="zh-CN" dirty="0" smtClean="0"/>
          </a:p>
          <a:p>
            <a:pPr lvl="1">
              <a:buFont typeface="Wingdings" pitchFamily="2" charset="2"/>
              <a:buChar char="Ø"/>
            </a:pPr>
            <a:r>
              <a:rPr lang="zh-CN" altLang="en-US" dirty="0" smtClean="0"/>
              <a:t>企业的价值观念及基本信念。</a:t>
            </a:r>
            <a:endParaRPr lang="en-US" altLang="zh-CN" dirty="0" smtClean="0"/>
          </a:p>
          <a:p>
            <a:pPr lvl="1">
              <a:buFont typeface="Wingdings" pitchFamily="2" charset="2"/>
              <a:buChar char="Ø"/>
            </a:pPr>
            <a:r>
              <a:rPr lang="zh-CN" altLang="en-US" dirty="0" smtClean="0"/>
              <a:t>企业的自我意识。</a:t>
            </a:r>
            <a:endParaRPr lang="en-US" altLang="zh-CN" dirty="0" smtClean="0"/>
          </a:p>
          <a:p>
            <a:pPr lvl="1">
              <a:buFont typeface="Wingdings" pitchFamily="2" charset="2"/>
              <a:buChar char="Ø"/>
            </a:pPr>
            <a:r>
              <a:rPr lang="zh-CN" altLang="en-US" dirty="0" smtClean="0"/>
              <a:t>对企业员工的关心。</a:t>
            </a:r>
            <a:endParaRPr lang="en-US" altLang="zh-CN" dirty="0" smtClean="0"/>
          </a:p>
          <a:p>
            <a:pPr lvl="1">
              <a:buFont typeface="Wingdings" pitchFamily="2" charset="2"/>
              <a:buChar char="Ø"/>
            </a:pPr>
            <a:r>
              <a:rPr lang="zh-CN" altLang="en-US" dirty="0" smtClean="0"/>
              <a:t>企业的公众形象及社会责任。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企业愿景的作用</a:t>
            </a:r>
            <a:endParaRPr lang="zh-CN" altLang="en-US" dirty="0"/>
          </a:p>
        </p:txBody>
      </p:sp>
      <p:sp>
        <p:nvSpPr>
          <p:cNvPr id="12" name="页脚占位符 3"/>
          <p:cNvSpPr>
            <a:spLocks noGrp="1"/>
          </p:cNvSpPr>
          <p:nvPr>
            <p:ph type="ftr" sz="quarter" idx="10"/>
          </p:nvPr>
        </p:nvSpPr>
        <p:spPr>
          <a:xfrm>
            <a:off x="5867400" y="6461125"/>
            <a:ext cx="2895600" cy="320675"/>
          </a:xfrm>
        </p:spPr>
        <p:txBody>
          <a:bodyPr/>
          <a:lstStyle/>
          <a:p>
            <a:r>
              <a:rPr lang="en-US" altLang="zh-CN"/>
              <a:t>Company Logo</a:t>
            </a:r>
          </a:p>
        </p:txBody>
      </p:sp>
      <p:sp>
        <p:nvSpPr>
          <p:cNvPr id="13" name="AutoShape 3"/>
          <p:cNvSpPr>
            <a:spLocks noChangeArrowheads="1"/>
          </p:cNvSpPr>
          <p:nvPr/>
        </p:nvSpPr>
        <p:spPr bwMode="ltGray">
          <a:xfrm>
            <a:off x="357158" y="857232"/>
            <a:ext cx="6262702" cy="5238768"/>
          </a:xfrm>
          <a:prstGeom prst="rightArrow">
            <a:avLst>
              <a:gd name="adj1" fmla="val 79306"/>
              <a:gd name="adj2" fmla="val 32395"/>
            </a:avLst>
          </a:prstGeom>
          <a:gradFill rotWithShape="1">
            <a:gsLst>
              <a:gs pos="0">
                <a:schemeClr val="accent1">
                  <a:gamma/>
                  <a:tint val="0"/>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14" name="AutoShape 4"/>
          <p:cNvSpPr>
            <a:spLocks noChangeArrowheads="1"/>
          </p:cNvSpPr>
          <p:nvPr/>
        </p:nvSpPr>
        <p:spPr bwMode="blackWhite">
          <a:xfrm>
            <a:off x="785786" y="1500174"/>
            <a:ext cx="3929090" cy="642942"/>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zh-CN" altLang="en-US" b="1" dirty="0" smtClean="0">
                <a:solidFill>
                  <a:schemeClr val="bg1"/>
                </a:solidFill>
                <a:ea typeface="宋体" charset="-122"/>
              </a:rPr>
              <a:t>唤起人们的希望，激发潜力</a:t>
            </a:r>
            <a:endParaRPr lang="en-US" altLang="zh-CN" b="1" dirty="0">
              <a:solidFill>
                <a:schemeClr val="bg1"/>
              </a:solidFill>
              <a:ea typeface="宋体" charset="-122"/>
            </a:endParaRPr>
          </a:p>
        </p:txBody>
      </p:sp>
      <p:sp>
        <p:nvSpPr>
          <p:cNvPr id="15" name="AutoShape 5"/>
          <p:cNvSpPr>
            <a:spLocks noChangeArrowheads="1"/>
          </p:cNvSpPr>
          <p:nvPr/>
        </p:nvSpPr>
        <p:spPr bwMode="blackWhite">
          <a:xfrm>
            <a:off x="785786" y="2500306"/>
            <a:ext cx="3857652" cy="642942"/>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zh-CN" altLang="en-US" b="1" dirty="0" smtClean="0">
                <a:solidFill>
                  <a:schemeClr val="bg1"/>
                </a:solidFill>
                <a:ea typeface="宋体" charset="-122"/>
              </a:rPr>
              <a:t>改变成员与组织之间的关系</a:t>
            </a:r>
            <a:endParaRPr lang="en-US" altLang="zh-CN" b="1" dirty="0">
              <a:solidFill>
                <a:schemeClr val="bg1"/>
              </a:solidFill>
              <a:ea typeface="宋体" charset="-122"/>
            </a:endParaRPr>
          </a:p>
        </p:txBody>
      </p:sp>
      <p:sp>
        <p:nvSpPr>
          <p:cNvPr id="16" name="AutoShape 6"/>
          <p:cNvSpPr>
            <a:spLocks noChangeArrowheads="1"/>
          </p:cNvSpPr>
          <p:nvPr/>
        </p:nvSpPr>
        <p:spPr bwMode="blackWhite">
          <a:xfrm>
            <a:off x="785786" y="3357562"/>
            <a:ext cx="3929090" cy="571504"/>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normAutofit fontScale="92500" lnSpcReduction="20000"/>
          </a:bodyPr>
          <a:lstStyle/>
          <a:p>
            <a:pPr algn="ctr" eaLnBrk="0" hangingPunct="0"/>
            <a:r>
              <a:rPr lang="zh-CN" altLang="en-US" b="1" dirty="0" smtClean="0">
                <a:solidFill>
                  <a:schemeClr val="bg1"/>
                </a:solidFill>
                <a:ea typeface="宋体" charset="-122"/>
              </a:rPr>
              <a:t>激发人们的勇气去做任何为实现愿景所</a:t>
            </a:r>
            <a:endParaRPr lang="en-US" altLang="zh-CN" b="1" dirty="0" smtClean="0">
              <a:solidFill>
                <a:schemeClr val="bg1"/>
              </a:solidFill>
              <a:ea typeface="宋体" charset="-122"/>
            </a:endParaRPr>
          </a:p>
          <a:p>
            <a:pPr algn="ctr" eaLnBrk="0" hangingPunct="0"/>
            <a:r>
              <a:rPr lang="zh-CN" altLang="en-US" b="1" dirty="0" smtClean="0">
                <a:solidFill>
                  <a:schemeClr val="bg1"/>
                </a:solidFill>
                <a:ea typeface="宋体" charset="-122"/>
              </a:rPr>
              <a:t>必须做的事</a:t>
            </a:r>
            <a:endParaRPr lang="en-US" altLang="zh-CN" b="1" dirty="0">
              <a:solidFill>
                <a:schemeClr val="bg1"/>
              </a:solidFill>
              <a:ea typeface="宋体" charset="-122"/>
            </a:endParaRPr>
          </a:p>
        </p:txBody>
      </p:sp>
      <p:sp>
        <p:nvSpPr>
          <p:cNvPr id="17" name="AutoShape 7"/>
          <p:cNvSpPr>
            <a:spLocks noChangeArrowheads="1"/>
          </p:cNvSpPr>
          <p:nvPr/>
        </p:nvSpPr>
        <p:spPr bwMode="auto">
          <a:xfrm>
            <a:off x="6286512" y="2857496"/>
            <a:ext cx="2514600" cy="1295400"/>
          </a:xfrm>
          <a:prstGeom prst="roundRect">
            <a:avLst>
              <a:gd name="adj" fmla="val 9106"/>
            </a:avLst>
          </a:prstGeom>
          <a:noFill/>
          <a:ln w="25400">
            <a:noFill/>
            <a:round/>
            <a:headEnd/>
            <a:tailEnd/>
          </a:ln>
          <a:effectLst/>
        </p:spPr>
        <p:txBody>
          <a:bodyPr anchor="ctr"/>
          <a:lstStyle/>
          <a:p>
            <a:pPr algn="ctr"/>
            <a:r>
              <a:rPr lang="zh-CN" altLang="en-US" sz="2400" b="1" dirty="0" smtClean="0">
                <a:effectLst>
                  <a:outerShdw blurRad="38100" dist="38100" dir="2700000" algn="tl">
                    <a:srgbClr val="C0C0C0"/>
                  </a:outerShdw>
                </a:effectLst>
                <a:ea typeface="宋体" charset="-122"/>
              </a:rPr>
              <a:t>企业愿景的作用</a:t>
            </a:r>
            <a:endParaRPr lang="en-US" altLang="zh-CN" sz="2400" b="1" dirty="0">
              <a:effectLst>
                <a:outerShdw blurRad="38100" dist="38100" dir="2700000" algn="tl">
                  <a:srgbClr val="C0C0C0"/>
                </a:outerShdw>
              </a:effectLst>
              <a:ea typeface="宋体" charset="-122"/>
            </a:endParaRPr>
          </a:p>
        </p:txBody>
      </p:sp>
      <p:sp>
        <p:nvSpPr>
          <p:cNvPr id="18" name="AutoShape 5"/>
          <p:cNvSpPr>
            <a:spLocks noChangeArrowheads="1"/>
          </p:cNvSpPr>
          <p:nvPr/>
        </p:nvSpPr>
        <p:spPr bwMode="blackWhite">
          <a:xfrm>
            <a:off x="857224" y="4143380"/>
            <a:ext cx="3786214" cy="571504"/>
          </a:xfrm>
          <a:prstGeom prst="roundRect">
            <a:avLst>
              <a:gd name="adj" fmla="val 9106"/>
            </a:avLst>
          </a:prstGeom>
          <a:gradFill rotWithShape="1">
            <a:gsLst>
              <a:gs pos="0">
                <a:srgbClr val="03D4A8"/>
              </a:gs>
              <a:gs pos="25000">
                <a:srgbClr val="21D6E0"/>
              </a:gs>
              <a:gs pos="75000">
                <a:srgbClr val="0087E6"/>
              </a:gs>
              <a:gs pos="100000">
                <a:srgbClr val="005CBF"/>
              </a:gs>
            </a:gsLst>
            <a:lin ang="5400000" scaled="0"/>
          </a:gradFill>
          <a:ln w="25400">
            <a:solidFill>
              <a:schemeClr val="bg1"/>
            </a:solidFill>
            <a:round/>
            <a:headEnd/>
            <a:tailEnd/>
          </a:ln>
          <a:effectLst/>
        </p:spPr>
        <p:txBody>
          <a:bodyPr wrap="none" anchor="ctr"/>
          <a:lstStyle/>
          <a:p>
            <a:pPr algn="ctr" eaLnBrk="0" hangingPunct="0"/>
            <a:r>
              <a:rPr lang="zh-CN" altLang="en-US" b="1" dirty="0" smtClean="0">
                <a:solidFill>
                  <a:schemeClr val="bg1"/>
                </a:solidFill>
                <a:ea typeface="宋体" charset="-122"/>
              </a:rPr>
              <a:t>有效协调企业内部关系</a:t>
            </a:r>
            <a:endParaRPr lang="en-US" altLang="zh-CN" b="1" dirty="0">
              <a:solidFill>
                <a:schemeClr val="bg1"/>
              </a:solidFill>
              <a:ea typeface="宋体" charset="-122"/>
            </a:endParaRPr>
          </a:p>
        </p:txBody>
      </p:sp>
      <p:sp>
        <p:nvSpPr>
          <p:cNvPr id="19" name="AutoShape 6"/>
          <p:cNvSpPr>
            <a:spLocks noChangeArrowheads="1"/>
          </p:cNvSpPr>
          <p:nvPr/>
        </p:nvSpPr>
        <p:spPr bwMode="blackWhite">
          <a:xfrm>
            <a:off x="785786" y="5000636"/>
            <a:ext cx="3929090" cy="571504"/>
          </a:xfrm>
          <a:prstGeom prst="roundRect">
            <a:avLst>
              <a:gd name="adj" fmla="val 9106"/>
            </a:avLst>
          </a:prstGeom>
          <a:gradFill rotWithShape="1">
            <a:gsLst>
              <a:gs pos="0">
                <a:srgbClr val="D6B19C"/>
              </a:gs>
              <a:gs pos="30000">
                <a:srgbClr val="D49E6C"/>
              </a:gs>
              <a:gs pos="70000">
                <a:srgbClr val="A65528"/>
              </a:gs>
              <a:gs pos="100000">
                <a:srgbClr val="663012"/>
              </a:gs>
            </a:gsLst>
            <a:lin ang="5400000" scaled="0"/>
          </a:gradFill>
          <a:ln w="25400">
            <a:solidFill>
              <a:schemeClr val="bg1"/>
            </a:solidFill>
            <a:round/>
            <a:headEnd/>
            <a:tailEnd/>
          </a:ln>
          <a:effectLst/>
        </p:spPr>
        <p:txBody>
          <a:bodyPr wrap="none" anchor="ctr">
            <a:normAutofit/>
          </a:bodyPr>
          <a:lstStyle/>
          <a:p>
            <a:pPr algn="ctr" eaLnBrk="0" hangingPunct="0"/>
            <a:r>
              <a:rPr lang="zh-CN" altLang="en-US" b="1" dirty="0" smtClean="0">
                <a:solidFill>
                  <a:schemeClr val="bg1"/>
                </a:solidFill>
                <a:ea typeface="宋体" charset="-122"/>
              </a:rPr>
              <a:t>实现骄人的业绩</a:t>
            </a:r>
            <a:endParaRPr lang="en-US" altLang="zh-CN" b="1" dirty="0">
              <a:solidFill>
                <a:schemeClr val="bg1"/>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中国移动愿景分析</a:t>
            </a:r>
            <a:endParaRPr lang="zh-CN" altLang="en-US" dirty="0"/>
          </a:p>
        </p:txBody>
      </p:sp>
      <p:sp>
        <p:nvSpPr>
          <p:cNvPr id="3" name="内容占位符 2"/>
          <p:cNvSpPr>
            <a:spLocks noGrp="1"/>
          </p:cNvSpPr>
          <p:nvPr>
            <p:ph idx="1"/>
          </p:nvPr>
        </p:nvSpPr>
        <p:spPr/>
        <p:txBody>
          <a:bodyPr/>
          <a:lstStyle/>
          <a:p>
            <a:r>
              <a:rPr lang="zh-CN" altLang="en-US" sz="2000" dirty="0" smtClean="0"/>
              <a:t>中国</a:t>
            </a:r>
            <a:r>
              <a:rPr lang="zh-CN" altLang="en-US" sz="2000" dirty="0"/>
              <a:t>移动既是一个财务稳健、能够产生稳定现金流的营利性公司，又是一个充满发展潜力、具有发展前景的持续成长型公司。 面向未来</a:t>
            </a:r>
            <a:r>
              <a:rPr lang="en-US" altLang="zh-CN" sz="2000" dirty="0"/>
              <a:t>.</a:t>
            </a:r>
            <a:r>
              <a:rPr lang="zh-CN" altLang="en-US" sz="2000" dirty="0"/>
              <a:t>中国移动以</a:t>
            </a:r>
            <a:r>
              <a:rPr lang="en-US" altLang="zh-CN" sz="2000" dirty="0"/>
              <a:t>〝</a:t>
            </a:r>
            <a:r>
              <a:rPr lang="zh-CN" altLang="en-US" sz="2000" dirty="0"/>
              <a:t>成为卓越品质的创造者</a:t>
            </a:r>
            <a:r>
              <a:rPr lang="en-US" altLang="zh-CN" sz="2000" dirty="0"/>
              <a:t>〞</a:t>
            </a:r>
            <a:r>
              <a:rPr lang="zh-CN" altLang="en-US" sz="2000" dirty="0"/>
              <a:t>为愿景，担负</a:t>
            </a:r>
            <a:r>
              <a:rPr lang="en-US" altLang="zh-CN" sz="2000" dirty="0"/>
              <a:t>〝</a:t>
            </a:r>
            <a:r>
              <a:rPr lang="zh-CN" altLang="en-US" sz="2000" dirty="0"/>
              <a:t>无限远信世界，做信息社会栋梁</a:t>
            </a:r>
            <a:r>
              <a:rPr lang="en-US" altLang="zh-CN" sz="2000" dirty="0"/>
              <a:t>〞</a:t>
            </a:r>
            <a:r>
              <a:rPr lang="zh-CN" altLang="en-US" sz="2000" dirty="0"/>
              <a:t>的使命，秉承</a:t>
            </a:r>
            <a:r>
              <a:rPr lang="en-US" altLang="zh-CN" sz="2000" dirty="0"/>
              <a:t>〝</a:t>
            </a:r>
            <a:r>
              <a:rPr lang="zh-CN" altLang="en-US" sz="2000" dirty="0"/>
              <a:t>正德厚生、臻于至善</a:t>
            </a:r>
            <a:r>
              <a:rPr lang="en-US" altLang="zh-CN" sz="2000" dirty="0"/>
              <a:t>〞</a:t>
            </a:r>
            <a:r>
              <a:rPr lang="zh-CN" altLang="en-US" sz="2000" dirty="0"/>
              <a:t>的企业核心价值观，深入贯彻科学发展观，努力提升核心竞争力，通过打造卓越的运营体系，建设卓越的组织，培育卓越的人才电打造</a:t>
            </a:r>
            <a:r>
              <a:rPr lang="en-US" altLang="zh-CN" sz="2000" dirty="0"/>
              <a:t>"</a:t>
            </a:r>
            <a:r>
              <a:rPr lang="zh-CN" altLang="en-US" sz="2000" dirty="0"/>
              <a:t>一个中国移动</a:t>
            </a:r>
            <a:r>
              <a:rPr lang="en-US" altLang="zh-CN" sz="2000" dirty="0"/>
              <a:t>" (One </a:t>
            </a:r>
            <a:r>
              <a:rPr lang="en-US" altLang="zh-CN" sz="2000" dirty="0" err="1"/>
              <a:t>eM</a:t>
            </a:r>
            <a:r>
              <a:rPr lang="en-US" altLang="zh-CN" sz="2000" dirty="0"/>
              <a:t>)</a:t>
            </a:r>
            <a:r>
              <a:rPr lang="zh-CN" altLang="en-US" sz="2000" dirty="0"/>
              <a:t>，努力成为移动信息专家和卓越品质的创造者</a:t>
            </a:r>
            <a:r>
              <a:rPr lang="zh-CN" altLang="en-US" sz="2000" dirty="0" smtClean="0"/>
              <a:t>。</a:t>
            </a:r>
            <a:endParaRPr lang="en-US" altLang="zh-CN" sz="2000" dirty="0" smtClean="0"/>
          </a:p>
          <a:p>
            <a:r>
              <a:rPr lang="zh-CN" altLang="en-US" sz="2000" b="1" dirty="0"/>
              <a:t>中国移动企业愿景的</a:t>
            </a:r>
            <a:r>
              <a:rPr lang="zh-CN" altLang="en-US" sz="2000" b="1" dirty="0" smtClean="0"/>
              <a:t>内涵</a:t>
            </a:r>
            <a:endParaRPr lang="en-US" altLang="zh-CN" sz="2000" b="1" dirty="0" smtClean="0"/>
          </a:p>
          <a:p>
            <a:r>
              <a:rPr lang="en-US" altLang="zh-CN" sz="2000" dirty="0"/>
              <a:t>〝</a:t>
            </a:r>
            <a:r>
              <a:rPr lang="zh-CN" altLang="en-US" sz="2000" dirty="0"/>
              <a:t>成为卓越品质的创造者</a:t>
            </a:r>
            <a:r>
              <a:rPr lang="en-US" altLang="zh-CN" sz="2000" dirty="0"/>
              <a:t>〞</a:t>
            </a:r>
            <a:r>
              <a:rPr lang="zh-CN" altLang="en-US" sz="2000" dirty="0"/>
              <a:t>其核心就在于，以客需求的洞察、挖掘和满足为目标，以企止价值链各环节的持续改善为策略</a:t>
            </a:r>
            <a:r>
              <a:rPr lang="en-US" altLang="zh-CN" sz="2000" dirty="0"/>
              <a:t>.</a:t>
            </a:r>
            <a:r>
              <a:rPr lang="zh-CN" altLang="en-US" sz="2000" dirty="0"/>
              <a:t>以人、组织、运营体系的系统结合为基点，从领先的网络质量、精准的计费系统、深入的客户理解、满意的客户服务、创新的业务产品、值得信赖的品牌等多个方面塑造中国移动服务的卓越品质。</a:t>
            </a: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3241353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dirty="0"/>
              <a:t>〝</a:t>
            </a:r>
            <a:r>
              <a:rPr lang="zh-CN" altLang="en-US" sz="2000" dirty="0"/>
              <a:t>成为卓越品质的创造者</a:t>
            </a:r>
            <a:r>
              <a:rPr lang="en-US" altLang="zh-CN" sz="2000" dirty="0"/>
              <a:t>〞</a:t>
            </a:r>
            <a:r>
              <a:rPr lang="zh-CN" altLang="en-US" sz="2000" dirty="0"/>
              <a:t>，意味着中国移动要在网络质量方面做到持续领先。静态来看，要做到广泛严密的地域覆盖，迅捷清晰的信息传送</a:t>
            </a:r>
            <a:r>
              <a:rPr lang="en-US" altLang="zh-CN" sz="2000" dirty="0"/>
              <a:t>.</a:t>
            </a:r>
            <a:r>
              <a:rPr lang="zh-CN" altLang="en-US" sz="2000" dirty="0"/>
              <a:t>稳定安全的支撑系统，确保客户实现</a:t>
            </a:r>
            <a:r>
              <a:rPr lang="en-US" altLang="zh-CN" sz="2000" dirty="0"/>
              <a:t>〝</a:t>
            </a:r>
            <a:r>
              <a:rPr lang="zh-CN" altLang="en-US" sz="2000" dirty="0"/>
              <a:t>随时、随地、随心</a:t>
            </a:r>
            <a:r>
              <a:rPr lang="en-US" altLang="zh-CN" sz="2000" dirty="0"/>
              <a:t>〞</a:t>
            </a:r>
            <a:r>
              <a:rPr lang="zh-CN" altLang="en-US" sz="2000" dirty="0"/>
              <a:t>的无障碍沟通以及</a:t>
            </a:r>
            <a:r>
              <a:rPr lang="en-US" altLang="zh-CN" sz="2000" dirty="0"/>
              <a:t>〝</a:t>
            </a:r>
            <a:r>
              <a:rPr lang="zh-CN" altLang="en-US" sz="2000" dirty="0"/>
              <a:t>无论在何方，中国移动始终在身边</a:t>
            </a:r>
            <a:r>
              <a:rPr lang="en-US" altLang="zh-CN" sz="2000" dirty="0"/>
              <a:t>〞</a:t>
            </a:r>
            <a:r>
              <a:rPr lang="zh-CN" altLang="en-US" sz="2000" dirty="0"/>
              <a:t>的服务宣言。 动态来看，要做到以市场为导向，对未来网络的发展趋势进行前瞻性判断和先机性把握， 适时引入新型技术， 不断提升网络集中化管理水平，全力打造领先竞争对手的技术先进型网络，以先进的网络带动领先的业务与服务，以巩固长期竞争优势。  </a:t>
            </a:r>
            <a:endParaRPr lang="en-US" altLang="zh-CN" sz="2000" dirty="0" smtClean="0"/>
          </a:p>
          <a:p>
            <a:r>
              <a:rPr lang="en-US" altLang="zh-CN" sz="2000" dirty="0" smtClean="0"/>
              <a:t>〝</a:t>
            </a:r>
            <a:r>
              <a:rPr lang="zh-CN" altLang="en-US" sz="2000" dirty="0"/>
              <a:t>成为卓越品质的创造者</a:t>
            </a:r>
            <a:r>
              <a:rPr lang="en-US" altLang="zh-CN" sz="2000" dirty="0"/>
              <a:t>〞</a:t>
            </a:r>
            <a:r>
              <a:rPr lang="zh-CN" altLang="en-US" sz="2000" dirty="0"/>
              <a:t>意味着中国移动要以精准的计费系统来实现尊重客户价值的承诺。  </a:t>
            </a:r>
            <a:r>
              <a:rPr lang="en-US" altLang="zh-CN" sz="2000" dirty="0"/>
              <a:t>〝</a:t>
            </a:r>
            <a:r>
              <a:rPr lang="zh-CN" altLang="en-US" sz="2000" dirty="0"/>
              <a:t>成为卓越品质的创造者</a:t>
            </a:r>
            <a:r>
              <a:rPr lang="en-US" altLang="zh-CN" sz="2000" dirty="0"/>
              <a:t>〞</a:t>
            </a:r>
            <a:r>
              <a:rPr lang="zh-CN" altLang="en-US" sz="2000" dirty="0"/>
              <a:t>，意味着中国移动要深入理解客户需求并针对性、高质量地予以满足。这里的客户需求</a:t>
            </a:r>
            <a:r>
              <a:rPr lang="en-US" altLang="zh-CN" sz="2000" dirty="0"/>
              <a:t>.</a:t>
            </a:r>
            <a:r>
              <a:rPr lang="zh-CN" altLang="en-US" sz="2000" dirty="0"/>
              <a:t>不仅指现实的需求，还包括潜在的需求</a:t>
            </a:r>
            <a:r>
              <a:rPr lang="en-US" altLang="zh-CN" sz="2000" dirty="0"/>
              <a:t>; </a:t>
            </a:r>
            <a:r>
              <a:rPr lang="zh-CN" altLang="en-US" sz="2000" dirty="0"/>
              <a:t>不仅指群体性的需求，也指个性化的需求</a:t>
            </a:r>
            <a:r>
              <a:rPr lang="en-US" altLang="zh-CN" sz="2000" dirty="0"/>
              <a:t>; </a:t>
            </a:r>
            <a:r>
              <a:rPr lang="zh-CN" altLang="en-US" sz="2000" dirty="0"/>
              <a:t>不仅指简羊的通信需求，更涵盖生活中丰富多彩的沟通需求。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中国移动愿景</a:t>
            </a:r>
            <a:endParaRPr lang="zh-CN" altLang="en-US" dirty="0"/>
          </a:p>
        </p:txBody>
      </p:sp>
    </p:spTree>
    <p:extLst>
      <p:ext uri="{BB962C8B-B14F-4D97-AF65-F5344CB8AC3E}">
        <p14:creationId xmlns:p14="http://schemas.microsoft.com/office/powerpoint/2010/main" val="201932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dirty="0"/>
              <a:t>〝</a:t>
            </a:r>
            <a:r>
              <a:rPr lang="zh-CN" altLang="en-US" sz="2000" dirty="0"/>
              <a:t>成为卓越品质的创造者</a:t>
            </a:r>
            <a:r>
              <a:rPr lang="en-US" altLang="zh-CN" sz="2000" dirty="0"/>
              <a:t>〞</a:t>
            </a:r>
            <a:r>
              <a:rPr lang="zh-CN" altLang="en-US" sz="2000" dirty="0"/>
              <a:t>，意味着中国移动要能够提供丰富周到的产品与服务。通过协调顺畅的产品开发流程</a:t>
            </a:r>
            <a:r>
              <a:rPr lang="en-US" altLang="zh-CN" sz="2000" dirty="0"/>
              <a:t>.</a:t>
            </a:r>
            <a:r>
              <a:rPr lang="zh-CN" altLang="en-US" sz="2000" dirty="0"/>
              <a:t>将深入客户理解所激发出的产品创意及时转化为丰富的产品与业务</a:t>
            </a:r>
            <a:r>
              <a:rPr lang="en-US" altLang="zh-CN" sz="2000" dirty="0"/>
              <a:t>; </a:t>
            </a:r>
            <a:r>
              <a:rPr lang="zh-CN" altLang="en-US" sz="2000" dirty="0"/>
              <a:t>通过简洁高效的营销推广流程将产品与止务在第一时闯传递给目标客户群</a:t>
            </a:r>
            <a:r>
              <a:rPr lang="en-US" altLang="zh-CN" sz="2000" dirty="0"/>
              <a:t>;</a:t>
            </a:r>
            <a:r>
              <a:rPr lang="zh-CN" altLang="en-US" sz="2000" dirty="0"/>
              <a:t>通过周到细致的客肢体系迅捷快速地为客户提供无微不至的支持与帮助，确保客户满意。  </a:t>
            </a:r>
            <a:endParaRPr lang="en-US" altLang="zh-CN" sz="2000" dirty="0" smtClean="0"/>
          </a:p>
          <a:p>
            <a:r>
              <a:rPr lang="en-US" altLang="zh-CN" sz="2000" dirty="0" smtClean="0"/>
              <a:t>〝</a:t>
            </a:r>
            <a:r>
              <a:rPr lang="zh-CN" altLang="en-US" sz="2000" dirty="0"/>
              <a:t>成为卓越品质的创造者</a:t>
            </a:r>
            <a:r>
              <a:rPr lang="en-US" altLang="zh-CN" sz="2000" dirty="0"/>
              <a:t>〞</a:t>
            </a:r>
            <a:r>
              <a:rPr lang="zh-CN" altLang="en-US" sz="2000" dirty="0"/>
              <a:t>，意味着中国移动要不断对现有产品和服务进行价值抽象与提炼，锻造出值得客户永久信赖的经典品牌</a:t>
            </a:r>
            <a:r>
              <a:rPr lang="en-US" altLang="zh-CN" sz="2000" dirty="0"/>
              <a:t>c</a:t>
            </a:r>
            <a:r>
              <a:rPr lang="zh-CN" altLang="en-US" sz="2000" dirty="0"/>
              <a:t>在体系上锻造相互区隔又密切互补的品牌组合， 并在深入客户理解与市场细分的基础上不断完善品牌整体规划</a:t>
            </a:r>
            <a:r>
              <a:rPr lang="en-US" altLang="zh-CN" sz="2000" dirty="0"/>
              <a:t>;</a:t>
            </a:r>
            <a:r>
              <a:rPr lang="zh-CN" altLang="en-US" sz="2000" dirty="0"/>
              <a:t>在定位上针对不同目标客户群赋予不同品牌差异化的内在特性，丰富品牌的文化内涵</a:t>
            </a:r>
            <a:r>
              <a:rPr lang="en-US" altLang="zh-CN" sz="2000" dirty="0"/>
              <a:t>;</a:t>
            </a:r>
            <a:r>
              <a:rPr lang="zh-CN" altLang="en-US" sz="2000" dirty="0"/>
              <a:t>在策略上以品牌为主线，整合服务、止务、定价、宣传各个营销环节。</a:t>
            </a:r>
          </a:p>
          <a:p>
            <a:endParaRPr lang="zh-CN" altLang="en-US" sz="20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中国移动愿景</a:t>
            </a:r>
            <a:endParaRPr lang="zh-CN" altLang="en-US" dirty="0"/>
          </a:p>
        </p:txBody>
      </p:sp>
    </p:spTree>
    <p:extLst>
      <p:ext uri="{BB962C8B-B14F-4D97-AF65-F5344CB8AC3E}">
        <p14:creationId xmlns:p14="http://schemas.microsoft.com/office/powerpoint/2010/main" val="2521402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3600" dirty="0" smtClean="0">
                <a:ea typeface="宋体" charset="-122"/>
              </a:rPr>
              <a:t>第二章 组织的愿景、使命和战略目标</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组织的愿景</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346844"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accent2">
                    <a:lumMod val="60000"/>
                    <a:lumOff val="40000"/>
                  </a:schemeClr>
                </a:solidFill>
                <a:ea typeface="宋体" charset="-122"/>
              </a:rPr>
              <a:t>企业的使命</a:t>
            </a:r>
            <a:endParaRPr lang="en-US" altLang="zh-CN" b="1" dirty="0">
              <a:solidFill>
                <a:schemeClr val="accent2">
                  <a:lumMod val="60000"/>
                  <a:lumOff val="40000"/>
                </a:schemeClr>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组织的战略目标</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212811019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214313" y="857250"/>
            <a:ext cx="8715375" cy="5715000"/>
          </a:xfrm>
        </p:spPr>
        <p:txBody>
          <a:bodyPr/>
          <a:lstStyle/>
          <a:p>
            <a:r>
              <a:rPr lang="en-US" altLang="zh-CN" b="1" dirty="0" smtClean="0"/>
              <a:t> </a:t>
            </a:r>
            <a:r>
              <a:rPr lang="zh-CN" b="1" dirty="0" smtClean="0"/>
              <a:t>问题</a:t>
            </a:r>
            <a:r>
              <a:rPr lang="en-US" altLang="zh-CN" b="1" dirty="0" smtClean="0"/>
              <a:t>2</a:t>
            </a:r>
            <a:r>
              <a:rPr lang="zh-CN" b="1" dirty="0" smtClean="0"/>
              <a:t>：诸葛亮的战略实施预计有几个步骤？</a:t>
            </a:r>
            <a:endParaRPr lang="en-US" altLang="zh-CN" b="1" dirty="0" smtClean="0"/>
          </a:p>
          <a:p>
            <a:endParaRPr lang="en-US" altLang="zh-CN" b="1" dirty="0" smtClean="0"/>
          </a:p>
          <a:p>
            <a:pPr>
              <a:lnSpc>
                <a:spcPct val="150000"/>
              </a:lnSpc>
            </a:pPr>
            <a:r>
              <a:rPr lang="zh-CN" b="1" dirty="0" smtClean="0"/>
              <a:t>第一步，跨有荆、益，保其岩阻，西和诸戎，南抚夷越，外结好孙权，内修政理。</a:t>
            </a:r>
          </a:p>
          <a:p>
            <a:pPr>
              <a:lnSpc>
                <a:spcPct val="150000"/>
              </a:lnSpc>
            </a:pPr>
            <a:r>
              <a:rPr lang="zh-CN" b="1" dirty="0" smtClean="0"/>
              <a:t>第二步，天下有变，则命一上将将荆州之军以向宛、洛，将军身率益州之众出于秦川，百姓孰敢不箪食壶浆以迎将军者乎？</a:t>
            </a:r>
          </a:p>
          <a:p>
            <a:endParaRPr lang="en-US" altLang="zh-CN" b="1"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企业使命</a:t>
            </a:r>
            <a:endParaRPr lang="zh-CN" altLang="en-US" dirty="0"/>
          </a:p>
        </p:txBody>
      </p:sp>
      <p:sp>
        <p:nvSpPr>
          <p:cNvPr id="3" name="内容占位符 2"/>
          <p:cNvSpPr>
            <a:spLocks noGrp="1"/>
          </p:cNvSpPr>
          <p:nvPr>
            <p:ph idx="1"/>
          </p:nvPr>
        </p:nvSpPr>
        <p:spPr/>
        <p:txBody>
          <a:bodyPr/>
          <a:lstStyle/>
          <a:p>
            <a:r>
              <a:rPr lang="zh-CN" altLang="en-US" dirty="0" smtClean="0"/>
              <a:t>企业使命就是阐明企业的根本性质与存在的目的和理由，说明企业的经营领域、经营思想，为企业目标的确立与战略的制定提供依据。</a:t>
            </a:r>
          </a:p>
          <a:p>
            <a:r>
              <a:rPr lang="zh-CN" altLang="en-US" dirty="0" smtClean="0"/>
              <a:t>使命陈述：描述了企业的主导产品、市场和核心技术领域、反映了企业的宗旨和价值观。</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企业使命的界定</a:t>
            </a:r>
            <a:endParaRPr lang="zh-CN" altLang="en-US" dirty="0"/>
          </a:p>
        </p:txBody>
      </p:sp>
      <p:sp>
        <p:nvSpPr>
          <p:cNvPr id="4" name="页脚占位符 3"/>
          <p:cNvSpPr>
            <a:spLocks noGrp="1"/>
          </p:cNvSpPr>
          <p:nvPr>
            <p:ph type="ftr" sz="quarter" idx="10"/>
          </p:nvPr>
        </p:nvSpPr>
        <p:spPr>
          <a:xfrm>
            <a:off x="5867400" y="6608787"/>
            <a:ext cx="2895600" cy="320675"/>
          </a:xfrm>
        </p:spPr>
        <p:txBody>
          <a:bodyPr/>
          <a:lstStyle/>
          <a:p>
            <a:r>
              <a:rPr lang="en-US" altLang="zh-CN" dirty="0"/>
              <a:t>Company Logo</a:t>
            </a:r>
          </a:p>
        </p:txBody>
      </p:sp>
      <p:grpSp>
        <p:nvGrpSpPr>
          <p:cNvPr id="3" name="Group 3"/>
          <p:cNvGrpSpPr>
            <a:grpSpLocks/>
          </p:cNvGrpSpPr>
          <p:nvPr/>
        </p:nvGrpSpPr>
        <p:grpSpPr bwMode="auto">
          <a:xfrm>
            <a:off x="3505200" y="1900262"/>
            <a:ext cx="2362200" cy="2438400"/>
            <a:chOff x="4071" y="1584"/>
            <a:chExt cx="1092" cy="1097"/>
          </a:xfrm>
        </p:grpSpPr>
        <p:sp>
          <p:nvSpPr>
            <p:cNvPr id="6" name="Oval 4"/>
            <p:cNvSpPr>
              <a:spLocks noChangeArrowheads="1"/>
            </p:cNvSpPr>
            <p:nvPr/>
          </p:nvSpPr>
          <p:spPr bwMode="gray">
            <a:xfrm>
              <a:off x="4071" y="1584"/>
              <a:ext cx="1090" cy="1088"/>
            </a:xfrm>
            <a:prstGeom prst="ellipse">
              <a:avLst/>
            </a:prstGeom>
            <a:gradFill rotWithShape="1">
              <a:gsLst>
                <a:gs pos="0">
                  <a:srgbClr val="D8755A">
                    <a:gamma/>
                    <a:tint val="0"/>
                    <a:invGamma/>
                  </a:srgbClr>
                </a:gs>
                <a:gs pos="50000">
                  <a:srgbClr val="D8755A"/>
                </a:gs>
                <a:gs pos="100000">
                  <a:srgbClr val="D8755A">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7"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D8755A">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8" name="Oval 6"/>
            <p:cNvSpPr>
              <a:spLocks noChangeArrowheads="1"/>
            </p:cNvSpPr>
            <p:nvPr/>
          </p:nvSpPr>
          <p:spPr bwMode="gray">
            <a:xfrm>
              <a:off x="4131" y="1655"/>
              <a:ext cx="946" cy="945"/>
            </a:xfrm>
            <a:prstGeom prst="ellipse">
              <a:avLst/>
            </a:prstGeom>
            <a:gradFill rotWithShape="1">
              <a:gsLst>
                <a:gs pos="0">
                  <a:srgbClr val="D8755A">
                    <a:gamma/>
                    <a:shade val="54118"/>
                    <a:invGamma/>
                  </a:srgbClr>
                </a:gs>
                <a:gs pos="50000">
                  <a:srgbClr val="D8755A"/>
                </a:gs>
                <a:gs pos="100000">
                  <a:srgbClr val="D8755A">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9" name="Oval 7"/>
            <p:cNvSpPr>
              <a:spLocks noChangeArrowheads="1"/>
            </p:cNvSpPr>
            <p:nvPr/>
          </p:nvSpPr>
          <p:spPr bwMode="gray">
            <a:xfrm>
              <a:off x="4128" y="1650"/>
              <a:ext cx="946" cy="945"/>
            </a:xfrm>
            <a:prstGeom prst="ellipse">
              <a:avLst/>
            </a:prstGeom>
            <a:gradFill rotWithShape="1">
              <a:gsLst>
                <a:gs pos="0">
                  <a:srgbClr val="D8755A">
                    <a:gamma/>
                    <a:shade val="63529"/>
                    <a:invGamma/>
                  </a:srgbClr>
                </a:gs>
                <a:gs pos="100000">
                  <a:srgbClr val="D8755A">
                    <a:alpha val="0"/>
                  </a:srgbClr>
                </a:gs>
              </a:gsLst>
              <a:lin ang="2700000" scaled="1"/>
            </a:gradFill>
            <a:ln w="38100" algn="ctr">
              <a:noFill/>
              <a:round/>
              <a:headEnd/>
              <a:tailEnd/>
            </a:ln>
            <a:effectLst/>
          </p:spPr>
          <p:txBody>
            <a:bodyPr anchor="ctr">
              <a:spAutoFit/>
            </a:bodyPr>
            <a:lstStyle/>
            <a:p>
              <a:endParaRPr lang="zh-CN" altLang="en-US"/>
            </a:p>
          </p:txBody>
        </p:sp>
        <p:sp>
          <p:nvSpPr>
            <p:cNvPr id="10" name="Oval 8"/>
            <p:cNvSpPr>
              <a:spLocks noChangeArrowheads="1"/>
            </p:cNvSpPr>
            <p:nvPr/>
          </p:nvSpPr>
          <p:spPr bwMode="gray">
            <a:xfrm>
              <a:off x="4178" y="1703"/>
              <a:ext cx="852" cy="850"/>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 name="Group 9"/>
            <p:cNvGrpSpPr>
              <a:grpSpLocks/>
            </p:cNvGrpSpPr>
            <p:nvPr/>
          </p:nvGrpSpPr>
          <p:grpSpPr bwMode="auto">
            <a:xfrm>
              <a:off x="4197" y="1716"/>
              <a:ext cx="826" cy="825"/>
              <a:chOff x="4166" y="1706"/>
              <a:chExt cx="1252" cy="1252"/>
            </a:xfrm>
          </p:grpSpPr>
          <p:sp>
            <p:nvSpPr>
              <p:cNvPr id="12" name="Oval 1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3"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4" name="Oval 1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5" name="Oval 1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11" name="Group 14"/>
          <p:cNvGrpSpPr>
            <a:grpSpLocks/>
          </p:cNvGrpSpPr>
          <p:nvPr/>
        </p:nvGrpSpPr>
        <p:grpSpPr bwMode="auto">
          <a:xfrm>
            <a:off x="2895600" y="2890862"/>
            <a:ext cx="3581400" cy="1866900"/>
            <a:chOff x="1680" y="1824"/>
            <a:chExt cx="2256" cy="1176"/>
          </a:xfrm>
        </p:grpSpPr>
        <p:sp>
          <p:nvSpPr>
            <p:cNvPr id="17"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8" name="AutoShape 16"/>
            <p:cNvSpPr>
              <a:spLocks noChangeArrowheads="1"/>
            </p:cNvSpPr>
            <p:nvPr/>
          </p:nvSpPr>
          <p:spPr bwMode="gray">
            <a:xfrm rot="16439894">
              <a:off x="2582" y="266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9"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grpSp>
      <p:sp>
        <p:nvSpPr>
          <p:cNvPr id="21" name="Text Box 19"/>
          <p:cNvSpPr txBox="1">
            <a:spLocks noChangeArrowheads="1"/>
          </p:cNvSpPr>
          <p:nvPr/>
        </p:nvSpPr>
        <p:spPr bwMode="gray">
          <a:xfrm>
            <a:off x="3659479" y="2662262"/>
            <a:ext cx="2040943" cy="830997"/>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000000"/>
                </a:solidFill>
                <a:ea typeface="宋体" charset="-122"/>
              </a:rPr>
              <a:t>企业使命界定</a:t>
            </a:r>
            <a:endParaRPr lang="en-US" altLang="zh-CN" sz="2400" b="1" dirty="0" smtClean="0">
              <a:solidFill>
                <a:srgbClr val="000000"/>
              </a:solidFill>
              <a:ea typeface="宋体" charset="-122"/>
            </a:endParaRPr>
          </a:p>
          <a:p>
            <a:pPr algn="ctr" eaLnBrk="0" hangingPunct="0"/>
            <a:r>
              <a:rPr lang="zh-CN" altLang="en-US" sz="2400" b="1" dirty="0" smtClean="0">
                <a:solidFill>
                  <a:srgbClr val="000000"/>
                </a:solidFill>
                <a:ea typeface="宋体" charset="-122"/>
              </a:rPr>
              <a:t>应遵循的原则</a:t>
            </a:r>
            <a:endParaRPr lang="en-US" altLang="zh-CN" sz="2400" b="1" dirty="0">
              <a:solidFill>
                <a:srgbClr val="000000"/>
              </a:solidFill>
              <a:ea typeface="宋体" charset="-122"/>
            </a:endParaRPr>
          </a:p>
        </p:txBody>
      </p:sp>
      <p:grpSp>
        <p:nvGrpSpPr>
          <p:cNvPr id="16" name="Group 20"/>
          <p:cNvGrpSpPr>
            <a:grpSpLocks/>
          </p:cNvGrpSpPr>
          <p:nvPr/>
        </p:nvGrpSpPr>
        <p:grpSpPr bwMode="auto">
          <a:xfrm>
            <a:off x="6643702" y="2290778"/>
            <a:ext cx="2006628" cy="2000256"/>
            <a:chOff x="2789" y="1625"/>
            <a:chExt cx="907" cy="907"/>
          </a:xfrm>
        </p:grpSpPr>
        <p:sp>
          <p:nvSpPr>
            <p:cNvPr id="23" name="Oval 21"/>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24"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25" name="Oval 23"/>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26" name="Oval 24"/>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27" name="Oval 25"/>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20" name="Group 26"/>
            <p:cNvGrpSpPr>
              <a:grpSpLocks/>
            </p:cNvGrpSpPr>
            <p:nvPr/>
          </p:nvGrpSpPr>
          <p:grpSpPr bwMode="auto">
            <a:xfrm>
              <a:off x="2899" y="1735"/>
              <a:ext cx="687" cy="688"/>
              <a:chOff x="4166" y="1706"/>
              <a:chExt cx="1252" cy="1252"/>
            </a:xfrm>
          </p:grpSpPr>
          <p:sp>
            <p:nvSpPr>
              <p:cNvPr id="29" name="Oval 2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3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33" name="Text Box 31"/>
          <p:cNvSpPr txBox="1">
            <a:spLocks noChangeArrowheads="1"/>
          </p:cNvSpPr>
          <p:nvPr/>
        </p:nvSpPr>
        <p:spPr bwMode="gray">
          <a:xfrm>
            <a:off x="6929454" y="2933720"/>
            <a:ext cx="1217000"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建设优秀</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企业文化</a:t>
            </a:r>
            <a:endParaRPr lang="en-US" altLang="zh-CN" sz="2000" b="1" dirty="0">
              <a:solidFill>
                <a:srgbClr val="000000"/>
              </a:solidFill>
              <a:ea typeface="宋体" charset="-122"/>
            </a:endParaRPr>
          </a:p>
        </p:txBody>
      </p:sp>
      <p:grpSp>
        <p:nvGrpSpPr>
          <p:cNvPr id="22" name="Group 43"/>
          <p:cNvGrpSpPr>
            <a:grpSpLocks/>
          </p:cNvGrpSpPr>
          <p:nvPr/>
        </p:nvGrpSpPr>
        <p:grpSpPr bwMode="auto">
          <a:xfrm>
            <a:off x="1000100" y="2290778"/>
            <a:ext cx="1776402" cy="1857380"/>
            <a:chOff x="884" y="2523"/>
            <a:chExt cx="862" cy="862"/>
          </a:xfrm>
        </p:grpSpPr>
        <p:sp>
          <p:nvSpPr>
            <p:cNvPr id="46" name="Oval 44"/>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47"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48" name="Oval 46"/>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49" name="Oval 47"/>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w="38100" algn="ctr">
              <a:noFill/>
              <a:round/>
              <a:headEnd/>
              <a:tailEnd/>
            </a:ln>
            <a:effectLst/>
          </p:spPr>
          <p:txBody>
            <a:bodyPr anchor="ctr">
              <a:spAutoFit/>
            </a:bodyPr>
            <a:lstStyle/>
            <a:p>
              <a:endParaRPr lang="zh-CN" altLang="en-US"/>
            </a:p>
          </p:txBody>
        </p:sp>
        <p:sp>
          <p:nvSpPr>
            <p:cNvPr id="50" name="Oval 48"/>
            <p:cNvSpPr>
              <a:spLocks noChangeArrowheads="1"/>
            </p:cNvSpPr>
            <p:nvPr/>
          </p:nvSpPr>
          <p:spPr bwMode="gray">
            <a:xfrm>
              <a:off x="981" y="2617"/>
              <a:ext cx="674" cy="674"/>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 name="Oval 49"/>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52"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 name="Oval 51"/>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54" name="Oval 52"/>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55" name="Text Box 53"/>
          <p:cNvSpPr txBox="1">
            <a:spLocks noChangeArrowheads="1"/>
          </p:cNvSpPr>
          <p:nvPr/>
        </p:nvSpPr>
        <p:spPr bwMode="gray">
          <a:xfrm>
            <a:off x="1071538" y="2933720"/>
            <a:ext cx="1475083"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确定企业的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经营领域</a:t>
            </a:r>
            <a:endParaRPr lang="en-US" altLang="zh-CN" sz="2000" b="1" dirty="0">
              <a:solidFill>
                <a:srgbClr val="000000"/>
              </a:solidFill>
              <a:ea typeface="宋体" charset="-122"/>
            </a:endParaRPr>
          </a:p>
        </p:txBody>
      </p:sp>
      <p:grpSp>
        <p:nvGrpSpPr>
          <p:cNvPr id="28" name="Group 54"/>
          <p:cNvGrpSpPr>
            <a:grpSpLocks/>
          </p:cNvGrpSpPr>
          <p:nvPr/>
        </p:nvGrpSpPr>
        <p:grpSpPr bwMode="auto">
          <a:xfrm>
            <a:off x="3857620" y="4719670"/>
            <a:ext cx="1752617" cy="1790720"/>
            <a:chOff x="1685" y="3125"/>
            <a:chExt cx="907" cy="907"/>
          </a:xfrm>
        </p:grpSpPr>
        <p:grpSp>
          <p:nvGrpSpPr>
            <p:cNvPr id="34" name="Group 55"/>
            <p:cNvGrpSpPr>
              <a:grpSpLocks/>
            </p:cNvGrpSpPr>
            <p:nvPr/>
          </p:nvGrpSpPr>
          <p:grpSpPr bwMode="auto">
            <a:xfrm>
              <a:off x="1685" y="3125"/>
              <a:ext cx="907" cy="907"/>
              <a:chOff x="2832" y="1728"/>
              <a:chExt cx="907" cy="907"/>
            </a:xfrm>
          </p:grpSpPr>
          <p:sp>
            <p:nvSpPr>
              <p:cNvPr id="59" name="Oval 56"/>
              <p:cNvSpPr>
                <a:spLocks noChangeArrowheads="1"/>
              </p:cNvSpPr>
              <p:nvPr/>
            </p:nvSpPr>
            <p:spPr bwMode="gray">
              <a:xfrm>
                <a:off x="2832" y="1728"/>
                <a:ext cx="907" cy="907"/>
              </a:xfrm>
              <a:prstGeom prst="ellipse">
                <a:avLst/>
              </a:prstGeom>
              <a:gradFill rotWithShape="1">
                <a:gsLst>
                  <a:gs pos="0">
                    <a:srgbClr val="3965E1">
                      <a:gamma/>
                      <a:tint val="0"/>
                      <a:invGamma/>
                    </a:srgbClr>
                  </a:gs>
                  <a:gs pos="50000">
                    <a:srgbClr val="3965E1"/>
                  </a:gs>
                  <a:gs pos="100000">
                    <a:srgbClr val="3965E1">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60"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3965E1">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61" name="Oval 58"/>
              <p:cNvSpPr>
                <a:spLocks noChangeArrowheads="1"/>
              </p:cNvSpPr>
              <p:nvPr/>
            </p:nvSpPr>
            <p:spPr bwMode="gray">
              <a:xfrm>
                <a:off x="2889" y="1788"/>
                <a:ext cx="787" cy="788"/>
              </a:xfrm>
              <a:prstGeom prst="ellipse">
                <a:avLst/>
              </a:prstGeom>
              <a:gradFill rotWithShape="1">
                <a:gsLst>
                  <a:gs pos="0">
                    <a:srgbClr val="3965E1">
                      <a:gamma/>
                      <a:shade val="54118"/>
                      <a:invGamma/>
                    </a:srgbClr>
                  </a:gs>
                  <a:gs pos="50000">
                    <a:srgbClr val="3965E1"/>
                  </a:gs>
                  <a:gs pos="100000">
                    <a:srgbClr val="3965E1">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62" name="Oval 59"/>
              <p:cNvSpPr>
                <a:spLocks noChangeArrowheads="1"/>
              </p:cNvSpPr>
              <p:nvPr/>
            </p:nvSpPr>
            <p:spPr bwMode="gray">
              <a:xfrm>
                <a:off x="2889" y="1794"/>
                <a:ext cx="787" cy="788"/>
              </a:xfrm>
              <a:prstGeom prst="ellipse">
                <a:avLst/>
              </a:prstGeom>
              <a:gradFill rotWithShape="1">
                <a:gsLst>
                  <a:gs pos="0">
                    <a:srgbClr val="3965E1">
                      <a:gamma/>
                      <a:shade val="66667"/>
                      <a:invGamma/>
                    </a:srgbClr>
                  </a:gs>
                  <a:gs pos="100000">
                    <a:srgbClr val="3965E1">
                      <a:alpha val="0"/>
                    </a:srgbClr>
                  </a:gs>
                </a:gsLst>
                <a:lin ang="2700000" scaled="1"/>
              </a:gradFill>
              <a:ln w="38100" algn="ctr">
                <a:noFill/>
                <a:round/>
                <a:headEnd/>
                <a:tailEnd/>
              </a:ln>
              <a:effectLst/>
            </p:spPr>
            <p:txBody>
              <a:bodyPr anchor="ctr">
                <a:spAutoFit/>
              </a:bodyPr>
              <a:lstStyle/>
              <a:p>
                <a:endParaRPr lang="zh-CN" altLang="en-US"/>
              </a:p>
            </p:txBody>
          </p:sp>
          <p:sp>
            <p:nvSpPr>
              <p:cNvPr id="63" name="Oval 60"/>
              <p:cNvSpPr>
                <a:spLocks noChangeArrowheads="1"/>
              </p:cNvSpPr>
              <p:nvPr/>
            </p:nvSpPr>
            <p:spPr bwMode="gray">
              <a:xfrm>
                <a:off x="2928" y="1833"/>
                <a:ext cx="709" cy="709"/>
              </a:xfrm>
              <a:prstGeom prst="ellipse">
                <a:avLst/>
              </a:prstGeom>
              <a:gradFill rotWithShape="1">
                <a:gsLst>
                  <a:gs pos="0">
                    <a:srgbClr val="3965E1"/>
                  </a:gs>
                  <a:gs pos="100000">
                    <a:srgbClr val="3965E1">
                      <a:gamma/>
                      <a:shade val="5882"/>
                      <a:invGamma/>
                    </a:srgbClr>
                  </a:gs>
                </a:gsLst>
                <a:lin ang="5400000" scaled="1"/>
              </a:gradFill>
              <a:ln w="38100" algn="ctr">
                <a:noFill/>
                <a:round/>
                <a:headEnd/>
                <a:tailEnd/>
              </a:ln>
              <a:effectLst/>
            </p:spPr>
            <p:txBody>
              <a:bodyPr anchor="ctr">
                <a:spAutoFit/>
              </a:bodyPr>
              <a:lstStyle/>
              <a:p>
                <a:endParaRPr lang="zh-CN" altLang="en-US"/>
              </a:p>
            </p:txBody>
          </p:sp>
          <p:grpSp>
            <p:nvGrpSpPr>
              <p:cNvPr id="35" name="Group 61"/>
              <p:cNvGrpSpPr>
                <a:grpSpLocks/>
              </p:cNvGrpSpPr>
              <p:nvPr/>
            </p:nvGrpSpPr>
            <p:grpSpPr bwMode="auto">
              <a:xfrm>
                <a:off x="2946" y="1842"/>
                <a:ext cx="687" cy="688"/>
                <a:chOff x="4166" y="1706"/>
                <a:chExt cx="1252" cy="1252"/>
              </a:xfrm>
            </p:grpSpPr>
            <p:sp>
              <p:nvSpPr>
                <p:cNvPr id="65" name="Oval 6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66"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67" name="Oval 6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68" name="Oval 6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8" name="Text Box 66"/>
            <p:cNvSpPr txBox="1">
              <a:spLocks noChangeArrowheads="1"/>
            </p:cNvSpPr>
            <p:nvPr/>
          </p:nvSpPr>
          <p:spPr bwMode="gray">
            <a:xfrm>
              <a:off x="1748" y="3456"/>
              <a:ext cx="763" cy="359"/>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注重企业的</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社会责任</a:t>
              </a:r>
              <a:endParaRPr lang="en-US" altLang="zh-CN" sz="2000" b="1" dirty="0">
                <a:solidFill>
                  <a:srgbClr val="000000"/>
                </a:solidFill>
                <a:ea typeface="宋体"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2.2.2.1 </a:t>
            </a:r>
            <a:r>
              <a:rPr lang="zh-CN" altLang="en-US" dirty="0" smtClean="0"/>
              <a:t>确定企业经营领域</a:t>
            </a:r>
            <a:endParaRPr lang="zh-CN" altLang="en-US" dirty="0"/>
          </a:p>
        </p:txBody>
      </p:sp>
      <p:sp>
        <p:nvSpPr>
          <p:cNvPr id="3" name="内容占位符 2"/>
          <p:cNvSpPr>
            <a:spLocks noGrp="1"/>
          </p:cNvSpPr>
          <p:nvPr>
            <p:ph idx="1"/>
          </p:nvPr>
        </p:nvSpPr>
        <p:spPr/>
        <p:txBody>
          <a:bodyPr/>
          <a:lstStyle/>
          <a:p>
            <a:r>
              <a:rPr lang="zh-CN" altLang="en-US" dirty="0" smtClean="0"/>
              <a:t>企业经营领域</a:t>
            </a:r>
            <a:r>
              <a:rPr lang="en-US" altLang="zh-CN" dirty="0" smtClean="0"/>
              <a:t>5</a:t>
            </a:r>
            <a:r>
              <a:rPr lang="zh-CN" altLang="en-US" dirty="0" smtClean="0"/>
              <a:t>个决定因素：</a:t>
            </a:r>
            <a:endParaRPr lang="en-US" altLang="zh-CN" dirty="0" smtClean="0"/>
          </a:p>
          <a:p>
            <a:pPr lvl="1"/>
            <a:r>
              <a:rPr lang="zh-CN" altLang="en-US" dirty="0" smtClean="0"/>
              <a:t>企业的历史。</a:t>
            </a:r>
            <a:endParaRPr lang="en-US" altLang="zh-CN" dirty="0" smtClean="0"/>
          </a:p>
          <a:p>
            <a:pPr lvl="1"/>
            <a:r>
              <a:rPr lang="zh-CN" altLang="en-US" dirty="0" smtClean="0"/>
              <a:t>企业领导人的偏好。</a:t>
            </a:r>
            <a:endParaRPr lang="en-US" altLang="zh-CN" dirty="0" smtClean="0"/>
          </a:p>
          <a:p>
            <a:pPr lvl="1"/>
            <a:r>
              <a:rPr lang="zh-CN" altLang="en-US" dirty="0" smtClean="0"/>
              <a:t>企业内外环境要素。</a:t>
            </a:r>
            <a:endParaRPr lang="en-US" altLang="zh-CN" dirty="0" smtClean="0"/>
          </a:p>
          <a:p>
            <a:pPr lvl="1"/>
            <a:r>
              <a:rPr lang="zh-CN" altLang="en-US" dirty="0" smtClean="0"/>
              <a:t>企业的资源。</a:t>
            </a:r>
            <a:endParaRPr lang="en-US" altLang="zh-CN" dirty="0" smtClean="0"/>
          </a:p>
          <a:p>
            <a:pPr lvl="1"/>
            <a:r>
              <a:rPr lang="zh-CN" altLang="en-US" dirty="0" smtClean="0"/>
              <a:t>企业的管理能力。</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1472" y="0"/>
            <a:ext cx="8229600" cy="868363"/>
          </a:xfrm>
        </p:spPr>
        <p:txBody>
          <a:bodyPr/>
          <a:lstStyle/>
          <a:p>
            <a:r>
              <a:rPr lang="en-US" altLang="zh-CN" sz="3600" dirty="0" smtClean="0">
                <a:ea typeface="宋体" charset="-122"/>
              </a:rPr>
              <a:t>2.2.2.2</a:t>
            </a:r>
            <a:r>
              <a:rPr lang="zh-CN" altLang="en-US" sz="3600" dirty="0" smtClean="0">
                <a:ea typeface="宋体" charset="-122"/>
              </a:rPr>
              <a:t>确定企业经营领域应注意的问题</a:t>
            </a:r>
            <a:endParaRPr lang="en-US" altLang="zh-CN" sz="3600" dirty="0">
              <a:ea typeface="宋体" charset="-122"/>
            </a:endParaRPr>
          </a:p>
        </p:txBody>
      </p:sp>
      <p:grpSp>
        <p:nvGrpSpPr>
          <p:cNvPr id="2" name="Group 3"/>
          <p:cNvGrpSpPr>
            <a:grpSpLocks/>
          </p:cNvGrpSpPr>
          <p:nvPr/>
        </p:nvGrpSpPr>
        <p:grpSpPr bwMode="auto">
          <a:xfrm>
            <a:off x="785786" y="1428736"/>
            <a:ext cx="1912938" cy="3605213"/>
            <a:chOff x="513" y="998"/>
            <a:chExt cx="1109" cy="2271"/>
          </a:xfrm>
        </p:grpSpPr>
        <p:sp>
          <p:nvSpPr>
            <p:cNvPr id="9220" name="Freeform 4"/>
            <p:cNvSpPr>
              <a:spLocks/>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1"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2"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grpSp>
      <p:sp>
        <p:nvSpPr>
          <p:cNvPr id="9223" name="AutoShape 7"/>
          <p:cNvSpPr>
            <a:spLocks noChangeArrowheads="1"/>
          </p:cNvSpPr>
          <p:nvPr/>
        </p:nvSpPr>
        <p:spPr bwMode="gray">
          <a:xfrm>
            <a:off x="3371824" y="2582849"/>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4" name="AutoShape 8"/>
          <p:cNvSpPr>
            <a:spLocks noChangeArrowheads="1"/>
          </p:cNvSpPr>
          <p:nvPr/>
        </p:nvSpPr>
        <p:spPr bwMode="gray">
          <a:xfrm>
            <a:off x="4251299" y="3028936"/>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5" name="AutoShape 9"/>
          <p:cNvSpPr>
            <a:spLocks noChangeArrowheads="1"/>
          </p:cNvSpPr>
          <p:nvPr/>
        </p:nvSpPr>
        <p:spPr bwMode="ltGray">
          <a:xfrm>
            <a:off x="3428992" y="4143380"/>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6" name="AutoShape 10"/>
          <p:cNvSpPr>
            <a:spLocks noChangeArrowheads="1"/>
          </p:cNvSpPr>
          <p:nvPr/>
        </p:nvSpPr>
        <p:spPr bwMode="gray">
          <a:xfrm>
            <a:off x="4224311" y="4570399"/>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zh-CN" altLang="en-US"/>
          </a:p>
        </p:txBody>
      </p:sp>
      <p:sp>
        <p:nvSpPr>
          <p:cNvPr id="9227" name="AutoShape 11"/>
          <p:cNvSpPr>
            <a:spLocks noChangeArrowheads="1"/>
          </p:cNvSpPr>
          <p:nvPr/>
        </p:nvSpPr>
        <p:spPr bwMode="gray">
          <a:xfrm>
            <a:off x="3371824" y="1087424"/>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8" name="AutoShape 12"/>
          <p:cNvSpPr>
            <a:spLocks noChangeArrowheads="1"/>
          </p:cNvSpPr>
          <p:nvPr/>
        </p:nvSpPr>
        <p:spPr bwMode="gray">
          <a:xfrm>
            <a:off x="4232249" y="1533511"/>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9" name="AutoShape 13"/>
          <p:cNvSpPr>
            <a:spLocks noChangeArrowheads="1"/>
          </p:cNvSpPr>
          <p:nvPr/>
        </p:nvSpPr>
        <p:spPr bwMode="gray">
          <a:xfrm>
            <a:off x="2789211" y="1071549"/>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2852711" y="1136636"/>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sp>
        <p:nvSpPr>
          <p:cNvPr id="9231" name="AutoShape 15"/>
          <p:cNvSpPr>
            <a:spLocks noChangeArrowheads="1"/>
          </p:cNvSpPr>
          <p:nvPr/>
        </p:nvSpPr>
        <p:spPr bwMode="gray">
          <a:xfrm>
            <a:off x="2801911" y="2573324"/>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2855886" y="2638411"/>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zh-CN" altLang="en-US"/>
          </a:p>
        </p:txBody>
      </p:sp>
      <p:sp>
        <p:nvSpPr>
          <p:cNvPr id="9233" name="AutoShape 17"/>
          <p:cNvSpPr>
            <a:spLocks noChangeArrowheads="1"/>
          </p:cNvSpPr>
          <p:nvPr/>
        </p:nvSpPr>
        <p:spPr bwMode="gray">
          <a:xfrm>
            <a:off x="2782861" y="4095736"/>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4" name="Freeform 18"/>
          <p:cNvSpPr>
            <a:spLocks/>
          </p:cNvSpPr>
          <p:nvPr/>
        </p:nvSpPr>
        <p:spPr bwMode="gray">
          <a:xfrm>
            <a:off x="2836836" y="4151299"/>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pic>
        <p:nvPicPr>
          <p:cNvPr id="9235" name="Picture 19" descr="YG_circle001"/>
          <p:cNvPicPr>
            <a:picLocks noChangeAspect="1" noChangeArrowheads="1"/>
          </p:cNvPicPr>
          <p:nvPr/>
        </p:nvPicPr>
        <p:blipFill>
          <a:blip r:embed="rId2" cstate="print"/>
          <a:srcRect/>
          <a:stretch>
            <a:fillRect/>
          </a:stretch>
        </p:blipFill>
        <p:spPr bwMode="auto">
          <a:xfrm>
            <a:off x="206349" y="2247886"/>
            <a:ext cx="1882775" cy="1879600"/>
          </a:xfrm>
          <a:prstGeom prst="rect">
            <a:avLst/>
          </a:prstGeom>
          <a:noFill/>
        </p:spPr>
      </p:pic>
      <p:sp>
        <p:nvSpPr>
          <p:cNvPr id="9236" name="Text Box 20"/>
          <p:cNvSpPr txBox="1">
            <a:spLocks noChangeArrowheads="1"/>
          </p:cNvSpPr>
          <p:nvPr/>
        </p:nvSpPr>
        <p:spPr bwMode="black">
          <a:xfrm>
            <a:off x="4641824" y="1300149"/>
            <a:ext cx="3932237" cy="584775"/>
          </a:xfrm>
          <a:prstGeom prst="rect">
            <a:avLst/>
          </a:prstGeom>
          <a:noFill/>
          <a:ln w="9525" algn="ctr">
            <a:noFill/>
            <a:miter lim="800000"/>
            <a:headEnd/>
            <a:tailEnd/>
          </a:ln>
          <a:effectLst/>
        </p:spPr>
        <p:txBody>
          <a:bodyPr>
            <a:spAutoFit/>
          </a:bodyPr>
          <a:lstStyle/>
          <a:p>
            <a:pPr eaLnBrk="0" hangingPunct="0">
              <a:buFont typeface="Wingdings" pitchFamily="2" charset="2"/>
              <a:buChar char="Ø"/>
            </a:pPr>
            <a:r>
              <a:rPr lang="zh-CN" altLang="en-US" sz="1600" dirty="0" smtClean="0">
                <a:solidFill>
                  <a:srgbClr val="000000"/>
                </a:solidFill>
                <a:ea typeface="宋体" charset="-122"/>
              </a:rPr>
              <a:t>企业经营必须看成一个顾客满足的过程而不是一个产品生产的过程。</a:t>
            </a:r>
            <a:endParaRPr lang="en-US" altLang="zh-CN" sz="1600" dirty="0" smtClean="0">
              <a:solidFill>
                <a:srgbClr val="000000"/>
              </a:solidFill>
              <a:ea typeface="宋体" charset="-122"/>
            </a:endParaRPr>
          </a:p>
        </p:txBody>
      </p:sp>
      <p:sp>
        <p:nvSpPr>
          <p:cNvPr id="9237" name="Text Box 21"/>
          <p:cNvSpPr txBox="1">
            <a:spLocks noChangeArrowheads="1"/>
          </p:cNvSpPr>
          <p:nvPr/>
        </p:nvSpPr>
        <p:spPr bwMode="black">
          <a:xfrm>
            <a:off x="4500562" y="2571744"/>
            <a:ext cx="3932237" cy="1323439"/>
          </a:xfrm>
          <a:prstGeom prst="rect">
            <a:avLst/>
          </a:prstGeom>
          <a:noFill/>
          <a:ln w="9525" algn="ctr">
            <a:noFill/>
            <a:miter lim="800000"/>
            <a:headEnd/>
            <a:tailEnd/>
          </a:ln>
          <a:effectLst/>
        </p:spPr>
        <p:txBody>
          <a:bodyPr>
            <a:spAutoFit/>
          </a:bodyPr>
          <a:lstStyle/>
          <a:p>
            <a:r>
              <a:rPr lang="zh-CN" altLang="en-US" sz="1600" dirty="0" smtClean="0">
                <a:solidFill>
                  <a:srgbClr val="000000"/>
                </a:solidFill>
                <a:ea typeface="宋体" charset="-122"/>
              </a:rPr>
              <a:t>进行以下分析：</a:t>
            </a:r>
            <a:endParaRPr lang="en-US" altLang="zh-CN" sz="1600" dirty="0" smtClean="0">
              <a:solidFill>
                <a:srgbClr val="000000"/>
              </a:solidFill>
              <a:ea typeface="宋体" charset="-122"/>
            </a:endParaRPr>
          </a:p>
          <a:p>
            <a:pPr>
              <a:buFont typeface="Wingdings" pitchFamily="2" charset="2"/>
              <a:buChar char="Ø"/>
            </a:pPr>
            <a:r>
              <a:rPr lang="zh-CN" altLang="en-US" sz="1600" dirty="0" smtClean="0">
                <a:solidFill>
                  <a:srgbClr val="000000"/>
                </a:solidFill>
                <a:ea typeface="宋体" charset="-122"/>
              </a:rPr>
              <a:t>谁是企业的顾客？</a:t>
            </a:r>
            <a:endParaRPr lang="en-US" altLang="zh-CN" sz="1600" dirty="0" smtClean="0">
              <a:solidFill>
                <a:srgbClr val="000000"/>
              </a:solidFill>
              <a:ea typeface="宋体" charset="-122"/>
            </a:endParaRPr>
          </a:p>
          <a:p>
            <a:pPr>
              <a:buFont typeface="Wingdings" pitchFamily="2" charset="2"/>
              <a:buChar char="Ø"/>
            </a:pPr>
            <a:r>
              <a:rPr lang="zh-CN" altLang="en-US" sz="1600" dirty="0" smtClean="0">
                <a:solidFill>
                  <a:srgbClr val="000000"/>
                </a:solidFill>
                <a:ea typeface="宋体" charset="-122"/>
              </a:rPr>
              <a:t>顾客在哪里？</a:t>
            </a:r>
            <a:endParaRPr lang="en-US" altLang="zh-CN" sz="1600" dirty="0" smtClean="0">
              <a:solidFill>
                <a:srgbClr val="000000"/>
              </a:solidFill>
              <a:ea typeface="宋体" charset="-122"/>
            </a:endParaRPr>
          </a:p>
          <a:p>
            <a:pPr>
              <a:buFont typeface="Wingdings" pitchFamily="2" charset="2"/>
              <a:buChar char="Ø"/>
            </a:pPr>
            <a:r>
              <a:rPr lang="zh-CN" altLang="en-US" sz="1600" dirty="0" smtClean="0">
                <a:solidFill>
                  <a:srgbClr val="000000"/>
                </a:solidFill>
                <a:ea typeface="宋体" charset="-122"/>
              </a:rPr>
              <a:t>顾客买什么？</a:t>
            </a:r>
            <a:endParaRPr lang="en-US" altLang="zh-CN" sz="1600" dirty="0" smtClean="0">
              <a:solidFill>
                <a:srgbClr val="000000"/>
              </a:solidFill>
              <a:ea typeface="宋体" charset="-122"/>
            </a:endParaRPr>
          </a:p>
          <a:p>
            <a:pPr>
              <a:buFont typeface="Wingdings" pitchFamily="2" charset="2"/>
              <a:buChar char="Ø"/>
            </a:pPr>
            <a:r>
              <a:rPr lang="zh-CN" altLang="en-US" sz="1600" dirty="0" smtClean="0">
                <a:solidFill>
                  <a:srgbClr val="000000"/>
                </a:solidFill>
                <a:ea typeface="宋体" charset="-122"/>
              </a:rPr>
              <a:t>我们的企业会变成什么样子？</a:t>
            </a:r>
            <a:endParaRPr lang="en-US" altLang="zh-CN" sz="1600" dirty="0">
              <a:ea typeface="宋体" charset="-122"/>
            </a:endParaRPr>
          </a:p>
        </p:txBody>
      </p:sp>
      <p:sp>
        <p:nvSpPr>
          <p:cNvPr id="9238" name="Text Box 22"/>
          <p:cNvSpPr txBox="1">
            <a:spLocks noChangeArrowheads="1"/>
          </p:cNvSpPr>
          <p:nvPr/>
        </p:nvSpPr>
        <p:spPr bwMode="black">
          <a:xfrm>
            <a:off x="4429124" y="4143380"/>
            <a:ext cx="3932237" cy="1323439"/>
          </a:xfrm>
          <a:prstGeom prst="rect">
            <a:avLst/>
          </a:prstGeom>
          <a:noFill/>
          <a:ln w="9525" algn="ctr">
            <a:noFill/>
            <a:miter lim="800000"/>
            <a:headEnd/>
            <a:tailEnd/>
          </a:ln>
          <a:effectLst/>
        </p:spPr>
        <p:txBody>
          <a:bodyPr>
            <a:spAutoFit/>
          </a:bodyPr>
          <a:lstStyle/>
          <a:p>
            <a:pPr eaLnBrk="0" hangingPunct="0"/>
            <a:r>
              <a:rPr lang="zh-CN" altLang="en-US" sz="1600" dirty="0" smtClean="0">
                <a:solidFill>
                  <a:srgbClr val="000000"/>
                </a:solidFill>
                <a:ea typeface="宋体" charset="-122"/>
              </a:rPr>
              <a:t>跳出企业原有产品或经营领域的局限，根据企业所处的外部环境及内部条件决定企业的经营领域。</a:t>
            </a:r>
            <a:endParaRPr lang="en-US" altLang="zh-CN" sz="1600" dirty="0" smtClean="0">
              <a:solidFill>
                <a:srgbClr val="000000"/>
              </a:solidFill>
              <a:ea typeface="宋体" charset="-122"/>
            </a:endParaRPr>
          </a:p>
          <a:p>
            <a:pPr eaLnBrk="0" hangingPunct="0"/>
            <a:r>
              <a:rPr lang="zh-CN" altLang="en-US" sz="1600" dirty="0" smtClean="0">
                <a:solidFill>
                  <a:srgbClr val="000000"/>
                </a:solidFill>
                <a:ea typeface="宋体" charset="-122"/>
              </a:rPr>
              <a:t>对经营领域数目进行调整，实事求是地估计自己企业的实力，不能盲目扩大。</a:t>
            </a:r>
            <a:endParaRPr lang="en-US" altLang="zh-CN" sz="1600" dirty="0">
              <a:solidFill>
                <a:srgbClr val="000000"/>
              </a:solidFill>
              <a:ea typeface="宋体" charset="-122"/>
            </a:endParaRPr>
          </a:p>
        </p:txBody>
      </p:sp>
      <p:sp>
        <p:nvSpPr>
          <p:cNvPr id="9239" name="Text Box 23"/>
          <p:cNvSpPr txBox="1">
            <a:spLocks noChangeArrowheads="1"/>
          </p:cNvSpPr>
          <p:nvPr/>
        </p:nvSpPr>
        <p:spPr bwMode="gray">
          <a:xfrm>
            <a:off x="357158" y="2714620"/>
            <a:ext cx="1573212" cy="923330"/>
          </a:xfrm>
          <a:prstGeom prst="rect">
            <a:avLst/>
          </a:prstGeom>
          <a:noFill/>
          <a:ln w="9525" algn="ctr">
            <a:noFill/>
            <a:miter lim="800000"/>
            <a:headEnd/>
            <a:tailEnd/>
          </a:ln>
          <a:effectLst/>
        </p:spPr>
        <p:txBody>
          <a:bodyPr>
            <a:spAutoFit/>
          </a:bodyPr>
          <a:lstStyle/>
          <a:p>
            <a:pPr algn="ctr" eaLnBrk="0" hangingPunct="0"/>
            <a:r>
              <a:rPr lang="zh-CN" altLang="en-US" b="1" dirty="0" smtClean="0">
                <a:solidFill>
                  <a:srgbClr val="000000"/>
                </a:solidFill>
                <a:ea typeface="宋体" charset="-122"/>
              </a:rPr>
              <a:t>确定企业经营领域</a:t>
            </a:r>
            <a:endParaRPr lang="en-US" altLang="zh-CN" b="1" dirty="0" smtClean="0">
              <a:solidFill>
                <a:srgbClr val="000000"/>
              </a:solidFill>
              <a:ea typeface="宋体" charset="-122"/>
            </a:endParaRPr>
          </a:p>
          <a:p>
            <a:pPr algn="ctr" eaLnBrk="0" hangingPunct="0"/>
            <a:r>
              <a:rPr lang="zh-CN" altLang="en-US" b="1" dirty="0" smtClean="0">
                <a:solidFill>
                  <a:srgbClr val="000000"/>
                </a:solidFill>
                <a:ea typeface="宋体" charset="-122"/>
              </a:rPr>
              <a:t>应注意的问题</a:t>
            </a:r>
            <a:endParaRPr lang="en-US" altLang="zh-CN" b="1" dirty="0">
              <a:solidFill>
                <a:srgbClr val="000000"/>
              </a:solidFill>
              <a:ea typeface="宋体" charset="-122"/>
            </a:endParaRPr>
          </a:p>
        </p:txBody>
      </p:sp>
      <p:sp>
        <p:nvSpPr>
          <p:cNvPr id="9240" name="Text Box 24"/>
          <p:cNvSpPr txBox="1">
            <a:spLocks noChangeArrowheads="1"/>
          </p:cNvSpPr>
          <p:nvPr/>
        </p:nvSpPr>
        <p:spPr bwMode="white">
          <a:xfrm>
            <a:off x="2770161" y="1241411"/>
            <a:ext cx="1587525" cy="1477328"/>
          </a:xfrm>
          <a:prstGeom prst="rect">
            <a:avLst/>
          </a:prstGeom>
          <a:noFill/>
          <a:ln w="9525" algn="ctr">
            <a:noFill/>
            <a:miter lim="800000"/>
            <a:headEnd/>
            <a:tailEnd/>
          </a:ln>
          <a:effectLst/>
        </p:spPr>
        <p:txBody>
          <a:bodyPr wrap="square">
            <a:spAutoFit/>
          </a:bodyPr>
          <a:lstStyle/>
          <a:p>
            <a:pPr algn="ctr">
              <a:spcBef>
                <a:spcPct val="50000"/>
              </a:spcBef>
            </a:pPr>
            <a:r>
              <a:rPr lang="zh-CN" altLang="en-US" b="1" dirty="0" smtClean="0">
                <a:solidFill>
                  <a:srgbClr val="000000"/>
                </a:solidFill>
                <a:ea typeface="宋体" charset="-122"/>
              </a:rPr>
              <a:t>要用市场导向来确定企业经营领域</a:t>
            </a:r>
            <a:endParaRPr lang="en-US" altLang="zh-CN" b="1" dirty="0" smtClean="0">
              <a:solidFill>
                <a:srgbClr val="000000"/>
              </a:solidFill>
              <a:ea typeface="宋体" charset="-122"/>
            </a:endParaRPr>
          </a:p>
          <a:p>
            <a:pPr algn="ctr">
              <a:spcBef>
                <a:spcPct val="50000"/>
              </a:spcBef>
            </a:pPr>
            <a:endParaRPr lang="en-US" altLang="zh-CN" sz="2400" b="1" dirty="0">
              <a:solidFill>
                <a:srgbClr val="FEFFFF"/>
              </a:solidFill>
              <a:ea typeface="宋体" charset="-122"/>
            </a:endParaRPr>
          </a:p>
        </p:txBody>
      </p:sp>
      <p:sp>
        <p:nvSpPr>
          <p:cNvPr id="9241" name="Text Box 25"/>
          <p:cNvSpPr txBox="1">
            <a:spLocks noChangeArrowheads="1"/>
          </p:cNvSpPr>
          <p:nvPr/>
        </p:nvSpPr>
        <p:spPr bwMode="white">
          <a:xfrm>
            <a:off x="2770161" y="2800336"/>
            <a:ext cx="1673225" cy="923330"/>
          </a:xfrm>
          <a:prstGeom prst="rect">
            <a:avLst/>
          </a:prstGeom>
          <a:noFill/>
          <a:ln w="9525" algn="ctr">
            <a:noFill/>
            <a:miter lim="800000"/>
            <a:headEnd/>
            <a:tailEnd/>
          </a:ln>
          <a:effectLst/>
        </p:spPr>
        <p:txBody>
          <a:bodyPr>
            <a:spAutoFit/>
          </a:bodyPr>
          <a:lstStyle/>
          <a:p>
            <a:pPr algn="ctr">
              <a:spcBef>
                <a:spcPct val="50000"/>
              </a:spcBef>
            </a:pPr>
            <a:r>
              <a:rPr lang="zh-CN" altLang="en-US" b="1" dirty="0" smtClean="0">
                <a:solidFill>
                  <a:srgbClr val="000000"/>
                </a:solidFill>
                <a:ea typeface="宋体" charset="-122"/>
              </a:rPr>
              <a:t>从顾客和市场需要出发确定经营领域</a:t>
            </a:r>
            <a:endParaRPr lang="en-US" altLang="zh-CN" b="1" dirty="0" smtClean="0">
              <a:solidFill>
                <a:srgbClr val="000000"/>
              </a:solidFill>
              <a:ea typeface="宋体" charset="-122"/>
            </a:endParaRPr>
          </a:p>
        </p:txBody>
      </p:sp>
      <p:sp>
        <p:nvSpPr>
          <p:cNvPr id="9242" name="Text Box 26"/>
          <p:cNvSpPr txBox="1">
            <a:spLocks noChangeArrowheads="1"/>
          </p:cNvSpPr>
          <p:nvPr/>
        </p:nvSpPr>
        <p:spPr bwMode="white">
          <a:xfrm>
            <a:off x="2709581" y="4244972"/>
            <a:ext cx="1673225" cy="1015663"/>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b="1" dirty="0" smtClean="0">
                <a:solidFill>
                  <a:srgbClr val="000000"/>
                </a:solidFill>
                <a:ea typeface="宋体" charset="-122"/>
              </a:rPr>
              <a:t>找到最能发挥本企业特点的经营领域</a:t>
            </a:r>
            <a:endParaRPr lang="en-US" altLang="zh-CN" b="1" dirty="0">
              <a:solidFill>
                <a:srgbClr val="000000"/>
              </a:solidFill>
              <a:ea typeface="宋体"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a:t>
            </a:r>
            <a:r>
              <a:rPr lang="zh-CN" altLang="en-US" dirty="0" smtClean="0"/>
              <a:t>使命表达</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295400"/>
            <a:ext cx="7115196" cy="1562096"/>
          </a:xfrm>
        </p:spPr>
        <p:txBody>
          <a:bodyPr/>
          <a:lstStyle/>
          <a:p>
            <a:r>
              <a:rPr lang="zh-CN" altLang="en-US" sz="2000" b="1" dirty="0" smtClean="0"/>
              <a:t>使命表达应遵循的基本原则</a:t>
            </a:r>
            <a:endParaRPr lang="en-US" altLang="zh-CN" sz="2000" b="1" dirty="0" smtClean="0"/>
          </a:p>
          <a:p>
            <a:pPr lvl="1"/>
            <a:r>
              <a:rPr lang="zh-CN" altLang="en-US" sz="2000" dirty="0" smtClean="0"/>
              <a:t>使命表达不宜太细，也不宜太粗。</a:t>
            </a:r>
            <a:endParaRPr lang="en-US" altLang="zh-CN" sz="2000" dirty="0" smtClean="0"/>
          </a:p>
          <a:p>
            <a:pPr lvl="1"/>
            <a:r>
              <a:rPr lang="zh-CN" altLang="en-US" sz="2000" dirty="0" smtClean="0"/>
              <a:t>业务范围不宜太宽，也不宜太窄。</a:t>
            </a:r>
            <a:endParaRPr lang="en-US" altLang="zh-CN" sz="2000" dirty="0" smtClean="0"/>
          </a:p>
          <a:p>
            <a:r>
              <a:rPr lang="zh-CN" altLang="en-US" sz="2000" b="1" dirty="0" smtClean="0"/>
              <a:t>国内一些著名企业的企业使命表达：</a:t>
            </a:r>
            <a:endParaRPr lang="zh-CN" altLang="en-US" sz="2000" b="1" dirty="0"/>
          </a:p>
        </p:txBody>
      </p:sp>
      <p:graphicFrame>
        <p:nvGraphicFramePr>
          <p:cNvPr id="4" name="表格 3"/>
          <p:cNvGraphicFramePr>
            <a:graphicFrameLocks noGrp="1"/>
          </p:cNvGraphicFramePr>
          <p:nvPr/>
        </p:nvGraphicFramePr>
        <p:xfrm>
          <a:off x="928662" y="2928934"/>
          <a:ext cx="7572428" cy="3337560"/>
        </p:xfrm>
        <a:graphic>
          <a:graphicData uri="http://schemas.openxmlformats.org/drawingml/2006/table">
            <a:tbl>
              <a:tblPr firstRow="1" bandRow="1">
                <a:tableStyleId>{16D9F66E-5EB9-4882-86FB-DCBF35E3C3E4}</a:tableStyleId>
              </a:tblPr>
              <a:tblGrid>
                <a:gridCol w="1571636"/>
                <a:gridCol w="1285884"/>
                <a:gridCol w="4714908"/>
              </a:tblGrid>
              <a:tr h="370840">
                <a:tc gridSpan="2">
                  <a:txBody>
                    <a:bodyPr/>
                    <a:lstStyle/>
                    <a:p>
                      <a:pPr algn="ctr"/>
                      <a:r>
                        <a:rPr lang="zh-CN" altLang="en-US" dirty="0" smtClean="0"/>
                        <a:t>企业名</a:t>
                      </a:r>
                      <a:endParaRPr lang="zh-CN" altLang="en-US" dirty="0"/>
                    </a:p>
                  </a:txBody>
                  <a:tcPr/>
                </a:tc>
                <a:tc hMerge="1">
                  <a:txBody>
                    <a:bodyPr/>
                    <a:lstStyle/>
                    <a:p>
                      <a:endParaRPr lang="zh-CN" altLang="en-US" dirty="0"/>
                    </a:p>
                  </a:txBody>
                  <a:tcPr/>
                </a:tc>
                <a:tc>
                  <a:txBody>
                    <a:bodyPr/>
                    <a:lstStyle/>
                    <a:p>
                      <a:pPr algn="ctr"/>
                      <a:r>
                        <a:rPr lang="zh-CN" altLang="en-US" dirty="0" smtClean="0"/>
                        <a:t>企业使命描述</a:t>
                      </a:r>
                      <a:endParaRPr lang="zh-CN" altLang="en-US" dirty="0"/>
                    </a:p>
                  </a:txBody>
                  <a:tcPr/>
                </a:tc>
              </a:tr>
              <a:tr h="370840">
                <a:tc rowSpan="4">
                  <a:txBody>
                    <a:bodyPr/>
                    <a:lstStyle/>
                    <a:p>
                      <a:r>
                        <a:rPr lang="zh-CN" altLang="en-US" dirty="0" smtClean="0"/>
                        <a:t>国内著名企业</a:t>
                      </a:r>
                      <a:endParaRPr lang="zh-CN" altLang="en-US" dirty="0"/>
                    </a:p>
                  </a:txBody>
                  <a:tcPr anchor="ctr" anchorCtr="1"/>
                </a:tc>
                <a:tc>
                  <a:txBody>
                    <a:bodyPr/>
                    <a:lstStyle/>
                    <a:p>
                      <a:r>
                        <a:rPr lang="zh-CN" altLang="en-US" dirty="0" smtClean="0"/>
                        <a:t>惠普</a:t>
                      </a:r>
                      <a:endParaRPr lang="zh-CN" altLang="en-US" dirty="0"/>
                    </a:p>
                  </a:txBody>
                  <a:tcPr/>
                </a:tc>
                <a:tc>
                  <a:txBody>
                    <a:bodyPr/>
                    <a:lstStyle/>
                    <a:p>
                      <a:r>
                        <a:rPr lang="zh-CN" altLang="en-US" dirty="0" smtClean="0"/>
                        <a:t>在技术上为人类进步和福利做出贡献</a:t>
                      </a:r>
                      <a:endParaRPr lang="zh-CN" altLang="en-US" dirty="0"/>
                    </a:p>
                  </a:txBody>
                  <a:tcPr/>
                </a:tc>
              </a:tr>
              <a:tr h="370840">
                <a:tc vMerge="1">
                  <a:txBody>
                    <a:bodyPr/>
                    <a:lstStyle/>
                    <a:p>
                      <a:endParaRPr lang="zh-CN" altLang="en-US" dirty="0"/>
                    </a:p>
                  </a:txBody>
                  <a:tcPr/>
                </a:tc>
                <a:tc>
                  <a:txBody>
                    <a:bodyPr/>
                    <a:lstStyle/>
                    <a:p>
                      <a:r>
                        <a:rPr lang="zh-CN" altLang="en-US" dirty="0" smtClean="0"/>
                        <a:t>麦肯锡</a:t>
                      </a:r>
                      <a:endParaRPr lang="zh-CN" altLang="en-US" dirty="0"/>
                    </a:p>
                  </a:txBody>
                  <a:tcPr/>
                </a:tc>
                <a:tc>
                  <a:txBody>
                    <a:bodyPr/>
                    <a:lstStyle/>
                    <a:p>
                      <a:r>
                        <a:rPr lang="zh-CN" altLang="en-US" dirty="0" smtClean="0"/>
                        <a:t>帮助杰出的公司和政府取得更大的成功</a:t>
                      </a:r>
                      <a:endParaRPr lang="zh-CN" altLang="en-US" dirty="0"/>
                    </a:p>
                  </a:txBody>
                  <a:tcPr/>
                </a:tc>
              </a:tr>
              <a:tr h="370840">
                <a:tc vMerge="1">
                  <a:txBody>
                    <a:bodyPr/>
                    <a:lstStyle/>
                    <a:p>
                      <a:endParaRPr lang="zh-CN" altLang="en-US" dirty="0"/>
                    </a:p>
                  </a:txBody>
                  <a:tcPr/>
                </a:tc>
                <a:tc>
                  <a:txBody>
                    <a:bodyPr/>
                    <a:lstStyle/>
                    <a:p>
                      <a:r>
                        <a:rPr lang="zh-CN" altLang="en-US" dirty="0" smtClean="0"/>
                        <a:t>索尼</a:t>
                      </a:r>
                      <a:endParaRPr lang="zh-CN" altLang="en-US" dirty="0"/>
                    </a:p>
                  </a:txBody>
                  <a:tcPr/>
                </a:tc>
                <a:tc>
                  <a:txBody>
                    <a:bodyPr/>
                    <a:lstStyle/>
                    <a:p>
                      <a:r>
                        <a:rPr lang="zh-CN" altLang="en-US" dirty="0" smtClean="0"/>
                        <a:t>体验为公众利益改进和应用技术的快乐</a:t>
                      </a:r>
                      <a:endParaRPr lang="zh-CN" altLang="en-US" dirty="0"/>
                    </a:p>
                  </a:txBody>
                  <a:tcPr/>
                </a:tc>
              </a:tr>
              <a:tr h="370840">
                <a:tc vMerge="1">
                  <a:txBody>
                    <a:bodyPr/>
                    <a:lstStyle/>
                    <a:p>
                      <a:endParaRPr lang="zh-CN" altLang="en-US" dirty="0"/>
                    </a:p>
                  </a:txBody>
                  <a:tcPr/>
                </a:tc>
                <a:tc>
                  <a:txBody>
                    <a:bodyPr/>
                    <a:lstStyle/>
                    <a:p>
                      <a:r>
                        <a:rPr lang="zh-CN" altLang="en-US" dirty="0" smtClean="0"/>
                        <a:t>沃尔玛</a:t>
                      </a:r>
                      <a:endParaRPr lang="zh-CN" altLang="en-US" dirty="0"/>
                    </a:p>
                  </a:txBody>
                  <a:tcPr/>
                </a:tc>
                <a:tc>
                  <a:txBody>
                    <a:bodyPr/>
                    <a:lstStyle/>
                    <a:p>
                      <a:r>
                        <a:rPr lang="zh-CN" altLang="en-US" dirty="0" smtClean="0"/>
                        <a:t>使平民大众有机会购买富人购买的商品</a:t>
                      </a:r>
                      <a:endParaRPr lang="zh-CN" altLang="en-US" dirty="0"/>
                    </a:p>
                  </a:txBody>
                  <a:tcPr/>
                </a:tc>
              </a:tr>
              <a:tr h="370840">
                <a:tc rowSpan="4">
                  <a:txBody>
                    <a:bodyPr/>
                    <a:lstStyle/>
                    <a:p>
                      <a:r>
                        <a:rPr lang="zh-CN" altLang="en-US" dirty="0" smtClean="0"/>
                        <a:t>国内著名企业</a:t>
                      </a:r>
                      <a:endParaRPr lang="zh-CN" altLang="en-US" dirty="0"/>
                    </a:p>
                  </a:txBody>
                  <a:tcPr anchor="ctr" anchorCtr="1"/>
                </a:tc>
                <a:tc>
                  <a:txBody>
                    <a:bodyPr/>
                    <a:lstStyle/>
                    <a:p>
                      <a:r>
                        <a:rPr lang="zh-CN" altLang="en-US" dirty="0" smtClean="0"/>
                        <a:t>上海宝钢</a:t>
                      </a:r>
                      <a:endParaRPr lang="zh-CN" altLang="en-US" dirty="0"/>
                    </a:p>
                  </a:txBody>
                  <a:tcPr/>
                </a:tc>
                <a:tc>
                  <a:txBody>
                    <a:bodyPr/>
                    <a:lstStyle/>
                    <a:p>
                      <a:r>
                        <a:rPr lang="zh-CN" altLang="en-US" dirty="0" smtClean="0"/>
                        <a:t>创造物质财富奉献于社会，而不是为了养人</a:t>
                      </a:r>
                      <a:endParaRPr lang="zh-CN" altLang="en-US" dirty="0"/>
                    </a:p>
                  </a:txBody>
                  <a:tcPr/>
                </a:tc>
              </a:tr>
              <a:tr h="370840">
                <a:tc vMerge="1">
                  <a:txBody>
                    <a:bodyPr/>
                    <a:lstStyle/>
                    <a:p>
                      <a:endParaRPr lang="zh-CN" altLang="en-US" dirty="0"/>
                    </a:p>
                  </a:txBody>
                  <a:tcPr/>
                </a:tc>
                <a:tc>
                  <a:txBody>
                    <a:bodyPr/>
                    <a:lstStyle/>
                    <a:p>
                      <a:r>
                        <a:rPr lang="zh-CN" altLang="en-US" dirty="0" smtClean="0"/>
                        <a:t>联想</a:t>
                      </a:r>
                      <a:endParaRPr lang="zh-CN" altLang="en-US" dirty="0"/>
                    </a:p>
                  </a:txBody>
                  <a:tcPr/>
                </a:tc>
                <a:tc>
                  <a:txBody>
                    <a:bodyPr/>
                    <a:lstStyle/>
                    <a:p>
                      <a:r>
                        <a:rPr lang="zh-CN" altLang="en-US" dirty="0" smtClean="0"/>
                        <a:t>为客户、为股东、为社会、为员工</a:t>
                      </a:r>
                      <a:endParaRPr lang="zh-CN" altLang="en-US" dirty="0"/>
                    </a:p>
                  </a:txBody>
                  <a:tcPr/>
                </a:tc>
              </a:tr>
              <a:tr h="370840">
                <a:tc vMerge="1">
                  <a:txBody>
                    <a:bodyPr/>
                    <a:lstStyle/>
                    <a:p>
                      <a:endParaRPr lang="zh-CN" altLang="en-US" dirty="0"/>
                    </a:p>
                  </a:txBody>
                  <a:tcPr/>
                </a:tc>
                <a:tc>
                  <a:txBody>
                    <a:bodyPr/>
                    <a:lstStyle/>
                    <a:p>
                      <a:r>
                        <a:rPr lang="zh-CN" altLang="en-US" dirty="0" smtClean="0"/>
                        <a:t>长虹</a:t>
                      </a:r>
                      <a:endParaRPr lang="zh-CN" altLang="en-US" dirty="0"/>
                    </a:p>
                  </a:txBody>
                  <a:tcPr/>
                </a:tc>
                <a:tc>
                  <a:txBody>
                    <a:bodyPr/>
                    <a:lstStyle/>
                    <a:p>
                      <a:r>
                        <a:rPr lang="zh-CN" altLang="en-US" dirty="0" smtClean="0"/>
                        <a:t>以科技造福人类</a:t>
                      </a:r>
                      <a:endParaRPr lang="zh-CN" altLang="en-US" dirty="0"/>
                    </a:p>
                  </a:txBody>
                  <a:tcPr/>
                </a:tc>
              </a:tr>
              <a:tr h="370840">
                <a:tc vMerge="1">
                  <a:txBody>
                    <a:bodyPr/>
                    <a:lstStyle/>
                    <a:p>
                      <a:endParaRPr lang="zh-CN" altLang="en-US" dirty="0"/>
                    </a:p>
                  </a:txBody>
                  <a:tcPr/>
                </a:tc>
                <a:tc>
                  <a:txBody>
                    <a:bodyPr/>
                    <a:lstStyle/>
                    <a:p>
                      <a:r>
                        <a:rPr lang="zh-CN" altLang="en-US" dirty="0" smtClean="0"/>
                        <a:t>远大空调</a:t>
                      </a:r>
                      <a:endParaRPr lang="zh-CN" altLang="en-US" dirty="0"/>
                    </a:p>
                  </a:txBody>
                  <a:tcPr/>
                </a:tc>
                <a:tc>
                  <a:txBody>
                    <a:bodyPr/>
                    <a:lstStyle/>
                    <a:p>
                      <a:r>
                        <a:rPr lang="zh-CN" altLang="en-US" dirty="0" smtClean="0"/>
                        <a:t>以直燃机产品促进文明，减少环境负担</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案例：平安保险的使命</a:t>
            </a:r>
            <a:endParaRPr lang="zh-CN" altLang="en-US" dirty="0"/>
          </a:p>
        </p:txBody>
      </p:sp>
      <p:sp>
        <p:nvSpPr>
          <p:cNvPr id="3" name="内容占位符 2"/>
          <p:cNvSpPr>
            <a:spLocks noGrp="1"/>
          </p:cNvSpPr>
          <p:nvPr>
            <p:ph idx="1"/>
          </p:nvPr>
        </p:nvSpPr>
        <p:spPr/>
        <p:txBody>
          <a:bodyPr/>
          <a:lstStyle/>
          <a:p>
            <a:r>
              <a:rPr lang="zh-CN" altLang="zh-CN" b="1" dirty="0" smtClean="0"/>
              <a:t>中国平安保险集团股份有限公司</a:t>
            </a:r>
            <a:r>
              <a:rPr lang="zh-CN" altLang="zh-CN" dirty="0" smtClean="0"/>
              <a:t>是一家以保险业为主，融证券、信托、投资为一体的综合性金融服务集团，是我国第一家国有控股的股份制保险公司，也是中国第一家有外资参股的全国性保险公司。在世纪之初平安保险又将争创</a:t>
            </a:r>
            <a:r>
              <a:rPr lang="en-US" altLang="zh-CN" dirty="0" smtClean="0"/>
              <a:t>“</a:t>
            </a:r>
            <a:r>
              <a:rPr lang="zh-CN" altLang="zh-CN" dirty="0" smtClean="0"/>
              <a:t>世界</a:t>
            </a:r>
            <a:r>
              <a:rPr lang="en-US" altLang="zh-CN" dirty="0" smtClean="0"/>
              <a:t>500</a:t>
            </a:r>
            <a:r>
              <a:rPr lang="zh-CN" altLang="zh-CN" dirty="0" smtClean="0"/>
              <a:t>强</a:t>
            </a:r>
            <a:r>
              <a:rPr lang="en-US" altLang="zh-CN" dirty="0" smtClean="0"/>
              <a:t>400</a:t>
            </a:r>
            <a:r>
              <a:rPr lang="zh-CN" altLang="zh-CN" dirty="0" smtClean="0"/>
              <a:t>优</a:t>
            </a:r>
            <a:r>
              <a:rPr lang="en-US" altLang="zh-CN" dirty="0" smtClean="0"/>
              <a:t>”</a:t>
            </a:r>
            <a:r>
              <a:rPr lang="zh-CN" altLang="zh-CN" dirty="0" smtClean="0"/>
              <a:t>视为自己的理想目标。平安吸收了中国优秀传统文化和西方现代管理思想的精华，形成了广为外界赞誉的企业文化。</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案例：平安保险的使命</a:t>
            </a:r>
            <a:endParaRPr lang="zh-CN" altLang="en-US" dirty="0"/>
          </a:p>
        </p:txBody>
      </p:sp>
      <p:sp>
        <p:nvSpPr>
          <p:cNvPr id="3" name="内容占位符 2"/>
          <p:cNvSpPr>
            <a:spLocks noGrp="1"/>
          </p:cNvSpPr>
          <p:nvPr>
            <p:ph idx="1"/>
          </p:nvPr>
        </p:nvSpPr>
        <p:spPr/>
        <p:txBody>
          <a:bodyPr/>
          <a:lstStyle/>
          <a:p>
            <a:r>
              <a:rPr lang="zh-CN" altLang="zh-CN" sz="2800" dirty="0" smtClean="0"/>
              <a:t>平安的企业使命是：对客户负责，服务至上，诚信保障；对员工负责，生涯规划，安家乐业；对社会负责，回馈社会，建设国家。平安倡导以价值最大化为导向，以追求卓越为过程，做品德高尚和有价值的人，公司形成了</a:t>
            </a:r>
            <a:r>
              <a:rPr lang="en-US" altLang="zh-CN" sz="2800" dirty="0" smtClean="0"/>
              <a:t>“</a:t>
            </a:r>
            <a:r>
              <a:rPr lang="zh-CN" altLang="zh-CN" sz="2800" dirty="0" smtClean="0"/>
              <a:t>诚实、信任、进取、成就</a:t>
            </a:r>
            <a:r>
              <a:rPr lang="en-US" altLang="zh-CN" sz="2800" dirty="0" smtClean="0"/>
              <a:t>”</a:t>
            </a:r>
            <a:r>
              <a:rPr lang="zh-CN" altLang="zh-CN" sz="2800" dirty="0" smtClean="0"/>
              <a:t>的个人价值观，和</a:t>
            </a:r>
            <a:r>
              <a:rPr lang="en-US" altLang="zh-CN" sz="2800" dirty="0" smtClean="0"/>
              <a:t>“</a:t>
            </a:r>
            <a:r>
              <a:rPr lang="zh-CN" altLang="zh-CN" sz="2800" dirty="0" smtClean="0"/>
              <a:t>团结、活力、学习、创新</a:t>
            </a:r>
            <a:r>
              <a:rPr lang="en-US" altLang="zh-CN" sz="2800" dirty="0" smtClean="0"/>
              <a:t>”</a:t>
            </a:r>
            <a:r>
              <a:rPr lang="zh-CN" altLang="zh-CN" sz="2800" dirty="0" smtClean="0"/>
              <a:t>团队价值观，平安为员工描绘的远景和抱负是：成为中国企业改革的先锋和金融服务业学习的楷模，建设国际一流的综合金融服务集团。</a:t>
            </a:r>
            <a:r>
              <a:rPr lang="en-US" altLang="zh-CN" sz="2800" dirty="0" smtClean="0"/>
              <a:t/>
            </a:r>
            <a:br>
              <a:rPr lang="en-US" altLang="zh-CN" sz="2800" dirty="0" smtClean="0"/>
            </a:br>
            <a:endParaRPr lang="zh-CN" alt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案例：平安保险的使命</a:t>
            </a:r>
            <a:endParaRPr lang="zh-CN" altLang="en-US" dirty="0"/>
          </a:p>
        </p:txBody>
      </p:sp>
      <p:sp>
        <p:nvSpPr>
          <p:cNvPr id="3" name="内容占位符 2"/>
          <p:cNvSpPr>
            <a:spLocks noGrp="1"/>
          </p:cNvSpPr>
          <p:nvPr>
            <p:ph idx="1"/>
          </p:nvPr>
        </p:nvSpPr>
        <p:spPr/>
        <p:txBody>
          <a:bodyPr/>
          <a:lstStyle/>
          <a:p>
            <a:r>
              <a:rPr lang="zh-CN" altLang="en-US" sz="2800" dirty="0" smtClean="0"/>
              <a:t>请根据案例背景材料回答以下问题：</a:t>
            </a:r>
            <a:endParaRPr lang="en-US" altLang="zh-CN" sz="2800" dirty="0" smtClean="0"/>
          </a:p>
          <a:p>
            <a:r>
              <a:rPr lang="zh-CN" altLang="en-US" sz="2800" dirty="0" smtClean="0"/>
              <a:t>（</a:t>
            </a:r>
            <a:r>
              <a:rPr lang="en-US" altLang="zh-CN" sz="2800" dirty="0" smtClean="0"/>
              <a:t>1</a:t>
            </a:r>
            <a:r>
              <a:rPr lang="zh-CN" altLang="en-US" sz="2800" dirty="0" smtClean="0"/>
              <a:t>）哪些话描述了平安的生存目的？你认为平安的企业生存目的描述是否值得改进的地方？如果有请你用一句话来为平安描述生存目的，你如何描述好？</a:t>
            </a:r>
            <a:endParaRPr lang="en-US" altLang="zh-CN" sz="2800" dirty="0" smtClean="0"/>
          </a:p>
          <a:p>
            <a:r>
              <a:rPr lang="zh-CN" altLang="en-US" sz="2800" dirty="0" smtClean="0"/>
              <a:t>（</a:t>
            </a:r>
            <a:r>
              <a:rPr lang="en-US" altLang="zh-CN" sz="2800" dirty="0" smtClean="0"/>
              <a:t>2</a:t>
            </a:r>
            <a:r>
              <a:rPr lang="zh-CN" altLang="en-US" sz="2800" dirty="0" smtClean="0"/>
              <a:t>）在平安的企业使命中，哪些内容勾画了企业的经营哲学？</a:t>
            </a:r>
            <a:endParaRPr lang="en-US" altLang="zh-CN" sz="2800" dirty="0" smtClean="0"/>
          </a:p>
          <a:p>
            <a:r>
              <a:rPr lang="zh-CN" altLang="en-US" sz="2800" dirty="0" smtClean="0"/>
              <a:t>（</a:t>
            </a:r>
            <a:r>
              <a:rPr lang="en-US" altLang="zh-CN" sz="2800" dirty="0" smtClean="0"/>
              <a:t>3</a:t>
            </a:r>
            <a:r>
              <a:rPr lang="zh-CN" altLang="en-US" sz="2800" dirty="0" smtClean="0"/>
              <a:t>）哪些话是对企业愿景（未来展望）的描述？企业的战略目标是什么？</a:t>
            </a:r>
            <a:r>
              <a:rPr lang="en-US" altLang="zh-CN" sz="2800" dirty="0" smtClean="0"/>
              <a:t/>
            </a:r>
            <a:br>
              <a:rPr lang="en-US" altLang="zh-CN" sz="2800" dirty="0" smtClean="0"/>
            </a:br>
            <a:endParaRPr lang="zh-CN" alt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案例：平安保险的使命</a:t>
            </a:r>
            <a:endParaRPr lang="zh-CN" altLang="en-US" dirty="0"/>
          </a:p>
        </p:txBody>
      </p:sp>
      <p:sp>
        <p:nvSpPr>
          <p:cNvPr id="3" name="内容占位符 2"/>
          <p:cNvSpPr>
            <a:spLocks noGrp="1"/>
          </p:cNvSpPr>
          <p:nvPr>
            <p:ph idx="1"/>
          </p:nvPr>
        </p:nvSpPr>
        <p:spPr/>
        <p:txBody>
          <a:bodyPr/>
          <a:lstStyle/>
          <a:p>
            <a:r>
              <a:rPr lang="zh-CN" altLang="en-US" sz="2800" dirty="0" smtClean="0"/>
              <a:t>参考：</a:t>
            </a:r>
            <a:endParaRPr lang="en-US" altLang="zh-CN" sz="2800" dirty="0" smtClean="0"/>
          </a:p>
          <a:p>
            <a:r>
              <a:rPr lang="zh-CN" altLang="en-US" sz="2800" dirty="0" smtClean="0"/>
              <a:t>（</a:t>
            </a:r>
            <a:r>
              <a:rPr lang="en-US" altLang="zh-CN" sz="2800" dirty="0" smtClean="0"/>
              <a:t>1</a:t>
            </a:r>
            <a:r>
              <a:rPr lang="zh-CN" altLang="en-US" sz="2800" dirty="0" smtClean="0"/>
              <a:t>）企业生存目的：对客户负责，服务至上，诚信保障。不足之处：过于笼统。用一句话概括：化解风险，祈祷平安。</a:t>
            </a:r>
            <a:endParaRPr lang="en-US" altLang="zh-CN" sz="2800" dirty="0" smtClean="0"/>
          </a:p>
          <a:p>
            <a:r>
              <a:rPr lang="zh-CN" altLang="en-US" sz="2800" dirty="0" smtClean="0"/>
              <a:t>（</a:t>
            </a:r>
            <a:r>
              <a:rPr lang="en-US" altLang="zh-CN" sz="2800" dirty="0" smtClean="0"/>
              <a:t>2</a:t>
            </a:r>
            <a:r>
              <a:rPr lang="zh-CN" altLang="en-US" sz="2800" dirty="0" smtClean="0"/>
              <a:t>）对员工负责，生涯规划，安家乐业；对社会负责，回馈社会，建设国家。</a:t>
            </a:r>
            <a:endParaRPr lang="en-US" altLang="zh-CN" sz="2800" dirty="0" smtClean="0"/>
          </a:p>
          <a:p>
            <a:r>
              <a:rPr lang="zh-CN" altLang="en-US" sz="2800" dirty="0" smtClean="0"/>
              <a:t>（</a:t>
            </a:r>
            <a:r>
              <a:rPr lang="en-US" altLang="zh-CN" sz="2800" dirty="0" smtClean="0"/>
              <a:t>3</a:t>
            </a:r>
            <a:r>
              <a:rPr lang="zh-CN" altLang="en-US" sz="2800" dirty="0" smtClean="0"/>
              <a:t>）愿景：成为中国企业改革的先锋和金融服务业学习的楷模，建设国际一流的综合金融服务集团。战略目标：争创“世界</a:t>
            </a:r>
            <a:r>
              <a:rPr lang="en-US" altLang="zh-CN" sz="2800" dirty="0" smtClean="0"/>
              <a:t>500</a:t>
            </a:r>
            <a:r>
              <a:rPr lang="zh-CN" altLang="en-US" sz="2800" dirty="0" smtClean="0"/>
              <a:t>强</a:t>
            </a:r>
            <a:r>
              <a:rPr lang="en-US" altLang="zh-CN" sz="2800" dirty="0" smtClean="0"/>
              <a:t>400</a:t>
            </a:r>
            <a:r>
              <a:rPr lang="zh-CN" altLang="en-US" sz="2800" dirty="0" smtClean="0"/>
              <a:t>优”。 </a:t>
            </a:r>
            <a:r>
              <a:rPr lang="en-US" altLang="zh-CN" sz="2800" dirty="0" smtClean="0"/>
              <a:t/>
            </a:r>
            <a:br>
              <a:rPr lang="en-US" altLang="zh-CN" sz="2800" dirty="0" smtClean="0"/>
            </a:br>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3600" dirty="0" smtClean="0">
                <a:ea typeface="宋体" charset="-122"/>
              </a:rPr>
              <a:t>第二章 组织的愿景、使命和战略目标</a:t>
            </a:r>
            <a:endParaRPr lang="en-US" altLang="zh-CN" sz="36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1338828"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组织的愿景</a:t>
            </a:r>
            <a:endParaRPr lang="en-US" altLang="zh-CN" b="1" dirty="0">
              <a:solidFill>
                <a:srgbClr val="000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1346844"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企业的使命</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1800493"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组织的战略目标</a:t>
            </a:r>
            <a:endParaRPr lang="en-US" altLang="zh-CN" b="1" dirty="0">
              <a:solidFill>
                <a:srgbClr val="FFC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2816813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0" y="214290"/>
            <a:ext cx="9144000" cy="6357982"/>
          </a:xfrm>
        </p:spPr>
        <p:txBody>
          <a:bodyPr/>
          <a:lstStyle/>
          <a:p>
            <a:r>
              <a:rPr lang="en-US" altLang="zh-CN" b="1" dirty="0" smtClean="0"/>
              <a:t> 3</a:t>
            </a:r>
            <a:r>
              <a:rPr lang="zh-CN" b="1" dirty="0" smtClean="0"/>
              <a:t>：诸葛亮的战略目标</a:t>
            </a:r>
            <a:r>
              <a:rPr lang="zh-CN" altLang="en-US" b="1" dirty="0" smtClean="0"/>
              <a:t>没</a:t>
            </a:r>
            <a:r>
              <a:rPr lang="zh-CN" b="1" dirty="0" smtClean="0"/>
              <a:t>实现原因是什么？</a:t>
            </a:r>
            <a:endParaRPr lang="en-US" altLang="zh-CN" b="1" dirty="0" smtClean="0"/>
          </a:p>
          <a:p>
            <a:r>
              <a:rPr lang="zh-CN" sz="2400" dirty="0" smtClean="0"/>
              <a:t>隆中对的战略失误主要体现在三个方面：</a:t>
            </a:r>
          </a:p>
          <a:p>
            <a:r>
              <a:rPr lang="zh-CN" sz="2400" dirty="0" smtClean="0"/>
              <a:t>一是战略思想失</a:t>
            </a:r>
            <a:r>
              <a:rPr lang="zh-CN" altLang="en-US" sz="2400" dirty="0" smtClean="0"/>
              <a:t>误</a:t>
            </a:r>
            <a:r>
              <a:rPr lang="zh-CN" sz="2400" dirty="0" smtClean="0"/>
              <a:t>。隆中对的主导思想是“先战而后求胜”，把刘备集团引导到豪强争战的漩涡之中，不得不进行无休止的争战</a:t>
            </a:r>
          </a:p>
          <a:p>
            <a:r>
              <a:rPr lang="zh-CN" sz="2400" dirty="0" smtClean="0"/>
              <a:t>二是战略选择不利。隆中对指导刘备集团谋取的战略地域是荆州和益州。荆州是战略上的必争之地，也即是一个是非之地，刘备占据荆州之后导致刘备集团在战略上始终处于被动局面，最终得而又失，损兵折将；益州地处边远，地势易进难出，不足以制天下。诸葛亮从益州兴兵，六次出征六次皆失，自然地理条件是其失败的客观因素之一。</a:t>
            </a:r>
          </a:p>
          <a:p>
            <a:r>
              <a:rPr lang="zh-CN" sz="2400" dirty="0" smtClean="0"/>
              <a:t>三是战略执行不力。中国兵法强调集中兵力，以兵力集中之势，战胜兵力分散之敌。为使弱势变为相对的强势，要掌握战争中的主动权，调动敌人而不被敌人调动，使敌人的兵力相对分散，我方兵力相对集中，以集中兵力各个歼灭分散之敌。毛泽东评说的“关羽、刘备、诸葛亮三分兵力”。三分兵力使本已弱势的蜀汉政权兵力不得集中，国势分散，战而无功，最终灭亡。</a:t>
            </a:r>
            <a:endParaRPr lang="zh-CN" altLang="en-US"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组织的战略目标</a:t>
            </a:r>
            <a:endParaRPr lang="zh-CN" altLang="en-US" dirty="0"/>
          </a:p>
        </p:txBody>
      </p:sp>
      <p:sp>
        <p:nvSpPr>
          <p:cNvPr id="3" name="内容占位符 2"/>
          <p:cNvSpPr>
            <a:spLocks noGrp="1"/>
          </p:cNvSpPr>
          <p:nvPr>
            <p:ph idx="1"/>
          </p:nvPr>
        </p:nvSpPr>
        <p:spPr/>
        <p:txBody>
          <a:bodyPr/>
          <a:lstStyle/>
          <a:p>
            <a:r>
              <a:rPr lang="zh-CN" altLang="en-US" dirty="0" smtClean="0"/>
              <a:t>战略目标的概念：是指企业在一定时期内沿其经营方向所预期达到的理想成果。</a:t>
            </a:r>
            <a:endParaRPr lang="en-US" altLang="zh-CN" dirty="0" smtClean="0"/>
          </a:p>
          <a:p>
            <a:r>
              <a:rPr lang="zh-CN" altLang="en-US" dirty="0" smtClean="0"/>
              <a:t>战略目标的特征：</a:t>
            </a:r>
            <a:endParaRPr lang="en-US" altLang="zh-CN" dirty="0" smtClean="0"/>
          </a:p>
          <a:p>
            <a:pPr lvl="1"/>
            <a:r>
              <a:rPr lang="zh-CN" altLang="en-US" dirty="0" smtClean="0"/>
              <a:t>挑战性</a:t>
            </a:r>
            <a:endParaRPr lang="en-US" altLang="zh-CN" dirty="0" smtClean="0"/>
          </a:p>
          <a:p>
            <a:pPr lvl="1"/>
            <a:r>
              <a:rPr lang="zh-CN" altLang="en-US" dirty="0" smtClean="0"/>
              <a:t>可度量性</a:t>
            </a:r>
            <a:endParaRPr lang="en-US" altLang="zh-CN" dirty="0" smtClean="0"/>
          </a:p>
          <a:p>
            <a:pPr lvl="1"/>
            <a:r>
              <a:rPr lang="zh-CN" altLang="en-US" dirty="0" smtClean="0"/>
              <a:t>系统性</a:t>
            </a:r>
            <a:endParaRPr lang="en-US" altLang="zh-CN" dirty="0" smtClean="0"/>
          </a:p>
          <a:p>
            <a:pPr lvl="1"/>
            <a:r>
              <a:rPr lang="zh-CN" altLang="en-US" dirty="0" smtClean="0"/>
              <a:t>相对稳定性及动态性</a:t>
            </a:r>
            <a:endParaRPr lang="en-US" altLang="zh-CN" dirty="0" smtClean="0"/>
          </a:p>
          <a:p>
            <a:pPr lvl="1">
              <a:buNone/>
            </a:pP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组织的战略目标</a:t>
            </a:r>
          </a:p>
        </p:txBody>
      </p:sp>
      <p:sp>
        <p:nvSpPr>
          <p:cNvPr id="3" name="内容占位符 2"/>
          <p:cNvSpPr>
            <a:spLocks noGrp="1"/>
          </p:cNvSpPr>
          <p:nvPr>
            <p:ph idx="1"/>
          </p:nvPr>
        </p:nvSpPr>
        <p:spPr/>
        <p:txBody>
          <a:bodyPr/>
          <a:lstStyle/>
          <a:p>
            <a:r>
              <a:rPr lang="zh-CN" altLang="en-US" dirty="0" smtClean="0"/>
              <a:t>战略目标的制定</a:t>
            </a:r>
            <a:endParaRPr lang="en-US" altLang="zh-CN" dirty="0" smtClean="0"/>
          </a:p>
          <a:p>
            <a:pPr lvl="1"/>
            <a:r>
              <a:rPr lang="zh-CN" altLang="en-US" dirty="0"/>
              <a:t>调查研究</a:t>
            </a:r>
            <a:endParaRPr lang="en-US" altLang="zh-CN" dirty="0"/>
          </a:p>
          <a:p>
            <a:pPr lvl="1"/>
            <a:r>
              <a:rPr lang="zh-CN" altLang="en-US" dirty="0"/>
              <a:t>拟定目标</a:t>
            </a:r>
            <a:endParaRPr lang="en-US" altLang="zh-CN" dirty="0"/>
          </a:p>
          <a:p>
            <a:pPr lvl="1"/>
            <a:r>
              <a:rPr lang="zh-CN" altLang="en-US" dirty="0"/>
              <a:t>评价论证</a:t>
            </a:r>
            <a:endParaRPr lang="en-US" altLang="zh-CN" dirty="0"/>
          </a:p>
          <a:p>
            <a:pPr lvl="1"/>
            <a:r>
              <a:rPr lang="zh-CN" altLang="en-US" dirty="0"/>
              <a:t>选定</a:t>
            </a:r>
            <a:r>
              <a:rPr lang="zh-CN" altLang="en-US" dirty="0" smtClean="0"/>
              <a:t>目标</a:t>
            </a:r>
            <a:endParaRPr lang="en-US" altLang="zh-CN" dirty="0"/>
          </a:p>
          <a:p>
            <a:r>
              <a:rPr lang="zh-CN" altLang="en-US" dirty="0" smtClean="0"/>
              <a:t>一个好的战略目标的标准：</a:t>
            </a:r>
            <a:endParaRPr lang="en-US" altLang="zh-CN" dirty="0" smtClean="0"/>
          </a:p>
          <a:p>
            <a:pPr lvl="1"/>
            <a:r>
              <a:rPr lang="zh-CN" altLang="en-US" dirty="0" smtClean="0"/>
              <a:t>要有崇高的意义</a:t>
            </a:r>
            <a:endParaRPr lang="en-US" altLang="zh-CN" dirty="0"/>
          </a:p>
          <a:p>
            <a:pPr lvl="1"/>
            <a:r>
              <a:rPr lang="zh-CN" altLang="en-US" dirty="0"/>
              <a:t>要</a:t>
            </a:r>
            <a:r>
              <a:rPr lang="zh-CN" altLang="en-US" dirty="0" smtClean="0"/>
              <a:t>有比较明确的又是十分具有挑战性的目标</a:t>
            </a:r>
            <a:endParaRPr lang="en-US" altLang="zh-CN" dirty="0"/>
          </a:p>
          <a:p>
            <a:pPr lvl="1"/>
            <a:r>
              <a:rPr lang="zh-CN" altLang="en-US" dirty="0"/>
              <a:t>要</a:t>
            </a:r>
            <a:r>
              <a:rPr lang="zh-CN" altLang="en-US" dirty="0" smtClean="0"/>
              <a:t>简洁，容易对内对外沟通，做到人人皆知</a:t>
            </a:r>
            <a:endParaRPr lang="en-US" altLang="zh-CN" dirty="0"/>
          </a:p>
          <a:p>
            <a:endParaRPr lang="en-US" altLang="zh-CN" dirty="0"/>
          </a:p>
        </p:txBody>
      </p:sp>
    </p:spTree>
    <p:extLst>
      <p:ext uri="{BB962C8B-B14F-4D97-AF65-F5344CB8AC3E}">
        <p14:creationId xmlns:p14="http://schemas.microsoft.com/office/powerpoint/2010/main" val="231151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第三章 组织的内外环境分析</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76585"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FFC000"/>
                </a:solidFill>
                <a:ea typeface="宋体" charset="-122"/>
              </a:rPr>
              <a:t>组织的外部环境分析</a:t>
            </a:r>
            <a:endParaRPr lang="en-US" altLang="zh-CN" b="1" dirty="0">
              <a:solidFill>
                <a:srgbClr val="FFC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组织的资源与能力分析</a:t>
            </a:r>
            <a:endParaRPr lang="en-US" altLang="zh-CN" b="1" dirty="0">
              <a:solidFill>
                <a:srgbClr val="000000"/>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318548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组织的竞争机会与能力的识别</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组织的外部环境分析</a:t>
            </a:r>
            <a:r>
              <a:rPr lang="en-US" altLang="zh-CN" dirty="0" smtClean="0"/>
              <a:t/>
            </a:r>
            <a:br>
              <a:rPr lang="en-US" altLang="zh-CN" dirty="0" smtClean="0"/>
            </a:br>
            <a:r>
              <a:rPr lang="en-US" altLang="zh-CN" dirty="0" smtClean="0"/>
              <a:t>3.1.1 </a:t>
            </a:r>
            <a:r>
              <a:rPr lang="zh-CN" altLang="en-US" dirty="0" smtClean="0"/>
              <a:t>组织的宏观环境分析</a:t>
            </a:r>
            <a:endParaRPr lang="zh-CN" altLang="en-US" dirty="0"/>
          </a:p>
        </p:txBody>
      </p:sp>
      <p:sp>
        <p:nvSpPr>
          <p:cNvPr id="4" name="页脚占位符 3"/>
          <p:cNvSpPr>
            <a:spLocks noGrp="1"/>
          </p:cNvSpPr>
          <p:nvPr>
            <p:ph type="ftr" sz="quarter" idx="10"/>
          </p:nvPr>
        </p:nvSpPr>
        <p:spPr>
          <a:xfrm>
            <a:off x="5867400" y="6461125"/>
            <a:ext cx="2895600" cy="320675"/>
          </a:xfrm>
        </p:spPr>
        <p:txBody>
          <a:bodyPr/>
          <a:lstStyle/>
          <a:p>
            <a:r>
              <a:rPr lang="en-US" altLang="zh-CN"/>
              <a:t>Company Logo</a:t>
            </a:r>
          </a:p>
        </p:txBody>
      </p:sp>
      <p:grpSp>
        <p:nvGrpSpPr>
          <p:cNvPr id="3" name="Group 3"/>
          <p:cNvGrpSpPr>
            <a:grpSpLocks/>
          </p:cNvGrpSpPr>
          <p:nvPr/>
        </p:nvGrpSpPr>
        <p:grpSpPr bwMode="auto">
          <a:xfrm>
            <a:off x="3505200" y="1752600"/>
            <a:ext cx="2362200" cy="2438400"/>
            <a:chOff x="4071" y="1584"/>
            <a:chExt cx="1092" cy="1097"/>
          </a:xfrm>
        </p:grpSpPr>
        <p:sp>
          <p:nvSpPr>
            <p:cNvPr id="6" name="Oval 4"/>
            <p:cNvSpPr>
              <a:spLocks noChangeArrowheads="1"/>
            </p:cNvSpPr>
            <p:nvPr/>
          </p:nvSpPr>
          <p:spPr bwMode="gray">
            <a:xfrm>
              <a:off x="4071" y="1584"/>
              <a:ext cx="1090" cy="1088"/>
            </a:xfrm>
            <a:prstGeom prst="ellipse">
              <a:avLst/>
            </a:prstGeom>
            <a:gradFill rotWithShape="1">
              <a:gsLst>
                <a:gs pos="0">
                  <a:srgbClr val="D8755A">
                    <a:gamma/>
                    <a:tint val="0"/>
                    <a:invGamma/>
                  </a:srgbClr>
                </a:gs>
                <a:gs pos="50000">
                  <a:srgbClr val="D8755A"/>
                </a:gs>
                <a:gs pos="100000">
                  <a:srgbClr val="D8755A">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7" name="Oval 5"/>
            <p:cNvSpPr>
              <a:spLocks noChangeArrowheads="1"/>
            </p:cNvSpPr>
            <p:nvPr/>
          </p:nvSpPr>
          <p:spPr bwMode="gray">
            <a:xfrm>
              <a:off x="4073" y="1593"/>
              <a:ext cx="1090" cy="1088"/>
            </a:xfrm>
            <a:prstGeom prst="ellipse">
              <a:avLst/>
            </a:prstGeom>
            <a:gradFill rotWithShape="1">
              <a:gsLst>
                <a:gs pos="0">
                  <a:srgbClr val="D8755A">
                    <a:alpha val="32001"/>
                  </a:srgbClr>
                </a:gs>
                <a:gs pos="100000">
                  <a:srgbClr val="D8755A">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8" name="Oval 6"/>
            <p:cNvSpPr>
              <a:spLocks noChangeArrowheads="1"/>
            </p:cNvSpPr>
            <p:nvPr/>
          </p:nvSpPr>
          <p:spPr bwMode="gray">
            <a:xfrm>
              <a:off x="4131" y="1655"/>
              <a:ext cx="946" cy="945"/>
            </a:xfrm>
            <a:prstGeom prst="ellipse">
              <a:avLst/>
            </a:prstGeom>
            <a:gradFill rotWithShape="1">
              <a:gsLst>
                <a:gs pos="0">
                  <a:srgbClr val="D8755A">
                    <a:gamma/>
                    <a:shade val="54118"/>
                    <a:invGamma/>
                  </a:srgbClr>
                </a:gs>
                <a:gs pos="50000">
                  <a:srgbClr val="D8755A"/>
                </a:gs>
                <a:gs pos="100000">
                  <a:srgbClr val="D8755A">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9" name="Oval 7"/>
            <p:cNvSpPr>
              <a:spLocks noChangeArrowheads="1"/>
            </p:cNvSpPr>
            <p:nvPr/>
          </p:nvSpPr>
          <p:spPr bwMode="gray">
            <a:xfrm>
              <a:off x="4128" y="1650"/>
              <a:ext cx="946" cy="945"/>
            </a:xfrm>
            <a:prstGeom prst="ellipse">
              <a:avLst/>
            </a:prstGeom>
            <a:gradFill rotWithShape="1">
              <a:gsLst>
                <a:gs pos="0">
                  <a:srgbClr val="D8755A">
                    <a:gamma/>
                    <a:shade val="63529"/>
                    <a:invGamma/>
                  </a:srgbClr>
                </a:gs>
                <a:gs pos="100000">
                  <a:srgbClr val="D8755A">
                    <a:alpha val="0"/>
                  </a:srgbClr>
                </a:gs>
              </a:gsLst>
              <a:lin ang="2700000" scaled="1"/>
            </a:gradFill>
            <a:ln w="38100" algn="ctr">
              <a:noFill/>
              <a:round/>
              <a:headEnd/>
              <a:tailEnd/>
            </a:ln>
            <a:effectLst/>
          </p:spPr>
          <p:txBody>
            <a:bodyPr anchor="ctr">
              <a:spAutoFit/>
            </a:bodyPr>
            <a:lstStyle/>
            <a:p>
              <a:endParaRPr lang="zh-CN" altLang="en-US"/>
            </a:p>
          </p:txBody>
        </p:sp>
        <p:sp>
          <p:nvSpPr>
            <p:cNvPr id="10" name="Oval 8"/>
            <p:cNvSpPr>
              <a:spLocks noChangeArrowheads="1"/>
            </p:cNvSpPr>
            <p:nvPr/>
          </p:nvSpPr>
          <p:spPr bwMode="gray">
            <a:xfrm>
              <a:off x="4178" y="1703"/>
              <a:ext cx="852" cy="850"/>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 name="Group 9"/>
            <p:cNvGrpSpPr>
              <a:grpSpLocks/>
            </p:cNvGrpSpPr>
            <p:nvPr/>
          </p:nvGrpSpPr>
          <p:grpSpPr bwMode="auto">
            <a:xfrm>
              <a:off x="4197" y="1716"/>
              <a:ext cx="826" cy="825"/>
              <a:chOff x="4166" y="1706"/>
              <a:chExt cx="1252" cy="1252"/>
            </a:xfrm>
          </p:grpSpPr>
          <p:sp>
            <p:nvSpPr>
              <p:cNvPr id="12" name="Oval 1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3" name="Oval 1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4" name="Oval 1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5" name="Oval 1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11" name="Group 14"/>
          <p:cNvGrpSpPr>
            <a:grpSpLocks/>
          </p:cNvGrpSpPr>
          <p:nvPr/>
        </p:nvGrpSpPr>
        <p:grpSpPr bwMode="auto">
          <a:xfrm>
            <a:off x="2895600" y="2743200"/>
            <a:ext cx="3581400" cy="1828800"/>
            <a:chOff x="1680" y="1824"/>
            <a:chExt cx="2256" cy="1152"/>
          </a:xfrm>
        </p:grpSpPr>
        <p:sp>
          <p:nvSpPr>
            <p:cNvPr id="17" name="AutoShape 15"/>
            <p:cNvSpPr>
              <a:spLocks noChangeArrowheads="1"/>
            </p:cNvSpPr>
            <p:nvPr/>
          </p:nvSpPr>
          <p:spPr bwMode="gray">
            <a:xfrm rot="10800000">
              <a:off x="3552"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8" name="AutoShape 16"/>
            <p:cNvSpPr>
              <a:spLocks noChangeArrowheads="1"/>
            </p:cNvSpPr>
            <p:nvPr/>
          </p:nvSpPr>
          <p:spPr bwMode="gray">
            <a:xfrm rot="-25285140">
              <a:off x="2112" y="2640"/>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19" name="AutoShape 17"/>
            <p:cNvSpPr>
              <a:spLocks noChangeArrowheads="1"/>
            </p:cNvSpPr>
            <p:nvPr/>
          </p:nvSpPr>
          <p:spPr bwMode="gray">
            <a:xfrm>
              <a:off x="1680" y="1824"/>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sp>
          <p:nvSpPr>
            <p:cNvPr id="20" name="AutoShape 18"/>
            <p:cNvSpPr>
              <a:spLocks noChangeArrowheads="1"/>
            </p:cNvSpPr>
            <p:nvPr/>
          </p:nvSpPr>
          <p:spPr bwMode="gray">
            <a:xfrm rot="-29384550">
              <a:off x="3120" y="2640"/>
              <a:ext cx="384" cy="288"/>
            </a:xfrm>
            <a:prstGeom prst="leftArrow">
              <a:avLst>
                <a:gd name="adj1" fmla="val 31250"/>
                <a:gd name="adj2" fmla="val 71531"/>
              </a:avLst>
            </a:prstGeom>
            <a:gradFill rotWithShape="1">
              <a:gsLst>
                <a:gs pos="0">
                  <a:srgbClr val="666699"/>
                </a:gs>
                <a:gs pos="100000">
                  <a:srgbClr val="666699">
                    <a:gamma/>
                    <a:tint val="42353"/>
                    <a:invGamma/>
                  </a:srgbClr>
                </a:gs>
              </a:gsLst>
              <a:lin ang="0" scaled="1"/>
            </a:gradFill>
            <a:ln w="9525" algn="ctr">
              <a:noFill/>
              <a:miter lim="800000"/>
              <a:headEnd/>
              <a:tailEnd/>
            </a:ln>
            <a:effectLst/>
          </p:spPr>
          <p:txBody>
            <a:bodyPr wrap="none" anchor="ctr"/>
            <a:lstStyle/>
            <a:p>
              <a:endParaRPr lang="zh-CN" altLang="en-US"/>
            </a:p>
          </p:txBody>
        </p:sp>
      </p:grpSp>
      <p:sp>
        <p:nvSpPr>
          <p:cNvPr id="21" name="Text Box 19"/>
          <p:cNvSpPr txBox="1">
            <a:spLocks noChangeArrowheads="1"/>
          </p:cNvSpPr>
          <p:nvPr/>
        </p:nvSpPr>
        <p:spPr bwMode="gray">
          <a:xfrm>
            <a:off x="3659478" y="2514600"/>
            <a:ext cx="2040944" cy="461665"/>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000000"/>
                </a:solidFill>
                <a:ea typeface="宋体" charset="-122"/>
              </a:rPr>
              <a:t>宏观环境分析</a:t>
            </a:r>
            <a:endParaRPr lang="en-US" altLang="zh-CN" sz="2400" b="1" dirty="0">
              <a:solidFill>
                <a:srgbClr val="000000"/>
              </a:solidFill>
              <a:ea typeface="宋体" charset="-122"/>
            </a:endParaRPr>
          </a:p>
        </p:txBody>
      </p:sp>
      <p:grpSp>
        <p:nvGrpSpPr>
          <p:cNvPr id="16" name="Group 20"/>
          <p:cNvGrpSpPr>
            <a:grpSpLocks/>
          </p:cNvGrpSpPr>
          <p:nvPr/>
        </p:nvGrpSpPr>
        <p:grpSpPr bwMode="auto">
          <a:xfrm>
            <a:off x="6637338" y="2286000"/>
            <a:ext cx="1439862" cy="1439863"/>
            <a:chOff x="2789" y="1625"/>
            <a:chExt cx="907" cy="907"/>
          </a:xfrm>
        </p:grpSpPr>
        <p:sp>
          <p:nvSpPr>
            <p:cNvPr id="23" name="Oval 21"/>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24" name="Oval 22"/>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25" name="Oval 23"/>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26" name="Oval 24"/>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27" name="Oval 25"/>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22" name="Group 26"/>
            <p:cNvGrpSpPr>
              <a:grpSpLocks/>
            </p:cNvGrpSpPr>
            <p:nvPr/>
          </p:nvGrpSpPr>
          <p:grpSpPr bwMode="auto">
            <a:xfrm>
              <a:off x="2899" y="1735"/>
              <a:ext cx="687" cy="688"/>
              <a:chOff x="4166" y="1706"/>
              <a:chExt cx="1252" cy="1252"/>
            </a:xfrm>
          </p:grpSpPr>
          <p:sp>
            <p:nvSpPr>
              <p:cNvPr id="29" name="Oval 2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3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33" name="Text Box 31"/>
          <p:cNvSpPr txBox="1">
            <a:spLocks noChangeArrowheads="1"/>
          </p:cNvSpPr>
          <p:nvPr/>
        </p:nvSpPr>
        <p:spPr bwMode="gray">
          <a:xfrm>
            <a:off x="6737657" y="2819400"/>
            <a:ext cx="1217000" cy="707886"/>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社会文化</a:t>
            </a:r>
            <a:endParaRPr lang="en-US" altLang="zh-CN" sz="2000" b="1" dirty="0" smtClean="0">
              <a:solidFill>
                <a:srgbClr val="000000"/>
              </a:solidFill>
              <a:ea typeface="宋体" charset="-122"/>
            </a:endParaRPr>
          </a:p>
          <a:p>
            <a:pPr algn="ctr" eaLnBrk="0" hangingPunct="0"/>
            <a:r>
              <a:rPr lang="zh-CN" altLang="en-US" sz="2000" b="1" dirty="0" smtClean="0">
                <a:solidFill>
                  <a:srgbClr val="000000"/>
                </a:solidFill>
                <a:ea typeface="宋体" charset="-122"/>
              </a:rPr>
              <a:t>环境</a:t>
            </a:r>
            <a:endParaRPr lang="en-US" altLang="zh-CN" sz="2000" b="1" dirty="0">
              <a:solidFill>
                <a:srgbClr val="000000"/>
              </a:solidFill>
              <a:ea typeface="宋体" charset="-122"/>
            </a:endParaRPr>
          </a:p>
        </p:txBody>
      </p:sp>
      <p:grpSp>
        <p:nvGrpSpPr>
          <p:cNvPr id="28" name="Group 32"/>
          <p:cNvGrpSpPr>
            <a:grpSpLocks/>
          </p:cNvGrpSpPr>
          <p:nvPr/>
        </p:nvGrpSpPr>
        <p:grpSpPr bwMode="auto">
          <a:xfrm>
            <a:off x="5257800" y="4495800"/>
            <a:ext cx="1444625" cy="1524000"/>
            <a:chOff x="864" y="1680"/>
            <a:chExt cx="910" cy="960"/>
          </a:xfrm>
        </p:grpSpPr>
        <p:sp>
          <p:nvSpPr>
            <p:cNvPr id="35" name="Oval 33"/>
            <p:cNvSpPr>
              <a:spLocks noChangeArrowheads="1"/>
            </p:cNvSpPr>
            <p:nvPr/>
          </p:nvSpPr>
          <p:spPr bwMode="gray">
            <a:xfrm>
              <a:off x="864" y="1680"/>
              <a:ext cx="910" cy="960"/>
            </a:xfrm>
            <a:prstGeom prst="ellipse">
              <a:avLst/>
            </a:prstGeom>
            <a:gradFill rotWithShape="1">
              <a:gsLst>
                <a:gs pos="0">
                  <a:srgbClr val="FF6699">
                    <a:gamma/>
                    <a:tint val="0"/>
                    <a:invGamma/>
                  </a:srgbClr>
                </a:gs>
                <a:gs pos="50000">
                  <a:srgbClr val="FF6699"/>
                </a:gs>
                <a:gs pos="100000">
                  <a:srgbClr val="FF6699">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36" name="Oval 34"/>
            <p:cNvSpPr>
              <a:spLocks noChangeArrowheads="1"/>
            </p:cNvSpPr>
            <p:nvPr/>
          </p:nvSpPr>
          <p:spPr bwMode="gray">
            <a:xfrm>
              <a:off x="864" y="1680"/>
              <a:ext cx="910" cy="960"/>
            </a:xfrm>
            <a:prstGeom prst="ellipse">
              <a:avLst/>
            </a:prstGeom>
            <a:gradFill rotWithShape="1">
              <a:gsLst>
                <a:gs pos="0">
                  <a:srgbClr val="FF6699">
                    <a:alpha val="32001"/>
                  </a:srgbClr>
                </a:gs>
                <a:gs pos="100000">
                  <a:srgbClr val="FF6699">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37" name="Oval 35"/>
            <p:cNvSpPr>
              <a:spLocks noChangeArrowheads="1"/>
            </p:cNvSpPr>
            <p:nvPr/>
          </p:nvSpPr>
          <p:spPr bwMode="gray">
            <a:xfrm>
              <a:off x="923" y="1742"/>
              <a:ext cx="792" cy="836"/>
            </a:xfrm>
            <a:prstGeom prst="ellipse">
              <a:avLst/>
            </a:prstGeom>
            <a:gradFill rotWithShape="1">
              <a:gsLst>
                <a:gs pos="0">
                  <a:srgbClr val="FF6699">
                    <a:gamma/>
                    <a:shade val="54118"/>
                    <a:invGamma/>
                  </a:srgbClr>
                </a:gs>
                <a:gs pos="50000">
                  <a:srgbClr val="FF6699"/>
                </a:gs>
                <a:gs pos="100000">
                  <a:srgbClr val="FF6699">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38" name="Oval 36"/>
            <p:cNvSpPr>
              <a:spLocks noChangeArrowheads="1"/>
            </p:cNvSpPr>
            <p:nvPr/>
          </p:nvSpPr>
          <p:spPr bwMode="gray">
            <a:xfrm>
              <a:off x="912" y="1728"/>
              <a:ext cx="791" cy="836"/>
            </a:xfrm>
            <a:prstGeom prst="ellipse">
              <a:avLst/>
            </a:prstGeom>
            <a:gradFill rotWithShape="1">
              <a:gsLst>
                <a:gs pos="0">
                  <a:srgbClr val="FF6699">
                    <a:gamma/>
                    <a:shade val="63529"/>
                    <a:invGamma/>
                  </a:srgbClr>
                </a:gs>
                <a:gs pos="100000">
                  <a:srgbClr val="FF6699">
                    <a:alpha val="0"/>
                  </a:srgbClr>
                </a:gs>
              </a:gsLst>
              <a:lin ang="2700000" scaled="1"/>
            </a:gradFill>
            <a:ln w="38100" algn="ctr">
              <a:noFill/>
              <a:round/>
              <a:headEnd/>
              <a:tailEnd/>
            </a:ln>
            <a:effectLst/>
          </p:spPr>
          <p:txBody>
            <a:bodyPr anchor="ctr">
              <a:spAutoFit/>
            </a:bodyPr>
            <a:lstStyle/>
            <a:p>
              <a:endParaRPr lang="zh-CN" altLang="en-US"/>
            </a:p>
          </p:txBody>
        </p:sp>
        <p:sp>
          <p:nvSpPr>
            <p:cNvPr id="39" name="Oval 37"/>
            <p:cNvSpPr>
              <a:spLocks noChangeArrowheads="1"/>
            </p:cNvSpPr>
            <p:nvPr/>
          </p:nvSpPr>
          <p:spPr bwMode="gray">
            <a:xfrm>
              <a:off x="966" y="1785"/>
              <a:ext cx="712" cy="750"/>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0" name="Oval 38"/>
            <p:cNvSpPr>
              <a:spLocks noChangeArrowheads="1"/>
            </p:cNvSpPr>
            <p:nvPr/>
          </p:nvSpPr>
          <p:spPr bwMode="gray">
            <a:xfrm>
              <a:off x="960" y="1776"/>
              <a:ext cx="689" cy="727"/>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41" name="Oval 39"/>
            <p:cNvSpPr>
              <a:spLocks noChangeArrowheads="1"/>
            </p:cNvSpPr>
            <p:nvPr/>
          </p:nvSpPr>
          <p:spPr bwMode="gray">
            <a:xfrm>
              <a:off x="986" y="1801"/>
              <a:ext cx="673" cy="709"/>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2" name="Oval 40"/>
            <p:cNvSpPr>
              <a:spLocks noChangeArrowheads="1"/>
            </p:cNvSpPr>
            <p:nvPr/>
          </p:nvSpPr>
          <p:spPr bwMode="gray">
            <a:xfrm>
              <a:off x="994" y="1808"/>
              <a:ext cx="640" cy="663"/>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43" name="Oval 41"/>
            <p:cNvSpPr>
              <a:spLocks noChangeArrowheads="1"/>
            </p:cNvSpPr>
            <p:nvPr/>
          </p:nvSpPr>
          <p:spPr bwMode="gray">
            <a:xfrm>
              <a:off x="1031" y="1827"/>
              <a:ext cx="569" cy="538"/>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sp>
          <p:nvSpPr>
            <p:cNvPr id="44" name="Text Box 42"/>
            <p:cNvSpPr txBox="1">
              <a:spLocks noChangeArrowheads="1"/>
            </p:cNvSpPr>
            <p:nvPr/>
          </p:nvSpPr>
          <p:spPr bwMode="gray">
            <a:xfrm>
              <a:off x="943" y="2054"/>
              <a:ext cx="767" cy="252"/>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技术环境</a:t>
              </a:r>
              <a:endParaRPr lang="en-US" altLang="zh-CN" sz="2000" b="1" dirty="0">
                <a:solidFill>
                  <a:srgbClr val="000000"/>
                </a:solidFill>
                <a:ea typeface="宋体" charset="-122"/>
              </a:endParaRPr>
            </a:p>
          </p:txBody>
        </p:sp>
      </p:grpSp>
      <p:grpSp>
        <p:nvGrpSpPr>
          <p:cNvPr id="34" name="Group 43"/>
          <p:cNvGrpSpPr>
            <a:grpSpLocks/>
          </p:cNvGrpSpPr>
          <p:nvPr/>
        </p:nvGrpSpPr>
        <p:grpSpPr bwMode="auto">
          <a:xfrm>
            <a:off x="1295400" y="2286000"/>
            <a:ext cx="1446213" cy="1524000"/>
            <a:chOff x="884" y="2523"/>
            <a:chExt cx="862" cy="862"/>
          </a:xfrm>
        </p:grpSpPr>
        <p:sp>
          <p:nvSpPr>
            <p:cNvPr id="46" name="Oval 44"/>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47" name="Oval 45"/>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48" name="Oval 46"/>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49" name="Oval 47"/>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w="38100" algn="ctr">
              <a:noFill/>
              <a:round/>
              <a:headEnd/>
              <a:tailEnd/>
            </a:ln>
            <a:effectLst/>
          </p:spPr>
          <p:txBody>
            <a:bodyPr anchor="ctr">
              <a:spAutoFit/>
            </a:bodyPr>
            <a:lstStyle/>
            <a:p>
              <a:endParaRPr lang="zh-CN" altLang="en-US"/>
            </a:p>
          </p:txBody>
        </p:sp>
        <p:sp>
          <p:nvSpPr>
            <p:cNvPr id="50" name="Oval 48"/>
            <p:cNvSpPr>
              <a:spLocks noChangeArrowheads="1"/>
            </p:cNvSpPr>
            <p:nvPr/>
          </p:nvSpPr>
          <p:spPr bwMode="gray">
            <a:xfrm>
              <a:off x="981" y="2617"/>
              <a:ext cx="674" cy="674"/>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 name="Oval 49"/>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52" name="Oval 50"/>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 name="Oval 51"/>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54" name="Oval 52"/>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55" name="Text Box 53"/>
          <p:cNvSpPr txBox="1">
            <a:spLocks noChangeArrowheads="1"/>
          </p:cNvSpPr>
          <p:nvPr/>
        </p:nvSpPr>
        <p:spPr bwMode="gray">
          <a:xfrm>
            <a:off x="1421119" y="2879725"/>
            <a:ext cx="1217001" cy="400110"/>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政治环境</a:t>
            </a:r>
            <a:endParaRPr lang="en-US" altLang="zh-CN" sz="2000" b="1" dirty="0">
              <a:solidFill>
                <a:srgbClr val="000000"/>
              </a:solidFill>
              <a:ea typeface="宋体" charset="-122"/>
            </a:endParaRPr>
          </a:p>
        </p:txBody>
      </p:sp>
      <p:grpSp>
        <p:nvGrpSpPr>
          <p:cNvPr id="45" name="Group 54"/>
          <p:cNvGrpSpPr>
            <a:grpSpLocks/>
          </p:cNvGrpSpPr>
          <p:nvPr/>
        </p:nvGrpSpPr>
        <p:grpSpPr bwMode="auto">
          <a:xfrm>
            <a:off x="2598738" y="4495800"/>
            <a:ext cx="1439862" cy="1439863"/>
            <a:chOff x="1685" y="3125"/>
            <a:chExt cx="907" cy="907"/>
          </a:xfrm>
        </p:grpSpPr>
        <p:grpSp>
          <p:nvGrpSpPr>
            <p:cNvPr id="56" name="Group 55"/>
            <p:cNvGrpSpPr>
              <a:grpSpLocks/>
            </p:cNvGrpSpPr>
            <p:nvPr/>
          </p:nvGrpSpPr>
          <p:grpSpPr bwMode="auto">
            <a:xfrm>
              <a:off x="1685" y="3125"/>
              <a:ext cx="907" cy="907"/>
              <a:chOff x="2832" y="1728"/>
              <a:chExt cx="907" cy="907"/>
            </a:xfrm>
          </p:grpSpPr>
          <p:sp>
            <p:nvSpPr>
              <p:cNvPr id="59" name="Oval 56"/>
              <p:cNvSpPr>
                <a:spLocks noChangeArrowheads="1"/>
              </p:cNvSpPr>
              <p:nvPr/>
            </p:nvSpPr>
            <p:spPr bwMode="gray">
              <a:xfrm>
                <a:off x="2832" y="1728"/>
                <a:ext cx="907" cy="907"/>
              </a:xfrm>
              <a:prstGeom prst="ellipse">
                <a:avLst/>
              </a:prstGeom>
              <a:gradFill rotWithShape="1">
                <a:gsLst>
                  <a:gs pos="0">
                    <a:srgbClr val="3965E1">
                      <a:gamma/>
                      <a:tint val="0"/>
                      <a:invGamma/>
                    </a:srgbClr>
                  </a:gs>
                  <a:gs pos="50000">
                    <a:srgbClr val="3965E1"/>
                  </a:gs>
                  <a:gs pos="100000">
                    <a:srgbClr val="3965E1">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60" name="Oval 57"/>
              <p:cNvSpPr>
                <a:spLocks noChangeArrowheads="1"/>
              </p:cNvSpPr>
              <p:nvPr/>
            </p:nvSpPr>
            <p:spPr bwMode="gray">
              <a:xfrm>
                <a:off x="2832" y="1728"/>
                <a:ext cx="907" cy="907"/>
              </a:xfrm>
              <a:prstGeom prst="ellipse">
                <a:avLst/>
              </a:prstGeom>
              <a:gradFill rotWithShape="1">
                <a:gsLst>
                  <a:gs pos="0">
                    <a:srgbClr val="3965E1">
                      <a:alpha val="32001"/>
                    </a:srgbClr>
                  </a:gs>
                  <a:gs pos="100000">
                    <a:srgbClr val="3965E1">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61" name="Oval 58"/>
              <p:cNvSpPr>
                <a:spLocks noChangeArrowheads="1"/>
              </p:cNvSpPr>
              <p:nvPr/>
            </p:nvSpPr>
            <p:spPr bwMode="gray">
              <a:xfrm>
                <a:off x="2889" y="1788"/>
                <a:ext cx="787" cy="788"/>
              </a:xfrm>
              <a:prstGeom prst="ellipse">
                <a:avLst/>
              </a:prstGeom>
              <a:gradFill rotWithShape="1">
                <a:gsLst>
                  <a:gs pos="0">
                    <a:srgbClr val="3965E1">
                      <a:gamma/>
                      <a:shade val="54118"/>
                      <a:invGamma/>
                    </a:srgbClr>
                  </a:gs>
                  <a:gs pos="50000">
                    <a:srgbClr val="3965E1"/>
                  </a:gs>
                  <a:gs pos="100000">
                    <a:srgbClr val="3965E1">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62" name="Oval 59"/>
              <p:cNvSpPr>
                <a:spLocks noChangeArrowheads="1"/>
              </p:cNvSpPr>
              <p:nvPr/>
            </p:nvSpPr>
            <p:spPr bwMode="gray">
              <a:xfrm>
                <a:off x="2889" y="1794"/>
                <a:ext cx="787" cy="788"/>
              </a:xfrm>
              <a:prstGeom prst="ellipse">
                <a:avLst/>
              </a:prstGeom>
              <a:gradFill rotWithShape="1">
                <a:gsLst>
                  <a:gs pos="0">
                    <a:srgbClr val="3965E1">
                      <a:gamma/>
                      <a:shade val="66667"/>
                      <a:invGamma/>
                    </a:srgbClr>
                  </a:gs>
                  <a:gs pos="100000">
                    <a:srgbClr val="3965E1">
                      <a:alpha val="0"/>
                    </a:srgbClr>
                  </a:gs>
                </a:gsLst>
                <a:lin ang="2700000" scaled="1"/>
              </a:gradFill>
              <a:ln w="38100" algn="ctr">
                <a:noFill/>
                <a:round/>
                <a:headEnd/>
                <a:tailEnd/>
              </a:ln>
              <a:effectLst/>
            </p:spPr>
            <p:txBody>
              <a:bodyPr anchor="ctr">
                <a:spAutoFit/>
              </a:bodyPr>
              <a:lstStyle/>
              <a:p>
                <a:endParaRPr lang="zh-CN" altLang="en-US"/>
              </a:p>
            </p:txBody>
          </p:sp>
          <p:sp>
            <p:nvSpPr>
              <p:cNvPr id="63" name="Oval 60"/>
              <p:cNvSpPr>
                <a:spLocks noChangeArrowheads="1"/>
              </p:cNvSpPr>
              <p:nvPr/>
            </p:nvSpPr>
            <p:spPr bwMode="gray">
              <a:xfrm>
                <a:off x="2928" y="1833"/>
                <a:ext cx="709" cy="709"/>
              </a:xfrm>
              <a:prstGeom prst="ellipse">
                <a:avLst/>
              </a:prstGeom>
              <a:gradFill rotWithShape="1">
                <a:gsLst>
                  <a:gs pos="0">
                    <a:srgbClr val="3965E1"/>
                  </a:gs>
                  <a:gs pos="100000">
                    <a:srgbClr val="3965E1">
                      <a:gamma/>
                      <a:shade val="5882"/>
                      <a:invGamma/>
                    </a:srgbClr>
                  </a:gs>
                </a:gsLst>
                <a:lin ang="5400000" scaled="1"/>
              </a:gradFill>
              <a:ln w="38100" algn="ctr">
                <a:noFill/>
                <a:round/>
                <a:headEnd/>
                <a:tailEnd/>
              </a:ln>
              <a:effectLst/>
            </p:spPr>
            <p:txBody>
              <a:bodyPr anchor="ctr">
                <a:spAutoFit/>
              </a:bodyPr>
              <a:lstStyle/>
              <a:p>
                <a:endParaRPr lang="zh-CN" altLang="en-US"/>
              </a:p>
            </p:txBody>
          </p:sp>
          <p:grpSp>
            <p:nvGrpSpPr>
              <p:cNvPr id="57" name="Group 61"/>
              <p:cNvGrpSpPr>
                <a:grpSpLocks/>
              </p:cNvGrpSpPr>
              <p:nvPr/>
            </p:nvGrpSpPr>
            <p:grpSpPr bwMode="auto">
              <a:xfrm>
                <a:off x="2946" y="1842"/>
                <a:ext cx="687" cy="688"/>
                <a:chOff x="4166" y="1706"/>
                <a:chExt cx="1252" cy="1252"/>
              </a:xfrm>
            </p:grpSpPr>
            <p:sp>
              <p:nvSpPr>
                <p:cNvPr id="65" name="Oval 6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66" name="Oval 6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67" name="Oval 6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68" name="Oval 6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8" name="Text Box 66"/>
            <p:cNvSpPr txBox="1">
              <a:spLocks noChangeArrowheads="1"/>
            </p:cNvSpPr>
            <p:nvPr/>
          </p:nvSpPr>
          <p:spPr bwMode="gray">
            <a:xfrm>
              <a:off x="1746" y="3456"/>
              <a:ext cx="767" cy="252"/>
            </a:xfrm>
            <a:prstGeom prst="rect">
              <a:avLst/>
            </a:prstGeom>
            <a:noFill/>
            <a:ln w="9525" algn="ctr">
              <a:noFill/>
              <a:miter lim="800000"/>
              <a:headEnd/>
              <a:tailEnd/>
            </a:ln>
            <a:effectLst/>
          </p:spPr>
          <p:txBody>
            <a:bodyPr wrap="none">
              <a:spAutoFit/>
            </a:bodyPr>
            <a:lstStyle/>
            <a:p>
              <a:pPr algn="ctr" eaLnBrk="0" hangingPunct="0"/>
              <a:r>
                <a:rPr lang="zh-CN" altLang="en-US" sz="2000" b="1" dirty="0" smtClean="0">
                  <a:solidFill>
                    <a:srgbClr val="000000"/>
                  </a:solidFill>
                  <a:ea typeface="宋体" charset="-122"/>
                </a:rPr>
                <a:t>经济环境</a:t>
              </a:r>
              <a:endParaRPr lang="en-US" altLang="zh-CN" sz="2000" b="1" dirty="0">
                <a:solidFill>
                  <a:srgbClr val="000000"/>
                </a:solidFill>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5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组织的宏观环境分析</a:t>
            </a:r>
            <a:endParaRPr lang="zh-CN" altLang="en-US" dirty="0"/>
          </a:p>
        </p:txBody>
      </p:sp>
      <p:sp>
        <p:nvSpPr>
          <p:cNvPr id="3" name="内容占位符 2"/>
          <p:cNvSpPr>
            <a:spLocks noGrp="1"/>
          </p:cNvSpPr>
          <p:nvPr>
            <p:ph idx="1"/>
          </p:nvPr>
        </p:nvSpPr>
        <p:spPr/>
        <p:txBody>
          <a:bodyPr/>
          <a:lstStyle/>
          <a:p>
            <a:r>
              <a:rPr lang="zh-CN" altLang="en-US" dirty="0" smtClean="0"/>
              <a:t>政治环境分析</a:t>
            </a:r>
            <a:endParaRPr lang="en-US" altLang="zh-CN" dirty="0" smtClean="0"/>
          </a:p>
          <a:p>
            <a:pPr lvl="1"/>
            <a:r>
              <a:rPr lang="zh-CN" altLang="en-US" dirty="0" smtClean="0"/>
              <a:t>企业的政治环境指制约和影响企业的各种政治要素及其运行所形成的环境系统。</a:t>
            </a:r>
            <a:endParaRPr lang="en-US" altLang="zh-CN" dirty="0" smtClean="0"/>
          </a:p>
          <a:p>
            <a:pPr lvl="1"/>
            <a:r>
              <a:rPr lang="zh-CN" altLang="en-US" dirty="0" smtClean="0"/>
              <a:t>对企业影响十分明显，其他影响企业生存和发展的社会因素也会受政治因素的影响而产生不同的影响。</a:t>
            </a:r>
            <a:endParaRPr lang="en-US" altLang="zh-CN" dirty="0" smtClean="0"/>
          </a:p>
          <a:p>
            <a:pPr lvl="1"/>
            <a:r>
              <a:rPr lang="zh-CN" altLang="en-US" dirty="0" smtClean="0"/>
              <a:t>政治环境对企业影响的共同特点：</a:t>
            </a:r>
            <a:endParaRPr lang="en-US" altLang="zh-CN" dirty="0" smtClean="0"/>
          </a:p>
          <a:p>
            <a:pPr lvl="2"/>
            <a:r>
              <a:rPr lang="zh-CN" altLang="en-US" dirty="0" smtClean="0"/>
              <a:t>直接。国家政治环境直接影响企业的经营状况。</a:t>
            </a:r>
            <a:endParaRPr lang="en-US" altLang="zh-CN" dirty="0" smtClean="0"/>
          </a:p>
          <a:p>
            <a:pPr lvl="2"/>
            <a:r>
              <a:rPr lang="zh-CN" altLang="en-US" dirty="0" smtClean="0"/>
              <a:t>难预测。企业难以预测国家政治环境的变化趋势。</a:t>
            </a:r>
            <a:endParaRPr lang="en-US" altLang="zh-CN" dirty="0" smtClean="0"/>
          </a:p>
          <a:p>
            <a:pPr lvl="2"/>
            <a:r>
              <a:rPr lang="zh-CN" altLang="en-US" dirty="0" smtClean="0"/>
              <a:t>不可逆转。政治因素会使企业产生迅速明显的变化，企业一般难以驾驭。</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组织的宏观环境分析</a:t>
            </a:r>
            <a:endParaRPr lang="zh-CN" altLang="en-US" dirty="0"/>
          </a:p>
        </p:txBody>
      </p:sp>
      <p:sp>
        <p:nvSpPr>
          <p:cNvPr id="3" name="内容占位符 2"/>
          <p:cNvSpPr>
            <a:spLocks noGrp="1"/>
          </p:cNvSpPr>
          <p:nvPr>
            <p:ph idx="1"/>
          </p:nvPr>
        </p:nvSpPr>
        <p:spPr/>
        <p:txBody>
          <a:bodyPr/>
          <a:lstStyle/>
          <a:p>
            <a:r>
              <a:rPr lang="zh-CN" altLang="en-US" sz="2800" dirty="0" smtClean="0"/>
              <a:t>经济环境分析：</a:t>
            </a:r>
            <a:endParaRPr lang="en-US" altLang="zh-CN" sz="2800" dirty="0" smtClean="0"/>
          </a:p>
          <a:p>
            <a:pPr lvl="1"/>
            <a:r>
              <a:rPr lang="zh-CN" altLang="en-US" sz="2400" dirty="0" smtClean="0"/>
              <a:t>社会经济结构</a:t>
            </a:r>
            <a:endParaRPr lang="en-US" altLang="zh-CN" sz="2400" dirty="0" smtClean="0"/>
          </a:p>
          <a:p>
            <a:pPr lvl="1"/>
            <a:r>
              <a:rPr lang="zh-CN" altLang="en-US" sz="2400" dirty="0" smtClean="0"/>
              <a:t>经济发展水平</a:t>
            </a:r>
            <a:endParaRPr lang="en-US" altLang="zh-CN" sz="2400" dirty="0" smtClean="0"/>
          </a:p>
          <a:p>
            <a:pPr lvl="1"/>
            <a:r>
              <a:rPr lang="zh-CN" altLang="en-US" sz="2400" dirty="0" smtClean="0"/>
              <a:t>经济体制</a:t>
            </a:r>
            <a:endParaRPr lang="en-US" altLang="zh-CN" sz="2400" dirty="0" smtClean="0"/>
          </a:p>
          <a:p>
            <a:pPr lvl="1"/>
            <a:r>
              <a:rPr lang="zh-CN" altLang="en-US" sz="2400" dirty="0" smtClean="0"/>
              <a:t>宏观经济政策</a:t>
            </a:r>
            <a:endParaRPr lang="en-US" altLang="zh-CN" sz="2400" dirty="0" smtClean="0"/>
          </a:p>
          <a:p>
            <a:r>
              <a:rPr lang="zh-CN" altLang="en-US" sz="2800" dirty="0" smtClean="0"/>
              <a:t>技术环境分析：</a:t>
            </a:r>
            <a:endParaRPr lang="en-US" altLang="zh-CN" sz="2800" dirty="0" smtClean="0"/>
          </a:p>
          <a:p>
            <a:pPr lvl="1"/>
            <a:r>
              <a:rPr lang="zh-CN" altLang="en-US" sz="2400" dirty="0" smtClean="0"/>
              <a:t>社会科技水平</a:t>
            </a:r>
            <a:endParaRPr lang="en-US" altLang="zh-CN" sz="2400" dirty="0" smtClean="0"/>
          </a:p>
          <a:p>
            <a:pPr lvl="1"/>
            <a:r>
              <a:rPr lang="zh-CN" altLang="en-US" sz="2400" dirty="0" smtClean="0"/>
              <a:t>社会科技力量</a:t>
            </a:r>
            <a:endParaRPr lang="en-US" altLang="zh-CN" sz="2400" dirty="0" smtClean="0"/>
          </a:p>
          <a:p>
            <a:pPr lvl="1"/>
            <a:r>
              <a:rPr lang="zh-CN" altLang="en-US" sz="2400" dirty="0" smtClean="0"/>
              <a:t>国家科技体制</a:t>
            </a:r>
            <a:endParaRPr lang="en-US" altLang="zh-CN" sz="2400" dirty="0" smtClean="0"/>
          </a:p>
          <a:p>
            <a:pPr lvl="1"/>
            <a:r>
              <a:rPr lang="zh-CN" altLang="en-US" sz="2400" dirty="0" smtClean="0"/>
              <a:t>国际科技政策</a:t>
            </a:r>
            <a:endParaRPr lang="en-US" altLang="zh-CN" sz="2400" dirty="0" smtClean="0"/>
          </a:p>
          <a:p>
            <a:pPr lvl="1"/>
            <a:r>
              <a:rPr lang="zh-CN" altLang="en-US" sz="2400" dirty="0" smtClean="0"/>
              <a:t>科技立法</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组织的宏观环境分析</a:t>
            </a:r>
            <a:endParaRPr lang="zh-CN" altLang="en-US" dirty="0"/>
          </a:p>
        </p:txBody>
      </p:sp>
      <p:sp>
        <p:nvSpPr>
          <p:cNvPr id="3" name="内容占位符 2"/>
          <p:cNvSpPr>
            <a:spLocks noGrp="1"/>
          </p:cNvSpPr>
          <p:nvPr>
            <p:ph idx="1"/>
          </p:nvPr>
        </p:nvSpPr>
        <p:spPr/>
        <p:txBody>
          <a:bodyPr/>
          <a:lstStyle/>
          <a:p>
            <a:r>
              <a:rPr lang="zh-CN" altLang="en-US" dirty="0" smtClean="0"/>
              <a:t>社会文化环境分析：</a:t>
            </a:r>
            <a:endParaRPr lang="en-US" altLang="zh-CN" dirty="0" smtClean="0"/>
          </a:p>
          <a:p>
            <a:pPr lvl="1"/>
            <a:r>
              <a:rPr lang="zh-CN" altLang="en-US" dirty="0" smtClean="0"/>
              <a:t>社会环境分析。国家社会阶层的形成与变动、执政党的状况、人口的地区性流动、人口年龄结构的变化、社会中权力结构、人们的生活方式及工作方式的改变、就业状况、城乡差别、社会福利、社会保障、廉政建设、社会道德风气、公众对国家的信心等。</a:t>
            </a:r>
            <a:endParaRPr lang="en-US" altLang="zh-CN" dirty="0" smtClean="0"/>
          </a:p>
          <a:p>
            <a:pPr lvl="1"/>
            <a:r>
              <a:rPr lang="zh-CN" altLang="en-US" dirty="0" smtClean="0"/>
              <a:t>文化环境分析。需要了解文化的具体知识，而且需要具有敏感的感受力，体会到人们的价值观及人生意义，借此作为制定战略的重要依据。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组织的行业结构分析</a:t>
            </a:r>
            <a:endParaRPr lang="zh-CN" altLang="en-US" dirty="0"/>
          </a:p>
        </p:txBody>
      </p:sp>
      <p:sp>
        <p:nvSpPr>
          <p:cNvPr id="3" name="内容占位符 2"/>
          <p:cNvSpPr>
            <a:spLocks noGrp="1"/>
          </p:cNvSpPr>
          <p:nvPr>
            <p:ph idx="1"/>
          </p:nvPr>
        </p:nvSpPr>
        <p:spPr>
          <a:xfrm>
            <a:off x="457200" y="1295400"/>
            <a:ext cx="7400948" cy="633402"/>
          </a:xfrm>
        </p:spPr>
        <p:txBody>
          <a:bodyPr/>
          <a:lstStyle/>
          <a:p>
            <a:r>
              <a:rPr lang="zh-CN" altLang="en-US" dirty="0" smtClean="0"/>
              <a:t>行业竞争的五种力量模型</a:t>
            </a:r>
            <a:r>
              <a:rPr lang="en-US" altLang="zh-CN" dirty="0" smtClean="0"/>
              <a:t>(</a:t>
            </a:r>
            <a:r>
              <a:rPr lang="zh-CN" altLang="en-US" dirty="0" smtClean="0"/>
              <a:t>图</a:t>
            </a:r>
            <a:r>
              <a:rPr lang="en-US" altLang="zh-CN" dirty="0" smtClean="0"/>
              <a:t>3-1)</a:t>
            </a:r>
          </a:p>
          <a:p>
            <a:pPr>
              <a:buNone/>
            </a:pPr>
            <a:endParaRPr lang="en-US" altLang="zh-CN" dirty="0" smtClean="0"/>
          </a:p>
          <a:p>
            <a:pPr>
              <a:buNone/>
            </a:pPr>
            <a:endParaRPr lang="zh-CN" altLang="en-US" dirty="0"/>
          </a:p>
        </p:txBody>
      </p:sp>
      <p:sp>
        <p:nvSpPr>
          <p:cNvPr id="4" name="矩形 3"/>
          <p:cNvSpPr/>
          <p:nvPr/>
        </p:nvSpPr>
        <p:spPr>
          <a:xfrm>
            <a:off x="3357554" y="3429000"/>
            <a:ext cx="2000264" cy="857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行业中现有企业间的竞争</a:t>
            </a:r>
            <a:endParaRPr lang="zh-CN" altLang="en-US" dirty="0"/>
          </a:p>
        </p:txBody>
      </p:sp>
      <p:sp>
        <p:nvSpPr>
          <p:cNvPr id="5" name="矩形 4"/>
          <p:cNvSpPr/>
          <p:nvPr/>
        </p:nvSpPr>
        <p:spPr>
          <a:xfrm>
            <a:off x="3357554" y="1857364"/>
            <a:ext cx="2000264" cy="857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新进入者的威胁</a:t>
            </a:r>
            <a:endParaRPr lang="zh-CN" altLang="en-US" dirty="0"/>
          </a:p>
        </p:txBody>
      </p:sp>
      <p:sp>
        <p:nvSpPr>
          <p:cNvPr id="6" name="矩形 5"/>
          <p:cNvSpPr/>
          <p:nvPr/>
        </p:nvSpPr>
        <p:spPr>
          <a:xfrm>
            <a:off x="3357554" y="5000636"/>
            <a:ext cx="2000264" cy="857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替代品生产者的威胁</a:t>
            </a:r>
            <a:endParaRPr lang="zh-CN" altLang="en-US" dirty="0"/>
          </a:p>
        </p:txBody>
      </p:sp>
      <p:sp>
        <p:nvSpPr>
          <p:cNvPr id="7" name="矩形 6"/>
          <p:cNvSpPr/>
          <p:nvPr/>
        </p:nvSpPr>
        <p:spPr>
          <a:xfrm>
            <a:off x="6357950" y="3429000"/>
            <a:ext cx="2000264" cy="857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买方的讨价还价能力</a:t>
            </a:r>
            <a:endParaRPr lang="zh-CN" altLang="en-US" dirty="0"/>
          </a:p>
        </p:txBody>
      </p:sp>
      <p:sp>
        <p:nvSpPr>
          <p:cNvPr id="8" name="矩形 7"/>
          <p:cNvSpPr/>
          <p:nvPr/>
        </p:nvSpPr>
        <p:spPr>
          <a:xfrm>
            <a:off x="428596" y="3429000"/>
            <a:ext cx="2000264" cy="857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供应商的讨价还价能力</a:t>
            </a:r>
            <a:endParaRPr lang="zh-CN" altLang="en-US" dirty="0"/>
          </a:p>
        </p:txBody>
      </p:sp>
      <p:cxnSp>
        <p:nvCxnSpPr>
          <p:cNvPr id="12" name="直接箭头连接符 11"/>
          <p:cNvCxnSpPr>
            <a:stCxn id="5" idx="2"/>
            <a:endCxn id="4" idx="0"/>
          </p:cNvCxnSpPr>
          <p:nvPr/>
        </p:nvCxnSpPr>
        <p:spPr>
          <a:xfrm rot="5400000">
            <a:off x="4000496" y="3071810"/>
            <a:ext cx="71438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4" idx="3"/>
          </p:cNvCxnSpPr>
          <p:nvPr/>
        </p:nvCxnSpPr>
        <p:spPr>
          <a:xfrm rot="10800000">
            <a:off x="5357818" y="3857628"/>
            <a:ext cx="1000132"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4" idx="1"/>
          </p:cNvCxnSpPr>
          <p:nvPr/>
        </p:nvCxnSpPr>
        <p:spPr>
          <a:xfrm>
            <a:off x="2428860" y="3857628"/>
            <a:ext cx="928694"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0"/>
            <a:endCxn id="4" idx="2"/>
          </p:cNvCxnSpPr>
          <p:nvPr/>
        </p:nvCxnSpPr>
        <p:spPr>
          <a:xfrm rot="5400000" flipH="1" flipV="1">
            <a:off x="4000496" y="4643446"/>
            <a:ext cx="71438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solidFill>
            <a:srgbClr val="FFFFFF"/>
          </a:solidFill>
          <a:ln>
            <a:solidFill>
              <a:srgbClr val="000000"/>
            </a:solidFill>
          </a:ln>
        </p:spPr>
        <p:txBody>
          <a:bodyPr anchor="t"/>
          <a:lstStyle/>
          <a:p>
            <a:endParaRPr lang="zh-CN" altLang="zh-CN" smtClean="0"/>
          </a:p>
        </p:txBody>
      </p:sp>
      <p:pic>
        <p:nvPicPr>
          <p:cNvPr id="52227" name="Picture 3"/>
          <p:cNvPicPr>
            <a:picLocks noGrp="1" noChangeAspect="1" noChangeArrowheads="1"/>
          </p:cNvPicPr>
          <p:nvPr>
            <p:ph type="body" idx="1"/>
          </p:nvPr>
        </p:nvPicPr>
        <p:blipFill>
          <a:blip r:embed="rId2" cstate="print"/>
          <a:srcRect/>
          <a:stretch>
            <a:fillRect/>
          </a:stretch>
        </p:blipFill>
        <p:spPr>
          <a:xfrm>
            <a:off x="0" y="27384"/>
            <a:ext cx="9144000" cy="6858000"/>
          </a:xfrm>
          <a:noFill/>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组织的行业结构分析</a:t>
            </a:r>
            <a:endParaRPr lang="zh-CN" altLang="en-US" dirty="0"/>
          </a:p>
        </p:txBody>
      </p:sp>
      <p:sp>
        <p:nvSpPr>
          <p:cNvPr id="3" name="内容占位符 2"/>
          <p:cNvSpPr>
            <a:spLocks noGrp="1"/>
          </p:cNvSpPr>
          <p:nvPr>
            <p:ph idx="1"/>
          </p:nvPr>
        </p:nvSpPr>
        <p:spPr/>
        <p:txBody>
          <a:bodyPr/>
          <a:lstStyle/>
          <a:p>
            <a:r>
              <a:rPr lang="zh-CN" altLang="en-US" sz="2800" dirty="0" smtClean="0"/>
              <a:t>竞争对手的选择与分析：</a:t>
            </a:r>
            <a:endParaRPr lang="en-US" altLang="zh-CN" sz="2800" dirty="0" smtClean="0"/>
          </a:p>
          <a:p>
            <a:pPr lvl="1"/>
            <a:r>
              <a:rPr lang="zh-CN" altLang="en-US" dirty="0" smtClean="0"/>
              <a:t>竞争对手分析的目的</a:t>
            </a:r>
            <a:r>
              <a:rPr lang="zh-CN" altLang="en-US" sz="2400" dirty="0" smtClean="0"/>
              <a:t>：</a:t>
            </a:r>
            <a:endParaRPr lang="en-US" altLang="zh-CN" sz="2400" dirty="0" smtClean="0"/>
          </a:p>
          <a:p>
            <a:pPr lvl="2"/>
            <a:r>
              <a:rPr lang="zh-CN" altLang="en-US" dirty="0" smtClean="0"/>
              <a:t>预测竞争对手的反击行动。</a:t>
            </a:r>
            <a:endParaRPr lang="en-US" altLang="zh-CN" dirty="0" smtClean="0"/>
          </a:p>
          <a:p>
            <a:pPr lvl="2"/>
            <a:r>
              <a:rPr lang="zh-CN" altLang="en-US" dirty="0" smtClean="0"/>
              <a:t>预测竞争对手的防御能力。</a:t>
            </a:r>
            <a:endParaRPr lang="en-US" altLang="zh-CN" dirty="0" smtClean="0"/>
          </a:p>
          <a:p>
            <a:pPr lvl="2"/>
            <a:r>
              <a:rPr lang="zh-CN" altLang="en-US" dirty="0" smtClean="0"/>
              <a:t>选择战场。</a:t>
            </a:r>
            <a:endParaRPr lang="en-US" altLang="zh-CN" dirty="0" smtClean="0"/>
          </a:p>
          <a:p>
            <a:r>
              <a:rPr lang="zh-CN" altLang="en-US" sz="2800" dirty="0" smtClean="0"/>
              <a:t>行业的吸引力：行业销售利润率或销售额增长率</a:t>
            </a:r>
            <a:endParaRPr lang="en-US" altLang="zh-CN" sz="2800" dirty="0" smtClean="0"/>
          </a:p>
          <a:p>
            <a:r>
              <a:rPr lang="zh-CN" altLang="en-US" sz="2800" dirty="0" smtClean="0"/>
              <a:t>相关市场分析</a:t>
            </a:r>
            <a:endParaRPr lang="en-US" altLang="zh-CN" sz="2800" dirty="0" smtClean="0"/>
          </a:p>
          <a:p>
            <a:pPr lvl="1"/>
            <a:r>
              <a:rPr lang="zh-CN" altLang="en-US" sz="2400" dirty="0" smtClean="0"/>
              <a:t>行业市场集中度。“集中”指的是行业垄断程度高低。</a:t>
            </a:r>
            <a:endParaRPr lang="en-US" altLang="zh-CN" sz="2400" dirty="0" smtClean="0"/>
          </a:p>
          <a:p>
            <a:pPr lvl="1"/>
            <a:r>
              <a:rPr lang="zh-CN" altLang="en-US" sz="2400" dirty="0" smtClean="0"/>
              <a:t>行业的市场细分。</a:t>
            </a:r>
            <a:endParaRPr lang="en-US" altLang="zh-CN" sz="2400" dirty="0" smtClean="0"/>
          </a:p>
          <a:p>
            <a:pPr lvl="1"/>
            <a:r>
              <a:rPr lang="zh-CN" altLang="en-US" sz="2400" dirty="0" smtClean="0"/>
              <a:t>战略组分析。</a:t>
            </a:r>
            <a:endParaRPr lang="en-US" altLang="zh-CN" sz="2400"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214313" y="428604"/>
            <a:ext cx="8715375" cy="6143646"/>
          </a:xfrm>
        </p:spPr>
        <p:txBody>
          <a:bodyPr/>
          <a:lstStyle/>
          <a:p>
            <a:r>
              <a:rPr lang="zh-CN" b="1" dirty="0" smtClean="0"/>
              <a:t>问题</a:t>
            </a:r>
            <a:r>
              <a:rPr lang="en-US" altLang="zh-CN" b="1" dirty="0" smtClean="0"/>
              <a:t>4</a:t>
            </a:r>
            <a:r>
              <a:rPr lang="zh-CN" b="1" dirty="0" smtClean="0"/>
              <a:t>：根据案例，说明战略分析、战略制定和战略实施之间的关系。</a:t>
            </a:r>
            <a:endParaRPr lang="en-US" altLang="zh-CN" b="1" dirty="0" smtClean="0"/>
          </a:p>
          <a:p>
            <a:pPr>
              <a:lnSpc>
                <a:spcPct val="150000"/>
              </a:lnSpc>
            </a:pPr>
            <a:r>
              <a:rPr lang="zh-CN" sz="2400" b="1" dirty="0" smtClean="0"/>
              <a:t>互为依托，联系紧密，缺一不可。</a:t>
            </a:r>
            <a:endParaRPr lang="en-US" altLang="zh-CN" sz="2400" b="1" dirty="0" smtClean="0"/>
          </a:p>
          <a:p>
            <a:pPr>
              <a:lnSpc>
                <a:spcPct val="150000"/>
              </a:lnSpc>
            </a:pPr>
            <a:r>
              <a:rPr lang="zh-CN" sz="2400" b="1" dirty="0" smtClean="0"/>
              <a:t>战略分析是基础，宏观分析研判大势，行业竞争分析是塑造竞争优势的基础，这是知彼，企业内部分析是知己，知己知彼，方能百战不殆。</a:t>
            </a:r>
            <a:endParaRPr lang="en-US" altLang="zh-CN" sz="2400" b="1" dirty="0" smtClean="0"/>
          </a:p>
          <a:p>
            <a:pPr>
              <a:lnSpc>
                <a:spcPct val="150000"/>
              </a:lnSpc>
            </a:pPr>
            <a:r>
              <a:rPr lang="zh-CN" sz="2400" b="1" dirty="0" smtClean="0"/>
              <a:t>战略制定市战略分析的总结和提升，也是战略实施的方向和指南，在战略分析的基础上制定企业的战略目标。</a:t>
            </a:r>
            <a:endParaRPr lang="en-US" altLang="zh-CN" sz="2400" b="1" dirty="0" smtClean="0"/>
          </a:p>
          <a:p>
            <a:pPr>
              <a:lnSpc>
                <a:spcPct val="150000"/>
              </a:lnSpc>
            </a:pPr>
            <a:r>
              <a:rPr lang="zh-CN" sz="2400" b="1" dirty="0" smtClean="0"/>
              <a:t>战略实施则是战略制定的实现过程，也是为达到战略目标而开展的一系列活动，如果战略实施过程出现偏差，则会影响战略目标的实现，甚至导致失败</a:t>
            </a:r>
            <a:r>
              <a:rPr lang="zh-CN" altLang="en-US" sz="2400" b="1" dirty="0" smtClean="0"/>
              <a:t>。</a:t>
            </a:r>
            <a:endParaRPr lang="zh-CN" sz="2400" b="1" dirty="0" smtClean="0"/>
          </a:p>
          <a:p>
            <a:endParaRPr lang="zh-CN" altLang="en-US"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3.1.3 </a:t>
            </a:r>
            <a:r>
              <a:rPr lang="zh-CN" altLang="en-US" dirty="0" smtClean="0"/>
              <a:t>外部因素评价矩阵</a:t>
            </a:r>
            <a:endParaRPr lang="zh-CN" altLang="en-US" dirty="0"/>
          </a:p>
        </p:txBody>
      </p:sp>
      <p:sp>
        <p:nvSpPr>
          <p:cNvPr id="3" name="内容占位符 2"/>
          <p:cNvSpPr>
            <a:spLocks noGrp="1"/>
          </p:cNvSpPr>
          <p:nvPr>
            <p:ph idx="1"/>
          </p:nvPr>
        </p:nvSpPr>
        <p:spPr>
          <a:xfrm>
            <a:off x="500034" y="1142984"/>
            <a:ext cx="7115196" cy="1276344"/>
          </a:xfrm>
        </p:spPr>
        <p:txBody>
          <a:bodyPr/>
          <a:lstStyle/>
          <a:p>
            <a:r>
              <a:rPr lang="zh-CN" altLang="en-US" sz="2800" dirty="0" smtClean="0"/>
              <a:t>外部环境评价矩阵（</a:t>
            </a:r>
            <a:r>
              <a:rPr lang="en-US" altLang="zh-CN" sz="2800" dirty="0" smtClean="0"/>
              <a:t>External Factor Evaluation Matrix</a:t>
            </a:r>
            <a:r>
              <a:rPr lang="zh-CN" altLang="en-US" sz="2800" dirty="0" smtClean="0"/>
              <a:t>，</a:t>
            </a:r>
            <a:r>
              <a:rPr lang="en-US" altLang="zh-CN" sz="2800" dirty="0" smtClean="0"/>
              <a:t>EFEM</a:t>
            </a:r>
            <a:r>
              <a:rPr lang="zh-CN" altLang="en-US" sz="2800" dirty="0" smtClean="0"/>
              <a:t>）是一种综合评价企业外部环境中机遇与威胁的方法，建立的步骤如图</a:t>
            </a:r>
            <a:r>
              <a:rPr lang="en-US" altLang="zh-CN" sz="2800" dirty="0" smtClean="0"/>
              <a:t>3-2</a:t>
            </a:r>
            <a:r>
              <a:rPr lang="zh-CN" altLang="en-US" sz="2800" dirty="0" smtClean="0"/>
              <a:t>：</a:t>
            </a:r>
            <a:endParaRPr lang="en-US" altLang="zh-CN" sz="2800" dirty="0" smtClean="0"/>
          </a:p>
          <a:p>
            <a:pPr lvl="1"/>
            <a:r>
              <a:rPr lang="zh-CN" altLang="en-US" sz="2400" dirty="0" smtClean="0"/>
              <a:t>一个企业面临外部环境的总加权分数最高为</a:t>
            </a:r>
            <a:r>
              <a:rPr lang="en-US" altLang="zh-CN" sz="2400" dirty="0" smtClean="0"/>
              <a:t>4.0</a:t>
            </a:r>
            <a:r>
              <a:rPr lang="zh-CN" altLang="en-US" sz="2400" dirty="0" smtClean="0"/>
              <a:t>，最低为</a:t>
            </a:r>
            <a:r>
              <a:rPr lang="en-US" altLang="zh-CN" sz="2400" dirty="0" smtClean="0"/>
              <a:t>1.0</a:t>
            </a:r>
            <a:r>
              <a:rPr lang="zh-CN" altLang="en-US" sz="2400" dirty="0" smtClean="0"/>
              <a:t>，平均总加权分数为</a:t>
            </a:r>
            <a:r>
              <a:rPr lang="en-US" altLang="zh-CN" sz="2400" dirty="0" smtClean="0"/>
              <a:t>2.5</a:t>
            </a:r>
            <a:r>
              <a:rPr lang="zh-CN" altLang="en-US" sz="2400" dirty="0" smtClean="0"/>
              <a:t>。</a:t>
            </a:r>
            <a:r>
              <a:rPr lang="en-US" altLang="zh-CN" sz="2400" dirty="0" smtClean="0"/>
              <a:t>4.0</a:t>
            </a:r>
            <a:r>
              <a:rPr lang="zh-CN" altLang="en-US" sz="2400" dirty="0" smtClean="0"/>
              <a:t>表示企业能够对外部环境的机会和威胁作出最佳的反应。</a:t>
            </a:r>
            <a:r>
              <a:rPr lang="en-US" altLang="zh-CN" sz="2400" dirty="0" smtClean="0"/>
              <a:t>1.0</a:t>
            </a:r>
            <a:r>
              <a:rPr lang="zh-CN" altLang="en-US" sz="2400" dirty="0" smtClean="0"/>
              <a:t>说明企业无法利用外部环境的机遇，也无法规避外部的威胁。</a:t>
            </a:r>
            <a:endParaRPr lang="zh-CN" alt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
        <p:nvSpPr>
          <p:cNvPr id="3" name="内容占位符 2"/>
          <p:cNvSpPr>
            <a:spLocks noGrp="1"/>
          </p:cNvSpPr>
          <p:nvPr>
            <p:ph idx="1"/>
          </p:nvPr>
        </p:nvSpPr>
        <p:spPr/>
        <p:txBody>
          <a:bodyPr/>
          <a:lstStyle/>
          <a:p>
            <a:r>
              <a:rPr lang="zh-CN" altLang="en-US" sz="1600" dirty="0"/>
              <a:t>比亚迪股份有限公司由王传福创立于</a:t>
            </a:r>
            <a:r>
              <a:rPr lang="en-US" altLang="zh-CN" sz="1600" dirty="0"/>
              <a:t>1995</a:t>
            </a:r>
            <a:r>
              <a:rPr lang="zh-CN" altLang="en-US" sz="1600" dirty="0"/>
              <a:t>年，</a:t>
            </a:r>
            <a:r>
              <a:rPr lang="en-US" altLang="zh-CN" sz="1600" dirty="0"/>
              <a:t>2002</a:t>
            </a:r>
            <a:r>
              <a:rPr lang="zh-CN" altLang="en-US" sz="1600" dirty="0"/>
              <a:t>年</a:t>
            </a:r>
            <a:r>
              <a:rPr lang="en-US" altLang="zh-CN" sz="1600" dirty="0"/>
              <a:t>7</a:t>
            </a:r>
            <a:r>
              <a:rPr lang="zh-CN" altLang="en-US" sz="1600" dirty="0"/>
              <a:t>月</a:t>
            </a:r>
            <a:r>
              <a:rPr lang="en-US" altLang="zh-CN" sz="1600" dirty="0"/>
              <a:t>31</a:t>
            </a:r>
            <a:r>
              <a:rPr lang="zh-CN" altLang="en-US" sz="1600" dirty="0"/>
              <a:t>日在香港主板发行上市。</a:t>
            </a:r>
            <a:r>
              <a:rPr lang="en-US" altLang="zh-CN" sz="1600" dirty="0"/>
              <a:t>2003</a:t>
            </a:r>
            <a:r>
              <a:rPr lang="zh-CN" altLang="en-US" sz="1600" dirty="0"/>
              <a:t>年，比亚迪收购西安秦川汽车有限责任公司（现“比亚迪汽车有限公司”），正式进入汽车制造与销售领域，开始民族自主品牌汽车的发展征程。发展至今，比亚迪已建成西安、北京、深圳、上海四大汽车产业基地，在整车制造、模具研发、车型开发等方面都达到了国际领先水平，产业格局日渐完善并已迅速成长为中国最具创新的新锐品牌。 截止</a:t>
            </a:r>
            <a:r>
              <a:rPr lang="en-US" altLang="zh-CN" sz="1600" dirty="0"/>
              <a:t>2008</a:t>
            </a:r>
            <a:r>
              <a:rPr lang="zh-CN" altLang="en-US" sz="1600" dirty="0"/>
              <a:t>年底，公司总资产额近</a:t>
            </a:r>
            <a:r>
              <a:rPr lang="en-US" altLang="zh-CN" sz="1600" dirty="0"/>
              <a:t>329</a:t>
            </a:r>
            <a:r>
              <a:rPr lang="zh-CN" altLang="en-US" sz="1600" dirty="0"/>
              <a:t>亿元人民币，净资产超过</a:t>
            </a:r>
            <a:r>
              <a:rPr lang="en-US" altLang="zh-CN" sz="1600" dirty="0"/>
              <a:t>133</a:t>
            </a:r>
            <a:r>
              <a:rPr lang="zh-CN" altLang="en-US" sz="1600" dirty="0"/>
              <a:t>亿元人民币。</a:t>
            </a:r>
            <a:r>
              <a:rPr lang="en-US" altLang="zh-CN" sz="1600" dirty="0"/>
              <a:t>2008</a:t>
            </a:r>
            <a:r>
              <a:rPr lang="zh-CN" altLang="en-US" sz="1600" dirty="0"/>
              <a:t>年 ，公司实现营业收入</a:t>
            </a:r>
            <a:r>
              <a:rPr lang="en-US" altLang="zh-CN" sz="1600" dirty="0"/>
              <a:t>267.88</a:t>
            </a:r>
            <a:r>
              <a:rPr lang="zh-CN" altLang="en-US" sz="1600" dirty="0"/>
              <a:t>亿元，实现利润</a:t>
            </a:r>
            <a:r>
              <a:rPr lang="en-US" altLang="zh-CN" sz="1600" dirty="0"/>
              <a:t>10.21</a:t>
            </a:r>
            <a:r>
              <a:rPr lang="zh-CN" altLang="en-US" sz="1600" dirty="0"/>
              <a:t>亿元。比亚迪汽车在</a:t>
            </a:r>
            <a:r>
              <a:rPr lang="en-US" altLang="zh-CN" sz="1600" dirty="0"/>
              <a:t>2009</a:t>
            </a:r>
            <a:r>
              <a:rPr lang="zh-CN" altLang="en-US" sz="1600" dirty="0"/>
              <a:t>年完成汽车销售近</a:t>
            </a:r>
            <a:r>
              <a:rPr lang="en-US" altLang="zh-CN" sz="1600" dirty="0"/>
              <a:t>45</a:t>
            </a:r>
            <a:r>
              <a:rPr lang="zh-CN" altLang="en-US" sz="1600" dirty="0"/>
              <a:t>万辆，销售额</a:t>
            </a:r>
            <a:r>
              <a:rPr lang="en-US" altLang="zh-CN" sz="1600" dirty="0"/>
              <a:t>214.97</a:t>
            </a:r>
            <a:r>
              <a:rPr lang="zh-CN" altLang="en-US" sz="1600" dirty="0"/>
              <a:t>亿元人民币，利润额</a:t>
            </a:r>
            <a:r>
              <a:rPr lang="en-US" altLang="zh-CN" sz="1600" dirty="0"/>
              <a:t>30.33</a:t>
            </a:r>
            <a:r>
              <a:rPr lang="zh-CN" altLang="en-US" sz="1600" dirty="0"/>
              <a:t>亿元人民币，利润率达到</a:t>
            </a:r>
            <a:r>
              <a:rPr lang="en-US" altLang="zh-CN" sz="1600" dirty="0"/>
              <a:t>14.11%</a:t>
            </a:r>
            <a:r>
              <a:rPr lang="zh-CN" altLang="en-US" sz="1600" dirty="0"/>
              <a:t>。比亚迪的利润率约为中国汽车行业平均利润率的两倍，国际平均水准是</a:t>
            </a:r>
            <a:r>
              <a:rPr lang="en-US" altLang="zh-CN" sz="1600" dirty="0"/>
              <a:t>3%</a:t>
            </a:r>
            <a:r>
              <a:rPr lang="zh-CN" altLang="en-US" sz="1600" dirty="0"/>
              <a:t>左右。</a:t>
            </a:r>
            <a:r>
              <a:rPr lang="en-US" altLang="zh-CN" sz="1600" dirty="0"/>
              <a:t>2011</a:t>
            </a:r>
            <a:r>
              <a:rPr lang="zh-CN" altLang="en-US" sz="1600" dirty="0"/>
              <a:t>年，全国民企</a:t>
            </a:r>
            <a:r>
              <a:rPr lang="en-US" altLang="zh-CN" sz="1600" dirty="0"/>
              <a:t>500</a:t>
            </a:r>
            <a:r>
              <a:rPr lang="zh-CN" altLang="en-US" sz="1600" dirty="0"/>
              <a:t>强排名第</a:t>
            </a:r>
            <a:r>
              <a:rPr lang="en-US" altLang="zh-CN" sz="1600" dirty="0"/>
              <a:t>18</a:t>
            </a:r>
            <a:r>
              <a:rPr lang="zh-CN" altLang="en-US" sz="1600" dirty="0"/>
              <a:t>位</a:t>
            </a:r>
            <a:r>
              <a:rPr lang="zh-CN" altLang="en-US" sz="1600" dirty="0" smtClean="0"/>
              <a:t>。</a:t>
            </a:r>
            <a:endParaRPr lang="en-US" altLang="zh-CN" sz="1600" dirty="0" smtClean="0"/>
          </a:p>
          <a:p>
            <a:r>
              <a:rPr lang="zh-CN" altLang="en-US" sz="1600" b="1" dirty="0"/>
              <a:t> 一、宏观环境分析 </a:t>
            </a:r>
            <a:endParaRPr lang="en-US" altLang="zh-CN" sz="1600" b="1" dirty="0" smtClean="0"/>
          </a:p>
          <a:p>
            <a:r>
              <a:rPr lang="zh-CN" altLang="en-US" sz="1600" dirty="0" smtClean="0"/>
              <a:t>（</a:t>
            </a:r>
            <a:r>
              <a:rPr lang="zh-CN" altLang="en-US" sz="1600" dirty="0"/>
              <a:t>一）政治</a:t>
            </a:r>
            <a:r>
              <a:rPr lang="en-US" altLang="zh-CN" sz="1600" dirty="0"/>
              <a:t>—</a:t>
            </a:r>
            <a:r>
              <a:rPr lang="zh-CN" altLang="en-US" sz="1600" dirty="0"/>
              <a:t>法律</a:t>
            </a:r>
            <a:r>
              <a:rPr lang="zh-CN" altLang="en-US" sz="1600" dirty="0" smtClean="0"/>
              <a:t>因素</a:t>
            </a:r>
            <a:endParaRPr lang="en-US" altLang="zh-CN" sz="1600" dirty="0" smtClean="0"/>
          </a:p>
          <a:p>
            <a:pPr marL="0" indent="0">
              <a:buNone/>
            </a:pPr>
            <a:r>
              <a:rPr lang="zh-CN" altLang="en-US" sz="1600" dirty="0" smtClean="0"/>
              <a:t>首先</a:t>
            </a:r>
            <a:r>
              <a:rPr lang="zh-CN" altLang="en-US" sz="1600" dirty="0"/>
              <a:t>，我们可以看出从建国初到现在，政府一直是比较重视重工业的发展，可以说政府对于我国汽车行业来说是一个重要角色，是关键影响因素之一。 政治和法律的因素可以说是我国汽车行业发展的晴雨表，因为我国的汽车行业起步晚，基础不好，所以政府给予的一些利好政治、法律因素对我国汽车行业的宏观环境起着至关重要的作用。目前看来我国的政治法律环境还是比较有利于汽车行业的发展特别是节能环保的汽车。例如</a:t>
            </a:r>
            <a:r>
              <a:rPr lang="en-US" altLang="zh-CN" sz="1600" dirty="0"/>
              <a:t>2009</a:t>
            </a:r>
            <a:r>
              <a:rPr lang="zh-CN" altLang="en-US" sz="1600" dirty="0"/>
              <a:t>年通过的</a:t>
            </a:r>
            <a:r>
              <a:rPr lang="en-US" altLang="zh-CN" sz="1600" dirty="0"/>
              <a:t>《</a:t>
            </a:r>
            <a:r>
              <a:rPr lang="zh-CN" altLang="en-US" sz="1600" dirty="0"/>
              <a:t>汽车产业调整和振兴规划</a:t>
            </a:r>
            <a:r>
              <a:rPr lang="en-US" altLang="zh-CN" sz="1600" dirty="0"/>
              <a:t>》</a:t>
            </a:r>
            <a:r>
              <a:rPr lang="zh-CN" altLang="en-US" sz="1600" dirty="0"/>
              <a:t>中就给出了很多有利于汽车行业发展的政治法律因素如下： 减征乘用车购置税、促进汽车消费信贷、支持汽车企业重组合理优化资源配置、加大对汽车企业技术投资和技术改造的支持力度等等</a:t>
            </a:r>
            <a:r>
              <a:rPr lang="zh-CN" altLang="en-US" sz="1600" dirty="0" smtClean="0"/>
              <a:t>。</a:t>
            </a:r>
            <a:endParaRPr lang="zh-CN" altLang="en-US" sz="1600" dirty="0"/>
          </a:p>
        </p:txBody>
      </p:sp>
    </p:spTree>
    <p:extLst>
      <p:ext uri="{BB962C8B-B14F-4D97-AF65-F5344CB8AC3E}">
        <p14:creationId xmlns:p14="http://schemas.microsoft.com/office/powerpoint/2010/main" val="6301698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1600" dirty="0"/>
              <a:t>同时，我国的进出口关税政策也十分利于我国汽车对外出口。而且也明显可以看出，国家对于节能减排类型的汽车在政治和法律上是给与大力支持的，并且这种支持力度有进一步加大的趋势。 其次，政府执法机构力度不断增强，约束企业营销活动的立法不断增多。它不仅保护了广大消费者的合法利益，让大家能够放心买车，更是有效地保护了企业间相互的利益，防止了同行业间的不正当竞争而导致的整个行业的发展停滞。 总体来说，我国的政治法律因素对汽车制造业还是比较有利的，它在一定程度上规范了该行业的市场规则并且运用了一定的行政手段支持着该行业的发展。 </a:t>
            </a:r>
            <a:endParaRPr lang="en-US" altLang="zh-CN" sz="1600" dirty="0" smtClean="0"/>
          </a:p>
          <a:p>
            <a:r>
              <a:rPr lang="zh-CN" altLang="en-US" sz="1600" dirty="0" smtClean="0"/>
              <a:t>（</a:t>
            </a:r>
            <a:r>
              <a:rPr lang="zh-CN" altLang="en-US" sz="1600" dirty="0"/>
              <a:t>二）经济因素 </a:t>
            </a:r>
            <a:endParaRPr lang="en-US" altLang="zh-CN" sz="1600" dirty="0" smtClean="0"/>
          </a:p>
          <a:p>
            <a:pPr marL="0" indent="0">
              <a:buNone/>
            </a:pPr>
            <a:r>
              <a:rPr lang="zh-CN" altLang="en-US" sz="1600" dirty="0" smtClean="0"/>
              <a:t>经济环境</a:t>
            </a:r>
            <a:r>
              <a:rPr lang="zh-CN" altLang="en-US" sz="1600" dirty="0"/>
              <a:t>是直接影响企业生存和发展的重要因素，任何一个想要生存下去并且得到长远发展的企业都必须密切关注着经济因素对它的影响，因为国家的一个经济政策的变化都将对它产生重要影响。只有把握好有利的经济因素，改变不利的因素才能实现企业利润的最大化。 </a:t>
            </a:r>
            <a:endParaRPr lang="en-US" altLang="zh-CN" sz="1600" dirty="0" smtClean="0"/>
          </a:p>
          <a:p>
            <a:pPr marL="0" indent="0">
              <a:buNone/>
            </a:pPr>
            <a:r>
              <a:rPr lang="en-US" altLang="zh-CN" sz="1600" dirty="0" smtClean="0"/>
              <a:t>1</a:t>
            </a:r>
            <a:r>
              <a:rPr lang="zh-CN" altLang="en-US" sz="1600" dirty="0"/>
              <a:t>．宏观经济的</a:t>
            </a:r>
            <a:r>
              <a:rPr lang="zh-CN" altLang="en-US" sz="1600" dirty="0" smtClean="0"/>
              <a:t>发展</a:t>
            </a:r>
            <a:endParaRPr lang="en-US" altLang="zh-CN" sz="1600" dirty="0" smtClean="0"/>
          </a:p>
          <a:p>
            <a:pPr marL="0" indent="0">
              <a:buNone/>
            </a:pPr>
            <a:r>
              <a:rPr lang="zh-CN" altLang="en-US" sz="1600" dirty="0"/>
              <a:t> 从宏观经济发展水平角度来看，随着我国改革开放的进一步深入，国民经济有了飞速地发展。宏观经济的发展以及它的稳定为我国汽车行业的发展提供了良好的契机。 首先，宏观经济环境的良好有利于提高国民的消费水平，有利于拉动汽车的市场需求，提升消费者对汽车的购买力。 其次，宏观经济的发展使我国汽车行业在经济全球化的浪潮中有了更多的出口机会</a:t>
            </a:r>
            <a:r>
              <a:rPr lang="zh-CN" altLang="en-US" sz="1600" dirty="0" smtClean="0"/>
              <a:t>。</a:t>
            </a:r>
            <a:endParaRPr lang="en-US" altLang="zh-CN" sz="1600" dirty="0" smtClean="0"/>
          </a:p>
          <a:p>
            <a:pPr marL="0" indent="0">
              <a:buNone/>
            </a:pPr>
            <a:r>
              <a:rPr lang="zh-CN" altLang="en-US" sz="1600" dirty="0"/>
              <a:t> </a:t>
            </a:r>
            <a:r>
              <a:rPr lang="en-US" altLang="zh-CN" sz="1600" dirty="0"/>
              <a:t>2</a:t>
            </a:r>
            <a:r>
              <a:rPr lang="zh-CN" altLang="en-US" sz="1600" dirty="0"/>
              <a:t>．消费能力的改变</a:t>
            </a:r>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4119909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1600" dirty="0"/>
              <a:t>由于近些年扩大内需的要求，国内消费者对于汽车的消费习惯的转变及消费能力的增加，我国的汽车行业更应该抓紧机遇提供消费者所需要的汽车</a:t>
            </a:r>
            <a:r>
              <a:rPr lang="zh-CN" altLang="en-US" sz="1600" dirty="0" smtClean="0"/>
              <a:t>。</a:t>
            </a:r>
            <a:endParaRPr lang="en-US" altLang="zh-CN" sz="1600" dirty="0" smtClean="0"/>
          </a:p>
          <a:p>
            <a:pPr marL="0" indent="0">
              <a:buNone/>
            </a:pPr>
            <a:r>
              <a:rPr lang="zh-CN" altLang="en-US" sz="1600" dirty="0"/>
              <a:t> </a:t>
            </a:r>
            <a:r>
              <a:rPr lang="en-US" altLang="zh-CN" sz="1600" dirty="0"/>
              <a:t>3</a:t>
            </a:r>
            <a:r>
              <a:rPr lang="zh-CN" altLang="en-US" sz="1600" dirty="0"/>
              <a:t>．基础设施及产业集群的完善 首先，我国的汽车制造业的基础设施逐步完善，对于汽车行业降低生产成本，高效率生产起到重要作用。 其次，汽车企业间大规模的重组，合并所形成的产业集群效应也十分利于汽车行业的各企业资源优化配置</a:t>
            </a:r>
            <a:r>
              <a:rPr lang="zh-CN" altLang="en-US" sz="1600" dirty="0" smtClean="0"/>
              <a:t>。</a:t>
            </a:r>
            <a:endParaRPr lang="en-US" altLang="zh-CN" sz="1600" dirty="0" smtClean="0"/>
          </a:p>
          <a:p>
            <a:pPr marL="0" indent="0">
              <a:buNone/>
            </a:pPr>
            <a:r>
              <a:rPr lang="zh-CN" altLang="en-US" sz="1600" dirty="0"/>
              <a:t> </a:t>
            </a:r>
            <a:r>
              <a:rPr lang="en-US" altLang="zh-CN" sz="1600" dirty="0"/>
              <a:t>4</a:t>
            </a:r>
            <a:r>
              <a:rPr lang="zh-CN" altLang="en-US" sz="1600" dirty="0"/>
              <a:t>．国家对于该行业的经济支持 可以明显看出，我国政府一直重视汽车制造业的发展特别是对民族企业和生产节能车的企业更是加大经济上的支持力度。每年国家都会发放相关专项支持资金，支持该行业的企业自主创新、走出国门。 </a:t>
            </a:r>
            <a:endParaRPr lang="en-US" altLang="zh-CN" sz="1600" dirty="0" smtClean="0"/>
          </a:p>
          <a:p>
            <a:pPr marL="0" indent="0">
              <a:buNone/>
            </a:pPr>
            <a:r>
              <a:rPr lang="en-US" altLang="zh-CN" sz="1600" dirty="0" smtClean="0"/>
              <a:t>5</a:t>
            </a:r>
            <a:r>
              <a:rPr lang="zh-CN" altLang="en-US" sz="1600" dirty="0"/>
              <a:t>．经济全球化的国际大背景 目前，经济全球化的趋势势不可挡，各国经济活动通过对外贸易、资本流动在世界范围内相互联系。这一国际经济环境给我们的不仅仅是面对国外的层层壁垒、保护主义以及进入障碍，它给我国的汽车行业也带来了福音。因为我国的汽车行业可以再更广阔的市场范围里发展，增加品牌的国际影响力和企业的国际竞争力。 </a:t>
            </a:r>
            <a:endParaRPr lang="en-US" altLang="zh-CN" sz="1600" dirty="0" smtClean="0"/>
          </a:p>
          <a:p>
            <a:r>
              <a:rPr lang="zh-CN" altLang="en-US" sz="1600" dirty="0"/>
              <a:t>（三）社会</a:t>
            </a:r>
            <a:r>
              <a:rPr lang="en-US" altLang="zh-CN" sz="1600" dirty="0"/>
              <a:t>—</a:t>
            </a:r>
            <a:r>
              <a:rPr lang="zh-CN" altLang="en-US" sz="1600" dirty="0"/>
              <a:t>人文因素 </a:t>
            </a:r>
            <a:endParaRPr lang="en-US" altLang="zh-CN" sz="1600" dirty="0"/>
          </a:p>
          <a:p>
            <a:pPr marL="0" indent="0">
              <a:buNone/>
            </a:pPr>
            <a:r>
              <a:rPr lang="en-US" altLang="zh-CN" sz="1600" dirty="0" smtClean="0"/>
              <a:t>1</a:t>
            </a:r>
            <a:r>
              <a:rPr lang="zh-CN" altLang="en-US" sz="1600" dirty="0"/>
              <a:t>．消费观念的改变 总体来说，中国大多数人的消费观念比较保守，不利于提高汽车的消费，但是随着近几年的发展，我国国民的消费观念有了很大程度的改善。 随着人们物质生活水平的提高，国人开始追求个性、越来越看重品牌和质量而不是单纯地追求低价格。这非常利于我国汽车制造业扩大生产规模种类，获得更多的利润空间</a:t>
            </a:r>
            <a:r>
              <a:rPr lang="zh-CN" altLang="en-US" sz="1600" dirty="0" smtClean="0"/>
              <a:t>。</a:t>
            </a:r>
            <a:endParaRPr lang="zh-CN" altLang="en-US" sz="16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3266412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1600" dirty="0"/>
              <a:t> </a:t>
            </a:r>
            <a:r>
              <a:rPr lang="en-US" altLang="zh-CN" sz="1600" dirty="0"/>
              <a:t>2</a:t>
            </a:r>
            <a:r>
              <a:rPr lang="zh-CN" altLang="en-US" sz="1600" dirty="0"/>
              <a:t>．传统文化的影响 中国的传统文化对于汽车的设计可能有一定影响不利于我国汽车行业对外的销售</a:t>
            </a:r>
            <a:r>
              <a:rPr lang="zh-CN" altLang="en-US" sz="1600" dirty="0" smtClean="0"/>
              <a:t>。</a:t>
            </a:r>
            <a:endParaRPr lang="en-US" altLang="zh-CN" sz="1600" dirty="0" smtClean="0"/>
          </a:p>
          <a:p>
            <a:r>
              <a:rPr lang="zh-CN" altLang="en-US" sz="1600" dirty="0"/>
              <a:t> </a:t>
            </a:r>
            <a:r>
              <a:rPr lang="en-US" altLang="zh-CN" sz="1600" dirty="0"/>
              <a:t>(</a:t>
            </a:r>
            <a:r>
              <a:rPr lang="zh-CN" altLang="en-US" sz="1600" dirty="0"/>
              <a:t>四</a:t>
            </a:r>
            <a:r>
              <a:rPr lang="en-US" altLang="zh-CN" sz="1600" dirty="0"/>
              <a:t>)</a:t>
            </a:r>
            <a:r>
              <a:rPr lang="zh-CN" altLang="en-US" sz="1600" dirty="0"/>
              <a:t>技术</a:t>
            </a:r>
            <a:r>
              <a:rPr lang="zh-CN" altLang="en-US" sz="1600" dirty="0" smtClean="0"/>
              <a:t>因素</a:t>
            </a:r>
            <a:endParaRPr lang="en-US" altLang="zh-CN" sz="1600" dirty="0" smtClean="0"/>
          </a:p>
          <a:p>
            <a:pPr marL="0" indent="0">
              <a:buNone/>
            </a:pPr>
            <a:r>
              <a:rPr lang="zh-CN" altLang="en-US" sz="1600" dirty="0"/>
              <a:t> </a:t>
            </a:r>
            <a:r>
              <a:rPr lang="en-US" altLang="zh-CN" sz="1600" dirty="0"/>
              <a:t>1</a:t>
            </a:r>
            <a:r>
              <a:rPr lang="zh-CN" altLang="en-US" sz="1600" dirty="0"/>
              <a:t>．核心技术的要求 总体看来，我国的汽车行业大多要依赖于国外的先进技术支持，核心技术比较缺乏，这对我国汽车行业的长远发展和竞争力是非常不利的。 </a:t>
            </a:r>
            <a:endParaRPr lang="en-US" altLang="zh-CN" sz="1600" dirty="0" smtClean="0"/>
          </a:p>
          <a:p>
            <a:pPr marL="0" indent="0">
              <a:buNone/>
            </a:pPr>
            <a:r>
              <a:rPr lang="en-US" altLang="zh-CN" sz="1600" dirty="0" smtClean="0"/>
              <a:t>2</a:t>
            </a:r>
            <a:r>
              <a:rPr lang="zh-CN" altLang="en-US" sz="1600" dirty="0"/>
              <a:t>．创新新技术的要求     汽车行业的新技术更新快，特别对于节能型的技术目前比较抢手</a:t>
            </a:r>
            <a:r>
              <a:rPr lang="zh-CN" altLang="en-US" sz="1600" dirty="0" smtClean="0"/>
              <a:t>。</a:t>
            </a:r>
            <a:endParaRPr lang="en-US" altLang="zh-CN" sz="1600" dirty="0" smtClean="0"/>
          </a:p>
          <a:p>
            <a:pPr marL="0" indent="0">
              <a:buNone/>
            </a:pPr>
            <a:r>
              <a:rPr lang="zh-CN" altLang="en-US" sz="1600" dirty="0"/>
              <a:t> </a:t>
            </a:r>
            <a:r>
              <a:rPr lang="en-US" altLang="zh-CN" sz="1600" dirty="0"/>
              <a:t>3</a:t>
            </a:r>
            <a:r>
              <a:rPr lang="zh-CN" altLang="en-US" sz="1600" dirty="0"/>
              <a:t>．专业技术人员 总体上看，我国汽车行业的专业技术人才比较缺乏，不利于我国汽车行业长远发展。 </a:t>
            </a:r>
          </a:p>
          <a:p>
            <a:r>
              <a:rPr lang="zh-CN" altLang="en-US" sz="1600" dirty="0"/>
              <a:t>二、产业环境分析 </a:t>
            </a:r>
            <a:endParaRPr lang="en-US" altLang="zh-CN" sz="1600" dirty="0" smtClean="0"/>
          </a:p>
          <a:p>
            <a:r>
              <a:rPr lang="zh-CN" altLang="en-US" sz="1600" dirty="0" smtClean="0"/>
              <a:t>（</a:t>
            </a:r>
            <a:r>
              <a:rPr lang="zh-CN" altLang="en-US" sz="1600" dirty="0"/>
              <a:t>一） 行业新加入者的威胁 </a:t>
            </a:r>
            <a:endParaRPr lang="en-US" altLang="zh-CN" sz="1600" dirty="0" smtClean="0"/>
          </a:p>
          <a:p>
            <a:pPr marL="0" indent="0">
              <a:buNone/>
            </a:pPr>
            <a:r>
              <a:rPr lang="zh-CN" altLang="en-US" sz="1600" dirty="0" smtClean="0"/>
              <a:t>新</a:t>
            </a:r>
            <a:r>
              <a:rPr lang="zh-CN" altLang="en-US" sz="1600" dirty="0"/>
              <a:t>的行业进入者往往拥有新的生产能力和相关必备资源，渴望建立有利的市场地位，他们的加入必然对企业产品间的市场占有率提出挑战，势必激发企业间的激烈竞争。 首先，我国汽车行业的最大新加入者就是国外的汽车企业。他们拥有优越与我们的资金、技术和品牌影响力，这一点将是对我国汽车行业的巨大挑战。他们往往具有较大的规模和雄厚的资金，而我国汽车制造业的规模经济性没有达到最大，这会使他们很容易进入并且打开我国的市场。所以从阻止新加入者的规模经济和资金需求因素上说，对我国汽车制造业是很不利的。 其次，国外汽车的品牌认可度和产品多样性都比我国要高，这使得他们一旦打入我国市场，将比我国企业更具竞争力。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15115739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dirty="0"/>
              <a:t>（二） 现有竞争者的竞争程度 </a:t>
            </a:r>
            <a:endParaRPr lang="en-US" altLang="zh-CN" sz="1600" dirty="0" smtClean="0"/>
          </a:p>
          <a:p>
            <a:pPr marL="0" indent="0">
              <a:buNone/>
            </a:pPr>
            <a:r>
              <a:rPr lang="zh-CN" altLang="en-US" sz="1600" dirty="0" smtClean="0"/>
              <a:t>在</a:t>
            </a:r>
            <a:r>
              <a:rPr lang="zh-CN" altLang="en-US" sz="1600" dirty="0"/>
              <a:t>我国国内，汽车制造业呈现出“各路英豪逐鹿中原”的局面，汽车制造业中形成了奇瑞、吉利、比亚迪、上汽、北汽等许多具有竞争力的汽车制造业。他们之间可谓势均力敌。而且产品的差异性和战略的区分度不是很高，这就导致了同行业的不同企业间的竞争空前激烈。有时甚至会出现相互打击报复的恶性竞争从而破坏了整个行业的健康快速发展</a:t>
            </a:r>
            <a:r>
              <a:rPr lang="zh-CN" altLang="en-US" sz="1600" dirty="0" smtClean="0"/>
              <a:t>。</a:t>
            </a:r>
            <a:endParaRPr lang="en-US" altLang="zh-CN" sz="1600" dirty="0" smtClean="0"/>
          </a:p>
          <a:p>
            <a:r>
              <a:rPr lang="zh-CN" altLang="en-US" sz="1600" dirty="0"/>
              <a:t>（三） 替代产品的威胁 </a:t>
            </a:r>
            <a:endParaRPr lang="en-US" altLang="zh-CN" sz="1600" dirty="0" smtClean="0"/>
          </a:p>
          <a:p>
            <a:pPr marL="0" indent="0">
              <a:buNone/>
            </a:pPr>
            <a:r>
              <a:rPr lang="zh-CN" altLang="en-US" sz="1600" dirty="0" smtClean="0"/>
              <a:t>以</a:t>
            </a:r>
            <a:r>
              <a:rPr lang="zh-CN" altLang="en-US" sz="1600" dirty="0"/>
              <a:t>比亚迪作为我国汽车制造业的代表，我们可以归纳出它的替代品威胁： </a:t>
            </a:r>
            <a:endParaRPr lang="en-US" altLang="zh-CN" sz="1600" dirty="0" smtClean="0"/>
          </a:p>
          <a:p>
            <a:pPr marL="0" indent="0">
              <a:buNone/>
            </a:pPr>
            <a:r>
              <a:rPr lang="en-US" altLang="zh-CN" sz="1600" dirty="0" smtClean="0"/>
              <a:t>1</a:t>
            </a:r>
            <a:r>
              <a:rPr lang="zh-CN" altLang="en-US" sz="1600" dirty="0"/>
              <a:t>．其他品牌的汽车 随着经济的不断发展和消费者的不断成熟，市场将从产品的竞争演变成品牌之间的竞争，人们在购车时选择的要求也越来越高。各大汽车品牌在产品的品质、价格、性能、服务等方面不断地加强提高，因此它们对于奇瑞汽车具有一定威胁，也可以说比亚迪本身还是很大的进步空间。 </a:t>
            </a:r>
            <a:endParaRPr lang="en-US" altLang="zh-CN" sz="1600" dirty="0" smtClean="0"/>
          </a:p>
          <a:p>
            <a:pPr marL="0" indent="0">
              <a:buNone/>
            </a:pPr>
            <a:r>
              <a:rPr lang="en-US" altLang="zh-CN" sz="1600" dirty="0" smtClean="0"/>
              <a:t>2</a:t>
            </a:r>
            <a:r>
              <a:rPr lang="zh-CN" altLang="en-US" sz="1600" dirty="0"/>
              <a:t>．其他交通工具的替代 人们购买汽车是希望汽车能更好的提供我们出行的需要。大城市的居民面对日益增长的购车、保险、停车和维修费用等，加之低碳生活的大幅度宣传，纷纷转向选择使用环保的交通工具或公共交通工具，比如地铁、公交车、电动车、摩托车、自行车、火车、飞机等。这些种类繁多的交通工具各有自己的特殊用途和功能以满足特定的客户需求，因此并不具有完全替代的威胁。 </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1816738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600" dirty="0"/>
              <a:t>3</a:t>
            </a:r>
            <a:r>
              <a:rPr lang="zh-CN" altLang="en-US" sz="1600" dirty="0"/>
              <a:t>．节能车对一般车的替代 现代科技的不断发展，各种新型能源汽车越来越多地被开发出来，全球汽车业目前面临的最大挑战就是研发价格合适且款式吸引人的环保型汽车。目前有很多汽车公司都在积极开发环保节能的新概念汽车，我国也有相应政策颁发，鼓励中国汽车制造业实施新能源汽车战略。总之，替代品价格越低、质量越好、用户转换成本越低，其所能产生的竞争压力就强；而这种来自替代品生产者的竞争压力的强度，替代品不断改进或购买替代品所需的转换成本很低等并可能淘汰此产业产品。环保型的新型汽车将会是未来汽车的主流发展方向</a:t>
            </a:r>
            <a:r>
              <a:rPr lang="zh-CN" altLang="en-US" sz="1600" dirty="0" smtClean="0"/>
              <a:t>。</a:t>
            </a:r>
            <a:endParaRPr lang="en-US" altLang="zh-CN" sz="1600" dirty="0" smtClean="0"/>
          </a:p>
          <a:p>
            <a:r>
              <a:rPr lang="zh-CN" altLang="en-US" sz="1600" dirty="0"/>
              <a:t>（四）供应商讨价还价</a:t>
            </a:r>
            <a:r>
              <a:rPr lang="zh-CN" altLang="en-US" sz="1600" dirty="0" smtClean="0"/>
              <a:t>能力</a:t>
            </a:r>
            <a:endParaRPr lang="en-US" altLang="zh-CN" sz="1600" dirty="0" smtClean="0"/>
          </a:p>
          <a:p>
            <a:pPr marL="0" indent="0">
              <a:buNone/>
            </a:pPr>
            <a:r>
              <a:rPr lang="zh-CN" altLang="en-US" sz="1600" dirty="0"/>
              <a:t> 目前，许多大品牌汽车公司加大了中国市场战略部署，十分重视它们在中国市场的份额，并且中国已经成为它们在海外投资最大的地区。在中国建造生产基地，按国情来看无疑降低了成本、人力、运输费用，大大降低了成本，同时也面对着许多客观问题降低了购买者讨价还价的负面影响。供方主要通过其提高投入要素价格与降低单位价值质量的能力，来影响行业中现有企业的盈利能力与产品竞争力。 同时，随着车市增长大幅下滑，受影响的不只是整车厂，经销商和零部件供应商遭受的压力更大。目前，汽车行业中的很大一部分经销商库存激增，亏损增加，甚至出现了退出、倒闭现象，供应商的亏损面也大幅增加。这就必然降低供应商的讨价还价的能力。 比亚迪汽车在整个市场中，形成了一条延伸产业链，从汽车的零部件，发动机等基本上游产业，到汽车的销售，销售后的服务等下游产业，都形成了一定的规模。从规模经济的角度来说，它是可以很好地控制成本在一个比较低的水平。在这个大环境下供应商的讨价还价能力肯定有很大程度的消弱</a:t>
            </a:r>
            <a:r>
              <a:rPr lang="zh-CN" altLang="en-US" sz="1600" dirty="0" smtClean="0"/>
              <a:t>。</a:t>
            </a:r>
            <a:endParaRPr lang="en-US" altLang="zh-CN" sz="1600" dirty="0" smtClean="0"/>
          </a:p>
          <a:p>
            <a:pPr marL="0" indent="0">
              <a:buNone/>
            </a:pPr>
            <a:endParaRPr lang="zh-CN" altLang="en-US" sz="1600" dirty="0"/>
          </a:p>
          <a:p>
            <a:endParaRPr lang="zh-CN" altLang="en-US" sz="1600" dirty="0"/>
          </a:p>
          <a:p>
            <a:endParaRPr lang="zh-CN" altLang="en-US" sz="16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4100929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dirty="0"/>
              <a:t>（五）购买商的讨价还价能力 </a:t>
            </a:r>
            <a:endParaRPr lang="en-US" altLang="zh-CN" sz="1600" dirty="0" smtClean="0"/>
          </a:p>
          <a:p>
            <a:pPr marL="0" indent="0">
              <a:buNone/>
            </a:pPr>
            <a:r>
              <a:rPr lang="zh-CN" altLang="en-US" sz="1600" dirty="0" smtClean="0"/>
              <a:t>随着</a:t>
            </a:r>
            <a:r>
              <a:rPr lang="zh-CN" altLang="en-US" sz="1600" dirty="0"/>
              <a:t>中国汽车自主品牌企业的迅速崛起，产销量不断增长，且已经开始批量出口。</a:t>
            </a:r>
            <a:r>
              <a:rPr lang="en-US" altLang="zh-CN" sz="1600" dirty="0"/>
              <a:t>100</a:t>
            </a:r>
            <a:r>
              <a:rPr lang="zh-CN" altLang="en-US" sz="1600" dirty="0"/>
              <a:t>多家汽车企业，面对多元化的消费市场，品牌、价格、服务和新产品的竞争愈加激烈，中国将成为全球汽车企业在激烈的市场竞争中决出胜负的主战场。我国自主品牌的市场价明显低于原装进口汽车，配合符合国情的营销策略，使人民对自主品牌产生很强烈的需求。市场上可供选择的汽车品种有增不减，被动提高了消费者的讨价还价能力。 总之，面对更加激烈的竞争，为了吸引顾客，各企业竞相降价并给与各种折扣和优惠。中国市场是各个品牌的主要市场，竞争激烈，可供消费者选择的品牌档次丰富，客户在相当程度上可以对售价、担保及其他服务项目进行讨价还价。 </a:t>
            </a:r>
            <a:endParaRPr lang="en-US" altLang="zh-CN" sz="1600" dirty="0" smtClean="0"/>
          </a:p>
          <a:p>
            <a:r>
              <a:rPr lang="zh-CN" altLang="en-US" sz="1600" b="1" dirty="0"/>
              <a:t>思考题： </a:t>
            </a:r>
            <a:endParaRPr lang="en-US" altLang="zh-CN" sz="1600" b="1" dirty="0" smtClean="0"/>
          </a:p>
          <a:p>
            <a:pPr marL="0" indent="0">
              <a:buNone/>
            </a:pPr>
            <a:r>
              <a:rPr lang="en-US" altLang="zh-CN" sz="1600" dirty="0" smtClean="0"/>
              <a:t>1</a:t>
            </a:r>
            <a:r>
              <a:rPr lang="zh-CN" altLang="en-US" sz="1600" dirty="0"/>
              <a:t>．结合本案例材料，说明企业在制定战略时，如何进行的外部环境分析</a:t>
            </a:r>
            <a:r>
              <a:rPr lang="zh-CN" altLang="en-US" sz="1600" dirty="0" smtClean="0"/>
              <a:t>。</a:t>
            </a:r>
            <a:endParaRPr lang="en-US" altLang="zh-CN" sz="1600" dirty="0" smtClean="0"/>
          </a:p>
          <a:p>
            <a:pPr marL="0" indent="0">
              <a:buNone/>
            </a:pPr>
            <a:r>
              <a:rPr lang="zh-CN" altLang="en-US" sz="1600" dirty="0"/>
              <a:t> </a:t>
            </a:r>
            <a:r>
              <a:rPr lang="en-US" altLang="zh-CN" sz="1600" dirty="0"/>
              <a:t>2</a:t>
            </a:r>
            <a:r>
              <a:rPr lang="zh-CN" altLang="en-US" sz="1600" dirty="0"/>
              <a:t>．企业通过外部环境的分析，发现了哪些机会与威胁？如何利用市场机会、回避市场威胁</a:t>
            </a:r>
            <a:r>
              <a:rPr lang="zh-CN" altLang="en-US" sz="1600" dirty="0" smtClean="0"/>
              <a:t>？</a:t>
            </a:r>
            <a:endParaRPr lang="en-US" altLang="zh-CN" sz="1600" dirty="0" smtClean="0"/>
          </a:p>
          <a:p>
            <a:pPr marL="0" indent="0">
              <a:buNone/>
            </a:pPr>
            <a:r>
              <a:rPr lang="zh-CN" altLang="en-US" sz="1600" dirty="0"/>
              <a:t> </a:t>
            </a:r>
            <a:r>
              <a:rPr lang="en-US" altLang="zh-CN" sz="1600" dirty="0"/>
              <a:t>3</a:t>
            </a:r>
            <a:r>
              <a:rPr lang="zh-CN" altLang="en-US" sz="1600" dirty="0"/>
              <a:t>．结合案例，谈谈企业外部环境分析的必要性？</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2771493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1600" b="1" dirty="0" smtClean="0"/>
              <a:t>参考答案</a:t>
            </a:r>
            <a:endParaRPr lang="en-US" altLang="zh-CN" sz="1600" b="1" dirty="0" smtClean="0"/>
          </a:p>
          <a:p>
            <a:pPr marL="0" indent="0">
              <a:buNone/>
            </a:pPr>
            <a:r>
              <a:rPr lang="en-US" altLang="zh-CN" sz="1600" b="1" dirty="0"/>
              <a:t>1</a:t>
            </a:r>
            <a:r>
              <a:rPr lang="zh-CN" altLang="en-US" sz="1600" b="1" dirty="0"/>
              <a:t>．结合本案例材料，说明企业在制定战略时，如何进行的外部环境分析。  </a:t>
            </a:r>
            <a:endParaRPr lang="en-US" altLang="zh-CN" sz="1600" b="1" dirty="0" smtClean="0"/>
          </a:p>
          <a:p>
            <a:pPr marL="0" indent="0">
              <a:buNone/>
            </a:pPr>
            <a:r>
              <a:rPr lang="zh-CN" altLang="en-US" sz="1600" b="1" dirty="0"/>
              <a:t> </a:t>
            </a:r>
            <a:r>
              <a:rPr lang="zh-CN" altLang="en-US" sz="1600" dirty="0"/>
              <a:t>答：外部环境影响着公司的战略行动，它给公司带来机会和威胁，而机会和威胁共同影响着公司的战略行动，所以企业在制定战略时，进行外部环境分析是必不可少的，从案例中可知，该公司主要从两大方面对外部环境进行分析，即宏观环境分析和产业环境分析。    </a:t>
            </a:r>
            <a:endParaRPr lang="en-US" altLang="zh-CN" sz="1600" dirty="0" smtClean="0"/>
          </a:p>
          <a:p>
            <a:pPr marL="0" indent="0">
              <a:buNone/>
            </a:pPr>
            <a:r>
              <a:rPr lang="zh-CN" altLang="en-US" sz="1600" dirty="0"/>
              <a:t> 从宏观环境上来讲，要进行政治</a:t>
            </a:r>
            <a:r>
              <a:rPr lang="en-US" altLang="zh-CN" sz="1600" dirty="0"/>
              <a:t>—</a:t>
            </a:r>
            <a:r>
              <a:rPr lang="zh-CN" altLang="en-US" sz="1600" dirty="0"/>
              <a:t>法律因素、经济因素，其中包括宏观经济的发展、消费能力的改变基础设施及产业集群的完善、国家对于该行业的经济支持以及经济全球化的国际大背景，另外还有社会</a:t>
            </a:r>
            <a:r>
              <a:rPr lang="en-US" altLang="zh-CN" sz="1600" dirty="0"/>
              <a:t>—</a:t>
            </a:r>
            <a:r>
              <a:rPr lang="zh-CN" altLang="en-US" sz="1600" dirty="0"/>
              <a:t>人文因素，考虑到消费观念的改变和传统文化的影响同时分析其技术因素即核心技术的要求、创新新技术的要求和专业技术人员。 </a:t>
            </a:r>
            <a:endParaRPr lang="en-US" altLang="zh-CN" sz="1600" dirty="0" smtClean="0"/>
          </a:p>
          <a:p>
            <a:pPr marL="0" indent="0">
              <a:buNone/>
            </a:pPr>
            <a:r>
              <a:rPr lang="zh-CN" altLang="en-US" sz="1600" dirty="0" smtClean="0"/>
              <a:t>从</a:t>
            </a:r>
            <a:r>
              <a:rPr lang="zh-CN" altLang="en-US" sz="1600" dirty="0"/>
              <a:t>产业环境分析，要分析行业新加入者的威胁、现有竞争者的竞争程度、替代产品的威胁、供应商讨价还价能力、购买商的讨价还价能力</a:t>
            </a:r>
            <a:r>
              <a:rPr lang="en-US" altLang="zh-CN" sz="1600" dirty="0"/>
              <a:t>. </a:t>
            </a:r>
            <a:r>
              <a:rPr lang="zh-CN" altLang="en-US" sz="1600" dirty="0"/>
              <a:t>总之，外部环境充满着不确定的因素，在进行外部环境分析时，要着重分析总体环境、行业环境、竞争者环境</a:t>
            </a:r>
            <a:r>
              <a:rPr lang="zh-CN" altLang="en-US" sz="1600" dirty="0" smtClean="0"/>
              <a:t>。</a:t>
            </a:r>
            <a:endParaRPr lang="en-US" altLang="zh-CN" sz="1600" dirty="0" smtClean="0"/>
          </a:p>
          <a:p>
            <a:pPr marL="0" indent="0">
              <a:buNone/>
            </a:pPr>
            <a:r>
              <a:rPr lang="en-US" altLang="zh-CN" sz="1600" b="1" dirty="0"/>
              <a:t>2</a:t>
            </a:r>
            <a:r>
              <a:rPr lang="zh-CN" altLang="en-US" sz="1600" b="1" dirty="0"/>
              <a:t>．企业通过外部环境的分析，发现了哪些机会与威胁</a:t>
            </a:r>
            <a:r>
              <a:rPr lang="zh-CN" altLang="en-US" sz="1600" b="1" dirty="0" smtClean="0"/>
              <a:t>？如何</a:t>
            </a:r>
            <a:r>
              <a:rPr lang="zh-CN" altLang="en-US" sz="1600" b="1" dirty="0"/>
              <a:t>利用市场机会、回避市场威胁？  </a:t>
            </a:r>
            <a:endParaRPr lang="en-US" altLang="zh-CN" sz="1600" b="1" dirty="0" smtClean="0"/>
          </a:p>
          <a:p>
            <a:pPr marL="0" indent="0">
              <a:buNone/>
            </a:pPr>
            <a:r>
              <a:rPr lang="zh-CN" altLang="en-US" sz="1600" dirty="0"/>
              <a:t> 答：机会是指只要进行有效开发，就可以帮助公司获得战略竞争力的一系列条件。威胁是指总体环境中妨碍公司获得竞争优势的一系列条件。在本案例中，政府一直很重视工业的发展，目前看来我国的政治法律环境还是比较有利于汽车行业的发展特别是节能环保的汽车，有利于汽车行业发展的政治法律因素也很多，企业可以充分的享受这些法律因素带来的益处</a:t>
            </a:r>
            <a:r>
              <a:rPr lang="zh-CN" altLang="en-US" sz="1600" dirty="0" smtClean="0"/>
              <a:t>。</a:t>
            </a:r>
            <a:endParaRPr lang="zh-CN" altLang="en-US" sz="1600" dirty="0"/>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10677702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1600" dirty="0"/>
              <a:t>宏观经济的发展以及它的稳定为我国汽车行业的发展提供了良好的契机，也使我国汽车行业在经济全球化的浪潮中有了更多的出口机会，所以企业该抓紧机遇提供消费者所需要的汽车，实现本公司的利益。 另外国家对于该行业的经济支持对企业来讲是个巨大的机会。经济全球化使得企业有着 更广阔的市场范围，增加品牌的国际影响力和企业的国际竞争力。     可是企业必须慎重考虑行业新加入者的威胁因为阻止新加入者的规模经济和资金需求因素上说，对我国汽车制造业是很不利的。 替代产品的威胁，这也会严重威胁着企业的发展。 市场起到一个资源配置的基础作用，同时也起到调节作用，它有着自身的规律，而任何企业的发展大方向上遵循着某种规律，遵循规律运用规律，提前预测未来能在一定程度上降低市场风险</a:t>
            </a:r>
          </a:p>
          <a:p>
            <a:pPr marL="0" indent="0">
              <a:buNone/>
            </a:pPr>
            <a:r>
              <a:rPr lang="en-US" altLang="zh-CN" sz="1600" b="1" dirty="0"/>
              <a:t>3</a:t>
            </a:r>
            <a:r>
              <a:rPr lang="zh-CN" altLang="en-US" sz="1600" b="1" dirty="0"/>
              <a:t>．结合案例，谈谈企业外部环境分析的必要性</a:t>
            </a:r>
            <a:r>
              <a:rPr lang="zh-CN" altLang="en-US" sz="1600" b="1" dirty="0" smtClean="0"/>
              <a:t>？</a:t>
            </a:r>
            <a:endParaRPr lang="en-US" altLang="zh-CN" sz="1600" b="1" dirty="0" smtClean="0"/>
          </a:p>
          <a:p>
            <a:pPr marL="0" indent="0">
              <a:buNone/>
            </a:pPr>
            <a:r>
              <a:rPr lang="zh-CN" altLang="en-US" sz="1600" dirty="0" smtClean="0"/>
              <a:t> </a:t>
            </a:r>
            <a:r>
              <a:rPr lang="zh-CN" altLang="en-US" sz="1600" dirty="0"/>
              <a:t>答：外部环境的剧烈动荡、复杂化和全球化，使公司对环境的理解更加困难。为了处理模糊和复杂的环境数据，增加对环境的认识，公司必须进行环境分析</a:t>
            </a:r>
            <a:r>
              <a:rPr lang="zh-CN" altLang="en-US" sz="1600" dirty="0" smtClean="0"/>
              <a:t>，而</a:t>
            </a:r>
            <a:r>
              <a:rPr lang="zh-CN" altLang="en-US" sz="1600" dirty="0"/>
              <a:t>企业外部环境的分析是一项极其重要的活动。  </a:t>
            </a:r>
            <a:endParaRPr lang="en-US" altLang="zh-CN" sz="1600" dirty="0" smtClean="0"/>
          </a:p>
          <a:p>
            <a:pPr marL="0" indent="0">
              <a:buNone/>
            </a:pPr>
            <a:r>
              <a:rPr lang="zh-CN" altLang="en-US" sz="1600" dirty="0" smtClean="0"/>
              <a:t>识别</a:t>
            </a:r>
            <a:r>
              <a:rPr lang="zh-CN" altLang="en-US" sz="1600" dirty="0"/>
              <a:t>机会和威胁是环境分析的主要目的之一，而机会和威胁是伴随着企业存在而存在的，对它们进行正确的分析是企业必不可少的，企业外部环境分析就是一项有意义的办法。如本案例中，比亚迪通过对环境的外部分析，从中发现在政治经济文化全球化等等各个领域的机会，促进企业更好的发展，同时也发现不少威胁，这是管理者对公司所处的地位有了明确的认知，在制定战略时更加符合企业实际。  总之，鉴于外部环境对公司业绩的影响</a:t>
            </a:r>
            <a:r>
              <a:rPr lang="zh-CN" altLang="en-US" sz="1600" dirty="0" smtClean="0"/>
              <a:t>，运用</a:t>
            </a:r>
            <a:r>
              <a:rPr lang="zh-CN" altLang="en-US" sz="1600" dirty="0"/>
              <a:t>企业外部环境分析去识别</a:t>
            </a:r>
            <a:r>
              <a:rPr lang="zh-CN" altLang="en-US" sz="1600" dirty="0" smtClean="0"/>
              <a:t>环境中</a:t>
            </a:r>
            <a:r>
              <a:rPr lang="zh-CN" altLang="en-US" sz="1600" dirty="0"/>
              <a:t>存在的机会和威胁是极为重要的。</a:t>
            </a:r>
          </a:p>
        </p:txBody>
      </p:sp>
      <p:sp>
        <p:nvSpPr>
          <p:cNvPr id="4" name="标题 1"/>
          <p:cNvSpPr>
            <a:spLocks noGrp="1"/>
          </p:cNvSpPr>
          <p:nvPr>
            <p:ph type="title"/>
          </p:nvPr>
        </p:nvSpPr>
        <p:spPr>
          <a:xfrm>
            <a:off x="457200" y="228600"/>
            <a:ext cx="8229600" cy="868363"/>
          </a:xfrm>
        </p:spPr>
        <p:txBody>
          <a:bodyPr/>
          <a:lstStyle/>
          <a:p>
            <a:r>
              <a:rPr lang="zh-CN" altLang="en-US" dirty="0" smtClean="0"/>
              <a:t>案例</a:t>
            </a:r>
            <a:r>
              <a:rPr lang="en-US" altLang="zh-CN" dirty="0" smtClean="0"/>
              <a:t>-</a:t>
            </a:r>
            <a:r>
              <a:rPr lang="zh-CN" altLang="en-US" dirty="0" smtClean="0"/>
              <a:t>比亚迪公司的外部环境分析</a:t>
            </a:r>
            <a:endParaRPr lang="zh-CN" altLang="en-US" dirty="0"/>
          </a:p>
        </p:txBody>
      </p:sp>
    </p:spTree>
    <p:extLst>
      <p:ext uri="{BB962C8B-B14F-4D97-AF65-F5344CB8AC3E}">
        <p14:creationId xmlns:p14="http://schemas.microsoft.com/office/powerpoint/2010/main" val="231147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2" name="Rectangle 6"/>
          <p:cNvSpPr>
            <a:spLocks noChangeArrowheads="1"/>
          </p:cNvSpPr>
          <p:nvPr/>
        </p:nvSpPr>
        <p:spPr bwMode="auto">
          <a:xfrm>
            <a:off x="500034" y="1643050"/>
            <a:ext cx="8077200" cy="4114800"/>
          </a:xfrm>
          <a:prstGeom prst="rect">
            <a:avLst/>
          </a:prstGeom>
          <a:noFill/>
          <a:ln w="9525">
            <a:noFill/>
            <a:miter lim="800000"/>
            <a:headEnd/>
            <a:tailEnd/>
          </a:ln>
        </p:spPr>
        <p:txBody>
          <a:bodyPr/>
          <a:lstStyle/>
          <a:p>
            <a:pPr>
              <a:lnSpc>
                <a:spcPct val="150000"/>
              </a:lnSpc>
              <a:buClr>
                <a:schemeClr val="bg2"/>
              </a:buClr>
              <a:buSzPct val="75000"/>
              <a:buFont typeface="Wingdings" pitchFamily="2" charset="2"/>
              <a:buNone/>
              <a:defRPr/>
            </a:pPr>
            <a:r>
              <a:rPr lang="en-US" altLang="zh-CN" sz="2800" dirty="0">
                <a:latin typeface="黑体" pitchFamily="49" charset="-122"/>
                <a:ea typeface="黑体" pitchFamily="49" charset="-122"/>
              </a:rPr>
              <a:t>    </a:t>
            </a:r>
            <a:r>
              <a:rPr kumimoji="1" lang="zh-CN" altLang="en-US" sz="2800" b="1" dirty="0" smtClean="0">
                <a:latin typeface="黑体" pitchFamily="49" charset="-122"/>
                <a:ea typeface="黑体" pitchFamily="49" charset="-122"/>
              </a:rPr>
              <a:t>世界</a:t>
            </a:r>
            <a:r>
              <a:rPr kumimoji="1" lang="zh-CN" altLang="en-US" sz="2800" b="1" dirty="0">
                <a:latin typeface="黑体" pitchFamily="49" charset="-122"/>
                <a:ea typeface="黑体" pitchFamily="49" charset="-122"/>
              </a:rPr>
              <a:t>上的每个人，每个公司，每个政府和每个社会都面临一个简单的抉择，要么重思未来，要么被迫重思未来。</a:t>
            </a:r>
          </a:p>
          <a:p>
            <a:pPr>
              <a:lnSpc>
                <a:spcPct val="150000"/>
              </a:lnSpc>
              <a:buClr>
                <a:schemeClr val="bg2"/>
              </a:buClr>
              <a:buSzPct val="75000"/>
              <a:buFont typeface="Wingdings" pitchFamily="2" charset="2"/>
              <a:buNone/>
              <a:defRPr/>
            </a:pPr>
            <a:r>
              <a:rPr kumimoji="1" lang="zh-CN" altLang="en-US" sz="2800" b="1" dirty="0">
                <a:latin typeface="黑体" pitchFamily="49" charset="-122"/>
                <a:ea typeface="黑体" pitchFamily="49" charset="-122"/>
              </a:rPr>
              <a:t>    </a:t>
            </a:r>
            <a:r>
              <a:rPr kumimoji="1" lang="zh-CN" altLang="en-US" sz="2800" b="1" dirty="0" smtClean="0">
                <a:latin typeface="黑体" pitchFamily="49" charset="-122"/>
                <a:ea typeface="黑体" pitchFamily="49" charset="-122"/>
              </a:rPr>
              <a:t>重</a:t>
            </a:r>
            <a:r>
              <a:rPr kumimoji="1" lang="zh-CN" altLang="en-US" sz="2800" b="1" dirty="0">
                <a:latin typeface="黑体" pitchFamily="49" charset="-122"/>
                <a:ea typeface="黑体" pitchFamily="49" charset="-122"/>
              </a:rPr>
              <a:t>思未来是个永无止境的过程。明天永远是一个活动着的靶子。这意味着，当我们完成了对未来的重思之后，还需要从头再来。</a:t>
            </a:r>
          </a:p>
          <a:p>
            <a:pPr>
              <a:lnSpc>
                <a:spcPct val="120000"/>
              </a:lnSpc>
              <a:buClr>
                <a:schemeClr val="bg2"/>
              </a:buClr>
              <a:buSzPct val="75000"/>
              <a:buFont typeface="Wingdings" pitchFamily="2" charset="2"/>
              <a:buNone/>
              <a:defRPr/>
            </a:pPr>
            <a:r>
              <a:rPr kumimoji="1" lang="zh-CN" altLang="en-US" sz="2800" dirty="0">
                <a:latin typeface="黑体" pitchFamily="49" charset="-122"/>
                <a:ea typeface="黑体" pitchFamily="49" charset="-122"/>
              </a:rPr>
              <a:t>　</a:t>
            </a:r>
          </a:p>
          <a:p>
            <a:pPr>
              <a:lnSpc>
                <a:spcPct val="120000"/>
              </a:lnSpc>
              <a:buClr>
                <a:schemeClr val="bg2"/>
              </a:buClr>
              <a:buSzPct val="75000"/>
              <a:buFont typeface="Wingdings" pitchFamily="2" charset="2"/>
              <a:buNone/>
              <a:defRPr/>
            </a:pPr>
            <a:r>
              <a:rPr kumimoji="1" lang="zh-CN" altLang="en-US" sz="2800" dirty="0">
                <a:latin typeface="黑体" pitchFamily="49" charset="-122"/>
                <a:ea typeface="黑体" pitchFamily="49" charset="-122"/>
              </a:rPr>
              <a:t>                 　　　</a:t>
            </a:r>
            <a:r>
              <a:rPr kumimoji="1" lang="en-US" altLang="zh-CN" sz="2800" dirty="0">
                <a:latin typeface="黑体" pitchFamily="49" charset="-122"/>
                <a:ea typeface="黑体" pitchFamily="49" charset="-122"/>
              </a:rPr>
              <a:t>——</a:t>
            </a:r>
            <a:r>
              <a:rPr kumimoji="1" lang="zh-CN" altLang="en-US" sz="2800" dirty="0">
                <a:latin typeface="黑体" pitchFamily="49" charset="-122"/>
                <a:ea typeface="黑体" pitchFamily="49" charset="-122"/>
              </a:rPr>
              <a:t>罗文 </a:t>
            </a:r>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吉布森</a:t>
            </a:r>
            <a:endParaRPr kumimoji="1" lang="zh-CN" altLang="zh-CN" sz="2800" dirty="0">
              <a:latin typeface="黑体" pitchFamily="49" charset="-122"/>
              <a:ea typeface="黑体" pitchFamily="49" charset="-122"/>
            </a:endParaRPr>
          </a:p>
        </p:txBody>
      </p:sp>
      <p:sp>
        <p:nvSpPr>
          <p:cNvPr id="7171" name="Text Box 7"/>
          <p:cNvSpPr txBox="1">
            <a:spLocks noChangeArrowheads="1"/>
          </p:cNvSpPr>
          <p:nvPr/>
        </p:nvSpPr>
        <p:spPr bwMode="auto">
          <a:xfrm>
            <a:off x="1571604" y="642918"/>
            <a:ext cx="5867400" cy="762000"/>
          </a:xfrm>
          <a:prstGeom prst="rect">
            <a:avLst/>
          </a:prstGeom>
          <a:noFill/>
          <a:ln w="12700">
            <a:noFill/>
            <a:miter lim="800000"/>
            <a:headEnd/>
            <a:tailEnd/>
          </a:ln>
        </p:spPr>
        <p:txBody>
          <a:bodyPr>
            <a:spAutoFit/>
          </a:bodyPr>
          <a:lstStyle/>
          <a:p>
            <a:pPr eaLnBrk="0" hangingPunct="0">
              <a:spcBef>
                <a:spcPct val="50000"/>
              </a:spcBef>
            </a:pPr>
            <a:r>
              <a:rPr kumimoji="1" lang="zh-CN" altLang="en-US" sz="4400" dirty="0">
                <a:latin typeface="Times New Roman" pitchFamily="18" charset="0"/>
                <a:ea typeface="隶书" pitchFamily="49" charset="-122"/>
              </a:rPr>
              <a:t>战略是思考未来的工具</a:t>
            </a:r>
          </a:p>
        </p:txBody>
      </p:sp>
      <p:pic>
        <p:nvPicPr>
          <p:cNvPr id="7172" name="Picture 5" descr="重思未来"/>
          <p:cNvPicPr>
            <a:picLocks noChangeAspect="1" noChangeArrowheads="1"/>
          </p:cNvPicPr>
          <p:nvPr/>
        </p:nvPicPr>
        <p:blipFill>
          <a:blip r:embed="rId3" cstate="print"/>
          <a:srcRect/>
          <a:stretch>
            <a:fillRect/>
          </a:stretch>
        </p:blipFill>
        <p:spPr bwMode="auto">
          <a:xfrm>
            <a:off x="8143875" y="5429250"/>
            <a:ext cx="1000125"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第三章 组织的内外环境分析</a:t>
            </a:r>
            <a:endParaRPr lang="en-US" altLang="zh-CN" sz="4300" dirty="0">
              <a:ea typeface="宋体" charset="-122"/>
            </a:endParaRPr>
          </a:p>
        </p:txBody>
      </p:sp>
      <p:grpSp>
        <p:nvGrpSpPr>
          <p:cNvPr id="2" name="Group 10"/>
          <p:cNvGrpSpPr>
            <a:grpSpLocks/>
          </p:cNvGrpSpPr>
          <p:nvPr/>
        </p:nvGrpSpPr>
        <p:grpSpPr bwMode="auto">
          <a:xfrm>
            <a:off x="285720" y="2214554"/>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63" y="1515"/>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65" y="1599"/>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545" y="1869"/>
              <a:ext cx="906" cy="841"/>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horz" wrap="none" anchor="ctr"/>
            <a:lstStyle/>
            <a:p>
              <a:endParaRPr lang="zh-CN" altLang="en-US" sz="3200" dirty="0"/>
            </a:p>
          </p:txBody>
        </p:sp>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756150" y="1905000"/>
            <a:ext cx="2276585" cy="369332"/>
          </a:xfrm>
          <a:prstGeom prst="rect">
            <a:avLst/>
          </a:prstGeom>
          <a:noFill/>
          <a:ln w="9525">
            <a:noFill/>
            <a:miter lim="800000"/>
            <a:headEnd/>
            <a:tailEnd/>
          </a:ln>
          <a:effectLst/>
        </p:spPr>
        <p:txBody>
          <a:bodyPr wrap="none">
            <a:spAutoFit/>
          </a:bodyPr>
          <a:lstStyle/>
          <a:p>
            <a:pPr eaLnBrk="0" hangingPunct="0"/>
            <a:r>
              <a:rPr lang="zh-CN" altLang="en-US" b="1" dirty="0" smtClean="0">
                <a:ea typeface="宋体" charset="-122"/>
              </a:rPr>
              <a:t>组织的外部环境分析</a:t>
            </a:r>
            <a:endParaRPr lang="en-US" altLang="zh-CN" b="1" dirty="0">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752975" y="3397250"/>
            <a:ext cx="2492990"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accent6">
                    <a:lumMod val="75000"/>
                  </a:schemeClr>
                </a:solidFill>
                <a:ea typeface="宋体" charset="-122"/>
              </a:rPr>
              <a:t>组织的资源与能力分析</a:t>
            </a:r>
            <a:endParaRPr lang="en-US" altLang="zh-CN" b="1" dirty="0">
              <a:solidFill>
                <a:schemeClr val="accent6">
                  <a:lumMod val="75000"/>
                </a:schemeClr>
              </a:solidFill>
              <a:ea typeface="宋体" charset="-122"/>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756150" y="4918075"/>
            <a:ext cx="318548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rgbClr val="000000"/>
                </a:solidFill>
                <a:ea typeface="宋体" charset="-122"/>
              </a:rPr>
              <a:t>组织的竞争机会与能力的识别</a:t>
            </a:r>
            <a:endParaRPr lang="en-US" altLang="zh-CN" b="1"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7" name="TextBox 36"/>
          <p:cNvSpPr txBox="1"/>
          <p:nvPr/>
        </p:nvSpPr>
        <p:spPr>
          <a:xfrm>
            <a:off x="714348" y="3143248"/>
            <a:ext cx="1857388" cy="584775"/>
          </a:xfrm>
          <a:prstGeom prst="rect">
            <a:avLst/>
          </a:prstGeom>
          <a:noFill/>
        </p:spPr>
        <p:txBody>
          <a:bodyPr wrap="square" rtlCol="0">
            <a:spAutoFit/>
          </a:bodyPr>
          <a:lstStyle/>
          <a:p>
            <a:pPr algn="ctr"/>
            <a:r>
              <a:rPr lang="zh-CN" altLang="en-US" sz="3200" b="1" dirty="0" smtClean="0"/>
              <a:t>主要内容</a:t>
            </a:r>
            <a:endParaRPr lang="zh-CN" altLang="en-US" sz="3200" b="1" dirty="0"/>
          </a:p>
        </p:txBody>
      </p:sp>
    </p:spTree>
    <p:extLst>
      <p:ext uri="{BB962C8B-B14F-4D97-AF65-F5344CB8AC3E}">
        <p14:creationId xmlns:p14="http://schemas.microsoft.com/office/powerpoint/2010/main" val="3660832806"/>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3-2</a:t>
            </a:r>
            <a:r>
              <a:rPr lang="zh-CN" altLang="en-US" dirty="0" smtClean="0"/>
              <a:t>外部因素评价矩阵建立步骤</a:t>
            </a:r>
            <a:endParaRPr lang="zh-CN" altLang="en-US" dirty="0"/>
          </a:p>
        </p:txBody>
      </p:sp>
      <p:grpSp>
        <p:nvGrpSpPr>
          <p:cNvPr id="3" name="Group 3"/>
          <p:cNvGrpSpPr>
            <a:grpSpLocks/>
          </p:cNvGrpSpPr>
          <p:nvPr/>
        </p:nvGrpSpPr>
        <p:grpSpPr bwMode="auto">
          <a:xfrm>
            <a:off x="211141" y="2214554"/>
            <a:ext cx="1357353" cy="4035425"/>
            <a:chOff x="720" y="1296"/>
            <a:chExt cx="1367" cy="2542"/>
          </a:xfrm>
        </p:grpSpPr>
        <p:sp>
          <p:nvSpPr>
            <p:cNvPr id="5"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6"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7"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8"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9"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10"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4" name="Group 10"/>
            <p:cNvGrpSpPr>
              <a:grpSpLocks/>
            </p:cNvGrpSpPr>
            <p:nvPr/>
          </p:nvGrpSpPr>
          <p:grpSpPr bwMode="auto">
            <a:xfrm>
              <a:off x="1189" y="1296"/>
              <a:ext cx="405" cy="405"/>
              <a:chOff x="1289" y="582"/>
              <a:chExt cx="668" cy="668"/>
            </a:xfrm>
          </p:grpSpPr>
          <p:sp>
            <p:nvSpPr>
              <p:cNvPr id="14"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5"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6"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7"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8"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2"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3" name="Text Box 17"/>
            <p:cNvSpPr txBox="1">
              <a:spLocks noChangeArrowheads="1"/>
            </p:cNvSpPr>
            <p:nvPr/>
          </p:nvSpPr>
          <p:spPr bwMode="gray">
            <a:xfrm>
              <a:off x="768" y="1776"/>
              <a:ext cx="1296" cy="834"/>
            </a:xfrm>
            <a:prstGeom prst="rect">
              <a:avLst/>
            </a:prstGeom>
            <a:noFill/>
            <a:ln w="9525" algn="ctr">
              <a:noFill/>
              <a:miter lim="800000"/>
              <a:headEnd/>
              <a:tailEnd/>
            </a:ln>
            <a:effectLst/>
          </p:spPr>
          <p:txBody>
            <a:bodyPr>
              <a:spAutoFit/>
            </a:bodyPr>
            <a:lstStyle/>
            <a:p>
              <a:r>
                <a:rPr lang="zh-CN" altLang="en-US" sz="1600" dirty="0" smtClean="0">
                  <a:ea typeface="宋体" charset="-122"/>
                </a:rPr>
                <a:t>列出外部环境中关键 战略因素，即主要的机遇和威胁</a:t>
              </a:r>
              <a:endParaRPr lang="en-US" altLang="zh-CN" sz="1600" dirty="0">
                <a:ea typeface="宋体" charset="-122"/>
              </a:endParaRPr>
            </a:p>
          </p:txBody>
        </p:sp>
      </p:grpSp>
      <p:grpSp>
        <p:nvGrpSpPr>
          <p:cNvPr id="11" name="Group 18"/>
          <p:cNvGrpSpPr>
            <a:grpSpLocks/>
          </p:cNvGrpSpPr>
          <p:nvPr/>
        </p:nvGrpSpPr>
        <p:grpSpPr bwMode="auto">
          <a:xfrm>
            <a:off x="2071670" y="2214554"/>
            <a:ext cx="1355367" cy="4035425"/>
            <a:chOff x="2208" y="1296"/>
            <a:chExt cx="1365" cy="2542"/>
          </a:xfrm>
        </p:grpSpPr>
        <p:sp>
          <p:nvSpPr>
            <p:cNvPr id="20"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21"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22"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23"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24"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25"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6"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7"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8"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29"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2</a:t>
              </a:r>
              <a:endParaRPr lang="en-US" altLang="zh-CN">
                <a:ea typeface="宋体" charset="-122"/>
              </a:endParaRPr>
            </a:p>
          </p:txBody>
        </p:sp>
        <p:sp>
          <p:nvSpPr>
            <p:cNvPr id="30" name="Text Box 29"/>
            <p:cNvSpPr txBox="1">
              <a:spLocks noChangeArrowheads="1"/>
            </p:cNvSpPr>
            <p:nvPr/>
          </p:nvSpPr>
          <p:spPr bwMode="gray">
            <a:xfrm>
              <a:off x="2256" y="1776"/>
              <a:ext cx="1296" cy="1454"/>
            </a:xfrm>
            <a:prstGeom prst="rect">
              <a:avLst/>
            </a:prstGeom>
            <a:noFill/>
            <a:ln w="9525" algn="ctr">
              <a:noFill/>
              <a:miter lim="800000"/>
              <a:headEnd/>
              <a:tailEnd/>
            </a:ln>
            <a:effectLst/>
          </p:spPr>
          <p:txBody>
            <a:bodyPr>
              <a:spAutoFit/>
            </a:bodyPr>
            <a:lstStyle/>
            <a:p>
              <a:r>
                <a:rPr lang="zh-CN" altLang="en-US" sz="1600" dirty="0" smtClean="0">
                  <a:ea typeface="宋体" charset="-122"/>
                </a:rPr>
                <a:t>赋予每一个因素一定的权重，其范围为</a:t>
              </a:r>
              <a:r>
                <a:rPr lang="en-US" altLang="zh-CN" sz="1600" dirty="0" smtClean="0">
                  <a:ea typeface="宋体" charset="-122"/>
                </a:rPr>
                <a:t>0</a:t>
              </a:r>
              <a:r>
                <a:rPr lang="zh-CN" altLang="en-US" sz="1600" dirty="0" smtClean="0">
                  <a:ea typeface="宋体" charset="-122"/>
                </a:rPr>
                <a:t>（不重要）</a:t>
              </a:r>
              <a:r>
                <a:rPr lang="en-US" altLang="zh-CN" sz="1600" dirty="0" smtClean="0">
                  <a:ea typeface="宋体" charset="-122"/>
                </a:rPr>
                <a:t>-1</a:t>
              </a:r>
              <a:r>
                <a:rPr lang="zh-CN" altLang="en-US" sz="1600" dirty="0" smtClean="0">
                  <a:ea typeface="宋体" charset="-122"/>
                </a:rPr>
                <a:t>（非常重要），并使所有因素的权重为</a:t>
              </a:r>
              <a:r>
                <a:rPr lang="en-US" altLang="zh-CN" sz="1600" dirty="0" smtClean="0">
                  <a:ea typeface="宋体" charset="-122"/>
                </a:rPr>
                <a:t>1.</a:t>
              </a:r>
            </a:p>
          </p:txBody>
        </p:sp>
        <p:sp>
          <p:nvSpPr>
            <p:cNvPr id="31"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2"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19" name="Group 32"/>
          <p:cNvGrpSpPr>
            <a:grpSpLocks/>
          </p:cNvGrpSpPr>
          <p:nvPr/>
        </p:nvGrpSpPr>
        <p:grpSpPr bwMode="auto">
          <a:xfrm>
            <a:off x="3929058" y="2214554"/>
            <a:ext cx="1357353" cy="4035425"/>
            <a:chOff x="3692" y="1296"/>
            <a:chExt cx="1367" cy="2542"/>
          </a:xfrm>
        </p:grpSpPr>
        <p:sp>
          <p:nvSpPr>
            <p:cNvPr id="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5"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7"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 name="Group 37"/>
            <p:cNvGrpSpPr>
              <a:grpSpLocks/>
            </p:cNvGrpSpPr>
            <p:nvPr/>
          </p:nvGrpSpPr>
          <p:grpSpPr bwMode="auto">
            <a:xfrm>
              <a:off x="4165" y="1296"/>
              <a:ext cx="405" cy="405"/>
              <a:chOff x="1289" y="582"/>
              <a:chExt cx="668" cy="668"/>
            </a:xfrm>
          </p:grpSpPr>
          <p:sp>
            <p:nvSpPr>
              <p:cNvPr id="43"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4"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6"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7"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9"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40" name="Text Box 44"/>
            <p:cNvSpPr txBox="1">
              <a:spLocks noChangeArrowheads="1"/>
            </p:cNvSpPr>
            <p:nvPr/>
          </p:nvSpPr>
          <p:spPr bwMode="gray">
            <a:xfrm>
              <a:off x="3744" y="1776"/>
              <a:ext cx="1296" cy="1144"/>
            </a:xfrm>
            <a:prstGeom prst="rect">
              <a:avLst/>
            </a:prstGeom>
            <a:noFill/>
            <a:ln w="9525" algn="ctr">
              <a:noFill/>
              <a:miter lim="800000"/>
              <a:headEnd/>
              <a:tailEnd/>
            </a:ln>
            <a:effectLst/>
          </p:spPr>
          <p:txBody>
            <a:bodyPr>
              <a:spAutoFit/>
            </a:bodyPr>
            <a:lstStyle/>
            <a:p>
              <a:r>
                <a:rPr lang="zh-CN" altLang="en-US" sz="1600" dirty="0" smtClean="0">
                  <a:ea typeface="宋体" charset="-122"/>
                </a:rPr>
                <a:t>用评分值</a:t>
              </a:r>
              <a:r>
                <a:rPr lang="en-US" altLang="zh-CN" sz="1600" dirty="0" smtClean="0">
                  <a:ea typeface="宋体" charset="-122"/>
                </a:rPr>
                <a:t>1</a:t>
              </a:r>
              <a:r>
                <a:rPr lang="zh-CN" altLang="en-US" sz="1600" dirty="0" smtClean="0">
                  <a:ea typeface="宋体" charset="-122"/>
                </a:rPr>
                <a:t>、</a:t>
              </a:r>
              <a:r>
                <a:rPr lang="en-US" altLang="zh-CN" sz="1600" dirty="0" smtClean="0">
                  <a:ea typeface="宋体" charset="-122"/>
                </a:rPr>
                <a:t>2</a:t>
              </a:r>
              <a:r>
                <a:rPr lang="zh-CN" altLang="en-US" sz="1600" dirty="0" smtClean="0">
                  <a:ea typeface="宋体" charset="-122"/>
                </a:rPr>
                <a:t>、</a:t>
              </a:r>
              <a:r>
                <a:rPr lang="en-US" altLang="zh-CN" sz="1600" dirty="0" smtClean="0">
                  <a:ea typeface="宋体" charset="-122"/>
                </a:rPr>
                <a:t>3</a:t>
              </a:r>
              <a:r>
                <a:rPr lang="zh-CN" altLang="en-US" sz="1600" dirty="0" smtClean="0">
                  <a:ea typeface="宋体" charset="-122"/>
                </a:rPr>
                <a:t>、</a:t>
              </a:r>
              <a:r>
                <a:rPr lang="en-US" altLang="zh-CN" sz="1600" dirty="0" smtClean="0">
                  <a:ea typeface="宋体" charset="-122"/>
                </a:rPr>
                <a:t>4</a:t>
              </a:r>
              <a:r>
                <a:rPr lang="zh-CN" altLang="en-US" sz="1600" dirty="0" smtClean="0">
                  <a:ea typeface="宋体" charset="-122"/>
                </a:rPr>
                <a:t>代表企业的主要威胁、一般威胁、一般机会和主要机会。</a:t>
              </a:r>
              <a:endParaRPr lang="en-US" altLang="zh-CN" sz="1600" dirty="0" smtClean="0">
                <a:ea typeface="宋体" charset="-122"/>
              </a:endParaRPr>
            </a:p>
          </p:txBody>
        </p:sp>
        <p:sp>
          <p:nvSpPr>
            <p:cNvPr id="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grpSp>
        <p:nvGrpSpPr>
          <p:cNvPr id="38" name="Group 18"/>
          <p:cNvGrpSpPr>
            <a:grpSpLocks/>
          </p:cNvGrpSpPr>
          <p:nvPr/>
        </p:nvGrpSpPr>
        <p:grpSpPr bwMode="auto">
          <a:xfrm>
            <a:off x="5786446" y="2143116"/>
            <a:ext cx="1355367" cy="4035425"/>
            <a:chOff x="2208" y="1296"/>
            <a:chExt cx="1365" cy="2542"/>
          </a:xfrm>
        </p:grpSpPr>
        <p:sp>
          <p:nvSpPr>
            <p:cNvPr id="49" name="AutoShape 19"/>
            <p:cNvSpPr>
              <a:spLocks noChangeArrowheads="1"/>
            </p:cNvSpPr>
            <p:nvPr/>
          </p:nvSpPr>
          <p:spPr bwMode="gray">
            <a:xfrm>
              <a:off x="2208" y="1490"/>
              <a:ext cx="1363" cy="1800"/>
            </a:xfrm>
            <a:prstGeom prst="roundRect">
              <a:avLst>
                <a:gd name="adj" fmla="val 17509"/>
              </a:avLst>
            </a:prstGeom>
            <a:gradFill rotWithShape="1">
              <a:gsLst>
                <a:gs pos="0">
                  <a:schemeClr val="accent6"/>
                </a:gs>
                <a:gs pos="100000">
                  <a:srgbClr val="3F8B4A"/>
                </a:gs>
              </a:gsLst>
              <a:lin ang="2700000" scaled="1"/>
            </a:gradFill>
            <a:ln w="9525">
              <a:noFill/>
              <a:round/>
              <a:headEnd/>
              <a:tailEnd/>
            </a:ln>
            <a:effectLst/>
          </p:spPr>
          <p:txBody>
            <a:bodyPr wrap="none" anchor="ctr"/>
            <a:lstStyle/>
            <a:p>
              <a:endParaRPr lang="zh-CN" altLang="en-US"/>
            </a:p>
          </p:txBody>
        </p:sp>
        <p:sp>
          <p:nvSpPr>
            <p:cNvPr id="50" name="AutoShape 20"/>
            <p:cNvSpPr>
              <a:spLocks noChangeArrowheads="1"/>
            </p:cNvSpPr>
            <p:nvPr/>
          </p:nvSpPr>
          <p:spPr bwMode="gray">
            <a:xfrm>
              <a:off x="2229" y="1495"/>
              <a:ext cx="1322" cy="1766"/>
            </a:xfrm>
            <a:prstGeom prst="roundRect">
              <a:avLst>
                <a:gd name="adj" fmla="val 16667"/>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1" name="AutoShape 21"/>
            <p:cNvSpPr>
              <a:spLocks noChangeArrowheads="1"/>
            </p:cNvSpPr>
            <p:nvPr/>
          </p:nvSpPr>
          <p:spPr bwMode="gray">
            <a:xfrm>
              <a:off x="2240" y="2795"/>
              <a:ext cx="1304" cy="447"/>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2" name="AutoShape 22"/>
            <p:cNvSpPr>
              <a:spLocks noChangeArrowheads="1"/>
            </p:cNvSpPr>
            <p:nvPr/>
          </p:nvSpPr>
          <p:spPr bwMode="gray">
            <a:xfrm>
              <a:off x="2240" y="1509"/>
              <a:ext cx="1304" cy="446"/>
            </a:xfrm>
            <a:prstGeom prst="roundRect">
              <a:avLst>
                <a:gd name="adj" fmla="val 50000"/>
              </a:avLst>
            </a:prstGeom>
            <a:solidFill>
              <a:schemeClr val="accent6">
                <a:lumMod val="40000"/>
                <a:lumOff val="60000"/>
              </a:schemeClr>
            </a:solidFill>
            <a:ln w="9525">
              <a:noFill/>
              <a:round/>
              <a:headEnd/>
              <a:tailEnd/>
            </a:ln>
            <a:effectLst/>
          </p:spPr>
          <p:txBody>
            <a:bodyPr wrap="none" anchor="ctr"/>
            <a:lstStyle/>
            <a:p>
              <a:endParaRPr lang="zh-CN" altLang="en-US"/>
            </a:p>
          </p:txBody>
        </p:sp>
        <p:sp>
          <p:nvSpPr>
            <p:cNvPr id="53"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4"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5"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6"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7"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8" name="Text Box 28"/>
            <p:cNvSpPr txBox="1">
              <a:spLocks noChangeArrowheads="1"/>
            </p:cNvSpPr>
            <p:nvPr/>
          </p:nvSpPr>
          <p:spPr bwMode="gray">
            <a:xfrm>
              <a:off x="2696"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4</a:t>
              </a:r>
              <a:endParaRPr lang="en-US" altLang="zh-CN" dirty="0">
                <a:ea typeface="宋体" charset="-122"/>
              </a:endParaRPr>
            </a:p>
          </p:txBody>
        </p:sp>
        <p:sp>
          <p:nvSpPr>
            <p:cNvPr id="59" name="Text Box 29"/>
            <p:cNvSpPr txBox="1">
              <a:spLocks noChangeArrowheads="1"/>
            </p:cNvSpPr>
            <p:nvPr/>
          </p:nvSpPr>
          <p:spPr bwMode="gray">
            <a:xfrm>
              <a:off x="2256" y="1776"/>
              <a:ext cx="1296" cy="989"/>
            </a:xfrm>
            <a:prstGeom prst="rect">
              <a:avLst/>
            </a:prstGeom>
            <a:noFill/>
            <a:ln w="9525" algn="ctr">
              <a:noFill/>
              <a:miter lim="800000"/>
              <a:headEnd/>
              <a:tailEnd/>
            </a:ln>
            <a:effectLst/>
          </p:spPr>
          <p:txBody>
            <a:bodyPr>
              <a:spAutoFit/>
            </a:bodyPr>
            <a:lstStyle/>
            <a:p>
              <a:r>
                <a:rPr lang="zh-CN" altLang="en-US" sz="1600" dirty="0" smtClean="0">
                  <a:ea typeface="宋体" charset="-122"/>
                </a:rPr>
                <a:t>将每个因素的权重和相应的评分值相乘，得出因素的加权分值。</a:t>
              </a:r>
              <a:endParaRPr lang="en-US" altLang="zh-CN" sz="1600" dirty="0" smtClean="0">
                <a:ea typeface="宋体" charset="-122"/>
              </a:endParaRPr>
            </a:p>
          </p:txBody>
        </p:sp>
        <p:sp>
          <p:nvSpPr>
            <p:cNvPr id="60"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61"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48" name="Group 32"/>
          <p:cNvGrpSpPr>
            <a:grpSpLocks/>
          </p:cNvGrpSpPr>
          <p:nvPr/>
        </p:nvGrpSpPr>
        <p:grpSpPr bwMode="auto">
          <a:xfrm>
            <a:off x="7643834" y="2143116"/>
            <a:ext cx="1357353" cy="4035425"/>
            <a:chOff x="3692" y="1296"/>
            <a:chExt cx="1367" cy="2542"/>
          </a:xfrm>
        </p:grpSpPr>
        <p:sp>
          <p:nvSpPr>
            <p:cNvPr id="63" name="AutoShape 33"/>
            <p:cNvSpPr>
              <a:spLocks noChangeArrowheads="1"/>
            </p:cNvSpPr>
            <p:nvPr/>
          </p:nvSpPr>
          <p:spPr bwMode="gray">
            <a:xfrm>
              <a:off x="3696" y="1490"/>
              <a:ext cx="1363" cy="1800"/>
            </a:xfrm>
            <a:prstGeom prst="roundRect">
              <a:avLst>
                <a:gd name="adj" fmla="val 17509"/>
              </a:avLst>
            </a:prstGeom>
            <a:gradFill rotWithShape="1">
              <a:gsLst>
                <a:gs pos="0">
                  <a:srgbClr val="00B0F0"/>
                </a:gs>
                <a:gs pos="100000">
                  <a:srgbClr val="8F8849"/>
                </a:gs>
              </a:gsLst>
              <a:lin ang="2700000" scaled="1"/>
            </a:gradFill>
            <a:ln w="9525">
              <a:noFill/>
              <a:round/>
              <a:headEnd/>
              <a:tailEnd/>
            </a:ln>
            <a:effectLst/>
          </p:spPr>
          <p:txBody>
            <a:bodyPr wrap="none" anchor="ctr"/>
            <a:lstStyle/>
            <a:p>
              <a:endParaRPr lang="zh-CN" altLang="en-US"/>
            </a:p>
          </p:txBody>
        </p:sp>
        <p:sp>
          <p:nvSpPr>
            <p:cNvPr id="64" name="AutoShape 34"/>
            <p:cNvSpPr>
              <a:spLocks noChangeArrowheads="1"/>
            </p:cNvSpPr>
            <p:nvPr/>
          </p:nvSpPr>
          <p:spPr bwMode="gray">
            <a:xfrm>
              <a:off x="3717" y="1495"/>
              <a:ext cx="1322" cy="1766"/>
            </a:xfrm>
            <a:prstGeom prst="roundRect">
              <a:avLst>
                <a:gd name="adj" fmla="val 16667"/>
              </a:avLst>
            </a:prstGeom>
            <a:solidFill>
              <a:srgbClr val="00B0F0"/>
            </a:solidFill>
            <a:ln w="9525">
              <a:noFill/>
              <a:round/>
              <a:headEnd/>
              <a:tailEnd/>
            </a:ln>
            <a:effectLst/>
          </p:spPr>
          <p:txBody>
            <a:bodyPr wrap="none" anchor="ctr"/>
            <a:lstStyle/>
            <a:p>
              <a:endParaRPr lang="zh-CN" altLang="en-US"/>
            </a:p>
          </p:txBody>
        </p:sp>
        <p:sp>
          <p:nvSpPr>
            <p:cNvPr id="65" name="AutoShape 35"/>
            <p:cNvSpPr>
              <a:spLocks noChangeArrowheads="1"/>
            </p:cNvSpPr>
            <p:nvPr/>
          </p:nvSpPr>
          <p:spPr bwMode="gray">
            <a:xfrm>
              <a:off x="3728" y="2795"/>
              <a:ext cx="1304" cy="44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sp>
          <p:nvSpPr>
            <p:cNvPr id="66" name="AutoShape 36"/>
            <p:cNvSpPr>
              <a:spLocks noChangeArrowheads="1"/>
            </p:cNvSpPr>
            <p:nvPr/>
          </p:nvSpPr>
          <p:spPr bwMode="gray">
            <a:xfrm>
              <a:off x="3692" y="1521"/>
              <a:ext cx="1268" cy="507"/>
            </a:xfrm>
            <a:prstGeom prst="roundRect">
              <a:avLst>
                <a:gd name="adj" fmla="val 50000"/>
              </a:avLst>
            </a:prstGeom>
            <a:solidFill>
              <a:srgbClr val="00B0F0"/>
            </a:solidFill>
            <a:ln w="9525">
              <a:noFill/>
              <a:round/>
              <a:headEnd/>
              <a:tailEnd/>
            </a:ln>
            <a:effectLst>
              <a:outerShdw blurRad="50800" dist="50800" dir="5400000" algn="ctr" rotWithShape="0">
                <a:srgbClr val="00B0F0"/>
              </a:outerShdw>
            </a:effectLst>
          </p:spPr>
          <p:txBody>
            <a:bodyPr wrap="none" anchor="ctr"/>
            <a:lstStyle/>
            <a:p>
              <a:endParaRPr lang="zh-CN" altLang="en-US"/>
            </a:p>
          </p:txBody>
        </p:sp>
        <p:grpSp>
          <p:nvGrpSpPr>
            <p:cNvPr id="62" name="Group 37"/>
            <p:cNvGrpSpPr>
              <a:grpSpLocks/>
            </p:cNvGrpSpPr>
            <p:nvPr/>
          </p:nvGrpSpPr>
          <p:grpSpPr bwMode="auto">
            <a:xfrm>
              <a:off x="4165" y="1296"/>
              <a:ext cx="405" cy="405"/>
              <a:chOff x="1289" y="582"/>
              <a:chExt cx="668" cy="668"/>
            </a:xfrm>
          </p:grpSpPr>
          <p:sp>
            <p:nvSpPr>
              <p:cNvPr id="72"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7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68" name="Text Box 43"/>
            <p:cNvSpPr txBox="1">
              <a:spLocks noChangeArrowheads="1"/>
            </p:cNvSpPr>
            <p:nvPr/>
          </p:nvSpPr>
          <p:spPr bwMode="gray">
            <a:xfrm>
              <a:off x="4184" y="1354"/>
              <a:ext cx="359" cy="291"/>
            </a:xfrm>
            <a:prstGeom prst="rect">
              <a:avLst/>
            </a:prstGeom>
            <a:noFill/>
            <a:ln w="9525" algn="ctr">
              <a:noFill/>
              <a:miter lim="800000"/>
              <a:headEnd/>
              <a:tailEnd/>
            </a:ln>
            <a:effectLst/>
          </p:spPr>
          <p:txBody>
            <a:bodyPr wrap="none">
              <a:spAutoFit/>
            </a:bodyPr>
            <a:lstStyle/>
            <a:p>
              <a:pPr algn="ctr"/>
              <a:r>
                <a:rPr lang="en-US" altLang="zh-CN" sz="2400" dirty="0" smtClean="0">
                  <a:solidFill>
                    <a:srgbClr val="000000"/>
                  </a:solidFill>
                  <a:ea typeface="宋体" charset="-122"/>
                </a:rPr>
                <a:t>5</a:t>
              </a:r>
              <a:endParaRPr lang="en-US" altLang="zh-CN" dirty="0">
                <a:ea typeface="宋体" charset="-122"/>
              </a:endParaRPr>
            </a:p>
          </p:txBody>
        </p:sp>
        <p:sp>
          <p:nvSpPr>
            <p:cNvPr id="69" name="Text Box 44"/>
            <p:cNvSpPr txBox="1">
              <a:spLocks noChangeArrowheads="1"/>
            </p:cNvSpPr>
            <p:nvPr/>
          </p:nvSpPr>
          <p:spPr bwMode="gray">
            <a:xfrm>
              <a:off x="3692" y="1746"/>
              <a:ext cx="1296" cy="1144"/>
            </a:xfrm>
            <a:prstGeom prst="rect">
              <a:avLst/>
            </a:prstGeom>
            <a:noFill/>
            <a:ln w="9525" algn="ctr">
              <a:noFill/>
              <a:miter lim="800000"/>
              <a:headEnd/>
              <a:tailEnd/>
            </a:ln>
            <a:effectLst/>
          </p:spPr>
          <p:txBody>
            <a:bodyPr>
              <a:spAutoFit/>
            </a:bodyPr>
            <a:lstStyle/>
            <a:p>
              <a:r>
                <a:rPr lang="zh-CN" altLang="en-US" sz="1600" dirty="0" smtClean="0">
                  <a:ea typeface="宋体" charset="-122"/>
                </a:rPr>
                <a:t>将所有因素的加权评分值加总，得到企业外部环境机会与威胁的总和加权评分值。</a:t>
              </a:r>
              <a:endParaRPr lang="en-US" altLang="zh-CN" sz="1600" dirty="0" smtClean="0">
                <a:ea typeface="宋体" charset="-122"/>
              </a:endParaRPr>
            </a:p>
          </p:txBody>
        </p:sp>
        <p:sp>
          <p:nvSpPr>
            <p:cNvPr id="7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71"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
        <p:nvSpPr>
          <p:cNvPr id="77" name="右箭头 76"/>
          <p:cNvSpPr/>
          <p:nvPr/>
        </p:nvSpPr>
        <p:spPr>
          <a:xfrm>
            <a:off x="1282679"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右箭头 77"/>
          <p:cNvSpPr/>
          <p:nvPr/>
        </p:nvSpPr>
        <p:spPr>
          <a:xfrm>
            <a:off x="3282943"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4997455"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6997719" y="2143116"/>
            <a:ext cx="928694" cy="357190"/>
          </a:xfrm>
          <a:prstGeom prst="rightArrow">
            <a:avLst/>
          </a:prstGeom>
          <a:gradFill flip="none" rotWithShape="1">
            <a:gsLst>
              <a:gs pos="46000">
                <a:srgbClr val="0070C0">
                  <a:alpha val="74000"/>
                </a:srgbClr>
              </a:gs>
              <a:gs pos="39999">
                <a:srgbClr val="85C2FF"/>
              </a:gs>
              <a:gs pos="70000">
                <a:srgbClr val="C4D6EB"/>
              </a:gs>
              <a:gs pos="100000">
                <a:srgbClr val="FFEBFA"/>
              </a:gs>
            </a:gsLst>
            <a:lin ang="2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1447800" y="685800"/>
            <a:ext cx="6324600" cy="457200"/>
          </a:xfrm>
          <a:prstGeom prst="rect">
            <a:avLst/>
          </a:prstGeom>
          <a:noFill/>
          <a:ln w="9525">
            <a:noFill/>
            <a:miter lim="800000"/>
            <a:headEnd/>
            <a:tailEnd/>
          </a:ln>
        </p:spPr>
        <p:txBody>
          <a:bodyPr>
            <a:spAutoFit/>
          </a:bodyPr>
          <a:lstStyle/>
          <a:p>
            <a:r>
              <a:rPr lang="zh-CN" altLang="en-US" sz="2400" b="0">
                <a:latin typeface="Times New Roman" pitchFamily="18" charset="0"/>
              </a:rPr>
              <a:t>战略环境要素评价模型示例</a:t>
            </a:r>
            <a:endParaRPr lang="zh-CN" altLang="en-US" sz="2400" b="0">
              <a:ea typeface="宋体" pitchFamily="2" charset="-122"/>
            </a:endParaRPr>
          </a:p>
        </p:txBody>
      </p:sp>
      <p:grpSp>
        <p:nvGrpSpPr>
          <p:cNvPr id="2" name="Group 91"/>
          <p:cNvGrpSpPr>
            <a:grpSpLocks/>
          </p:cNvGrpSpPr>
          <p:nvPr/>
        </p:nvGrpSpPr>
        <p:grpSpPr bwMode="auto">
          <a:xfrm>
            <a:off x="381000" y="1219200"/>
            <a:ext cx="8305800" cy="5181600"/>
            <a:chOff x="-3" y="324"/>
            <a:chExt cx="2626" cy="2235"/>
          </a:xfrm>
        </p:grpSpPr>
        <p:grpSp>
          <p:nvGrpSpPr>
            <p:cNvPr id="3" name="Group 89"/>
            <p:cNvGrpSpPr>
              <a:grpSpLocks/>
            </p:cNvGrpSpPr>
            <p:nvPr/>
          </p:nvGrpSpPr>
          <p:grpSpPr bwMode="auto">
            <a:xfrm>
              <a:off x="0" y="327"/>
              <a:ext cx="2620" cy="2229"/>
              <a:chOff x="0" y="327"/>
              <a:chExt cx="2620" cy="2229"/>
            </a:xfrm>
          </p:grpSpPr>
          <p:grpSp>
            <p:nvGrpSpPr>
              <p:cNvPr id="4" name="Group 34"/>
              <p:cNvGrpSpPr>
                <a:grpSpLocks/>
              </p:cNvGrpSpPr>
              <p:nvPr/>
            </p:nvGrpSpPr>
            <p:grpSpPr bwMode="auto">
              <a:xfrm>
                <a:off x="0" y="327"/>
                <a:ext cx="1094" cy="317"/>
                <a:chOff x="0" y="327"/>
                <a:chExt cx="1094" cy="317"/>
              </a:xfrm>
            </p:grpSpPr>
            <p:sp>
              <p:nvSpPr>
                <p:cNvPr id="21592" name="Rectangle 5"/>
                <p:cNvSpPr>
                  <a:spLocks noChangeArrowheads="1"/>
                </p:cNvSpPr>
                <p:nvPr/>
              </p:nvSpPr>
              <p:spPr bwMode="auto">
                <a:xfrm>
                  <a:off x="43" y="327"/>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关键战略环境要素</a:t>
                  </a:r>
                </a:p>
                <a:p>
                  <a:pPr eaLnBrk="0" hangingPunct="0"/>
                  <a:endParaRPr lang="en-US" altLang="zh-CN" sz="2400">
                    <a:ea typeface="宋体" pitchFamily="2" charset="-122"/>
                  </a:endParaRPr>
                </a:p>
              </p:txBody>
            </p:sp>
            <p:sp>
              <p:nvSpPr>
                <p:cNvPr id="21593" name="Rectangle 33"/>
                <p:cNvSpPr>
                  <a:spLocks noChangeArrowheads="1"/>
                </p:cNvSpPr>
                <p:nvPr/>
              </p:nvSpPr>
              <p:spPr bwMode="auto">
                <a:xfrm>
                  <a:off x="0" y="327"/>
                  <a:ext cx="1094" cy="317"/>
                </a:xfrm>
                <a:prstGeom prst="rect">
                  <a:avLst/>
                </a:prstGeom>
                <a:noFill/>
                <a:ln w="7">
                  <a:solidFill>
                    <a:srgbClr val="A0A0A0"/>
                  </a:solidFill>
                  <a:miter lim="800000"/>
                  <a:headEnd/>
                  <a:tailEnd/>
                </a:ln>
              </p:spPr>
              <p:txBody>
                <a:bodyPr/>
                <a:lstStyle/>
                <a:p>
                  <a:endParaRPr lang="zh-CN" altLang="en-US"/>
                </a:p>
              </p:txBody>
            </p:sp>
          </p:grpSp>
          <p:grpSp>
            <p:nvGrpSpPr>
              <p:cNvPr id="5" name="Group 36"/>
              <p:cNvGrpSpPr>
                <a:grpSpLocks/>
              </p:cNvGrpSpPr>
              <p:nvPr/>
            </p:nvGrpSpPr>
            <p:grpSpPr bwMode="auto">
              <a:xfrm>
                <a:off x="1094" y="327"/>
                <a:ext cx="486" cy="317"/>
                <a:chOff x="1094" y="327"/>
                <a:chExt cx="486" cy="317"/>
              </a:xfrm>
            </p:grpSpPr>
            <p:sp>
              <p:nvSpPr>
                <p:cNvPr id="21590" name="Rectangle 6"/>
                <p:cNvSpPr>
                  <a:spLocks noChangeArrowheads="1"/>
                </p:cNvSpPr>
                <p:nvPr/>
              </p:nvSpPr>
              <p:spPr bwMode="auto">
                <a:xfrm>
                  <a:off x="1137" y="327"/>
                  <a:ext cx="400"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权数</a:t>
                  </a:r>
                </a:p>
                <a:p>
                  <a:pPr eaLnBrk="0" hangingPunct="0"/>
                  <a:endParaRPr lang="en-US" altLang="zh-CN" sz="2400">
                    <a:ea typeface="宋体" pitchFamily="2" charset="-122"/>
                  </a:endParaRPr>
                </a:p>
              </p:txBody>
            </p:sp>
            <p:sp>
              <p:nvSpPr>
                <p:cNvPr id="21591" name="Rectangle 35"/>
                <p:cNvSpPr>
                  <a:spLocks noChangeArrowheads="1"/>
                </p:cNvSpPr>
                <p:nvPr/>
              </p:nvSpPr>
              <p:spPr bwMode="auto">
                <a:xfrm>
                  <a:off x="1094" y="327"/>
                  <a:ext cx="486" cy="317"/>
                </a:xfrm>
                <a:prstGeom prst="rect">
                  <a:avLst/>
                </a:prstGeom>
                <a:noFill/>
                <a:ln w="7">
                  <a:solidFill>
                    <a:srgbClr val="A0A0A0"/>
                  </a:solidFill>
                  <a:miter lim="800000"/>
                  <a:headEnd/>
                  <a:tailEnd/>
                </a:ln>
              </p:spPr>
              <p:txBody>
                <a:bodyPr/>
                <a:lstStyle/>
                <a:p>
                  <a:endParaRPr lang="zh-CN" altLang="en-US"/>
                </a:p>
              </p:txBody>
            </p:sp>
          </p:grpSp>
          <p:grpSp>
            <p:nvGrpSpPr>
              <p:cNvPr id="6" name="Group 38"/>
              <p:cNvGrpSpPr>
                <a:grpSpLocks/>
              </p:cNvGrpSpPr>
              <p:nvPr/>
            </p:nvGrpSpPr>
            <p:grpSpPr bwMode="auto">
              <a:xfrm>
                <a:off x="1580" y="327"/>
                <a:ext cx="446" cy="317"/>
                <a:chOff x="1580" y="327"/>
                <a:chExt cx="446" cy="317"/>
              </a:xfrm>
            </p:grpSpPr>
            <p:sp>
              <p:nvSpPr>
                <p:cNvPr id="21588" name="Rectangle 7"/>
                <p:cNvSpPr>
                  <a:spLocks noChangeArrowheads="1"/>
                </p:cNvSpPr>
                <p:nvPr/>
              </p:nvSpPr>
              <p:spPr bwMode="auto">
                <a:xfrm>
                  <a:off x="1623" y="327"/>
                  <a:ext cx="360"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分数</a:t>
                  </a:r>
                </a:p>
                <a:p>
                  <a:pPr eaLnBrk="0" hangingPunct="0"/>
                  <a:endParaRPr lang="en-US" altLang="zh-CN" sz="2400">
                    <a:ea typeface="宋体" pitchFamily="2" charset="-122"/>
                  </a:endParaRPr>
                </a:p>
              </p:txBody>
            </p:sp>
            <p:sp>
              <p:nvSpPr>
                <p:cNvPr id="21589" name="Rectangle 37"/>
                <p:cNvSpPr>
                  <a:spLocks noChangeArrowheads="1"/>
                </p:cNvSpPr>
                <p:nvPr/>
              </p:nvSpPr>
              <p:spPr bwMode="auto">
                <a:xfrm>
                  <a:off x="1580" y="327"/>
                  <a:ext cx="446" cy="317"/>
                </a:xfrm>
                <a:prstGeom prst="rect">
                  <a:avLst/>
                </a:prstGeom>
                <a:noFill/>
                <a:ln w="7">
                  <a:solidFill>
                    <a:srgbClr val="A0A0A0"/>
                  </a:solidFill>
                  <a:miter lim="800000"/>
                  <a:headEnd/>
                  <a:tailEnd/>
                </a:ln>
              </p:spPr>
              <p:txBody>
                <a:bodyPr/>
                <a:lstStyle/>
                <a:p>
                  <a:endParaRPr lang="zh-CN" altLang="en-US"/>
                </a:p>
              </p:txBody>
            </p:sp>
          </p:grpSp>
          <p:grpSp>
            <p:nvGrpSpPr>
              <p:cNvPr id="7" name="Group 40"/>
              <p:cNvGrpSpPr>
                <a:grpSpLocks/>
              </p:cNvGrpSpPr>
              <p:nvPr/>
            </p:nvGrpSpPr>
            <p:grpSpPr bwMode="auto">
              <a:xfrm>
                <a:off x="2026" y="327"/>
                <a:ext cx="594" cy="317"/>
                <a:chOff x="2026" y="327"/>
                <a:chExt cx="594" cy="317"/>
              </a:xfrm>
            </p:grpSpPr>
            <p:sp>
              <p:nvSpPr>
                <p:cNvPr id="21586" name="Rectangle 8"/>
                <p:cNvSpPr>
                  <a:spLocks noChangeArrowheads="1"/>
                </p:cNvSpPr>
                <p:nvPr/>
              </p:nvSpPr>
              <p:spPr bwMode="auto">
                <a:xfrm>
                  <a:off x="2069" y="327"/>
                  <a:ext cx="5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加权分数</a:t>
                  </a:r>
                </a:p>
                <a:p>
                  <a:pPr eaLnBrk="0" hangingPunct="0"/>
                  <a:endParaRPr lang="en-US" altLang="zh-CN" sz="2400">
                    <a:ea typeface="宋体" pitchFamily="2" charset="-122"/>
                  </a:endParaRPr>
                </a:p>
              </p:txBody>
            </p:sp>
            <p:sp>
              <p:nvSpPr>
                <p:cNvPr id="21587" name="Rectangle 39"/>
                <p:cNvSpPr>
                  <a:spLocks noChangeArrowheads="1"/>
                </p:cNvSpPr>
                <p:nvPr/>
              </p:nvSpPr>
              <p:spPr bwMode="auto">
                <a:xfrm>
                  <a:off x="2026" y="327"/>
                  <a:ext cx="594" cy="317"/>
                </a:xfrm>
                <a:prstGeom prst="rect">
                  <a:avLst/>
                </a:prstGeom>
                <a:noFill/>
                <a:ln w="7">
                  <a:solidFill>
                    <a:srgbClr val="A0A0A0"/>
                  </a:solidFill>
                  <a:miter lim="800000"/>
                  <a:headEnd/>
                  <a:tailEnd/>
                </a:ln>
              </p:spPr>
              <p:txBody>
                <a:bodyPr/>
                <a:lstStyle/>
                <a:p>
                  <a:endParaRPr lang="zh-CN" altLang="en-US"/>
                </a:p>
              </p:txBody>
            </p:sp>
          </p:grpSp>
          <p:grpSp>
            <p:nvGrpSpPr>
              <p:cNvPr id="8" name="Group 42"/>
              <p:cNvGrpSpPr>
                <a:grpSpLocks/>
              </p:cNvGrpSpPr>
              <p:nvPr/>
            </p:nvGrpSpPr>
            <p:grpSpPr bwMode="auto">
              <a:xfrm>
                <a:off x="0" y="644"/>
                <a:ext cx="1094" cy="317"/>
                <a:chOff x="0" y="644"/>
                <a:chExt cx="1094" cy="317"/>
              </a:xfrm>
            </p:grpSpPr>
            <p:sp>
              <p:nvSpPr>
                <p:cNvPr id="21584" name="Rectangle 9"/>
                <p:cNvSpPr>
                  <a:spLocks noChangeArrowheads="1"/>
                </p:cNvSpPr>
                <p:nvPr/>
              </p:nvSpPr>
              <p:spPr bwMode="auto">
                <a:xfrm>
                  <a:off x="43" y="644"/>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利率上升</a:t>
                  </a:r>
                </a:p>
                <a:p>
                  <a:pPr eaLnBrk="0" hangingPunct="0"/>
                  <a:endParaRPr lang="en-US" altLang="zh-CN" sz="2400">
                    <a:ea typeface="宋体" pitchFamily="2" charset="-122"/>
                  </a:endParaRPr>
                </a:p>
              </p:txBody>
            </p:sp>
            <p:sp>
              <p:nvSpPr>
                <p:cNvPr id="21585" name="Rectangle 41"/>
                <p:cNvSpPr>
                  <a:spLocks noChangeArrowheads="1"/>
                </p:cNvSpPr>
                <p:nvPr/>
              </p:nvSpPr>
              <p:spPr bwMode="auto">
                <a:xfrm>
                  <a:off x="0" y="644"/>
                  <a:ext cx="1094" cy="317"/>
                </a:xfrm>
                <a:prstGeom prst="rect">
                  <a:avLst/>
                </a:prstGeom>
                <a:noFill/>
                <a:ln w="7">
                  <a:solidFill>
                    <a:srgbClr val="A0A0A0"/>
                  </a:solidFill>
                  <a:miter lim="800000"/>
                  <a:headEnd/>
                  <a:tailEnd/>
                </a:ln>
              </p:spPr>
              <p:txBody>
                <a:bodyPr/>
                <a:lstStyle/>
                <a:p>
                  <a:endParaRPr lang="zh-CN" altLang="en-US"/>
                </a:p>
              </p:txBody>
            </p:sp>
          </p:grpSp>
          <p:grpSp>
            <p:nvGrpSpPr>
              <p:cNvPr id="9" name="Group 44"/>
              <p:cNvGrpSpPr>
                <a:grpSpLocks/>
              </p:cNvGrpSpPr>
              <p:nvPr/>
            </p:nvGrpSpPr>
            <p:grpSpPr bwMode="auto">
              <a:xfrm>
                <a:off x="1094" y="644"/>
                <a:ext cx="486" cy="317"/>
                <a:chOff x="1094" y="644"/>
                <a:chExt cx="486" cy="317"/>
              </a:xfrm>
            </p:grpSpPr>
            <p:sp>
              <p:nvSpPr>
                <p:cNvPr id="21582" name="Rectangle 10"/>
                <p:cNvSpPr>
                  <a:spLocks noChangeArrowheads="1"/>
                </p:cNvSpPr>
                <p:nvPr/>
              </p:nvSpPr>
              <p:spPr bwMode="auto">
                <a:xfrm>
                  <a:off x="1137" y="644"/>
                  <a:ext cx="40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0.20</a:t>
                  </a:r>
                </a:p>
                <a:p>
                  <a:pPr eaLnBrk="0" hangingPunct="0"/>
                  <a:endParaRPr lang="en-US" altLang="zh-CN" sz="2400">
                    <a:ea typeface="宋体" pitchFamily="2" charset="-122"/>
                  </a:endParaRPr>
                </a:p>
              </p:txBody>
            </p:sp>
            <p:sp>
              <p:nvSpPr>
                <p:cNvPr id="21583" name="Rectangle 43"/>
                <p:cNvSpPr>
                  <a:spLocks noChangeArrowheads="1"/>
                </p:cNvSpPr>
                <p:nvPr/>
              </p:nvSpPr>
              <p:spPr bwMode="auto">
                <a:xfrm>
                  <a:off x="1094" y="644"/>
                  <a:ext cx="486" cy="317"/>
                </a:xfrm>
                <a:prstGeom prst="rect">
                  <a:avLst/>
                </a:prstGeom>
                <a:noFill/>
                <a:ln w="7">
                  <a:solidFill>
                    <a:srgbClr val="A0A0A0"/>
                  </a:solidFill>
                  <a:miter lim="800000"/>
                  <a:headEnd/>
                  <a:tailEnd/>
                </a:ln>
              </p:spPr>
              <p:txBody>
                <a:bodyPr/>
                <a:lstStyle/>
                <a:p>
                  <a:endParaRPr lang="zh-CN" altLang="en-US"/>
                </a:p>
              </p:txBody>
            </p:sp>
          </p:grpSp>
          <p:grpSp>
            <p:nvGrpSpPr>
              <p:cNvPr id="10" name="Group 46"/>
              <p:cNvGrpSpPr>
                <a:grpSpLocks/>
              </p:cNvGrpSpPr>
              <p:nvPr/>
            </p:nvGrpSpPr>
            <p:grpSpPr bwMode="auto">
              <a:xfrm>
                <a:off x="1580" y="644"/>
                <a:ext cx="446" cy="317"/>
                <a:chOff x="1580" y="644"/>
                <a:chExt cx="446" cy="317"/>
              </a:xfrm>
            </p:grpSpPr>
            <p:sp>
              <p:nvSpPr>
                <p:cNvPr id="21580" name="Rectangle 11"/>
                <p:cNvSpPr>
                  <a:spLocks noChangeArrowheads="1"/>
                </p:cNvSpPr>
                <p:nvPr/>
              </p:nvSpPr>
              <p:spPr bwMode="auto">
                <a:xfrm>
                  <a:off x="1623" y="644"/>
                  <a:ext cx="36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1</a:t>
                  </a:r>
                </a:p>
                <a:p>
                  <a:pPr eaLnBrk="0" hangingPunct="0"/>
                  <a:endParaRPr lang="en-US" altLang="zh-CN" sz="2400">
                    <a:ea typeface="宋体" pitchFamily="2" charset="-122"/>
                  </a:endParaRPr>
                </a:p>
              </p:txBody>
            </p:sp>
            <p:sp>
              <p:nvSpPr>
                <p:cNvPr id="21581" name="Rectangle 45"/>
                <p:cNvSpPr>
                  <a:spLocks noChangeArrowheads="1"/>
                </p:cNvSpPr>
                <p:nvPr/>
              </p:nvSpPr>
              <p:spPr bwMode="auto">
                <a:xfrm>
                  <a:off x="1580" y="644"/>
                  <a:ext cx="446" cy="317"/>
                </a:xfrm>
                <a:prstGeom prst="rect">
                  <a:avLst/>
                </a:prstGeom>
                <a:noFill/>
                <a:ln w="7">
                  <a:solidFill>
                    <a:srgbClr val="A0A0A0"/>
                  </a:solidFill>
                  <a:miter lim="800000"/>
                  <a:headEnd/>
                  <a:tailEnd/>
                </a:ln>
              </p:spPr>
              <p:txBody>
                <a:bodyPr/>
                <a:lstStyle/>
                <a:p>
                  <a:endParaRPr lang="zh-CN" altLang="en-US"/>
                </a:p>
              </p:txBody>
            </p:sp>
          </p:grpSp>
          <p:grpSp>
            <p:nvGrpSpPr>
              <p:cNvPr id="11" name="Group 48"/>
              <p:cNvGrpSpPr>
                <a:grpSpLocks/>
              </p:cNvGrpSpPr>
              <p:nvPr/>
            </p:nvGrpSpPr>
            <p:grpSpPr bwMode="auto">
              <a:xfrm>
                <a:off x="2026" y="644"/>
                <a:ext cx="594" cy="317"/>
                <a:chOff x="2026" y="644"/>
                <a:chExt cx="594" cy="317"/>
              </a:xfrm>
            </p:grpSpPr>
            <p:sp>
              <p:nvSpPr>
                <p:cNvPr id="21578" name="Rectangle 12"/>
                <p:cNvSpPr>
                  <a:spLocks noChangeArrowheads="1"/>
                </p:cNvSpPr>
                <p:nvPr/>
              </p:nvSpPr>
              <p:spPr bwMode="auto">
                <a:xfrm>
                  <a:off x="2069" y="644"/>
                  <a:ext cx="508"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0.20</a:t>
                  </a:r>
                </a:p>
                <a:p>
                  <a:pPr eaLnBrk="0" hangingPunct="0"/>
                  <a:endParaRPr lang="en-US" altLang="zh-CN" sz="2400">
                    <a:ea typeface="宋体" pitchFamily="2" charset="-122"/>
                  </a:endParaRPr>
                </a:p>
              </p:txBody>
            </p:sp>
            <p:sp>
              <p:nvSpPr>
                <p:cNvPr id="21579" name="Rectangle 47"/>
                <p:cNvSpPr>
                  <a:spLocks noChangeArrowheads="1"/>
                </p:cNvSpPr>
                <p:nvPr/>
              </p:nvSpPr>
              <p:spPr bwMode="auto">
                <a:xfrm>
                  <a:off x="2026" y="644"/>
                  <a:ext cx="594" cy="317"/>
                </a:xfrm>
                <a:prstGeom prst="rect">
                  <a:avLst/>
                </a:prstGeom>
                <a:noFill/>
                <a:ln w="7">
                  <a:solidFill>
                    <a:srgbClr val="A0A0A0"/>
                  </a:solidFill>
                  <a:miter lim="800000"/>
                  <a:headEnd/>
                  <a:tailEnd/>
                </a:ln>
              </p:spPr>
              <p:txBody>
                <a:bodyPr/>
                <a:lstStyle/>
                <a:p>
                  <a:endParaRPr lang="zh-CN" altLang="en-US"/>
                </a:p>
              </p:txBody>
            </p:sp>
          </p:grpSp>
          <p:grpSp>
            <p:nvGrpSpPr>
              <p:cNvPr id="12" name="Group 50"/>
              <p:cNvGrpSpPr>
                <a:grpSpLocks/>
              </p:cNvGrpSpPr>
              <p:nvPr/>
            </p:nvGrpSpPr>
            <p:grpSpPr bwMode="auto">
              <a:xfrm>
                <a:off x="0" y="961"/>
                <a:ext cx="1094" cy="317"/>
                <a:chOff x="0" y="961"/>
                <a:chExt cx="1094" cy="317"/>
              </a:xfrm>
            </p:grpSpPr>
            <p:sp>
              <p:nvSpPr>
                <p:cNvPr id="21576" name="Rectangle 13"/>
                <p:cNvSpPr>
                  <a:spLocks noChangeArrowheads="1"/>
                </p:cNvSpPr>
                <p:nvPr/>
              </p:nvSpPr>
              <p:spPr bwMode="auto">
                <a:xfrm>
                  <a:off x="43" y="961"/>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我国人口向西部转移</a:t>
                  </a:r>
                </a:p>
                <a:p>
                  <a:pPr eaLnBrk="0" hangingPunct="0"/>
                  <a:endParaRPr lang="en-US" altLang="zh-CN" sz="2400">
                    <a:ea typeface="宋体" pitchFamily="2" charset="-122"/>
                  </a:endParaRPr>
                </a:p>
              </p:txBody>
            </p:sp>
            <p:sp>
              <p:nvSpPr>
                <p:cNvPr id="21577" name="Rectangle 49"/>
                <p:cNvSpPr>
                  <a:spLocks noChangeArrowheads="1"/>
                </p:cNvSpPr>
                <p:nvPr/>
              </p:nvSpPr>
              <p:spPr bwMode="auto">
                <a:xfrm>
                  <a:off x="0" y="961"/>
                  <a:ext cx="1094" cy="317"/>
                </a:xfrm>
                <a:prstGeom prst="rect">
                  <a:avLst/>
                </a:prstGeom>
                <a:noFill/>
                <a:ln w="7">
                  <a:solidFill>
                    <a:srgbClr val="A0A0A0"/>
                  </a:solidFill>
                  <a:miter lim="800000"/>
                  <a:headEnd/>
                  <a:tailEnd/>
                </a:ln>
              </p:spPr>
              <p:txBody>
                <a:bodyPr/>
                <a:lstStyle/>
                <a:p>
                  <a:endParaRPr lang="zh-CN" altLang="en-US"/>
                </a:p>
              </p:txBody>
            </p:sp>
          </p:grpSp>
          <p:grpSp>
            <p:nvGrpSpPr>
              <p:cNvPr id="13" name="Group 52"/>
              <p:cNvGrpSpPr>
                <a:grpSpLocks/>
              </p:cNvGrpSpPr>
              <p:nvPr/>
            </p:nvGrpSpPr>
            <p:grpSpPr bwMode="auto">
              <a:xfrm>
                <a:off x="1094" y="961"/>
                <a:ext cx="486" cy="317"/>
                <a:chOff x="1094" y="961"/>
                <a:chExt cx="486" cy="317"/>
              </a:xfrm>
            </p:grpSpPr>
            <p:sp>
              <p:nvSpPr>
                <p:cNvPr id="21574" name="Rectangle 14"/>
                <p:cNvSpPr>
                  <a:spLocks noChangeArrowheads="1"/>
                </p:cNvSpPr>
                <p:nvPr/>
              </p:nvSpPr>
              <p:spPr bwMode="auto">
                <a:xfrm>
                  <a:off x="1137" y="961"/>
                  <a:ext cx="40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0.10</a:t>
                  </a:r>
                </a:p>
                <a:p>
                  <a:pPr eaLnBrk="0" hangingPunct="0"/>
                  <a:endParaRPr lang="en-US" altLang="zh-CN" sz="2400">
                    <a:ea typeface="宋体" pitchFamily="2" charset="-122"/>
                  </a:endParaRPr>
                </a:p>
              </p:txBody>
            </p:sp>
            <p:sp>
              <p:nvSpPr>
                <p:cNvPr id="21575" name="Rectangle 51"/>
                <p:cNvSpPr>
                  <a:spLocks noChangeArrowheads="1"/>
                </p:cNvSpPr>
                <p:nvPr/>
              </p:nvSpPr>
              <p:spPr bwMode="auto">
                <a:xfrm>
                  <a:off x="1094" y="961"/>
                  <a:ext cx="486" cy="317"/>
                </a:xfrm>
                <a:prstGeom prst="rect">
                  <a:avLst/>
                </a:prstGeom>
                <a:noFill/>
                <a:ln w="7">
                  <a:solidFill>
                    <a:srgbClr val="A0A0A0"/>
                  </a:solidFill>
                  <a:miter lim="800000"/>
                  <a:headEnd/>
                  <a:tailEnd/>
                </a:ln>
              </p:spPr>
              <p:txBody>
                <a:bodyPr/>
                <a:lstStyle/>
                <a:p>
                  <a:endParaRPr lang="zh-CN" altLang="en-US"/>
                </a:p>
              </p:txBody>
            </p:sp>
          </p:grpSp>
          <p:grpSp>
            <p:nvGrpSpPr>
              <p:cNvPr id="14" name="Group 54"/>
              <p:cNvGrpSpPr>
                <a:grpSpLocks/>
              </p:cNvGrpSpPr>
              <p:nvPr/>
            </p:nvGrpSpPr>
            <p:grpSpPr bwMode="auto">
              <a:xfrm>
                <a:off x="1580" y="961"/>
                <a:ext cx="446" cy="317"/>
                <a:chOff x="1580" y="961"/>
                <a:chExt cx="446" cy="317"/>
              </a:xfrm>
            </p:grpSpPr>
            <p:sp>
              <p:nvSpPr>
                <p:cNvPr id="21572" name="Rectangle 15"/>
                <p:cNvSpPr>
                  <a:spLocks noChangeArrowheads="1"/>
                </p:cNvSpPr>
                <p:nvPr/>
              </p:nvSpPr>
              <p:spPr bwMode="auto">
                <a:xfrm>
                  <a:off x="1623" y="961"/>
                  <a:ext cx="36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4</a:t>
                  </a:r>
                </a:p>
                <a:p>
                  <a:pPr eaLnBrk="0" hangingPunct="0"/>
                  <a:endParaRPr lang="en-US" altLang="zh-CN" sz="2400">
                    <a:ea typeface="宋体" pitchFamily="2" charset="-122"/>
                  </a:endParaRPr>
                </a:p>
              </p:txBody>
            </p:sp>
            <p:sp>
              <p:nvSpPr>
                <p:cNvPr id="21573" name="Rectangle 53"/>
                <p:cNvSpPr>
                  <a:spLocks noChangeArrowheads="1"/>
                </p:cNvSpPr>
                <p:nvPr/>
              </p:nvSpPr>
              <p:spPr bwMode="auto">
                <a:xfrm>
                  <a:off x="1580" y="961"/>
                  <a:ext cx="446" cy="317"/>
                </a:xfrm>
                <a:prstGeom prst="rect">
                  <a:avLst/>
                </a:prstGeom>
                <a:noFill/>
                <a:ln w="7">
                  <a:solidFill>
                    <a:srgbClr val="A0A0A0"/>
                  </a:solidFill>
                  <a:miter lim="800000"/>
                  <a:headEnd/>
                  <a:tailEnd/>
                </a:ln>
              </p:spPr>
              <p:txBody>
                <a:bodyPr/>
                <a:lstStyle/>
                <a:p>
                  <a:endParaRPr lang="zh-CN" altLang="en-US"/>
                </a:p>
              </p:txBody>
            </p:sp>
          </p:grpSp>
          <p:grpSp>
            <p:nvGrpSpPr>
              <p:cNvPr id="15" name="Group 56"/>
              <p:cNvGrpSpPr>
                <a:grpSpLocks/>
              </p:cNvGrpSpPr>
              <p:nvPr/>
            </p:nvGrpSpPr>
            <p:grpSpPr bwMode="auto">
              <a:xfrm>
                <a:off x="2026" y="961"/>
                <a:ext cx="594" cy="317"/>
                <a:chOff x="2026" y="961"/>
                <a:chExt cx="594" cy="317"/>
              </a:xfrm>
            </p:grpSpPr>
            <p:sp>
              <p:nvSpPr>
                <p:cNvPr id="21570" name="Rectangle 16"/>
                <p:cNvSpPr>
                  <a:spLocks noChangeArrowheads="1"/>
                </p:cNvSpPr>
                <p:nvPr/>
              </p:nvSpPr>
              <p:spPr bwMode="auto">
                <a:xfrm>
                  <a:off x="2069" y="961"/>
                  <a:ext cx="508"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0.40</a:t>
                  </a:r>
                </a:p>
                <a:p>
                  <a:pPr eaLnBrk="0" hangingPunct="0"/>
                  <a:endParaRPr lang="en-US" altLang="zh-CN" sz="2400">
                    <a:ea typeface="宋体" pitchFamily="2" charset="-122"/>
                  </a:endParaRPr>
                </a:p>
              </p:txBody>
            </p:sp>
            <p:sp>
              <p:nvSpPr>
                <p:cNvPr id="21571" name="Rectangle 55"/>
                <p:cNvSpPr>
                  <a:spLocks noChangeArrowheads="1"/>
                </p:cNvSpPr>
                <p:nvPr/>
              </p:nvSpPr>
              <p:spPr bwMode="auto">
                <a:xfrm>
                  <a:off x="2026" y="961"/>
                  <a:ext cx="594" cy="317"/>
                </a:xfrm>
                <a:prstGeom prst="rect">
                  <a:avLst/>
                </a:prstGeom>
                <a:noFill/>
                <a:ln w="7">
                  <a:solidFill>
                    <a:srgbClr val="A0A0A0"/>
                  </a:solidFill>
                  <a:miter lim="800000"/>
                  <a:headEnd/>
                  <a:tailEnd/>
                </a:ln>
              </p:spPr>
              <p:txBody>
                <a:bodyPr/>
                <a:lstStyle/>
                <a:p>
                  <a:endParaRPr lang="zh-CN" altLang="en-US"/>
                </a:p>
              </p:txBody>
            </p:sp>
          </p:grpSp>
          <p:grpSp>
            <p:nvGrpSpPr>
              <p:cNvPr id="16" name="Group 58"/>
              <p:cNvGrpSpPr>
                <a:grpSpLocks/>
              </p:cNvGrpSpPr>
              <p:nvPr/>
            </p:nvGrpSpPr>
            <p:grpSpPr bwMode="auto">
              <a:xfrm>
                <a:off x="0" y="1278"/>
                <a:ext cx="1094" cy="317"/>
                <a:chOff x="0" y="1278"/>
                <a:chExt cx="1094" cy="317"/>
              </a:xfrm>
            </p:grpSpPr>
            <p:sp>
              <p:nvSpPr>
                <p:cNvPr id="21568" name="Rectangle 17"/>
                <p:cNvSpPr>
                  <a:spLocks noChangeArrowheads="1"/>
                </p:cNvSpPr>
                <p:nvPr/>
              </p:nvSpPr>
              <p:spPr bwMode="auto">
                <a:xfrm>
                  <a:off x="43" y="1278"/>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政府放松管制</a:t>
                  </a:r>
                </a:p>
                <a:p>
                  <a:pPr eaLnBrk="0" hangingPunct="0"/>
                  <a:endParaRPr lang="en-US" altLang="zh-CN" sz="2400">
                    <a:ea typeface="宋体" pitchFamily="2" charset="-122"/>
                  </a:endParaRPr>
                </a:p>
              </p:txBody>
            </p:sp>
            <p:sp>
              <p:nvSpPr>
                <p:cNvPr id="21569" name="Rectangle 57"/>
                <p:cNvSpPr>
                  <a:spLocks noChangeArrowheads="1"/>
                </p:cNvSpPr>
                <p:nvPr/>
              </p:nvSpPr>
              <p:spPr bwMode="auto">
                <a:xfrm>
                  <a:off x="0" y="1278"/>
                  <a:ext cx="1094" cy="317"/>
                </a:xfrm>
                <a:prstGeom prst="rect">
                  <a:avLst/>
                </a:prstGeom>
                <a:noFill/>
                <a:ln w="7">
                  <a:solidFill>
                    <a:srgbClr val="A0A0A0"/>
                  </a:solidFill>
                  <a:miter lim="800000"/>
                  <a:headEnd/>
                  <a:tailEnd/>
                </a:ln>
              </p:spPr>
              <p:txBody>
                <a:bodyPr/>
                <a:lstStyle/>
                <a:p>
                  <a:endParaRPr lang="zh-CN" altLang="en-US"/>
                </a:p>
              </p:txBody>
            </p:sp>
          </p:grpSp>
          <p:grpSp>
            <p:nvGrpSpPr>
              <p:cNvPr id="17" name="Group 60"/>
              <p:cNvGrpSpPr>
                <a:grpSpLocks/>
              </p:cNvGrpSpPr>
              <p:nvPr/>
            </p:nvGrpSpPr>
            <p:grpSpPr bwMode="auto">
              <a:xfrm>
                <a:off x="1094" y="1278"/>
                <a:ext cx="486" cy="317"/>
                <a:chOff x="1094" y="1278"/>
                <a:chExt cx="486" cy="317"/>
              </a:xfrm>
            </p:grpSpPr>
            <p:sp>
              <p:nvSpPr>
                <p:cNvPr id="21566" name="Rectangle 18"/>
                <p:cNvSpPr>
                  <a:spLocks noChangeArrowheads="1"/>
                </p:cNvSpPr>
                <p:nvPr/>
              </p:nvSpPr>
              <p:spPr bwMode="auto">
                <a:xfrm>
                  <a:off x="1137" y="1278"/>
                  <a:ext cx="40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0.30</a:t>
                  </a:r>
                </a:p>
                <a:p>
                  <a:pPr eaLnBrk="0" hangingPunct="0"/>
                  <a:endParaRPr lang="en-US" altLang="zh-CN" sz="2400">
                    <a:ea typeface="宋体" pitchFamily="2" charset="-122"/>
                  </a:endParaRPr>
                </a:p>
              </p:txBody>
            </p:sp>
            <p:sp>
              <p:nvSpPr>
                <p:cNvPr id="21567" name="Rectangle 59"/>
                <p:cNvSpPr>
                  <a:spLocks noChangeArrowheads="1"/>
                </p:cNvSpPr>
                <p:nvPr/>
              </p:nvSpPr>
              <p:spPr bwMode="auto">
                <a:xfrm>
                  <a:off x="1094" y="1278"/>
                  <a:ext cx="486" cy="317"/>
                </a:xfrm>
                <a:prstGeom prst="rect">
                  <a:avLst/>
                </a:prstGeom>
                <a:noFill/>
                <a:ln w="7">
                  <a:solidFill>
                    <a:srgbClr val="A0A0A0"/>
                  </a:solidFill>
                  <a:miter lim="800000"/>
                  <a:headEnd/>
                  <a:tailEnd/>
                </a:ln>
              </p:spPr>
              <p:txBody>
                <a:bodyPr/>
                <a:lstStyle/>
                <a:p>
                  <a:endParaRPr lang="zh-CN" altLang="en-US"/>
                </a:p>
              </p:txBody>
            </p:sp>
          </p:grpSp>
          <p:grpSp>
            <p:nvGrpSpPr>
              <p:cNvPr id="18" name="Group 62"/>
              <p:cNvGrpSpPr>
                <a:grpSpLocks/>
              </p:cNvGrpSpPr>
              <p:nvPr/>
            </p:nvGrpSpPr>
            <p:grpSpPr bwMode="auto">
              <a:xfrm>
                <a:off x="1580" y="1278"/>
                <a:ext cx="446" cy="317"/>
                <a:chOff x="1580" y="1278"/>
                <a:chExt cx="446" cy="317"/>
              </a:xfrm>
            </p:grpSpPr>
            <p:sp>
              <p:nvSpPr>
                <p:cNvPr id="21564" name="Rectangle 19"/>
                <p:cNvSpPr>
                  <a:spLocks noChangeArrowheads="1"/>
                </p:cNvSpPr>
                <p:nvPr/>
              </p:nvSpPr>
              <p:spPr bwMode="auto">
                <a:xfrm>
                  <a:off x="1623" y="1278"/>
                  <a:ext cx="36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3</a:t>
                  </a:r>
                </a:p>
                <a:p>
                  <a:pPr eaLnBrk="0" hangingPunct="0"/>
                  <a:endParaRPr lang="en-US" altLang="zh-CN" sz="2400">
                    <a:ea typeface="宋体" pitchFamily="2" charset="-122"/>
                  </a:endParaRPr>
                </a:p>
              </p:txBody>
            </p:sp>
            <p:sp>
              <p:nvSpPr>
                <p:cNvPr id="21565" name="Rectangle 61"/>
                <p:cNvSpPr>
                  <a:spLocks noChangeArrowheads="1"/>
                </p:cNvSpPr>
                <p:nvPr/>
              </p:nvSpPr>
              <p:spPr bwMode="auto">
                <a:xfrm>
                  <a:off x="1580" y="1278"/>
                  <a:ext cx="446" cy="317"/>
                </a:xfrm>
                <a:prstGeom prst="rect">
                  <a:avLst/>
                </a:prstGeom>
                <a:noFill/>
                <a:ln w="7">
                  <a:solidFill>
                    <a:srgbClr val="A0A0A0"/>
                  </a:solidFill>
                  <a:miter lim="800000"/>
                  <a:headEnd/>
                  <a:tailEnd/>
                </a:ln>
              </p:spPr>
              <p:txBody>
                <a:bodyPr/>
                <a:lstStyle/>
                <a:p>
                  <a:endParaRPr lang="zh-CN" altLang="en-US"/>
                </a:p>
              </p:txBody>
            </p:sp>
          </p:grpSp>
          <p:grpSp>
            <p:nvGrpSpPr>
              <p:cNvPr id="19" name="Group 64"/>
              <p:cNvGrpSpPr>
                <a:grpSpLocks/>
              </p:cNvGrpSpPr>
              <p:nvPr/>
            </p:nvGrpSpPr>
            <p:grpSpPr bwMode="auto">
              <a:xfrm>
                <a:off x="2026" y="1278"/>
                <a:ext cx="594" cy="317"/>
                <a:chOff x="2026" y="1278"/>
                <a:chExt cx="594" cy="317"/>
              </a:xfrm>
            </p:grpSpPr>
            <p:sp>
              <p:nvSpPr>
                <p:cNvPr id="21562" name="Rectangle 20"/>
                <p:cNvSpPr>
                  <a:spLocks noChangeArrowheads="1"/>
                </p:cNvSpPr>
                <p:nvPr/>
              </p:nvSpPr>
              <p:spPr bwMode="auto">
                <a:xfrm>
                  <a:off x="2069" y="1278"/>
                  <a:ext cx="508"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0.90</a:t>
                  </a:r>
                </a:p>
                <a:p>
                  <a:pPr eaLnBrk="0" hangingPunct="0"/>
                  <a:endParaRPr lang="en-US" altLang="zh-CN" sz="2400">
                    <a:ea typeface="宋体" pitchFamily="2" charset="-122"/>
                  </a:endParaRPr>
                </a:p>
              </p:txBody>
            </p:sp>
            <p:sp>
              <p:nvSpPr>
                <p:cNvPr id="21563" name="Rectangle 63"/>
                <p:cNvSpPr>
                  <a:spLocks noChangeArrowheads="1"/>
                </p:cNvSpPr>
                <p:nvPr/>
              </p:nvSpPr>
              <p:spPr bwMode="auto">
                <a:xfrm>
                  <a:off x="2026" y="1278"/>
                  <a:ext cx="594" cy="317"/>
                </a:xfrm>
                <a:prstGeom prst="rect">
                  <a:avLst/>
                </a:prstGeom>
                <a:noFill/>
                <a:ln w="7">
                  <a:solidFill>
                    <a:srgbClr val="A0A0A0"/>
                  </a:solidFill>
                  <a:miter lim="800000"/>
                  <a:headEnd/>
                  <a:tailEnd/>
                </a:ln>
              </p:spPr>
              <p:txBody>
                <a:bodyPr/>
                <a:lstStyle/>
                <a:p>
                  <a:endParaRPr lang="zh-CN" altLang="en-US"/>
                </a:p>
              </p:txBody>
            </p:sp>
          </p:grpSp>
          <p:grpSp>
            <p:nvGrpSpPr>
              <p:cNvPr id="20" name="Group 66"/>
              <p:cNvGrpSpPr>
                <a:grpSpLocks/>
              </p:cNvGrpSpPr>
              <p:nvPr/>
            </p:nvGrpSpPr>
            <p:grpSpPr bwMode="auto">
              <a:xfrm>
                <a:off x="0" y="1595"/>
                <a:ext cx="1094" cy="317"/>
                <a:chOff x="0" y="1595"/>
                <a:chExt cx="1094" cy="317"/>
              </a:xfrm>
            </p:grpSpPr>
            <p:sp>
              <p:nvSpPr>
                <p:cNvPr id="21560" name="Rectangle 21"/>
                <p:cNvSpPr>
                  <a:spLocks noChangeArrowheads="1"/>
                </p:cNvSpPr>
                <p:nvPr/>
              </p:nvSpPr>
              <p:spPr bwMode="auto">
                <a:xfrm>
                  <a:off x="43" y="1595"/>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一个主要对手采取</a:t>
                  </a:r>
                </a:p>
                <a:p>
                  <a:r>
                    <a:rPr lang="zh-CN" altLang="en-US" sz="2400">
                      <a:latin typeface="Times New Roman" pitchFamily="18" charset="0"/>
                      <a:ea typeface="宋体" pitchFamily="2" charset="-122"/>
                    </a:rPr>
                    <a:t>扩张战略</a:t>
                  </a:r>
                </a:p>
                <a:p>
                  <a:pPr eaLnBrk="0" hangingPunct="0"/>
                  <a:endParaRPr lang="en-US" altLang="zh-CN" sz="2400">
                    <a:ea typeface="宋体" pitchFamily="2" charset="-122"/>
                  </a:endParaRPr>
                </a:p>
              </p:txBody>
            </p:sp>
            <p:sp>
              <p:nvSpPr>
                <p:cNvPr id="21561" name="Rectangle 65"/>
                <p:cNvSpPr>
                  <a:spLocks noChangeArrowheads="1"/>
                </p:cNvSpPr>
                <p:nvPr/>
              </p:nvSpPr>
              <p:spPr bwMode="auto">
                <a:xfrm>
                  <a:off x="0" y="1595"/>
                  <a:ext cx="1094" cy="317"/>
                </a:xfrm>
                <a:prstGeom prst="rect">
                  <a:avLst/>
                </a:prstGeom>
                <a:noFill/>
                <a:ln w="7">
                  <a:solidFill>
                    <a:srgbClr val="A0A0A0"/>
                  </a:solidFill>
                  <a:miter lim="800000"/>
                  <a:headEnd/>
                  <a:tailEnd/>
                </a:ln>
              </p:spPr>
              <p:txBody>
                <a:bodyPr/>
                <a:lstStyle/>
                <a:p>
                  <a:endParaRPr lang="zh-CN" altLang="en-US"/>
                </a:p>
              </p:txBody>
            </p:sp>
          </p:grpSp>
          <p:grpSp>
            <p:nvGrpSpPr>
              <p:cNvPr id="21" name="Group 68"/>
              <p:cNvGrpSpPr>
                <a:grpSpLocks/>
              </p:cNvGrpSpPr>
              <p:nvPr/>
            </p:nvGrpSpPr>
            <p:grpSpPr bwMode="auto">
              <a:xfrm>
                <a:off x="1094" y="1595"/>
                <a:ext cx="486" cy="317"/>
                <a:chOff x="1094" y="1595"/>
                <a:chExt cx="486" cy="317"/>
              </a:xfrm>
            </p:grpSpPr>
            <p:sp>
              <p:nvSpPr>
                <p:cNvPr id="21558" name="Rectangle 22"/>
                <p:cNvSpPr>
                  <a:spLocks noChangeArrowheads="1"/>
                </p:cNvSpPr>
                <p:nvPr/>
              </p:nvSpPr>
              <p:spPr bwMode="auto">
                <a:xfrm>
                  <a:off x="1137" y="1595"/>
                  <a:ext cx="40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0.20</a:t>
                  </a:r>
                </a:p>
                <a:p>
                  <a:pPr eaLnBrk="0" hangingPunct="0"/>
                  <a:endParaRPr lang="en-US" altLang="zh-CN" sz="2400">
                    <a:ea typeface="宋体" pitchFamily="2" charset="-122"/>
                  </a:endParaRPr>
                </a:p>
              </p:txBody>
            </p:sp>
            <p:sp>
              <p:nvSpPr>
                <p:cNvPr id="21559" name="Rectangle 67"/>
                <p:cNvSpPr>
                  <a:spLocks noChangeArrowheads="1"/>
                </p:cNvSpPr>
                <p:nvPr/>
              </p:nvSpPr>
              <p:spPr bwMode="auto">
                <a:xfrm>
                  <a:off x="1094" y="1595"/>
                  <a:ext cx="486" cy="317"/>
                </a:xfrm>
                <a:prstGeom prst="rect">
                  <a:avLst/>
                </a:prstGeom>
                <a:noFill/>
                <a:ln w="7">
                  <a:solidFill>
                    <a:srgbClr val="A0A0A0"/>
                  </a:solidFill>
                  <a:miter lim="800000"/>
                  <a:headEnd/>
                  <a:tailEnd/>
                </a:ln>
              </p:spPr>
              <p:txBody>
                <a:bodyPr/>
                <a:lstStyle/>
                <a:p>
                  <a:endParaRPr lang="zh-CN" altLang="en-US"/>
                </a:p>
              </p:txBody>
            </p:sp>
          </p:grpSp>
          <p:grpSp>
            <p:nvGrpSpPr>
              <p:cNvPr id="22" name="Group 70"/>
              <p:cNvGrpSpPr>
                <a:grpSpLocks/>
              </p:cNvGrpSpPr>
              <p:nvPr/>
            </p:nvGrpSpPr>
            <p:grpSpPr bwMode="auto">
              <a:xfrm>
                <a:off x="1580" y="1595"/>
                <a:ext cx="446" cy="317"/>
                <a:chOff x="1580" y="1595"/>
                <a:chExt cx="446" cy="317"/>
              </a:xfrm>
            </p:grpSpPr>
            <p:sp>
              <p:nvSpPr>
                <p:cNvPr id="21556" name="Rectangle 23"/>
                <p:cNvSpPr>
                  <a:spLocks noChangeArrowheads="1"/>
                </p:cNvSpPr>
                <p:nvPr/>
              </p:nvSpPr>
              <p:spPr bwMode="auto">
                <a:xfrm>
                  <a:off x="1623" y="1595"/>
                  <a:ext cx="36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2</a:t>
                  </a:r>
                </a:p>
                <a:p>
                  <a:pPr eaLnBrk="0" hangingPunct="0"/>
                  <a:endParaRPr lang="en-US" altLang="zh-CN" sz="2400">
                    <a:ea typeface="宋体" pitchFamily="2" charset="-122"/>
                  </a:endParaRPr>
                </a:p>
              </p:txBody>
            </p:sp>
            <p:sp>
              <p:nvSpPr>
                <p:cNvPr id="21557" name="Rectangle 69"/>
                <p:cNvSpPr>
                  <a:spLocks noChangeArrowheads="1"/>
                </p:cNvSpPr>
                <p:nvPr/>
              </p:nvSpPr>
              <p:spPr bwMode="auto">
                <a:xfrm>
                  <a:off x="1580" y="1595"/>
                  <a:ext cx="446" cy="317"/>
                </a:xfrm>
                <a:prstGeom prst="rect">
                  <a:avLst/>
                </a:prstGeom>
                <a:noFill/>
                <a:ln w="7">
                  <a:solidFill>
                    <a:srgbClr val="A0A0A0"/>
                  </a:solidFill>
                  <a:miter lim="800000"/>
                  <a:headEnd/>
                  <a:tailEnd/>
                </a:ln>
              </p:spPr>
              <p:txBody>
                <a:bodyPr/>
                <a:lstStyle/>
                <a:p>
                  <a:endParaRPr lang="zh-CN" altLang="en-US"/>
                </a:p>
              </p:txBody>
            </p:sp>
          </p:grpSp>
          <p:grpSp>
            <p:nvGrpSpPr>
              <p:cNvPr id="23" name="Group 72"/>
              <p:cNvGrpSpPr>
                <a:grpSpLocks/>
              </p:cNvGrpSpPr>
              <p:nvPr/>
            </p:nvGrpSpPr>
            <p:grpSpPr bwMode="auto">
              <a:xfrm>
                <a:off x="2026" y="1595"/>
                <a:ext cx="594" cy="317"/>
                <a:chOff x="2026" y="1595"/>
                <a:chExt cx="594" cy="317"/>
              </a:xfrm>
            </p:grpSpPr>
            <p:sp>
              <p:nvSpPr>
                <p:cNvPr id="21554" name="Rectangle 24"/>
                <p:cNvSpPr>
                  <a:spLocks noChangeArrowheads="1"/>
                </p:cNvSpPr>
                <p:nvPr/>
              </p:nvSpPr>
              <p:spPr bwMode="auto">
                <a:xfrm>
                  <a:off x="2069" y="1595"/>
                  <a:ext cx="508"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0.40</a:t>
                  </a:r>
                </a:p>
                <a:p>
                  <a:pPr eaLnBrk="0" hangingPunct="0"/>
                  <a:endParaRPr lang="en-US" altLang="zh-CN" sz="2400">
                    <a:ea typeface="宋体" pitchFamily="2" charset="-122"/>
                  </a:endParaRPr>
                </a:p>
              </p:txBody>
            </p:sp>
            <p:sp>
              <p:nvSpPr>
                <p:cNvPr id="21555" name="Rectangle 71"/>
                <p:cNvSpPr>
                  <a:spLocks noChangeArrowheads="1"/>
                </p:cNvSpPr>
                <p:nvPr/>
              </p:nvSpPr>
              <p:spPr bwMode="auto">
                <a:xfrm>
                  <a:off x="2026" y="1595"/>
                  <a:ext cx="594" cy="317"/>
                </a:xfrm>
                <a:prstGeom prst="rect">
                  <a:avLst/>
                </a:prstGeom>
                <a:noFill/>
                <a:ln w="7">
                  <a:solidFill>
                    <a:srgbClr val="A0A0A0"/>
                  </a:solidFill>
                  <a:miter lim="800000"/>
                  <a:headEnd/>
                  <a:tailEnd/>
                </a:ln>
              </p:spPr>
              <p:txBody>
                <a:bodyPr/>
                <a:lstStyle/>
                <a:p>
                  <a:endParaRPr lang="zh-CN" altLang="en-US"/>
                </a:p>
              </p:txBody>
            </p:sp>
          </p:grpSp>
          <p:grpSp>
            <p:nvGrpSpPr>
              <p:cNvPr id="24" name="Group 74"/>
              <p:cNvGrpSpPr>
                <a:grpSpLocks/>
              </p:cNvGrpSpPr>
              <p:nvPr/>
            </p:nvGrpSpPr>
            <p:grpSpPr bwMode="auto">
              <a:xfrm>
                <a:off x="0" y="1912"/>
                <a:ext cx="1094" cy="317"/>
                <a:chOff x="0" y="1912"/>
                <a:chExt cx="1094" cy="317"/>
              </a:xfrm>
            </p:grpSpPr>
            <p:sp>
              <p:nvSpPr>
                <p:cNvPr id="21552" name="Rectangle 25"/>
                <p:cNvSpPr>
                  <a:spLocks noChangeArrowheads="1"/>
                </p:cNvSpPr>
                <p:nvPr/>
              </p:nvSpPr>
              <p:spPr bwMode="auto">
                <a:xfrm>
                  <a:off x="43" y="1912"/>
                  <a:ext cx="1008" cy="31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信息系统计算机化</a:t>
                  </a:r>
                </a:p>
                <a:p>
                  <a:pPr eaLnBrk="0" hangingPunct="0"/>
                  <a:endParaRPr lang="en-US" altLang="zh-CN" sz="2400">
                    <a:ea typeface="宋体" pitchFamily="2" charset="-122"/>
                  </a:endParaRPr>
                </a:p>
              </p:txBody>
            </p:sp>
            <p:sp>
              <p:nvSpPr>
                <p:cNvPr id="21553" name="Rectangle 73"/>
                <p:cNvSpPr>
                  <a:spLocks noChangeArrowheads="1"/>
                </p:cNvSpPr>
                <p:nvPr/>
              </p:nvSpPr>
              <p:spPr bwMode="auto">
                <a:xfrm>
                  <a:off x="0" y="1912"/>
                  <a:ext cx="1094" cy="317"/>
                </a:xfrm>
                <a:prstGeom prst="rect">
                  <a:avLst/>
                </a:prstGeom>
                <a:noFill/>
                <a:ln w="7">
                  <a:solidFill>
                    <a:srgbClr val="A0A0A0"/>
                  </a:solidFill>
                  <a:miter lim="800000"/>
                  <a:headEnd/>
                  <a:tailEnd/>
                </a:ln>
              </p:spPr>
              <p:txBody>
                <a:bodyPr/>
                <a:lstStyle/>
                <a:p>
                  <a:endParaRPr lang="zh-CN" altLang="en-US"/>
                </a:p>
              </p:txBody>
            </p:sp>
          </p:grpSp>
          <p:grpSp>
            <p:nvGrpSpPr>
              <p:cNvPr id="25" name="Group 76"/>
              <p:cNvGrpSpPr>
                <a:grpSpLocks/>
              </p:cNvGrpSpPr>
              <p:nvPr/>
            </p:nvGrpSpPr>
            <p:grpSpPr bwMode="auto">
              <a:xfrm>
                <a:off x="1094" y="1912"/>
                <a:ext cx="486" cy="317"/>
                <a:chOff x="1094" y="1912"/>
                <a:chExt cx="486" cy="317"/>
              </a:xfrm>
            </p:grpSpPr>
            <p:sp>
              <p:nvSpPr>
                <p:cNvPr id="21550" name="Rectangle 26"/>
                <p:cNvSpPr>
                  <a:spLocks noChangeArrowheads="1"/>
                </p:cNvSpPr>
                <p:nvPr/>
              </p:nvSpPr>
              <p:spPr bwMode="auto">
                <a:xfrm>
                  <a:off x="1137" y="1912"/>
                  <a:ext cx="40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0.20</a:t>
                  </a:r>
                </a:p>
                <a:p>
                  <a:pPr eaLnBrk="0" hangingPunct="0"/>
                  <a:endParaRPr lang="en-US" altLang="zh-CN" sz="2400">
                    <a:ea typeface="宋体" pitchFamily="2" charset="-122"/>
                  </a:endParaRPr>
                </a:p>
              </p:txBody>
            </p:sp>
            <p:sp>
              <p:nvSpPr>
                <p:cNvPr id="21551" name="Rectangle 75"/>
                <p:cNvSpPr>
                  <a:spLocks noChangeArrowheads="1"/>
                </p:cNvSpPr>
                <p:nvPr/>
              </p:nvSpPr>
              <p:spPr bwMode="auto">
                <a:xfrm>
                  <a:off x="1094" y="1912"/>
                  <a:ext cx="486" cy="317"/>
                </a:xfrm>
                <a:prstGeom prst="rect">
                  <a:avLst/>
                </a:prstGeom>
                <a:noFill/>
                <a:ln w="7">
                  <a:solidFill>
                    <a:srgbClr val="A0A0A0"/>
                  </a:solidFill>
                  <a:miter lim="800000"/>
                  <a:headEnd/>
                  <a:tailEnd/>
                </a:ln>
              </p:spPr>
              <p:txBody>
                <a:bodyPr/>
                <a:lstStyle/>
                <a:p>
                  <a:endParaRPr lang="zh-CN" altLang="en-US"/>
                </a:p>
              </p:txBody>
            </p:sp>
          </p:grpSp>
          <p:grpSp>
            <p:nvGrpSpPr>
              <p:cNvPr id="26" name="Group 78"/>
              <p:cNvGrpSpPr>
                <a:grpSpLocks/>
              </p:cNvGrpSpPr>
              <p:nvPr/>
            </p:nvGrpSpPr>
            <p:grpSpPr bwMode="auto">
              <a:xfrm>
                <a:off x="1580" y="1912"/>
                <a:ext cx="446" cy="317"/>
                <a:chOff x="1580" y="1912"/>
                <a:chExt cx="446" cy="317"/>
              </a:xfrm>
            </p:grpSpPr>
            <p:sp>
              <p:nvSpPr>
                <p:cNvPr id="21548" name="Rectangle 27"/>
                <p:cNvSpPr>
                  <a:spLocks noChangeArrowheads="1"/>
                </p:cNvSpPr>
                <p:nvPr/>
              </p:nvSpPr>
              <p:spPr bwMode="auto">
                <a:xfrm>
                  <a:off x="1623" y="1912"/>
                  <a:ext cx="360"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4</a:t>
                  </a:r>
                </a:p>
                <a:p>
                  <a:pPr eaLnBrk="0" hangingPunct="0"/>
                  <a:endParaRPr lang="en-US" altLang="zh-CN" sz="2400">
                    <a:ea typeface="宋体" pitchFamily="2" charset="-122"/>
                  </a:endParaRPr>
                </a:p>
              </p:txBody>
            </p:sp>
            <p:sp>
              <p:nvSpPr>
                <p:cNvPr id="21549" name="Rectangle 77"/>
                <p:cNvSpPr>
                  <a:spLocks noChangeArrowheads="1"/>
                </p:cNvSpPr>
                <p:nvPr/>
              </p:nvSpPr>
              <p:spPr bwMode="auto">
                <a:xfrm>
                  <a:off x="1580" y="1912"/>
                  <a:ext cx="446" cy="317"/>
                </a:xfrm>
                <a:prstGeom prst="rect">
                  <a:avLst/>
                </a:prstGeom>
                <a:noFill/>
                <a:ln w="7">
                  <a:solidFill>
                    <a:srgbClr val="A0A0A0"/>
                  </a:solidFill>
                  <a:miter lim="800000"/>
                  <a:headEnd/>
                  <a:tailEnd/>
                </a:ln>
              </p:spPr>
              <p:txBody>
                <a:bodyPr/>
                <a:lstStyle/>
                <a:p>
                  <a:endParaRPr lang="zh-CN" altLang="en-US"/>
                </a:p>
              </p:txBody>
            </p:sp>
          </p:grpSp>
          <p:grpSp>
            <p:nvGrpSpPr>
              <p:cNvPr id="27" name="Group 80"/>
              <p:cNvGrpSpPr>
                <a:grpSpLocks/>
              </p:cNvGrpSpPr>
              <p:nvPr/>
            </p:nvGrpSpPr>
            <p:grpSpPr bwMode="auto">
              <a:xfrm>
                <a:off x="2026" y="1912"/>
                <a:ext cx="594" cy="317"/>
                <a:chOff x="2026" y="1912"/>
                <a:chExt cx="594" cy="317"/>
              </a:xfrm>
            </p:grpSpPr>
            <p:sp>
              <p:nvSpPr>
                <p:cNvPr id="21546" name="Rectangle 28"/>
                <p:cNvSpPr>
                  <a:spLocks noChangeArrowheads="1"/>
                </p:cNvSpPr>
                <p:nvPr/>
              </p:nvSpPr>
              <p:spPr bwMode="auto">
                <a:xfrm>
                  <a:off x="2069" y="1912"/>
                  <a:ext cx="508" cy="31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0.80</a:t>
                  </a:r>
                </a:p>
                <a:p>
                  <a:pPr eaLnBrk="0" hangingPunct="0"/>
                  <a:endParaRPr lang="en-US" altLang="zh-CN" sz="2400">
                    <a:ea typeface="宋体" pitchFamily="2" charset="-122"/>
                  </a:endParaRPr>
                </a:p>
              </p:txBody>
            </p:sp>
            <p:sp>
              <p:nvSpPr>
                <p:cNvPr id="21547" name="Rectangle 79"/>
                <p:cNvSpPr>
                  <a:spLocks noChangeArrowheads="1"/>
                </p:cNvSpPr>
                <p:nvPr/>
              </p:nvSpPr>
              <p:spPr bwMode="auto">
                <a:xfrm>
                  <a:off x="2026" y="1912"/>
                  <a:ext cx="594" cy="317"/>
                </a:xfrm>
                <a:prstGeom prst="rect">
                  <a:avLst/>
                </a:prstGeom>
                <a:noFill/>
                <a:ln w="7">
                  <a:solidFill>
                    <a:srgbClr val="A0A0A0"/>
                  </a:solidFill>
                  <a:miter lim="800000"/>
                  <a:headEnd/>
                  <a:tailEnd/>
                </a:ln>
              </p:spPr>
              <p:txBody>
                <a:bodyPr/>
                <a:lstStyle/>
                <a:p>
                  <a:endParaRPr lang="zh-CN" altLang="en-US"/>
                </a:p>
              </p:txBody>
            </p:sp>
          </p:grpSp>
          <p:grpSp>
            <p:nvGrpSpPr>
              <p:cNvPr id="28" name="Group 82"/>
              <p:cNvGrpSpPr>
                <a:grpSpLocks/>
              </p:cNvGrpSpPr>
              <p:nvPr/>
            </p:nvGrpSpPr>
            <p:grpSpPr bwMode="auto">
              <a:xfrm>
                <a:off x="0" y="2229"/>
                <a:ext cx="1094" cy="327"/>
                <a:chOff x="0" y="2229"/>
                <a:chExt cx="1094" cy="327"/>
              </a:xfrm>
            </p:grpSpPr>
            <p:sp>
              <p:nvSpPr>
                <p:cNvPr id="21544" name="Rectangle 29"/>
                <p:cNvSpPr>
                  <a:spLocks noChangeArrowheads="1"/>
                </p:cNvSpPr>
                <p:nvPr/>
              </p:nvSpPr>
              <p:spPr bwMode="auto">
                <a:xfrm>
                  <a:off x="43" y="2229"/>
                  <a:ext cx="1008" cy="327"/>
                </a:xfrm>
                <a:prstGeom prst="rect">
                  <a:avLst/>
                </a:prstGeom>
                <a:noFill/>
                <a:ln w="9525">
                  <a:noFill/>
                  <a:miter lim="800000"/>
                  <a:headEnd/>
                  <a:tailEnd/>
                </a:ln>
              </p:spPr>
              <p:txBody>
                <a:bodyPr/>
                <a:lstStyle/>
                <a:p>
                  <a:r>
                    <a:rPr lang="zh-CN" altLang="en-US" sz="2400">
                      <a:latin typeface="Times New Roman" pitchFamily="18" charset="0"/>
                      <a:ea typeface="宋体" pitchFamily="2" charset="-122"/>
                    </a:rPr>
                    <a:t>总加权分数</a:t>
                  </a:r>
                </a:p>
                <a:p>
                  <a:pPr eaLnBrk="0" hangingPunct="0"/>
                  <a:endParaRPr lang="en-US" altLang="zh-CN" sz="2400">
                    <a:ea typeface="宋体" pitchFamily="2" charset="-122"/>
                  </a:endParaRPr>
                </a:p>
              </p:txBody>
            </p:sp>
            <p:sp>
              <p:nvSpPr>
                <p:cNvPr id="21545" name="Rectangle 81"/>
                <p:cNvSpPr>
                  <a:spLocks noChangeArrowheads="1"/>
                </p:cNvSpPr>
                <p:nvPr/>
              </p:nvSpPr>
              <p:spPr bwMode="auto">
                <a:xfrm>
                  <a:off x="0" y="2229"/>
                  <a:ext cx="1094" cy="327"/>
                </a:xfrm>
                <a:prstGeom prst="rect">
                  <a:avLst/>
                </a:prstGeom>
                <a:noFill/>
                <a:ln w="7">
                  <a:solidFill>
                    <a:srgbClr val="A0A0A0"/>
                  </a:solidFill>
                  <a:miter lim="800000"/>
                  <a:headEnd/>
                  <a:tailEnd/>
                </a:ln>
              </p:spPr>
              <p:txBody>
                <a:bodyPr/>
                <a:lstStyle/>
                <a:p>
                  <a:endParaRPr lang="zh-CN" altLang="en-US"/>
                </a:p>
              </p:txBody>
            </p:sp>
          </p:grpSp>
          <p:grpSp>
            <p:nvGrpSpPr>
              <p:cNvPr id="29" name="Group 84"/>
              <p:cNvGrpSpPr>
                <a:grpSpLocks/>
              </p:cNvGrpSpPr>
              <p:nvPr/>
            </p:nvGrpSpPr>
            <p:grpSpPr bwMode="auto">
              <a:xfrm>
                <a:off x="1094" y="2229"/>
                <a:ext cx="486" cy="327"/>
                <a:chOff x="1094" y="2229"/>
                <a:chExt cx="486" cy="327"/>
              </a:xfrm>
            </p:grpSpPr>
            <p:sp>
              <p:nvSpPr>
                <p:cNvPr id="21542" name="Rectangle 30"/>
                <p:cNvSpPr>
                  <a:spLocks noChangeArrowheads="1"/>
                </p:cNvSpPr>
                <p:nvPr/>
              </p:nvSpPr>
              <p:spPr bwMode="auto">
                <a:xfrm>
                  <a:off x="1137" y="2229"/>
                  <a:ext cx="400" cy="32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1.00</a:t>
                  </a:r>
                </a:p>
                <a:p>
                  <a:pPr eaLnBrk="0" hangingPunct="0"/>
                  <a:endParaRPr lang="en-US" altLang="zh-CN" sz="2400">
                    <a:ea typeface="宋体" pitchFamily="2" charset="-122"/>
                  </a:endParaRPr>
                </a:p>
              </p:txBody>
            </p:sp>
            <p:sp>
              <p:nvSpPr>
                <p:cNvPr id="21543" name="Rectangle 83"/>
                <p:cNvSpPr>
                  <a:spLocks noChangeArrowheads="1"/>
                </p:cNvSpPr>
                <p:nvPr/>
              </p:nvSpPr>
              <p:spPr bwMode="auto">
                <a:xfrm>
                  <a:off x="1094" y="2229"/>
                  <a:ext cx="486" cy="327"/>
                </a:xfrm>
                <a:prstGeom prst="rect">
                  <a:avLst/>
                </a:prstGeom>
                <a:noFill/>
                <a:ln w="7">
                  <a:solidFill>
                    <a:srgbClr val="A0A0A0"/>
                  </a:solidFill>
                  <a:miter lim="800000"/>
                  <a:headEnd/>
                  <a:tailEnd/>
                </a:ln>
              </p:spPr>
              <p:txBody>
                <a:bodyPr/>
                <a:lstStyle/>
                <a:p>
                  <a:endParaRPr lang="zh-CN" altLang="en-US"/>
                </a:p>
              </p:txBody>
            </p:sp>
          </p:grpSp>
          <p:grpSp>
            <p:nvGrpSpPr>
              <p:cNvPr id="30" name="Group 86"/>
              <p:cNvGrpSpPr>
                <a:grpSpLocks/>
              </p:cNvGrpSpPr>
              <p:nvPr/>
            </p:nvGrpSpPr>
            <p:grpSpPr bwMode="auto">
              <a:xfrm>
                <a:off x="1580" y="2229"/>
                <a:ext cx="446" cy="327"/>
                <a:chOff x="1580" y="2229"/>
                <a:chExt cx="446" cy="327"/>
              </a:xfrm>
            </p:grpSpPr>
            <p:sp>
              <p:nvSpPr>
                <p:cNvPr id="21540" name="Rectangle 31"/>
                <p:cNvSpPr>
                  <a:spLocks noChangeArrowheads="1"/>
                </p:cNvSpPr>
                <p:nvPr/>
              </p:nvSpPr>
              <p:spPr bwMode="auto">
                <a:xfrm>
                  <a:off x="1623" y="2229"/>
                  <a:ext cx="360" cy="327"/>
                </a:xfrm>
                <a:prstGeom prst="rect">
                  <a:avLst/>
                </a:prstGeom>
                <a:noFill/>
                <a:ln w="9525">
                  <a:noFill/>
                  <a:miter lim="800000"/>
                  <a:headEnd/>
                  <a:tailEnd/>
                </a:ln>
              </p:spPr>
              <p:txBody>
                <a:bodyPr/>
                <a:lstStyle/>
                <a:p>
                  <a:r>
                    <a:rPr lang="en-US" altLang="zh-CN" sz="2400">
                      <a:ea typeface="宋体" pitchFamily="2" charset="-122"/>
                    </a:rPr>
                    <a:t> </a:t>
                  </a:r>
                  <a:endParaRPr lang="en-US" altLang="zh-CN" sz="2400">
                    <a:latin typeface="Times New Roman" pitchFamily="18" charset="0"/>
                    <a:ea typeface="宋体" pitchFamily="2" charset="-122"/>
                  </a:endParaRPr>
                </a:p>
                <a:p>
                  <a:pPr eaLnBrk="0" hangingPunct="0"/>
                  <a:endParaRPr lang="en-US" altLang="zh-CN" sz="2400">
                    <a:ea typeface="宋体" pitchFamily="2" charset="-122"/>
                  </a:endParaRPr>
                </a:p>
              </p:txBody>
            </p:sp>
            <p:sp>
              <p:nvSpPr>
                <p:cNvPr id="21541" name="Rectangle 85"/>
                <p:cNvSpPr>
                  <a:spLocks noChangeArrowheads="1"/>
                </p:cNvSpPr>
                <p:nvPr/>
              </p:nvSpPr>
              <p:spPr bwMode="auto">
                <a:xfrm>
                  <a:off x="1580" y="2229"/>
                  <a:ext cx="446" cy="327"/>
                </a:xfrm>
                <a:prstGeom prst="rect">
                  <a:avLst/>
                </a:prstGeom>
                <a:noFill/>
                <a:ln w="7">
                  <a:solidFill>
                    <a:srgbClr val="A0A0A0"/>
                  </a:solidFill>
                  <a:miter lim="800000"/>
                  <a:headEnd/>
                  <a:tailEnd/>
                </a:ln>
              </p:spPr>
              <p:txBody>
                <a:bodyPr/>
                <a:lstStyle/>
                <a:p>
                  <a:endParaRPr lang="zh-CN" altLang="en-US"/>
                </a:p>
              </p:txBody>
            </p:sp>
          </p:grpSp>
          <p:grpSp>
            <p:nvGrpSpPr>
              <p:cNvPr id="31" name="Group 88"/>
              <p:cNvGrpSpPr>
                <a:grpSpLocks/>
              </p:cNvGrpSpPr>
              <p:nvPr/>
            </p:nvGrpSpPr>
            <p:grpSpPr bwMode="auto">
              <a:xfrm>
                <a:off x="2026" y="2229"/>
                <a:ext cx="594" cy="327"/>
                <a:chOff x="2026" y="2229"/>
                <a:chExt cx="594" cy="327"/>
              </a:xfrm>
            </p:grpSpPr>
            <p:sp>
              <p:nvSpPr>
                <p:cNvPr id="21538" name="Rectangle 32"/>
                <p:cNvSpPr>
                  <a:spLocks noChangeArrowheads="1"/>
                </p:cNvSpPr>
                <p:nvPr/>
              </p:nvSpPr>
              <p:spPr bwMode="auto">
                <a:xfrm>
                  <a:off x="2069" y="2229"/>
                  <a:ext cx="508" cy="327"/>
                </a:xfrm>
                <a:prstGeom prst="rect">
                  <a:avLst/>
                </a:prstGeom>
                <a:noFill/>
                <a:ln w="9525">
                  <a:noFill/>
                  <a:miter lim="800000"/>
                  <a:headEnd/>
                  <a:tailEnd/>
                </a:ln>
              </p:spPr>
              <p:txBody>
                <a:bodyPr/>
                <a:lstStyle/>
                <a:p>
                  <a:r>
                    <a:rPr lang="en-US" altLang="zh-CN" sz="2400">
                      <a:latin typeface="Times New Roman" pitchFamily="18" charset="0"/>
                      <a:ea typeface="宋体" pitchFamily="2" charset="-122"/>
                    </a:rPr>
                    <a:t>2.70</a:t>
                  </a:r>
                </a:p>
                <a:p>
                  <a:pPr eaLnBrk="0" hangingPunct="0"/>
                  <a:endParaRPr lang="en-US" altLang="zh-CN" sz="2400">
                    <a:ea typeface="宋体" pitchFamily="2" charset="-122"/>
                  </a:endParaRPr>
                </a:p>
              </p:txBody>
            </p:sp>
            <p:sp>
              <p:nvSpPr>
                <p:cNvPr id="21539" name="Rectangle 87"/>
                <p:cNvSpPr>
                  <a:spLocks noChangeArrowheads="1"/>
                </p:cNvSpPr>
                <p:nvPr/>
              </p:nvSpPr>
              <p:spPr bwMode="auto">
                <a:xfrm>
                  <a:off x="2026" y="2229"/>
                  <a:ext cx="594" cy="327"/>
                </a:xfrm>
                <a:prstGeom prst="rect">
                  <a:avLst/>
                </a:prstGeom>
                <a:noFill/>
                <a:ln w="7">
                  <a:solidFill>
                    <a:srgbClr val="A0A0A0"/>
                  </a:solidFill>
                  <a:miter lim="800000"/>
                  <a:headEnd/>
                  <a:tailEnd/>
                </a:ln>
              </p:spPr>
              <p:txBody>
                <a:bodyPr/>
                <a:lstStyle/>
                <a:p>
                  <a:endParaRPr lang="zh-CN" altLang="en-US"/>
                </a:p>
              </p:txBody>
            </p:sp>
          </p:grpSp>
        </p:grpSp>
        <p:sp>
          <p:nvSpPr>
            <p:cNvPr id="21509" name="Rectangle 90"/>
            <p:cNvSpPr>
              <a:spLocks noChangeArrowheads="1"/>
            </p:cNvSpPr>
            <p:nvPr/>
          </p:nvSpPr>
          <p:spPr bwMode="auto">
            <a:xfrm>
              <a:off x="-3" y="324"/>
              <a:ext cx="2626" cy="2235"/>
            </a:xfrm>
            <a:prstGeom prst="rect">
              <a:avLst/>
            </a:prstGeom>
            <a:noFill/>
            <a:ln w="11112">
              <a:solidFill>
                <a:srgbClr val="A0A0A0"/>
              </a:solidFill>
              <a:miter lim="800000"/>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组织的资源和能力分析</a:t>
            </a:r>
            <a:r>
              <a:rPr lang="en-US" altLang="zh-CN" dirty="0" smtClean="0"/>
              <a:t/>
            </a:r>
            <a:br>
              <a:rPr lang="en-US" altLang="zh-CN" dirty="0" smtClean="0"/>
            </a:br>
            <a:r>
              <a:rPr lang="en-US" altLang="zh-CN" dirty="0" smtClean="0"/>
              <a:t>3.2.1 </a:t>
            </a:r>
            <a:r>
              <a:rPr lang="zh-CN" altLang="en-US" dirty="0" smtClean="0"/>
              <a:t>组织的战略与文化分析</a:t>
            </a:r>
            <a:endParaRPr lang="zh-CN" altLang="en-US" dirty="0"/>
          </a:p>
        </p:txBody>
      </p:sp>
      <p:sp>
        <p:nvSpPr>
          <p:cNvPr id="3" name="内容占位符 2"/>
          <p:cNvSpPr>
            <a:spLocks noGrp="1"/>
          </p:cNvSpPr>
          <p:nvPr>
            <p:ph idx="1"/>
          </p:nvPr>
        </p:nvSpPr>
        <p:spPr/>
        <p:txBody>
          <a:bodyPr/>
          <a:lstStyle/>
          <a:p>
            <a:r>
              <a:rPr lang="zh-CN" altLang="en-US" dirty="0" smtClean="0"/>
              <a:t>企业文化：企业全体员工在长期的经营与发展过程中培育形成并共同遵守的最高目标、价值标准、基本信念及行为规范。</a:t>
            </a:r>
            <a:endParaRPr lang="en-US" altLang="zh-CN" dirty="0" smtClean="0"/>
          </a:p>
          <a:p>
            <a:r>
              <a:rPr lang="zh-CN" altLang="en-US" dirty="0" smtClean="0"/>
              <a:t>企业战略与企业文化的关系：</a:t>
            </a:r>
            <a:endParaRPr lang="en-US" altLang="zh-CN" dirty="0" smtClean="0"/>
          </a:p>
          <a:p>
            <a:pPr lvl="1"/>
            <a:r>
              <a:rPr lang="zh-CN" altLang="en-US" dirty="0" smtClean="0"/>
              <a:t>优秀企业文化是企业战略制定获得成功的重要条件。</a:t>
            </a:r>
            <a:endParaRPr lang="en-US" altLang="zh-CN" dirty="0" smtClean="0"/>
          </a:p>
          <a:p>
            <a:pPr lvl="1"/>
            <a:r>
              <a:rPr lang="zh-CN" altLang="en-US" dirty="0" smtClean="0"/>
              <a:t>企业文化是战略实施的重要手段。</a:t>
            </a:r>
            <a:endParaRPr lang="en-US" altLang="zh-CN" dirty="0" smtClean="0"/>
          </a:p>
          <a:p>
            <a:pPr lvl="1"/>
            <a:r>
              <a:rPr lang="zh-CN" altLang="en-US" dirty="0" smtClean="0"/>
              <a:t>企业文化与企业战略必须相互适应和协调。（图</a:t>
            </a:r>
            <a:r>
              <a:rPr lang="en-US" altLang="zh-CN" dirty="0" smtClean="0"/>
              <a:t>3-3</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图</a:t>
            </a:r>
            <a:r>
              <a:rPr lang="en-US" altLang="zh-CN" sz="3600" dirty="0" smtClean="0"/>
              <a:t>3-3</a:t>
            </a:r>
            <a:r>
              <a:rPr lang="zh-CN" altLang="en-US" sz="3600" dirty="0" smtClean="0"/>
              <a:t>企业文化与企业战略相适应的关系</a:t>
            </a:r>
            <a:endParaRPr lang="zh-CN" altLang="en-US" sz="3600" dirty="0"/>
          </a:p>
        </p:txBody>
      </p:sp>
      <p:sp>
        <p:nvSpPr>
          <p:cNvPr id="5" name="内容占位符 4"/>
          <p:cNvSpPr>
            <a:spLocks noGrp="1"/>
          </p:cNvSpPr>
          <p:nvPr>
            <p:ph idx="1"/>
          </p:nvPr>
        </p:nvSpPr>
        <p:spPr>
          <a:xfrm>
            <a:off x="457200" y="4786322"/>
            <a:ext cx="8229600" cy="1538278"/>
          </a:xfrm>
        </p:spPr>
        <p:txBody>
          <a:bodyPr/>
          <a:lstStyle/>
          <a:p>
            <a:r>
              <a:rPr lang="zh-CN" altLang="en-US" sz="2000" dirty="0" smtClean="0"/>
              <a:t>第一象限是指企业实施一个新战略，企业的战略要素变化不大，且与原有文化保持一致；第二象限是指企业战略要素发生很大的变化，但与企业原有文化有潜在的一致性。第三象限是指企业战略要素变化不大，但与原有文化不一致；第四象限战略要素发生很大变化，并与原有文化很不一致。</a:t>
            </a:r>
            <a:endParaRPr lang="zh-CN" altLang="en-US" sz="2000" dirty="0"/>
          </a:p>
        </p:txBody>
      </p:sp>
      <p:sp>
        <p:nvSpPr>
          <p:cNvPr id="6" name="矩形 5"/>
          <p:cNvSpPr/>
          <p:nvPr/>
        </p:nvSpPr>
        <p:spPr>
          <a:xfrm>
            <a:off x="2857488" y="1357298"/>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smtClean="0"/>
              <a:t>Ⅲ</a:t>
            </a:r>
            <a:endParaRPr lang="zh-CN" altLang="en-US" sz="2800" b="1" dirty="0"/>
          </a:p>
        </p:txBody>
      </p:sp>
      <p:sp>
        <p:nvSpPr>
          <p:cNvPr id="7" name="矩形 6"/>
          <p:cNvSpPr/>
          <p:nvPr/>
        </p:nvSpPr>
        <p:spPr>
          <a:xfrm>
            <a:off x="2857488" y="2357430"/>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smtClean="0"/>
              <a:t>Ⅰ</a:t>
            </a:r>
            <a:endParaRPr lang="zh-CN" altLang="en-US" sz="2800" b="1" dirty="0" smtClean="0"/>
          </a:p>
        </p:txBody>
      </p:sp>
      <p:sp>
        <p:nvSpPr>
          <p:cNvPr id="8" name="矩形 7"/>
          <p:cNvSpPr/>
          <p:nvPr/>
        </p:nvSpPr>
        <p:spPr>
          <a:xfrm>
            <a:off x="4572000" y="2357430"/>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smtClean="0"/>
              <a:t>Ⅱ</a:t>
            </a:r>
            <a:endParaRPr lang="zh-CN" altLang="en-US" sz="2800" b="1" dirty="0" smtClean="0"/>
          </a:p>
        </p:txBody>
      </p:sp>
      <p:sp>
        <p:nvSpPr>
          <p:cNvPr id="9" name="矩形 8"/>
          <p:cNvSpPr/>
          <p:nvPr/>
        </p:nvSpPr>
        <p:spPr>
          <a:xfrm>
            <a:off x="4572000" y="1357298"/>
            <a:ext cx="1714512"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b="1" dirty="0" smtClean="0"/>
              <a:t>Ⅳ</a:t>
            </a:r>
            <a:endParaRPr lang="zh-CN" altLang="en-US" sz="2800" b="1" dirty="0" smtClean="0"/>
          </a:p>
        </p:txBody>
      </p:sp>
      <p:sp>
        <p:nvSpPr>
          <p:cNvPr id="10" name="矩形 9"/>
          <p:cNvSpPr/>
          <p:nvPr/>
        </p:nvSpPr>
        <p:spPr>
          <a:xfrm>
            <a:off x="1000100" y="1214422"/>
            <a:ext cx="714380" cy="2286016"/>
          </a:xfrm>
          <a:prstGeom prst="rect">
            <a:avLst/>
          </a:prstGeom>
          <a:ln>
            <a:noFill/>
          </a:ln>
        </p:spPr>
        <p:style>
          <a:lnRef idx="2">
            <a:schemeClr val="accent1"/>
          </a:lnRef>
          <a:fillRef idx="1">
            <a:schemeClr val="lt1"/>
          </a:fillRef>
          <a:effectRef idx="0">
            <a:schemeClr val="accent1"/>
          </a:effectRef>
          <a:fontRef idx="minor">
            <a:schemeClr val="dk1"/>
          </a:fontRef>
        </p:style>
        <p:txBody>
          <a:bodyPr vert="eaVert" rtlCol="0" anchor="ctr"/>
          <a:lstStyle/>
          <a:p>
            <a:pPr algn="ctr"/>
            <a:r>
              <a:rPr lang="zh-CN" altLang="en-US" dirty="0" smtClean="0"/>
              <a:t>企业战略要素的变化</a:t>
            </a:r>
            <a:endParaRPr lang="zh-CN" altLang="en-US" dirty="0"/>
          </a:p>
        </p:txBody>
      </p:sp>
      <p:sp>
        <p:nvSpPr>
          <p:cNvPr id="11" name="矩形 10"/>
          <p:cNvSpPr/>
          <p:nvPr/>
        </p:nvSpPr>
        <p:spPr>
          <a:xfrm>
            <a:off x="2786050" y="4000504"/>
            <a:ext cx="3786214" cy="71438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企业文化的变化</a:t>
            </a:r>
            <a:endParaRPr lang="zh-CN" altLang="en-US" dirty="0"/>
          </a:p>
        </p:txBody>
      </p:sp>
      <p:sp>
        <p:nvSpPr>
          <p:cNvPr id="12" name="矩形 11"/>
          <p:cNvSpPr/>
          <p:nvPr/>
        </p:nvSpPr>
        <p:spPr>
          <a:xfrm>
            <a:off x="2143108" y="1428736"/>
            <a:ext cx="428628" cy="64294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大</a:t>
            </a:r>
            <a:endParaRPr lang="zh-CN" altLang="en-US" dirty="0"/>
          </a:p>
        </p:txBody>
      </p:sp>
      <p:sp>
        <p:nvSpPr>
          <p:cNvPr id="13" name="矩形 12"/>
          <p:cNvSpPr/>
          <p:nvPr/>
        </p:nvSpPr>
        <p:spPr>
          <a:xfrm>
            <a:off x="2214546" y="2571744"/>
            <a:ext cx="428628" cy="64294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a:t>
            </a:r>
            <a:endParaRPr lang="zh-CN" altLang="en-US" dirty="0"/>
          </a:p>
        </p:txBody>
      </p:sp>
      <p:sp>
        <p:nvSpPr>
          <p:cNvPr id="14" name="矩形 13"/>
          <p:cNvSpPr/>
          <p:nvPr/>
        </p:nvSpPr>
        <p:spPr>
          <a:xfrm>
            <a:off x="5214942" y="3429000"/>
            <a:ext cx="428628" cy="64294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大</a:t>
            </a:r>
            <a:endParaRPr lang="zh-CN" altLang="en-US" dirty="0"/>
          </a:p>
        </p:txBody>
      </p:sp>
      <p:sp>
        <p:nvSpPr>
          <p:cNvPr id="15" name="矩形 14"/>
          <p:cNvSpPr/>
          <p:nvPr/>
        </p:nvSpPr>
        <p:spPr>
          <a:xfrm>
            <a:off x="3428992" y="3429000"/>
            <a:ext cx="428628" cy="64294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组织的资源条件分析</a:t>
            </a:r>
            <a:endParaRPr lang="zh-CN" altLang="en-US" dirty="0"/>
          </a:p>
        </p:txBody>
      </p:sp>
      <p:sp>
        <p:nvSpPr>
          <p:cNvPr id="3" name="内容占位符 2"/>
          <p:cNvSpPr>
            <a:spLocks noGrp="1"/>
          </p:cNvSpPr>
          <p:nvPr>
            <p:ph idx="1"/>
          </p:nvPr>
        </p:nvSpPr>
        <p:spPr/>
        <p:txBody>
          <a:bodyPr/>
          <a:lstStyle/>
          <a:p>
            <a:r>
              <a:rPr lang="zh-CN" altLang="en-US" dirty="0" smtClean="0"/>
              <a:t>分析内容</a:t>
            </a:r>
            <a:endParaRPr lang="en-US" altLang="zh-CN" dirty="0" smtClean="0"/>
          </a:p>
          <a:p>
            <a:pPr lvl="1"/>
            <a:r>
              <a:rPr lang="zh-CN" altLang="en-US" sz="2400" dirty="0" smtClean="0"/>
              <a:t>企业资源观</a:t>
            </a:r>
            <a:endParaRPr lang="en-US" altLang="zh-CN" sz="2400" dirty="0" smtClean="0"/>
          </a:p>
          <a:p>
            <a:pPr lvl="2"/>
            <a:r>
              <a:rPr lang="zh-CN" altLang="en-US" sz="2000" dirty="0" smtClean="0"/>
              <a:t>企业竞争优势源于企业的异质资源；</a:t>
            </a:r>
            <a:endParaRPr lang="en-US" altLang="zh-CN" sz="2000" dirty="0" smtClean="0"/>
          </a:p>
          <a:p>
            <a:pPr lvl="2"/>
            <a:r>
              <a:rPr lang="zh-CN" altLang="en-US" sz="2000" dirty="0" smtClean="0"/>
              <a:t>持续性的竞争优势源于企业的不可模仿性；</a:t>
            </a:r>
            <a:endParaRPr lang="en-US" altLang="zh-CN" sz="2000" dirty="0" smtClean="0"/>
          </a:p>
          <a:p>
            <a:pPr lvl="2"/>
            <a:r>
              <a:rPr lang="zh-CN" altLang="en-US" sz="2000" dirty="0" smtClean="0"/>
              <a:t>异质资源的获取与管理主要来自于学习；</a:t>
            </a:r>
            <a:endParaRPr lang="en-US" altLang="zh-CN" sz="2000" dirty="0" smtClean="0"/>
          </a:p>
          <a:p>
            <a:pPr lvl="1"/>
            <a:r>
              <a:rPr lang="zh-CN" altLang="en-US" sz="2400" dirty="0" smtClean="0"/>
              <a:t>企业资源的概念和分类</a:t>
            </a:r>
            <a:endParaRPr lang="en-US" altLang="zh-CN" sz="2400" dirty="0" smtClean="0"/>
          </a:p>
          <a:p>
            <a:pPr lvl="2"/>
            <a:r>
              <a:rPr lang="zh-CN" altLang="en-US" sz="2000" dirty="0" smtClean="0"/>
              <a:t>企业资源可分为有形资源、无形资源、人力资源三类；</a:t>
            </a:r>
            <a:endParaRPr lang="en-US" altLang="zh-CN" sz="2000" dirty="0" smtClean="0"/>
          </a:p>
          <a:p>
            <a:pPr lvl="2"/>
            <a:r>
              <a:rPr lang="zh-CN" altLang="en-US" sz="2000" dirty="0" smtClean="0"/>
              <a:t>企业的资源按其发挥的不同可分为一般意义上的资源和战略资源；战略资源具有价值性、稀缺性、异质性和不可完全转移性，是企业竞争优势的重要来源；</a:t>
            </a:r>
            <a:endParaRPr lang="en-US" altLang="zh-CN" sz="2000" dirty="0" smtClean="0"/>
          </a:p>
          <a:p>
            <a:pPr lvl="1"/>
            <a:r>
              <a:rPr lang="zh-CN" altLang="en-US" dirty="0" smtClean="0"/>
              <a:t>企业资源强势与弱势分析</a:t>
            </a:r>
            <a:endParaRPr lang="en-US" altLang="zh-CN" dirty="0" smtClean="0"/>
          </a:p>
          <a:p>
            <a:pPr lvl="2"/>
            <a:r>
              <a:rPr lang="zh-CN" altLang="en-US" sz="2000" dirty="0" smtClean="0"/>
              <a:t>在资源分析中确定资源中的强势和弱势，对下一步确定企业的竞争优势有重要意义；</a:t>
            </a:r>
            <a:endParaRPr lang="en-US" altLang="zh-CN" sz="20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组织的资源条件分析</a:t>
            </a:r>
            <a:endParaRPr lang="zh-CN" altLang="en-US" dirty="0"/>
          </a:p>
        </p:txBody>
      </p:sp>
      <p:sp>
        <p:nvSpPr>
          <p:cNvPr id="3" name="内容占位符 2"/>
          <p:cNvSpPr>
            <a:spLocks noGrp="1"/>
          </p:cNvSpPr>
          <p:nvPr>
            <p:ph idx="1"/>
          </p:nvPr>
        </p:nvSpPr>
        <p:spPr/>
        <p:txBody>
          <a:bodyPr/>
          <a:lstStyle/>
          <a:p>
            <a:r>
              <a:rPr lang="zh-CN" altLang="en-US" dirty="0" smtClean="0"/>
              <a:t>价值链分析</a:t>
            </a:r>
            <a:endParaRPr lang="en-US" altLang="zh-CN" dirty="0" smtClean="0"/>
          </a:p>
          <a:p>
            <a:pPr lvl="1"/>
            <a:r>
              <a:rPr lang="zh-CN" altLang="en-US" dirty="0" smtClean="0"/>
              <a:t>价值链的概念</a:t>
            </a:r>
            <a:endParaRPr lang="en-US" altLang="zh-CN" dirty="0" smtClean="0"/>
          </a:p>
          <a:p>
            <a:pPr lvl="2"/>
            <a:r>
              <a:rPr lang="zh-CN" altLang="en-US" dirty="0" smtClean="0"/>
              <a:t>企业的每项生产经营活动都是其创造价值的经济活动，企业所有的互不相同但又互相联系的经营活动，构成创造价值的过程，即价值链；</a:t>
            </a:r>
            <a:endParaRPr lang="en-US" altLang="zh-CN" dirty="0" smtClean="0"/>
          </a:p>
          <a:p>
            <a:pPr lvl="1"/>
            <a:r>
              <a:rPr lang="zh-CN" altLang="en-US" dirty="0" smtClean="0"/>
              <a:t>价值链分析的作用</a:t>
            </a:r>
            <a:endParaRPr lang="en-US" altLang="zh-CN" dirty="0" smtClean="0"/>
          </a:p>
          <a:p>
            <a:pPr lvl="2"/>
            <a:r>
              <a:rPr lang="zh-CN" altLang="en-US" dirty="0" smtClean="0"/>
              <a:t>通过价值链可以分析企业内部条件，从而找出对顾客最有价值、企业最有优势的活动，对其加以改进提高，可以调高企业竞争力；</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企业的基本价值链</a:t>
            </a:r>
            <a:endParaRPr lang="zh-CN" altLang="en-US" dirty="0"/>
          </a:p>
        </p:txBody>
      </p:sp>
      <p:sp>
        <p:nvSpPr>
          <p:cNvPr id="4" name="AutoShape 3"/>
          <p:cNvSpPr>
            <a:spLocks noChangeArrowheads="1"/>
          </p:cNvSpPr>
          <p:nvPr/>
        </p:nvSpPr>
        <p:spPr bwMode="auto">
          <a:xfrm>
            <a:off x="1676424" y="1905000"/>
            <a:ext cx="6495976" cy="3124200"/>
          </a:xfrm>
          <a:prstGeom prst="homePlate">
            <a:avLst>
              <a:gd name="adj" fmla="val 46512"/>
            </a:avLst>
          </a:prstGeom>
          <a:solidFill>
            <a:schemeClr val="accent1"/>
          </a:solidFill>
          <a:ln w="9525">
            <a:solidFill>
              <a:schemeClr val="tx1"/>
            </a:solidFill>
            <a:miter lim="800000"/>
            <a:headEnd/>
            <a:tailEnd/>
          </a:ln>
          <a:effectLst/>
        </p:spPr>
        <p:txBody>
          <a:bodyPr wrap="none" anchor="ctr"/>
          <a:lstStyle/>
          <a:p>
            <a:pPr algn="ctr"/>
            <a:endParaRPr lang="zh-CN" altLang="zh-CN" sz="2400"/>
          </a:p>
        </p:txBody>
      </p:sp>
      <p:sp>
        <p:nvSpPr>
          <p:cNvPr id="5" name="Line 4"/>
          <p:cNvSpPr>
            <a:spLocks noChangeShapeType="1"/>
          </p:cNvSpPr>
          <p:nvPr/>
        </p:nvSpPr>
        <p:spPr bwMode="auto">
          <a:xfrm>
            <a:off x="6019824" y="1905000"/>
            <a:ext cx="1524000" cy="1524000"/>
          </a:xfrm>
          <a:prstGeom prst="line">
            <a:avLst/>
          </a:prstGeom>
          <a:noFill/>
          <a:ln w="9525">
            <a:solidFill>
              <a:schemeClr val="tx1"/>
            </a:solidFill>
            <a:round/>
            <a:headEnd/>
            <a:tailEnd/>
          </a:ln>
          <a:effectLst/>
        </p:spPr>
        <p:txBody>
          <a:bodyPr/>
          <a:lstStyle/>
          <a:p>
            <a:endParaRPr lang="zh-CN" altLang="en-US"/>
          </a:p>
        </p:txBody>
      </p:sp>
      <p:sp>
        <p:nvSpPr>
          <p:cNvPr id="6" name="Line 5"/>
          <p:cNvSpPr>
            <a:spLocks noChangeShapeType="1"/>
          </p:cNvSpPr>
          <p:nvPr/>
        </p:nvSpPr>
        <p:spPr bwMode="auto">
          <a:xfrm flipH="1">
            <a:off x="6096024" y="3429000"/>
            <a:ext cx="1447800" cy="1600200"/>
          </a:xfrm>
          <a:prstGeom prst="line">
            <a:avLst/>
          </a:prstGeom>
          <a:noFill/>
          <a:ln w="9525">
            <a:solidFill>
              <a:schemeClr val="tx1"/>
            </a:solidFill>
            <a:round/>
            <a:headEnd/>
            <a:tailEnd/>
          </a:ln>
          <a:effectLst/>
        </p:spPr>
        <p:txBody>
          <a:bodyPr/>
          <a:lstStyle/>
          <a:p>
            <a:endParaRPr lang="zh-CN" altLang="en-US"/>
          </a:p>
        </p:txBody>
      </p:sp>
      <p:sp>
        <p:nvSpPr>
          <p:cNvPr id="7" name="Line 6"/>
          <p:cNvSpPr>
            <a:spLocks noChangeShapeType="1"/>
          </p:cNvSpPr>
          <p:nvPr/>
        </p:nvSpPr>
        <p:spPr bwMode="auto">
          <a:xfrm>
            <a:off x="1752624" y="3962400"/>
            <a:ext cx="5334000" cy="0"/>
          </a:xfrm>
          <a:prstGeom prst="line">
            <a:avLst/>
          </a:prstGeom>
          <a:noFill/>
          <a:ln w="9525">
            <a:solidFill>
              <a:schemeClr val="tx1"/>
            </a:solidFill>
            <a:round/>
            <a:headEnd/>
            <a:tailEnd/>
          </a:ln>
          <a:effectLst/>
        </p:spPr>
        <p:txBody>
          <a:bodyPr/>
          <a:lstStyle/>
          <a:p>
            <a:endParaRPr lang="zh-CN" altLang="en-US"/>
          </a:p>
        </p:txBody>
      </p:sp>
      <p:sp>
        <p:nvSpPr>
          <p:cNvPr id="8" name="Line 7"/>
          <p:cNvSpPr>
            <a:spLocks noChangeShapeType="1"/>
          </p:cNvSpPr>
          <p:nvPr/>
        </p:nvSpPr>
        <p:spPr bwMode="auto">
          <a:xfrm>
            <a:off x="2743224" y="3962400"/>
            <a:ext cx="0" cy="1066800"/>
          </a:xfrm>
          <a:prstGeom prst="line">
            <a:avLst/>
          </a:prstGeom>
          <a:noFill/>
          <a:ln w="9525">
            <a:solidFill>
              <a:schemeClr val="tx1"/>
            </a:solidFill>
            <a:round/>
            <a:headEnd/>
            <a:tailEnd/>
          </a:ln>
          <a:effectLst/>
        </p:spPr>
        <p:txBody>
          <a:bodyPr/>
          <a:lstStyle/>
          <a:p>
            <a:endParaRPr lang="zh-CN" altLang="en-US"/>
          </a:p>
        </p:txBody>
      </p:sp>
      <p:sp>
        <p:nvSpPr>
          <p:cNvPr id="9" name="Line 8"/>
          <p:cNvSpPr>
            <a:spLocks noChangeShapeType="1"/>
          </p:cNvSpPr>
          <p:nvPr/>
        </p:nvSpPr>
        <p:spPr bwMode="auto">
          <a:xfrm>
            <a:off x="4648224" y="3962400"/>
            <a:ext cx="0" cy="1066800"/>
          </a:xfrm>
          <a:prstGeom prst="line">
            <a:avLst/>
          </a:prstGeom>
          <a:noFill/>
          <a:ln w="9525">
            <a:solidFill>
              <a:schemeClr val="tx1"/>
            </a:solidFill>
            <a:round/>
            <a:headEnd/>
            <a:tailEnd/>
          </a:ln>
          <a:effectLst/>
        </p:spPr>
        <p:txBody>
          <a:bodyPr/>
          <a:lstStyle/>
          <a:p>
            <a:endParaRPr lang="zh-CN" altLang="en-US"/>
          </a:p>
        </p:txBody>
      </p:sp>
      <p:sp>
        <p:nvSpPr>
          <p:cNvPr id="10" name="Line 9"/>
          <p:cNvSpPr>
            <a:spLocks noChangeShapeType="1"/>
          </p:cNvSpPr>
          <p:nvPr/>
        </p:nvSpPr>
        <p:spPr bwMode="auto">
          <a:xfrm>
            <a:off x="5638824" y="3962400"/>
            <a:ext cx="0" cy="1066800"/>
          </a:xfrm>
          <a:prstGeom prst="line">
            <a:avLst/>
          </a:prstGeom>
          <a:noFill/>
          <a:ln w="9525">
            <a:solidFill>
              <a:schemeClr val="tx1"/>
            </a:solidFill>
            <a:round/>
            <a:headEnd/>
            <a:tailEnd/>
          </a:ln>
          <a:effectLst/>
        </p:spPr>
        <p:txBody>
          <a:bodyPr/>
          <a:lstStyle/>
          <a:p>
            <a:endParaRPr lang="zh-CN" altLang="en-US"/>
          </a:p>
        </p:txBody>
      </p:sp>
      <p:sp>
        <p:nvSpPr>
          <p:cNvPr id="11" name="Line 10"/>
          <p:cNvSpPr>
            <a:spLocks noChangeShapeType="1"/>
          </p:cNvSpPr>
          <p:nvPr/>
        </p:nvSpPr>
        <p:spPr bwMode="auto">
          <a:xfrm>
            <a:off x="3657624" y="3962400"/>
            <a:ext cx="0" cy="1066800"/>
          </a:xfrm>
          <a:prstGeom prst="line">
            <a:avLst/>
          </a:prstGeom>
          <a:noFill/>
          <a:ln w="9525">
            <a:solidFill>
              <a:schemeClr val="tx1"/>
            </a:solidFill>
            <a:round/>
            <a:headEnd/>
            <a:tailEnd/>
          </a:ln>
          <a:effectLst/>
        </p:spPr>
        <p:txBody>
          <a:bodyPr/>
          <a:lstStyle/>
          <a:p>
            <a:endParaRPr lang="zh-CN" altLang="en-US"/>
          </a:p>
        </p:txBody>
      </p:sp>
      <p:sp>
        <p:nvSpPr>
          <p:cNvPr id="12" name="Text Box 11"/>
          <p:cNvSpPr txBox="1">
            <a:spLocks noChangeArrowheads="1"/>
          </p:cNvSpPr>
          <p:nvPr/>
        </p:nvSpPr>
        <p:spPr bwMode="auto">
          <a:xfrm>
            <a:off x="1965349" y="3983038"/>
            <a:ext cx="800219" cy="830997"/>
          </a:xfrm>
          <a:prstGeom prst="rect">
            <a:avLst/>
          </a:prstGeom>
          <a:noFill/>
          <a:ln w="9525">
            <a:noFill/>
            <a:miter lim="800000"/>
            <a:headEnd/>
            <a:tailEnd/>
          </a:ln>
          <a:effectLst/>
        </p:spPr>
        <p:txBody>
          <a:bodyPr wrap="none">
            <a:spAutoFit/>
          </a:bodyPr>
          <a:lstStyle/>
          <a:p>
            <a:r>
              <a:rPr lang="zh-CN" altLang="en-US" sz="2400" dirty="0" smtClean="0"/>
              <a:t>内部</a:t>
            </a:r>
            <a:endParaRPr lang="en-US" altLang="zh-CN" sz="2400" dirty="0" smtClean="0"/>
          </a:p>
          <a:p>
            <a:r>
              <a:rPr lang="zh-CN" altLang="en-US" sz="2400" dirty="0" smtClean="0"/>
              <a:t>物流</a:t>
            </a:r>
            <a:endParaRPr lang="zh-CN" altLang="en-US" sz="2400" dirty="0"/>
          </a:p>
        </p:txBody>
      </p:sp>
      <p:sp>
        <p:nvSpPr>
          <p:cNvPr id="13" name="Text Box 12"/>
          <p:cNvSpPr txBox="1">
            <a:spLocks noChangeArrowheads="1"/>
          </p:cNvSpPr>
          <p:nvPr/>
        </p:nvSpPr>
        <p:spPr bwMode="auto">
          <a:xfrm>
            <a:off x="2514624" y="3810000"/>
            <a:ext cx="304800" cy="457200"/>
          </a:xfrm>
          <a:prstGeom prst="rect">
            <a:avLst/>
          </a:prstGeom>
          <a:noFill/>
          <a:ln w="9525">
            <a:noFill/>
            <a:miter lim="800000"/>
            <a:headEnd/>
            <a:tailEnd/>
          </a:ln>
          <a:effectLst/>
        </p:spPr>
        <p:txBody>
          <a:bodyPr>
            <a:spAutoFit/>
          </a:bodyPr>
          <a:lstStyle/>
          <a:p>
            <a:pPr>
              <a:spcBef>
                <a:spcPct val="50000"/>
              </a:spcBef>
            </a:pPr>
            <a:endParaRPr lang="zh-CN" altLang="zh-CN" sz="2400"/>
          </a:p>
        </p:txBody>
      </p:sp>
      <p:sp>
        <p:nvSpPr>
          <p:cNvPr id="14" name="Text Box 13"/>
          <p:cNvSpPr txBox="1">
            <a:spLocks noChangeArrowheads="1"/>
          </p:cNvSpPr>
          <p:nvPr/>
        </p:nvSpPr>
        <p:spPr bwMode="auto">
          <a:xfrm>
            <a:off x="2803549" y="3983038"/>
            <a:ext cx="800219" cy="830997"/>
          </a:xfrm>
          <a:prstGeom prst="rect">
            <a:avLst/>
          </a:prstGeom>
          <a:noFill/>
          <a:ln w="9525">
            <a:noFill/>
            <a:miter lim="800000"/>
            <a:headEnd/>
            <a:tailEnd/>
          </a:ln>
          <a:effectLst/>
        </p:spPr>
        <p:txBody>
          <a:bodyPr wrap="none">
            <a:spAutoFit/>
          </a:bodyPr>
          <a:lstStyle/>
          <a:p>
            <a:r>
              <a:rPr lang="zh-CN" altLang="en-US" sz="2400" dirty="0"/>
              <a:t>生产</a:t>
            </a:r>
          </a:p>
          <a:p>
            <a:r>
              <a:rPr lang="zh-CN" altLang="en-US" sz="2400" dirty="0" smtClean="0"/>
              <a:t>制造</a:t>
            </a:r>
            <a:endParaRPr lang="zh-CN" altLang="en-US" sz="2400" dirty="0"/>
          </a:p>
        </p:txBody>
      </p:sp>
      <p:sp>
        <p:nvSpPr>
          <p:cNvPr id="15" name="Text Box 14"/>
          <p:cNvSpPr txBox="1">
            <a:spLocks noChangeArrowheads="1"/>
          </p:cNvSpPr>
          <p:nvPr/>
        </p:nvSpPr>
        <p:spPr bwMode="auto">
          <a:xfrm>
            <a:off x="3794149" y="3983038"/>
            <a:ext cx="800219" cy="830997"/>
          </a:xfrm>
          <a:prstGeom prst="rect">
            <a:avLst/>
          </a:prstGeom>
          <a:noFill/>
          <a:ln w="9525">
            <a:noFill/>
            <a:miter lim="800000"/>
            <a:headEnd/>
            <a:tailEnd/>
          </a:ln>
          <a:effectLst/>
        </p:spPr>
        <p:txBody>
          <a:bodyPr wrap="none">
            <a:spAutoFit/>
          </a:bodyPr>
          <a:lstStyle/>
          <a:p>
            <a:r>
              <a:rPr lang="zh-CN" altLang="en-US" sz="2400" dirty="0" smtClean="0"/>
              <a:t>外部</a:t>
            </a:r>
            <a:endParaRPr lang="en-US" altLang="zh-CN" sz="2400" dirty="0" smtClean="0"/>
          </a:p>
          <a:p>
            <a:r>
              <a:rPr lang="zh-CN" altLang="en-US" sz="2400" dirty="0" smtClean="0"/>
              <a:t>物流</a:t>
            </a:r>
            <a:endParaRPr lang="zh-CN" altLang="en-US" sz="2400" dirty="0"/>
          </a:p>
        </p:txBody>
      </p:sp>
      <p:sp>
        <p:nvSpPr>
          <p:cNvPr id="16" name="Text Box 15"/>
          <p:cNvSpPr txBox="1">
            <a:spLocks noChangeArrowheads="1"/>
          </p:cNvSpPr>
          <p:nvPr/>
        </p:nvSpPr>
        <p:spPr bwMode="auto">
          <a:xfrm>
            <a:off x="4860949" y="3983038"/>
            <a:ext cx="793750" cy="822325"/>
          </a:xfrm>
          <a:prstGeom prst="rect">
            <a:avLst/>
          </a:prstGeom>
          <a:noFill/>
          <a:ln w="9525">
            <a:noFill/>
            <a:miter lim="800000"/>
            <a:headEnd/>
            <a:tailEnd/>
          </a:ln>
          <a:effectLst/>
        </p:spPr>
        <p:txBody>
          <a:bodyPr wrap="none">
            <a:spAutoFit/>
          </a:bodyPr>
          <a:lstStyle/>
          <a:p>
            <a:r>
              <a:rPr lang="zh-CN" altLang="en-US" sz="2400"/>
              <a:t>市场</a:t>
            </a:r>
          </a:p>
          <a:p>
            <a:r>
              <a:rPr lang="zh-CN" altLang="en-US" sz="2400"/>
              <a:t>营销</a:t>
            </a:r>
          </a:p>
        </p:txBody>
      </p:sp>
      <p:sp>
        <p:nvSpPr>
          <p:cNvPr id="17" name="Text Box 16"/>
          <p:cNvSpPr txBox="1">
            <a:spLocks noChangeArrowheads="1"/>
          </p:cNvSpPr>
          <p:nvPr/>
        </p:nvSpPr>
        <p:spPr bwMode="auto">
          <a:xfrm>
            <a:off x="5775349" y="3983038"/>
            <a:ext cx="793750" cy="457200"/>
          </a:xfrm>
          <a:prstGeom prst="rect">
            <a:avLst/>
          </a:prstGeom>
          <a:noFill/>
          <a:ln w="9525">
            <a:noFill/>
            <a:miter lim="800000"/>
            <a:headEnd/>
            <a:tailEnd/>
          </a:ln>
          <a:effectLst/>
        </p:spPr>
        <p:txBody>
          <a:bodyPr wrap="none">
            <a:spAutoFit/>
          </a:bodyPr>
          <a:lstStyle/>
          <a:p>
            <a:r>
              <a:rPr lang="zh-CN" altLang="en-US" sz="2400"/>
              <a:t>服务</a:t>
            </a:r>
          </a:p>
        </p:txBody>
      </p:sp>
      <p:sp>
        <p:nvSpPr>
          <p:cNvPr id="18" name="Text Box 17"/>
          <p:cNvSpPr txBox="1">
            <a:spLocks noChangeArrowheads="1"/>
          </p:cNvSpPr>
          <p:nvPr/>
        </p:nvSpPr>
        <p:spPr bwMode="auto">
          <a:xfrm>
            <a:off x="3794149" y="1925638"/>
            <a:ext cx="184150" cy="457200"/>
          </a:xfrm>
          <a:prstGeom prst="rect">
            <a:avLst/>
          </a:prstGeom>
          <a:noFill/>
          <a:ln w="9525">
            <a:noFill/>
            <a:miter lim="800000"/>
            <a:headEnd/>
            <a:tailEnd/>
          </a:ln>
          <a:effectLst/>
        </p:spPr>
        <p:txBody>
          <a:bodyPr wrap="none">
            <a:spAutoFit/>
          </a:bodyPr>
          <a:lstStyle/>
          <a:p>
            <a:endParaRPr lang="zh-CN" altLang="zh-CN" sz="2400"/>
          </a:p>
        </p:txBody>
      </p:sp>
      <p:sp>
        <p:nvSpPr>
          <p:cNvPr id="19" name="Line 18"/>
          <p:cNvSpPr>
            <a:spLocks noChangeShapeType="1"/>
          </p:cNvSpPr>
          <p:nvPr/>
        </p:nvSpPr>
        <p:spPr bwMode="auto">
          <a:xfrm>
            <a:off x="1752624" y="3505200"/>
            <a:ext cx="5715000" cy="0"/>
          </a:xfrm>
          <a:prstGeom prst="line">
            <a:avLst/>
          </a:prstGeom>
          <a:noFill/>
          <a:ln w="9525">
            <a:solidFill>
              <a:schemeClr val="tx1"/>
            </a:solidFill>
            <a:round/>
            <a:headEnd/>
            <a:tailEnd/>
          </a:ln>
          <a:effectLst/>
        </p:spPr>
        <p:txBody>
          <a:bodyPr/>
          <a:lstStyle/>
          <a:p>
            <a:endParaRPr lang="zh-CN" altLang="en-US"/>
          </a:p>
        </p:txBody>
      </p:sp>
      <p:sp>
        <p:nvSpPr>
          <p:cNvPr id="20" name="Line 19"/>
          <p:cNvSpPr>
            <a:spLocks noChangeShapeType="1"/>
          </p:cNvSpPr>
          <p:nvPr/>
        </p:nvSpPr>
        <p:spPr bwMode="auto">
          <a:xfrm>
            <a:off x="1752624" y="3048000"/>
            <a:ext cx="5410200" cy="0"/>
          </a:xfrm>
          <a:prstGeom prst="line">
            <a:avLst/>
          </a:prstGeom>
          <a:noFill/>
          <a:ln w="9525">
            <a:solidFill>
              <a:schemeClr val="tx1"/>
            </a:solidFill>
            <a:round/>
            <a:headEnd/>
            <a:tailEnd/>
          </a:ln>
          <a:effectLst/>
        </p:spPr>
        <p:txBody>
          <a:bodyPr/>
          <a:lstStyle/>
          <a:p>
            <a:endParaRPr lang="zh-CN" altLang="en-US"/>
          </a:p>
        </p:txBody>
      </p:sp>
      <p:sp>
        <p:nvSpPr>
          <p:cNvPr id="21" name="Line 20"/>
          <p:cNvSpPr>
            <a:spLocks noChangeShapeType="1"/>
          </p:cNvSpPr>
          <p:nvPr/>
        </p:nvSpPr>
        <p:spPr bwMode="auto">
          <a:xfrm>
            <a:off x="1752624" y="2514600"/>
            <a:ext cx="4876800" cy="0"/>
          </a:xfrm>
          <a:prstGeom prst="line">
            <a:avLst/>
          </a:prstGeom>
          <a:noFill/>
          <a:ln w="9525">
            <a:solidFill>
              <a:schemeClr val="tx1"/>
            </a:solidFill>
            <a:round/>
            <a:headEnd/>
            <a:tailEnd/>
          </a:ln>
          <a:effectLst/>
        </p:spPr>
        <p:txBody>
          <a:bodyPr/>
          <a:lstStyle/>
          <a:p>
            <a:endParaRPr lang="zh-CN" altLang="en-US"/>
          </a:p>
        </p:txBody>
      </p:sp>
      <p:sp>
        <p:nvSpPr>
          <p:cNvPr id="22" name="Text Box 21"/>
          <p:cNvSpPr txBox="1">
            <a:spLocks noChangeArrowheads="1"/>
          </p:cNvSpPr>
          <p:nvPr/>
        </p:nvSpPr>
        <p:spPr bwMode="auto">
          <a:xfrm>
            <a:off x="3131840" y="3501008"/>
            <a:ext cx="885179" cy="461665"/>
          </a:xfrm>
          <a:prstGeom prst="rect">
            <a:avLst/>
          </a:prstGeom>
          <a:noFill/>
          <a:ln w="9525">
            <a:noFill/>
            <a:miter lim="800000"/>
            <a:headEnd/>
            <a:tailEnd/>
          </a:ln>
          <a:effectLst/>
        </p:spPr>
        <p:txBody>
          <a:bodyPr wrap="none">
            <a:spAutoFit/>
          </a:bodyPr>
          <a:lstStyle/>
          <a:p>
            <a:r>
              <a:rPr lang="zh-CN" altLang="en-US" sz="2400" dirty="0" smtClean="0"/>
              <a:t>采 </a:t>
            </a:r>
            <a:r>
              <a:rPr lang="zh-CN" altLang="en-US" sz="2400" dirty="0"/>
              <a:t>购</a:t>
            </a:r>
          </a:p>
        </p:txBody>
      </p:sp>
      <p:sp>
        <p:nvSpPr>
          <p:cNvPr id="23" name="Text Box 22"/>
          <p:cNvSpPr txBox="1">
            <a:spLocks noChangeArrowheads="1"/>
          </p:cNvSpPr>
          <p:nvPr/>
        </p:nvSpPr>
        <p:spPr bwMode="auto">
          <a:xfrm>
            <a:off x="2843808" y="2996952"/>
            <a:ext cx="1631950" cy="457200"/>
          </a:xfrm>
          <a:prstGeom prst="rect">
            <a:avLst/>
          </a:prstGeom>
          <a:noFill/>
          <a:ln w="9525">
            <a:noFill/>
            <a:miter lim="800000"/>
            <a:headEnd/>
            <a:tailEnd/>
          </a:ln>
          <a:effectLst/>
        </p:spPr>
        <p:txBody>
          <a:bodyPr wrap="none">
            <a:spAutoFit/>
          </a:bodyPr>
          <a:lstStyle/>
          <a:p>
            <a:r>
              <a:rPr lang="en-US" altLang="zh-CN" sz="2400" dirty="0"/>
              <a:t>   </a:t>
            </a:r>
            <a:r>
              <a:rPr lang="zh-CN" altLang="en-US" sz="2400" dirty="0"/>
              <a:t>技术开发</a:t>
            </a:r>
          </a:p>
        </p:txBody>
      </p:sp>
      <p:sp>
        <p:nvSpPr>
          <p:cNvPr id="24" name="Text Box 23"/>
          <p:cNvSpPr txBox="1">
            <a:spLocks noChangeArrowheads="1"/>
          </p:cNvSpPr>
          <p:nvPr/>
        </p:nvSpPr>
        <p:spPr bwMode="auto">
          <a:xfrm>
            <a:off x="2703066" y="2539752"/>
            <a:ext cx="2012950" cy="457200"/>
          </a:xfrm>
          <a:prstGeom prst="rect">
            <a:avLst/>
          </a:prstGeom>
          <a:noFill/>
          <a:ln w="9525">
            <a:noFill/>
            <a:miter lim="800000"/>
            <a:headEnd/>
            <a:tailEnd/>
          </a:ln>
          <a:effectLst/>
        </p:spPr>
        <p:txBody>
          <a:bodyPr wrap="none">
            <a:spAutoFit/>
          </a:bodyPr>
          <a:lstStyle/>
          <a:p>
            <a:r>
              <a:rPr lang="zh-CN" altLang="en-US" sz="2400" dirty="0"/>
              <a:t>人力资源管理</a:t>
            </a:r>
          </a:p>
        </p:txBody>
      </p:sp>
      <p:sp>
        <p:nvSpPr>
          <p:cNvPr id="25" name="Text Box 24"/>
          <p:cNvSpPr txBox="1">
            <a:spLocks noChangeArrowheads="1"/>
          </p:cNvSpPr>
          <p:nvPr/>
        </p:nvSpPr>
        <p:spPr bwMode="auto">
          <a:xfrm>
            <a:off x="3143240" y="1925638"/>
            <a:ext cx="2643205" cy="461665"/>
          </a:xfrm>
          <a:prstGeom prst="rect">
            <a:avLst/>
          </a:prstGeom>
          <a:noFill/>
          <a:ln w="9525">
            <a:noFill/>
            <a:miter lim="800000"/>
            <a:headEnd/>
            <a:tailEnd/>
          </a:ln>
          <a:effectLst/>
        </p:spPr>
        <p:txBody>
          <a:bodyPr wrap="square">
            <a:spAutoFit/>
          </a:bodyPr>
          <a:lstStyle/>
          <a:p>
            <a:r>
              <a:rPr lang="zh-CN" altLang="en-US" sz="2400" dirty="0" smtClean="0"/>
              <a:t>企业基础职能管理</a:t>
            </a:r>
            <a:endParaRPr lang="zh-CN" altLang="en-US" sz="2400" dirty="0"/>
          </a:p>
        </p:txBody>
      </p:sp>
      <p:sp>
        <p:nvSpPr>
          <p:cNvPr id="26" name="Line 25"/>
          <p:cNvSpPr>
            <a:spLocks noChangeShapeType="1"/>
          </p:cNvSpPr>
          <p:nvPr/>
        </p:nvSpPr>
        <p:spPr bwMode="auto">
          <a:xfrm flipV="1">
            <a:off x="2743224" y="2514600"/>
            <a:ext cx="0" cy="1447800"/>
          </a:xfrm>
          <a:prstGeom prst="line">
            <a:avLst/>
          </a:prstGeom>
          <a:noFill/>
          <a:ln w="9525" cap="rnd">
            <a:solidFill>
              <a:schemeClr val="tx1"/>
            </a:solidFill>
            <a:prstDash val="sysDot"/>
            <a:round/>
            <a:headEnd/>
            <a:tailEnd/>
          </a:ln>
          <a:effectLst/>
        </p:spPr>
        <p:txBody>
          <a:bodyPr/>
          <a:lstStyle/>
          <a:p>
            <a:endParaRPr lang="zh-CN" altLang="en-US"/>
          </a:p>
        </p:txBody>
      </p:sp>
      <p:sp>
        <p:nvSpPr>
          <p:cNvPr id="27" name="Line 26"/>
          <p:cNvSpPr>
            <a:spLocks noChangeShapeType="1"/>
          </p:cNvSpPr>
          <p:nvPr/>
        </p:nvSpPr>
        <p:spPr bwMode="auto">
          <a:xfrm flipV="1">
            <a:off x="4648224" y="2514600"/>
            <a:ext cx="0" cy="1447800"/>
          </a:xfrm>
          <a:prstGeom prst="line">
            <a:avLst/>
          </a:prstGeom>
          <a:noFill/>
          <a:ln w="9525" cap="rnd">
            <a:solidFill>
              <a:schemeClr val="tx1"/>
            </a:solidFill>
            <a:prstDash val="sysDot"/>
            <a:round/>
            <a:headEnd/>
            <a:tailEnd/>
          </a:ln>
          <a:effectLst/>
        </p:spPr>
        <p:txBody>
          <a:bodyPr/>
          <a:lstStyle/>
          <a:p>
            <a:endParaRPr lang="zh-CN" altLang="en-US"/>
          </a:p>
        </p:txBody>
      </p:sp>
      <p:sp>
        <p:nvSpPr>
          <p:cNvPr id="28" name="Line 27"/>
          <p:cNvSpPr>
            <a:spLocks noChangeShapeType="1"/>
          </p:cNvSpPr>
          <p:nvPr/>
        </p:nvSpPr>
        <p:spPr bwMode="auto">
          <a:xfrm flipV="1">
            <a:off x="5638824" y="2514600"/>
            <a:ext cx="0" cy="1447800"/>
          </a:xfrm>
          <a:prstGeom prst="line">
            <a:avLst/>
          </a:prstGeom>
          <a:noFill/>
          <a:ln w="9525" cap="rnd">
            <a:solidFill>
              <a:schemeClr val="tx1"/>
            </a:solidFill>
            <a:prstDash val="sysDot"/>
            <a:round/>
            <a:headEnd/>
            <a:tailEnd/>
          </a:ln>
          <a:effectLst/>
        </p:spPr>
        <p:txBody>
          <a:bodyPr/>
          <a:lstStyle/>
          <a:p>
            <a:endParaRPr lang="zh-CN" altLang="en-US"/>
          </a:p>
        </p:txBody>
      </p:sp>
      <p:sp>
        <p:nvSpPr>
          <p:cNvPr id="30" name="Text Box 29"/>
          <p:cNvSpPr txBox="1">
            <a:spLocks noChangeArrowheads="1"/>
          </p:cNvSpPr>
          <p:nvPr/>
        </p:nvSpPr>
        <p:spPr bwMode="auto">
          <a:xfrm>
            <a:off x="6575449" y="2506663"/>
            <a:ext cx="184150" cy="457200"/>
          </a:xfrm>
          <a:prstGeom prst="rect">
            <a:avLst/>
          </a:prstGeom>
          <a:noFill/>
          <a:ln w="9525">
            <a:noFill/>
            <a:miter lim="800000"/>
            <a:headEnd/>
            <a:tailEnd/>
          </a:ln>
          <a:effectLst/>
        </p:spPr>
        <p:txBody>
          <a:bodyPr>
            <a:spAutoFit/>
          </a:bodyPr>
          <a:lstStyle/>
          <a:p>
            <a:pPr>
              <a:spcBef>
                <a:spcPct val="50000"/>
              </a:spcBef>
            </a:pPr>
            <a:r>
              <a:rPr lang="en-US" altLang="zh-CN" sz="2400"/>
              <a:t> </a:t>
            </a:r>
          </a:p>
        </p:txBody>
      </p:sp>
      <p:sp>
        <p:nvSpPr>
          <p:cNvPr id="31" name="Text Box 30"/>
          <p:cNvSpPr txBox="1">
            <a:spLocks noChangeArrowheads="1"/>
          </p:cNvSpPr>
          <p:nvPr/>
        </p:nvSpPr>
        <p:spPr bwMode="auto">
          <a:xfrm>
            <a:off x="6651649" y="2506663"/>
            <a:ext cx="184150" cy="457200"/>
          </a:xfrm>
          <a:prstGeom prst="rect">
            <a:avLst/>
          </a:prstGeom>
          <a:noFill/>
          <a:ln w="9525">
            <a:noFill/>
            <a:miter lim="800000"/>
            <a:headEnd/>
            <a:tailEnd/>
          </a:ln>
          <a:effectLst/>
        </p:spPr>
        <p:txBody>
          <a:bodyPr>
            <a:spAutoFit/>
          </a:bodyPr>
          <a:lstStyle/>
          <a:p>
            <a:pPr>
              <a:spcBef>
                <a:spcPct val="50000"/>
              </a:spcBef>
            </a:pPr>
            <a:r>
              <a:rPr lang="en-US" altLang="zh-CN" sz="2400"/>
              <a:t> </a:t>
            </a:r>
          </a:p>
        </p:txBody>
      </p:sp>
      <p:sp>
        <p:nvSpPr>
          <p:cNvPr id="32" name="Text Box 31"/>
          <p:cNvSpPr txBox="1">
            <a:spLocks noChangeArrowheads="1"/>
          </p:cNvSpPr>
          <p:nvPr/>
        </p:nvSpPr>
        <p:spPr bwMode="auto">
          <a:xfrm>
            <a:off x="6842149" y="2306638"/>
            <a:ext cx="488950" cy="457200"/>
          </a:xfrm>
          <a:prstGeom prst="rect">
            <a:avLst/>
          </a:prstGeom>
          <a:noFill/>
          <a:ln w="9525">
            <a:noFill/>
            <a:miter lim="800000"/>
            <a:headEnd/>
            <a:tailEnd/>
          </a:ln>
          <a:effectLst/>
        </p:spPr>
        <p:txBody>
          <a:bodyPr wrap="none">
            <a:spAutoFit/>
          </a:bodyPr>
          <a:lstStyle/>
          <a:p>
            <a:r>
              <a:rPr lang="zh-CN" altLang="en-US" sz="2400"/>
              <a:t>利</a:t>
            </a:r>
          </a:p>
        </p:txBody>
      </p:sp>
      <p:sp>
        <p:nvSpPr>
          <p:cNvPr id="33" name="Text Box 32"/>
          <p:cNvSpPr txBox="1">
            <a:spLocks noChangeArrowheads="1"/>
          </p:cNvSpPr>
          <p:nvPr/>
        </p:nvSpPr>
        <p:spPr bwMode="auto">
          <a:xfrm>
            <a:off x="7146949" y="2687638"/>
            <a:ext cx="488950" cy="457200"/>
          </a:xfrm>
          <a:prstGeom prst="rect">
            <a:avLst/>
          </a:prstGeom>
          <a:noFill/>
          <a:ln w="9525">
            <a:noFill/>
            <a:miter lim="800000"/>
            <a:headEnd/>
            <a:tailEnd/>
          </a:ln>
          <a:effectLst/>
        </p:spPr>
        <p:txBody>
          <a:bodyPr wrap="none">
            <a:spAutoFit/>
          </a:bodyPr>
          <a:lstStyle/>
          <a:p>
            <a:r>
              <a:rPr lang="zh-CN" altLang="en-US" sz="2400"/>
              <a:t>润</a:t>
            </a:r>
          </a:p>
        </p:txBody>
      </p:sp>
      <p:sp>
        <p:nvSpPr>
          <p:cNvPr id="34" name="Text Box 33"/>
          <p:cNvSpPr txBox="1">
            <a:spLocks noChangeArrowheads="1"/>
          </p:cNvSpPr>
          <p:nvPr/>
        </p:nvSpPr>
        <p:spPr bwMode="auto">
          <a:xfrm>
            <a:off x="7223149" y="3602038"/>
            <a:ext cx="488950" cy="457200"/>
          </a:xfrm>
          <a:prstGeom prst="rect">
            <a:avLst/>
          </a:prstGeom>
          <a:noFill/>
          <a:ln w="9525">
            <a:noFill/>
            <a:miter lim="800000"/>
            <a:headEnd/>
            <a:tailEnd/>
          </a:ln>
          <a:effectLst/>
        </p:spPr>
        <p:txBody>
          <a:bodyPr wrap="none">
            <a:spAutoFit/>
          </a:bodyPr>
          <a:lstStyle/>
          <a:p>
            <a:r>
              <a:rPr lang="zh-CN" altLang="en-US" sz="2400"/>
              <a:t>利</a:t>
            </a:r>
          </a:p>
        </p:txBody>
      </p:sp>
      <p:sp>
        <p:nvSpPr>
          <p:cNvPr id="35" name="Text Box 34"/>
          <p:cNvSpPr txBox="1">
            <a:spLocks noChangeArrowheads="1"/>
          </p:cNvSpPr>
          <p:nvPr/>
        </p:nvSpPr>
        <p:spPr bwMode="auto">
          <a:xfrm>
            <a:off x="6765949" y="3983038"/>
            <a:ext cx="488950" cy="457200"/>
          </a:xfrm>
          <a:prstGeom prst="rect">
            <a:avLst/>
          </a:prstGeom>
          <a:noFill/>
          <a:ln w="9525">
            <a:noFill/>
            <a:miter lim="800000"/>
            <a:headEnd/>
            <a:tailEnd/>
          </a:ln>
          <a:effectLst/>
        </p:spPr>
        <p:txBody>
          <a:bodyPr wrap="none">
            <a:spAutoFit/>
          </a:bodyPr>
          <a:lstStyle/>
          <a:p>
            <a:r>
              <a:rPr lang="zh-CN" altLang="en-US" sz="2400"/>
              <a:t>润</a:t>
            </a:r>
          </a:p>
        </p:txBody>
      </p:sp>
      <p:sp>
        <p:nvSpPr>
          <p:cNvPr id="36" name="Text Box 35"/>
          <p:cNvSpPr txBox="1">
            <a:spLocks noChangeArrowheads="1"/>
          </p:cNvSpPr>
          <p:nvPr/>
        </p:nvSpPr>
        <p:spPr bwMode="auto">
          <a:xfrm>
            <a:off x="1127149" y="2154238"/>
            <a:ext cx="488950" cy="1552575"/>
          </a:xfrm>
          <a:prstGeom prst="rect">
            <a:avLst/>
          </a:prstGeom>
          <a:noFill/>
          <a:ln w="9525">
            <a:noFill/>
            <a:miter lim="800000"/>
            <a:headEnd/>
            <a:tailEnd/>
          </a:ln>
          <a:effectLst/>
        </p:spPr>
        <p:txBody>
          <a:bodyPr wrap="none">
            <a:spAutoFit/>
          </a:bodyPr>
          <a:lstStyle/>
          <a:p>
            <a:r>
              <a:rPr lang="zh-CN" altLang="en-US" sz="2400" dirty="0"/>
              <a:t>支</a:t>
            </a:r>
          </a:p>
          <a:p>
            <a:r>
              <a:rPr lang="zh-CN" altLang="en-US" sz="2400" dirty="0"/>
              <a:t>持</a:t>
            </a:r>
          </a:p>
          <a:p>
            <a:r>
              <a:rPr lang="zh-CN" altLang="en-US" sz="2400" dirty="0"/>
              <a:t>活</a:t>
            </a:r>
          </a:p>
          <a:p>
            <a:r>
              <a:rPr lang="zh-CN" altLang="en-US" sz="2400" dirty="0"/>
              <a:t>动</a:t>
            </a:r>
          </a:p>
        </p:txBody>
      </p:sp>
      <p:sp>
        <p:nvSpPr>
          <p:cNvPr id="37" name="Text Box 36"/>
          <p:cNvSpPr txBox="1">
            <a:spLocks noChangeArrowheads="1"/>
          </p:cNvSpPr>
          <p:nvPr/>
        </p:nvSpPr>
        <p:spPr bwMode="auto">
          <a:xfrm>
            <a:off x="2727349" y="5146675"/>
            <a:ext cx="2012950" cy="457200"/>
          </a:xfrm>
          <a:prstGeom prst="rect">
            <a:avLst/>
          </a:prstGeom>
          <a:noFill/>
          <a:ln w="9525">
            <a:noFill/>
            <a:miter lim="800000"/>
            <a:headEnd/>
            <a:tailEnd/>
          </a:ln>
          <a:effectLst/>
        </p:spPr>
        <p:txBody>
          <a:bodyPr wrap="none">
            <a:spAutoFit/>
          </a:bodyPr>
          <a:lstStyle/>
          <a:p>
            <a:r>
              <a:rPr lang="zh-CN" altLang="en-US" sz="2400"/>
              <a:t>基   本   活  动</a:t>
            </a:r>
          </a:p>
        </p:txBody>
      </p:sp>
      <p:sp>
        <p:nvSpPr>
          <p:cNvPr id="38" name="AutoShape 37"/>
          <p:cNvSpPr>
            <a:spLocks/>
          </p:cNvSpPr>
          <p:nvPr/>
        </p:nvSpPr>
        <p:spPr bwMode="auto">
          <a:xfrm>
            <a:off x="1524024" y="2057400"/>
            <a:ext cx="76200" cy="1828800"/>
          </a:xfrm>
          <a:prstGeom prst="leftBrace">
            <a:avLst>
              <a:gd name="adj1" fmla="val 200000"/>
              <a:gd name="adj2" fmla="val 50000"/>
            </a:avLst>
          </a:prstGeom>
          <a:noFill/>
          <a:ln w="9525">
            <a:solidFill>
              <a:schemeClr val="tx1"/>
            </a:solidFill>
            <a:round/>
            <a:headEnd/>
            <a:tailEnd/>
          </a:ln>
          <a:effectLst/>
        </p:spPr>
        <p:txBody>
          <a:bodyPr wrap="none" anchor="ctr"/>
          <a:lstStyle/>
          <a:p>
            <a:endParaRPr lang="zh-CN" altLang="en-US"/>
          </a:p>
        </p:txBody>
      </p:sp>
      <p:sp>
        <p:nvSpPr>
          <p:cNvPr id="39" name="Line 38"/>
          <p:cNvSpPr>
            <a:spLocks noChangeShapeType="1"/>
          </p:cNvSpPr>
          <p:nvPr/>
        </p:nvSpPr>
        <p:spPr bwMode="auto">
          <a:xfrm>
            <a:off x="1676424" y="5181600"/>
            <a:ext cx="4419600" cy="0"/>
          </a:xfrm>
          <a:prstGeom prst="line">
            <a:avLst/>
          </a:prstGeom>
          <a:noFill/>
          <a:ln w="9525">
            <a:solidFill>
              <a:schemeClr val="tx1"/>
            </a:solidFill>
            <a:round/>
            <a:headEnd/>
            <a:tailEnd/>
          </a:ln>
          <a:effectLst/>
        </p:spPr>
        <p:txBody>
          <a:bodyPr/>
          <a:lstStyle/>
          <a:p>
            <a:endParaRPr lang="zh-CN" altLang="en-US"/>
          </a:p>
        </p:txBody>
      </p:sp>
      <p:sp>
        <p:nvSpPr>
          <p:cNvPr id="40" name="Line 39"/>
          <p:cNvSpPr>
            <a:spLocks noChangeShapeType="1"/>
          </p:cNvSpPr>
          <p:nvPr/>
        </p:nvSpPr>
        <p:spPr bwMode="auto">
          <a:xfrm flipV="1">
            <a:off x="1676424" y="5029200"/>
            <a:ext cx="0" cy="152400"/>
          </a:xfrm>
          <a:prstGeom prst="line">
            <a:avLst/>
          </a:prstGeom>
          <a:noFill/>
          <a:ln w="9525">
            <a:solidFill>
              <a:schemeClr val="tx1"/>
            </a:solidFill>
            <a:round/>
            <a:headEnd/>
            <a:tailEnd/>
          </a:ln>
          <a:effectLst/>
        </p:spPr>
        <p:txBody>
          <a:bodyPr/>
          <a:lstStyle/>
          <a:p>
            <a:endParaRPr lang="zh-CN" altLang="en-US"/>
          </a:p>
        </p:txBody>
      </p:sp>
      <p:sp>
        <p:nvSpPr>
          <p:cNvPr id="41" name="Line 40"/>
          <p:cNvSpPr>
            <a:spLocks noChangeShapeType="1"/>
          </p:cNvSpPr>
          <p:nvPr/>
        </p:nvSpPr>
        <p:spPr bwMode="auto">
          <a:xfrm flipV="1">
            <a:off x="6096024" y="5029200"/>
            <a:ext cx="0" cy="152400"/>
          </a:xfrm>
          <a:prstGeom prst="line">
            <a:avLst/>
          </a:prstGeom>
          <a:noFill/>
          <a:ln w="9525">
            <a:solidFill>
              <a:schemeClr val="tx1"/>
            </a:solidFill>
            <a:round/>
            <a:headEnd/>
            <a:tailEnd/>
          </a:ln>
          <a:effectLst/>
        </p:spPr>
        <p:txBody>
          <a:bodyPr/>
          <a:lstStyle/>
          <a:p>
            <a:endParaRPr lang="zh-CN" altLang="en-US"/>
          </a:p>
        </p:txBody>
      </p:sp>
      <p:sp>
        <p:nvSpPr>
          <p:cNvPr id="42" name="Line 41"/>
          <p:cNvSpPr>
            <a:spLocks noChangeShapeType="1"/>
          </p:cNvSpPr>
          <p:nvPr/>
        </p:nvSpPr>
        <p:spPr bwMode="auto">
          <a:xfrm>
            <a:off x="3810024" y="5181600"/>
            <a:ext cx="0" cy="2286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组织的资源条件分析</a:t>
            </a:r>
            <a:endParaRPr lang="zh-CN" altLang="en-US" dirty="0"/>
          </a:p>
        </p:txBody>
      </p:sp>
      <p:sp>
        <p:nvSpPr>
          <p:cNvPr id="3" name="内容占位符 2"/>
          <p:cNvSpPr>
            <a:spLocks noGrp="1"/>
          </p:cNvSpPr>
          <p:nvPr>
            <p:ph idx="1"/>
          </p:nvPr>
        </p:nvSpPr>
        <p:spPr/>
        <p:txBody>
          <a:bodyPr/>
          <a:lstStyle/>
          <a:p>
            <a:pPr lvl="1"/>
            <a:r>
              <a:rPr lang="zh-CN" altLang="en-US" dirty="0" smtClean="0"/>
              <a:t>价值链分析需要注意的问题</a:t>
            </a:r>
            <a:endParaRPr lang="en-US" altLang="zh-CN" dirty="0" smtClean="0"/>
          </a:p>
          <a:p>
            <a:pPr lvl="2"/>
            <a:r>
              <a:rPr lang="zh-CN" altLang="en-US" dirty="0" smtClean="0"/>
              <a:t>价值链分析的基础是价值；</a:t>
            </a:r>
            <a:endParaRPr lang="en-US" altLang="zh-CN" dirty="0" smtClean="0"/>
          </a:p>
          <a:p>
            <a:pPr lvl="2"/>
            <a:r>
              <a:rPr lang="zh-CN" altLang="en-US" dirty="0" smtClean="0"/>
              <a:t>一条基本价值链可以进行再分解；</a:t>
            </a:r>
            <a:endParaRPr lang="en-US" altLang="zh-CN" dirty="0" smtClean="0"/>
          </a:p>
          <a:p>
            <a:pPr lvl="2"/>
            <a:r>
              <a:rPr lang="zh-CN" altLang="en-US" dirty="0" smtClean="0"/>
              <a:t>虽然同一产业内企业具有相似的价值链，但竞争对手的往往有所不同；</a:t>
            </a:r>
            <a:endParaRPr lang="en-US" altLang="zh-CN" dirty="0" smtClean="0"/>
          </a:p>
          <a:p>
            <a:pPr lvl="2"/>
            <a:r>
              <a:rPr lang="zh-CN" altLang="en-US" dirty="0" smtClean="0"/>
              <a:t>价值链并不是一些独立活动的集合，而是相互依存所构成的系统；</a:t>
            </a:r>
            <a:endParaRPr lang="en-US" altLang="zh-CN" dirty="0" smtClean="0"/>
          </a:p>
          <a:p>
            <a:pPr lvl="2"/>
            <a:r>
              <a:rPr lang="zh-CN" altLang="en-US" dirty="0" smtClean="0"/>
              <a:t>联系不仅存在企业内部，而且存在企业的价值链与供应商、顾客的价值链之间；</a:t>
            </a:r>
            <a:endParaRPr lang="en-US" altLang="zh-CN" dirty="0" smtClean="0"/>
          </a:p>
          <a:p>
            <a:pPr lvl="2"/>
            <a:r>
              <a:rPr lang="zh-CN" altLang="en-US" dirty="0" smtClean="0"/>
              <a:t>并不是每个环节都创造价值，而是存在某些特定的价值活动即“战略环节”。</a:t>
            </a:r>
          </a:p>
          <a:p>
            <a:pPr lvl="2"/>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组织的资源条件分析</a:t>
            </a:r>
            <a:endParaRPr lang="zh-CN" altLang="en-US" dirty="0"/>
          </a:p>
        </p:txBody>
      </p:sp>
      <p:sp>
        <p:nvSpPr>
          <p:cNvPr id="3" name="内容占位符 2"/>
          <p:cNvSpPr>
            <a:spLocks noGrp="1"/>
          </p:cNvSpPr>
          <p:nvPr>
            <p:ph idx="1"/>
          </p:nvPr>
        </p:nvSpPr>
        <p:spPr/>
        <p:txBody>
          <a:bodyPr/>
          <a:lstStyle/>
          <a:p>
            <a:r>
              <a:rPr lang="zh-CN" altLang="en-US" dirty="0" smtClean="0"/>
              <a:t>组织内部因素评价矩阵</a:t>
            </a:r>
            <a:endParaRPr lang="en-US" altLang="zh-CN" dirty="0" smtClean="0"/>
          </a:p>
          <a:p>
            <a:pPr lvl="1"/>
            <a:r>
              <a:rPr lang="zh-CN" altLang="en-US" dirty="0" smtClean="0"/>
              <a:t>内部因素评价矩阵（</a:t>
            </a:r>
            <a:r>
              <a:rPr lang="en-US" altLang="zh-CN" dirty="0" smtClean="0"/>
              <a:t>Internal Factor Evaluation Matrix ,IFEM</a:t>
            </a:r>
            <a:r>
              <a:rPr lang="zh-CN" altLang="en-US" dirty="0" smtClean="0"/>
              <a:t>）是对内部环境因素进行综合分析的方法，总结企业各职能领域的优势和劣势。该矩阵需要通过直觉建立，对矩阵中各因素的理解显得尤为重要。</a:t>
            </a:r>
            <a:endParaRPr lang="en-US" altLang="zh-CN" dirty="0" smtClean="0"/>
          </a:p>
          <a:p>
            <a:pPr lvl="1"/>
            <a:r>
              <a:rPr lang="zh-CN" altLang="en-US" dirty="0" smtClean="0"/>
              <a:t>建立矩阵的五个步骤如图</a:t>
            </a:r>
            <a:r>
              <a:rPr lang="en-US" altLang="zh-CN" dirty="0" smtClean="0"/>
              <a:t>3-3</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400TGp_globalcity_light_ani</Template>
  <TotalTime>4002</TotalTime>
  <Words>26694</Words>
  <Application>Microsoft Office PowerPoint</Application>
  <PresentationFormat>全屏显示(4:3)</PresentationFormat>
  <Paragraphs>2282</Paragraphs>
  <Slides>258</Slides>
  <Notes>16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258</vt:i4>
      </vt:variant>
    </vt:vector>
  </HeadingPairs>
  <TitlesOfParts>
    <vt:vector size="278" baseType="lpstr">
      <vt:lpstr>_GB2312</vt:lpstr>
      <vt:lpstr>黑体</vt:lpstr>
      <vt:lpstr>华文彩云</vt:lpstr>
      <vt:lpstr>华文行楷</vt:lpstr>
      <vt:lpstr>华文细黑</vt:lpstr>
      <vt:lpstr>楷体_GB2312</vt:lpstr>
      <vt:lpstr>隶书</vt:lpstr>
      <vt:lpstr>宋体</vt:lpstr>
      <vt:lpstr>Arial</vt:lpstr>
      <vt:lpstr>Bookman Old Style</vt:lpstr>
      <vt:lpstr>Calibri</vt:lpstr>
      <vt:lpstr>Impact</vt:lpstr>
      <vt:lpstr>Tahoma</vt:lpstr>
      <vt:lpstr>Times New Roman</vt:lpstr>
      <vt:lpstr>Verdana</vt:lpstr>
      <vt:lpstr>Wingdings</vt:lpstr>
      <vt:lpstr>400TGp_globalcity_light_ani</vt:lpstr>
      <vt:lpstr>Document</vt:lpstr>
      <vt:lpstr>公式</vt:lpstr>
      <vt:lpstr>Equation</vt:lpstr>
      <vt:lpstr>战略管理  Strategic Management</vt:lpstr>
      <vt:lpstr>PowerPoint 演示文稿</vt:lpstr>
      <vt:lpstr>中国传统战略管理的经典案例——《隆中对》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学习要点</vt:lpstr>
      <vt:lpstr>PowerPoint 演示文稿</vt:lpstr>
      <vt:lpstr>引子</vt:lpstr>
      <vt:lpstr>引子</vt:lpstr>
      <vt:lpstr>引子</vt:lpstr>
      <vt:lpstr>引子</vt:lpstr>
      <vt:lpstr>战略管理是最高层次的管理理论</vt:lpstr>
      <vt:lpstr>战略管理是高层管理人员最重要的活动和技能</vt:lpstr>
      <vt:lpstr>企业为什么要进行战略管理（SM）?</vt:lpstr>
      <vt:lpstr>PowerPoint 演示文稿</vt:lpstr>
      <vt:lpstr>持续竞争优势对于任何企业都是一个挑战！</vt:lpstr>
      <vt:lpstr>实证研究结论：</vt:lpstr>
      <vt:lpstr>我们为什么要学习战略管理？</vt:lpstr>
      <vt:lpstr>中国已经进入战略管理时代</vt:lpstr>
      <vt:lpstr>什么是战略管理</vt:lpstr>
      <vt:lpstr>第一章   企业战略管理的概念与流派</vt:lpstr>
      <vt:lpstr>1.1.1企业战略的定义</vt:lpstr>
      <vt:lpstr>1.1.2 企业战略管理的定义</vt:lpstr>
      <vt:lpstr>1.1.3 企业战略四要素</vt:lpstr>
      <vt:lpstr>1.1.4 相关概念</vt:lpstr>
      <vt:lpstr>1.1.5 企业战略管理的本质作用</vt:lpstr>
      <vt:lpstr>案例-沃尔玛的使命、目标、战略</vt:lpstr>
      <vt:lpstr>案例-沃尔玛的使命、目标、战略</vt:lpstr>
      <vt:lpstr>第一章   企业战略管理的概念与流派</vt:lpstr>
      <vt:lpstr>第二节 企业管理理论流派 1.2.1 企业战略管理产生的历史背景</vt:lpstr>
      <vt:lpstr>1.2.2 企业战略管理的演进过程和主要流派—战略管理理论演进过程</vt:lpstr>
      <vt:lpstr>1.2.2 企业战略管理的演进过程和主要流派—战略管理过程的学派</vt:lpstr>
      <vt:lpstr>1.2.2 企业战略管理的演进过程和主要流派—战略管理过程的学派</vt:lpstr>
      <vt:lpstr>1.2.2 企业战略管理的演进过程和主要流派—整合学派的5Ps模式</vt:lpstr>
      <vt:lpstr>1.2.2 企业战略管理的演进过程和主要流派—战略管理内容的学派</vt:lpstr>
      <vt:lpstr>1.2.3 企业战略管理理论发展趋势 </vt:lpstr>
      <vt:lpstr>第一章   企业战略管理的概念与流派</vt:lpstr>
      <vt:lpstr>1.3  战略管理的过程</vt:lpstr>
      <vt:lpstr>1.3.1 企业外部环境分析</vt:lpstr>
      <vt:lpstr>1.3.2 企业内部条件分析</vt:lpstr>
      <vt:lpstr>1.3.3 企业战略管理具体步骤</vt:lpstr>
      <vt:lpstr>PowerPoint 演示文稿</vt:lpstr>
      <vt:lpstr>PowerPoint 演示文稿</vt:lpstr>
      <vt:lpstr>案例-新旧“7S”理论概述</vt:lpstr>
      <vt:lpstr>案例-新旧“7S”理论概述</vt:lpstr>
      <vt:lpstr>案例-新旧“7S”理论概述</vt:lpstr>
      <vt:lpstr>第二章 组织的愿景、使命和战略目标</vt:lpstr>
      <vt:lpstr>2.1 .1组织愿景</vt:lpstr>
      <vt:lpstr>2.1.2企业愿景的表述构成要素</vt:lpstr>
      <vt:lpstr>2.1.3 企业愿景的作用</vt:lpstr>
      <vt:lpstr>案例-中国移动愿景分析</vt:lpstr>
      <vt:lpstr>案例-中国移动愿景</vt:lpstr>
      <vt:lpstr>案例-中国移动愿景</vt:lpstr>
      <vt:lpstr>第二章 组织的愿景、使命和战略目标</vt:lpstr>
      <vt:lpstr>2.2.1 企业使命</vt:lpstr>
      <vt:lpstr>2.2.2 企业使命的界定</vt:lpstr>
      <vt:lpstr>2.2.2.1 确定企业经营领域</vt:lpstr>
      <vt:lpstr>2.2.2.2确定企业经营领域应注意的问题</vt:lpstr>
      <vt:lpstr>2.2.3使命表达 </vt:lpstr>
      <vt:lpstr>案例：平安保险的使命</vt:lpstr>
      <vt:lpstr>案例：平安保险的使命</vt:lpstr>
      <vt:lpstr>案例：平安保险的使命</vt:lpstr>
      <vt:lpstr>案例：平安保险的使命</vt:lpstr>
      <vt:lpstr>第二章 组织的愿景、使命和战略目标</vt:lpstr>
      <vt:lpstr>2.3 组织的战略目标</vt:lpstr>
      <vt:lpstr>2.3 组织的战略目标</vt:lpstr>
      <vt:lpstr>第三章 组织的内外环境分析</vt:lpstr>
      <vt:lpstr>3.1 组织的外部环境分析 3.1.1 组织的宏观环境分析</vt:lpstr>
      <vt:lpstr>3.1.1 组织的宏观环境分析</vt:lpstr>
      <vt:lpstr>3.1.1 组织的宏观环境分析</vt:lpstr>
      <vt:lpstr>3.1.1 组织的宏观环境分析</vt:lpstr>
      <vt:lpstr>3.1.2 组织的行业结构分析</vt:lpstr>
      <vt:lpstr>PowerPoint 演示文稿</vt:lpstr>
      <vt:lpstr>3.1.2 组织的行业结构分析</vt:lpstr>
      <vt:lpstr>3.1.3 外部因素评价矩阵</vt:lpstr>
      <vt:lpstr>案例-比亚迪公司的外部环境分析</vt:lpstr>
      <vt:lpstr>案例-比亚迪公司的外部环境分析</vt:lpstr>
      <vt:lpstr>案例-比亚迪公司的外部环境分析</vt:lpstr>
      <vt:lpstr>案例-比亚迪公司的外部环境分析</vt:lpstr>
      <vt:lpstr>案例-比亚迪公司的外部环境分析</vt:lpstr>
      <vt:lpstr>案例-比亚迪公司的外部环境分析</vt:lpstr>
      <vt:lpstr>案例-比亚迪公司的外部环境分析</vt:lpstr>
      <vt:lpstr>案例-比亚迪公司的外部环境分析</vt:lpstr>
      <vt:lpstr>案例-比亚迪公司的外部环境分析</vt:lpstr>
      <vt:lpstr>第三章 组织的内外环境分析</vt:lpstr>
      <vt:lpstr>图3-2外部因素评价矩阵建立步骤</vt:lpstr>
      <vt:lpstr>PowerPoint 演示文稿</vt:lpstr>
      <vt:lpstr>3.2 组织的资源和能力分析 3.2.1 组织的战略与文化分析</vt:lpstr>
      <vt:lpstr>图3-3企业文化与企业战略相适应的关系</vt:lpstr>
      <vt:lpstr>3.2.2 组织的资源条件分析</vt:lpstr>
      <vt:lpstr>3.2.2 组织的资源条件分析</vt:lpstr>
      <vt:lpstr>PowerPoint 演示文稿</vt:lpstr>
      <vt:lpstr>3.2.2 组织的资源条件分析</vt:lpstr>
      <vt:lpstr>3.2.2 组织的资源条件分析</vt:lpstr>
      <vt:lpstr>图3-3 建立内部因素评价矩阵的步骤 </vt:lpstr>
      <vt:lpstr>案例-我国橱柜行业关键因素分析</vt:lpstr>
      <vt:lpstr>案例-我国橱柜行业关键因素分析</vt:lpstr>
      <vt:lpstr>案例-我国橱柜行业关键因素分析</vt:lpstr>
      <vt:lpstr>案例-我国橱柜行业关键因素分析</vt:lpstr>
      <vt:lpstr>案例-我国橱柜行业关键因素分析</vt:lpstr>
      <vt:lpstr>第三章 组织的内外环境分析</vt:lpstr>
      <vt:lpstr>3.3 组织竞争机会与能力的识别 3.3.1 SWOT分析法</vt:lpstr>
      <vt:lpstr>表3-1SWOT分析的主要内容</vt:lpstr>
      <vt:lpstr>表3-2 SWOT矩阵</vt:lpstr>
      <vt:lpstr>案例</vt:lpstr>
      <vt:lpstr>PowerPoint 演示文稿</vt:lpstr>
      <vt:lpstr>PowerPoint 演示文稿</vt:lpstr>
      <vt:lpstr>PowerPoint 演示文稿</vt:lpstr>
      <vt:lpstr>PowerPoint 演示文稿</vt:lpstr>
      <vt:lpstr>PowerPoint 演示文稿</vt:lpstr>
      <vt:lpstr>PowerPoint 演示文稿</vt:lpstr>
      <vt:lpstr>3.3.2 组织竞争优势确定方法</vt:lpstr>
      <vt:lpstr>图3-4 企业资源、能力与竞争优势之间的关系</vt:lpstr>
      <vt:lpstr>图3-5    企业资源强势与弱势分析</vt:lpstr>
      <vt:lpstr>3.3.3 组织竞争地位的确定方法 竞争态势矩阵</vt:lpstr>
      <vt:lpstr>图3-6 竞争态势矩阵的建立步骤</vt:lpstr>
      <vt:lpstr>3.3. 4 组织核心能力的确定方法</vt:lpstr>
      <vt:lpstr>PowerPoint 演示文稿</vt:lpstr>
      <vt:lpstr>核心竞争力</vt:lpstr>
      <vt:lpstr>3.3.4 组织核心能力的确定方法</vt:lpstr>
      <vt:lpstr>案例-“老牌”企业的竞争</vt:lpstr>
      <vt:lpstr>案例-“老牌”企业的竞争</vt:lpstr>
      <vt:lpstr>案例-“老牌”企业的竞争</vt:lpstr>
      <vt:lpstr>问题</vt:lpstr>
      <vt:lpstr>分析</vt:lpstr>
      <vt:lpstr>第四章 公司层战略的选择</vt:lpstr>
      <vt:lpstr>4.1 公司发展战略与方式</vt:lpstr>
      <vt:lpstr>4.1 专业化与多元化战略 4.1.1 专业化战略</vt:lpstr>
      <vt:lpstr>4.1.1 专业化战略</vt:lpstr>
      <vt:lpstr>4.1.1 专业化战略</vt:lpstr>
      <vt:lpstr>4.1.1 专业化战略</vt:lpstr>
      <vt:lpstr>4.1.1 专业化战略</vt:lpstr>
      <vt:lpstr>4.1.2 波士顿矩阵</vt:lpstr>
      <vt:lpstr>图4-4波士顿矩阵图</vt:lpstr>
      <vt:lpstr>4.1.2 波士顿矩阵</vt:lpstr>
      <vt:lpstr>4.1.2 波士顿矩阵</vt:lpstr>
      <vt:lpstr>4.1.2波士顿矩阵</vt:lpstr>
      <vt:lpstr>4.1.2波士顿矩阵</vt:lpstr>
      <vt:lpstr>4.1.2波士顿矩阵</vt:lpstr>
      <vt:lpstr>案例-格力专业化战略</vt:lpstr>
      <vt:lpstr>案例-格力专业化战略</vt:lpstr>
      <vt:lpstr>4.1.3 多元化战略</vt:lpstr>
      <vt:lpstr>图4-6多元化战略的优势与劣势</vt:lpstr>
      <vt:lpstr>4.1.3 多元化战略</vt:lpstr>
      <vt:lpstr>4.1.3 多元化战略</vt:lpstr>
      <vt:lpstr>案例-海尔多元化战略</vt:lpstr>
      <vt:lpstr>案例-海尔多元化战略</vt:lpstr>
      <vt:lpstr>案例-海尔多元化战略</vt:lpstr>
      <vt:lpstr>第四章 公司层战略的选择</vt:lpstr>
      <vt:lpstr>4.2 一体化战略</vt:lpstr>
      <vt:lpstr>4.2.1 纵向一体化</vt:lpstr>
      <vt:lpstr>图4-7 一体化模型</vt:lpstr>
      <vt:lpstr>表4-4 纵向一体化的优势</vt:lpstr>
      <vt:lpstr>表4-5 纵向一体化的适用情况</vt:lpstr>
      <vt:lpstr>案例-纵向一体化</vt:lpstr>
      <vt:lpstr>案例-中国家电业为什么很少发生纵向一体化</vt:lpstr>
      <vt:lpstr>4.2.2 横向一体化</vt:lpstr>
      <vt:lpstr>表4-6 横向一体化的适用情况、优势、劣势</vt:lpstr>
      <vt:lpstr>案例-法国电信横向一体化</vt:lpstr>
      <vt:lpstr>案例-法国电信横向一体化</vt:lpstr>
      <vt:lpstr>第四章 公司层战略的选择</vt:lpstr>
      <vt:lpstr>4.3 联盟、并购与重组战略</vt:lpstr>
      <vt:lpstr>4.3.1自我发展、 联盟、并购战略</vt:lpstr>
      <vt:lpstr>表4-7 三种战略的适用情形</vt:lpstr>
      <vt:lpstr>表4-8三种方式的优势与劣势</vt:lpstr>
      <vt:lpstr>4.3.2 重组战略</vt:lpstr>
      <vt:lpstr>图4-8重组战略及其结果</vt:lpstr>
      <vt:lpstr>案例-联盟并购与重组</vt:lpstr>
      <vt:lpstr>案例1-亚信渐悟并购整合之秘 </vt:lpstr>
      <vt:lpstr>案例1-亚信渐悟并购整合之秘 </vt:lpstr>
      <vt:lpstr>案例1-亚信渐悟并购整合之秘 </vt:lpstr>
      <vt:lpstr>案例2-诺基亚：辉煌成为过去</vt:lpstr>
      <vt:lpstr>案例2-诺基亚：辉煌成为过去</vt:lpstr>
      <vt:lpstr>第四章 公司层战略的选择</vt:lpstr>
      <vt:lpstr>4.4 国际化战略 4.4.1 国际化战略的动因</vt:lpstr>
      <vt:lpstr>4.4.2 国际化战略的条件和分类</vt:lpstr>
      <vt:lpstr>4.4.2 国际化战略的条件和分类</vt:lpstr>
      <vt:lpstr>4.4.3 实现国际化战略的途径</vt:lpstr>
      <vt:lpstr>案例-华为国际化战略</vt:lpstr>
      <vt:lpstr>案例-华为国际化战略</vt:lpstr>
      <vt:lpstr>案例-华为国际化战略</vt:lpstr>
      <vt:lpstr>案例-华为国际化战略</vt:lpstr>
      <vt:lpstr>案例-华为国际化战略</vt:lpstr>
      <vt:lpstr>第五章 竞争战略与选择</vt:lpstr>
      <vt:lpstr>5.1 增长与稳定战略</vt:lpstr>
      <vt:lpstr>表5-1 增长战略和经营业务的范围</vt:lpstr>
      <vt:lpstr>第五章 竞争战略与选择</vt:lpstr>
      <vt:lpstr>5.2 基本竞争战略</vt:lpstr>
      <vt:lpstr>图5-1 基本竞争战略</vt:lpstr>
      <vt:lpstr>5.2.1战略的适用条件（表5-2）</vt:lpstr>
      <vt:lpstr>5.2.3 战略的优势与风险</vt:lpstr>
      <vt:lpstr>5.2.4 战略的实现途径</vt:lpstr>
      <vt:lpstr>5.2.5 三种基本竞争战略的比较（表5-3）</vt:lpstr>
      <vt:lpstr>案例-成本领先战略</vt:lpstr>
      <vt:lpstr>案例-成本领先战略</vt:lpstr>
      <vt:lpstr>案例-成本领先战略</vt:lpstr>
      <vt:lpstr>案例-差异化战略</vt:lpstr>
      <vt:lpstr>案例-差异化战略</vt:lpstr>
      <vt:lpstr>案例-差异化战略</vt:lpstr>
      <vt:lpstr>案例-差异化战略</vt:lpstr>
      <vt:lpstr>第五章 竞争战略与选择</vt:lpstr>
      <vt:lpstr>5.3 产品生命周期对战略选择的影响</vt:lpstr>
      <vt:lpstr>5.3.1 产品生命周期的各阶段</vt:lpstr>
      <vt:lpstr>5.3.1 产品生命周期的各阶段</vt:lpstr>
      <vt:lpstr>5.3.1.1生命周期各阶段的特征（表5-4）</vt:lpstr>
      <vt:lpstr>5.3.2 产品生命周期个阶段的策略（图5-3）</vt:lpstr>
      <vt:lpstr>案例-格兰仕的崛起</vt:lpstr>
      <vt:lpstr>案例-格兰仕的崛起</vt:lpstr>
      <vt:lpstr>案例-格兰仕的崛起</vt:lpstr>
      <vt:lpstr>第六章 战略实施评价与控制</vt:lpstr>
      <vt:lpstr>6.1 战略实施 6.1.1 战略实施的任务与过程</vt:lpstr>
      <vt:lpstr>6.1.1 战略实施的任务与过程</vt:lpstr>
      <vt:lpstr>6.1.2组织结构调整</vt:lpstr>
      <vt:lpstr>6.1.2组织结构调整</vt:lpstr>
      <vt:lpstr>6.1.2组织结构调整</vt:lpstr>
      <vt:lpstr>图6-2实施成本领先战略所采用的职能型结构</vt:lpstr>
      <vt:lpstr>图6-3 实施差异化战略的职能型结构</vt:lpstr>
      <vt:lpstr>6.1.2组织结构调整</vt:lpstr>
      <vt:lpstr>6.1.3 资源配置</vt:lpstr>
      <vt:lpstr>6.1.3 资源配置</vt:lpstr>
      <vt:lpstr>6.1.3 资源配置</vt:lpstr>
      <vt:lpstr>6.1.4 战略实施的领导者</vt:lpstr>
      <vt:lpstr> 表6-1企业战略实施领导者与企业战略的关系 </vt:lpstr>
      <vt:lpstr>6.1.4 战略实施的领导者</vt:lpstr>
      <vt:lpstr>6.1.5 企业职能战略</vt:lpstr>
      <vt:lpstr>第六章 战略实施评价与控制</vt:lpstr>
      <vt:lpstr>6.2 战略绩效评价 6.2.1 平衡记分卡原理、特点</vt:lpstr>
      <vt:lpstr>图6-5 平衡记分卡的特点</vt:lpstr>
      <vt:lpstr>6.2 战略绩效评价 6.2.2 平衡记分卡指标</vt:lpstr>
      <vt:lpstr>第六章 战略实施评价与控制</vt:lpstr>
      <vt:lpstr>6.3 战略控制 6.3.1 战略控制概述</vt:lpstr>
      <vt:lpstr>6.3.1 战略控制概述</vt:lpstr>
      <vt:lpstr>6.3.1 战略控制概述</vt:lpstr>
      <vt:lpstr>6.3.2 战略控制系统</vt:lpstr>
      <vt:lpstr>6.3.2 战略控制系统</vt:lpstr>
      <vt:lpstr>6.3.2 战略控制系统</vt:lpstr>
      <vt:lpstr>6.3.3 战略重构</vt:lpstr>
      <vt:lpstr>案例-美国墨菲汽车公司的战略实施 </vt:lpstr>
      <vt:lpstr>案例-美国墨菲汽车公司的战略实施 </vt:lpstr>
      <vt:lpstr>案例-美国墨菲汽车公司的战略实施</vt:lpstr>
      <vt:lpstr>企业战略与选择篇 </vt:lpstr>
      <vt:lpstr>1、三星成功战略管理案例分析</vt:lpstr>
      <vt:lpstr>1、三星成功战略管理案例分析</vt:lpstr>
      <vt:lpstr>2、百视达悲剧</vt:lpstr>
      <vt:lpstr>2、百视达悲剧</vt:lpstr>
      <vt:lpstr>2、百视达悲剧</vt:lpstr>
      <vt:lpstr>3、克莱斯勒的困境</vt:lpstr>
      <vt:lpstr>3、克莱斯勒的困境</vt:lpstr>
      <vt:lpstr>3、克莱斯勒的困境</vt:lpstr>
      <vt:lpstr>3、克莱斯勒的困境</vt:lpstr>
      <vt:lpstr>3、克莱斯勒的困境</vt:lpstr>
      <vt:lpstr>4、丰田的转变</vt:lpstr>
      <vt:lpstr>4、丰田的转变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ZY</dc:creator>
  <cp:lastModifiedBy>GalaxyRumble</cp:lastModifiedBy>
  <cp:revision>249</cp:revision>
  <dcterms:created xsi:type="dcterms:W3CDTF">2010-06-06T05:31:36Z</dcterms:created>
  <dcterms:modified xsi:type="dcterms:W3CDTF">2015-12-12T11:37:15Z</dcterms:modified>
</cp:coreProperties>
</file>