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57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80" r:id="rId13"/>
    <p:sldId id="310" r:id="rId14"/>
    <p:sldId id="261" r:id="rId15"/>
    <p:sldId id="269" r:id="rId16"/>
    <p:sldId id="272" r:id="rId17"/>
    <p:sldId id="273" r:id="rId18"/>
    <p:sldId id="275" r:id="rId19"/>
    <p:sldId id="305" r:id="rId20"/>
    <p:sldId id="276" r:id="rId21"/>
    <p:sldId id="277" r:id="rId22"/>
    <p:sldId id="278" r:id="rId23"/>
    <p:sldId id="281" r:id="rId24"/>
    <p:sldId id="282" r:id="rId25"/>
    <p:sldId id="296" r:id="rId26"/>
    <p:sldId id="297" r:id="rId27"/>
    <p:sldId id="298" r:id="rId28"/>
    <p:sldId id="311" r:id="rId29"/>
    <p:sldId id="283" r:id="rId30"/>
    <p:sldId id="279" r:id="rId31"/>
    <p:sldId id="284" r:id="rId32"/>
    <p:sldId id="285" r:id="rId33"/>
    <p:sldId id="286" r:id="rId34"/>
    <p:sldId id="288" r:id="rId35"/>
    <p:sldId id="289" r:id="rId36"/>
    <p:sldId id="318" r:id="rId37"/>
    <p:sldId id="290" r:id="rId38"/>
    <p:sldId id="292" r:id="rId39"/>
    <p:sldId id="293" r:id="rId40"/>
    <p:sldId id="300" r:id="rId41"/>
    <p:sldId id="302" r:id="rId42"/>
    <p:sldId id="303" r:id="rId43"/>
    <p:sldId id="304" r:id="rId44"/>
    <p:sldId id="312" r:id="rId45"/>
    <p:sldId id="306" r:id="rId46"/>
    <p:sldId id="307" r:id="rId47"/>
    <p:sldId id="308" r:id="rId48"/>
    <p:sldId id="315" r:id="rId49"/>
    <p:sldId id="316" r:id="rId50"/>
    <p:sldId id="313" r:id="rId51"/>
    <p:sldId id="314" r:id="rId52"/>
    <p:sldId id="317" r:id="rId53"/>
    <p:sldId id="294" r:id="rId54"/>
    <p:sldId id="301" r:id="rId55"/>
    <p:sldId id="29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AED64-DE9D-488B-BFFD-A02E60E8A02A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979F6-E5E2-44CA-9639-92AB2EC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979F6-E5E2-44CA-9639-92AB2ECDD90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4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979F6-E5E2-44CA-9639-92AB2ECDD90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3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D979F6-E5E2-44CA-9639-92AB2ECDD9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3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8D7FC9-2293-4C36-877C-765550F883D5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A8D7FC9-2293-4C36-877C-765550F883D5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8D7FC9-2293-4C36-877C-765550F883D5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8D7FC9-2293-4C36-877C-765550F883D5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A8D7FC9-2293-4C36-877C-765550F883D5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8D7FC9-2293-4C36-877C-765550F883D5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ndyGaul/AsciiEngin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andygaul.net/2012/08/10/generic-programming-in-c/" TargetMode="External"/><Relationship Id="rId3" Type="http://schemas.openxmlformats.org/officeDocument/2006/relationships/hyperlink" Target="http://www.cs.rit.edu/~ats/books/ooc.pdf" TargetMode="External"/><Relationship Id="rId7" Type="http://schemas.openxmlformats.org/officeDocument/2006/relationships/hyperlink" Target="http://www.randygaul.net/2012/08/10/object-oriented-c-virtual-table-vtable/" TargetMode="External"/><Relationship Id="rId2" Type="http://schemas.openxmlformats.org/officeDocument/2006/relationships/hyperlink" Target="http://www.randygaul.net/2012/04/09/object-oriented-c-class-like-structur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eanmiddleditch.com/journal/2011/02/object-oriented-c-programming-part-ii/" TargetMode="External"/><Relationship Id="rId5" Type="http://schemas.openxmlformats.org/officeDocument/2006/relationships/hyperlink" Target="http://seanmiddleditch.com/journal/2010/12/object-oriented-c-programming-part-i/" TargetMode="External"/><Relationship Id="rId4" Type="http://schemas.openxmlformats.org/officeDocument/2006/relationships/hyperlink" Target="http://allenchou.net/2012/01/object-oriented-structures-in-c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838200"/>
            <a:ext cx="6477000" cy="3962400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Game object design</a:t>
            </a:r>
            <a:br>
              <a:rPr lang="en-US" dirty="0" smtClean="0"/>
            </a:br>
            <a:r>
              <a:rPr lang="en-US" dirty="0" smtClean="0"/>
              <a:t>in c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</a:t>
            </a:r>
            <a:r>
              <a:rPr lang="en-US" smtClean="0"/>
              <a:t>gam 150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Randy Gaul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Operation performs a task on a collection of objects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925" y="2521530"/>
            <a:ext cx="34480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55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Operation performs a task on a collection of objects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2535382"/>
            <a:ext cx="34766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460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How do you make a list of game objects?</a:t>
            </a:r>
          </a:p>
          <a:p>
            <a:pPr lvl="1"/>
            <a:r>
              <a:rPr lang="en-US" dirty="0" smtClean="0"/>
              <a:t>Use a linked list</a:t>
            </a:r>
          </a:p>
          <a:p>
            <a:r>
              <a:rPr lang="en-US" dirty="0" smtClean="0"/>
              <a:t>Brief description of a linked list:</a:t>
            </a:r>
          </a:p>
          <a:p>
            <a:pPr lvl="1"/>
            <a:r>
              <a:rPr lang="en-US" dirty="0" smtClean="0"/>
              <a:t>Mechanism to store a bunch of nodes</a:t>
            </a:r>
          </a:p>
          <a:p>
            <a:pPr lvl="1"/>
            <a:r>
              <a:rPr lang="en-US" dirty="0" smtClean="0"/>
              <a:t>Nodes hold data, like a pointer</a:t>
            </a:r>
          </a:p>
          <a:p>
            <a:pPr lvl="1"/>
            <a:r>
              <a:rPr lang="en-US" dirty="0" smtClean="0"/>
              <a:t>Each node has a next pointer, which points to the next node in the list</a:t>
            </a:r>
          </a:p>
          <a:p>
            <a:pPr lvl="1"/>
            <a:r>
              <a:rPr lang="en-US" dirty="0" smtClean="0"/>
              <a:t>The last node’s next pointer is NULL</a:t>
            </a:r>
          </a:p>
          <a:p>
            <a:r>
              <a:rPr lang="en-US" dirty="0" smtClean="0"/>
              <a:t>See the Containers notes online!</a:t>
            </a:r>
          </a:p>
          <a:p>
            <a:pPr lvl="1"/>
            <a:r>
              <a:rPr lang="en-US" dirty="0" smtClean="0"/>
              <a:t>Email me questions, don’t be shy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Someone has to ask a question before I move on</a:t>
            </a:r>
          </a:p>
          <a:p>
            <a:r>
              <a:rPr lang="en-US" dirty="0" smtClean="0"/>
              <a:t>Okay! Now I pick a random person that looks shy...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2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Objects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 game object?</a:t>
            </a:r>
          </a:p>
          <a:p>
            <a:pPr lvl="1"/>
            <a:r>
              <a:rPr lang="en-US" dirty="0" smtClean="0"/>
              <a:t>A chunk of memory in your program</a:t>
            </a:r>
          </a:p>
          <a:p>
            <a:pPr lvl="1"/>
            <a:r>
              <a:rPr lang="en-US" dirty="0" smtClean="0"/>
              <a:t>Organized as a C structure</a:t>
            </a:r>
          </a:p>
          <a:p>
            <a:r>
              <a:rPr lang="en-US" dirty="0" smtClean="0"/>
              <a:t>What does a game object do?</a:t>
            </a:r>
          </a:p>
          <a:p>
            <a:pPr lvl="1"/>
            <a:r>
              <a:rPr lang="en-US" dirty="0" smtClean="0"/>
              <a:t>Holds some data</a:t>
            </a:r>
          </a:p>
          <a:p>
            <a:pPr lvl="2"/>
            <a:r>
              <a:rPr lang="en-US" dirty="0" smtClean="0"/>
              <a:t>Object ID</a:t>
            </a:r>
          </a:p>
          <a:p>
            <a:pPr lvl="3"/>
            <a:r>
              <a:rPr lang="en-US" dirty="0" smtClean="0"/>
              <a:t>Player, enemy type, tile type</a:t>
            </a:r>
          </a:p>
          <a:p>
            <a:pPr lvl="2"/>
            <a:r>
              <a:rPr lang="en-US" dirty="0" smtClean="0"/>
              <a:t>Data members</a:t>
            </a:r>
          </a:p>
          <a:p>
            <a:pPr lvl="3"/>
            <a:r>
              <a:rPr lang="en-US" dirty="0" smtClean="0"/>
              <a:t>HP, pointer to image, size, anything</a:t>
            </a:r>
          </a:p>
          <a:p>
            <a:pPr lvl="2"/>
            <a:r>
              <a:rPr lang="en-US" dirty="0" smtClean="0"/>
              <a:t>Functions</a:t>
            </a:r>
          </a:p>
          <a:p>
            <a:pPr lvl="3"/>
            <a:r>
              <a:rPr lang="en-US" dirty="0" smtClean="0"/>
              <a:t>How to operate on the data members</a:t>
            </a:r>
          </a:p>
        </p:txBody>
      </p:sp>
    </p:spTree>
    <p:extLst>
      <p:ext uri="{BB962C8B-B14F-4D97-AF65-F5344CB8AC3E}">
        <p14:creationId xmlns:p14="http://schemas.microsoft.com/office/powerpoint/2010/main" val="2484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Objects in C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663437" y="3657600"/>
            <a:ext cx="8001000" cy="2514600"/>
          </a:xfrm>
        </p:spPr>
        <p:txBody>
          <a:bodyPr>
            <a:normAutofit/>
          </a:bodyPr>
          <a:lstStyle/>
          <a:p>
            <a:r>
              <a:rPr lang="en-US" dirty="0" smtClean="0"/>
              <a:t>A single game object structure</a:t>
            </a:r>
          </a:p>
          <a:p>
            <a:r>
              <a:rPr lang="en-US" dirty="0" smtClean="0"/>
              <a:t>Vastly simplifies code</a:t>
            </a:r>
          </a:p>
          <a:p>
            <a:pPr lvl="1"/>
            <a:r>
              <a:rPr lang="en-US" dirty="0" smtClean="0"/>
              <a:t>No longer need functions for specific object types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365474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414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Objects in C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3502152" cy="4260273"/>
          </a:xfrm>
        </p:spPr>
        <p:txBody>
          <a:bodyPr>
            <a:normAutofit/>
          </a:bodyPr>
          <a:lstStyle/>
          <a:p>
            <a:r>
              <a:rPr lang="en-US" dirty="0" smtClean="0"/>
              <a:t>How to distinguish one object type from another?</a:t>
            </a:r>
            <a:endParaRPr lang="en-US" dirty="0"/>
          </a:p>
          <a:p>
            <a:r>
              <a:rPr lang="en-US" dirty="0" err="1" smtClean="0"/>
              <a:t>Enum</a:t>
            </a:r>
            <a:r>
              <a:rPr lang="en-US" dirty="0" smtClean="0"/>
              <a:t> for object IDs</a:t>
            </a:r>
          </a:p>
          <a:p>
            <a:pPr lvl="1"/>
            <a:r>
              <a:rPr lang="en-US" dirty="0" smtClean="0"/>
              <a:t>Run switch statement on ID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46415"/>
            <a:ext cx="4267200" cy="414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962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Objects in C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33600"/>
            <a:ext cx="3502152" cy="4260273"/>
          </a:xfrm>
        </p:spPr>
        <p:txBody>
          <a:bodyPr>
            <a:normAutofit/>
          </a:bodyPr>
          <a:lstStyle/>
          <a:p>
            <a:r>
              <a:rPr lang="en-US" dirty="0" smtClean="0"/>
              <a:t>Any problems here?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46415"/>
            <a:ext cx="4267200" cy="4142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33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Objects in C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75165"/>
            <a:ext cx="3502152" cy="4260273"/>
          </a:xfrm>
        </p:spPr>
        <p:txBody>
          <a:bodyPr>
            <a:normAutofit/>
          </a:bodyPr>
          <a:lstStyle/>
          <a:p>
            <a:r>
              <a:rPr lang="en-US" dirty="0" smtClean="0"/>
              <a:t>Any problems here?</a:t>
            </a:r>
          </a:p>
          <a:p>
            <a:pPr lvl="1"/>
            <a:r>
              <a:rPr lang="en-US" dirty="0" smtClean="0"/>
              <a:t>How about now?</a:t>
            </a:r>
            <a:endParaRPr lang="en-US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427879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90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Objects in C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175165"/>
            <a:ext cx="3502152" cy="4260273"/>
          </a:xfrm>
        </p:spPr>
        <p:txBody>
          <a:bodyPr>
            <a:normAutofit/>
          </a:bodyPr>
          <a:lstStyle/>
          <a:p>
            <a:r>
              <a:rPr lang="en-US" dirty="0" smtClean="0"/>
              <a:t>Any problems here?</a:t>
            </a:r>
          </a:p>
          <a:p>
            <a:pPr lvl="1"/>
            <a:r>
              <a:rPr lang="en-US" dirty="0" smtClean="0"/>
              <a:t>How about now?</a:t>
            </a:r>
            <a:endParaRPr lang="en-US" dirty="0"/>
          </a:p>
          <a:p>
            <a:r>
              <a:rPr lang="en-US" dirty="0" smtClean="0"/>
              <a:t>Every type of object we create now has HP</a:t>
            </a:r>
          </a:p>
          <a:p>
            <a:r>
              <a:rPr lang="en-US" dirty="0" smtClean="0"/>
              <a:t>Does it make sense for a tile to have HP?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52600"/>
            <a:ext cx="427879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566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RTIS Sophomore – Randy Gaul</a:t>
            </a:r>
          </a:p>
          <a:p>
            <a:r>
              <a:rPr lang="en-US" dirty="0" smtClean="0"/>
              <a:t>C game as Freshman</a:t>
            </a:r>
          </a:p>
          <a:p>
            <a:r>
              <a:rPr lang="en-US" dirty="0" smtClean="0"/>
              <a:t>Tech director for Ancient Forest and Grumpy Monsters</a:t>
            </a:r>
          </a:p>
          <a:p>
            <a:r>
              <a:rPr lang="en-US" dirty="0" smtClean="0"/>
              <a:t>Made engine in C during summer before Sophomore year</a:t>
            </a:r>
          </a:p>
          <a:p>
            <a:pPr lvl="1"/>
            <a:r>
              <a:rPr lang="en-US" dirty="0" smtClean="0">
                <a:hlinkClick r:id="rId2"/>
              </a:rPr>
              <a:t>AsciiEngine</a:t>
            </a:r>
            <a:endParaRPr lang="en-US" dirty="0" smtClean="0"/>
          </a:p>
          <a:p>
            <a:r>
              <a:rPr lang="en-US" dirty="0" smtClean="0"/>
              <a:t>Love architecture with clean and powerful 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8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Objects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need different types to hold different data</a:t>
            </a:r>
          </a:p>
          <a:p>
            <a:r>
              <a:rPr lang="en-US" dirty="0" smtClean="0"/>
              <a:t>I recommend inheritance</a:t>
            </a:r>
          </a:p>
          <a:p>
            <a:pPr lvl="1"/>
            <a:r>
              <a:rPr lang="en-US" dirty="0" smtClean="0"/>
              <a:t>Simple and effective for GAM 150</a:t>
            </a:r>
          </a:p>
          <a:p>
            <a:pPr lvl="1"/>
            <a:r>
              <a:rPr lang="en-US" dirty="0" smtClean="0"/>
              <a:t>Other options do exist</a:t>
            </a:r>
          </a:p>
          <a:p>
            <a:pPr lvl="2"/>
            <a:r>
              <a:rPr lang="en-US" dirty="0" smtClean="0"/>
              <a:t>Too advanced in ways you don’t want or need</a:t>
            </a:r>
          </a:p>
          <a:p>
            <a:pPr lvl="2"/>
            <a:r>
              <a:rPr lang="en-US" dirty="0" smtClean="0"/>
              <a:t>Just use inheritance</a:t>
            </a:r>
          </a:p>
          <a:p>
            <a:pPr lvl="3"/>
            <a:r>
              <a:rPr lang="en-US" dirty="0" smtClean="0"/>
              <a:t>Great for learning, I recommend doing inheritance at least once</a:t>
            </a:r>
          </a:p>
          <a:p>
            <a:pPr lvl="3"/>
            <a:r>
              <a:rPr lang="en-US" dirty="0" smtClean="0"/>
              <a:t>Other methods don’t make much sense in C</a:t>
            </a:r>
          </a:p>
        </p:txBody>
      </p:sp>
    </p:spTree>
    <p:extLst>
      <p:ext uri="{BB962C8B-B14F-4D97-AF65-F5344CB8AC3E}">
        <p14:creationId xmlns:p14="http://schemas.microsoft.com/office/powerpoint/2010/main" val="145861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Game Objects in C -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Inheritance: is a way of placing one type of object completely inside of another.</a:t>
            </a:r>
          </a:p>
          <a:p>
            <a:pPr lvl="1"/>
            <a:r>
              <a:rPr lang="en-US" dirty="0" smtClean="0"/>
              <a:t>Not actual definition</a:t>
            </a:r>
          </a:p>
          <a:p>
            <a:r>
              <a:rPr lang="en-US" dirty="0" smtClean="0"/>
              <a:t>Data specific to ID type not in GameObject struct</a:t>
            </a:r>
          </a:p>
          <a:p>
            <a:pPr lvl="1"/>
            <a:r>
              <a:rPr lang="en-US" dirty="0" smtClean="0"/>
              <a:t>Placed in an inherited structure</a:t>
            </a:r>
          </a:p>
        </p:txBody>
      </p:sp>
    </p:spTree>
    <p:extLst>
      <p:ext uri="{BB962C8B-B14F-4D97-AF65-F5344CB8AC3E}">
        <p14:creationId xmlns:p14="http://schemas.microsoft.com/office/powerpoint/2010/main" val="43422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Objects in C - Inheritance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835727"/>
            <a:ext cx="3962400" cy="4717473"/>
          </a:xfrm>
        </p:spPr>
        <p:txBody>
          <a:bodyPr>
            <a:normAutofit/>
          </a:bodyPr>
          <a:lstStyle/>
          <a:p>
            <a:r>
              <a:rPr lang="en-US" dirty="0" smtClean="0"/>
              <a:t>Here’s our game object structure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174" b="61174"/>
          <a:stretch/>
        </p:blipFill>
        <p:spPr bwMode="auto">
          <a:xfrm>
            <a:off x="4648200" y="-914400"/>
            <a:ext cx="405116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1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Objects in C - Inheritance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835727"/>
            <a:ext cx="3962400" cy="4717473"/>
          </a:xfrm>
        </p:spPr>
        <p:txBody>
          <a:bodyPr>
            <a:normAutofit/>
          </a:bodyPr>
          <a:lstStyle/>
          <a:p>
            <a:r>
              <a:rPr lang="en-US" dirty="0"/>
              <a:t>Here’s our game object </a:t>
            </a:r>
            <a:r>
              <a:rPr lang="en-US" dirty="0" smtClean="0"/>
              <a:t>structure</a:t>
            </a:r>
          </a:p>
          <a:p>
            <a:endParaRPr lang="en-US" dirty="0"/>
          </a:p>
          <a:p>
            <a:r>
              <a:rPr lang="en-US" dirty="0" smtClean="0"/>
              <a:t>Here’s our Tile structure</a:t>
            </a:r>
          </a:p>
          <a:p>
            <a:pPr lvl="1"/>
            <a:r>
              <a:rPr lang="en-US" dirty="0" smtClean="0"/>
              <a:t>Tile is a type of game object</a:t>
            </a:r>
          </a:p>
          <a:p>
            <a:pPr lvl="1"/>
            <a:r>
              <a:rPr lang="en-US" dirty="0" smtClean="0"/>
              <a:t>Can have any number of types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35727"/>
            <a:ext cx="405116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959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Objects in C - Inheritance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835727"/>
            <a:ext cx="3962400" cy="4717473"/>
          </a:xfrm>
        </p:spPr>
        <p:txBody>
          <a:bodyPr>
            <a:normAutofit/>
          </a:bodyPr>
          <a:lstStyle/>
          <a:p>
            <a:r>
              <a:rPr lang="en-US" dirty="0" smtClean="0"/>
              <a:t>GameObject struct is within the Tile struct</a:t>
            </a:r>
          </a:p>
          <a:p>
            <a:pPr lvl="1"/>
            <a:r>
              <a:rPr lang="en-US" dirty="0" smtClean="0"/>
              <a:t>GameObject is base</a:t>
            </a:r>
          </a:p>
          <a:p>
            <a:pPr lvl="1"/>
            <a:r>
              <a:rPr lang="en-US" dirty="0" smtClean="0"/>
              <a:t>Tile inherited from GameObject</a:t>
            </a:r>
          </a:p>
          <a:p>
            <a:r>
              <a:rPr lang="en-US" dirty="0" smtClean="0"/>
              <a:t>Place data you want every object to have in the GameObject struct definition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35727"/>
            <a:ext cx="405116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3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Objects in C -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Why would you place a struct inside a struct?</a:t>
            </a:r>
          </a:p>
          <a:p>
            <a:r>
              <a:rPr lang="en-US" dirty="0" smtClean="0"/>
              <a:t>Here’s a structure and memory diagram: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6" y="3796136"/>
            <a:ext cx="3435927" cy="1937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382" y="3040200"/>
            <a:ext cx="23050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046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Objects in C -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take a look at a struct with inheritance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70" y="3352800"/>
            <a:ext cx="385111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321" y="2500745"/>
            <a:ext cx="20764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34" y="2528454"/>
            <a:ext cx="23050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3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Objects in C -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top portion of inherited is the base</a:t>
            </a:r>
          </a:p>
          <a:p>
            <a:pPr lvl="1"/>
            <a:r>
              <a:rPr lang="en-US" dirty="0" smtClean="0"/>
              <a:t>Can treat inherited memory as base</a:t>
            </a:r>
          </a:p>
          <a:p>
            <a:pPr lvl="1"/>
            <a:r>
              <a:rPr lang="en-US" dirty="0" smtClean="0"/>
              <a:t>Can typecast inherited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pointer to base pointer</a:t>
            </a:r>
          </a:p>
          <a:p>
            <a:r>
              <a:rPr lang="en-US" dirty="0" smtClean="0"/>
              <a:t>Generalized code</a:t>
            </a:r>
          </a:p>
          <a:p>
            <a:pPr lvl="1"/>
            <a:r>
              <a:rPr lang="en-US" dirty="0" smtClean="0"/>
              <a:t>Function takes a base</a:t>
            </a:r>
          </a:p>
          <a:p>
            <a:pPr marL="365760" lvl="1" indent="0">
              <a:buNone/>
            </a:pPr>
            <a:r>
              <a:rPr lang="en-US" dirty="0" smtClean="0"/>
              <a:t>   pointer, can pass an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inherited pointer casted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to base type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987" y="2639291"/>
            <a:ext cx="20764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67000"/>
            <a:ext cx="230505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487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Someone must ask a question!</a:t>
            </a:r>
          </a:p>
          <a:p>
            <a:r>
              <a:rPr lang="en-US" dirty="0" smtClean="0"/>
              <a:t>Time to choose another person…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Objects in C -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we can write some code!</a:t>
            </a:r>
          </a:p>
          <a:p>
            <a:pPr lvl="1"/>
            <a:r>
              <a:rPr lang="en-US" dirty="0" smtClean="0"/>
              <a:t>Must typecast GameObject struct to appropriate type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819400"/>
            <a:ext cx="580644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9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you</a:t>
            </a:r>
          </a:p>
          <a:p>
            <a:pPr lvl="1"/>
            <a:r>
              <a:rPr lang="en-US" dirty="0" smtClean="0"/>
              <a:t>organize all code?</a:t>
            </a:r>
            <a:endParaRPr lang="en-US" dirty="0"/>
          </a:p>
          <a:p>
            <a:pPr lvl="1"/>
            <a:r>
              <a:rPr lang="en-US" dirty="0" smtClean="0"/>
              <a:t>What goes where?</a:t>
            </a:r>
          </a:p>
          <a:p>
            <a:r>
              <a:rPr lang="en-US" dirty="0" smtClean="0"/>
              <a:t> Clear outline of what you want saves time</a:t>
            </a:r>
          </a:p>
        </p:txBody>
      </p:sp>
    </p:spTree>
    <p:extLst>
      <p:ext uri="{BB962C8B-B14F-4D97-AF65-F5344CB8AC3E}">
        <p14:creationId xmlns:p14="http://schemas.microsoft.com/office/powerpoint/2010/main" val="20850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Game Objects in C -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Linked list version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38400"/>
            <a:ext cx="5610225" cy="3754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4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function pointer is just a pointer to a function</a:t>
            </a:r>
          </a:p>
          <a:p>
            <a:r>
              <a:rPr lang="en-US" dirty="0" smtClean="0"/>
              <a:t>Can use the call operator ( ) on a function pointer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895600"/>
            <a:ext cx="492026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5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 and 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 place a function pointer into a struct</a:t>
            </a:r>
          </a:p>
          <a:p>
            <a:pPr lvl="1"/>
            <a:r>
              <a:rPr lang="en-US" dirty="0" smtClean="0"/>
              <a:t>And into a game object!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6400800" cy="3854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7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Pointers and Structs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Here’s a new version of a game object</a:t>
            </a:r>
          </a:p>
          <a:p>
            <a:r>
              <a:rPr lang="en-US" dirty="0" smtClean="0"/>
              <a:t>Each object can be initialized, destroyed, updated and drawn</a:t>
            </a:r>
          </a:p>
          <a:p>
            <a:r>
              <a:rPr lang="en-US" dirty="0" smtClean="0"/>
              <a:t>Must pass pointer of object to each function</a:t>
            </a:r>
            <a:endParaRPr lang="en-US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0"/>
            <a:ext cx="6324600" cy="2712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144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Pointers and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Work with unknown object types:</a:t>
            </a:r>
            <a:endParaRPr lang="en-US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273" y="2667000"/>
            <a:ext cx="6946730" cy="305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31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Creation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269" y="1632238"/>
            <a:ext cx="5153025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560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8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Pointers and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Whew! Lots of function pointer code</a:t>
            </a:r>
          </a:p>
          <a:p>
            <a:r>
              <a:rPr lang="en-US" dirty="0" smtClean="0"/>
              <a:t>Clean up function pointer assignment</a:t>
            </a:r>
          </a:p>
          <a:p>
            <a:pPr lvl="1"/>
            <a:r>
              <a:rPr lang="en-US" dirty="0" smtClean="0"/>
              <a:t>Virtual table</a:t>
            </a:r>
          </a:p>
          <a:p>
            <a:pPr lvl="2"/>
            <a:r>
              <a:rPr lang="en-US" dirty="0" smtClean="0"/>
              <a:t>An array or struct of function pointers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436" y="3733800"/>
            <a:ext cx="5824509" cy="25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3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Pointers and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Single global virtual table for unique object type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415" y="2528455"/>
            <a:ext cx="6208259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708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smtClean="0"/>
              <a:t>Creation with Vtables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we’ve created here is called a “Factory”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133600"/>
            <a:ext cx="548136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13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Engine can be viewed as these two points:</a:t>
            </a:r>
          </a:p>
          <a:p>
            <a:pPr lvl="1"/>
            <a:r>
              <a:rPr lang="en-US" dirty="0" smtClean="0"/>
              <a:t>Collection of game objects</a:t>
            </a:r>
          </a:p>
          <a:p>
            <a:pPr lvl="2"/>
            <a:r>
              <a:rPr lang="en-US" dirty="0" smtClean="0"/>
              <a:t>Background</a:t>
            </a:r>
          </a:p>
          <a:p>
            <a:pPr lvl="2"/>
            <a:r>
              <a:rPr lang="en-US" dirty="0" smtClean="0"/>
              <a:t>Player</a:t>
            </a:r>
          </a:p>
          <a:p>
            <a:pPr lvl="2"/>
            <a:r>
              <a:rPr lang="en-US" dirty="0" smtClean="0"/>
              <a:t>Floor tiles</a:t>
            </a:r>
          </a:p>
          <a:p>
            <a:pPr lvl="2"/>
            <a:r>
              <a:rPr lang="en-US" dirty="0" smtClean="0"/>
              <a:t>Enemy</a:t>
            </a:r>
          </a:p>
          <a:p>
            <a:pPr lvl="1"/>
            <a:r>
              <a:rPr lang="en-US" dirty="0" smtClean="0"/>
              <a:t>Operations to perform on game objects</a:t>
            </a:r>
          </a:p>
          <a:p>
            <a:pPr lvl="2"/>
            <a:r>
              <a:rPr lang="en-US" dirty="0" smtClean="0"/>
              <a:t>Create</a:t>
            </a:r>
            <a:endParaRPr lang="en-US" dirty="0"/>
          </a:p>
          <a:p>
            <a:pPr lvl="2"/>
            <a:r>
              <a:rPr lang="en-US" dirty="0" smtClean="0"/>
              <a:t>Draw</a:t>
            </a:r>
          </a:p>
          <a:p>
            <a:pPr lvl="2"/>
            <a:r>
              <a:rPr lang="en-US" dirty="0" smtClean="0"/>
              <a:t>Update</a:t>
            </a:r>
          </a:p>
          <a:p>
            <a:pPr lvl="2"/>
            <a:r>
              <a:rPr lang="en-US" dirty="0" smtClean="0"/>
              <a:t>Destroy</a:t>
            </a:r>
          </a:p>
        </p:txBody>
      </p:sp>
    </p:spTree>
    <p:extLst>
      <p:ext uri="{BB962C8B-B14F-4D97-AF65-F5344CB8AC3E}">
        <p14:creationId xmlns:p14="http://schemas.microsoft.com/office/powerpoint/2010/main" val="25706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Vtable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Calling a function through a vtable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2800"/>
            <a:ext cx="6285882" cy="162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931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Vtable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Vtable helpful for:</a:t>
            </a:r>
          </a:p>
          <a:p>
            <a:pPr lvl="1"/>
            <a:r>
              <a:rPr lang="en-US" dirty="0" smtClean="0"/>
              <a:t>Cleans up assignment of function pointers</a:t>
            </a:r>
          </a:p>
          <a:p>
            <a:pPr lvl="1"/>
            <a:r>
              <a:rPr lang="en-US" dirty="0" smtClean="0"/>
              <a:t>Provides single interface</a:t>
            </a:r>
          </a:p>
          <a:p>
            <a:pPr lvl="1"/>
            <a:r>
              <a:rPr lang="en-US" dirty="0" smtClean="0"/>
              <a:t>Efficient memory usage</a:t>
            </a:r>
          </a:p>
          <a:p>
            <a:r>
              <a:rPr lang="en-US" dirty="0" smtClean="0"/>
              <a:t>Can also have separate vtable in inherited object</a:t>
            </a:r>
          </a:p>
          <a:p>
            <a:pPr lvl="1"/>
            <a:r>
              <a:rPr lang="en-US" dirty="0" smtClean="0"/>
              <a:t>Specialized functions specific to ID type</a:t>
            </a:r>
          </a:p>
          <a:p>
            <a:r>
              <a:rPr lang="en-US" dirty="0" smtClean="0"/>
              <a:t>Can swap vtables at run-time</a:t>
            </a:r>
          </a:p>
          <a:p>
            <a:pPr lvl="1"/>
            <a:r>
              <a:rPr lang="en-US" dirty="0" smtClean="0"/>
              <a:t>Object behavior swap == function pointer swap!</a:t>
            </a:r>
          </a:p>
        </p:txBody>
      </p:sp>
    </p:spTree>
    <p:extLst>
      <p:ext uri="{BB962C8B-B14F-4D97-AF65-F5344CB8AC3E}">
        <p14:creationId xmlns:p14="http://schemas.microsoft.com/office/powerpoint/2010/main" val="42448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Creation - Factory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Factory should</a:t>
            </a:r>
          </a:p>
          <a:p>
            <a:pPr lvl="1"/>
            <a:r>
              <a:rPr lang="en-US" dirty="0" smtClean="0"/>
              <a:t>Create objects, two recommended ways</a:t>
            </a:r>
          </a:p>
          <a:p>
            <a:pPr lvl="2"/>
            <a:r>
              <a:rPr lang="en-US" dirty="0" err="1" smtClean="0"/>
              <a:t>Malloc</a:t>
            </a:r>
            <a:r>
              <a:rPr lang="en-US" dirty="0" smtClean="0"/>
              <a:t> – probably best (I used this)</a:t>
            </a:r>
          </a:p>
          <a:p>
            <a:pPr lvl="2"/>
            <a:r>
              <a:rPr lang="en-US" dirty="0" smtClean="0"/>
              <a:t>Insert into Array of pre-allocated objects</a:t>
            </a:r>
          </a:p>
          <a:p>
            <a:pPr lvl="1"/>
            <a:r>
              <a:rPr lang="en-US" dirty="0" smtClean="0"/>
              <a:t>Initialize vtable/func pointers</a:t>
            </a:r>
          </a:p>
          <a:p>
            <a:pPr lvl="1"/>
            <a:r>
              <a:rPr lang="en-US" dirty="0" smtClean="0"/>
              <a:t>Place object into a container</a:t>
            </a:r>
          </a:p>
          <a:p>
            <a:pPr lvl="2"/>
            <a:r>
              <a:rPr lang="en-US" dirty="0" smtClean="0"/>
              <a:t>Linked list?</a:t>
            </a:r>
          </a:p>
          <a:p>
            <a:pPr lvl="3"/>
            <a:r>
              <a:rPr lang="en-US" dirty="0" smtClean="0"/>
              <a:t>Global list of all objects?</a:t>
            </a:r>
          </a:p>
          <a:p>
            <a:pPr lvl="3"/>
            <a:r>
              <a:rPr lang="en-US" dirty="0" smtClean="0"/>
              <a:t>Maybe more than one list</a:t>
            </a:r>
          </a:p>
          <a:p>
            <a:pPr lvl="4"/>
            <a:r>
              <a:rPr lang="en-US" dirty="0" smtClean="0"/>
              <a:t>Which one does each type go to?</a:t>
            </a:r>
          </a:p>
          <a:p>
            <a:pPr lvl="2"/>
            <a:r>
              <a:rPr lang="en-US" dirty="0" smtClean="0"/>
              <a:t>Array?</a:t>
            </a:r>
          </a:p>
          <a:p>
            <a:pPr lvl="3"/>
            <a:r>
              <a:rPr lang="en-US" dirty="0" smtClean="0"/>
              <a:t>CS230 assignments used an array of 1024 objects</a:t>
            </a:r>
          </a:p>
          <a:p>
            <a:pPr lvl="1"/>
            <a:r>
              <a:rPr lang="en-US" dirty="0" smtClean="0"/>
              <a:t>Delete objects</a:t>
            </a:r>
          </a:p>
          <a:p>
            <a:pPr lvl="2"/>
            <a:r>
              <a:rPr lang="en-US" dirty="0" smtClean="0"/>
              <a:t>More on this later</a:t>
            </a:r>
          </a:p>
        </p:txBody>
      </p:sp>
    </p:spTree>
    <p:extLst>
      <p:ext uri="{BB962C8B-B14F-4D97-AF65-F5344CB8AC3E}">
        <p14:creationId xmlns:p14="http://schemas.microsoft.com/office/powerpoint/2010/main" val="412207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Factory handles this</a:t>
            </a:r>
          </a:p>
          <a:p>
            <a:r>
              <a:rPr lang="en-US" dirty="0" smtClean="0"/>
              <a:t>Don’t just free an object during logic update</a:t>
            </a:r>
          </a:p>
          <a:p>
            <a:pPr lvl="1"/>
            <a:r>
              <a:rPr lang="en-US" dirty="0" smtClean="0"/>
              <a:t>Free object, then try to access it a moment later?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boolean</a:t>
            </a:r>
            <a:r>
              <a:rPr lang="en-US" dirty="0" smtClean="0"/>
              <a:t> to false in game object</a:t>
            </a:r>
          </a:p>
          <a:p>
            <a:pPr lvl="1"/>
            <a:r>
              <a:rPr lang="en-US" dirty="0" smtClean="0"/>
              <a:t>This is called Delayed Destruction</a:t>
            </a:r>
          </a:p>
          <a:p>
            <a:pPr lvl="1"/>
            <a:r>
              <a:rPr lang="en-US" dirty="0" smtClean="0"/>
              <a:t>Destroy in vtable should do:</a:t>
            </a:r>
          </a:p>
          <a:p>
            <a:pPr lvl="2"/>
            <a:r>
              <a:rPr lang="en-US" dirty="0" err="1" smtClean="0"/>
              <a:t>Deallocate</a:t>
            </a:r>
            <a:r>
              <a:rPr lang="en-US" dirty="0" smtClean="0"/>
              <a:t> any resources the initialize func allocated</a:t>
            </a:r>
          </a:p>
          <a:p>
            <a:pPr lvl="2"/>
            <a:r>
              <a:rPr lang="en-US" dirty="0" smtClean="0"/>
              <a:t>Reset settings, decrement counters, etc.</a:t>
            </a:r>
          </a:p>
          <a:p>
            <a:pPr lvl="2"/>
            <a:r>
              <a:rPr lang="en-US" dirty="0" smtClean="0"/>
              <a:t>Set “dead” </a:t>
            </a:r>
            <a:r>
              <a:rPr lang="en-US" dirty="0" err="1" smtClean="0"/>
              <a:t>bool</a:t>
            </a:r>
            <a:r>
              <a:rPr lang="en-US" dirty="0" smtClean="0"/>
              <a:t> true</a:t>
            </a:r>
          </a:p>
          <a:p>
            <a:r>
              <a:rPr lang="en-US" dirty="0" smtClean="0"/>
              <a:t>Factory should have cleanup function</a:t>
            </a:r>
          </a:p>
          <a:p>
            <a:pPr lvl="1"/>
            <a:r>
              <a:rPr lang="en-US" dirty="0" smtClean="0"/>
              <a:t>Walk list of objects, free “dead” ones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Anybody?</a:t>
            </a:r>
          </a:p>
        </p:txBody>
      </p:sp>
    </p:spTree>
    <p:extLst>
      <p:ext uri="{BB962C8B-B14F-4D97-AF65-F5344CB8AC3E}">
        <p14:creationId xmlns:p14="http://schemas.microsoft.com/office/powerpoint/2010/main" val="38279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Vtable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err="1" smtClean="0"/>
              <a:t>vtable</a:t>
            </a:r>
            <a:r>
              <a:rPr lang="en-US" dirty="0" smtClean="0"/>
              <a:t> out of game object</a:t>
            </a:r>
          </a:p>
          <a:p>
            <a:r>
              <a:rPr lang="en-US" dirty="0" smtClean="0"/>
              <a:t>Create an array of </a:t>
            </a:r>
            <a:r>
              <a:rPr lang="en-US" dirty="0" err="1" smtClean="0"/>
              <a:t>vtables</a:t>
            </a:r>
            <a:endParaRPr lang="en-US" dirty="0" smtClean="0"/>
          </a:p>
          <a:p>
            <a:r>
              <a:rPr lang="en-US" dirty="0" smtClean="0"/>
              <a:t>Use object ID to index into this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86200"/>
            <a:ext cx="5542332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9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Vtable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is what the </a:t>
            </a:r>
            <a:r>
              <a:rPr lang="en-US" dirty="0" err="1" smtClean="0"/>
              <a:t>Vtable</a:t>
            </a:r>
            <a:r>
              <a:rPr lang="en-US" dirty="0" smtClean="0"/>
              <a:t> array looks like in header: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Just array of </a:t>
            </a:r>
            <a:r>
              <a:rPr lang="en-US" dirty="0" err="1" smtClean="0"/>
              <a:t>vtables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86000"/>
            <a:ext cx="4078820" cy="5857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864022"/>
            <a:ext cx="3781771" cy="139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4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Vtable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VTABLE_INIT( NAME ) macro: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348" y="2514600"/>
            <a:ext cx="4757999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Vtable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Where do the function  pointers come from?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609849"/>
            <a:ext cx="6056630" cy="2390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5000624"/>
            <a:ext cx="2183575" cy="7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Vtable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DECLARE_OBJECT( TYPE ) macro</a:t>
            </a:r>
          </a:p>
          <a:p>
            <a:pPr lvl="1"/>
            <a:r>
              <a:rPr lang="en-US" dirty="0" smtClean="0"/>
              <a:t>Just prototypes functions</a:t>
            </a:r>
          </a:p>
          <a:p>
            <a:pPr lvl="1"/>
            <a:r>
              <a:rPr lang="en-US" dirty="0" smtClean="0"/>
              <a:t>Goes in object’s header</a:t>
            </a:r>
          </a:p>
          <a:p>
            <a:pPr lvl="2"/>
            <a:r>
              <a:rPr lang="en-US" dirty="0" smtClean="0"/>
              <a:t>Object1.h; </a:t>
            </a:r>
            <a:r>
              <a:rPr lang="en-US" dirty="0" err="1" smtClean="0"/>
              <a:t>BlueEnemey.h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193" y="3657600"/>
            <a:ext cx="6034309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4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Overview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700213"/>
            <a:ext cx="5329473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5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Vtable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Extremely fast function lookup</a:t>
            </a:r>
          </a:p>
          <a:p>
            <a:r>
              <a:rPr lang="en-US" dirty="0" smtClean="0"/>
              <a:t>Very simple code</a:t>
            </a:r>
          </a:p>
          <a:p>
            <a:r>
              <a:rPr lang="en-US" dirty="0" smtClean="0"/>
              <a:t>Powerful code!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45" y="3733800"/>
            <a:ext cx="6450806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83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Vtable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</a:p>
          <a:p>
            <a:pPr lvl="1"/>
            <a:r>
              <a:rPr lang="en-US" dirty="0" smtClean="0"/>
              <a:t>Use object ID for function pointer lookup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971800"/>
            <a:ext cx="384720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5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Vtable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last look at constructing the array of </a:t>
            </a:r>
            <a:r>
              <a:rPr lang="en-US" dirty="0" err="1" smtClean="0"/>
              <a:t>vtables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395537"/>
            <a:ext cx="2950051" cy="14525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395537"/>
            <a:ext cx="4472914" cy="31670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343400"/>
            <a:ext cx="2578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7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Ask Doug Schilling for advice! He’s awesome</a:t>
            </a:r>
          </a:p>
          <a:p>
            <a:r>
              <a:rPr lang="en-US" dirty="0" smtClean="0"/>
              <a:t>You’ll be typecasting from GameObject * to </a:t>
            </a:r>
            <a:r>
              <a:rPr lang="en-US" dirty="0" err="1" smtClean="0"/>
              <a:t>RandomType</a:t>
            </a:r>
            <a:r>
              <a:rPr lang="en-US" dirty="0" smtClean="0"/>
              <a:t> * a lot, maybe use a macro!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 smtClean="0"/>
              <a:t>Study about linked lists</a:t>
            </a:r>
          </a:p>
          <a:p>
            <a:r>
              <a:rPr lang="en-US" dirty="0" smtClean="0"/>
              <a:t>Keep things as simple as you can</a:t>
            </a:r>
          </a:p>
          <a:p>
            <a:pPr lvl="1"/>
            <a:r>
              <a:rPr lang="en-US" dirty="0" smtClean="0"/>
              <a:t>Over-complexity is a sign of bad design</a:t>
            </a:r>
          </a:p>
          <a:p>
            <a:r>
              <a:rPr lang="en-US" dirty="0" smtClean="0"/>
              <a:t>Ask upper classmen questions</a:t>
            </a:r>
          </a:p>
          <a:p>
            <a:r>
              <a:rPr lang="en-US" dirty="0" smtClean="0"/>
              <a:t>Look at my sample code online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173341"/>
            <a:ext cx="3638865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4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Oriented C</a:t>
            </a:r>
          </a:p>
          <a:p>
            <a:pPr lvl="1"/>
            <a:r>
              <a:rPr lang="en-US" dirty="0" smtClean="0"/>
              <a:t>My blog post: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  <a:p>
            <a:pPr lvl="1"/>
            <a:r>
              <a:rPr lang="en-US" dirty="0" smtClean="0"/>
              <a:t>Crazy online book: </a:t>
            </a:r>
            <a:r>
              <a:rPr lang="en-US" dirty="0" smtClean="0">
                <a:hlinkClick r:id="rId3"/>
              </a:rPr>
              <a:t>here</a:t>
            </a:r>
            <a:endParaRPr lang="en-US" dirty="0" smtClean="0"/>
          </a:p>
          <a:p>
            <a:pPr lvl="1"/>
            <a:r>
              <a:rPr lang="en-US" dirty="0" smtClean="0"/>
              <a:t>Allen Chou’s blog: </a:t>
            </a:r>
            <a:r>
              <a:rPr lang="en-US" dirty="0" smtClean="0">
                <a:hlinkClick r:id="rId4"/>
              </a:rPr>
              <a:t>here</a:t>
            </a:r>
            <a:endParaRPr lang="en-US" dirty="0" smtClean="0"/>
          </a:p>
          <a:p>
            <a:pPr lvl="1"/>
            <a:r>
              <a:rPr lang="en-US" dirty="0" smtClean="0"/>
              <a:t>Sean </a:t>
            </a:r>
            <a:r>
              <a:rPr lang="en-US" dirty="0" err="1" smtClean="0"/>
              <a:t>Middleditch’s</a:t>
            </a:r>
            <a:r>
              <a:rPr lang="en-US" dirty="0" smtClean="0"/>
              <a:t> blog: </a:t>
            </a:r>
            <a:r>
              <a:rPr lang="en-US" dirty="0" smtClean="0">
                <a:hlinkClick r:id="rId5"/>
              </a:rPr>
              <a:t>here</a:t>
            </a:r>
            <a:endParaRPr lang="en-US" dirty="0" smtClean="0"/>
          </a:p>
          <a:p>
            <a:pPr lvl="2"/>
            <a:r>
              <a:rPr lang="en-US" sz="2600" dirty="0" smtClean="0">
                <a:hlinkClick r:id="rId6"/>
              </a:rPr>
              <a:t>Part two</a:t>
            </a:r>
            <a:endParaRPr lang="en-US" sz="2600" dirty="0" smtClean="0"/>
          </a:p>
          <a:p>
            <a:r>
              <a:rPr lang="en-US" dirty="0" smtClean="0">
                <a:hlinkClick r:id="rId7"/>
              </a:rPr>
              <a:t>Virtual Table in C</a:t>
            </a:r>
            <a:r>
              <a:rPr lang="en-US" dirty="0" smtClean="0"/>
              <a:t> </a:t>
            </a:r>
          </a:p>
          <a:p>
            <a:r>
              <a:rPr lang="en-US" dirty="0" smtClean="0">
                <a:hlinkClick r:id="rId8"/>
              </a:rPr>
              <a:t>Generic Programming in C</a:t>
            </a:r>
            <a:r>
              <a:rPr lang="en-US" dirty="0" smtClean="0"/>
              <a:t> – macro stuff</a:t>
            </a:r>
          </a:p>
        </p:txBody>
      </p:sp>
    </p:spTree>
    <p:extLst>
      <p:ext uri="{BB962C8B-B14F-4D97-AF65-F5344CB8AC3E}">
        <p14:creationId xmlns:p14="http://schemas.microsoft.com/office/powerpoint/2010/main" val="15778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Was any of this confusing? Ask!</a:t>
            </a:r>
          </a:p>
        </p:txBody>
      </p:sp>
    </p:spTree>
    <p:extLst>
      <p:ext uri="{BB962C8B-B14F-4D97-AF65-F5344CB8AC3E}">
        <p14:creationId xmlns:p14="http://schemas.microsoft.com/office/powerpoint/2010/main" val="79859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Engine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Operation performs a task on a collection of objects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2535382"/>
            <a:ext cx="34766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3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Operation performs a task on a collection of objects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8496"/>
            <a:ext cx="34480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2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Operation performs a task on a collection of objects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21530"/>
            <a:ext cx="34480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22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Operation performs a task on a collection of objects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21530"/>
            <a:ext cx="34480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80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1481</TotalTime>
  <Words>1272</Words>
  <Application>Microsoft Office PowerPoint</Application>
  <PresentationFormat>On-screen Show (4:3)</PresentationFormat>
  <Paragraphs>246</Paragraphs>
  <Slides>55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Median</vt:lpstr>
      <vt:lpstr>Game object design in c  for gam 150 CLUB</vt:lpstr>
      <vt:lpstr>Who am I?</vt:lpstr>
      <vt:lpstr>Engine Overview</vt:lpstr>
      <vt:lpstr>Engine Overview</vt:lpstr>
      <vt:lpstr>Engine Overview</vt:lpstr>
      <vt:lpstr>Engine Overview</vt:lpstr>
      <vt:lpstr>Engine Overview</vt:lpstr>
      <vt:lpstr>Engine Overview</vt:lpstr>
      <vt:lpstr>Engine Overview</vt:lpstr>
      <vt:lpstr>Engine Overview</vt:lpstr>
      <vt:lpstr>Engine Overview</vt:lpstr>
      <vt:lpstr>Engine Overview</vt:lpstr>
      <vt:lpstr>Questions?</vt:lpstr>
      <vt:lpstr>Game Objects in C</vt:lpstr>
      <vt:lpstr>Game Objects in C</vt:lpstr>
      <vt:lpstr>Game Objects in C</vt:lpstr>
      <vt:lpstr>Game Objects in C</vt:lpstr>
      <vt:lpstr>Game Objects in C</vt:lpstr>
      <vt:lpstr>Game Objects in C</vt:lpstr>
      <vt:lpstr>Game Objects in C</vt:lpstr>
      <vt:lpstr>Game Objects in C - Inheritance</vt:lpstr>
      <vt:lpstr>Game Objects in C - Inheritance</vt:lpstr>
      <vt:lpstr>Game Objects in C - Inheritance</vt:lpstr>
      <vt:lpstr>Game Objects in C - Inheritance</vt:lpstr>
      <vt:lpstr>Game Objects in C - Inheritance</vt:lpstr>
      <vt:lpstr>Game Objects in C - Inheritance</vt:lpstr>
      <vt:lpstr>Game Objects in C - Inheritance</vt:lpstr>
      <vt:lpstr>Questions?</vt:lpstr>
      <vt:lpstr>Game Objects in C - Inheritance</vt:lpstr>
      <vt:lpstr>Game Objects in C - Inheritance</vt:lpstr>
      <vt:lpstr>Function Pointers</vt:lpstr>
      <vt:lpstr>Function Pointers and Structs</vt:lpstr>
      <vt:lpstr>Function Pointers and Structs</vt:lpstr>
      <vt:lpstr>Function Pointers and Structs</vt:lpstr>
      <vt:lpstr>Object Creation</vt:lpstr>
      <vt:lpstr>Questions?</vt:lpstr>
      <vt:lpstr>Function Pointers and Structs</vt:lpstr>
      <vt:lpstr>Function Pointers and Structs</vt:lpstr>
      <vt:lpstr>Object Creation with Vtables</vt:lpstr>
      <vt:lpstr>Vtable usage</vt:lpstr>
      <vt:lpstr>Vtable usage</vt:lpstr>
      <vt:lpstr>Object Creation - Factory</vt:lpstr>
      <vt:lpstr>Object Destruction</vt:lpstr>
      <vt:lpstr>Questions</vt:lpstr>
      <vt:lpstr>Vtable Array</vt:lpstr>
      <vt:lpstr>Vtable Array</vt:lpstr>
      <vt:lpstr>Vtable Array</vt:lpstr>
      <vt:lpstr>Vtable Array</vt:lpstr>
      <vt:lpstr>Vtable Array</vt:lpstr>
      <vt:lpstr>Vtable Array</vt:lpstr>
      <vt:lpstr>Vtable Array</vt:lpstr>
      <vt:lpstr>Vtable Array</vt:lpstr>
      <vt:lpstr>Final Tips</vt:lpstr>
      <vt:lpstr>Resources:</vt:lpstr>
      <vt:lpstr>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object design in c</dc:title>
  <dc:creator>Cecil</dc:creator>
  <cp:lastModifiedBy>Cecil</cp:lastModifiedBy>
  <cp:revision>45</cp:revision>
  <dcterms:created xsi:type="dcterms:W3CDTF">2012-12-31T02:28:18Z</dcterms:created>
  <dcterms:modified xsi:type="dcterms:W3CDTF">2013-02-04T09:16:06Z</dcterms:modified>
</cp:coreProperties>
</file>