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8" r:id="rId40"/>
    <p:sldId id="299" r:id="rId41"/>
    <p:sldId id="300" r:id="rId42"/>
    <p:sldId id="303" r:id="rId43"/>
    <p:sldId id="301" r:id="rId44"/>
    <p:sldId id="302" r:id="rId45"/>
    <p:sldId id="304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6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BAF3D-26E2-4D14-B72C-98C99F444F9C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9B7CA-AA75-4441-9257-5AD659A06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1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7CA-AA75-4441-9257-5AD659A06C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34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7CA-AA75-4441-9257-5AD659A06C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59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7CA-AA75-4441-9257-5AD659A06C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1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7CA-AA75-4441-9257-5AD659A06CD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96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9B7CA-AA75-4441-9257-5AD659A06C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0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B4B9B35-45C2-4AB7-B05E-3D02D5DC10AA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3FE53E-1F33-4FCD-854B-63648F33D5B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digipen.edu/?id=1170&amp;proj=2587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dyGaul/AsciiEngin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ndygaul.net/2012/08/10/generic-programming-in-c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38200"/>
            <a:ext cx="6477000" cy="39624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Pointers, structures, the c macro and Containers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gam 150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Randy Gaul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8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Imagine you need to store a level</a:t>
            </a:r>
          </a:p>
          <a:p>
            <a:pPr lvl="1"/>
            <a:r>
              <a:rPr lang="en-US" dirty="0" smtClean="0"/>
              <a:t>First thing you’ll probably think of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works, better alternatives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978725"/>
            <a:ext cx="4644895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6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Need levels with different sizes?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854" y="2286000"/>
            <a:ext cx="5453447" cy="295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20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Can define more structs…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 best approach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47456"/>
            <a:ext cx="4834782" cy="303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2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function to write?</a:t>
            </a:r>
          </a:p>
          <a:p>
            <a:pPr lvl="1"/>
            <a:r>
              <a:rPr lang="en-US" dirty="0" smtClean="0"/>
              <a:t>Take level as </a:t>
            </a:r>
            <a:r>
              <a:rPr lang="en-US" dirty="0" err="1" smtClean="0"/>
              <a:t>param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Require ability to use generic level</a:t>
            </a:r>
          </a:p>
          <a:p>
            <a:r>
              <a:rPr lang="en-US" dirty="0" smtClean="0"/>
              <a:t>Don’t want many level struct definitions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880" y="1600200"/>
            <a:ext cx="3620567" cy="227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4800600" cy="617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6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Improved level struct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855" y="2286000"/>
            <a:ext cx="3362325" cy="380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251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Pointer to tiles</a:t>
            </a:r>
          </a:p>
          <a:p>
            <a:pPr lvl="1"/>
            <a:r>
              <a:rPr lang="en-US" dirty="0" smtClean="0"/>
              <a:t>Instead of unsigned use an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Tiles are allocated in another area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Can hold any number of tiles</a:t>
            </a:r>
          </a:p>
          <a:p>
            <a:pPr lvl="1"/>
            <a:r>
              <a:rPr lang="en-US" dirty="0" smtClean="0"/>
              <a:t>One level struct definition</a:t>
            </a:r>
          </a:p>
          <a:p>
            <a:pPr lvl="2"/>
            <a:r>
              <a:rPr lang="en-US" dirty="0" smtClean="0"/>
              <a:t>Pass to functions generically</a:t>
            </a:r>
          </a:p>
          <a:p>
            <a:pPr lvl="1"/>
            <a:r>
              <a:rPr lang="en-US" dirty="0" smtClean="0"/>
              <a:t>Must write special code to create a level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981200"/>
            <a:ext cx="242282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87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Level struct diagram: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34491"/>
            <a:ext cx="3362325" cy="380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62200"/>
            <a:ext cx="334053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1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Creation of a level</a:t>
            </a:r>
          </a:p>
          <a:p>
            <a:pPr marL="365760" lvl="1" indent="0">
              <a:buNone/>
            </a:pP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601936" cy="412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67200" y="5105400"/>
            <a:ext cx="270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Will go over macros shortly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</a:t>
            </a:r>
          </a:p>
          <a:p>
            <a:pPr lvl="1"/>
            <a:r>
              <a:rPr lang="en-US" dirty="0" smtClean="0"/>
              <a:t>Level struct definition</a:t>
            </a:r>
          </a:p>
          <a:p>
            <a:pPr lvl="1"/>
            <a:r>
              <a:rPr lang="en-US" dirty="0" smtClean="0"/>
              <a:t>Create any sized level</a:t>
            </a:r>
          </a:p>
          <a:p>
            <a:pPr lvl="1"/>
            <a:r>
              <a:rPr lang="en-US" dirty="0" smtClean="0"/>
              <a:t>Generic handling</a:t>
            </a:r>
          </a:p>
          <a:p>
            <a:r>
              <a:rPr lang="en-US" dirty="0" smtClean="0"/>
              <a:t>We need</a:t>
            </a:r>
          </a:p>
          <a:p>
            <a:pPr lvl="1"/>
            <a:r>
              <a:rPr lang="en-US" dirty="0" smtClean="0"/>
              <a:t>Loop through level</a:t>
            </a:r>
          </a:p>
          <a:p>
            <a:pPr lvl="1"/>
            <a:r>
              <a:rPr lang="en-US" dirty="0" smtClean="0"/>
              <a:t>Get a specific tile</a:t>
            </a:r>
          </a:p>
          <a:p>
            <a:r>
              <a:rPr lang="en-US" dirty="0" smtClean="0"/>
              <a:t>More on this later – Macros next!</a:t>
            </a:r>
          </a:p>
        </p:txBody>
      </p:sp>
    </p:spTree>
    <p:extLst>
      <p:ext uri="{BB962C8B-B14F-4D97-AF65-F5344CB8AC3E}">
        <p14:creationId xmlns:p14="http://schemas.microsoft.com/office/powerpoint/2010/main" val="261862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Macros are evil and bad</a:t>
            </a:r>
          </a:p>
          <a:p>
            <a:pPr lvl="1"/>
            <a:r>
              <a:rPr lang="en-US" dirty="0" smtClean="0"/>
              <a:t>No they aren’t…</a:t>
            </a:r>
          </a:p>
          <a:p>
            <a:pPr lvl="2"/>
            <a:r>
              <a:rPr lang="en-US" dirty="0" smtClean="0"/>
              <a:t>Programmers are</a:t>
            </a:r>
          </a:p>
          <a:p>
            <a:r>
              <a:rPr lang="en-US" dirty="0" smtClean="0"/>
              <a:t>Macro is apart of preprocessor</a:t>
            </a:r>
          </a:p>
          <a:p>
            <a:pPr lvl="1"/>
            <a:r>
              <a:rPr lang="en-US" dirty="0" smtClean="0"/>
              <a:t>Runs before compiler does</a:t>
            </a:r>
          </a:p>
          <a:p>
            <a:pPr lvl="1"/>
            <a:r>
              <a:rPr lang="en-US" dirty="0" smtClean="0"/>
              <a:t>Utilize with directives</a:t>
            </a:r>
          </a:p>
          <a:p>
            <a:pPr lvl="2"/>
            <a:r>
              <a:rPr lang="en-US" dirty="0" smtClean="0"/>
              <a:t>#</a:t>
            </a:r>
            <a:r>
              <a:rPr lang="en-US" dirty="0" err="1" smtClean="0"/>
              <a:t>ifdef</a:t>
            </a:r>
            <a:r>
              <a:rPr lang="en-US" dirty="0" smtClean="0"/>
              <a:t>, #define, #</a:t>
            </a:r>
            <a:r>
              <a:rPr lang="en-US" dirty="0" err="1" smtClean="0"/>
              <a:t>ifndef</a:t>
            </a:r>
            <a:r>
              <a:rPr lang="en-US" dirty="0" smtClean="0"/>
              <a:t>, #</a:t>
            </a:r>
            <a:r>
              <a:rPr lang="en-US" dirty="0" err="1" smtClean="0"/>
              <a:t>undef</a:t>
            </a:r>
            <a:endParaRPr lang="en-US" dirty="0" smtClean="0"/>
          </a:p>
          <a:p>
            <a:pPr lvl="1"/>
            <a:r>
              <a:rPr lang="en-US" dirty="0" smtClean="0"/>
              <a:t>Macros are good when you:</a:t>
            </a:r>
          </a:p>
          <a:p>
            <a:pPr lvl="2"/>
            <a:r>
              <a:rPr lang="en-US" dirty="0" smtClean="0"/>
              <a:t>Use them to save time</a:t>
            </a:r>
          </a:p>
          <a:p>
            <a:pPr lvl="2"/>
            <a:r>
              <a:rPr lang="en-US" dirty="0" smtClean="0"/>
              <a:t>Clean up syntax</a:t>
            </a:r>
          </a:p>
        </p:txBody>
      </p:sp>
    </p:spTree>
    <p:extLst>
      <p:ext uri="{BB962C8B-B14F-4D97-AF65-F5344CB8AC3E}">
        <p14:creationId xmlns:p14="http://schemas.microsoft.com/office/powerpoint/2010/main" val="158242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RTIS Sophomore – Randy Gaul</a:t>
            </a:r>
          </a:p>
          <a:p>
            <a:r>
              <a:rPr lang="en-US" dirty="0" smtClean="0"/>
              <a:t>C game as Freshman</a:t>
            </a:r>
          </a:p>
          <a:p>
            <a:r>
              <a:rPr lang="en-US" dirty="0" smtClean="0"/>
              <a:t>Tech director for </a:t>
            </a:r>
            <a:r>
              <a:rPr lang="en-US" dirty="0" smtClean="0">
                <a:hlinkClick r:id="rId2"/>
              </a:rPr>
              <a:t>Ancient Forest and Grumpy Monsters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026" name="Picture 2" descr="https://www.digipen.edu/fileadmin/website_data/gallery/gallery_upload/Ancient_Forest_and_Grumpy_Monsters_titl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0"/>
            <a:ext cx="4191000" cy="267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1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take parameters!</a:t>
            </a:r>
          </a:p>
          <a:p>
            <a:pPr lvl="1"/>
            <a:r>
              <a:rPr lang="en-US" dirty="0" smtClean="0"/>
              <a:t>Text placed within P1 is “copy/pasted”</a:t>
            </a:r>
          </a:p>
          <a:p>
            <a:pPr lvl="1"/>
            <a:r>
              <a:rPr lang="en-US" dirty="0" smtClean="0"/>
              <a:t>Same with P2</a:t>
            </a:r>
          </a:p>
          <a:p>
            <a:pPr lvl="1"/>
            <a:r>
              <a:rPr lang="en-US" dirty="0" smtClean="0"/>
              <a:t>Macros just manipulate text</a:t>
            </a:r>
          </a:p>
          <a:p>
            <a:pPr lvl="2"/>
            <a:r>
              <a:rPr lang="en-US" dirty="0" smtClean="0"/>
              <a:t>No sense of variables or syntax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114800"/>
            <a:ext cx="4669971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0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Cannot have pointer to macro</a:t>
            </a:r>
          </a:p>
          <a:p>
            <a:pPr lvl="1"/>
            <a:r>
              <a:rPr lang="en-US" dirty="0" smtClean="0"/>
              <a:t>Functions reside in memory as code</a:t>
            </a:r>
          </a:p>
          <a:p>
            <a:pPr lvl="1"/>
            <a:r>
              <a:rPr lang="en-US" dirty="0" smtClean="0"/>
              <a:t>Preprocessor replaces macros with code</a:t>
            </a:r>
          </a:p>
          <a:p>
            <a:r>
              <a:rPr lang="en-US" dirty="0" smtClean="0"/>
              <a:t>Heavy (</a:t>
            </a:r>
            <a:r>
              <a:rPr lang="en-US" dirty="0" err="1" smtClean="0"/>
              <a:t>mis</a:t>
            </a:r>
            <a:r>
              <a:rPr lang="en-US" dirty="0" smtClean="0"/>
              <a:t>)use of macros</a:t>
            </a:r>
          </a:p>
          <a:p>
            <a:pPr lvl="1"/>
            <a:r>
              <a:rPr lang="en-US" dirty="0" smtClean="0"/>
              <a:t>Hard to debug</a:t>
            </a:r>
          </a:p>
          <a:p>
            <a:pPr lvl="2"/>
            <a:r>
              <a:rPr lang="en-US" dirty="0" smtClean="0"/>
              <a:t>Again, no pointer to macro</a:t>
            </a:r>
          </a:p>
          <a:p>
            <a:pPr lvl="1"/>
            <a:r>
              <a:rPr lang="en-US" dirty="0" smtClean="0"/>
              <a:t>Cannot step into a macro</a:t>
            </a:r>
          </a:p>
          <a:p>
            <a:pPr lvl="1"/>
            <a:r>
              <a:rPr lang="en-US" dirty="0" smtClean="0"/>
              <a:t>Sometimes must output pre-processed file to debug</a:t>
            </a:r>
          </a:p>
        </p:txBody>
      </p:sp>
    </p:spTree>
    <p:extLst>
      <p:ext uri="{BB962C8B-B14F-4D97-AF65-F5344CB8AC3E}">
        <p14:creationId xmlns:p14="http://schemas.microsoft.com/office/powerpoint/2010/main" val="18230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For parameterized macros</a:t>
            </a:r>
          </a:p>
          <a:p>
            <a:pPr lvl="1"/>
            <a:r>
              <a:rPr lang="en-US" dirty="0" smtClean="0"/>
              <a:t>Split into multiple lines</a:t>
            </a:r>
          </a:p>
          <a:p>
            <a:pPr lvl="1"/>
            <a:r>
              <a:rPr lang="en-US" dirty="0" smtClean="0"/>
              <a:t>Bad: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Good: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 always use at least one \</a:t>
            </a:r>
          </a:p>
          <a:p>
            <a:pPr lvl="1"/>
            <a:r>
              <a:rPr lang="en-US" dirty="0" smtClean="0"/>
              <a:t>More readable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05" y="3101686"/>
            <a:ext cx="7505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14800"/>
            <a:ext cx="512310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17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Parentheses on macro arguments</a:t>
            </a:r>
          </a:p>
          <a:p>
            <a:pPr lvl="1"/>
            <a:r>
              <a:rPr lang="en-US" dirty="0" smtClean="0"/>
              <a:t>Common mistake: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Order of operations!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67000"/>
            <a:ext cx="3594427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4" y="3657600"/>
            <a:ext cx="4638349" cy="1175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47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Parentheses on macro arguments</a:t>
            </a:r>
          </a:p>
          <a:p>
            <a:pPr lvl="1"/>
            <a:r>
              <a:rPr lang="en-US" dirty="0" smtClean="0"/>
              <a:t>Done right: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51625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9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PTR_ADD example from Level Creation slide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Retrieve tile from a level?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2286000"/>
            <a:ext cx="511492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9" y="4059380"/>
            <a:ext cx="5105401" cy="76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86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Macro parameters have no “type”</a:t>
            </a:r>
          </a:p>
          <a:p>
            <a:r>
              <a:rPr lang="en-US" dirty="0" smtClean="0"/>
              <a:t>Use to create generic helpers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Float, </a:t>
            </a:r>
            <a:r>
              <a:rPr lang="en-US" dirty="0" err="1" smtClean="0"/>
              <a:t>int</a:t>
            </a:r>
            <a:r>
              <a:rPr lang="en-US" dirty="0" smtClean="0"/>
              <a:t>, double, pointer, etc.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43" y="2743200"/>
            <a:ext cx="414909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495800"/>
            <a:ext cx="405951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486400"/>
            <a:ext cx="4042791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21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Cleanup your API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Good macro use:</a:t>
            </a:r>
          </a:p>
          <a:p>
            <a:endParaRPr lang="en-US" dirty="0"/>
          </a:p>
          <a:p>
            <a:endParaRPr lang="en-US" dirty="0" smtClean="0"/>
          </a:p>
          <a:p>
            <a:pPr marL="36576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55275"/>
            <a:ext cx="7630826" cy="110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300" y="4459432"/>
            <a:ext cx="59150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130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container holds data</a:t>
            </a:r>
          </a:p>
          <a:p>
            <a:r>
              <a:rPr lang="en-US" dirty="0" smtClean="0"/>
              <a:t>Can hold multiple pieces of data</a:t>
            </a:r>
          </a:p>
          <a:p>
            <a:r>
              <a:rPr lang="en-US" dirty="0" smtClean="0"/>
              <a:t>Insert/remove data</a:t>
            </a:r>
          </a:p>
          <a:p>
            <a:r>
              <a:rPr lang="en-US" dirty="0" smtClean="0"/>
              <a:t>Loops through all data within container</a:t>
            </a:r>
          </a:p>
          <a:p>
            <a:r>
              <a:rPr lang="en-US" dirty="0" smtClean="0"/>
              <a:t>How is this useful?</a:t>
            </a:r>
          </a:p>
          <a:p>
            <a:pPr lvl="1"/>
            <a:r>
              <a:rPr lang="en-US" dirty="0" smtClean="0"/>
              <a:t>List of game objects</a:t>
            </a:r>
          </a:p>
          <a:p>
            <a:pPr lvl="1"/>
            <a:r>
              <a:rPr lang="en-US" dirty="0" smtClean="0"/>
              <a:t>List of levels</a:t>
            </a:r>
          </a:p>
        </p:txBody>
      </p:sp>
    </p:spTree>
    <p:extLst>
      <p:ext uri="{BB962C8B-B14F-4D97-AF65-F5344CB8AC3E}">
        <p14:creationId xmlns:p14="http://schemas.microsoft.com/office/powerpoint/2010/main" val="408217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Types of containers useful for GAM 150</a:t>
            </a:r>
          </a:p>
          <a:p>
            <a:pPr lvl="1"/>
            <a:r>
              <a:rPr lang="en-US" dirty="0" smtClean="0"/>
              <a:t>Linked list</a:t>
            </a:r>
          </a:p>
          <a:p>
            <a:pPr lvl="2"/>
            <a:r>
              <a:rPr lang="en-US" dirty="0" smtClean="0"/>
              <a:t>Only container I used in GAM 150</a:t>
            </a:r>
          </a:p>
          <a:p>
            <a:pPr lvl="2"/>
            <a:r>
              <a:rPr lang="en-US" dirty="0" smtClean="0"/>
              <a:t>Use linked lists for</a:t>
            </a:r>
          </a:p>
          <a:p>
            <a:pPr lvl="3"/>
            <a:r>
              <a:rPr lang="en-US" dirty="0" smtClean="0"/>
              <a:t>Everything that requires lots of insertion/removal</a:t>
            </a:r>
          </a:p>
          <a:p>
            <a:pPr lvl="2"/>
            <a:r>
              <a:rPr lang="en-US" dirty="0" smtClean="0"/>
              <a:t>Searching not as good as array</a:t>
            </a:r>
          </a:p>
          <a:p>
            <a:pPr lvl="1"/>
            <a:r>
              <a:rPr lang="en-US" dirty="0" smtClean="0"/>
              <a:t>Array</a:t>
            </a:r>
          </a:p>
          <a:p>
            <a:pPr lvl="2"/>
            <a:r>
              <a:rPr lang="en-US" dirty="0" smtClean="0"/>
              <a:t>Use arrays for</a:t>
            </a:r>
          </a:p>
          <a:p>
            <a:pPr lvl="3"/>
            <a:r>
              <a:rPr lang="en-US" dirty="0" smtClean="0"/>
              <a:t>Fast iteration and element lookup</a:t>
            </a:r>
          </a:p>
          <a:p>
            <a:pPr lvl="2"/>
            <a:r>
              <a:rPr lang="en-US" dirty="0" smtClean="0"/>
              <a:t>Insertion/removal difficult and slow</a:t>
            </a:r>
          </a:p>
          <a:p>
            <a:pPr lvl="1"/>
            <a:r>
              <a:rPr lang="en-US" dirty="0" smtClean="0"/>
              <a:t>Hash table?</a:t>
            </a:r>
          </a:p>
          <a:p>
            <a:pPr lvl="2"/>
            <a:r>
              <a:rPr lang="en-US" dirty="0" smtClean="0"/>
              <a:t>Can index array with non-integers</a:t>
            </a:r>
          </a:p>
          <a:p>
            <a:pPr lvl="3"/>
            <a:r>
              <a:rPr lang="en-US" dirty="0" smtClean="0"/>
              <a:t>“Named” elements</a:t>
            </a:r>
          </a:p>
          <a:p>
            <a:pPr lvl="2"/>
            <a:r>
              <a:rPr lang="en-US" dirty="0" smtClean="0"/>
              <a:t>A bit advanced, email me later if interested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Made engine in C during summer before Sophomore year</a:t>
            </a:r>
          </a:p>
          <a:p>
            <a:pPr lvl="1"/>
            <a:r>
              <a:rPr lang="en-US" dirty="0" err="1">
                <a:hlinkClick r:id="rId2"/>
              </a:rPr>
              <a:t>AsciiEngine</a:t>
            </a:r>
            <a:endParaRPr lang="en-US" dirty="0"/>
          </a:p>
          <a:p>
            <a:r>
              <a:rPr lang="en-US" dirty="0"/>
              <a:t>Love architecture with clean and powerful APIs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-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uses</a:t>
            </a:r>
          </a:p>
          <a:p>
            <a:pPr lvl="1"/>
            <a:r>
              <a:rPr lang="en-US" dirty="0" smtClean="0"/>
              <a:t>Put some on the stack to hold:</a:t>
            </a:r>
          </a:p>
          <a:p>
            <a:pPr lvl="2"/>
            <a:r>
              <a:rPr lang="en-US" dirty="0" smtClean="0"/>
              <a:t>Image pointers</a:t>
            </a:r>
          </a:p>
          <a:p>
            <a:pPr lvl="2"/>
            <a:r>
              <a:rPr lang="en-US" dirty="0" smtClean="0"/>
              <a:t>Level pointers</a:t>
            </a:r>
          </a:p>
          <a:p>
            <a:pPr lvl="2"/>
            <a:r>
              <a:rPr lang="en-US" dirty="0" smtClean="0"/>
              <a:t>More! – More info in </a:t>
            </a:r>
            <a:r>
              <a:rPr lang="en-US" dirty="0" err="1" smtClean="0"/>
              <a:t>GameObject</a:t>
            </a:r>
            <a:r>
              <a:rPr lang="en-US" dirty="0" smtClean="0"/>
              <a:t> Design lecture</a:t>
            </a:r>
          </a:p>
          <a:p>
            <a:r>
              <a:rPr lang="en-US" dirty="0" smtClean="0"/>
              <a:t>Arrays are powerful when used with </a:t>
            </a:r>
            <a:r>
              <a:rPr lang="en-US" dirty="0" err="1" smtClean="0"/>
              <a:t>enum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785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-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</a:p>
          <a:p>
            <a:pPr lvl="1"/>
            <a:r>
              <a:rPr lang="en-US" dirty="0" smtClean="0"/>
              <a:t>Each image has id</a:t>
            </a:r>
          </a:p>
          <a:p>
            <a:r>
              <a:rPr lang="en-US" dirty="0" smtClean="0"/>
              <a:t>Add new ID to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IMG_COUNT updates</a:t>
            </a:r>
          </a:p>
          <a:p>
            <a:pPr lvl="1"/>
            <a:r>
              <a:rPr lang="en-US" dirty="0" smtClean="0"/>
              <a:t>Size of the IMAGES</a:t>
            </a:r>
            <a:br>
              <a:rPr lang="en-US" dirty="0" smtClean="0"/>
            </a:br>
            <a:r>
              <a:rPr lang="en-US" dirty="0" smtClean="0"/>
              <a:t>array is updated</a:t>
            </a:r>
          </a:p>
          <a:p>
            <a:r>
              <a:rPr lang="en-US" dirty="0" smtClean="0"/>
              <a:t>Can initialize IMAGES</a:t>
            </a:r>
            <a:br>
              <a:rPr lang="en-US" dirty="0" smtClean="0"/>
            </a:br>
            <a:r>
              <a:rPr lang="en-US" dirty="0" smtClean="0"/>
              <a:t>array</a:t>
            </a:r>
            <a:r>
              <a:rPr lang="en-US" dirty="0"/>
              <a:t> </a:t>
            </a:r>
            <a:r>
              <a:rPr lang="en-US" dirty="0" smtClean="0"/>
              <a:t>upon game</a:t>
            </a:r>
            <a:br>
              <a:rPr lang="en-US" dirty="0" smtClean="0"/>
            </a:br>
            <a:r>
              <a:rPr lang="en-US" dirty="0" smtClean="0"/>
              <a:t>startup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591" y="1570749"/>
            <a:ext cx="4457700" cy="5259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8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-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Constant time lookup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Macro variation</a:t>
            </a:r>
          </a:p>
          <a:p>
            <a:endParaRPr lang="en-US" dirty="0"/>
          </a:p>
          <a:p>
            <a:endParaRPr lang="en-US" dirty="0" smtClean="0"/>
          </a:p>
          <a:p>
            <a:pPr lvl="3"/>
            <a:r>
              <a:rPr lang="en-US" dirty="0" smtClean="0"/>
              <a:t>No real benefit to macro here, just demonstration</a:t>
            </a:r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7296"/>
            <a:ext cx="3835083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44" y="4391891"/>
            <a:ext cx="381846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00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–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Consists of nodes</a:t>
            </a:r>
          </a:p>
          <a:p>
            <a:pPr lvl="1"/>
            <a:r>
              <a:rPr lang="en-US" dirty="0" smtClean="0"/>
              <a:t>A	node holds some data</a:t>
            </a:r>
          </a:p>
          <a:p>
            <a:pPr lvl="1"/>
            <a:r>
              <a:rPr lang="en-US" dirty="0" smtClean="0"/>
              <a:t>Has pointer to next node in list</a:t>
            </a:r>
          </a:p>
          <a:p>
            <a:pPr lvl="1"/>
            <a:r>
              <a:rPr lang="en-US" dirty="0" smtClean="0"/>
              <a:t>Last node NULL</a:t>
            </a:r>
          </a:p>
          <a:p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17" y="3657600"/>
            <a:ext cx="547209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0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–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node structure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371266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47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–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Store pointer to first node somewhere</a:t>
            </a:r>
          </a:p>
          <a:p>
            <a:pPr lvl="1"/>
            <a:r>
              <a:rPr lang="en-US" dirty="0" smtClean="0"/>
              <a:t>Call this head</a:t>
            </a:r>
          </a:p>
          <a:p>
            <a:r>
              <a:rPr lang="en-US" dirty="0" smtClean="0"/>
              <a:t>Loop through a list:</a:t>
            </a:r>
          </a:p>
          <a:p>
            <a:pPr lvl="1"/>
            <a:r>
              <a:rPr lang="en-US" dirty="0" smtClean="0"/>
              <a:t>Copy head pointer</a:t>
            </a:r>
          </a:p>
          <a:p>
            <a:pPr lvl="1"/>
            <a:r>
              <a:rPr lang="en-US" dirty="0" smtClean="0"/>
              <a:t>Go to next pointer</a:t>
            </a:r>
          </a:p>
          <a:p>
            <a:pPr lvl="1"/>
            <a:r>
              <a:rPr lang="en-US" dirty="0" smtClean="0"/>
              <a:t>Stop at NULL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696691"/>
            <a:ext cx="3598333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08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–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Insert a new item into list: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5" y="2369130"/>
            <a:ext cx="73818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8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–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lists to store game objects</a:t>
            </a:r>
          </a:p>
          <a:p>
            <a:r>
              <a:rPr lang="en-US" dirty="0" smtClean="0"/>
              <a:t>On object creation (</a:t>
            </a:r>
            <a:r>
              <a:rPr lang="en-US" dirty="0" err="1" smtClean="0"/>
              <a:t>malloc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Insert into list of all objects</a:t>
            </a:r>
          </a:p>
          <a:p>
            <a:r>
              <a:rPr lang="en-US" dirty="0" smtClean="0"/>
              <a:t>Can have multiple lists of game objects</a:t>
            </a:r>
          </a:p>
          <a:p>
            <a:pPr lvl="1"/>
            <a:r>
              <a:rPr lang="en-US" dirty="0" smtClean="0"/>
              <a:t>In 150 I had:</a:t>
            </a:r>
          </a:p>
          <a:p>
            <a:pPr lvl="2"/>
            <a:r>
              <a:rPr lang="en-US" dirty="0" smtClean="0"/>
              <a:t>List for projectiles</a:t>
            </a:r>
          </a:p>
          <a:p>
            <a:pPr lvl="2"/>
            <a:r>
              <a:rPr lang="en-US" dirty="0" smtClean="0"/>
              <a:t>List for “normal objects”</a:t>
            </a:r>
          </a:p>
        </p:txBody>
      </p:sp>
    </p:spTree>
    <p:extLst>
      <p:ext uri="{BB962C8B-B14F-4D97-AF65-F5344CB8AC3E}">
        <p14:creationId xmlns:p14="http://schemas.microsoft.com/office/powerpoint/2010/main" val="36215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–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9457" y="1600200"/>
            <a:ext cx="8153400" cy="4495800"/>
          </a:xfrm>
        </p:spPr>
        <p:txBody>
          <a:bodyPr/>
          <a:lstStyle/>
          <a:p>
            <a:r>
              <a:rPr lang="en-US" dirty="0" smtClean="0"/>
              <a:t>List of all objects allows</a:t>
            </a:r>
          </a:p>
          <a:p>
            <a:pPr lvl="1"/>
            <a:r>
              <a:rPr lang="en-US" dirty="0" smtClean="0"/>
              <a:t>Simple to apply an operation on each object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Draw all objects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10" y="3685310"/>
            <a:ext cx="481606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9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Generic</a:t>
            </a:r>
          </a:p>
          <a:p>
            <a:pPr lvl="1"/>
            <a:r>
              <a:rPr lang="en-US" dirty="0" smtClean="0"/>
              <a:t>The ability to reuse code in multiple situations.</a:t>
            </a:r>
          </a:p>
          <a:p>
            <a:r>
              <a:rPr lang="en-US" dirty="0" smtClean="0"/>
              <a:t>Previous containers type dependent</a:t>
            </a:r>
          </a:p>
          <a:p>
            <a:r>
              <a:rPr lang="en-US" dirty="0" smtClean="0"/>
              <a:t>Generic container is “</a:t>
            </a:r>
            <a:r>
              <a:rPr lang="en-US" dirty="0" err="1" smtClean="0"/>
              <a:t>typeless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Or can be used with multiple types</a:t>
            </a:r>
          </a:p>
          <a:p>
            <a:r>
              <a:rPr lang="en-US" dirty="0" smtClean="0"/>
              <a:t>Write many typed containers</a:t>
            </a:r>
          </a:p>
          <a:p>
            <a:pPr lvl="1"/>
            <a:r>
              <a:rPr lang="en-US" dirty="0" smtClean="0"/>
              <a:t>One for each type</a:t>
            </a:r>
          </a:p>
          <a:p>
            <a:r>
              <a:rPr lang="en-US" dirty="0" smtClean="0"/>
              <a:t>Or write one generic container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a struct?</a:t>
            </a:r>
          </a:p>
          <a:p>
            <a:pPr lvl="1"/>
            <a:r>
              <a:rPr lang="en-US" dirty="0" smtClean="0"/>
              <a:t>Holds some data packed together in memory</a:t>
            </a:r>
          </a:p>
          <a:p>
            <a:r>
              <a:rPr lang="en-US" dirty="0" smtClean="0"/>
              <a:t>Why use structures?</a:t>
            </a:r>
          </a:p>
          <a:p>
            <a:pPr lvl="1"/>
            <a:r>
              <a:rPr lang="en-US" dirty="0" smtClean="0"/>
              <a:t>Prevent loose variables</a:t>
            </a:r>
            <a:endParaRPr lang="en-US" dirty="0"/>
          </a:p>
          <a:p>
            <a:pPr lvl="1"/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13018"/>
            <a:ext cx="450604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65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Generic code in C</a:t>
            </a:r>
          </a:p>
          <a:p>
            <a:pPr lvl="1"/>
            <a:r>
              <a:rPr lang="en-US" dirty="0" smtClean="0"/>
              <a:t>Two ways I know</a:t>
            </a:r>
          </a:p>
          <a:p>
            <a:pPr lvl="2"/>
            <a:r>
              <a:rPr lang="en-US" dirty="0" smtClean="0"/>
              <a:t>Macro</a:t>
            </a:r>
          </a:p>
          <a:p>
            <a:pPr lvl="2"/>
            <a:r>
              <a:rPr lang="en-US" dirty="0" smtClean="0"/>
              <a:t>Pointer typecasting</a:t>
            </a:r>
          </a:p>
          <a:p>
            <a:r>
              <a:rPr lang="en-US" dirty="0" smtClean="0">
                <a:hlinkClick r:id="rId2"/>
              </a:rPr>
              <a:t>Macros</a:t>
            </a:r>
            <a:endParaRPr lang="en-US" dirty="0" smtClean="0"/>
          </a:p>
          <a:p>
            <a:pPr lvl="1"/>
            <a:r>
              <a:rPr lang="en-US" dirty="0" smtClean="0"/>
              <a:t>Hard to debug!</a:t>
            </a:r>
          </a:p>
          <a:p>
            <a:pPr lvl="1"/>
            <a:r>
              <a:rPr lang="en-US" dirty="0" smtClean="0"/>
              <a:t>Annoying to use</a:t>
            </a:r>
          </a:p>
          <a:p>
            <a:pPr lvl="2"/>
            <a:r>
              <a:rPr lang="en-US" dirty="0" smtClean="0"/>
              <a:t>Syntax limitations</a:t>
            </a:r>
          </a:p>
          <a:p>
            <a:r>
              <a:rPr lang="en-US" dirty="0" smtClean="0"/>
              <a:t>Pointer typecasting</a:t>
            </a:r>
          </a:p>
          <a:p>
            <a:pPr lvl="1"/>
            <a:r>
              <a:rPr lang="en-US" dirty="0" smtClean="0"/>
              <a:t>Annoying to typecast</a:t>
            </a:r>
          </a:p>
          <a:p>
            <a:pPr lvl="1"/>
            <a:r>
              <a:rPr lang="en-US" dirty="0" smtClean="0"/>
              <a:t>Easier to debug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44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Generic containers with macros</a:t>
            </a:r>
          </a:p>
          <a:p>
            <a:pPr lvl="1"/>
            <a:r>
              <a:rPr lang="en-US" dirty="0" smtClean="0"/>
              <a:t>Will not cover in this lecture</a:t>
            </a:r>
          </a:p>
          <a:p>
            <a:pPr lvl="1"/>
            <a:r>
              <a:rPr lang="en-US" dirty="0" smtClean="0"/>
              <a:t>I tried this out</a:t>
            </a:r>
          </a:p>
          <a:p>
            <a:pPr lvl="2"/>
            <a:r>
              <a:rPr lang="en-US" dirty="0" smtClean="0"/>
              <a:t>Clunky, hard to debug</a:t>
            </a:r>
          </a:p>
          <a:p>
            <a:r>
              <a:rPr lang="en-US" dirty="0" smtClean="0"/>
              <a:t>Two options left besides macros</a:t>
            </a:r>
          </a:p>
          <a:p>
            <a:pPr lvl="1"/>
            <a:r>
              <a:rPr lang="en-US" dirty="0" smtClean="0"/>
              <a:t>Pointer casting</a:t>
            </a:r>
          </a:p>
          <a:p>
            <a:pPr lvl="1"/>
            <a:r>
              <a:rPr lang="en-US" dirty="0" smtClean="0"/>
              <a:t>Copy paste code for each type</a:t>
            </a:r>
          </a:p>
          <a:p>
            <a:pPr lvl="1"/>
            <a:r>
              <a:rPr lang="en-US" dirty="0" smtClean="0"/>
              <a:t>Each choice works</a:t>
            </a:r>
          </a:p>
          <a:p>
            <a:pPr lvl="2"/>
            <a:r>
              <a:rPr lang="en-US" dirty="0" smtClean="0"/>
              <a:t>Make decision based on your own needs, skill, and time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1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Copy paste code for each type</a:t>
            </a:r>
          </a:p>
          <a:p>
            <a:r>
              <a:rPr lang="en-US" dirty="0" smtClean="0"/>
              <a:t>Easy to implement</a:t>
            </a:r>
          </a:p>
          <a:p>
            <a:r>
              <a:rPr lang="en-US" dirty="0" smtClean="0"/>
              <a:t>Requires a lot of code to be written</a:t>
            </a:r>
          </a:p>
          <a:p>
            <a:r>
              <a:rPr lang="en-US" dirty="0" smtClean="0"/>
              <a:t>Pretty annoying to manage them all</a:t>
            </a:r>
          </a:p>
        </p:txBody>
      </p:sp>
    </p:spTree>
    <p:extLst>
      <p:ext uri="{BB962C8B-B14F-4D97-AF65-F5344CB8AC3E}">
        <p14:creationId xmlns:p14="http://schemas.microsoft.com/office/powerpoint/2010/main" val="113769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Linked list for int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10691"/>
            <a:ext cx="7087500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5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Linked list for </a:t>
            </a:r>
            <a:r>
              <a:rPr lang="en-US" dirty="0" smtClean="0"/>
              <a:t>float</a:t>
            </a: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2500745"/>
            <a:ext cx="709766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9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Linked list for “</a:t>
            </a:r>
            <a:r>
              <a:rPr lang="en-US" dirty="0" err="1" smtClean="0"/>
              <a:t>typeless</a:t>
            </a:r>
            <a:r>
              <a:rPr lang="en-US" dirty="0" smtClean="0"/>
              <a:t> type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Example code on </a:t>
            </a:r>
            <a:r>
              <a:rPr lang="en-US" dirty="0" err="1" smtClean="0"/>
              <a:t>moodle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454" y="2971800"/>
            <a:ext cx="2442322" cy="338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57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Ask Doug Schilling for advice! He’s awesome</a:t>
            </a:r>
          </a:p>
          <a:p>
            <a:r>
              <a:rPr lang="en-US" dirty="0" smtClean="0"/>
              <a:t>Study about linked lists</a:t>
            </a:r>
          </a:p>
          <a:p>
            <a:r>
              <a:rPr lang="en-US" dirty="0" smtClean="0"/>
              <a:t>Keep things as simple as you can</a:t>
            </a:r>
          </a:p>
          <a:p>
            <a:pPr lvl="1"/>
            <a:r>
              <a:rPr lang="en-US" dirty="0" smtClean="0"/>
              <a:t>Over-complexity is a sign of bad design</a:t>
            </a:r>
          </a:p>
          <a:p>
            <a:r>
              <a:rPr lang="en-US" dirty="0" smtClean="0"/>
              <a:t>Ask upper classmen questions</a:t>
            </a:r>
          </a:p>
          <a:p>
            <a:pPr lvl="1"/>
            <a:r>
              <a:rPr lang="en-US" dirty="0" smtClean="0"/>
              <a:t>Email me: r.gaul@digipen.edu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Anyone have 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8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2D vector or point with struct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typedef</a:t>
            </a:r>
            <a:endParaRPr lang="en-US" dirty="0" smtClean="0"/>
          </a:p>
          <a:p>
            <a:pPr lvl="1"/>
            <a:r>
              <a:rPr lang="en-US" dirty="0" smtClean="0"/>
              <a:t>Packed in memory together</a:t>
            </a:r>
          </a:p>
          <a:p>
            <a:pPr lvl="1"/>
            <a:r>
              <a:rPr lang="en-US" dirty="0" smtClean="0"/>
              <a:t>Can reference multiple variables as single unit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854" y="3768436"/>
            <a:ext cx="4053115" cy="242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42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Imagine function like so:</a:t>
            </a:r>
          </a:p>
          <a:p>
            <a:pPr lvl="1"/>
            <a:r>
              <a:rPr lang="en-US" dirty="0" smtClean="0"/>
              <a:t>Pass two float pointers?</a:t>
            </a:r>
          </a:p>
          <a:p>
            <a:pPr lvl="1"/>
            <a:r>
              <a:rPr lang="en-US" dirty="0" smtClean="0"/>
              <a:t>Unclear how </a:t>
            </a:r>
            <a:r>
              <a:rPr lang="en-US" dirty="0" err="1" smtClean="0"/>
              <a:t>params</a:t>
            </a:r>
            <a:r>
              <a:rPr lang="en-US" dirty="0" smtClean="0"/>
              <a:t> x and y relate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64" y="3368166"/>
            <a:ext cx="6879157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69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Variables need clear meaning</a:t>
            </a:r>
          </a:p>
          <a:p>
            <a:r>
              <a:rPr lang="en-US" dirty="0" smtClean="0"/>
              <a:t>Structures specify relationship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05" y="3048000"/>
            <a:ext cx="5425566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93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Things that should be structures:</a:t>
            </a:r>
          </a:p>
          <a:p>
            <a:pPr lvl="1"/>
            <a:r>
              <a:rPr lang="en-US" dirty="0" err="1" smtClean="0"/>
              <a:t>GameObject</a:t>
            </a:r>
            <a:endParaRPr lang="en-US" dirty="0" smtClean="0"/>
          </a:p>
          <a:p>
            <a:pPr lvl="2"/>
            <a:r>
              <a:rPr lang="en-US" dirty="0" smtClean="0"/>
              <a:t>ID, function pointers</a:t>
            </a:r>
          </a:p>
          <a:p>
            <a:pPr lvl="1"/>
            <a:r>
              <a:rPr lang="en-US" dirty="0" smtClean="0"/>
              <a:t>Images</a:t>
            </a:r>
          </a:p>
          <a:p>
            <a:pPr lvl="2"/>
            <a:r>
              <a:rPr lang="en-US" dirty="0" smtClean="0"/>
              <a:t>Pointer to image, width, height</a:t>
            </a:r>
          </a:p>
          <a:p>
            <a:pPr lvl="1"/>
            <a:r>
              <a:rPr lang="en-US" dirty="0" smtClean="0"/>
              <a:t>Point2D or Vector2D</a:t>
            </a:r>
          </a:p>
          <a:p>
            <a:pPr lvl="2"/>
            <a:r>
              <a:rPr lang="en-US" dirty="0" smtClean="0"/>
              <a:t>X and Y components</a:t>
            </a:r>
          </a:p>
          <a:p>
            <a:r>
              <a:rPr lang="en-US" dirty="0" smtClean="0"/>
              <a:t>Passing pointer to struct is very fast</a:t>
            </a:r>
          </a:p>
          <a:p>
            <a:pPr lvl="1"/>
            <a:r>
              <a:rPr lang="en-US" dirty="0" smtClean="0"/>
              <a:t>Passing many variables instead</a:t>
            </a:r>
          </a:p>
          <a:p>
            <a:pPr lvl="1"/>
            <a:r>
              <a:rPr lang="en-US" dirty="0" smtClean="0"/>
              <a:t>Very slow</a:t>
            </a:r>
          </a:p>
          <a:p>
            <a:pPr lvl="1"/>
            <a:r>
              <a:rPr lang="en-US" dirty="0" smtClean="0"/>
              <a:t>Hard to read code</a:t>
            </a:r>
          </a:p>
          <a:p>
            <a:pPr lvl="1"/>
            <a:r>
              <a:rPr lang="en-US" dirty="0" smtClean="0"/>
              <a:t>Sloppy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and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should all be familiar with pointers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Pointer arithmetic</a:t>
            </a:r>
          </a:p>
          <a:p>
            <a:pPr lvl="1"/>
            <a:r>
              <a:rPr lang="en-US" dirty="0" smtClean="0"/>
              <a:t>Arrays and pointers</a:t>
            </a:r>
          </a:p>
          <a:p>
            <a:pPr lvl="2"/>
            <a:r>
              <a:rPr lang="en-US" dirty="0" smtClean="0"/>
              <a:t>Looping</a:t>
            </a:r>
          </a:p>
          <a:p>
            <a:pPr lvl="2"/>
            <a:r>
              <a:rPr lang="en-US" dirty="0" smtClean="0"/>
              <a:t>Implicit array decay to pointer</a:t>
            </a:r>
          </a:p>
          <a:p>
            <a:pPr lvl="1"/>
            <a:r>
              <a:rPr lang="en-US" dirty="0" smtClean="0"/>
              <a:t>How to use pointer to struct</a:t>
            </a:r>
            <a:endParaRPr lang="en-US" dirty="0"/>
          </a:p>
          <a:p>
            <a:r>
              <a:rPr lang="en-US" dirty="0" smtClean="0"/>
              <a:t>I won’t cover these topics in this lecture</a:t>
            </a:r>
          </a:p>
          <a:p>
            <a:pPr lvl="1"/>
            <a:r>
              <a:rPr lang="en-US" dirty="0" smtClean="0"/>
              <a:t>If you need some help with the above just email me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683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1078</TotalTime>
  <Words>1107</Words>
  <Application>Microsoft Office PowerPoint</Application>
  <PresentationFormat>On-screen Show (4:3)</PresentationFormat>
  <Paragraphs>311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Median</vt:lpstr>
      <vt:lpstr>Pointers, structures, the c macro and Containers  for gam 150 CLUB</vt:lpstr>
      <vt:lpstr>Who am I?</vt:lpstr>
      <vt:lpstr>Who am I?</vt:lpstr>
      <vt:lpstr>Structures</vt:lpstr>
      <vt:lpstr>Structures</vt:lpstr>
      <vt:lpstr>Structures</vt:lpstr>
      <vt:lpstr>Structures</vt:lpstr>
      <vt:lpstr>Structures</vt:lpstr>
      <vt:lpstr>Pointers and Structs</vt:lpstr>
      <vt:lpstr>Pointers and Structs</vt:lpstr>
      <vt:lpstr>Pointers and Structs</vt:lpstr>
      <vt:lpstr>Pointers and Structs</vt:lpstr>
      <vt:lpstr>Pointers and Structs</vt:lpstr>
      <vt:lpstr>Pointers and Structs</vt:lpstr>
      <vt:lpstr>Pointers and Structs</vt:lpstr>
      <vt:lpstr>Pointers and Structs</vt:lpstr>
      <vt:lpstr>Pointers and Structs</vt:lpstr>
      <vt:lpstr>Pointers and Structs</vt:lpstr>
      <vt:lpstr>The C Macro</vt:lpstr>
      <vt:lpstr>The C Macro</vt:lpstr>
      <vt:lpstr>The C Macro</vt:lpstr>
      <vt:lpstr>The C Macro</vt:lpstr>
      <vt:lpstr>The C Macro</vt:lpstr>
      <vt:lpstr>The C Macro</vt:lpstr>
      <vt:lpstr>The C Macro</vt:lpstr>
      <vt:lpstr>The C Macro</vt:lpstr>
      <vt:lpstr>The C Macro</vt:lpstr>
      <vt:lpstr>Containers</vt:lpstr>
      <vt:lpstr>Containers</vt:lpstr>
      <vt:lpstr>Containers - Array</vt:lpstr>
      <vt:lpstr>Containers - Array</vt:lpstr>
      <vt:lpstr>Containers - Array</vt:lpstr>
      <vt:lpstr>Containers – Linked List</vt:lpstr>
      <vt:lpstr>Containers – Linked List</vt:lpstr>
      <vt:lpstr>Containers – Linked List</vt:lpstr>
      <vt:lpstr>Containers – Linked List</vt:lpstr>
      <vt:lpstr>Containers – Linked List</vt:lpstr>
      <vt:lpstr>Containers – Linked List</vt:lpstr>
      <vt:lpstr>Generic Containers</vt:lpstr>
      <vt:lpstr>Generic Containers</vt:lpstr>
      <vt:lpstr>Generic Containers</vt:lpstr>
      <vt:lpstr>Generic Containers</vt:lpstr>
      <vt:lpstr>Generic Containers</vt:lpstr>
      <vt:lpstr>Generic Containers</vt:lpstr>
      <vt:lpstr>Generic Containers</vt:lpstr>
      <vt:lpstr>Final Tips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Pointers, structures, the c macro and Containers  for gam 150 CLUB</dc:title>
  <dc:creator>Cecil's Damn PC</dc:creator>
  <cp:lastModifiedBy>Cecil's Damn PC</cp:lastModifiedBy>
  <cp:revision>22</cp:revision>
  <dcterms:created xsi:type="dcterms:W3CDTF">2013-01-10T23:52:30Z</dcterms:created>
  <dcterms:modified xsi:type="dcterms:W3CDTF">2013-01-15T02:14:56Z</dcterms:modified>
</cp:coreProperties>
</file>