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14" r:id="rId3"/>
    <p:sldId id="313" r:id="rId4"/>
    <p:sldId id="312" r:id="rId5"/>
    <p:sldId id="295" r:id="rId6"/>
    <p:sldId id="311" r:id="rId7"/>
    <p:sldId id="294" r:id="rId8"/>
    <p:sldId id="315" r:id="rId9"/>
    <p:sldId id="297" r:id="rId10"/>
    <p:sldId id="296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8" r:id="rId21"/>
    <p:sldId id="309" r:id="rId22"/>
    <p:sldId id="310" r:id="rId2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A3E"/>
    <a:srgbClr val="ED7D31"/>
    <a:srgbClr val="BB0856"/>
    <a:srgbClr val="612053"/>
    <a:srgbClr val="FFDD9D"/>
    <a:srgbClr val="BDD495"/>
    <a:srgbClr val="0D165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77698" autoAdjust="0"/>
  </p:normalViewPr>
  <p:slideViewPr>
    <p:cSldViewPr snapToGrid="0">
      <p:cViewPr varScale="1">
        <p:scale>
          <a:sx n="89" d="100"/>
          <a:sy n="89" d="100"/>
        </p:scale>
        <p:origin x="133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08C84-95AC-4B04-A0D3-8607BD042ECD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8EB5E-8291-4918-89D9-10BDB096D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695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8EB5E-8291-4918-89D9-10BDB096D9E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405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22</a:t>
            </a:r>
            <a:r>
              <a:rPr lang="zh-CN" altLang="en-US" dirty="0" smtClean="0"/>
              <a:t>日，</a:t>
            </a:r>
            <a:r>
              <a:rPr lang="en-US" altLang="zh-CN" dirty="0" smtClean="0"/>
              <a:t>T-Mobile</a:t>
            </a:r>
            <a:r>
              <a:rPr lang="zh-CN" altLang="en-US" dirty="0" smtClean="0"/>
              <a:t>在纽约正式发布第一款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手机</a:t>
            </a:r>
            <a:r>
              <a:rPr lang="en-US" altLang="zh-CN" dirty="0" smtClean="0"/>
              <a:t>——T-Mobile G1</a:t>
            </a:r>
            <a:r>
              <a:rPr lang="zh-CN" altLang="en-US" dirty="0" smtClean="0"/>
              <a:t>开始，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系统不断地获得各个手机厂商的青睐。</a:t>
            </a:r>
            <a:endParaRPr lang="en-US" altLang="zh-CN" dirty="0" smtClean="0"/>
          </a:p>
          <a:p>
            <a:r>
              <a:rPr lang="en-US" altLang="zh-CN" dirty="0" smtClean="0"/>
              <a:t>2010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7</a:t>
            </a:r>
            <a:r>
              <a:rPr lang="zh-CN" altLang="en-US" dirty="0" smtClean="0"/>
              <a:t>日，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在其美国总部正式向外界发布了旗下首款合作品牌手机</a:t>
            </a:r>
            <a:r>
              <a:rPr lang="en-US" altLang="zh-CN" dirty="0" smtClean="0"/>
              <a:t>Nexus One(HTC G5)</a:t>
            </a:r>
            <a:r>
              <a:rPr lang="zh-CN" altLang="en-US" dirty="0" smtClean="0"/>
              <a:t>，同时对外发售。</a:t>
            </a:r>
            <a:endParaRPr lang="en-US" altLang="zh-CN" dirty="0" smtClean="0"/>
          </a:p>
          <a:p>
            <a:r>
              <a:rPr lang="zh-CN" altLang="en-US" dirty="0" smtClean="0"/>
              <a:t>目前，已发布在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系统的手机厂商包括：三星，</a:t>
            </a:r>
            <a:r>
              <a:rPr lang="en-US" altLang="zh-CN" dirty="0" smtClean="0"/>
              <a:t>HTC</a:t>
            </a:r>
            <a:r>
              <a:rPr lang="zh-CN" altLang="en-US" dirty="0" smtClean="0"/>
              <a:t>，索尼爱立信，</a:t>
            </a:r>
            <a:r>
              <a:rPr lang="en-US" altLang="zh-CN" dirty="0" smtClean="0"/>
              <a:t>LG</a:t>
            </a:r>
            <a:r>
              <a:rPr lang="zh-CN" altLang="en-US" dirty="0" smtClean="0"/>
              <a:t>等；国内厂商如华为，联想，中兴，小米等也都开始发布搭载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系统的手机。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8EB5E-8291-4918-89D9-10BDB096D9E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75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核心库集提供了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语言核心库所能使用的绝大部分功能，而虚拟机则负责运行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应用程序。而</a:t>
            </a:r>
            <a:r>
              <a:rPr lang="en-US" altLang="zh-CN" dirty="0" smtClean="0"/>
              <a:t>ART</a:t>
            </a:r>
            <a:r>
              <a:rPr lang="zh-CN" altLang="en-US" dirty="0" smtClean="0"/>
              <a:t>模式则是在用户安装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时进行预编译（</a:t>
            </a:r>
            <a:r>
              <a:rPr lang="en-US" altLang="zh-CN" dirty="0" smtClean="0"/>
              <a:t>Ahead-of-time</a:t>
            </a:r>
            <a:r>
              <a:rPr lang="zh-CN" altLang="en-US" dirty="0" smtClean="0"/>
              <a:t>，简称</a:t>
            </a:r>
            <a:r>
              <a:rPr lang="en-US" altLang="zh-CN" dirty="0" smtClean="0"/>
              <a:t>AOT</a:t>
            </a:r>
            <a:r>
              <a:rPr lang="zh-CN" altLang="en-US" dirty="0" smtClean="0"/>
              <a:t>）的，将原本在程序中的编译动作提前到应用安装时，这样使得程序在运行时可以减少动态编译的开销，从而提升</a:t>
            </a:r>
            <a:r>
              <a:rPr lang="en-US" altLang="zh-CN" dirty="0" smtClean="0"/>
              <a:t>Android APP</a:t>
            </a:r>
            <a:r>
              <a:rPr lang="zh-CN" altLang="en-US" dirty="0" smtClean="0"/>
              <a:t>的运行效率。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8EB5E-8291-4918-89D9-10BDB096D9E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349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8EB5E-8291-4918-89D9-10BDB096D9E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253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应用中负责与用户交互的组件，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只能通过</a:t>
            </a:r>
            <a:r>
              <a:rPr lang="en-US" altLang="zh-CN" dirty="0" err="1" smtClean="0"/>
              <a:t>setContentView</a:t>
            </a:r>
            <a:r>
              <a:rPr lang="en-US" altLang="zh-CN" dirty="0" smtClean="0"/>
              <a:t>(View)</a:t>
            </a:r>
            <a:r>
              <a:rPr lang="zh-CN" altLang="en-US" dirty="0" smtClean="0"/>
              <a:t>来显示指定组件。</a:t>
            </a:r>
            <a:endParaRPr lang="en-US" altLang="zh-CN" dirty="0" smtClean="0"/>
          </a:p>
          <a:p>
            <a:r>
              <a:rPr lang="en-US" altLang="zh-CN" dirty="0" smtClean="0"/>
              <a:t>View</a:t>
            </a:r>
            <a:r>
              <a:rPr lang="zh-CN" altLang="en-US" dirty="0" smtClean="0"/>
              <a:t>组件是所有</a:t>
            </a:r>
            <a:r>
              <a:rPr lang="en-US" altLang="zh-CN" dirty="0" smtClean="0"/>
              <a:t>UI</a:t>
            </a:r>
            <a:r>
              <a:rPr lang="zh-CN" altLang="en-US" dirty="0" smtClean="0"/>
              <a:t>控件、容器控件的基类，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组件就是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应用中用户实实在在看到的部分。</a:t>
            </a:r>
            <a:endParaRPr lang="en-US" altLang="zh-CN" dirty="0" smtClean="0"/>
          </a:p>
          <a:p>
            <a:r>
              <a:rPr lang="en-US" altLang="zh-CN" dirty="0" smtClean="0"/>
              <a:t>Service</a:t>
            </a:r>
            <a:r>
              <a:rPr lang="zh-CN" altLang="en-US" dirty="0" smtClean="0"/>
              <a:t>通常位于后台运行，拥有自己独立的生命周期，为其他组件提供后台服务或监控其他组件的运行状态。</a:t>
            </a:r>
            <a:endParaRPr lang="en-US" altLang="zh-CN" dirty="0" smtClean="0"/>
          </a:p>
          <a:p>
            <a:r>
              <a:rPr lang="en-US" altLang="zh-CN" dirty="0" err="1" smtClean="0"/>
              <a:t>BroadcastReceiver</a:t>
            </a:r>
            <a:r>
              <a:rPr lang="zh-CN" altLang="en-US" dirty="0" smtClean="0"/>
              <a:t>代表消息接收器，类似于事件编程中的监听器。</a:t>
            </a:r>
            <a:endParaRPr lang="en-US" altLang="zh-CN" dirty="0" smtClean="0"/>
          </a:p>
          <a:p>
            <a:r>
              <a:rPr lang="en-US" altLang="zh-CN" dirty="0" err="1" smtClean="0"/>
              <a:t>ContentProvider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应用之间实时的数据交换。</a:t>
            </a:r>
            <a:endParaRPr lang="en-US" altLang="zh-CN" dirty="0" smtClean="0"/>
          </a:p>
          <a:p>
            <a:r>
              <a:rPr lang="en-US" altLang="zh-CN" dirty="0" smtClean="0"/>
              <a:t>Intent</a:t>
            </a:r>
            <a:r>
              <a:rPr lang="zh-CN" altLang="en-US" dirty="0" smtClean="0"/>
              <a:t>并不是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应用的组件，是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应用中不同组件之间通信的载体，显示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和隐式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8EB5E-8291-4918-89D9-10BDB096D9E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76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8B879-A7D0-4E0D-97BF-4C8D53E6B2BA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F59A1-8F80-4DF4-9977-98C9577469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75CE9-EB8B-4CB2-8BD6-AC8453F2E030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D6161-976B-4369-A543-C7538948A0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2F3D9-6D14-4128-8A65-3D2330F6EA92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5021C-BAF1-42B5-BA61-0845794391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9A284-99BB-46D2-8EDC-D828E6BD7F09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948D-CB9E-48EC-AC93-81F7DB3822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D898C-9934-40E1-A570-2A8A0DCC2181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94DD7-32C3-470D-B46C-F24F084F4A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A087B-0345-46EA-98E5-A16AE842D7E0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B00A1-2A98-455B-BF1C-4CCC281A66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D8A4E-03EA-4C22-BDD5-0132C2A68502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94B4A-9CD9-4D4C-8831-899C094F90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97CDB-F418-4AFE-AB31-0CCA2DB8948C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92212-7DD8-49DD-ADD8-7E30068541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CDE52-22D1-40EF-A2E2-6495F92196DD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D172A-F74D-451A-B352-3DD8A828D3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2825-CC19-44C9-8718-077EF6D91EE8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D0168-B603-4F2B-8B03-5C54722FD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5A18F-3C91-42A0-AEC8-BA90E764E62F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359F3-83CB-4552-862F-47AE5B1563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87E7DA6-E403-406C-9181-6EF4E699EF90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24AB94-8D45-47CC-81A6-B3D637DC16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u-rise.net.cn/#/peopleInfo/teacher?id=25" TargetMode="External"/><Relationship Id="rId2" Type="http://schemas.openxmlformats.org/officeDocument/2006/relationships/hyperlink" Target="mailto:dailiyun@swu.edu.c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789488" y="4836109"/>
            <a:ext cx="4000500" cy="69532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603" name="文本框 7"/>
          <p:cNvSpPr txBox="1">
            <a:spLocks noChangeArrowheads="1"/>
          </p:cNvSpPr>
          <p:nvPr/>
        </p:nvSpPr>
        <p:spPr bwMode="auto">
          <a:xfrm>
            <a:off x="3187277" y="776351"/>
            <a:ext cx="295465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第一章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106313" y="2163653"/>
            <a:ext cx="5683675" cy="38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5" name="文本框 10"/>
          <p:cNvSpPr txBox="1">
            <a:spLocks noChangeArrowheads="1"/>
          </p:cNvSpPr>
          <p:nvPr/>
        </p:nvSpPr>
        <p:spPr bwMode="auto">
          <a:xfrm>
            <a:off x="5081588" y="4983747"/>
            <a:ext cx="16188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教师：张  衡      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9988" y="1893848"/>
            <a:ext cx="3057525" cy="38161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3414713" y="5183772"/>
            <a:ext cx="13509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765675" y="4836109"/>
            <a:ext cx="234950" cy="69532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任意多边形 22"/>
          <p:cNvSpPr>
            <a:spLocks noChangeArrowheads="1"/>
          </p:cNvSpPr>
          <p:nvPr/>
        </p:nvSpPr>
        <p:spPr bwMode="auto">
          <a:xfrm>
            <a:off x="325013" y="436288"/>
            <a:ext cx="2781300" cy="2781300"/>
          </a:xfrm>
          <a:custGeom>
            <a:avLst/>
            <a:gdLst>
              <a:gd name="T0" fmla="*/ 0 w 2781300"/>
              <a:gd name="T1" fmla="*/ 0 h 2781300"/>
              <a:gd name="T2" fmla="*/ 2781300 w 2781300"/>
              <a:gd name="T3" fmla="*/ 2781300 h 2781300"/>
            </a:gdLst>
            <a:ahLst/>
            <a:cxnLst/>
            <a:rect l="T0" t="T1" r="T2" b="T3"/>
            <a:pathLst>
              <a:path w="2781300" h="2781300">
                <a:moveTo>
                  <a:pt x="2036640" y="1125345"/>
                </a:moveTo>
                <a:cubicBezTo>
                  <a:pt x="1987406" y="1125345"/>
                  <a:pt x="1947494" y="1165257"/>
                  <a:pt x="1947494" y="1214491"/>
                </a:cubicBezTo>
                <a:lnTo>
                  <a:pt x="1947494" y="1646346"/>
                </a:lnTo>
                <a:cubicBezTo>
                  <a:pt x="1947494" y="1695580"/>
                  <a:pt x="1987406" y="1735492"/>
                  <a:pt x="2036640" y="1735492"/>
                </a:cubicBezTo>
                <a:lnTo>
                  <a:pt x="2056954" y="1735492"/>
                </a:lnTo>
                <a:cubicBezTo>
                  <a:pt x="2106188" y="1735492"/>
                  <a:pt x="2146100" y="1695580"/>
                  <a:pt x="2146100" y="1646346"/>
                </a:cubicBezTo>
                <a:lnTo>
                  <a:pt x="2146100" y="1214491"/>
                </a:lnTo>
                <a:cubicBezTo>
                  <a:pt x="2146100" y="1165257"/>
                  <a:pt x="2106188" y="1125345"/>
                  <a:pt x="2056954" y="1125345"/>
                </a:cubicBezTo>
                <a:close/>
                <a:moveTo>
                  <a:pt x="903822" y="1124069"/>
                </a:moveTo>
                <a:lnTo>
                  <a:pt x="903822" y="1463934"/>
                </a:lnTo>
                <a:lnTo>
                  <a:pt x="903822" y="1859990"/>
                </a:lnTo>
                <a:lnTo>
                  <a:pt x="903822" y="1862667"/>
                </a:lnTo>
                <a:lnTo>
                  <a:pt x="904363" y="1862667"/>
                </a:lnTo>
                <a:lnTo>
                  <a:pt x="911603" y="1898532"/>
                </a:lnTo>
                <a:cubicBezTo>
                  <a:pt x="926635" y="1934071"/>
                  <a:pt x="961825" y="1959007"/>
                  <a:pt x="1002839" y="1959007"/>
                </a:cubicBezTo>
                <a:lnTo>
                  <a:pt x="1074515" y="1959007"/>
                </a:lnTo>
                <a:lnTo>
                  <a:pt x="1074515" y="2174934"/>
                </a:lnTo>
                <a:cubicBezTo>
                  <a:pt x="1074515" y="2224168"/>
                  <a:pt x="1114427" y="2264080"/>
                  <a:pt x="1163661" y="2264080"/>
                </a:cubicBezTo>
                <a:lnTo>
                  <a:pt x="1183975" y="2264080"/>
                </a:lnTo>
                <a:cubicBezTo>
                  <a:pt x="1233209" y="2264080"/>
                  <a:pt x="1273121" y="2224168"/>
                  <a:pt x="1273121" y="2174934"/>
                </a:cubicBezTo>
                <a:lnTo>
                  <a:pt x="1273121" y="1959007"/>
                </a:lnTo>
                <a:lnTo>
                  <a:pt x="1497912" y="1959007"/>
                </a:lnTo>
                <a:lnTo>
                  <a:pt x="1497912" y="2190772"/>
                </a:lnTo>
                <a:cubicBezTo>
                  <a:pt x="1497912" y="2240006"/>
                  <a:pt x="1537824" y="2279918"/>
                  <a:pt x="1587058" y="2279918"/>
                </a:cubicBezTo>
                <a:lnTo>
                  <a:pt x="1607372" y="2279918"/>
                </a:lnTo>
                <a:cubicBezTo>
                  <a:pt x="1656606" y="2279918"/>
                  <a:pt x="1696518" y="2240006"/>
                  <a:pt x="1696518" y="2190772"/>
                </a:cubicBezTo>
                <a:lnTo>
                  <a:pt x="1696518" y="1959007"/>
                </a:lnTo>
                <a:lnTo>
                  <a:pt x="1768194" y="1959007"/>
                </a:lnTo>
                <a:cubicBezTo>
                  <a:pt x="1809209" y="1959007"/>
                  <a:pt x="1844398" y="1934071"/>
                  <a:pt x="1859430" y="1898532"/>
                </a:cubicBezTo>
                <a:lnTo>
                  <a:pt x="1866671" y="1862667"/>
                </a:lnTo>
                <a:lnTo>
                  <a:pt x="1867211" y="1862667"/>
                </a:lnTo>
                <a:lnTo>
                  <a:pt x="1867211" y="1859990"/>
                </a:lnTo>
                <a:lnTo>
                  <a:pt x="1867211" y="1463934"/>
                </a:lnTo>
                <a:lnTo>
                  <a:pt x="1867211" y="1124069"/>
                </a:lnTo>
                <a:close/>
                <a:moveTo>
                  <a:pt x="724346" y="1124069"/>
                </a:moveTo>
                <a:cubicBezTo>
                  <a:pt x="675112" y="1124069"/>
                  <a:pt x="635200" y="1163981"/>
                  <a:pt x="635200" y="1213215"/>
                </a:cubicBezTo>
                <a:lnTo>
                  <a:pt x="635200" y="1645070"/>
                </a:lnTo>
                <a:cubicBezTo>
                  <a:pt x="635200" y="1694304"/>
                  <a:pt x="675112" y="1734216"/>
                  <a:pt x="724346" y="1734216"/>
                </a:cubicBezTo>
                <a:lnTo>
                  <a:pt x="744660" y="1734216"/>
                </a:lnTo>
                <a:cubicBezTo>
                  <a:pt x="793894" y="1734216"/>
                  <a:pt x="833806" y="1694304"/>
                  <a:pt x="833806" y="1645070"/>
                </a:cubicBezTo>
                <a:lnTo>
                  <a:pt x="833806" y="1213215"/>
                </a:lnTo>
                <a:cubicBezTo>
                  <a:pt x="833806" y="1163981"/>
                  <a:pt x="793894" y="1124069"/>
                  <a:pt x="744660" y="1124069"/>
                </a:cubicBezTo>
                <a:close/>
                <a:moveTo>
                  <a:pt x="1578194" y="802940"/>
                </a:moveTo>
                <a:cubicBezTo>
                  <a:pt x="1604797" y="802940"/>
                  <a:pt x="1626364" y="824506"/>
                  <a:pt x="1626364" y="851109"/>
                </a:cubicBezTo>
                <a:cubicBezTo>
                  <a:pt x="1626364" y="877712"/>
                  <a:pt x="1604797" y="899279"/>
                  <a:pt x="1578194" y="899279"/>
                </a:cubicBezTo>
                <a:cubicBezTo>
                  <a:pt x="1551591" y="899279"/>
                  <a:pt x="1530025" y="877712"/>
                  <a:pt x="1530025" y="851109"/>
                </a:cubicBezTo>
                <a:cubicBezTo>
                  <a:pt x="1530025" y="824506"/>
                  <a:pt x="1551591" y="802940"/>
                  <a:pt x="1578194" y="802940"/>
                </a:cubicBezTo>
                <a:close/>
                <a:moveTo>
                  <a:pt x="1192839" y="802940"/>
                </a:moveTo>
                <a:cubicBezTo>
                  <a:pt x="1219442" y="802940"/>
                  <a:pt x="1241008" y="824506"/>
                  <a:pt x="1241008" y="851109"/>
                </a:cubicBezTo>
                <a:cubicBezTo>
                  <a:pt x="1241008" y="877712"/>
                  <a:pt x="1219442" y="899279"/>
                  <a:pt x="1192839" y="899279"/>
                </a:cubicBezTo>
                <a:cubicBezTo>
                  <a:pt x="1166236" y="899279"/>
                  <a:pt x="1144669" y="877712"/>
                  <a:pt x="1144669" y="851109"/>
                </a:cubicBezTo>
                <a:cubicBezTo>
                  <a:pt x="1144669" y="824506"/>
                  <a:pt x="1166236" y="802940"/>
                  <a:pt x="1192839" y="802940"/>
                </a:cubicBezTo>
                <a:close/>
                <a:moveTo>
                  <a:pt x="1063954" y="526828"/>
                </a:moveTo>
                <a:cubicBezTo>
                  <a:pt x="1056626" y="526089"/>
                  <a:pt x="1049017" y="528145"/>
                  <a:pt x="1042862" y="533171"/>
                </a:cubicBezTo>
                <a:cubicBezTo>
                  <a:pt x="1030552" y="543224"/>
                  <a:pt x="1028723" y="561353"/>
                  <a:pt x="1038775" y="573662"/>
                </a:cubicBezTo>
                <a:lnTo>
                  <a:pt x="1139217" y="696651"/>
                </a:lnTo>
                <a:lnTo>
                  <a:pt x="1116197" y="706371"/>
                </a:lnTo>
                <a:cubicBezTo>
                  <a:pt x="988065" y="773711"/>
                  <a:pt x="903822" y="887749"/>
                  <a:pt x="903822" y="1017093"/>
                </a:cubicBezTo>
                <a:cubicBezTo>
                  <a:pt x="903822" y="1031561"/>
                  <a:pt x="904876" y="1045837"/>
                  <a:pt x="907180" y="1059844"/>
                </a:cubicBezTo>
                <a:lnTo>
                  <a:pt x="1863853" y="1059844"/>
                </a:lnTo>
                <a:cubicBezTo>
                  <a:pt x="1866157" y="1045837"/>
                  <a:pt x="1867211" y="1031561"/>
                  <a:pt x="1867211" y="1017093"/>
                </a:cubicBezTo>
                <a:cubicBezTo>
                  <a:pt x="1867211" y="887749"/>
                  <a:pt x="1782968" y="773711"/>
                  <a:pt x="1654837" y="706371"/>
                </a:cubicBezTo>
                <a:lnTo>
                  <a:pt x="1609804" y="687357"/>
                </a:lnTo>
                <a:lnTo>
                  <a:pt x="1702656" y="573662"/>
                </a:lnTo>
                <a:cubicBezTo>
                  <a:pt x="1712708" y="561353"/>
                  <a:pt x="1710879" y="543224"/>
                  <a:pt x="1698569" y="533171"/>
                </a:cubicBezTo>
                <a:cubicBezTo>
                  <a:pt x="1692415" y="528145"/>
                  <a:pt x="1684805" y="526089"/>
                  <a:pt x="1677478" y="526828"/>
                </a:cubicBezTo>
                <a:cubicBezTo>
                  <a:pt x="1670150" y="527568"/>
                  <a:pt x="1663105" y="531103"/>
                  <a:pt x="1658078" y="537257"/>
                </a:cubicBezTo>
                <a:lnTo>
                  <a:pt x="1552272" y="666814"/>
                </a:lnTo>
                <a:lnTo>
                  <a:pt x="1482595" y="649988"/>
                </a:lnTo>
                <a:cubicBezTo>
                  <a:pt x="1451238" y="644996"/>
                  <a:pt x="1418771" y="642375"/>
                  <a:pt x="1385517" y="642375"/>
                </a:cubicBezTo>
                <a:cubicBezTo>
                  <a:pt x="1319009" y="642375"/>
                  <a:pt x="1255649" y="652861"/>
                  <a:pt x="1198020" y="671822"/>
                </a:cubicBezTo>
                <a:lnTo>
                  <a:pt x="1194472" y="673320"/>
                </a:lnTo>
                <a:lnTo>
                  <a:pt x="1083353" y="537257"/>
                </a:lnTo>
                <a:cubicBezTo>
                  <a:pt x="1078327" y="531103"/>
                  <a:pt x="1071281" y="527568"/>
                  <a:pt x="1063954" y="526828"/>
                </a:cubicBezTo>
                <a:close/>
                <a:moveTo>
                  <a:pt x="0" y="0"/>
                </a:moveTo>
                <a:lnTo>
                  <a:pt x="2781300" y="0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rgbClr val="A5A5A5">
              <a:alpha val="67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952" y="1976680"/>
            <a:ext cx="2900338" cy="3668899"/>
          </a:xfrm>
          <a:prstGeom prst="rect">
            <a:avLst/>
          </a:prstGeom>
        </p:spPr>
      </p:pic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2105552" y="3365226"/>
            <a:ext cx="672491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60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应用和开发</a:t>
            </a:r>
            <a:endParaRPr lang="zh-CN" altLang="en-US" sz="60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158875" y="4298950"/>
            <a:ext cx="4152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474494" y="2604931"/>
            <a:ext cx="0" cy="13477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688682" y="2604931"/>
            <a:ext cx="785812" cy="785812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1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58875" y="4313238"/>
            <a:ext cx="785813" cy="785812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2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40413" y="5457825"/>
            <a:ext cx="785812" cy="78581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3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810750" y="3527425"/>
            <a:ext cx="785813" cy="78581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4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56329" name="文本框 11"/>
          <p:cNvSpPr txBox="1">
            <a:spLocks noChangeArrowheads="1"/>
          </p:cNvSpPr>
          <p:nvPr/>
        </p:nvSpPr>
        <p:spPr bwMode="auto">
          <a:xfrm>
            <a:off x="471490" y="2417862"/>
            <a:ext cx="38927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将会包含一系列的核心应用程序，包括电子邮件客户端，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SMS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程序，日历，地图，浏览器联系人等。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56330" name="文本框 12"/>
          <p:cNvSpPr txBox="1">
            <a:spLocks noChangeArrowheads="1"/>
          </p:cNvSpPr>
          <p:nvPr/>
        </p:nvSpPr>
        <p:spPr bwMode="auto">
          <a:xfrm>
            <a:off x="1004888" y="5319713"/>
            <a:ext cx="36337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程序应用框架提供了大量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API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供开发者使用。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56331" name="文本框 13"/>
          <p:cNvSpPr txBox="1">
            <a:spLocks noChangeArrowheads="1"/>
          </p:cNvSpPr>
          <p:nvPr/>
        </p:nvSpPr>
        <p:spPr bwMode="auto">
          <a:xfrm>
            <a:off x="7083313" y="5496161"/>
            <a:ext cx="36353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包含一套被不同组建所使用的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C/C++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库的集合。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56332" name="文本框 14"/>
          <p:cNvSpPr txBox="1">
            <a:spLocks noChangeArrowheads="1"/>
          </p:cNvSpPr>
          <p:nvPr/>
        </p:nvSpPr>
        <p:spPr bwMode="auto">
          <a:xfrm>
            <a:off x="5992019" y="1476177"/>
            <a:ext cx="443354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系统建立在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Linux 2.6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之上，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Linux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内核提供了安全性，内存管理，进程管理，网络协议栈和驱动模型等核心系统服务。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326188" y="4313238"/>
            <a:ext cx="42703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24" idx="4"/>
          </p:cNvCxnSpPr>
          <p:nvPr/>
        </p:nvCxnSpPr>
        <p:spPr>
          <a:xfrm>
            <a:off x="5819775" y="4805363"/>
            <a:ext cx="0" cy="14382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5311775" y="3790950"/>
            <a:ext cx="1014413" cy="101441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0" name="椭圆 29"/>
          <p:cNvSpPr/>
          <p:nvPr/>
        </p:nvSpPr>
        <p:spPr>
          <a:xfrm>
            <a:off x="5581650" y="4060825"/>
            <a:ext cx="476250" cy="47625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1" name="椭圆 30"/>
          <p:cNvSpPr/>
          <p:nvPr/>
        </p:nvSpPr>
        <p:spPr>
          <a:xfrm>
            <a:off x="6100763" y="3859213"/>
            <a:ext cx="101600" cy="101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2" name="椭圆 31"/>
          <p:cNvSpPr/>
          <p:nvPr/>
        </p:nvSpPr>
        <p:spPr>
          <a:xfrm>
            <a:off x="5940425" y="4418013"/>
            <a:ext cx="103188" cy="101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20" name="矩形 3"/>
          <p:cNvSpPr>
            <a:spLocks noChangeArrowheads="1"/>
          </p:cNvSpPr>
          <p:nvPr/>
        </p:nvSpPr>
        <p:spPr bwMode="auto">
          <a:xfrm>
            <a:off x="222683" y="534403"/>
            <a:ext cx="73209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1.1.2 Android 5.x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平台架构及特性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123328" y="2611090"/>
            <a:ext cx="0" cy="13477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137841" y="2612232"/>
            <a:ext cx="785812" cy="785812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5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950155" y="3477604"/>
            <a:ext cx="1436981" cy="44564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应用程序层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236734" y="3488092"/>
            <a:ext cx="1436981" cy="44564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Linux</a:t>
            </a:r>
            <a:r>
              <a:rPr lang="zh-CN" altLang="en-US" dirty="0" smtClean="0"/>
              <a:t>内核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016206" y="4363682"/>
            <a:ext cx="1583337" cy="44564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应用程序框架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899651" y="4936657"/>
            <a:ext cx="1055573" cy="44564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函数库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066849" y="3808972"/>
            <a:ext cx="1668304" cy="44564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Android</a:t>
            </a:r>
            <a:r>
              <a:rPr lang="zh-CN" altLang="en-US" dirty="0" smtClean="0"/>
              <a:t>运行时</a:t>
            </a:r>
            <a:endParaRPr lang="zh-CN" altLang="en-US" dirty="0"/>
          </a:p>
        </p:txBody>
      </p:sp>
      <p:sp>
        <p:nvSpPr>
          <p:cNvPr id="34" name="文本框 13"/>
          <p:cNvSpPr txBox="1">
            <a:spLocks noChangeArrowheads="1"/>
          </p:cNvSpPr>
          <p:nvPr/>
        </p:nvSpPr>
        <p:spPr bwMode="auto">
          <a:xfrm>
            <a:off x="8901001" y="3036791"/>
            <a:ext cx="25536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核心库集和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ART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36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1.2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066728" y="4714043"/>
            <a:ext cx="634019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搭建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开发环境 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024256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6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251950" y="725488"/>
            <a:ext cx="2339975" cy="5461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Android Studio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2687644" y="1817688"/>
            <a:ext cx="0" cy="4213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 bwMode="auto">
          <a:xfrm>
            <a:off x="2559056" y="2333625"/>
            <a:ext cx="255588" cy="2555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 bwMode="auto">
          <a:xfrm>
            <a:off x="2559056" y="3927475"/>
            <a:ext cx="255588" cy="25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10" name="椭圆 9"/>
          <p:cNvSpPr/>
          <p:nvPr/>
        </p:nvSpPr>
        <p:spPr bwMode="auto">
          <a:xfrm>
            <a:off x="2552706" y="5519738"/>
            <a:ext cx="255588" cy="2555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11" name="泪滴形 10"/>
          <p:cNvSpPr/>
          <p:nvPr/>
        </p:nvSpPr>
        <p:spPr bwMode="auto">
          <a:xfrm rot="2700000">
            <a:off x="961237" y="1889919"/>
            <a:ext cx="1144588" cy="1143000"/>
          </a:xfrm>
          <a:prstGeom prst="teardrop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下载安装</a:t>
            </a:r>
            <a:endParaRPr lang="zh-CN" altLang="en-US" dirty="0"/>
          </a:p>
        </p:txBody>
      </p:sp>
      <p:sp>
        <p:nvSpPr>
          <p:cNvPr id="14" name="泪滴形 13"/>
          <p:cNvSpPr/>
          <p:nvPr/>
        </p:nvSpPr>
        <p:spPr bwMode="auto">
          <a:xfrm rot="2700000">
            <a:off x="952506" y="5102225"/>
            <a:ext cx="1144588" cy="1144588"/>
          </a:xfrm>
          <a:prstGeom prst="teardrop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完成安装</a:t>
            </a:r>
            <a:endParaRPr lang="zh-CN" altLang="en-US" dirty="0"/>
          </a:p>
        </p:txBody>
      </p:sp>
      <p:sp>
        <p:nvSpPr>
          <p:cNvPr id="15" name="泪滴形 14"/>
          <p:cNvSpPr/>
          <p:nvPr/>
        </p:nvSpPr>
        <p:spPr bwMode="auto">
          <a:xfrm rot="2700000">
            <a:off x="961237" y="3483769"/>
            <a:ext cx="1144588" cy="1143000"/>
          </a:xfrm>
          <a:prstGeom prst="teardrop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选择</a:t>
            </a:r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8134" name="矩形 16"/>
          <p:cNvSpPr>
            <a:spLocks noChangeArrowheads="1"/>
          </p:cNvSpPr>
          <p:nvPr/>
        </p:nvSpPr>
        <p:spPr bwMode="auto">
          <a:xfrm>
            <a:off x="3595233" y="1438820"/>
            <a:ext cx="6535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Studio 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是一个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开发环境，</a:t>
            </a:r>
            <a:r>
              <a:rPr lang="zh-CN" altLang="en-US" dirty="0">
                <a:solidFill>
                  <a:srgbClr val="FE5A3E"/>
                </a:solidFill>
                <a:latin typeface="Calibri" pitchFamily="34" charset="0"/>
                <a:ea typeface="微软雅黑" pitchFamily="34" charset="-122"/>
              </a:rPr>
              <a:t>基于</a:t>
            </a:r>
            <a:r>
              <a:rPr lang="en-US" altLang="zh-CN" dirty="0" err="1">
                <a:solidFill>
                  <a:srgbClr val="FE5A3E"/>
                </a:solidFill>
                <a:latin typeface="Calibri" pitchFamily="34" charset="0"/>
                <a:ea typeface="微软雅黑" pitchFamily="34" charset="-122"/>
              </a:rPr>
              <a:t>IntelliJ</a:t>
            </a:r>
            <a:r>
              <a:rPr lang="en-US" altLang="zh-CN" dirty="0">
                <a:solidFill>
                  <a:srgbClr val="FE5A3E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FE5A3E"/>
                </a:solidFill>
                <a:latin typeface="Calibri" pitchFamily="34" charset="0"/>
                <a:ea typeface="微软雅黑" pitchFamily="34" charset="-122"/>
              </a:rPr>
              <a:t>IDEA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.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类似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 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Eclipse ADT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，提供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了集成的 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开发工具用于开发和调试。</a:t>
            </a:r>
          </a:p>
        </p:txBody>
      </p:sp>
      <p:sp>
        <p:nvSpPr>
          <p:cNvPr id="48135" name="矩形 17"/>
          <p:cNvSpPr>
            <a:spLocks noChangeArrowheads="1"/>
          </p:cNvSpPr>
          <p:nvPr/>
        </p:nvSpPr>
        <p:spPr bwMode="auto">
          <a:xfrm>
            <a:off x="3731302" y="2079525"/>
            <a:ext cx="70024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安装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过程中会自动配置一些环境，后会安装完成，点击完成即可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8136" name="矩形 18"/>
          <p:cNvSpPr>
            <a:spLocks noChangeArrowheads="1"/>
          </p:cNvSpPr>
          <p:nvPr/>
        </p:nvSpPr>
        <p:spPr bwMode="auto">
          <a:xfrm>
            <a:off x="3604303" y="1513694"/>
            <a:ext cx="70024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选择安装目录 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D:\Program Files\Android\Android Studio</a:t>
            </a:r>
          </a:p>
          <a:p>
            <a:pPr>
              <a:buClr>
                <a:srgbClr val="5AD00A"/>
              </a:buClr>
              <a:defRPr/>
            </a:pP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                       D:\Program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Files\Android\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sdk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8" name="矩形 3"/>
          <p:cNvSpPr>
            <a:spLocks noChangeArrowheads="1"/>
          </p:cNvSpPr>
          <p:nvPr/>
        </p:nvSpPr>
        <p:spPr bwMode="auto">
          <a:xfrm>
            <a:off x="0" y="508000"/>
            <a:ext cx="54775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1.2.1 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安装</a:t>
            </a:r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 Studio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pic>
        <p:nvPicPr>
          <p:cNvPr id="20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473" y="2893466"/>
            <a:ext cx="4716462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文本框 20"/>
          <p:cNvSpPr txBox="1"/>
          <p:nvPr/>
        </p:nvSpPr>
        <p:spPr>
          <a:xfrm>
            <a:off x="3595233" y="2094732"/>
            <a:ext cx="5041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浏览器：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 http://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developer.android.com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/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点击下载好的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Studio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安装程序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pic>
        <p:nvPicPr>
          <p:cNvPr id="22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478" y="2234899"/>
            <a:ext cx="45466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942" y="2882999"/>
            <a:ext cx="4214812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40" y="2808125"/>
            <a:ext cx="45593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72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48134" grpId="0"/>
      <p:bldP spid="48134" grpId="1"/>
      <p:bldP spid="48135" grpId="0"/>
      <p:bldP spid="48136" grpId="0"/>
      <p:bldP spid="48136" grpId="1"/>
      <p:bldP spid="21" grpId="0"/>
      <p:bldP spid="2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1.3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066728" y="4714043"/>
            <a:ext cx="60324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常用开发工具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024256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31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68369" y="534403"/>
            <a:ext cx="72296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1.3 Android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常用开发工具的用法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932876" y="1780723"/>
            <a:ext cx="7726172" cy="4706253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11568113" y="-120650"/>
            <a:ext cx="0" cy="71802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11283950" y="869950"/>
            <a:ext cx="568325" cy="56832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1399838" y="19113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1399838" y="285432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1390313" y="3797300"/>
            <a:ext cx="334962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1399838" y="474027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1399838" y="56832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 bwMode="auto">
          <a:xfrm>
            <a:off x="2194114" y="2074182"/>
            <a:ext cx="7183248" cy="410890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372737" y="2435205"/>
            <a:ext cx="74698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1.3.1 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在命令行创建、删除和浏览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AVD</a:t>
            </a:r>
          </a:p>
          <a:p>
            <a:endParaRPr lang="en-US" altLang="zh-CN" sz="2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1.3.2 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使用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Android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模拟器（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Emulator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）</a:t>
            </a:r>
            <a:endParaRPr lang="en-US" altLang="zh-CN" sz="2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1.3.3 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使用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Monitor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进行调试</a:t>
            </a:r>
            <a:endParaRPr lang="en-US" altLang="zh-CN" sz="2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1.3.4 Android Debug Bridge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（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ADB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）的用法</a:t>
            </a:r>
            <a:endParaRPr lang="en-US" altLang="zh-CN" sz="2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1.3.5 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使用</a:t>
            </a:r>
            <a:r>
              <a:rPr lang="en-US" altLang="zh-CN" sz="2400" dirty="0" err="1" smtClean="0">
                <a:solidFill>
                  <a:schemeClr val="bg1"/>
                </a:solidFill>
                <a:latin typeface="+mn-ea"/>
                <a:ea typeface="+mn-ea"/>
              </a:rPr>
              <a:t>mksdcard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管理虚拟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SD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卡</a:t>
            </a:r>
            <a:endParaRPr lang="zh-CN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898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1.4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2860697" y="4714043"/>
            <a:ext cx="66479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开始第一个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程序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720499" y="5176838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459685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09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0" y="536172"/>
            <a:ext cx="107319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1.4.1 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使用</a:t>
            </a:r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 Studio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开发第一个</a:t>
            </a:r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应用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50"/>
          <p:cNvGrpSpPr>
            <a:grpSpLocks/>
          </p:cNvGrpSpPr>
          <p:nvPr/>
        </p:nvGrpSpPr>
        <p:grpSpPr bwMode="auto">
          <a:xfrm>
            <a:off x="232058" y="1595398"/>
            <a:ext cx="8200741" cy="1384994"/>
            <a:chOff x="473799" y="4020266"/>
            <a:chExt cx="8200807" cy="1494759"/>
          </a:xfrm>
        </p:grpSpPr>
        <p:sp>
          <p:nvSpPr>
            <p:cNvPr id="10" name="矩形 9"/>
            <p:cNvSpPr/>
            <p:nvPr/>
          </p:nvSpPr>
          <p:spPr>
            <a:xfrm>
              <a:off x="3536508" y="4183072"/>
              <a:ext cx="5138098" cy="1310931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文本框 1"/>
            <p:cNvSpPr txBox="1">
              <a:spLocks noChangeArrowheads="1"/>
            </p:cNvSpPr>
            <p:nvPr/>
          </p:nvSpPr>
          <p:spPr bwMode="auto">
            <a:xfrm>
              <a:off x="473799" y="4020266"/>
              <a:ext cx="3015232" cy="1494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使用</a:t>
              </a:r>
              <a:endPara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endParaRPr>
            </a:p>
            <a:p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Android Studio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开发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Android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应用大致需要如下三步：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endParaRPr>
            </a:p>
          </p:txBody>
        </p:sp>
        <p:sp>
          <p:nvSpPr>
            <p:cNvPr id="12" name="文本框 49"/>
            <p:cNvSpPr txBox="1">
              <a:spLocks noChangeArrowheads="1"/>
            </p:cNvSpPr>
            <p:nvPr/>
          </p:nvSpPr>
          <p:spPr bwMode="auto">
            <a:xfrm>
              <a:off x="3631460" y="4367747"/>
              <a:ext cx="4812575" cy="996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创建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项目或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模块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XML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布局文件中定义应用程序的用户界面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Java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代码中编写业务实现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23" y="3435574"/>
            <a:ext cx="7943850" cy="3225573"/>
          </a:xfrm>
          <a:prstGeom prst="rect">
            <a:avLst/>
          </a:prstGeom>
        </p:spPr>
      </p:pic>
      <p:sp>
        <p:nvSpPr>
          <p:cNvPr id="3" name="矩形标注 2"/>
          <p:cNvSpPr/>
          <p:nvPr/>
        </p:nvSpPr>
        <p:spPr>
          <a:xfrm>
            <a:off x="7830455" y="3643086"/>
            <a:ext cx="1952174" cy="348343"/>
          </a:xfrm>
          <a:prstGeom prst="wedgeRectCallout">
            <a:avLst>
              <a:gd name="adj1" fmla="val -39746"/>
              <a:gd name="adj2" fmla="val 93590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786913" y="3622097"/>
            <a:ext cx="220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输入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的名称</a:t>
            </a:r>
          </a:p>
        </p:txBody>
      </p:sp>
      <p:sp>
        <p:nvSpPr>
          <p:cNvPr id="17" name="矩形标注 16"/>
          <p:cNvSpPr/>
          <p:nvPr/>
        </p:nvSpPr>
        <p:spPr>
          <a:xfrm>
            <a:off x="8432799" y="4098268"/>
            <a:ext cx="3323774" cy="348343"/>
          </a:xfrm>
          <a:prstGeom prst="wedgeRectCallout">
            <a:avLst>
              <a:gd name="adj1" fmla="val -48043"/>
              <a:gd name="adj2" fmla="val 93590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8418284" y="4077279"/>
            <a:ext cx="355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指定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的布局文件的文件名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1" name="矩形标注 20"/>
          <p:cNvSpPr/>
          <p:nvPr/>
        </p:nvSpPr>
        <p:spPr>
          <a:xfrm>
            <a:off x="9011100" y="5088316"/>
            <a:ext cx="1952174" cy="348343"/>
          </a:xfrm>
          <a:prstGeom prst="wedgeRectCallout">
            <a:avLst>
              <a:gd name="adj1" fmla="val -47925"/>
              <a:gd name="adj2" fmla="val -93910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8994549" y="5077821"/>
            <a:ext cx="220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输入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的标题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7146469" y="5579800"/>
            <a:ext cx="3585444" cy="348343"/>
          </a:xfrm>
          <a:prstGeom prst="wedgeRectCallout">
            <a:avLst>
              <a:gd name="adj1" fmla="val -48538"/>
              <a:gd name="adj2" fmla="val -131411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7102248" y="5581938"/>
            <a:ext cx="392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输入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配套的菜单资源文件名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143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0" y="536172"/>
            <a:ext cx="107319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1.4.1 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使用</a:t>
            </a:r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 Studio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开发第一个</a:t>
            </a:r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应用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641" y="1431473"/>
            <a:ext cx="3343275" cy="5295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075" y="1573608"/>
            <a:ext cx="6419850" cy="5133975"/>
          </a:xfrm>
          <a:prstGeom prst="rect">
            <a:avLst/>
          </a:prstGeom>
        </p:spPr>
      </p:pic>
      <p:sp>
        <p:nvSpPr>
          <p:cNvPr id="13" name="矩形标注 12"/>
          <p:cNvSpPr/>
          <p:nvPr/>
        </p:nvSpPr>
        <p:spPr>
          <a:xfrm>
            <a:off x="290286" y="4470400"/>
            <a:ext cx="1901371" cy="377371"/>
          </a:xfrm>
          <a:prstGeom prst="wedgeRectCallout">
            <a:avLst>
              <a:gd name="adj1" fmla="val 48643"/>
              <a:gd name="adj2" fmla="val 85000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40569" y="4457383"/>
            <a:ext cx="200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项目结构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云形标注 18"/>
          <p:cNvSpPr/>
          <p:nvPr/>
        </p:nvSpPr>
        <p:spPr>
          <a:xfrm>
            <a:off x="5346247" y="1431473"/>
            <a:ext cx="1823810" cy="540158"/>
          </a:xfrm>
          <a:prstGeom prst="cloudCallout">
            <a:avLst>
              <a:gd name="adj1" fmla="val -14466"/>
              <a:gd name="adj2" fmla="val 108180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473322" y="151688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各种界面组件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7474857" y="2175058"/>
            <a:ext cx="1338828" cy="350428"/>
          </a:xfrm>
          <a:prstGeom prst="wedgeRectCallout">
            <a:avLst>
              <a:gd name="adj1" fmla="val -41987"/>
              <a:gd name="adj2" fmla="val -78323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474857" y="217505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选择分辨率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7" name="云形标注 26"/>
          <p:cNvSpPr/>
          <p:nvPr/>
        </p:nvSpPr>
        <p:spPr>
          <a:xfrm>
            <a:off x="8067675" y="3802743"/>
            <a:ext cx="1823810" cy="740053"/>
          </a:xfrm>
          <a:prstGeom prst="cloudCallout">
            <a:avLst>
              <a:gd name="adj1" fmla="val -27995"/>
              <a:gd name="adj2" fmla="val 91919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8223778" y="384960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所有即所得的</a:t>
            </a:r>
            <a:endParaRPr lang="en-US" altLang="zh-CN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设计界面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" name="矩形标注 29"/>
          <p:cNvSpPr/>
          <p:nvPr/>
        </p:nvSpPr>
        <p:spPr>
          <a:xfrm>
            <a:off x="9338279" y="2418600"/>
            <a:ext cx="2470280" cy="350428"/>
          </a:xfrm>
          <a:prstGeom prst="wedgeRectCallout">
            <a:avLst>
              <a:gd name="adj1" fmla="val -382"/>
              <a:gd name="adj2" fmla="val -157019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9265208" y="2391069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选择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的切换方式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93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0" y="520996"/>
            <a:ext cx="919302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1.4.2 </a:t>
            </a:r>
            <a:r>
              <a:rPr lang="zh-CN" altLang="en-US" sz="40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通过</a:t>
            </a:r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 Studio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运行</a:t>
            </a:r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应用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35" y="1516744"/>
            <a:ext cx="6896100" cy="1676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962" y="3008085"/>
            <a:ext cx="5543550" cy="3714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788" y="3806122"/>
            <a:ext cx="3676650" cy="1933575"/>
          </a:xfrm>
          <a:prstGeom prst="rect">
            <a:avLst/>
          </a:prstGeom>
        </p:spPr>
      </p:pic>
      <p:sp>
        <p:nvSpPr>
          <p:cNvPr id="21" name="矩形标注 20"/>
          <p:cNvSpPr/>
          <p:nvPr/>
        </p:nvSpPr>
        <p:spPr>
          <a:xfrm>
            <a:off x="3149600" y="2456347"/>
            <a:ext cx="1069524" cy="350428"/>
          </a:xfrm>
          <a:prstGeom prst="wedgeRectCallout">
            <a:avLst>
              <a:gd name="adj1" fmla="val 41489"/>
              <a:gd name="adj2" fmla="val -111458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3149600" y="245634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选择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app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4726438" y="2517958"/>
            <a:ext cx="1069524" cy="350428"/>
          </a:xfrm>
          <a:prstGeom prst="wedgeRectCallout">
            <a:avLst>
              <a:gd name="adj1" fmla="val -39936"/>
              <a:gd name="adj2" fmla="val -132167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4726438" y="24767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运行按钮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9" name="矩形标注 28"/>
          <p:cNvSpPr/>
          <p:nvPr/>
        </p:nvSpPr>
        <p:spPr>
          <a:xfrm>
            <a:off x="6897351" y="4334057"/>
            <a:ext cx="4694573" cy="350428"/>
          </a:xfrm>
          <a:prstGeom prst="wedgeRectCallout">
            <a:avLst>
              <a:gd name="adj1" fmla="val -51356"/>
              <a:gd name="adj2" fmla="val -115599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825127" y="4334450"/>
            <a:ext cx="500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会列出所有运行的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设备，这里是真机。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3" name="矩形标注 32"/>
          <p:cNvSpPr/>
          <p:nvPr/>
        </p:nvSpPr>
        <p:spPr>
          <a:xfrm>
            <a:off x="2085812" y="5147503"/>
            <a:ext cx="2470475" cy="350428"/>
          </a:xfrm>
          <a:prstGeom prst="wedgeRectCallout">
            <a:avLst>
              <a:gd name="adj1" fmla="val -43718"/>
              <a:gd name="adj2" fmla="val -94889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4" name="文本框 33"/>
          <p:cNvSpPr txBox="1"/>
          <p:nvPr/>
        </p:nvSpPr>
        <p:spPr>
          <a:xfrm>
            <a:off x="2085812" y="514750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单击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按钮时显示的内容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845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1.6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2642983" y="4714043"/>
            <a:ext cx="726352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应用基本组件介绍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720499" y="5176838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459685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51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授课老师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代立云 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Email: </a:t>
            </a:r>
            <a:r>
              <a:rPr lang="en-US" altLang="zh-CN" dirty="0" smtClean="0">
                <a:hlinkClick r:id="rId2"/>
              </a:rPr>
              <a:t>dailiyun@swu.edu.cn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Homepage: </a:t>
            </a:r>
            <a:r>
              <a:rPr lang="en-US" altLang="zh-CN" dirty="0">
                <a:hlinkClick r:id="rId3"/>
              </a:rPr>
              <a:t>http://www.swu-rise.net.cn/#/</a:t>
            </a:r>
            <a:r>
              <a:rPr lang="en-US" altLang="zh-CN" dirty="0" smtClean="0">
                <a:hlinkClick r:id="rId3"/>
              </a:rPr>
              <a:t>peopleInfo/teacher?id=25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130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351380" y="518658"/>
            <a:ext cx="40155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 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组件回忆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921204" y="2687135"/>
            <a:ext cx="10344150" cy="2832099"/>
            <a:chOff x="921204" y="2374901"/>
            <a:chExt cx="10344150" cy="2832099"/>
          </a:xfrm>
        </p:grpSpPr>
        <p:sp>
          <p:nvSpPr>
            <p:cNvPr id="26" name="椭圆 25"/>
            <p:cNvSpPr/>
            <p:nvPr/>
          </p:nvSpPr>
          <p:spPr bwMode="auto">
            <a:xfrm>
              <a:off x="921204" y="2382838"/>
              <a:ext cx="808038" cy="808037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757" name="矩形 24"/>
            <p:cNvSpPr>
              <a:spLocks noChangeArrowheads="1"/>
            </p:cNvSpPr>
            <p:nvPr/>
          </p:nvSpPr>
          <p:spPr bwMode="auto">
            <a:xfrm>
              <a:off x="1722428" y="2602434"/>
              <a:ext cx="189346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Acticity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和 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View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4699454" y="2378075"/>
              <a:ext cx="808038" cy="808038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759" name="矩形 28"/>
            <p:cNvSpPr>
              <a:spLocks noChangeArrowheads="1"/>
            </p:cNvSpPr>
            <p:nvPr/>
          </p:nvSpPr>
          <p:spPr bwMode="auto">
            <a:xfrm>
              <a:off x="8343409" y="2557229"/>
              <a:ext cx="224100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BroadcastReceiver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7506889" y="2378076"/>
              <a:ext cx="809625" cy="808037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5594561" y="2552809"/>
              <a:ext cx="976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chemeClr val="bg1"/>
                  </a:solidFill>
                  <a:latin typeface="+mn-ea"/>
                  <a:ea typeface="+mn-ea"/>
                </a:rPr>
                <a:t>Service</a:t>
              </a:r>
              <a:endParaRPr lang="zh-CN" altLang="en-US" dirty="0">
                <a:latin typeface="+mn-ea"/>
                <a:ea typeface="+mn-ea"/>
              </a:endParaRPr>
            </a:p>
          </p:txBody>
        </p:sp>
        <p:sp>
          <p:nvSpPr>
            <p:cNvPr id="36" name="椭圆 35"/>
            <p:cNvSpPr/>
            <p:nvPr/>
          </p:nvSpPr>
          <p:spPr bwMode="auto">
            <a:xfrm>
              <a:off x="6779079" y="4000500"/>
              <a:ext cx="809625" cy="808038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763" name="矩形 37"/>
            <p:cNvSpPr>
              <a:spLocks noChangeArrowheads="1"/>
            </p:cNvSpPr>
            <p:nvPr/>
          </p:nvSpPr>
          <p:spPr bwMode="auto">
            <a:xfrm>
              <a:off x="7580579" y="4219582"/>
              <a:ext cx="19972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ContentProvider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椭圆 38"/>
            <p:cNvSpPr/>
            <p:nvPr/>
          </p:nvSpPr>
          <p:spPr bwMode="auto">
            <a:xfrm>
              <a:off x="2415042" y="4000500"/>
              <a:ext cx="808037" cy="808038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765" name="矩形 40"/>
            <p:cNvSpPr>
              <a:spLocks noChangeArrowheads="1"/>
            </p:cNvSpPr>
            <p:nvPr/>
          </p:nvSpPr>
          <p:spPr bwMode="auto">
            <a:xfrm>
              <a:off x="3215343" y="4219582"/>
              <a:ext cx="241348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Intent 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和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IntentFilter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弧形 50"/>
            <p:cNvSpPr/>
            <p:nvPr/>
          </p:nvSpPr>
          <p:spPr bwMode="auto">
            <a:xfrm rot="13500000">
              <a:off x="4537529" y="2376488"/>
              <a:ext cx="809625" cy="809625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弧形 51"/>
            <p:cNvSpPr/>
            <p:nvPr/>
          </p:nvSpPr>
          <p:spPr bwMode="auto">
            <a:xfrm rot="13500000">
              <a:off x="7315843" y="2374901"/>
              <a:ext cx="808038" cy="808038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弧形 52"/>
            <p:cNvSpPr/>
            <p:nvPr/>
          </p:nvSpPr>
          <p:spPr bwMode="auto">
            <a:xfrm rot="8100000">
              <a:off x="6796542" y="4114801"/>
              <a:ext cx="808037" cy="809625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弧形 53"/>
            <p:cNvSpPr/>
            <p:nvPr/>
          </p:nvSpPr>
          <p:spPr bwMode="auto">
            <a:xfrm rot="18900000">
              <a:off x="2422979" y="3859213"/>
              <a:ext cx="809625" cy="809625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弧形 54"/>
            <p:cNvSpPr/>
            <p:nvPr/>
          </p:nvSpPr>
          <p:spPr bwMode="auto">
            <a:xfrm rot="8100000">
              <a:off x="921204" y="2473325"/>
              <a:ext cx="808038" cy="83185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57" name="直接连接符 56"/>
            <p:cNvCxnSpPr/>
            <p:nvPr/>
          </p:nvCxnSpPr>
          <p:spPr bwMode="auto">
            <a:xfrm>
              <a:off x="4023179" y="2747963"/>
              <a:ext cx="509588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 bwMode="auto">
            <a:xfrm>
              <a:off x="6787206" y="2747964"/>
              <a:ext cx="531812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 bwMode="auto">
            <a:xfrm>
              <a:off x="10938329" y="2763838"/>
              <a:ext cx="32702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 bwMode="auto">
            <a:xfrm>
              <a:off x="11265354" y="2763838"/>
              <a:ext cx="0" cy="2443162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 bwMode="auto">
            <a:xfrm>
              <a:off x="7202942" y="5207000"/>
              <a:ext cx="4062412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 bwMode="auto">
            <a:xfrm>
              <a:off x="7195004" y="4897438"/>
              <a:ext cx="0" cy="309562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 bwMode="auto">
            <a:xfrm>
              <a:off x="7195004" y="3597275"/>
              <a:ext cx="0" cy="238125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 bwMode="auto">
            <a:xfrm>
              <a:off x="2832554" y="3597275"/>
              <a:ext cx="4370388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 bwMode="auto">
            <a:xfrm>
              <a:off x="2832554" y="3598863"/>
              <a:ext cx="0" cy="238125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 bwMode="auto">
            <a:xfrm>
              <a:off x="1330779" y="3298825"/>
              <a:ext cx="0" cy="1031875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 bwMode="auto">
            <a:xfrm>
              <a:off x="1330779" y="4330700"/>
              <a:ext cx="925513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1024523" y="2416672"/>
              <a:ext cx="5501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Broadway"/>
                  <a:ea typeface="微软雅黑" pitchFamily="34" charset="-122"/>
                </a:rPr>
                <a:t>1</a:t>
              </a:r>
              <a:endParaRPr lang="zh-CN" altLang="en-US" sz="4400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4876817" y="2379117"/>
              <a:ext cx="5501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Broadway"/>
                  <a:ea typeface="微软雅黑" pitchFamily="34" charset="-122"/>
                </a:rPr>
                <a:t>2</a:t>
              </a:r>
              <a:endParaRPr lang="zh-CN" altLang="en-US" sz="4400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7604709" y="2376488"/>
              <a:ext cx="5501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Broadway"/>
                  <a:ea typeface="微软雅黑" pitchFamily="34" charset="-122"/>
                </a:rPr>
                <a:t>3</a:t>
              </a:r>
              <a:endParaRPr lang="zh-CN" altLang="en-US" sz="4400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6873416" y="3952793"/>
              <a:ext cx="5501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Broadway"/>
                  <a:ea typeface="微软雅黑" pitchFamily="34" charset="-122"/>
                </a:rPr>
                <a:t>4</a:t>
              </a:r>
              <a:endParaRPr lang="zh-CN" altLang="en-US" sz="4400" dirty="0"/>
            </a:p>
          </p:txBody>
        </p:sp>
        <p:sp>
          <p:nvSpPr>
            <p:cNvPr id="70" name="矩形 69"/>
            <p:cNvSpPr/>
            <p:nvPr/>
          </p:nvSpPr>
          <p:spPr>
            <a:xfrm>
              <a:off x="2552715" y="4000500"/>
              <a:ext cx="5501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Broadway"/>
                  <a:ea typeface="微软雅黑" pitchFamily="34" charset="-122"/>
                </a:rPr>
                <a:t>5</a:t>
              </a:r>
              <a:endParaRPr lang="zh-CN" alt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84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1.7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197096" y="4714043"/>
            <a:ext cx="60324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签名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应用程序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720499" y="5176838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459685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7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2466" y="284899"/>
            <a:ext cx="4006850" cy="3921125"/>
            <a:chOff x="3517900" y="530225"/>
            <a:chExt cx="4006850" cy="3921125"/>
          </a:xfrm>
        </p:grpSpPr>
        <p:sp>
          <p:nvSpPr>
            <p:cNvPr id="7" name="椭圆 6"/>
            <p:cNvSpPr/>
            <p:nvPr/>
          </p:nvSpPr>
          <p:spPr>
            <a:xfrm>
              <a:off x="4127500" y="550863"/>
              <a:ext cx="3376613" cy="337502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dirty="0" smtClean="0"/>
                <a:t>1.8</a:t>
              </a:r>
              <a:endParaRPr lang="zh-CN" altLang="en-US" sz="9600" dirty="0"/>
            </a:p>
          </p:txBody>
        </p:sp>
        <p:sp>
          <p:nvSpPr>
            <p:cNvPr id="8" name="弦形 7"/>
            <p:cNvSpPr/>
            <p:nvPr/>
          </p:nvSpPr>
          <p:spPr>
            <a:xfrm rot="17100000">
              <a:off x="4106863" y="530225"/>
              <a:ext cx="3417888" cy="3417887"/>
            </a:xfrm>
            <a:prstGeom prst="chord">
              <a:avLst>
                <a:gd name="adj1" fmla="val 8633478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517900" y="1239838"/>
              <a:ext cx="3595688" cy="3211512"/>
            </a:xfrm>
            <a:prstGeom prst="line">
              <a:avLst/>
            </a:prstGeom>
            <a:ln>
              <a:solidFill>
                <a:srgbClr val="FE5A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4853392" y="579013"/>
            <a:ext cx="2646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本章小结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500270" y="994512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825723" y="2266100"/>
            <a:ext cx="0" cy="36832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825723" y="5396898"/>
            <a:ext cx="3367263" cy="55245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应用和</a:t>
            </a:r>
            <a:r>
              <a:rPr lang="zh-CN" altLang="en-US" sz="2800" b="1" dirty="0" smtClean="0"/>
              <a:t>开发环境</a:t>
            </a:r>
            <a:endParaRPr lang="zh-CN" altLang="en-US" sz="2800" b="1" dirty="0"/>
          </a:p>
        </p:txBody>
      </p:sp>
      <p:sp>
        <p:nvSpPr>
          <p:cNvPr id="12" name="文本框 38"/>
          <p:cNvSpPr txBox="1">
            <a:spLocks noChangeArrowheads="1"/>
          </p:cNvSpPr>
          <p:nvPr/>
        </p:nvSpPr>
        <p:spPr bwMode="auto">
          <a:xfrm>
            <a:off x="6058407" y="2600268"/>
            <a:ext cx="5202853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简单介绍了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应用开发的背景知识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简单介绍了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的发展历史及现状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搭建、使用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开发平台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介绍了第一个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HelloWorld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熟悉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应用的程序结构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应用的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AndroidManifest.xml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874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课程主页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https://github.com/djuanbei/18Android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04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课程考核方式及成绩</a:t>
            </a:r>
            <a:r>
              <a:rPr lang="zh-CN" altLang="zh-CN" b="1" dirty="0" smtClean="0"/>
              <a:t>评定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七、课程考核方式及成绩评定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zh-CN" altLang="zh-CN" dirty="0"/>
              <a:t>本课程为实践类考试课，课程最终成绩由平时成绩、期末课程设计各占一定比例构成。</a:t>
            </a:r>
          </a:p>
          <a:p>
            <a:r>
              <a:rPr lang="en-US" altLang="zh-CN" dirty="0"/>
              <a:t>(1)</a:t>
            </a:r>
            <a:r>
              <a:rPr lang="zh-CN" altLang="zh-CN" dirty="0"/>
              <a:t>考核包括，期末课程设计考核</a:t>
            </a:r>
            <a:r>
              <a:rPr lang="en-US" altLang="zh-CN" dirty="0"/>
              <a:t>70%</a:t>
            </a:r>
            <a:r>
              <a:rPr lang="zh-CN" altLang="zh-CN" dirty="0"/>
              <a:t>，平时</a:t>
            </a:r>
            <a:r>
              <a:rPr lang="en-US" altLang="zh-CN" dirty="0"/>
              <a:t>30%</a:t>
            </a:r>
            <a:r>
              <a:rPr lang="zh-CN" altLang="zh-CN" dirty="0"/>
              <a:t>，期末考核以提交作品与实训考核为主要考核形式。</a:t>
            </a:r>
          </a:p>
          <a:p>
            <a:r>
              <a:rPr lang="en-US" altLang="zh-CN" dirty="0"/>
              <a:t>(2)</a:t>
            </a:r>
            <a:r>
              <a:rPr lang="zh-CN" altLang="zh-CN" dirty="0"/>
              <a:t>平时成绩包括出勤率、课堂回答问题、课堂汇报展示、实验课任务完成情况、课后练习组成。</a:t>
            </a:r>
          </a:p>
          <a:p>
            <a:r>
              <a:rPr lang="en-US" altLang="zh-CN" dirty="0"/>
              <a:t>(3)</a:t>
            </a:r>
            <a:r>
              <a:rPr lang="zh-CN" altLang="zh-CN" dirty="0"/>
              <a:t>实训考核方式是分组分任务完成，但每个同学必须有一个独立的工作任务，最后通过邮件等方式发送代码，集中进行每组的成果展示汇报课。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2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20298" y="452200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本章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学习</a:t>
            </a: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要点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：</a:t>
            </a:r>
            <a:endParaRPr lang="zh-CN" altLang="en-US" sz="4400" dirty="0">
              <a:solidFill>
                <a:schemeClr val="bg1"/>
              </a:solidFill>
              <a:ea typeface="方正大黑简体" pitchFamily="2" charset="-122"/>
            </a:endParaRPr>
          </a:p>
        </p:txBody>
      </p:sp>
      <p:grpSp>
        <p:nvGrpSpPr>
          <p:cNvPr id="11" name="组合 5"/>
          <p:cNvGrpSpPr>
            <a:grpSpLocks/>
          </p:cNvGrpSpPr>
          <p:nvPr/>
        </p:nvGrpSpPr>
        <p:grpSpPr bwMode="auto">
          <a:xfrm>
            <a:off x="3486150" y="1524227"/>
            <a:ext cx="4832350" cy="4294187"/>
            <a:chOff x="2155389" y="875186"/>
            <a:chExt cx="4831282" cy="4294006"/>
          </a:xfrm>
          <a:solidFill>
            <a:srgbClr val="FE5A3E"/>
          </a:solidFill>
        </p:grpSpPr>
        <p:grpSp>
          <p:nvGrpSpPr>
            <p:cNvPr id="12" name="组合 52"/>
            <p:cNvGrpSpPr>
              <a:grpSpLocks/>
            </p:cNvGrpSpPr>
            <p:nvPr/>
          </p:nvGrpSpPr>
          <p:grpSpPr bwMode="auto">
            <a:xfrm>
              <a:off x="2155389" y="1711660"/>
              <a:ext cx="4831282" cy="3457532"/>
              <a:chOff x="1960587" y="1786628"/>
              <a:chExt cx="4832113" cy="3456450"/>
            </a:xfrm>
            <a:grpFill/>
          </p:grpSpPr>
          <p:sp>
            <p:nvSpPr>
              <p:cNvPr id="17" name="任意多边形 16"/>
              <p:cNvSpPr>
                <a:spLocks noChangeAspect="1"/>
              </p:cNvSpPr>
              <p:nvPr/>
            </p:nvSpPr>
            <p:spPr>
              <a:xfrm rot="13926129" flipH="1">
                <a:off x="1813922" y="2777646"/>
                <a:ext cx="1120377" cy="827047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1584"/>
                  <a:gd name="connsiteY0" fmla="*/ 785244 h 785244"/>
                  <a:gd name="connsiteX1" fmla="*/ 643520 w 971584"/>
                  <a:gd name="connsiteY1" fmla="*/ 130175 h 785244"/>
                  <a:gd name="connsiteX2" fmla="*/ 589545 w 971584"/>
                  <a:gd name="connsiteY2" fmla="*/ 0 h 785244"/>
                  <a:gd name="connsiteX3" fmla="*/ 971584 w 971584"/>
                  <a:gd name="connsiteY3" fmla="*/ 155615 h 785244"/>
                  <a:gd name="connsiteX4" fmla="*/ 748295 w 971584"/>
                  <a:gd name="connsiteY4" fmla="*/ 424657 h 785244"/>
                  <a:gd name="connsiteX5" fmla="*/ 710131 w 971584"/>
                  <a:gd name="connsiteY5" fmla="*/ 333327 h 785244"/>
                  <a:gd name="connsiteX6" fmla="*/ 0 w 971584"/>
                  <a:gd name="connsiteY6" fmla="*/ 785244 h 785244"/>
                  <a:gd name="connsiteX0" fmla="*/ 0 w 972271"/>
                  <a:gd name="connsiteY0" fmla="*/ 785244 h 785244"/>
                  <a:gd name="connsiteX1" fmla="*/ 643520 w 972271"/>
                  <a:gd name="connsiteY1" fmla="*/ 130175 h 785244"/>
                  <a:gd name="connsiteX2" fmla="*/ 589545 w 972271"/>
                  <a:gd name="connsiteY2" fmla="*/ 0 h 785244"/>
                  <a:gd name="connsiteX3" fmla="*/ 972271 w 972271"/>
                  <a:gd name="connsiteY3" fmla="*/ 123714 h 785244"/>
                  <a:gd name="connsiteX4" fmla="*/ 748295 w 972271"/>
                  <a:gd name="connsiteY4" fmla="*/ 424657 h 785244"/>
                  <a:gd name="connsiteX5" fmla="*/ 710131 w 972271"/>
                  <a:gd name="connsiteY5" fmla="*/ 333327 h 785244"/>
                  <a:gd name="connsiteX6" fmla="*/ 0 w 972271"/>
                  <a:gd name="connsiteY6" fmla="*/ 785244 h 785244"/>
                  <a:gd name="connsiteX0" fmla="*/ 0 w 965968"/>
                  <a:gd name="connsiteY0" fmla="*/ 785244 h 785244"/>
                  <a:gd name="connsiteX1" fmla="*/ 643520 w 965968"/>
                  <a:gd name="connsiteY1" fmla="*/ 130175 h 785244"/>
                  <a:gd name="connsiteX2" fmla="*/ 589545 w 965968"/>
                  <a:gd name="connsiteY2" fmla="*/ 0 h 785244"/>
                  <a:gd name="connsiteX3" fmla="*/ 965968 w 965968"/>
                  <a:gd name="connsiteY3" fmla="*/ 122946 h 785244"/>
                  <a:gd name="connsiteX4" fmla="*/ 748295 w 965968"/>
                  <a:gd name="connsiteY4" fmla="*/ 424657 h 785244"/>
                  <a:gd name="connsiteX5" fmla="*/ 710131 w 965968"/>
                  <a:gd name="connsiteY5" fmla="*/ 333327 h 785244"/>
                  <a:gd name="connsiteX6" fmla="*/ 0 w 965968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710131 w 967584"/>
                  <a:gd name="connsiteY5" fmla="*/ 333327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7584" h="785244">
                    <a:moveTo>
                      <a:pt x="0" y="785244"/>
                    </a:moveTo>
                    <a:cubicBezTo>
                      <a:pt x="136004" y="525741"/>
                      <a:pt x="316580" y="331974"/>
                      <a:pt x="643520" y="130175"/>
                    </a:cubicBezTo>
                    <a:lnTo>
                      <a:pt x="589545" y="0"/>
                    </a:lnTo>
                    <a:lnTo>
                      <a:pt x="967584" y="135937"/>
                    </a:lnTo>
                    <a:lnTo>
                      <a:pt x="748295" y="424657"/>
                    </a:lnTo>
                    <a:lnTo>
                      <a:pt x="694319" y="328130"/>
                    </a:lnTo>
                    <a:cubicBezTo>
                      <a:pt x="527638" y="376354"/>
                      <a:pt x="254811" y="533127"/>
                      <a:pt x="0" y="785244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8" name="任意多边形 17"/>
              <p:cNvSpPr>
                <a:spLocks noChangeAspect="1"/>
              </p:cNvSpPr>
              <p:nvPr/>
            </p:nvSpPr>
            <p:spPr>
              <a:xfrm rot="10597657" flipH="1">
                <a:off x="2992411" y="4513087"/>
                <a:ext cx="1038174" cy="729991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11087"/>
                  <a:gd name="connsiteY0" fmla="*/ 676236 h 676236"/>
                  <a:gd name="connsiteX1" fmla="*/ 700075 w 1011087"/>
                  <a:gd name="connsiteY1" fmla="*/ 130175 h 676236"/>
                  <a:gd name="connsiteX2" fmla="*/ 646100 w 1011087"/>
                  <a:gd name="connsiteY2" fmla="*/ 0 h 676236"/>
                  <a:gd name="connsiteX3" fmla="*/ 1011087 w 1011087"/>
                  <a:gd name="connsiteY3" fmla="*/ 161860 h 676236"/>
                  <a:gd name="connsiteX4" fmla="*/ 804850 w 1011087"/>
                  <a:gd name="connsiteY4" fmla="*/ 424657 h 676236"/>
                  <a:gd name="connsiteX5" fmla="*/ 766686 w 1011087"/>
                  <a:gd name="connsiteY5" fmla="*/ 333327 h 676236"/>
                  <a:gd name="connsiteX6" fmla="*/ 0 w 101108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978950"/>
                  <a:gd name="connsiteY0" fmla="*/ 631407 h 631407"/>
                  <a:gd name="connsiteX1" fmla="*/ 667648 w 978950"/>
                  <a:gd name="connsiteY1" fmla="*/ 130175 h 631407"/>
                  <a:gd name="connsiteX2" fmla="*/ 613673 w 978950"/>
                  <a:gd name="connsiteY2" fmla="*/ 0 h 631407"/>
                  <a:gd name="connsiteX3" fmla="*/ 978950 w 978950"/>
                  <a:gd name="connsiteY3" fmla="*/ 151215 h 631407"/>
                  <a:gd name="connsiteX4" fmla="*/ 772423 w 978950"/>
                  <a:gd name="connsiteY4" fmla="*/ 424657 h 631407"/>
                  <a:gd name="connsiteX5" fmla="*/ 734259 w 978950"/>
                  <a:gd name="connsiteY5" fmla="*/ 333327 h 631407"/>
                  <a:gd name="connsiteX6" fmla="*/ 0 w 978950"/>
                  <a:gd name="connsiteY6" fmla="*/ 631407 h 631407"/>
                  <a:gd name="connsiteX0" fmla="*/ 0 w 982198"/>
                  <a:gd name="connsiteY0" fmla="*/ 669231 h 669231"/>
                  <a:gd name="connsiteX1" fmla="*/ 670896 w 982198"/>
                  <a:gd name="connsiteY1" fmla="*/ 130175 h 669231"/>
                  <a:gd name="connsiteX2" fmla="*/ 616921 w 982198"/>
                  <a:gd name="connsiteY2" fmla="*/ 0 h 669231"/>
                  <a:gd name="connsiteX3" fmla="*/ 982198 w 982198"/>
                  <a:gd name="connsiteY3" fmla="*/ 151215 h 669231"/>
                  <a:gd name="connsiteX4" fmla="*/ 775671 w 982198"/>
                  <a:gd name="connsiteY4" fmla="*/ 424657 h 669231"/>
                  <a:gd name="connsiteX5" fmla="*/ 737507 w 982198"/>
                  <a:gd name="connsiteY5" fmla="*/ 333327 h 669231"/>
                  <a:gd name="connsiteX6" fmla="*/ 0 w 982198"/>
                  <a:gd name="connsiteY6" fmla="*/ 669231 h 669231"/>
                  <a:gd name="connsiteX0" fmla="*/ 0 w 974100"/>
                  <a:gd name="connsiteY0" fmla="*/ 685801 h 685801"/>
                  <a:gd name="connsiteX1" fmla="*/ 662798 w 974100"/>
                  <a:gd name="connsiteY1" fmla="*/ 130175 h 685801"/>
                  <a:gd name="connsiteX2" fmla="*/ 608823 w 974100"/>
                  <a:gd name="connsiteY2" fmla="*/ 0 h 685801"/>
                  <a:gd name="connsiteX3" fmla="*/ 974100 w 974100"/>
                  <a:gd name="connsiteY3" fmla="*/ 151215 h 685801"/>
                  <a:gd name="connsiteX4" fmla="*/ 767573 w 974100"/>
                  <a:gd name="connsiteY4" fmla="*/ 424657 h 685801"/>
                  <a:gd name="connsiteX5" fmla="*/ 729409 w 974100"/>
                  <a:gd name="connsiteY5" fmla="*/ 333327 h 685801"/>
                  <a:gd name="connsiteX6" fmla="*/ 0 w 974100"/>
                  <a:gd name="connsiteY6" fmla="*/ 685801 h 685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4100" h="685801">
                    <a:moveTo>
                      <a:pt x="0" y="685801"/>
                    </a:moveTo>
                    <a:cubicBezTo>
                      <a:pt x="145560" y="425327"/>
                      <a:pt x="341596" y="238243"/>
                      <a:pt x="662798" y="130175"/>
                    </a:cubicBezTo>
                    <a:lnTo>
                      <a:pt x="608823" y="0"/>
                    </a:lnTo>
                    <a:lnTo>
                      <a:pt x="974100" y="151215"/>
                    </a:lnTo>
                    <a:lnTo>
                      <a:pt x="767573" y="424657"/>
                    </a:lnTo>
                    <a:lnTo>
                      <a:pt x="729409" y="333327"/>
                    </a:lnTo>
                    <a:cubicBezTo>
                      <a:pt x="487544" y="367422"/>
                      <a:pt x="218172" y="473763"/>
                      <a:pt x="0" y="685801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9" name="任意多边形 18"/>
              <p:cNvSpPr>
                <a:spLocks noChangeAspect="1"/>
              </p:cNvSpPr>
              <p:nvPr/>
            </p:nvSpPr>
            <p:spPr>
              <a:xfrm rot="3362433" flipH="1">
                <a:off x="5868200" y="2084171"/>
                <a:ext cx="1128311" cy="720690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62515 h 662515"/>
                  <a:gd name="connsiteX1" fmla="*/ 709286 w 1040280"/>
                  <a:gd name="connsiteY1" fmla="*/ 104277 h 662515"/>
                  <a:gd name="connsiteX2" fmla="*/ 667388 w 1040280"/>
                  <a:gd name="connsiteY2" fmla="*/ 0 h 662515"/>
                  <a:gd name="connsiteX3" fmla="*/ 1040280 w 1040280"/>
                  <a:gd name="connsiteY3" fmla="*/ 184447 h 662515"/>
                  <a:gd name="connsiteX4" fmla="*/ 814061 w 1040280"/>
                  <a:gd name="connsiteY4" fmla="*/ 398759 h 662515"/>
                  <a:gd name="connsiteX5" fmla="*/ 775897 w 1040280"/>
                  <a:gd name="connsiteY5" fmla="*/ 307429 h 662515"/>
                  <a:gd name="connsiteX6" fmla="*/ 0 w 1040280"/>
                  <a:gd name="connsiteY6" fmla="*/ 662515 h 662515"/>
                  <a:gd name="connsiteX0" fmla="*/ 0 w 1040280"/>
                  <a:gd name="connsiteY0" fmla="*/ 653883 h 653883"/>
                  <a:gd name="connsiteX1" fmla="*/ 709286 w 1040280"/>
                  <a:gd name="connsiteY1" fmla="*/ 95645 h 653883"/>
                  <a:gd name="connsiteX2" fmla="*/ 671413 w 1040280"/>
                  <a:gd name="connsiteY2" fmla="*/ 0 h 653883"/>
                  <a:gd name="connsiteX3" fmla="*/ 1040280 w 1040280"/>
                  <a:gd name="connsiteY3" fmla="*/ 175815 h 653883"/>
                  <a:gd name="connsiteX4" fmla="*/ 814061 w 1040280"/>
                  <a:gd name="connsiteY4" fmla="*/ 390127 h 653883"/>
                  <a:gd name="connsiteX5" fmla="*/ 775897 w 1040280"/>
                  <a:gd name="connsiteY5" fmla="*/ 298797 h 653883"/>
                  <a:gd name="connsiteX6" fmla="*/ 0 w 1040280"/>
                  <a:gd name="connsiteY6" fmla="*/ 653883 h 653883"/>
                  <a:gd name="connsiteX0" fmla="*/ 0 w 1031222"/>
                  <a:gd name="connsiteY0" fmla="*/ 653883 h 653883"/>
                  <a:gd name="connsiteX1" fmla="*/ 709286 w 1031222"/>
                  <a:gd name="connsiteY1" fmla="*/ 95645 h 653883"/>
                  <a:gd name="connsiteX2" fmla="*/ 671413 w 1031222"/>
                  <a:gd name="connsiteY2" fmla="*/ 0 h 653883"/>
                  <a:gd name="connsiteX3" fmla="*/ 1031222 w 1031222"/>
                  <a:gd name="connsiteY3" fmla="*/ 156392 h 653883"/>
                  <a:gd name="connsiteX4" fmla="*/ 814061 w 1031222"/>
                  <a:gd name="connsiteY4" fmla="*/ 390127 h 653883"/>
                  <a:gd name="connsiteX5" fmla="*/ 775897 w 1031222"/>
                  <a:gd name="connsiteY5" fmla="*/ 298797 h 653883"/>
                  <a:gd name="connsiteX6" fmla="*/ 0 w 1031222"/>
                  <a:gd name="connsiteY6" fmla="*/ 653883 h 653883"/>
                  <a:gd name="connsiteX0" fmla="*/ 0 w 1024177"/>
                  <a:gd name="connsiteY0" fmla="*/ 653883 h 653883"/>
                  <a:gd name="connsiteX1" fmla="*/ 709286 w 1024177"/>
                  <a:gd name="connsiteY1" fmla="*/ 95645 h 653883"/>
                  <a:gd name="connsiteX2" fmla="*/ 671413 w 1024177"/>
                  <a:gd name="connsiteY2" fmla="*/ 0 h 653883"/>
                  <a:gd name="connsiteX3" fmla="*/ 1024177 w 1024177"/>
                  <a:gd name="connsiteY3" fmla="*/ 141284 h 653883"/>
                  <a:gd name="connsiteX4" fmla="*/ 814061 w 1024177"/>
                  <a:gd name="connsiteY4" fmla="*/ 390127 h 653883"/>
                  <a:gd name="connsiteX5" fmla="*/ 775897 w 1024177"/>
                  <a:gd name="connsiteY5" fmla="*/ 298797 h 653883"/>
                  <a:gd name="connsiteX6" fmla="*/ 0 w 1024177"/>
                  <a:gd name="connsiteY6" fmla="*/ 653883 h 653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4177" h="653883">
                    <a:moveTo>
                      <a:pt x="0" y="653883"/>
                    </a:moveTo>
                    <a:cubicBezTo>
                      <a:pt x="62715" y="501228"/>
                      <a:pt x="256539" y="248412"/>
                      <a:pt x="709286" y="95645"/>
                    </a:cubicBezTo>
                    <a:lnTo>
                      <a:pt x="671413" y="0"/>
                    </a:lnTo>
                    <a:lnTo>
                      <a:pt x="1024177" y="141284"/>
                    </a:lnTo>
                    <a:lnTo>
                      <a:pt x="814061" y="390127"/>
                    </a:lnTo>
                    <a:lnTo>
                      <a:pt x="775897" y="298797"/>
                    </a:lnTo>
                    <a:cubicBezTo>
                      <a:pt x="485595" y="351098"/>
                      <a:pt x="194624" y="458957"/>
                      <a:pt x="0" y="653883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203539" y="1786731"/>
                <a:ext cx="2663694" cy="2662879"/>
              </a:xfrm>
              <a:prstGeom prst="ellipse">
                <a:avLst/>
              </a:prstGeom>
              <a:grpFill/>
              <a:ln w="25400" cap="flat" cmpd="sng" algn="ctr">
                <a:noFill/>
                <a:prstDash val="sysDash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3" name="任意多边形 12"/>
            <p:cNvSpPr>
              <a:spLocks noChangeAspect="1"/>
            </p:cNvSpPr>
            <p:nvPr/>
          </p:nvSpPr>
          <p:spPr bwMode="auto">
            <a:xfrm rot="19778451" flipH="1">
              <a:off x="3694924" y="875186"/>
              <a:ext cx="1128464" cy="720695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6" name="任意多边形 15"/>
            <p:cNvSpPr>
              <a:spLocks noChangeAspect="1"/>
            </p:cNvSpPr>
            <p:nvPr/>
          </p:nvSpPr>
          <p:spPr bwMode="auto">
            <a:xfrm rot="6306812" flipH="1">
              <a:off x="5862076" y="3952489"/>
              <a:ext cx="1128664" cy="720566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5301549" y="3018857"/>
            <a:ext cx="15001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</a:t>
            </a:r>
          </a:p>
        </p:txBody>
      </p:sp>
      <p:sp>
        <p:nvSpPr>
          <p:cNvPr id="22" name="文本框 6"/>
          <p:cNvSpPr txBox="1">
            <a:spLocks noChangeArrowheads="1"/>
          </p:cNvSpPr>
          <p:nvPr/>
        </p:nvSpPr>
        <p:spPr bwMode="auto">
          <a:xfrm>
            <a:off x="2963642" y="2083255"/>
            <a:ext cx="20296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Android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手机平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台的发展与现状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7"/>
          <p:cNvSpPr txBox="1">
            <a:spLocks noChangeArrowheads="1"/>
          </p:cNvSpPr>
          <p:nvPr/>
        </p:nvSpPr>
        <p:spPr bwMode="auto">
          <a:xfrm>
            <a:off x="2303316" y="4478802"/>
            <a:ext cx="20296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Android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手机平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的架构与特性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8"/>
          <p:cNvSpPr txBox="1">
            <a:spLocks noChangeArrowheads="1"/>
          </p:cNvSpPr>
          <p:nvPr/>
        </p:nvSpPr>
        <p:spPr bwMode="auto">
          <a:xfrm>
            <a:off x="5629275" y="5532664"/>
            <a:ext cx="20304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的开发环境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9"/>
          <p:cNvSpPr txBox="1">
            <a:spLocks noChangeArrowheads="1"/>
          </p:cNvSpPr>
          <p:nvPr/>
        </p:nvSpPr>
        <p:spPr bwMode="auto">
          <a:xfrm>
            <a:off x="7758113" y="3765777"/>
            <a:ext cx="17924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大组件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10"/>
          <p:cNvSpPr txBox="1">
            <a:spLocks noChangeArrowheads="1"/>
          </p:cNvSpPr>
          <p:nvPr/>
        </p:nvSpPr>
        <p:spPr bwMode="auto">
          <a:xfrm>
            <a:off x="6950936" y="1771436"/>
            <a:ext cx="18004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用程序进行签名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71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1.1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066728" y="4714043"/>
            <a:ext cx="634019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的发展和历史 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024256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6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1139032" y="2305049"/>
            <a:ext cx="4170362" cy="598488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Android</a:t>
            </a:r>
            <a:r>
              <a:rPr lang="zh-CN" altLang="en-US" sz="1600" dirty="0"/>
              <a:t>系统联合创始人安迪</a:t>
            </a:r>
            <a:r>
              <a:rPr lang="en-US" altLang="zh-CN" sz="1600" dirty="0"/>
              <a:t>·</a:t>
            </a:r>
            <a:r>
              <a:rPr lang="zh-CN" altLang="en-US" sz="1600" dirty="0"/>
              <a:t>鲁宾</a:t>
            </a:r>
          </a:p>
        </p:txBody>
      </p:sp>
      <p:sp>
        <p:nvSpPr>
          <p:cNvPr id="47106" name="矩形 3"/>
          <p:cNvSpPr>
            <a:spLocks noChangeArrowheads="1"/>
          </p:cNvSpPr>
          <p:nvPr/>
        </p:nvSpPr>
        <p:spPr bwMode="auto">
          <a:xfrm>
            <a:off x="228668" y="504965"/>
            <a:ext cx="556729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1.1.1 Android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发展和</a:t>
            </a:r>
            <a:r>
              <a:rPr lang="zh-CN" altLang="en-US" sz="40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简介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229011" y="3349844"/>
            <a:ext cx="2725579" cy="96508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目前，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已经成为最主流的手机操作系统。</a:t>
            </a:r>
            <a:endParaRPr lang="zh-CN" altLang="en-US" dirty="0"/>
          </a:p>
        </p:txBody>
      </p:sp>
      <p:grpSp>
        <p:nvGrpSpPr>
          <p:cNvPr id="47110" name="组合 29"/>
          <p:cNvGrpSpPr>
            <a:grpSpLocks/>
          </p:cNvGrpSpPr>
          <p:nvPr/>
        </p:nvGrpSpPr>
        <p:grpSpPr bwMode="auto">
          <a:xfrm>
            <a:off x="423863" y="1474788"/>
            <a:ext cx="10744200" cy="4735512"/>
            <a:chOff x="1543940" y="1967252"/>
            <a:chExt cx="8242998" cy="4456906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692381" y="4683530"/>
              <a:ext cx="1264219" cy="12640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2318548" y="4683530"/>
              <a:ext cx="1373833" cy="13745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4956600" y="1967252"/>
              <a:ext cx="3981436" cy="39802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2238164" y="5871340"/>
              <a:ext cx="221665" cy="2779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571805" y="4572966"/>
              <a:ext cx="220447" cy="2779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673964" y="4950973"/>
              <a:ext cx="220447" cy="2779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6326778" y="4330921"/>
              <a:ext cx="220447" cy="2764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6946709" y="3722821"/>
              <a:ext cx="221665" cy="2764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7858943" y="2809926"/>
              <a:ext cx="221665" cy="2764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1543940" y="6424158"/>
              <a:ext cx="82429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111" name="文本框 30"/>
          <p:cNvSpPr txBox="1">
            <a:spLocks noChangeArrowheads="1"/>
          </p:cNvSpPr>
          <p:nvPr/>
        </p:nvSpPr>
        <p:spPr bwMode="auto">
          <a:xfrm>
            <a:off x="1008063" y="6300788"/>
            <a:ext cx="7684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2007</a:t>
            </a:r>
            <a:endParaRPr lang="zh-CN" altLang="en-US" dirty="0">
              <a:solidFill>
                <a:schemeClr val="bg1"/>
              </a:solidFill>
              <a:latin typeface="Broadway"/>
              <a:ea typeface="微软雅黑" pitchFamily="34" charset="-122"/>
            </a:endParaRPr>
          </a:p>
        </p:txBody>
      </p:sp>
      <p:sp>
        <p:nvSpPr>
          <p:cNvPr id="47113" name="文本框 32"/>
          <p:cNvSpPr txBox="1">
            <a:spLocks noChangeArrowheads="1"/>
          </p:cNvSpPr>
          <p:nvPr/>
        </p:nvSpPr>
        <p:spPr bwMode="auto">
          <a:xfrm>
            <a:off x="2855913" y="6300788"/>
            <a:ext cx="7809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2009</a:t>
            </a:r>
            <a:endParaRPr lang="zh-CN" altLang="en-US" dirty="0">
              <a:solidFill>
                <a:schemeClr val="bg1"/>
              </a:solidFill>
              <a:latin typeface="Broadway"/>
              <a:ea typeface="微软雅黑" pitchFamily="34" charset="-122"/>
            </a:endParaRPr>
          </a:p>
        </p:txBody>
      </p:sp>
      <p:sp>
        <p:nvSpPr>
          <p:cNvPr id="47115" name="文本框 34"/>
          <p:cNvSpPr txBox="1">
            <a:spLocks noChangeArrowheads="1"/>
          </p:cNvSpPr>
          <p:nvPr/>
        </p:nvSpPr>
        <p:spPr bwMode="auto">
          <a:xfrm>
            <a:off x="5624513" y="6300788"/>
            <a:ext cx="7580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2010</a:t>
            </a:r>
            <a:endParaRPr lang="zh-CN" altLang="en-US" dirty="0">
              <a:solidFill>
                <a:schemeClr val="bg1"/>
              </a:solidFill>
              <a:latin typeface="Broadway"/>
              <a:ea typeface="微软雅黑" pitchFamily="34" charset="-122"/>
            </a:endParaRPr>
          </a:p>
        </p:txBody>
      </p:sp>
      <p:sp>
        <p:nvSpPr>
          <p:cNvPr id="47116" name="文本框 35"/>
          <p:cNvSpPr txBox="1">
            <a:spLocks noChangeArrowheads="1"/>
          </p:cNvSpPr>
          <p:nvPr/>
        </p:nvSpPr>
        <p:spPr bwMode="auto">
          <a:xfrm>
            <a:off x="6572870" y="6300788"/>
            <a:ext cx="744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2011</a:t>
            </a:r>
            <a:endParaRPr lang="zh-CN" altLang="en-US" dirty="0">
              <a:solidFill>
                <a:schemeClr val="bg1"/>
              </a:solidFill>
              <a:latin typeface="Broadway"/>
              <a:ea typeface="微软雅黑" pitchFamily="34" charset="-122"/>
            </a:endParaRPr>
          </a:p>
        </p:txBody>
      </p:sp>
      <p:sp>
        <p:nvSpPr>
          <p:cNvPr id="47117" name="文本框 36"/>
          <p:cNvSpPr txBox="1">
            <a:spLocks noChangeArrowheads="1"/>
          </p:cNvSpPr>
          <p:nvPr/>
        </p:nvSpPr>
        <p:spPr bwMode="auto">
          <a:xfrm>
            <a:off x="7559380" y="6318251"/>
            <a:ext cx="744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2011</a:t>
            </a:r>
            <a:endParaRPr lang="zh-CN" altLang="en-US" dirty="0">
              <a:solidFill>
                <a:schemeClr val="bg1"/>
              </a:solidFill>
              <a:latin typeface="Broadway"/>
              <a:ea typeface="微软雅黑" pitchFamily="34" charset="-122"/>
            </a:endParaRPr>
          </a:p>
        </p:txBody>
      </p:sp>
      <p:sp>
        <p:nvSpPr>
          <p:cNvPr id="47118" name="文本框 37"/>
          <p:cNvSpPr txBox="1">
            <a:spLocks noChangeArrowheads="1"/>
          </p:cNvSpPr>
          <p:nvPr/>
        </p:nvSpPr>
        <p:spPr bwMode="auto">
          <a:xfrm>
            <a:off x="8616950" y="6300788"/>
            <a:ext cx="7527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2014</a:t>
            </a:r>
            <a:endParaRPr lang="zh-CN" altLang="en-US" dirty="0">
              <a:solidFill>
                <a:schemeClr val="bg1"/>
              </a:solidFill>
              <a:latin typeface="Broadway"/>
              <a:ea typeface="微软雅黑" pitchFamily="34" charset="-122"/>
            </a:endParaRPr>
          </a:p>
        </p:txBody>
      </p:sp>
      <p:sp>
        <p:nvSpPr>
          <p:cNvPr id="47121" name="文本框 40"/>
          <p:cNvSpPr txBox="1">
            <a:spLocks noChangeArrowheads="1"/>
          </p:cNvSpPr>
          <p:nvPr/>
        </p:nvSpPr>
        <p:spPr bwMode="auto">
          <a:xfrm>
            <a:off x="1797124" y="5543441"/>
            <a:ext cx="26383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Google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发布了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1.0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手机操作系统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7122" name="文本框 41"/>
          <p:cNvSpPr txBox="1">
            <a:spLocks noChangeArrowheads="1"/>
          </p:cNvSpPr>
          <p:nvPr/>
        </p:nvSpPr>
        <p:spPr bwMode="auto">
          <a:xfrm>
            <a:off x="2095325" y="3209725"/>
            <a:ext cx="25181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Google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发布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1.5, 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提供“豪华”的用户界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面和蓝牙连接支持。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7124" name="文本框 43"/>
          <p:cNvSpPr txBox="1">
            <a:spLocks noChangeArrowheads="1"/>
          </p:cNvSpPr>
          <p:nvPr/>
        </p:nvSpPr>
        <p:spPr bwMode="auto">
          <a:xfrm>
            <a:off x="5795962" y="4906447"/>
            <a:ext cx="12790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2.3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7125" name="文本框 44"/>
          <p:cNvSpPr txBox="1">
            <a:spLocks noChangeArrowheads="1"/>
          </p:cNvSpPr>
          <p:nvPr/>
        </p:nvSpPr>
        <p:spPr bwMode="auto">
          <a:xfrm>
            <a:off x="6907081" y="4233547"/>
            <a:ext cx="12790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3.0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7126" name="文本框 45"/>
          <p:cNvSpPr txBox="1">
            <a:spLocks noChangeArrowheads="1"/>
          </p:cNvSpPr>
          <p:nvPr/>
        </p:nvSpPr>
        <p:spPr bwMode="auto">
          <a:xfrm>
            <a:off x="7722121" y="3544690"/>
            <a:ext cx="12790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4.0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7127" name="文本框 46"/>
          <p:cNvSpPr txBox="1">
            <a:spLocks noChangeArrowheads="1"/>
          </p:cNvSpPr>
          <p:nvPr/>
        </p:nvSpPr>
        <p:spPr bwMode="auto">
          <a:xfrm>
            <a:off x="8805006" y="2626126"/>
            <a:ext cx="12790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5.0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40" y="1731962"/>
            <a:ext cx="17145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当前发展状况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879" y="1825625"/>
            <a:ext cx="100962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54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22683" y="534403"/>
            <a:ext cx="73209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1.1.2 Android 5.x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平台架构及特性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83" y="1799770"/>
            <a:ext cx="5583031" cy="45139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795962" y="1770469"/>
            <a:ext cx="6096000" cy="4543243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6000" rIns="75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Android</a:t>
            </a:r>
            <a:r>
              <a:rPr lang="zh-CN" altLang="en-US" dirty="0" smtClean="0"/>
              <a:t>系统的底层建立在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系统之上，该平台由操作系统、中间件、用户界面和应用软件</a:t>
            </a:r>
            <a:r>
              <a:rPr lang="en-US" altLang="zh-CN" dirty="0" smtClean="0"/>
              <a:t>4</a:t>
            </a:r>
            <a:r>
              <a:rPr lang="zh-CN" altLang="en-US" dirty="0" smtClean="0"/>
              <a:t>层组成，它采用一种被称为软件叠层（</a:t>
            </a:r>
            <a:r>
              <a:rPr lang="en-US" altLang="zh-CN" dirty="0" smtClean="0"/>
              <a:t>Software Stack</a:t>
            </a:r>
            <a:r>
              <a:rPr lang="zh-CN" altLang="en-US" dirty="0" smtClean="0"/>
              <a:t>）的方式进行构建。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这种软件叠层结构使得层与层之间相互分离，明确各层的分工。这种分工保证了层与层之间的低耦合，当下层的层内或层下发生改变时，上层应用程序无需任何修改。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726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5A3E"/>
        </a:solidFill>
        <a:ln>
          <a:noFill/>
        </a:ln>
      </a:spPr>
      <a:bodyPr rtlCol="0" anchor="ctr"/>
      <a:lstStyle>
        <a:defPPr algn="ctr">
          <a:defRPr sz="3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4052</TotalTime>
  <Words>1139</Words>
  <Application>Microsoft Office PowerPoint</Application>
  <PresentationFormat>宽屏</PresentationFormat>
  <Paragraphs>161</Paragraphs>
  <Slides>22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方正大黑简体</vt:lpstr>
      <vt:lpstr>隶书</vt:lpstr>
      <vt:lpstr>宋体</vt:lpstr>
      <vt:lpstr>微软雅黑</vt:lpstr>
      <vt:lpstr>Arial</vt:lpstr>
      <vt:lpstr>Broadway</vt:lpstr>
      <vt:lpstr>Calibri</vt:lpstr>
      <vt:lpstr>Calibri Light</vt:lpstr>
      <vt:lpstr>Office 主题</vt:lpstr>
      <vt:lpstr>PowerPoint 演示文稿</vt:lpstr>
      <vt:lpstr>授课老师</vt:lpstr>
      <vt:lpstr>课程主页</vt:lpstr>
      <vt:lpstr>课程考核方式及成绩评定</vt:lpstr>
      <vt:lpstr>PowerPoint 演示文稿</vt:lpstr>
      <vt:lpstr>PowerPoint 演示文稿</vt:lpstr>
      <vt:lpstr>PowerPoint 演示文稿</vt:lpstr>
      <vt:lpstr>当前发展状况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dly</cp:lastModifiedBy>
  <cp:revision>258</cp:revision>
  <dcterms:created xsi:type="dcterms:W3CDTF">2014-03-11T02:58:27Z</dcterms:created>
  <dcterms:modified xsi:type="dcterms:W3CDTF">2018-09-03T02:49:20Z</dcterms:modified>
</cp:coreProperties>
</file>