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322" r:id="rId3"/>
    <p:sldId id="295" r:id="rId4"/>
    <p:sldId id="296" r:id="rId5"/>
    <p:sldId id="299" r:id="rId6"/>
    <p:sldId id="297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98" r:id="rId18"/>
    <p:sldId id="323" r:id="rId19"/>
    <p:sldId id="324" r:id="rId20"/>
    <p:sldId id="325" r:id="rId21"/>
    <p:sldId id="326" r:id="rId22"/>
    <p:sldId id="327" r:id="rId23"/>
    <p:sldId id="330" r:id="rId24"/>
    <p:sldId id="328" r:id="rId25"/>
    <p:sldId id="338" r:id="rId26"/>
    <p:sldId id="329" r:id="rId27"/>
    <p:sldId id="331" r:id="rId28"/>
    <p:sldId id="339" r:id="rId29"/>
    <p:sldId id="332" r:id="rId30"/>
    <p:sldId id="340" r:id="rId31"/>
    <p:sldId id="333" r:id="rId32"/>
    <p:sldId id="342" r:id="rId33"/>
    <p:sldId id="341" r:id="rId34"/>
    <p:sldId id="334" r:id="rId35"/>
    <p:sldId id="343" r:id="rId36"/>
    <p:sldId id="344" r:id="rId37"/>
    <p:sldId id="345" r:id="rId38"/>
    <p:sldId id="346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17A68D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1835" autoAdjust="0"/>
  </p:normalViewPr>
  <p:slideViewPr>
    <p:cSldViewPr snapToGrid="0">
      <p:cViewPr varScale="1">
        <p:scale>
          <a:sx n="94" d="100"/>
          <a:sy n="94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E71D-68CE-4A24-9AB0-C37DF67769C2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4B27-8B2B-48C3-9F5B-80052B3CD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2.9.2 </a:t>
            </a:r>
            <a:r>
              <a:rPr lang="zh-CN" altLang="en-US" dirty="0" smtClean="0"/>
              <a:t>对话框风格的窗口</a:t>
            </a:r>
            <a:endParaRPr lang="en-US" altLang="zh-CN" dirty="0" smtClean="0"/>
          </a:p>
          <a:p>
            <a:r>
              <a:rPr lang="en-US" altLang="zh-CN" dirty="0" smtClean="0"/>
              <a:t>2.9.3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PopupWindow</a:t>
            </a:r>
            <a:endParaRPr lang="en-US" altLang="zh-CN" dirty="0" smtClean="0"/>
          </a:p>
          <a:p>
            <a:r>
              <a:rPr lang="en-US" altLang="zh-CN" dirty="0" smtClean="0"/>
              <a:t>2.9.4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DatePickerDialog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TimerPickerDialog</a:t>
            </a:r>
            <a:endParaRPr lang="en-US" altLang="zh-CN" dirty="0" smtClean="0"/>
          </a:p>
          <a:p>
            <a:r>
              <a:rPr lang="en-US" altLang="zh-CN" dirty="0" smtClean="0"/>
              <a:t>2.9.5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ProgressDialog</a:t>
            </a:r>
            <a:r>
              <a:rPr lang="zh-CN" altLang="en-US" dirty="0" smtClean="0"/>
              <a:t>创建进度对话框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5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2.10.1 </a:t>
            </a:r>
            <a:r>
              <a:rPr lang="zh-CN" altLang="en-US" dirty="0" smtClean="0"/>
              <a:t>选项菜单和子菜单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2.10.2 </a:t>
            </a:r>
            <a:r>
              <a:rPr lang="zh-CN" altLang="en-US" dirty="0" smtClean="0"/>
              <a:t>使用监听器来监听菜单时间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2.10.3 </a:t>
            </a:r>
            <a:r>
              <a:rPr lang="zh-CN" altLang="en-US" dirty="0" smtClean="0"/>
              <a:t>创建多选菜单项和单选菜单项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2.10.4 </a:t>
            </a:r>
            <a:r>
              <a:rPr lang="zh-CN" altLang="en-US" dirty="0" smtClean="0"/>
              <a:t>设置与菜单项关联的</a:t>
            </a:r>
            <a:r>
              <a:rPr lang="en-US" altLang="zh-CN" dirty="0" smtClean="0"/>
              <a:t>Activity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2.10.5 </a:t>
            </a:r>
            <a:r>
              <a:rPr lang="zh-CN" altLang="en-US" dirty="0" smtClean="0"/>
              <a:t>上下文菜单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2.10.6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文件定义菜单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2.10.7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PopupMenu</a:t>
            </a:r>
            <a:r>
              <a:rPr lang="zh-CN" altLang="en-US" dirty="0" smtClean="0"/>
              <a:t>创建弹出式菜单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1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2.11.1 </a:t>
            </a:r>
            <a:r>
              <a:rPr lang="zh-CN" altLang="en-US" dirty="0" smtClean="0"/>
              <a:t>启用</a:t>
            </a:r>
            <a:r>
              <a:rPr lang="en-US" altLang="zh-CN" sz="12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ActionBar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2.11.2 </a:t>
            </a:r>
            <a:r>
              <a:rPr lang="zh-CN" altLang="en-US" dirty="0" smtClean="0"/>
              <a:t>使用</a:t>
            </a:r>
            <a:r>
              <a:rPr lang="en-US" altLang="zh-CN" sz="12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ActionBar</a:t>
            </a:r>
            <a:r>
              <a:rPr lang="zh-CN" altLang="en-US" sz="1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显示选项菜单项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2.11.3 </a:t>
            </a:r>
            <a:r>
              <a:rPr lang="zh-CN" altLang="en-US" dirty="0" smtClean="0"/>
              <a:t>启用程序图标导航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2.11.4 </a:t>
            </a:r>
            <a:r>
              <a:rPr lang="zh-CN" altLang="en-US" dirty="0" smtClean="0"/>
              <a:t>添加</a:t>
            </a:r>
            <a:r>
              <a:rPr lang="en-US" altLang="zh-CN" sz="12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ActionView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2.11.5 </a:t>
            </a:r>
            <a:r>
              <a:rPr lang="zh-CN" altLang="en-US" dirty="0" smtClean="0"/>
              <a:t>使用</a:t>
            </a:r>
            <a:r>
              <a:rPr lang="en-US" altLang="zh-CN" sz="12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ActionBar</a:t>
            </a:r>
            <a:r>
              <a:rPr lang="zh-CN" altLang="en-US" sz="1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实现</a:t>
            </a:r>
            <a:r>
              <a:rPr lang="en-US" altLang="zh-CN" sz="1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1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导航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2.11.6 </a:t>
            </a:r>
            <a:r>
              <a:rPr lang="zh-CN" altLang="en-US" dirty="0" smtClean="0"/>
              <a:t>使用</a:t>
            </a:r>
            <a:r>
              <a:rPr lang="en-US" altLang="zh-CN" sz="12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ActionBar</a:t>
            </a:r>
            <a:r>
              <a:rPr lang="zh-CN" altLang="en-US" sz="120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实现下拉式导航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应用的绝大部分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组件都放在</a:t>
            </a:r>
            <a:r>
              <a:rPr lang="en-US" altLang="zh-CN" dirty="0" err="1" smtClean="0"/>
              <a:t>android.widget</a:t>
            </a:r>
            <a:r>
              <a:rPr lang="zh-CN" altLang="en-US" dirty="0" smtClean="0"/>
              <a:t>包及其子包中、</a:t>
            </a:r>
            <a:r>
              <a:rPr lang="en-US" altLang="zh-CN" dirty="0" err="1" smtClean="0"/>
              <a:t>Android.view</a:t>
            </a:r>
            <a:r>
              <a:rPr lang="zh-CN" altLang="en-US" dirty="0" smtClean="0"/>
              <a:t>包及其子包中，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组件都继承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类。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类还有一个重要的子类：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，但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通常作为其他组件的容器使用。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线性布局由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类来代表，将容器里的组件一个挨着一个的排列起来，</a:t>
            </a:r>
            <a:r>
              <a:rPr lang="en-US" altLang="zh-CN" dirty="0" err="1" smtClean="0"/>
              <a:t>LinearLayour</a:t>
            </a:r>
            <a:r>
              <a:rPr lang="zh-CN" altLang="en-US" dirty="0" smtClean="0"/>
              <a:t>可控制各组件横向排列，也可控制个组件纵向排列。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的线性布局不会换行，当组件一个挨着一个地排列到头之后，剩下的组件将不会再显示。</a:t>
            </a:r>
            <a:endParaRPr lang="en-US" altLang="zh-CN" dirty="0" smtClean="0"/>
          </a:p>
          <a:p>
            <a:r>
              <a:rPr lang="zh-CN" altLang="en-US" dirty="0" smtClean="0"/>
              <a:t>表格布局由</a:t>
            </a:r>
            <a:r>
              <a:rPr lang="en-US" altLang="zh-CN" dirty="0" err="1" smtClean="0"/>
              <a:t>TableLayout</a:t>
            </a:r>
            <a:r>
              <a:rPr lang="zh-CN" altLang="en-US" dirty="0" smtClean="0"/>
              <a:t>类所代表，采用行、列的形式来管理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组件，并不需要明确的声明包含多少行、多少列，而是通过添加</a:t>
            </a:r>
            <a:r>
              <a:rPr lang="en-US" altLang="zh-CN" dirty="0" err="1" smtClean="0"/>
              <a:t>TableRow</a:t>
            </a:r>
            <a:r>
              <a:rPr lang="zh-CN" altLang="en-US" dirty="0" smtClean="0"/>
              <a:t>、其他组件来控制表格的行数和列数。</a:t>
            </a:r>
            <a:endParaRPr lang="en-US" altLang="zh-CN" dirty="0" smtClean="0"/>
          </a:p>
          <a:p>
            <a:r>
              <a:rPr lang="zh-CN" altLang="en-US" dirty="0" smtClean="0"/>
              <a:t>帧布局由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所代表，帧布局管理器为每个加入其中的组件创建一个空白的区域（称为一帧），每个子组件占据一帧，这些帧会根据</a:t>
            </a:r>
            <a:r>
              <a:rPr lang="en-US" altLang="zh-CN" dirty="0" smtClean="0"/>
              <a:t>gravity</a:t>
            </a:r>
            <a:r>
              <a:rPr lang="zh-CN" altLang="en-US" dirty="0" smtClean="0"/>
              <a:t>属性执行自动对齐。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相对布局由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所代表，相对布局容器内的子组件的位置总是相对兄弟组件、父容器来决定的，因此这种布局方式称为相对布局。如果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组件的位置是由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组件来决定的，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要求先定义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组件，再定义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zh-CN" altLang="en-US" dirty="0" smtClean="0"/>
              <a:t>网格布局由</a:t>
            </a:r>
            <a:r>
              <a:rPr lang="en-US" altLang="zh-CN" dirty="0" err="1" smtClean="0"/>
              <a:t>GridLayout</a:t>
            </a:r>
            <a:r>
              <a:rPr lang="zh-CN" altLang="en-US" dirty="0" smtClean="0"/>
              <a:t>所代表，是</a:t>
            </a:r>
            <a:r>
              <a:rPr lang="en-US" altLang="zh-CN" dirty="0" smtClean="0"/>
              <a:t>Android 4.0</a:t>
            </a:r>
            <a:r>
              <a:rPr lang="zh-CN" altLang="en-US" dirty="0" smtClean="0"/>
              <a:t>新增的布局管理器，作用类似于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标签，它把整个容器划分成</a:t>
            </a:r>
            <a:r>
              <a:rPr lang="en-US" altLang="zh-CN" dirty="0" smtClean="0"/>
              <a:t>rows*columns</a:t>
            </a:r>
            <a:r>
              <a:rPr lang="zh-CN" altLang="en-US" dirty="0" smtClean="0"/>
              <a:t>个网格，每个网格可以放置一个组件。</a:t>
            </a:r>
            <a:endParaRPr lang="en-US" altLang="zh-CN" dirty="0" smtClean="0"/>
          </a:p>
          <a:p>
            <a:r>
              <a:rPr lang="zh-CN" altLang="en-US" dirty="0" smtClean="0"/>
              <a:t>绝对布局由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所代表，就是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不提供任何布局控制，由开发人员通过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坐标来控制组件的位置，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容器不管理子组件的位置，大小，这些都由开发人员自己控制。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6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当扩展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BaseExpandableListAdapter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时，关键是实现如下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个方法：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getGroupCount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():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返回包含的组列表项的数量。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getGroupView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():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对象将作为组列表项。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getChrildrenCount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():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返回特定组所包含的子列表项的数量。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getGroupView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():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对象将作为特定组、特定位置的子列表项。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7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使用数值选择器（</a:t>
            </a:r>
            <a:r>
              <a:rPr lang="en-US" altLang="zh-CN" dirty="0" err="1" smtClean="0"/>
              <a:t>NumberPicker</a:t>
            </a:r>
            <a:r>
              <a:rPr lang="zh-CN" altLang="en-US" dirty="0" smtClean="0"/>
              <a:t>）常用如下三个方法：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setMinValue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minVal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：设置该组件支持的最小值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setMaxValue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maxVal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：设置该组件支持的最大值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setValue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value)</a:t>
            </a:r>
            <a:r>
              <a:rPr lang="zh-CN" altLang="en-US" dirty="0" smtClean="0"/>
              <a:t>：设置该组件的当前值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2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4B27-8B2B-48C3-9F5B-80052B3CDB0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第二章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9" y="4946659"/>
            <a:ext cx="3331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3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66669" y="3421980"/>
            <a:ext cx="82638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应用的界面编程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1915" y="1274056"/>
            <a:ext cx="8965391" cy="5243948"/>
            <a:chOff x="750559" y="244430"/>
            <a:chExt cx="8965391" cy="5243948"/>
          </a:xfrm>
        </p:grpSpPr>
        <p:grpSp>
          <p:nvGrpSpPr>
            <p:cNvPr id="35" name="组合 34"/>
            <p:cNvGrpSpPr/>
            <p:nvPr/>
          </p:nvGrpSpPr>
          <p:grpSpPr>
            <a:xfrm>
              <a:off x="5301173" y="244430"/>
              <a:ext cx="1240157" cy="739745"/>
              <a:chOff x="1320800" y="1981200"/>
              <a:chExt cx="1449172" cy="93980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1405237" y="1990158"/>
                <a:ext cx="1364735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TextView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254283" y="1877709"/>
              <a:ext cx="1268939" cy="739745"/>
              <a:chOff x="1320800" y="1981200"/>
              <a:chExt cx="1482804" cy="939800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1333333" y="2000323"/>
                <a:ext cx="1470271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Chronometer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650805" y="3083128"/>
              <a:ext cx="1596003" cy="739744"/>
              <a:chOff x="1267646" y="1981200"/>
              <a:chExt cx="1489656" cy="9398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96" name="直接连接符 95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/>
              <p:cNvSpPr txBox="1"/>
              <p:nvPr/>
            </p:nvSpPr>
            <p:spPr>
              <a:xfrm>
                <a:off x="1267646" y="2006762"/>
                <a:ext cx="1489656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CompoundButton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93661" y="1773935"/>
              <a:ext cx="1314737" cy="769116"/>
              <a:chOff x="1320800" y="1943886"/>
              <a:chExt cx="1536323" cy="97711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本框 93"/>
              <p:cNvSpPr txBox="1"/>
              <p:nvPr/>
            </p:nvSpPr>
            <p:spPr>
              <a:xfrm>
                <a:off x="1504003" y="1943886"/>
                <a:ext cx="135312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EditText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821319" y="1593378"/>
              <a:ext cx="1130300" cy="739745"/>
              <a:chOff x="1320800" y="1981200"/>
              <a:chExt cx="1320800" cy="939800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>
                <a:off x="1560508" y="1982052"/>
                <a:ext cx="904017" cy="447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Button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289500" y="778590"/>
              <a:ext cx="1130300" cy="751397"/>
              <a:chOff x="1320800" y="1966397"/>
              <a:chExt cx="1320800" cy="95460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1413016" y="1966397"/>
                <a:ext cx="1028853" cy="39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TextClock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011290" y="3243311"/>
              <a:ext cx="2299589" cy="809728"/>
              <a:chOff x="1287407" y="1892292"/>
              <a:chExt cx="2532193" cy="102870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33500" y="1981200"/>
                <a:ext cx="2277161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 flipV="1">
                <a:off x="1287407" y="2310566"/>
                <a:ext cx="2308943" cy="492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V="1">
                <a:off x="1320800" y="2640700"/>
                <a:ext cx="2289861" cy="273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1317493" y="1892292"/>
                <a:ext cx="2502107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AutoCompleteTextView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174747" y="840295"/>
              <a:ext cx="1751371" cy="753083"/>
              <a:chOff x="1288657" y="1964255"/>
              <a:chExt cx="2046546" cy="956745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333500" y="1981200"/>
                <a:ext cx="1808378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1387683" y="2363738"/>
                <a:ext cx="1675885" cy="316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320800" y="2668038"/>
                <a:ext cx="1771221" cy="114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/>
              <p:cNvSpPr txBox="1"/>
              <p:nvPr/>
            </p:nvSpPr>
            <p:spPr>
              <a:xfrm>
                <a:off x="1288657" y="1964255"/>
                <a:ext cx="204654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CheckedTextView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778851" y="1141968"/>
              <a:ext cx="176369" cy="628008"/>
              <a:chOff x="1294746" y="2621067"/>
              <a:chExt cx="176369" cy="628008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2" name="直接连接符 71"/>
              <p:cNvCxnSpPr>
                <a:stCxn id="71" idx="3"/>
              </p:cNvCxnSpPr>
              <p:nvPr/>
            </p:nvCxnSpPr>
            <p:spPr>
              <a:xfrm flipH="1">
                <a:off x="1382218" y="2751737"/>
                <a:ext cx="713" cy="4973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 rot="660028">
              <a:off x="3957700" y="628996"/>
              <a:ext cx="1084065" cy="709649"/>
              <a:chOff x="364201" y="2598217"/>
              <a:chExt cx="1084065" cy="709649"/>
            </a:xfrm>
          </p:grpSpPr>
          <p:sp>
            <p:nvSpPr>
              <p:cNvPr id="67" name="等腰三角形 66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8" name="直接连接符 67"/>
              <p:cNvCxnSpPr>
                <a:stCxn id="67" idx="3"/>
              </p:cNvCxnSpPr>
              <p:nvPr/>
            </p:nvCxnSpPr>
            <p:spPr>
              <a:xfrm rot="20939972" flipH="1">
                <a:off x="364201" y="2821102"/>
                <a:ext cx="1024089" cy="4867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 rot="848689">
              <a:off x="4865240" y="1072445"/>
              <a:ext cx="443709" cy="720881"/>
              <a:chOff x="1047106" y="1887309"/>
              <a:chExt cx="443709" cy="720881"/>
            </a:xfrm>
          </p:grpSpPr>
          <p:sp>
            <p:nvSpPr>
              <p:cNvPr id="65" name="等腰三角形 64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 rot="20751311" flipH="1">
                <a:off x="1047106" y="2051761"/>
                <a:ext cx="391927" cy="5564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 rot="14074998">
              <a:off x="6967662" y="88890"/>
              <a:ext cx="828371" cy="1355452"/>
              <a:chOff x="619895" y="2500351"/>
              <a:chExt cx="828371" cy="1355450"/>
            </a:xfrm>
          </p:grpSpPr>
          <p:sp>
            <p:nvSpPr>
              <p:cNvPr id="63" name="等腰三角形 62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4" name="直接连接符 63"/>
              <p:cNvCxnSpPr>
                <a:stCxn id="63" idx="3"/>
              </p:cNvCxnSpPr>
              <p:nvPr/>
            </p:nvCxnSpPr>
            <p:spPr>
              <a:xfrm rot="7525002">
                <a:off x="118367" y="3001879"/>
                <a:ext cx="1355450" cy="3523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 rot="16936230">
              <a:off x="6622478" y="799221"/>
              <a:ext cx="622915" cy="928375"/>
              <a:chOff x="867900" y="1887309"/>
              <a:chExt cx="622915" cy="928375"/>
            </a:xfrm>
          </p:grpSpPr>
          <p:sp>
            <p:nvSpPr>
              <p:cNvPr id="54" name="等腰三角形 53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2" name="直接连接符 61"/>
              <p:cNvCxnSpPr>
                <a:endCxn id="87" idx="0"/>
              </p:cNvCxnSpPr>
              <p:nvPr/>
            </p:nvCxnSpPr>
            <p:spPr>
              <a:xfrm rot="4663770">
                <a:off x="784713" y="2148939"/>
                <a:ext cx="749932" cy="5835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750559" y="4719197"/>
              <a:ext cx="2685459" cy="769181"/>
              <a:chOff x="1279153" y="1943803"/>
              <a:chExt cx="2502107" cy="97719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333500" y="1981200"/>
                <a:ext cx="2277161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 flipV="1">
                <a:off x="1287407" y="2310566"/>
                <a:ext cx="2308943" cy="492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1320800" y="2640699"/>
                <a:ext cx="2289861" cy="273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/>
              <p:cNvSpPr txBox="1"/>
              <p:nvPr/>
            </p:nvSpPr>
            <p:spPr>
              <a:xfrm>
                <a:off x="1279153" y="1943803"/>
                <a:ext cx="2502107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MultiAutoCompleteTextView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760676" y="3265425"/>
              <a:ext cx="1415092" cy="764391"/>
              <a:chOff x="1320800" y="1949887"/>
              <a:chExt cx="1320800" cy="971113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/>
              <p:cNvSpPr txBox="1"/>
              <p:nvPr/>
            </p:nvSpPr>
            <p:spPr>
              <a:xfrm>
                <a:off x="1341033" y="1949887"/>
                <a:ext cx="1275168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ExtractEditView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7622084" y="4698652"/>
              <a:ext cx="1194420" cy="764391"/>
              <a:chOff x="1320800" y="1949887"/>
              <a:chExt cx="1320800" cy="971113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本框 120"/>
              <p:cNvSpPr txBox="1"/>
              <p:nvPr/>
            </p:nvSpPr>
            <p:spPr>
              <a:xfrm>
                <a:off x="1341033" y="1949887"/>
                <a:ext cx="1275168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ToggleButton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5030408" y="4710219"/>
              <a:ext cx="1056403" cy="765608"/>
              <a:chOff x="1308101" y="1948341"/>
              <a:chExt cx="1333499" cy="972659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24" name="直接连接符 123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文本框 125"/>
              <p:cNvSpPr txBox="1"/>
              <p:nvPr/>
            </p:nvSpPr>
            <p:spPr>
              <a:xfrm>
                <a:off x="1308101" y="1948341"/>
                <a:ext cx="1275168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CheckBox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6223539" y="4695825"/>
              <a:ext cx="1193090" cy="764391"/>
              <a:chOff x="1320800" y="1949887"/>
              <a:chExt cx="1320800" cy="971113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/>
              <p:cNvSpPr txBox="1"/>
              <p:nvPr/>
            </p:nvSpPr>
            <p:spPr>
              <a:xfrm>
                <a:off x="1341033" y="1949887"/>
                <a:ext cx="1275168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RadioButton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8942802" y="4710219"/>
              <a:ext cx="773148" cy="764391"/>
              <a:chOff x="1320800" y="1949887"/>
              <a:chExt cx="1320800" cy="971113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34" name="直接连接符 133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135"/>
              <p:cNvSpPr txBox="1"/>
              <p:nvPr/>
            </p:nvSpPr>
            <p:spPr>
              <a:xfrm>
                <a:off x="1341033" y="1949887"/>
                <a:ext cx="1275168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Switch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307040">
              <a:off x="2182923" y="2215891"/>
              <a:ext cx="1393197" cy="1031161"/>
              <a:chOff x="55069" y="2598217"/>
              <a:chExt cx="1393197" cy="1031161"/>
            </a:xfrm>
          </p:grpSpPr>
          <p:sp>
            <p:nvSpPr>
              <p:cNvPr id="140" name="等腰三角形 1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41" name="直接连接符 140"/>
              <p:cNvCxnSpPr>
                <a:stCxn id="140" idx="3"/>
                <a:endCxn id="82" idx="0"/>
              </p:cNvCxnSpPr>
              <p:nvPr/>
            </p:nvCxnSpPr>
            <p:spPr>
              <a:xfrm rot="21292960" flipH="1">
                <a:off x="55069" y="2784948"/>
                <a:ext cx="1317657" cy="84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 rot="18806322">
              <a:off x="3855007" y="2670707"/>
              <a:ext cx="503847" cy="453228"/>
              <a:chOff x="992002" y="1887309"/>
              <a:chExt cx="503847" cy="453228"/>
            </a:xfrm>
          </p:grpSpPr>
          <p:sp>
            <p:nvSpPr>
              <p:cNvPr id="144" name="等腰三角形 143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 rot="2793678">
                <a:off x="1154121" y="1998809"/>
                <a:ext cx="179609" cy="5038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>
              <a:off x="1935903" y="4083288"/>
              <a:ext cx="176369" cy="628008"/>
              <a:chOff x="1294746" y="2621067"/>
              <a:chExt cx="176369" cy="628008"/>
            </a:xfrm>
          </p:grpSpPr>
          <p:sp>
            <p:nvSpPr>
              <p:cNvPr id="148" name="等腰三角形 147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49" name="直接连接符 148"/>
              <p:cNvCxnSpPr>
                <a:stCxn id="148" idx="3"/>
              </p:cNvCxnSpPr>
              <p:nvPr/>
            </p:nvCxnSpPr>
            <p:spPr>
              <a:xfrm flipH="1">
                <a:off x="1382218" y="2751737"/>
                <a:ext cx="713" cy="4973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/>
            <p:cNvGrpSpPr/>
            <p:nvPr/>
          </p:nvGrpSpPr>
          <p:grpSpPr>
            <a:xfrm>
              <a:off x="7287415" y="2405408"/>
              <a:ext cx="176369" cy="628008"/>
              <a:chOff x="1294746" y="2621067"/>
              <a:chExt cx="176369" cy="628008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52" name="直接连接符 151"/>
              <p:cNvCxnSpPr>
                <a:stCxn id="151" idx="3"/>
              </p:cNvCxnSpPr>
              <p:nvPr/>
            </p:nvCxnSpPr>
            <p:spPr>
              <a:xfrm flipH="1">
                <a:off x="1382218" y="2751737"/>
                <a:ext cx="713" cy="4973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 rot="21196960">
              <a:off x="5564133" y="3754502"/>
              <a:ext cx="1168309" cy="972148"/>
              <a:chOff x="279957" y="2598217"/>
              <a:chExt cx="1168309" cy="972148"/>
            </a:xfrm>
          </p:grpSpPr>
          <p:sp>
            <p:nvSpPr>
              <p:cNvPr id="154" name="等腰三角形 15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55" name="直接连接符 154"/>
              <p:cNvCxnSpPr>
                <a:stCxn id="154" idx="3"/>
                <a:endCxn id="123" idx="0"/>
              </p:cNvCxnSpPr>
              <p:nvPr/>
            </p:nvCxnSpPr>
            <p:spPr>
              <a:xfrm rot="403040" flipH="1">
                <a:off x="279957" y="2666101"/>
                <a:ext cx="1003039" cy="90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组合 156"/>
            <p:cNvGrpSpPr/>
            <p:nvPr/>
          </p:nvGrpSpPr>
          <p:grpSpPr>
            <a:xfrm rot="21410236">
              <a:off x="6620185" y="3907689"/>
              <a:ext cx="443709" cy="720881"/>
              <a:chOff x="1047106" y="1887309"/>
              <a:chExt cx="443709" cy="720881"/>
            </a:xfrm>
          </p:grpSpPr>
          <p:sp>
            <p:nvSpPr>
              <p:cNvPr id="158" name="等腰三角形 157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59" name="直接连接符 158"/>
              <p:cNvCxnSpPr/>
              <p:nvPr/>
            </p:nvCxnSpPr>
            <p:spPr>
              <a:xfrm rot="20751311" flipH="1">
                <a:off x="1047106" y="2051761"/>
                <a:ext cx="391927" cy="5564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组合 159"/>
            <p:cNvGrpSpPr/>
            <p:nvPr/>
          </p:nvGrpSpPr>
          <p:grpSpPr>
            <a:xfrm rot="18209104">
              <a:off x="7590688" y="3973992"/>
              <a:ext cx="652517" cy="645530"/>
              <a:chOff x="869173" y="1887309"/>
              <a:chExt cx="652517" cy="645530"/>
            </a:xfrm>
          </p:grpSpPr>
          <p:sp>
            <p:nvSpPr>
              <p:cNvPr id="161" name="等腰三角形 160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62" name="直接连接符 161"/>
              <p:cNvCxnSpPr>
                <a:endCxn id="121" idx="0"/>
              </p:cNvCxnSpPr>
              <p:nvPr/>
            </p:nvCxnSpPr>
            <p:spPr>
              <a:xfrm rot="3390896">
                <a:off x="1009759" y="2020908"/>
                <a:ext cx="371345" cy="65251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 rot="15392840">
              <a:off x="8207914" y="3619299"/>
              <a:ext cx="1177947" cy="1010943"/>
              <a:chOff x="270319" y="2598217"/>
              <a:chExt cx="1177947" cy="1010942"/>
            </a:xfrm>
          </p:grpSpPr>
          <p:sp>
            <p:nvSpPr>
              <p:cNvPr id="165" name="等腰三角形 164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66" name="直接连接符 165"/>
              <p:cNvCxnSpPr>
                <a:stCxn id="165" idx="3"/>
                <a:endCxn id="136" idx="0"/>
              </p:cNvCxnSpPr>
              <p:nvPr/>
            </p:nvCxnSpPr>
            <p:spPr>
              <a:xfrm rot="6207160">
                <a:off x="246130" y="2626789"/>
                <a:ext cx="1006559" cy="95818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组合 168"/>
          <p:cNvGrpSpPr/>
          <p:nvPr/>
        </p:nvGrpSpPr>
        <p:grpSpPr>
          <a:xfrm>
            <a:off x="6855490" y="354931"/>
            <a:ext cx="4213893" cy="1020673"/>
            <a:chOff x="7204560" y="3196387"/>
            <a:chExt cx="4213893" cy="3099909"/>
          </a:xfrm>
        </p:grpSpPr>
        <p:sp>
          <p:nvSpPr>
            <p:cNvPr id="170" name="矩形 169"/>
            <p:cNvSpPr/>
            <p:nvPr/>
          </p:nvSpPr>
          <p:spPr bwMode="auto">
            <a:xfrm>
              <a:off x="7204560" y="3196387"/>
              <a:ext cx="4213893" cy="309990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文本框 170"/>
            <p:cNvSpPr txBox="1"/>
            <p:nvPr/>
          </p:nvSpPr>
          <p:spPr bwMode="auto">
            <a:xfrm>
              <a:off x="7212182" y="3327020"/>
              <a:ext cx="4078296" cy="28042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TextView</a:t>
              </a:r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就是一个文本编辑器，只是</a:t>
              </a:r>
              <a:endParaRPr lang="en-US" altLang="zh-CN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关闭了它的文字编辑功能，左</a:t>
              </a:r>
              <a:endParaRPr lang="en-US" altLang="zh-CN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图为</a:t>
              </a:r>
              <a:r>
                <a:rPr lang="en-US" altLang="zh-CN" dirty="0" err="1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TextView</a:t>
              </a:r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及其子类的类图。</a:t>
              </a:r>
              <a:endParaRPr lang="en-US" altLang="zh-CN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90313" y="987425"/>
            <a:ext cx="334962" cy="33496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3950" y="1812925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7" y="2097087"/>
            <a:ext cx="3695700" cy="3133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53" y="2661920"/>
            <a:ext cx="3695700" cy="3086100"/>
          </a:xfrm>
          <a:prstGeom prst="rect">
            <a:avLst/>
          </a:prstGeom>
        </p:spPr>
      </p:pic>
      <p:grpSp>
        <p:nvGrpSpPr>
          <p:cNvPr id="56" name="组合 36"/>
          <p:cNvGrpSpPr>
            <a:grpSpLocks/>
          </p:cNvGrpSpPr>
          <p:nvPr/>
        </p:nvGrpSpPr>
        <p:grpSpPr bwMode="auto">
          <a:xfrm>
            <a:off x="-1647269" y="111144"/>
            <a:ext cx="7527839" cy="1043762"/>
            <a:chOff x="200997" y="723913"/>
            <a:chExt cx="7528393" cy="1043417"/>
          </a:xfrm>
        </p:grpSpPr>
        <p:sp>
          <p:nvSpPr>
            <p:cNvPr id="61" name="文本框 56"/>
            <p:cNvSpPr txBox="1">
              <a:spLocks noChangeArrowheads="1"/>
            </p:cNvSpPr>
            <p:nvPr/>
          </p:nvSpPr>
          <p:spPr bwMode="auto">
            <a:xfrm>
              <a:off x="2833265" y="723913"/>
              <a:ext cx="4896125" cy="646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TextView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的功能和用法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200997" y="1344241"/>
              <a:ext cx="2479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2547495" y="832491"/>
              <a:ext cx="285770" cy="93483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7" name="文本框 56"/>
          <p:cNvSpPr txBox="1">
            <a:spLocks noChangeArrowheads="1"/>
          </p:cNvSpPr>
          <p:nvPr/>
        </p:nvSpPr>
        <p:spPr bwMode="auto">
          <a:xfrm>
            <a:off x="841930" y="1499784"/>
            <a:ext cx="4544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案例：不同颜色、字体、带链接的文本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4325" y="731677"/>
            <a:ext cx="2031326" cy="411215"/>
            <a:chOff x="2525989" y="1482672"/>
            <a:chExt cx="2031326" cy="411215"/>
          </a:xfrm>
        </p:grpSpPr>
        <p:sp>
          <p:nvSpPr>
            <p:cNvPr id="69" name="矩形 68"/>
            <p:cNvSpPr/>
            <p:nvPr/>
          </p:nvSpPr>
          <p:spPr bwMode="auto">
            <a:xfrm>
              <a:off x="2554289" y="1482672"/>
              <a:ext cx="2003026" cy="41121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 bwMode="auto">
            <a:xfrm>
              <a:off x="2525989" y="1527700"/>
              <a:ext cx="20313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上显示文本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71" name="文本框 56"/>
          <p:cNvSpPr txBox="1">
            <a:spLocks noChangeArrowheads="1"/>
          </p:cNvSpPr>
          <p:nvPr/>
        </p:nvSpPr>
        <p:spPr bwMode="auto">
          <a:xfrm>
            <a:off x="5923098" y="2111533"/>
            <a:ext cx="4599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案例：圆角边框、渐变背景的</a:t>
            </a:r>
            <a:r>
              <a:rPr lang="en-US" altLang="zh-CN" sz="2000" dirty="0" err="1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TextView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7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28082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09" y="852170"/>
            <a:ext cx="3597151" cy="576453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1647269" y="111144"/>
            <a:ext cx="7309829" cy="1043762"/>
            <a:chOff x="-1647269" y="111144"/>
            <a:chExt cx="7309829" cy="1043762"/>
          </a:xfrm>
        </p:grpSpPr>
        <p:grpSp>
          <p:nvGrpSpPr>
            <p:cNvPr id="34" name="组合 36"/>
            <p:cNvGrpSpPr>
              <a:grpSpLocks/>
            </p:cNvGrpSpPr>
            <p:nvPr/>
          </p:nvGrpSpPr>
          <p:grpSpPr bwMode="auto">
            <a:xfrm>
              <a:off x="-1647269" y="111144"/>
              <a:ext cx="7309829" cy="1043762"/>
              <a:chOff x="200997" y="723913"/>
              <a:chExt cx="7310367" cy="1043417"/>
            </a:xfrm>
          </p:grpSpPr>
          <p:sp>
            <p:nvSpPr>
              <p:cNvPr id="40" name="文本框 56"/>
              <p:cNvSpPr txBox="1">
                <a:spLocks noChangeArrowheads="1"/>
              </p:cNvSpPr>
              <p:nvPr/>
            </p:nvSpPr>
            <p:spPr bwMode="auto">
              <a:xfrm>
                <a:off x="2833265" y="723913"/>
                <a:ext cx="4678099" cy="646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EditText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的功能和用法</a:t>
                </a:r>
                <a:endPara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200997" y="1344241"/>
                <a:ext cx="247985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547495" y="832491"/>
                <a:ext cx="285770" cy="934839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82624" y="731677"/>
              <a:ext cx="4651210" cy="411215"/>
              <a:chOff x="2554288" y="1482672"/>
              <a:chExt cx="4651210" cy="411215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2554288" y="1482672"/>
                <a:ext cx="4412335" cy="411215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 bwMode="auto">
              <a:xfrm>
                <a:off x="2554288" y="1525753"/>
                <a:ext cx="465121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可以接受用户输入，最重要的属性是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inputType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95474" y="2798525"/>
            <a:ext cx="4988663" cy="1884958"/>
            <a:chOff x="7204560" y="3196387"/>
            <a:chExt cx="4988663" cy="1884958"/>
          </a:xfrm>
        </p:grpSpPr>
        <p:sp>
          <p:nvSpPr>
            <p:cNvPr id="47" name="矩形 46"/>
            <p:cNvSpPr/>
            <p:nvPr/>
          </p:nvSpPr>
          <p:spPr bwMode="auto">
            <a:xfrm>
              <a:off x="7204560" y="3196387"/>
              <a:ext cx="4988663" cy="188495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 bwMode="auto">
            <a:xfrm>
              <a:off x="7212182" y="3327019"/>
              <a:ext cx="4903202" cy="17543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AutoCompleteTextView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：带有自动完成功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能的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EditText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ExtractEditText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：它并不是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组件，而是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EditText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组件的底层服务类负责提供全屏输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入法支持。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6193" y="2247900"/>
            <a:ext cx="396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还派生了如下两个子类：</a:t>
            </a:r>
          </a:p>
        </p:txBody>
      </p:sp>
      <p:sp>
        <p:nvSpPr>
          <p:cNvPr id="49" name="文本框 56"/>
          <p:cNvSpPr txBox="1">
            <a:spLocks noChangeArrowheads="1"/>
          </p:cNvSpPr>
          <p:nvPr/>
        </p:nvSpPr>
        <p:spPr bwMode="auto">
          <a:xfrm>
            <a:off x="6585565" y="357365"/>
            <a:ext cx="326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案例：用户友好的输入界面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368141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75" y="2365058"/>
            <a:ext cx="3714750" cy="37242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10" y="2560475"/>
            <a:ext cx="3695700" cy="271462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-1647269" y="111144"/>
            <a:ext cx="8046248" cy="1165621"/>
            <a:chOff x="-1647269" y="111144"/>
            <a:chExt cx="8046248" cy="1165621"/>
          </a:xfrm>
        </p:grpSpPr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-1647269" y="111144"/>
              <a:ext cx="8000210" cy="1139806"/>
              <a:chOff x="200997" y="723913"/>
              <a:chExt cx="8000799" cy="1139429"/>
            </a:xfrm>
          </p:grpSpPr>
          <p:sp>
            <p:nvSpPr>
              <p:cNvPr id="37" name="文本框 56"/>
              <p:cNvSpPr txBox="1">
                <a:spLocks noChangeArrowheads="1"/>
              </p:cNvSpPr>
              <p:nvPr/>
            </p:nvSpPr>
            <p:spPr bwMode="auto">
              <a:xfrm>
                <a:off x="2833265" y="723913"/>
                <a:ext cx="5368531" cy="646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Button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组件的功能和用法</a:t>
                </a:r>
                <a:endPara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00997" y="1344241"/>
                <a:ext cx="247985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546903" y="832491"/>
                <a:ext cx="286363" cy="1030851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982624" y="691990"/>
              <a:ext cx="5416355" cy="584775"/>
              <a:chOff x="2554288" y="1442985"/>
              <a:chExt cx="5416355" cy="584775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2554288" y="1482672"/>
                <a:ext cx="5370317" cy="531843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 bwMode="auto">
              <a:xfrm>
                <a:off x="2554288" y="1442985"/>
                <a:ext cx="5416355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Button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继承了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TextView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，它只要是在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界面上生成一个可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供用户单击的按钮，按钮会触发一个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onClick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0" name="文本框 56"/>
          <p:cNvSpPr txBox="1">
            <a:spLocks noChangeArrowheads="1"/>
          </p:cNvSpPr>
          <p:nvPr/>
        </p:nvSpPr>
        <p:spPr bwMode="auto">
          <a:xfrm>
            <a:off x="982624" y="1843089"/>
            <a:ext cx="5057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案例：按钮、圆形按钮、带文字的图片按钮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25092" y="5624752"/>
            <a:ext cx="6343020" cy="1165621"/>
            <a:chOff x="5225092" y="5624752"/>
            <a:chExt cx="6343020" cy="1165621"/>
          </a:xfrm>
        </p:grpSpPr>
        <p:sp>
          <p:nvSpPr>
            <p:cNvPr id="43" name="矩形 42"/>
            <p:cNvSpPr/>
            <p:nvPr/>
          </p:nvSpPr>
          <p:spPr bwMode="auto">
            <a:xfrm>
              <a:off x="10231310" y="5628446"/>
              <a:ext cx="286342" cy="103119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0517653" y="6301692"/>
              <a:ext cx="10504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6"/>
            <p:cNvSpPr txBox="1">
              <a:spLocks noChangeArrowheads="1"/>
            </p:cNvSpPr>
            <p:nvPr/>
          </p:nvSpPr>
          <p:spPr bwMode="auto">
            <a:xfrm>
              <a:off x="5889422" y="6144042"/>
              <a:ext cx="442608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9Patch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图片背景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225092" y="5624752"/>
              <a:ext cx="5090413" cy="584775"/>
              <a:chOff x="428245" y="1470027"/>
              <a:chExt cx="5090413" cy="584775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428245" y="1471508"/>
                <a:ext cx="4931009" cy="54870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 bwMode="auto">
              <a:xfrm>
                <a:off x="476316" y="1470027"/>
                <a:ext cx="504234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Android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为制作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9Patch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图片提供了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draw9patch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工具，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该工具位于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Android SDK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安装路径的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tools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目录下。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8" name="文本框 56"/>
          <p:cNvSpPr txBox="1">
            <a:spLocks noChangeArrowheads="1"/>
          </p:cNvSpPr>
          <p:nvPr/>
        </p:nvSpPr>
        <p:spPr bwMode="auto">
          <a:xfrm>
            <a:off x="6467232" y="1948734"/>
            <a:ext cx="3568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普通图片与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9Patch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图片的对比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4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5" y="2202187"/>
            <a:ext cx="3705225" cy="28479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68" y="2164567"/>
            <a:ext cx="3714750" cy="32766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339" y="2802136"/>
            <a:ext cx="3705225" cy="269557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-1647269" y="111144"/>
            <a:ext cx="8818383" cy="1165621"/>
            <a:chOff x="-1647269" y="111144"/>
            <a:chExt cx="8818383" cy="1165621"/>
          </a:xfrm>
        </p:grpSpPr>
        <p:grpSp>
          <p:nvGrpSpPr>
            <p:cNvPr id="36" name="组合 36"/>
            <p:cNvGrpSpPr>
              <a:grpSpLocks/>
            </p:cNvGrpSpPr>
            <p:nvPr/>
          </p:nvGrpSpPr>
          <p:grpSpPr bwMode="auto">
            <a:xfrm>
              <a:off x="-1647269" y="111144"/>
              <a:ext cx="8818383" cy="1139806"/>
              <a:chOff x="200997" y="723913"/>
              <a:chExt cx="8819032" cy="1139429"/>
            </a:xfrm>
          </p:grpSpPr>
          <p:sp>
            <p:nvSpPr>
              <p:cNvPr id="40" name="文本框 56"/>
              <p:cNvSpPr txBox="1">
                <a:spLocks noChangeArrowheads="1"/>
              </p:cNvSpPr>
              <p:nvPr/>
            </p:nvSpPr>
            <p:spPr bwMode="auto">
              <a:xfrm>
                <a:off x="2833265" y="723913"/>
                <a:ext cx="6186764" cy="646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单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选钮、复选框的功能和用法</a:t>
                </a:r>
                <a:endPara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200997" y="1344241"/>
                <a:ext cx="247985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546903" y="832491"/>
                <a:ext cx="286363" cy="1030851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982624" y="691990"/>
              <a:ext cx="5370317" cy="584775"/>
              <a:chOff x="2554288" y="1442985"/>
              <a:chExt cx="5370317" cy="584775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2554288" y="1482672"/>
                <a:ext cx="5370317" cy="531843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 bwMode="auto">
              <a:xfrm>
                <a:off x="2554288" y="1442985"/>
                <a:ext cx="5362237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选钮和复选框都继承了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Button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按钮，与普通按钮不同的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是，它们多了一个可选中的功能，即属性：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checked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243636" y="5610519"/>
            <a:ext cx="7324476" cy="1179854"/>
            <a:chOff x="4243636" y="5610519"/>
            <a:chExt cx="7324476" cy="1179854"/>
          </a:xfrm>
        </p:grpSpPr>
        <p:sp>
          <p:nvSpPr>
            <p:cNvPr id="44" name="矩形 43"/>
            <p:cNvSpPr/>
            <p:nvPr/>
          </p:nvSpPr>
          <p:spPr bwMode="auto">
            <a:xfrm>
              <a:off x="10231310" y="5628446"/>
              <a:ext cx="286342" cy="103119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0517653" y="6301692"/>
              <a:ext cx="10504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56"/>
            <p:cNvSpPr txBox="1">
              <a:spLocks noChangeArrowheads="1"/>
            </p:cNvSpPr>
            <p:nvPr/>
          </p:nvSpPr>
          <p:spPr bwMode="auto">
            <a:xfrm>
              <a:off x="4590861" y="6144042"/>
              <a:ext cx="572464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状态开关按钮、开关的用法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243636" y="5610519"/>
              <a:ext cx="6101478" cy="584775"/>
              <a:chOff x="-553211" y="1455794"/>
              <a:chExt cx="6101478" cy="584775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-490147" y="1471508"/>
                <a:ext cx="5849402" cy="54870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 bwMode="auto">
              <a:xfrm>
                <a:off x="-553211" y="1455794"/>
                <a:ext cx="6101478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ToggleButton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Switch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CheckBox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非常相似，都可以提供两种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状态，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ToggleButton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Switch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通常用于切换程序中的某种状态。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600156" y="1632725"/>
            <a:ext cx="48013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案例：利用单选钮、复选框获取用户信息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56"/>
          <p:cNvSpPr txBox="1">
            <a:spLocks noChangeArrowheads="1"/>
          </p:cNvSpPr>
          <p:nvPr/>
        </p:nvSpPr>
        <p:spPr bwMode="auto">
          <a:xfrm>
            <a:off x="6773670" y="1520611"/>
            <a:ext cx="2492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案例：动态控制布局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6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56276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62" y="2009146"/>
            <a:ext cx="2894394" cy="44580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89" y="3179445"/>
            <a:ext cx="3686175" cy="199072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-1647269" y="111144"/>
            <a:ext cx="7545785" cy="1185456"/>
            <a:chOff x="-1647269" y="111144"/>
            <a:chExt cx="7545785" cy="1185456"/>
          </a:xfrm>
        </p:grpSpPr>
        <p:grpSp>
          <p:nvGrpSpPr>
            <p:cNvPr id="41" name="组合 36"/>
            <p:cNvGrpSpPr>
              <a:grpSpLocks/>
            </p:cNvGrpSpPr>
            <p:nvPr/>
          </p:nvGrpSpPr>
          <p:grpSpPr bwMode="auto">
            <a:xfrm>
              <a:off x="-1647269" y="111144"/>
              <a:ext cx="6510059" cy="1139806"/>
              <a:chOff x="200997" y="723913"/>
              <a:chExt cx="6510538" cy="1139429"/>
            </a:xfrm>
          </p:grpSpPr>
          <p:sp>
            <p:nvSpPr>
              <p:cNvPr id="46" name="文本框 56"/>
              <p:cNvSpPr txBox="1">
                <a:spLocks noChangeArrowheads="1"/>
              </p:cNvSpPr>
              <p:nvPr/>
            </p:nvSpPr>
            <p:spPr bwMode="auto">
              <a:xfrm>
                <a:off x="2833265" y="723913"/>
                <a:ext cx="3878270" cy="646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时钟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的功能和用法</a:t>
                </a:r>
                <a:endPara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200997" y="1344241"/>
                <a:ext cx="247985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2546903" y="832491"/>
                <a:ext cx="286363" cy="1030851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82625" y="711825"/>
              <a:ext cx="4915891" cy="584775"/>
              <a:chOff x="2554289" y="1462820"/>
              <a:chExt cx="4915891" cy="584775"/>
            </a:xfrm>
          </p:grpSpPr>
          <p:sp>
            <p:nvSpPr>
              <p:cNvPr id="43" name="矩形 42"/>
              <p:cNvSpPr/>
              <p:nvPr/>
            </p:nvSpPr>
            <p:spPr bwMode="auto">
              <a:xfrm>
                <a:off x="2554289" y="1482672"/>
                <a:ext cx="4747616" cy="531843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2559861" y="1462820"/>
                <a:ext cx="491031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TextClock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显示数字时钟，可以显示当前的秒数；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AnalogClock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显示模拟时钟，不会显示当前的秒数。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575612" y="5624752"/>
            <a:ext cx="5992500" cy="1165621"/>
            <a:chOff x="5575612" y="5624752"/>
            <a:chExt cx="5992500" cy="1165621"/>
          </a:xfrm>
        </p:grpSpPr>
        <p:sp>
          <p:nvSpPr>
            <p:cNvPr id="50" name="矩形 49"/>
            <p:cNvSpPr/>
            <p:nvPr/>
          </p:nvSpPr>
          <p:spPr bwMode="auto">
            <a:xfrm>
              <a:off x="10231310" y="5628446"/>
              <a:ext cx="286342" cy="103119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10517653" y="6301692"/>
              <a:ext cx="10504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6"/>
            <p:cNvSpPr txBox="1">
              <a:spLocks noChangeArrowheads="1"/>
            </p:cNvSpPr>
            <p:nvPr/>
          </p:nvSpPr>
          <p:spPr bwMode="auto">
            <a:xfrm>
              <a:off x="5889422" y="6144042"/>
              <a:ext cx="43396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计时器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功能和用法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575612" y="5624752"/>
              <a:ext cx="4645361" cy="584775"/>
              <a:chOff x="778765" y="1470027"/>
              <a:chExt cx="4645361" cy="584775"/>
            </a:xfrm>
          </p:grpSpPr>
          <p:sp>
            <p:nvSpPr>
              <p:cNvPr id="54" name="矩形 53"/>
              <p:cNvSpPr/>
              <p:nvPr/>
            </p:nvSpPr>
            <p:spPr bwMode="auto">
              <a:xfrm>
                <a:off x="778765" y="1471508"/>
                <a:ext cx="4645361" cy="54870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 bwMode="auto">
              <a:xfrm>
                <a:off x="826836" y="1470027"/>
                <a:ext cx="45690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Chronometer</a:t>
                </a: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不显示当前时间，显示的是从某个</a:t>
                </a:r>
                <a:endPara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起始时间开始，一共过去了多长时间。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文本框 56"/>
          <p:cNvSpPr txBox="1">
            <a:spLocks noChangeArrowheads="1"/>
          </p:cNvSpPr>
          <p:nvPr/>
        </p:nvSpPr>
        <p:spPr bwMode="auto">
          <a:xfrm>
            <a:off x="1292581" y="1575384"/>
            <a:ext cx="326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案例：手机里的“劳力士”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6204089" y="2612709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案例：计时器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40498" y="4714043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3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</a:t>
            </a:r>
            <a:r>
              <a:rPr lang="en-US" altLang="zh-CN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: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ImageView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及其子类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1478" y="5157788"/>
            <a:ext cx="744445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15259" y="5176838"/>
            <a:ext cx="744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6"/>
          <p:cNvGrpSpPr>
            <a:grpSpLocks/>
          </p:cNvGrpSpPr>
          <p:nvPr/>
        </p:nvGrpSpPr>
        <p:grpSpPr bwMode="auto">
          <a:xfrm>
            <a:off x="-1647269" y="111144"/>
            <a:ext cx="8028103" cy="1043762"/>
            <a:chOff x="200997" y="723913"/>
            <a:chExt cx="8028694" cy="1043417"/>
          </a:xfrm>
        </p:grpSpPr>
        <p:sp>
          <p:nvSpPr>
            <p:cNvPr id="36" name="文本框 56"/>
            <p:cNvSpPr txBox="1">
              <a:spLocks noChangeArrowheads="1"/>
            </p:cNvSpPr>
            <p:nvPr/>
          </p:nvSpPr>
          <p:spPr bwMode="auto">
            <a:xfrm>
              <a:off x="2833265" y="723913"/>
              <a:ext cx="5396426" cy="646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ImageView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的功能和用法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00997" y="1344241"/>
              <a:ext cx="2479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547495" y="832491"/>
              <a:ext cx="285770" cy="93483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9564" y="731677"/>
            <a:ext cx="5439311" cy="411215"/>
            <a:chOff x="2532194" y="1482672"/>
            <a:chExt cx="2214553" cy="411215"/>
          </a:xfrm>
        </p:grpSpPr>
        <p:sp>
          <p:nvSpPr>
            <p:cNvPr id="40" name="矩形 39"/>
            <p:cNvSpPr/>
            <p:nvPr/>
          </p:nvSpPr>
          <p:spPr bwMode="auto">
            <a:xfrm>
              <a:off x="2540759" y="1482672"/>
              <a:ext cx="2146857" cy="41121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 bwMode="auto">
            <a:xfrm>
              <a:off x="2532194" y="1527634"/>
              <a:ext cx="221455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继承自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，它的主要功能是用于显示图片。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2229617" y="1611908"/>
            <a:ext cx="1119431" cy="7397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18749" y="1912622"/>
            <a:ext cx="1108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218749" y="2152539"/>
            <a:ext cx="1108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66160" y="1625734"/>
            <a:ext cx="115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lt1"/>
                </a:solidFill>
                <a:latin typeface="+mn-lt"/>
                <a:ea typeface="+mn-ea"/>
              </a:rPr>
              <a:t>ImageView</a:t>
            </a:r>
            <a:endParaRPr lang="zh-CN" alt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65291" y="3178920"/>
            <a:ext cx="1374595" cy="73974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165291" y="3438174"/>
            <a:ext cx="13745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153758" y="3696329"/>
            <a:ext cx="1386128" cy="23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199364" y="3104566"/>
            <a:ext cx="138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lt1"/>
                </a:solidFill>
                <a:latin typeface="+mn-lt"/>
                <a:ea typeface="+mn-ea"/>
              </a:rPr>
              <a:t>ImageButton</a:t>
            </a:r>
            <a:endParaRPr lang="zh-CN" alt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2575" y="4620147"/>
            <a:ext cx="1324156" cy="7397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116939" y="4603419"/>
            <a:ext cx="137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lt1"/>
                </a:solidFill>
                <a:latin typeface="+mn-lt"/>
                <a:ea typeface="+mn-ea"/>
              </a:rPr>
              <a:t>ZoomButton</a:t>
            </a:r>
            <a:endParaRPr lang="zh-CN" alt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62554" y="3201598"/>
            <a:ext cx="1523661" cy="73974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2748947" y="3484073"/>
            <a:ext cx="1537268" cy="182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748947" y="3742228"/>
            <a:ext cx="1537268" cy="1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719240" y="3187313"/>
            <a:ext cx="168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lt1"/>
                </a:solidFill>
                <a:latin typeface="+mn-lt"/>
                <a:ea typeface="+mn-ea"/>
              </a:rPr>
              <a:t>QuickContactBadge</a:t>
            </a:r>
            <a:endParaRPr lang="zh-CN" alt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6" name="等腰三角形 55"/>
          <p:cNvSpPr/>
          <p:nvPr/>
        </p:nvSpPr>
        <p:spPr>
          <a:xfrm rot="2400000">
            <a:off x="2458097" y="2426927"/>
            <a:ext cx="176369" cy="1306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1891282" y="2473499"/>
            <a:ext cx="626939" cy="631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等腰三角形 57"/>
          <p:cNvSpPr/>
          <p:nvPr/>
        </p:nvSpPr>
        <p:spPr>
          <a:xfrm rot="19800000">
            <a:off x="2844066" y="2451216"/>
            <a:ext cx="176369" cy="1306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59" name="直接连接符 58"/>
          <p:cNvCxnSpPr>
            <a:endCxn id="52" idx="0"/>
          </p:cNvCxnSpPr>
          <p:nvPr/>
        </p:nvCxnSpPr>
        <p:spPr>
          <a:xfrm>
            <a:off x="2949634" y="2542228"/>
            <a:ext cx="574751" cy="6593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59"/>
          <p:cNvSpPr/>
          <p:nvPr/>
        </p:nvSpPr>
        <p:spPr>
          <a:xfrm>
            <a:off x="1712808" y="3992139"/>
            <a:ext cx="176369" cy="1306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61" name="直接连接符 60"/>
          <p:cNvCxnSpPr>
            <a:stCxn id="60" idx="3"/>
          </p:cNvCxnSpPr>
          <p:nvPr/>
        </p:nvCxnSpPr>
        <p:spPr>
          <a:xfrm flipH="1">
            <a:off x="1800280" y="4122809"/>
            <a:ext cx="713" cy="497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098943" y="4914556"/>
            <a:ext cx="1311386" cy="27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1098943" y="5141087"/>
            <a:ext cx="1317014" cy="19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2845139" y="4772696"/>
            <a:ext cx="4421050" cy="1462687"/>
            <a:chOff x="7204560" y="3196387"/>
            <a:chExt cx="4421050" cy="1462687"/>
          </a:xfrm>
        </p:grpSpPr>
        <p:sp>
          <p:nvSpPr>
            <p:cNvPr id="86" name="矩形 85"/>
            <p:cNvSpPr/>
            <p:nvPr/>
          </p:nvSpPr>
          <p:spPr bwMode="auto">
            <a:xfrm>
              <a:off x="7204560" y="3196387"/>
              <a:ext cx="4421050" cy="146268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 bwMode="auto">
            <a:xfrm>
              <a:off x="7212182" y="3327019"/>
              <a:ext cx="441342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还派生了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ImageButton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ZoomButton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等组件，因此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支持的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属性、方法，基本上也可应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ImageButton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ZoomButton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等组件。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379369"/>
            <a:ext cx="3600450" cy="5143500"/>
          </a:xfrm>
          <a:prstGeom prst="rect">
            <a:avLst/>
          </a:prstGeom>
        </p:spPr>
      </p:pic>
      <p:sp>
        <p:nvSpPr>
          <p:cNvPr id="89" name="文本框 56"/>
          <p:cNvSpPr txBox="1">
            <a:spLocks noChangeArrowheads="1"/>
          </p:cNvSpPr>
          <p:nvPr/>
        </p:nvSpPr>
        <p:spPr bwMode="auto">
          <a:xfrm>
            <a:off x="7889875" y="942837"/>
            <a:ext cx="223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案例：图片浏览器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5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6"/>
          <p:cNvGrpSpPr>
            <a:grpSpLocks/>
          </p:cNvGrpSpPr>
          <p:nvPr/>
        </p:nvGrpSpPr>
        <p:grpSpPr bwMode="auto">
          <a:xfrm>
            <a:off x="-1647269" y="111144"/>
            <a:ext cx="8028103" cy="1043762"/>
            <a:chOff x="200997" y="723913"/>
            <a:chExt cx="8028694" cy="1043417"/>
          </a:xfrm>
        </p:grpSpPr>
        <p:sp>
          <p:nvSpPr>
            <p:cNvPr id="36" name="文本框 56"/>
            <p:cNvSpPr txBox="1">
              <a:spLocks noChangeArrowheads="1"/>
            </p:cNvSpPr>
            <p:nvPr/>
          </p:nvSpPr>
          <p:spPr bwMode="auto">
            <a:xfrm>
              <a:off x="2833265" y="723913"/>
              <a:ext cx="5396426" cy="646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ImageView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的功能和用法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00997" y="1344241"/>
              <a:ext cx="2479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547495" y="832491"/>
              <a:ext cx="285770" cy="93483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9564" y="731677"/>
            <a:ext cx="5439311" cy="411215"/>
            <a:chOff x="2532194" y="1482672"/>
            <a:chExt cx="2214553" cy="411215"/>
          </a:xfrm>
        </p:grpSpPr>
        <p:sp>
          <p:nvSpPr>
            <p:cNvPr id="40" name="矩形 39"/>
            <p:cNvSpPr/>
            <p:nvPr/>
          </p:nvSpPr>
          <p:spPr bwMode="auto">
            <a:xfrm>
              <a:off x="2540759" y="1482672"/>
              <a:ext cx="2146857" cy="41121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 bwMode="auto">
            <a:xfrm>
              <a:off x="2532194" y="1527634"/>
              <a:ext cx="221455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继承自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，它的主要功能是用于显示图片。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97530" y="1496907"/>
            <a:ext cx="4421050" cy="1462687"/>
            <a:chOff x="7204560" y="3196387"/>
            <a:chExt cx="4421050" cy="1462687"/>
          </a:xfrm>
        </p:grpSpPr>
        <p:sp>
          <p:nvSpPr>
            <p:cNvPr id="86" name="矩形 85"/>
            <p:cNvSpPr/>
            <p:nvPr/>
          </p:nvSpPr>
          <p:spPr bwMode="auto">
            <a:xfrm>
              <a:off x="7204560" y="3196387"/>
              <a:ext cx="4421050" cy="146268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 bwMode="auto">
            <a:xfrm>
              <a:off x="7212182" y="3327019"/>
              <a:ext cx="441342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还派生了如下两个子类：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ImageButton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：图片按钮。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QuickContactBadge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：显示关联到特定联系人的图片。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56"/>
          <p:cNvSpPr txBox="1">
            <a:spLocks noChangeArrowheads="1"/>
          </p:cNvSpPr>
          <p:nvPr/>
        </p:nvSpPr>
        <p:spPr bwMode="auto">
          <a:xfrm>
            <a:off x="7607856" y="667673"/>
            <a:ext cx="2749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案例：强大的图片按钮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56" y="1067784"/>
            <a:ext cx="3638550" cy="3552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1800" y="3953632"/>
            <a:ext cx="9785827" cy="2273336"/>
            <a:chOff x="431800" y="3953632"/>
            <a:chExt cx="9785827" cy="2273336"/>
          </a:xfrm>
        </p:grpSpPr>
        <p:sp>
          <p:nvSpPr>
            <p:cNvPr id="65" name="矩形 64"/>
            <p:cNvSpPr/>
            <p:nvPr/>
          </p:nvSpPr>
          <p:spPr>
            <a:xfrm>
              <a:off x="829864" y="3953632"/>
              <a:ext cx="6303962" cy="227333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1800" y="6226968"/>
              <a:ext cx="97858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7531890" y="5674518"/>
              <a:ext cx="2685737" cy="55245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 smtClean="0"/>
                <a:t>QuickContactBadge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5105" y="4043859"/>
              <a:ext cx="611703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QuickContactBadge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额外增加的功能是：该图片可以关联到手机中指定联系人，当用户单击该图片时，系统将会打开相应联系人的联系方式界面。可调用如下方法进行设置：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assignContactFromEmail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：关联到与指定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Email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地址对应的联系人。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assignContactFromPhone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：关联到与指定电话号码关联的联系人。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assignContactUri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：关联到与指定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对应的联系人。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857" y="1173454"/>
            <a:ext cx="3590925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857" y="2976244"/>
            <a:ext cx="3676650" cy="2257425"/>
          </a:xfrm>
          <a:prstGeom prst="rect">
            <a:avLst/>
          </a:prstGeom>
        </p:spPr>
      </p:pic>
      <p:sp>
        <p:nvSpPr>
          <p:cNvPr id="71" name="文本框 56"/>
          <p:cNvSpPr txBox="1">
            <a:spLocks noChangeArrowheads="1"/>
          </p:cNvSpPr>
          <p:nvPr/>
        </p:nvSpPr>
        <p:spPr bwMode="auto">
          <a:xfrm>
            <a:off x="7591834" y="651635"/>
            <a:ext cx="223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案例：关联联系人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40498" y="4714043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4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</a:t>
            </a:r>
            <a:r>
              <a:rPr lang="en-US" altLang="zh-CN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: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AdapterView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及子类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1478" y="5157788"/>
            <a:ext cx="744445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15259" y="5176838"/>
            <a:ext cx="744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程序界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面与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447381" y="4638791"/>
            <a:ext cx="1798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的布局管理器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类组件如何使用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361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了解各种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菜单的使用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2291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了解活动条的使用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6"/>
          <p:cNvGrpSpPr>
            <a:grpSpLocks/>
          </p:cNvGrpSpPr>
          <p:nvPr/>
        </p:nvGrpSpPr>
        <p:grpSpPr bwMode="auto">
          <a:xfrm>
            <a:off x="-1647269" y="111144"/>
            <a:ext cx="8423403" cy="1043762"/>
            <a:chOff x="200997" y="723913"/>
            <a:chExt cx="8424024" cy="1043417"/>
          </a:xfrm>
        </p:grpSpPr>
        <p:sp>
          <p:nvSpPr>
            <p:cNvPr id="11" name="文本框 56"/>
            <p:cNvSpPr txBox="1">
              <a:spLocks noChangeArrowheads="1"/>
            </p:cNvSpPr>
            <p:nvPr/>
          </p:nvSpPr>
          <p:spPr bwMode="auto">
            <a:xfrm>
              <a:off x="2833265" y="723913"/>
              <a:ext cx="5791756" cy="646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AdapterView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的功能和用法</a:t>
              </a:r>
              <a:endPara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00997" y="1344241"/>
              <a:ext cx="2479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2547495" y="832491"/>
              <a:ext cx="285770" cy="93483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9565" y="731677"/>
            <a:ext cx="5758180" cy="411215"/>
            <a:chOff x="2532194" y="1482672"/>
            <a:chExt cx="2344377" cy="411215"/>
          </a:xfrm>
        </p:grpSpPr>
        <p:sp>
          <p:nvSpPr>
            <p:cNvPr id="17" name="矩形 16"/>
            <p:cNvSpPr/>
            <p:nvPr/>
          </p:nvSpPr>
          <p:spPr bwMode="auto">
            <a:xfrm>
              <a:off x="2540759" y="1482672"/>
              <a:ext cx="2282372" cy="41121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2532194" y="1527634"/>
              <a:ext cx="234437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AdapterView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是一个抽象基类，它派生的子类在用法上相似。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9371" y="600203"/>
            <a:ext cx="7560866" cy="6138950"/>
            <a:chOff x="4589371" y="600203"/>
            <a:chExt cx="7560866" cy="6138950"/>
          </a:xfrm>
        </p:grpSpPr>
        <p:sp>
          <p:nvSpPr>
            <p:cNvPr id="179" name="等腰三角形 178"/>
            <p:cNvSpPr/>
            <p:nvPr/>
          </p:nvSpPr>
          <p:spPr>
            <a:xfrm rot="18429195">
              <a:off x="9446793" y="2198937"/>
              <a:ext cx="176369" cy="13067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cxnSp>
          <p:nvCxnSpPr>
            <p:cNvPr id="180" name="直接连接符 179"/>
            <p:cNvCxnSpPr>
              <a:stCxn id="179" idx="3"/>
            </p:cNvCxnSpPr>
            <p:nvPr/>
          </p:nvCxnSpPr>
          <p:spPr>
            <a:xfrm>
              <a:off x="9587050" y="2303732"/>
              <a:ext cx="1006560" cy="958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4589371" y="600203"/>
              <a:ext cx="7560866" cy="6138950"/>
              <a:chOff x="4589371" y="600203"/>
              <a:chExt cx="7560866" cy="6138950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8739282" y="2604744"/>
                <a:ext cx="176369" cy="628008"/>
                <a:chOff x="1294746" y="2621067"/>
                <a:chExt cx="176369" cy="628008"/>
              </a:xfrm>
            </p:grpSpPr>
            <p:sp>
              <p:nvSpPr>
                <p:cNvPr id="160" name="等腰三角形 159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61" name="直接连接符 160"/>
                <p:cNvCxnSpPr>
                  <a:stCxn id="160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>
                <a:off x="8776980" y="1347629"/>
                <a:ext cx="176369" cy="628008"/>
                <a:chOff x="1294746" y="2621067"/>
                <a:chExt cx="176369" cy="628008"/>
              </a:xfrm>
            </p:grpSpPr>
            <p:sp>
              <p:nvSpPr>
                <p:cNvPr id="95" name="等腰三角形 94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96" name="直接连接符 95"/>
                <p:cNvCxnSpPr>
                  <a:stCxn id="95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/>
              <p:cNvGrpSpPr/>
              <p:nvPr/>
            </p:nvGrpSpPr>
            <p:grpSpPr>
              <a:xfrm>
                <a:off x="8272035" y="600203"/>
                <a:ext cx="1167898" cy="757235"/>
                <a:chOff x="1319455" y="1958980"/>
                <a:chExt cx="1364735" cy="962020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文本框 127"/>
                <p:cNvSpPr txBox="1"/>
                <p:nvPr/>
              </p:nvSpPr>
              <p:spPr>
                <a:xfrm>
                  <a:off x="1319455" y="1958980"/>
                  <a:ext cx="1364735" cy="430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ViewGroup</a:t>
                  </a:r>
                  <a:endParaRPr lang="zh-CN" altLang="en-US" sz="16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8319648" y="1855828"/>
                <a:ext cx="1267402" cy="752823"/>
                <a:chOff x="1320800" y="1964586"/>
                <a:chExt cx="1481007" cy="956414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文本框 123"/>
                <p:cNvSpPr txBox="1"/>
                <p:nvPr/>
              </p:nvSpPr>
              <p:spPr>
                <a:xfrm>
                  <a:off x="1331536" y="1964586"/>
                  <a:ext cx="1470271" cy="39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AdapterView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9265123" y="4617318"/>
                <a:ext cx="1723758" cy="739744"/>
                <a:chOff x="1267646" y="1981200"/>
                <a:chExt cx="1489656" cy="939800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119"/>
                <p:cNvSpPr txBox="1"/>
                <p:nvPr/>
              </p:nvSpPr>
              <p:spPr>
                <a:xfrm>
                  <a:off x="1267646" y="2006762"/>
                  <a:ext cx="1489656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AdapterViewFlipper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8273186" y="3208128"/>
                <a:ext cx="1157958" cy="745511"/>
                <a:chOff x="1296061" y="1973874"/>
                <a:chExt cx="1353120" cy="947126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文本框 115"/>
                <p:cNvSpPr txBox="1"/>
                <p:nvPr/>
              </p:nvSpPr>
              <p:spPr>
                <a:xfrm>
                  <a:off x="1296061" y="1973874"/>
                  <a:ext cx="1353120" cy="430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AbsSpinner</a:t>
                  </a:r>
                  <a:endParaRPr lang="zh-CN" altLang="en-US" sz="16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0019706" y="3197775"/>
                <a:ext cx="2130531" cy="764789"/>
                <a:chOff x="1285454" y="1949384"/>
                <a:chExt cx="1491317" cy="971616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1285454" y="1949384"/>
                  <a:ext cx="1491317" cy="43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AdapterViewAnimator</a:t>
                  </a:r>
                  <a:endParaRPr lang="zh-CN" altLang="en-US" sz="16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 rot="848689">
                <a:off x="5751621" y="3830585"/>
                <a:ext cx="443709" cy="720881"/>
                <a:chOff x="1047106" y="1887309"/>
                <a:chExt cx="443709" cy="720881"/>
              </a:xfrm>
            </p:grpSpPr>
            <p:sp>
              <p:nvSpPr>
                <p:cNvPr id="91" name="等腰三角形 90"/>
                <p:cNvSpPr/>
                <p:nvPr/>
              </p:nvSpPr>
              <p:spPr>
                <a:xfrm rot="1669828">
                  <a:off x="1314446" y="1887309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92" name="直接连接符 91"/>
                <p:cNvCxnSpPr/>
                <p:nvPr/>
              </p:nvCxnSpPr>
              <p:spPr>
                <a:xfrm rot="20751311" flipH="1">
                  <a:off x="1047106" y="2051761"/>
                  <a:ext cx="391927" cy="55642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8351397" y="4652961"/>
                <a:ext cx="808794" cy="739744"/>
                <a:chOff x="1320800" y="1981200"/>
                <a:chExt cx="1320800" cy="93980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1395413" y="1981200"/>
                  <a:ext cx="1225204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Gallery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5396844" y="5357062"/>
                <a:ext cx="176369" cy="628008"/>
                <a:chOff x="1294746" y="2621067"/>
                <a:chExt cx="176369" cy="628008"/>
              </a:xfrm>
            </p:grpSpPr>
            <p:sp>
              <p:nvSpPr>
                <p:cNvPr id="57" name="等腰三角形 56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58" name="直接连接符 57"/>
                <p:cNvCxnSpPr>
                  <a:stCxn id="57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>
                <a:off x="11236684" y="3980164"/>
                <a:ext cx="176369" cy="628008"/>
                <a:chOff x="1294746" y="2621067"/>
                <a:chExt cx="176369" cy="628008"/>
              </a:xfrm>
            </p:grpSpPr>
            <p:sp>
              <p:nvSpPr>
                <p:cNvPr id="55" name="等腰三角形 54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56" name="直接连接符 55"/>
                <p:cNvCxnSpPr>
                  <a:stCxn id="55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5042051" y="4587689"/>
                <a:ext cx="1024858" cy="765922"/>
                <a:chOff x="1320800" y="1947942"/>
                <a:chExt cx="1448796" cy="973058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文本框 132"/>
                <p:cNvSpPr txBox="1"/>
                <p:nvPr/>
              </p:nvSpPr>
              <p:spPr>
                <a:xfrm>
                  <a:off x="1494426" y="1947942"/>
                  <a:ext cx="1275170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ListView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6287849" y="4624778"/>
                <a:ext cx="1036756" cy="764391"/>
                <a:chOff x="1320800" y="1949887"/>
                <a:chExt cx="1398750" cy="971113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36" name="直接连接符 135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文本框 137"/>
                <p:cNvSpPr txBox="1"/>
                <p:nvPr/>
              </p:nvSpPr>
              <p:spPr>
                <a:xfrm>
                  <a:off x="1444380" y="1949887"/>
                  <a:ext cx="1275170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GridView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6301474" y="3165057"/>
                <a:ext cx="1130239" cy="764391"/>
                <a:chOff x="1320800" y="1949887"/>
                <a:chExt cx="1320800" cy="971113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文本框 142"/>
                <p:cNvSpPr txBox="1"/>
                <p:nvPr/>
              </p:nvSpPr>
              <p:spPr>
                <a:xfrm>
                  <a:off x="1341033" y="1949887"/>
                  <a:ext cx="1275169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AbsListView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7369981" y="4637439"/>
                <a:ext cx="818696" cy="751730"/>
                <a:chOff x="1320800" y="1965972"/>
                <a:chExt cx="1347887" cy="955028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文本框 147"/>
                <p:cNvSpPr txBox="1"/>
                <p:nvPr/>
              </p:nvSpPr>
              <p:spPr>
                <a:xfrm>
                  <a:off x="1393517" y="1965972"/>
                  <a:ext cx="1275170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Spinner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9" name="组合 148"/>
              <p:cNvGrpSpPr/>
              <p:nvPr/>
            </p:nvGrpSpPr>
            <p:grpSpPr>
              <a:xfrm>
                <a:off x="11000532" y="4572638"/>
                <a:ext cx="1130239" cy="760843"/>
                <a:chOff x="1320800" y="1954395"/>
                <a:chExt cx="1320800" cy="966605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文本框 152"/>
                <p:cNvSpPr txBox="1"/>
                <p:nvPr/>
              </p:nvSpPr>
              <p:spPr>
                <a:xfrm>
                  <a:off x="1416837" y="1954395"/>
                  <a:ext cx="1080761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chemeClr val="lt1"/>
                      </a:solidFill>
                      <a:latin typeface="+mn-lt"/>
                      <a:ea typeface="+mn-ea"/>
                    </a:rPr>
                    <a:t>StackView</a:t>
                  </a:r>
                  <a:endParaRPr lang="zh-CN" altLang="en-US" sz="1400" dirty="0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>
                <a:off x="4589371" y="5976260"/>
                <a:ext cx="1848660" cy="762893"/>
                <a:chOff x="1320800" y="1951790"/>
                <a:chExt cx="1320800" cy="969210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1333500" y="1981200"/>
                  <a:ext cx="1308100" cy="939800"/>
                </a:xfrm>
                <a:prstGeom prst="rect">
                  <a:avLst/>
                </a:prstGeom>
                <a:solidFill>
                  <a:srgbClr val="FE5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1320800" y="23632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1320800" y="2668038"/>
                  <a:ext cx="129539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文本框 157"/>
                <p:cNvSpPr txBox="1"/>
                <p:nvPr/>
              </p:nvSpPr>
              <p:spPr>
                <a:xfrm>
                  <a:off x="1324974" y="1951790"/>
                  <a:ext cx="1291225" cy="39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>
                      <a:solidFill>
                        <a:schemeClr val="lt1"/>
                      </a:solidFill>
                    </a:rPr>
                    <a:t>ExpandableListView</a:t>
                  </a:r>
                  <a:endParaRPr lang="zh-CN" altLang="en-US" sz="1400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8713863" y="3972882"/>
                <a:ext cx="176369" cy="628008"/>
                <a:chOff x="1294746" y="2621067"/>
                <a:chExt cx="176369" cy="628008"/>
              </a:xfrm>
            </p:grpSpPr>
            <p:sp>
              <p:nvSpPr>
                <p:cNvPr id="163" name="等腰三角形 162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64" name="直接连接符 163"/>
                <p:cNvCxnSpPr>
                  <a:stCxn id="163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组合 164"/>
              <p:cNvGrpSpPr/>
              <p:nvPr/>
            </p:nvGrpSpPr>
            <p:grpSpPr>
              <a:xfrm rot="848689">
                <a:off x="7770998" y="3855613"/>
                <a:ext cx="443709" cy="720881"/>
                <a:chOff x="1047106" y="1887309"/>
                <a:chExt cx="443709" cy="720881"/>
              </a:xfrm>
            </p:grpSpPr>
            <p:sp>
              <p:nvSpPr>
                <p:cNvPr id="166" name="等腰三角形 165"/>
                <p:cNvSpPr/>
                <p:nvPr/>
              </p:nvSpPr>
              <p:spPr>
                <a:xfrm rot="1669828">
                  <a:off x="1314446" y="1887309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67" name="直接连接符 166"/>
                <p:cNvCxnSpPr/>
                <p:nvPr/>
              </p:nvCxnSpPr>
              <p:spPr>
                <a:xfrm rot="20751311" flipH="1">
                  <a:off x="1047106" y="2051761"/>
                  <a:ext cx="391927" cy="55642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组合 167"/>
              <p:cNvGrpSpPr/>
              <p:nvPr/>
            </p:nvGrpSpPr>
            <p:grpSpPr>
              <a:xfrm>
                <a:off x="6670937" y="3959681"/>
                <a:ext cx="176369" cy="628008"/>
                <a:chOff x="1294746" y="2621067"/>
                <a:chExt cx="176369" cy="628008"/>
              </a:xfrm>
            </p:grpSpPr>
            <p:sp>
              <p:nvSpPr>
                <p:cNvPr id="169" name="等腰三角形 168"/>
                <p:cNvSpPr/>
                <p:nvPr/>
              </p:nvSpPr>
              <p:spPr>
                <a:xfrm>
                  <a:off x="1294746" y="2621067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70" name="直接连接符 169"/>
                <p:cNvCxnSpPr>
                  <a:stCxn id="169" idx="3"/>
                </p:cNvCxnSpPr>
                <p:nvPr/>
              </p:nvCxnSpPr>
              <p:spPr>
                <a:xfrm flipH="1">
                  <a:off x="1382218" y="2751737"/>
                  <a:ext cx="713" cy="49733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组合 170"/>
              <p:cNvGrpSpPr/>
              <p:nvPr/>
            </p:nvGrpSpPr>
            <p:grpSpPr>
              <a:xfrm rot="848689">
                <a:off x="10159764" y="3892577"/>
                <a:ext cx="443709" cy="720881"/>
                <a:chOff x="1047106" y="1887309"/>
                <a:chExt cx="443709" cy="720881"/>
              </a:xfrm>
            </p:grpSpPr>
            <p:sp>
              <p:nvSpPr>
                <p:cNvPr id="172" name="等腰三角形 171"/>
                <p:cNvSpPr/>
                <p:nvPr/>
              </p:nvSpPr>
              <p:spPr>
                <a:xfrm rot="1669828">
                  <a:off x="1314446" y="1887309"/>
                  <a:ext cx="176369" cy="13067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/>
                </a:p>
              </p:txBody>
            </p:sp>
            <p:cxnSp>
              <p:nvCxnSpPr>
                <p:cNvPr id="173" name="直接连接符 172"/>
                <p:cNvCxnSpPr/>
                <p:nvPr/>
              </p:nvCxnSpPr>
              <p:spPr>
                <a:xfrm rot="20751311" flipH="1">
                  <a:off x="1047106" y="2051761"/>
                  <a:ext cx="391927" cy="55642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等腰三角形 176"/>
            <p:cNvSpPr/>
            <p:nvPr/>
          </p:nvSpPr>
          <p:spPr>
            <a:xfrm rot="3343395">
              <a:off x="8154480" y="2272075"/>
              <a:ext cx="176369" cy="13067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cxnSp>
          <p:nvCxnSpPr>
            <p:cNvPr id="178" name="直接连接符 177"/>
            <p:cNvCxnSpPr>
              <a:stCxn id="177" idx="3"/>
            </p:cNvCxnSpPr>
            <p:nvPr/>
          </p:nvCxnSpPr>
          <p:spPr>
            <a:xfrm flipH="1">
              <a:off x="6871020" y="2374206"/>
              <a:ext cx="1317657" cy="8444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47027" y="2447076"/>
            <a:ext cx="4967378" cy="2205272"/>
            <a:chOff x="7204560" y="3196387"/>
            <a:chExt cx="4421050" cy="2161957"/>
          </a:xfrm>
        </p:grpSpPr>
        <p:sp>
          <p:nvSpPr>
            <p:cNvPr id="182" name="矩形 181"/>
            <p:cNvSpPr/>
            <p:nvPr/>
          </p:nvSpPr>
          <p:spPr bwMode="auto">
            <a:xfrm>
              <a:off x="7204560" y="3196387"/>
              <a:ext cx="4421050" cy="185418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文本框 182"/>
            <p:cNvSpPr txBox="1"/>
            <p:nvPr/>
          </p:nvSpPr>
          <p:spPr bwMode="auto">
            <a:xfrm>
              <a:off x="7212182" y="3327019"/>
              <a:ext cx="441342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ViewGroup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，它的本质是容器。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可以包括多个“列表项”，并将多个“列表项”以合适的形式显示出来。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显示的多个“列表项”由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4" name="文本框 56"/>
          <p:cNvSpPr txBox="1">
            <a:spLocks noChangeArrowheads="1"/>
          </p:cNvSpPr>
          <p:nvPr/>
        </p:nvSpPr>
        <p:spPr bwMode="auto">
          <a:xfrm>
            <a:off x="447027" y="186890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文本框 56"/>
          <p:cNvSpPr txBox="1">
            <a:spLocks noChangeArrowheads="1"/>
          </p:cNvSpPr>
          <p:nvPr/>
        </p:nvSpPr>
        <p:spPr bwMode="auto">
          <a:xfrm>
            <a:off x="459040" y="1954472"/>
            <a:ext cx="3556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AdapterView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具有如下特征：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6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11036" y="563702"/>
            <a:ext cx="6158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2.5.1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列表视图和</a:t>
            </a:r>
            <a:r>
              <a:rPr lang="en-US" altLang="zh-CN" sz="40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ListActivity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42202" y="2387598"/>
            <a:ext cx="5349964" cy="283845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/>
              <a:t>ListView</a:t>
            </a:r>
            <a:r>
              <a:rPr lang="zh-CN" altLang="en-US" dirty="0" smtClean="0"/>
              <a:t>以垂直列表的形式显示所有列表项，有两种方式生成视图列表：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直接使用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进行创建。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让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ListActivity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66" y="2387598"/>
            <a:ext cx="3812334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563702"/>
            <a:ext cx="66081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2.5.2 Adapter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接口及其实现类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56"/>
          <p:cNvSpPr txBox="1">
            <a:spLocks noChangeArrowheads="1"/>
          </p:cNvSpPr>
          <p:nvPr/>
        </p:nvSpPr>
        <p:spPr bwMode="auto">
          <a:xfrm>
            <a:off x="354084" y="2017887"/>
            <a:ext cx="2966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常用的实现类：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3726" y="2701079"/>
            <a:ext cx="10627374" cy="2658321"/>
            <a:chOff x="7204560" y="3196387"/>
            <a:chExt cx="4421050" cy="1025070"/>
          </a:xfrm>
        </p:grpSpPr>
        <p:sp>
          <p:nvSpPr>
            <p:cNvPr id="7" name="矩形 6"/>
            <p:cNvSpPr/>
            <p:nvPr/>
          </p:nvSpPr>
          <p:spPr bwMode="auto">
            <a:xfrm>
              <a:off x="7204560" y="3196387"/>
              <a:ext cx="4421050" cy="102507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 bwMode="auto">
            <a:xfrm>
              <a:off x="7212182" y="3327019"/>
              <a:ext cx="4413428" cy="740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：简单易用的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，通常用于将数组或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集合的多个值包装成多个列表项。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：并不简单、功能强大的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，可用于将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集合的多个对象包装成多个列表项。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SimpleCursorAdapter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SimpleAdapter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基本相似，只是用于包装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Cursor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提供的数据。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：通常用于被扩展。扩展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BaseAdapter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可以对各列表项进行最大限度的定制。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0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0" y="504895"/>
            <a:ext cx="8007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2.5.3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自动完成文本框的功能与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用法</a:t>
            </a:r>
            <a:endParaRPr lang="en-US" altLang="zh-CN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2544763"/>
            <a:ext cx="3676650" cy="318135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296025" y="1797050"/>
            <a:ext cx="0" cy="392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3"/>
          <p:cNvSpPr txBox="1">
            <a:spLocks noChangeArrowheads="1"/>
          </p:cNvSpPr>
          <p:nvPr/>
        </p:nvSpPr>
        <p:spPr bwMode="auto">
          <a:xfrm>
            <a:off x="1500188" y="2327276"/>
            <a:ext cx="453389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自动完成文本框（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AutoCompleteTextView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派生而出，比普通编辑框多了一个功能：当用户输入一定字符后，自动完成文本框会显示一个下拉菜单，供用户从中选择，当用户选择某个菜单选项之后，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AutoCompleteTextView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按用户选择自动填写该文本框。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AutoCompleteTextView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还派生了一个子类：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MultiAutoCompleteTextView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（允许输入多个提示项，多个提示项之间用分隔符分隔）。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1050" y="5178425"/>
            <a:ext cx="2974975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AutoCompleteTextView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296024" y="1792288"/>
            <a:ext cx="3101976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案例</a:t>
            </a:r>
            <a:r>
              <a:rPr lang="zh-CN" altLang="en-US" sz="2800" dirty="0" smtClean="0"/>
              <a:t>：</a:t>
            </a:r>
            <a:r>
              <a:rPr lang="zh-CN" altLang="en-US" sz="2000" dirty="0" smtClean="0"/>
              <a:t>自动完成文本框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7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0" y="504895"/>
            <a:ext cx="65838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2.5.4 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网格视图的功能与用法</a:t>
            </a:r>
            <a:endParaRPr lang="en-US" altLang="zh-CN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 bwMode="auto">
          <a:xfrm>
            <a:off x="536320" y="1993516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660930" y="1828740"/>
            <a:ext cx="53202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ndroid:stretchMode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属性支持如下几个属性值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845883" y="2752824"/>
            <a:ext cx="5851016" cy="263207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975529" y="2834089"/>
            <a:ext cx="55917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NO_STRETCH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：不拉伸。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STRETCH_SPACING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：仅拉伸元素之前的间距。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STRETCH_SPACING_UNIFORM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：表格元素本身、元素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之间的间距一起拉伸。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STRETCH_COLUMN_WIDTH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：仅拉伸表格元素本身。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7559675" y="1628685"/>
            <a:ext cx="3262432" cy="400110"/>
          </a:xfrm>
          <a:prstGeom prst="rect">
            <a:avLst/>
          </a:prstGeom>
          <a:solidFill>
            <a:srgbClr val="FE5A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案例：带预览的图片浏览器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78" y="2213460"/>
            <a:ext cx="3629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504895"/>
            <a:ext cx="5557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2.5.5 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可展开的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列表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</a:t>
            </a:r>
            <a:endParaRPr lang="en-US" altLang="zh-CN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 bwMode="auto">
          <a:xfrm>
            <a:off x="536320" y="1993516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975529" y="2222271"/>
            <a:ext cx="511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ExpandableListAdapter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有如下三种常用方式：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5883" y="2752824"/>
            <a:ext cx="5851016" cy="263207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866614" y="2617961"/>
            <a:ext cx="565828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扩展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BaseExpandableListAdapter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实现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ExpandableListAdapter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SimpleExpandableListAdapter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将两个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集合包装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成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ExpandableListAdapter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SimpleCursorTreeAdapter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Cursor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中的数据包装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成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SimpleCursorTreeAdapter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704975"/>
            <a:ext cx="3657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-38100" y="525602"/>
            <a:ext cx="12386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Spinner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AdapterViewFlipper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StackView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功能与用法</a:t>
            </a:r>
            <a:endParaRPr lang="en-US" altLang="zh-CN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87" y="2110978"/>
            <a:ext cx="3496642" cy="46061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110978"/>
            <a:ext cx="3600450" cy="217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091" y="2110978"/>
            <a:ext cx="3638550" cy="3667125"/>
          </a:xfrm>
          <a:prstGeom prst="rect">
            <a:avLst/>
          </a:prstGeom>
        </p:spPr>
      </p:pic>
      <p:sp>
        <p:nvSpPr>
          <p:cNvPr id="9" name="文本框 56"/>
          <p:cNvSpPr txBox="1">
            <a:spLocks noChangeArrowheads="1"/>
          </p:cNvSpPr>
          <p:nvPr/>
        </p:nvSpPr>
        <p:spPr bwMode="auto">
          <a:xfrm>
            <a:off x="307975" y="1529328"/>
            <a:ext cx="2236510" cy="400110"/>
          </a:xfrm>
          <a:prstGeom prst="rect">
            <a:avLst/>
          </a:prstGeom>
          <a:solidFill>
            <a:srgbClr val="FE5A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案例：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用户选择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56"/>
          <p:cNvSpPr txBox="1">
            <a:spLocks noChangeArrowheads="1"/>
          </p:cNvSpPr>
          <p:nvPr/>
        </p:nvSpPr>
        <p:spPr bwMode="auto">
          <a:xfrm>
            <a:off x="4362587" y="1529328"/>
            <a:ext cx="3005951" cy="400110"/>
          </a:xfrm>
          <a:prstGeom prst="rect">
            <a:avLst/>
          </a:prstGeom>
          <a:solidFill>
            <a:srgbClr val="FE5A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案例：自动播放的图片库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56"/>
          <p:cNvSpPr txBox="1">
            <a:spLocks noChangeArrowheads="1"/>
          </p:cNvSpPr>
          <p:nvPr/>
        </p:nvSpPr>
        <p:spPr bwMode="auto">
          <a:xfrm>
            <a:off x="8326091" y="1529328"/>
            <a:ext cx="2749471" cy="400110"/>
          </a:xfrm>
          <a:prstGeom prst="rect">
            <a:avLst/>
          </a:prstGeom>
          <a:solidFill>
            <a:srgbClr val="FE5A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案例：叠在一起的图片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6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40498" y="4714043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5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: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ProgressBar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及子类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1478" y="5157788"/>
            <a:ext cx="744445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15259" y="5176838"/>
            <a:ext cx="744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14182" y="2519730"/>
            <a:ext cx="80021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进度条</a:t>
            </a:r>
          </a:p>
        </p:txBody>
      </p:sp>
      <p:grpSp>
        <p:nvGrpSpPr>
          <p:cNvPr id="53253" name="组合 2"/>
          <p:cNvGrpSpPr>
            <a:grpSpLocks/>
          </p:cNvGrpSpPr>
          <p:nvPr/>
        </p:nvGrpSpPr>
        <p:grpSpPr bwMode="auto">
          <a:xfrm>
            <a:off x="1981200" y="2547938"/>
            <a:ext cx="9126538" cy="3790950"/>
            <a:chOff x="1995202" y="2189537"/>
            <a:chExt cx="9125516" cy="3791041"/>
          </a:xfrm>
        </p:grpSpPr>
        <p:grpSp>
          <p:nvGrpSpPr>
            <p:cNvPr id="53255" name="组合 7"/>
            <p:cNvGrpSpPr>
              <a:grpSpLocks/>
            </p:cNvGrpSpPr>
            <p:nvPr/>
          </p:nvGrpSpPr>
          <p:grpSpPr bwMode="auto">
            <a:xfrm>
              <a:off x="1995202" y="2591917"/>
              <a:ext cx="9125516" cy="3388661"/>
              <a:chOff x="1126184" y="2699494"/>
              <a:chExt cx="9125516" cy="33886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6184" y="2698761"/>
                <a:ext cx="3388933" cy="33893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002412" y="2698761"/>
                <a:ext cx="3388933" cy="33893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862767" y="2698761"/>
                <a:ext cx="3388933" cy="33893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3256" name="文本框 12"/>
            <p:cNvSpPr txBox="1">
              <a:spLocks noChangeArrowheads="1"/>
            </p:cNvSpPr>
            <p:nvPr/>
          </p:nvSpPr>
          <p:spPr bwMode="auto">
            <a:xfrm>
              <a:off x="2523781" y="3811081"/>
              <a:ext cx="2205168" cy="120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支持多种风格的进度条，通过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style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属性可以为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ProgressBar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指定风格。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3257" name="文本框 14"/>
            <p:cNvSpPr txBox="1">
              <a:spLocks noChangeArrowheads="1"/>
            </p:cNvSpPr>
            <p:nvPr/>
          </p:nvSpPr>
          <p:spPr bwMode="auto">
            <a:xfrm>
              <a:off x="5526617" y="3688258"/>
              <a:ext cx="2108890" cy="147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允许用户改变拖动条滑块来改变值，也可以用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android:thumb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自定义滑块的外观。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3258" name="文本框 16"/>
            <p:cNvSpPr txBox="1">
              <a:spLocks noChangeArrowheads="1"/>
            </p:cNvSpPr>
            <p:nvPr/>
          </p:nvSpPr>
          <p:spPr bwMode="auto">
            <a:xfrm>
              <a:off x="8402844" y="3672578"/>
              <a:ext cx="2206164" cy="147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通过星星来表示进度，为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RatingBar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绑定事件监听器，即可监听星级评分条的星级改变。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53259" name="组合 1"/>
            <p:cNvGrpSpPr>
              <a:grpSpLocks/>
            </p:cNvGrpSpPr>
            <p:nvPr/>
          </p:nvGrpSpPr>
          <p:grpSpPr bwMode="auto">
            <a:xfrm>
              <a:off x="2098378" y="2189537"/>
              <a:ext cx="7154359" cy="1182715"/>
              <a:chOff x="2173641" y="2481107"/>
              <a:chExt cx="7154359" cy="118271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102289" y="2495394"/>
                <a:ext cx="1158745" cy="1158902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126061" y="2481107"/>
                <a:ext cx="1158745" cy="1158902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73641" y="2504920"/>
                <a:ext cx="1158745" cy="1158902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263" name="文本框 11"/>
              <p:cNvSpPr txBox="1">
                <a:spLocks noChangeArrowheads="1"/>
              </p:cNvSpPr>
              <p:nvPr/>
            </p:nvSpPr>
            <p:spPr bwMode="auto">
              <a:xfrm>
                <a:off x="2251268" y="2705454"/>
                <a:ext cx="1092228" cy="707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Progress</a:t>
                </a:r>
              </a:p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Bar</a:t>
                </a:r>
                <a:endParaRPr lang="zh-CN" altLang="en-US" sz="36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3264" name="文本框 13"/>
              <p:cNvSpPr txBox="1">
                <a:spLocks noChangeArrowheads="1"/>
              </p:cNvSpPr>
              <p:nvPr/>
            </p:nvSpPr>
            <p:spPr bwMode="auto">
              <a:xfrm>
                <a:off x="5191063" y="2800653"/>
                <a:ext cx="1051773" cy="400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SeekBar</a:t>
                </a:r>
                <a:endPara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3265" name="文本框 15"/>
              <p:cNvSpPr txBox="1">
                <a:spLocks noChangeArrowheads="1"/>
              </p:cNvSpPr>
              <p:nvPr/>
            </p:nvSpPr>
            <p:spPr bwMode="auto">
              <a:xfrm>
                <a:off x="8102289" y="2800653"/>
                <a:ext cx="1225711" cy="400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RatingBar</a:t>
                </a:r>
                <a:endParaRPr lang="zh-CN" altLang="en-US" sz="2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弦形 17"/>
              <p:cNvSpPr/>
              <p:nvPr/>
            </p:nvSpPr>
            <p:spPr>
              <a:xfrm>
                <a:off x="2173641" y="2481107"/>
                <a:ext cx="1171444" cy="1173190"/>
              </a:xfrm>
              <a:prstGeom prst="chord">
                <a:avLst>
                  <a:gd name="adj1" fmla="val 5382386"/>
                  <a:gd name="adj2" fmla="val 162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弦形 18"/>
              <p:cNvSpPr/>
              <p:nvPr/>
            </p:nvSpPr>
            <p:spPr>
              <a:xfrm rot="5400000">
                <a:off x="5137094" y="2484359"/>
                <a:ext cx="1147789" cy="1147635"/>
              </a:xfrm>
              <a:prstGeom prst="chord">
                <a:avLst>
                  <a:gd name="adj1" fmla="val 5382386"/>
                  <a:gd name="adj2" fmla="val 162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弦形 19"/>
              <p:cNvSpPr/>
              <p:nvPr/>
            </p:nvSpPr>
            <p:spPr>
              <a:xfrm rot="10800000">
                <a:off x="8102289" y="2490632"/>
                <a:ext cx="1173032" cy="1173190"/>
              </a:xfrm>
              <a:prstGeom prst="chord">
                <a:avLst>
                  <a:gd name="adj1" fmla="val 5382386"/>
                  <a:gd name="adj2" fmla="val 162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398588" y="782638"/>
            <a:ext cx="997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ProgressBar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本身代表了进度条组件，它还派生了两个常用的组件：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SeekBar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RatingBar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，它们在用法上相似，只是显示界面有一定的区别。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37" y="1285875"/>
            <a:ext cx="36671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469518" y="4714043"/>
            <a:ext cx="9417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6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: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ViewAnimator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及子类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1478" y="5157788"/>
            <a:ext cx="744445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15259" y="5176838"/>
            <a:ext cx="744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界面编程与视图组件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763" y="4152900"/>
            <a:ext cx="10555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8" name="矩形 3"/>
          <p:cNvSpPr>
            <a:spLocks noChangeArrowheads="1"/>
          </p:cNvSpPr>
          <p:nvPr/>
        </p:nvSpPr>
        <p:spPr bwMode="auto">
          <a:xfrm>
            <a:off x="212067" y="516802"/>
            <a:ext cx="3163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ViewAnimator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801100" y="725488"/>
            <a:ext cx="279082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View</a:t>
            </a:r>
            <a:r>
              <a:rPr lang="zh-CN" altLang="en-US" dirty="0" smtClean="0"/>
              <a:t>切换时展现动画效果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 smtClean="0"/>
              <a:t>ViewAnimator</a:t>
            </a:r>
            <a:endParaRPr lang="zh-CN" altLang="en-US" sz="3200" dirty="0"/>
          </a:p>
        </p:txBody>
      </p:sp>
      <p:sp>
        <p:nvSpPr>
          <p:cNvPr id="41993" name="文本框 23"/>
          <p:cNvSpPr txBox="1">
            <a:spLocks noChangeArrowheads="1"/>
          </p:cNvSpPr>
          <p:nvPr/>
        </p:nvSpPr>
        <p:spPr bwMode="auto">
          <a:xfrm>
            <a:off x="909637" y="2657010"/>
            <a:ext cx="31877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iewSwitcher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代表了视图切换组件本身继承了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FrameLayout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，可以将多个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层叠在一起，每次只显示一个组件。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1994" name="文本框 24"/>
          <p:cNvSpPr txBox="1">
            <a:spLocks noChangeArrowheads="1"/>
          </p:cNvSpPr>
          <p:nvPr/>
        </p:nvSpPr>
        <p:spPr bwMode="auto">
          <a:xfrm>
            <a:off x="862410" y="4405529"/>
            <a:ext cx="3187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TestSwitcher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需要设置一个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ViewFactory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，且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ViewFactory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makeView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方法必须返回以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1995" name="文本框 25"/>
          <p:cNvSpPr txBox="1">
            <a:spLocks noChangeArrowheads="1"/>
          </p:cNvSpPr>
          <p:nvPr/>
        </p:nvSpPr>
        <p:spPr bwMode="auto">
          <a:xfrm>
            <a:off x="8054976" y="3032304"/>
            <a:ext cx="31861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ImageSwitcher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继承了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ViewSwitcher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：可以在切换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组件时使用动画效果。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1996" name="文本框 26"/>
          <p:cNvSpPr txBox="1">
            <a:spLocks noChangeArrowheads="1"/>
          </p:cNvSpPr>
          <p:nvPr/>
        </p:nvSpPr>
        <p:spPr bwMode="auto">
          <a:xfrm>
            <a:off x="8005764" y="4406105"/>
            <a:ext cx="31861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ViewFlipper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(View v)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添加多个组件，添加之后就可以使用动画控制多个组件之间的切换效果。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95775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550150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9786" y="2110185"/>
            <a:ext cx="1192213" cy="6103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Broadway" panose="04040905080B02020502" pitchFamily="82" charset="0"/>
              </a:rPr>
              <a:t>2.7.1</a:t>
            </a:r>
            <a:endParaRPr lang="zh-CN" altLang="en-US" sz="28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96512" y="2134196"/>
            <a:ext cx="1235870" cy="6103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Broadway" panose="04040905080B02020502" pitchFamily="82" charset="0"/>
              </a:rPr>
              <a:t>2.7.2</a:t>
            </a:r>
            <a:endParaRPr lang="zh-CN" altLang="en-US" sz="2800" dirty="0">
              <a:latin typeface="Broadway" panose="04040905080B02020502" pitchFamily="8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96512" y="5740003"/>
            <a:ext cx="1235870" cy="6103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Broadway" panose="04040905080B02020502" pitchFamily="82" charset="0"/>
              </a:rPr>
              <a:t>2.7.4</a:t>
            </a:r>
            <a:endParaRPr lang="zh-CN" altLang="en-US" sz="28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2410" y="5740003"/>
            <a:ext cx="1235870" cy="6103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Broadway" panose="04040905080B02020502" pitchFamily="82" charset="0"/>
              </a:rPr>
              <a:t>2.7.3</a:t>
            </a:r>
            <a:endParaRPr lang="zh-CN" altLang="en-US" sz="2800" dirty="0">
              <a:latin typeface="Broadway" panose="04040905080B02020502" pitchFamily="8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90" y="1360071"/>
            <a:ext cx="3629025" cy="5191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49" y="1603286"/>
            <a:ext cx="3600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2.8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594882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各种杂项组件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 flipV="1">
            <a:off x="876300" y="5010381"/>
            <a:ext cx="3000513" cy="10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647472" y="5021164"/>
            <a:ext cx="3000513" cy="10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4144695" y="662046"/>
            <a:ext cx="37978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2.8.1——2.8.4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24" idx="0"/>
          </p:cNvCxnSpPr>
          <p:nvPr/>
        </p:nvCxnSpPr>
        <p:spPr>
          <a:xfrm>
            <a:off x="5819775" y="24431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33963" y="24431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1237457" y="2590621"/>
            <a:ext cx="36337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Toast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显示提示框：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Toast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提示信息不会获得焦点。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Toast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提示信息过一段时间会自动消失。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42988" y="5320308"/>
            <a:ext cx="36337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日历视图（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CalenderView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）用于显示和选择日期，用户既可选择一个日期，也可通过触摸来滚动日历。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04843" y="5317133"/>
            <a:ext cx="38147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DatePicker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TimePicker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是两个比较易用的组件，其中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DatePicker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 用户选择日期，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TimePicker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供用户选择时间。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6768305" y="2563813"/>
            <a:ext cx="3635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数值选择器让用户输入数值，用户既可以通过键盘输入数值，也可以通过拖动来选择数值。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4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66775" y="15144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299" name="组合 67"/>
          <p:cNvGrpSpPr>
            <a:grpSpLocks/>
          </p:cNvGrpSpPr>
          <p:nvPr/>
        </p:nvGrpSpPr>
        <p:grpSpPr bwMode="auto">
          <a:xfrm>
            <a:off x="601663" y="2079625"/>
            <a:ext cx="10942637" cy="4230688"/>
            <a:chOff x="600891" y="2168628"/>
            <a:chExt cx="10944050" cy="4231258"/>
          </a:xfrm>
        </p:grpSpPr>
        <p:grpSp>
          <p:nvGrpSpPr>
            <p:cNvPr id="55301" name="组合 8"/>
            <p:cNvGrpSpPr>
              <a:grpSpLocks/>
            </p:cNvGrpSpPr>
            <p:nvPr/>
          </p:nvGrpSpPr>
          <p:grpSpPr bwMode="auto">
            <a:xfrm>
              <a:off x="600891" y="2855693"/>
              <a:ext cx="2408936" cy="2395382"/>
              <a:chOff x="985838" y="4043363"/>
              <a:chExt cx="2691683" cy="24860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985838" y="4615579"/>
                <a:ext cx="2691249" cy="191309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85838" y="4043795"/>
                <a:ext cx="2691249" cy="60474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搜索框（</a:t>
                </a:r>
                <a:r>
                  <a:rPr lang="en-US" altLang="zh-CN" dirty="0" err="1" smtClean="0"/>
                  <a:t>SearchView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p:grpSp>
        <p:grpSp>
          <p:nvGrpSpPr>
            <p:cNvPr id="55302" name="组合 9"/>
            <p:cNvGrpSpPr>
              <a:grpSpLocks/>
            </p:cNvGrpSpPr>
            <p:nvPr/>
          </p:nvGrpSpPr>
          <p:grpSpPr bwMode="auto">
            <a:xfrm>
              <a:off x="3442341" y="4004504"/>
              <a:ext cx="2412524" cy="2395382"/>
              <a:chOff x="981828" y="4043363"/>
              <a:chExt cx="2695693" cy="248602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5982" y="4614651"/>
                <a:ext cx="2691250" cy="1914737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2434" y="4042866"/>
                <a:ext cx="2691250" cy="606388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选项卡（</a:t>
                </a:r>
                <a:r>
                  <a:rPr lang="en-US" altLang="zh-CN" dirty="0" err="1" smtClean="0"/>
                  <a:t>TabHost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p:grpSp>
        <p:grpSp>
          <p:nvGrpSpPr>
            <p:cNvPr id="55303" name="组合 12"/>
            <p:cNvGrpSpPr>
              <a:grpSpLocks/>
            </p:cNvGrpSpPr>
            <p:nvPr/>
          </p:nvGrpSpPr>
          <p:grpSpPr bwMode="auto">
            <a:xfrm>
              <a:off x="6287687" y="2855693"/>
              <a:ext cx="2412524" cy="2395382"/>
              <a:chOff x="981828" y="4043363"/>
              <a:chExt cx="2695693" cy="24860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985782" y="4615579"/>
                <a:ext cx="2691250" cy="191309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2234" y="4043795"/>
                <a:ext cx="2691250" cy="60474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滚动视图（</a:t>
                </a:r>
                <a:r>
                  <a:rPr lang="en-US" altLang="zh-CN" dirty="0" err="1" smtClean="0"/>
                  <a:t>ScrollView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p:grpSp>
        <p:grpSp>
          <p:nvGrpSpPr>
            <p:cNvPr id="55304" name="组合 15"/>
            <p:cNvGrpSpPr>
              <a:grpSpLocks/>
            </p:cNvGrpSpPr>
            <p:nvPr/>
          </p:nvGrpSpPr>
          <p:grpSpPr bwMode="auto">
            <a:xfrm>
              <a:off x="9132417" y="4004504"/>
              <a:ext cx="2412524" cy="2395382"/>
              <a:chOff x="981828" y="4043363"/>
              <a:chExt cx="2695693" cy="248602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84497" y="4614651"/>
                <a:ext cx="2693024" cy="1914737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80949" y="4042866"/>
                <a:ext cx="2693024" cy="606388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Notification</a:t>
                </a:r>
                <a:endParaRPr lang="zh-CN" altLang="en-US" dirty="0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 flipH="1">
              <a:off x="1845652" y="2168628"/>
              <a:ext cx="2832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845652" y="2168628"/>
              <a:ext cx="3175" cy="685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842476" y="5250381"/>
              <a:ext cx="0" cy="6874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845652" y="5937861"/>
              <a:ext cx="13797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678117" y="3146660"/>
              <a:ext cx="140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78117" y="3146660"/>
              <a:ext cx="0" cy="8573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521697" y="6042650"/>
              <a:ext cx="13971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532811" y="5264670"/>
              <a:ext cx="0" cy="777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924719" y="2168628"/>
              <a:ext cx="34230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347811" y="2168628"/>
              <a:ext cx="0" cy="16226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弦形 40"/>
            <p:cNvSpPr/>
            <p:nvPr/>
          </p:nvSpPr>
          <p:spPr>
            <a:xfrm rot="5400000">
              <a:off x="1628928" y="2650501"/>
              <a:ext cx="439796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4" name="弦形 43"/>
            <p:cNvSpPr/>
            <p:nvPr/>
          </p:nvSpPr>
          <p:spPr>
            <a:xfrm rot="5400000">
              <a:off x="4458219" y="3785716"/>
              <a:ext cx="438209" cy="439795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5" name="弦形 44"/>
            <p:cNvSpPr/>
            <p:nvPr/>
          </p:nvSpPr>
          <p:spPr>
            <a:xfrm rot="5400000">
              <a:off x="10117593" y="3775396"/>
              <a:ext cx="438209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6" name="弦形 45"/>
            <p:cNvSpPr/>
            <p:nvPr/>
          </p:nvSpPr>
          <p:spPr>
            <a:xfrm>
              <a:off x="6054657" y="2922793"/>
              <a:ext cx="439795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7" name="弦形 46"/>
            <p:cNvSpPr/>
            <p:nvPr/>
          </p:nvSpPr>
          <p:spPr>
            <a:xfrm rot="16200000">
              <a:off x="1638455" y="5044774"/>
              <a:ext cx="439796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弦形 47"/>
            <p:cNvSpPr/>
            <p:nvPr/>
          </p:nvSpPr>
          <p:spPr>
            <a:xfrm>
              <a:off x="3225367" y="5718756"/>
              <a:ext cx="438207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9" name="弦形 48"/>
            <p:cNvSpPr/>
            <p:nvPr/>
          </p:nvSpPr>
          <p:spPr>
            <a:xfrm>
              <a:off x="8918877" y="5823545"/>
              <a:ext cx="439795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50" name="弦形 49"/>
            <p:cNvSpPr/>
            <p:nvPr/>
          </p:nvSpPr>
          <p:spPr>
            <a:xfrm rot="16200000">
              <a:off x="7315294" y="5043980"/>
              <a:ext cx="439796" cy="439795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55323" name="文本框 50"/>
            <p:cNvSpPr txBox="1">
              <a:spLocks noChangeArrowheads="1"/>
            </p:cNvSpPr>
            <p:nvPr/>
          </p:nvSpPr>
          <p:spPr bwMode="auto">
            <a:xfrm>
              <a:off x="890735" y="3557574"/>
              <a:ext cx="1874069" cy="147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允许用户在文本框内输入文字，监听器控制用户输入并执行实际的搜索。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5324" name="文本框 64"/>
            <p:cNvSpPr txBox="1">
              <a:spLocks noChangeArrowheads="1"/>
            </p:cNvSpPr>
            <p:nvPr/>
          </p:nvSpPr>
          <p:spPr bwMode="auto">
            <a:xfrm>
              <a:off x="3755967" y="4755265"/>
              <a:ext cx="1874069" cy="147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在窗口上放置多个标签页，获得一个与外部容器相同大小的组件拜访区域。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5325" name="文本框 65"/>
            <p:cNvSpPr txBox="1">
              <a:spLocks noChangeArrowheads="1"/>
            </p:cNvSpPr>
            <p:nvPr/>
          </p:nvSpPr>
          <p:spPr bwMode="auto">
            <a:xfrm>
              <a:off x="6481376" y="3683040"/>
              <a:ext cx="2021894" cy="1200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用于为一个普通组件添加滚动条，最多只能包含一个组件。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5326" name="文本框 66"/>
            <p:cNvSpPr txBox="1">
              <a:spLocks noChangeArrowheads="1"/>
            </p:cNvSpPr>
            <p:nvPr/>
          </p:nvSpPr>
          <p:spPr bwMode="auto">
            <a:xfrm>
              <a:off x="9301933" y="4738660"/>
              <a:ext cx="2021894" cy="147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显示在手机状态栏的通知，位于手机屏幕的最上方，显示当前的电池状态、时间等。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4144695" y="573146"/>
            <a:ext cx="37978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2.8.5——2.8.8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1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2.9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53484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7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: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对话框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31478" y="5176838"/>
            <a:ext cx="2022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678128" y="5197475"/>
            <a:ext cx="22819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0" y="504895"/>
            <a:ext cx="7372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2.9.1 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AlertDialog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创建对话框</a:t>
            </a:r>
            <a:endParaRPr lang="en-US" altLang="zh-CN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 bwMode="auto">
          <a:xfrm>
            <a:off x="536320" y="1993516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660930" y="1828740"/>
            <a:ext cx="500649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elertDialog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一下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个方法指定对话框的内容：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45883" y="2752824"/>
            <a:ext cx="5851016" cy="322058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967033" y="2772145"/>
            <a:ext cx="560871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setMessage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：设置对话框内容为简单文本。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setItems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：设置对话框内容为简单列表项。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setSingleChoiceItems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对话框内容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为单项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列表项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setMultiChoiceItems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对话框内容为多项列表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setAdapter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对话框内容为自定义列表项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对话框内容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为自定义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31" y="1993516"/>
            <a:ext cx="3686175" cy="3781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06" y="2034791"/>
            <a:ext cx="3657600" cy="3876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5" y="1993516"/>
            <a:ext cx="3600450" cy="405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114" y="2034791"/>
            <a:ext cx="3638550" cy="410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114" y="2082416"/>
            <a:ext cx="3619500" cy="3943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048" y="2239578"/>
            <a:ext cx="3648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2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2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8" grpId="1" uiExpand="1" build="allAtOnce"/>
      <p:bldP spid="8" grpId="2" uiExpand="1" build="allAtOnce"/>
      <p:bldP spid="8" grpId="3" uiExpand="1" build="allAtOnce"/>
      <p:bldP spid="8" grpId="4" uiExpand="1" build="allAtOnce"/>
      <p:bldP spid="8" grpId="5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2.10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5201384" y="4714043"/>
            <a:ext cx="1415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菜单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931478" y="5176838"/>
            <a:ext cx="3996122" cy="20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90940" y="5197475"/>
            <a:ext cx="406916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2.11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432784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使用活动条（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ActionBar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31478" y="5176838"/>
            <a:ext cx="1501306" cy="20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376628" y="5197475"/>
            <a:ext cx="1685072" cy="3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2.12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应用的</a:t>
            </a:r>
            <a:r>
              <a:rPr lang="zh-CN" altLang="en-US" sz="2800" b="1" dirty="0" smtClean="0"/>
              <a:t>界面编程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921605" y="2600268"/>
            <a:ext cx="530839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开发的相关知识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ViewGroup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的功能和用法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掌握所有的基本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组件和高级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了解了对话框与菜单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Toast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的使用方法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提供的菜单支持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633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115713" y="2681498"/>
            <a:ext cx="4891307" cy="552450"/>
            <a:chOff x="7151471" y="3217312"/>
            <a:chExt cx="4891307" cy="552450"/>
          </a:xfrm>
        </p:grpSpPr>
        <p:sp>
          <p:nvSpPr>
            <p:cNvPr id="89" name="矩形 88"/>
            <p:cNvSpPr/>
            <p:nvPr/>
          </p:nvSpPr>
          <p:spPr bwMode="auto">
            <a:xfrm>
              <a:off x="7151471" y="3217312"/>
              <a:ext cx="4750243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 bwMode="auto">
            <a:xfrm>
              <a:off x="7408176" y="3313744"/>
              <a:ext cx="463460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布局文件中通过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属性进行控制。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084360" y="4244696"/>
            <a:ext cx="4827443" cy="552450"/>
            <a:chOff x="7151471" y="3217312"/>
            <a:chExt cx="4827443" cy="552450"/>
          </a:xfrm>
        </p:grpSpPr>
        <p:sp>
          <p:nvSpPr>
            <p:cNvPr id="93" name="矩形 92"/>
            <p:cNvSpPr/>
            <p:nvPr/>
          </p:nvSpPr>
          <p:spPr bwMode="auto">
            <a:xfrm>
              <a:off x="7151471" y="3217312"/>
              <a:ext cx="4750243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 bwMode="auto">
            <a:xfrm>
              <a:off x="7408176" y="3313744"/>
              <a:ext cx="45707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程序代码中通过调用方法进行控制。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92287" y="504965"/>
            <a:ext cx="58400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2.1.1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视图组件与容器组件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61768" y="3469740"/>
            <a:ext cx="3800896" cy="2701810"/>
            <a:chOff x="69427" y="1781967"/>
            <a:chExt cx="3800896" cy="2701810"/>
          </a:xfrm>
        </p:grpSpPr>
        <p:sp>
          <p:nvSpPr>
            <p:cNvPr id="9" name="矩形 8"/>
            <p:cNvSpPr/>
            <p:nvPr/>
          </p:nvSpPr>
          <p:spPr>
            <a:xfrm>
              <a:off x="1834717" y="1781967"/>
              <a:ext cx="1246415" cy="44631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ViewGroup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175145" y="2901153"/>
              <a:ext cx="725714" cy="446315"/>
            </a:xfrm>
            <a:prstGeom prst="rect">
              <a:avLst/>
            </a:prstGeom>
            <a:solidFill>
              <a:srgbClr val="17A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3010" y="2901153"/>
              <a:ext cx="1246415" cy="44631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ViewGroup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144609" y="2901153"/>
              <a:ext cx="725714" cy="446315"/>
            </a:xfrm>
            <a:prstGeom prst="rect">
              <a:avLst/>
            </a:prstGeom>
            <a:solidFill>
              <a:srgbClr val="17A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846273" y="4037462"/>
              <a:ext cx="725714" cy="446315"/>
            </a:xfrm>
            <a:prstGeom prst="rect">
              <a:avLst/>
            </a:prstGeom>
            <a:solidFill>
              <a:srgbClr val="17A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954766" y="4037462"/>
              <a:ext cx="725714" cy="446315"/>
            </a:xfrm>
            <a:prstGeom prst="rect">
              <a:avLst/>
            </a:prstGeom>
            <a:solidFill>
              <a:srgbClr val="17A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427" y="4037462"/>
              <a:ext cx="725714" cy="446315"/>
            </a:xfrm>
            <a:prstGeom prst="rect">
              <a:avLst/>
            </a:prstGeom>
            <a:solidFill>
              <a:srgbClr val="17A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423886" y="2218872"/>
              <a:ext cx="0" cy="682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86217" y="2535467"/>
              <a:ext cx="222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38" idx="0"/>
            </p:cNvCxnSpPr>
            <p:nvPr/>
          </p:nvCxnSpPr>
          <p:spPr>
            <a:xfrm>
              <a:off x="1286217" y="2535467"/>
              <a:ext cx="1" cy="365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39" idx="0"/>
            </p:cNvCxnSpPr>
            <p:nvPr/>
          </p:nvCxnSpPr>
          <p:spPr>
            <a:xfrm>
              <a:off x="3507466" y="2535467"/>
              <a:ext cx="0" cy="3656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28319" y="3742006"/>
              <a:ext cx="1780811" cy="2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286217" y="3347468"/>
              <a:ext cx="0" cy="682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endCxn id="42" idx="0"/>
            </p:cNvCxnSpPr>
            <p:nvPr/>
          </p:nvCxnSpPr>
          <p:spPr>
            <a:xfrm>
              <a:off x="428319" y="3742006"/>
              <a:ext cx="3965" cy="29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40" idx="0"/>
            </p:cNvCxnSpPr>
            <p:nvPr/>
          </p:nvCxnSpPr>
          <p:spPr>
            <a:xfrm>
              <a:off x="2209130" y="3742006"/>
              <a:ext cx="0" cy="29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669228" y="1373887"/>
            <a:ext cx="3574803" cy="14243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组件都是建立在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基础之上的，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采用了“组合器”的设计模式来设计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ViewGroup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7170404" y="1689577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两种方式控制</a:t>
            </a:r>
            <a:r>
              <a:rPr lang="en-US" altLang="zh-CN" sz="28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28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6807200" y="1262739"/>
            <a:ext cx="1" cy="98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 bwMode="auto">
          <a:xfrm flipH="1">
            <a:off x="5719152" y="1260965"/>
            <a:ext cx="19050" cy="2489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 bwMode="auto">
          <a:xfrm>
            <a:off x="6255788" y="2406304"/>
            <a:ext cx="1117600" cy="1119188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179402" y="3931023"/>
            <a:ext cx="1117600" cy="1117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矩形 28"/>
          <p:cNvSpPr>
            <a:spLocks noChangeArrowheads="1"/>
          </p:cNvSpPr>
          <p:nvPr/>
        </p:nvSpPr>
        <p:spPr bwMode="auto">
          <a:xfrm>
            <a:off x="6361870" y="2455693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8" name="弧形 77"/>
          <p:cNvSpPr/>
          <p:nvPr/>
        </p:nvSpPr>
        <p:spPr bwMode="auto">
          <a:xfrm rot="18900000">
            <a:off x="6417713" y="2236442"/>
            <a:ext cx="808037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弧形 78"/>
          <p:cNvSpPr/>
          <p:nvPr/>
        </p:nvSpPr>
        <p:spPr bwMode="auto">
          <a:xfrm rot="18900000">
            <a:off x="5325452" y="3751636"/>
            <a:ext cx="808038" cy="80803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28"/>
          <p:cNvSpPr>
            <a:spLocks noChangeArrowheads="1"/>
          </p:cNvSpPr>
          <p:nvPr/>
        </p:nvSpPr>
        <p:spPr bwMode="auto">
          <a:xfrm>
            <a:off x="5284140" y="3964494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5" name="文本框 94"/>
          <p:cNvSpPr txBox="1"/>
          <p:nvPr/>
        </p:nvSpPr>
        <p:spPr bwMode="auto">
          <a:xfrm>
            <a:off x="6084360" y="5898572"/>
            <a:ext cx="41184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当然，也可使用两者混合控制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7393662" y="3506862"/>
            <a:ext cx="33210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"wrap_content"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"wrap_content"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6249801" y="5064216"/>
            <a:ext cx="519725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 main = (LinearLayout) findViewById(R.id.root);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ImageView image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ImageView(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文本框 56"/>
          <p:cNvSpPr txBox="1">
            <a:spLocks noChangeArrowheads="1"/>
          </p:cNvSpPr>
          <p:nvPr/>
        </p:nvSpPr>
        <p:spPr bwMode="auto">
          <a:xfrm>
            <a:off x="-6559" y="2989762"/>
            <a:ext cx="1816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688013" y="2962312"/>
            <a:ext cx="2576988" cy="552450"/>
            <a:chOff x="6419425" y="4001790"/>
            <a:chExt cx="4753462" cy="552450"/>
          </a:xfrm>
        </p:grpSpPr>
        <p:sp>
          <p:nvSpPr>
            <p:cNvPr id="105" name="矩形 104"/>
            <p:cNvSpPr/>
            <p:nvPr/>
          </p:nvSpPr>
          <p:spPr bwMode="auto">
            <a:xfrm>
              <a:off x="6422644" y="4001790"/>
              <a:ext cx="4750243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 bwMode="auto">
            <a:xfrm>
              <a:off x="6419425" y="4052024"/>
              <a:ext cx="272382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实例：跟随手指的小球。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07401" y="3661128"/>
            <a:ext cx="3657600" cy="1760938"/>
            <a:chOff x="607401" y="3661128"/>
            <a:chExt cx="3657600" cy="1760938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1" y="3661128"/>
              <a:ext cx="3657600" cy="1760938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 bwMode="auto">
            <a:xfrm>
              <a:off x="641801" y="4071448"/>
              <a:ext cx="126041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CustomView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520628" y="464026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1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组件：布局管理器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90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664700" y="5176838"/>
            <a:ext cx="1510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493783"/>
            <a:ext cx="4528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布局管理器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6443891" y="1858742"/>
            <a:ext cx="5077716" cy="4262093"/>
            <a:chOff x="212340" y="1763208"/>
            <a:chExt cx="5077716" cy="42620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058525" y="1763208"/>
              <a:ext cx="1130300" cy="751374"/>
              <a:chOff x="1320800" y="1966426"/>
              <a:chExt cx="1320800" cy="95457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631950" y="1966426"/>
                <a:ext cx="71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lt1"/>
                    </a:solidFill>
                    <a:latin typeface="+mn-lt"/>
                    <a:ea typeface="+mn-ea"/>
                  </a:rPr>
                  <a:t>View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43313" y="3373819"/>
              <a:ext cx="1258214" cy="739745"/>
              <a:chOff x="1295401" y="1981200"/>
              <a:chExt cx="1470272" cy="9398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1295401" y="1981200"/>
                <a:ext cx="1470272" cy="35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AbsoluteLayout</a:t>
                </a:r>
                <a:endParaRPr lang="zh-CN" altLang="en-US" sz="12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36288" y="5261016"/>
              <a:ext cx="1456408" cy="764285"/>
              <a:chOff x="1284735" y="1950023"/>
              <a:chExt cx="1701870" cy="97097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1284735" y="1950023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TableLayout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858442" y="3392943"/>
              <a:ext cx="1157958" cy="750439"/>
              <a:chOff x="1306742" y="1967614"/>
              <a:chExt cx="1353120" cy="9533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306742" y="1967614"/>
                <a:ext cx="135312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GridLayout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36288" y="4100327"/>
              <a:ext cx="1395194" cy="739745"/>
              <a:chOff x="1275208" y="1981200"/>
              <a:chExt cx="1630339" cy="9398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1275208" y="1981200"/>
                <a:ext cx="1630339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LinearLayout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79875" y="4481850"/>
              <a:ext cx="1410181" cy="739745"/>
              <a:chOff x="1259298" y="1981200"/>
              <a:chExt cx="1647852" cy="9398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259298" y="1982986"/>
                <a:ext cx="1647852" cy="39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RelativeLayout</a:t>
                </a:r>
                <a:endParaRPr lang="zh-CN" altLang="en-US" sz="14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2340" y="4521271"/>
              <a:ext cx="1446903" cy="739745"/>
              <a:chOff x="1268051" y="1981200"/>
              <a:chExt cx="1690763" cy="9398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1268051" y="1998592"/>
                <a:ext cx="1690763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FrameLayout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058525" y="2925376"/>
              <a:ext cx="1228723" cy="754007"/>
              <a:chOff x="1320800" y="1963081"/>
              <a:chExt cx="1435811" cy="95791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1320800" y="1963081"/>
                <a:ext cx="1435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ViewGroup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511570" y="2503857"/>
              <a:ext cx="176369" cy="427928"/>
              <a:chOff x="1294746" y="2621067"/>
              <a:chExt cx="176369" cy="427928"/>
            </a:xfrm>
          </p:grpSpPr>
          <p:sp>
            <p:nvSpPr>
              <p:cNvPr id="49" name="等腰三角形 48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1" name="直接连接符 50"/>
              <p:cNvCxnSpPr>
                <a:stCxn id="49" idx="3"/>
              </p:cNvCxnSpPr>
              <p:nvPr/>
            </p:nvCxnSpPr>
            <p:spPr>
              <a:xfrm flipH="1">
                <a:off x="1382930" y="2751737"/>
                <a:ext cx="1" cy="2972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2511570" y="3672399"/>
              <a:ext cx="176369" cy="427928"/>
              <a:chOff x="1294746" y="2621067"/>
              <a:chExt cx="176369" cy="427928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3" name="直接连接符 62"/>
              <p:cNvCxnSpPr>
                <a:stCxn id="62" idx="3"/>
              </p:cNvCxnSpPr>
              <p:nvPr/>
            </p:nvCxnSpPr>
            <p:spPr>
              <a:xfrm flipH="1">
                <a:off x="1382930" y="2751737"/>
                <a:ext cx="1" cy="2972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2496517" y="4844974"/>
              <a:ext cx="176369" cy="427928"/>
              <a:chOff x="1294746" y="2621067"/>
              <a:chExt cx="176369" cy="427928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6" name="直接连接符 65"/>
              <p:cNvCxnSpPr>
                <a:stCxn id="65" idx="3"/>
              </p:cNvCxnSpPr>
              <p:nvPr/>
            </p:nvCxnSpPr>
            <p:spPr>
              <a:xfrm flipH="1">
                <a:off x="1382930" y="2751737"/>
                <a:ext cx="1" cy="2972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/>
            <p:cNvGrpSpPr/>
            <p:nvPr/>
          </p:nvGrpSpPr>
          <p:grpSpPr>
            <a:xfrm>
              <a:off x="1459459" y="3286660"/>
              <a:ext cx="564767" cy="567790"/>
              <a:chOff x="883499" y="2598217"/>
              <a:chExt cx="564767" cy="567790"/>
            </a:xfrm>
          </p:grpSpPr>
          <p:sp>
            <p:nvSpPr>
              <p:cNvPr id="68" name="等腰三角形 67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9" name="直接连接符 68"/>
              <p:cNvCxnSpPr>
                <a:stCxn id="68" idx="3"/>
              </p:cNvCxnSpPr>
              <p:nvPr/>
            </p:nvCxnSpPr>
            <p:spPr>
              <a:xfrm flipH="1">
                <a:off x="883499" y="2727867"/>
                <a:ext cx="448941" cy="4381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1426798" y="3592401"/>
              <a:ext cx="607315" cy="1278698"/>
              <a:chOff x="883500" y="1887309"/>
              <a:chExt cx="607315" cy="1278698"/>
            </a:xfrm>
          </p:grpSpPr>
          <p:sp>
            <p:nvSpPr>
              <p:cNvPr id="73" name="等腰三角形 72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/>
            <p:nvPr/>
          </p:nvGrpSpPr>
          <p:grpSpPr>
            <a:xfrm rot="15980042">
              <a:off x="3226143" y="3293417"/>
              <a:ext cx="564767" cy="567790"/>
              <a:chOff x="883499" y="2598217"/>
              <a:chExt cx="564767" cy="567790"/>
            </a:xfrm>
          </p:grpSpPr>
          <p:sp>
            <p:nvSpPr>
              <p:cNvPr id="77" name="等腰三角形 76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8" name="直接连接符 77"/>
              <p:cNvCxnSpPr>
                <a:stCxn id="77" idx="3"/>
              </p:cNvCxnSpPr>
              <p:nvPr/>
            </p:nvCxnSpPr>
            <p:spPr>
              <a:xfrm flipH="1">
                <a:off x="883499" y="2727867"/>
                <a:ext cx="448941" cy="4381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 rot="18338714">
              <a:off x="3291715" y="3566698"/>
              <a:ext cx="607315" cy="1278698"/>
              <a:chOff x="883500" y="1887309"/>
              <a:chExt cx="607315" cy="1278698"/>
            </a:xfrm>
          </p:grpSpPr>
          <p:sp>
            <p:nvSpPr>
              <p:cNvPr id="80" name="等腰三角形 79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/>
        </p:nvGrpSpPr>
        <p:grpSpPr>
          <a:xfrm>
            <a:off x="734498" y="2411002"/>
            <a:ext cx="4988663" cy="3546952"/>
            <a:chOff x="7204560" y="3196387"/>
            <a:chExt cx="4988663" cy="3546952"/>
          </a:xfrm>
        </p:grpSpPr>
        <p:sp>
          <p:nvSpPr>
            <p:cNvPr id="84" name="矩形 83"/>
            <p:cNvSpPr/>
            <p:nvPr/>
          </p:nvSpPr>
          <p:spPr bwMode="auto">
            <a:xfrm>
              <a:off x="7204560" y="3196387"/>
              <a:ext cx="4988663" cy="3546952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 bwMode="auto">
            <a:xfrm>
              <a:off x="7212182" y="3327019"/>
              <a:ext cx="4927952" cy="34163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从图中可以看出本节介绍的第一组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组件是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ViewGroup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为基类派生的布局管理器。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通过使用布局管理器，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应用的图形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用户界面具有良好的平台无关性。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布局管理器可以根据运行平台来调整组件的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大小，程序员要做的只是为容器选择合适的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布局管理器。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u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布局管理器也继承了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，因此可以作为普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组件使用。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3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493783"/>
            <a:ext cx="4528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布局管理器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2575873" y="1776745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 bwMode="auto">
          <a:xfrm>
            <a:off x="2447285" y="2292682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 bwMode="auto">
          <a:xfrm>
            <a:off x="2447285" y="3886532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86" name="椭圆 85"/>
          <p:cNvSpPr/>
          <p:nvPr/>
        </p:nvSpPr>
        <p:spPr bwMode="auto">
          <a:xfrm>
            <a:off x="2440935" y="5478795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87" name="泪滴形 86"/>
          <p:cNvSpPr/>
          <p:nvPr/>
        </p:nvSpPr>
        <p:spPr bwMode="auto">
          <a:xfrm rot="2700000">
            <a:off x="849466" y="1848976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线性布局</a:t>
            </a:r>
            <a:endParaRPr lang="zh-CN" altLang="en-US" dirty="0"/>
          </a:p>
        </p:txBody>
      </p:sp>
      <p:sp>
        <p:nvSpPr>
          <p:cNvPr id="88" name="泪滴形 87"/>
          <p:cNvSpPr/>
          <p:nvPr/>
        </p:nvSpPr>
        <p:spPr bwMode="auto">
          <a:xfrm rot="2700000">
            <a:off x="840735" y="5061282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帧布局</a:t>
            </a:r>
            <a:endParaRPr lang="zh-CN" altLang="en-US" dirty="0"/>
          </a:p>
        </p:txBody>
      </p:sp>
      <p:sp>
        <p:nvSpPr>
          <p:cNvPr id="89" name="泪滴形 88"/>
          <p:cNvSpPr/>
          <p:nvPr/>
        </p:nvSpPr>
        <p:spPr bwMode="auto">
          <a:xfrm rot="2700000">
            <a:off x="849466" y="3442826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表格布局</a:t>
            </a:r>
            <a:endParaRPr lang="zh-CN" altLang="en-US" dirty="0"/>
          </a:p>
        </p:txBody>
      </p:sp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3166160" y="2208000"/>
            <a:ext cx="4185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案例：水平、垂直的线性布局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6" y="1813851"/>
            <a:ext cx="3201280" cy="4492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317" y="3081791"/>
            <a:ext cx="3705225" cy="220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871" y="1683082"/>
            <a:ext cx="3705225" cy="4914900"/>
          </a:xfrm>
          <a:prstGeom prst="rect">
            <a:avLst/>
          </a:prstGeom>
        </p:spPr>
      </p:pic>
      <p:sp>
        <p:nvSpPr>
          <p:cNvPr id="90" name="文本框 56"/>
          <p:cNvSpPr txBox="1">
            <a:spLocks noChangeArrowheads="1"/>
          </p:cNvSpPr>
          <p:nvPr/>
        </p:nvSpPr>
        <p:spPr bwMode="auto">
          <a:xfrm>
            <a:off x="3201705" y="3782699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案例：丰富的表格布局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064" y="1683082"/>
            <a:ext cx="3662707" cy="5007219"/>
          </a:xfrm>
          <a:prstGeom prst="rect">
            <a:avLst/>
          </a:prstGeom>
        </p:spPr>
      </p:pic>
      <p:sp>
        <p:nvSpPr>
          <p:cNvPr id="92" name="文本框 56"/>
          <p:cNvSpPr txBox="1">
            <a:spLocks noChangeArrowheads="1"/>
          </p:cNvSpPr>
          <p:nvPr/>
        </p:nvSpPr>
        <p:spPr bwMode="auto">
          <a:xfrm>
            <a:off x="3203388" y="5428210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案例：霓虹灯效果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3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5" grpId="0" animBg="1"/>
      <p:bldP spid="75" grpId="1" animBg="1"/>
      <p:bldP spid="7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1" grpId="0"/>
      <p:bldP spid="90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493783"/>
            <a:ext cx="45285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布局管理器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2613514" y="1827167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 bwMode="auto">
          <a:xfrm>
            <a:off x="2484926" y="2343104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 bwMode="auto">
          <a:xfrm>
            <a:off x="2484926" y="3936954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86" name="椭圆 85"/>
          <p:cNvSpPr/>
          <p:nvPr/>
        </p:nvSpPr>
        <p:spPr bwMode="auto">
          <a:xfrm>
            <a:off x="2478576" y="5529217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87" name="泪滴形 86"/>
          <p:cNvSpPr/>
          <p:nvPr/>
        </p:nvSpPr>
        <p:spPr bwMode="auto">
          <a:xfrm rot="2700000">
            <a:off x="887107" y="1899398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相对布局</a:t>
            </a:r>
            <a:endParaRPr lang="zh-CN" altLang="en-US" dirty="0"/>
          </a:p>
        </p:txBody>
      </p:sp>
      <p:sp>
        <p:nvSpPr>
          <p:cNvPr id="88" name="泪滴形 87"/>
          <p:cNvSpPr/>
          <p:nvPr/>
        </p:nvSpPr>
        <p:spPr bwMode="auto">
          <a:xfrm rot="2700000">
            <a:off x="878376" y="5111704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绝对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89" name="泪滴形 88"/>
          <p:cNvSpPr/>
          <p:nvPr/>
        </p:nvSpPr>
        <p:spPr bwMode="auto">
          <a:xfrm rot="2700000">
            <a:off x="887107" y="3493248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网格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12" name="文本框 56"/>
          <p:cNvSpPr txBox="1">
            <a:spLocks noChangeArrowheads="1"/>
          </p:cNvSpPr>
          <p:nvPr/>
        </p:nvSpPr>
        <p:spPr bwMode="auto">
          <a:xfrm>
            <a:off x="3015934" y="3833121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案例：计算器界面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56"/>
          <p:cNvSpPr txBox="1">
            <a:spLocks noChangeArrowheads="1"/>
          </p:cNvSpPr>
          <p:nvPr/>
        </p:nvSpPr>
        <p:spPr bwMode="auto">
          <a:xfrm>
            <a:off x="2967013" y="2203897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案例：梅花布局效果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56"/>
          <p:cNvSpPr txBox="1">
            <a:spLocks noChangeArrowheads="1"/>
          </p:cNvSpPr>
          <p:nvPr/>
        </p:nvSpPr>
        <p:spPr bwMode="auto">
          <a:xfrm>
            <a:off x="3030051" y="5453165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案例：登录界面</a:t>
            </a:r>
            <a:endParaRPr lang="zh-CN" altLang="en-US" sz="24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22" y="1568403"/>
            <a:ext cx="3705225" cy="499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621" y="1401715"/>
            <a:ext cx="3676650" cy="5324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929" y="2598692"/>
            <a:ext cx="3686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5" grpId="0" animBg="1"/>
      <p:bldP spid="75" grpId="1" animBg="1"/>
      <p:bldP spid="7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2.3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95573" y="4742289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2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UI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组件：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TextView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及其子类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1478" y="5157788"/>
            <a:ext cx="744445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15259" y="5176838"/>
            <a:ext cx="744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2528</Words>
  <Application>Microsoft Office PowerPoint</Application>
  <PresentationFormat>宽屏</PresentationFormat>
  <Paragraphs>342</Paragraphs>
  <Slides>38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286</cp:revision>
  <dcterms:created xsi:type="dcterms:W3CDTF">2014-03-11T02:58:27Z</dcterms:created>
  <dcterms:modified xsi:type="dcterms:W3CDTF">2018-09-06T17:27:45Z</dcterms:modified>
</cp:coreProperties>
</file>