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Roboto"/>
      <p:regular r:id="rId20"/>
      <p:bold r:id="rId21"/>
      <p:italic r:id="rId22"/>
      <p:boldItalic r:id="rId23"/>
    </p:embeddedFont>
    <p:embeddedFont>
      <p:font typeface="Roboto Light"/>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FovwT9YBwZem0c/lw/0tnfxxC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rive.google.com/drive/folders/1e9IfSg5S-Dlby6g3mvaFmyRts6yEdpNI"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chemeClr val="dk1"/>
                </a:solidFill>
              </a:rPr>
              <a:t>Points to hit on: We are super fast. In a demo we can show how fast we run. Customers can query large data sets and get super fast responses. Other providers time out when they query that amount of data.</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chemeClr val="dk1"/>
              </a:buClr>
              <a:buSzPts val="1000"/>
              <a:buChar char="-"/>
            </a:pPr>
            <a:r>
              <a:rPr lang="en" sz="1000">
                <a:solidFill>
                  <a:schemeClr val="dk1"/>
                </a:solidFill>
              </a:rPr>
              <a:t>Reduce costs: TrafficPeak is a fraction of the cost of other observability platforms and your customers can collect and retain as much data as they want, for at least 15 months. Other providers retain data for only weeks or a few months.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Collect and retain a colossal amount of data: Collect everything. Retain everything. Query everything, in subseconds and in the commonly used SQL or Spark language (whereas Splunk requires users to query in a propietary language) – all at a fraction of the cost of other providers. </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See everything: TrafficPeak collects, analyzes, correlates data from disparate tools, systems, and applications. The result - one view, in one dashboard of companies’ most critical data. Your customers can see application, network and infrastructure performance issues, security incidents, user behavior trends and patterns - information that enables them to make business decisions that improve their customer experience and increase their bottom line. </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And because they can retain all of their data for months or even years, when there is an incident they can identify the root cause and fix it so it doesn’t happen again.</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TrafficPeak is open, meaning your customers can ingest any and all log data, from whichever provider they choose, Akamai and others, into the platform. They can also bring their own Linode cluster or dashboards. This means they can leverage and optimize the investments they have already made. </a:t>
            </a:r>
            <a:endParaRPr sz="1000">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Decoupled storage and compute benefits includes no spiralling compute costs as more data is added. Compression and indexing </a:t>
            </a:r>
            <a:r>
              <a:rPr lang="en" b="1">
                <a:solidFill>
                  <a:schemeClr val="dk1"/>
                </a:solidFill>
              </a:rPr>
              <a:t>enable</a:t>
            </a:r>
            <a:r>
              <a:rPr lang="en">
                <a:solidFill>
                  <a:schemeClr val="dk1"/>
                </a:solidFill>
              </a:rPr>
              <a:t> super fast query performance.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Multiple groups of people can perform queries at the same time, depending on their needs, and the response time is still in seconds.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 query pool is a repository of queries. They bring value by:</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-Reduces costs because customer can provision resources and services based on need. No one size fits all.</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-Eliminates resource contention - If one group is putting high demand on a cluster and another group has a small but very important query, both groups can search the same data without interfering with each other.</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sz="1150">
              <a:solidFill>
                <a:srgbClr val="D1D2D3"/>
              </a:solidFill>
              <a:highlight>
                <a:srgbClr val="222529"/>
              </a:highlight>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highlight>
                <a:schemeClr val="lt1"/>
              </a:highlight>
            </a:endParaRPr>
          </a:p>
          <a:p>
            <a:pPr marL="0" lvl="0" indent="0" algn="l" rtl="0">
              <a:lnSpc>
                <a:spcPct val="100000"/>
              </a:lnSpc>
              <a:spcBef>
                <a:spcPts val="0"/>
              </a:spcBef>
              <a:spcAft>
                <a:spcPts val="0"/>
              </a:spcAft>
              <a:buSzPts val="1100"/>
              <a:buNone/>
            </a:pPr>
            <a:r>
              <a:rPr lang="en"/>
              <a:t>. </a:t>
            </a:r>
            <a:endParaRPr/>
          </a:p>
        </p:txBody>
      </p:sp>
      <p:sp>
        <p:nvSpPr>
          <p:cNvPr id="207" name="Google Shape;2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TrafficPeak high level overview - observe, gain insights and take actions</a:t>
            </a:r>
            <a:endParaRPr/>
          </a:p>
        </p:txBody>
      </p:sp>
      <p:sp>
        <p:nvSpPr>
          <p:cNvPr id="215" name="Google Shape;21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TrafficPeak is a fully managed service, which means light lifting from a resource perspective. Plug it in. Turn it on in one click, and let the Hydrolix team manage it, if your customers prefer that route.</a:t>
            </a:r>
            <a:endParaRPr/>
          </a:p>
          <a:p>
            <a:pPr marL="0" lvl="0" indent="0" algn="l" rtl="0">
              <a:lnSpc>
                <a:spcPct val="100000"/>
              </a:lnSpc>
              <a:spcBef>
                <a:spcPts val="0"/>
              </a:spcBef>
              <a:spcAft>
                <a:spcPts val="0"/>
              </a:spcAft>
              <a:buSzPts val="1100"/>
              <a:buNone/>
            </a:pPr>
            <a:r>
              <a:rPr lang="en"/>
              <a:t>BYOL: Bring your own Linode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chemeClr val="dk1"/>
              </a:solidFill>
              <a:highlight>
                <a:srgbClr val="FFFFFF"/>
              </a:highlight>
            </a:endParaRPr>
          </a:p>
          <a:p>
            <a:pPr marL="0" lvl="0" indent="0" algn="l" rtl="0">
              <a:lnSpc>
                <a:spcPct val="115000"/>
              </a:lnSpc>
              <a:spcBef>
                <a:spcPts val="0"/>
              </a:spcBef>
              <a:spcAft>
                <a:spcPts val="0"/>
              </a:spcAft>
              <a:buSzPts val="1100"/>
              <a:buNone/>
            </a:pPr>
            <a:r>
              <a:rPr lang="en" sz="1200">
                <a:solidFill>
                  <a:schemeClr val="dk1"/>
                </a:solidFill>
              </a:rPr>
              <a:t>Every enterprise consumes a colossal amount data. The question becomes - How can they use that data to anticipate threats, mitigate weaknesses and maintain their customers’ trust? How can that data help reduce security risk, and maintain compliance with regulatory standards? </a:t>
            </a:r>
            <a:r>
              <a:rPr lang="en" sz="1200">
                <a:solidFill>
                  <a:schemeClr val="dk1"/>
                </a:solidFill>
                <a:highlight>
                  <a:srgbClr val="FFFFFF"/>
                </a:highlight>
              </a:rPr>
              <a:t>TrafficPeak on Akamai Connected Cloud does just that. The observability platform collects, monitors, retains, correlates and analyzes data from a variety of sources such as SIEM, DNS, DS2, mPulse, CMCD and others, to provide enterprises valuable insights into the inner workings of software applications, user behavior and infrastructure. The insights are visualized in dashboards, showing your customers that needle in a haystack, so that they can preemptively mitigate threatsn and reduce the overall risk of their infrastructure.</a:t>
            </a:r>
            <a:endParaRPr sz="1200">
              <a:solidFill>
                <a:schemeClr val="dk1"/>
              </a:solidFill>
              <a:highlight>
                <a:srgbClr val="FFFFFF"/>
              </a:highlight>
            </a:endParaRPr>
          </a:p>
          <a:p>
            <a:pPr marL="0" lvl="0" indent="0" algn="l" rtl="0">
              <a:lnSpc>
                <a:spcPct val="115000"/>
              </a:lnSpc>
              <a:spcBef>
                <a:spcPts val="0"/>
              </a:spcBef>
              <a:spcAft>
                <a:spcPts val="0"/>
              </a:spcAft>
              <a:buSzPts val="1100"/>
              <a:buNone/>
            </a:pPr>
            <a:endParaRPr sz="1200">
              <a:solidFill>
                <a:schemeClr val="dk1"/>
              </a:solidFill>
              <a:highlight>
                <a:srgbClr val="FFFFFF"/>
              </a:highlight>
            </a:endParaRPr>
          </a:p>
        </p:txBody>
      </p:sp>
      <p:sp>
        <p:nvSpPr>
          <p:cNvPr id="111" name="Google Shape;11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000">
                <a:solidFill>
                  <a:schemeClr val="dk1"/>
                </a:solidFill>
              </a:rPr>
              <a:t>Here are the problems that TrafficPeak specifically solves:</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Data is Expensive - The more data companies collect, retain and analyze, the more expensive it becomes. The expense forces customers to make tradeoffs - discarding data to keep costs down. Yet, when historical data is discarded, it inhibits companies from identifying the root cause of issues, which makes mitigation challenging and increases the risk of repeat attacks. Historical data also shows how long an attack has been happening, a crucial detail in an incident investigation.</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Real-Time Visibility is Hard  - Today’s IT environment is complex with disparate tools and services, and more application components. It’s tough to bring it all together into one view, with full visibility into the health of applications, services and infrastructure.  </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Slow query process - Querying is the process of searching data, finding the needle in the haystack to identify a problem, trend or pattern. Querying a large amount of data can be very slow. Imagine sifting through 100 Mount Everests to find one particular kind of rock. It would take an eternity. Yet, you need that rock for a specific purpose now. Ingesting and viewing large amounts of data can also be slow.</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Data systems are expensive to Manage and operate - More data = more complexity = harder to manage and operate </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Provider lock in -  Some providers such as Splunk, require companies to learn a specific language, called SPL (Splunk Processing Language), to query data. Yet another hurdle to overcome if you don’t know the language. Your resources must be trained. </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 sz="1000">
                <a:solidFill>
                  <a:schemeClr val="dk1"/>
                </a:solidFill>
              </a:rPr>
              <a:t>High cost of data retention of other solutions forces companies to make trade offs on how long they keep data and the quality of products they build with that data. We could not build this product before because it cost us too much. There’s an opportunity cost to an organization for the high cost of retaining data. …and it forces companies to retain less and make other undesirable tradeoffs. For example, you want to build an AI enabled SIEM product, building training models to look for anomalies and find things that truly lead to bad outcomes, the less data you have, the less sophisticated the model will be. You can’t build a Black Friday profile for the next Black Friday if you don't have Black Friday data. </a:t>
            </a:r>
            <a:endParaRPr sz="1000">
              <a:solidFill>
                <a:schemeClr val="dk1"/>
              </a:solidFill>
            </a:endParaRPr>
          </a:p>
        </p:txBody>
      </p:sp>
      <p:sp>
        <p:nvSpPr>
          <p:cNvPr id="121" name="Google Shape;12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sz="1200" b="1">
              <a:solidFill>
                <a:schemeClr val="dk1"/>
              </a:solidFill>
            </a:endParaRPr>
          </a:p>
        </p:txBody>
      </p:sp>
      <p:sp>
        <p:nvSpPr>
          <p:cNvPr id="130" name="Google Shape;13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Akamai is a black box. Now you can see what’s underneath. With TrafficPeak, you have visibility into those services. You can ingest multiple data feeds in, anything that is time stamped. Use our built in Grafana dashboards or bring your own. We can customize dashboards for you based on your needs.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88be0a09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88be0a09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Key Features for Grafana Enterprise</a:t>
            </a:r>
            <a:endParaRPr sz="12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SSO:</a:t>
            </a:r>
            <a:r>
              <a:rPr lang="en">
                <a:solidFill>
                  <a:schemeClr val="dk1"/>
                </a:solidFill>
              </a:rPr>
              <a:t> Connect your security policies for your systems and employees to one central authority at a fraction of the cost of other observability providers and of buying Grafana Enterprise directly.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Role-based Authentication and Querying:</a:t>
            </a:r>
            <a:r>
              <a:rPr lang="en">
                <a:solidFill>
                  <a:schemeClr val="dk1"/>
                </a:solidFill>
              </a:rPr>
              <a:t> With LDAP integration, partition access and reports by team. Restrict query access to specific teams and users. Automate provisions and revocations of access.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Automated Emails:</a:t>
            </a:r>
            <a:r>
              <a:rPr lang="en">
                <a:solidFill>
                  <a:schemeClr val="dk1"/>
                </a:solidFill>
              </a:rPr>
              <a:t> Export a dashboard as a PDF and send it automatically to executives, board members and other parties to whom you report.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Premium Plug-Ins: </a:t>
            </a:r>
            <a:r>
              <a:rPr lang="en">
                <a:solidFill>
                  <a:schemeClr val="dk1"/>
                </a:solidFill>
              </a:rPr>
              <a:t>Ingest, correlate and visualize data from other observability providers into one TrafficPeak dashboard. View all your data insights in one place.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Auditing: </a:t>
            </a:r>
            <a:r>
              <a:rPr lang="en">
                <a:solidFill>
                  <a:schemeClr val="dk1"/>
                </a:solidFill>
              </a:rPr>
              <a:t>Keep an audit trail to know when changes are made and by whom.</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Team Sync: </a:t>
            </a:r>
            <a:r>
              <a:rPr lang="en">
                <a:solidFill>
                  <a:schemeClr val="dk1"/>
                </a:solidFill>
              </a:rPr>
              <a:t>Automated synchronization between teams in Grafana and teams in your authentication provider so users end up on the right team.</a:t>
            </a:r>
            <a:endParaRPr>
              <a:solidFill>
                <a:schemeClr val="dk1"/>
              </a:solidFill>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b="1">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want to kick off a sales play around Splunk customers. According to a recent study, post the Cisco acquisition, 22% of Splunk customers are seeking new providers for observability. Let’s go after that 22%. Identify Splunk customers. Approach them with these differentiators. Send them the Splunk vs. TrafficPeak whitepaper: </a:t>
            </a:r>
            <a:r>
              <a:rPr lang="en" u="sng">
                <a:solidFill>
                  <a:schemeClr val="hlink"/>
                </a:solidFill>
                <a:hlinkClick r:id="rId3"/>
              </a:rPr>
              <a:t>https://drive.google.com/drive/folders/1e9IfSg5S-Dlby6g3mvaFmyRts6yEdpNI</a:t>
            </a:r>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Splunk at 100GB a day is $92,000 per year with 1 month retention.So in theory, 10x that for 35TB per month so about </a:t>
            </a:r>
            <a:r>
              <a:rPr lang="en" b="1">
                <a:solidFill>
                  <a:schemeClr val="dk1"/>
                </a:solidFill>
              </a:rPr>
              <a:t>1M$ annually</a:t>
            </a:r>
            <a:endParaRPr b="1">
              <a:solidFill>
                <a:schemeClr val="dk1"/>
              </a:solidFill>
            </a:endParaRPr>
          </a:p>
          <a:p>
            <a:pPr marL="0" lvl="0" indent="0" algn="l" rtl="0">
              <a:lnSpc>
                <a:spcPct val="100000"/>
              </a:lnSpc>
              <a:spcBef>
                <a:spcPts val="0"/>
              </a:spcBef>
              <a:spcAft>
                <a:spcPts val="0"/>
              </a:spcAft>
              <a:buSzPts val="1100"/>
              <a:buNone/>
            </a:pP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The top 4 points in orange are the major selling points.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chemeClr val="dk1"/>
                </a:solidFill>
              </a:rPr>
              <a:t>Our Patented Microindexing technology on TrafficPeak enables high cardinality. </a:t>
            </a:r>
            <a:endParaRPr b="1">
              <a:solidFill>
                <a:schemeClr val="dk1"/>
              </a:solidFill>
            </a:endParaRPr>
          </a:p>
          <a:p>
            <a:pPr marL="0" lvl="0" indent="0" algn="l" rtl="0">
              <a:lnSpc>
                <a:spcPct val="100000"/>
              </a:lnSpc>
              <a:spcBef>
                <a:spcPts val="0"/>
              </a:spcBef>
              <a:spcAft>
                <a:spcPts val="0"/>
              </a:spcAft>
              <a:buSzPts val="1100"/>
              <a:buNone/>
            </a:pPr>
            <a:endParaRPr b="1">
              <a:solidFill>
                <a:schemeClr val="dk1"/>
              </a:solidFill>
            </a:endParaRPr>
          </a:p>
          <a:p>
            <a:pPr marL="0" lvl="0" indent="0" algn="l" rtl="0">
              <a:lnSpc>
                <a:spcPct val="100000"/>
              </a:lnSpc>
              <a:spcBef>
                <a:spcPts val="0"/>
              </a:spcBef>
              <a:spcAft>
                <a:spcPts val="0"/>
              </a:spcAft>
              <a:buSzPts val="1100"/>
              <a:buNone/>
            </a:pPr>
            <a:r>
              <a:rPr lang="en" sz="1000">
                <a:solidFill>
                  <a:srgbClr val="202124"/>
                </a:solidFill>
                <a:highlight>
                  <a:srgbClr val="FFFFFF"/>
                </a:highlight>
                <a:latin typeface="Roboto"/>
                <a:ea typeface="Roboto"/>
                <a:cs typeface="Roboto"/>
                <a:sym typeface="Roboto"/>
              </a:rPr>
              <a:t>Time-series data tends to be paired with metadata (sometimes called “tags”) that describes that data. Often that primary time-series data or the metadata is indexed for faster query performance, so that you can quickly find the values that match all of the specified tags.</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17"/>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17"/>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3"/>
        <p:cNvGrpSpPr/>
        <p:nvPr/>
      </p:nvGrpSpPr>
      <p:grpSpPr>
        <a:xfrm>
          <a:off x="0" y="0"/>
          <a:ext cx="0" cy="0"/>
          <a:chOff x="0" y="0"/>
          <a:chExt cx="0" cy="0"/>
        </a:xfrm>
      </p:grpSpPr>
      <p:sp>
        <p:nvSpPr>
          <p:cNvPr id="44" name="Google Shape;44;p26"/>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5" name="Google Shape;45;p26"/>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6"/>
        <p:cNvGrpSpPr/>
        <p:nvPr/>
      </p:nvGrpSpPr>
      <p:grpSpPr>
        <a:xfrm>
          <a:off x="0" y="0"/>
          <a:ext cx="0" cy="0"/>
          <a:chOff x="0" y="0"/>
          <a:chExt cx="0" cy="0"/>
        </a:xfrm>
      </p:grpSpPr>
      <p:sp>
        <p:nvSpPr>
          <p:cNvPr id="47" name="Google Shape;47;p27"/>
          <p:cNvSpPr txBox="1">
            <a:spLocks noGrp="1"/>
          </p:cNvSpPr>
          <p:nvPr>
            <p:ph type="title" hasCustomPrompt="1"/>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48" name="Google Shape;48;p27"/>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9" name="Google Shape;49;p27"/>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g2688be0a094_0_63"/>
          <p:cNvSpPr txBox="1">
            <a:spLocks noGrp="1"/>
          </p:cNvSpPr>
          <p:nvPr>
            <p:ph type="title"/>
          </p:nvPr>
        </p:nvSpPr>
        <p:spPr>
          <a:xfrm>
            <a:off x="311708" y="744574"/>
            <a:ext cx="8520600" cy="2052600"/>
          </a:xfrm>
          <a:prstGeom prst="rect">
            <a:avLst/>
          </a:prstGeom>
          <a:noFill/>
          <a:ln>
            <a:noFill/>
          </a:ln>
        </p:spPr>
        <p:txBody>
          <a:bodyPr spcFirstLastPara="1" wrap="square" lIns="91400" tIns="91400" rIns="91400" bIns="91400" anchor="b" anchorCtr="0">
            <a:normAutofit/>
          </a:bodyPr>
          <a:lstStyle>
            <a:lvl1pPr lvl="0" algn="ctr" rtl="0">
              <a:lnSpc>
                <a:spcPct val="100000"/>
              </a:lnSpc>
              <a:spcBef>
                <a:spcPts val="0"/>
              </a:spcBef>
              <a:spcAft>
                <a:spcPts val="0"/>
              </a:spcAft>
              <a:buClr>
                <a:srgbClr val="000000"/>
              </a:buClr>
              <a:buSzPts val="5200"/>
              <a:buFont typeface="Arial"/>
              <a:buNone/>
              <a:defRPr sz="52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56" name="Google Shape;56;g2688be0a094_0_63"/>
          <p:cNvSpPr txBox="1">
            <a:spLocks noGrp="1"/>
          </p:cNvSpPr>
          <p:nvPr>
            <p:ph type="body" idx="1"/>
          </p:nvPr>
        </p:nvSpPr>
        <p:spPr>
          <a:xfrm>
            <a:off x="311699" y="2834125"/>
            <a:ext cx="8520600" cy="792600"/>
          </a:xfrm>
          <a:prstGeom prst="rect">
            <a:avLst/>
          </a:prstGeom>
          <a:noFill/>
          <a:ln>
            <a:noFill/>
          </a:ln>
        </p:spPr>
        <p:txBody>
          <a:bodyPr spcFirstLastPara="1" wrap="square" lIns="91400" tIns="91400" rIns="91400" bIns="91400" anchor="t" anchorCtr="0">
            <a:normAutofit/>
          </a:bodyPr>
          <a:lstStyle>
            <a:lvl1pPr marL="457200" lvl="0" indent="-228600" algn="ctr" rtl="0">
              <a:lnSpc>
                <a:spcPct val="100000"/>
              </a:lnSpc>
              <a:spcBef>
                <a:spcPts val="0"/>
              </a:spcBef>
              <a:spcAft>
                <a:spcPts val="0"/>
              </a:spcAft>
              <a:buClr>
                <a:srgbClr val="585858"/>
              </a:buClr>
              <a:buSzPts val="2800"/>
              <a:buFont typeface="Arial"/>
              <a:buNone/>
              <a:defRPr sz="2800"/>
            </a:lvl1pPr>
            <a:lvl2pPr marL="914400" lvl="1" indent="-228600" algn="ctr" rtl="0">
              <a:lnSpc>
                <a:spcPct val="100000"/>
              </a:lnSpc>
              <a:spcBef>
                <a:spcPts val="0"/>
              </a:spcBef>
              <a:spcAft>
                <a:spcPts val="0"/>
              </a:spcAft>
              <a:buClr>
                <a:srgbClr val="585858"/>
              </a:buClr>
              <a:buSzPts val="2800"/>
              <a:buFont typeface="Arial"/>
              <a:buNone/>
              <a:defRPr sz="2800"/>
            </a:lvl2pPr>
            <a:lvl3pPr marL="1371600" lvl="2" indent="-228600" algn="ctr" rtl="0">
              <a:lnSpc>
                <a:spcPct val="100000"/>
              </a:lnSpc>
              <a:spcBef>
                <a:spcPts val="0"/>
              </a:spcBef>
              <a:spcAft>
                <a:spcPts val="0"/>
              </a:spcAft>
              <a:buClr>
                <a:srgbClr val="585858"/>
              </a:buClr>
              <a:buSzPts val="2800"/>
              <a:buFont typeface="Arial"/>
              <a:buNone/>
              <a:defRPr sz="2800"/>
            </a:lvl3pPr>
            <a:lvl4pPr marL="1828800" lvl="3" indent="-228600" algn="ctr" rtl="0">
              <a:lnSpc>
                <a:spcPct val="100000"/>
              </a:lnSpc>
              <a:spcBef>
                <a:spcPts val="0"/>
              </a:spcBef>
              <a:spcAft>
                <a:spcPts val="0"/>
              </a:spcAft>
              <a:buClr>
                <a:srgbClr val="585858"/>
              </a:buClr>
              <a:buSzPts val="2800"/>
              <a:buFont typeface="Arial"/>
              <a:buNone/>
              <a:defRPr sz="2800"/>
            </a:lvl4pPr>
            <a:lvl5pPr marL="2286000" lvl="4" indent="-228600" algn="ctr" rtl="0">
              <a:lnSpc>
                <a:spcPct val="100000"/>
              </a:lnSpc>
              <a:spcBef>
                <a:spcPts val="0"/>
              </a:spcBef>
              <a:spcAft>
                <a:spcPts val="0"/>
              </a:spcAft>
              <a:buClr>
                <a:srgbClr val="585858"/>
              </a:buClr>
              <a:buSzPts val="2800"/>
              <a:buFont typeface="Arial"/>
              <a:buNone/>
              <a:defRPr sz="28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57" name="Google Shape;57;g2688be0a094_0_63"/>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58"/>
        <p:cNvGrpSpPr/>
        <p:nvPr/>
      </p:nvGrpSpPr>
      <p:grpSpPr>
        <a:xfrm>
          <a:off x="0" y="0"/>
          <a:ext cx="0" cy="0"/>
          <a:chOff x="0" y="0"/>
          <a:chExt cx="0" cy="0"/>
        </a:xfrm>
      </p:grpSpPr>
      <p:sp>
        <p:nvSpPr>
          <p:cNvPr id="59" name="Google Shape;59;g2688be0a094_0_67"/>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0"/>
        <p:cNvGrpSpPr/>
        <p:nvPr/>
      </p:nvGrpSpPr>
      <p:grpSpPr>
        <a:xfrm>
          <a:off x="0" y="0"/>
          <a:ext cx="0" cy="0"/>
          <a:chOff x="0" y="0"/>
          <a:chExt cx="0" cy="0"/>
        </a:xfrm>
      </p:grpSpPr>
      <p:sp>
        <p:nvSpPr>
          <p:cNvPr id="61" name="Google Shape;61;g2688be0a094_0_69"/>
          <p:cNvSpPr txBox="1">
            <a:spLocks noGrp="1"/>
          </p:cNvSpPr>
          <p:nvPr>
            <p:ph type="title"/>
          </p:nvPr>
        </p:nvSpPr>
        <p:spPr>
          <a:xfrm>
            <a:off x="311699" y="2150849"/>
            <a:ext cx="8520600" cy="841800"/>
          </a:xfrm>
          <a:prstGeom prst="rect">
            <a:avLst/>
          </a:prstGeom>
          <a:noFill/>
          <a:ln>
            <a:noFill/>
          </a:ln>
        </p:spPr>
        <p:txBody>
          <a:bodyPr spcFirstLastPara="1" wrap="square" lIns="91400" tIns="91400" rIns="91400" bIns="91400" anchor="ctr" anchorCtr="0">
            <a:normAutofit/>
          </a:bodyPr>
          <a:lstStyle>
            <a:lvl1pPr lvl="0" algn="ctr" rtl="0">
              <a:lnSpc>
                <a:spcPct val="100000"/>
              </a:lnSpc>
              <a:spcBef>
                <a:spcPts val="0"/>
              </a:spcBef>
              <a:spcAft>
                <a:spcPts val="0"/>
              </a:spcAft>
              <a:buClr>
                <a:srgbClr val="000000"/>
              </a:buClr>
              <a:buSzPts val="3600"/>
              <a:buFont typeface="Arial"/>
              <a:buNone/>
              <a:defRPr sz="36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62" name="Google Shape;62;g2688be0a094_0_69"/>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63"/>
        <p:cNvGrpSpPr/>
        <p:nvPr/>
      </p:nvGrpSpPr>
      <p:grpSpPr>
        <a:xfrm>
          <a:off x="0" y="0"/>
          <a:ext cx="0" cy="0"/>
          <a:chOff x="0" y="0"/>
          <a:chExt cx="0" cy="0"/>
        </a:xfrm>
      </p:grpSpPr>
      <p:sp>
        <p:nvSpPr>
          <p:cNvPr id="64" name="Google Shape;64;g2688be0a094_0_72"/>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lvl="0" algn="l" rtl="0">
              <a:lnSpc>
                <a:spcPct val="100000"/>
              </a:lnSpc>
              <a:spcBef>
                <a:spcPts val="0"/>
              </a:spcBef>
              <a:spcAft>
                <a:spcPts val="0"/>
              </a:spcAft>
              <a:buClr>
                <a:srgbClr val="000000"/>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65" name="Google Shape;65;g2688be0a094_0_72"/>
          <p:cNvSpPr txBox="1">
            <a:spLocks noGrp="1"/>
          </p:cNvSpPr>
          <p:nvPr>
            <p:ph type="body" idx="1"/>
          </p:nvPr>
        </p:nvSpPr>
        <p:spPr>
          <a:xfrm>
            <a:off x="311699" y="1152475"/>
            <a:ext cx="8520600" cy="3416400"/>
          </a:xfrm>
          <a:prstGeom prst="rect">
            <a:avLst/>
          </a:prstGeom>
          <a:noFill/>
          <a:ln>
            <a:noFill/>
          </a:ln>
        </p:spPr>
        <p:txBody>
          <a:bodyPr spcFirstLastPara="1" wrap="square" lIns="91400" tIns="91400" rIns="91400" bIns="91400" anchor="t" anchorCtr="0">
            <a:norm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0"/>
              </a:spcBef>
              <a:spcAft>
                <a:spcPts val="0"/>
              </a:spcAft>
              <a:buSzPts val="1800"/>
              <a:buChar char="○"/>
              <a:defRPr/>
            </a:lvl2pPr>
            <a:lvl3pPr marL="1371600" lvl="2" indent="-342900" algn="l" rtl="0">
              <a:lnSpc>
                <a:spcPct val="115000"/>
              </a:lnSpc>
              <a:spcBef>
                <a:spcPts val="0"/>
              </a:spcBef>
              <a:spcAft>
                <a:spcPts val="0"/>
              </a:spcAft>
              <a:buSzPts val="1800"/>
              <a:buChar char="■"/>
              <a:defRPr/>
            </a:lvl3pPr>
            <a:lvl4pPr marL="1828800" lvl="3" indent="-342900" algn="l" rtl="0">
              <a:lnSpc>
                <a:spcPct val="115000"/>
              </a:lnSpc>
              <a:spcBef>
                <a:spcPts val="0"/>
              </a:spcBef>
              <a:spcAft>
                <a:spcPts val="0"/>
              </a:spcAft>
              <a:buSzPts val="1800"/>
              <a:buChar char="●"/>
              <a:defRPr/>
            </a:lvl4pPr>
            <a:lvl5pPr marL="2286000" lvl="4" indent="-342900" algn="l"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66" name="Google Shape;66;g2688be0a094_0_72"/>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7"/>
        <p:cNvGrpSpPr/>
        <p:nvPr/>
      </p:nvGrpSpPr>
      <p:grpSpPr>
        <a:xfrm>
          <a:off x="0" y="0"/>
          <a:ext cx="0" cy="0"/>
          <a:chOff x="0" y="0"/>
          <a:chExt cx="0" cy="0"/>
        </a:xfrm>
      </p:grpSpPr>
      <p:sp>
        <p:nvSpPr>
          <p:cNvPr id="68" name="Google Shape;68;g2688be0a094_0_76"/>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lvl="0" algn="l" rtl="0">
              <a:lnSpc>
                <a:spcPct val="100000"/>
              </a:lnSpc>
              <a:spcBef>
                <a:spcPts val="0"/>
              </a:spcBef>
              <a:spcAft>
                <a:spcPts val="0"/>
              </a:spcAft>
              <a:buClr>
                <a:srgbClr val="000000"/>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69" name="Google Shape;69;g2688be0a094_0_76"/>
          <p:cNvSpPr txBox="1">
            <a:spLocks noGrp="1"/>
          </p:cNvSpPr>
          <p:nvPr>
            <p:ph type="body" idx="1"/>
          </p:nvPr>
        </p:nvSpPr>
        <p:spPr>
          <a:xfrm>
            <a:off x="311699" y="1152475"/>
            <a:ext cx="3999900" cy="3416400"/>
          </a:xfrm>
          <a:prstGeom prst="rect">
            <a:avLst/>
          </a:prstGeom>
          <a:noFill/>
          <a:ln>
            <a:noFill/>
          </a:ln>
        </p:spPr>
        <p:txBody>
          <a:bodyPr spcFirstLastPara="1" wrap="square" lIns="91400" tIns="91400" rIns="91400" bIns="91400" anchor="t" anchorCtr="0">
            <a:norm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sz="1400"/>
            </a:lvl2pPr>
            <a:lvl3pPr marL="1371600" lvl="2" indent="-317500" algn="l" rtl="0">
              <a:lnSpc>
                <a:spcPct val="115000"/>
              </a:lnSpc>
              <a:spcBef>
                <a:spcPts val="0"/>
              </a:spcBef>
              <a:spcAft>
                <a:spcPts val="0"/>
              </a:spcAft>
              <a:buSzPts val="1400"/>
              <a:buChar char="■"/>
              <a:defRPr sz="14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70" name="Google Shape;70;g2688be0a094_0_76"/>
          <p:cNvSpPr txBox="1">
            <a:spLocks noGrp="1"/>
          </p:cNvSpPr>
          <p:nvPr>
            <p:ph type="body" idx="2"/>
          </p:nvPr>
        </p:nvSpPr>
        <p:spPr>
          <a:xfrm>
            <a:off x="4832399" y="1152475"/>
            <a:ext cx="3999900" cy="3416400"/>
          </a:xfrm>
          <a:prstGeom prst="rect">
            <a:avLst/>
          </a:prstGeom>
          <a:noFill/>
          <a:ln>
            <a:noFill/>
          </a:ln>
        </p:spPr>
        <p:txBody>
          <a:bodyPr spcFirstLastPara="1" wrap="square" lIns="91400" tIns="91400" rIns="91400" bIns="91400" anchor="t" anchorCtr="0">
            <a:norm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0"/>
              </a:spcBef>
              <a:spcAft>
                <a:spcPts val="0"/>
              </a:spcAft>
              <a:buSzPts val="1800"/>
              <a:buChar char="○"/>
              <a:defRPr/>
            </a:lvl2pPr>
            <a:lvl3pPr marL="1371600" lvl="2" indent="-342900" algn="l" rtl="0">
              <a:lnSpc>
                <a:spcPct val="115000"/>
              </a:lnSpc>
              <a:spcBef>
                <a:spcPts val="0"/>
              </a:spcBef>
              <a:spcAft>
                <a:spcPts val="0"/>
              </a:spcAft>
              <a:buSzPts val="1800"/>
              <a:buChar char="■"/>
              <a:defRPr/>
            </a:lvl3pPr>
            <a:lvl4pPr marL="1828800" lvl="3" indent="-342900" algn="l" rtl="0">
              <a:lnSpc>
                <a:spcPct val="115000"/>
              </a:lnSpc>
              <a:spcBef>
                <a:spcPts val="0"/>
              </a:spcBef>
              <a:spcAft>
                <a:spcPts val="0"/>
              </a:spcAft>
              <a:buSzPts val="1800"/>
              <a:buChar char="●"/>
              <a:defRPr/>
            </a:lvl4pPr>
            <a:lvl5pPr marL="2286000" lvl="4" indent="-342900" algn="l"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71" name="Google Shape;71;g2688be0a094_0_76"/>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2"/>
        <p:cNvGrpSpPr/>
        <p:nvPr/>
      </p:nvGrpSpPr>
      <p:grpSpPr>
        <a:xfrm>
          <a:off x="0" y="0"/>
          <a:ext cx="0" cy="0"/>
          <a:chOff x="0" y="0"/>
          <a:chExt cx="0" cy="0"/>
        </a:xfrm>
      </p:grpSpPr>
      <p:sp>
        <p:nvSpPr>
          <p:cNvPr id="73" name="Google Shape;73;g2688be0a094_0_81"/>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lvl="0" algn="l" rtl="0">
              <a:lnSpc>
                <a:spcPct val="100000"/>
              </a:lnSpc>
              <a:spcBef>
                <a:spcPts val="0"/>
              </a:spcBef>
              <a:spcAft>
                <a:spcPts val="0"/>
              </a:spcAft>
              <a:buClr>
                <a:srgbClr val="000000"/>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74" name="Google Shape;74;g2688be0a094_0_81"/>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5"/>
        <p:cNvGrpSpPr/>
        <p:nvPr/>
      </p:nvGrpSpPr>
      <p:grpSpPr>
        <a:xfrm>
          <a:off x="0" y="0"/>
          <a:ext cx="0" cy="0"/>
          <a:chOff x="0" y="0"/>
          <a:chExt cx="0" cy="0"/>
        </a:xfrm>
      </p:grpSpPr>
      <p:sp>
        <p:nvSpPr>
          <p:cNvPr id="76" name="Google Shape;76;g2688be0a094_0_84"/>
          <p:cNvSpPr txBox="1">
            <a:spLocks noGrp="1"/>
          </p:cNvSpPr>
          <p:nvPr>
            <p:ph type="title"/>
          </p:nvPr>
        </p:nvSpPr>
        <p:spPr>
          <a:xfrm>
            <a:off x="311699" y="555600"/>
            <a:ext cx="2808000" cy="755700"/>
          </a:xfrm>
          <a:prstGeom prst="rect">
            <a:avLst/>
          </a:prstGeom>
          <a:noFill/>
          <a:ln>
            <a:noFill/>
          </a:ln>
        </p:spPr>
        <p:txBody>
          <a:bodyPr spcFirstLastPara="1" wrap="square" lIns="91400" tIns="91400" rIns="91400" bIns="91400" anchor="b" anchorCtr="0">
            <a:normAutofit/>
          </a:bodyPr>
          <a:lstStyle>
            <a:lvl1pPr lvl="0" algn="l" rtl="0">
              <a:lnSpc>
                <a:spcPct val="100000"/>
              </a:lnSpc>
              <a:spcBef>
                <a:spcPts val="0"/>
              </a:spcBef>
              <a:spcAft>
                <a:spcPts val="0"/>
              </a:spcAft>
              <a:buClr>
                <a:srgbClr val="000000"/>
              </a:buClr>
              <a:buSzPts val="2400"/>
              <a:buFont typeface="Arial"/>
              <a:buNone/>
              <a:defRPr sz="24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77" name="Google Shape;77;g2688be0a094_0_84"/>
          <p:cNvSpPr txBox="1">
            <a:spLocks noGrp="1"/>
          </p:cNvSpPr>
          <p:nvPr>
            <p:ph type="body" idx="1"/>
          </p:nvPr>
        </p:nvSpPr>
        <p:spPr>
          <a:xfrm>
            <a:off x="311699" y="1389599"/>
            <a:ext cx="2808000" cy="3179400"/>
          </a:xfrm>
          <a:prstGeom prst="rect">
            <a:avLst/>
          </a:prstGeom>
          <a:noFill/>
          <a:ln>
            <a:noFill/>
          </a:ln>
        </p:spPr>
        <p:txBody>
          <a:bodyPr spcFirstLastPara="1" wrap="square" lIns="91400" tIns="91400" rIns="91400" bIns="91400"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78" name="Google Shape;78;g2688be0a094_0_84"/>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9"/>
        <p:cNvGrpSpPr/>
        <p:nvPr/>
      </p:nvGrpSpPr>
      <p:grpSpPr>
        <a:xfrm>
          <a:off x="0" y="0"/>
          <a:ext cx="0" cy="0"/>
          <a:chOff x="0" y="0"/>
          <a:chExt cx="0" cy="0"/>
        </a:xfrm>
      </p:grpSpPr>
      <p:sp>
        <p:nvSpPr>
          <p:cNvPr id="80" name="Google Shape;80;g2688be0a094_0_88"/>
          <p:cNvSpPr txBox="1">
            <a:spLocks noGrp="1"/>
          </p:cNvSpPr>
          <p:nvPr>
            <p:ph type="title"/>
          </p:nvPr>
        </p:nvSpPr>
        <p:spPr>
          <a:xfrm>
            <a:off x="490250" y="450149"/>
            <a:ext cx="6367800" cy="4090800"/>
          </a:xfrm>
          <a:prstGeom prst="rect">
            <a:avLst/>
          </a:prstGeom>
          <a:noFill/>
          <a:ln>
            <a:noFill/>
          </a:ln>
        </p:spPr>
        <p:txBody>
          <a:bodyPr spcFirstLastPara="1" wrap="square" lIns="91400" tIns="91400" rIns="91400" bIns="91400" anchor="ctr" anchorCtr="0">
            <a:normAutofit/>
          </a:bodyPr>
          <a:lstStyle>
            <a:lvl1pPr lvl="0" algn="l" rtl="0">
              <a:lnSpc>
                <a:spcPct val="100000"/>
              </a:lnSpc>
              <a:spcBef>
                <a:spcPts val="0"/>
              </a:spcBef>
              <a:spcAft>
                <a:spcPts val="0"/>
              </a:spcAft>
              <a:buClr>
                <a:srgbClr val="000000"/>
              </a:buClr>
              <a:buSzPts val="4800"/>
              <a:buFont typeface="Arial"/>
              <a:buNone/>
              <a:defRPr sz="48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81" name="Google Shape;81;g2688be0a094_0_88"/>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3"/>
        <p:cNvGrpSpPr/>
        <p:nvPr/>
      </p:nvGrpSpPr>
      <p:grpSpPr>
        <a:xfrm>
          <a:off x="0" y="0"/>
          <a:ext cx="0" cy="0"/>
          <a:chOff x="0" y="0"/>
          <a:chExt cx="0" cy="0"/>
        </a:xfrm>
      </p:grpSpPr>
      <p:sp>
        <p:nvSpPr>
          <p:cNvPr id="14" name="Google Shape;14;p18"/>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2"/>
        <p:cNvGrpSpPr/>
        <p:nvPr/>
      </p:nvGrpSpPr>
      <p:grpSpPr>
        <a:xfrm>
          <a:off x="0" y="0"/>
          <a:ext cx="0" cy="0"/>
          <a:chOff x="0" y="0"/>
          <a:chExt cx="0" cy="0"/>
        </a:xfrm>
      </p:grpSpPr>
      <p:sp>
        <p:nvSpPr>
          <p:cNvPr id="83" name="Google Shape;83;g2688be0a094_0_91"/>
          <p:cNvSpPr/>
          <p:nvPr/>
        </p:nvSpPr>
        <p:spPr>
          <a:xfrm>
            <a:off x="4572000" y="-125"/>
            <a:ext cx="4572000" cy="5143500"/>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688be0a094_0_91"/>
          <p:cNvSpPr txBox="1">
            <a:spLocks noGrp="1"/>
          </p:cNvSpPr>
          <p:nvPr>
            <p:ph type="title"/>
          </p:nvPr>
        </p:nvSpPr>
        <p:spPr>
          <a:xfrm>
            <a:off x="265500" y="1233175"/>
            <a:ext cx="4045200" cy="1482300"/>
          </a:xfrm>
          <a:prstGeom prst="rect">
            <a:avLst/>
          </a:prstGeom>
          <a:noFill/>
          <a:ln>
            <a:noFill/>
          </a:ln>
        </p:spPr>
        <p:txBody>
          <a:bodyPr spcFirstLastPara="1" wrap="square" lIns="91400" tIns="91400" rIns="91400" bIns="91400" anchor="b" anchorCtr="0">
            <a:normAutofit/>
          </a:bodyPr>
          <a:lstStyle>
            <a:lvl1pPr lvl="0" algn="ctr" rtl="0">
              <a:lnSpc>
                <a:spcPct val="100000"/>
              </a:lnSpc>
              <a:spcBef>
                <a:spcPts val="0"/>
              </a:spcBef>
              <a:spcAft>
                <a:spcPts val="0"/>
              </a:spcAft>
              <a:buClr>
                <a:srgbClr val="000000"/>
              </a:buClr>
              <a:buSzPts val="4200"/>
              <a:buFont typeface="Arial"/>
              <a:buNone/>
              <a:defRPr sz="42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85" name="Google Shape;85;g2688be0a094_0_91"/>
          <p:cNvSpPr txBox="1">
            <a:spLocks noGrp="1"/>
          </p:cNvSpPr>
          <p:nvPr>
            <p:ph type="body" idx="1"/>
          </p:nvPr>
        </p:nvSpPr>
        <p:spPr>
          <a:xfrm>
            <a:off x="265500" y="2803075"/>
            <a:ext cx="4045200" cy="1235100"/>
          </a:xfrm>
          <a:prstGeom prst="rect">
            <a:avLst/>
          </a:prstGeom>
          <a:noFill/>
          <a:ln>
            <a:noFill/>
          </a:ln>
        </p:spPr>
        <p:txBody>
          <a:bodyPr spcFirstLastPara="1" wrap="square" lIns="91400" tIns="91400" rIns="91400" bIns="91400" anchor="t" anchorCtr="0">
            <a:normAutofit/>
          </a:bodyPr>
          <a:lstStyle>
            <a:lvl1pPr marL="457200" lvl="0" indent="-228600" algn="ctr" rtl="0">
              <a:lnSpc>
                <a:spcPct val="100000"/>
              </a:lnSpc>
              <a:spcBef>
                <a:spcPts val="0"/>
              </a:spcBef>
              <a:spcAft>
                <a:spcPts val="0"/>
              </a:spcAft>
              <a:buClr>
                <a:srgbClr val="585858"/>
              </a:buClr>
              <a:buSzPts val="2100"/>
              <a:buFont typeface="Arial"/>
              <a:buNone/>
              <a:defRPr sz="2100"/>
            </a:lvl1pPr>
            <a:lvl2pPr marL="914400" lvl="1" indent="-228600" algn="ctr" rtl="0">
              <a:lnSpc>
                <a:spcPct val="100000"/>
              </a:lnSpc>
              <a:spcBef>
                <a:spcPts val="0"/>
              </a:spcBef>
              <a:spcAft>
                <a:spcPts val="0"/>
              </a:spcAft>
              <a:buClr>
                <a:srgbClr val="585858"/>
              </a:buClr>
              <a:buSzPts val="2100"/>
              <a:buFont typeface="Arial"/>
              <a:buNone/>
              <a:defRPr sz="2100"/>
            </a:lvl2pPr>
            <a:lvl3pPr marL="1371600" lvl="2" indent="-228600" algn="ctr" rtl="0">
              <a:lnSpc>
                <a:spcPct val="100000"/>
              </a:lnSpc>
              <a:spcBef>
                <a:spcPts val="0"/>
              </a:spcBef>
              <a:spcAft>
                <a:spcPts val="0"/>
              </a:spcAft>
              <a:buClr>
                <a:srgbClr val="585858"/>
              </a:buClr>
              <a:buSzPts val="2100"/>
              <a:buFont typeface="Arial"/>
              <a:buNone/>
              <a:defRPr sz="2100"/>
            </a:lvl3pPr>
            <a:lvl4pPr marL="1828800" lvl="3" indent="-228600" algn="ctr" rtl="0">
              <a:lnSpc>
                <a:spcPct val="100000"/>
              </a:lnSpc>
              <a:spcBef>
                <a:spcPts val="0"/>
              </a:spcBef>
              <a:spcAft>
                <a:spcPts val="0"/>
              </a:spcAft>
              <a:buClr>
                <a:srgbClr val="585858"/>
              </a:buClr>
              <a:buSzPts val="2100"/>
              <a:buFont typeface="Arial"/>
              <a:buNone/>
              <a:defRPr sz="2100"/>
            </a:lvl4pPr>
            <a:lvl5pPr marL="2286000" lvl="4" indent="-228600" algn="ctr" rtl="0">
              <a:lnSpc>
                <a:spcPct val="100000"/>
              </a:lnSpc>
              <a:spcBef>
                <a:spcPts val="0"/>
              </a:spcBef>
              <a:spcAft>
                <a:spcPts val="0"/>
              </a:spcAft>
              <a:buClr>
                <a:srgbClr val="585858"/>
              </a:buClr>
              <a:buSzPts val="2100"/>
              <a:buFont typeface="Arial"/>
              <a:buNone/>
              <a:defRPr sz="21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86" name="Google Shape;86;g2688be0a094_0_91"/>
          <p:cNvSpPr txBox="1">
            <a:spLocks noGrp="1"/>
          </p:cNvSpPr>
          <p:nvPr>
            <p:ph type="body" idx="2"/>
          </p:nvPr>
        </p:nvSpPr>
        <p:spPr>
          <a:xfrm>
            <a:off x="4939500" y="724074"/>
            <a:ext cx="3837000" cy="3695100"/>
          </a:xfrm>
          <a:prstGeom prst="rect">
            <a:avLst/>
          </a:prstGeom>
          <a:noFill/>
          <a:ln>
            <a:noFill/>
          </a:ln>
        </p:spPr>
        <p:txBody>
          <a:bodyPr spcFirstLastPara="1" wrap="square" lIns="91400" tIns="91400" rIns="91400" bIns="91400" anchor="ctr" anchorCtr="0">
            <a:norm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0"/>
              </a:spcBef>
              <a:spcAft>
                <a:spcPts val="0"/>
              </a:spcAft>
              <a:buSzPts val="1800"/>
              <a:buChar char="○"/>
              <a:defRPr/>
            </a:lvl2pPr>
            <a:lvl3pPr marL="1371600" lvl="2" indent="-342900" algn="l" rtl="0">
              <a:lnSpc>
                <a:spcPct val="115000"/>
              </a:lnSpc>
              <a:spcBef>
                <a:spcPts val="0"/>
              </a:spcBef>
              <a:spcAft>
                <a:spcPts val="0"/>
              </a:spcAft>
              <a:buSzPts val="1800"/>
              <a:buChar char="■"/>
              <a:defRPr/>
            </a:lvl3pPr>
            <a:lvl4pPr marL="1828800" lvl="3" indent="-342900" algn="l" rtl="0">
              <a:lnSpc>
                <a:spcPct val="115000"/>
              </a:lnSpc>
              <a:spcBef>
                <a:spcPts val="0"/>
              </a:spcBef>
              <a:spcAft>
                <a:spcPts val="0"/>
              </a:spcAft>
              <a:buSzPts val="1800"/>
              <a:buChar char="●"/>
              <a:defRPr/>
            </a:lvl4pPr>
            <a:lvl5pPr marL="2286000" lvl="4" indent="-342900" algn="l"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87" name="Google Shape;87;g2688be0a094_0_91"/>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8"/>
        <p:cNvGrpSpPr/>
        <p:nvPr/>
      </p:nvGrpSpPr>
      <p:grpSpPr>
        <a:xfrm>
          <a:off x="0" y="0"/>
          <a:ext cx="0" cy="0"/>
          <a:chOff x="0" y="0"/>
          <a:chExt cx="0" cy="0"/>
        </a:xfrm>
      </p:grpSpPr>
      <p:sp>
        <p:nvSpPr>
          <p:cNvPr id="89" name="Google Shape;89;g2688be0a094_0_97"/>
          <p:cNvSpPr txBox="1">
            <a:spLocks noGrp="1"/>
          </p:cNvSpPr>
          <p:nvPr>
            <p:ph type="body" idx="1"/>
          </p:nvPr>
        </p:nvSpPr>
        <p:spPr>
          <a:xfrm>
            <a:off x="311699" y="4230575"/>
            <a:ext cx="5998800" cy="605100"/>
          </a:xfrm>
          <a:prstGeom prst="rect">
            <a:avLst/>
          </a:prstGeom>
          <a:noFill/>
          <a:ln>
            <a:noFill/>
          </a:ln>
        </p:spPr>
        <p:txBody>
          <a:bodyPr spcFirstLastPara="1" wrap="square" lIns="91400" tIns="91400" rIns="91400" bIns="91400" anchor="ctr" anchorCtr="0">
            <a:normAutofit/>
          </a:bodyPr>
          <a:lstStyle>
            <a:lvl1pPr marL="457200" lvl="0" indent="-228600" algn="l" rtl="0">
              <a:lnSpc>
                <a:spcPct val="100000"/>
              </a:lnSpc>
              <a:spcBef>
                <a:spcPts val="0"/>
              </a:spcBef>
              <a:spcAft>
                <a:spcPts val="0"/>
              </a:spcAft>
              <a:buClr>
                <a:srgbClr val="585858"/>
              </a:buClr>
              <a:buSzPts val="1800"/>
              <a:buNone/>
              <a:defRPr/>
            </a:lvl1pPr>
          </a:lstStyle>
          <a:p>
            <a:endParaRPr/>
          </a:p>
        </p:txBody>
      </p:sp>
      <p:sp>
        <p:nvSpPr>
          <p:cNvPr id="90" name="Google Shape;90;g2688be0a094_0_97"/>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91"/>
        <p:cNvGrpSpPr/>
        <p:nvPr/>
      </p:nvGrpSpPr>
      <p:grpSpPr>
        <a:xfrm>
          <a:off x="0" y="0"/>
          <a:ext cx="0" cy="0"/>
          <a:chOff x="0" y="0"/>
          <a:chExt cx="0" cy="0"/>
        </a:xfrm>
      </p:grpSpPr>
      <p:sp>
        <p:nvSpPr>
          <p:cNvPr id="92" name="Google Shape;92;g2688be0a094_0_100"/>
          <p:cNvSpPr txBox="1">
            <a:spLocks noGrp="1"/>
          </p:cNvSpPr>
          <p:nvPr>
            <p:ph type="title" hasCustomPrompt="1"/>
          </p:nvPr>
        </p:nvSpPr>
        <p:spPr>
          <a:xfrm>
            <a:off x="311699" y="1106125"/>
            <a:ext cx="8520600" cy="1963500"/>
          </a:xfrm>
          <a:prstGeom prst="rect">
            <a:avLst/>
          </a:prstGeom>
          <a:noFill/>
          <a:ln>
            <a:noFill/>
          </a:ln>
        </p:spPr>
        <p:txBody>
          <a:bodyPr spcFirstLastPara="1" wrap="square" lIns="91400" tIns="91400" rIns="91400" bIns="91400" anchor="b" anchorCtr="0">
            <a:normAutofit/>
          </a:bodyPr>
          <a:lstStyle>
            <a:lvl1pPr lvl="0" algn="ctr" rtl="0">
              <a:lnSpc>
                <a:spcPct val="100000"/>
              </a:lnSpc>
              <a:spcBef>
                <a:spcPts val="0"/>
              </a:spcBef>
              <a:spcAft>
                <a:spcPts val="0"/>
              </a:spcAft>
              <a:buClr>
                <a:srgbClr val="000000"/>
              </a:buClr>
              <a:buSzPts val="12000"/>
              <a:buFont typeface="Arial"/>
              <a:buNone/>
              <a:defRPr sz="120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r>
              <a:t>xx%</a:t>
            </a:r>
          </a:p>
        </p:txBody>
      </p:sp>
      <p:sp>
        <p:nvSpPr>
          <p:cNvPr id="93" name="Google Shape;93;g2688be0a094_0_100"/>
          <p:cNvSpPr txBox="1">
            <a:spLocks noGrp="1"/>
          </p:cNvSpPr>
          <p:nvPr>
            <p:ph type="body" idx="1"/>
          </p:nvPr>
        </p:nvSpPr>
        <p:spPr>
          <a:xfrm>
            <a:off x="311699" y="3152225"/>
            <a:ext cx="8520600" cy="1300800"/>
          </a:xfrm>
          <a:prstGeom prst="rect">
            <a:avLst/>
          </a:prstGeom>
          <a:noFill/>
          <a:ln>
            <a:noFill/>
          </a:ln>
        </p:spPr>
        <p:txBody>
          <a:bodyPr spcFirstLastPara="1" wrap="square" lIns="91400" tIns="91400" rIns="91400" bIns="91400" anchor="t" anchorCtr="0">
            <a:normAutofit/>
          </a:bodyPr>
          <a:lstStyle>
            <a:lvl1pPr marL="457200" lvl="0" indent="-342900" algn="ctr" rtl="0">
              <a:lnSpc>
                <a:spcPct val="115000"/>
              </a:lnSpc>
              <a:spcBef>
                <a:spcPts val="0"/>
              </a:spcBef>
              <a:spcAft>
                <a:spcPts val="0"/>
              </a:spcAft>
              <a:buSzPts val="1800"/>
              <a:buChar char="●"/>
              <a:defRPr/>
            </a:lvl1pPr>
            <a:lvl2pPr marL="914400" lvl="1" indent="-342900" algn="ctr" rtl="0">
              <a:lnSpc>
                <a:spcPct val="115000"/>
              </a:lnSpc>
              <a:spcBef>
                <a:spcPts val="0"/>
              </a:spcBef>
              <a:spcAft>
                <a:spcPts val="0"/>
              </a:spcAft>
              <a:buSzPts val="1800"/>
              <a:buChar char="○"/>
              <a:defRPr/>
            </a:lvl2pPr>
            <a:lvl3pPr marL="1371600" lvl="2" indent="-342900" algn="ctr" rtl="0">
              <a:lnSpc>
                <a:spcPct val="115000"/>
              </a:lnSpc>
              <a:spcBef>
                <a:spcPts val="0"/>
              </a:spcBef>
              <a:spcAft>
                <a:spcPts val="0"/>
              </a:spcAft>
              <a:buSzPts val="1800"/>
              <a:buChar char="■"/>
              <a:defRPr/>
            </a:lvl3pPr>
            <a:lvl4pPr marL="1828800" lvl="3" indent="-342900" algn="ctr" rtl="0">
              <a:lnSpc>
                <a:spcPct val="115000"/>
              </a:lnSpc>
              <a:spcBef>
                <a:spcPts val="0"/>
              </a:spcBef>
              <a:spcAft>
                <a:spcPts val="0"/>
              </a:spcAft>
              <a:buSzPts val="1800"/>
              <a:buChar char="●"/>
              <a:defRPr/>
            </a:lvl4pPr>
            <a:lvl5pPr marL="2286000" lvl="4" indent="-342900" algn="ctr"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94" name="Google Shape;94;g2688be0a094_0_100"/>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lvl="0" indent="0" algn="r" rtl="0">
              <a:lnSpc>
                <a:spcPct val="100000"/>
              </a:lnSpc>
              <a:spcBef>
                <a:spcPts val="0"/>
              </a:spcBef>
              <a:spcAft>
                <a:spcPts val="0"/>
              </a:spcAft>
              <a:buClr>
                <a:srgbClr val="585858"/>
              </a:buClr>
              <a:buSzPts val="1000"/>
              <a:buFont typeface="Arial"/>
              <a:buNone/>
              <a:defRPr sz="1000">
                <a:solidFill>
                  <a:srgbClr val="585858"/>
                </a:solidFill>
              </a:defRPr>
            </a:lvl1pPr>
            <a:lvl2pPr marL="0" lvl="1" indent="0" algn="r" rtl="0">
              <a:lnSpc>
                <a:spcPct val="100000"/>
              </a:lnSpc>
              <a:spcBef>
                <a:spcPts val="0"/>
              </a:spcBef>
              <a:spcAft>
                <a:spcPts val="0"/>
              </a:spcAft>
              <a:buClr>
                <a:srgbClr val="585858"/>
              </a:buClr>
              <a:buSzPts val="1000"/>
              <a:buFont typeface="Arial"/>
              <a:buNone/>
              <a:defRPr sz="1000">
                <a:solidFill>
                  <a:srgbClr val="585858"/>
                </a:solidFill>
              </a:defRPr>
            </a:lvl2pPr>
            <a:lvl3pPr marL="0" lvl="2" indent="0" algn="r" rtl="0">
              <a:lnSpc>
                <a:spcPct val="100000"/>
              </a:lnSpc>
              <a:spcBef>
                <a:spcPts val="0"/>
              </a:spcBef>
              <a:spcAft>
                <a:spcPts val="0"/>
              </a:spcAft>
              <a:buClr>
                <a:srgbClr val="585858"/>
              </a:buClr>
              <a:buSzPts val="1000"/>
              <a:buFont typeface="Arial"/>
              <a:buNone/>
              <a:defRPr sz="1000">
                <a:solidFill>
                  <a:srgbClr val="585858"/>
                </a:solidFill>
              </a:defRPr>
            </a:lvl3pPr>
            <a:lvl4pPr marL="0" lvl="3" indent="0" algn="r" rtl="0">
              <a:lnSpc>
                <a:spcPct val="100000"/>
              </a:lnSpc>
              <a:spcBef>
                <a:spcPts val="0"/>
              </a:spcBef>
              <a:spcAft>
                <a:spcPts val="0"/>
              </a:spcAft>
              <a:buClr>
                <a:srgbClr val="585858"/>
              </a:buClr>
              <a:buSzPts val="1000"/>
              <a:buFont typeface="Arial"/>
              <a:buNone/>
              <a:defRPr sz="1000">
                <a:solidFill>
                  <a:srgbClr val="585858"/>
                </a:solidFill>
              </a:defRPr>
            </a:lvl4pPr>
            <a:lvl5pPr marL="0" lvl="4" indent="0" algn="r" rtl="0">
              <a:lnSpc>
                <a:spcPct val="100000"/>
              </a:lnSpc>
              <a:spcBef>
                <a:spcPts val="0"/>
              </a:spcBef>
              <a:spcAft>
                <a:spcPts val="0"/>
              </a:spcAft>
              <a:buClr>
                <a:srgbClr val="585858"/>
              </a:buClr>
              <a:buSzPts val="1000"/>
              <a:buFont typeface="Arial"/>
              <a:buNone/>
              <a:defRPr sz="1000">
                <a:solidFill>
                  <a:srgbClr val="585858"/>
                </a:solidFill>
              </a:defRPr>
            </a:lvl5pPr>
            <a:lvl6pPr marL="0" lvl="5" indent="0" algn="r" rtl="0">
              <a:lnSpc>
                <a:spcPct val="100000"/>
              </a:lnSpc>
              <a:spcBef>
                <a:spcPts val="0"/>
              </a:spcBef>
              <a:spcAft>
                <a:spcPts val="0"/>
              </a:spcAft>
              <a:buClr>
                <a:srgbClr val="585858"/>
              </a:buClr>
              <a:buSzPts val="1000"/>
              <a:buFont typeface="Arial"/>
              <a:buNone/>
              <a:defRPr sz="1000">
                <a:solidFill>
                  <a:srgbClr val="585858"/>
                </a:solidFill>
              </a:defRPr>
            </a:lvl6pPr>
            <a:lvl7pPr marL="0" lvl="6" indent="0" algn="r" rtl="0">
              <a:lnSpc>
                <a:spcPct val="100000"/>
              </a:lnSpc>
              <a:spcBef>
                <a:spcPts val="0"/>
              </a:spcBef>
              <a:spcAft>
                <a:spcPts val="0"/>
              </a:spcAft>
              <a:buClr>
                <a:srgbClr val="585858"/>
              </a:buClr>
              <a:buSzPts val="1000"/>
              <a:buFont typeface="Arial"/>
              <a:buNone/>
              <a:defRPr sz="1000">
                <a:solidFill>
                  <a:srgbClr val="585858"/>
                </a:solidFill>
              </a:defRPr>
            </a:lvl7pPr>
            <a:lvl8pPr marL="0" lvl="7" indent="0" algn="r" rtl="0">
              <a:lnSpc>
                <a:spcPct val="100000"/>
              </a:lnSpc>
              <a:spcBef>
                <a:spcPts val="0"/>
              </a:spcBef>
              <a:spcAft>
                <a:spcPts val="0"/>
              </a:spcAft>
              <a:buClr>
                <a:srgbClr val="585858"/>
              </a:buClr>
              <a:buSzPts val="1000"/>
              <a:buFont typeface="Arial"/>
              <a:buNone/>
              <a:defRPr sz="1000">
                <a:solidFill>
                  <a:srgbClr val="585858"/>
                </a:solidFill>
              </a:defRPr>
            </a:lvl8pPr>
            <a:lvl9pPr marL="0" lvl="8" indent="0" algn="r" rtl="0">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g2688be0a094_0_104"/>
          <p:cNvSpPr txBox="1">
            <a:spLocks noGrp="1"/>
          </p:cNvSpPr>
          <p:nvPr>
            <p:ph type="sldNum" idx="12"/>
          </p:nvPr>
        </p:nvSpPr>
        <p:spPr>
          <a:xfrm>
            <a:off x="8472458" y="4663217"/>
            <a:ext cx="548700" cy="393600"/>
          </a:xfrm>
          <a:prstGeom prst="rect">
            <a:avLst/>
          </a:prstGeom>
        </p:spPr>
        <p:txBody>
          <a:bodyPr spcFirstLastPara="1" wrap="square" lIns="91400" tIns="91400" rIns="91400" bIns="914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5"/>
        <p:cNvGrpSpPr/>
        <p:nvPr/>
      </p:nvGrpSpPr>
      <p:grpSpPr>
        <a:xfrm>
          <a:off x="0" y="0"/>
          <a:ext cx="0" cy="0"/>
          <a:chOff x="0" y="0"/>
          <a:chExt cx="0" cy="0"/>
        </a:xfrm>
      </p:grpSpPr>
      <p:sp>
        <p:nvSpPr>
          <p:cNvPr id="16" name="Google Shape;16;p19"/>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 name="Google Shape;17;p19"/>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18"/>
        <p:cNvGrpSpPr/>
        <p:nvPr/>
      </p:nvGrpSpPr>
      <p:grpSpPr>
        <a:xfrm>
          <a:off x="0" y="0"/>
          <a:ext cx="0" cy="0"/>
          <a:chOff x="0" y="0"/>
          <a:chExt cx="0" cy="0"/>
        </a:xfrm>
      </p:grpSpPr>
      <p:sp>
        <p:nvSpPr>
          <p:cNvPr id="19" name="Google Shape;19;p20"/>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 name="Google Shape;20;p20"/>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1" name="Google Shape;21;p20"/>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2"/>
        <p:cNvGrpSpPr/>
        <p:nvPr/>
      </p:nvGrpSpPr>
      <p:grpSpPr>
        <a:xfrm>
          <a:off x="0" y="0"/>
          <a:ext cx="0" cy="0"/>
          <a:chOff x="0" y="0"/>
          <a:chExt cx="0" cy="0"/>
        </a:xfrm>
      </p:grpSpPr>
      <p:sp>
        <p:nvSpPr>
          <p:cNvPr id="23" name="Google Shape;23;p2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 name="Google Shape;24;p21"/>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5" name="Google Shape;25;p21"/>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6" name="Google Shape;26;p21"/>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 name="Google Shape;29;p22"/>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30"/>
        <p:cNvGrpSpPr/>
        <p:nvPr/>
      </p:nvGrpSpPr>
      <p:grpSpPr>
        <a:xfrm>
          <a:off x="0" y="0"/>
          <a:ext cx="0" cy="0"/>
          <a:chOff x="0" y="0"/>
          <a:chExt cx="0" cy="0"/>
        </a:xfrm>
      </p:grpSpPr>
      <p:sp>
        <p:nvSpPr>
          <p:cNvPr id="31" name="Google Shape;31;p23"/>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 name="Google Shape;32;p23"/>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3" name="Google Shape;33;p23"/>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6" name="Google Shape;36;p24"/>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7"/>
        <p:cNvGrpSpPr/>
        <p:nvPr/>
      </p:nvGrpSpPr>
      <p:grpSpPr>
        <a:xfrm>
          <a:off x="0" y="0"/>
          <a:ext cx="0" cy="0"/>
          <a:chOff x="0" y="0"/>
          <a:chExt cx="0" cy="0"/>
        </a:xfrm>
      </p:grpSpPr>
      <p:sp>
        <p:nvSpPr>
          <p:cNvPr id="38" name="Google Shape;38;p25"/>
          <p:cNvSpPr/>
          <p:nvPr/>
        </p:nvSpPr>
        <p:spPr>
          <a:xfrm>
            <a:off x="4572000" y="-125"/>
            <a:ext cx="4572000" cy="5143501"/>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5"/>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0" name="Google Shape;40;p25"/>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1" name="Google Shape;41;p25"/>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2" name="Google Shape;42;p25"/>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16"/>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rm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0"/>
        <p:cNvGrpSpPr/>
        <p:nvPr/>
      </p:nvGrpSpPr>
      <p:grpSpPr>
        <a:xfrm>
          <a:off x="0" y="0"/>
          <a:ext cx="0" cy="0"/>
          <a:chOff x="0" y="0"/>
          <a:chExt cx="0" cy="0"/>
        </a:xfrm>
      </p:grpSpPr>
      <p:sp>
        <p:nvSpPr>
          <p:cNvPr id="51" name="Google Shape;51;g2688be0a094_0_59"/>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g2688be0a094_0_59"/>
          <p:cNvSpPr txBox="1">
            <a:spLocks noGrp="1"/>
          </p:cNvSpPr>
          <p:nvPr>
            <p:ph type="body" idx="1"/>
          </p:nvPr>
        </p:nvSpPr>
        <p:spPr>
          <a:xfrm>
            <a:off x="311699" y="1152475"/>
            <a:ext cx="8520600"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g2688be0a094_0_59"/>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idx="4294967295"/>
          </p:nvPr>
        </p:nvSpPr>
        <p:spPr>
          <a:xfrm>
            <a:off x="311707" y="744575"/>
            <a:ext cx="8520602" cy="2052599"/>
          </a:xfrm>
          <a:prstGeom prst="rect">
            <a:avLst/>
          </a:prstGeom>
          <a:noFill/>
          <a:ln>
            <a:noFill/>
          </a:ln>
        </p:spPr>
        <p:txBody>
          <a:bodyPr spcFirstLastPara="1" wrap="square" lIns="91400" tIns="91400" rIns="91400" bIns="91400" anchor="b" anchorCtr="0">
            <a:normAutofit/>
          </a:bodyPr>
          <a:lstStyle/>
          <a:p>
            <a:pPr marL="0" marR="0" lvl="0" indent="0" algn="ctr" rtl="0">
              <a:lnSpc>
                <a:spcPct val="100000"/>
              </a:lnSpc>
              <a:spcBef>
                <a:spcPts val="0"/>
              </a:spcBef>
              <a:spcAft>
                <a:spcPts val="0"/>
              </a:spcAft>
              <a:buClr>
                <a:srgbClr val="000000"/>
              </a:buClr>
              <a:buSzPts val="5200"/>
              <a:buFont typeface="Arial"/>
              <a:buNone/>
            </a:pPr>
            <a:endParaRPr sz="5200" b="0" i="0" u="none" strike="noStrike" cap="none">
              <a:solidFill>
                <a:srgbClr val="000000"/>
              </a:solidFill>
              <a:latin typeface="Arial"/>
              <a:ea typeface="Arial"/>
              <a:cs typeface="Arial"/>
              <a:sym typeface="Arial"/>
            </a:endParaRPr>
          </a:p>
        </p:txBody>
      </p:sp>
      <p:sp>
        <p:nvSpPr>
          <p:cNvPr id="102" name="Google Shape;102;p1"/>
          <p:cNvSpPr txBox="1">
            <a:spLocks noGrp="1"/>
          </p:cNvSpPr>
          <p:nvPr>
            <p:ph type="subTitle" idx="4294967295"/>
          </p:nvPr>
        </p:nvSpPr>
        <p:spPr>
          <a:xfrm>
            <a:off x="311699" y="1747824"/>
            <a:ext cx="8520600" cy="569100"/>
          </a:xfrm>
          <a:prstGeom prst="rect">
            <a:avLst/>
          </a:prstGeom>
          <a:noFill/>
          <a:ln>
            <a:noFill/>
          </a:ln>
        </p:spPr>
        <p:txBody>
          <a:bodyPr spcFirstLastPara="1" wrap="square" lIns="91400" tIns="91400" rIns="91400" bIns="91400" anchor="t" anchorCtr="0">
            <a:normAutofit lnSpcReduction="20000"/>
          </a:bodyPr>
          <a:lstStyle/>
          <a:p>
            <a:pPr marL="0" marR="0" lvl="0" indent="0" algn="ctr" rtl="0">
              <a:lnSpc>
                <a:spcPct val="115000"/>
              </a:lnSpc>
              <a:spcBef>
                <a:spcPts val="0"/>
              </a:spcBef>
              <a:spcAft>
                <a:spcPts val="0"/>
              </a:spcAft>
              <a:buClr>
                <a:srgbClr val="FFFFFF"/>
              </a:buClr>
              <a:buSzPts val="2640"/>
              <a:buFont typeface="Arial"/>
              <a:buNone/>
            </a:pPr>
            <a:r>
              <a:rPr lang="en" sz="2640" b="0" i="0" u="none" strike="noStrike" cap="none">
                <a:solidFill>
                  <a:srgbClr val="FFFFFF"/>
                </a:solidFill>
                <a:latin typeface="Roboto"/>
                <a:ea typeface="Roboto"/>
                <a:cs typeface="Roboto"/>
                <a:sym typeface="Roboto"/>
              </a:rPr>
              <a:t>Real-time </a:t>
            </a:r>
            <a:r>
              <a:rPr lang="en" sz="2640" b="0" i="0" u="none" strike="noStrike" cap="none">
                <a:solidFill>
                  <a:srgbClr val="FF9933"/>
                </a:solidFill>
                <a:latin typeface="Roboto"/>
                <a:ea typeface="Roboto"/>
                <a:cs typeface="Roboto"/>
                <a:sym typeface="Roboto"/>
              </a:rPr>
              <a:t>Observability</a:t>
            </a:r>
            <a:endParaRPr sz="1800" b="0" i="0" u="none" strike="noStrike" cap="none">
              <a:solidFill>
                <a:srgbClr val="FF9933"/>
              </a:solidFill>
              <a:latin typeface="Roboto"/>
              <a:ea typeface="Roboto"/>
              <a:cs typeface="Roboto"/>
              <a:sym typeface="Roboto"/>
            </a:endParaRPr>
          </a:p>
        </p:txBody>
      </p:sp>
      <p:pic>
        <p:nvPicPr>
          <p:cNvPr id="103" name="Google Shape;103;p1" descr="Google Shape;56;p13"/>
          <p:cNvPicPr preferRelativeResize="0"/>
          <p:nvPr/>
        </p:nvPicPr>
        <p:blipFill rotWithShape="1">
          <a:blip r:embed="rId3">
            <a:alphaModFix/>
          </a:blip>
          <a:srcRect/>
          <a:stretch/>
        </p:blipFill>
        <p:spPr>
          <a:xfrm>
            <a:off x="7068874" y="4610949"/>
            <a:ext cx="1864551" cy="346701"/>
          </a:xfrm>
          <a:prstGeom prst="rect">
            <a:avLst/>
          </a:prstGeom>
          <a:noFill/>
          <a:ln>
            <a:noFill/>
          </a:ln>
        </p:spPr>
      </p:pic>
      <p:pic>
        <p:nvPicPr>
          <p:cNvPr id="104" name="Google Shape;104;p1" descr="Google Shape;57;p13"/>
          <p:cNvPicPr preferRelativeResize="0"/>
          <p:nvPr/>
        </p:nvPicPr>
        <p:blipFill rotWithShape="1">
          <a:blip r:embed="rId4">
            <a:alphaModFix/>
          </a:blip>
          <a:srcRect/>
          <a:stretch/>
        </p:blipFill>
        <p:spPr>
          <a:xfrm>
            <a:off x="2592475" y="795049"/>
            <a:ext cx="3959048" cy="530152"/>
          </a:xfrm>
          <a:prstGeom prst="rect">
            <a:avLst/>
          </a:prstGeom>
          <a:noFill/>
          <a:ln>
            <a:noFill/>
          </a:ln>
        </p:spPr>
      </p:pic>
      <p:sp>
        <p:nvSpPr>
          <p:cNvPr id="105" name="Google Shape;105;p1"/>
          <p:cNvSpPr txBox="1"/>
          <p:nvPr/>
        </p:nvSpPr>
        <p:spPr>
          <a:xfrm>
            <a:off x="311699" y="2306849"/>
            <a:ext cx="8520600" cy="569100"/>
          </a:xfrm>
          <a:prstGeom prst="rect">
            <a:avLst/>
          </a:prstGeom>
          <a:noFill/>
          <a:ln>
            <a:noFill/>
          </a:ln>
        </p:spPr>
        <p:txBody>
          <a:bodyPr spcFirstLastPara="1" wrap="square" lIns="91400" tIns="91400" rIns="91400" bIns="91400" anchor="t" anchorCtr="0">
            <a:normAutofit lnSpcReduction="20000"/>
          </a:bodyPr>
          <a:lstStyle/>
          <a:p>
            <a:pPr marL="0" marR="0" lvl="0" indent="0" algn="ctr" rtl="0">
              <a:lnSpc>
                <a:spcPct val="115000"/>
              </a:lnSpc>
              <a:spcBef>
                <a:spcPts val="0"/>
              </a:spcBef>
              <a:spcAft>
                <a:spcPts val="0"/>
              </a:spcAft>
              <a:buClr>
                <a:srgbClr val="FFFFFF"/>
              </a:buClr>
              <a:buSzPts val="2640"/>
              <a:buFont typeface="Roboto"/>
              <a:buNone/>
            </a:pPr>
            <a:r>
              <a:rPr lang="en" sz="2640" b="0" i="0" u="none" strike="noStrike" cap="none">
                <a:solidFill>
                  <a:srgbClr val="FFFFFF"/>
                </a:solidFill>
                <a:latin typeface="Roboto"/>
                <a:ea typeface="Roboto"/>
                <a:cs typeface="Roboto"/>
                <a:sym typeface="Roboto"/>
              </a:rPr>
              <a:t>on Akamai </a:t>
            </a:r>
            <a:r>
              <a:rPr lang="en" sz="2640" b="0" i="0" u="none" strike="noStrike" cap="none">
                <a:solidFill>
                  <a:schemeClr val="lt1"/>
                </a:solidFill>
                <a:latin typeface="Roboto"/>
                <a:ea typeface="Roboto"/>
                <a:cs typeface="Roboto"/>
                <a:sym typeface="Roboto"/>
              </a:rPr>
              <a:t>Connected Cloud</a:t>
            </a:r>
            <a:endParaRPr sz="1400" b="0" i="0" u="none" strike="noStrike" cap="none">
              <a:solidFill>
                <a:schemeClr val="lt1"/>
              </a:solidFill>
              <a:latin typeface="Roboto"/>
              <a:ea typeface="Roboto"/>
              <a:cs typeface="Roboto"/>
              <a:sym typeface="Roboto"/>
            </a:endParaRPr>
          </a:p>
        </p:txBody>
      </p:sp>
      <p:sp>
        <p:nvSpPr>
          <p:cNvPr id="106" name="Google Shape;106;p1"/>
          <p:cNvSpPr txBox="1"/>
          <p:nvPr/>
        </p:nvSpPr>
        <p:spPr>
          <a:xfrm>
            <a:off x="311699" y="3360124"/>
            <a:ext cx="8520600" cy="569100"/>
          </a:xfrm>
          <a:prstGeom prst="rect">
            <a:avLst/>
          </a:prstGeom>
          <a:noFill/>
          <a:ln>
            <a:noFill/>
          </a:ln>
        </p:spPr>
        <p:txBody>
          <a:bodyPr spcFirstLastPara="1" wrap="square" lIns="91400" tIns="91400" rIns="91400" bIns="91400" anchor="t" anchorCtr="0">
            <a:normAutofit/>
          </a:bodyPr>
          <a:lstStyle/>
          <a:p>
            <a:pPr marL="0" marR="0" lvl="0" indent="0" algn="ctr" rtl="0">
              <a:lnSpc>
                <a:spcPct val="95000"/>
              </a:lnSpc>
              <a:spcBef>
                <a:spcPts val="0"/>
              </a:spcBef>
              <a:spcAft>
                <a:spcPts val="0"/>
              </a:spcAft>
              <a:buClr>
                <a:srgbClr val="FFFFFF"/>
              </a:buClr>
              <a:buSzPts val="2640"/>
              <a:buFont typeface="Roboto"/>
              <a:buNone/>
            </a:pPr>
            <a:r>
              <a:rPr lang="en" sz="1140" b="0" i="0" u="none" strike="noStrike" cap="none">
                <a:solidFill>
                  <a:srgbClr val="009CDE"/>
                </a:solidFill>
                <a:latin typeface="Roboto Light"/>
                <a:ea typeface="Roboto Light"/>
                <a:cs typeface="Roboto Light"/>
                <a:sym typeface="Roboto Light"/>
              </a:rPr>
              <a:t>Don’t Let Minor Glitches Become Major Business Disruptions</a:t>
            </a:r>
            <a:endParaRPr sz="100" b="0" i="0" u="none" strike="noStrike" cap="none">
              <a:solidFill>
                <a:srgbClr val="009CDE"/>
              </a:solidFill>
              <a:latin typeface="Roboto Light"/>
              <a:ea typeface="Roboto Light"/>
              <a:cs typeface="Roboto Light"/>
              <a:sym typeface="Roboto Light"/>
            </a:endParaRPr>
          </a:p>
        </p:txBody>
      </p:sp>
      <p:cxnSp>
        <p:nvCxnSpPr>
          <p:cNvPr id="107" name="Google Shape;107;p1"/>
          <p:cNvCxnSpPr/>
          <p:nvPr/>
        </p:nvCxnSpPr>
        <p:spPr>
          <a:xfrm>
            <a:off x="2667525" y="3298575"/>
            <a:ext cx="3806100" cy="0"/>
          </a:xfrm>
          <a:prstGeom prst="straightConnector1">
            <a:avLst/>
          </a:prstGeom>
          <a:noFill/>
          <a:ln w="9525" cap="flat" cmpd="sng">
            <a:solidFill>
              <a:srgbClr val="999999"/>
            </a:solidFill>
            <a:prstDash val="solid"/>
            <a:round/>
            <a:headEnd type="none" w="sm" len="sm"/>
            <a:tailEnd type="none" w="sm" len="sm"/>
          </a:ln>
        </p:spPr>
      </p:cxnSp>
      <p:cxnSp>
        <p:nvCxnSpPr>
          <p:cNvPr id="108" name="Google Shape;108;p1"/>
          <p:cNvCxnSpPr/>
          <p:nvPr/>
        </p:nvCxnSpPr>
        <p:spPr>
          <a:xfrm>
            <a:off x="2667525" y="3769800"/>
            <a:ext cx="3806100" cy="0"/>
          </a:xfrm>
          <a:prstGeom prst="straightConnector1">
            <a:avLst/>
          </a:prstGeom>
          <a:noFill/>
          <a:ln w="9525" cap="flat" cmpd="sng">
            <a:solidFill>
              <a:srgbClr val="999999"/>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body" idx="1"/>
          </p:nvPr>
        </p:nvSpPr>
        <p:spPr>
          <a:xfrm>
            <a:off x="4216025" y="1127404"/>
            <a:ext cx="4306500" cy="40161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50" b="1">
                <a:solidFill>
                  <a:schemeClr val="lt1"/>
                </a:solidFill>
                <a:latin typeface="Roboto"/>
                <a:ea typeface="Roboto"/>
                <a:cs typeface="Roboto"/>
                <a:sym typeface="Roboto"/>
              </a:rPr>
              <a:t>TrafficPeak</a:t>
            </a:r>
            <a:endParaRPr sz="1550" b="1">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ts val="1000"/>
              <a:buFont typeface="Roboto"/>
              <a:buChar char="●"/>
            </a:pPr>
            <a:r>
              <a:rPr lang="en" sz="1000">
                <a:solidFill>
                  <a:srgbClr val="FF9933"/>
                </a:solidFill>
                <a:latin typeface="Roboto"/>
                <a:ea typeface="Roboto"/>
                <a:cs typeface="Roboto"/>
                <a:sym typeface="Roboto"/>
              </a:rPr>
              <a:t>15+ month data retention</a:t>
            </a:r>
            <a:endParaRPr sz="1000">
              <a:solidFill>
                <a:srgbClr val="FF9933"/>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ts val="1000"/>
              <a:buFont typeface="Roboto"/>
              <a:buChar char="●"/>
            </a:pPr>
            <a:r>
              <a:rPr lang="en" sz="1000">
                <a:solidFill>
                  <a:srgbClr val="FF9933"/>
                </a:solidFill>
                <a:latin typeface="Roboto"/>
                <a:ea typeface="Roboto"/>
                <a:cs typeface="Roboto"/>
                <a:sym typeface="Roboto"/>
              </a:rPr>
              <a:t>At least 75% lower total cost of ownership (TCO).</a:t>
            </a:r>
            <a:endParaRPr sz="1000">
              <a:solidFill>
                <a:srgbClr val="FF9933"/>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ts val="1000"/>
              <a:buFont typeface="Roboto"/>
              <a:buChar char="●"/>
            </a:pPr>
            <a:r>
              <a:rPr lang="en" sz="1000">
                <a:solidFill>
                  <a:srgbClr val="FF9933"/>
                </a:solidFill>
                <a:latin typeface="Roboto"/>
                <a:ea typeface="Roboto"/>
                <a:cs typeface="Roboto"/>
                <a:sym typeface="Roboto"/>
              </a:rPr>
              <a:t>No “hot” and “cold” storage. Can search everything, in sub seconds.</a:t>
            </a:r>
            <a:endParaRPr sz="1000">
              <a:solidFill>
                <a:srgbClr val="FF9933"/>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ts val="1000"/>
              <a:buFont typeface="Roboto"/>
              <a:buChar char="●"/>
            </a:pPr>
            <a:r>
              <a:rPr lang="en" sz="1000">
                <a:solidFill>
                  <a:srgbClr val="FF9933"/>
                </a:solidFill>
                <a:latin typeface="Roboto"/>
                <a:ea typeface="Roboto"/>
                <a:cs typeface="Roboto"/>
                <a:sym typeface="Roboto"/>
              </a:rPr>
              <a:t>Fast queries, no matter how large the data set, at no extra cost.</a:t>
            </a:r>
            <a:endParaRPr sz="1000">
              <a:solidFill>
                <a:srgbClr val="FF9933"/>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Query in the standard SQL or Spark.</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No need to export data. All data stays on Akamai Connected Cloud. No egress fees.</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Easily scale down data when demand subsides. Reduces costs.</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ts val="1000"/>
              <a:buFont typeface="Roboto"/>
              <a:buChar char="●"/>
            </a:pPr>
            <a:r>
              <a:rPr lang="en" sz="1000">
                <a:solidFill>
                  <a:srgbClr val="FF9933"/>
                </a:solidFill>
                <a:latin typeface="Roboto"/>
                <a:ea typeface="Roboto"/>
                <a:cs typeface="Roboto"/>
                <a:sym typeface="Roboto"/>
              </a:rPr>
              <a:t>Query pools allow multiple teams to perform batch queries based on business needs and budget.</a:t>
            </a:r>
            <a:endParaRPr sz="1000">
              <a:solidFill>
                <a:srgbClr val="FF9933"/>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Bring your own dashboards.</a:t>
            </a:r>
            <a:endParaRPr sz="1000">
              <a:solidFill>
                <a:schemeClr val="lt1"/>
              </a:solidFill>
              <a:latin typeface="Roboto"/>
              <a:ea typeface="Roboto"/>
              <a:cs typeface="Roboto"/>
              <a:sym typeface="Roboto"/>
            </a:endParaRPr>
          </a:p>
        </p:txBody>
      </p:sp>
      <p:sp>
        <p:nvSpPr>
          <p:cNvPr id="182" name="Google Shape;182;p9"/>
          <p:cNvSpPr txBox="1">
            <a:spLocks noGrp="1"/>
          </p:cNvSpPr>
          <p:nvPr>
            <p:ph type="body" idx="1"/>
          </p:nvPr>
        </p:nvSpPr>
        <p:spPr>
          <a:xfrm>
            <a:off x="311700" y="1128675"/>
            <a:ext cx="3727200" cy="36633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50" b="1">
                <a:solidFill>
                  <a:schemeClr val="lt1"/>
                </a:solidFill>
                <a:latin typeface="Roboto"/>
                <a:ea typeface="Roboto"/>
                <a:cs typeface="Roboto"/>
                <a:sym typeface="Roboto"/>
              </a:rPr>
              <a:t>Datadog</a:t>
            </a:r>
            <a:endParaRPr sz="155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15 days data retention</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More expensive (millions annually)</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Can’t search cold storage</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Datadog proprietary query language required</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Egress required from Akamai Connected Cloud</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No ingest or query scaling options</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Datadog doesn’t offer query pools</a:t>
            </a:r>
            <a:endParaRPr sz="1000">
              <a:solidFill>
                <a:schemeClr val="lt1"/>
              </a:solidFill>
              <a:latin typeface="Roboto"/>
              <a:ea typeface="Roboto"/>
              <a:cs typeface="Roboto"/>
              <a:sym typeface="Roboto"/>
            </a:endParaRPr>
          </a:p>
          <a:p>
            <a:pPr marL="457200" lvl="0" indent="0" algn="l" rtl="0">
              <a:lnSpc>
                <a:spcPct val="115000"/>
              </a:lnSpc>
              <a:spcBef>
                <a:spcPts val="0"/>
              </a:spcBef>
              <a:spcAft>
                <a:spcPts val="0"/>
              </a:spcAft>
              <a:buSzPts val="2800"/>
              <a:buNone/>
            </a:pPr>
            <a:endParaRPr sz="1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Expanded dimensionality and cardinality results in higher costs. Queries involving high cardinality take longer to execute.</a:t>
            </a:r>
            <a:endParaRPr sz="1000">
              <a:solidFill>
                <a:schemeClr val="lt1"/>
              </a:solidFill>
              <a:latin typeface="Roboto"/>
              <a:ea typeface="Roboto"/>
              <a:cs typeface="Roboto"/>
              <a:sym typeface="Roboto"/>
            </a:endParaRPr>
          </a:p>
        </p:txBody>
      </p:sp>
      <p:sp>
        <p:nvSpPr>
          <p:cNvPr id="183" name="Google Shape;183;p9"/>
          <p:cNvSpPr txBox="1">
            <a:spLocks noGrp="1"/>
          </p:cNvSpPr>
          <p:nvPr>
            <p:ph type="title"/>
          </p:nvPr>
        </p:nvSpPr>
        <p:spPr>
          <a:xfrm>
            <a:off x="262800" y="274875"/>
            <a:ext cx="8520600" cy="675000"/>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5200"/>
              <a:buNone/>
            </a:pPr>
            <a:r>
              <a:rPr lang="en" sz="3000">
                <a:solidFill>
                  <a:schemeClr val="lt1"/>
                </a:solidFill>
                <a:latin typeface="Roboto"/>
                <a:ea typeface="Roboto"/>
                <a:cs typeface="Roboto"/>
                <a:sym typeface="Roboto"/>
              </a:rPr>
              <a:t>Datadog</a:t>
            </a:r>
            <a:r>
              <a:rPr lang="en" sz="3000">
                <a:solidFill>
                  <a:srgbClr val="FF7C00"/>
                </a:solidFill>
                <a:latin typeface="Roboto"/>
                <a:ea typeface="Roboto"/>
                <a:cs typeface="Roboto"/>
                <a:sym typeface="Roboto"/>
              </a:rPr>
              <a:t> </a:t>
            </a:r>
            <a:r>
              <a:rPr lang="en" sz="3000">
                <a:solidFill>
                  <a:srgbClr val="FF9933"/>
                </a:solidFill>
                <a:latin typeface="Roboto"/>
                <a:ea typeface="Roboto"/>
                <a:cs typeface="Roboto"/>
                <a:sym typeface="Roboto"/>
              </a:rPr>
              <a:t>vs. TrafficPeak</a:t>
            </a:r>
            <a:endParaRPr sz="3000">
              <a:solidFill>
                <a:srgbClr val="FF993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311700" y="0"/>
            <a:ext cx="8520600" cy="946200"/>
          </a:xfrm>
          <a:prstGeom prst="rect">
            <a:avLst/>
          </a:prstGeom>
          <a:noFill/>
          <a:ln>
            <a:noFill/>
          </a:ln>
        </p:spPr>
        <p:txBody>
          <a:bodyPr spcFirstLastPara="1" wrap="square" lIns="91400" tIns="91400" rIns="91400" bIns="91400" anchor="b" anchorCtr="0">
            <a:normAutofit/>
          </a:bodyPr>
          <a:lstStyle/>
          <a:p>
            <a:pPr marL="0" lvl="0" indent="0" algn="l" rtl="0">
              <a:lnSpc>
                <a:spcPct val="100000"/>
              </a:lnSpc>
              <a:spcBef>
                <a:spcPts val="0"/>
              </a:spcBef>
              <a:spcAft>
                <a:spcPts val="0"/>
              </a:spcAft>
              <a:buSzPts val="5200"/>
              <a:buNone/>
            </a:pPr>
            <a:r>
              <a:rPr lang="en" sz="3000">
                <a:solidFill>
                  <a:schemeClr val="lt1"/>
                </a:solidFill>
                <a:latin typeface="Roboto"/>
                <a:ea typeface="Roboto"/>
                <a:cs typeface="Roboto"/>
                <a:sym typeface="Roboto"/>
              </a:rPr>
              <a:t>New Relic</a:t>
            </a:r>
            <a:r>
              <a:rPr lang="en" sz="3000">
                <a:solidFill>
                  <a:srgbClr val="FF7C00"/>
                </a:solidFill>
                <a:latin typeface="Roboto"/>
                <a:ea typeface="Roboto"/>
                <a:cs typeface="Roboto"/>
                <a:sym typeface="Roboto"/>
              </a:rPr>
              <a:t> </a:t>
            </a:r>
            <a:r>
              <a:rPr lang="en" sz="3000">
                <a:solidFill>
                  <a:srgbClr val="FF9933"/>
                </a:solidFill>
                <a:latin typeface="Roboto"/>
                <a:ea typeface="Roboto"/>
                <a:cs typeface="Roboto"/>
                <a:sym typeface="Roboto"/>
              </a:rPr>
              <a:t>vs. TrafficPeak</a:t>
            </a:r>
            <a:endParaRPr sz="3000">
              <a:solidFill>
                <a:srgbClr val="FF9933"/>
              </a:solidFill>
              <a:latin typeface="Roboto"/>
              <a:ea typeface="Roboto"/>
              <a:cs typeface="Roboto"/>
              <a:sym typeface="Roboto"/>
            </a:endParaRPr>
          </a:p>
        </p:txBody>
      </p:sp>
      <p:sp>
        <p:nvSpPr>
          <p:cNvPr id="189" name="Google Shape;189;p10"/>
          <p:cNvSpPr txBox="1">
            <a:spLocks noGrp="1"/>
          </p:cNvSpPr>
          <p:nvPr>
            <p:ph type="body" idx="1"/>
          </p:nvPr>
        </p:nvSpPr>
        <p:spPr>
          <a:xfrm>
            <a:off x="311700" y="1290575"/>
            <a:ext cx="3727200" cy="3663300"/>
          </a:xfrm>
          <a:prstGeom prst="rect">
            <a:avLst/>
          </a:prstGeom>
          <a:noFill/>
          <a:ln>
            <a:noFill/>
          </a:ln>
        </p:spPr>
        <p:txBody>
          <a:bodyPr spcFirstLastPara="1" wrap="square" lIns="91400" tIns="91400" rIns="91400" bIns="91400" anchor="t" anchorCtr="0">
            <a:normAutofit fontScale="77500"/>
          </a:bodyPr>
          <a:lstStyle/>
          <a:p>
            <a:pPr marL="0" lvl="0" indent="0" algn="l" rtl="0">
              <a:lnSpc>
                <a:spcPct val="115000"/>
              </a:lnSpc>
              <a:spcBef>
                <a:spcPts val="0"/>
              </a:spcBef>
              <a:spcAft>
                <a:spcPts val="0"/>
              </a:spcAft>
              <a:buClr>
                <a:schemeClr val="dk1"/>
              </a:buClr>
              <a:buSzPct val="57893"/>
              <a:buFont typeface="Arial"/>
              <a:buNone/>
            </a:pPr>
            <a:r>
              <a:rPr lang="en" sz="1900" b="1">
                <a:solidFill>
                  <a:schemeClr val="lt1"/>
                </a:solidFill>
                <a:latin typeface="Roboto"/>
                <a:ea typeface="Roboto"/>
                <a:cs typeface="Roboto"/>
                <a:sym typeface="Roboto"/>
              </a:rPr>
              <a:t>New Relic</a:t>
            </a:r>
            <a:endParaRPr sz="1900" b="1">
              <a:solidFill>
                <a:schemeClr val="lt1"/>
              </a:solidFill>
              <a:latin typeface="Roboto"/>
              <a:ea typeface="Roboto"/>
              <a:cs typeface="Roboto"/>
              <a:sym typeface="Roboto"/>
            </a:endParaRPr>
          </a:p>
          <a:p>
            <a:pPr marL="0" lvl="0" indent="0" algn="l" rtl="0">
              <a:lnSpc>
                <a:spcPct val="115000"/>
              </a:lnSpc>
              <a:spcBef>
                <a:spcPts val="0"/>
              </a:spcBef>
              <a:spcAft>
                <a:spcPts val="0"/>
              </a:spcAft>
              <a:buSzPct val="245775"/>
              <a:buNone/>
            </a:pPr>
            <a:endParaRPr sz="1470">
              <a:solidFill>
                <a:schemeClr val="lt1"/>
              </a:solidFill>
              <a:latin typeface="Roboto"/>
              <a:ea typeface="Roboto"/>
              <a:cs typeface="Roboto"/>
              <a:sym typeface="Roboto"/>
            </a:endParaRPr>
          </a:p>
          <a:p>
            <a:pPr marL="457200" lvl="0" indent="-301005"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Queries on large data sets time out</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45775"/>
              <a:buNone/>
            </a:pPr>
            <a:endParaRPr sz="1470">
              <a:solidFill>
                <a:schemeClr val="lt1"/>
              </a:solidFill>
              <a:latin typeface="Roboto"/>
              <a:ea typeface="Roboto"/>
              <a:cs typeface="Roboto"/>
              <a:sym typeface="Roboto"/>
            </a:endParaRPr>
          </a:p>
          <a:p>
            <a:pPr marL="457200" lvl="0" indent="-301005"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30 days data retention</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45775"/>
              <a:buNone/>
            </a:pPr>
            <a:endParaRPr sz="1470">
              <a:solidFill>
                <a:schemeClr val="lt1"/>
              </a:solidFill>
              <a:latin typeface="Roboto"/>
              <a:ea typeface="Roboto"/>
              <a:cs typeface="Roboto"/>
              <a:sym typeface="Roboto"/>
            </a:endParaRPr>
          </a:p>
          <a:p>
            <a:pPr marL="457200" lvl="0" indent="-301005"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More expensive (millions annually)</a:t>
            </a:r>
            <a:endParaRPr sz="1470">
              <a:solidFill>
                <a:schemeClr val="lt1"/>
              </a:solidFill>
              <a:latin typeface="Roboto"/>
              <a:ea typeface="Roboto"/>
              <a:cs typeface="Roboto"/>
              <a:sym typeface="Roboto"/>
            </a:endParaRPr>
          </a:p>
          <a:p>
            <a:pPr marL="0" lvl="0" indent="0" algn="l" rtl="0">
              <a:lnSpc>
                <a:spcPct val="115000"/>
              </a:lnSpc>
              <a:spcBef>
                <a:spcPts val="0"/>
              </a:spcBef>
              <a:spcAft>
                <a:spcPts val="0"/>
              </a:spcAft>
              <a:buSzPct val="245775"/>
              <a:buNone/>
            </a:pPr>
            <a:endParaRPr sz="1470">
              <a:solidFill>
                <a:schemeClr val="lt1"/>
              </a:solidFill>
              <a:latin typeface="Roboto"/>
              <a:ea typeface="Roboto"/>
              <a:cs typeface="Roboto"/>
              <a:sym typeface="Roboto"/>
            </a:endParaRPr>
          </a:p>
          <a:p>
            <a:pPr marL="457200" lvl="0" indent="-301005"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New Relic proprietary query language required</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45775"/>
              <a:buNone/>
            </a:pPr>
            <a:endParaRPr sz="1470">
              <a:solidFill>
                <a:schemeClr val="lt1"/>
              </a:solidFill>
              <a:latin typeface="Roboto"/>
              <a:ea typeface="Roboto"/>
              <a:cs typeface="Roboto"/>
              <a:sym typeface="Roboto"/>
            </a:endParaRPr>
          </a:p>
          <a:p>
            <a:pPr marL="457200" lvl="0" indent="-301005"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Egress required from Akamai Connected Cloud</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45775"/>
              <a:buNone/>
            </a:pPr>
            <a:endParaRPr sz="1470">
              <a:solidFill>
                <a:schemeClr val="lt1"/>
              </a:solidFill>
              <a:latin typeface="Roboto"/>
              <a:ea typeface="Roboto"/>
              <a:cs typeface="Roboto"/>
              <a:sym typeface="Roboto"/>
            </a:endParaRPr>
          </a:p>
          <a:p>
            <a:pPr marL="457200" lvl="0" indent="-301038" algn="l" rtl="0">
              <a:lnSpc>
                <a:spcPct val="115000"/>
              </a:lnSpc>
              <a:spcBef>
                <a:spcPts val="0"/>
              </a:spcBef>
              <a:spcAft>
                <a:spcPts val="0"/>
              </a:spcAft>
              <a:buClr>
                <a:schemeClr val="lt1"/>
              </a:buClr>
              <a:buSzPct val="101446"/>
              <a:buFont typeface="Roboto"/>
              <a:buChar char="●"/>
            </a:pPr>
            <a:r>
              <a:rPr lang="en" sz="1450">
                <a:solidFill>
                  <a:srgbClr val="FFFFFF"/>
                </a:solidFill>
                <a:latin typeface="Roboto"/>
                <a:ea typeface="Roboto"/>
                <a:cs typeface="Roboto"/>
                <a:sym typeface="Roboto"/>
              </a:rPr>
              <a:t>No ingest or query scaling options</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45775"/>
              <a:buNone/>
            </a:pPr>
            <a:endParaRPr sz="1470">
              <a:solidFill>
                <a:schemeClr val="lt1"/>
              </a:solidFill>
              <a:latin typeface="Roboto"/>
              <a:ea typeface="Roboto"/>
              <a:cs typeface="Roboto"/>
              <a:sym typeface="Roboto"/>
            </a:endParaRPr>
          </a:p>
          <a:p>
            <a:pPr marL="457200" lvl="0" indent="-301005"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New Relic doesn’t offer query pools</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45775"/>
              <a:buNone/>
            </a:pPr>
            <a:endParaRPr sz="1470">
              <a:solidFill>
                <a:schemeClr val="lt1"/>
              </a:solidFill>
              <a:latin typeface="Roboto"/>
              <a:ea typeface="Roboto"/>
              <a:cs typeface="Roboto"/>
              <a:sym typeface="Roboto"/>
            </a:endParaRPr>
          </a:p>
          <a:p>
            <a:pPr marL="457200" lvl="0" indent="-301005"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Proprietary dashboards</a:t>
            </a:r>
            <a:endParaRPr sz="1470">
              <a:solidFill>
                <a:schemeClr val="lt1"/>
              </a:solidFill>
              <a:latin typeface="Roboto"/>
              <a:ea typeface="Roboto"/>
              <a:cs typeface="Roboto"/>
              <a:sym typeface="Roboto"/>
            </a:endParaRPr>
          </a:p>
        </p:txBody>
      </p:sp>
      <p:sp>
        <p:nvSpPr>
          <p:cNvPr id="190" name="Google Shape;190;p10"/>
          <p:cNvSpPr txBox="1">
            <a:spLocks noGrp="1"/>
          </p:cNvSpPr>
          <p:nvPr>
            <p:ph type="body" idx="1"/>
          </p:nvPr>
        </p:nvSpPr>
        <p:spPr>
          <a:xfrm>
            <a:off x="4082550" y="1290575"/>
            <a:ext cx="4749900" cy="3663300"/>
          </a:xfrm>
          <a:prstGeom prst="rect">
            <a:avLst/>
          </a:prstGeom>
          <a:noFill/>
          <a:ln>
            <a:noFill/>
          </a:ln>
        </p:spPr>
        <p:txBody>
          <a:bodyPr spcFirstLastPara="1" wrap="square" lIns="91400" tIns="91400" rIns="91400" bIns="91400" anchor="t" anchorCtr="0">
            <a:normAutofit fontScale="25000" lnSpcReduction="20000"/>
          </a:bodyPr>
          <a:lstStyle/>
          <a:p>
            <a:pPr marL="0" lvl="0" indent="0" algn="l" rtl="0">
              <a:lnSpc>
                <a:spcPct val="115000"/>
              </a:lnSpc>
              <a:spcBef>
                <a:spcPts val="0"/>
              </a:spcBef>
              <a:spcAft>
                <a:spcPts val="0"/>
              </a:spcAft>
              <a:buClr>
                <a:schemeClr val="dk1"/>
              </a:buClr>
              <a:buSzPts val="275"/>
              <a:buFont typeface="Arial"/>
              <a:buNone/>
            </a:pPr>
            <a:r>
              <a:rPr lang="en" sz="5900" b="1">
                <a:solidFill>
                  <a:schemeClr val="lt1"/>
                </a:solidFill>
                <a:latin typeface="Roboto"/>
                <a:ea typeface="Roboto"/>
                <a:cs typeface="Roboto"/>
                <a:sym typeface="Roboto"/>
              </a:rPr>
              <a:t>TrafficPeak</a:t>
            </a:r>
            <a:endParaRPr sz="5900" b="1">
              <a:solidFill>
                <a:schemeClr val="lt1"/>
              </a:solidFill>
              <a:latin typeface="Roboto"/>
              <a:ea typeface="Roboto"/>
              <a:cs typeface="Roboto"/>
              <a:sym typeface="Roboto"/>
            </a:endParaRPr>
          </a:p>
          <a:p>
            <a:pPr marL="0" lvl="0" indent="0" algn="l" rtl="0">
              <a:lnSpc>
                <a:spcPct val="115000"/>
              </a:lnSpc>
              <a:spcBef>
                <a:spcPts val="0"/>
              </a:spcBef>
              <a:spcAft>
                <a:spcPts val="0"/>
              </a:spcAft>
              <a:buSzPts val="2800"/>
              <a:buNone/>
            </a:pPr>
            <a:endParaRPr sz="1600">
              <a:solidFill>
                <a:schemeClr val="lt1"/>
              </a:solidFill>
              <a:latin typeface="Roboto"/>
              <a:ea typeface="Roboto"/>
              <a:cs typeface="Roboto"/>
              <a:sym typeface="Roboto"/>
            </a:endParaRPr>
          </a:p>
          <a:p>
            <a:pPr marL="457200" lvl="0" indent="-299274" algn="l" rtl="0">
              <a:lnSpc>
                <a:spcPct val="115000"/>
              </a:lnSpc>
              <a:spcBef>
                <a:spcPts val="0"/>
              </a:spcBef>
              <a:spcAft>
                <a:spcPts val="0"/>
              </a:spcAft>
              <a:buClr>
                <a:srgbClr val="FF9933"/>
              </a:buClr>
              <a:buSzPct val="100000"/>
              <a:buFont typeface="Roboto"/>
              <a:buChar char="●"/>
            </a:pPr>
            <a:r>
              <a:rPr lang="en" sz="4450">
                <a:solidFill>
                  <a:srgbClr val="FF9933"/>
                </a:solidFill>
                <a:latin typeface="Roboto"/>
                <a:ea typeface="Roboto"/>
                <a:cs typeface="Roboto"/>
                <a:sym typeface="Roboto"/>
              </a:rPr>
              <a:t>Fast queries, no matter how large the data set at no extra cost.</a:t>
            </a:r>
            <a:endParaRPr sz="445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51685"/>
              <a:buNone/>
            </a:pPr>
            <a:endParaRPr sz="4450">
              <a:solidFill>
                <a:srgbClr val="FF9933"/>
              </a:solidFill>
              <a:latin typeface="Roboto"/>
              <a:ea typeface="Roboto"/>
              <a:cs typeface="Roboto"/>
              <a:sym typeface="Roboto"/>
            </a:endParaRPr>
          </a:p>
          <a:p>
            <a:pPr marL="457200" lvl="0" indent="-299243" algn="l" rtl="0">
              <a:lnSpc>
                <a:spcPct val="115000"/>
              </a:lnSpc>
              <a:spcBef>
                <a:spcPts val="0"/>
              </a:spcBef>
              <a:spcAft>
                <a:spcPts val="0"/>
              </a:spcAft>
              <a:buClr>
                <a:srgbClr val="FF9933"/>
              </a:buClr>
              <a:buSzPct val="98888"/>
              <a:buFont typeface="Roboto"/>
              <a:buChar char="●"/>
            </a:pPr>
            <a:r>
              <a:rPr lang="en" sz="4500">
                <a:solidFill>
                  <a:srgbClr val="FF9933"/>
                </a:solidFill>
                <a:latin typeface="Roboto"/>
                <a:ea typeface="Roboto"/>
                <a:cs typeface="Roboto"/>
                <a:sym typeface="Roboto"/>
              </a:rPr>
              <a:t>1</a:t>
            </a:r>
            <a:r>
              <a:rPr lang="en" sz="4450">
                <a:solidFill>
                  <a:srgbClr val="FF9933"/>
                </a:solidFill>
                <a:latin typeface="Roboto"/>
                <a:ea typeface="Roboto"/>
                <a:cs typeface="Roboto"/>
                <a:sym typeface="Roboto"/>
              </a:rPr>
              <a:t>5+ month data retention</a:t>
            </a:r>
            <a:endParaRPr sz="445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51685"/>
              <a:buNone/>
            </a:pPr>
            <a:endParaRPr sz="4450">
              <a:solidFill>
                <a:srgbClr val="FF9933"/>
              </a:solidFill>
              <a:latin typeface="Roboto"/>
              <a:ea typeface="Roboto"/>
              <a:cs typeface="Roboto"/>
              <a:sym typeface="Roboto"/>
            </a:endParaRPr>
          </a:p>
          <a:p>
            <a:pPr marL="457200" lvl="0" indent="-299274" algn="l" rtl="0">
              <a:lnSpc>
                <a:spcPct val="115000"/>
              </a:lnSpc>
              <a:spcBef>
                <a:spcPts val="0"/>
              </a:spcBef>
              <a:spcAft>
                <a:spcPts val="0"/>
              </a:spcAft>
              <a:buClr>
                <a:srgbClr val="FF9933"/>
              </a:buClr>
              <a:buSzPct val="100000"/>
              <a:buFont typeface="Roboto"/>
              <a:buChar char="●"/>
            </a:pPr>
            <a:r>
              <a:rPr lang="en" sz="4450">
                <a:solidFill>
                  <a:srgbClr val="FF9933"/>
                </a:solidFill>
                <a:latin typeface="Roboto"/>
                <a:ea typeface="Roboto"/>
                <a:cs typeface="Roboto"/>
                <a:sym typeface="Roboto"/>
              </a:rPr>
              <a:t>At least 75% lower total cost of ownership (TCO).</a:t>
            </a:r>
            <a:endParaRPr sz="445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51685"/>
              <a:buNone/>
            </a:pPr>
            <a:endParaRPr sz="4450">
              <a:solidFill>
                <a:srgbClr val="FF9933"/>
              </a:solidFill>
              <a:latin typeface="Roboto"/>
              <a:ea typeface="Roboto"/>
              <a:cs typeface="Roboto"/>
              <a:sym typeface="Roboto"/>
            </a:endParaRPr>
          </a:p>
          <a:p>
            <a:pPr marL="457200" lvl="0" indent="-299274" algn="l" rtl="0">
              <a:lnSpc>
                <a:spcPct val="115000"/>
              </a:lnSpc>
              <a:spcBef>
                <a:spcPts val="0"/>
              </a:spcBef>
              <a:spcAft>
                <a:spcPts val="0"/>
              </a:spcAft>
              <a:buClr>
                <a:srgbClr val="FF9933"/>
              </a:buClr>
              <a:buSzPct val="100000"/>
              <a:buFont typeface="Roboto"/>
              <a:buChar char="●"/>
            </a:pPr>
            <a:r>
              <a:rPr lang="en" sz="4450">
                <a:solidFill>
                  <a:srgbClr val="FF9933"/>
                </a:solidFill>
                <a:latin typeface="Roboto"/>
                <a:ea typeface="Roboto"/>
                <a:cs typeface="Roboto"/>
                <a:sym typeface="Roboto"/>
              </a:rPr>
              <a:t>No “hot” and “cold” storage. Can search everything, in sub seconds</a:t>
            </a:r>
            <a:endParaRPr sz="4450">
              <a:solidFill>
                <a:srgbClr val="FF9933"/>
              </a:solidFill>
              <a:latin typeface="Roboto"/>
              <a:ea typeface="Roboto"/>
              <a:cs typeface="Roboto"/>
              <a:sym typeface="Roboto"/>
            </a:endParaRPr>
          </a:p>
          <a:p>
            <a:pPr marL="0" lvl="0" indent="0" algn="l" rtl="0">
              <a:lnSpc>
                <a:spcPct val="115000"/>
              </a:lnSpc>
              <a:spcBef>
                <a:spcPts val="0"/>
              </a:spcBef>
              <a:spcAft>
                <a:spcPts val="0"/>
              </a:spcAft>
              <a:buSzPct val="251685"/>
              <a:buNone/>
            </a:pPr>
            <a:endParaRPr sz="4450">
              <a:solidFill>
                <a:schemeClr val="lt1"/>
              </a:solidFill>
              <a:latin typeface="Roboto"/>
              <a:ea typeface="Roboto"/>
              <a:cs typeface="Roboto"/>
              <a:sym typeface="Roboto"/>
            </a:endParaRPr>
          </a:p>
          <a:p>
            <a:pPr marL="457200" lvl="0" indent="-299274" algn="l" rtl="0">
              <a:lnSpc>
                <a:spcPct val="115000"/>
              </a:lnSpc>
              <a:spcBef>
                <a:spcPts val="0"/>
              </a:spcBef>
              <a:spcAft>
                <a:spcPts val="0"/>
              </a:spcAft>
              <a:buClr>
                <a:schemeClr val="lt1"/>
              </a:buClr>
              <a:buSzPct val="100000"/>
              <a:buFont typeface="Roboto"/>
              <a:buChar char="●"/>
            </a:pPr>
            <a:r>
              <a:rPr lang="en" sz="4450">
                <a:solidFill>
                  <a:schemeClr val="lt1"/>
                </a:solidFill>
                <a:latin typeface="Roboto"/>
                <a:ea typeface="Roboto"/>
                <a:cs typeface="Roboto"/>
                <a:sym typeface="Roboto"/>
              </a:rPr>
              <a:t>Query in standard SQL and Spark</a:t>
            </a:r>
            <a:endParaRPr sz="4450">
              <a:solidFill>
                <a:schemeClr val="lt1"/>
              </a:solidFill>
              <a:latin typeface="Roboto"/>
              <a:ea typeface="Roboto"/>
              <a:cs typeface="Roboto"/>
              <a:sym typeface="Roboto"/>
            </a:endParaRPr>
          </a:p>
          <a:p>
            <a:pPr marL="0" lvl="0" indent="0" algn="l" rtl="0">
              <a:lnSpc>
                <a:spcPct val="115000"/>
              </a:lnSpc>
              <a:spcBef>
                <a:spcPts val="0"/>
              </a:spcBef>
              <a:spcAft>
                <a:spcPts val="0"/>
              </a:spcAft>
              <a:buSzPct val="251685"/>
              <a:buNone/>
            </a:pPr>
            <a:endParaRPr sz="4450">
              <a:solidFill>
                <a:schemeClr val="lt1"/>
              </a:solidFill>
              <a:latin typeface="Roboto"/>
              <a:ea typeface="Roboto"/>
              <a:cs typeface="Roboto"/>
              <a:sym typeface="Roboto"/>
            </a:endParaRPr>
          </a:p>
          <a:p>
            <a:pPr marL="457200" lvl="0" indent="-299274" algn="l" rtl="0">
              <a:lnSpc>
                <a:spcPct val="115000"/>
              </a:lnSpc>
              <a:spcBef>
                <a:spcPts val="0"/>
              </a:spcBef>
              <a:spcAft>
                <a:spcPts val="0"/>
              </a:spcAft>
              <a:buClr>
                <a:schemeClr val="lt1"/>
              </a:buClr>
              <a:buSzPct val="100000"/>
              <a:buFont typeface="Roboto"/>
              <a:buChar char="●"/>
            </a:pPr>
            <a:r>
              <a:rPr lang="en" sz="4450">
                <a:solidFill>
                  <a:schemeClr val="lt1"/>
                </a:solidFill>
                <a:latin typeface="Roboto"/>
                <a:ea typeface="Roboto"/>
                <a:cs typeface="Roboto"/>
                <a:sym typeface="Roboto"/>
              </a:rPr>
              <a:t>No need to export data. All data stays on Akamai Connected Cloud. No egress fees.</a:t>
            </a:r>
            <a:endParaRPr sz="44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51685"/>
              <a:buNone/>
            </a:pPr>
            <a:endParaRPr sz="4450">
              <a:solidFill>
                <a:schemeClr val="lt1"/>
              </a:solidFill>
              <a:latin typeface="Roboto"/>
              <a:ea typeface="Roboto"/>
              <a:cs typeface="Roboto"/>
              <a:sym typeface="Roboto"/>
            </a:endParaRPr>
          </a:p>
          <a:p>
            <a:pPr marL="457200" lvl="0" indent="-299274" algn="l" rtl="0">
              <a:lnSpc>
                <a:spcPct val="115000"/>
              </a:lnSpc>
              <a:spcBef>
                <a:spcPts val="0"/>
              </a:spcBef>
              <a:spcAft>
                <a:spcPts val="0"/>
              </a:spcAft>
              <a:buClr>
                <a:schemeClr val="lt1"/>
              </a:buClr>
              <a:buSzPct val="100000"/>
              <a:buFont typeface="Roboto"/>
              <a:buChar char="●"/>
            </a:pPr>
            <a:r>
              <a:rPr lang="en" sz="4450">
                <a:solidFill>
                  <a:schemeClr val="lt1"/>
                </a:solidFill>
                <a:latin typeface="Roboto"/>
                <a:ea typeface="Roboto"/>
                <a:cs typeface="Roboto"/>
                <a:sym typeface="Roboto"/>
              </a:rPr>
              <a:t>Easily scale down data when demand subsides. Reduces costs</a:t>
            </a:r>
            <a:endParaRPr sz="44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51685"/>
              <a:buNone/>
            </a:pPr>
            <a:endParaRPr sz="4450">
              <a:solidFill>
                <a:schemeClr val="lt1"/>
              </a:solidFill>
              <a:latin typeface="Roboto"/>
              <a:ea typeface="Roboto"/>
              <a:cs typeface="Roboto"/>
              <a:sym typeface="Roboto"/>
            </a:endParaRPr>
          </a:p>
          <a:p>
            <a:pPr marL="457200" lvl="0" indent="-299274" algn="l" rtl="0">
              <a:lnSpc>
                <a:spcPct val="115000"/>
              </a:lnSpc>
              <a:spcBef>
                <a:spcPts val="0"/>
              </a:spcBef>
              <a:spcAft>
                <a:spcPts val="0"/>
              </a:spcAft>
              <a:buClr>
                <a:srgbClr val="FF9933"/>
              </a:buClr>
              <a:buSzPct val="100000"/>
              <a:buFont typeface="Roboto"/>
              <a:buChar char="●"/>
            </a:pPr>
            <a:r>
              <a:rPr lang="en" sz="4450">
                <a:solidFill>
                  <a:srgbClr val="FF9933"/>
                </a:solidFill>
                <a:latin typeface="Roboto"/>
                <a:ea typeface="Roboto"/>
                <a:cs typeface="Roboto"/>
                <a:sym typeface="Roboto"/>
              </a:rPr>
              <a:t>Query pools allow multiple teams to perform batch queries based on business needs and budget</a:t>
            </a:r>
            <a:endParaRPr sz="445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51685"/>
              <a:buNone/>
            </a:pPr>
            <a:endParaRPr sz="4450">
              <a:solidFill>
                <a:schemeClr val="lt1"/>
              </a:solidFill>
              <a:latin typeface="Roboto"/>
              <a:ea typeface="Roboto"/>
              <a:cs typeface="Roboto"/>
              <a:sym typeface="Roboto"/>
            </a:endParaRPr>
          </a:p>
          <a:p>
            <a:pPr marL="457200" lvl="0" indent="-299274" algn="l" rtl="0">
              <a:lnSpc>
                <a:spcPct val="115000"/>
              </a:lnSpc>
              <a:spcBef>
                <a:spcPts val="0"/>
              </a:spcBef>
              <a:spcAft>
                <a:spcPts val="0"/>
              </a:spcAft>
              <a:buClr>
                <a:schemeClr val="lt1"/>
              </a:buClr>
              <a:buSzPct val="100000"/>
              <a:buFont typeface="Roboto"/>
              <a:buChar char="●"/>
            </a:pPr>
            <a:r>
              <a:rPr lang="en" sz="4450">
                <a:solidFill>
                  <a:schemeClr val="lt1"/>
                </a:solidFill>
                <a:latin typeface="Roboto"/>
                <a:ea typeface="Roboto"/>
                <a:cs typeface="Roboto"/>
                <a:sym typeface="Roboto"/>
              </a:rPr>
              <a:t>Bring your own dashboards</a:t>
            </a:r>
            <a:endParaRPr sz="445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1" descr="Google Shape;65;p14"/>
          <p:cNvPicPr preferRelativeResize="0"/>
          <p:nvPr/>
        </p:nvPicPr>
        <p:blipFill rotWithShape="1">
          <a:blip r:embed="rId3">
            <a:alphaModFix/>
          </a:blip>
          <a:srcRect/>
          <a:stretch/>
        </p:blipFill>
        <p:spPr>
          <a:xfrm>
            <a:off x="7068874" y="4610949"/>
            <a:ext cx="1864551" cy="346701"/>
          </a:xfrm>
          <a:prstGeom prst="rect">
            <a:avLst/>
          </a:prstGeom>
          <a:noFill/>
          <a:ln>
            <a:noFill/>
          </a:ln>
        </p:spPr>
      </p:pic>
      <p:pic>
        <p:nvPicPr>
          <p:cNvPr id="196" name="Google Shape;196;p11" descr="Google Shape;69;p14"/>
          <p:cNvPicPr preferRelativeResize="0"/>
          <p:nvPr/>
        </p:nvPicPr>
        <p:blipFill rotWithShape="1">
          <a:blip r:embed="rId4">
            <a:alphaModFix/>
          </a:blip>
          <a:srcRect/>
          <a:stretch/>
        </p:blipFill>
        <p:spPr>
          <a:xfrm>
            <a:off x="2592475" y="744574"/>
            <a:ext cx="3959048" cy="530152"/>
          </a:xfrm>
          <a:prstGeom prst="rect">
            <a:avLst/>
          </a:prstGeom>
          <a:noFill/>
          <a:ln>
            <a:noFill/>
          </a:ln>
        </p:spPr>
      </p:pic>
      <p:sp>
        <p:nvSpPr>
          <p:cNvPr id="197" name="Google Shape;197;p11"/>
          <p:cNvSpPr txBox="1">
            <a:spLocks noGrp="1"/>
          </p:cNvSpPr>
          <p:nvPr>
            <p:ph type="ctrTitle" idx="4294967295"/>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p>
            <a:pPr marL="0" marR="0" lvl="0" indent="0" algn="ctr" rtl="0">
              <a:lnSpc>
                <a:spcPct val="100000"/>
              </a:lnSpc>
              <a:spcBef>
                <a:spcPts val="0"/>
              </a:spcBef>
              <a:spcAft>
                <a:spcPts val="0"/>
              </a:spcAft>
              <a:buClr>
                <a:srgbClr val="FD8628"/>
              </a:buClr>
              <a:buSzPts val="3600"/>
              <a:buFont typeface="Arial"/>
              <a:buNone/>
            </a:pPr>
            <a:r>
              <a:rPr lang="en" sz="3600" b="0" i="0" u="none" strike="noStrike" cap="none">
                <a:solidFill>
                  <a:srgbClr val="FF9933"/>
                </a:solidFill>
                <a:latin typeface="Arial"/>
                <a:ea typeface="Arial"/>
                <a:cs typeface="Arial"/>
                <a:sym typeface="Arial"/>
              </a:rPr>
              <a:t>Questions</a:t>
            </a:r>
            <a:endParaRPr sz="2800" b="0" i="0" u="none" strike="noStrike" cap="none">
              <a:solidFill>
                <a:srgbClr val="FF9933"/>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311700" y="-72825"/>
            <a:ext cx="8520600" cy="908700"/>
          </a:xfrm>
          <a:prstGeom prst="rect">
            <a:avLst/>
          </a:prstGeom>
          <a:noFill/>
          <a:ln>
            <a:noFill/>
          </a:ln>
        </p:spPr>
        <p:txBody>
          <a:bodyPr spcFirstLastPara="1" wrap="square" lIns="91400" tIns="91400" rIns="91400" bIns="91400" anchor="b" anchorCtr="0">
            <a:normAutofit/>
          </a:bodyPr>
          <a:lstStyle/>
          <a:p>
            <a:pPr marL="0" lvl="0" indent="0" algn="l" rtl="0">
              <a:lnSpc>
                <a:spcPct val="100000"/>
              </a:lnSpc>
              <a:spcBef>
                <a:spcPts val="0"/>
              </a:spcBef>
              <a:spcAft>
                <a:spcPts val="0"/>
              </a:spcAft>
              <a:buSzPts val="5200"/>
              <a:buNone/>
            </a:pPr>
            <a:r>
              <a:rPr lang="en" sz="3000">
                <a:solidFill>
                  <a:schemeClr val="lt1"/>
                </a:solidFill>
                <a:latin typeface="Roboto"/>
                <a:ea typeface="Roboto"/>
                <a:cs typeface="Roboto"/>
                <a:sym typeface="Roboto"/>
              </a:rPr>
              <a:t>Why Choose</a:t>
            </a:r>
            <a:r>
              <a:rPr lang="en" sz="3000">
                <a:solidFill>
                  <a:srgbClr val="00A8AA"/>
                </a:solidFill>
                <a:latin typeface="Roboto"/>
                <a:ea typeface="Roboto"/>
                <a:cs typeface="Roboto"/>
                <a:sym typeface="Roboto"/>
              </a:rPr>
              <a:t> </a:t>
            </a:r>
            <a:r>
              <a:rPr lang="en" sz="3000">
                <a:solidFill>
                  <a:srgbClr val="FF9933"/>
                </a:solidFill>
                <a:latin typeface="Roboto"/>
                <a:ea typeface="Roboto"/>
                <a:cs typeface="Roboto"/>
                <a:sym typeface="Roboto"/>
              </a:rPr>
              <a:t>TrafficPeak</a:t>
            </a:r>
            <a:endParaRPr sz="3000">
              <a:solidFill>
                <a:srgbClr val="FF9933"/>
              </a:solidFill>
              <a:latin typeface="Roboto"/>
              <a:ea typeface="Roboto"/>
              <a:cs typeface="Roboto"/>
              <a:sym typeface="Roboto"/>
            </a:endParaRPr>
          </a:p>
        </p:txBody>
      </p:sp>
      <p:sp>
        <p:nvSpPr>
          <p:cNvPr id="203" name="Google Shape;203;p12"/>
          <p:cNvSpPr txBox="1"/>
          <p:nvPr/>
        </p:nvSpPr>
        <p:spPr>
          <a:xfrm>
            <a:off x="259075" y="1168975"/>
            <a:ext cx="8520600" cy="3727800"/>
          </a:xfrm>
          <a:prstGeom prst="rect">
            <a:avLst/>
          </a:prstGeom>
          <a:noFill/>
          <a:ln>
            <a:noFill/>
          </a:ln>
        </p:spPr>
        <p:txBody>
          <a:bodyPr spcFirstLastPara="1" wrap="square" lIns="91400" tIns="91400" rIns="91400" bIns="91400" anchor="t" anchorCtr="0">
            <a:noAutofit/>
          </a:bodyPr>
          <a:lstStyle/>
          <a:p>
            <a:pPr marL="457200" marR="0" lvl="0" indent="-349250" algn="l" rtl="0">
              <a:lnSpc>
                <a:spcPct val="200000"/>
              </a:lnSpc>
              <a:spcBef>
                <a:spcPts val="0"/>
              </a:spcBef>
              <a:spcAft>
                <a:spcPts val="0"/>
              </a:spcAft>
              <a:buClr>
                <a:srgbClr val="FFFFFF"/>
              </a:buClr>
              <a:buSzPts val="1900"/>
              <a:buFont typeface="Roboto"/>
              <a:buChar char="●"/>
            </a:pPr>
            <a:r>
              <a:rPr lang="en" sz="1900" b="0" i="0" u="none" strike="noStrike" cap="none">
                <a:solidFill>
                  <a:srgbClr val="FFFFFF"/>
                </a:solidFill>
                <a:latin typeface="Roboto"/>
                <a:ea typeface="Roboto"/>
                <a:cs typeface="Roboto"/>
                <a:sym typeface="Roboto"/>
              </a:rPr>
              <a:t>Collect a colossal amount of data. </a:t>
            </a:r>
            <a:endParaRPr sz="1900" b="0" i="0" u="none" strike="noStrike" cap="none">
              <a:solidFill>
                <a:srgbClr val="FFFFFF"/>
              </a:solidFill>
              <a:latin typeface="Roboto"/>
              <a:ea typeface="Roboto"/>
              <a:cs typeface="Roboto"/>
              <a:sym typeface="Roboto"/>
            </a:endParaRPr>
          </a:p>
          <a:p>
            <a:pPr marL="457200" marR="0" lvl="0" indent="-349250" algn="l" rtl="0">
              <a:lnSpc>
                <a:spcPct val="200000"/>
              </a:lnSpc>
              <a:spcBef>
                <a:spcPts val="0"/>
              </a:spcBef>
              <a:spcAft>
                <a:spcPts val="0"/>
              </a:spcAft>
              <a:buClr>
                <a:srgbClr val="FFFFFF"/>
              </a:buClr>
              <a:buSzPts val="1900"/>
              <a:buFont typeface="Roboto"/>
              <a:buChar char="●"/>
            </a:pPr>
            <a:r>
              <a:rPr lang="en" sz="1900" b="0" i="0" u="none" strike="noStrike" cap="none">
                <a:solidFill>
                  <a:srgbClr val="FFFFFF"/>
                </a:solidFill>
                <a:latin typeface="Roboto"/>
                <a:ea typeface="Roboto"/>
                <a:cs typeface="Roboto"/>
                <a:sym typeface="Roboto"/>
              </a:rPr>
              <a:t>Retain it for 15+ months or longer. </a:t>
            </a:r>
            <a:endParaRPr sz="1900" b="0" i="0" u="none" strike="noStrike" cap="none">
              <a:solidFill>
                <a:srgbClr val="FFFFFF"/>
              </a:solidFill>
              <a:latin typeface="Roboto"/>
              <a:ea typeface="Roboto"/>
              <a:cs typeface="Roboto"/>
              <a:sym typeface="Roboto"/>
            </a:endParaRPr>
          </a:p>
          <a:p>
            <a:pPr marL="457200" marR="0" lvl="0" indent="-349250" algn="l" rtl="0">
              <a:lnSpc>
                <a:spcPct val="200000"/>
              </a:lnSpc>
              <a:spcBef>
                <a:spcPts val="0"/>
              </a:spcBef>
              <a:spcAft>
                <a:spcPts val="0"/>
              </a:spcAft>
              <a:buClr>
                <a:srgbClr val="FFFFFF"/>
              </a:buClr>
              <a:buSzPts val="1900"/>
              <a:buFont typeface="Roboto"/>
              <a:buChar char="●"/>
            </a:pPr>
            <a:r>
              <a:rPr lang="en" sz="1900" b="0" i="0" u="none" strike="noStrike" cap="none">
                <a:solidFill>
                  <a:srgbClr val="FFFFFF"/>
                </a:solidFill>
                <a:latin typeface="Roboto"/>
                <a:ea typeface="Roboto"/>
                <a:cs typeface="Roboto"/>
                <a:sym typeface="Roboto"/>
              </a:rPr>
              <a:t>Spend at least 75% less than other providers.</a:t>
            </a:r>
            <a:endParaRPr sz="1900" b="0" i="0" u="none" strike="noStrike" cap="none">
              <a:solidFill>
                <a:srgbClr val="FFFFFF"/>
              </a:solidFill>
              <a:latin typeface="Roboto"/>
              <a:ea typeface="Roboto"/>
              <a:cs typeface="Roboto"/>
              <a:sym typeface="Roboto"/>
            </a:endParaRPr>
          </a:p>
          <a:p>
            <a:pPr marL="457200" marR="0" lvl="0" indent="-349250" algn="l" rtl="0">
              <a:lnSpc>
                <a:spcPct val="200000"/>
              </a:lnSpc>
              <a:spcBef>
                <a:spcPts val="0"/>
              </a:spcBef>
              <a:spcAft>
                <a:spcPts val="0"/>
              </a:spcAft>
              <a:buClr>
                <a:srgbClr val="FFFFFF"/>
              </a:buClr>
              <a:buSzPts val="1900"/>
              <a:buFont typeface="Roboto"/>
              <a:buChar char="●"/>
            </a:pPr>
            <a:r>
              <a:rPr lang="en" sz="1900" b="0" i="0" u="none" strike="noStrike" cap="none">
                <a:solidFill>
                  <a:srgbClr val="FFFFFF"/>
                </a:solidFill>
                <a:latin typeface="Roboto"/>
                <a:ea typeface="Roboto"/>
                <a:cs typeface="Roboto"/>
                <a:sym typeface="Roboto"/>
              </a:rPr>
              <a:t>Query data within sub seconds, in the standard SQL.</a:t>
            </a:r>
            <a:endParaRPr sz="1900" b="0" i="0" u="none" strike="noStrike" cap="none">
              <a:solidFill>
                <a:srgbClr val="FFFFFF"/>
              </a:solidFill>
              <a:latin typeface="Roboto"/>
              <a:ea typeface="Roboto"/>
              <a:cs typeface="Roboto"/>
              <a:sym typeface="Roboto"/>
            </a:endParaRPr>
          </a:p>
          <a:p>
            <a:pPr marL="457200" marR="0" lvl="0" indent="-349250" algn="l" rtl="0">
              <a:lnSpc>
                <a:spcPct val="200000"/>
              </a:lnSpc>
              <a:spcBef>
                <a:spcPts val="0"/>
              </a:spcBef>
              <a:spcAft>
                <a:spcPts val="0"/>
              </a:spcAft>
              <a:buClr>
                <a:srgbClr val="FFFFFF"/>
              </a:buClr>
              <a:buSzPts val="1900"/>
              <a:buFont typeface="Roboto"/>
              <a:buChar char="●"/>
            </a:pPr>
            <a:r>
              <a:rPr lang="en" sz="1900" b="0" i="0" u="none" strike="noStrike" cap="none">
                <a:solidFill>
                  <a:srgbClr val="FFFFFF"/>
                </a:solidFill>
                <a:latin typeface="Roboto"/>
                <a:ea typeface="Roboto"/>
                <a:cs typeface="Roboto"/>
                <a:sym typeface="Roboto"/>
              </a:rPr>
              <a:t>Correlate data from disparate sources into one view, one source of truth.</a:t>
            </a:r>
            <a:endParaRPr sz="1900" b="0" i="0" u="none" strike="noStrike" cap="none">
              <a:solidFill>
                <a:srgbClr val="FFFFFF"/>
              </a:solidFill>
              <a:latin typeface="Roboto"/>
              <a:ea typeface="Roboto"/>
              <a:cs typeface="Roboto"/>
              <a:sym typeface="Roboto"/>
            </a:endParaRPr>
          </a:p>
          <a:p>
            <a:pPr marL="457200" marR="0" lvl="0" indent="-349250" algn="l" rtl="0">
              <a:lnSpc>
                <a:spcPct val="100000"/>
              </a:lnSpc>
              <a:spcBef>
                <a:spcPts val="0"/>
              </a:spcBef>
              <a:spcAft>
                <a:spcPts val="0"/>
              </a:spcAft>
              <a:buClr>
                <a:schemeClr val="lt1"/>
              </a:buClr>
              <a:buSzPts val="1900"/>
              <a:buFont typeface="Arial"/>
              <a:buChar char="●"/>
            </a:pPr>
            <a:r>
              <a:rPr lang="en" sz="1900" b="0" i="0" u="none" strike="noStrike" cap="none">
                <a:solidFill>
                  <a:schemeClr val="lt1"/>
                </a:solidFill>
                <a:latin typeface="Arial"/>
                <a:ea typeface="Arial"/>
                <a:cs typeface="Arial"/>
                <a:sym typeface="Arial"/>
              </a:rPr>
              <a:t>Bring your own dashboards or use prebuilt Grafana. Open APIs and flexible deployments. </a:t>
            </a:r>
            <a:endParaRPr sz="2900" b="0" i="0" u="none" strike="noStrike" cap="none">
              <a:solidFill>
                <a:schemeClr val="lt1"/>
              </a:solidFill>
              <a:latin typeface="Arial"/>
              <a:ea typeface="Arial"/>
              <a:cs typeface="Arial"/>
              <a:sym typeface="Arial"/>
            </a:endParaRPr>
          </a:p>
          <a:p>
            <a:pPr marL="457200" marR="0" lvl="0" indent="0" algn="l" rtl="0">
              <a:lnSpc>
                <a:spcPct val="200000"/>
              </a:lnSpc>
              <a:spcBef>
                <a:spcPts val="0"/>
              </a:spcBef>
              <a:spcAft>
                <a:spcPts val="0"/>
              </a:spcAft>
              <a:buClr>
                <a:srgbClr val="000000"/>
              </a:buClr>
              <a:buSzPts val="1900"/>
              <a:buFont typeface="Arial"/>
              <a:buNone/>
            </a:pPr>
            <a:endParaRPr sz="1900" b="0" i="0" u="none" strike="noStrike" cap="none">
              <a:solidFill>
                <a:srgbClr val="FFFFFF"/>
              </a:solidFill>
              <a:latin typeface="Roboto"/>
              <a:ea typeface="Roboto"/>
              <a:cs typeface="Roboto"/>
              <a:sym typeface="Roboto"/>
            </a:endParaRPr>
          </a:p>
        </p:txBody>
      </p:sp>
      <p:sp>
        <p:nvSpPr>
          <p:cNvPr id="204" name="Google Shape;204;p12"/>
          <p:cNvSpPr/>
          <p:nvPr/>
        </p:nvSpPr>
        <p:spPr>
          <a:xfrm>
            <a:off x="-1" y="1714500"/>
            <a:ext cx="42900" cy="1783200"/>
          </a:xfrm>
          <a:prstGeom prst="rect">
            <a:avLst/>
          </a:prstGeom>
          <a:solidFill>
            <a:srgbClr val="FD86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3" descr="Google Shape;74;p15"/>
          <p:cNvPicPr preferRelativeResize="0"/>
          <p:nvPr/>
        </p:nvPicPr>
        <p:blipFill rotWithShape="1">
          <a:blip r:embed="rId3">
            <a:alphaModFix/>
          </a:blip>
          <a:srcRect/>
          <a:stretch/>
        </p:blipFill>
        <p:spPr>
          <a:xfrm>
            <a:off x="7068874" y="4610949"/>
            <a:ext cx="1864551" cy="346701"/>
          </a:xfrm>
          <a:prstGeom prst="rect">
            <a:avLst/>
          </a:prstGeom>
          <a:noFill/>
          <a:ln>
            <a:noFill/>
          </a:ln>
        </p:spPr>
      </p:pic>
      <p:sp>
        <p:nvSpPr>
          <p:cNvPr id="210" name="Google Shape;210;p13"/>
          <p:cNvSpPr txBox="1"/>
          <p:nvPr/>
        </p:nvSpPr>
        <p:spPr>
          <a:xfrm>
            <a:off x="310896" y="288850"/>
            <a:ext cx="6982200" cy="662700"/>
          </a:xfrm>
          <a:prstGeom prst="rect">
            <a:avLst/>
          </a:prstGeom>
          <a:noFill/>
          <a:ln>
            <a:noFill/>
          </a:ln>
        </p:spPr>
        <p:txBody>
          <a:bodyPr spcFirstLastPara="1" wrap="square" lIns="91400" tIns="91400" rIns="91400" bIns="91400" anchor="t" anchorCtr="0">
            <a:normAutofit/>
          </a:bodyPr>
          <a:lstStyle/>
          <a:p>
            <a:pPr marL="0" marR="0" lvl="0" indent="0" algn="l" rtl="0">
              <a:lnSpc>
                <a:spcPct val="115000"/>
              </a:lnSpc>
              <a:spcBef>
                <a:spcPts val="0"/>
              </a:spcBef>
              <a:spcAft>
                <a:spcPts val="0"/>
              </a:spcAft>
              <a:buClr>
                <a:srgbClr val="000000"/>
              </a:buClr>
              <a:buSzPts val="3000"/>
              <a:buFont typeface="Arial"/>
              <a:buNone/>
            </a:pPr>
            <a:r>
              <a:rPr lang="en" sz="3000" b="0" i="0" u="none" strike="noStrike" cap="none">
                <a:solidFill>
                  <a:srgbClr val="FFFFFF"/>
                </a:solidFill>
                <a:latin typeface="Roboto"/>
                <a:ea typeface="Roboto"/>
                <a:cs typeface="Roboto"/>
                <a:sym typeface="Roboto"/>
              </a:rPr>
              <a:t>TrafficPeak</a:t>
            </a:r>
            <a:r>
              <a:rPr lang="en" sz="3000" b="0" i="0" u="none" strike="noStrike" cap="none">
                <a:solidFill>
                  <a:srgbClr val="FD8628"/>
                </a:solidFill>
                <a:latin typeface="Arial"/>
                <a:ea typeface="Arial"/>
                <a:cs typeface="Arial"/>
                <a:sym typeface="Arial"/>
              </a:rPr>
              <a:t> </a:t>
            </a:r>
            <a:r>
              <a:rPr lang="en" sz="3000" b="0" i="0" u="none" strike="noStrike" cap="none">
                <a:solidFill>
                  <a:srgbClr val="FF9933"/>
                </a:solidFill>
                <a:latin typeface="Arial"/>
                <a:ea typeface="Arial"/>
                <a:cs typeface="Arial"/>
                <a:sym typeface="Arial"/>
              </a:rPr>
              <a:t>Fundamentals</a:t>
            </a:r>
            <a:endParaRPr sz="3000" b="0" i="0" u="none" strike="noStrike" cap="none">
              <a:solidFill>
                <a:srgbClr val="FF9933"/>
              </a:solidFill>
              <a:latin typeface="Arial"/>
              <a:ea typeface="Arial"/>
              <a:cs typeface="Arial"/>
              <a:sym typeface="Arial"/>
            </a:endParaRPr>
          </a:p>
        </p:txBody>
      </p:sp>
      <p:sp>
        <p:nvSpPr>
          <p:cNvPr id="211" name="Google Shape;211;p13"/>
          <p:cNvSpPr txBox="1"/>
          <p:nvPr/>
        </p:nvSpPr>
        <p:spPr>
          <a:xfrm>
            <a:off x="364575" y="1545774"/>
            <a:ext cx="7480800" cy="2524200"/>
          </a:xfrm>
          <a:prstGeom prst="rect">
            <a:avLst/>
          </a:prstGeom>
          <a:noFill/>
          <a:ln>
            <a:noFill/>
          </a:ln>
        </p:spPr>
        <p:txBody>
          <a:bodyPr spcFirstLastPara="1" wrap="square" lIns="91400" tIns="91400" rIns="91400" bIns="91400" anchor="t" anchorCtr="0">
            <a:spAutoFit/>
          </a:bodyPr>
          <a:lstStyle/>
          <a:p>
            <a:pPr marL="457200" marR="0" lvl="0" indent="-349250" algn="l" rtl="0">
              <a:lnSpc>
                <a:spcPct val="100000"/>
              </a:lnSpc>
              <a:spcBef>
                <a:spcPts val="0"/>
              </a:spcBef>
              <a:spcAft>
                <a:spcPts val="0"/>
              </a:spcAft>
              <a:buClr>
                <a:srgbClr val="FFFFFF"/>
              </a:buClr>
              <a:buSzPts val="1900"/>
              <a:buFont typeface="Roboto"/>
              <a:buChar char="●"/>
            </a:pPr>
            <a:r>
              <a:rPr lang="en" sz="1900" b="0" i="0" u="none" strike="noStrike" cap="none">
                <a:solidFill>
                  <a:srgbClr val="FFFFFF"/>
                </a:solidFill>
                <a:latin typeface="Roboto"/>
                <a:ea typeface="Roboto"/>
                <a:cs typeface="Roboto"/>
                <a:sym typeface="Roboto"/>
              </a:rPr>
              <a:t>Decoupled storage analytics platform (K8s - LKE).</a:t>
            </a:r>
            <a:endParaRPr sz="19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a:ea typeface="Roboto"/>
              <a:cs typeface="Roboto"/>
              <a:sym typeface="Roboto"/>
            </a:endParaRPr>
          </a:p>
          <a:p>
            <a:pPr marL="457200" marR="0" lvl="0" indent="-349250" algn="l" rtl="0">
              <a:lnSpc>
                <a:spcPct val="100000"/>
              </a:lnSpc>
              <a:spcBef>
                <a:spcPts val="0"/>
              </a:spcBef>
              <a:spcAft>
                <a:spcPts val="0"/>
              </a:spcAft>
              <a:buClr>
                <a:srgbClr val="FFFFFF"/>
              </a:buClr>
              <a:buSzPts val="1900"/>
              <a:buFont typeface="Roboto"/>
              <a:buChar char="●"/>
            </a:pPr>
            <a:r>
              <a:rPr lang="en" sz="1900" b="0" i="0" u="none" strike="noStrike" cap="none">
                <a:solidFill>
                  <a:srgbClr val="FFFFFF"/>
                </a:solidFill>
                <a:latin typeface="Roboto"/>
                <a:ea typeface="Roboto"/>
                <a:cs typeface="Roboto"/>
                <a:sym typeface="Roboto"/>
              </a:rPr>
              <a:t>Data is stored in cloud storage highly compressed.</a:t>
            </a:r>
            <a:endParaRPr sz="19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a:ea typeface="Roboto"/>
              <a:cs typeface="Roboto"/>
              <a:sym typeface="Roboto"/>
            </a:endParaRPr>
          </a:p>
          <a:p>
            <a:pPr marL="457200" marR="0" lvl="0" indent="-349250" algn="l" rtl="0">
              <a:lnSpc>
                <a:spcPct val="100000"/>
              </a:lnSpc>
              <a:spcBef>
                <a:spcPts val="0"/>
              </a:spcBef>
              <a:spcAft>
                <a:spcPts val="0"/>
              </a:spcAft>
              <a:buClr>
                <a:srgbClr val="FFFFFF"/>
              </a:buClr>
              <a:buSzPts val="1900"/>
              <a:buFont typeface="Roboto"/>
              <a:buChar char="●"/>
            </a:pPr>
            <a:r>
              <a:rPr lang="en" sz="1900" b="0" i="0" u="none" strike="noStrike" cap="none">
                <a:solidFill>
                  <a:srgbClr val="FFFFFF"/>
                </a:solidFill>
                <a:latin typeface="Roboto"/>
                <a:ea typeface="Roboto"/>
                <a:cs typeface="Roboto"/>
                <a:sym typeface="Roboto"/>
              </a:rPr>
              <a:t>All data dimensions are indexed (fast lookup).</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chemeClr val="lt1"/>
              </a:buClr>
              <a:buSzPts val="1900"/>
              <a:buFont typeface="Roboto"/>
              <a:buChar char="●"/>
            </a:pPr>
            <a:r>
              <a:rPr lang="en" sz="1900" b="0" i="0" u="none" strike="noStrike" cap="none">
                <a:solidFill>
                  <a:schemeClr val="lt1"/>
                </a:solidFill>
                <a:latin typeface="Roboto"/>
                <a:ea typeface="Roboto"/>
                <a:cs typeface="Roboto"/>
                <a:sym typeface="Roboto"/>
              </a:rPr>
              <a:t>Scale out query pools to search massive data sets faster</a:t>
            </a:r>
            <a:endParaRPr sz="19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a:ea typeface="Roboto"/>
              <a:cs typeface="Roboto"/>
              <a:sym typeface="Roboto"/>
            </a:endParaRPr>
          </a:p>
        </p:txBody>
      </p:sp>
      <p:sp>
        <p:nvSpPr>
          <p:cNvPr id="212" name="Google Shape;212;p13"/>
          <p:cNvSpPr/>
          <p:nvPr/>
        </p:nvSpPr>
        <p:spPr>
          <a:xfrm>
            <a:off x="-1" y="1714500"/>
            <a:ext cx="42900" cy="1783200"/>
          </a:xfrm>
          <a:prstGeom prst="rect">
            <a:avLst/>
          </a:prstGeom>
          <a:solidFill>
            <a:srgbClr val="FD86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14" descr="Google Shape;98;p18"/>
          <p:cNvPicPr preferRelativeResize="0"/>
          <p:nvPr/>
        </p:nvPicPr>
        <p:blipFill rotWithShape="1">
          <a:blip r:embed="rId3">
            <a:alphaModFix/>
          </a:blip>
          <a:srcRect/>
          <a:stretch/>
        </p:blipFill>
        <p:spPr>
          <a:xfrm>
            <a:off x="7068874" y="4610949"/>
            <a:ext cx="1864550" cy="346701"/>
          </a:xfrm>
          <a:prstGeom prst="rect">
            <a:avLst/>
          </a:prstGeom>
          <a:noFill/>
          <a:ln>
            <a:noFill/>
          </a:ln>
        </p:spPr>
      </p:pic>
      <p:pic>
        <p:nvPicPr>
          <p:cNvPr id="218" name="Google Shape;218;p14"/>
          <p:cNvPicPr preferRelativeResize="0"/>
          <p:nvPr/>
        </p:nvPicPr>
        <p:blipFill rotWithShape="1">
          <a:blip r:embed="rId4">
            <a:alphaModFix/>
          </a:blip>
          <a:srcRect/>
          <a:stretch/>
        </p:blipFill>
        <p:spPr>
          <a:xfrm>
            <a:off x="105612" y="636725"/>
            <a:ext cx="5162874" cy="2300914"/>
          </a:xfrm>
          <a:prstGeom prst="rect">
            <a:avLst/>
          </a:prstGeom>
          <a:noFill/>
          <a:ln>
            <a:noFill/>
          </a:ln>
        </p:spPr>
      </p:pic>
      <p:pic>
        <p:nvPicPr>
          <p:cNvPr id="219" name="Google Shape;219;p14" descr="Graphical user interface&#10;&#10;Description automatically generated"/>
          <p:cNvPicPr preferRelativeResize="0"/>
          <p:nvPr/>
        </p:nvPicPr>
        <p:blipFill rotWithShape="1">
          <a:blip r:embed="rId5">
            <a:alphaModFix/>
          </a:blip>
          <a:srcRect/>
          <a:stretch/>
        </p:blipFill>
        <p:spPr>
          <a:xfrm>
            <a:off x="311700" y="1939582"/>
            <a:ext cx="5193192" cy="2869096"/>
          </a:xfrm>
          <a:prstGeom prst="rect">
            <a:avLst/>
          </a:prstGeom>
          <a:noFill/>
          <a:ln>
            <a:noFill/>
          </a:ln>
        </p:spPr>
      </p:pic>
      <p:pic>
        <p:nvPicPr>
          <p:cNvPr id="220" name="Google Shape;220;p14"/>
          <p:cNvPicPr preferRelativeResize="0"/>
          <p:nvPr/>
        </p:nvPicPr>
        <p:blipFill rotWithShape="1">
          <a:blip r:embed="rId6">
            <a:alphaModFix/>
          </a:blip>
          <a:srcRect/>
          <a:stretch/>
        </p:blipFill>
        <p:spPr>
          <a:xfrm>
            <a:off x="3845197" y="1179819"/>
            <a:ext cx="5193191" cy="32723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p:nvPr/>
        </p:nvSpPr>
        <p:spPr>
          <a:xfrm>
            <a:off x="250275" y="88775"/>
            <a:ext cx="8332200" cy="983700"/>
          </a:xfrm>
          <a:prstGeom prst="rect">
            <a:avLst/>
          </a:prstGeom>
          <a:noFill/>
          <a:ln>
            <a:noFill/>
          </a:ln>
        </p:spPr>
        <p:txBody>
          <a:bodyPr spcFirstLastPara="1" wrap="square" lIns="91400" tIns="91400" rIns="91400" bIns="91400" anchor="b" anchorCtr="0">
            <a:normAutofit/>
          </a:bodyPr>
          <a:lstStyle/>
          <a:p>
            <a:pPr marL="0" marR="0" lvl="0" indent="0" algn="l" rtl="0">
              <a:lnSpc>
                <a:spcPct val="115000"/>
              </a:lnSpc>
              <a:spcBef>
                <a:spcPts val="0"/>
              </a:spcBef>
              <a:spcAft>
                <a:spcPts val="0"/>
              </a:spcAft>
              <a:buClr>
                <a:srgbClr val="000000"/>
              </a:buClr>
              <a:buSzPts val="3000"/>
              <a:buFont typeface="Arial"/>
              <a:buNone/>
            </a:pPr>
            <a:r>
              <a:rPr lang="en" sz="3000" b="0" i="0" u="none" strike="noStrike" cap="none">
                <a:solidFill>
                  <a:srgbClr val="FF9933"/>
                </a:solidFill>
                <a:latin typeface="Roboto"/>
                <a:ea typeface="Roboto"/>
                <a:cs typeface="Roboto"/>
                <a:sym typeface="Roboto"/>
              </a:rPr>
              <a:t>Managed</a:t>
            </a:r>
            <a:r>
              <a:rPr lang="en" sz="3000" b="0" i="0" u="none" strike="noStrike" cap="none">
                <a:solidFill>
                  <a:srgbClr val="FD8628"/>
                </a:solidFill>
                <a:latin typeface="Roboto"/>
                <a:ea typeface="Roboto"/>
                <a:cs typeface="Roboto"/>
                <a:sym typeface="Roboto"/>
              </a:rPr>
              <a:t> </a:t>
            </a:r>
            <a:r>
              <a:rPr lang="en" sz="3000" b="0" i="0" u="none" strike="noStrike" cap="none">
                <a:solidFill>
                  <a:srgbClr val="FF9933"/>
                </a:solidFill>
                <a:latin typeface="Roboto"/>
                <a:ea typeface="Roboto"/>
                <a:cs typeface="Roboto"/>
                <a:sym typeface="Roboto"/>
              </a:rPr>
              <a:t>Observability</a:t>
            </a:r>
            <a:r>
              <a:rPr lang="en" sz="3000" b="0" i="0" u="none" strike="noStrike" cap="none">
                <a:solidFill>
                  <a:srgbClr val="FD8628"/>
                </a:solidFill>
                <a:latin typeface="Roboto"/>
                <a:ea typeface="Roboto"/>
                <a:cs typeface="Roboto"/>
                <a:sym typeface="Roboto"/>
              </a:rPr>
              <a:t> </a:t>
            </a:r>
            <a:r>
              <a:rPr lang="en" sz="3000" b="0" i="0" u="none" strike="noStrike" cap="none">
                <a:solidFill>
                  <a:srgbClr val="FFFFFF"/>
                </a:solidFill>
                <a:latin typeface="Roboto"/>
                <a:ea typeface="Roboto"/>
                <a:cs typeface="Roboto"/>
                <a:sym typeface="Roboto"/>
              </a:rPr>
              <a:t>Service</a:t>
            </a:r>
            <a:endParaRPr sz="3000" b="0" i="0" u="none" strike="noStrike" cap="none">
              <a:solidFill>
                <a:srgbClr val="000000"/>
              </a:solidFill>
              <a:latin typeface="Roboto"/>
              <a:ea typeface="Roboto"/>
              <a:cs typeface="Roboto"/>
              <a:sym typeface="Roboto"/>
            </a:endParaRPr>
          </a:p>
        </p:txBody>
      </p:sp>
      <p:sp>
        <p:nvSpPr>
          <p:cNvPr id="226" name="Google Shape;226;p15"/>
          <p:cNvSpPr txBox="1"/>
          <p:nvPr/>
        </p:nvSpPr>
        <p:spPr>
          <a:xfrm>
            <a:off x="311700" y="1290575"/>
            <a:ext cx="8520600" cy="3550800"/>
          </a:xfrm>
          <a:prstGeom prst="rect">
            <a:avLst/>
          </a:prstGeom>
          <a:noFill/>
          <a:ln>
            <a:noFill/>
          </a:ln>
        </p:spPr>
        <p:txBody>
          <a:bodyPr spcFirstLastPara="1" wrap="square" lIns="91400" tIns="91400" rIns="91400" bIns="91400" anchor="t" anchorCtr="0">
            <a:normAutofit fontScale="62500" lnSpcReduction="20000"/>
          </a:bodyPr>
          <a:lstStyle/>
          <a:p>
            <a:pPr marL="304792" marR="0" lvl="0" indent="-304805" algn="l" rtl="0">
              <a:lnSpc>
                <a:spcPct val="200000"/>
              </a:lnSpc>
              <a:spcBef>
                <a:spcPts val="667"/>
              </a:spcBef>
              <a:spcAft>
                <a:spcPts val="0"/>
              </a:spcAft>
              <a:buClr>
                <a:srgbClr val="FFFFFF"/>
              </a:buClr>
              <a:buSzPct val="83502"/>
              <a:buFont typeface="Roboto"/>
              <a:buChar char="•"/>
            </a:pPr>
            <a:r>
              <a:rPr lang="en" sz="3234" b="0" i="0" u="none" strike="noStrike" cap="none">
                <a:solidFill>
                  <a:srgbClr val="FFFFFF"/>
                </a:solidFill>
                <a:latin typeface="Roboto"/>
                <a:ea typeface="Roboto"/>
                <a:cs typeface="Roboto"/>
                <a:sym typeface="Roboto"/>
              </a:rPr>
              <a:t>Deployed and fully-managed on Akamai Connected Cloud.</a:t>
            </a:r>
            <a:endParaRPr sz="3234" b="0" i="0" u="none" strike="noStrike" cap="none">
              <a:solidFill>
                <a:srgbClr val="FFFFFF"/>
              </a:solidFill>
              <a:latin typeface="Roboto"/>
              <a:ea typeface="Roboto"/>
              <a:cs typeface="Roboto"/>
              <a:sym typeface="Roboto"/>
            </a:endParaRPr>
          </a:p>
          <a:p>
            <a:pPr marL="304792" marR="0" lvl="0" indent="-304805" algn="l" rtl="0">
              <a:lnSpc>
                <a:spcPct val="200000"/>
              </a:lnSpc>
              <a:spcBef>
                <a:spcPts val="667"/>
              </a:spcBef>
              <a:spcAft>
                <a:spcPts val="0"/>
              </a:spcAft>
              <a:buClr>
                <a:srgbClr val="FFFFFF"/>
              </a:buClr>
              <a:buSzPct val="83502"/>
              <a:buFont typeface="Roboto"/>
              <a:buChar char="•"/>
            </a:pPr>
            <a:r>
              <a:rPr lang="en" sz="3234" b="0" i="0" u="none" strike="noStrike" cap="none">
                <a:solidFill>
                  <a:srgbClr val="FFFFFF"/>
                </a:solidFill>
                <a:latin typeface="Roboto"/>
                <a:ea typeface="Roboto"/>
                <a:cs typeface="Roboto"/>
                <a:sym typeface="Roboto"/>
              </a:rPr>
              <a:t>Various deployment options, Hosted/BYOL.</a:t>
            </a:r>
            <a:endParaRPr sz="3234" b="0" i="0" u="none" strike="noStrike" cap="none">
              <a:solidFill>
                <a:srgbClr val="FFFFFF"/>
              </a:solidFill>
              <a:latin typeface="Roboto"/>
              <a:ea typeface="Roboto"/>
              <a:cs typeface="Roboto"/>
              <a:sym typeface="Roboto"/>
            </a:endParaRPr>
          </a:p>
          <a:p>
            <a:pPr marL="304792" marR="0" lvl="0" indent="-304805" algn="l" rtl="0">
              <a:lnSpc>
                <a:spcPct val="200000"/>
              </a:lnSpc>
              <a:spcBef>
                <a:spcPts val="667"/>
              </a:spcBef>
              <a:spcAft>
                <a:spcPts val="0"/>
              </a:spcAft>
              <a:buClr>
                <a:srgbClr val="FFFFFF"/>
              </a:buClr>
              <a:buSzPct val="83502"/>
              <a:buFont typeface="Roboto"/>
              <a:buChar char="•"/>
            </a:pPr>
            <a:r>
              <a:rPr lang="en" sz="3234" b="0" i="0" u="none" strike="noStrike" cap="none">
                <a:solidFill>
                  <a:srgbClr val="FFFFFF"/>
                </a:solidFill>
                <a:latin typeface="Roboto"/>
                <a:ea typeface="Roboto"/>
                <a:cs typeface="Roboto"/>
                <a:sym typeface="Roboto"/>
              </a:rPr>
              <a:t>Simple, fast, and predictable cost.</a:t>
            </a:r>
            <a:endParaRPr sz="3234" b="0" i="0" u="none" strike="noStrike" cap="none">
              <a:solidFill>
                <a:srgbClr val="FFFFFF"/>
              </a:solidFill>
              <a:latin typeface="Roboto"/>
              <a:ea typeface="Roboto"/>
              <a:cs typeface="Roboto"/>
              <a:sym typeface="Roboto"/>
            </a:endParaRPr>
          </a:p>
          <a:p>
            <a:pPr marL="304792" marR="0" lvl="0" indent="-304805" algn="l" rtl="0">
              <a:lnSpc>
                <a:spcPct val="200000"/>
              </a:lnSpc>
              <a:spcBef>
                <a:spcPts val="667"/>
              </a:spcBef>
              <a:spcAft>
                <a:spcPts val="0"/>
              </a:spcAft>
              <a:buClr>
                <a:srgbClr val="FFFFFF"/>
              </a:buClr>
              <a:buSzPct val="83502"/>
              <a:buFont typeface="Roboto"/>
              <a:buChar char="•"/>
            </a:pPr>
            <a:r>
              <a:rPr lang="en" sz="3234" b="0" i="0" u="none" strike="noStrike" cap="none">
                <a:solidFill>
                  <a:srgbClr val="FFFFFF"/>
                </a:solidFill>
                <a:latin typeface="Roboto"/>
                <a:ea typeface="Roboto"/>
                <a:cs typeface="Roboto"/>
                <a:sym typeface="Roboto"/>
              </a:rPr>
              <a:t>Standard dashboards provided out of the box.</a:t>
            </a:r>
            <a:endParaRPr sz="3234" b="0" i="0" u="none" strike="noStrike" cap="none">
              <a:solidFill>
                <a:srgbClr val="FFFFFF"/>
              </a:solidFill>
              <a:latin typeface="Roboto"/>
              <a:ea typeface="Roboto"/>
              <a:cs typeface="Roboto"/>
              <a:sym typeface="Roboto"/>
            </a:endParaRPr>
          </a:p>
          <a:p>
            <a:pPr marL="304792" marR="0" lvl="0" indent="-304805" algn="l" rtl="0">
              <a:lnSpc>
                <a:spcPct val="200000"/>
              </a:lnSpc>
              <a:spcBef>
                <a:spcPts val="667"/>
              </a:spcBef>
              <a:spcAft>
                <a:spcPts val="0"/>
              </a:spcAft>
              <a:buClr>
                <a:srgbClr val="FFFFFF"/>
              </a:buClr>
              <a:buSzPct val="83502"/>
              <a:buFont typeface="Roboto"/>
              <a:buChar char="•"/>
            </a:pPr>
            <a:r>
              <a:rPr lang="en" sz="3234" b="0" i="0" u="none" strike="noStrike" cap="none">
                <a:solidFill>
                  <a:srgbClr val="FFFFFF"/>
                </a:solidFill>
                <a:latin typeface="Roboto"/>
                <a:ea typeface="Roboto"/>
                <a:cs typeface="Roboto"/>
                <a:sym typeface="Roboto"/>
              </a:rPr>
              <a:t>Professional services available for customization.</a:t>
            </a:r>
            <a:endParaRPr sz="3234" b="0" i="0" u="none" strike="noStrike" cap="none">
              <a:solidFill>
                <a:srgbClr val="FFFFFF"/>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ct val="100000"/>
              <a:buFont typeface="Arial"/>
              <a:buNone/>
            </a:pPr>
            <a:endParaRPr sz="2800" b="0" i="0" u="none" strike="noStrike" cap="none">
              <a:solidFill>
                <a:srgbClr val="585858"/>
              </a:solidFill>
              <a:latin typeface="Arial"/>
              <a:ea typeface="Arial"/>
              <a:cs typeface="Arial"/>
              <a:sym typeface="Arial"/>
            </a:endParaRPr>
          </a:p>
        </p:txBody>
      </p:sp>
      <p:sp>
        <p:nvSpPr>
          <p:cNvPr id="227" name="Google Shape;227;p15"/>
          <p:cNvSpPr/>
          <p:nvPr/>
        </p:nvSpPr>
        <p:spPr>
          <a:xfrm>
            <a:off x="-1" y="1714500"/>
            <a:ext cx="42900" cy="1783200"/>
          </a:xfrm>
          <a:prstGeom prst="rect">
            <a:avLst/>
          </a:prstGeom>
          <a:solidFill>
            <a:srgbClr val="FD86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311707" y="744575"/>
            <a:ext cx="8520600" cy="2052600"/>
          </a:xfrm>
          <a:prstGeom prst="rect">
            <a:avLst/>
          </a:prstGeom>
          <a:noFill/>
          <a:ln>
            <a:noFill/>
          </a:ln>
        </p:spPr>
        <p:txBody>
          <a:bodyPr spcFirstLastPara="1" wrap="square" lIns="91400" tIns="91400" rIns="91400" bIns="91400" anchor="b" anchorCtr="0">
            <a:normAutofit/>
          </a:bodyPr>
          <a:lstStyle/>
          <a:p>
            <a:pPr marL="0" marR="0" lvl="0" indent="0" algn="ctr" rtl="0">
              <a:lnSpc>
                <a:spcPct val="100000"/>
              </a:lnSpc>
              <a:spcBef>
                <a:spcPts val="0"/>
              </a:spcBef>
              <a:spcAft>
                <a:spcPts val="0"/>
              </a:spcAft>
              <a:buClr>
                <a:srgbClr val="000000"/>
              </a:buClr>
              <a:buSzPts val="5200"/>
              <a:buFont typeface="Arial"/>
              <a:buNone/>
            </a:pPr>
            <a:endParaRPr sz="5200" b="0" i="0" u="none" strike="noStrike" cap="none">
              <a:solidFill>
                <a:srgbClr val="000000"/>
              </a:solidFill>
              <a:latin typeface="Arial"/>
              <a:ea typeface="Arial"/>
              <a:cs typeface="Arial"/>
              <a:sym typeface="Arial"/>
            </a:endParaRPr>
          </a:p>
        </p:txBody>
      </p:sp>
      <p:sp>
        <p:nvSpPr>
          <p:cNvPr id="114" name="Google Shape;114;p2"/>
          <p:cNvSpPr txBox="1">
            <a:spLocks noGrp="1"/>
          </p:cNvSpPr>
          <p:nvPr>
            <p:ph type="body" idx="1"/>
          </p:nvPr>
        </p:nvSpPr>
        <p:spPr>
          <a:xfrm>
            <a:off x="311699" y="220449"/>
            <a:ext cx="8520600" cy="569100"/>
          </a:xfrm>
          <a:prstGeom prst="rect">
            <a:avLst/>
          </a:prstGeom>
          <a:noFill/>
          <a:ln>
            <a:noFill/>
          </a:ln>
        </p:spPr>
        <p:txBody>
          <a:bodyPr spcFirstLastPara="1" wrap="square" lIns="91400" tIns="91400" rIns="91400" bIns="91400" anchor="t" anchorCtr="0">
            <a:noAutofit/>
          </a:bodyPr>
          <a:lstStyle/>
          <a:p>
            <a:pPr marL="0" marR="0" lvl="0" indent="0" algn="l" rtl="0">
              <a:lnSpc>
                <a:spcPct val="95000"/>
              </a:lnSpc>
              <a:spcBef>
                <a:spcPts val="0"/>
              </a:spcBef>
              <a:spcAft>
                <a:spcPts val="0"/>
              </a:spcAft>
              <a:buClr>
                <a:srgbClr val="FFFFFF"/>
              </a:buClr>
              <a:buSzPts val="2640"/>
              <a:buFont typeface="Arial"/>
              <a:buNone/>
            </a:pPr>
            <a:r>
              <a:rPr lang="en" sz="2940">
                <a:solidFill>
                  <a:srgbClr val="FFFFFF"/>
                </a:solidFill>
                <a:latin typeface="Roboto"/>
                <a:ea typeface="Roboto"/>
                <a:cs typeface="Roboto"/>
                <a:sym typeface="Roboto"/>
              </a:rPr>
              <a:t>What is </a:t>
            </a:r>
            <a:r>
              <a:rPr lang="en" sz="2940">
                <a:solidFill>
                  <a:srgbClr val="FF9933"/>
                </a:solidFill>
                <a:latin typeface="Roboto"/>
                <a:ea typeface="Roboto"/>
                <a:cs typeface="Roboto"/>
                <a:sym typeface="Roboto"/>
              </a:rPr>
              <a:t>TrafficPeak?</a:t>
            </a:r>
            <a:endParaRPr sz="2100">
              <a:solidFill>
                <a:srgbClr val="FF9933"/>
              </a:solidFill>
            </a:endParaRPr>
          </a:p>
        </p:txBody>
      </p:sp>
      <p:pic>
        <p:nvPicPr>
          <p:cNvPr id="115" name="Google Shape;115;p2" descr="Google Shape;56;p13"/>
          <p:cNvPicPr preferRelativeResize="0"/>
          <p:nvPr/>
        </p:nvPicPr>
        <p:blipFill rotWithShape="1">
          <a:blip r:embed="rId3">
            <a:alphaModFix/>
          </a:blip>
          <a:srcRect/>
          <a:stretch/>
        </p:blipFill>
        <p:spPr>
          <a:xfrm>
            <a:off x="7068874" y="4610949"/>
            <a:ext cx="1864550" cy="346701"/>
          </a:xfrm>
          <a:prstGeom prst="rect">
            <a:avLst/>
          </a:prstGeom>
          <a:noFill/>
          <a:ln>
            <a:noFill/>
          </a:ln>
        </p:spPr>
      </p:pic>
      <p:sp>
        <p:nvSpPr>
          <p:cNvPr id="116" name="Google Shape;116;p2"/>
          <p:cNvSpPr txBox="1"/>
          <p:nvPr/>
        </p:nvSpPr>
        <p:spPr>
          <a:xfrm>
            <a:off x="311699" y="2319575"/>
            <a:ext cx="6684300" cy="569100"/>
          </a:xfrm>
          <a:prstGeom prst="rect">
            <a:avLst/>
          </a:prstGeom>
          <a:noFill/>
          <a:ln>
            <a:noFill/>
          </a:ln>
        </p:spPr>
        <p:txBody>
          <a:bodyPr spcFirstLastPara="1" wrap="square" lIns="91400" tIns="91400" rIns="91400" bIns="91400" anchor="t" anchorCtr="0">
            <a:normAutofit/>
          </a:bodyPr>
          <a:lstStyle/>
          <a:p>
            <a:pPr marL="0" marR="0" lvl="0" indent="0" algn="r" rtl="0">
              <a:lnSpc>
                <a:spcPct val="115000"/>
              </a:lnSpc>
              <a:spcBef>
                <a:spcPts val="0"/>
              </a:spcBef>
              <a:spcAft>
                <a:spcPts val="0"/>
              </a:spcAft>
              <a:buClr>
                <a:srgbClr val="FFFFFF"/>
              </a:buClr>
              <a:buSzPts val="2640"/>
              <a:buFont typeface="Roboto"/>
              <a:buNone/>
            </a:pPr>
            <a:endParaRPr sz="1400" b="0" i="0" u="none" strike="noStrike" cap="none">
              <a:solidFill>
                <a:srgbClr val="000000"/>
              </a:solidFill>
              <a:latin typeface="Arial"/>
              <a:ea typeface="Arial"/>
              <a:cs typeface="Arial"/>
              <a:sym typeface="Arial"/>
            </a:endParaRPr>
          </a:p>
        </p:txBody>
      </p:sp>
      <p:sp>
        <p:nvSpPr>
          <p:cNvPr id="117" name="Google Shape;117;p2"/>
          <p:cNvSpPr txBox="1"/>
          <p:nvPr/>
        </p:nvSpPr>
        <p:spPr>
          <a:xfrm>
            <a:off x="311700" y="1153875"/>
            <a:ext cx="6819900" cy="27954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n" sz="1700" b="0" i="0" u="none" strike="noStrike" cap="none">
                <a:solidFill>
                  <a:schemeClr val="lt1"/>
                </a:solidFill>
                <a:latin typeface="Roboto"/>
                <a:ea typeface="Roboto"/>
                <a:cs typeface="Roboto"/>
                <a:sym typeface="Roboto"/>
              </a:rPr>
              <a:t>TrafficPeak, on Akamai Connected Cloud, is an observability platform that enables you to ingest, monitor, query, store and analyze massive amounts of data in real time, at 75% less cost than other providers. </a:t>
            </a:r>
            <a:endParaRPr sz="1700" b="0"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700" b="0"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r>
              <a:rPr lang="en" sz="1700" b="0" i="0" u="none" strike="noStrike" cap="none">
                <a:solidFill>
                  <a:schemeClr val="lt1"/>
                </a:solidFill>
                <a:latin typeface="Roboto"/>
                <a:ea typeface="Roboto"/>
                <a:cs typeface="Roboto"/>
                <a:sym typeface="Roboto"/>
              </a:rPr>
              <a:t>With its visualization dashboards, you can uncover and address security issues preemptively, safeguarding your brand’s trust and desirability.</a:t>
            </a:r>
            <a:endParaRPr sz="1700" b="0" i="0" u="none" strike="noStrike" cap="none">
              <a:solidFill>
                <a:schemeClr val="lt1"/>
              </a:solidFill>
              <a:latin typeface="Roboto"/>
              <a:ea typeface="Roboto"/>
              <a:cs typeface="Roboto"/>
              <a:sym typeface="Roboto"/>
            </a:endParaRPr>
          </a:p>
        </p:txBody>
      </p:sp>
      <p:sp>
        <p:nvSpPr>
          <p:cNvPr id="118" name="Google Shape;118;p2"/>
          <p:cNvSpPr/>
          <p:nvPr/>
        </p:nvSpPr>
        <p:spPr>
          <a:xfrm>
            <a:off x="-1" y="1714500"/>
            <a:ext cx="42900" cy="1783200"/>
          </a:xfrm>
          <a:prstGeom prst="rect">
            <a:avLst/>
          </a:prstGeom>
          <a:solidFill>
            <a:srgbClr val="FD86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p:nvPr/>
        </p:nvSpPr>
        <p:spPr>
          <a:xfrm>
            <a:off x="153600" y="1003450"/>
            <a:ext cx="4212900" cy="38787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00000"/>
              </a:lnSpc>
              <a:spcBef>
                <a:spcPts val="0"/>
              </a:spcBef>
              <a:spcAft>
                <a:spcPts val="0"/>
              </a:spcAft>
              <a:buClr>
                <a:srgbClr val="FFFFFF"/>
              </a:buClr>
              <a:buSzPts val="1500"/>
              <a:buFont typeface="Roboto"/>
              <a:buChar char="●"/>
            </a:pPr>
            <a:r>
              <a:rPr lang="en" sz="1500" b="0" i="0" u="none" strike="noStrike" cap="none">
                <a:solidFill>
                  <a:srgbClr val="FFFFFF"/>
                </a:solidFill>
                <a:latin typeface="Roboto"/>
                <a:ea typeface="Roboto"/>
                <a:cs typeface="Roboto"/>
                <a:sym typeface="Roboto"/>
              </a:rPr>
              <a:t>Colossal amounts of data are expensive to collect &amp; retain.</a:t>
            </a:r>
            <a:endParaRPr sz="1500" b="0" i="0" u="none" strike="noStrike" cap="none">
              <a:solidFill>
                <a:srgbClr val="FFFFFF"/>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a:ea typeface="Roboto"/>
              <a:cs typeface="Roboto"/>
              <a:sym typeface="Roboto"/>
            </a:endParaRPr>
          </a:p>
          <a:p>
            <a:pPr marL="457200" marR="0" lvl="0" indent="-323850" algn="l" rtl="0">
              <a:lnSpc>
                <a:spcPct val="100000"/>
              </a:lnSpc>
              <a:spcBef>
                <a:spcPts val="0"/>
              </a:spcBef>
              <a:spcAft>
                <a:spcPts val="0"/>
              </a:spcAft>
              <a:buClr>
                <a:srgbClr val="FFFFFF"/>
              </a:buClr>
              <a:buSzPts val="1500"/>
              <a:buFont typeface="Roboto"/>
              <a:buChar char="●"/>
            </a:pPr>
            <a:r>
              <a:rPr lang="en" sz="1500" b="0" i="0" u="none" strike="noStrike" cap="none">
                <a:solidFill>
                  <a:srgbClr val="FFFFFF"/>
                </a:solidFill>
                <a:latin typeface="Roboto"/>
                <a:ea typeface="Roboto"/>
                <a:cs typeface="Roboto"/>
                <a:sym typeface="Roboto"/>
              </a:rPr>
              <a:t>Current SIEM technology struggles to scale to collect and report on so much data.</a:t>
            </a:r>
            <a:endParaRPr sz="1500" b="0" i="0" u="none" strike="noStrike" cap="none">
              <a:solidFill>
                <a:srgbClr val="FFFFFF"/>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a:ea typeface="Roboto"/>
              <a:cs typeface="Roboto"/>
              <a:sym typeface="Roboto"/>
            </a:endParaRPr>
          </a:p>
          <a:p>
            <a:pPr marL="457200" marR="0" lvl="0" indent="-349250" algn="l" rtl="0">
              <a:lnSpc>
                <a:spcPct val="100000"/>
              </a:lnSpc>
              <a:spcBef>
                <a:spcPts val="0"/>
              </a:spcBef>
              <a:spcAft>
                <a:spcPts val="0"/>
              </a:spcAft>
              <a:buClr>
                <a:schemeClr val="lt1"/>
              </a:buClr>
              <a:buSzPts val="1900"/>
              <a:buFont typeface="Roboto"/>
              <a:buChar char="●"/>
            </a:pPr>
            <a:r>
              <a:rPr lang="en" sz="1500" b="0" i="0" u="none" strike="noStrike" cap="none">
                <a:solidFill>
                  <a:schemeClr val="lt1"/>
                </a:solidFill>
                <a:latin typeface="Roboto"/>
                <a:ea typeface="Roboto"/>
                <a:cs typeface="Roboto"/>
                <a:sym typeface="Roboto"/>
              </a:rPr>
              <a:t>Discarding data for budgetary reasons rather than risk considerations</a:t>
            </a:r>
            <a:r>
              <a:rPr lang="en" sz="1100" b="0" i="0" u="none" strike="noStrike" cap="none">
                <a:solidFill>
                  <a:srgbClr val="FFFFFF"/>
                </a:solidFill>
                <a:latin typeface="Roboto"/>
                <a:ea typeface="Roboto"/>
                <a:cs typeface="Roboto"/>
                <a:sym typeface="Roboto"/>
              </a:rPr>
              <a:t>. </a:t>
            </a:r>
            <a:r>
              <a:rPr lang="en" sz="1500" b="0" i="0" u="none" strike="noStrike" cap="none">
                <a:solidFill>
                  <a:srgbClr val="FFFFFF"/>
                </a:solidFill>
                <a:latin typeface="Roboto"/>
                <a:ea typeface="Roboto"/>
                <a:cs typeface="Roboto"/>
                <a:sym typeface="Roboto"/>
              </a:rPr>
              <a:t>Without historical data it’s tough to find the root cause of events, which elevates the risk of repeat attacks. It also helps uncover how long an attack has been occuring. </a:t>
            </a:r>
            <a:endParaRPr sz="1500" b="0" i="0" u="none" strike="noStrike" cap="none">
              <a:solidFill>
                <a:srgbClr val="FFFFFF"/>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oboto"/>
              <a:ea typeface="Roboto"/>
              <a:cs typeface="Roboto"/>
              <a:sym typeface="Roboto"/>
            </a:endParaRPr>
          </a:p>
        </p:txBody>
      </p:sp>
      <p:pic>
        <p:nvPicPr>
          <p:cNvPr id="124" name="Google Shape;124;p3" descr="Google Shape;98;p18"/>
          <p:cNvPicPr preferRelativeResize="0"/>
          <p:nvPr/>
        </p:nvPicPr>
        <p:blipFill rotWithShape="1">
          <a:blip r:embed="rId3">
            <a:alphaModFix/>
          </a:blip>
          <a:srcRect/>
          <a:stretch/>
        </p:blipFill>
        <p:spPr>
          <a:xfrm>
            <a:off x="7068874" y="4610949"/>
            <a:ext cx="1864550" cy="346701"/>
          </a:xfrm>
          <a:prstGeom prst="rect">
            <a:avLst/>
          </a:prstGeom>
          <a:noFill/>
          <a:ln>
            <a:noFill/>
          </a:ln>
        </p:spPr>
      </p:pic>
      <p:sp>
        <p:nvSpPr>
          <p:cNvPr id="125" name="Google Shape;125;p3"/>
          <p:cNvSpPr/>
          <p:nvPr/>
        </p:nvSpPr>
        <p:spPr>
          <a:xfrm>
            <a:off x="-1" y="1714500"/>
            <a:ext cx="42900" cy="1783200"/>
          </a:xfrm>
          <a:prstGeom prst="rect">
            <a:avLst/>
          </a:prstGeom>
          <a:solidFill>
            <a:srgbClr val="FD86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p:cNvSpPr txBox="1">
            <a:spLocks noGrp="1"/>
          </p:cNvSpPr>
          <p:nvPr>
            <p:ph type="body" idx="1"/>
          </p:nvPr>
        </p:nvSpPr>
        <p:spPr>
          <a:xfrm>
            <a:off x="261400" y="163400"/>
            <a:ext cx="5117700" cy="6780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FFFFFF"/>
              </a:buClr>
              <a:buSzPts val="2500"/>
              <a:buFont typeface="Arial"/>
              <a:buNone/>
            </a:pPr>
            <a:r>
              <a:rPr lang="en" sz="3000" i="0" u="none" strike="noStrike" cap="none">
                <a:solidFill>
                  <a:srgbClr val="FF9933"/>
                </a:solidFill>
                <a:latin typeface="Roboto"/>
                <a:ea typeface="Roboto"/>
                <a:cs typeface="Roboto"/>
                <a:sym typeface="Roboto"/>
              </a:rPr>
              <a:t>Problem</a:t>
            </a:r>
            <a:r>
              <a:rPr lang="en" sz="3000">
                <a:solidFill>
                  <a:srgbClr val="FF9933"/>
                </a:solidFill>
                <a:latin typeface="Roboto"/>
                <a:ea typeface="Roboto"/>
                <a:cs typeface="Roboto"/>
                <a:sym typeface="Roboto"/>
              </a:rPr>
              <a:t>s</a:t>
            </a:r>
            <a:r>
              <a:rPr lang="en" sz="3000">
                <a:solidFill>
                  <a:schemeClr val="lt1"/>
                </a:solidFill>
                <a:latin typeface="Roboto"/>
                <a:ea typeface="Roboto"/>
                <a:cs typeface="Roboto"/>
                <a:sym typeface="Roboto"/>
              </a:rPr>
              <a:t> TrafficPeak Solves</a:t>
            </a:r>
            <a:endParaRPr sz="3000">
              <a:solidFill>
                <a:schemeClr val="lt1"/>
              </a:solidFill>
              <a:latin typeface="Roboto"/>
              <a:ea typeface="Roboto"/>
              <a:cs typeface="Roboto"/>
              <a:sym typeface="Roboto"/>
            </a:endParaRPr>
          </a:p>
        </p:txBody>
      </p:sp>
      <p:sp>
        <p:nvSpPr>
          <p:cNvPr id="127" name="Google Shape;127;p3"/>
          <p:cNvSpPr txBox="1"/>
          <p:nvPr/>
        </p:nvSpPr>
        <p:spPr>
          <a:xfrm>
            <a:off x="4572000" y="1003450"/>
            <a:ext cx="4048200" cy="38787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00000"/>
              </a:lnSpc>
              <a:spcBef>
                <a:spcPts val="0"/>
              </a:spcBef>
              <a:spcAft>
                <a:spcPts val="0"/>
              </a:spcAft>
              <a:buClr>
                <a:srgbClr val="FFFFFF"/>
              </a:buClr>
              <a:buSzPts val="1500"/>
              <a:buFont typeface="Roboto"/>
              <a:buChar char="●"/>
            </a:pPr>
            <a:r>
              <a:rPr lang="en" sz="1500" b="0" i="0" u="none" strike="noStrike" cap="none">
                <a:solidFill>
                  <a:srgbClr val="FFFFFF"/>
                </a:solidFill>
                <a:latin typeface="Roboto"/>
                <a:ea typeface="Roboto"/>
                <a:cs typeface="Roboto"/>
                <a:sym typeface="Roboto"/>
              </a:rPr>
              <a:t>Alert fatigue. Can’t find the needle in </a:t>
            </a:r>
            <a:br>
              <a:rPr lang="en" sz="1500" b="0" i="0" u="none" strike="noStrike" cap="none">
                <a:solidFill>
                  <a:srgbClr val="FFFFFF"/>
                </a:solidFill>
                <a:latin typeface="Roboto"/>
                <a:ea typeface="Roboto"/>
                <a:cs typeface="Roboto"/>
                <a:sym typeface="Roboto"/>
              </a:rPr>
            </a:br>
            <a:r>
              <a:rPr lang="en" sz="1500" b="0" i="0" u="none" strike="noStrike" cap="none">
                <a:solidFill>
                  <a:srgbClr val="FFFFFF"/>
                </a:solidFill>
                <a:latin typeface="Roboto"/>
                <a:ea typeface="Roboto"/>
                <a:cs typeface="Roboto"/>
                <a:sym typeface="Roboto"/>
              </a:rPr>
              <a:t>the haystack.</a:t>
            </a:r>
            <a:endParaRPr sz="15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a:ea typeface="Roboto"/>
              <a:cs typeface="Roboto"/>
              <a:sym typeface="Roboto"/>
            </a:endParaRPr>
          </a:p>
          <a:p>
            <a:pPr marL="457200" marR="0" lvl="0" indent="-323850" algn="l" rtl="0">
              <a:lnSpc>
                <a:spcPct val="100000"/>
              </a:lnSpc>
              <a:spcBef>
                <a:spcPts val="0"/>
              </a:spcBef>
              <a:spcAft>
                <a:spcPts val="0"/>
              </a:spcAft>
              <a:buClr>
                <a:srgbClr val="FFFFFF"/>
              </a:buClr>
              <a:buSzPts val="1500"/>
              <a:buFont typeface="Roboto"/>
              <a:buChar char="●"/>
            </a:pPr>
            <a:r>
              <a:rPr lang="en" sz="1500" b="0" i="0" u="none" strike="noStrike" cap="none">
                <a:solidFill>
                  <a:srgbClr val="FFFFFF"/>
                </a:solidFill>
                <a:latin typeface="Roboto"/>
                <a:ea typeface="Roboto"/>
                <a:cs typeface="Roboto"/>
                <a:sym typeface="Roboto"/>
              </a:rPr>
              <a:t>Real-time visibility into imminent threats is hard, especially when data is displayed on multiple dashboards.</a:t>
            </a:r>
            <a:endParaRPr sz="1500" b="0" i="0" u="none" strike="noStrike" cap="none">
              <a:solidFill>
                <a:srgbClr val="FFFFFF"/>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 sz="1500" b="0" i="0" u="none" strike="noStrike" cap="none">
                <a:solidFill>
                  <a:schemeClr val="lt1"/>
                </a:solidFill>
                <a:latin typeface="Roboto"/>
                <a:ea typeface="Roboto"/>
                <a:cs typeface="Roboto"/>
                <a:sym typeface="Roboto"/>
              </a:rPr>
              <a:t>The bigger the data, the slower and more expensive the query process, which lengthens time to mitigation.</a:t>
            </a:r>
            <a:endParaRPr sz="800" b="0" i="0" u="none" strike="noStrike" cap="none">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 calcmode="lin" valueType="num">
                                      <p:cBhvr additive="base">
                                        <p:cTn id="7" dur="2500"/>
                                        <p:tgtEl>
                                          <p:spTgt spid="12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 calcmode="lin" valueType="num">
                                      <p:cBhvr additive="base">
                                        <p:cTn id="12" dur="2500"/>
                                        <p:tgtEl>
                                          <p:spTgt spid="12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 calcmode="lin" valueType="num">
                                      <p:cBhvr additive="base">
                                        <p:cTn id="17" dur="2500"/>
                                        <p:tgtEl>
                                          <p:spTgt spid="12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 calcmode="lin" valueType="num">
                                      <p:cBhvr additive="base">
                                        <p:cTn id="22" dur="2500"/>
                                        <p:tgtEl>
                                          <p:spTgt spid="12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23">
                                            <p:txEl>
                                              <p:pRg st="4" end="4"/>
                                            </p:txEl>
                                          </p:spTgt>
                                        </p:tgtEl>
                                        <p:attrNameLst>
                                          <p:attrName>style.visibility</p:attrName>
                                        </p:attrNameLst>
                                      </p:cBhvr>
                                      <p:to>
                                        <p:strVal val="visible"/>
                                      </p:to>
                                    </p:set>
                                    <p:anim calcmode="lin" valueType="num">
                                      <p:cBhvr additive="base">
                                        <p:cTn id="27" dur="2500"/>
                                        <p:tgtEl>
                                          <p:spTgt spid="12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23">
                                            <p:txEl>
                                              <p:pRg st="5" end="5"/>
                                            </p:txEl>
                                          </p:spTgt>
                                        </p:tgtEl>
                                        <p:attrNameLst>
                                          <p:attrName>style.visibility</p:attrName>
                                        </p:attrNameLst>
                                      </p:cBhvr>
                                      <p:to>
                                        <p:strVal val="visible"/>
                                      </p:to>
                                    </p:set>
                                    <p:anim calcmode="lin" valueType="num">
                                      <p:cBhvr additive="base">
                                        <p:cTn id="32" dur="2500"/>
                                        <p:tgtEl>
                                          <p:spTgt spid="12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3">
                                            <p:txEl>
                                              <p:pRg st="6" end="6"/>
                                            </p:txEl>
                                          </p:spTgt>
                                        </p:tgtEl>
                                        <p:attrNameLst>
                                          <p:attrName>style.visibility</p:attrName>
                                        </p:attrNameLst>
                                      </p:cBhvr>
                                      <p:to>
                                        <p:strVal val="visible"/>
                                      </p:to>
                                    </p:set>
                                    <p:anim calcmode="lin" valueType="num">
                                      <p:cBhvr additive="base">
                                        <p:cTn id="37" dur="2500"/>
                                        <p:tgtEl>
                                          <p:spTgt spid="123">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p:nvPr/>
        </p:nvSpPr>
        <p:spPr>
          <a:xfrm>
            <a:off x="311700" y="1078300"/>
            <a:ext cx="3503100" cy="3243900"/>
          </a:xfrm>
          <a:prstGeom prst="rect">
            <a:avLst/>
          </a:prstGeom>
          <a:noFill/>
          <a:ln>
            <a:noFill/>
          </a:ln>
        </p:spPr>
        <p:txBody>
          <a:bodyPr spcFirstLastPara="1" wrap="square" lIns="91400" tIns="91400" rIns="91400" bIns="91400" anchor="t" anchorCtr="0">
            <a:noAutofit/>
          </a:bodyPr>
          <a:lstStyle/>
          <a:p>
            <a:pPr marL="457200" marR="0" lvl="0" indent="-314325" algn="l" rtl="0">
              <a:lnSpc>
                <a:spcPct val="115000"/>
              </a:lnSpc>
              <a:spcBef>
                <a:spcPts val="0"/>
              </a:spcBef>
              <a:spcAft>
                <a:spcPts val="0"/>
              </a:spcAft>
              <a:buClr>
                <a:srgbClr val="FFFFFF"/>
              </a:buClr>
              <a:buSzPts val="1350"/>
              <a:buFont typeface="Roboto"/>
              <a:buChar char="●"/>
            </a:pPr>
            <a:r>
              <a:rPr lang="en" sz="1350" b="0" i="0" u="none" strike="noStrike" cap="none">
                <a:solidFill>
                  <a:srgbClr val="FFFFFF"/>
                </a:solidFill>
                <a:latin typeface="Roboto"/>
                <a:ea typeface="Roboto"/>
                <a:cs typeface="Roboto"/>
                <a:sym typeface="Roboto"/>
              </a:rPr>
              <a:t>Reduce observability costs by 75%. Repurpose your resources on other priority projects. </a:t>
            </a:r>
            <a:endParaRPr sz="1350" b="0" i="0" u="none" strike="noStrike" cap="none">
              <a:solidFill>
                <a:srgbClr val="FFFFFF"/>
              </a:solidFill>
              <a:latin typeface="Roboto"/>
              <a:ea typeface="Roboto"/>
              <a:cs typeface="Roboto"/>
              <a:sym typeface="Roboto"/>
            </a:endParaRPr>
          </a:p>
          <a:p>
            <a:pPr marL="457200" marR="0" lvl="0" indent="-314325" algn="l" rtl="0">
              <a:lnSpc>
                <a:spcPct val="115000"/>
              </a:lnSpc>
              <a:spcBef>
                <a:spcPts val="1000"/>
              </a:spcBef>
              <a:spcAft>
                <a:spcPts val="0"/>
              </a:spcAft>
              <a:buClr>
                <a:srgbClr val="FFFFFF"/>
              </a:buClr>
              <a:buSzPts val="1350"/>
              <a:buFont typeface="Roboto"/>
              <a:buChar char="●"/>
            </a:pPr>
            <a:r>
              <a:rPr lang="en" sz="1350" b="0" i="0" u="none" strike="noStrike" cap="none">
                <a:solidFill>
                  <a:srgbClr val="FFFFFF"/>
                </a:solidFill>
                <a:latin typeface="Roboto"/>
                <a:ea typeface="Roboto"/>
                <a:cs typeface="Roboto"/>
                <a:sym typeface="Roboto"/>
              </a:rPr>
              <a:t>Ingest as much data as you want and retain it for 15 months or longer. </a:t>
            </a:r>
            <a:endParaRPr sz="1350" b="0" i="0" u="none" strike="noStrike" cap="none">
              <a:solidFill>
                <a:srgbClr val="FFFFFF"/>
              </a:solidFill>
              <a:latin typeface="Roboto"/>
              <a:ea typeface="Roboto"/>
              <a:cs typeface="Roboto"/>
              <a:sym typeface="Roboto"/>
            </a:endParaRPr>
          </a:p>
          <a:p>
            <a:pPr marL="457200" marR="0" lvl="0" indent="-314325" algn="l" rtl="0">
              <a:lnSpc>
                <a:spcPct val="115000"/>
              </a:lnSpc>
              <a:spcBef>
                <a:spcPts val="1000"/>
              </a:spcBef>
              <a:spcAft>
                <a:spcPts val="0"/>
              </a:spcAft>
              <a:buClr>
                <a:srgbClr val="FFFFFF"/>
              </a:buClr>
              <a:buSzPts val="1350"/>
              <a:buFont typeface="Roboto"/>
              <a:buChar char="●"/>
            </a:pPr>
            <a:r>
              <a:rPr lang="en" sz="1350" b="0" i="0" u="none" strike="noStrike" cap="none">
                <a:solidFill>
                  <a:srgbClr val="FFFFFF"/>
                </a:solidFill>
                <a:latin typeface="Roboto"/>
                <a:ea typeface="Roboto"/>
                <a:cs typeface="Roboto"/>
                <a:sym typeface="Roboto"/>
              </a:rPr>
              <a:t>Prevent incidents. Use historical data to reduce the risk of repeat attacks and discover how long attacks have been happening.</a:t>
            </a:r>
            <a:endParaRPr sz="1350" b="0" i="0" u="none" strike="noStrike" cap="none">
              <a:solidFill>
                <a:srgbClr val="FFFFFF"/>
              </a:solidFill>
              <a:latin typeface="Roboto"/>
              <a:ea typeface="Roboto"/>
              <a:cs typeface="Roboto"/>
              <a:sym typeface="Roboto"/>
            </a:endParaRPr>
          </a:p>
          <a:p>
            <a:pPr marL="457200" marR="0" lvl="0" indent="-314325" algn="l" rtl="0">
              <a:lnSpc>
                <a:spcPct val="115000"/>
              </a:lnSpc>
              <a:spcBef>
                <a:spcPts val="1000"/>
              </a:spcBef>
              <a:spcAft>
                <a:spcPts val="1000"/>
              </a:spcAft>
              <a:buClr>
                <a:schemeClr val="lt1"/>
              </a:buClr>
              <a:buSzPts val="1350"/>
              <a:buFont typeface="Roboto"/>
              <a:buChar char="●"/>
            </a:pPr>
            <a:r>
              <a:rPr lang="en" sz="1350" b="0" i="0" u="none" strike="noStrike" cap="none">
                <a:solidFill>
                  <a:schemeClr val="lt1"/>
                </a:solidFill>
                <a:latin typeface="Roboto"/>
                <a:ea typeface="Roboto"/>
                <a:cs typeface="Roboto"/>
                <a:sym typeface="Roboto"/>
              </a:rPr>
              <a:t>Uncover incidents in real time by viewing alerts, trends and anomalies in your data, and mitigate them before they impact your users. </a:t>
            </a:r>
            <a:endParaRPr sz="1350" b="0" i="0" u="none" strike="noStrike" cap="none">
              <a:solidFill>
                <a:srgbClr val="FFFFFF"/>
              </a:solidFill>
              <a:latin typeface="Roboto"/>
              <a:ea typeface="Roboto"/>
              <a:cs typeface="Roboto"/>
              <a:sym typeface="Roboto"/>
            </a:endParaRPr>
          </a:p>
        </p:txBody>
      </p:sp>
      <p:sp>
        <p:nvSpPr>
          <p:cNvPr id="133" name="Google Shape;133;p4"/>
          <p:cNvSpPr txBox="1">
            <a:spLocks noGrp="1"/>
          </p:cNvSpPr>
          <p:nvPr>
            <p:ph type="body" idx="1"/>
          </p:nvPr>
        </p:nvSpPr>
        <p:spPr>
          <a:xfrm>
            <a:off x="311699" y="220449"/>
            <a:ext cx="8520600" cy="569100"/>
          </a:xfrm>
          <a:prstGeom prst="rect">
            <a:avLst/>
          </a:prstGeom>
          <a:noFill/>
          <a:ln>
            <a:noFill/>
          </a:ln>
        </p:spPr>
        <p:txBody>
          <a:bodyPr spcFirstLastPara="1" wrap="square" lIns="91400" tIns="91400" rIns="91400" bIns="91400" anchor="t" anchorCtr="0">
            <a:noAutofit/>
          </a:bodyPr>
          <a:lstStyle/>
          <a:p>
            <a:pPr marL="0" marR="0" lvl="0" indent="0" algn="l" rtl="0">
              <a:lnSpc>
                <a:spcPct val="95000"/>
              </a:lnSpc>
              <a:spcBef>
                <a:spcPts val="0"/>
              </a:spcBef>
              <a:spcAft>
                <a:spcPts val="0"/>
              </a:spcAft>
              <a:buClr>
                <a:srgbClr val="FFFFFF"/>
              </a:buClr>
              <a:buSzPts val="2640"/>
              <a:buFont typeface="Arial"/>
              <a:buNone/>
            </a:pPr>
            <a:r>
              <a:rPr lang="en" sz="2940">
                <a:solidFill>
                  <a:schemeClr val="lt1"/>
                </a:solidFill>
                <a:latin typeface="Roboto"/>
                <a:ea typeface="Roboto"/>
                <a:cs typeface="Roboto"/>
                <a:sym typeface="Roboto"/>
              </a:rPr>
              <a:t>What you can</a:t>
            </a:r>
            <a:r>
              <a:rPr lang="en" sz="2940">
                <a:solidFill>
                  <a:srgbClr val="FD8628"/>
                </a:solidFill>
                <a:latin typeface="Roboto"/>
                <a:ea typeface="Roboto"/>
                <a:cs typeface="Roboto"/>
                <a:sym typeface="Roboto"/>
              </a:rPr>
              <a:t> </a:t>
            </a:r>
            <a:r>
              <a:rPr lang="en" sz="2940">
                <a:solidFill>
                  <a:srgbClr val="FF9933"/>
                </a:solidFill>
                <a:latin typeface="Roboto"/>
                <a:ea typeface="Roboto"/>
                <a:cs typeface="Roboto"/>
                <a:sym typeface="Roboto"/>
              </a:rPr>
              <a:t>achieve</a:t>
            </a:r>
            <a:r>
              <a:rPr lang="en" sz="2940">
                <a:solidFill>
                  <a:srgbClr val="FD8628"/>
                </a:solidFill>
                <a:latin typeface="Roboto"/>
                <a:ea typeface="Roboto"/>
                <a:cs typeface="Roboto"/>
                <a:sym typeface="Roboto"/>
              </a:rPr>
              <a:t> </a:t>
            </a:r>
            <a:r>
              <a:rPr lang="en" sz="2940">
                <a:solidFill>
                  <a:schemeClr val="lt1"/>
                </a:solidFill>
                <a:latin typeface="Roboto"/>
                <a:ea typeface="Roboto"/>
                <a:cs typeface="Roboto"/>
                <a:sym typeface="Roboto"/>
              </a:rPr>
              <a:t>with TrafficPeak</a:t>
            </a:r>
            <a:endParaRPr sz="2100">
              <a:solidFill>
                <a:schemeClr val="lt1"/>
              </a:solidFill>
              <a:latin typeface="Roboto"/>
              <a:ea typeface="Roboto"/>
              <a:cs typeface="Roboto"/>
              <a:sym typeface="Roboto"/>
            </a:endParaRPr>
          </a:p>
        </p:txBody>
      </p:sp>
      <p:pic>
        <p:nvPicPr>
          <p:cNvPr id="134" name="Google Shape;134;p4" descr="Google Shape;56;p13"/>
          <p:cNvPicPr preferRelativeResize="0"/>
          <p:nvPr/>
        </p:nvPicPr>
        <p:blipFill rotWithShape="1">
          <a:blip r:embed="rId3">
            <a:alphaModFix/>
          </a:blip>
          <a:srcRect/>
          <a:stretch/>
        </p:blipFill>
        <p:spPr>
          <a:xfrm>
            <a:off x="7068874" y="4610949"/>
            <a:ext cx="1864550" cy="346701"/>
          </a:xfrm>
          <a:prstGeom prst="rect">
            <a:avLst/>
          </a:prstGeom>
          <a:noFill/>
          <a:ln>
            <a:noFill/>
          </a:ln>
        </p:spPr>
      </p:pic>
      <p:sp>
        <p:nvSpPr>
          <p:cNvPr id="135" name="Google Shape;135;p4"/>
          <p:cNvSpPr txBox="1"/>
          <p:nvPr/>
        </p:nvSpPr>
        <p:spPr>
          <a:xfrm>
            <a:off x="311699" y="2319575"/>
            <a:ext cx="6684300" cy="569100"/>
          </a:xfrm>
          <a:prstGeom prst="rect">
            <a:avLst/>
          </a:prstGeom>
          <a:noFill/>
          <a:ln>
            <a:noFill/>
          </a:ln>
        </p:spPr>
        <p:txBody>
          <a:bodyPr spcFirstLastPara="1" wrap="square" lIns="91400" tIns="91400" rIns="91400" bIns="91400" anchor="t" anchorCtr="0">
            <a:normAutofit/>
          </a:bodyPr>
          <a:lstStyle/>
          <a:p>
            <a:pPr marL="0" marR="0" lvl="0" indent="0" algn="r" rtl="0">
              <a:lnSpc>
                <a:spcPct val="115000"/>
              </a:lnSpc>
              <a:spcBef>
                <a:spcPts val="0"/>
              </a:spcBef>
              <a:spcAft>
                <a:spcPts val="0"/>
              </a:spcAft>
              <a:buClr>
                <a:srgbClr val="FFFFFF"/>
              </a:buClr>
              <a:buSzPts val="2640"/>
              <a:buFont typeface="Roboto"/>
              <a:buNone/>
            </a:pPr>
            <a:endParaRPr sz="1400" b="0" i="0" u="none" strike="noStrike" cap="none">
              <a:solidFill>
                <a:srgbClr val="000000"/>
              </a:solidFill>
              <a:latin typeface="Arial"/>
              <a:ea typeface="Arial"/>
              <a:cs typeface="Arial"/>
              <a:sym typeface="Arial"/>
            </a:endParaRPr>
          </a:p>
        </p:txBody>
      </p:sp>
      <p:sp>
        <p:nvSpPr>
          <p:cNvPr id="136" name="Google Shape;136;p4"/>
          <p:cNvSpPr txBox="1"/>
          <p:nvPr/>
        </p:nvSpPr>
        <p:spPr>
          <a:xfrm>
            <a:off x="4120775" y="1078300"/>
            <a:ext cx="3503100" cy="3243900"/>
          </a:xfrm>
          <a:prstGeom prst="rect">
            <a:avLst/>
          </a:prstGeom>
          <a:noFill/>
          <a:ln>
            <a:noFill/>
          </a:ln>
        </p:spPr>
        <p:txBody>
          <a:bodyPr spcFirstLastPara="1" wrap="square" lIns="91400" tIns="91400" rIns="91400" bIns="91400" anchor="t" anchorCtr="0">
            <a:noAutofit/>
          </a:bodyPr>
          <a:lstStyle/>
          <a:p>
            <a:pPr marL="457200" marR="0" lvl="0" indent="-314325" algn="l" rtl="0">
              <a:lnSpc>
                <a:spcPct val="115000"/>
              </a:lnSpc>
              <a:spcBef>
                <a:spcPts val="0"/>
              </a:spcBef>
              <a:spcAft>
                <a:spcPts val="0"/>
              </a:spcAft>
              <a:buClr>
                <a:schemeClr val="lt1"/>
              </a:buClr>
              <a:buSzPts val="1350"/>
              <a:buFont typeface="Roboto"/>
              <a:buChar char="●"/>
            </a:pPr>
            <a:r>
              <a:rPr lang="en" sz="1350" b="0" i="0" u="none" strike="noStrike" cap="none">
                <a:solidFill>
                  <a:schemeClr val="lt1"/>
                </a:solidFill>
                <a:latin typeface="Roboto"/>
                <a:ea typeface="Roboto"/>
                <a:cs typeface="Roboto"/>
                <a:sym typeface="Roboto"/>
              </a:rPr>
              <a:t>Find the data you need in seconds, no matter its age. Keep all data hot.</a:t>
            </a:r>
            <a:endParaRPr sz="1350" b="0" i="0" u="none" strike="noStrike" cap="none">
              <a:solidFill>
                <a:schemeClr val="lt1"/>
              </a:solidFill>
              <a:latin typeface="Roboto"/>
              <a:ea typeface="Roboto"/>
              <a:cs typeface="Roboto"/>
              <a:sym typeface="Roboto"/>
            </a:endParaRPr>
          </a:p>
          <a:p>
            <a:pPr marL="457200" marR="0" lvl="0" indent="-314325" algn="l" rtl="0">
              <a:lnSpc>
                <a:spcPct val="115000"/>
              </a:lnSpc>
              <a:spcBef>
                <a:spcPts val="1000"/>
              </a:spcBef>
              <a:spcAft>
                <a:spcPts val="0"/>
              </a:spcAft>
              <a:buClr>
                <a:schemeClr val="lt1"/>
              </a:buClr>
              <a:buSzPts val="1350"/>
              <a:buFont typeface="Roboto"/>
              <a:buChar char="●"/>
            </a:pPr>
            <a:r>
              <a:rPr lang="en" sz="1350" b="0" i="0" u="none" strike="noStrike" cap="none">
                <a:solidFill>
                  <a:schemeClr val="lt1"/>
                </a:solidFill>
                <a:latin typeface="Roboto"/>
                <a:ea typeface="Roboto"/>
                <a:cs typeface="Roboto"/>
                <a:sym typeface="Roboto"/>
              </a:rPr>
              <a:t>Ingest and combine all data types - DS2, SIEM, mPulse, DNS and CMCD - into one unified dashboard view of the data that matters most. </a:t>
            </a:r>
            <a:endParaRPr sz="1350" b="0" i="0" u="none" strike="noStrike" cap="none">
              <a:solidFill>
                <a:schemeClr val="lt1"/>
              </a:solidFill>
              <a:latin typeface="Roboto"/>
              <a:ea typeface="Roboto"/>
              <a:cs typeface="Roboto"/>
              <a:sym typeface="Roboto"/>
            </a:endParaRPr>
          </a:p>
          <a:p>
            <a:pPr marL="457200" marR="0" lvl="0" indent="-314325" algn="l" rtl="0">
              <a:lnSpc>
                <a:spcPct val="115000"/>
              </a:lnSpc>
              <a:spcBef>
                <a:spcPts val="1000"/>
              </a:spcBef>
              <a:spcAft>
                <a:spcPts val="1000"/>
              </a:spcAft>
              <a:buClr>
                <a:schemeClr val="lt1"/>
              </a:buClr>
              <a:buSzPts val="1350"/>
              <a:buFont typeface="Roboto"/>
              <a:buChar char="●"/>
            </a:pPr>
            <a:r>
              <a:rPr lang="en" sz="1350" b="0" i="0" u="none" strike="noStrike" cap="none">
                <a:solidFill>
                  <a:schemeClr val="lt1"/>
                </a:solidFill>
                <a:latin typeface="Roboto"/>
                <a:ea typeface="Roboto"/>
                <a:cs typeface="Roboto"/>
                <a:sym typeface="Roboto"/>
              </a:rPr>
              <a:t>Integrate Akamai SIEM and other data feeds with one click. No extra provisioning needed.</a:t>
            </a:r>
            <a:endParaRPr sz="1350" b="0" i="0" u="none" strike="noStrike" cap="none">
              <a:solidFill>
                <a:srgbClr val="FFFFFF"/>
              </a:solidFill>
              <a:latin typeface="Roboto"/>
              <a:ea typeface="Roboto"/>
              <a:cs typeface="Roboto"/>
              <a:sym typeface="Roboto"/>
            </a:endParaRPr>
          </a:p>
        </p:txBody>
      </p:sp>
      <p:sp>
        <p:nvSpPr>
          <p:cNvPr id="137" name="Google Shape;137;p4"/>
          <p:cNvSpPr/>
          <p:nvPr/>
        </p:nvSpPr>
        <p:spPr>
          <a:xfrm>
            <a:off x="-1" y="1714500"/>
            <a:ext cx="42900" cy="1783200"/>
          </a:xfrm>
          <a:prstGeom prst="rect">
            <a:avLst/>
          </a:prstGeom>
          <a:solidFill>
            <a:srgbClr val="FD86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body" idx="1"/>
          </p:nvPr>
        </p:nvSpPr>
        <p:spPr>
          <a:xfrm>
            <a:off x="254749" y="238549"/>
            <a:ext cx="8520600" cy="569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FFFFFF"/>
              </a:buClr>
              <a:buSzPts val="2640"/>
              <a:buFont typeface="Arial"/>
              <a:buNone/>
            </a:pPr>
            <a:r>
              <a:rPr lang="en" sz="3000">
                <a:solidFill>
                  <a:schemeClr val="lt1"/>
                </a:solidFill>
                <a:latin typeface="Roboto"/>
                <a:ea typeface="Roboto"/>
                <a:cs typeface="Roboto"/>
                <a:sym typeface="Roboto"/>
              </a:rPr>
              <a:t>How it Works</a:t>
            </a:r>
            <a:endParaRPr sz="3000">
              <a:solidFill>
                <a:schemeClr val="lt1"/>
              </a:solidFill>
              <a:latin typeface="Roboto"/>
              <a:ea typeface="Roboto"/>
              <a:cs typeface="Roboto"/>
              <a:sym typeface="Roboto"/>
            </a:endParaRPr>
          </a:p>
        </p:txBody>
      </p:sp>
      <p:sp>
        <p:nvSpPr>
          <p:cNvPr id="143" name="Google Shape;143;p5"/>
          <p:cNvSpPr/>
          <p:nvPr/>
        </p:nvSpPr>
        <p:spPr>
          <a:xfrm>
            <a:off x="3591000" y="1097550"/>
            <a:ext cx="4644300" cy="3612900"/>
          </a:xfrm>
          <a:prstGeom prst="roundRect">
            <a:avLst>
              <a:gd name="adj" fmla="val 6508"/>
            </a:avLst>
          </a:prstGeom>
          <a:solidFill>
            <a:schemeClr val="lt1"/>
          </a:solidFill>
          <a:ln w="19050" cap="flat" cmpd="sng">
            <a:solidFill>
              <a:srgbClr val="009CDE"/>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4" name="Google Shape;144;p5"/>
          <p:cNvPicPr preferRelativeResize="0"/>
          <p:nvPr/>
        </p:nvPicPr>
        <p:blipFill rotWithShape="1">
          <a:blip r:embed="rId3">
            <a:alphaModFix/>
          </a:blip>
          <a:srcRect/>
          <a:stretch/>
        </p:blipFill>
        <p:spPr>
          <a:xfrm>
            <a:off x="3933782" y="1310845"/>
            <a:ext cx="4159826" cy="3234243"/>
          </a:xfrm>
          <a:prstGeom prst="rect">
            <a:avLst/>
          </a:prstGeom>
          <a:noFill/>
          <a:ln>
            <a:noFill/>
          </a:ln>
        </p:spPr>
      </p:pic>
      <p:sp>
        <p:nvSpPr>
          <p:cNvPr id="145" name="Google Shape;145;p5"/>
          <p:cNvSpPr txBox="1"/>
          <p:nvPr/>
        </p:nvSpPr>
        <p:spPr>
          <a:xfrm>
            <a:off x="311700" y="1097550"/>
            <a:ext cx="3111300" cy="37392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250" b="0" i="0" u="none" strike="noStrike" cap="none">
                <a:solidFill>
                  <a:srgbClr val="FF9933"/>
                </a:solidFill>
                <a:latin typeface="Roboto"/>
                <a:ea typeface="Roboto"/>
                <a:cs typeface="Roboto"/>
                <a:sym typeface="Roboto"/>
              </a:rPr>
              <a:t>Ingest live data streams from any device or application</a:t>
            </a:r>
            <a:endParaRPr sz="1250" b="0" i="0" u="none" strike="noStrike" cap="none">
              <a:solidFill>
                <a:srgbClr val="FF9933"/>
              </a:solidFill>
              <a:latin typeface="Roboto"/>
              <a:ea typeface="Roboto"/>
              <a:cs typeface="Roboto"/>
              <a:sym typeface="Roboto"/>
            </a:endParaRPr>
          </a:p>
          <a:p>
            <a:pPr marL="342900" marR="0" lvl="0" indent="-177800" algn="l" rtl="0">
              <a:lnSpc>
                <a:spcPct val="100000"/>
              </a:lnSpc>
              <a:spcBef>
                <a:spcPts val="1000"/>
              </a:spcBef>
              <a:spcAft>
                <a:spcPts val="0"/>
              </a:spcAft>
              <a:buClr>
                <a:srgbClr val="FFFFFF"/>
              </a:buClr>
              <a:buSzPts val="1000"/>
              <a:buFont typeface="Roboto"/>
              <a:buChar char="●"/>
            </a:pPr>
            <a:r>
              <a:rPr lang="en" sz="1000" b="0" i="0" u="none" strike="noStrike" cap="none">
                <a:solidFill>
                  <a:srgbClr val="FFFFFF"/>
                </a:solidFill>
                <a:latin typeface="Roboto"/>
                <a:ea typeface="Roboto"/>
                <a:cs typeface="Roboto"/>
                <a:sym typeface="Roboto"/>
              </a:rPr>
              <a:t>HTTP API</a:t>
            </a:r>
            <a:endParaRPr sz="1000" b="0" i="0" u="none" strike="noStrike" cap="none">
              <a:solidFill>
                <a:srgbClr val="FFFFFF"/>
              </a:solidFill>
              <a:latin typeface="Roboto"/>
              <a:ea typeface="Roboto"/>
              <a:cs typeface="Roboto"/>
              <a:sym typeface="Roboto"/>
            </a:endParaRPr>
          </a:p>
          <a:p>
            <a:pPr marL="342900" marR="0" lvl="0" indent="-177800" algn="l" rtl="0">
              <a:lnSpc>
                <a:spcPct val="100000"/>
              </a:lnSpc>
              <a:spcBef>
                <a:spcPts val="0"/>
              </a:spcBef>
              <a:spcAft>
                <a:spcPts val="0"/>
              </a:spcAft>
              <a:buClr>
                <a:srgbClr val="FFFFFF"/>
              </a:buClr>
              <a:buSzPts val="1000"/>
              <a:buFont typeface="Roboto"/>
              <a:buChar char="●"/>
            </a:pPr>
            <a:r>
              <a:rPr lang="en" sz="1000" b="0" i="0" u="none" strike="noStrike" cap="none">
                <a:solidFill>
                  <a:srgbClr val="FFFFFF"/>
                </a:solidFill>
                <a:latin typeface="Roboto"/>
                <a:ea typeface="Roboto"/>
                <a:cs typeface="Roboto"/>
                <a:sym typeface="Roboto"/>
              </a:rPr>
              <a:t>Kafka/Kinesis integration</a:t>
            </a:r>
            <a:endParaRPr sz="1000" b="0" i="0" u="none" strike="noStrike" cap="none">
              <a:solidFill>
                <a:srgbClr val="FFFFFF"/>
              </a:solidFill>
              <a:latin typeface="Roboto"/>
              <a:ea typeface="Roboto"/>
              <a:cs typeface="Roboto"/>
              <a:sym typeface="Roboto"/>
            </a:endParaRPr>
          </a:p>
          <a:p>
            <a:pPr marL="342900" marR="0" lvl="0" indent="-177800" algn="l" rtl="0">
              <a:lnSpc>
                <a:spcPct val="100000"/>
              </a:lnSpc>
              <a:spcBef>
                <a:spcPts val="0"/>
              </a:spcBef>
              <a:spcAft>
                <a:spcPts val="0"/>
              </a:spcAft>
              <a:buClr>
                <a:srgbClr val="FFFFFF"/>
              </a:buClr>
              <a:buSzPts val="1000"/>
              <a:buFont typeface="Roboto"/>
              <a:buChar char="●"/>
            </a:pPr>
            <a:r>
              <a:rPr lang="en" sz="1000" b="0" i="0" u="none" strike="noStrike" cap="none">
                <a:solidFill>
                  <a:srgbClr val="FFFFFF"/>
                </a:solidFill>
                <a:latin typeface="Roboto"/>
                <a:ea typeface="Roboto"/>
                <a:cs typeface="Roboto"/>
                <a:sym typeface="Roboto"/>
              </a:rPr>
              <a:t>Prometheus integration</a:t>
            </a:r>
            <a:endParaRPr sz="1000" b="0" i="0" u="none" strike="noStrike" cap="none">
              <a:solidFill>
                <a:srgbClr val="FFFFFF"/>
              </a:solidFill>
              <a:latin typeface="Roboto"/>
              <a:ea typeface="Roboto"/>
              <a:cs typeface="Roboto"/>
              <a:sym typeface="Roboto"/>
            </a:endParaRPr>
          </a:p>
          <a:p>
            <a:pPr marL="342900" marR="0" lvl="0" indent="-177800" algn="l" rtl="0">
              <a:lnSpc>
                <a:spcPct val="100000"/>
              </a:lnSpc>
              <a:spcBef>
                <a:spcPts val="0"/>
              </a:spcBef>
              <a:spcAft>
                <a:spcPts val="0"/>
              </a:spcAft>
              <a:buClr>
                <a:srgbClr val="FFFFFF"/>
              </a:buClr>
              <a:buSzPts val="1000"/>
              <a:buFont typeface="Roboto"/>
              <a:buChar char="●"/>
            </a:pPr>
            <a:r>
              <a:rPr lang="en" sz="1000" b="0" i="0" u="none" strike="noStrike" cap="none">
                <a:solidFill>
                  <a:srgbClr val="FFFFFF"/>
                </a:solidFill>
                <a:latin typeface="Roboto"/>
                <a:ea typeface="Roboto"/>
                <a:cs typeface="Roboto"/>
                <a:sym typeface="Roboto"/>
              </a:rPr>
              <a:t>Storage API</a:t>
            </a:r>
            <a:endParaRPr sz="10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50"/>
              <a:buFont typeface="Arial"/>
              <a:buNone/>
            </a:pPr>
            <a:r>
              <a:rPr lang="en" sz="1250" b="0" i="0" u="none" strike="noStrike" cap="none">
                <a:solidFill>
                  <a:srgbClr val="FF9933"/>
                </a:solidFill>
                <a:latin typeface="Roboto"/>
                <a:ea typeface="Roboto"/>
                <a:cs typeface="Roboto"/>
                <a:sym typeface="Roboto"/>
              </a:rPr>
              <a:t>In-line transformation and enrichment</a:t>
            </a:r>
            <a:endParaRPr sz="1250" b="0" i="0" u="none" strike="noStrike" cap="none">
              <a:solidFill>
                <a:srgbClr val="FF9933"/>
              </a:solidFill>
              <a:latin typeface="Roboto"/>
              <a:ea typeface="Roboto"/>
              <a:cs typeface="Roboto"/>
              <a:sym typeface="Roboto"/>
            </a:endParaRPr>
          </a:p>
          <a:p>
            <a:pPr marL="342900" marR="0" lvl="0" indent="-177800" algn="l" rtl="0">
              <a:lnSpc>
                <a:spcPct val="100000"/>
              </a:lnSpc>
              <a:spcBef>
                <a:spcPts val="1000"/>
              </a:spcBef>
              <a:spcAft>
                <a:spcPts val="0"/>
              </a:spcAft>
              <a:buClr>
                <a:srgbClr val="FFFFFF"/>
              </a:buClr>
              <a:buSzPts val="1000"/>
              <a:buFont typeface="Roboto"/>
              <a:buChar char="●"/>
            </a:pPr>
            <a:r>
              <a:rPr lang="en" sz="1000" b="0" i="0" u="none" strike="noStrike" cap="none">
                <a:solidFill>
                  <a:srgbClr val="FFFFFF"/>
                </a:solidFill>
                <a:latin typeface="Roboto"/>
                <a:ea typeface="Roboto"/>
                <a:cs typeface="Roboto"/>
                <a:sym typeface="Roboto"/>
              </a:rPr>
              <a:t>SQL-based transforms</a:t>
            </a:r>
            <a:endParaRPr sz="1000" b="0" i="0" u="none" strike="noStrike" cap="none">
              <a:solidFill>
                <a:srgbClr val="FFFFFF"/>
              </a:solidFill>
              <a:latin typeface="Roboto"/>
              <a:ea typeface="Roboto"/>
              <a:cs typeface="Roboto"/>
              <a:sym typeface="Roboto"/>
            </a:endParaRPr>
          </a:p>
          <a:p>
            <a:pPr marL="342900" marR="0" lvl="0" indent="-177800" algn="l" rtl="0">
              <a:lnSpc>
                <a:spcPct val="100000"/>
              </a:lnSpc>
              <a:spcBef>
                <a:spcPts val="0"/>
              </a:spcBef>
              <a:spcAft>
                <a:spcPts val="0"/>
              </a:spcAft>
              <a:buClr>
                <a:srgbClr val="FFFFFF"/>
              </a:buClr>
              <a:buSzPts val="1000"/>
              <a:buFont typeface="Roboto"/>
              <a:buChar char="●"/>
            </a:pPr>
            <a:r>
              <a:rPr lang="en" sz="1000" b="0" i="0" u="none" strike="noStrike" cap="none">
                <a:solidFill>
                  <a:srgbClr val="FFFFFF"/>
                </a:solidFill>
                <a:latin typeface="Roboto"/>
                <a:ea typeface="Roboto"/>
                <a:cs typeface="Roboto"/>
                <a:sym typeface="Roboto"/>
              </a:rPr>
              <a:t>Custom dictionaries</a:t>
            </a:r>
            <a:endParaRPr sz="1000" b="0" i="0" u="none" strike="noStrike" cap="none">
              <a:solidFill>
                <a:srgbClr val="FFFFFF"/>
              </a:solidFill>
              <a:latin typeface="Roboto"/>
              <a:ea typeface="Roboto"/>
              <a:cs typeface="Roboto"/>
              <a:sym typeface="Roboto"/>
            </a:endParaRPr>
          </a:p>
          <a:p>
            <a:pPr marL="342900" marR="0" lvl="0" indent="-177800" algn="l" rtl="0">
              <a:lnSpc>
                <a:spcPct val="100000"/>
              </a:lnSpc>
              <a:spcBef>
                <a:spcPts val="0"/>
              </a:spcBef>
              <a:spcAft>
                <a:spcPts val="0"/>
              </a:spcAft>
              <a:buClr>
                <a:srgbClr val="FFFFFF"/>
              </a:buClr>
              <a:buSzPts val="1000"/>
              <a:buFont typeface="Roboto"/>
              <a:buChar char="●"/>
            </a:pPr>
            <a:r>
              <a:rPr lang="en" sz="1000" b="0" i="0" u="none" strike="noStrike" cap="none">
                <a:solidFill>
                  <a:srgbClr val="FFFFFF"/>
                </a:solidFill>
                <a:latin typeface="Roboto"/>
                <a:ea typeface="Roboto"/>
                <a:cs typeface="Roboto"/>
                <a:sym typeface="Roboto"/>
              </a:rPr>
              <a:t>Automated indexing of every dimension</a:t>
            </a:r>
            <a:endParaRPr sz="1000" b="0" i="0" u="none" strike="noStrike" cap="none">
              <a:solidFill>
                <a:srgbClr val="FFFFFF"/>
              </a:solidFill>
              <a:latin typeface="Roboto"/>
              <a:ea typeface="Roboto"/>
              <a:cs typeface="Roboto"/>
              <a:sym typeface="Roboto"/>
            </a:endParaRPr>
          </a:p>
          <a:p>
            <a:pPr marL="342900" marR="0" lvl="0" indent="-177800" algn="l" rtl="0">
              <a:lnSpc>
                <a:spcPct val="100000"/>
              </a:lnSpc>
              <a:spcBef>
                <a:spcPts val="0"/>
              </a:spcBef>
              <a:spcAft>
                <a:spcPts val="0"/>
              </a:spcAft>
              <a:buClr>
                <a:srgbClr val="FFFFFF"/>
              </a:buClr>
              <a:buSzPts val="1000"/>
              <a:buFont typeface="Roboto"/>
              <a:buChar char="●"/>
            </a:pPr>
            <a:r>
              <a:rPr lang="en" sz="1000" b="0" i="0" u="none" strike="noStrike" cap="none">
                <a:solidFill>
                  <a:srgbClr val="FFFFFF"/>
                </a:solidFill>
                <a:latin typeface="Roboto"/>
                <a:ea typeface="Roboto"/>
                <a:cs typeface="Roboto"/>
                <a:sym typeface="Roboto"/>
              </a:rPr>
              <a:t>Full text search capabilities</a:t>
            </a:r>
            <a:endParaRPr sz="10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5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50" b="0" i="0" u="none" strike="noStrike" cap="none">
                <a:solidFill>
                  <a:srgbClr val="FF9933"/>
                </a:solidFill>
                <a:latin typeface="Roboto"/>
                <a:ea typeface="Roboto"/>
                <a:cs typeface="Roboto"/>
                <a:sym typeface="Roboto"/>
              </a:rPr>
              <a:t>Real-time materialized views</a:t>
            </a:r>
            <a:endParaRPr sz="1250" b="0" i="0" u="none" strike="noStrike" cap="none">
              <a:solidFill>
                <a:srgbClr val="FF9933"/>
              </a:solidFill>
              <a:latin typeface="Roboto"/>
              <a:ea typeface="Roboto"/>
              <a:cs typeface="Roboto"/>
              <a:sym typeface="Roboto"/>
            </a:endParaRPr>
          </a:p>
          <a:p>
            <a:pPr marL="342900" marR="0" lvl="0" indent="-177800" algn="l" rtl="0">
              <a:lnSpc>
                <a:spcPct val="100000"/>
              </a:lnSpc>
              <a:spcBef>
                <a:spcPts val="1000"/>
              </a:spcBef>
              <a:spcAft>
                <a:spcPts val="0"/>
              </a:spcAft>
              <a:buClr>
                <a:schemeClr val="lt1"/>
              </a:buClr>
              <a:buSzPts val="1000"/>
              <a:buFont typeface="Roboto"/>
              <a:buChar char="●"/>
            </a:pPr>
            <a:r>
              <a:rPr lang="en" sz="1000" b="0" i="0" u="none" strike="noStrike" cap="none">
                <a:solidFill>
                  <a:schemeClr val="lt1"/>
                </a:solidFill>
                <a:latin typeface="Roboto"/>
                <a:ea typeface="Roboto"/>
                <a:cs typeface="Roboto"/>
                <a:sym typeface="Roboto"/>
              </a:rPr>
              <a:t>No ETL required</a:t>
            </a:r>
            <a:endParaRPr sz="1000" b="0"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50" b="0"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rgbClr val="FFFFFF"/>
              </a:solidFill>
              <a:latin typeface="Roboto"/>
              <a:ea typeface="Roboto"/>
              <a:cs typeface="Roboto"/>
              <a:sym typeface="Roboto"/>
            </a:endParaRPr>
          </a:p>
        </p:txBody>
      </p:sp>
      <p:sp>
        <p:nvSpPr>
          <p:cNvPr id="146" name="Google Shape;146;p5"/>
          <p:cNvSpPr/>
          <p:nvPr/>
        </p:nvSpPr>
        <p:spPr>
          <a:xfrm>
            <a:off x="-1" y="1714500"/>
            <a:ext cx="42900" cy="1783200"/>
          </a:xfrm>
          <a:prstGeom prst="rect">
            <a:avLst/>
          </a:prstGeom>
          <a:solidFill>
            <a:srgbClr val="FD86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3508238" y="633050"/>
            <a:ext cx="5010900" cy="38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Collect, Retain, Query </a:t>
            </a:r>
            <a:r>
              <a:rPr lang="en" sz="1800" b="0" i="0" u="none" strike="noStrike" cap="none">
                <a:solidFill>
                  <a:schemeClr val="accent4"/>
                </a:solidFill>
                <a:latin typeface="Arial"/>
                <a:ea typeface="Arial"/>
                <a:cs typeface="Arial"/>
                <a:sym typeface="Arial"/>
              </a:rPr>
              <a:t>All Time Stamped Data</a:t>
            </a:r>
            <a:r>
              <a:rPr lang="en" sz="1800" b="0" i="0" u="none" strike="noStrike" cap="none">
                <a:solidFill>
                  <a:srgbClr val="585858"/>
                </a:solidFill>
                <a:latin typeface="Arial"/>
                <a:ea typeface="Arial"/>
                <a:cs typeface="Arial"/>
                <a:sym typeface="Arial"/>
              </a:rPr>
              <a:t> </a:t>
            </a:r>
            <a:endParaRPr sz="1800" b="0" i="0" u="none" strike="noStrike" cap="none">
              <a:solidFill>
                <a:srgbClr val="585858"/>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688be0a094_0_53"/>
          <p:cNvSpPr txBox="1">
            <a:spLocks noGrp="1"/>
          </p:cNvSpPr>
          <p:nvPr>
            <p:ph type="title"/>
          </p:nvPr>
        </p:nvSpPr>
        <p:spPr>
          <a:xfrm>
            <a:off x="311700" y="265176"/>
            <a:ext cx="8520600" cy="630900"/>
          </a:xfrm>
          <a:prstGeom prst="rect">
            <a:avLst/>
          </a:prstGeom>
        </p:spPr>
        <p:txBody>
          <a:bodyPr spcFirstLastPara="1" wrap="square" lIns="91400" tIns="91400" rIns="91400" bIns="91400" anchor="b" anchorCtr="0">
            <a:spAutoFit/>
          </a:bodyPr>
          <a:lstStyle/>
          <a:p>
            <a:pPr marL="0" lvl="0" indent="0" algn="l" rtl="0">
              <a:spcBef>
                <a:spcPts val="0"/>
              </a:spcBef>
              <a:spcAft>
                <a:spcPts val="0"/>
              </a:spcAft>
              <a:buNone/>
            </a:pPr>
            <a:r>
              <a:rPr lang="en" sz="2900">
                <a:solidFill>
                  <a:schemeClr val="lt1"/>
                </a:solidFill>
                <a:latin typeface="Roboto"/>
                <a:ea typeface="Roboto"/>
                <a:cs typeface="Roboto"/>
                <a:sym typeface="Roboto"/>
              </a:rPr>
              <a:t>Upsell</a:t>
            </a:r>
            <a:r>
              <a:rPr lang="en" sz="2900">
                <a:solidFill>
                  <a:srgbClr val="FF9933"/>
                </a:solidFill>
                <a:latin typeface="Roboto"/>
                <a:ea typeface="Roboto"/>
                <a:cs typeface="Roboto"/>
                <a:sym typeface="Roboto"/>
              </a:rPr>
              <a:t> Grafana Enterprise</a:t>
            </a:r>
            <a:endParaRPr sz="2900">
              <a:solidFill>
                <a:schemeClr val="lt1"/>
              </a:solidFill>
              <a:latin typeface="Roboto"/>
              <a:ea typeface="Roboto"/>
              <a:cs typeface="Roboto"/>
              <a:sym typeface="Roboto"/>
            </a:endParaRPr>
          </a:p>
        </p:txBody>
      </p:sp>
      <p:sp>
        <p:nvSpPr>
          <p:cNvPr id="153" name="Google Shape;153;g2688be0a094_0_53"/>
          <p:cNvSpPr txBox="1">
            <a:spLocks noGrp="1"/>
          </p:cNvSpPr>
          <p:nvPr>
            <p:ph type="body" idx="1"/>
          </p:nvPr>
        </p:nvSpPr>
        <p:spPr>
          <a:xfrm>
            <a:off x="311700" y="1176975"/>
            <a:ext cx="7817100" cy="3663300"/>
          </a:xfrm>
          <a:prstGeom prst="rect">
            <a:avLst/>
          </a:prstGeom>
        </p:spPr>
        <p:txBody>
          <a:bodyPr spcFirstLastPara="1" wrap="square" lIns="91400" tIns="91400" rIns="91400" bIns="91400" anchor="t" anchorCtr="0">
            <a:noAutofit/>
          </a:bodyPr>
          <a:lstStyle/>
          <a:p>
            <a:pPr marL="0" lvl="0" indent="0" algn="l" rtl="0">
              <a:lnSpc>
                <a:spcPct val="115000"/>
              </a:lnSpc>
              <a:spcBef>
                <a:spcPts val="0"/>
              </a:spcBef>
              <a:spcAft>
                <a:spcPts val="0"/>
              </a:spcAft>
              <a:buNone/>
            </a:pPr>
            <a:r>
              <a:rPr lang="en" sz="1200" b="1">
                <a:solidFill>
                  <a:schemeClr val="lt1"/>
                </a:solidFill>
                <a:latin typeface="Roboto"/>
                <a:ea typeface="Roboto"/>
                <a:cs typeface="Roboto"/>
                <a:sym typeface="Roboto"/>
              </a:rPr>
              <a:t>SSO</a:t>
            </a:r>
            <a:endParaRPr sz="12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i="1">
                <a:solidFill>
                  <a:schemeClr val="lt1"/>
                </a:solidFill>
                <a:latin typeface="Roboto"/>
                <a:ea typeface="Roboto"/>
                <a:cs typeface="Roboto"/>
                <a:sym typeface="Roboto"/>
              </a:rPr>
              <a:t>All users have their own login with explicit permissions for what they can and can’t access.</a:t>
            </a:r>
            <a:endParaRPr sz="1200" b="1">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200" i="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b="1">
                <a:solidFill>
                  <a:schemeClr val="lt1"/>
                </a:solidFill>
                <a:latin typeface="Roboto"/>
                <a:ea typeface="Roboto"/>
                <a:cs typeface="Roboto"/>
                <a:sym typeface="Roboto"/>
              </a:rPr>
              <a:t>Role-based Authentication and Querying</a:t>
            </a:r>
            <a:endParaRPr sz="12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i="1">
                <a:solidFill>
                  <a:schemeClr val="lt1"/>
                </a:solidFill>
                <a:latin typeface="Roboto"/>
                <a:ea typeface="Roboto"/>
                <a:cs typeface="Roboto"/>
                <a:sym typeface="Roboto"/>
              </a:rPr>
              <a:t>LDAP integration, restricted query access, automated provisioning and revocation</a:t>
            </a:r>
            <a:endParaRPr sz="1200" i="1">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200" i="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b="1">
                <a:solidFill>
                  <a:schemeClr val="lt1"/>
                </a:solidFill>
                <a:latin typeface="Roboto"/>
                <a:ea typeface="Roboto"/>
                <a:cs typeface="Roboto"/>
                <a:sym typeface="Roboto"/>
              </a:rPr>
              <a:t>Automated Emails</a:t>
            </a:r>
            <a:endParaRPr sz="12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i="1">
                <a:solidFill>
                  <a:schemeClr val="lt1"/>
                </a:solidFill>
                <a:latin typeface="Roboto"/>
                <a:ea typeface="Roboto"/>
                <a:cs typeface="Roboto"/>
                <a:sym typeface="Roboto"/>
              </a:rPr>
              <a:t>Export reporting dashboards as PDFs and send automated emails.</a:t>
            </a:r>
            <a:endParaRPr sz="1200" i="1">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200" i="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b="1">
                <a:solidFill>
                  <a:schemeClr val="lt1"/>
                </a:solidFill>
                <a:latin typeface="Roboto"/>
                <a:ea typeface="Roboto"/>
                <a:cs typeface="Roboto"/>
                <a:sym typeface="Roboto"/>
              </a:rPr>
              <a:t>Premium Plug-Ins</a:t>
            </a:r>
            <a:endParaRPr sz="12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i="1">
                <a:solidFill>
                  <a:schemeClr val="lt1"/>
                </a:solidFill>
                <a:latin typeface="Roboto"/>
                <a:ea typeface="Roboto"/>
                <a:cs typeface="Roboto"/>
                <a:sym typeface="Roboto"/>
              </a:rPr>
              <a:t>Visualize data insights from other providers in one dashboard.</a:t>
            </a:r>
            <a:endParaRPr sz="1200" i="1">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200" i="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b="1">
                <a:solidFill>
                  <a:schemeClr val="lt1"/>
                </a:solidFill>
                <a:latin typeface="Roboto"/>
                <a:ea typeface="Roboto"/>
                <a:cs typeface="Roboto"/>
                <a:sym typeface="Roboto"/>
              </a:rPr>
              <a:t>Auditing</a:t>
            </a:r>
            <a:endParaRPr sz="12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i="1">
                <a:solidFill>
                  <a:schemeClr val="lt1"/>
                </a:solidFill>
                <a:latin typeface="Roboto"/>
                <a:ea typeface="Roboto"/>
                <a:cs typeface="Roboto"/>
                <a:sym typeface="Roboto"/>
              </a:rPr>
              <a:t>Know which changes were made when and by whom. Critical for  SOC 2 and ISO 27001 compliance and certification.</a:t>
            </a:r>
            <a:endParaRPr sz="1200" i="1">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200" i="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b="1">
                <a:solidFill>
                  <a:schemeClr val="lt1"/>
                </a:solidFill>
                <a:latin typeface="Roboto"/>
                <a:ea typeface="Roboto"/>
                <a:cs typeface="Roboto"/>
                <a:sym typeface="Roboto"/>
              </a:rPr>
              <a:t>Team Sync</a:t>
            </a:r>
            <a:endParaRPr sz="12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200" i="1">
                <a:solidFill>
                  <a:schemeClr val="lt1"/>
                </a:solidFill>
                <a:latin typeface="Roboto"/>
                <a:ea typeface="Roboto"/>
                <a:cs typeface="Roboto"/>
                <a:sym typeface="Roboto"/>
              </a:rPr>
              <a:t>Automated synchronization to ensure users end up on the right teams.</a:t>
            </a:r>
            <a:endParaRPr sz="1200" i="1">
              <a:solidFill>
                <a:schemeClr val="lt1"/>
              </a:solidFill>
              <a:latin typeface="Roboto"/>
              <a:ea typeface="Roboto"/>
              <a:cs typeface="Roboto"/>
              <a:sym typeface="Roboto"/>
            </a:endParaRPr>
          </a:p>
          <a:p>
            <a:pPr marL="0" lvl="0" indent="0" algn="l" rtl="0">
              <a:lnSpc>
                <a:spcPct val="115000"/>
              </a:lnSpc>
              <a:spcBef>
                <a:spcPts val="0"/>
              </a:spcBef>
              <a:spcAft>
                <a:spcPts val="0"/>
              </a:spcAft>
              <a:buNone/>
            </a:pPr>
            <a:endParaRPr sz="1400" b="1">
              <a:solidFill>
                <a:schemeClr val="lt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100">
              <a:solidFill>
                <a:schemeClr val="lt1"/>
              </a:solidFill>
              <a:latin typeface="Roboto"/>
              <a:ea typeface="Roboto"/>
              <a:cs typeface="Roboto"/>
              <a:sym typeface="Roboto"/>
            </a:endParaRPr>
          </a:p>
        </p:txBody>
      </p:sp>
      <p:sp>
        <p:nvSpPr>
          <p:cNvPr id="154" name="Google Shape;154;g2688be0a094_0_53"/>
          <p:cNvSpPr txBox="1"/>
          <p:nvPr/>
        </p:nvSpPr>
        <p:spPr>
          <a:xfrm>
            <a:off x="311700" y="799450"/>
            <a:ext cx="7332000" cy="2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lt1"/>
                </a:solidFill>
              </a:rPr>
              <a:t>Add or Upgrade to Grafana Enterprise for SSO, Role-Based Authentication and more…</a:t>
            </a:r>
            <a:endParaRPr i="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body" idx="1"/>
          </p:nvPr>
        </p:nvSpPr>
        <p:spPr>
          <a:xfrm>
            <a:off x="311700" y="1057550"/>
            <a:ext cx="3749700" cy="3508800"/>
          </a:xfrm>
          <a:prstGeom prst="rect">
            <a:avLst/>
          </a:prstGeom>
          <a:noFill/>
          <a:ln>
            <a:noFill/>
          </a:ln>
        </p:spPr>
        <p:txBody>
          <a:bodyPr spcFirstLastPara="1" wrap="square" lIns="91400" tIns="91400" rIns="91400" bIns="91400" anchor="t" anchorCtr="0">
            <a:noAutofit/>
          </a:bodyPr>
          <a:lstStyle/>
          <a:p>
            <a:pPr marL="171450" lvl="0" indent="-171450" algn="l" rtl="0">
              <a:lnSpc>
                <a:spcPct val="100000"/>
              </a:lnSpc>
              <a:spcBef>
                <a:spcPts val="0"/>
              </a:spcBef>
              <a:spcAft>
                <a:spcPts val="0"/>
              </a:spcAft>
              <a:buClr>
                <a:srgbClr val="FF9933"/>
              </a:buClr>
              <a:buSzPts val="1200"/>
              <a:buFont typeface="Roboto"/>
              <a:buChar char="●"/>
            </a:pPr>
            <a:r>
              <a:rPr lang="en" sz="1200">
                <a:solidFill>
                  <a:srgbClr val="FF9933"/>
                </a:solidFill>
                <a:latin typeface="Roboto"/>
                <a:ea typeface="Roboto"/>
                <a:cs typeface="Roboto"/>
                <a:sym typeface="Roboto"/>
              </a:rPr>
              <a:t>Enhanced Proxy detection</a:t>
            </a:r>
            <a:endParaRPr sz="1200">
              <a:solidFill>
                <a:srgbClr val="FF9933"/>
              </a:solidFill>
              <a:latin typeface="Roboto"/>
              <a:ea typeface="Roboto"/>
              <a:cs typeface="Roboto"/>
              <a:sym typeface="Roboto"/>
            </a:endParaRPr>
          </a:p>
          <a:p>
            <a:pPr marL="514350" lvl="1" indent="-219075" algn="l" rtl="0">
              <a:lnSpc>
                <a:spcPct val="100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It’s common in streaming services where content is licensed for particular regions. By detecting and blocking proxy users, the service ensures that only users from authorized regions can access the content.</a:t>
            </a:r>
            <a:endParaRPr sz="1200">
              <a:solidFill>
                <a:schemeClr val="lt1"/>
              </a:solidFill>
              <a:latin typeface="Roboto"/>
              <a:ea typeface="Roboto"/>
              <a:cs typeface="Roboto"/>
              <a:sym typeface="Roboto"/>
            </a:endParaRPr>
          </a:p>
          <a:p>
            <a:pPr marL="914400" lvl="0" indent="0" algn="l" rtl="0">
              <a:lnSpc>
                <a:spcPct val="100000"/>
              </a:lnSpc>
              <a:spcBef>
                <a:spcPts val="0"/>
              </a:spcBef>
              <a:spcAft>
                <a:spcPts val="0"/>
              </a:spcAft>
              <a:buSzPts val="2800"/>
              <a:buNone/>
            </a:pPr>
            <a:endParaRPr sz="1200">
              <a:solidFill>
                <a:schemeClr val="lt1"/>
              </a:solidFill>
              <a:latin typeface="Roboto"/>
              <a:ea typeface="Roboto"/>
              <a:cs typeface="Roboto"/>
              <a:sym typeface="Roboto"/>
            </a:endParaRPr>
          </a:p>
          <a:p>
            <a:pPr marL="171450" marR="0" lvl="0" indent="-171450" algn="l" rtl="0">
              <a:lnSpc>
                <a:spcPct val="100000"/>
              </a:lnSpc>
              <a:spcBef>
                <a:spcPts val="0"/>
              </a:spcBef>
              <a:spcAft>
                <a:spcPts val="0"/>
              </a:spcAft>
              <a:buClr>
                <a:srgbClr val="FF9933"/>
              </a:buClr>
              <a:buSzPts val="1200"/>
              <a:buFont typeface="Roboto"/>
              <a:buChar char="●"/>
            </a:pPr>
            <a:r>
              <a:rPr lang="en" sz="1200">
                <a:solidFill>
                  <a:srgbClr val="FF9933"/>
                </a:solidFill>
                <a:latin typeface="Roboto"/>
                <a:ea typeface="Roboto"/>
                <a:cs typeface="Roboto"/>
                <a:sym typeface="Roboto"/>
              </a:rPr>
              <a:t>Token Authentication for piracy</a:t>
            </a:r>
            <a:endParaRPr sz="1200">
              <a:solidFill>
                <a:srgbClr val="FF9933"/>
              </a:solidFill>
              <a:latin typeface="Roboto"/>
              <a:ea typeface="Roboto"/>
              <a:cs typeface="Roboto"/>
              <a:sym typeface="Roboto"/>
            </a:endParaRPr>
          </a:p>
          <a:p>
            <a:pPr marL="514350" marR="0" lvl="1" indent="-219075" algn="l" rtl="0">
              <a:lnSpc>
                <a:spcPct val="100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Token Authentication is widely used in various online services, including content delivery. It can prevent unauthorized sharing of accounts or links. For instance, if a streaming service uses token authentication, even if you share a direct link to a video with someone else, they won't be able to view it unless they also have a valid token.</a:t>
            </a:r>
            <a:endParaRPr sz="1200">
              <a:solidFill>
                <a:schemeClr val="lt1"/>
              </a:solidFill>
              <a:latin typeface="Roboto"/>
              <a:ea typeface="Roboto"/>
              <a:cs typeface="Roboto"/>
              <a:sym typeface="Roboto"/>
            </a:endParaRPr>
          </a:p>
        </p:txBody>
      </p:sp>
      <p:sp>
        <p:nvSpPr>
          <p:cNvPr id="160" name="Google Shape;160;p6"/>
          <p:cNvSpPr txBox="1">
            <a:spLocks noGrp="1"/>
          </p:cNvSpPr>
          <p:nvPr>
            <p:ph type="body" idx="1"/>
          </p:nvPr>
        </p:nvSpPr>
        <p:spPr>
          <a:xfrm>
            <a:off x="4210525" y="1057550"/>
            <a:ext cx="3985500" cy="4002600"/>
          </a:xfrm>
          <a:prstGeom prst="rect">
            <a:avLst/>
          </a:prstGeom>
          <a:noFill/>
          <a:ln>
            <a:noFill/>
          </a:ln>
        </p:spPr>
        <p:txBody>
          <a:bodyPr spcFirstLastPara="1" wrap="square" lIns="91400" tIns="91400" rIns="91400" bIns="91400" anchor="t" anchorCtr="0">
            <a:noAutofit/>
          </a:bodyPr>
          <a:lstStyle/>
          <a:p>
            <a:pPr marL="457200" lvl="0" indent="-304800" algn="l" rtl="0">
              <a:lnSpc>
                <a:spcPct val="100000"/>
              </a:lnSpc>
              <a:spcBef>
                <a:spcPts val="0"/>
              </a:spcBef>
              <a:spcAft>
                <a:spcPts val="0"/>
              </a:spcAft>
              <a:buClr>
                <a:srgbClr val="FF9933"/>
              </a:buClr>
              <a:buSzPts val="1200"/>
              <a:buFont typeface="Roboto"/>
              <a:buChar char="●"/>
            </a:pPr>
            <a:r>
              <a:rPr lang="en" sz="1200">
                <a:solidFill>
                  <a:srgbClr val="FF9933"/>
                </a:solidFill>
                <a:latin typeface="Roboto"/>
                <a:ea typeface="Roboto"/>
                <a:cs typeface="Roboto"/>
                <a:sym typeface="Roboto"/>
              </a:rPr>
              <a:t>Longer Data retention for compliance</a:t>
            </a:r>
            <a:endParaRPr sz="1200">
              <a:solidFill>
                <a:srgbClr val="FF9933"/>
              </a:solidFill>
              <a:latin typeface="Roboto"/>
              <a:ea typeface="Roboto"/>
              <a:cs typeface="Roboto"/>
              <a:sym typeface="Roboto"/>
            </a:endParaRPr>
          </a:p>
          <a:p>
            <a:pPr marL="914400" lvl="1" indent="-304800" algn="l" rtl="0">
              <a:lnSpc>
                <a:spcPct val="100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Industries where service records and other records linked to compliance/regulatory demands must be retained for long periods of time.</a:t>
            </a:r>
            <a:endParaRPr sz="1200">
              <a:solidFill>
                <a:schemeClr val="lt1"/>
              </a:solidFill>
              <a:latin typeface="Roboto"/>
              <a:ea typeface="Roboto"/>
              <a:cs typeface="Roboto"/>
              <a:sym typeface="Roboto"/>
            </a:endParaRPr>
          </a:p>
          <a:p>
            <a:pPr marL="914400" lvl="0" indent="0" algn="l" rtl="0">
              <a:lnSpc>
                <a:spcPct val="100000"/>
              </a:lnSpc>
              <a:spcBef>
                <a:spcPts val="0"/>
              </a:spcBef>
              <a:spcAft>
                <a:spcPts val="0"/>
              </a:spcAft>
              <a:buSzPts val="2800"/>
              <a:buNone/>
            </a:pPr>
            <a:endParaRPr sz="1200">
              <a:solidFill>
                <a:schemeClr val="lt1"/>
              </a:solidFill>
              <a:latin typeface="Roboto"/>
              <a:ea typeface="Roboto"/>
              <a:cs typeface="Roboto"/>
              <a:sym typeface="Roboto"/>
            </a:endParaRPr>
          </a:p>
          <a:p>
            <a:pPr marL="457200" lvl="0" indent="-304800" algn="l" rtl="0">
              <a:lnSpc>
                <a:spcPct val="100000"/>
              </a:lnSpc>
              <a:spcBef>
                <a:spcPts val="0"/>
              </a:spcBef>
              <a:spcAft>
                <a:spcPts val="0"/>
              </a:spcAft>
              <a:buClr>
                <a:srgbClr val="FF9933"/>
              </a:buClr>
              <a:buSzPts val="1200"/>
              <a:buFont typeface="Roboto"/>
              <a:buChar char="●"/>
            </a:pPr>
            <a:r>
              <a:rPr lang="en" sz="1200">
                <a:solidFill>
                  <a:srgbClr val="FF9933"/>
                </a:solidFill>
                <a:latin typeface="Roboto"/>
                <a:ea typeface="Roboto"/>
                <a:cs typeface="Roboto"/>
                <a:sym typeface="Roboto"/>
              </a:rPr>
              <a:t>Security incident management </a:t>
            </a:r>
            <a:endParaRPr sz="1200">
              <a:solidFill>
                <a:srgbClr val="FF9933"/>
              </a:solidFill>
              <a:latin typeface="Roboto"/>
              <a:ea typeface="Roboto"/>
              <a:cs typeface="Roboto"/>
              <a:sym typeface="Roboto"/>
            </a:endParaRPr>
          </a:p>
          <a:p>
            <a:pPr marL="914400" lvl="1" indent="-304800" algn="l" rtl="0">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Providing a tool for a SOC that improves threat intelligence and shortens the lifecycle from detection to mitigation.</a:t>
            </a:r>
            <a:endParaRPr sz="1200">
              <a:solidFill>
                <a:schemeClr val="lt1"/>
              </a:solidFill>
              <a:latin typeface="Roboto"/>
              <a:ea typeface="Roboto"/>
              <a:cs typeface="Roboto"/>
              <a:sym typeface="Roboto"/>
            </a:endParaRPr>
          </a:p>
          <a:p>
            <a:pPr marL="457200" lvl="0" indent="0" algn="l" rtl="0">
              <a:lnSpc>
                <a:spcPct val="100000"/>
              </a:lnSpc>
              <a:spcBef>
                <a:spcPts val="0"/>
              </a:spcBef>
              <a:spcAft>
                <a:spcPts val="0"/>
              </a:spcAft>
              <a:buSzPts val="2800"/>
              <a:buNone/>
            </a:pPr>
            <a:endParaRPr sz="1200">
              <a:solidFill>
                <a:srgbClr val="FF9933"/>
              </a:solidFill>
              <a:latin typeface="Roboto"/>
              <a:ea typeface="Roboto"/>
              <a:cs typeface="Roboto"/>
              <a:sym typeface="Roboto"/>
            </a:endParaRPr>
          </a:p>
          <a:p>
            <a:pPr marL="457200" lvl="0" indent="-304800" algn="l" rtl="0">
              <a:lnSpc>
                <a:spcPct val="100000"/>
              </a:lnSpc>
              <a:spcBef>
                <a:spcPts val="0"/>
              </a:spcBef>
              <a:spcAft>
                <a:spcPts val="0"/>
              </a:spcAft>
              <a:buClr>
                <a:srgbClr val="FF9933"/>
              </a:buClr>
              <a:buSzPts val="1200"/>
              <a:buFont typeface="Roboto"/>
              <a:buChar char="●"/>
            </a:pPr>
            <a:r>
              <a:rPr lang="en" sz="1200">
                <a:solidFill>
                  <a:srgbClr val="FF9933"/>
                </a:solidFill>
                <a:latin typeface="Roboto"/>
                <a:ea typeface="Roboto"/>
                <a:cs typeface="Roboto"/>
                <a:sym typeface="Roboto"/>
              </a:rPr>
              <a:t>Cross CDN Visibility—Single pane of glass</a:t>
            </a:r>
            <a:endParaRPr sz="1200">
              <a:solidFill>
                <a:srgbClr val="FF9933"/>
              </a:solidFill>
              <a:latin typeface="Roboto"/>
              <a:ea typeface="Roboto"/>
              <a:cs typeface="Roboto"/>
              <a:sym typeface="Roboto"/>
            </a:endParaRPr>
          </a:p>
          <a:p>
            <a:pPr marL="914400" lvl="1" indent="-304800" algn="l" rtl="0">
              <a:lnSpc>
                <a:spcPct val="100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Normalize logs so you can see across the total of your delivery infrastructure</a:t>
            </a:r>
            <a:endParaRPr sz="1200">
              <a:solidFill>
                <a:schemeClr val="lt1"/>
              </a:solidFill>
              <a:latin typeface="Roboto"/>
              <a:ea typeface="Roboto"/>
              <a:cs typeface="Roboto"/>
              <a:sym typeface="Roboto"/>
            </a:endParaRPr>
          </a:p>
          <a:p>
            <a:pPr marL="0" lvl="0" indent="0" algn="l" rtl="0">
              <a:lnSpc>
                <a:spcPct val="115000"/>
              </a:lnSpc>
              <a:spcBef>
                <a:spcPts val="0"/>
              </a:spcBef>
              <a:spcAft>
                <a:spcPts val="0"/>
              </a:spcAft>
              <a:buSzPts val="2800"/>
              <a:buNone/>
            </a:pPr>
            <a:endParaRPr sz="1200">
              <a:solidFill>
                <a:schemeClr val="lt1"/>
              </a:solidFill>
              <a:latin typeface="Roboto"/>
              <a:ea typeface="Roboto"/>
              <a:cs typeface="Roboto"/>
              <a:sym typeface="Roboto"/>
            </a:endParaRPr>
          </a:p>
          <a:p>
            <a:pPr marL="457200" lvl="0" indent="-304800" algn="l" rtl="0">
              <a:lnSpc>
                <a:spcPct val="100000"/>
              </a:lnSpc>
              <a:spcBef>
                <a:spcPts val="0"/>
              </a:spcBef>
              <a:spcAft>
                <a:spcPts val="0"/>
              </a:spcAft>
              <a:buClr>
                <a:srgbClr val="FF9933"/>
              </a:buClr>
              <a:buSzPts val="1200"/>
              <a:buFont typeface="Roboto"/>
              <a:buChar char="●"/>
            </a:pPr>
            <a:r>
              <a:rPr lang="en" sz="1200">
                <a:solidFill>
                  <a:srgbClr val="FF9933"/>
                </a:solidFill>
                <a:latin typeface="Roboto"/>
                <a:ea typeface="Roboto"/>
                <a:cs typeface="Roboto"/>
                <a:sym typeface="Roboto"/>
              </a:rPr>
              <a:t>CDN log ingestion</a:t>
            </a:r>
            <a:endParaRPr sz="1200">
              <a:solidFill>
                <a:srgbClr val="FF9933"/>
              </a:solidFill>
              <a:latin typeface="Roboto"/>
              <a:ea typeface="Roboto"/>
              <a:cs typeface="Roboto"/>
              <a:sym typeface="Roboto"/>
            </a:endParaRPr>
          </a:p>
          <a:p>
            <a:pPr marL="914400" lvl="1" indent="-304800" algn="l" rtl="0">
              <a:lnSpc>
                <a:spcPct val="100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Historically way too expensive with our competitors.</a:t>
            </a:r>
            <a:endParaRPr sz="1200">
              <a:solidFill>
                <a:srgbClr val="FF9933"/>
              </a:solidFill>
              <a:latin typeface="Roboto"/>
              <a:ea typeface="Roboto"/>
              <a:cs typeface="Roboto"/>
              <a:sym typeface="Roboto"/>
            </a:endParaRPr>
          </a:p>
        </p:txBody>
      </p:sp>
      <p:sp>
        <p:nvSpPr>
          <p:cNvPr id="161" name="Google Shape;161;p6"/>
          <p:cNvSpPr txBox="1"/>
          <p:nvPr/>
        </p:nvSpPr>
        <p:spPr>
          <a:xfrm>
            <a:off x="310896" y="67100"/>
            <a:ext cx="8520600" cy="759000"/>
          </a:xfrm>
          <a:prstGeom prst="rect">
            <a:avLst/>
          </a:prstGeom>
          <a:noFill/>
          <a:ln>
            <a:noFill/>
          </a:ln>
        </p:spPr>
        <p:txBody>
          <a:bodyPr spcFirstLastPara="1" wrap="square" lIns="91400" tIns="91400" rIns="91400" bIns="91400" anchor="b" anchorCtr="0">
            <a:norm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FFFFFF"/>
                </a:solidFill>
                <a:latin typeface="Roboto"/>
                <a:ea typeface="Roboto"/>
                <a:cs typeface="Roboto"/>
                <a:sym typeface="Roboto"/>
              </a:rPr>
              <a:t>Use Cases </a:t>
            </a:r>
            <a:endParaRPr sz="3000" b="0" i="0" u="none" strike="noStrike" cap="none">
              <a:solidFill>
                <a:srgbClr val="FFFFFF"/>
              </a:solidFill>
              <a:latin typeface="Roboto"/>
              <a:ea typeface="Roboto"/>
              <a:cs typeface="Roboto"/>
              <a:sym typeface="Roboto"/>
            </a:endParaRPr>
          </a:p>
        </p:txBody>
      </p:sp>
      <p:sp>
        <p:nvSpPr>
          <p:cNvPr id="162" name="Google Shape;162;p6"/>
          <p:cNvSpPr/>
          <p:nvPr/>
        </p:nvSpPr>
        <p:spPr>
          <a:xfrm>
            <a:off x="-1" y="1714500"/>
            <a:ext cx="42900" cy="1783200"/>
          </a:xfrm>
          <a:prstGeom prst="rect">
            <a:avLst/>
          </a:prstGeom>
          <a:solidFill>
            <a:srgbClr val="FD86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311700" y="100975"/>
            <a:ext cx="8520600" cy="845100"/>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990"/>
              <a:buNone/>
            </a:pPr>
            <a:r>
              <a:rPr lang="en" sz="3000">
                <a:solidFill>
                  <a:schemeClr val="lt1"/>
                </a:solidFill>
                <a:latin typeface="Roboto"/>
                <a:ea typeface="Roboto"/>
                <a:cs typeface="Roboto"/>
                <a:sym typeface="Roboto"/>
              </a:rPr>
              <a:t>Splunk</a:t>
            </a:r>
            <a:r>
              <a:rPr lang="en" sz="3000">
                <a:solidFill>
                  <a:srgbClr val="FF7C00"/>
                </a:solidFill>
                <a:latin typeface="Roboto"/>
                <a:ea typeface="Roboto"/>
                <a:cs typeface="Roboto"/>
                <a:sym typeface="Roboto"/>
              </a:rPr>
              <a:t> </a:t>
            </a:r>
            <a:r>
              <a:rPr lang="en" sz="3000">
                <a:solidFill>
                  <a:srgbClr val="FF9933"/>
                </a:solidFill>
                <a:latin typeface="Roboto"/>
                <a:ea typeface="Roboto"/>
                <a:cs typeface="Roboto"/>
                <a:sym typeface="Roboto"/>
              </a:rPr>
              <a:t>vs. TrafficPeak</a:t>
            </a:r>
            <a:endParaRPr sz="3000">
              <a:solidFill>
                <a:srgbClr val="FF9933"/>
              </a:solidFill>
              <a:latin typeface="Roboto"/>
              <a:ea typeface="Roboto"/>
              <a:cs typeface="Roboto"/>
              <a:sym typeface="Roboto"/>
            </a:endParaRPr>
          </a:p>
        </p:txBody>
      </p:sp>
      <p:sp>
        <p:nvSpPr>
          <p:cNvPr id="168" name="Google Shape;168;p7"/>
          <p:cNvSpPr txBox="1">
            <a:spLocks noGrp="1"/>
          </p:cNvSpPr>
          <p:nvPr>
            <p:ph type="body" idx="1"/>
          </p:nvPr>
        </p:nvSpPr>
        <p:spPr>
          <a:xfrm>
            <a:off x="311700" y="1043725"/>
            <a:ext cx="3727200" cy="3663300"/>
          </a:xfrm>
          <a:prstGeom prst="rect">
            <a:avLst/>
          </a:prstGeom>
          <a:noFill/>
          <a:ln>
            <a:noFill/>
          </a:ln>
        </p:spPr>
        <p:txBody>
          <a:bodyPr spcFirstLastPara="1" wrap="square" lIns="91400" tIns="91400" rIns="91400" bIns="91400" anchor="t" anchorCtr="0">
            <a:normAutofit fontScale="47500" lnSpcReduction="20000"/>
          </a:bodyPr>
          <a:lstStyle/>
          <a:p>
            <a:pPr marL="0" lvl="0" indent="0" algn="l" rtl="0">
              <a:lnSpc>
                <a:spcPct val="115000"/>
              </a:lnSpc>
              <a:spcBef>
                <a:spcPts val="0"/>
              </a:spcBef>
              <a:spcAft>
                <a:spcPts val="0"/>
              </a:spcAft>
              <a:buClr>
                <a:schemeClr val="dk1"/>
              </a:buClr>
              <a:buSzPct val="32790"/>
              <a:buFont typeface="Arial"/>
              <a:buNone/>
            </a:pPr>
            <a:r>
              <a:rPr lang="en" sz="3354" b="1">
                <a:solidFill>
                  <a:schemeClr val="lt1"/>
                </a:solidFill>
                <a:latin typeface="Roboto"/>
                <a:ea typeface="Roboto"/>
                <a:cs typeface="Roboto"/>
                <a:sym typeface="Roboto"/>
              </a:rPr>
              <a:t>Splunk</a:t>
            </a:r>
            <a:endParaRPr sz="3354" b="1">
              <a:solidFill>
                <a:schemeClr val="lt1"/>
              </a:solidFill>
              <a:latin typeface="Roboto"/>
              <a:ea typeface="Roboto"/>
              <a:cs typeface="Roboto"/>
              <a:sym typeface="Roboto"/>
            </a:endParaRPr>
          </a:p>
          <a:p>
            <a:pPr marL="0" lvl="0" indent="0" algn="l" rtl="0">
              <a:lnSpc>
                <a:spcPct val="115000"/>
              </a:lnSpc>
              <a:spcBef>
                <a:spcPts val="0"/>
              </a:spcBef>
              <a:spcAft>
                <a:spcPts val="0"/>
              </a:spcAft>
              <a:buSzPts val="2800"/>
              <a:buNone/>
            </a:pPr>
            <a:endParaRPr sz="147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b="1">
                <a:solidFill>
                  <a:schemeClr val="lt1"/>
                </a:solidFill>
                <a:latin typeface="Roboto"/>
                <a:ea typeface="Roboto"/>
                <a:cs typeface="Roboto"/>
                <a:sym typeface="Roboto"/>
              </a:rPr>
              <a:t>Queries on large data sets time out and are expensive</a:t>
            </a:r>
            <a:endParaRPr sz="2150" b="1">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3 month data retention</a:t>
            </a:r>
            <a:endParaRPr sz="21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More expensive (millions annually)</a:t>
            </a:r>
            <a:endParaRPr sz="21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Can’t search cold storage</a:t>
            </a:r>
            <a:endParaRPr sz="2150">
              <a:solidFill>
                <a:schemeClr val="lt1"/>
              </a:solidFill>
              <a:latin typeface="Roboto"/>
              <a:ea typeface="Roboto"/>
              <a:cs typeface="Roboto"/>
              <a:sym typeface="Roboto"/>
            </a:endParaRPr>
          </a:p>
          <a:p>
            <a:pPr marL="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Splunk proprietary SPL required</a:t>
            </a:r>
            <a:endParaRPr sz="21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Egress required from Akamai Connected Cloud</a:t>
            </a:r>
            <a:endParaRPr sz="21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Scaling down data may make data unavailable</a:t>
            </a:r>
            <a:endParaRPr sz="21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Splunk doesn’t offer query pools</a:t>
            </a:r>
            <a:endParaRPr sz="21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Proprietary dashboards.</a:t>
            </a:r>
            <a:endParaRPr sz="215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74173"/>
              <a:buNone/>
            </a:pPr>
            <a:endParaRPr sz="2150">
              <a:solidFill>
                <a:schemeClr val="lt1"/>
              </a:solidFill>
              <a:latin typeface="Roboto"/>
              <a:ea typeface="Roboto"/>
              <a:cs typeface="Roboto"/>
              <a:sym typeface="Roboto"/>
            </a:endParaRPr>
          </a:p>
          <a:p>
            <a:pPr marL="457200" lvl="0" indent="-293464" algn="l" rtl="0">
              <a:lnSpc>
                <a:spcPct val="115000"/>
              </a:lnSpc>
              <a:spcBef>
                <a:spcPts val="0"/>
              </a:spcBef>
              <a:spcAft>
                <a:spcPts val="0"/>
              </a:spcAft>
              <a:buClr>
                <a:schemeClr val="lt1"/>
              </a:buClr>
              <a:buSzPct val="100000"/>
              <a:buFont typeface="Roboto"/>
              <a:buChar char="●"/>
            </a:pPr>
            <a:r>
              <a:rPr lang="en" sz="2150">
                <a:solidFill>
                  <a:schemeClr val="lt1"/>
                </a:solidFill>
                <a:latin typeface="Roboto"/>
                <a:ea typeface="Roboto"/>
                <a:cs typeface="Roboto"/>
                <a:sym typeface="Roboto"/>
              </a:rPr>
              <a:t>Extremely expensive to ingest CDN logs. </a:t>
            </a:r>
            <a:br>
              <a:rPr lang="en" sz="2150">
                <a:solidFill>
                  <a:schemeClr val="lt1"/>
                </a:solidFill>
                <a:latin typeface="Roboto"/>
                <a:ea typeface="Roboto"/>
                <a:cs typeface="Roboto"/>
                <a:sym typeface="Roboto"/>
              </a:rPr>
            </a:br>
            <a:r>
              <a:rPr lang="en" sz="2150">
                <a:solidFill>
                  <a:schemeClr val="lt1"/>
                </a:solidFill>
                <a:latin typeface="Roboto"/>
                <a:ea typeface="Roboto"/>
                <a:cs typeface="Roboto"/>
                <a:sym typeface="Roboto"/>
              </a:rPr>
              <a:t>People don’t do it.</a:t>
            </a:r>
            <a:endParaRPr sz="2150">
              <a:solidFill>
                <a:schemeClr val="lt1"/>
              </a:solidFill>
              <a:latin typeface="Roboto"/>
              <a:ea typeface="Roboto"/>
              <a:cs typeface="Roboto"/>
              <a:sym typeface="Roboto"/>
            </a:endParaRPr>
          </a:p>
        </p:txBody>
      </p:sp>
      <p:sp>
        <p:nvSpPr>
          <p:cNvPr id="169" name="Google Shape;169;p7"/>
          <p:cNvSpPr txBox="1">
            <a:spLocks noGrp="1"/>
          </p:cNvSpPr>
          <p:nvPr>
            <p:ph type="body" idx="1"/>
          </p:nvPr>
        </p:nvSpPr>
        <p:spPr>
          <a:xfrm>
            <a:off x="4204800" y="1043725"/>
            <a:ext cx="4305300" cy="3836400"/>
          </a:xfrm>
          <a:prstGeom prst="rect">
            <a:avLst/>
          </a:prstGeom>
          <a:noFill/>
          <a:ln>
            <a:noFill/>
          </a:ln>
        </p:spPr>
        <p:txBody>
          <a:bodyPr spcFirstLastPara="1" wrap="square" lIns="91400" tIns="91400" rIns="91400" bIns="91400" anchor="t" anchorCtr="0">
            <a:normAutofit fontScale="25000" lnSpcReduction="20000"/>
          </a:bodyPr>
          <a:lstStyle/>
          <a:p>
            <a:pPr marL="0" lvl="0" indent="0" algn="l" rtl="0">
              <a:lnSpc>
                <a:spcPct val="115000"/>
              </a:lnSpc>
              <a:spcBef>
                <a:spcPts val="0"/>
              </a:spcBef>
              <a:spcAft>
                <a:spcPts val="0"/>
              </a:spcAft>
              <a:buClr>
                <a:schemeClr val="dk1"/>
              </a:buClr>
              <a:buSzPts val="275"/>
              <a:buFont typeface="Arial"/>
              <a:buNone/>
            </a:pPr>
            <a:r>
              <a:rPr lang="en" sz="6700" b="1">
                <a:solidFill>
                  <a:schemeClr val="lt1"/>
                </a:solidFill>
                <a:latin typeface="Roboto"/>
                <a:ea typeface="Roboto"/>
                <a:cs typeface="Roboto"/>
                <a:sym typeface="Roboto"/>
              </a:rPr>
              <a:t>TrafficPeak</a:t>
            </a:r>
            <a:endParaRPr sz="6700" b="1">
              <a:solidFill>
                <a:schemeClr val="lt1"/>
              </a:solidFill>
              <a:latin typeface="Roboto"/>
              <a:ea typeface="Roboto"/>
              <a:cs typeface="Roboto"/>
              <a:sym typeface="Roboto"/>
            </a:endParaRPr>
          </a:p>
          <a:p>
            <a:pPr marL="0" lvl="0" indent="0" algn="l" rtl="0">
              <a:lnSpc>
                <a:spcPct val="115000"/>
              </a:lnSpc>
              <a:spcBef>
                <a:spcPts val="0"/>
              </a:spcBef>
              <a:spcAft>
                <a:spcPts val="0"/>
              </a:spcAft>
              <a:buSzPct val="251685"/>
              <a:buNone/>
            </a:pPr>
            <a:endParaRPr sz="445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Fast queries, no matter how large the data set, at no extra cost.</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15+ month data retention</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At least 75% lower total cost of ownership (TCO) than Splunk.</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No “hot” and “cold” storage. Can search everything, in sub seconds.</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Query in the standard SQL and Spark.</a:t>
            </a:r>
            <a:endParaRPr sz="4000">
              <a:solidFill>
                <a:schemeClr val="lt1"/>
              </a:solidFill>
              <a:latin typeface="Roboto"/>
              <a:ea typeface="Roboto"/>
              <a:cs typeface="Roboto"/>
              <a:sym typeface="Roboto"/>
            </a:endParaRPr>
          </a:p>
          <a:p>
            <a:pPr marL="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No need to export data. All data stays on Akamai Connected Cloud. No egress costs.</a:t>
            </a:r>
            <a:endParaRPr sz="400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Easily scale down data when demand subsides. Reduces costs.</a:t>
            </a:r>
            <a:endParaRPr sz="400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Query pools allow multiple teams to perform batch queries based on business needs and budget.</a:t>
            </a:r>
            <a:endParaRPr sz="400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Bring your own dashboards.</a:t>
            </a:r>
            <a:endParaRPr sz="4000">
              <a:solidFill>
                <a:schemeClr val="lt1"/>
              </a:solidFill>
              <a:latin typeface="Roboto"/>
              <a:ea typeface="Roboto"/>
              <a:cs typeface="Roboto"/>
              <a:sym typeface="Roboto"/>
            </a:endParaRPr>
          </a:p>
          <a:p>
            <a:pPr marL="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body" idx="1"/>
          </p:nvPr>
        </p:nvSpPr>
        <p:spPr>
          <a:xfrm>
            <a:off x="4513800" y="1124712"/>
            <a:ext cx="4238700" cy="4016100"/>
          </a:xfrm>
          <a:prstGeom prst="rect">
            <a:avLst/>
          </a:prstGeom>
          <a:noFill/>
          <a:ln>
            <a:noFill/>
          </a:ln>
        </p:spPr>
        <p:txBody>
          <a:bodyPr spcFirstLastPara="1" wrap="square" lIns="91400" tIns="91400" rIns="91400" bIns="91400" anchor="t" anchorCtr="0">
            <a:normAutofit fontScale="25000" lnSpcReduction="10000"/>
          </a:bodyPr>
          <a:lstStyle/>
          <a:p>
            <a:pPr marL="0" lvl="0" indent="0" algn="l" rtl="0">
              <a:lnSpc>
                <a:spcPct val="115000"/>
              </a:lnSpc>
              <a:spcBef>
                <a:spcPts val="0"/>
              </a:spcBef>
              <a:spcAft>
                <a:spcPts val="0"/>
              </a:spcAft>
              <a:buClr>
                <a:schemeClr val="dk1"/>
              </a:buClr>
              <a:buSzPts val="275"/>
              <a:buFont typeface="Arial"/>
              <a:buNone/>
            </a:pPr>
            <a:r>
              <a:rPr lang="en" sz="6000" b="1">
                <a:solidFill>
                  <a:schemeClr val="lt1"/>
                </a:solidFill>
                <a:latin typeface="Roboto"/>
                <a:ea typeface="Roboto"/>
                <a:cs typeface="Roboto"/>
                <a:sym typeface="Roboto"/>
              </a:rPr>
              <a:t>TrafficPeak</a:t>
            </a:r>
            <a:endParaRPr sz="6000" b="1">
              <a:solidFill>
                <a:schemeClr val="lt1"/>
              </a:solidFill>
              <a:latin typeface="Roboto"/>
              <a:ea typeface="Roboto"/>
              <a:cs typeface="Roboto"/>
              <a:sym typeface="Roboto"/>
            </a:endParaRPr>
          </a:p>
          <a:p>
            <a:pPr marL="0" lvl="0" indent="0" algn="l" rtl="0">
              <a:lnSpc>
                <a:spcPct val="115000"/>
              </a:lnSpc>
              <a:spcBef>
                <a:spcPts val="0"/>
              </a:spcBef>
              <a:spcAft>
                <a:spcPts val="0"/>
              </a:spcAft>
              <a:buSzPts val="2800"/>
              <a:buNone/>
            </a:pPr>
            <a:endParaRPr sz="1600">
              <a:solidFill>
                <a:srgbClr val="FD8628"/>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Fast queries, no matter how large the data set, at no extra cost.</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15+ month data retention</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At least 75% lower total cost of ownership (TCO).</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rgbClr val="FF9933"/>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No “hot” and “cold” storage. Can search everything, in sub seconds.</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Query in the standard SQL and Spark.</a:t>
            </a:r>
            <a:endParaRPr sz="400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No need to export data. All data stays on Akamai Connected Cloud. No egress fees.</a:t>
            </a:r>
            <a:endParaRPr sz="400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Easily scale down data when demand subsides. Reduces costs.</a:t>
            </a:r>
            <a:endParaRPr sz="400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rgbClr val="FF9933"/>
              </a:buClr>
              <a:buSzPct val="100000"/>
              <a:buFont typeface="Roboto"/>
              <a:buChar char="●"/>
            </a:pPr>
            <a:r>
              <a:rPr lang="en" sz="4000">
                <a:solidFill>
                  <a:srgbClr val="FF9933"/>
                </a:solidFill>
                <a:latin typeface="Roboto"/>
                <a:ea typeface="Roboto"/>
                <a:cs typeface="Roboto"/>
                <a:sym typeface="Roboto"/>
              </a:rPr>
              <a:t>Query pools allow multiple teams to perform batch queries based on business needs and budget.</a:t>
            </a:r>
            <a:endParaRPr sz="4000">
              <a:solidFill>
                <a:srgbClr val="FF9933"/>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292100" algn="l" rtl="0">
              <a:lnSpc>
                <a:spcPct val="115000"/>
              </a:lnSpc>
              <a:spcBef>
                <a:spcPts val="0"/>
              </a:spcBef>
              <a:spcAft>
                <a:spcPts val="0"/>
              </a:spcAft>
              <a:buClr>
                <a:schemeClr val="lt1"/>
              </a:buClr>
              <a:buSzPct val="100000"/>
              <a:buFont typeface="Roboto"/>
              <a:buChar char="●"/>
            </a:pPr>
            <a:r>
              <a:rPr lang="en" sz="4000">
                <a:solidFill>
                  <a:schemeClr val="lt1"/>
                </a:solidFill>
                <a:latin typeface="Roboto"/>
                <a:ea typeface="Roboto"/>
                <a:cs typeface="Roboto"/>
                <a:sym typeface="Roboto"/>
              </a:rPr>
              <a:t>Bring your own dashboards.</a:t>
            </a:r>
            <a:endParaRPr sz="400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280000"/>
              <a:buNone/>
            </a:pPr>
            <a:endParaRPr sz="4000">
              <a:solidFill>
                <a:schemeClr val="lt1"/>
              </a:solidFill>
              <a:latin typeface="Roboto"/>
              <a:ea typeface="Roboto"/>
              <a:cs typeface="Roboto"/>
              <a:sym typeface="Roboto"/>
            </a:endParaRPr>
          </a:p>
        </p:txBody>
      </p:sp>
      <p:sp>
        <p:nvSpPr>
          <p:cNvPr id="175" name="Google Shape;175;p8"/>
          <p:cNvSpPr txBox="1">
            <a:spLocks noGrp="1"/>
          </p:cNvSpPr>
          <p:nvPr>
            <p:ph type="title"/>
          </p:nvPr>
        </p:nvSpPr>
        <p:spPr>
          <a:xfrm>
            <a:off x="311700" y="173900"/>
            <a:ext cx="6117300" cy="772200"/>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5200"/>
              <a:buNone/>
            </a:pPr>
            <a:r>
              <a:rPr lang="en" sz="3000">
                <a:solidFill>
                  <a:schemeClr val="lt1"/>
                </a:solidFill>
                <a:latin typeface="Roboto"/>
                <a:ea typeface="Roboto"/>
                <a:cs typeface="Roboto"/>
                <a:sym typeface="Roboto"/>
              </a:rPr>
              <a:t>Elastic Cloud</a:t>
            </a:r>
            <a:r>
              <a:rPr lang="en" sz="3000">
                <a:solidFill>
                  <a:srgbClr val="FF7C00"/>
                </a:solidFill>
                <a:latin typeface="Roboto"/>
                <a:ea typeface="Roboto"/>
                <a:cs typeface="Roboto"/>
                <a:sym typeface="Roboto"/>
              </a:rPr>
              <a:t> </a:t>
            </a:r>
            <a:r>
              <a:rPr lang="en" sz="3000">
                <a:solidFill>
                  <a:srgbClr val="FF9933"/>
                </a:solidFill>
                <a:latin typeface="Roboto"/>
                <a:ea typeface="Roboto"/>
                <a:cs typeface="Roboto"/>
                <a:sym typeface="Roboto"/>
              </a:rPr>
              <a:t>vs. TrafficPeak</a:t>
            </a:r>
            <a:endParaRPr sz="3000">
              <a:solidFill>
                <a:srgbClr val="FF9933"/>
              </a:solidFill>
              <a:latin typeface="Roboto"/>
              <a:ea typeface="Roboto"/>
              <a:cs typeface="Roboto"/>
              <a:sym typeface="Roboto"/>
            </a:endParaRPr>
          </a:p>
        </p:txBody>
      </p:sp>
      <p:sp>
        <p:nvSpPr>
          <p:cNvPr id="176" name="Google Shape;176;p8"/>
          <p:cNvSpPr txBox="1">
            <a:spLocks noGrp="1"/>
          </p:cNvSpPr>
          <p:nvPr>
            <p:ph type="body" idx="1"/>
          </p:nvPr>
        </p:nvSpPr>
        <p:spPr>
          <a:xfrm>
            <a:off x="311700" y="1121900"/>
            <a:ext cx="3727200" cy="3663300"/>
          </a:xfrm>
          <a:prstGeom prst="rect">
            <a:avLst/>
          </a:prstGeom>
          <a:noFill/>
          <a:ln>
            <a:noFill/>
          </a:ln>
        </p:spPr>
        <p:txBody>
          <a:bodyPr spcFirstLastPara="1" wrap="square" lIns="91400" tIns="91400" rIns="91400" bIns="91400" anchor="t" anchorCtr="0">
            <a:normAutofit fontScale="62500" lnSpcReduction="10000"/>
          </a:bodyPr>
          <a:lstStyle/>
          <a:p>
            <a:pPr marL="0" lvl="0" indent="0" algn="l" rtl="0">
              <a:lnSpc>
                <a:spcPct val="115000"/>
              </a:lnSpc>
              <a:spcBef>
                <a:spcPts val="0"/>
              </a:spcBef>
              <a:spcAft>
                <a:spcPts val="0"/>
              </a:spcAft>
              <a:buClr>
                <a:schemeClr val="dk1"/>
              </a:buClr>
              <a:buSzPct val="45527"/>
              <a:buFont typeface="Arial"/>
              <a:buNone/>
            </a:pPr>
            <a:r>
              <a:rPr lang="en" sz="2416" b="1">
                <a:solidFill>
                  <a:schemeClr val="lt1"/>
                </a:solidFill>
                <a:latin typeface="Roboto"/>
                <a:ea typeface="Roboto"/>
                <a:cs typeface="Roboto"/>
                <a:sym typeface="Roboto"/>
              </a:rPr>
              <a:t>Elastic</a:t>
            </a:r>
            <a:endParaRPr sz="2416" b="1">
              <a:solidFill>
                <a:schemeClr val="lt1"/>
              </a:solidFill>
              <a:latin typeface="Roboto"/>
              <a:ea typeface="Roboto"/>
              <a:cs typeface="Roboto"/>
              <a:sym typeface="Roboto"/>
            </a:endParaRPr>
          </a:p>
          <a:p>
            <a:pPr marL="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Queries on large data sets time out</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Can’t search cold storage</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7 days data retention, after that data is moved to cold storage solutions</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More expensive (millions annually)</a:t>
            </a:r>
            <a:endParaRPr sz="1470">
              <a:solidFill>
                <a:schemeClr val="lt1"/>
              </a:solidFill>
              <a:latin typeface="Roboto"/>
              <a:ea typeface="Roboto"/>
              <a:cs typeface="Roboto"/>
              <a:sym typeface="Roboto"/>
            </a:endParaRPr>
          </a:p>
          <a:p>
            <a:pPr marL="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Proprietary ES|QL</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Egress required from Akamai Connected Cloud</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Scaling up requires everything to scale up.</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Elastic doesn’t offer query pools.</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Limited dimensionality and cardinality</a:t>
            </a:r>
            <a:endParaRPr sz="1470">
              <a:solidFill>
                <a:schemeClr val="lt1"/>
              </a:solidFill>
              <a:latin typeface="Roboto"/>
              <a:ea typeface="Roboto"/>
              <a:cs typeface="Roboto"/>
              <a:sym typeface="Roboto"/>
            </a:endParaRPr>
          </a:p>
          <a:p>
            <a:pPr marL="457200" lvl="0" indent="0" algn="l" rtl="0">
              <a:lnSpc>
                <a:spcPct val="115000"/>
              </a:lnSpc>
              <a:spcBef>
                <a:spcPts val="0"/>
              </a:spcBef>
              <a:spcAft>
                <a:spcPts val="0"/>
              </a:spcAft>
              <a:buSzPct val="304761"/>
              <a:buNone/>
            </a:pPr>
            <a:endParaRPr sz="1470">
              <a:solidFill>
                <a:schemeClr val="lt1"/>
              </a:solidFill>
              <a:latin typeface="Roboto"/>
              <a:ea typeface="Roboto"/>
              <a:cs typeface="Roboto"/>
              <a:sym typeface="Roboto"/>
            </a:endParaRPr>
          </a:p>
          <a:p>
            <a:pPr marL="457200" lvl="0" indent="-287026" algn="l" rtl="0">
              <a:lnSpc>
                <a:spcPct val="115000"/>
              </a:lnSpc>
              <a:spcBef>
                <a:spcPts val="0"/>
              </a:spcBef>
              <a:spcAft>
                <a:spcPts val="0"/>
              </a:spcAft>
              <a:buClr>
                <a:schemeClr val="lt1"/>
              </a:buClr>
              <a:buSzPct val="100000"/>
              <a:buFont typeface="Roboto"/>
              <a:buChar char="●"/>
            </a:pPr>
            <a:r>
              <a:rPr lang="en" sz="1470">
                <a:solidFill>
                  <a:schemeClr val="lt1"/>
                </a:solidFill>
                <a:latin typeface="Roboto"/>
                <a:ea typeface="Roboto"/>
                <a:cs typeface="Roboto"/>
                <a:sym typeface="Roboto"/>
              </a:rPr>
              <a:t>Managing Elastic clusters is complex and really expensive. Companies need to hire engineers to manage them.</a:t>
            </a:r>
            <a:endParaRPr sz="147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2998</Words>
  <Application>Microsoft Office PowerPoint</Application>
  <PresentationFormat>On-screen Show (16:9)</PresentationFormat>
  <Paragraphs>306</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Roboto Light</vt:lpstr>
      <vt:lpstr>Roboto</vt:lpstr>
      <vt:lpstr>Simple Light</vt:lpstr>
      <vt:lpstr>Simple Light</vt:lpstr>
      <vt:lpstr>PowerPoint Presentation</vt:lpstr>
      <vt:lpstr>PowerPoint Presentation</vt:lpstr>
      <vt:lpstr>PowerPoint Presentation</vt:lpstr>
      <vt:lpstr>PowerPoint Presentation</vt:lpstr>
      <vt:lpstr>PowerPoint Presentation</vt:lpstr>
      <vt:lpstr>Upsell Grafana Enterprise</vt:lpstr>
      <vt:lpstr>PowerPoint Presentation</vt:lpstr>
      <vt:lpstr>Splunk vs. TrafficPeak</vt:lpstr>
      <vt:lpstr>Elastic Cloud vs. TrafficPeak</vt:lpstr>
      <vt:lpstr>Datadog vs. TrafficPeak</vt:lpstr>
      <vt:lpstr>New Relic vs. TrafficPeak</vt:lpstr>
      <vt:lpstr>Questions</vt:lpstr>
      <vt:lpstr>Why Choose TrafficPeak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 Phares</dc:creator>
  <cp:lastModifiedBy>Phares, Randy</cp:lastModifiedBy>
  <cp:revision>1</cp:revision>
  <dcterms:modified xsi:type="dcterms:W3CDTF">2024-02-12T16:44:45Z</dcterms:modified>
</cp:coreProperties>
</file>