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8" r:id="rId2"/>
    <p:sldId id="259" r:id="rId3"/>
    <p:sldId id="262" r:id="rId4"/>
    <p:sldId id="261" r:id="rId5"/>
    <p:sldId id="263" r:id="rId6"/>
    <p:sldId id="264" r:id="rId7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6375" autoAdjust="0"/>
  </p:normalViewPr>
  <p:slideViewPr>
    <p:cSldViewPr snapToGrid="0">
      <p:cViewPr varScale="1">
        <p:scale>
          <a:sx n="60" d="100"/>
          <a:sy n="60" d="100"/>
        </p:scale>
        <p:origin x="892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2018/04/10)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391090"/>
              </p:ext>
            </p:extLst>
          </p:nvPr>
        </p:nvGraphicFramePr>
        <p:xfrm>
          <a:off x="1431194" y="1058319"/>
          <a:ext cx="10657185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373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68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683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683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6831">
                  <a:extLst>
                    <a:ext uri="{9D8B030D-6E8A-4147-A177-3AD203B41FA5}">
                      <a16:colId xmlns:a16="http://schemas.microsoft.com/office/drawing/2014/main" xmlns="" val="3408207861"/>
                    </a:ext>
                  </a:extLst>
                </a:gridCol>
                <a:gridCol w="516831">
                  <a:extLst>
                    <a:ext uri="{9D8B030D-6E8A-4147-A177-3AD203B41FA5}">
                      <a16:colId xmlns:a16="http://schemas.microsoft.com/office/drawing/2014/main" xmlns="" val="2229076538"/>
                    </a:ext>
                  </a:extLst>
                </a:gridCol>
                <a:gridCol w="516831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1683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6831">
                  <a:extLst>
                    <a:ext uri="{9D8B030D-6E8A-4147-A177-3AD203B41FA5}">
                      <a16:colId xmlns:a16="http://schemas.microsoft.com/office/drawing/2014/main" xmlns="" val="3280403588"/>
                    </a:ext>
                  </a:extLst>
                </a:gridCol>
                <a:gridCol w="516831">
                  <a:extLst>
                    <a:ext uri="{9D8B030D-6E8A-4147-A177-3AD203B41FA5}">
                      <a16:colId xmlns:a16="http://schemas.microsoft.com/office/drawing/2014/main" xmlns="" val="3626256232"/>
                    </a:ext>
                  </a:extLst>
                </a:gridCol>
                <a:gridCol w="516831">
                  <a:extLst>
                    <a:ext uri="{9D8B030D-6E8A-4147-A177-3AD203B41FA5}">
                      <a16:colId xmlns:a16="http://schemas.microsoft.com/office/drawing/2014/main" xmlns="" val="1479022265"/>
                    </a:ext>
                  </a:extLst>
                </a:gridCol>
                <a:gridCol w="516831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16831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16831">
                  <a:extLst>
                    <a:ext uri="{9D8B030D-6E8A-4147-A177-3AD203B41FA5}">
                      <a16:colId xmlns:a16="http://schemas.microsoft.com/office/drawing/2014/main" xmlns="" val="3320173535"/>
                    </a:ext>
                  </a:extLst>
                </a:gridCol>
                <a:gridCol w="51683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6831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16831">
                  <a:extLst>
                    <a:ext uri="{9D8B030D-6E8A-4147-A177-3AD203B41FA5}">
                      <a16:colId xmlns:a16="http://schemas.microsoft.com/office/drawing/2014/main" xmlns="" val="3451906251"/>
                    </a:ext>
                  </a:extLst>
                </a:gridCol>
                <a:gridCol w="516831">
                  <a:extLst>
                    <a:ext uri="{9D8B030D-6E8A-4147-A177-3AD203B41FA5}">
                      <a16:colId xmlns:a16="http://schemas.microsoft.com/office/drawing/2014/main" xmlns="" val="660092051"/>
                    </a:ext>
                  </a:extLst>
                </a:gridCol>
                <a:gridCol w="516831">
                  <a:extLst>
                    <a:ext uri="{9D8B030D-6E8A-4147-A177-3AD203B41FA5}">
                      <a16:colId xmlns:a16="http://schemas.microsoft.com/office/drawing/2014/main" xmlns="" val="2785807340"/>
                    </a:ext>
                  </a:extLst>
                </a:gridCol>
                <a:gridCol w="516831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里程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425862"/>
            <a:ext cx="707136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●：已上架； ○：尚未提供；</a:t>
            </a:r>
            <a:r>
              <a:rPr lang="zh-TW" altLang="en-US" sz="20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◎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：已提供，尚未上架；－：無此項資料；</a:t>
            </a:r>
            <a:r>
              <a:rPr lang="zh-TW" altLang="en-US" sz="15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△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：無提供但可從其他資料運算出來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05888"/>
              </p:ext>
            </p:extLst>
          </p:nvPr>
        </p:nvGraphicFramePr>
        <p:xfrm>
          <a:off x="1461358" y="962636"/>
          <a:ext cx="10608719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164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01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1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012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0120">
                  <a:extLst>
                    <a:ext uri="{9D8B030D-6E8A-4147-A177-3AD203B41FA5}">
                      <a16:colId xmlns:a16="http://schemas.microsoft.com/office/drawing/2014/main" xmlns="" val="3428608293"/>
                    </a:ext>
                  </a:extLst>
                </a:gridCol>
                <a:gridCol w="510120">
                  <a:extLst>
                    <a:ext uri="{9D8B030D-6E8A-4147-A177-3AD203B41FA5}">
                      <a16:colId xmlns:a16="http://schemas.microsoft.com/office/drawing/2014/main" xmlns="" val="2688910496"/>
                    </a:ext>
                  </a:extLst>
                </a:gridCol>
                <a:gridCol w="510120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1012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0120">
                  <a:extLst>
                    <a:ext uri="{9D8B030D-6E8A-4147-A177-3AD203B41FA5}">
                      <a16:colId xmlns:a16="http://schemas.microsoft.com/office/drawing/2014/main" xmlns="" val="3609824002"/>
                    </a:ext>
                  </a:extLst>
                </a:gridCol>
                <a:gridCol w="510120">
                  <a:extLst>
                    <a:ext uri="{9D8B030D-6E8A-4147-A177-3AD203B41FA5}">
                      <a16:colId xmlns:a16="http://schemas.microsoft.com/office/drawing/2014/main" xmlns="" val="1419103565"/>
                    </a:ext>
                  </a:extLst>
                </a:gridCol>
                <a:gridCol w="510120">
                  <a:extLst>
                    <a:ext uri="{9D8B030D-6E8A-4147-A177-3AD203B41FA5}">
                      <a16:colId xmlns:a16="http://schemas.microsoft.com/office/drawing/2014/main" xmlns="" val="2051610090"/>
                    </a:ext>
                  </a:extLst>
                </a:gridCol>
                <a:gridCol w="510120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10120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10120">
                  <a:extLst>
                    <a:ext uri="{9D8B030D-6E8A-4147-A177-3AD203B41FA5}">
                      <a16:colId xmlns:a16="http://schemas.microsoft.com/office/drawing/2014/main" xmlns="" val="3362617281"/>
                    </a:ext>
                  </a:extLst>
                </a:gridCol>
                <a:gridCol w="510120">
                  <a:extLst>
                    <a:ext uri="{9D8B030D-6E8A-4147-A177-3AD203B41FA5}">
                      <a16:colId xmlns:a16="http://schemas.microsoft.com/office/drawing/2014/main" xmlns="" val="963690119"/>
                    </a:ext>
                  </a:extLst>
                </a:gridCol>
                <a:gridCol w="510120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10120">
                  <a:extLst>
                    <a:ext uri="{9D8B030D-6E8A-4147-A177-3AD203B41FA5}">
                      <a16:colId xmlns:a16="http://schemas.microsoft.com/office/drawing/2014/main" xmlns="" val="1987638318"/>
                    </a:ext>
                  </a:extLst>
                </a:gridCol>
                <a:gridCol w="510120">
                  <a:extLst>
                    <a:ext uri="{9D8B030D-6E8A-4147-A177-3AD203B41FA5}">
                      <a16:colId xmlns:a16="http://schemas.microsoft.com/office/drawing/2014/main" xmlns="" val="1636838614"/>
                    </a:ext>
                  </a:extLst>
                </a:gridCol>
                <a:gridCol w="510120">
                  <a:extLst>
                    <a:ext uri="{9D8B030D-6E8A-4147-A177-3AD203B41FA5}">
                      <a16:colId xmlns:a16="http://schemas.microsoft.com/office/drawing/2014/main" xmlns="" val="1332406281"/>
                    </a:ext>
                  </a:extLst>
                </a:gridCol>
                <a:gridCol w="510120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里程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◎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◎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499999" y="6492370"/>
            <a:ext cx="707136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●：已上架； ○：尚未提供；</a:t>
            </a:r>
            <a:r>
              <a:rPr lang="zh-TW" altLang="en-US" sz="20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◎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：已提供，尚未上架；－：無此項資料；</a:t>
            </a:r>
            <a:r>
              <a:rPr lang="zh-TW" altLang="en-US" sz="20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△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：無提供但可從其他資料運算出來</a:t>
            </a: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27416"/>
              </p:ext>
            </p:extLst>
          </p:nvPr>
        </p:nvGraphicFramePr>
        <p:xfrm>
          <a:off x="1358596" y="1407331"/>
          <a:ext cx="9950458" cy="210719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7261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17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1707">
                  <a:extLst>
                    <a:ext uri="{9D8B030D-6E8A-4147-A177-3AD203B41FA5}">
                      <a16:colId xmlns:a16="http://schemas.microsoft.com/office/drawing/2014/main" xmlns="" val="3393601540"/>
                    </a:ext>
                  </a:extLst>
                </a:gridCol>
                <a:gridCol w="631707">
                  <a:extLst>
                    <a:ext uri="{9D8B030D-6E8A-4147-A177-3AD203B41FA5}">
                      <a16:colId xmlns:a16="http://schemas.microsoft.com/office/drawing/2014/main" xmlns="" val="3679918837"/>
                    </a:ext>
                  </a:extLst>
                </a:gridCol>
                <a:gridCol w="542945">
                  <a:extLst>
                    <a:ext uri="{9D8B030D-6E8A-4147-A177-3AD203B41FA5}">
                      <a16:colId xmlns:a16="http://schemas.microsoft.com/office/drawing/2014/main" xmlns="" val="2897207107"/>
                    </a:ext>
                  </a:extLst>
                </a:gridCol>
                <a:gridCol w="542945">
                  <a:extLst>
                    <a:ext uri="{9D8B030D-6E8A-4147-A177-3AD203B41FA5}">
                      <a16:colId xmlns:a16="http://schemas.microsoft.com/office/drawing/2014/main" xmlns="" val="2482035779"/>
                    </a:ext>
                  </a:extLst>
                </a:gridCol>
                <a:gridCol w="602844">
                  <a:extLst>
                    <a:ext uri="{9D8B030D-6E8A-4147-A177-3AD203B41FA5}">
                      <a16:colId xmlns:a16="http://schemas.microsoft.com/office/drawing/2014/main" xmlns="" val="3678108844"/>
                    </a:ext>
                  </a:extLst>
                </a:gridCol>
                <a:gridCol w="602844">
                  <a:extLst>
                    <a:ext uri="{9D8B030D-6E8A-4147-A177-3AD203B41FA5}">
                      <a16:colId xmlns:a16="http://schemas.microsoft.com/office/drawing/2014/main" xmlns="" val="1513467911"/>
                    </a:ext>
                  </a:extLst>
                </a:gridCol>
                <a:gridCol w="602844">
                  <a:extLst>
                    <a:ext uri="{9D8B030D-6E8A-4147-A177-3AD203B41FA5}">
                      <a16:colId xmlns:a16="http://schemas.microsoft.com/office/drawing/2014/main" xmlns="" val="3474974294"/>
                    </a:ext>
                  </a:extLst>
                </a:gridCol>
                <a:gridCol w="633535">
                  <a:extLst>
                    <a:ext uri="{9D8B030D-6E8A-4147-A177-3AD203B41FA5}">
                      <a16:colId xmlns:a16="http://schemas.microsoft.com/office/drawing/2014/main" xmlns="" val="2739021416"/>
                    </a:ext>
                  </a:extLst>
                </a:gridCol>
                <a:gridCol w="633535">
                  <a:extLst>
                    <a:ext uri="{9D8B030D-6E8A-4147-A177-3AD203B41FA5}">
                      <a16:colId xmlns:a16="http://schemas.microsoft.com/office/drawing/2014/main" xmlns="" val="876172250"/>
                    </a:ext>
                  </a:extLst>
                </a:gridCol>
                <a:gridCol w="63353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63353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6335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3535">
                  <a:extLst>
                    <a:ext uri="{9D8B030D-6E8A-4147-A177-3AD203B41FA5}">
                      <a16:colId xmlns:a16="http://schemas.microsoft.com/office/drawing/2014/main" xmlns="" val="54218805"/>
                    </a:ext>
                  </a:extLst>
                </a:gridCol>
                <a:gridCol w="633535">
                  <a:extLst>
                    <a:ext uri="{9D8B030D-6E8A-4147-A177-3AD203B41FA5}">
                      <a16:colId xmlns:a16="http://schemas.microsoft.com/office/drawing/2014/main" xmlns="" val="3644493182"/>
                    </a:ext>
                  </a:extLst>
                </a:gridCol>
              </a:tblGrid>
              <a:tr h="51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鐵路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838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站出口轉乘公車資訊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標準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(60</a:t>
                      </a:r>
                      <a:r>
                        <a:rPr lang="zh-TW" altLang="en-US" sz="1200" kern="0" dirty="0"/>
                        <a:t>天</a:t>
                      </a:r>
                      <a:r>
                        <a:rPr lang="en-US" altLang="zh-TW" sz="1200" kern="0" dirty="0"/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(28</a:t>
                      </a:r>
                      <a:r>
                        <a:rPr lang="zh-TW" altLang="en-US" sz="1200" kern="0" dirty="0"/>
                        <a:t>天</a:t>
                      </a:r>
                      <a:r>
                        <a:rPr lang="en-US" altLang="zh-TW" sz="1200" kern="0" dirty="0"/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363415"/>
              </p:ext>
            </p:extLst>
          </p:nvPr>
        </p:nvGraphicFramePr>
        <p:xfrm>
          <a:off x="998621" y="3842526"/>
          <a:ext cx="11057031" cy="258883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:a16="http://schemas.microsoft.com/office/drawing/2014/main" xmlns="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捷運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站出口轉乘公車資訊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路線間轉乘基本資料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◎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◎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◎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◎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◎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◎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◎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◎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◎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◎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◎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◎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◎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◎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76846" y="3842526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3756074" y="6419226"/>
            <a:ext cx="707136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●：已上架； ○：尚未提供；</a:t>
            </a:r>
            <a:r>
              <a:rPr lang="zh-TW" altLang="en-US" sz="20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◎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：已提供，尚未上架；－：無此項資料；</a:t>
            </a:r>
            <a:r>
              <a:rPr lang="zh-TW" altLang="en-US" sz="20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△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：無提供但可從其他資料運算出來</a:t>
            </a:r>
          </a:p>
        </p:txBody>
      </p:sp>
      <p:sp>
        <p:nvSpPr>
          <p:cNvPr id="14" name="矩形 13"/>
          <p:cNvSpPr/>
          <p:nvPr/>
        </p:nvSpPr>
        <p:spPr>
          <a:xfrm>
            <a:off x="4079776" y="3502154"/>
            <a:ext cx="707136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●：已上架； ○：尚未提供；◎：已提供，尚未上架；－：無此項資料；△：無提供但可從其他資料運算出來</a:t>
            </a:r>
          </a:p>
        </p:txBody>
      </p:sp>
      <p:sp>
        <p:nvSpPr>
          <p:cNvPr id="9" name="矩形 8"/>
          <p:cNvSpPr/>
          <p:nvPr/>
        </p:nvSpPr>
        <p:spPr>
          <a:xfrm>
            <a:off x="76846" y="1753384"/>
            <a:ext cx="1192338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</a:p>
        </p:txBody>
      </p:sp>
      <p:sp>
        <p:nvSpPr>
          <p:cNvPr id="15" name="矩形 14"/>
          <p:cNvSpPr/>
          <p:nvPr/>
        </p:nvSpPr>
        <p:spPr>
          <a:xfrm>
            <a:off x="151796" y="74184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291805"/>
              </p:ext>
            </p:extLst>
          </p:nvPr>
        </p:nvGraphicFramePr>
        <p:xfrm>
          <a:off x="2052638" y="981191"/>
          <a:ext cx="5976810" cy="36324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624460300"/>
                    </a:ext>
                  </a:extLst>
                </a:gridCol>
              </a:tblGrid>
              <a:tr h="367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公共自行車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0282985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6006532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9674763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744302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◎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◎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◎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◎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1794308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0264216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</a:t>
                      </a:r>
                      <a:r>
                        <a:rPr kumimoji="0" lang="en-US" altLang="zh-TW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E-Bike</a:t>
                      </a:r>
                      <a:endParaRPr kumimoji="0" lang="zh-TW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◎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◎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◎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◎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333631791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6831082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CityBike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15990511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9268070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92572125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33510" y="547199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4" name="矩形 13"/>
          <p:cNvSpPr/>
          <p:nvPr/>
        </p:nvSpPr>
        <p:spPr>
          <a:xfrm>
            <a:off x="8870967" y="1920249"/>
            <a:ext cx="2863675" cy="8771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●：已上架； ○：尚未提供；</a:t>
            </a:r>
            <a:r>
              <a:rPr lang="zh-TW" altLang="en-US" sz="20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◎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：已提供，尚未上架；－：無此項資料；</a:t>
            </a:r>
            <a:r>
              <a:rPr lang="zh-TW" altLang="en-US" sz="20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△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：無提供但可從其他資料運算出來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(4/6)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729060"/>
              </p:ext>
            </p:extLst>
          </p:nvPr>
        </p:nvGraphicFramePr>
        <p:xfrm>
          <a:off x="1824038" y="4796292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/>
                <a:gridCol w="828562"/>
                <a:gridCol w="828562"/>
                <a:gridCol w="828562"/>
                <a:gridCol w="828562"/>
                <a:gridCol w="828562"/>
                <a:gridCol w="828562"/>
                <a:gridCol w="828562"/>
                <a:gridCol w="828562"/>
                <a:gridCol w="828562"/>
                <a:gridCol w="828562"/>
                <a:gridCol w="8285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自行車道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/>
                        <a:t>◎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/>
                        <a:t>◎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/>
                        <a:t>◎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500869"/>
              </p:ext>
            </p:extLst>
          </p:nvPr>
        </p:nvGraphicFramePr>
        <p:xfrm>
          <a:off x="1672328" y="3094401"/>
          <a:ext cx="8328041" cy="142633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93061">
                  <a:extLst>
                    <a:ext uri="{9D8B030D-6E8A-4147-A177-3AD203B41FA5}">
                      <a16:colId xmlns:a16="http://schemas.microsoft.com/office/drawing/2014/main" xmlns="" val="596459514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1104773170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2628879976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3824673393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1207929680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196725124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4015488069"/>
                    </a:ext>
                  </a:extLst>
                </a:gridCol>
              </a:tblGrid>
              <a:tr h="489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0048256"/>
                  </a:ext>
                </a:extLst>
              </a:tr>
              <a:tr h="4797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台鐵雨量資料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7795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氣象局、環保署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321465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12129" y="3242957"/>
            <a:ext cx="1010659" cy="10258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跨領域整合應用資料</a:t>
            </a:r>
          </a:p>
        </p:txBody>
      </p:sp>
      <p:sp>
        <p:nvSpPr>
          <p:cNvPr id="9" name="矩形 8"/>
          <p:cNvSpPr/>
          <p:nvPr/>
        </p:nvSpPr>
        <p:spPr>
          <a:xfrm>
            <a:off x="412130" y="5163404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671570"/>
              </p:ext>
            </p:extLst>
          </p:nvPr>
        </p:nvGraphicFramePr>
        <p:xfrm>
          <a:off x="1720850" y="5052924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:a16="http://schemas.microsoft.com/office/drawing/2014/main" xmlns="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450048256"/>
                  </a:ext>
                </a:extLst>
              </a:tr>
              <a:tr h="419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3214655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39281" y="4591800"/>
            <a:ext cx="692130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●：已上架； ○：尚未提供；◎：已提供，尚未上架；－：無此項資料；△：無提供但可從其他資料運算出來</a:t>
            </a:r>
          </a:p>
        </p:txBody>
      </p:sp>
      <p:sp>
        <p:nvSpPr>
          <p:cNvPr id="13" name="矩形 12"/>
          <p:cNvSpPr/>
          <p:nvPr/>
        </p:nvSpPr>
        <p:spPr>
          <a:xfrm>
            <a:off x="2764994" y="6423904"/>
            <a:ext cx="7207127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●：已上架； ○：尚未提供；</a:t>
            </a:r>
            <a:r>
              <a:rPr lang="zh-TW" altLang="en-US" sz="20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◎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：已提供，尚未上架；－：無此項資料；</a:t>
            </a:r>
            <a:r>
              <a:rPr lang="zh-TW" altLang="en-US" sz="20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△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：無提供但可從其他資料運算出來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(5/6)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89774"/>
              </p:ext>
            </p:extLst>
          </p:nvPr>
        </p:nvGraphicFramePr>
        <p:xfrm>
          <a:off x="1703512" y="1160182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:a16="http://schemas.microsoft.com/office/drawing/2014/main" xmlns="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△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1556302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2548883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93726"/>
              </p:ext>
            </p:extLst>
          </p:nvPr>
        </p:nvGraphicFramePr>
        <p:xfrm>
          <a:off x="1447026" y="1228264"/>
          <a:ext cx="7360091" cy="551007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60770">
                  <a:extLst>
                    <a:ext uri="{9D8B030D-6E8A-4147-A177-3AD203B41FA5}">
                      <a16:colId xmlns:a16="http://schemas.microsoft.com/office/drawing/2014/main" xmlns="" val="596459514"/>
                    </a:ext>
                  </a:extLst>
                </a:gridCol>
                <a:gridCol w="1354619">
                  <a:extLst>
                    <a:ext uri="{9D8B030D-6E8A-4147-A177-3AD203B41FA5}">
                      <a16:colId xmlns:a16="http://schemas.microsoft.com/office/drawing/2014/main" xmlns="" val="1342689837"/>
                    </a:ext>
                  </a:extLst>
                </a:gridCol>
                <a:gridCol w="678166">
                  <a:extLst>
                    <a:ext uri="{9D8B030D-6E8A-4147-A177-3AD203B41FA5}">
                      <a16:colId xmlns:a16="http://schemas.microsoft.com/office/drawing/2014/main" xmlns="" val="1104773170"/>
                    </a:ext>
                  </a:extLst>
                </a:gridCol>
                <a:gridCol w="192764">
                  <a:extLst>
                    <a:ext uri="{9D8B030D-6E8A-4147-A177-3AD203B41FA5}">
                      <a16:colId xmlns:a16="http://schemas.microsoft.com/office/drawing/2014/main" xmlns="" val="2628879976"/>
                    </a:ext>
                  </a:extLst>
                </a:gridCol>
                <a:gridCol w="5923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69530">
                  <a:extLst>
                    <a:ext uri="{9D8B030D-6E8A-4147-A177-3AD203B41FA5}">
                      <a16:colId xmlns:a16="http://schemas.microsoft.com/office/drawing/2014/main" xmlns="" val="3490580421"/>
                    </a:ext>
                  </a:extLst>
                </a:gridCol>
                <a:gridCol w="1734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71058">
                  <a:extLst>
                    <a:ext uri="{9D8B030D-6E8A-4147-A177-3AD203B41FA5}">
                      <a16:colId xmlns:a16="http://schemas.microsoft.com/office/drawing/2014/main" xmlns="" val="3758511691"/>
                    </a:ext>
                  </a:extLst>
                </a:gridCol>
                <a:gridCol w="771058">
                  <a:extLst>
                    <a:ext uri="{9D8B030D-6E8A-4147-A177-3AD203B41FA5}">
                      <a16:colId xmlns:a16="http://schemas.microsoft.com/office/drawing/2014/main" xmlns="" val="2031302283"/>
                    </a:ext>
                  </a:extLst>
                </a:gridCol>
                <a:gridCol w="979009">
                  <a:extLst>
                    <a:ext uri="{9D8B030D-6E8A-4147-A177-3AD203B41FA5}">
                      <a16:colId xmlns:a16="http://schemas.microsoft.com/office/drawing/2014/main" xmlns="" val="306875635"/>
                    </a:ext>
                  </a:extLst>
                </a:gridCol>
                <a:gridCol w="717317">
                  <a:extLst>
                    <a:ext uri="{9D8B030D-6E8A-4147-A177-3AD203B41FA5}">
                      <a16:colId xmlns:a16="http://schemas.microsoft.com/office/drawing/2014/main" xmlns="" val="2240247912"/>
                    </a:ext>
                  </a:extLst>
                </a:gridCol>
              </a:tblGrid>
              <a:tr h="30459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台灣港務公司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0048256"/>
                  </a:ext>
                </a:extLst>
              </a:tr>
              <a:tr h="37991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7795033"/>
                  </a:ext>
                </a:extLst>
              </a:tr>
              <a:tr h="274007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</a:p>
                  </a:txBody>
                  <a:tcPr marL="9525" marR="9525" marT="9525" marB="0" vert="eaVert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兩岸渡輪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14175271"/>
                  </a:ext>
                </a:extLst>
              </a:tr>
              <a:tr h="276726">
                <a:tc vMerge="1"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vert="eaVert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國內渡輪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432730643"/>
                  </a:ext>
                </a:extLst>
              </a:tr>
              <a:tr h="232118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基隆港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vert="eaVert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國際郵輪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3214655"/>
                  </a:ext>
                </a:extLst>
              </a:tr>
              <a:tr h="232118">
                <a:tc vMerge="1"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兩岸渡輪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77968507"/>
                  </a:ext>
                </a:extLst>
              </a:tr>
              <a:tr h="232118">
                <a:tc vMerge="1"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國內渡輪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7754590"/>
                  </a:ext>
                </a:extLst>
              </a:tr>
              <a:tr h="300707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蘇澳港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vert="eaVert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國際郵輪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zh-TW" altLang="en-US" sz="2000" kern="0" dirty="0"/>
                        <a:t>－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49793634"/>
                  </a:ext>
                </a:extLst>
              </a:tr>
              <a:tr h="300707">
                <a:tc vMerge="1"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兩岸渡輪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zh-TW" altLang="en-US" sz="2000" kern="0" dirty="0"/>
                        <a:t>－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26158227"/>
                  </a:ext>
                </a:extLst>
              </a:tr>
              <a:tr h="232118">
                <a:tc vMerge="1"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國內渡輪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977715752"/>
                  </a:ext>
                </a:extLst>
              </a:tr>
              <a:tr h="232118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花蓮港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vert="eaVert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國際郵輪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93640613"/>
                  </a:ext>
                </a:extLst>
              </a:tr>
              <a:tr h="300707">
                <a:tc vMerge="1"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兩岸渡輪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0" dirty="0"/>
                        <a:t>－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77294074"/>
                  </a:ext>
                </a:extLst>
              </a:tr>
              <a:tr h="232118">
                <a:tc vMerge="1"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國內渡輪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58344989"/>
                  </a:ext>
                </a:extLst>
              </a:tr>
              <a:tr h="232118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高雄港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vert="eaVert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國際郵輪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445131808"/>
                  </a:ext>
                </a:extLst>
              </a:tr>
              <a:tr h="300707">
                <a:tc vMerge="1"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兩岸渡輪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zh-TW" altLang="en-US" sz="2000" kern="0" dirty="0"/>
                        <a:t>－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642750801"/>
                  </a:ext>
                </a:extLst>
              </a:tr>
              <a:tr h="232118">
                <a:tc vMerge="1"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國內渡輪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295493461"/>
                  </a:ext>
                </a:extLst>
              </a:tr>
              <a:tr h="232118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台中港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vert="eaVert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國際郵輪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263770299"/>
                  </a:ext>
                </a:extLst>
              </a:tr>
              <a:tr h="23211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兩岸渡輪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288200153"/>
                  </a:ext>
                </a:extLst>
              </a:tr>
              <a:tr h="232118">
                <a:tc vMerge="1"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國內渡輪</a:t>
                      </a:r>
                      <a:endParaRPr lang="zh-TW" altLang="en-US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83293184"/>
                  </a:ext>
                </a:extLst>
              </a:tr>
              <a:tr h="23211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藍色公路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45931036"/>
                  </a:ext>
                </a:extLst>
              </a:tr>
              <a:tr h="23211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藍色公路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854115310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5573" y="3711362"/>
            <a:ext cx="17310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預計今年度開始收納</a:t>
            </a:r>
            <a:r>
              <a:rPr lang="en-US" altLang="zh-TW" sz="12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kern="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81575" y="4953786"/>
            <a:ext cx="2082017" cy="10464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●：已上架； ○：尚未提供；</a:t>
            </a:r>
            <a:r>
              <a:rPr lang="zh-TW" altLang="en-US" sz="20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◎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：已提供，尚未上架；－：無此項資料；</a:t>
            </a:r>
            <a:r>
              <a:rPr lang="zh-TW" altLang="en-US" sz="20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△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：無提供但可從其他資料運算出來</a:t>
            </a:r>
          </a:p>
        </p:txBody>
      </p:sp>
      <p:sp>
        <p:nvSpPr>
          <p:cNvPr id="7" name="矩形 6"/>
          <p:cNvSpPr/>
          <p:nvPr/>
        </p:nvSpPr>
        <p:spPr>
          <a:xfrm>
            <a:off x="181303" y="2520360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(6/6)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76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</TotalTime>
  <Words>1796</Words>
  <Application>Microsoft Office PowerPoint</Application>
  <PresentationFormat>寬螢幕</PresentationFormat>
  <Paragraphs>1113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7" baseType="lpstr">
      <vt:lpstr>MS Gothic</vt:lpstr>
      <vt:lpstr>華康中黑體</vt:lpstr>
      <vt:lpstr>華康中圓體(P)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思涵 王</cp:lastModifiedBy>
  <cp:revision>315</cp:revision>
  <cp:lastPrinted>2016-07-05T03:49:03Z</cp:lastPrinted>
  <dcterms:created xsi:type="dcterms:W3CDTF">2016-05-05T01:50:01Z</dcterms:created>
  <dcterms:modified xsi:type="dcterms:W3CDTF">2018-04-11T02:11:46Z</dcterms:modified>
</cp:coreProperties>
</file>