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5" r:id="rId3"/>
    <p:sldId id="260" r:id="rId4"/>
    <p:sldId id="261" r:id="rId5"/>
    <p:sldId id="278" r:id="rId6"/>
    <p:sldId id="277" r:id="rId7"/>
    <p:sldId id="282" r:id="rId8"/>
    <p:sldId id="273" r:id="rId9"/>
    <p:sldId id="279" r:id="rId10"/>
    <p:sldId id="280" r:id="rId11"/>
    <p:sldId id="281" r:id="rId12"/>
    <p:sldId id="276" r:id="rId13"/>
  </p:sldIdLst>
  <p:sldSz cx="9144000" cy="5143500" type="screen16x9"/>
  <p:notesSz cx="6950075" cy="9236075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7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19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ndy Kim" initials="RK" lastIdx="1" clrIdx="0">
    <p:extLst>
      <p:ext uri="{19B8F6BF-5375-455C-9EA6-DF929625EA0E}">
        <p15:presenceInfo xmlns:p15="http://schemas.microsoft.com/office/powerpoint/2012/main" userId="14e1513e2c41a6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0001"/>
    <a:srgbClr val="E96F00"/>
    <a:srgbClr val="FBCC00"/>
    <a:srgbClr val="79B74C"/>
    <a:srgbClr val="4196B5"/>
    <a:srgbClr val="E51D33"/>
    <a:srgbClr val="DAA600"/>
    <a:srgbClr val="B686DA"/>
    <a:srgbClr val="FFA7A7"/>
    <a:srgbClr val="F2A3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D852E1-36A7-43E5-A2BB-50900B7F15D3}" v="9" dt="2021-08-07T20:39:25.6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53" autoAdjust="0"/>
    <p:restoredTop sz="78692" autoAdjust="0"/>
  </p:normalViewPr>
  <p:slideViewPr>
    <p:cSldViewPr snapToGrid="0" showGuides="1">
      <p:cViewPr varScale="1">
        <p:scale>
          <a:sx n="114" d="100"/>
          <a:sy n="114" d="100"/>
        </p:scale>
        <p:origin x="1182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80" y="184"/>
      </p:cViewPr>
      <p:guideLst>
        <p:guide orient="horz" pos="2909"/>
        <p:guide pos="219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11699" cy="4636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1"/>
            <a:ext cx="3011699" cy="4636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32F8B-429E-45D3-A6EF-7110C94B56DE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379"/>
            <a:ext cx="3011699" cy="4636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379"/>
            <a:ext cx="3011699" cy="4636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90A03-D856-401F-8EAD-377E18EE9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68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290513"/>
            <a:ext cx="4987925" cy="280552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7" tIns="46219" rIns="92437" bIns="462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22638" y="3238363"/>
            <a:ext cx="6504800" cy="5740537"/>
          </a:xfrm>
          <a:prstGeom prst="rect">
            <a:avLst/>
          </a:prstGeom>
        </p:spPr>
        <p:txBody>
          <a:bodyPr vert="horz" lIns="92437" tIns="46219" rIns="92437" bIns="462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62700" y="8772669"/>
            <a:ext cx="585768" cy="463406"/>
          </a:xfrm>
          <a:prstGeom prst="rect">
            <a:avLst/>
          </a:prstGeom>
        </p:spPr>
        <p:txBody>
          <a:bodyPr vert="horz" lIns="92437" tIns="46219" rIns="92437" bIns="46219" rtlCol="0" anchor="b"/>
          <a:lstStyle>
            <a:lvl1pPr algn="r">
              <a:defRPr sz="1000">
                <a:latin typeface="Trebuchet MS" panose="020B0603020202020204" pitchFamily="34" charset="0"/>
              </a:defRPr>
            </a:lvl1pPr>
          </a:lstStyle>
          <a:p>
            <a:fld id="{F42FCFFD-459B-4F74-BD48-8157E1337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88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2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342900" algn="l" defTabSz="685800" rtl="0" eaLnBrk="1" latinLnBrk="0" hangingPunct="1">
      <a:defRPr sz="2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685800" algn="l" defTabSz="685800" rtl="0" eaLnBrk="1" latinLnBrk="0" hangingPunct="1">
      <a:defRPr sz="2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028700" algn="l" defTabSz="685800" rtl="0" eaLnBrk="1" latinLnBrk="0" hangingPunct="1">
      <a:defRPr sz="2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371600" algn="l" defTabSz="685800" rtl="0" eaLnBrk="1" latinLnBrk="0" hangingPunct="1">
      <a:defRPr sz="2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pos="2189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290513"/>
            <a:ext cx="4987925" cy="2805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FCFFD-459B-4F74-BD48-8157E1337D4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72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290513"/>
            <a:ext cx="4987925" cy="2805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FCFFD-459B-4F74-BD48-8157E1337D4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33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290513"/>
            <a:ext cx="4987925" cy="2805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Eliminated 3 columns, Over18 (Y), Employee count (1) and standard hours (80).</a:t>
            </a:r>
          </a:p>
          <a:p>
            <a:r>
              <a:rPr lang="en-US" dirty="0"/>
              <a:t>No missing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FCFFD-459B-4F74-BD48-8157E1337D4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9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290513"/>
            <a:ext cx="4987925" cy="2805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P-value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FCFFD-459B-4F74-BD48-8157E1337D4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83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290513"/>
            <a:ext cx="4987925" cy="2805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FCFFD-459B-4F74-BD48-8157E1337D4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47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290513"/>
            <a:ext cx="4987925" cy="2805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p-value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FCFFD-459B-4F74-BD48-8157E1337D4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57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0"/>
            <a:ext cx="4614203" cy="5143500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5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0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90" t="34294" r="8357" b="34966"/>
            <a:stretch/>
          </p:blipFill>
          <p:spPr>
            <a:xfrm>
              <a:off x="4726258" y="4100072"/>
              <a:ext cx="4087542" cy="853053"/>
            </a:xfrm>
            <a:prstGeom prst="rect">
              <a:avLst/>
            </a:prstGeom>
          </p:spPr>
        </p:pic>
      </p:grp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687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00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9522"/>
            <a:ext cx="9144000" cy="213955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559315"/>
            <a:ext cx="9144000" cy="112514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192881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2pPr>
            <a:lvl3pPr marL="385763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3pPr>
            <a:lvl4pPr marL="578644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440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7288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16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2513350" y="3817624"/>
            <a:ext cx="4163020" cy="86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7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901" y="1216821"/>
            <a:ext cx="4196953" cy="3418681"/>
          </a:xfrm>
        </p:spPr>
        <p:txBody>
          <a:bodyPr/>
          <a:lstStyle>
            <a:lvl1pPr marL="96441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289322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2pPr>
            <a:lvl3pPr marL="482204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3pPr>
            <a:lvl4pPr marL="675085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867966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3" y="1216821"/>
            <a:ext cx="4244579" cy="3418681"/>
          </a:xfrm>
        </p:spPr>
        <p:txBody>
          <a:bodyPr/>
          <a:lstStyle>
            <a:lvl1pPr marL="96441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289322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2pPr>
            <a:lvl3pPr marL="482204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3pPr>
            <a:lvl4pPr marL="675085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867966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590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469" y="1184672"/>
            <a:ext cx="4182714" cy="617934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5469" y="1802606"/>
            <a:ext cx="4182714" cy="2763441"/>
          </a:xfrm>
        </p:spPr>
        <p:txBody>
          <a:bodyPr>
            <a:normAutofit/>
          </a:bodyPr>
          <a:lstStyle>
            <a:lvl1pPr marL="96441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1pPr>
            <a:lvl2pPr marL="289322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500"/>
            </a:lvl2pPr>
            <a:lvl3pPr marL="482204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050"/>
            </a:lvl3pPr>
            <a:lvl4pPr marL="675085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050"/>
            </a:lvl4pPr>
            <a:lvl5pPr marL="867966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84672"/>
            <a:ext cx="4322344" cy="617934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02606"/>
            <a:ext cx="4322344" cy="2763441"/>
          </a:xfrm>
        </p:spPr>
        <p:txBody>
          <a:bodyPr>
            <a:normAutofit/>
          </a:bodyPr>
          <a:lstStyle>
            <a:lvl1pPr marL="96441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1pPr>
            <a:lvl2pPr marL="289322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500"/>
            </a:lvl2pPr>
            <a:lvl3pPr marL="482204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050"/>
            </a:lvl3pPr>
            <a:lvl4pPr marL="675085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050"/>
            </a:lvl4pPr>
            <a:lvl5pPr marL="867966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561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726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1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11811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207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1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86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photo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461941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/>
          <p:nvPr/>
        </p:nvSpPr>
        <p:spPr>
          <a:xfrm>
            <a:off x="2459831" y="0"/>
            <a:ext cx="6743700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1600" h="6858000">
                <a:moveTo>
                  <a:pt x="0" y="0"/>
                </a:moveTo>
                <a:lnTo>
                  <a:pt x="8991600" y="0"/>
                </a:lnTo>
                <a:lnTo>
                  <a:pt x="8991600" y="6858000"/>
                </a:lnTo>
                <a:lnTo>
                  <a:pt x="0" y="6858000"/>
                </a:lnTo>
                <a:cubicBezTo>
                  <a:pt x="437322" y="5695122"/>
                  <a:pt x="1749287" y="2653749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207526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4259" y="4663393"/>
            <a:ext cx="2013821" cy="3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7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photo blue">
    <p:bg>
      <p:bgPr>
        <a:gradFill rotWithShape="1">
          <a:gsLst>
            <a:gs pos="0">
              <a:srgbClr val="32A3FF"/>
            </a:gs>
            <a:gs pos="71001">
              <a:srgbClr val="002E55"/>
            </a:gs>
            <a:gs pos="100000">
              <a:srgbClr val="002E55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24591" y="0"/>
            <a:ext cx="461941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 userDrawn="1"/>
        </p:nvGrpSpPr>
        <p:grpSpPr>
          <a:xfrm>
            <a:off x="0" y="0"/>
            <a:ext cx="7187805" cy="5143500"/>
            <a:chOff x="0" y="0"/>
            <a:chExt cx="7187805" cy="5143500"/>
          </a:xfrm>
        </p:grpSpPr>
        <p:sp useBgFill="1">
          <p:nvSpPr>
            <p:cNvPr id="3" name="Rectangle 8"/>
            <p:cNvSpPr/>
            <p:nvPr/>
          </p:nvSpPr>
          <p:spPr>
            <a:xfrm flipH="1">
              <a:off x="0" y="0"/>
              <a:ext cx="6743700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1600" h="6858000">
                  <a:moveTo>
                    <a:pt x="0" y="0"/>
                  </a:moveTo>
                  <a:lnTo>
                    <a:pt x="8991600" y="0"/>
                  </a:lnTo>
                  <a:lnTo>
                    <a:pt x="8991600" y="6858000"/>
                  </a:lnTo>
                  <a:lnTo>
                    <a:pt x="0" y="6858000"/>
                  </a:lnTo>
                  <a:cubicBezTo>
                    <a:pt x="437322" y="5695122"/>
                    <a:pt x="1749287" y="2653749"/>
                    <a:pt x="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4" name="Picture 9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 flipH="1">
              <a:off x="5897167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37772" y="4666974"/>
              <a:ext cx="1866900" cy="3896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415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edSideBar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288" y="0"/>
            <a:ext cx="23574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6441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289322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/>
            </a:lvl2pPr>
            <a:lvl3pPr marL="482204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/>
            </a:lvl3pPr>
            <a:lvl4pPr marL="675085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867966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439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SideBar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288" y="0"/>
            <a:ext cx="23574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11811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600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06" y="0"/>
            <a:ext cx="4681896" cy="51435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2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3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90" t="34294" r="8357" b="34966"/>
            <a:stretch/>
          </p:blipFill>
          <p:spPr>
            <a:xfrm>
              <a:off x="4726258" y="4100072"/>
              <a:ext cx="4087542" cy="853053"/>
            </a:xfrm>
            <a:prstGeom prst="rect">
              <a:avLst/>
            </a:prstGeom>
          </p:spPr>
        </p:pic>
      </p:grp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223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00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ueSideBar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" y="0"/>
            <a:ext cx="3381608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6441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289322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482204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675085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867966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40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23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ue S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" y="0"/>
            <a:ext cx="338160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9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001" r="4527"/>
          <a:stretch/>
        </p:blipFill>
        <p:spPr bwMode="auto">
          <a:xfrm>
            <a:off x="6070600" y="0"/>
            <a:ext cx="30607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9522"/>
            <a:ext cx="9144000" cy="213955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559315"/>
            <a:ext cx="9144000" cy="112514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192881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2pPr>
            <a:lvl3pPr marL="385763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3pPr>
            <a:lvl4pPr marL="578644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440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7288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16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2513350" y="3817624"/>
            <a:ext cx="4163020" cy="86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2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001" r="4527"/>
          <a:stretch/>
        </p:blipFill>
        <p:spPr bwMode="auto">
          <a:xfrm>
            <a:off x="6070600" y="0"/>
            <a:ext cx="30607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901" y="1216822"/>
            <a:ext cx="4196953" cy="3469481"/>
          </a:xfrm>
        </p:spPr>
        <p:txBody>
          <a:bodyPr/>
          <a:lstStyle>
            <a:lvl1pPr marL="96441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289322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482204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675085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867966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3" y="1216822"/>
            <a:ext cx="4244579" cy="3469481"/>
          </a:xfrm>
        </p:spPr>
        <p:txBody>
          <a:bodyPr/>
          <a:lstStyle>
            <a:lvl1pPr marL="96441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289322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482204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675085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867966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7772" y="4666974"/>
            <a:ext cx="1866900" cy="3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39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38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662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742682" cy="51435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3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4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8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90" t="34294" r="8357" b="34966"/>
            <a:stretch/>
          </p:blipFill>
          <p:spPr>
            <a:xfrm>
              <a:off x="4726258" y="4100072"/>
              <a:ext cx="4087542" cy="853053"/>
            </a:xfrm>
            <a:prstGeom prst="rect">
              <a:avLst/>
            </a:prstGeom>
          </p:spPr>
        </p:pic>
      </p:grp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453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4635500" cy="51435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2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3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90" t="34294" r="8357" b="34966"/>
            <a:stretch/>
          </p:blipFill>
          <p:spPr>
            <a:xfrm>
              <a:off x="4726258" y="4100072"/>
              <a:ext cx="4087542" cy="853053"/>
            </a:xfrm>
            <a:prstGeom prst="rect">
              <a:avLst/>
            </a:prstGeom>
          </p:spPr>
        </p:pic>
      </p:grp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869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4673601" cy="51435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2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3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90" t="34294" r="8357" b="34966"/>
            <a:stretch/>
          </p:blipFill>
          <p:spPr>
            <a:xfrm>
              <a:off x="4726258" y="4100072"/>
              <a:ext cx="4087542" cy="853053"/>
            </a:xfrm>
            <a:prstGeom prst="rect">
              <a:avLst/>
            </a:prstGeom>
          </p:spPr>
        </p:pic>
      </p:grp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695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6000750" cy="51435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2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3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90" t="34294" r="8357" b="34966"/>
            <a:stretch/>
          </p:blipFill>
          <p:spPr>
            <a:xfrm>
              <a:off x="4726258" y="4100072"/>
              <a:ext cx="4087542" cy="853053"/>
            </a:xfrm>
            <a:prstGeom prst="rect">
              <a:avLst/>
            </a:prstGeom>
          </p:spPr>
        </p:pic>
      </p:grp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103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4787900" cy="51435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2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3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90" t="34294" r="8357" b="34966"/>
            <a:stretch/>
          </p:blipFill>
          <p:spPr>
            <a:xfrm>
              <a:off x="4726258" y="4100072"/>
              <a:ext cx="4087542" cy="853053"/>
            </a:xfrm>
            <a:prstGeom prst="rect">
              <a:avLst/>
            </a:prstGeom>
          </p:spPr>
        </p:pic>
      </p:grp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879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731357" cy="51435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6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7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90" t="34294" r="8357" b="34966"/>
            <a:stretch/>
          </p:blipFill>
          <p:spPr>
            <a:xfrm>
              <a:off x="4726258" y="4100072"/>
              <a:ext cx="4087542" cy="853053"/>
            </a:xfrm>
            <a:prstGeom prst="rect">
              <a:avLst/>
            </a:prstGeom>
          </p:spPr>
        </p:pic>
      </p:grp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846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0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01" y="0"/>
            <a:ext cx="8826099" cy="11811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901" y="1115736"/>
            <a:ext cx="8826099" cy="4027764"/>
          </a:xfrm>
        </p:spPr>
        <p:txBody>
          <a:bodyPr>
            <a:normAutofit/>
          </a:bodyPr>
          <a:lstStyle>
            <a:lvl1pPr marL="130969" indent="-130969"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289322" indent="-96441"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800"/>
            </a:lvl2pPr>
            <a:lvl3pPr marL="482204" indent="-96441"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675085" indent="-96441"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867966" indent="-96441"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912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25000">
              <a:schemeClr val="tx2">
                <a:lumMod val="50000"/>
              </a:schemeClr>
            </a:gs>
            <a:gs pos="100000">
              <a:schemeClr val="tx2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17901" y="0"/>
            <a:ext cx="8826099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17901" y="1181101"/>
            <a:ext cx="8826099" cy="396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AutoShape 11"/>
          <p:cNvSpPr>
            <a:spLocks noChangeAspect="1" noChangeArrowheads="1" noTextEdit="1"/>
          </p:cNvSpPr>
          <p:nvPr userDrawn="1"/>
        </p:nvSpPr>
        <p:spPr bwMode="auto">
          <a:xfrm>
            <a:off x="7602141" y="4575575"/>
            <a:ext cx="1360884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ＭＳ Ｐゴシック" charset="0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38194" y="4666974"/>
            <a:ext cx="1866900" cy="3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1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41" r:id="rId14"/>
    <p:sldLayoutId id="2147483729" r:id="rId15"/>
    <p:sldLayoutId id="2147483730" r:id="rId16"/>
    <p:sldLayoutId id="2147483731" r:id="rId17"/>
    <p:sldLayoutId id="2147483732" r:id="rId18"/>
    <p:sldLayoutId id="2147483740" r:id="rId19"/>
    <p:sldLayoutId id="2147483733" r:id="rId20"/>
    <p:sldLayoutId id="2147483734" r:id="rId21"/>
    <p:sldLayoutId id="2147483735" r:id="rId22"/>
    <p:sldLayoutId id="2147483736" r:id="rId23"/>
    <p:sldLayoutId id="2147483737" r:id="rId24"/>
    <p:sldLayoutId id="2147483738" r:id="rId25"/>
    <p:sldLayoutId id="2147483739" r:id="rId2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defTabSz="385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Palatino Linotype" panose="02040502050505030304" pitchFamily="18" charset="0"/>
          <a:ea typeface="+mj-ea"/>
          <a:cs typeface="+mj-cs"/>
        </a:defRPr>
      </a:lvl1pPr>
      <a:lvl2pPr algn="l" defTabSz="385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2pPr>
      <a:lvl3pPr algn="l" defTabSz="385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3pPr>
      <a:lvl4pPr algn="l" defTabSz="385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4pPr>
      <a:lvl5pPr algn="l" defTabSz="385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5pPr>
      <a:lvl6pPr marL="257175" algn="l" defTabSz="385763" rtl="0" fontAlgn="base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6pPr>
      <a:lvl7pPr marL="514350" algn="l" defTabSz="385763" rtl="0" fontAlgn="base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7pPr>
      <a:lvl8pPr marL="771525" algn="l" defTabSz="385763" rtl="0" fontAlgn="base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8pPr>
      <a:lvl9pPr marL="1028700" algn="l" defTabSz="385763" rtl="0" fontAlgn="base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9pPr>
    </p:titleStyle>
    <p:bodyStyle>
      <a:lvl1pPr marL="176213" indent="-176213" algn="l" defTabSz="385763" rtl="0" eaLnBrk="0" fontAlgn="base" hangingPunct="0">
        <a:lnSpc>
          <a:spcPct val="90000"/>
        </a:lnSpc>
        <a:spcBef>
          <a:spcPts val="0"/>
        </a:spcBef>
        <a:spcAft>
          <a:spcPts val="675"/>
        </a:spcAft>
        <a:buClr>
          <a:schemeClr val="bg1">
            <a:lumMod val="85000"/>
          </a:schemeClr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341313" indent="-147638" algn="l" defTabSz="385763" rtl="0" eaLnBrk="0" fontAlgn="base" hangingPunct="0">
        <a:lnSpc>
          <a:spcPct val="90000"/>
        </a:lnSpc>
        <a:spcBef>
          <a:spcPts val="0"/>
        </a:spcBef>
        <a:spcAft>
          <a:spcPts val="675"/>
        </a:spcAft>
        <a:buClr>
          <a:schemeClr val="bg1">
            <a:lumMod val="85000"/>
          </a:schemeClr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482204" indent="-96441" algn="l" defTabSz="385763" rtl="0" eaLnBrk="0" fontAlgn="base" hangingPunct="0">
        <a:lnSpc>
          <a:spcPct val="90000"/>
        </a:lnSpc>
        <a:spcBef>
          <a:spcPts val="0"/>
        </a:spcBef>
        <a:spcAft>
          <a:spcPts val="675"/>
        </a:spcAft>
        <a:buClr>
          <a:schemeClr val="bg1">
            <a:lumMod val="85000"/>
          </a:schemeClr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675085" indent="-96441" algn="l" defTabSz="385763" rtl="0" eaLnBrk="0" fontAlgn="base" hangingPunct="0">
        <a:lnSpc>
          <a:spcPct val="90000"/>
        </a:lnSpc>
        <a:spcBef>
          <a:spcPts val="0"/>
        </a:spcBef>
        <a:spcAft>
          <a:spcPts val="675"/>
        </a:spcAft>
        <a:buClr>
          <a:schemeClr val="bg1">
            <a:lumMod val="85000"/>
          </a:schemeClr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867966" indent="-96441" algn="l" defTabSz="385763" rtl="0" eaLnBrk="0" fontAlgn="base" hangingPunct="0">
        <a:lnSpc>
          <a:spcPct val="90000"/>
        </a:lnSpc>
        <a:spcBef>
          <a:spcPts val="0"/>
        </a:spcBef>
        <a:spcAft>
          <a:spcPts val="675"/>
        </a:spcAft>
        <a:buClr>
          <a:schemeClr val="bg1">
            <a:lumMod val="85000"/>
          </a:schemeClr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caI5FaE5eQ&amp;ab_channel=RandytheRaindeer" TargetMode="External"/><Relationship Id="rId2" Type="http://schemas.openxmlformats.org/officeDocument/2006/relationships/hyperlink" Target="https://github.com/RandytheReindeer/DDSCaseStudy02" TargetMode="Externa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9522"/>
            <a:ext cx="9144000" cy="2139553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Case Study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0" y="2559315"/>
            <a:ext cx="9144000" cy="112514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Randy Kim</a:t>
            </a:r>
          </a:p>
        </p:txBody>
      </p:sp>
    </p:spTree>
    <p:extLst>
      <p:ext uri="{BB962C8B-B14F-4D97-AF65-F5344CB8AC3E}">
        <p14:creationId xmlns:p14="http://schemas.microsoft.com/office/powerpoint/2010/main" val="65979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9724E-5769-4A4E-8EC3-F7AEE938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with Monthly Income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233CF9B6-7BB8-446F-A007-85F044BEA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432" y="2895602"/>
            <a:ext cx="3037696" cy="1874692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84BA32FD-9D0D-4496-A71E-94FC60274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9432" y="918021"/>
            <a:ext cx="3037695" cy="1874692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AABF09CB-81B1-4BEC-8F08-6878471009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686" y="918021"/>
            <a:ext cx="3037695" cy="1874691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BDAAB202-D5AD-4184-B800-B0DCA92BA7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686" y="2895602"/>
            <a:ext cx="3037696" cy="187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58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AF99-DD9D-42F2-A6ED-108E23602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Salary Prediction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6502D1-01CD-47C7-85C9-77EB661B06AF}"/>
              </a:ext>
            </a:extLst>
          </p:cNvPr>
          <p:cNvSpPr txBox="1"/>
          <p:nvPr/>
        </p:nvSpPr>
        <p:spPr>
          <a:xfrm>
            <a:off x="447409" y="1181100"/>
            <a:ext cx="882609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Linear Regression Model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Total Working Years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Years at Company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Job Role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Job Level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RMSE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Average RMSE : 1017.17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P-value &lt;2.2e-16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/>
                </a:solidFill>
              </a:rPr>
              <a:t>Adjusted R-square: 0.9505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46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AA02F-9F56-4FB9-88C6-63115CF69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D295C-BC63-4BFD-897A-55038D840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https://github.com/RandytheReindeer/DDSCaseStudy02</a:t>
            </a:r>
            <a:endParaRPr lang="en-US" dirty="0"/>
          </a:p>
          <a:p>
            <a:r>
              <a:rPr lang="en-US" dirty="0" err="1"/>
              <a:t>Youtube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3"/>
              </a:rPr>
              <a:t>https://www.youtube.com/watch?v=mcaI5FaE5eQ&amp;ab_channel=RandytheRaindeer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67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11BF-5B74-412B-8203-F335E43DF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FB527-185F-4CF2-ACB2-AC6AC464C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Identify the top factors of attrition.</a:t>
            </a:r>
          </a:p>
          <a:p>
            <a:r>
              <a:rPr lang="en-US" dirty="0"/>
              <a:t> Further exploratory data analysis.</a:t>
            </a:r>
          </a:p>
          <a:p>
            <a:r>
              <a:rPr lang="en-US" dirty="0"/>
              <a:t> Predict attrition and salary.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40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6BD36-2706-4843-AA1F-6E3F2DD9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520116-FFC0-42DC-904A-DF41184B2070}"/>
              </a:ext>
            </a:extLst>
          </p:cNvPr>
          <p:cNvSpPr txBox="1"/>
          <p:nvPr/>
        </p:nvSpPr>
        <p:spPr>
          <a:xfrm>
            <a:off x="392216" y="991142"/>
            <a:ext cx="82400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 given data, there were no missing values.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Total of 879 observations and of the total, 36 variables.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27 numeric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9 Categorical</a:t>
            </a:r>
          </a:p>
        </p:txBody>
      </p:sp>
    </p:spTree>
    <p:extLst>
      <p:ext uri="{BB962C8B-B14F-4D97-AF65-F5344CB8AC3E}">
        <p14:creationId xmlns:p14="http://schemas.microsoft.com/office/powerpoint/2010/main" val="40135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6BD36-2706-4843-AA1F-6E3F2DD9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Factors on Attrition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376CA0-4AAB-4994-B1AC-ADCDE68D9D7C}"/>
              </a:ext>
            </a:extLst>
          </p:cNvPr>
          <p:cNvSpPr txBox="1"/>
          <p:nvPr/>
        </p:nvSpPr>
        <p:spPr>
          <a:xfrm>
            <a:off x="6008820" y="3700789"/>
            <a:ext cx="237615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Job Involvement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Overtime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Work life balance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A48A2DCE-D873-4E61-904E-07792977F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270" y="1181100"/>
            <a:ext cx="3569108" cy="2202649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889EBBCF-6259-46DD-AEE3-E93228268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008" y="1181100"/>
            <a:ext cx="3569107" cy="220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16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6BD36-2706-4843-AA1F-6E3F2DD9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Factors on Attrition</a:t>
            </a: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26AAE815-4546-4C84-95D0-7AEA455E9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34" y="1414839"/>
            <a:ext cx="4187415" cy="2584233"/>
          </a:xfrm>
          <a:prstGeom prst="rect">
            <a:avLst/>
          </a:prstGeom>
        </p:spPr>
      </p:pic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9A252A62-EE6C-4384-B8A0-26C602475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14839"/>
            <a:ext cx="4187415" cy="258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6BD36-2706-4843-AA1F-6E3F2DD9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Factors on Attrition</a:t>
            </a:r>
          </a:p>
        </p:txBody>
      </p:sp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05C8A487-4F98-422C-B559-CD928FC93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01" y="1338931"/>
            <a:ext cx="4187414" cy="2584232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E35E583D-F2A3-40E0-8A76-2A182687F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686" y="1338931"/>
            <a:ext cx="4187413" cy="258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5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6BD36-2706-4843-AA1F-6E3F2DD9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548492-7CF8-4562-B1D1-D49F7D322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578" y="1181098"/>
            <a:ext cx="4386844" cy="2707309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893EF373-B9EE-4A0B-B1CA-65429EBAC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56" y="1181098"/>
            <a:ext cx="4386844" cy="270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3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AF99-DD9D-42F2-A6ED-108E23602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Prediction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6502D1-01CD-47C7-85C9-77EB661B06AF}"/>
              </a:ext>
            </a:extLst>
          </p:cNvPr>
          <p:cNvSpPr txBox="1"/>
          <p:nvPr/>
        </p:nvSpPr>
        <p:spPr>
          <a:xfrm>
            <a:off x="447409" y="1181100"/>
            <a:ext cx="88260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Naïve Bayes Model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Job Involvement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Work Life Balance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Over Time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Job Role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Highest Accuracy: 91.57%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Average Accuracy   = 85.79%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Average Sensitivity = 86.76%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Average Specificity = 69.0%</a:t>
            </a:r>
          </a:p>
        </p:txBody>
      </p:sp>
    </p:spTree>
    <p:extLst>
      <p:ext uri="{BB962C8B-B14F-4D97-AF65-F5344CB8AC3E}">
        <p14:creationId xmlns:p14="http://schemas.microsoft.com/office/powerpoint/2010/main" val="176923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AF99-DD9D-42F2-A6ED-108E23602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with Monthly Income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6502D1-01CD-47C7-85C9-77EB661B06AF}"/>
              </a:ext>
            </a:extLst>
          </p:cNvPr>
          <p:cNvSpPr txBox="1"/>
          <p:nvPr/>
        </p:nvSpPr>
        <p:spPr>
          <a:xfrm>
            <a:off x="5523709" y="2298284"/>
            <a:ext cx="355781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Correlation with Monthly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Monthly Income vs Total Working years : 0.78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Monthly Income vs Years At Company : 0.49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Monthly Income vs Age : 0.48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C2310E00-8C4E-4B9D-8485-EA5582217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214"/>
          <a:stretch/>
        </p:blipFill>
        <p:spPr>
          <a:xfrm>
            <a:off x="224582" y="874952"/>
            <a:ext cx="5236652" cy="372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24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--SMU-07.18.18--">
  <a:themeElements>
    <a:clrScheme name="SMU May 2018">
      <a:dk1>
        <a:sysClr val="windowText" lastClr="000000"/>
      </a:dk1>
      <a:lt1>
        <a:sysClr val="window" lastClr="FFFFFF"/>
      </a:lt1>
      <a:dk2>
        <a:srgbClr val="0076D8"/>
      </a:dk2>
      <a:lt2>
        <a:srgbClr val="CDCFCE"/>
      </a:lt2>
      <a:accent1>
        <a:srgbClr val="354C97"/>
      </a:accent1>
      <a:accent2>
        <a:srgbClr val="860000"/>
      </a:accent2>
      <a:accent3>
        <a:srgbClr val="E2D8B9"/>
      </a:accent3>
      <a:accent4>
        <a:srgbClr val="EFB615"/>
      </a:accent4>
      <a:accent5>
        <a:srgbClr val="457E28"/>
      </a:accent5>
      <a:accent6>
        <a:srgbClr val="66695B"/>
      </a:accent6>
      <a:hlink>
        <a:srgbClr val="219BFF"/>
      </a:hlink>
      <a:folHlink>
        <a:srgbClr val="CC0000"/>
      </a:folHlink>
    </a:clrScheme>
    <a:fontScheme name="P-T 2018">
      <a:majorFont>
        <a:latin typeface="Palatino Linotype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ityTemplate_07.18.18.potx" id="{98177323-51DB-4EB0-ADDD-ACF2D37E5CDB}" vid="{290AE970-B9A8-401C-9715-AFA3EF1DF290}"/>
    </a:ext>
  </a:extLst>
</a:theme>
</file>

<file path=ppt/theme/theme2.xml><?xml version="1.0" encoding="utf-8"?>
<a:theme xmlns:a="http://schemas.openxmlformats.org/drawingml/2006/main" name="Office Theme">
  <a:themeElements>
    <a:clrScheme name="SMU May 2018">
      <a:dk1>
        <a:sysClr val="windowText" lastClr="000000"/>
      </a:dk1>
      <a:lt1>
        <a:sysClr val="window" lastClr="FFFFFF"/>
      </a:lt1>
      <a:dk2>
        <a:srgbClr val="0076D8"/>
      </a:dk2>
      <a:lt2>
        <a:srgbClr val="CDCFCE"/>
      </a:lt2>
      <a:accent1>
        <a:srgbClr val="354C97"/>
      </a:accent1>
      <a:accent2>
        <a:srgbClr val="860000"/>
      </a:accent2>
      <a:accent3>
        <a:srgbClr val="E2D8B9"/>
      </a:accent3>
      <a:accent4>
        <a:srgbClr val="EFB615"/>
      </a:accent4>
      <a:accent5>
        <a:srgbClr val="457E28"/>
      </a:accent5>
      <a:accent6>
        <a:srgbClr val="66695B"/>
      </a:accent6>
      <a:hlink>
        <a:srgbClr val="219BFF"/>
      </a:hlink>
      <a:folHlink>
        <a:srgbClr val="CC0000"/>
      </a:folHlink>
    </a:clrScheme>
    <a:fontScheme name="P-T 2018">
      <a:majorFont>
        <a:latin typeface="Palatino Linotype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3960</TotalTime>
  <Words>236</Words>
  <Application>Microsoft Office PowerPoint</Application>
  <PresentationFormat>On-screen Show (16:9)</PresentationFormat>
  <Paragraphs>61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Palatino Linotype</vt:lpstr>
      <vt:lpstr>Trebuchet MS</vt:lpstr>
      <vt:lpstr>--SMU-07.18.18--</vt:lpstr>
      <vt:lpstr>Case Study 2</vt:lpstr>
      <vt:lpstr>Agenda</vt:lpstr>
      <vt:lpstr>Data Set</vt:lpstr>
      <vt:lpstr>Top Factors on Attrition</vt:lpstr>
      <vt:lpstr>Top Factors on Attrition</vt:lpstr>
      <vt:lpstr>Top Factors on Attrition</vt:lpstr>
      <vt:lpstr>Continue</vt:lpstr>
      <vt:lpstr>Attrition Prediction Model</vt:lpstr>
      <vt:lpstr>Correlation with Monthly Income</vt:lpstr>
      <vt:lpstr>Correlation with Monthly Income</vt:lpstr>
      <vt:lpstr>Salary Prediction Model</vt:lpstr>
      <vt:lpstr>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</dc:title>
  <dc:creator>Joel Lindsey</dc:creator>
  <cp:lastModifiedBy>Randy Kim</cp:lastModifiedBy>
  <cp:revision>42</cp:revision>
  <dcterms:created xsi:type="dcterms:W3CDTF">2020-05-09T14:54:20Z</dcterms:created>
  <dcterms:modified xsi:type="dcterms:W3CDTF">2021-08-07T20:39:46Z</dcterms:modified>
</cp:coreProperties>
</file>