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15"/>
  </p:notesMasterIdLst>
  <p:handoutMasterIdLst>
    <p:handoutMasterId r:id="rId16"/>
  </p:handoutMasterIdLst>
  <p:sldIdLst>
    <p:sldId id="256" r:id="rId2"/>
    <p:sldId id="275" r:id="rId3"/>
    <p:sldId id="260" r:id="rId4"/>
    <p:sldId id="261" r:id="rId5"/>
    <p:sldId id="262" r:id="rId6"/>
    <p:sldId id="270" r:id="rId7"/>
    <p:sldId id="268" r:id="rId8"/>
    <p:sldId id="265" r:id="rId9"/>
    <p:sldId id="266" r:id="rId10"/>
    <p:sldId id="267" r:id="rId11"/>
    <p:sldId id="269" r:id="rId12"/>
    <p:sldId id="273" r:id="rId13"/>
    <p:sldId id="274" r:id="rId14"/>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7" pos="288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01"/>
    <a:srgbClr val="E96F00"/>
    <a:srgbClr val="FBCC00"/>
    <a:srgbClr val="79B74C"/>
    <a:srgbClr val="4196B5"/>
    <a:srgbClr val="E51D33"/>
    <a:srgbClr val="DAA600"/>
    <a:srgbClr val="B686DA"/>
    <a:srgbClr val="FFA7A7"/>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355E3-893D-4CC0-B762-C3BD2E884EBE}" v="2" dt="2021-06-26T19:26:01.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07" autoAdjust="0"/>
    <p:restoredTop sz="96247" autoAdjust="0"/>
  </p:normalViewPr>
  <p:slideViewPr>
    <p:cSldViewPr snapToGrid="0" showGuides="1">
      <p:cViewPr varScale="1">
        <p:scale>
          <a:sx n="50" d="100"/>
          <a:sy n="50" d="100"/>
        </p:scale>
        <p:origin x="44" y="636"/>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880" y="184"/>
      </p:cViewPr>
      <p:guideLst>
        <p:guide orient="horz" pos="2909"/>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erger, Kati" userId="2130190e-1148-4b19-9142-da0420ab6531" providerId="ADAL" clId="{5E2355E3-893D-4CC0-B762-C3BD2E884EBE}"/>
    <pc:docChg chg="undo custSel addSld delSld modSld">
      <pc:chgData name="Schuerger, Kati" userId="2130190e-1148-4b19-9142-da0420ab6531" providerId="ADAL" clId="{5E2355E3-893D-4CC0-B762-C3BD2E884EBE}" dt="2021-06-26T19:32:56.237" v="469" actId="478"/>
      <pc:docMkLst>
        <pc:docMk/>
      </pc:docMkLst>
      <pc:sldChg chg="modSp mod">
        <pc:chgData name="Schuerger, Kati" userId="2130190e-1148-4b19-9142-da0420ab6531" providerId="ADAL" clId="{5E2355E3-893D-4CC0-B762-C3BD2E884EBE}" dt="2021-06-26T18:35:04.432" v="459" actId="20577"/>
        <pc:sldMkLst>
          <pc:docMk/>
          <pc:sldMk cId="659791145" sldId="256"/>
        </pc:sldMkLst>
        <pc:spChg chg="mod">
          <ac:chgData name="Schuerger, Kati" userId="2130190e-1148-4b19-9142-da0420ab6531" providerId="ADAL" clId="{5E2355E3-893D-4CC0-B762-C3BD2E884EBE}" dt="2021-06-26T18:35:04.432" v="459" actId="20577"/>
          <ac:spMkLst>
            <pc:docMk/>
            <pc:sldMk cId="659791145" sldId="256"/>
            <ac:spMk id="2" creationId="{00000000-0000-0000-0000-000000000000}"/>
          </ac:spMkLst>
        </pc:spChg>
      </pc:sldChg>
      <pc:sldChg chg="addSp delSp modSp mod">
        <pc:chgData name="Schuerger, Kati" userId="2130190e-1148-4b19-9142-da0420ab6531" providerId="ADAL" clId="{5E2355E3-893D-4CC0-B762-C3BD2E884EBE}" dt="2021-06-26T17:58:36.901" v="449" actId="14100"/>
        <pc:sldMkLst>
          <pc:docMk/>
          <pc:sldMk cId="401354931" sldId="260"/>
        </pc:sldMkLst>
        <pc:spChg chg="mod">
          <ac:chgData name="Schuerger, Kati" userId="2130190e-1148-4b19-9142-da0420ab6531" providerId="ADAL" clId="{5E2355E3-893D-4CC0-B762-C3BD2E884EBE}" dt="2021-06-26T17:58:32.818" v="448" actId="1076"/>
          <ac:spMkLst>
            <pc:docMk/>
            <pc:sldMk cId="401354931" sldId="260"/>
            <ac:spMk id="10" creationId="{9D520116-FFC0-42DC-904A-DF41184B2070}"/>
          </ac:spMkLst>
        </pc:spChg>
        <pc:picChg chg="add mod">
          <ac:chgData name="Schuerger, Kati" userId="2130190e-1148-4b19-9142-da0420ab6531" providerId="ADAL" clId="{5E2355E3-893D-4CC0-B762-C3BD2E884EBE}" dt="2021-06-26T17:58:36.901" v="449" actId="14100"/>
          <ac:picMkLst>
            <pc:docMk/>
            <pc:sldMk cId="401354931" sldId="260"/>
            <ac:picMk id="3" creationId="{0039237E-9345-4E88-9AB8-B0466E413879}"/>
          </ac:picMkLst>
        </pc:picChg>
        <pc:picChg chg="del">
          <ac:chgData name="Schuerger, Kati" userId="2130190e-1148-4b19-9142-da0420ab6531" providerId="ADAL" clId="{5E2355E3-893D-4CC0-B762-C3BD2E884EBE}" dt="2021-06-26T17:58:04.770" v="443" actId="478"/>
          <ac:picMkLst>
            <pc:docMk/>
            <pc:sldMk cId="401354931" sldId="260"/>
            <ac:picMk id="4" creationId="{906BF49C-1B11-46CB-A29F-7610988DB62C}"/>
          </ac:picMkLst>
        </pc:picChg>
      </pc:sldChg>
      <pc:sldChg chg="addSp delSp modSp mod">
        <pc:chgData name="Schuerger, Kati" userId="2130190e-1148-4b19-9142-da0420ab6531" providerId="ADAL" clId="{5E2355E3-893D-4CC0-B762-C3BD2E884EBE}" dt="2021-06-26T19:32:56.237" v="469" actId="478"/>
        <pc:sldMkLst>
          <pc:docMk/>
          <pc:sldMk cId="2339640160" sldId="262"/>
        </pc:sldMkLst>
        <pc:spChg chg="mod">
          <ac:chgData name="Schuerger, Kati" userId="2130190e-1148-4b19-9142-da0420ab6531" providerId="ADAL" clId="{5E2355E3-893D-4CC0-B762-C3BD2E884EBE}" dt="2021-06-26T19:26:40.893" v="466" actId="20577"/>
          <ac:spMkLst>
            <pc:docMk/>
            <pc:sldMk cId="2339640160" sldId="262"/>
            <ac:spMk id="3" creationId="{A733CCA9-984A-4008-A325-36566F41C3C3}"/>
          </ac:spMkLst>
        </pc:spChg>
        <pc:picChg chg="add del mod">
          <ac:chgData name="Schuerger, Kati" userId="2130190e-1148-4b19-9142-da0420ab6531" providerId="ADAL" clId="{5E2355E3-893D-4CC0-B762-C3BD2E884EBE}" dt="2021-06-26T19:32:56.237" v="469" actId="478"/>
          <ac:picMkLst>
            <pc:docMk/>
            <pc:sldMk cId="2339640160" sldId="262"/>
            <ac:picMk id="4" creationId="{B8D7C9CD-C0A3-40EA-AAB4-3018C0B2D675}"/>
          </ac:picMkLst>
        </pc:picChg>
      </pc:sldChg>
      <pc:sldChg chg="modSp mod">
        <pc:chgData name="Schuerger, Kati" userId="2130190e-1148-4b19-9142-da0420ab6531" providerId="ADAL" clId="{5E2355E3-893D-4CC0-B762-C3BD2E884EBE}" dt="2021-06-25T23:58:20.143" v="53" actId="14100"/>
        <pc:sldMkLst>
          <pc:docMk/>
          <pc:sldMk cId="2761556850" sldId="267"/>
        </pc:sldMkLst>
        <pc:picChg chg="mod">
          <ac:chgData name="Schuerger, Kati" userId="2130190e-1148-4b19-9142-da0420ab6531" providerId="ADAL" clId="{5E2355E3-893D-4CC0-B762-C3BD2E884EBE}" dt="2021-06-25T23:58:20.143" v="53" actId="14100"/>
          <ac:picMkLst>
            <pc:docMk/>
            <pc:sldMk cId="2761556850" sldId="267"/>
            <ac:picMk id="5" creationId="{4B04A5F7-F4C0-4AB6-978F-F981C695944E}"/>
          </ac:picMkLst>
        </pc:picChg>
      </pc:sldChg>
      <pc:sldChg chg="modSp del mod">
        <pc:chgData name="Schuerger, Kati" userId="2130190e-1148-4b19-9142-da0420ab6531" providerId="ADAL" clId="{5E2355E3-893D-4CC0-B762-C3BD2E884EBE}" dt="2021-06-26T00:48:32.653" v="328" actId="47"/>
        <pc:sldMkLst>
          <pc:docMk/>
          <pc:sldMk cId="2233881766" sldId="271"/>
        </pc:sldMkLst>
        <pc:spChg chg="mod">
          <ac:chgData name="Schuerger, Kati" userId="2130190e-1148-4b19-9142-da0420ab6531" providerId="ADAL" clId="{5E2355E3-893D-4CC0-B762-C3BD2E884EBE}" dt="2021-06-26T00:05:47.461" v="183" actId="20577"/>
          <ac:spMkLst>
            <pc:docMk/>
            <pc:sldMk cId="2233881766" sldId="271"/>
            <ac:spMk id="2" creationId="{BBA12B6F-FA31-4EF5-8CEE-E6BEF492C2F4}"/>
          </ac:spMkLst>
        </pc:spChg>
        <pc:spChg chg="mod">
          <ac:chgData name="Schuerger, Kati" userId="2130190e-1148-4b19-9142-da0420ab6531" providerId="ADAL" clId="{5E2355E3-893D-4CC0-B762-C3BD2E884EBE}" dt="2021-06-26T00:47:41.970" v="249" actId="120"/>
          <ac:spMkLst>
            <pc:docMk/>
            <pc:sldMk cId="2233881766" sldId="271"/>
            <ac:spMk id="3" creationId="{69157CE0-D065-4EE4-B094-F3EE24C4A040}"/>
          </ac:spMkLst>
        </pc:spChg>
      </pc:sldChg>
      <pc:sldChg chg="modSp mod">
        <pc:chgData name="Schuerger, Kati" userId="2130190e-1148-4b19-9142-da0420ab6531" providerId="ADAL" clId="{5E2355E3-893D-4CC0-B762-C3BD2E884EBE}" dt="2021-06-25T23:57:55.848" v="47" actId="403"/>
        <pc:sldMkLst>
          <pc:docMk/>
          <pc:sldMk cId="1769236990" sldId="273"/>
        </pc:sldMkLst>
        <pc:spChg chg="mod">
          <ac:chgData name="Schuerger, Kati" userId="2130190e-1148-4b19-9142-da0420ab6531" providerId="ADAL" clId="{5E2355E3-893D-4CC0-B762-C3BD2E884EBE}" dt="2021-06-25T23:57:55.848" v="47" actId="403"/>
          <ac:spMkLst>
            <pc:docMk/>
            <pc:sldMk cId="1769236990" sldId="273"/>
            <ac:spMk id="2" creationId="{0ECAAF99-DD9D-42F2-A6ED-108E2360289E}"/>
          </ac:spMkLst>
        </pc:spChg>
      </pc:sldChg>
      <pc:sldChg chg="modSp mod">
        <pc:chgData name="Schuerger, Kati" userId="2130190e-1148-4b19-9142-da0420ab6531" providerId="ADAL" clId="{5E2355E3-893D-4CC0-B762-C3BD2E884EBE}" dt="2021-06-25T23:58:10.515" v="50" actId="1076"/>
        <pc:sldMkLst>
          <pc:docMk/>
          <pc:sldMk cId="129593286" sldId="274"/>
        </pc:sldMkLst>
        <pc:picChg chg="mod">
          <ac:chgData name="Schuerger, Kati" userId="2130190e-1148-4b19-9142-da0420ab6531" providerId="ADAL" clId="{5E2355E3-893D-4CC0-B762-C3BD2E884EBE}" dt="2021-06-25T23:58:10.515" v="50" actId="1076"/>
          <ac:picMkLst>
            <pc:docMk/>
            <pc:sldMk cId="129593286" sldId="274"/>
            <ac:picMk id="5" creationId="{87FCCB80-EC5C-438A-9480-BF10F5654C54}"/>
          </ac:picMkLst>
        </pc:picChg>
      </pc:sldChg>
      <pc:sldChg chg="modSp new mod">
        <pc:chgData name="Schuerger, Kati" userId="2130190e-1148-4b19-9142-da0420ab6531" providerId="ADAL" clId="{5E2355E3-893D-4CC0-B762-C3BD2E884EBE}" dt="2021-06-26T00:52:30.241" v="442" actId="20577"/>
        <pc:sldMkLst>
          <pc:docMk/>
          <pc:sldMk cId="3501406408" sldId="275"/>
        </pc:sldMkLst>
        <pc:spChg chg="mod">
          <ac:chgData name="Schuerger, Kati" userId="2130190e-1148-4b19-9142-da0420ab6531" providerId="ADAL" clId="{5E2355E3-893D-4CC0-B762-C3BD2E884EBE}" dt="2021-06-26T00:48:01.202" v="264" actId="20577"/>
          <ac:spMkLst>
            <pc:docMk/>
            <pc:sldMk cId="3501406408" sldId="275"/>
            <ac:spMk id="2" creationId="{817A11BF-5B74-412B-8203-F335E43DF5C0}"/>
          </ac:spMkLst>
        </pc:spChg>
        <pc:spChg chg="mod">
          <ac:chgData name="Schuerger, Kati" userId="2130190e-1148-4b19-9142-da0420ab6531" providerId="ADAL" clId="{5E2355E3-893D-4CC0-B762-C3BD2E884EBE}" dt="2021-06-26T00:52:30.241" v="442" actId="20577"/>
          <ac:spMkLst>
            <pc:docMk/>
            <pc:sldMk cId="3501406408" sldId="275"/>
            <ac:spMk id="3" creationId="{FCFFB527-185F-4CF2-ACB2-AC6AC464C6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6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6768" y="1"/>
            <a:ext cx="3011699" cy="463696"/>
          </a:xfrm>
          <a:prstGeom prst="rect">
            <a:avLst/>
          </a:prstGeom>
        </p:spPr>
        <p:txBody>
          <a:bodyPr vert="horz" lIns="91440" tIns="45720" rIns="91440" bIns="45720" rtlCol="0"/>
          <a:lstStyle>
            <a:lvl1pPr algn="r">
              <a:defRPr sz="1200"/>
            </a:lvl1pPr>
          </a:lstStyle>
          <a:p>
            <a:fld id="{67F32F8B-429E-45D3-A6EF-7110C94B56DE}" type="datetimeFigureOut">
              <a:rPr lang="en-US" smtClean="0"/>
              <a:t>6/26/2021</a:t>
            </a:fld>
            <a:endParaRPr lang="en-US"/>
          </a:p>
        </p:txBody>
      </p:sp>
      <p:sp>
        <p:nvSpPr>
          <p:cNvPr id="4" name="Footer Placeholder 3"/>
          <p:cNvSpPr>
            <a:spLocks noGrp="1"/>
          </p:cNvSpPr>
          <p:nvPr>
            <p:ph type="ftr" sz="quarter" idx="2"/>
          </p:nvPr>
        </p:nvSpPr>
        <p:spPr>
          <a:xfrm>
            <a:off x="0" y="8772379"/>
            <a:ext cx="3011699" cy="4636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379"/>
            <a:ext cx="3011699" cy="463696"/>
          </a:xfrm>
          <a:prstGeom prst="rect">
            <a:avLst/>
          </a:prstGeom>
        </p:spPr>
        <p:txBody>
          <a:bodyPr vert="horz" lIns="91440" tIns="45720" rIns="91440" bIns="45720" rtlCol="0" anchor="b"/>
          <a:lstStyle>
            <a:lvl1pPr algn="r">
              <a:defRPr sz="1200"/>
            </a:lvl1pPr>
          </a:lstStyle>
          <a:p>
            <a:fld id="{D0A90A03-D856-401F-8EAD-377E18EE9FD0}" type="slidenum">
              <a:rPr lang="en-US" smtClean="0"/>
              <a:t>‹#›</a:t>
            </a:fld>
            <a:endParaRPr lang="en-US"/>
          </a:p>
        </p:txBody>
      </p:sp>
    </p:spTree>
    <p:extLst>
      <p:ext uri="{BB962C8B-B14F-4D97-AF65-F5344CB8AC3E}">
        <p14:creationId xmlns:p14="http://schemas.microsoft.com/office/powerpoint/2010/main" val="151426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81075" y="290513"/>
            <a:ext cx="4987925" cy="2805529"/>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222638" y="3238363"/>
            <a:ext cx="6504800" cy="5740537"/>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362700" y="8772669"/>
            <a:ext cx="585768" cy="463406"/>
          </a:xfrm>
          <a:prstGeom prst="rect">
            <a:avLst/>
          </a:prstGeom>
        </p:spPr>
        <p:txBody>
          <a:bodyPr vert="horz" lIns="92437" tIns="46219" rIns="92437" bIns="46219" rtlCol="0" anchor="b"/>
          <a:lstStyle>
            <a:lvl1pPr algn="r">
              <a:defRPr sz="1000">
                <a:latin typeface="Trebuchet MS" panose="020B0603020202020204" pitchFamily="34" charset="0"/>
              </a:defRPr>
            </a:lvl1pPr>
          </a:lstStyle>
          <a:p>
            <a:fld id="{F42FCFFD-459B-4F74-BD48-8157E1337D42}" type="slidenum">
              <a:rPr lang="en-US" smtClean="0"/>
              <a:pPr/>
              <a:t>‹#›</a:t>
            </a:fld>
            <a:endParaRPr lang="en-US"/>
          </a:p>
        </p:txBody>
      </p:sp>
    </p:spTree>
    <p:extLst>
      <p:ext uri="{BB962C8B-B14F-4D97-AF65-F5344CB8AC3E}">
        <p14:creationId xmlns:p14="http://schemas.microsoft.com/office/powerpoint/2010/main" val="756588982"/>
      </p:ext>
    </p:extLst>
  </p:cSld>
  <p:clrMap bg1="lt1" tx1="dk1" bg2="lt2" tx2="dk2" accent1="accent1" accent2="accent2" accent3="accent3" accent4="accent4" accent5="accent5" accent6="accent6" hlink="hlink" folHlink="folHlink"/>
  <p:notesStyle>
    <a:lvl1pPr marL="0" algn="l" defTabSz="685800" rtl="0" eaLnBrk="1" latinLnBrk="0" hangingPunct="1">
      <a:defRPr sz="2200" kern="1200">
        <a:solidFill>
          <a:schemeClr val="tx1"/>
        </a:solidFill>
        <a:latin typeface="Trebuchet MS" panose="020B0603020202020204" pitchFamily="34" charset="0"/>
        <a:ea typeface="+mn-ea"/>
        <a:cs typeface="+mn-cs"/>
      </a:defRPr>
    </a:lvl1pPr>
    <a:lvl2pPr marL="342900" algn="l" defTabSz="685800" rtl="0" eaLnBrk="1" latinLnBrk="0" hangingPunct="1">
      <a:defRPr sz="2200" kern="1200">
        <a:solidFill>
          <a:schemeClr val="tx1"/>
        </a:solidFill>
        <a:latin typeface="Trebuchet MS" panose="020B0603020202020204" pitchFamily="34" charset="0"/>
        <a:ea typeface="+mn-ea"/>
        <a:cs typeface="+mn-cs"/>
      </a:defRPr>
    </a:lvl2pPr>
    <a:lvl3pPr marL="685800" algn="l" defTabSz="685800" rtl="0" eaLnBrk="1" latinLnBrk="0" hangingPunct="1">
      <a:defRPr sz="2200" kern="1200">
        <a:solidFill>
          <a:schemeClr val="tx1"/>
        </a:solidFill>
        <a:latin typeface="Trebuchet MS" panose="020B0603020202020204" pitchFamily="34" charset="0"/>
        <a:ea typeface="+mn-ea"/>
        <a:cs typeface="+mn-cs"/>
      </a:defRPr>
    </a:lvl3pPr>
    <a:lvl4pPr marL="1028700" algn="l" defTabSz="685800" rtl="0" eaLnBrk="1" latinLnBrk="0" hangingPunct="1">
      <a:defRPr sz="2200" kern="1200">
        <a:solidFill>
          <a:schemeClr val="tx1"/>
        </a:solidFill>
        <a:latin typeface="Trebuchet MS" panose="020B0603020202020204" pitchFamily="34" charset="0"/>
        <a:ea typeface="+mn-ea"/>
        <a:cs typeface="+mn-cs"/>
      </a:defRPr>
    </a:lvl4pPr>
    <a:lvl5pPr marL="1371600" algn="l" defTabSz="685800" rtl="0" eaLnBrk="1" latinLnBrk="0" hangingPunct="1">
      <a:defRPr sz="2200" kern="1200">
        <a:solidFill>
          <a:schemeClr val="tx1"/>
        </a:solidFill>
        <a:latin typeface="Trebuchet MS" panose="020B0603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extLst>
    <p:ext uri="{620B2872-D7B9-4A21-9093-7833F8D536E1}">
      <p15:sldGuideLst xmlns:p15="http://schemas.microsoft.com/office/powerpoint/2012/main">
        <p15:guide id="1"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2FCFFD-459B-4F74-BD48-8157E1337D42}" type="slidenum">
              <a:rPr lang="en-US" smtClean="0"/>
              <a:pPr/>
              <a:t>1</a:t>
            </a:fld>
            <a:endParaRPr lang="en-US"/>
          </a:p>
        </p:txBody>
      </p:sp>
    </p:spTree>
    <p:extLst>
      <p:ext uri="{BB962C8B-B14F-4D97-AF65-F5344CB8AC3E}">
        <p14:creationId xmlns:p14="http://schemas.microsoft.com/office/powerpoint/2010/main" val="288607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3</a:t>
            </a:fld>
            <a:endParaRPr lang="en-US"/>
          </a:p>
        </p:txBody>
      </p:sp>
    </p:spTree>
    <p:extLst>
      <p:ext uri="{BB962C8B-B14F-4D97-AF65-F5344CB8AC3E}">
        <p14:creationId xmlns:p14="http://schemas.microsoft.com/office/powerpoint/2010/main" val="31173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5</a:t>
            </a:fld>
            <a:endParaRPr lang="en-US"/>
          </a:p>
        </p:txBody>
      </p:sp>
    </p:spTree>
    <p:extLst>
      <p:ext uri="{BB962C8B-B14F-4D97-AF65-F5344CB8AC3E}">
        <p14:creationId xmlns:p14="http://schemas.microsoft.com/office/powerpoint/2010/main" val="56104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solidFill>
                  <a:schemeClr val="tx1"/>
                </a:solidFill>
              </a:rPr>
              <a:t>     Because of the larger number of missing datapoints from IBU, taking a random sample within 1 standard deviation of the mean would have more heavily biased the analysis since that would decrease variance considerably. Therefore, we only applied this method to the small sample of missing values from ABV.</a:t>
            </a:r>
          </a:p>
          <a:p>
            <a:r>
              <a:rPr lang="en-US" dirty="0">
                <a:solidFill>
                  <a:schemeClr val="tx1"/>
                </a:solidFill>
              </a:rPr>
              <a:t>     In order to incorporate random variation for IBU, we utilized naïve Bayes to fill in the missing data. Using 70-30 known ABVs, we were able to create a stable model with 84.4% average accuracy.</a:t>
            </a:r>
          </a:p>
          <a:p>
            <a:r>
              <a:rPr lang="en-US" dirty="0">
                <a:solidFill>
                  <a:schemeClr val="accent1"/>
                </a:solidFill>
              </a:rPr>
              <a:t>     (extra) This allowed us to handle the large amount of categorical data (e.g. Style, State, Brewery Name, Beer Name) in addition to the numerical data (e.g. IBU, Ounces, </a:t>
            </a:r>
            <a:r>
              <a:rPr lang="en-US" dirty="0" err="1">
                <a:solidFill>
                  <a:schemeClr val="accent1"/>
                </a:solidFill>
              </a:rPr>
              <a:t>Beer_ID</a:t>
            </a:r>
            <a:r>
              <a:rPr lang="en-US" dirty="0">
                <a:solidFill>
                  <a:schemeClr val="accent1"/>
                </a:solidFill>
              </a:rPr>
              <a:t>). Especially important due to the fact that data was MNAR (missing not at random), with high NA rates occurring for the same brewery in multiple states.</a:t>
            </a:r>
          </a:p>
        </p:txBody>
      </p:sp>
      <p:sp>
        <p:nvSpPr>
          <p:cNvPr id="4" name="Slide Number Placeholder 3"/>
          <p:cNvSpPr>
            <a:spLocks noGrp="1"/>
          </p:cNvSpPr>
          <p:nvPr>
            <p:ph type="sldNum" sz="quarter" idx="5"/>
          </p:nvPr>
        </p:nvSpPr>
        <p:spPr/>
        <p:txBody>
          <a:bodyPr/>
          <a:lstStyle/>
          <a:p>
            <a:fld id="{F42FCFFD-459B-4F74-BD48-8157E1337D42}" type="slidenum">
              <a:rPr lang="en-US" smtClean="0"/>
              <a:pPr/>
              <a:t>6</a:t>
            </a:fld>
            <a:endParaRPr lang="en-US"/>
          </a:p>
        </p:txBody>
      </p:sp>
    </p:spTree>
    <p:extLst>
      <p:ext uri="{BB962C8B-B14F-4D97-AF65-F5344CB8AC3E}">
        <p14:creationId xmlns:p14="http://schemas.microsoft.com/office/powerpoint/2010/main" val="87680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After imputing our data, we were able to predict median ABV values for each state, seen here grouped by region. Thankfully, due to the small size of missing data, our predictions shouldn’t drastically impact the true medians.</a:t>
            </a:r>
          </a:p>
        </p:txBody>
      </p:sp>
      <p:sp>
        <p:nvSpPr>
          <p:cNvPr id="4" name="Slide Number Placeholder 3"/>
          <p:cNvSpPr>
            <a:spLocks noGrp="1"/>
          </p:cNvSpPr>
          <p:nvPr>
            <p:ph type="sldNum" sz="quarter" idx="5"/>
          </p:nvPr>
        </p:nvSpPr>
        <p:spPr/>
        <p:txBody>
          <a:bodyPr/>
          <a:lstStyle/>
          <a:p>
            <a:fld id="{F42FCFFD-459B-4F74-BD48-8157E1337D42}" type="slidenum">
              <a:rPr lang="en-US" smtClean="0"/>
              <a:pPr/>
              <a:t>7</a:t>
            </a:fld>
            <a:endParaRPr lang="en-US"/>
          </a:p>
        </p:txBody>
      </p:sp>
    </p:spTree>
    <p:extLst>
      <p:ext uri="{BB962C8B-B14F-4D97-AF65-F5344CB8AC3E}">
        <p14:creationId xmlns:p14="http://schemas.microsoft.com/office/powerpoint/2010/main" val="25421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As you can see, we also have been able to generate median IBUs for each state. These data should be viewed more skeptically since a larger portion (i.e. 40%) of data were not recorded, but rather imputed. This is particularly important for states like SD, which had no recorded IBU information.</a:t>
            </a:r>
          </a:p>
        </p:txBody>
      </p:sp>
      <p:sp>
        <p:nvSpPr>
          <p:cNvPr id="4" name="Slide Number Placeholder 3"/>
          <p:cNvSpPr>
            <a:spLocks noGrp="1"/>
          </p:cNvSpPr>
          <p:nvPr>
            <p:ph type="sldNum" sz="quarter" idx="5"/>
          </p:nvPr>
        </p:nvSpPr>
        <p:spPr/>
        <p:txBody>
          <a:bodyPr/>
          <a:lstStyle/>
          <a:p>
            <a:fld id="{F42FCFFD-459B-4F74-BD48-8157E1337D42}" type="slidenum">
              <a:rPr lang="en-US" smtClean="0"/>
              <a:pPr/>
              <a:t>8</a:t>
            </a:fld>
            <a:endParaRPr lang="en-US"/>
          </a:p>
        </p:txBody>
      </p:sp>
    </p:spTree>
    <p:extLst>
      <p:ext uri="{BB962C8B-B14F-4D97-AF65-F5344CB8AC3E}">
        <p14:creationId xmlns:p14="http://schemas.microsoft.com/office/powerpoint/2010/main" val="291072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Based on our result, the highest ABV is from Colorado and the name of the beer is Belgian Style </a:t>
            </a:r>
            <a:r>
              <a:rPr lang="en-US" dirty="0" err="1"/>
              <a:t>Quadrupel</a:t>
            </a:r>
            <a:r>
              <a:rPr lang="en-US" dirty="0"/>
              <a:t> Ale with 12.8% ABV.</a:t>
            </a:r>
          </a:p>
          <a:p>
            <a:r>
              <a:rPr lang="en-US" dirty="0"/>
              <a:t>And the highest IBU is from Oregon and the name of the beer is Bitter Bitch Imperial IPA with 138 IBU.</a:t>
            </a:r>
          </a:p>
        </p:txBody>
      </p:sp>
      <p:sp>
        <p:nvSpPr>
          <p:cNvPr id="4" name="Slide Number Placeholder 3"/>
          <p:cNvSpPr>
            <a:spLocks noGrp="1"/>
          </p:cNvSpPr>
          <p:nvPr>
            <p:ph type="sldNum" sz="quarter" idx="5"/>
          </p:nvPr>
        </p:nvSpPr>
        <p:spPr/>
        <p:txBody>
          <a:bodyPr/>
          <a:lstStyle/>
          <a:p>
            <a:fld id="{F42FCFFD-459B-4F74-BD48-8157E1337D42}" type="slidenum">
              <a:rPr lang="en-US" smtClean="0"/>
              <a:pPr/>
              <a:t>9</a:t>
            </a:fld>
            <a:endParaRPr lang="en-US"/>
          </a:p>
        </p:txBody>
      </p:sp>
    </p:spTree>
    <p:extLst>
      <p:ext uri="{BB962C8B-B14F-4D97-AF65-F5344CB8AC3E}">
        <p14:creationId xmlns:p14="http://schemas.microsoft.com/office/powerpoint/2010/main" val="247437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75% of the median ABVs fall between 5.6% to 5.8%.</a:t>
            </a:r>
          </a:p>
          <a:p>
            <a:r>
              <a:rPr lang="en-US" dirty="0"/>
              <a:t>The graph we are showing here is the distribution before the ABV conversion. We can see that a lot of the beers are around 5% and that’s because according to the National Institute on alcohol Abuse and Alcoholism (NIAAA), a standard U.S. beer contains average of 5%.</a:t>
            </a:r>
          </a:p>
          <a:p>
            <a:r>
              <a:rPr lang="en-US" dirty="0"/>
              <a:t>Budweiser is averaging around 5% and we could carefully suggest to increase ABV to be more competitive with other brands.</a:t>
            </a:r>
          </a:p>
        </p:txBody>
      </p:sp>
      <p:sp>
        <p:nvSpPr>
          <p:cNvPr id="4" name="Slide Number Placeholder 3"/>
          <p:cNvSpPr>
            <a:spLocks noGrp="1"/>
          </p:cNvSpPr>
          <p:nvPr>
            <p:ph type="sldNum" sz="quarter" idx="5"/>
          </p:nvPr>
        </p:nvSpPr>
        <p:spPr/>
        <p:txBody>
          <a:bodyPr/>
          <a:lstStyle/>
          <a:p>
            <a:fld id="{F42FCFFD-459B-4F74-BD48-8157E1337D42}" type="slidenum">
              <a:rPr lang="en-US" smtClean="0"/>
              <a:pPr/>
              <a:t>10</a:t>
            </a:fld>
            <a:endParaRPr lang="en-US"/>
          </a:p>
        </p:txBody>
      </p:sp>
    </p:spTree>
    <p:extLst>
      <p:ext uri="{BB962C8B-B14F-4D97-AF65-F5344CB8AC3E}">
        <p14:creationId xmlns:p14="http://schemas.microsoft.com/office/powerpoint/2010/main" val="1298357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290513"/>
            <a:ext cx="4987925" cy="2805112"/>
          </a:xfrm>
        </p:spPr>
      </p:sp>
      <p:sp>
        <p:nvSpPr>
          <p:cNvPr id="3" name="Notes Placeholder 2"/>
          <p:cNvSpPr>
            <a:spLocks noGrp="1"/>
          </p:cNvSpPr>
          <p:nvPr>
            <p:ph type="body" idx="1"/>
          </p:nvPr>
        </p:nvSpPr>
        <p:spPr/>
        <p:txBody>
          <a:bodyPr/>
          <a:lstStyle/>
          <a:p>
            <a:r>
              <a:rPr lang="en-US" dirty="0"/>
              <a:t>We can see that there is a positive correlation between IBU and ABV. We can see a big cluster around 5% ABV and we are predicting that they are regular 12 ounces of beers which according to NIAAA, in U.S., a beer contains between 4-7% ABV, with the average being 5%. Anything above predicting to be malt liquor which averaging to be 7% ABV. We also see an imaginary wall at 10% ABV and that’s because anything higher than 10% usually is wine or hard liquor.</a:t>
            </a:r>
          </a:p>
          <a:p>
            <a:r>
              <a:rPr lang="en-US" dirty="0"/>
              <a:t>Just based on this, we couldn’t determine the causation so we decided to compare by Ale and IPAs and we can see that the majority of Ale has low ABV and IBU and the majority of IPA has high ABV and IBU. Budweiser has average 5% ABV and 7 IBU and we could carefully suggest to increase ABV within range of 5.6 - 5.8% and 19 -64 IBU to be in the competitive market. </a:t>
            </a:r>
          </a:p>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11</a:t>
            </a:fld>
            <a:endParaRPr lang="en-US"/>
          </a:p>
        </p:txBody>
      </p:sp>
    </p:spTree>
    <p:extLst>
      <p:ext uri="{BB962C8B-B14F-4D97-AF65-F5344CB8AC3E}">
        <p14:creationId xmlns:p14="http://schemas.microsoft.com/office/powerpoint/2010/main" val="3123555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Blue Ba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4614203" cy="5143500"/>
          </a:xfrm>
          <a:prstGeom prst="rect">
            <a:avLst/>
          </a:prstGeom>
        </p:spPr>
      </p:pic>
      <p:grpSp>
        <p:nvGrpSpPr>
          <p:cNvPr id="2" name="Group 1"/>
          <p:cNvGrpSpPr/>
          <p:nvPr userDrawn="1"/>
        </p:nvGrpSpPr>
        <p:grpSpPr>
          <a:xfrm>
            <a:off x="3406665" y="0"/>
            <a:ext cx="5708379" cy="5143500"/>
            <a:chOff x="3435621" y="0"/>
            <a:chExt cx="5708379" cy="5143500"/>
          </a:xfrm>
        </p:grpSpPr>
        <p:sp useBgFill="1">
          <p:nvSpPr>
            <p:cNvPr id="15"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6"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17"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18"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2076874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99522"/>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2400">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en-US" dirty="0"/>
              <a:t>Click to edit Master text styles</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4"/>
            <a:ext cx="4163020" cy="868805"/>
          </a:xfrm>
          <a:prstGeom prst="rect">
            <a:avLst/>
          </a:prstGeom>
        </p:spPr>
      </p:pic>
    </p:spTree>
    <p:extLst>
      <p:ext uri="{BB962C8B-B14F-4D97-AF65-F5344CB8AC3E}">
        <p14:creationId xmlns:p14="http://schemas.microsoft.com/office/powerpoint/2010/main" val="397597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317901" y="1216821"/>
            <a:ext cx="4196953" cy="3418681"/>
          </a:xfrm>
        </p:spPr>
        <p:txBody>
          <a:bodyPr/>
          <a:lstStyle>
            <a:lvl1pPr marL="96441" indent="-96441">
              <a:buClr>
                <a:schemeClr val="bg1">
                  <a:lumMod val="50000"/>
                </a:schemeClr>
              </a:buClr>
              <a:buFont typeface="Arial" panose="020B0604020202020204" pitchFamily="34" charset="0"/>
              <a:buChar char="•"/>
              <a:defRPr sz="2400"/>
            </a:lvl1pPr>
            <a:lvl2pPr marL="289322" indent="-96441">
              <a:buClr>
                <a:schemeClr val="bg1">
                  <a:lumMod val="50000"/>
                </a:schemeClr>
              </a:buClr>
              <a:buFont typeface="Arial" panose="020B0604020202020204" pitchFamily="34" charset="0"/>
              <a:buChar char="•"/>
              <a:defRPr sz="1800"/>
            </a:lvl2pPr>
            <a:lvl3pPr marL="482204" indent="-96441">
              <a:buClr>
                <a:schemeClr val="bg1">
                  <a:lumMod val="50000"/>
                </a:schemeClr>
              </a:buClr>
              <a:buFont typeface="Arial" panose="020B0604020202020204" pitchFamily="34" charset="0"/>
              <a:buChar char="•"/>
              <a:defRPr sz="1800"/>
            </a:lvl3pPr>
            <a:lvl4pPr marL="675085" indent="-96441">
              <a:buClr>
                <a:schemeClr val="bg1">
                  <a:lumMod val="50000"/>
                </a:schemeClr>
              </a:buClr>
              <a:buFont typeface="Arial" panose="020B0604020202020204" pitchFamily="34" charset="0"/>
              <a:buChar char="•"/>
              <a:defRPr sz="1200"/>
            </a:lvl4pPr>
            <a:lvl5pPr marL="867966" indent="-96441">
              <a:buClr>
                <a:schemeClr val="bg1">
                  <a:lumMod val="5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3" y="1216821"/>
            <a:ext cx="4244579" cy="3418681"/>
          </a:xfrm>
        </p:spPr>
        <p:txBody>
          <a:bodyPr/>
          <a:lstStyle>
            <a:lvl1pPr marL="96441" indent="-96441">
              <a:buClr>
                <a:schemeClr val="bg1">
                  <a:lumMod val="50000"/>
                </a:schemeClr>
              </a:buClr>
              <a:buFont typeface="Arial" panose="020B0604020202020204" pitchFamily="34" charset="0"/>
              <a:buChar char="•"/>
              <a:defRPr sz="2400"/>
            </a:lvl1pPr>
            <a:lvl2pPr marL="289322" indent="-96441">
              <a:buClr>
                <a:schemeClr val="bg1">
                  <a:lumMod val="50000"/>
                </a:schemeClr>
              </a:buClr>
              <a:buFont typeface="Arial" panose="020B0604020202020204" pitchFamily="34" charset="0"/>
              <a:buChar char="•"/>
              <a:defRPr sz="1800"/>
            </a:lvl2pPr>
            <a:lvl3pPr marL="482204" indent="-96441">
              <a:buClr>
                <a:schemeClr val="bg1">
                  <a:lumMod val="50000"/>
                </a:schemeClr>
              </a:buClr>
              <a:buFont typeface="Arial" panose="020B0604020202020204" pitchFamily="34" charset="0"/>
              <a:buChar char="•"/>
              <a:defRPr sz="1800"/>
            </a:lvl3pPr>
            <a:lvl4pPr marL="675085" indent="-96441">
              <a:buClr>
                <a:schemeClr val="bg1">
                  <a:lumMod val="50000"/>
                </a:schemeClr>
              </a:buClr>
              <a:buFont typeface="Arial" panose="020B0604020202020204" pitchFamily="34" charset="0"/>
              <a:buChar char="•"/>
              <a:defRPr sz="1200"/>
            </a:lvl4pPr>
            <a:lvl5pPr marL="867966" indent="-96441">
              <a:buClr>
                <a:schemeClr val="bg1">
                  <a:lumMod val="5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5903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96441" indent="-96441">
              <a:buClr>
                <a:schemeClr val="bg1">
                  <a:lumMod val="50000"/>
                </a:schemeClr>
              </a:buClr>
              <a:buFont typeface="Arial" panose="020B0604020202020204" pitchFamily="34" charset="0"/>
              <a:buChar char="•"/>
              <a:defRPr sz="1800"/>
            </a:lvl1pPr>
            <a:lvl2pPr marL="289322" indent="-96441">
              <a:buClr>
                <a:schemeClr val="bg1">
                  <a:lumMod val="50000"/>
                </a:schemeClr>
              </a:buClr>
              <a:buFont typeface="Arial" panose="020B0604020202020204" pitchFamily="34" charset="0"/>
              <a:buChar char="•"/>
              <a:defRPr sz="1500"/>
            </a:lvl2pPr>
            <a:lvl3pPr marL="482204" indent="-96441">
              <a:buClr>
                <a:schemeClr val="bg1">
                  <a:lumMod val="50000"/>
                </a:schemeClr>
              </a:buClr>
              <a:buFont typeface="Arial" panose="020B0604020202020204" pitchFamily="34" charset="0"/>
              <a:buChar char="•"/>
              <a:defRPr sz="1050"/>
            </a:lvl3pPr>
            <a:lvl4pPr marL="675085" indent="-96441">
              <a:buClr>
                <a:schemeClr val="bg1">
                  <a:lumMod val="50000"/>
                </a:schemeClr>
              </a:buClr>
              <a:buFont typeface="Arial" panose="020B0604020202020204" pitchFamily="34" charset="0"/>
              <a:buChar char="•"/>
              <a:defRPr sz="1050"/>
            </a:lvl4pPr>
            <a:lvl5pPr marL="867966" indent="-96441">
              <a:buClr>
                <a:schemeClr val="bg1">
                  <a:lumMod val="50000"/>
                </a:schemeClr>
              </a:buClr>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96441" indent="-96441">
              <a:buClr>
                <a:schemeClr val="bg1">
                  <a:lumMod val="50000"/>
                </a:schemeClr>
              </a:buClr>
              <a:buFont typeface="Arial" panose="020B0604020202020204" pitchFamily="34" charset="0"/>
              <a:buChar char="•"/>
              <a:defRPr sz="1800"/>
            </a:lvl1pPr>
            <a:lvl2pPr marL="289322" indent="-96441">
              <a:buClr>
                <a:schemeClr val="bg1">
                  <a:lumMod val="50000"/>
                </a:schemeClr>
              </a:buClr>
              <a:buFont typeface="Arial" panose="020B0604020202020204" pitchFamily="34" charset="0"/>
              <a:buChar char="•"/>
              <a:defRPr sz="1500"/>
            </a:lvl2pPr>
            <a:lvl3pPr marL="482204" indent="-96441">
              <a:buClr>
                <a:schemeClr val="bg1">
                  <a:lumMod val="50000"/>
                </a:schemeClr>
              </a:buClr>
              <a:buFont typeface="Arial" panose="020B0604020202020204" pitchFamily="34" charset="0"/>
              <a:buChar char="•"/>
              <a:defRPr sz="1050"/>
            </a:lvl3pPr>
            <a:lvl4pPr marL="675085" indent="-96441">
              <a:buClr>
                <a:schemeClr val="bg1">
                  <a:lumMod val="50000"/>
                </a:schemeClr>
              </a:buClr>
              <a:buFont typeface="Arial" panose="020B0604020202020204" pitchFamily="34" charset="0"/>
              <a:buChar char="•"/>
              <a:defRPr sz="1050"/>
            </a:lvl4pPr>
            <a:lvl5pPr marL="867966" indent="-96441">
              <a:buClr>
                <a:schemeClr val="bg1">
                  <a:lumMod val="50000"/>
                </a:schemeClr>
              </a:buClr>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545612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7269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60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18110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82071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6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6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044259" y="4663393"/>
            <a:ext cx="2013821" cy="393192"/>
          </a:xfrm>
          <a:prstGeom prst="rect">
            <a:avLst/>
          </a:prstGeom>
        </p:spPr>
      </p:pic>
    </p:spTree>
    <p:extLst>
      <p:ext uri="{BB962C8B-B14F-4D97-AF65-F5344CB8AC3E}">
        <p14:creationId xmlns:p14="http://schemas.microsoft.com/office/powerpoint/2010/main" val="1598778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4"/>
          <p:cNvGrpSpPr/>
          <p:nvPr userDrawn="1"/>
        </p:nvGrpSpPr>
        <p:grpSpPr>
          <a:xfrm>
            <a:off x="0" y="0"/>
            <a:ext cx="7187805" cy="5143500"/>
            <a:chOff x="0" y="0"/>
            <a:chExt cx="7187805" cy="5143500"/>
          </a:xfrm>
        </p:grpSpPr>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37772" y="4666974"/>
              <a:ext cx="1866900" cy="389614"/>
            </a:xfrm>
            <a:prstGeom prst="rect">
              <a:avLst/>
            </a:prstGeom>
          </p:spPr>
        </p:pic>
      </p:grpSp>
    </p:spTree>
    <p:extLst>
      <p:ext uri="{BB962C8B-B14F-4D97-AF65-F5344CB8AC3E}">
        <p14:creationId xmlns:p14="http://schemas.microsoft.com/office/powerpoint/2010/main" val="3934153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96441" indent="-96441">
              <a:spcBef>
                <a:spcPts val="0"/>
              </a:spcBef>
              <a:spcAft>
                <a:spcPts val="506"/>
              </a:spcAft>
              <a:buClr>
                <a:schemeClr val="accent6">
                  <a:lumMod val="60000"/>
                  <a:lumOff val="40000"/>
                </a:schemeClr>
              </a:buClr>
              <a:buFont typeface="Arial" panose="020B0604020202020204" pitchFamily="34" charset="0"/>
              <a:buChar char="•"/>
              <a:defRPr sz="2400"/>
            </a:lvl1pPr>
            <a:lvl2pPr marL="289322" indent="-96441">
              <a:spcBef>
                <a:spcPts val="0"/>
              </a:spcBef>
              <a:spcAft>
                <a:spcPts val="506"/>
              </a:spcAft>
              <a:buClr>
                <a:schemeClr val="accent6">
                  <a:lumMod val="60000"/>
                  <a:lumOff val="40000"/>
                </a:schemeClr>
              </a:buClr>
              <a:buFont typeface="Arial" panose="020B0604020202020204" pitchFamily="34" charset="0"/>
              <a:buChar char="•"/>
              <a:defRPr sz="1800"/>
            </a:lvl2pPr>
            <a:lvl3pPr marL="482204" indent="-96441">
              <a:spcBef>
                <a:spcPts val="0"/>
              </a:spcBef>
              <a:spcAft>
                <a:spcPts val="506"/>
              </a:spcAft>
              <a:buClr>
                <a:schemeClr val="accent6">
                  <a:lumMod val="60000"/>
                  <a:lumOff val="40000"/>
                </a:schemeClr>
              </a:buClr>
              <a:buFont typeface="Arial" panose="020B0604020202020204" pitchFamily="34" charset="0"/>
              <a:buChar char="•"/>
              <a:defRPr sz="1800"/>
            </a:lvl3pPr>
            <a:lvl4pPr marL="675085" indent="-96441">
              <a:spcBef>
                <a:spcPts val="0"/>
              </a:spcBef>
              <a:spcAft>
                <a:spcPts val="506"/>
              </a:spcAft>
              <a:buClr>
                <a:schemeClr val="accent6">
                  <a:lumMod val="60000"/>
                  <a:lumOff val="40000"/>
                </a:schemeClr>
              </a:buClr>
              <a:buFont typeface="Arial" panose="020B0604020202020204" pitchFamily="34" charset="0"/>
              <a:buChar char="•"/>
              <a:defRPr sz="1200"/>
            </a:lvl4pPr>
            <a:lvl5pPr marL="867966" indent="-96441">
              <a:spcBef>
                <a:spcPts val="0"/>
              </a:spcBef>
              <a:spcAft>
                <a:spcPts val="506"/>
              </a:spcAft>
              <a:buClr>
                <a:schemeClr val="accent6">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396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 y="0"/>
            <a:ext cx="9144000" cy="1181100"/>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846005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Blue Ba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6" y="0"/>
            <a:ext cx="4681896"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163223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96441" indent="-96441">
              <a:spcBef>
                <a:spcPts val="0"/>
              </a:spcBef>
              <a:spcAft>
                <a:spcPts val="506"/>
              </a:spcAft>
              <a:buClr>
                <a:schemeClr val="accent6">
                  <a:lumMod val="60000"/>
                  <a:lumOff val="40000"/>
                </a:schemeClr>
              </a:buClr>
              <a:buFont typeface="Arial" panose="020B0604020202020204" pitchFamily="34" charset="0"/>
              <a:buChar char="•"/>
              <a:defRPr/>
            </a:lvl1pPr>
            <a:lvl2pPr marL="289322" indent="-96441">
              <a:spcBef>
                <a:spcPts val="0"/>
              </a:spcBef>
              <a:spcAft>
                <a:spcPts val="506"/>
              </a:spcAft>
              <a:buClr>
                <a:schemeClr val="accent6">
                  <a:lumMod val="60000"/>
                  <a:lumOff val="40000"/>
                </a:schemeClr>
              </a:buClr>
              <a:buFont typeface="Arial" panose="020B0604020202020204" pitchFamily="34" charset="0"/>
              <a:buChar char="•"/>
              <a:defRPr/>
            </a:lvl2pPr>
            <a:lvl3pPr marL="482204" indent="-96441">
              <a:spcBef>
                <a:spcPts val="0"/>
              </a:spcBef>
              <a:spcAft>
                <a:spcPts val="506"/>
              </a:spcAft>
              <a:buClr>
                <a:schemeClr val="accent6">
                  <a:lumMod val="60000"/>
                  <a:lumOff val="40000"/>
                </a:schemeClr>
              </a:buClr>
              <a:buFont typeface="Arial" panose="020B0604020202020204" pitchFamily="34" charset="0"/>
              <a:buChar char="•"/>
              <a:defRPr/>
            </a:lvl3pPr>
            <a:lvl4pPr marL="675085" indent="-96441">
              <a:spcBef>
                <a:spcPts val="0"/>
              </a:spcBef>
              <a:spcAft>
                <a:spcPts val="506"/>
              </a:spcAft>
              <a:buClr>
                <a:schemeClr val="accent6">
                  <a:lumMod val="60000"/>
                  <a:lumOff val="40000"/>
                </a:schemeClr>
              </a:buClr>
              <a:buFont typeface="Arial" panose="020B0604020202020204" pitchFamily="34" charset="0"/>
              <a:buChar char="•"/>
              <a:defRPr/>
            </a:lvl4pPr>
            <a:lvl5pPr marL="867966" indent="-96441">
              <a:spcBef>
                <a:spcPts val="0"/>
              </a:spcBef>
              <a:spcAft>
                <a:spcPts val="506"/>
              </a:spcAft>
              <a:buClr>
                <a:schemeClr val="accent6">
                  <a:lumMod val="60000"/>
                  <a:lumOff val="4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04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239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2466592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pic>
        <p:nvPicPr>
          <p:cNvPr id="7"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62001" r="4527"/>
          <a:stretch/>
        </p:blipFill>
        <p:spPr bwMode="auto">
          <a:xfrm>
            <a:off x="6070600" y="0"/>
            <a:ext cx="30607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2"/>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2400">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4"/>
            <a:ext cx="4163020" cy="868805"/>
          </a:xfrm>
          <a:prstGeom prst="rect">
            <a:avLst/>
          </a:prstGeom>
        </p:spPr>
      </p:pic>
    </p:spTree>
    <p:extLst>
      <p:ext uri="{BB962C8B-B14F-4D97-AF65-F5344CB8AC3E}">
        <p14:creationId xmlns:p14="http://schemas.microsoft.com/office/powerpoint/2010/main" val="3496726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2" cstate="email">
            <a:extLst>
              <a:ext uri="{28A0092B-C50C-407E-A947-70E740481C1C}">
                <a14:useLocalDpi xmlns:a14="http://schemas.microsoft.com/office/drawing/2010/main"/>
              </a:ext>
            </a:extLst>
          </a:blip>
          <a:srcRect l="62001" r="4527"/>
          <a:stretch/>
        </p:blipFill>
        <p:spPr bwMode="auto">
          <a:xfrm>
            <a:off x="6070600" y="0"/>
            <a:ext cx="30607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17901" y="1216822"/>
            <a:ext cx="4196953" cy="3469481"/>
          </a:xfrm>
        </p:spPr>
        <p:txBody>
          <a:bodyPr/>
          <a:lstStyle>
            <a:lvl1pPr marL="96441" indent="-96441">
              <a:buClr>
                <a:schemeClr val="bg1">
                  <a:lumMod val="50000"/>
                </a:schemeClr>
              </a:buClr>
              <a:buFont typeface="Arial" panose="020B0604020202020204" pitchFamily="34" charset="0"/>
              <a:buChar char="•"/>
              <a:defRPr/>
            </a:lvl1pPr>
            <a:lvl2pPr marL="289322" indent="-96441">
              <a:buClr>
                <a:schemeClr val="bg1">
                  <a:lumMod val="50000"/>
                </a:schemeClr>
              </a:buClr>
              <a:buFont typeface="Arial" panose="020B0604020202020204" pitchFamily="34" charset="0"/>
              <a:buChar char="•"/>
              <a:defRPr/>
            </a:lvl2pPr>
            <a:lvl3pPr marL="482204" indent="-96441">
              <a:buClr>
                <a:schemeClr val="bg1">
                  <a:lumMod val="50000"/>
                </a:schemeClr>
              </a:buClr>
              <a:buFont typeface="Arial" panose="020B0604020202020204" pitchFamily="34" charset="0"/>
              <a:buChar char="•"/>
              <a:defRPr/>
            </a:lvl3pPr>
            <a:lvl4pPr marL="675085" indent="-96441">
              <a:buClr>
                <a:schemeClr val="bg1">
                  <a:lumMod val="50000"/>
                </a:schemeClr>
              </a:buClr>
              <a:buFont typeface="Arial" panose="020B0604020202020204" pitchFamily="34" charset="0"/>
              <a:buChar char="•"/>
              <a:defRPr/>
            </a:lvl4pPr>
            <a:lvl5pPr marL="867966" indent="-96441">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3" y="1216822"/>
            <a:ext cx="4244579" cy="3469481"/>
          </a:xfrm>
        </p:spPr>
        <p:txBody>
          <a:bodyPr/>
          <a:lstStyle>
            <a:lvl1pPr marL="96441" indent="-96441">
              <a:buClr>
                <a:schemeClr val="bg1">
                  <a:lumMod val="50000"/>
                </a:schemeClr>
              </a:buClr>
              <a:buFont typeface="Arial" panose="020B0604020202020204" pitchFamily="34" charset="0"/>
              <a:buChar char="•"/>
              <a:defRPr/>
            </a:lvl1pPr>
            <a:lvl2pPr marL="289322" indent="-96441">
              <a:buClr>
                <a:schemeClr val="bg1">
                  <a:lumMod val="50000"/>
                </a:schemeClr>
              </a:buClr>
              <a:buFont typeface="Arial" panose="020B0604020202020204" pitchFamily="34" charset="0"/>
              <a:buChar char="•"/>
              <a:defRPr/>
            </a:lvl2pPr>
            <a:lvl3pPr marL="482204" indent="-96441">
              <a:buClr>
                <a:schemeClr val="bg1">
                  <a:lumMod val="50000"/>
                </a:schemeClr>
              </a:buClr>
              <a:buFont typeface="Arial" panose="020B0604020202020204" pitchFamily="34" charset="0"/>
              <a:buChar char="•"/>
              <a:defRPr/>
            </a:lvl3pPr>
            <a:lvl4pPr marL="675085" indent="-96441">
              <a:buClr>
                <a:schemeClr val="bg1">
                  <a:lumMod val="50000"/>
                </a:schemeClr>
              </a:buClr>
              <a:buFont typeface="Arial" panose="020B0604020202020204" pitchFamily="34" charset="0"/>
              <a:buChar char="•"/>
              <a:defRPr/>
            </a:lvl4pPr>
            <a:lvl5pPr marL="867966" indent="-96441">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37772" y="4666974"/>
            <a:ext cx="1866900" cy="389614"/>
          </a:xfrm>
          <a:prstGeom prst="rect">
            <a:avLst/>
          </a:prstGeom>
        </p:spPr>
      </p:pic>
    </p:spTree>
    <p:extLst>
      <p:ext uri="{BB962C8B-B14F-4D97-AF65-F5344CB8AC3E}">
        <p14:creationId xmlns:p14="http://schemas.microsoft.com/office/powerpoint/2010/main" val="3233398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388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627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grpSp>
        <p:nvGrpSpPr>
          <p:cNvPr id="12" name="Group 11"/>
          <p:cNvGrpSpPr/>
          <p:nvPr userDrawn="1"/>
        </p:nvGrpSpPr>
        <p:grpSpPr>
          <a:xfrm>
            <a:off x="3406665" y="0"/>
            <a:ext cx="5708379" cy="5143500"/>
            <a:chOff x="3435621" y="0"/>
            <a:chExt cx="5708379" cy="5143500"/>
          </a:xfrm>
        </p:grpSpPr>
        <p:sp useBgFill="1">
          <p:nvSpPr>
            <p:cNvPr id="13"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4"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20"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1"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2"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734538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3550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3238693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45695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3611034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78790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2418793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31357" cy="5143500"/>
          </a:xfrm>
          <a:prstGeom prst="rect">
            <a:avLst/>
          </a:prstGeom>
        </p:spPr>
      </p:pic>
      <p:grpSp>
        <p:nvGrpSpPr>
          <p:cNvPr id="14" name="Group 13"/>
          <p:cNvGrpSpPr/>
          <p:nvPr userDrawn="1"/>
        </p:nvGrpSpPr>
        <p:grpSpPr>
          <a:xfrm>
            <a:off x="3406665" y="0"/>
            <a:ext cx="5708379" cy="5143500"/>
            <a:chOff x="3435621" y="0"/>
            <a:chExt cx="5708379" cy="5143500"/>
          </a:xfrm>
        </p:grpSpPr>
        <p:sp useBgFill="1">
          <p:nvSpPr>
            <p:cNvPr id="16"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1218462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901" y="0"/>
            <a:ext cx="8826099" cy="1181100"/>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317901" y="1115736"/>
            <a:ext cx="8826099" cy="4027764"/>
          </a:xfrm>
        </p:spPr>
        <p:txBody>
          <a:bodyPr>
            <a:normAutofit/>
          </a:bodyPr>
          <a:lstStyle>
            <a:lvl1pPr marL="130969" indent="-130969">
              <a:spcBef>
                <a:spcPts val="0"/>
              </a:spcBef>
              <a:spcAft>
                <a:spcPts val="675"/>
              </a:spcAft>
              <a:buClr>
                <a:schemeClr val="bg1">
                  <a:lumMod val="85000"/>
                </a:schemeClr>
              </a:buClr>
              <a:buFont typeface="Arial" panose="020B0604020202020204" pitchFamily="34" charset="0"/>
              <a:buChar char="•"/>
              <a:defRPr sz="2400"/>
            </a:lvl1pPr>
            <a:lvl2pPr marL="289322" indent="-96441">
              <a:spcBef>
                <a:spcPts val="0"/>
              </a:spcBef>
              <a:spcAft>
                <a:spcPts val="675"/>
              </a:spcAft>
              <a:buClr>
                <a:schemeClr val="bg1">
                  <a:lumMod val="85000"/>
                </a:schemeClr>
              </a:buClr>
              <a:buFont typeface="Arial" panose="020B0604020202020204" pitchFamily="34" charset="0"/>
              <a:buChar char="•"/>
              <a:defRPr sz="1800"/>
            </a:lvl2pPr>
            <a:lvl3pPr marL="482204" indent="-96441">
              <a:spcBef>
                <a:spcPts val="0"/>
              </a:spcBef>
              <a:spcAft>
                <a:spcPts val="675"/>
              </a:spcAft>
              <a:buClr>
                <a:schemeClr val="bg1">
                  <a:lumMod val="85000"/>
                </a:schemeClr>
              </a:buClr>
              <a:buFont typeface="Arial" panose="020B0604020202020204" pitchFamily="34" charset="0"/>
              <a:buChar char="•"/>
              <a:defRPr sz="1200"/>
            </a:lvl3pPr>
            <a:lvl4pPr marL="675085" indent="-96441">
              <a:spcBef>
                <a:spcPts val="0"/>
              </a:spcBef>
              <a:spcAft>
                <a:spcPts val="675"/>
              </a:spcAft>
              <a:buClr>
                <a:schemeClr val="bg1">
                  <a:lumMod val="85000"/>
                </a:schemeClr>
              </a:buClr>
              <a:buFont typeface="Arial" panose="020B0604020202020204" pitchFamily="34" charset="0"/>
              <a:buChar char="•"/>
              <a:defRPr sz="1200"/>
            </a:lvl4pPr>
            <a:lvl5pPr marL="867966" indent="-96441">
              <a:spcBef>
                <a:spcPts val="0"/>
              </a:spcBef>
              <a:spcAft>
                <a:spcPts val="675"/>
              </a:spcAft>
              <a:buClr>
                <a:schemeClr val="bg1">
                  <a:lumMod val="85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9125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5000">
              <a:schemeClr val="tx2">
                <a:lumMod val="50000"/>
              </a:schemeClr>
            </a:gs>
            <a:gs pos="100000">
              <a:schemeClr val="tx2"/>
            </a:gs>
          </a:gsLst>
          <a:lin ang="81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901" y="0"/>
            <a:ext cx="8826099" cy="118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317901" y="1181101"/>
            <a:ext cx="8826099" cy="396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AutoShape 11"/>
          <p:cNvSpPr>
            <a:spLocks noChangeAspect="1" noChangeArrowheads="1" noTextEdit="1"/>
          </p:cNvSpPr>
          <p:nvPr userDrawn="1"/>
        </p:nvSpPr>
        <p:spPr bwMode="auto">
          <a:xfrm>
            <a:off x="7602141" y="4575575"/>
            <a:ext cx="1360884" cy="48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Trebuchet MS"/>
              <a:ea typeface="ＭＳ Ｐゴシック" charset="0"/>
              <a:cs typeface="+mn-cs"/>
            </a:endParaRPr>
          </a:p>
        </p:txBody>
      </p:sp>
      <p:pic>
        <p:nvPicPr>
          <p:cNvPr id="6" name="Picture 5"/>
          <p:cNvPicPr>
            <a:picLocks noChangeAspect="1"/>
          </p:cNvPicPr>
          <p:nvPr userDrawn="1"/>
        </p:nvPicPr>
        <p:blipFill rotWithShape="1">
          <a:blip r:embed="rId28" cstate="print">
            <a:extLst>
              <a:ext uri="{28A0092B-C50C-407E-A947-70E740481C1C}">
                <a14:useLocalDpi xmlns:a14="http://schemas.microsoft.com/office/drawing/2010/main"/>
              </a:ext>
            </a:extLst>
          </a:blip>
          <a:srcRect/>
          <a:stretch/>
        </p:blipFill>
        <p:spPr>
          <a:xfrm>
            <a:off x="7138194" y="4666974"/>
            <a:ext cx="1866900" cy="389614"/>
          </a:xfrm>
          <a:prstGeom prst="rect">
            <a:avLst/>
          </a:prstGeom>
        </p:spPr>
      </p:pic>
    </p:spTree>
    <p:extLst>
      <p:ext uri="{BB962C8B-B14F-4D97-AF65-F5344CB8AC3E}">
        <p14:creationId xmlns:p14="http://schemas.microsoft.com/office/powerpoint/2010/main" val="327991167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41" r:id="rId14"/>
    <p:sldLayoutId id="2147483729" r:id="rId15"/>
    <p:sldLayoutId id="2147483730" r:id="rId16"/>
    <p:sldLayoutId id="2147483731" r:id="rId17"/>
    <p:sldLayoutId id="2147483732" r:id="rId18"/>
    <p:sldLayoutId id="2147483740" r:id="rId19"/>
    <p:sldLayoutId id="2147483733" r:id="rId20"/>
    <p:sldLayoutId id="2147483734" r:id="rId21"/>
    <p:sldLayoutId id="2147483735" r:id="rId22"/>
    <p:sldLayoutId id="2147483736" r:id="rId23"/>
    <p:sldLayoutId id="2147483737" r:id="rId24"/>
    <p:sldLayoutId id="2147483738" r:id="rId25"/>
    <p:sldLayoutId id="2147483739" r:id="rId26"/>
  </p:sldLayoutIdLst>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xStyles>
    <p:titleStyle>
      <a:lvl1pPr algn="l" defTabSz="385763" rtl="0" eaLnBrk="0" fontAlgn="base" hangingPunct="0">
        <a:lnSpc>
          <a:spcPct val="90000"/>
        </a:lnSpc>
        <a:spcBef>
          <a:spcPct val="0"/>
        </a:spcBef>
        <a:spcAft>
          <a:spcPct val="0"/>
        </a:spcAft>
        <a:defRPr sz="3600" kern="1200">
          <a:solidFill>
            <a:schemeClr val="bg1"/>
          </a:solidFill>
          <a:latin typeface="Palatino Linotype" panose="02040502050505030304" pitchFamily="18" charset="0"/>
          <a:ea typeface="+mj-ea"/>
          <a:cs typeface="+mj-cs"/>
        </a:defRPr>
      </a:lvl1pPr>
      <a:lvl2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2pPr>
      <a:lvl3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3pPr>
      <a:lvl4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4pPr>
      <a:lvl5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5pPr>
      <a:lvl6pPr marL="25717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6pPr>
      <a:lvl7pPr marL="51435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7pPr>
      <a:lvl8pPr marL="77152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8pPr>
      <a:lvl9pPr marL="102870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9pPr>
    </p:titleStyle>
    <p:bodyStyle>
      <a:lvl1pPr marL="176213" indent="-176213"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400" kern="1200">
          <a:solidFill>
            <a:schemeClr val="bg1"/>
          </a:solidFill>
          <a:latin typeface="+mn-lt"/>
          <a:ea typeface="+mn-ea"/>
          <a:cs typeface="+mn-cs"/>
        </a:defRPr>
      </a:lvl1pPr>
      <a:lvl2pPr marL="341313" indent="-147638"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000" kern="1200">
          <a:solidFill>
            <a:schemeClr val="bg1"/>
          </a:solidFill>
          <a:latin typeface="+mn-lt"/>
          <a:ea typeface="+mn-ea"/>
          <a:cs typeface="+mn-cs"/>
        </a:defRPr>
      </a:lvl2pPr>
      <a:lvl3pPr marL="482204"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000" kern="1200">
          <a:solidFill>
            <a:schemeClr val="bg1"/>
          </a:solidFill>
          <a:latin typeface="+mn-lt"/>
          <a:ea typeface="+mn-ea"/>
          <a:cs typeface="+mn-cs"/>
        </a:defRPr>
      </a:lvl3pPr>
      <a:lvl4pPr marL="675085"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1400" kern="1200">
          <a:solidFill>
            <a:schemeClr val="bg1"/>
          </a:solidFill>
          <a:latin typeface="+mn-lt"/>
          <a:ea typeface="+mn-ea"/>
          <a:cs typeface="+mn-cs"/>
        </a:defRPr>
      </a:lvl4pPr>
      <a:lvl5pPr marL="867966"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1400" kern="1200">
          <a:solidFill>
            <a:schemeClr val="bg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9522"/>
            <a:ext cx="9144000" cy="2139553"/>
          </a:xfrm>
        </p:spPr>
        <p:txBody>
          <a:bodyPr wrap="square" anchor="b">
            <a:normAutofit/>
          </a:bodyPr>
          <a:lstStyle/>
          <a:p>
            <a:r>
              <a:rPr lang="en-US" dirty="0"/>
              <a:t>Budweiser Case Study</a:t>
            </a:r>
          </a:p>
        </p:txBody>
      </p:sp>
      <p:sp>
        <p:nvSpPr>
          <p:cNvPr id="3" name="Subtitle 2"/>
          <p:cNvSpPr>
            <a:spLocks noGrp="1"/>
          </p:cNvSpPr>
          <p:nvPr>
            <p:ph type="body" idx="1"/>
          </p:nvPr>
        </p:nvSpPr>
        <p:spPr>
          <a:xfrm>
            <a:off x="0" y="2559315"/>
            <a:ext cx="9144000" cy="1125140"/>
          </a:xfrm>
        </p:spPr>
        <p:txBody>
          <a:bodyPr wrap="square" anchor="t">
            <a:normAutofit/>
          </a:bodyPr>
          <a:lstStyle/>
          <a:p>
            <a:r>
              <a:rPr lang="en-US" dirty="0"/>
              <a:t>Randy Kim, Kati </a:t>
            </a:r>
            <a:r>
              <a:rPr lang="en-US" dirty="0" err="1"/>
              <a:t>Schuerger</a:t>
            </a:r>
            <a:r>
              <a:rPr lang="en-US" dirty="0"/>
              <a:t>, Will Sherman</a:t>
            </a:r>
          </a:p>
        </p:txBody>
      </p:sp>
    </p:spTree>
    <p:extLst>
      <p:ext uri="{BB962C8B-B14F-4D97-AF65-F5344CB8AC3E}">
        <p14:creationId xmlns:p14="http://schemas.microsoft.com/office/powerpoint/2010/main" val="659791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Summary Statistics of ABV </a:t>
            </a:r>
          </a:p>
        </p:txBody>
      </p:sp>
      <p:sp>
        <p:nvSpPr>
          <p:cNvPr id="3" name="Content Placeholder 2">
            <a:extLst>
              <a:ext uri="{FF2B5EF4-FFF2-40B4-BE49-F238E27FC236}">
                <a16:creationId xmlns:a16="http://schemas.microsoft.com/office/drawing/2014/main" id="{7E75CFB0-2484-4FAD-BABC-2ED8F7B807FF}"/>
              </a:ext>
            </a:extLst>
          </p:cNvPr>
          <p:cNvSpPr>
            <a:spLocks noGrp="1"/>
          </p:cNvSpPr>
          <p:nvPr>
            <p:ph idx="1"/>
          </p:nvPr>
        </p:nvSpPr>
        <p:spPr>
          <a:xfrm>
            <a:off x="317900" y="1020680"/>
            <a:ext cx="8826099" cy="3962399"/>
          </a:xfrm>
        </p:spPr>
        <p:txBody>
          <a:bodyPr/>
          <a:lstStyle/>
          <a:p>
            <a:r>
              <a:rPr lang="en-US" dirty="0"/>
              <a:t> 75% of the median ABVs fall between 5.6% - 5.8%</a:t>
            </a:r>
          </a:p>
          <a:p>
            <a:r>
              <a:rPr lang="en-US" dirty="0"/>
              <a:t> 75% of ABVs fall between 5.0% - 6.7%</a:t>
            </a:r>
          </a:p>
          <a:p>
            <a:r>
              <a:rPr lang="en-US" dirty="0"/>
              <a:t> Budweiser is 5%</a:t>
            </a:r>
          </a:p>
        </p:txBody>
      </p:sp>
      <p:pic>
        <p:nvPicPr>
          <p:cNvPr id="5" name="Picture 4">
            <a:extLst>
              <a:ext uri="{FF2B5EF4-FFF2-40B4-BE49-F238E27FC236}">
                <a16:creationId xmlns:a16="http://schemas.microsoft.com/office/drawing/2014/main" id="{4B04A5F7-F4C0-4AB6-978F-F981C695944E}"/>
              </a:ext>
            </a:extLst>
          </p:cNvPr>
          <p:cNvPicPr>
            <a:picLocks noChangeAspect="1"/>
          </p:cNvPicPr>
          <p:nvPr/>
        </p:nvPicPr>
        <p:blipFill>
          <a:blip r:embed="rId3"/>
          <a:stretch>
            <a:fillRect/>
          </a:stretch>
        </p:blipFill>
        <p:spPr>
          <a:xfrm>
            <a:off x="3314700" y="2005425"/>
            <a:ext cx="4534722" cy="2409880"/>
          </a:xfrm>
          <a:prstGeom prst="rect">
            <a:avLst/>
          </a:prstGeom>
        </p:spPr>
      </p:pic>
    </p:spTree>
    <p:extLst>
      <p:ext uri="{BB962C8B-B14F-4D97-AF65-F5344CB8AC3E}">
        <p14:creationId xmlns:p14="http://schemas.microsoft.com/office/powerpoint/2010/main" val="2761556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32B8-0CF7-4708-A5AE-E6D68757F89A}"/>
              </a:ext>
            </a:extLst>
          </p:cNvPr>
          <p:cNvSpPr>
            <a:spLocks noGrp="1"/>
          </p:cNvSpPr>
          <p:nvPr>
            <p:ph type="title"/>
          </p:nvPr>
        </p:nvSpPr>
        <p:spPr/>
        <p:txBody>
          <a:bodyPr/>
          <a:lstStyle/>
          <a:p>
            <a:r>
              <a:rPr lang="en-US" dirty="0"/>
              <a:t>Relationship Between IBU and ABV</a:t>
            </a:r>
          </a:p>
        </p:txBody>
      </p:sp>
      <p:pic>
        <p:nvPicPr>
          <p:cNvPr id="6" name="Content Placeholder 6" descr="Chart, scatter chart&#10;&#10;Description automatically generated">
            <a:extLst>
              <a:ext uri="{FF2B5EF4-FFF2-40B4-BE49-F238E27FC236}">
                <a16:creationId xmlns:a16="http://schemas.microsoft.com/office/drawing/2014/main" id="{136C38B0-0889-4925-BAE5-9F61704C5DA8}"/>
              </a:ext>
            </a:extLst>
          </p:cNvPr>
          <p:cNvPicPr>
            <a:picLocks noChangeAspect="1"/>
          </p:cNvPicPr>
          <p:nvPr/>
        </p:nvPicPr>
        <p:blipFill>
          <a:blip r:embed="rId3"/>
          <a:stretch>
            <a:fillRect/>
          </a:stretch>
        </p:blipFill>
        <p:spPr bwMode="auto">
          <a:xfrm>
            <a:off x="4572000" y="1477433"/>
            <a:ext cx="3779623" cy="2332567"/>
          </a:xfrm>
          <a:prstGeom prst="rect">
            <a:avLst/>
          </a:prstGeom>
          <a:noFill/>
          <a:ln>
            <a:noFill/>
          </a:ln>
          <a:extLst>
            <a:ext uri="{909E8E84-426E-40DD-AFC4-6F175D3DCCD1}">
              <a14:hiddenFill xmlns:a14="http://schemas.microsoft.com/office/drawing/2010/main">
                <a:solidFill>
                  <a:srgbClr val="FFFFFF"/>
                </a:solidFill>
              </a14:hiddenFill>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Content Placeholder 12" descr="Chart, scatter chart&#10;&#10;Description automatically generated">
            <a:extLst>
              <a:ext uri="{FF2B5EF4-FFF2-40B4-BE49-F238E27FC236}">
                <a16:creationId xmlns:a16="http://schemas.microsoft.com/office/drawing/2014/main" id="{CB44A858-F622-4289-A25F-298B035748BB}"/>
              </a:ext>
            </a:extLst>
          </p:cNvPr>
          <p:cNvPicPr>
            <a:picLocks noGrp="1" noChangeAspect="1"/>
          </p:cNvPicPr>
          <p:nvPr>
            <p:ph idx="1"/>
          </p:nvPr>
        </p:nvPicPr>
        <p:blipFill>
          <a:blip r:embed="rId4"/>
          <a:stretch>
            <a:fillRect/>
          </a:stretch>
        </p:blipFill>
        <p:spPr>
          <a:xfrm>
            <a:off x="551745" y="1477432"/>
            <a:ext cx="3779623" cy="2332567"/>
          </a:xfrm>
        </p:spPr>
      </p:pic>
    </p:spTree>
    <p:extLst>
      <p:ext uri="{BB962C8B-B14F-4D97-AF65-F5344CB8AC3E}">
        <p14:creationId xmlns:p14="http://schemas.microsoft.com/office/powerpoint/2010/main" val="2290792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F99-DD9D-42F2-A6ED-108E2360289E}"/>
              </a:ext>
            </a:extLst>
          </p:cNvPr>
          <p:cNvSpPr>
            <a:spLocks noGrp="1"/>
          </p:cNvSpPr>
          <p:nvPr>
            <p:ph type="title"/>
          </p:nvPr>
        </p:nvSpPr>
        <p:spPr/>
        <p:txBody>
          <a:bodyPr/>
          <a:lstStyle/>
          <a:p>
            <a:r>
              <a:rPr lang="en-US" dirty="0"/>
              <a:t>KNN Classification for Ale / IPA </a:t>
            </a:r>
          </a:p>
        </p:txBody>
      </p:sp>
      <p:pic>
        <p:nvPicPr>
          <p:cNvPr id="5" name="Content Placeholder 4" descr="Chart, histogram&#10;&#10;Description automatically generated">
            <a:extLst>
              <a:ext uri="{FF2B5EF4-FFF2-40B4-BE49-F238E27FC236}">
                <a16:creationId xmlns:a16="http://schemas.microsoft.com/office/drawing/2014/main" id="{566DD617-1CD7-44C6-B571-9DF1CC3851B2}"/>
              </a:ext>
            </a:extLst>
          </p:cNvPr>
          <p:cNvPicPr>
            <a:picLocks noGrp="1" noChangeAspect="1"/>
          </p:cNvPicPr>
          <p:nvPr>
            <p:ph idx="1"/>
          </p:nvPr>
        </p:nvPicPr>
        <p:blipFill>
          <a:blip r:embed="rId2"/>
          <a:stretch>
            <a:fillRect/>
          </a:stretch>
        </p:blipFill>
        <p:spPr>
          <a:xfrm>
            <a:off x="539640" y="1358900"/>
            <a:ext cx="4590446" cy="2832961"/>
          </a:xfrm>
        </p:spPr>
      </p:pic>
      <p:sp>
        <p:nvSpPr>
          <p:cNvPr id="7" name="Speech Bubble: Rectangle 6">
            <a:extLst>
              <a:ext uri="{FF2B5EF4-FFF2-40B4-BE49-F238E27FC236}">
                <a16:creationId xmlns:a16="http://schemas.microsoft.com/office/drawing/2014/main" id="{B88093D1-D389-4AAF-AABB-BFC3E47FBD3F}"/>
              </a:ext>
            </a:extLst>
          </p:cNvPr>
          <p:cNvSpPr/>
          <p:nvPr/>
        </p:nvSpPr>
        <p:spPr>
          <a:xfrm>
            <a:off x="2949163" y="1956753"/>
            <a:ext cx="675780" cy="216580"/>
          </a:xfrm>
          <a:prstGeom prst="wedgeRectCallout">
            <a:avLst>
              <a:gd name="adj1" fmla="val -54863"/>
              <a:gd name="adj2" fmla="val -738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(38,81.8%)</a:t>
            </a:r>
          </a:p>
        </p:txBody>
      </p:sp>
      <p:sp>
        <p:nvSpPr>
          <p:cNvPr id="10" name="TextBox 9">
            <a:extLst>
              <a:ext uri="{FF2B5EF4-FFF2-40B4-BE49-F238E27FC236}">
                <a16:creationId xmlns:a16="http://schemas.microsoft.com/office/drawing/2014/main" id="{636502D1-01CD-47C7-85C9-77EB661B06AF}"/>
              </a:ext>
            </a:extLst>
          </p:cNvPr>
          <p:cNvSpPr txBox="1"/>
          <p:nvPr/>
        </p:nvSpPr>
        <p:spPr>
          <a:xfrm>
            <a:off x="5237524" y="1556087"/>
            <a:ext cx="3588976" cy="2031325"/>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chemeClr val="bg1"/>
                </a:solidFill>
              </a:rPr>
              <a:t>Best Value for K: 38</a:t>
            </a:r>
          </a:p>
          <a:p>
            <a:pPr marL="342900" indent="-342900">
              <a:buFont typeface="Arial" panose="020B0604020202020204" pitchFamily="34" charset="0"/>
              <a:buChar char="•"/>
            </a:pPr>
            <a:r>
              <a:rPr lang="en-US" sz="2200" dirty="0">
                <a:solidFill>
                  <a:schemeClr val="bg1"/>
                </a:solidFill>
              </a:rPr>
              <a:t>Highest Accuracy: 81.8%</a:t>
            </a:r>
          </a:p>
          <a:p>
            <a:pPr marL="342900" indent="-342900">
              <a:buFont typeface="Arial" panose="020B0604020202020204" pitchFamily="34" charset="0"/>
              <a:buChar char="•"/>
            </a:pPr>
            <a:r>
              <a:rPr lang="en-US" sz="2200" dirty="0">
                <a:solidFill>
                  <a:schemeClr val="bg1"/>
                </a:solidFill>
              </a:rPr>
              <a:t>Internal CVV </a:t>
            </a:r>
          </a:p>
          <a:p>
            <a:pPr marL="685800" lvl="1" indent="-342900">
              <a:buFont typeface="Arial" panose="020B0604020202020204" pitchFamily="34" charset="0"/>
              <a:buChar char="•"/>
            </a:pPr>
            <a:r>
              <a:rPr lang="en-US" sz="2000" dirty="0">
                <a:solidFill>
                  <a:schemeClr val="bg1"/>
                </a:solidFill>
              </a:rPr>
              <a:t>Accuracy   = 81.8%</a:t>
            </a:r>
          </a:p>
          <a:p>
            <a:pPr marL="685800" lvl="1" indent="-342900">
              <a:buFont typeface="Arial" panose="020B0604020202020204" pitchFamily="34" charset="0"/>
              <a:buChar char="•"/>
            </a:pPr>
            <a:r>
              <a:rPr lang="en-US" sz="2000" dirty="0">
                <a:solidFill>
                  <a:schemeClr val="bg1"/>
                </a:solidFill>
              </a:rPr>
              <a:t>Sensitivity = 85.4%</a:t>
            </a:r>
          </a:p>
          <a:p>
            <a:pPr marL="685800" lvl="1" indent="-342900">
              <a:buFont typeface="Arial" panose="020B0604020202020204" pitchFamily="34" charset="0"/>
              <a:buChar char="•"/>
            </a:pPr>
            <a:r>
              <a:rPr lang="en-US" sz="2000" dirty="0">
                <a:solidFill>
                  <a:schemeClr val="bg1"/>
                </a:solidFill>
              </a:rPr>
              <a:t>Specificity = 75.7%</a:t>
            </a:r>
          </a:p>
        </p:txBody>
      </p:sp>
    </p:spTree>
    <p:extLst>
      <p:ext uri="{BB962C8B-B14F-4D97-AF65-F5344CB8AC3E}">
        <p14:creationId xmlns:p14="http://schemas.microsoft.com/office/powerpoint/2010/main" val="1769236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FEAF-E401-4872-8779-F8FDD5F9CEDA}"/>
              </a:ext>
            </a:extLst>
          </p:cNvPr>
          <p:cNvSpPr>
            <a:spLocks noGrp="1"/>
          </p:cNvSpPr>
          <p:nvPr>
            <p:ph type="title"/>
          </p:nvPr>
        </p:nvSpPr>
        <p:spPr/>
        <p:txBody>
          <a:bodyPr/>
          <a:lstStyle/>
          <a:p>
            <a:r>
              <a:rPr lang="en-US" dirty="0"/>
              <a:t>Preferred Beer Style</a:t>
            </a:r>
          </a:p>
        </p:txBody>
      </p:sp>
      <p:pic>
        <p:nvPicPr>
          <p:cNvPr id="5" name="Content Placeholder 4" descr="Map&#10;&#10;Description automatically generated">
            <a:extLst>
              <a:ext uri="{FF2B5EF4-FFF2-40B4-BE49-F238E27FC236}">
                <a16:creationId xmlns:a16="http://schemas.microsoft.com/office/drawing/2014/main" id="{87FCCB80-EC5C-438A-9480-BF10F5654C54}"/>
              </a:ext>
            </a:extLst>
          </p:cNvPr>
          <p:cNvPicPr>
            <a:picLocks noGrp="1" noChangeAspect="1"/>
          </p:cNvPicPr>
          <p:nvPr>
            <p:ph idx="1"/>
          </p:nvPr>
        </p:nvPicPr>
        <p:blipFill>
          <a:blip r:embed="rId2"/>
          <a:stretch>
            <a:fillRect/>
          </a:stretch>
        </p:blipFill>
        <p:spPr>
          <a:xfrm>
            <a:off x="1862402" y="1109218"/>
            <a:ext cx="5419196" cy="3344418"/>
          </a:xfrm>
        </p:spPr>
      </p:pic>
    </p:spTree>
    <p:extLst>
      <p:ext uri="{BB962C8B-B14F-4D97-AF65-F5344CB8AC3E}">
        <p14:creationId xmlns:p14="http://schemas.microsoft.com/office/powerpoint/2010/main" val="129593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11BF-5B74-412B-8203-F335E43DF5C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CFFB527-185F-4CF2-ACB2-AC6AC464C67A}"/>
              </a:ext>
            </a:extLst>
          </p:cNvPr>
          <p:cNvSpPr>
            <a:spLocks noGrp="1"/>
          </p:cNvSpPr>
          <p:nvPr>
            <p:ph idx="1"/>
          </p:nvPr>
        </p:nvSpPr>
        <p:spPr/>
        <p:txBody>
          <a:bodyPr/>
          <a:lstStyle/>
          <a:p>
            <a:r>
              <a:rPr lang="en-US" dirty="0"/>
              <a:t> Initial exploratory data analysis (EDA)</a:t>
            </a:r>
          </a:p>
          <a:p>
            <a:r>
              <a:rPr lang="en-US" dirty="0"/>
              <a:t> Imputation of missing values </a:t>
            </a:r>
          </a:p>
          <a:p>
            <a:r>
              <a:rPr lang="en-US" dirty="0"/>
              <a:t> Additional EDA – focus on ABV &amp; IBU </a:t>
            </a:r>
          </a:p>
          <a:p>
            <a:r>
              <a:rPr lang="en-US" dirty="0"/>
              <a:t> KNN Classification model for Ale/IPA</a:t>
            </a:r>
          </a:p>
        </p:txBody>
      </p:sp>
    </p:spTree>
    <p:extLst>
      <p:ext uri="{BB962C8B-B14F-4D97-AF65-F5344CB8AC3E}">
        <p14:creationId xmlns:p14="http://schemas.microsoft.com/office/powerpoint/2010/main" val="3501406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BD36-2706-4843-AA1F-6E3F2DD9E9D0}"/>
              </a:ext>
            </a:extLst>
          </p:cNvPr>
          <p:cNvSpPr>
            <a:spLocks noGrp="1"/>
          </p:cNvSpPr>
          <p:nvPr>
            <p:ph type="title"/>
          </p:nvPr>
        </p:nvSpPr>
        <p:spPr/>
        <p:txBody>
          <a:bodyPr/>
          <a:lstStyle/>
          <a:p>
            <a:r>
              <a:rPr lang="en-US" dirty="0"/>
              <a:t>Breweries by State</a:t>
            </a:r>
          </a:p>
        </p:txBody>
      </p:sp>
      <p:sp>
        <p:nvSpPr>
          <p:cNvPr id="10" name="TextBox 9">
            <a:extLst>
              <a:ext uri="{FF2B5EF4-FFF2-40B4-BE49-F238E27FC236}">
                <a16:creationId xmlns:a16="http://schemas.microsoft.com/office/drawing/2014/main" id="{9D520116-FFC0-42DC-904A-DF41184B2070}"/>
              </a:ext>
            </a:extLst>
          </p:cNvPr>
          <p:cNvSpPr txBox="1"/>
          <p:nvPr/>
        </p:nvSpPr>
        <p:spPr>
          <a:xfrm>
            <a:off x="6180620" y="2006210"/>
            <a:ext cx="1951660" cy="1131079"/>
          </a:xfrm>
          <a:prstGeom prst="rect">
            <a:avLst/>
          </a:prstGeom>
          <a:noFill/>
        </p:spPr>
        <p:txBody>
          <a:bodyPr wrap="square" rtlCol="0">
            <a:spAutoFit/>
          </a:bodyPr>
          <a:lstStyle/>
          <a:p>
            <a:r>
              <a:rPr lang="en-US" b="1" dirty="0">
                <a:solidFill>
                  <a:schemeClr val="bg1"/>
                </a:solidFill>
              </a:rPr>
              <a:t>Top 3</a:t>
            </a:r>
          </a:p>
          <a:p>
            <a:pPr marL="342900" indent="-342900">
              <a:buAutoNum type="arabicPeriod"/>
            </a:pPr>
            <a:r>
              <a:rPr lang="en-US" dirty="0">
                <a:solidFill>
                  <a:schemeClr val="bg1"/>
                </a:solidFill>
              </a:rPr>
              <a:t>Colorado (47)</a:t>
            </a:r>
          </a:p>
          <a:p>
            <a:pPr marL="342900" indent="-342900">
              <a:buAutoNum type="arabicPeriod"/>
            </a:pPr>
            <a:r>
              <a:rPr lang="en-US" dirty="0">
                <a:solidFill>
                  <a:schemeClr val="bg1"/>
                </a:solidFill>
              </a:rPr>
              <a:t>California (39)</a:t>
            </a:r>
          </a:p>
          <a:p>
            <a:pPr marL="342900" indent="-342900">
              <a:buAutoNum type="arabicPeriod"/>
            </a:pPr>
            <a:r>
              <a:rPr lang="en-US" dirty="0">
                <a:solidFill>
                  <a:schemeClr val="bg1"/>
                </a:solidFill>
              </a:rPr>
              <a:t>Michigan (32)</a:t>
            </a:r>
          </a:p>
          <a:p>
            <a:endParaRPr lang="en-US" dirty="0">
              <a:solidFill>
                <a:schemeClr val="bg1"/>
              </a:solidFill>
            </a:endParaRPr>
          </a:p>
        </p:txBody>
      </p:sp>
      <p:pic>
        <p:nvPicPr>
          <p:cNvPr id="3" name="Picture 2">
            <a:extLst>
              <a:ext uri="{FF2B5EF4-FFF2-40B4-BE49-F238E27FC236}">
                <a16:creationId xmlns:a16="http://schemas.microsoft.com/office/drawing/2014/main" id="{0039237E-9345-4E88-9AB8-B0466E413879}"/>
              </a:ext>
            </a:extLst>
          </p:cNvPr>
          <p:cNvPicPr>
            <a:picLocks noChangeAspect="1"/>
          </p:cNvPicPr>
          <p:nvPr/>
        </p:nvPicPr>
        <p:blipFill>
          <a:blip r:embed="rId3"/>
          <a:stretch>
            <a:fillRect/>
          </a:stretch>
        </p:blipFill>
        <p:spPr>
          <a:xfrm>
            <a:off x="317901" y="1181100"/>
            <a:ext cx="5308199" cy="3278816"/>
          </a:xfrm>
          <a:prstGeom prst="rect">
            <a:avLst/>
          </a:prstGeom>
        </p:spPr>
      </p:pic>
    </p:spTree>
    <p:extLst>
      <p:ext uri="{BB962C8B-B14F-4D97-AF65-F5344CB8AC3E}">
        <p14:creationId xmlns:p14="http://schemas.microsoft.com/office/powerpoint/2010/main" val="401354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BD36-2706-4843-AA1F-6E3F2DD9E9D0}"/>
              </a:ext>
            </a:extLst>
          </p:cNvPr>
          <p:cNvSpPr>
            <a:spLocks noGrp="1"/>
          </p:cNvSpPr>
          <p:nvPr>
            <p:ph type="title"/>
          </p:nvPr>
        </p:nvSpPr>
        <p:spPr/>
        <p:txBody>
          <a:bodyPr/>
          <a:lstStyle/>
          <a:p>
            <a:r>
              <a:rPr lang="en-US" dirty="0"/>
              <a:t>Breweries by State</a:t>
            </a:r>
          </a:p>
        </p:txBody>
      </p:sp>
      <p:pic>
        <p:nvPicPr>
          <p:cNvPr id="3" name="Picture 2">
            <a:extLst>
              <a:ext uri="{FF2B5EF4-FFF2-40B4-BE49-F238E27FC236}">
                <a16:creationId xmlns:a16="http://schemas.microsoft.com/office/drawing/2014/main" id="{A614E240-86D4-4AAE-9936-DAA5DEA1313C}"/>
              </a:ext>
            </a:extLst>
          </p:cNvPr>
          <p:cNvPicPr>
            <a:picLocks noChangeAspect="1"/>
          </p:cNvPicPr>
          <p:nvPr/>
        </p:nvPicPr>
        <p:blipFill rotWithShape="1">
          <a:blip r:embed="rId2"/>
          <a:srcRect l="11667" r="12619"/>
          <a:stretch/>
        </p:blipFill>
        <p:spPr>
          <a:xfrm>
            <a:off x="1654403" y="1181100"/>
            <a:ext cx="5835194" cy="3098800"/>
          </a:xfrm>
          <a:prstGeom prst="rect">
            <a:avLst/>
          </a:prstGeom>
        </p:spPr>
      </p:pic>
    </p:spTree>
    <p:extLst>
      <p:ext uri="{BB962C8B-B14F-4D97-AF65-F5344CB8AC3E}">
        <p14:creationId xmlns:p14="http://schemas.microsoft.com/office/powerpoint/2010/main" val="4138169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4F7E-659C-400A-8D08-9F80D2AF2C67}"/>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A733CCA9-984A-4008-A325-36566F41C3C3}"/>
              </a:ext>
            </a:extLst>
          </p:cNvPr>
          <p:cNvSpPr>
            <a:spLocks noGrp="1"/>
          </p:cNvSpPr>
          <p:nvPr>
            <p:ph idx="1"/>
          </p:nvPr>
        </p:nvSpPr>
        <p:spPr>
          <a:xfrm>
            <a:off x="317901" y="1181101"/>
            <a:ext cx="4254099" cy="3962399"/>
          </a:xfrm>
        </p:spPr>
        <p:txBody>
          <a:bodyPr/>
          <a:lstStyle/>
          <a:p>
            <a:r>
              <a:rPr lang="en-US" dirty="0"/>
              <a:t> Total observations: 2,410</a:t>
            </a:r>
          </a:p>
          <a:p>
            <a:r>
              <a:rPr lang="en-US" dirty="0"/>
              <a:t> Missing values</a:t>
            </a:r>
          </a:p>
          <a:p>
            <a:pPr lvl="1"/>
            <a:r>
              <a:rPr lang="en-US" dirty="0"/>
              <a:t> ABV: 62 (2.6%)</a:t>
            </a:r>
          </a:p>
          <a:p>
            <a:pPr lvl="1"/>
            <a:r>
              <a:rPr lang="en-US" dirty="0"/>
              <a:t> IBU: 1,005 (41.7%)</a:t>
            </a:r>
          </a:p>
          <a:p>
            <a:r>
              <a:rPr lang="en-US" dirty="0"/>
              <a:t> Filling in the gaps </a:t>
            </a:r>
          </a:p>
          <a:p>
            <a:pPr lvl="1"/>
            <a:r>
              <a:rPr lang="en-US" dirty="0"/>
              <a:t> ABV: random sampling </a:t>
            </a:r>
          </a:p>
          <a:p>
            <a:pPr lvl="1"/>
            <a:r>
              <a:rPr lang="en-US" dirty="0"/>
              <a:t> IBU: Naïve Bayes </a:t>
            </a:r>
          </a:p>
        </p:txBody>
      </p:sp>
    </p:spTree>
    <p:extLst>
      <p:ext uri="{BB962C8B-B14F-4D97-AF65-F5344CB8AC3E}">
        <p14:creationId xmlns:p14="http://schemas.microsoft.com/office/powerpoint/2010/main" val="233964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Random Sampling &amp; Naïve Bayes</a:t>
            </a:r>
          </a:p>
        </p:txBody>
      </p:sp>
      <p:sp>
        <p:nvSpPr>
          <p:cNvPr id="3" name="Content Placeholder 2">
            <a:extLst>
              <a:ext uri="{FF2B5EF4-FFF2-40B4-BE49-F238E27FC236}">
                <a16:creationId xmlns:a16="http://schemas.microsoft.com/office/drawing/2014/main" id="{7E75CFB0-2484-4FAD-BABC-2ED8F7B807FF}"/>
              </a:ext>
            </a:extLst>
          </p:cNvPr>
          <p:cNvSpPr>
            <a:spLocks noGrp="1"/>
          </p:cNvSpPr>
          <p:nvPr>
            <p:ph idx="1"/>
          </p:nvPr>
        </p:nvSpPr>
        <p:spPr/>
        <p:txBody>
          <a:bodyPr/>
          <a:lstStyle/>
          <a:p>
            <a:r>
              <a:rPr lang="en-US" dirty="0"/>
              <a:t> Random Sampling</a:t>
            </a:r>
          </a:p>
          <a:p>
            <a:pPr lvl="1"/>
            <a:r>
              <a:rPr lang="en-US" dirty="0"/>
              <a:t> 62 missing data points </a:t>
            </a:r>
          </a:p>
          <a:p>
            <a:pPr lvl="1"/>
            <a:r>
              <a:rPr lang="en-US" dirty="0"/>
              <a:t> Random assignment of values </a:t>
            </a:r>
          </a:p>
          <a:p>
            <a:pPr lvl="1"/>
            <a:r>
              <a:rPr lang="en-US" dirty="0"/>
              <a:t> Imputation on the mean (range based on standard deviation) </a:t>
            </a:r>
          </a:p>
          <a:p>
            <a:r>
              <a:rPr lang="en-US" dirty="0"/>
              <a:t> Naïve Bayes</a:t>
            </a:r>
          </a:p>
          <a:p>
            <a:pPr lvl="1"/>
            <a:r>
              <a:rPr lang="en-US" dirty="0"/>
              <a:t> 84.4% accuracy </a:t>
            </a:r>
          </a:p>
        </p:txBody>
      </p:sp>
    </p:spTree>
    <p:extLst>
      <p:ext uri="{BB962C8B-B14F-4D97-AF65-F5344CB8AC3E}">
        <p14:creationId xmlns:p14="http://schemas.microsoft.com/office/powerpoint/2010/main" val="1558619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Median ABV by State</a:t>
            </a:r>
          </a:p>
        </p:txBody>
      </p:sp>
      <p:pic>
        <p:nvPicPr>
          <p:cNvPr id="8" name="Picture 7">
            <a:extLst>
              <a:ext uri="{FF2B5EF4-FFF2-40B4-BE49-F238E27FC236}">
                <a16:creationId xmlns:a16="http://schemas.microsoft.com/office/drawing/2014/main" id="{59BF5BE0-515A-48B2-9B52-1337CA479184}"/>
              </a:ext>
            </a:extLst>
          </p:cNvPr>
          <p:cNvPicPr>
            <a:picLocks noChangeAspect="1"/>
          </p:cNvPicPr>
          <p:nvPr/>
        </p:nvPicPr>
        <p:blipFill>
          <a:blip r:embed="rId3"/>
          <a:stretch>
            <a:fillRect/>
          </a:stretch>
        </p:blipFill>
        <p:spPr>
          <a:xfrm>
            <a:off x="981892" y="1181100"/>
            <a:ext cx="7180215" cy="3218120"/>
          </a:xfrm>
          <a:prstGeom prst="rect">
            <a:avLst/>
          </a:prstGeom>
        </p:spPr>
      </p:pic>
    </p:spTree>
    <p:extLst>
      <p:ext uri="{BB962C8B-B14F-4D97-AF65-F5344CB8AC3E}">
        <p14:creationId xmlns:p14="http://schemas.microsoft.com/office/powerpoint/2010/main" val="3781526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Median IBU by State</a:t>
            </a:r>
          </a:p>
        </p:txBody>
      </p:sp>
      <p:pic>
        <p:nvPicPr>
          <p:cNvPr id="8" name="Picture 7">
            <a:extLst>
              <a:ext uri="{FF2B5EF4-FFF2-40B4-BE49-F238E27FC236}">
                <a16:creationId xmlns:a16="http://schemas.microsoft.com/office/drawing/2014/main" id="{46FA5E2F-253F-4C40-B78B-C6B628702DBC}"/>
              </a:ext>
            </a:extLst>
          </p:cNvPr>
          <p:cNvPicPr>
            <a:picLocks noChangeAspect="1"/>
          </p:cNvPicPr>
          <p:nvPr/>
        </p:nvPicPr>
        <p:blipFill>
          <a:blip r:embed="rId3"/>
          <a:stretch>
            <a:fillRect/>
          </a:stretch>
        </p:blipFill>
        <p:spPr>
          <a:xfrm>
            <a:off x="1054880" y="1181100"/>
            <a:ext cx="7034240" cy="3152695"/>
          </a:xfrm>
          <a:prstGeom prst="rect">
            <a:avLst/>
          </a:prstGeom>
        </p:spPr>
      </p:pic>
    </p:spTree>
    <p:extLst>
      <p:ext uri="{BB962C8B-B14F-4D97-AF65-F5344CB8AC3E}">
        <p14:creationId xmlns:p14="http://schemas.microsoft.com/office/powerpoint/2010/main" val="3272475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0C6-1E2A-4B30-9F46-1EFD454AC0DE}"/>
              </a:ext>
            </a:extLst>
          </p:cNvPr>
          <p:cNvSpPr>
            <a:spLocks noGrp="1"/>
          </p:cNvSpPr>
          <p:nvPr>
            <p:ph type="title"/>
          </p:nvPr>
        </p:nvSpPr>
        <p:spPr/>
        <p:txBody>
          <a:bodyPr/>
          <a:lstStyle/>
          <a:p>
            <a:r>
              <a:rPr lang="en-US" dirty="0"/>
              <a:t>States with highest ABV &amp; IBU</a:t>
            </a:r>
          </a:p>
        </p:txBody>
      </p:sp>
      <p:sp>
        <p:nvSpPr>
          <p:cNvPr id="3" name="Content Placeholder 2">
            <a:extLst>
              <a:ext uri="{FF2B5EF4-FFF2-40B4-BE49-F238E27FC236}">
                <a16:creationId xmlns:a16="http://schemas.microsoft.com/office/drawing/2014/main" id="{7E75CFB0-2484-4FAD-BABC-2ED8F7B807FF}"/>
              </a:ext>
            </a:extLst>
          </p:cNvPr>
          <p:cNvSpPr>
            <a:spLocks noGrp="1"/>
          </p:cNvSpPr>
          <p:nvPr>
            <p:ph idx="1"/>
          </p:nvPr>
        </p:nvSpPr>
        <p:spPr>
          <a:xfrm>
            <a:off x="158950" y="1020680"/>
            <a:ext cx="8826099" cy="3962399"/>
          </a:xfrm>
        </p:spPr>
        <p:txBody>
          <a:bodyPr/>
          <a:lstStyle/>
          <a:p>
            <a:r>
              <a:rPr lang="en-US" dirty="0"/>
              <a:t> Highest ABV: Colorado </a:t>
            </a:r>
          </a:p>
          <a:p>
            <a:pPr lvl="1"/>
            <a:r>
              <a:rPr lang="en-US" dirty="0"/>
              <a:t> Upslope Brewing Company (Boulder, CO)</a:t>
            </a:r>
          </a:p>
          <a:p>
            <a:pPr lvl="1"/>
            <a:r>
              <a:rPr lang="en-US" dirty="0"/>
              <a:t> Beer: Lee Hill Series Vol. 5 - Belgian Style </a:t>
            </a:r>
            <a:r>
              <a:rPr lang="en-US" dirty="0" err="1"/>
              <a:t>Quadrupel</a:t>
            </a:r>
            <a:r>
              <a:rPr lang="en-US" dirty="0"/>
              <a:t> Ale</a:t>
            </a:r>
          </a:p>
          <a:p>
            <a:pPr lvl="1"/>
            <a:r>
              <a:rPr lang="en-US" dirty="0"/>
              <a:t> Style: </a:t>
            </a:r>
            <a:r>
              <a:rPr lang="en-US" dirty="0" err="1"/>
              <a:t>Quadrupel</a:t>
            </a:r>
            <a:r>
              <a:rPr lang="en-US" dirty="0"/>
              <a:t> (Quad)</a:t>
            </a:r>
          </a:p>
          <a:p>
            <a:pPr lvl="1"/>
            <a:r>
              <a:rPr lang="en-US" dirty="0"/>
              <a:t> ABV: 12.8%</a:t>
            </a:r>
          </a:p>
          <a:p>
            <a:r>
              <a:rPr lang="en-US" dirty="0"/>
              <a:t> Highest IBU: Oregon</a:t>
            </a:r>
          </a:p>
          <a:p>
            <a:pPr lvl="1"/>
            <a:r>
              <a:rPr lang="en-US" dirty="0"/>
              <a:t> Astoria Brewing Company (Astoria, OR)</a:t>
            </a:r>
          </a:p>
          <a:p>
            <a:pPr lvl="1"/>
            <a:r>
              <a:rPr lang="en-US" dirty="0"/>
              <a:t> Beer: Bitter Bitch Imperial IPA</a:t>
            </a:r>
          </a:p>
          <a:p>
            <a:pPr lvl="1"/>
            <a:r>
              <a:rPr lang="en-US" dirty="0"/>
              <a:t> Style: American Double / Imperial IPA</a:t>
            </a:r>
          </a:p>
          <a:p>
            <a:pPr lvl="1"/>
            <a:r>
              <a:rPr lang="en-US" dirty="0"/>
              <a:t> IBU: 138</a:t>
            </a:r>
          </a:p>
        </p:txBody>
      </p:sp>
    </p:spTree>
    <p:extLst>
      <p:ext uri="{BB962C8B-B14F-4D97-AF65-F5344CB8AC3E}">
        <p14:creationId xmlns:p14="http://schemas.microsoft.com/office/powerpoint/2010/main" val="37794570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SMU-07.18.18--">
  <a:themeElements>
    <a:clrScheme name="SMU May 2018">
      <a:dk1>
        <a:sysClr val="windowText" lastClr="00000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P-T 2018">
      <a:majorFont>
        <a:latin typeface="Palatino Linotype"/>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ityTemplate_07.18.18.potx" id="{98177323-51DB-4EB0-ADDD-ACF2D37E5CDB}" vid="{290AE970-B9A8-401C-9715-AFA3EF1DF290}"/>
    </a:ext>
  </a:extLst>
</a:theme>
</file>

<file path=ppt/theme/theme2.xml><?xml version="1.0" encoding="utf-8"?>
<a:theme xmlns:a="http://schemas.openxmlformats.org/drawingml/2006/main" name="Office Theme">
  <a:themeElements>
    <a:clrScheme name="SMU May 2018">
      <a:dk1>
        <a:sysClr val="windowText" lastClr="00000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P-T 2018">
      <a:majorFont>
        <a:latin typeface="Palatino Linotype"/>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907</Words>
  <Application>Microsoft Office PowerPoint</Application>
  <PresentationFormat>On-screen Show (16:9)</PresentationFormat>
  <Paragraphs>76</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Palatino Linotype</vt:lpstr>
      <vt:lpstr>Trebuchet MS</vt:lpstr>
      <vt:lpstr>--SMU-07.18.18--</vt:lpstr>
      <vt:lpstr>Budweiser Case Study</vt:lpstr>
      <vt:lpstr>Agenda</vt:lpstr>
      <vt:lpstr>Breweries by State</vt:lpstr>
      <vt:lpstr>Breweries by State</vt:lpstr>
      <vt:lpstr>Missing Values</vt:lpstr>
      <vt:lpstr>Random Sampling &amp; Naïve Bayes</vt:lpstr>
      <vt:lpstr>Median ABV by State</vt:lpstr>
      <vt:lpstr>Median IBU by State</vt:lpstr>
      <vt:lpstr>States with highest ABV &amp; IBU</vt:lpstr>
      <vt:lpstr>Summary Statistics of ABV </vt:lpstr>
      <vt:lpstr>Relationship Between IBU and ABV</vt:lpstr>
      <vt:lpstr>KNN Classification for Ale / IPA </vt:lpstr>
      <vt:lpstr>Preferred Beer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Joel Lindsey</dc:creator>
  <cp:lastModifiedBy>Schuerger, Kati</cp:lastModifiedBy>
  <cp:revision>39</cp:revision>
  <dcterms:created xsi:type="dcterms:W3CDTF">2020-05-09T14:54:20Z</dcterms:created>
  <dcterms:modified xsi:type="dcterms:W3CDTF">2021-06-26T19:33:06Z</dcterms:modified>
</cp:coreProperties>
</file>