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10"/>
  </p:normalViewPr>
  <p:slideViewPr>
    <p:cSldViewPr snapToGrid="0" snapToObjects="1">
      <p:cViewPr>
        <p:scale>
          <a:sx n="104" d="100"/>
          <a:sy n="104" d="100"/>
        </p:scale>
        <p:origin x="1760" y="1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9/20/21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5102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9/20/21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8635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9/20/21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89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9/20/21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6626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9/20/21</a:t>
            </a:fld>
            <a:endParaRPr lang="en-US" dirty="0"/>
          </a:p>
        </p:txBody>
      </p:sp>
    </p:spTree>
    <p:extLst>
      <p:ext uri="{BB962C8B-B14F-4D97-AF65-F5344CB8AC3E}">
        <p14:creationId xmlns:p14="http://schemas.microsoft.com/office/powerpoint/2010/main" val="751026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9/20/21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1561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9/20/21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491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9/20/21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182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9/20/21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941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9/20/21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5492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9/20/21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6178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9/20/21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66120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3" descr="Abstract rainbow background">
            <a:extLst>
              <a:ext uri="{FF2B5EF4-FFF2-40B4-BE49-F238E27FC236}">
                <a16:creationId xmlns:a16="http://schemas.microsoft.com/office/drawing/2014/main" id="{B252B486-F6FE-46A9-9558-F2D17C7FE382}"/>
              </a:ext>
            </a:extLst>
          </p:cNvPr>
          <p:cNvPicPr>
            <a:picLocks noChangeAspect="1"/>
          </p:cNvPicPr>
          <p:nvPr/>
        </p:nvPicPr>
        <p:blipFill rotWithShape="1">
          <a:blip r:embed="rId2"/>
          <a:srcRect l="15660" r="35352" b="-1"/>
          <a:stretch/>
        </p:blipFill>
        <p:spPr>
          <a:xfrm>
            <a:off x="45156"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 name="Rectangle 3">
            <a:extLst>
              <a:ext uri="{FF2B5EF4-FFF2-40B4-BE49-F238E27FC236}">
                <a16:creationId xmlns:a16="http://schemas.microsoft.com/office/drawing/2014/main" id="{82D38DDC-F202-064C-BE29-7F68C5B29891}"/>
              </a:ext>
            </a:extLst>
          </p:cNvPr>
          <p:cNvSpPr/>
          <p:nvPr/>
        </p:nvSpPr>
        <p:spPr>
          <a:xfrm>
            <a:off x="6050844" y="2613994"/>
            <a:ext cx="6096000" cy="1200329"/>
          </a:xfrm>
          <a:prstGeom prst="rect">
            <a:avLst/>
          </a:prstGeom>
        </p:spPr>
        <p:txBody>
          <a:bodyPr>
            <a:spAutoFit/>
          </a:bodyPr>
          <a:lstStyle/>
          <a:p>
            <a:pPr fontAlgn="base"/>
            <a:r>
              <a:rPr lang="en-US" sz="3600" b="1" i="0" dirty="0">
                <a:solidFill>
                  <a:srgbClr val="000000"/>
                </a:solidFill>
                <a:effectLst/>
                <a:latin typeface="News Cycle"/>
              </a:rPr>
              <a:t>(Ford </a:t>
            </a:r>
            <a:r>
              <a:rPr lang="en-US" sz="3600" b="1" i="0" dirty="0" err="1">
                <a:solidFill>
                  <a:srgbClr val="000000"/>
                </a:solidFill>
                <a:effectLst/>
                <a:latin typeface="News Cycle"/>
              </a:rPr>
              <a:t>GoBike</a:t>
            </a:r>
            <a:r>
              <a:rPr lang="en-US" sz="3600" b="1" i="0" dirty="0">
                <a:solidFill>
                  <a:srgbClr val="000000"/>
                </a:solidFill>
                <a:effectLst/>
                <a:latin typeface="News Cycle"/>
              </a:rPr>
              <a:t> System Data)</a:t>
            </a:r>
          </a:p>
          <a:p>
            <a:pPr fontAlgn="base"/>
            <a:r>
              <a:rPr lang="en-US" sz="3600" b="1" i="0" dirty="0">
                <a:solidFill>
                  <a:srgbClr val="000000"/>
                </a:solidFill>
                <a:effectLst/>
                <a:latin typeface="News Cycle"/>
              </a:rPr>
              <a:t>by: RANEEM ALRASHOUD</a:t>
            </a:r>
          </a:p>
        </p:txBody>
      </p:sp>
    </p:spTree>
    <p:extLst>
      <p:ext uri="{BB962C8B-B14F-4D97-AF65-F5344CB8AC3E}">
        <p14:creationId xmlns:p14="http://schemas.microsoft.com/office/powerpoint/2010/main" val="189422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4AB742-44A6-4CDD-B54A-818846AF8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BEB537CF-9F5E-463A-AD3C-13736406C1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3499" y="319598"/>
            <a:ext cx="3110997" cy="3301428"/>
            <a:chOff x="5443499" y="319598"/>
            <a:chExt cx="3110997" cy="3301428"/>
          </a:xfrm>
        </p:grpSpPr>
        <p:sp>
          <p:nvSpPr>
            <p:cNvPr id="12" name="Freeform: Shape 11">
              <a:extLst>
                <a:ext uri="{FF2B5EF4-FFF2-40B4-BE49-F238E27FC236}">
                  <a16:creationId xmlns:a16="http://schemas.microsoft.com/office/drawing/2014/main" id="{6F703EF8-1E43-4439-8CB5-179C7C75A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3499" y="319598"/>
              <a:ext cx="3110997" cy="3301428"/>
            </a:xfrm>
            <a:custGeom>
              <a:avLst/>
              <a:gdLst>
                <a:gd name="connsiteX0" fmla="*/ 1431069 w 3110997"/>
                <a:gd name="connsiteY0" fmla="*/ 1514 h 3301428"/>
                <a:gd name="connsiteX1" fmla="*/ 1946520 w 3110997"/>
                <a:gd name="connsiteY1" fmla="*/ 42088 h 3301428"/>
                <a:gd name="connsiteX2" fmla="*/ 2402721 w 3110997"/>
                <a:gd name="connsiteY2" fmla="*/ 303594 h 3301428"/>
                <a:gd name="connsiteX3" fmla="*/ 2762423 w 3110997"/>
                <a:gd name="connsiteY3" fmla="*/ 889436 h 3301428"/>
                <a:gd name="connsiteX4" fmla="*/ 2828518 w 3110997"/>
                <a:gd name="connsiteY4" fmla="*/ 1015773 h 3301428"/>
                <a:gd name="connsiteX5" fmla="*/ 3094962 w 3110997"/>
                <a:gd name="connsiteY5" fmla="*/ 2001284 h 3301428"/>
                <a:gd name="connsiteX6" fmla="*/ 2157067 w 3110997"/>
                <a:gd name="connsiteY6" fmla="*/ 3054444 h 3301428"/>
                <a:gd name="connsiteX7" fmla="*/ 1950853 w 3110997"/>
                <a:gd name="connsiteY7" fmla="*/ 3146478 h 3301428"/>
                <a:gd name="connsiteX8" fmla="*/ 1329246 w 3110997"/>
                <a:gd name="connsiteY8" fmla="*/ 3288753 h 3301428"/>
                <a:gd name="connsiteX9" fmla="*/ 740145 w 3110997"/>
                <a:gd name="connsiteY9" fmla="*/ 3019378 h 3301428"/>
                <a:gd name="connsiteX10" fmla="*/ 288773 w 3110997"/>
                <a:gd name="connsiteY10" fmla="*/ 2499557 h 3301428"/>
                <a:gd name="connsiteX11" fmla="*/ 35659 w 3110997"/>
                <a:gd name="connsiteY11" fmla="*/ 1823964 h 3301428"/>
                <a:gd name="connsiteX12" fmla="*/ 31208 w 3110997"/>
                <a:gd name="connsiteY12" fmla="*/ 1116817 h 3301428"/>
                <a:gd name="connsiteX13" fmla="*/ 266830 w 3110997"/>
                <a:gd name="connsiteY13" fmla="*/ 556451 h 3301428"/>
                <a:gd name="connsiteX14" fmla="*/ 683944 w 3110997"/>
                <a:gd name="connsiteY14" fmla="*/ 194390 h 3301428"/>
                <a:gd name="connsiteX15" fmla="*/ 1431069 w 3110997"/>
                <a:gd name="connsiteY15" fmla="*/ 1514 h 330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10997" h="3301428">
                  <a:moveTo>
                    <a:pt x="1431069" y="1514"/>
                  </a:moveTo>
                  <a:cubicBezTo>
                    <a:pt x="1596908" y="-4789"/>
                    <a:pt x="1770176" y="8561"/>
                    <a:pt x="1946520" y="42088"/>
                  </a:cubicBezTo>
                  <a:cubicBezTo>
                    <a:pt x="2134136" y="77759"/>
                    <a:pt x="2274818" y="158432"/>
                    <a:pt x="2402721" y="303594"/>
                  </a:cubicBezTo>
                  <a:cubicBezTo>
                    <a:pt x="2536515" y="455435"/>
                    <a:pt x="2646258" y="666231"/>
                    <a:pt x="2762423" y="889436"/>
                  </a:cubicBezTo>
                  <a:cubicBezTo>
                    <a:pt x="2783822" y="930610"/>
                    <a:pt x="2805992" y="973158"/>
                    <a:pt x="2828518" y="1015773"/>
                  </a:cubicBezTo>
                  <a:cubicBezTo>
                    <a:pt x="3030101" y="1397216"/>
                    <a:pt x="3157590" y="1671880"/>
                    <a:pt x="3094962" y="2001284"/>
                  </a:cubicBezTo>
                  <a:cubicBezTo>
                    <a:pt x="2999536" y="2503193"/>
                    <a:pt x="2719052" y="2818175"/>
                    <a:pt x="2157067" y="3054444"/>
                  </a:cubicBezTo>
                  <a:cubicBezTo>
                    <a:pt x="2083511" y="3085361"/>
                    <a:pt x="2016053" y="3116427"/>
                    <a:pt x="1950853" y="3146478"/>
                  </a:cubicBezTo>
                  <a:cubicBezTo>
                    <a:pt x="1680527" y="3271008"/>
                    <a:pt x="1541221" y="3329055"/>
                    <a:pt x="1329246" y="3288753"/>
                  </a:cubicBezTo>
                  <a:cubicBezTo>
                    <a:pt x="1118766" y="3248736"/>
                    <a:pt x="920572" y="3158068"/>
                    <a:pt x="740145" y="3019378"/>
                  </a:cubicBezTo>
                  <a:cubicBezTo>
                    <a:pt x="563651" y="2883673"/>
                    <a:pt x="411737" y="2708752"/>
                    <a:pt x="288773" y="2499557"/>
                  </a:cubicBezTo>
                  <a:cubicBezTo>
                    <a:pt x="167863" y="2293930"/>
                    <a:pt x="80312" y="2060356"/>
                    <a:pt x="35659" y="1823964"/>
                  </a:cubicBezTo>
                  <a:cubicBezTo>
                    <a:pt x="-10360" y="1581177"/>
                    <a:pt x="-11829" y="1343178"/>
                    <a:pt x="31208" y="1116817"/>
                  </a:cubicBezTo>
                  <a:cubicBezTo>
                    <a:pt x="71795" y="903345"/>
                    <a:pt x="151102" y="714850"/>
                    <a:pt x="266830" y="556451"/>
                  </a:cubicBezTo>
                  <a:cubicBezTo>
                    <a:pt x="375349" y="408016"/>
                    <a:pt x="515707" y="286208"/>
                    <a:pt x="683944" y="194390"/>
                  </a:cubicBezTo>
                  <a:cubicBezTo>
                    <a:pt x="898912" y="77121"/>
                    <a:pt x="1154672" y="12021"/>
                    <a:pt x="1431069" y="151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9DFB2FC3-C3AA-44DA-A135-10AFA65B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75604" y="443150"/>
              <a:ext cx="2805016" cy="3049345"/>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DC9006AC-14D0-4A9C-BE11-F61AB5B8D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93466" y="623454"/>
              <a:ext cx="2567901" cy="2687367"/>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grpSp>
        <p:nvGrpSpPr>
          <p:cNvPr id="16" name="Group 15">
            <a:extLst>
              <a:ext uri="{FF2B5EF4-FFF2-40B4-BE49-F238E27FC236}">
                <a16:creationId xmlns:a16="http://schemas.microsoft.com/office/drawing/2014/main" id="{97EE97F1-3EFC-4812-BCD8-BAFDC3EE46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1772" y="0"/>
            <a:ext cx="3580076" cy="3029264"/>
            <a:chOff x="8611772" y="0"/>
            <a:chExt cx="3580076" cy="3029264"/>
          </a:xfrm>
        </p:grpSpPr>
        <p:sp>
          <p:nvSpPr>
            <p:cNvPr id="17" name="Freeform: Shape 16">
              <a:extLst>
                <a:ext uri="{FF2B5EF4-FFF2-40B4-BE49-F238E27FC236}">
                  <a16:creationId xmlns:a16="http://schemas.microsoft.com/office/drawing/2014/main" id="{CB02D12A-0B1A-459E-8D70-2772831B92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87256" y="0"/>
              <a:ext cx="3404592" cy="288096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DD3DED5B-9FB2-439B-A341-F0AF0B9F3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11772" y="0"/>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5548DE56-0D2D-41D3-8B56-C6B37908F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21" name="Group 20">
            <a:extLst>
              <a:ext uri="{FF2B5EF4-FFF2-40B4-BE49-F238E27FC236}">
                <a16:creationId xmlns:a16="http://schemas.microsoft.com/office/drawing/2014/main" id="{266F884D-C8C7-413B-842D-2DEA05D32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0493" y="3105611"/>
            <a:ext cx="6141507" cy="3752390"/>
            <a:chOff x="6050493" y="3105611"/>
            <a:chExt cx="6141507" cy="3752390"/>
          </a:xfrm>
        </p:grpSpPr>
        <p:sp>
          <p:nvSpPr>
            <p:cNvPr id="22" name="Freeform: Shape 21">
              <a:extLst>
                <a:ext uri="{FF2B5EF4-FFF2-40B4-BE49-F238E27FC236}">
                  <a16:creationId xmlns:a16="http://schemas.microsoft.com/office/drawing/2014/main" id="{10E28F44-72C3-41C0-9CB9-551957412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7D646D3E-3C36-4B70-95F2-A1904224D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50493" y="3105611"/>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D86D0CCB-AA1C-4777-977E-4DA1C256B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67814" y="3406834"/>
              <a:ext cx="5724034" cy="3451167"/>
            </a:xfrm>
            <a:custGeom>
              <a:avLst/>
              <a:gdLst>
                <a:gd name="connsiteX0" fmla="*/ 2808622 w 5724034"/>
                <a:gd name="connsiteY0" fmla="*/ 207 h 3451167"/>
                <a:gd name="connsiteX1" fmla="*/ 4400004 w 5724034"/>
                <a:gd name="connsiteY1" fmla="*/ 607462 h 3451167"/>
                <a:gd name="connsiteX2" fmla="*/ 4745277 w 5724034"/>
                <a:gd name="connsiteY2" fmla="*/ 837612 h 3451167"/>
                <a:gd name="connsiteX3" fmla="*/ 5584627 w 5724034"/>
                <a:gd name="connsiteY3" fmla="*/ 1665805 h 3451167"/>
                <a:gd name="connsiteX4" fmla="*/ 5682689 w 5724034"/>
                <a:gd name="connsiteY4" fmla="*/ 1947596 h 3451167"/>
                <a:gd name="connsiteX5" fmla="*/ 5724034 w 5724034"/>
                <a:gd name="connsiteY5" fmla="*/ 2133764 h 3451167"/>
                <a:gd name="connsiteX6" fmla="*/ 5724034 w 5724034"/>
                <a:gd name="connsiteY6" fmla="*/ 3254784 h 3451167"/>
                <a:gd name="connsiteX7" fmla="*/ 5682668 w 5724034"/>
                <a:gd name="connsiteY7" fmla="*/ 3451167 h 3451167"/>
                <a:gd name="connsiteX8" fmla="*/ 3398 w 5724034"/>
                <a:gd name="connsiteY8" fmla="*/ 3451167 h 3451167"/>
                <a:gd name="connsiteX9" fmla="*/ 0 w 5724034"/>
                <a:gd name="connsiteY9" fmla="*/ 3332475 h 3451167"/>
                <a:gd name="connsiteX10" fmla="*/ 51930 w 5724034"/>
                <a:gd name="connsiteY10" fmla="*/ 2960389 h 3451167"/>
                <a:gd name="connsiteX11" fmla="*/ 562146 w 5724034"/>
                <a:gd name="connsiteY11" fmla="*/ 1816544 h 3451167"/>
                <a:gd name="connsiteX12" fmla="*/ 683754 w 5724034"/>
                <a:gd name="connsiteY12" fmla="*/ 1587775 h 3451167"/>
                <a:gd name="connsiteX13" fmla="*/ 1883792 w 5724034"/>
                <a:gd name="connsiteY13" fmla="*/ 191878 h 3451167"/>
                <a:gd name="connsiteX14" fmla="*/ 2808622 w 5724034"/>
                <a:gd name="connsiteY14" fmla="*/ 207 h 345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7">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7"/>
                  </a:lnTo>
                  <a:lnTo>
                    <a:pt x="3398" y="3451167"/>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4" name="Rectangle 3">
            <a:extLst>
              <a:ext uri="{FF2B5EF4-FFF2-40B4-BE49-F238E27FC236}">
                <a16:creationId xmlns:a16="http://schemas.microsoft.com/office/drawing/2014/main" id="{022AA31E-4D95-474E-9DE7-343CB6289F3A}"/>
              </a:ext>
            </a:extLst>
          </p:cNvPr>
          <p:cNvSpPr/>
          <p:nvPr/>
        </p:nvSpPr>
        <p:spPr>
          <a:xfrm>
            <a:off x="601366" y="620841"/>
            <a:ext cx="9788809" cy="4816847"/>
          </a:xfrm>
          <a:prstGeom prst="rect">
            <a:avLst/>
          </a:prstGeom>
        </p:spPr>
        <p:txBody>
          <a:bodyPr vert="horz" lIns="109728" tIns="109728" rIns="109728" bIns="91440" rtlCol="0">
            <a:noAutofit/>
          </a:bodyPr>
          <a:lstStyle/>
          <a:p>
            <a:pPr fontAlgn="base">
              <a:lnSpc>
                <a:spcPct val="130000"/>
              </a:lnSpc>
              <a:spcBef>
                <a:spcPts val="930"/>
              </a:spcBef>
              <a:buFont typeface="Corbel" panose="020B0503020204020204" pitchFamily="34" charset="0"/>
            </a:pPr>
            <a:r>
              <a:rPr lang="en-US" b="1" spc="150" dirty="0">
                <a:solidFill>
                  <a:schemeClr val="tx1">
                    <a:lumMod val="75000"/>
                    <a:lumOff val="25000"/>
                  </a:schemeClr>
                </a:solidFill>
              </a:rPr>
              <a:t>Investigation Overview</a:t>
            </a:r>
          </a:p>
          <a:p>
            <a:pPr fontAlgn="base">
              <a:lnSpc>
                <a:spcPct val="130000"/>
              </a:lnSpc>
              <a:spcBef>
                <a:spcPts val="930"/>
              </a:spcBef>
              <a:buFont typeface="Corbel" panose="020B0503020204020204" pitchFamily="34" charset="0"/>
            </a:pPr>
            <a:r>
              <a:rPr lang="en-US" spc="150" dirty="0">
                <a:solidFill>
                  <a:schemeClr val="tx1">
                    <a:lumMod val="75000"/>
                    <a:lumOff val="25000"/>
                  </a:schemeClr>
                </a:solidFill>
                <a:effectLst/>
              </a:rPr>
              <a:t>My basic goal is : To explore the dataset and find a </a:t>
            </a:r>
            <a:r>
              <a:rPr lang="en-US" spc="150" dirty="0" err="1">
                <a:solidFill>
                  <a:schemeClr val="tx1">
                    <a:lumMod val="75000"/>
                    <a:lumOff val="25000"/>
                  </a:schemeClr>
                </a:solidFill>
                <a:effectLst/>
              </a:rPr>
              <a:t>spesific</a:t>
            </a:r>
            <a:r>
              <a:rPr lang="en-US" spc="150" dirty="0">
                <a:solidFill>
                  <a:schemeClr val="tx1">
                    <a:lumMod val="75000"/>
                    <a:lumOff val="25000"/>
                  </a:schemeClr>
                </a:solidFill>
                <a:effectLst/>
              </a:rPr>
              <a:t> relationships between some variables that can provide the needed visualization between them. Also , try to Discover What are the features affecting trip duration at the most level.</a:t>
            </a:r>
          </a:p>
          <a:p>
            <a:pPr fontAlgn="base">
              <a:lnSpc>
                <a:spcPct val="130000"/>
              </a:lnSpc>
              <a:spcBef>
                <a:spcPts val="930"/>
              </a:spcBef>
              <a:buFont typeface="Corbel" panose="020B0503020204020204" pitchFamily="34" charset="0"/>
            </a:pPr>
            <a:endParaRPr lang="en-US" spc="150" dirty="0">
              <a:solidFill>
                <a:schemeClr val="tx1">
                  <a:lumMod val="75000"/>
                  <a:lumOff val="25000"/>
                </a:schemeClr>
              </a:solidFill>
            </a:endParaRPr>
          </a:p>
          <a:p>
            <a:pPr fontAlgn="base">
              <a:lnSpc>
                <a:spcPct val="130000"/>
              </a:lnSpc>
              <a:spcBef>
                <a:spcPts val="930"/>
              </a:spcBef>
              <a:buFont typeface="Corbel" panose="020B0503020204020204" pitchFamily="34" charset="0"/>
            </a:pPr>
            <a:endParaRPr lang="en-US" spc="150" dirty="0">
              <a:solidFill>
                <a:schemeClr val="tx1">
                  <a:lumMod val="75000"/>
                  <a:lumOff val="25000"/>
                </a:schemeClr>
              </a:solidFill>
              <a:effectLst/>
            </a:endParaRPr>
          </a:p>
          <a:p>
            <a:pPr fontAlgn="base">
              <a:lnSpc>
                <a:spcPct val="130000"/>
              </a:lnSpc>
              <a:spcBef>
                <a:spcPts val="930"/>
              </a:spcBef>
              <a:buFont typeface="Corbel" panose="020B0503020204020204" pitchFamily="34" charset="0"/>
            </a:pPr>
            <a:r>
              <a:rPr lang="en-US" b="1" spc="150" dirty="0">
                <a:solidFill>
                  <a:schemeClr val="tx1">
                    <a:lumMod val="75000"/>
                    <a:lumOff val="25000"/>
                  </a:schemeClr>
                </a:solidFill>
              </a:rPr>
              <a:t>Dataset Overview</a:t>
            </a:r>
          </a:p>
          <a:p>
            <a:pPr fontAlgn="base">
              <a:lnSpc>
                <a:spcPct val="130000"/>
              </a:lnSpc>
              <a:spcBef>
                <a:spcPts val="930"/>
              </a:spcBef>
              <a:buFont typeface="Corbel" panose="020B0503020204020204" pitchFamily="34" charset="0"/>
            </a:pPr>
            <a:r>
              <a:rPr lang="en-US" spc="150" dirty="0">
                <a:solidFill>
                  <a:schemeClr val="tx1">
                    <a:lumMod val="75000"/>
                    <a:lumOff val="25000"/>
                  </a:schemeClr>
                </a:solidFill>
                <a:effectLst/>
              </a:rPr>
              <a:t>This data set includes information about individual rides made in a bike-sharing system covering the greater San </a:t>
            </a:r>
            <a:r>
              <a:rPr lang="en-US" spc="150" dirty="0" err="1">
                <a:solidFill>
                  <a:schemeClr val="tx1">
                    <a:lumMod val="75000"/>
                    <a:lumOff val="25000"/>
                  </a:schemeClr>
                </a:solidFill>
                <a:effectLst/>
              </a:rPr>
              <a:t>Francisco.The</a:t>
            </a:r>
            <a:r>
              <a:rPr lang="en-US" spc="150" dirty="0">
                <a:solidFill>
                  <a:schemeClr val="tx1">
                    <a:lumMod val="75000"/>
                    <a:lumOff val="25000"/>
                  </a:schemeClr>
                </a:solidFill>
                <a:effectLst/>
              </a:rPr>
              <a:t> Data set contains trip data of users in San Francisco Bay </a:t>
            </a:r>
            <a:r>
              <a:rPr lang="en-US" spc="150" dirty="0" err="1">
                <a:solidFill>
                  <a:schemeClr val="tx1">
                    <a:lumMod val="75000"/>
                    <a:lumOff val="25000"/>
                  </a:schemeClr>
                </a:solidFill>
                <a:effectLst/>
              </a:rPr>
              <a:t>Area.There</a:t>
            </a:r>
            <a:r>
              <a:rPr lang="en-US" spc="150" dirty="0">
                <a:solidFill>
                  <a:schemeClr val="tx1">
                    <a:lumMod val="75000"/>
                    <a:lumOff val="25000"/>
                  </a:schemeClr>
                </a:solidFill>
                <a:effectLst/>
              </a:rPr>
              <a:t> are 519,702 rows of trip in the dataset. Most variables are numeric in nature, but the variables </a:t>
            </a:r>
            <a:r>
              <a:rPr lang="en-US" spc="150" dirty="0" err="1">
                <a:solidFill>
                  <a:schemeClr val="tx1">
                    <a:lumMod val="75000"/>
                    <a:lumOff val="25000"/>
                  </a:schemeClr>
                </a:solidFill>
                <a:effectLst/>
              </a:rPr>
              <a:t>user_type,end</a:t>
            </a:r>
            <a:r>
              <a:rPr lang="en-US" spc="150" dirty="0">
                <a:solidFill>
                  <a:schemeClr val="tx1">
                    <a:lumMod val="75000"/>
                    <a:lumOff val="25000"/>
                  </a:schemeClr>
                </a:solidFill>
                <a:effectLst/>
              </a:rPr>
              <a:t> and start station names are </a:t>
            </a:r>
            <a:r>
              <a:rPr lang="en-US" spc="150" dirty="0" err="1">
                <a:solidFill>
                  <a:schemeClr val="tx1">
                    <a:lumMod val="75000"/>
                    <a:lumOff val="25000"/>
                  </a:schemeClr>
                </a:solidFill>
                <a:effectLst/>
              </a:rPr>
              <a:t>cateogrical</a:t>
            </a:r>
            <a:r>
              <a:rPr lang="en-US" spc="150" dirty="0">
                <a:solidFill>
                  <a:schemeClr val="tx1">
                    <a:lumMod val="75000"/>
                    <a:lumOff val="25000"/>
                  </a:schemeClr>
                </a:solidFill>
                <a:effectLst/>
              </a:rPr>
              <a:t> in </a:t>
            </a:r>
            <a:r>
              <a:rPr lang="en-US" spc="150" dirty="0" err="1">
                <a:solidFill>
                  <a:schemeClr val="tx1">
                    <a:lumMod val="75000"/>
                    <a:lumOff val="25000"/>
                  </a:schemeClr>
                </a:solidFill>
                <a:effectLst/>
              </a:rPr>
              <a:t>nature.An</a:t>
            </a:r>
            <a:r>
              <a:rPr lang="en-US" spc="150" dirty="0">
                <a:solidFill>
                  <a:schemeClr val="tx1">
                    <a:lumMod val="75000"/>
                    <a:lumOff val="25000"/>
                  </a:schemeClr>
                </a:solidFill>
                <a:effectLst/>
              </a:rPr>
              <a:t> important variables is the duration of the trip in seconds.</a:t>
            </a:r>
          </a:p>
        </p:txBody>
      </p:sp>
    </p:spTree>
    <p:extLst>
      <p:ext uri="{BB962C8B-B14F-4D97-AF65-F5344CB8AC3E}">
        <p14:creationId xmlns:p14="http://schemas.microsoft.com/office/powerpoint/2010/main" val="69635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4229B8-8EE2-CC4E-8163-0140793271FD}"/>
              </a:ext>
            </a:extLst>
          </p:cNvPr>
          <p:cNvSpPr/>
          <p:nvPr/>
        </p:nvSpPr>
        <p:spPr>
          <a:xfrm>
            <a:off x="1812324" y="2482847"/>
            <a:ext cx="8567351" cy="2554545"/>
          </a:xfrm>
          <a:prstGeom prst="rect">
            <a:avLst/>
          </a:prstGeom>
        </p:spPr>
        <p:txBody>
          <a:bodyPr wrap="square">
            <a:spAutoFit/>
          </a:bodyPr>
          <a:lstStyle/>
          <a:p>
            <a:pPr fontAlgn="base"/>
            <a:r>
              <a:rPr lang="en-US" sz="3200" b="1" dirty="0">
                <a:solidFill>
                  <a:srgbClr val="000000"/>
                </a:solidFill>
                <a:latin typeface="News Cycle"/>
              </a:rPr>
              <a:t>(Visualization 1: </a:t>
            </a:r>
            <a:r>
              <a:rPr lang="en-US" sz="3200" b="1" dirty="0" err="1">
                <a:solidFill>
                  <a:srgbClr val="000000"/>
                </a:solidFill>
                <a:latin typeface="News Cycle"/>
              </a:rPr>
              <a:t>Distirbution</a:t>
            </a:r>
            <a:r>
              <a:rPr lang="en-US" sz="3200" b="1" dirty="0">
                <a:solidFill>
                  <a:srgbClr val="000000"/>
                </a:solidFill>
                <a:latin typeface="News Cycle"/>
              </a:rPr>
              <a:t> of the trip duration)</a:t>
            </a:r>
          </a:p>
          <a:p>
            <a:pPr fontAlgn="base"/>
            <a:r>
              <a:rPr lang="en-US" sz="3200" dirty="0">
                <a:effectLst/>
                <a:latin typeface="inherit"/>
              </a:rPr>
              <a:t>The plot it seems as Right-</a:t>
            </a:r>
            <a:r>
              <a:rPr lang="en-US" sz="3200" dirty="0" err="1">
                <a:effectLst/>
                <a:latin typeface="inherit"/>
              </a:rPr>
              <a:t>Skewed.The</a:t>
            </a:r>
            <a:r>
              <a:rPr lang="en-US" sz="3200" dirty="0">
                <a:effectLst/>
                <a:latin typeface="inherit"/>
              </a:rPr>
              <a:t> duration frequency is decreased after a high point of values which is make a very long data </a:t>
            </a:r>
            <a:r>
              <a:rPr lang="en-US" sz="3200" dirty="0" err="1">
                <a:effectLst/>
                <a:latin typeface="inherit"/>
              </a:rPr>
              <a:t>tail.The</a:t>
            </a:r>
            <a:r>
              <a:rPr lang="en-US" sz="3200" dirty="0">
                <a:effectLst/>
                <a:latin typeface="inherit"/>
              </a:rPr>
              <a:t> most Frequency duration is around 400.</a:t>
            </a:r>
          </a:p>
        </p:txBody>
      </p:sp>
    </p:spTree>
    <p:extLst>
      <p:ext uri="{BB962C8B-B14F-4D97-AF65-F5344CB8AC3E}">
        <p14:creationId xmlns:p14="http://schemas.microsoft.com/office/powerpoint/2010/main" val="378240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323459-15B3-9045-BE23-F64991D529EA}"/>
              </a:ext>
            </a:extLst>
          </p:cNvPr>
          <p:cNvSpPr/>
          <p:nvPr/>
        </p:nvSpPr>
        <p:spPr>
          <a:xfrm>
            <a:off x="2010033" y="2274838"/>
            <a:ext cx="7640594" cy="3416320"/>
          </a:xfrm>
          <a:prstGeom prst="rect">
            <a:avLst/>
          </a:prstGeom>
        </p:spPr>
        <p:txBody>
          <a:bodyPr wrap="square">
            <a:spAutoFit/>
          </a:bodyPr>
          <a:lstStyle/>
          <a:p>
            <a:pPr fontAlgn="base"/>
            <a:r>
              <a:rPr lang="en-US" sz="2400" b="1" dirty="0">
                <a:solidFill>
                  <a:srgbClr val="000000"/>
                </a:solidFill>
                <a:latin typeface="News Cycle"/>
              </a:rPr>
              <a:t>(Visualization 2: Top 10 End station names)</a:t>
            </a:r>
          </a:p>
          <a:p>
            <a:pPr fontAlgn="base"/>
            <a:r>
              <a:rPr lang="en-US" sz="2400" dirty="0">
                <a:effectLst/>
                <a:latin typeface="inherit"/>
              </a:rPr>
              <a:t>After we </a:t>
            </a:r>
            <a:r>
              <a:rPr lang="en-US" sz="2400" dirty="0" err="1">
                <a:effectLst/>
                <a:latin typeface="inherit"/>
              </a:rPr>
              <a:t>summrize</a:t>
            </a:r>
            <a:r>
              <a:rPr lang="en-US" sz="2400" dirty="0">
                <a:effectLst/>
                <a:latin typeface="inherit"/>
              </a:rPr>
              <a:t> the most 10 popular end station names , we Find a group of them such as : San Francisco Caltrain, San Francisco Ferry Building, The Embarcadero at Sansome St, San Francisco Caltrain Station 2, Montgomery St BART Station, Market St at 10th St, Powell St BART Station, Berry St at 4th St, </a:t>
            </a:r>
            <a:r>
              <a:rPr lang="en-US" sz="2400" dirty="0" err="1">
                <a:effectLst/>
                <a:latin typeface="inherit"/>
              </a:rPr>
              <a:t>Steuart</a:t>
            </a:r>
            <a:r>
              <a:rPr lang="en-US" sz="2400" dirty="0">
                <a:effectLst/>
                <a:latin typeface="inherit"/>
              </a:rPr>
              <a:t> St at Market St, and Powell St BART </a:t>
            </a:r>
            <a:r>
              <a:rPr lang="en-US" sz="2400" dirty="0" err="1">
                <a:effectLst/>
                <a:latin typeface="inherit"/>
              </a:rPr>
              <a:t>Station.All</a:t>
            </a:r>
            <a:r>
              <a:rPr lang="en-US" sz="2400" dirty="0">
                <a:effectLst/>
                <a:latin typeface="inherit"/>
              </a:rPr>
              <a:t> of them have a high popularity which is above 7500.</a:t>
            </a:r>
          </a:p>
        </p:txBody>
      </p:sp>
    </p:spTree>
    <p:extLst>
      <p:ext uri="{BB962C8B-B14F-4D97-AF65-F5344CB8AC3E}">
        <p14:creationId xmlns:p14="http://schemas.microsoft.com/office/powerpoint/2010/main" val="464096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A9F1-0D09-7946-B189-E46B8841D129}"/>
              </a:ext>
            </a:extLst>
          </p:cNvPr>
          <p:cNvSpPr>
            <a:spLocks noGrp="1"/>
          </p:cNvSpPr>
          <p:nvPr>
            <p:ph type="title"/>
          </p:nvPr>
        </p:nvSpPr>
        <p:spPr/>
        <p:txBody>
          <a:bodyPr/>
          <a:lstStyle/>
          <a:p>
            <a:endParaRPr lang="en-SA"/>
          </a:p>
        </p:txBody>
      </p:sp>
      <p:sp>
        <p:nvSpPr>
          <p:cNvPr id="3" name="Content Placeholder 2">
            <a:extLst>
              <a:ext uri="{FF2B5EF4-FFF2-40B4-BE49-F238E27FC236}">
                <a16:creationId xmlns:a16="http://schemas.microsoft.com/office/drawing/2014/main" id="{7E432CCE-A173-474C-B7F3-574EEED8E972}"/>
              </a:ext>
            </a:extLst>
          </p:cNvPr>
          <p:cNvSpPr>
            <a:spLocks noGrp="1"/>
          </p:cNvSpPr>
          <p:nvPr>
            <p:ph idx="1"/>
          </p:nvPr>
        </p:nvSpPr>
        <p:spPr/>
        <p:txBody>
          <a:bodyPr/>
          <a:lstStyle/>
          <a:p>
            <a:endParaRPr lang="en-SA"/>
          </a:p>
        </p:txBody>
      </p:sp>
      <p:sp>
        <p:nvSpPr>
          <p:cNvPr id="4" name="Rectangle 3">
            <a:extLst>
              <a:ext uri="{FF2B5EF4-FFF2-40B4-BE49-F238E27FC236}">
                <a16:creationId xmlns:a16="http://schemas.microsoft.com/office/drawing/2014/main" id="{69DF4E39-455D-494F-96DA-0E03D2416DE9}"/>
              </a:ext>
            </a:extLst>
          </p:cNvPr>
          <p:cNvSpPr/>
          <p:nvPr/>
        </p:nvSpPr>
        <p:spPr>
          <a:xfrm>
            <a:off x="1501189" y="2611046"/>
            <a:ext cx="10688593" cy="2677656"/>
          </a:xfrm>
          <a:prstGeom prst="rect">
            <a:avLst/>
          </a:prstGeom>
        </p:spPr>
        <p:txBody>
          <a:bodyPr wrap="square">
            <a:spAutoFit/>
          </a:bodyPr>
          <a:lstStyle/>
          <a:p>
            <a:pPr fontAlgn="base"/>
            <a:r>
              <a:rPr lang="en-US" sz="2800" b="1" dirty="0">
                <a:solidFill>
                  <a:srgbClr val="000000"/>
                </a:solidFill>
                <a:latin typeface="News Cycle"/>
              </a:rPr>
              <a:t>(Visualization 3: Relationship between duration and user type)</a:t>
            </a:r>
          </a:p>
          <a:p>
            <a:pPr fontAlgn="base"/>
            <a:r>
              <a:rPr lang="en-US" sz="2800" dirty="0">
                <a:effectLst/>
                <a:latin typeface="inherit"/>
              </a:rPr>
              <a:t>The plot Present that the Customer (Casual) type has longest duration , however the subscriber (Member) has most popularity. We can conclude that the count of Customers is much more than the Subscribers. One interesting insight obtained here is that the Subscribers have a tendency to rent out the bikes for shorter trips.</a:t>
            </a:r>
          </a:p>
        </p:txBody>
      </p:sp>
    </p:spTree>
    <p:extLst>
      <p:ext uri="{BB962C8B-B14F-4D97-AF65-F5344CB8AC3E}">
        <p14:creationId xmlns:p14="http://schemas.microsoft.com/office/powerpoint/2010/main" val="24194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092F-38D9-724C-8E51-8045E07F287B}"/>
              </a:ext>
            </a:extLst>
          </p:cNvPr>
          <p:cNvSpPr>
            <a:spLocks noGrp="1"/>
          </p:cNvSpPr>
          <p:nvPr>
            <p:ph type="title"/>
          </p:nvPr>
        </p:nvSpPr>
        <p:spPr/>
        <p:txBody>
          <a:bodyPr/>
          <a:lstStyle/>
          <a:p>
            <a:endParaRPr lang="en-SA"/>
          </a:p>
        </p:txBody>
      </p:sp>
      <p:sp>
        <p:nvSpPr>
          <p:cNvPr id="3" name="Content Placeholder 2">
            <a:extLst>
              <a:ext uri="{FF2B5EF4-FFF2-40B4-BE49-F238E27FC236}">
                <a16:creationId xmlns:a16="http://schemas.microsoft.com/office/drawing/2014/main" id="{AD4B21C0-7741-0649-B417-AF602FC52861}"/>
              </a:ext>
            </a:extLst>
          </p:cNvPr>
          <p:cNvSpPr>
            <a:spLocks noGrp="1"/>
          </p:cNvSpPr>
          <p:nvPr>
            <p:ph idx="1"/>
          </p:nvPr>
        </p:nvSpPr>
        <p:spPr/>
        <p:txBody>
          <a:bodyPr/>
          <a:lstStyle/>
          <a:p>
            <a:endParaRPr lang="en-SA"/>
          </a:p>
        </p:txBody>
      </p:sp>
      <p:sp>
        <p:nvSpPr>
          <p:cNvPr id="4" name="Rectangle 3">
            <a:extLst>
              <a:ext uri="{FF2B5EF4-FFF2-40B4-BE49-F238E27FC236}">
                <a16:creationId xmlns:a16="http://schemas.microsoft.com/office/drawing/2014/main" id="{ED2782EA-D513-2344-8512-32530BB4CD6A}"/>
              </a:ext>
            </a:extLst>
          </p:cNvPr>
          <p:cNvSpPr/>
          <p:nvPr/>
        </p:nvSpPr>
        <p:spPr>
          <a:xfrm>
            <a:off x="1710714" y="2166203"/>
            <a:ext cx="8770571" cy="3108543"/>
          </a:xfrm>
          <a:prstGeom prst="rect">
            <a:avLst/>
          </a:prstGeom>
        </p:spPr>
        <p:txBody>
          <a:bodyPr wrap="square">
            <a:spAutoFit/>
          </a:bodyPr>
          <a:lstStyle/>
          <a:p>
            <a:pPr fontAlgn="base"/>
            <a:r>
              <a:rPr lang="en-US" sz="2800" b="1" dirty="0">
                <a:solidFill>
                  <a:srgbClr val="000000"/>
                </a:solidFill>
                <a:latin typeface="News Cycle"/>
              </a:rPr>
              <a:t>(Visualization 4: Duration and user type per days)</a:t>
            </a:r>
          </a:p>
          <a:p>
            <a:pPr fontAlgn="base"/>
            <a:r>
              <a:rPr lang="en-US" sz="2800" dirty="0">
                <a:effectLst/>
                <a:latin typeface="inherit"/>
              </a:rPr>
              <a:t>There is a strong relationship between </a:t>
            </a:r>
            <a:r>
              <a:rPr lang="en-US" sz="2800" dirty="0" err="1">
                <a:effectLst/>
                <a:latin typeface="inherit"/>
              </a:rPr>
              <a:t>sunday</a:t>
            </a:r>
            <a:r>
              <a:rPr lang="en-US" sz="2800" dirty="0">
                <a:effectLst/>
                <a:latin typeface="inherit"/>
              </a:rPr>
              <a:t> and </a:t>
            </a:r>
            <a:r>
              <a:rPr lang="en-US" sz="2800" dirty="0" err="1">
                <a:effectLst/>
                <a:latin typeface="inherit"/>
              </a:rPr>
              <a:t>saturday</a:t>
            </a:r>
            <a:r>
              <a:rPr lang="en-US" sz="2800" dirty="0">
                <a:effectLst/>
                <a:latin typeface="inherit"/>
              </a:rPr>
              <a:t> with the duration that means the bike is used at high level in specific </a:t>
            </a:r>
            <a:r>
              <a:rPr lang="en-US" sz="2800" dirty="0" err="1">
                <a:effectLst/>
                <a:latin typeface="inherit"/>
              </a:rPr>
              <a:t>days.About</a:t>
            </a:r>
            <a:r>
              <a:rPr lang="en-US" sz="2800" dirty="0">
                <a:effectLst/>
                <a:latin typeface="inherit"/>
              </a:rPr>
              <a:t> the other days the Usage of bike is normal at moderate </a:t>
            </a:r>
            <a:r>
              <a:rPr lang="en-US" sz="2800" dirty="0" err="1">
                <a:effectLst/>
                <a:latin typeface="inherit"/>
              </a:rPr>
              <a:t>level.As</a:t>
            </a:r>
            <a:r>
              <a:rPr lang="en-US" sz="2800" dirty="0">
                <a:effectLst/>
                <a:latin typeface="inherit"/>
              </a:rPr>
              <a:t> we can see Sunday is around 1750 , Saturday is around 1600 , and the other weekdays are near from 1000 seconds.</a:t>
            </a:r>
          </a:p>
        </p:txBody>
      </p:sp>
    </p:spTree>
    <p:extLst>
      <p:ext uri="{BB962C8B-B14F-4D97-AF65-F5344CB8AC3E}">
        <p14:creationId xmlns:p14="http://schemas.microsoft.com/office/powerpoint/2010/main" val="3092859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5C26-D4C9-AD4D-8E04-EB42AC284CDD}"/>
              </a:ext>
            </a:extLst>
          </p:cNvPr>
          <p:cNvSpPr>
            <a:spLocks noGrp="1"/>
          </p:cNvSpPr>
          <p:nvPr>
            <p:ph type="title"/>
          </p:nvPr>
        </p:nvSpPr>
        <p:spPr/>
        <p:txBody>
          <a:bodyPr/>
          <a:lstStyle/>
          <a:p>
            <a:endParaRPr lang="en-SA"/>
          </a:p>
        </p:txBody>
      </p:sp>
      <p:sp>
        <p:nvSpPr>
          <p:cNvPr id="3" name="Content Placeholder 2">
            <a:extLst>
              <a:ext uri="{FF2B5EF4-FFF2-40B4-BE49-F238E27FC236}">
                <a16:creationId xmlns:a16="http://schemas.microsoft.com/office/drawing/2014/main" id="{13BD68F6-B498-8D4D-BAB3-8CF28A1B1651}"/>
              </a:ext>
            </a:extLst>
          </p:cNvPr>
          <p:cNvSpPr>
            <a:spLocks noGrp="1"/>
          </p:cNvSpPr>
          <p:nvPr>
            <p:ph idx="1"/>
          </p:nvPr>
        </p:nvSpPr>
        <p:spPr/>
        <p:txBody>
          <a:bodyPr/>
          <a:lstStyle/>
          <a:p>
            <a:endParaRPr lang="en-SA"/>
          </a:p>
        </p:txBody>
      </p:sp>
      <p:sp>
        <p:nvSpPr>
          <p:cNvPr id="4" name="Rectangle 3">
            <a:extLst>
              <a:ext uri="{FF2B5EF4-FFF2-40B4-BE49-F238E27FC236}">
                <a16:creationId xmlns:a16="http://schemas.microsoft.com/office/drawing/2014/main" id="{BF0523C6-C94B-5547-A6BB-D65976BDB998}"/>
              </a:ext>
            </a:extLst>
          </p:cNvPr>
          <p:cNvSpPr/>
          <p:nvPr/>
        </p:nvSpPr>
        <p:spPr>
          <a:xfrm>
            <a:off x="1920240" y="2312276"/>
            <a:ext cx="8122508" cy="3108543"/>
          </a:xfrm>
          <a:prstGeom prst="rect">
            <a:avLst/>
          </a:prstGeom>
        </p:spPr>
        <p:txBody>
          <a:bodyPr wrap="square">
            <a:spAutoFit/>
          </a:bodyPr>
          <a:lstStyle/>
          <a:p>
            <a:pPr fontAlgn="base"/>
            <a:r>
              <a:rPr lang="en-US" sz="2800" b="1" dirty="0">
                <a:solidFill>
                  <a:srgbClr val="000000"/>
                </a:solidFill>
                <a:latin typeface="News Cycle"/>
              </a:rPr>
              <a:t>(Visualization 5: Trip </a:t>
            </a:r>
            <a:r>
              <a:rPr lang="en-US" sz="2800" b="1" dirty="0" err="1">
                <a:solidFill>
                  <a:srgbClr val="000000"/>
                </a:solidFill>
                <a:latin typeface="News Cycle"/>
              </a:rPr>
              <a:t>duartion</a:t>
            </a:r>
            <a:r>
              <a:rPr lang="en-US" sz="2800" b="1" dirty="0">
                <a:solidFill>
                  <a:srgbClr val="000000"/>
                </a:solidFill>
                <a:latin typeface="News Cycle"/>
              </a:rPr>
              <a:t> across user type in different days)</a:t>
            </a:r>
          </a:p>
          <a:p>
            <a:pPr fontAlgn="base"/>
            <a:r>
              <a:rPr lang="en-US" sz="2800" dirty="0">
                <a:effectLst/>
                <a:latin typeface="inherit"/>
              </a:rPr>
              <a:t>From the Investigation, the customer type has the longer trips duration Especially in the </a:t>
            </a:r>
            <a:r>
              <a:rPr lang="en-US" sz="2800" dirty="0" err="1">
                <a:effectLst/>
                <a:latin typeface="inherit"/>
              </a:rPr>
              <a:t>sunday</a:t>
            </a:r>
            <a:r>
              <a:rPr lang="en-US" sz="2800" dirty="0">
                <a:effectLst/>
                <a:latin typeface="inherit"/>
              </a:rPr>
              <a:t> which is around 3000. However, the subscriber it is so low and the most highest duration in </a:t>
            </a:r>
            <a:r>
              <a:rPr lang="en-US" sz="2800" dirty="0" err="1">
                <a:effectLst/>
                <a:latin typeface="inherit"/>
              </a:rPr>
              <a:t>sunday</a:t>
            </a:r>
            <a:r>
              <a:rPr lang="en-US" sz="2800" dirty="0">
                <a:effectLst/>
                <a:latin typeface="inherit"/>
              </a:rPr>
              <a:t> which less than 1000 seconds.</a:t>
            </a:r>
          </a:p>
        </p:txBody>
      </p:sp>
    </p:spTree>
    <p:extLst>
      <p:ext uri="{BB962C8B-B14F-4D97-AF65-F5344CB8AC3E}">
        <p14:creationId xmlns:p14="http://schemas.microsoft.com/office/powerpoint/2010/main" val="225501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13F3-D862-984C-B861-987B2EA72F4A}"/>
              </a:ext>
            </a:extLst>
          </p:cNvPr>
          <p:cNvSpPr>
            <a:spLocks noGrp="1"/>
          </p:cNvSpPr>
          <p:nvPr>
            <p:ph type="title"/>
          </p:nvPr>
        </p:nvSpPr>
        <p:spPr/>
        <p:txBody>
          <a:bodyPr/>
          <a:lstStyle/>
          <a:p>
            <a:endParaRPr lang="en-SA"/>
          </a:p>
        </p:txBody>
      </p:sp>
      <p:sp>
        <p:nvSpPr>
          <p:cNvPr id="3" name="Content Placeholder 2">
            <a:extLst>
              <a:ext uri="{FF2B5EF4-FFF2-40B4-BE49-F238E27FC236}">
                <a16:creationId xmlns:a16="http://schemas.microsoft.com/office/drawing/2014/main" id="{E1462863-95F1-584C-A432-999803A3C4C0}"/>
              </a:ext>
            </a:extLst>
          </p:cNvPr>
          <p:cNvSpPr>
            <a:spLocks noGrp="1"/>
          </p:cNvSpPr>
          <p:nvPr>
            <p:ph idx="1"/>
          </p:nvPr>
        </p:nvSpPr>
        <p:spPr/>
        <p:txBody>
          <a:bodyPr/>
          <a:lstStyle/>
          <a:p>
            <a:endParaRPr lang="en-SA"/>
          </a:p>
        </p:txBody>
      </p:sp>
      <p:sp>
        <p:nvSpPr>
          <p:cNvPr id="4" name="Rectangle 3">
            <a:extLst>
              <a:ext uri="{FF2B5EF4-FFF2-40B4-BE49-F238E27FC236}">
                <a16:creationId xmlns:a16="http://schemas.microsoft.com/office/drawing/2014/main" id="{FF03F8A8-07DD-3A4D-9888-D1A310A8652C}"/>
              </a:ext>
            </a:extLst>
          </p:cNvPr>
          <p:cNvSpPr/>
          <p:nvPr/>
        </p:nvSpPr>
        <p:spPr>
          <a:xfrm>
            <a:off x="1762897" y="2392856"/>
            <a:ext cx="8666205" cy="2677656"/>
          </a:xfrm>
          <a:prstGeom prst="rect">
            <a:avLst/>
          </a:prstGeom>
        </p:spPr>
        <p:txBody>
          <a:bodyPr wrap="square">
            <a:spAutoFit/>
          </a:bodyPr>
          <a:lstStyle/>
          <a:p>
            <a:pPr fontAlgn="base"/>
            <a:r>
              <a:rPr lang="en-US" sz="2800" b="1" dirty="0">
                <a:solidFill>
                  <a:srgbClr val="000000"/>
                </a:solidFill>
                <a:latin typeface="News Cycle"/>
              </a:rPr>
              <a:t>(Visualization 6: Duration per month for every day)</a:t>
            </a:r>
          </a:p>
          <a:p>
            <a:pPr fontAlgn="base"/>
            <a:r>
              <a:rPr lang="en-US" sz="2800" dirty="0">
                <a:effectLst/>
                <a:latin typeface="inherit"/>
              </a:rPr>
              <a:t>As we can see for each month there is a special day which is has the longest duration. (December-&gt;Sunday), (November-&gt;Saturday), (October-&gt;Sunday), (September-&gt;Sunday), (August-&gt;Sunday), (July-&gt;Sunday), and (June-&gt;Wednesday).</a:t>
            </a:r>
          </a:p>
        </p:txBody>
      </p:sp>
    </p:spTree>
    <p:extLst>
      <p:ext uri="{BB962C8B-B14F-4D97-AF65-F5344CB8AC3E}">
        <p14:creationId xmlns:p14="http://schemas.microsoft.com/office/powerpoint/2010/main" val="220104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D868-CB58-9E4F-8F64-3928181D646E}"/>
              </a:ext>
            </a:extLst>
          </p:cNvPr>
          <p:cNvSpPr>
            <a:spLocks noGrp="1"/>
          </p:cNvSpPr>
          <p:nvPr>
            <p:ph type="title"/>
          </p:nvPr>
        </p:nvSpPr>
        <p:spPr/>
        <p:txBody>
          <a:bodyPr/>
          <a:lstStyle/>
          <a:p>
            <a:endParaRPr lang="en-SA"/>
          </a:p>
        </p:txBody>
      </p:sp>
      <p:sp>
        <p:nvSpPr>
          <p:cNvPr id="3" name="Content Placeholder 2">
            <a:extLst>
              <a:ext uri="{FF2B5EF4-FFF2-40B4-BE49-F238E27FC236}">
                <a16:creationId xmlns:a16="http://schemas.microsoft.com/office/drawing/2014/main" id="{C824D2B2-A410-264C-B240-D8D7566F254A}"/>
              </a:ext>
            </a:extLst>
          </p:cNvPr>
          <p:cNvSpPr>
            <a:spLocks noGrp="1"/>
          </p:cNvSpPr>
          <p:nvPr>
            <p:ph idx="1"/>
          </p:nvPr>
        </p:nvSpPr>
        <p:spPr/>
        <p:txBody>
          <a:bodyPr/>
          <a:lstStyle/>
          <a:p>
            <a:endParaRPr lang="en-SA"/>
          </a:p>
        </p:txBody>
      </p:sp>
      <p:sp>
        <p:nvSpPr>
          <p:cNvPr id="4" name="Rectangle 3">
            <a:extLst>
              <a:ext uri="{FF2B5EF4-FFF2-40B4-BE49-F238E27FC236}">
                <a16:creationId xmlns:a16="http://schemas.microsoft.com/office/drawing/2014/main" id="{BC9F01CA-5A6D-5648-8728-87D14932DC02}"/>
              </a:ext>
            </a:extLst>
          </p:cNvPr>
          <p:cNvSpPr/>
          <p:nvPr/>
        </p:nvSpPr>
        <p:spPr>
          <a:xfrm>
            <a:off x="1934813" y="1114854"/>
            <a:ext cx="7642811" cy="4708981"/>
          </a:xfrm>
          <a:prstGeom prst="rect">
            <a:avLst/>
          </a:prstGeom>
        </p:spPr>
        <p:txBody>
          <a:bodyPr wrap="square">
            <a:spAutoFit/>
          </a:bodyPr>
          <a:lstStyle/>
          <a:p>
            <a:pPr fontAlgn="base"/>
            <a:r>
              <a:rPr lang="en-US" sz="2000" b="1" dirty="0">
                <a:solidFill>
                  <a:srgbClr val="000000"/>
                </a:solidFill>
                <a:latin typeface="News Cycle"/>
              </a:rPr>
              <a:t>Summary</a:t>
            </a:r>
          </a:p>
          <a:p>
            <a:pPr fontAlgn="base"/>
            <a:r>
              <a:rPr lang="en-US" sz="2000" dirty="0">
                <a:effectLst/>
                <a:latin typeface="inherit"/>
              </a:rPr>
              <a:t>From the above plots we can conclude some point:</a:t>
            </a:r>
          </a:p>
          <a:p>
            <a:pPr fontAlgn="base">
              <a:buFont typeface="Arial" panose="020B0604020202020204" pitchFamily="34" charset="0"/>
              <a:buChar char="•"/>
            </a:pPr>
            <a:r>
              <a:rPr lang="en-US" sz="2000" dirty="0"/>
              <a:t> </a:t>
            </a:r>
            <a:r>
              <a:rPr lang="en-US" sz="2000" dirty="0">
                <a:effectLst/>
              </a:rPr>
              <a:t>The duration frequency is decreased after a high point of values which is make a very long data tail.</a:t>
            </a:r>
          </a:p>
          <a:p>
            <a:pPr fontAlgn="base">
              <a:buFont typeface="Arial" panose="020B0604020202020204" pitchFamily="34" charset="0"/>
              <a:buChar char="•"/>
            </a:pPr>
            <a:r>
              <a:rPr lang="en-US" sz="2000" dirty="0">
                <a:effectLst/>
              </a:rPr>
              <a:t>The most 10 popular end station names have a high popularity which is above 7500.</a:t>
            </a:r>
          </a:p>
          <a:p>
            <a:pPr fontAlgn="base">
              <a:buFont typeface="Arial" panose="020B0604020202020204" pitchFamily="34" charset="0"/>
              <a:buChar char="•"/>
            </a:pPr>
            <a:r>
              <a:rPr lang="en-US" sz="2000" dirty="0">
                <a:effectLst/>
              </a:rPr>
              <a:t>The Customer (Casual) type has longest duration , however the subscriber (Member) has most popularity.</a:t>
            </a:r>
          </a:p>
          <a:p>
            <a:pPr fontAlgn="base">
              <a:buFont typeface="Arial" panose="020B0604020202020204" pitchFamily="34" charset="0"/>
              <a:buChar char="•"/>
            </a:pPr>
            <a:r>
              <a:rPr lang="en-US" sz="2000" dirty="0">
                <a:effectLst/>
              </a:rPr>
              <a:t>There is a strong relationship between </a:t>
            </a:r>
            <a:r>
              <a:rPr lang="en-US" sz="2000" dirty="0" err="1">
                <a:effectLst/>
              </a:rPr>
              <a:t>sunday</a:t>
            </a:r>
            <a:r>
              <a:rPr lang="en-US" sz="2000" dirty="0">
                <a:effectLst/>
              </a:rPr>
              <a:t> and </a:t>
            </a:r>
            <a:r>
              <a:rPr lang="en-US" sz="2000" dirty="0" err="1">
                <a:effectLst/>
              </a:rPr>
              <a:t>saturday</a:t>
            </a:r>
            <a:r>
              <a:rPr lang="en-US" sz="2000" dirty="0">
                <a:effectLst/>
              </a:rPr>
              <a:t> with the duration that means the bike is used at high level in specific days.</a:t>
            </a:r>
          </a:p>
          <a:p>
            <a:pPr fontAlgn="base">
              <a:buFont typeface="Arial" panose="020B0604020202020204" pitchFamily="34" charset="0"/>
              <a:buChar char="•"/>
            </a:pPr>
            <a:r>
              <a:rPr lang="en-US" sz="2000" dirty="0">
                <a:effectLst/>
              </a:rPr>
              <a:t>The customer type has the longer trips duration Especially in the </a:t>
            </a:r>
            <a:r>
              <a:rPr lang="en-US" sz="2000" dirty="0" err="1">
                <a:effectLst/>
              </a:rPr>
              <a:t>sunday</a:t>
            </a:r>
            <a:r>
              <a:rPr lang="en-US" sz="2000" dirty="0">
                <a:effectLst/>
              </a:rPr>
              <a:t> which is around 3000.</a:t>
            </a:r>
          </a:p>
          <a:p>
            <a:pPr fontAlgn="base">
              <a:buFont typeface="Arial" panose="020B0604020202020204" pitchFamily="34" charset="0"/>
              <a:buChar char="•"/>
            </a:pPr>
            <a:r>
              <a:rPr lang="en-US" sz="2000" dirty="0">
                <a:effectLst/>
              </a:rPr>
              <a:t>For each month there is a special day which is has the longest duration.</a:t>
            </a:r>
          </a:p>
        </p:txBody>
      </p:sp>
    </p:spTree>
    <p:extLst>
      <p:ext uri="{BB962C8B-B14F-4D97-AF65-F5344CB8AC3E}">
        <p14:creationId xmlns:p14="http://schemas.microsoft.com/office/powerpoint/2010/main" val="1255951436"/>
      </p:ext>
    </p:extLst>
  </p:cSld>
  <p:clrMapOvr>
    <a:masterClrMapping/>
  </p:clrMapOvr>
</p:sld>
</file>

<file path=ppt/theme/theme1.xml><?xml version="1.0" encoding="utf-8"?>
<a:theme xmlns:a="http://schemas.openxmlformats.org/drawingml/2006/main" name="SketchLinesVTI">
  <a:themeElements>
    <a:clrScheme name="AnalogousFromRegularSeedLeftStep">
      <a:dk1>
        <a:srgbClr val="000000"/>
      </a:dk1>
      <a:lt1>
        <a:srgbClr val="FFFFFF"/>
      </a:lt1>
      <a:dk2>
        <a:srgbClr val="392820"/>
      </a:dk2>
      <a:lt2>
        <a:srgbClr val="E8E2E8"/>
      </a:lt2>
      <a:accent1>
        <a:srgbClr val="27B821"/>
      </a:accent1>
      <a:accent2>
        <a:srgbClr val="5DB414"/>
      </a:accent2>
      <a:accent3>
        <a:srgbClr val="98A91E"/>
      </a:accent3>
      <a:accent4>
        <a:srgbClr val="CF9917"/>
      </a:accent4>
      <a:accent5>
        <a:srgbClr val="E76029"/>
      </a:accent5>
      <a:accent6>
        <a:srgbClr val="D5172F"/>
      </a:accent6>
      <a:hlink>
        <a:srgbClr val="B93F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19</TotalTime>
  <Words>669</Words>
  <Application>Microsoft Macintosh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Meiryo</vt:lpstr>
      <vt:lpstr>Arial</vt:lpstr>
      <vt:lpstr>Corbel</vt:lpstr>
      <vt:lpstr>inherit</vt:lpstr>
      <vt:lpstr>News Cycle</vt:lpstr>
      <vt:lpstr>SketchLinesVTI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رنيم الرشود ID 439200695</dc:creator>
  <cp:lastModifiedBy>رنيم الرشود ID 439200695</cp:lastModifiedBy>
  <cp:revision>1</cp:revision>
  <dcterms:created xsi:type="dcterms:W3CDTF">2021-09-20T17:48:43Z</dcterms:created>
  <dcterms:modified xsi:type="dcterms:W3CDTF">2021-09-20T18:07:51Z</dcterms:modified>
</cp:coreProperties>
</file>