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" charset="1" panose="00000500000000000000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98424" y="1286631"/>
            <a:ext cx="15989576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0"/>
              </a:lnSpc>
            </a:pPr>
            <a:r>
              <a:rPr lang="en-US" sz="144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BIOMETRIC IDENTIFICATION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98424" y="6021212"/>
            <a:ext cx="12779615" cy="46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Evaluating Noise Robustness in Privacy-Preserving Systems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298424" y="7445783"/>
            <a:ext cx="12779615" cy="96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By: Raneem Ibraheem (212920896) &amp; Aseel Nahas (212245096)</a:t>
            </a:r>
          </a:p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Supervised by: Prof. Adi Akavia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42899" y="419100"/>
            <a:ext cx="4402202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DISCUSSION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6681970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3140213"/>
            <a:ext cx="16201640" cy="158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Robustness: Model maintains high accuracy/AUC under precision constraints.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Feasibility: Suitable for privacy-preserving settings using FHE.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9249" y="5621306"/>
            <a:ext cx="8151546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Work: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93384" y="6560775"/>
            <a:ext cx="16201640" cy="158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 on diverse datasets and adversarial scenarios.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Explore other encryption methods with lower noise.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1295" y="419100"/>
            <a:ext cx="466540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6681970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Takeaways: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3474990"/>
            <a:ext cx="14663237" cy="412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Demonstrated robustness of biometric identification under precision constraints.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Found high accuracy (97%+) and AUC (99%+) across all levels.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Validated the system's applicability in secure, privacy-preserving environments.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1295" y="419100"/>
            <a:ext cx="466540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REFERENCES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9511452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Acknowledgments and Citations: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2988157"/>
            <a:ext cx="14526862" cy="684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University of haifa materials, 2024. Accessed during the course Deep Learning at </a:t>
            </a: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University of Haifa.</a:t>
            </a:r>
          </a:p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Q. Cao, L. Shen, W. Xie, O. M. Parkhi, and A. Zisserman. Vggface2: A dataset for recognizing faces across pose and age. In 13th IEEE International Conference on Automatic Face &amp; Gesture Recognition, pages 67–74, 2018.</a:t>
            </a:r>
          </a:p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Ian Goodfellow, Yoshua Bengio, and Aaron Courville. Deep Learning. MIT Press, 2016. http://www.deeplearningbook.org.</a:t>
            </a:r>
          </a:p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Gary B. Huang, Manu Ramesh, Tamara Berg, and Erik Learned-Miller. Labeled faces in the wild: A database for studying face recognition in unconstrained environments. Technical Report 07-49, University of Massachusetts, Amherst, October 2007.</a:t>
            </a:r>
          </a:p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J.-W. Lee et al. Privacy-preserving machine learning with fully homomorphic encryption for deep neural network. IEEE Access, 10:30039–30054, 2022.</a:t>
            </a:r>
          </a:p>
          <a:p>
            <a:pPr algn="l" marL="395347" indent="-197674" lvl="1">
              <a:lnSpc>
                <a:spcPts val="4577"/>
              </a:lnSpc>
              <a:buFont typeface="Arial"/>
              <a:buChar char="•"/>
            </a:pPr>
            <a:r>
              <a:rPr lang="en-US" b="true" sz="183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Steven Veenma. Face recognition using vggface2 and lfw dataset, n.d. GitHub Repository.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75510" y="690861"/>
            <a:ext cx="1153698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BACKGROUND AND MOTIVATION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754193" y="2874287"/>
            <a:ext cx="12779615" cy="678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247" indent="-323623" lvl="1">
              <a:lnSpc>
                <a:spcPts val="4197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Biometric Identification: Utilizes unique biological traits (e.g., faces) for identity verification.</a:t>
            </a:r>
          </a:p>
          <a:p>
            <a:pPr algn="l">
              <a:lnSpc>
                <a:spcPts val="4197"/>
              </a:lnSpc>
            </a:pPr>
          </a:p>
          <a:p>
            <a:pPr algn="l" marL="647247" indent="-323623" lvl="1">
              <a:lnSpc>
                <a:spcPts val="4197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Challenges: Privacy concerns when processing data on untrusted platforms.</a:t>
            </a:r>
          </a:p>
          <a:p>
            <a:pPr algn="l">
              <a:lnSpc>
                <a:spcPts val="4197"/>
              </a:lnSpc>
            </a:pPr>
          </a:p>
          <a:p>
            <a:pPr algn="l" marL="647247" indent="-323623" lvl="1">
              <a:lnSpc>
                <a:spcPts val="4197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Solution: Fully Homomorphic Encryption (FHE) enables computations on encrypted data.</a:t>
            </a:r>
          </a:p>
          <a:p>
            <a:pPr algn="l">
              <a:lnSpc>
                <a:spcPts val="4197"/>
              </a:lnSpc>
            </a:pPr>
          </a:p>
          <a:p>
            <a:pPr algn="l" marL="647247" indent="-323623" lvl="1">
              <a:lnSpc>
                <a:spcPts val="4197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Focus: Evaluating the robustness of face-recognition models (VGGFace2) under precision constraints introduced by FHE.</a:t>
            </a:r>
          </a:p>
          <a:p>
            <a:pPr algn="l">
              <a:lnSpc>
                <a:spcPts val="419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88954" y="580532"/>
            <a:ext cx="851009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RESEARCH OBJECTIVES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754193" y="2855237"/>
            <a:ext cx="12779615" cy="541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836" indent="-334418" lvl="1">
              <a:lnSpc>
                <a:spcPts val="4337"/>
              </a:lnSpc>
              <a:buFont typeface="Arial"/>
              <a:buChar char="•"/>
            </a:pPr>
            <a:r>
              <a:rPr lang="en-US" b="true" sz="3097" spc="19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Assess performance degradation in face-recognition models due to limited precision computations.</a:t>
            </a:r>
          </a:p>
          <a:p>
            <a:pPr algn="l">
              <a:lnSpc>
                <a:spcPts val="4337"/>
              </a:lnSpc>
            </a:pPr>
          </a:p>
          <a:p>
            <a:pPr algn="l" marL="668836" indent="-334418" lvl="1">
              <a:lnSpc>
                <a:spcPts val="4337"/>
              </a:lnSpc>
              <a:buFont typeface="Arial"/>
              <a:buChar char="•"/>
            </a:pPr>
            <a:r>
              <a:rPr lang="en-US" b="true" sz="3097" spc="19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Explore the feasibility of using the model in privacy-preserving environments.</a:t>
            </a:r>
          </a:p>
          <a:p>
            <a:pPr algn="l">
              <a:lnSpc>
                <a:spcPts val="4337"/>
              </a:lnSpc>
            </a:pPr>
          </a:p>
          <a:p>
            <a:pPr algn="l" marL="668836" indent="-334418" lvl="1">
              <a:lnSpc>
                <a:spcPts val="4337"/>
              </a:lnSpc>
              <a:buFont typeface="Arial"/>
              <a:buChar char="•"/>
            </a:pPr>
            <a:r>
              <a:rPr lang="en-US" b="true" sz="3097" spc="19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Provide insights into the accuracy, AUC, and runtime under various precision levels.</a:t>
            </a:r>
          </a:p>
          <a:p>
            <a:pPr algn="l">
              <a:lnSpc>
                <a:spcPts val="433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28489" y="3224686"/>
            <a:ext cx="11288104" cy="623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247" indent="-323623" lvl="1">
              <a:lnSpc>
                <a:spcPts val="6265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Model: VGGFace2 pre-trained on SENet-50.</a:t>
            </a:r>
          </a:p>
          <a:p>
            <a:pPr algn="l" marL="647247" indent="-323623" lvl="1">
              <a:lnSpc>
                <a:spcPts val="6265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Dataset: Labeled Faces in the Wild (LFW) with over 13,000 images.</a:t>
            </a:r>
          </a:p>
          <a:p>
            <a:pPr algn="l" marL="647247" indent="-323623" lvl="1">
              <a:lnSpc>
                <a:spcPts val="6265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Extraction:</a:t>
            </a:r>
          </a:p>
          <a:p>
            <a:pPr algn="l" marL="647247" indent="-323623" lvl="1">
              <a:lnSpc>
                <a:spcPts val="6265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Converts images to 2048-dimensional embeddings.</a:t>
            </a:r>
          </a:p>
          <a:p>
            <a:pPr algn="l" marL="647247" indent="-323623" lvl="1">
              <a:lnSpc>
                <a:spcPts val="6265"/>
              </a:lnSpc>
              <a:buFont typeface="Arial"/>
              <a:buChar char="•"/>
            </a:pPr>
            <a:r>
              <a:rPr lang="en-US" b="true" sz="2997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Embeddings represent unique facial features.</a:t>
            </a:r>
          </a:p>
          <a:p>
            <a:pPr algn="l">
              <a:lnSpc>
                <a:spcPts val="626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4592846" y="580532"/>
            <a:ext cx="910230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TECHNICAL BACKGROUND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8484" y="2048344"/>
            <a:ext cx="5563337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and Dataset: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205211" y="-1133968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5879" y="843261"/>
            <a:ext cx="1191540" cy="11915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394213" y="8954551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394213" y="8593225"/>
            <a:ext cx="1191540" cy="119154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81316" y="9210916"/>
            <a:ext cx="399568" cy="39956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6394213" y="2034801"/>
            <a:ext cx="712885" cy="71288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880889" y="3430196"/>
            <a:ext cx="12116865" cy="706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5638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Similarity Metrics: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Euclidean Distance.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Cosine Similarity.</a:t>
            </a:r>
          </a:p>
          <a:p>
            <a:pPr algn="l" marL="582478" indent="-291239" lvl="1">
              <a:lnSpc>
                <a:spcPts val="5638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Precision Truncation: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Rounds embeddings to simulate FHE-induced noise.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Precision levels range from 0 to 10 decimal places.</a:t>
            </a:r>
          </a:p>
          <a:p>
            <a:pPr algn="l" marL="582478" indent="-291239" lvl="1">
              <a:lnSpc>
                <a:spcPts val="5638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Metrics: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 (% of correct matches).</a:t>
            </a:r>
          </a:p>
          <a:p>
            <a:pPr algn="l" marL="1164956" indent="-388319" lvl="2">
              <a:lnSpc>
                <a:spcPts val="5638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AUC (area under ROC curve).</a:t>
            </a:r>
          </a:p>
          <a:p>
            <a:pPr algn="l">
              <a:lnSpc>
                <a:spcPts val="5638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4745246" y="732932"/>
            <a:ext cx="910230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TECHNICAL BACKGROUND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80884" y="2200744"/>
            <a:ext cx="5563337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Metrics: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30935" y="419100"/>
            <a:ext cx="982613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IMPLEMENTATION DETAILS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6067818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Architecture: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3502507"/>
            <a:ext cx="12994224" cy="6268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5557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Workflow: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Load Data: Preprocess images from LFW.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Extraction: Generate embeddings with VGGFace2.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Similarity Computation: Compare embedding pairs.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Truncation: Simulate noise with limited precision.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Classification: Train a dense neural network to classify pairs.</a:t>
            </a:r>
          </a:p>
          <a:p>
            <a:pPr algn="l" marL="1164956" indent="-388319" lvl="2">
              <a:lnSpc>
                <a:spcPts val="5557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Evaluation: Measure accuracy, AUC, and runtime.</a:t>
            </a:r>
          </a:p>
          <a:p>
            <a:pPr algn="l" marL="582478" indent="-291239" lvl="1">
              <a:lnSpc>
                <a:spcPts val="5557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30935" y="419100"/>
            <a:ext cx="982613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IMPLEMENTATION DETAILS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6067818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Techniques: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3761250"/>
            <a:ext cx="12994224" cy="243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Augmentation: Rotation, zoom, brightness adjustments.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Loss Function: Focal loss to handle class imbalance.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Optimization: Adam optimizer with learning rate scheduling.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35116" y="419100"/>
            <a:ext cx="321776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0884" y="2200744"/>
            <a:ext cx="6681970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Overview: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019" y="3140213"/>
            <a:ext cx="12994224" cy="666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Accuracy: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Full precision: 97.21%.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Integer precision: 97.19%.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Across all levels: consistently above 97%.</a:t>
            </a:r>
          </a:p>
          <a:p>
            <a:pPr algn="l" marL="582478" indent="-291239" lvl="1">
              <a:lnSpc>
                <a:spcPts val="6744"/>
              </a:lnSpc>
              <a:buFont typeface="Arial"/>
              <a:buChar char="•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AUC: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Full precision: 99.67%.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Integer precision: 99.68%.</a:t>
            </a:r>
          </a:p>
          <a:p>
            <a:pPr algn="l" marL="1164956" indent="-388319" lvl="2">
              <a:lnSpc>
                <a:spcPts val="6744"/>
              </a:lnSpc>
              <a:buFont typeface="Arial"/>
              <a:buChar char="⚬"/>
            </a:pPr>
            <a:r>
              <a:rPr lang="en-US" b="true" sz="2697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Across all levels: consistently above 99.66%.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453825" y="3805849"/>
            <a:ext cx="4597887" cy="3424412"/>
          </a:xfrm>
          <a:custGeom>
            <a:avLst/>
            <a:gdLst/>
            <a:ahLst/>
            <a:cxnLst/>
            <a:rect r="r" b="b" t="t" l="l"/>
            <a:pathLst>
              <a:path h="3424412" w="4597887">
                <a:moveTo>
                  <a:pt x="0" y="0"/>
                </a:moveTo>
                <a:lnTo>
                  <a:pt x="4597886" y="0"/>
                </a:lnTo>
                <a:lnTo>
                  <a:pt x="4597886" y="3424413"/>
                </a:lnTo>
                <a:lnTo>
                  <a:pt x="0" y="342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065499" y="3805849"/>
            <a:ext cx="4772084" cy="3424412"/>
          </a:xfrm>
          <a:custGeom>
            <a:avLst/>
            <a:gdLst/>
            <a:ahLst/>
            <a:cxnLst/>
            <a:rect r="r" b="b" t="t" l="l"/>
            <a:pathLst>
              <a:path h="3424412" w="4772084">
                <a:moveTo>
                  <a:pt x="0" y="0"/>
                </a:moveTo>
                <a:lnTo>
                  <a:pt x="4772084" y="0"/>
                </a:lnTo>
                <a:lnTo>
                  <a:pt x="4772084" y="3424413"/>
                </a:lnTo>
                <a:lnTo>
                  <a:pt x="0" y="3424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3805849"/>
            <a:ext cx="4587625" cy="3424412"/>
          </a:xfrm>
          <a:custGeom>
            <a:avLst/>
            <a:gdLst/>
            <a:ahLst/>
            <a:cxnLst/>
            <a:rect r="r" b="b" t="t" l="l"/>
            <a:pathLst>
              <a:path h="3424412" w="4587625">
                <a:moveTo>
                  <a:pt x="0" y="0"/>
                </a:moveTo>
                <a:lnTo>
                  <a:pt x="4587625" y="0"/>
                </a:lnTo>
                <a:lnTo>
                  <a:pt x="4587625" y="3424413"/>
                </a:lnTo>
                <a:lnTo>
                  <a:pt x="0" y="3424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35116" y="419100"/>
            <a:ext cx="321776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0884" y="2200744"/>
            <a:ext cx="6681970" cy="76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2"/>
              </a:lnSpc>
            </a:pPr>
            <a:r>
              <a:rPr lang="en-US" sz="3797" spc="24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 Insights: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2812" y="7630312"/>
            <a:ext cx="4759402" cy="43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197" spc="14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 vs. Precision graph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32383" y="7630312"/>
            <a:ext cx="3640769" cy="43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197" spc="14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 over epochs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93067" y="7630312"/>
            <a:ext cx="2916948" cy="43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197" spc="14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Loss over epochs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DAGY1TT1nPg</dc:identifier>
  <dcterms:modified xsi:type="dcterms:W3CDTF">2011-08-01T06:04:30Z</dcterms:modified>
  <cp:revision>1</cp:revision>
  <dc:title>Biometric identification</dc:title>
</cp:coreProperties>
</file>