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DFD053-AF99-4385-9A71-E4FCA5DF8E25}" type="doc">
      <dgm:prSet loTypeId="urn:microsoft.com/office/officeart/2005/8/layout/list1" loCatId="list" qsTypeId="urn:microsoft.com/office/officeart/2005/8/quickstyle/3d3" qsCatId="3D" csTypeId="urn:microsoft.com/office/officeart/2005/8/colors/accent2_2" csCatId="accent2" phldr="1"/>
      <dgm:spPr/>
      <dgm:t>
        <a:bodyPr/>
        <a:lstStyle/>
        <a:p>
          <a:endParaRPr lang="en-US"/>
        </a:p>
      </dgm:t>
    </dgm:pt>
    <dgm:pt modelId="{4B4C9E39-4638-4D60-8942-601870529CC3}">
      <dgm:prSet/>
      <dgm:spPr/>
      <dgm:t>
        <a:bodyPr/>
        <a:lstStyle/>
        <a:p>
          <a:pPr>
            <a:defRPr b="1"/>
          </a:pPr>
          <a:r>
            <a:rPr lang="en-US"/>
            <a:t>1. </a:t>
          </a:r>
          <a:r>
            <a:rPr lang="en-US" b="1"/>
            <a:t>Product Owner (Sprint 1):</a:t>
          </a:r>
          <a:endParaRPr lang="en-US"/>
        </a:p>
      </dgm:t>
    </dgm:pt>
    <dgm:pt modelId="{B41B049A-56E4-4815-8BEB-79F32677D709}" type="parTrans" cxnId="{2999DC84-4CF7-4B99-8713-2080C6ED394D}">
      <dgm:prSet/>
      <dgm:spPr/>
      <dgm:t>
        <a:bodyPr/>
        <a:lstStyle/>
        <a:p>
          <a:endParaRPr lang="en-US"/>
        </a:p>
      </dgm:t>
    </dgm:pt>
    <dgm:pt modelId="{A1466F48-4228-4AE3-88AA-6EAB981833A2}" type="sibTrans" cxnId="{2999DC84-4CF7-4B99-8713-2080C6ED394D}">
      <dgm:prSet/>
      <dgm:spPr/>
      <dgm:t>
        <a:bodyPr/>
        <a:lstStyle/>
        <a:p>
          <a:endParaRPr lang="en-US"/>
        </a:p>
      </dgm:t>
    </dgm:pt>
    <dgm:pt modelId="{FE1CEC06-178B-41B1-AA95-1D1D10AFAFA5}">
      <dgm:prSet/>
      <dgm:spPr/>
      <dgm:t>
        <a:bodyPr/>
        <a:lstStyle/>
        <a:p>
          <a:r>
            <a:rPr lang="en-US"/>
            <a:t>To help the team focus on delivering high-value products first, I used  	the MoSCoW prioritization system </a:t>
          </a:r>
        </a:p>
      </dgm:t>
    </dgm:pt>
    <dgm:pt modelId="{D680A0A0-F0B8-40CB-841B-AFC85C27F03F}" type="parTrans" cxnId="{02DA304D-17D7-4B54-81B1-F94A45D5ADEB}">
      <dgm:prSet/>
      <dgm:spPr/>
      <dgm:t>
        <a:bodyPr/>
        <a:lstStyle/>
        <a:p>
          <a:endParaRPr lang="en-US"/>
        </a:p>
      </dgm:t>
    </dgm:pt>
    <dgm:pt modelId="{6E97A309-17CA-48D3-A524-DD3D572826CC}" type="sibTrans" cxnId="{02DA304D-17D7-4B54-81B1-F94A45D5ADEB}">
      <dgm:prSet/>
      <dgm:spPr/>
      <dgm:t>
        <a:bodyPr/>
        <a:lstStyle/>
        <a:p>
          <a:endParaRPr lang="en-US"/>
        </a:p>
      </dgm:t>
    </dgm:pt>
    <dgm:pt modelId="{1700405B-F77F-4E2B-8A46-3C5AC1EBF7E9}">
      <dgm:prSet/>
      <dgm:spPr/>
      <dgm:t>
        <a:bodyPr/>
        <a:lstStyle/>
        <a:p>
          <a:pPr>
            <a:defRPr b="1"/>
          </a:pPr>
          <a:r>
            <a:rPr lang="en-US"/>
            <a:t>2. </a:t>
          </a:r>
          <a:r>
            <a:rPr lang="en-US" b="1"/>
            <a:t>Developer:</a:t>
          </a:r>
          <a:endParaRPr lang="en-US"/>
        </a:p>
      </dgm:t>
    </dgm:pt>
    <dgm:pt modelId="{F596D85B-9174-40B3-A61B-9B8944282410}" type="parTrans" cxnId="{4ABD584D-726F-4D08-AFF6-B1DD1488348F}">
      <dgm:prSet/>
      <dgm:spPr/>
      <dgm:t>
        <a:bodyPr/>
        <a:lstStyle/>
        <a:p>
          <a:endParaRPr lang="en-US"/>
        </a:p>
      </dgm:t>
    </dgm:pt>
    <dgm:pt modelId="{54056B16-36FC-484A-868E-10EE25A4E778}" type="sibTrans" cxnId="{4ABD584D-726F-4D08-AFF6-B1DD1488348F}">
      <dgm:prSet/>
      <dgm:spPr/>
      <dgm:t>
        <a:bodyPr/>
        <a:lstStyle/>
        <a:p>
          <a:endParaRPr lang="en-US"/>
        </a:p>
      </dgm:t>
    </dgm:pt>
    <dgm:pt modelId="{25E01072-8E64-4B5F-8D70-84DCEEB5698C}">
      <dgm:prSet/>
      <dgm:spPr/>
      <dgm:t>
        <a:bodyPr/>
        <a:lstStyle/>
        <a:p>
          <a:pPr>
            <a:defRPr b="1"/>
          </a:pPr>
          <a:r>
            <a:rPr lang="en-US"/>
            <a:t>3. </a:t>
          </a:r>
          <a:r>
            <a:rPr lang="en-US" b="1"/>
            <a:t>Tester:</a:t>
          </a:r>
          <a:endParaRPr lang="en-US"/>
        </a:p>
      </dgm:t>
    </dgm:pt>
    <dgm:pt modelId="{5C823CCC-DDFB-407D-9B27-D45FFFC31679}" type="parTrans" cxnId="{79899B24-9533-4AB9-85CE-68F5B0FEE5AA}">
      <dgm:prSet/>
      <dgm:spPr/>
      <dgm:t>
        <a:bodyPr/>
        <a:lstStyle/>
        <a:p>
          <a:endParaRPr lang="en-US"/>
        </a:p>
      </dgm:t>
    </dgm:pt>
    <dgm:pt modelId="{EBF6AE82-9B91-4125-8F61-B08C978B2309}" type="sibTrans" cxnId="{79899B24-9533-4AB9-85CE-68F5B0FEE5AA}">
      <dgm:prSet/>
      <dgm:spPr/>
      <dgm:t>
        <a:bodyPr/>
        <a:lstStyle/>
        <a:p>
          <a:endParaRPr lang="en-US"/>
        </a:p>
      </dgm:t>
    </dgm:pt>
    <dgm:pt modelId="{3A97D335-18BA-4D6B-A7BF-0DEE807C898F}">
      <dgm:prSet/>
      <dgm:spPr/>
      <dgm:t>
        <a:bodyPr/>
        <a:lstStyle/>
        <a:p>
          <a:r>
            <a:rPr lang="en-US" dirty="0"/>
            <a:t>After the fixes, I worked closely with the developers to conduct regression tests to ensure that all previous functionality continued.</a:t>
          </a:r>
        </a:p>
      </dgm:t>
    </dgm:pt>
    <dgm:pt modelId="{8EBC3BA0-A963-4EE5-B355-BD4223E03A3F}" type="parTrans" cxnId="{9F014DC1-9AA8-42FF-8C8E-CD956DCF8815}">
      <dgm:prSet/>
      <dgm:spPr/>
      <dgm:t>
        <a:bodyPr/>
        <a:lstStyle/>
        <a:p>
          <a:endParaRPr lang="en-US"/>
        </a:p>
      </dgm:t>
    </dgm:pt>
    <dgm:pt modelId="{1D30C856-DD4C-4263-85A1-714145B1CFC5}" type="sibTrans" cxnId="{9F014DC1-9AA8-42FF-8C8E-CD956DCF8815}">
      <dgm:prSet/>
      <dgm:spPr/>
      <dgm:t>
        <a:bodyPr/>
        <a:lstStyle/>
        <a:p>
          <a:endParaRPr lang="en-US"/>
        </a:p>
      </dgm:t>
    </dgm:pt>
    <dgm:pt modelId="{1D2BBDAA-3E5E-4596-880F-19D2D4C77F14}">
      <dgm:prSet/>
      <dgm:spPr/>
      <dgm:t>
        <a:bodyPr/>
        <a:lstStyle/>
        <a:p>
          <a:pPr>
            <a:defRPr b="1"/>
          </a:pPr>
          <a:r>
            <a:rPr lang="en-US"/>
            <a:t>4. </a:t>
          </a:r>
          <a:r>
            <a:rPr lang="en-US" b="1"/>
            <a:t>Scum Master</a:t>
          </a:r>
          <a:endParaRPr lang="en-US"/>
        </a:p>
      </dgm:t>
    </dgm:pt>
    <dgm:pt modelId="{842295E8-B531-4E6F-894A-7795B5B01998}" type="parTrans" cxnId="{303B3917-4C75-40FB-9AD9-4375512D9924}">
      <dgm:prSet/>
      <dgm:spPr/>
      <dgm:t>
        <a:bodyPr/>
        <a:lstStyle/>
        <a:p>
          <a:endParaRPr lang="en-US"/>
        </a:p>
      </dgm:t>
    </dgm:pt>
    <dgm:pt modelId="{9084E1C0-6286-4E83-A797-B3291E605FBA}" type="sibTrans" cxnId="{303B3917-4C75-40FB-9AD9-4375512D9924}">
      <dgm:prSet/>
      <dgm:spPr/>
      <dgm:t>
        <a:bodyPr/>
        <a:lstStyle/>
        <a:p>
          <a:endParaRPr lang="en-US"/>
        </a:p>
      </dgm:t>
    </dgm:pt>
    <dgm:pt modelId="{5B748FE1-A4BF-40ED-8ABB-6F3D2332332E}">
      <dgm:prSet/>
      <dgm:spPr/>
      <dgm:t>
        <a:bodyPr/>
        <a:lstStyle/>
        <a:p>
          <a:r>
            <a:rPr lang="en-US" dirty="0"/>
            <a:t>I promoted accountability through task ownership and kept a visible burndown chart to ensure transparency throughout the team</a:t>
          </a:r>
        </a:p>
      </dgm:t>
    </dgm:pt>
    <dgm:pt modelId="{0E8D638D-4C1B-415D-ABD3-AB938E8815B0}" type="parTrans" cxnId="{634CB95B-944D-4F98-8584-FF4830D2059A}">
      <dgm:prSet/>
      <dgm:spPr/>
      <dgm:t>
        <a:bodyPr/>
        <a:lstStyle/>
        <a:p>
          <a:endParaRPr lang="en-US"/>
        </a:p>
      </dgm:t>
    </dgm:pt>
    <dgm:pt modelId="{0DF3DA3B-6ED9-407E-A075-FB754DBD1AF7}" type="sibTrans" cxnId="{634CB95B-944D-4F98-8584-FF4830D2059A}">
      <dgm:prSet/>
      <dgm:spPr/>
      <dgm:t>
        <a:bodyPr/>
        <a:lstStyle/>
        <a:p>
          <a:endParaRPr lang="en-US"/>
        </a:p>
      </dgm:t>
    </dgm:pt>
    <dgm:pt modelId="{2B4AC05B-4F4F-413C-976C-F96DC73B23F4}">
      <dgm:prSet/>
      <dgm:spPr/>
      <dgm:t>
        <a:bodyPr/>
        <a:lstStyle/>
        <a:p>
          <a:r>
            <a:rPr lang="en-US" dirty="0"/>
            <a:t>I adhered to Agile architecture principles, which included continuous integration with Git and binary programming for the slideshow logic.</a:t>
          </a:r>
        </a:p>
      </dgm:t>
    </dgm:pt>
    <dgm:pt modelId="{E0CDDAF9-A64E-45D4-90C0-AC46548B7386}" type="parTrans" cxnId="{9CC66277-79F0-4BB2-B34E-786DD615EF51}">
      <dgm:prSet/>
      <dgm:spPr/>
      <dgm:t>
        <a:bodyPr/>
        <a:lstStyle/>
        <a:p>
          <a:endParaRPr lang="en-US"/>
        </a:p>
      </dgm:t>
    </dgm:pt>
    <dgm:pt modelId="{F231D099-6926-4F69-9A04-54F47AE6EAF6}" type="sibTrans" cxnId="{9CC66277-79F0-4BB2-B34E-786DD615EF51}">
      <dgm:prSet/>
      <dgm:spPr/>
      <dgm:t>
        <a:bodyPr/>
        <a:lstStyle/>
        <a:p>
          <a:endParaRPr lang="en-US"/>
        </a:p>
      </dgm:t>
    </dgm:pt>
    <dgm:pt modelId="{E187C2C4-9C1D-4860-AC8C-F63A4AE00C85}">
      <dgm:prSet/>
      <dgm:spPr/>
      <dgm:t>
        <a:bodyPr/>
        <a:lstStyle/>
        <a:p>
          <a:endParaRPr lang="en-US" dirty="0"/>
        </a:p>
      </dgm:t>
    </dgm:pt>
    <dgm:pt modelId="{A807E640-B652-436B-B845-510D02BF2867}" type="parTrans" cxnId="{3E16D3AF-FC21-459A-B8EC-0C32B0985423}">
      <dgm:prSet/>
      <dgm:spPr/>
      <dgm:t>
        <a:bodyPr/>
        <a:lstStyle/>
        <a:p>
          <a:endParaRPr lang="en-US"/>
        </a:p>
      </dgm:t>
    </dgm:pt>
    <dgm:pt modelId="{5F28EA74-7D11-4EBB-BAD4-9D5238382083}" type="sibTrans" cxnId="{3E16D3AF-FC21-459A-B8EC-0C32B0985423}">
      <dgm:prSet/>
      <dgm:spPr/>
      <dgm:t>
        <a:bodyPr/>
        <a:lstStyle/>
        <a:p>
          <a:endParaRPr lang="en-US"/>
        </a:p>
      </dgm:t>
    </dgm:pt>
    <dgm:pt modelId="{A2D86D7D-98F3-4BCC-BF60-48AC5D75234A}" type="pres">
      <dgm:prSet presAssocID="{A9DFD053-AF99-4385-9A71-E4FCA5DF8E25}" presName="linear" presStyleCnt="0">
        <dgm:presLayoutVars>
          <dgm:dir/>
          <dgm:animLvl val="lvl"/>
          <dgm:resizeHandles val="exact"/>
        </dgm:presLayoutVars>
      </dgm:prSet>
      <dgm:spPr/>
    </dgm:pt>
    <dgm:pt modelId="{7BDF2134-B3C0-4916-871A-98A31417C48D}" type="pres">
      <dgm:prSet presAssocID="{4B4C9E39-4638-4D60-8942-601870529CC3}" presName="parentLin" presStyleCnt="0"/>
      <dgm:spPr/>
    </dgm:pt>
    <dgm:pt modelId="{A079AF05-BCB8-4BF2-BC18-048F38C5156D}" type="pres">
      <dgm:prSet presAssocID="{4B4C9E39-4638-4D60-8942-601870529CC3}" presName="parentLeftMargin" presStyleLbl="node1" presStyleIdx="0" presStyleCnt="4"/>
      <dgm:spPr/>
    </dgm:pt>
    <dgm:pt modelId="{F281C1E9-33D4-4785-B219-038FAF22FD4B}" type="pres">
      <dgm:prSet presAssocID="{4B4C9E39-4638-4D60-8942-601870529CC3}" presName="parentText" presStyleLbl="node1" presStyleIdx="0" presStyleCnt="4">
        <dgm:presLayoutVars>
          <dgm:chMax val="0"/>
          <dgm:bulletEnabled val="1"/>
        </dgm:presLayoutVars>
      </dgm:prSet>
      <dgm:spPr/>
    </dgm:pt>
    <dgm:pt modelId="{46593096-D30C-4BA8-B7AE-829AF9C8677F}" type="pres">
      <dgm:prSet presAssocID="{4B4C9E39-4638-4D60-8942-601870529CC3}" presName="negativeSpace" presStyleCnt="0"/>
      <dgm:spPr/>
    </dgm:pt>
    <dgm:pt modelId="{88E8FAC6-8A44-4F7E-A17E-B24AC903CA1D}" type="pres">
      <dgm:prSet presAssocID="{4B4C9E39-4638-4D60-8942-601870529CC3}" presName="childText" presStyleLbl="conFgAcc1" presStyleIdx="0" presStyleCnt="4">
        <dgm:presLayoutVars>
          <dgm:bulletEnabled val="1"/>
        </dgm:presLayoutVars>
      </dgm:prSet>
      <dgm:spPr/>
    </dgm:pt>
    <dgm:pt modelId="{61C9B059-ED38-4038-9F31-36AF5A68CA51}" type="pres">
      <dgm:prSet presAssocID="{A1466F48-4228-4AE3-88AA-6EAB981833A2}" presName="spaceBetweenRectangles" presStyleCnt="0"/>
      <dgm:spPr/>
    </dgm:pt>
    <dgm:pt modelId="{14A1644A-43FD-4012-AC27-E1071A00400F}" type="pres">
      <dgm:prSet presAssocID="{1700405B-F77F-4E2B-8A46-3C5AC1EBF7E9}" presName="parentLin" presStyleCnt="0"/>
      <dgm:spPr/>
    </dgm:pt>
    <dgm:pt modelId="{6448A6F3-D9BE-48FF-87B3-6103897C06CF}" type="pres">
      <dgm:prSet presAssocID="{1700405B-F77F-4E2B-8A46-3C5AC1EBF7E9}" presName="parentLeftMargin" presStyleLbl="node1" presStyleIdx="0" presStyleCnt="4"/>
      <dgm:spPr/>
    </dgm:pt>
    <dgm:pt modelId="{BEC0BFA1-E08F-4C38-B77A-0D34DEC0D76C}" type="pres">
      <dgm:prSet presAssocID="{1700405B-F77F-4E2B-8A46-3C5AC1EBF7E9}" presName="parentText" presStyleLbl="node1" presStyleIdx="1" presStyleCnt="4">
        <dgm:presLayoutVars>
          <dgm:chMax val="0"/>
          <dgm:bulletEnabled val="1"/>
        </dgm:presLayoutVars>
      </dgm:prSet>
      <dgm:spPr/>
    </dgm:pt>
    <dgm:pt modelId="{0078110A-E278-42A0-8C12-CD008D783AF5}" type="pres">
      <dgm:prSet presAssocID="{1700405B-F77F-4E2B-8A46-3C5AC1EBF7E9}" presName="negativeSpace" presStyleCnt="0"/>
      <dgm:spPr/>
    </dgm:pt>
    <dgm:pt modelId="{AF50CF01-43DF-4083-B707-ED0712EA8DD8}" type="pres">
      <dgm:prSet presAssocID="{1700405B-F77F-4E2B-8A46-3C5AC1EBF7E9}" presName="childText" presStyleLbl="conFgAcc1" presStyleIdx="1" presStyleCnt="4">
        <dgm:presLayoutVars>
          <dgm:bulletEnabled val="1"/>
        </dgm:presLayoutVars>
      </dgm:prSet>
      <dgm:spPr/>
    </dgm:pt>
    <dgm:pt modelId="{C95A5878-A088-4711-B2B5-7F49FE4B9BA3}" type="pres">
      <dgm:prSet presAssocID="{54056B16-36FC-484A-868E-10EE25A4E778}" presName="spaceBetweenRectangles" presStyleCnt="0"/>
      <dgm:spPr/>
    </dgm:pt>
    <dgm:pt modelId="{A7198A20-5ADF-4E2A-AFFB-3D76AEAF2ED7}" type="pres">
      <dgm:prSet presAssocID="{25E01072-8E64-4B5F-8D70-84DCEEB5698C}" presName="parentLin" presStyleCnt="0"/>
      <dgm:spPr/>
    </dgm:pt>
    <dgm:pt modelId="{A57098DA-7533-4C17-B773-308E9E7B925D}" type="pres">
      <dgm:prSet presAssocID="{25E01072-8E64-4B5F-8D70-84DCEEB5698C}" presName="parentLeftMargin" presStyleLbl="node1" presStyleIdx="1" presStyleCnt="4"/>
      <dgm:spPr/>
    </dgm:pt>
    <dgm:pt modelId="{ECED8AFD-BF56-4E2D-958D-8307A991283F}" type="pres">
      <dgm:prSet presAssocID="{25E01072-8E64-4B5F-8D70-84DCEEB5698C}" presName="parentText" presStyleLbl="node1" presStyleIdx="2" presStyleCnt="4">
        <dgm:presLayoutVars>
          <dgm:chMax val="0"/>
          <dgm:bulletEnabled val="1"/>
        </dgm:presLayoutVars>
      </dgm:prSet>
      <dgm:spPr/>
    </dgm:pt>
    <dgm:pt modelId="{3059FAF8-C99E-4324-936E-E8FC54F02455}" type="pres">
      <dgm:prSet presAssocID="{25E01072-8E64-4B5F-8D70-84DCEEB5698C}" presName="negativeSpace" presStyleCnt="0"/>
      <dgm:spPr/>
    </dgm:pt>
    <dgm:pt modelId="{F5EDDA9C-CCE0-4546-BE6D-E043A486A92B}" type="pres">
      <dgm:prSet presAssocID="{25E01072-8E64-4B5F-8D70-84DCEEB5698C}" presName="childText" presStyleLbl="conFgAcc1" presStyleIdx="2" presStyleCnt="4">
        <dgm:presLayoutVars>
          <dgm:bulletEnabled val="1"/>
        </dgm:presLayoutVars>
      </dgm:prSet>
      <dgm:spPr/>
    </dgm:pt>
    <dgm:pt modelId="{508DA04A-7ED0-4889-92F2-BE07AC841CE3}" type="pres">
      <dgm:prSet presAssocID="{EBF6AE82-9B91-4125-8F61-B08C978B2309}" presName="spaceBetweenRectangles" presStyleCnt="0"/>
      <dgm:spPr/>
    </dgm:pt>
    <dgm:pt modelId="{E63B5CDE-12BD-439A-836F-F496A6E028B6}" type="pres">
      <dgm:prSet presAssocID="{1D2BBDAA-3E5E-4596-880F-19D2D4C77F14}" presName="parentLin" presStyleCnt="0"/>
      <dgm:spPr/>
    </dgm:pt>
    <dgm:pt modelId="{B937E483-CDA5-4B54-A633-CC399BDA830D}" type="pres">
      <dgm:prSet presAssocID="{1D2BBDAA-3E5E-4596-880F-19D2D4C77F14}" presName="parentLeftMargin" presStyleLbl="node1" presStyleIdx="2" presStyleCnt="4"/>
      <dgm:spPr/>
    </dgm:pt>
    <dgm:pt modelId="{8853E12D-3AE9-40C9-813F-E64036082CA4}" type="pres">
      <dgm:prSet presAssocID="{1D2BBDAA-3E5E-4596-880F-19D2D4C77F14}" presName="parentText" presStyleLbl="node1" presStyleIdx="3" presStyleCnt="4">
        <dgm:presLayoutVars>
          <dgm:chMax val="0"/>
          <dgm:bulletEnabled val="1"/>
        </dgm:presLayoutVars>
      </dgm:prSet>
      <dgm:spPr/>
    </dgm:pt>
    <dgm:pt modelId="{CD753ED0-CA16-4319-82CC-EF3728177DFB}" type="pres">
      <dgm:prSet presAssocID="{1D2BBDAA-3E5E-4596-880F-19D2D4C77F14}" presName="negativeSpace" presStyleCnt="0"/>
      <dgm:spPr/>
    </dgm:pt>
    <dgm:pt modelId="{CA9068AA-BD16-492C-8022-FC6EAC525A0E}" type="pres">
      <dgm:prSet presAssocID="{1D2BBDAA-3E5E-4596-880F-19D2D4C77F14}" presName="childText" presStyleLbl="conFgAcc1" presStyleIdx="3" presStyleCnt="4">
        <dgm:presLayoutVars>
          <dgm:bulletEnabled val="1"/>
        </dgm:presLayoutVars>
      </dgm:prSet>
      <dgm:spPr/>
    </dgm:pt>
  </dgm:ptLst>
  <dgm:cxnLst>
    <dgm:cxn modelId="{38DCAD0C-0B19-4D7F-A0B1-A0F79CA6207E}" type="presOf" srcId="{1700405B-F77F-4E2B-8A46-3C5AC1EBF7E9}" destId="{6448A6F3-D9BE-48FF-87B3-6103897C06CF}" srcOrd="0" destOrd="0" presId="urn:microsoft.com/office/officeart/2005/8/layout/list1"/>
    <dgm:cxn modelId="{EC2AEC0C-CCCD-4827-BED5-48220179CE93}" type="presOf" srcId="{1700405B-F77F-4E2B-8A46-3C5AC1EBF7E9}" destId="{BEC0BFA1-E08F-4C38-B77A-0D34DEC0D76C}" srcOrd="1" destOrd="0" presId="urn:microsoft.com/office/officeart/2005/8/layout/list1"/>
    <dgm:cxn modelId="{303B3917-4C75-40FB-9AD9-4375512D9924}" srcId="{A9DFD053-AF99-4385-9A71-E4FCA5DF8E25}" destId="{1D2BBDAA-3E5E-4596-880F-19D2D4C77F14}" srcOrd="3" destOrd="0" parTransId="{842295E8-B531-4E6F-894A-7795B5B01998}" sibTransId="{9084E1C0-6286-4E83-A797-B3291E605FBA}"/>
    <dgm:cxn modelId="{79899B24-9533-4AB9-85CE-68F5B0FEE5AA}" srcId="{A9DFD053-AF99-4385-9A71-E4FCA5DF8E25}" destId="{25E01072-8E64-4B5F-8D70-84DCEEB5698C}" srcOrd="2" destOrd="0" parTransId="{5C823CCC-DDFB-407D-9B27-D45FFFC31679}" sibTransId="{EBF6AE82-9B91-4125-8F61-B08C978B2309}"/>
    <dgm:cxn modelId="{AA65013A-EE0D-4BBB-A961-F0E6C8ACDCFA}" type="presOf" srcId="{FE1CEC06-178B-41B1-AA95-1D1D10AFAFA5}" destId="{88E8FAC6-8A44-4F7E-A17E-B24AC903CA1D}" srcOrd="0" destOrd="0" presId="urn:microsoft.com/office/officeart/2005/8/layout/list1"/>
    <dgm:cxn modelId="{634CB95B-944D-4F98-8584-FF4830D2059A}" srcId="{1D2BBDAA-3E5E-4596-880F-19D2D4C77F14}" destId="{5B748FE1-A4BF-40ED-8ABB-6F3D2332332E}" srcOrd="0" destOrd="0" parTransId="{0E8D638D-4C1B-415D-ABD3-AB938E8815B0}" sibTransId="{0DF3DA3B-6ED9-407E-A075-FB754DBD1AF7}"/>
    <dgm:cxn modelId="{A1D4D55B-AB26-43AA-93B8-114F04B93396}" type="presOf" srcId="{4B4C9E39-4638-4D60-8942-601870529CC3}" destId="{F281C1E9-33D4-4785-B219-038FAF22FD4B}" srcOrd="1" destOrd="0" presId="urn:microsoft.com/office/officeart/2005/8/layout/list1"/>
    <dgm:cxn modelId="{CB9BF241-0999-45D5-AC36-0730D62286EE}" type="presOf" srcId="{4B4C9E39-4638-4D60-8942-601870529CC3}" destId="{A079AF05-BCB8-4BF2-BC18-048F38C5156D}" srcOrd="0" destOrd="0" presId="urn:microsoft.com/office/officeart/2005/8/layout/list1"/>
    <dgm:cxn modelId="{E7603345-88A2-4E42-896E-F90F67D971A5}" type="presOf" srcId="{3A97D335-18BA-4D6B-A7BF-0DEE807C898F}" destId="{F5EDDA9C-CCE0-4546-BE6D-E043A486A92B}" srcOrd="0" destOrd="0" presId="urn:microsoft.com/office/officeart/2005/8/layout/list1"/>
    <dgm:cxn modelId="{CA51B865-054B-4470-9979-BBE368A53E58}" type="presOf" srcId="{25E01072-8E64-4B5F-8D70-84DCEEB5698C}" destId="{ECED8AFD-BF56-4E2D-958D-8307A991283F}" srcOrd="1" destOrd="0" presId="urn:microsoft.com/office/officeart/2005/8/layout/list1"/>
    <dgm:cxn modelId="{A0D50A6B-6FE0-4100-A9D7-C98682769CCB}" type="presOf" srcId="{E187C2C4-9C1D-4860-AC8C-F63A4AE00C85}" destId="{AF50CF01-43DF-4083-B707-ED0712EA8DD8}" srcOrd="0" destOrd="1" presId="urn:microsoft.com/office/officeart/2005/8/layout/list1"/>
    <dgm:cxn modelId="{02DA304D-17D7-4B54-81B1-F94A45D5ADEB}" srcId="{4B4C9E39-4638-4D60-8942-601870529CC3}" destId="{FE1CEC06-178B-41B1-AA95-1D1D10AFAFA5}" srcOrd="0" destOrd="0" parTransId="{D680A0A0-F0B8-40CB-841B-AFC85C27F03F}" sibTransId="{6E97A309-17CA-48D3-A524-DD3D572826CC}"/>
    <dgm:cxn modelId="{4ABD584D-726F-4D08-AFF6-B1DD1488348F}" srcId="{A9DFD053-AF99-4385-9A71-E4FCA5DF8E25}" destId="{1700405B-F77F-4E2B-8A46-3C5AC1EBF7E9}" srcOrd="1" destOrd="0" parTransId="{F596D85B-9174-40B3-A61B-9B8944282410}" sibTransId="{54056B16-36FC-484A-868E-10EE25A4E778}"/>
    <dgm:cxn modelId="{71C0D374-6CDF-418F-9380-E8DEBAA45E8C}" type="presOf" srcId="{A9DFD053-AF99-4385-9A71-E4FCA5DF8E25}" destId="{A2D86D7D-98F3-4BCC-BF60-48AC5D75234A}" srcOrd="0" destOrd="0" presId="urn:microsoft.com/office/officeart/2005/8/layout/list1"/>
    <dgm:cxn modelId="{9CC66277-79F0-4BB2-B34E-786DD615EF51}" srcId="{1700405B-F77F-4E2B-8A46-3C5AC1EBF7E9}" destId="{2B4AC05B-4F4F-413C-976C-F96DC73B23F4}" srcOrd="0" destOrd="0" parTransId="{E0CDDAF9-A64E-45D4-90C0-AC46548B7386}" sibTransId="{F231D099-6926-4F69-9A04-54F47AE6EAF6}"/>
    <dgm:cxn modelId="{2999DC84-4CF7-4B99-8713-2080C6ED394D}" srcId="{A9DFD053-AF99-4385-9A71-E4FCA5DF8E25}" destId="{4B4C9E39-4638-4D60-8942-601870529CC3}" srcOrd="0" destOrd="0" parTransId="{B41B049A-56E4-4815-8BEB-79F32677D709}" sibTransId="{A1466F48-4228-4AE3-88AA-6EAB981833A2}"/>
    <dgm:cxn modelId="{82BFC5A1-753C-462F-A47B-24EA66A61178}" type="presOf" srcId="{5B748FE1-A4BF-40ED-8ABB-6F3D2332332E}" destId="{CA9068AA-BD16-492C-8022-FC6EAC525A0E}" srcOrd="0" destOrd="0" presId="urn:microsoft.com/office/officeart/2005/8/layout/list1"/>
    <dgm:cxn modelId="{3E16D3AF-FC21-459A-B8EC-0C32B0985423}" srcId="{1700405B-F77F-4E2B-8A46-3C5AC1EBF7E9}" destId="{E187C2C4-9C1D-4860-AC8C-F63A4AE00C85}" srcOrd="1" destOrd="0" parTransId="{A807E640-B652-436B-B845-510D02BF2867}" sibTransId="{5F28EA74-7D11-4EBB-BAD4-9D5238382083}"/>
    <dgm:cxn modelId="{B0E171B2-3E62-446E-A3CC-D36D6D66F176}" type="presOf" srcId="{25E01072-8E64-4B5F-8D70-84DCEEB5698C}" destId="{A57098DA-7533-4C17-B773-308E9E7B925D}" srcOrd="0" destOrd="0" presId="urn:microsoft.com/office/officeart/2005/8/layout/list1"/>
    <dgm:cxn modelId="{C27664B4-25D7-452C-A38B-483F7D575069}" type="presOf" srcId="{1D2BBDAA-3E5E-4596-880F-19D2D4C77F14}" destId="{B937E483-CDA5-4B54-A633-CC399BDA830D}" srcOrd="0" destOrd="0" presId="urn:microsoft.com/office/officeart/2005/8/layout/list1"/>
    <dgm:cxn modelId="{9F014DC1-9AA8-42FF-8C8E-CD956DCF8815}" srcId="{25E01072-8E64-4B5F-8D70-84DCEEB5698C}" destId="{3A97D335-18BA-4D6B-A7BF-0DEE807C898F}" srcOrd="0" destOrd="0" parTransId="{8EBC3BA0-A963-4EE5-B355-BD4223E03A3F}" sibTransId="{1D30C856-DD4C-4263-85A1-714145B1CFC5}"/>
    <dgm:cxn modelId="{4D912EC5-9F2F-41FE-87A7-260AA3F8A2FA}" type="presOf" srcId="{2B4AC05B-4F4F-413C-976C-F96DC73B23F4}" destId="{AF50CF01-43DF-4083-B707-ED0712EA8DD8}" srcOrd="0" destOrd="0" presId="urn:microsoft.com/office/officeart/2005/8/layout/list1"/>
    <dgm:cxn modelId="{F21184DE-2956-4679-B8D9-8A4ADDB871B4}" type="presOf" srcId="{1D2BBDAA-3E5E-4596-880F-19D2D4C77F14}" destId="{8853E12D-3AE9-40C9-813F-E64036082CA4}" srcOrd="1" destOrd="0" presId="urn:microsoft.com/office/officeart/2005/8/layout/list1"/>
    <dgm:cxn modelId="{36A732E0-3812-4F41-910B-48E85C8E7036}" type="presParOf" srcId="{A2D86D7D-98F3-4BCC-BF60-48AC5D75234A}" destId="{7BDF2134-B3C0-4916-871A-98A31417C48D}" srcOrd="0" destOrd="0" presId="urn:microsoft.com/office/officeart/2005/8/layout/list1"/>
    <dgm:cxn modelId="{9B6F4303-129D-44E2-862F-1F6440692009}" type="presParOf" srcId="{7BDF2134-B3C0-4916-871A-98A31417C48D}" destId="{A079AF05-BCB8-4BF2-BC18-048F38C5156D}" srcOrd="0" destOrd="0" presId="urn:microsoft.com/office/officeart/2005/8/layout/list1"/>
    <dgm:cxn modelId="{BEBE787C-F7F1-4D1A-9006-2E492BDB0372}" type="presParOf" srcId="{7BDF2134-B3C0-4916-871A-98A31417C48D}" destId="{F281C1E9-33D4-4785-B219-038FAF22FD4B}" srcOrd="1" destOrd="0" presId="urn:microsoft.com/office/officeart/2005/8/layout/list1"/>
    <dgm:cxn modelId="{7FC55F7C-9A45-4AD5-83EC-35128870F17B}" type="presParOf" srcId="{A2D86D7D-98F3-4BCC-BF60-48AC5D75234A}" destId="{46593096-D30C-4BA8-B7AE-829AF9C8677F}" srcOrd="1" destOrd="0" presId="urn:microsoft.com/office/officeart/2005/8/layout/list1"/>
    <dgm:cxn modelId="{3B5AD55D-994A-4F03-A0A8-BCDD3BB3C44B}" type="presParOf" srcId="{A2D86D7D-98F3-4BCC-BF60-48AC5D75234A}" destId="{88E8FAC6-8A44-4F7E-A17E-B24AC903CA1D}" srcOrd="2" destOrd="0" presId="urn:microsoft.com/office/officeart/2005/8/layout/list1"/>
    <dgm:cxn modelId="{BC6BF11B-D8F3-43C1-9068-AEFBC2FF4890}" type="presParOf" srcId="{A2D86D7D-98F3-4BCC-BF60-48AC5D75234A}" destId="{61C9B059-ED38-4038-9F31-36AF5A68CA51}" srcOrd="3" destOrd="0" presId="urn:microsoft.com/office/officeart/2005/8/layout/list1"/>
    <dgm:cxn modelId="{DFAB7E50-E569-4A4A-B345-FBB5C9263D05}" type="presParOf" srcId="{A2D86D7D-98F3-4BCC-BF60-48AC5D75234A}" destId="{14A1644A-43FD-4012-AC27-E1071A00400F}" srcOrd="4" destOrd="0" presId="urn:microsoft.com/office/officeart/2005/8/layout/list1"/>
    <dgm:cxn modelId="{8197C0ED-4D1F-4C61-96A0-4711E90E0613}" type="presParOf" srcId="{14A1644A-43FD-4012-AC27-E1071A00400F}" destId="{6448A6F3-D9BE-48FF-87B3-6103897C06CF}" srcOrd="0" destOrd="0" presId="urn:microsoft.com/office/officeart/2005/8/layout/list1"/>
    <dgm:cxn modelId="{27BED452-ECB0-4F53-842C-9EEA8D73C785}" type="presParOf" srcId="{14A1644A-43FD-4012-AC27-E1071A00400F}" destId="{BEC0BFA1-E08F-4C38-B77A-0D34DEC0D76C}" srcOrd="1" destOrd="0" presId="urn:microsoft.com/office/officeart/2005/8/layout/list1"/>
    <dgm:cxn modelId="{68A27002-54F9-4ADE-8139-86CCABCCC2B4}" type="presParOf" srcId="{A2D86D7D-98F3-4BCC-BF60-48AC5D75234A}" destId="{0078110A-E278-42A0-8C12-CD008D783AF5}" srcOrd="5" destOrd="0" presId="urn:microsoft.com/office/officeart/2005/8/layout/list1"/>
    <dgm:cxn modelId="{AA2EB5D5-3F6C-4C34-8E11-5188BEF213B6}" type="presParOf" srcId="{A2D86D7D-98F3-4BCC-BF60-48AC5D75234A}" destId="{AF50CF01-43DF-4083-B707-ED0712EA8DD8}" srcOrd="6" destOrd="0" presId="urn:microsoft.com/office/officeart/2005/8/layout/list1"/>
    <dgm:cxn modelId="{50C21A4C-1254-495A-8759-547A2C3796C7}" type="presParOf" srcId="{A2D86D7D-98F3-4BCC-BF60-48AC5D75234A}" destId="{C95A5878-A088-4711-B2B5-7F49FE4B9BA3}" srcOrd="7" destOrd="0" presId="urn:microsoft.com/office/officeart/2005/8/layout/list1"/>
    <dgm:cxn modelId="{8D571B7C-5E84-43F8-8EC3-7DE5B27D4358}" type="presParOf" srcId="{A2D86D7D-98F3-4BCC-BF60-48AC5D75234A}" destId="{A7198A20-5ADF-4E2A-AFFB-3D76AEAF2ED7}" srcOrd="8" destOrd="0" presId="urn:microsoft.com/office/officeart/2005/8/layout/list1"/>
    <dgm:cxn modelId="{A9A5D27C-A87E-4FBD-A5D4-F3EEF5AF71CF}" type="presParOf" srcId="{A7198A20-5ADF-4E2A-AFFB-3D76AEAF2ED7}" destId="{A57098DA-7533-4C17-B773-308E9E7B925D}" srcOrd="0" destOrd="0" presId="urn:microsoft.com/office/officeart/2005/8/layout/list1"/>
    <dgm:cxn modelId="{9F7489C3-89B8-47B0-8A94-099643A833F9}" type="presParOf" srcId="{A7198A20-5ADF-4E2A-AFFB-3D76AEAF2ED7}" destId="{ECED8AFD-BF56-4E2D-958D-8307A991283F}" srcOrd="1" destOrd="0" presId="urn:microsoft.com/office/officeart/2005/8/layout/list1"/>
    <dgm:cxn modelId="{B02E4E48-ED0B-471E-B8C8-62B74F82AA5F}" type="presParOf" srcId="{A2D86D7D-98F3-4BCC-BF60-48AC5D75234A}" destId="{3059FAF8-C99E-4324-936E-E8FC54F02455}" srcOrd="9" destOrd="0" presId="urn:microsoft.com/office/officeart/2005/8/layout/list1"/>
    <dgm:cxn modelId="{9FD3A0E4-6AEF-454D-B325-F5BA683E75E8}" type="presParOf" srcId="{A2D86D7D-98F3-4BCC-BF60-48AC5D75234A}" destId="{F5EDDA9C-CCE0-4546-BE6D-E043A486A92B}" srcOrd="10" destOrd="0" presId="urn:microsoft.com/office/officeart/2005/8/layout/list1"/>
    <dgm:cxn modelId="{BBAFF96C-DAB7-47A3-843D-0283BA173663}" type="presParOf" srcId="{A2D86D7D-98F3-4BCC-BF60-48AC5D75234A}" destId="{508DA04A-7ED0-4889-92F2-BE07AC841CE3}" srcOrd="11" destOrd="0" presId="urn:microsoft.com/office/officeart/2005/8/layout/list1"/>
    <dgm:cxn modelId="{07E859DA-CE28-4149-8AD7-3DFD8AB3D900}" type="presParOf" srcId="{A2D86D7D-98F3-4BCC-BF60-48AC5D75234A}" destId="{E63B5CDE-12BD-439A-836F-F496A6E028B6}" srcOrd="12" destOrd="0" presId="urn:microsoft.com/office/officeart/2005/8/layout/list1"/>
    <dgm:cxn modelId="{ACF2337E-39CE-4BAE-B0F6-55D04754D6C3}" type="presParOf" srcId="{E63B5CDE-12BD-439A-836F-F496A6E028B6}" destId="{B937E483-CDA5-4B54-A633-CC399BDA830D}" srcOrd="0" destOrd="0" presId="urn:microsoft.com/office/officeart/2005/8/layout/list1"/>
    <dgm:cxn modelId="{6C0AD90C-1EC3-4F49-AD3D-59519D68154F}" type="presParOf" srcId="{E63B5CDE-12BD-439A-836F-F496A6E028B6}" destId="{8853E12D-3AE9-40C9-813F-E64036082CA4}" srcOrd="1" destOrd="0" presId="urn:microsoft.com/office/officeart/2005/8/layout/list1"/>
    <dgm:cxn modelId="{794F23B8-DC38-4E4D-A748-0AA3EBE0A5B4}" type="presParOf" srcId="{A2D86D7D-98F3-4BCC-BF60-48AC5D75234A}" destId="{CD753ED0-CA16-4319-82CC-EF3728177DFB}" srcOrd="13" destOrd="0" presId="urn:microsoft.com/office/officeart/2005/8/layout/list1"/>
    <dgm:cxn modelId="{C2F92743-AB10-408C-B052-AA2FFC9DC2EC}" type="presParOf" srcId="{A2D86D7D-98F3-4BCC-BF60-48AC5D75234A}" destId="{CA9068AA-BD16-492C-8022-FC6EAC525A0E}"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8FAC6-8A44-4F7E-A17E-B24AC903CA1D}">
      <dsp:nvSpPr>
        <dsp:cNvPr id="0" name=""/>
        <dsp:cNvSpPr/>
      </dsp:nvSpPr>
      <dsp:spPr>
        <a:xfrm>
          <a:off x="0" y="257004"/>
          <a:ext cx="10515600" cy="59535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To help the team focus on delivering high-value products first, I used  	the MoSCoW prioritization system </a:t>
          </a:r>
        </a:p>
      </dsp:txBody>
      <dsp:txXfrm>
        <a:off x="0" y="257004"/>
        <a:ext cx="10515600" cy="595350"/>
      </dsp:txXfrm>
    </dsp:sp>
    <dsp:sp modelId="{F281C1E9-33D4-4785-B219-038FAF22FD4B}">
      <dsp:nvSpPr>
        <dsp:cNvPr id="0" name=""/>
        <dsp:cNvSpPr/>
      </dsp:nvSpPr>
      <dsp:spPr>
        <a:xfrm>
          <a:off x="525780" y="50364"/>
          <a:ext cx="7360920" cy="41328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defRPr b="1"/>
          </a:pPr>
          <a:r>
            <a:rPr lang="en-US" sz="1400" kern="1200"/>
            <a:t>1. </a:t>
          </a:r>
          <a:r>
            <a:rPr lang="en-US" sz="1400" b="1" kern="1200"/>
            <a:t>Product Owner (Sprint 1):</a:t>
          </a:r>
          <a:endParaRPr lang="en-US" sz="1400" kern="1200"/>
        </a:p>
      </dsp:txBody>
      <dsp:txXfrm>
        <a:off x="545955" y="70539"/>
        <a:ext cx="7320570" cy="372930"/>
      </dsp:txXfrm>
    </dsp:sp>
    <dsp:sp modelId="{AF50CF01-43DF-4083-B707-ED0712EA8DD8}">
      <dsp:nvSpPr>
        <dsp:cNvPr id="0" name=""/>
        <dsp:cNvSpPr/>
      </dsp:nvSpPr>
      <dsp:spPr>
        <a:xfrm>
          <a:off x="0" y="1134594"/>
          <a:ext cx="10515600" cy="10143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adhered to Agile architecture principles, which included continuous integration with Git and binary programming for the slideshow logic.</a:t>
          </a:r>
        </a:p>
        <a:p>
          <a:pPr marL="114300" lvl="1" indent="-114300" algn="l" defTabSz="622300">
            <a:lnSpc>
              <a:spcPct val="90000"/>
            </a:lnSpc>
            <a:spcBef>
              <a:spcPct val="0"/>
            </a:spcBef>
            <a:spcAft>
              <a:spcPct val="15000"/>
            </a:spcAft>
            <a:buChar char="•"/>
          </a:pPr>
          <a:endParaRPr lang="en-US" sz="1400" kern="1200" dirty="0"/>
        </a:p>
      </dsp:txBody>
      <dsp:txXfrm>
        <a:off x="0" y="1134594"/>
        <a:ext cx="10515600" cy="1014300"/>
      </dsp:txXfrm>
    </dsp:sp>
    <dsp:sp modelId="{BEC0BFA1-E08F-4C38-B77A-0D34DEC0D76C}">
      <dsp:nvSpPr>
        <dsp:cNvPr id="0" name=""/>
        <dsp:cNvSpPr/>
      </dsp:nvSpPr>
      <dsp:spPr>
        <a:xfrm>
          <a:off x="525780" y="927954"/>
          <a:ext cx="7360920" cy="41328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defRPr b="1"/>
          </a:pPr>
          <a:r>
            <a:rPr lang="en-US" sz="1400" kern="1200"/>
            <a:t>2. </a:t>
          </a:r>
          <a:r>
            <a:rPr lang="en-US" sz="1400" b="1" kern="1200"/>
            <a:t>Developer:</a:t>
          </a:r>
          <a:endParaRPr lang="en-US" sz="1400" kern="1200"/>
        </a:p>
      </dsp:txBody>
      <dsp:txXfrm>
        <a:off x="545955" y="948129"/>
        <a:ext cx="7320570" cy="372930"/>
      </dsp:txXfrm>
    </dsp:sp>
    <dsp:sp modelId="{F5EDDA9C-CCE0-4546-BE6D-E043A486A92B}">
      <dsp:nvSpPr>
        <dsp:cNvPr id="0" name=""/>
        <dsp:cNvSpPr/>
      </dsp:nvSpPr>
      <dsp:spPr>
        <a:xfrm>
          <a:off x="0" y="2431134"/>
          <a:ext cx="10515600" cy="793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After the fixes, I worked closely with the developers to conduct regression tests to ensure that all previous functionality continued.</a:t>
          </a:r>
        </a:p>
      </dsp:txBody>
      <dsp:txXfrm>
        <a:off x="0" y="2431134"/>
        <a:ext cx="10515600" cy="793800"/>
      </dsp:txXfrm>
    </dsp:sp>
    <dsp:sp modelId="{ECED8AFD-BF56-4E2D-958D-8307A991283F}">
      <dsp:nvSpPr>
        <dsp:cNvPr id="0" name=""/>
        <dsp:cNvSpPr/>
      </dsp:nvSpPr>
      <dsp:spPr>
        <a:xfrm>
          <a:off x="525780" y="2224494"/>
          <a:ext cx="7360920" cy="41328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defRPr b="1"/>
          </a:pPr>
          <a:r>
            <a:rPr lang="en-US" sz="1400" kern="1200"/>
            <a:t>3. </a:t>
          </a:r>
          <a:r>
            <a:rPr lang="en-US" sz="1400" b="1" kern="1200"/>
            <a:t>Tester:</a:t>
          </a:r>
          <a:endParaRPr lang="en-US" sz="1400" kern="1200"/>
        </a:p>
      </dsp:txBody>
      <dsp:txXfrm>
        <a:off x="545955" y="2244669"/>
        <a:ext cx="7320570" cy="372930"/>
      </dsp:txXfrm>
    </dsp:sp>
    <dsp:sp modelId="{CA9068AA-BD16-492C-8022-FC6EAC525A0E}">
      <dsp:nvSpPr>
        <dsp:cNvPr id="0" name=""/>
        <dsp:cNvSpPr/>
      </dsp:nvSpPr>
      <dsp:spPr>
        <a:xfrm>
          <a:off x="0" y="3507174"/>
          <a:ext cx="10515600" cy="7938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16127" tIns="291592" rIns="8161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 promoted accountability through task ownership and kept a visible burndown chart to ensure transparency throughout the team</a:t>
          </a:r>
        </a:p>
      </dsp:txBody>
      <dsp:txXfrm>
        <a:off x="0" y="3507174"/>
        <a:ext cx="10515600" cy="793800"/>
      </dsp:txXfrm>
    </dsp:sp>
    <dsp:sp modelId="{8853E12D-3AE9-40C9-813F-E64036082CA4}">
      <dsp:nvSpPr>
        <dsp:cNvPr id="0" name=""/>
        <dsp:cNvSpPr/>
      </dsp:nvSpPr>
      <dsp:spPr>
        <a:xfrm>
          <a:off x="525780" y="3300534"/>
          <a:ext cx="7360920" cy="41328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622300">
            <a:lnSpc>
              <a:spcPct val="90000"/>
            </a:lnSpc>
            <a:spcBef>
              <a:spcPct val="0"/>
            </a:spcBef>
            <a:spcAft>
              <a:spcPct val="35000"/>
            </a:spcAft>
            <a:buNone/>
            <a:defRPr b="1"/>
          </a:pPr>
          <a:r>
            <a:rPr lang="en-US" sz="1400" kern="1200"/>
            <a:t>4. </a:t>
          </a:r>
          <a:r>
            <a:rPr lang="en-US" sz="1400" b="1" kern="1200"/>
            <a:t>Scum Master</a:t>
          </a:r>
          <a:endParaRPr lang="en-US" sz="1400" kern="1200"/>
        </a:p>
      </dsp:txBody>
      <dsp:txXfrm>
        <a:off x="545955" y="3320709"/>
        <a:ext cx="73205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FE2379-4E50-41AA-9EC0-6596173FCC41}" type="datetimeFigureOut">
              <a:rPr lang="en-US" smtClean="0"/>
              <a:t>6/23/2025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79F246-A330-443A-A05C-3B04734DE21B}" type="slidenum">
              <a:rPr lang="en-US" smtClean="0"/>
              <a:t>‹#›</a:t>
            </a:fld>
            <a:endParaRPr lang="en-US"/>
          </a:p>
        </p:txBody>
      </p:sp>
    </p:spTree>
    <p:extLst>
      <p:ext uri="{BB962C8B-B14F-4D97-AF65-F5344CB8AC3E}">
        <p14:creationId xmlns:p14="http://schemas.microsoft.com/office/powerpoint/2010/main" val="35764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F79F246-A330-443A-A05C-3B04734DE21B}" type="slidenum">
              <a:rPr lang="en-US" smtClean="0"/>
              <a:t>3</a:t>
            </a:fld>
            <a:endParaRPr lang="en-US"/>
          </a:p>
        </p:txBody>
      </p:sp>
    </p:spTree>
    <p:extLst>
      <p:ext uri="{BB962C8B-B14F-4D97-AF65-F5344CB8AC3E}">
        <p14:creationId xmlns:p14="http://schemas.microsoft.com/office/powerpoint/2010/main" val="393685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3A21-6376-291F-CDBA-74335805C6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5E1907-6F31-D63F-94BF-25AB5F1C4B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E0CD08-A9E5-BF92-06AA-B55B716F3A62}"/>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5" name="Footer Placeholder 4">
            <a:extLst>
              <a:ext uri="{FF2B5EF4-FFF2-40B4-BE49-F238E27FC236}">
                <a16:creationId xmlns:a16="http://schemas.microsoft.com/office/drawing/2014/main" id="{D8843498-CACF-3A47-A96A-81C1C5B42D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241C18-9A33-F3A1-16B6-298145AFE163}"/>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2505384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EFE8-08EA-C5D5-E478-CB63A4AB83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27FB1B-EC02-3019-5247-FCB8101E07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25DBB-CA9D-4348-A894-0B3291788E0D}"/>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5" name="Footer Placeholder 4">
            <a:extLst>
              <a:ext uri="{FF2B5EF4-FFF2-40B4-BE49-F238E27FC236}">
                <a16:creationId xmlns:a16="http://schemas.microsoft.com/office/drawing/2014/main" id="{B1DE8DF5-CD35-1154-7ACC-D3AE3A27B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98106-52F8-2ACF-CF49-D5D88199685D}"/>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153735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8EFE9-6EE0-D916-60EB-DC34ADEB3A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66740D-49B4-9405-7C2C-5055A12F2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0C171-A1DD-EB38-99EC-CCA072CDFAD1}"/>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5" name="Footer Placeholder 4">
            <a:extLst>
              <a:ext uri="{FF2B5EF4-FFF2-40B4-BE49-F238E27FC236}">
                <a16:creationId xmlns:a16="http://schemas.microsoft.com/office/drawing/2014/main" id="{EE53A9D9-21A1-70A3-6A0E-52481B25C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221B7A-B2D0-C719-C461-E2846FC5819C}"/>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3290056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2745-EEA1-DF3B-C8B0-B71B98CD11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AFE82A-F439-3FBA-E048-B993277363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69EA4-91F3-DA02-4708-7949A6772B7A}"/>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5" name="Footer Placeholder 4">
            <a:extLst>
              <a:ext uri="{FF2B5EF4-FFF2-40B4-BE49-F238E27FC236}">
                <a16:creationId xmlns:a16="http://schemas.microsoft.com/office/drawing/2014/main" id="{18F64A46-7B14-0D46-896F-9FFA884924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A2A50-0B22-40A3-0972-B0FE902ABCAA}"/>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271584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413D-D3E5-C713-31A6-700015C7A5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D197FB-0867-BF83-4797-7DCA5062E6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FB240-3097-8CF3-0EF4-820A97497CCC}"/>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5" name="Footer Placeholder 4">
            <a:extLst>
              <a:ext uri="{FF2B5EF4-FFF2-40B4-BE49-F238E27FC236}">
                <a16:creationId xmlns:a16="http://schemas.microsoft.com/office/drawing/2014/main" id="{508E5610-9D23-FCC3-D8AF-D222D0F69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F6150-80F8-84C2-034C-1D66A5F8506D}"/>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764072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9F16-4381-A675-389F-FDBF01A2B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174AD-3511-BA2F-7CFB-5E6505BBE2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2A21B7-235F-E754-16D9-3ED276276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058AEB-EB96-B9F3-A35A-FE563C0A12F6}"/>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6" name="Footer Placeholder 5">
            <a:extLst>
              <a:ext uri="{FF2B5EF4-FFF2-40B4-BE49-F238E27FC236}">
                <a16:creationId xmlns:a16="http://schemas.microsoft.com/office/drawing/2014/main" id="{BF1DC0EF-23A3-341B-4BDE-CBF0A7ECC0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0A5C1-9245-57F7-A855-0A8D018953A2}"/>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74410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D99D-199F-9E64-BE0D-200CC13A2F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A5363-DCB1-9D44-5657-832B0E854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67417A-359E-4539-22BD-F72229B785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036B0E-5D43-8FDE-BC80-8311D6329F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045FC1-A20E-4B5C-AAD1-4A8FA71DD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F520A4-8975-73F7-787F-859B3EF1B3B3}"/>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8" name="Footer Placeholder 7">
            <a:extLst>
              <a:ext uri="{FF2B5EF4-FFF2-40B4-BE49-F238E27FC236}">
                <a16:creationId xmlns:a16="http://schemas.microsoft.com/office/drawing/2014/main" id="{E7180343-8341-5545-AF0B-F31A5BAED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461CCA-36CB-D0FF-34D2-643B7D552BA3}"/>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221798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977B-946A-2416-28AC-71A35E9B8F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951EB-6DF8-AB56-3432-F3B6ADBF63E5}"/>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4" name="Footer Placeholder 3">
            <a:extLst>
              <a:ext uri="{FF2B5EF4-FFF2-40B4-BE49-F238E27FC236}">
                <a16:creationId xmlns:a16="http://schemas.microsoft.com/office/drawing/2014/main" id="{D6A3D9B8-C2E8-CE7C-9660-43488A19C7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13F759-63A2-A883-13E7-37555AD6F44D}"/>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1252954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AB3756-9E4D-FDBC-4419-34231220B0E7}"/>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3" name="Footer Placeholder 2">
            <a:extLst>
              <a:ext uri="{FF2B5EF4-FFF2-40B4-BE49-F238E27FC236}">
                <a16:creationId xmlns:a16="http://schemas.microsoft.com/office/drawing/2014/main" id="{33BA3524-1691-F5DD-3893-E712552107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95B1B1-AA60-E836-DDDA-4C39CFFB9223}"/>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327199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16B85-5E5E-A7EE-F9A3-007920B18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0108AD-212B-07F5-A2B3-BDBBFD568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0270FE-74EF-0768-F431-02BA15C64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363558-B35A-AE4F-2F84-E0B6D5BA0F24}"/>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6" name="Footer Placeholder 5">
            <a:extLst>
              <a:ext uri="{FF2B5EF4-FFF2-40B4-BE49-F238E27FC236}">
                <a16:creationId xmlns:a16="http://schemas.microsoft.com/office/drawing/2014/main" id="{17D4BF7E-E49B-AE16-0098-713DC4A7C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D976B-5C2D-843E-AEF3-C75CC2AE87C3}"/>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457337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1070-959E-71D0-2E95-99C5A2D1B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0DB1E6-4557-A8BA-ED53-0A94891A56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E21E42-9B05-5217-CA84-F36CA8F34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E24A4F-7CB5-DC37-ED7B-3C99BD44F64C}"/>
              </a:ext>
            </a:extLst>
          </p:cNvPr>
          <p:cNvSpPr>
            <a:spLocks noGrp="1"/>
          </p:cNvSpPr>
          <p:nvPr>
            <p:ph type="dt" sz="half" idx="10"/>
          </p:nvPr>
        </p:nvSpPr>
        <p:spPr/>
        <p:txBody>
          <a:bodyPr/>
          <a:lstStyle/>
          <a:p>
            <a:fld id="{85C9DE95-A9A5-46CF-BC94-D32F69BBC6EF}" type="datetimeFigureOut">
              <a:rPr lang="en-US" smtClean="0"/>
              <a:t>6/22/2025</a:t>
            </a:fld>
            <a:endParaRPr lang="en-US"/>
          </a:p>
        </p:txBody>
      </p:sp>
      <p:sp>
        <p:nvSpPr>
          <p:cNvPr id="6" name="Footer Placeholder 5">
            <a:extLst>
              <a:ext uri="{FF2B5EF4-FFF2-40B4-BE49-F238E27FC236}">
                <a16:creationId xmlns:a16="http://schemas.microsoft.com/office/drawing/2014/main" id="{0A366439-DBD0-5E53-AA9A-9D451F3C01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5B1254-FF63-18AF-30BE-93118B575D7D}"/>
              </a:ext>
            </a:extLst>
          </p:cNvPr>
          <p:cNvSpPr>
            <a:spLocks noGrp="1"/>
          </p:cNvSpPr>
          <p:nvPr>
            <p:ph type="sldNum" sz="quarter" idx="12"/>
          </p:nvPr>
        </p:nvSpPr>
        <p:spPr/>
        <p:txBody>
          <a:bodyPr/>
          <a:lstStyle/>
          <a:p>
            <a:fld id="{B004D47A-91D3-44C0-A991-F9E51543AC16}" type="slidenum">
              <a:rPr lang="en-US" smtClean="0"/>
              <a:t>‹#›</a:t>
            </a:fld>
            <a:endParaRPr lang="en-US"/>
          </a:p>
        </p:txBody>
      </p:sp>
    </p:spTree>
    <p:extLst>
      <p:ext uri="{BB962C8B-B14F-4D97-AF65-F5344CB8AC3E}">
        <p14:creationId xmlns:p14="http://schemas.microsoft.com/office/powerpoint/2010/main" val="82728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3C256-EC9C-099E-0EAB-4318884FE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1B192B-E58F-4DEF-2749-018D7C7FDA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51300-41D1-F041-BA2A-52B0CB6D28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C9DE95-A9A5-46CF-BC94-D32F69BBC6EF}" type="datetimeFigureOut">
              <a:rPr lang="en-US" smtClean="0"/>
              <a:t>6/22/2025</a:t>
            </a:fld>
            <a:endParaRPr lang="en-US"/>
          </a:p>
        </p:txBody>
      </p:sp>
      <p:sp>
        <p:nvSpPr>
          <p:cNvPr id="5" name="Footer Placeholder 4">
            <a:extLst>
              <a:ext uri="{FF2B5EF4-FFF2-40B4-BE49-F238E27FC236}">
                <a16:creationId xmlns:a16="http://schemas.microsoft.com/office/drawing/2014/main" id="{9D5125F6-3FAD-75A5-A6B0-0C8B6977B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F1D9F7-D1D5-B5A7-470E-94357F9050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04D47A-91D3-44C0-A991-F9E51543AC16}" type="slidenum">
              <a:rPr lang="en-US" smtClean="0"/>
              <a:t>‹#›</a:t>
            </a:fld>
            <a:endParaRPr lang="en-US"/>
          </a:p>
        </p:txBody>
      </p:sp>
    </p:spTree>
    <p:extLst>
      <p:ext uri="{BB962C8B-B14F-4D97-AF65-F5344CB8AC3E}">
        <p14:creationId xmlns:p14="http://schemas.microsoft.com/office/powerpoint/2010/main" val="3829637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rumguides.or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sciencedirect.com/science/article/abs/pii/S0164121209000855?via%3Di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pointing at a calendar&#10;&#10;AI-generated content may be incorrect.">
            <a:extLst>
              <a:ext uri="{FF2B5EF4-FFF2-40B4-BE49-F238E27FC236}">
                <a16:creationId xmlns:a16="http://schemas.microsoft.com/office/drawing/2014/main" id="{19CDD7C8-8DBF-D371-FF31-238ABC9FC7E1}"/>
              </a:ext>
            </a:extLst>
          </p:cNvPr>
          <p:cNvPicPr>
            <a:picLocks noChangeAspect="1"/>
          </p:cNvPicPr>
          <p:nvPr/>
        </p:nvPicPr>
        <p:blipFill>
          <a:blip r:embed="rId2">
            <a:extLst>
              <a:ext uri="{28A0092B-C50C-407E-A947-70E740481C1C}">
                <a14:useLocalDpi xmlns:a14="http://schemas.microsoft.com/office/drawing/2010/main" val="0"/>
              </a:ext>
            </a:extLst>
          </a:blip>
          <a:srcRect l="19954" r="15410" b="9091"/>
          <a:stretch>
            <a:fillRect/>
          </a:stretch>
        </p:blipFill>
        <p:spPr>
          <a:xfrm>
            <a:off x="3523488" y="10"/>
            <a:ext cx="8668512" cy="6857990"/>
          </a:xfrm>
          <a:prstGeom prst="rect">
            <a:avLst/>
          </a:prstGeom>
        </p:spPr>
      </p:pic>
      <p:sp>
        <p:nvSpPr>
          <p:cNvPr id="28" name="Rectangle 2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B6044-CE93-1008-11ED-529811252D58}"/>
              </a:ext>
            </a:extLst>
          </p:cNvPr>
          <p:cNvSpPr>
            <a:spLocks noGrp="1"/>
          </p:cNvSpPr>
          <p:nvPr>
            <p:ph type="ctrTitle"/>
          </p:nvPr>
        </p:nvSpPr>
        <p:spPr>
          <a:xfrm>
            <a:off x="477981" y="1122363"/>
            <a:ext cx="4023360" cy="3204134"/>
          </a:xfrm>
        </p:spPr>
        <p:txBody>
          <a:bodyPr anchor="b">
            <a:normAutofit/>
          </a:bodyPr>
          <a:lstStyle/>
          <a:p>
            <a:pPr algn="l"/>
            <a:r>
              <a:rPr lang="en-US" sz="4800"/>
              <a:t>Sprint Review and Retrospective</a:t>
            </a:r>
          </a:p>
        </p:txBody>
      </p:sp>
      <p:sp>
        <p:nvSpPr>
          <p:cNvPr id="3" name="Subtitle 2">
            <a:extLst>
              <a:ext uri="{FF2B5EF4-FFF2-40B4-BE49-F238E27FC236}">
                <a16:creationId xmlns:a16="http://schemas.microsoft.com/office/drawing/2014/main" id="{77412008-A29B-4CAC-CBA6-3902825F0018}"/>
              </a:ext>
            </a:extLst>
          </p:cNvPr>
          <p:cNvSpPr>
            <a:spLocks noGrp="1"/>
          </p:cNvSpPr>
          <p:nvPr>
            <p:ph type="subTitle" idx="1"/>
          </p:nvPr>
        </p:nvSpPr>
        <p:spPr>
          <a:xfrm>
            <a:off x="477980" y="4872922"/>
            <a:ext cx="4023359" cy="1208141"/>
          </a:xfrm>
        </p:spPr>
        <p:txBody>
          <a:bodyPr>
            <a:normAutofit/>
          </a:bodyPr>
          <a:lstStyle/>
          <a:p>
            <a:pPr algn="l"/>
            <a:r>
              <a:rPr lang="en-US" sz="2000"/>
              <a:t>By Raneen Aljizani</a:t>
            </a:r>
          </a:p>
          <a:p>
            <a:pPr algn="l"/>
            <a:r>
              <a:rPr lang="en-US" sz="2000"/>
              <a:t>CS250 Final Project</a:t>
            </a:r>
          </a:p>
          <a:p>
            <a:pPr algn="l"/>
            <a:r>
              <a:rPr lang="en-US" sz="2000"/>
              <a:t>6/22/2025</a:t>
            </a:r>
          </a:p>
        </p:txBody>
      </p:sp>
      <p:sp>
        <p:nvSpPr>
          <p:cNvPr id="30" name="Rectangle 2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9144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FE6C-9BDB-3209-E106-972EC3C41225}"/>
              </a:ext>
            </a:extLst>
          </p:cNvPr>
          <p:cNvSpPr>
            <a:spLocks noGrp="1"/>
          </p:cNvSpPr>
          <p:nvPr>
            <p:ph type="title"/>
          </p:nvPr>
        </p:nvSpPr>
        <p:spPr>
          <a:xfrm>
            <a:off x="5868557" y="1138036"/>
            <a:ext cx="5444382" cy="1402470"/>
          </a:xfrm>
        </p:spPr>
        <p:txBody>
          <a:bodyPr anchor="t">
            <a:normAutofit/>
          </a:bodyPr>
          <a:lstStyle/>
          <a:p>
            <a:r>
              <a:rPr lang="en-US" sz="3200" dirty="0"/>
              <a:t>REVIEW OF AGILE SCRUM ROLES</a:t>
            </a:r>
          </a:p>
        </p:txBody>
      </p:sp>
      <p:pic>
        <p:nvPicPr>
          <p:cNvPr id="5" name="Picture 4" descr="Travel essentials on a table">
            <a:extLst>
              <a:ext uri="{FF2B5EF4-FFF2-40B4-BE49-F238E27FC236}">
                <a16:creationId xmlns:a16="http://schemas.microsoft.com/office/drawing/2014/main" id="{1435DED8-AAAC-AECB-CC39-5CDF11EDA64D}"/>
              </a:ext>
            </a:extLst>
          </p:cNvPr>
          <p:cNvPicPr>
            <a:picLocks noChangeAspect="1"/>
          </p:cNvPicPr>
          <p:nvPr/>
        </p:nvPicPr>
        <p:blipFill>
          <a:blip r:embed="rId2"/>
          <a:srcRect r="49862" b="-1"/>
          <a:stretch>
            <a:fillRect/>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80B792-3667-8CE8-2A87-281E538EE3F4}"/>
              </a:ext>
            </a:extLst>
          </p:cNvPr>
          <p:cNvSpPr>
            <a:spLocks noGrp="1"/>
          </p:cNvSpPr>
          <p:nvPr>
            <p:ph idx="1"/>
          </p:nvPr>
        </p:nvSpPr>
        <p:spPr>
          <a:xfrm>
            <a:off x="5868557" y="2551176"/>
            <a:ext cx="5444382" cy="3591207"/>
          </a:xfrm>
        </p:spPr>
        <p:txBody>
          <a:bodyPr>
            <a:normAutofit/>
          </a:bodyPr>
          <a:lstStyle/>
          <a:p>
            <a:r>
              <a:rPr lang="en-US" sz="2000"/>
              <a:t>For the SNHU Travel app, ChadaTech, which previously used the Waterfall model, piloted a transition to Agile-Scrum. The team completed critical features, such as a booking interface, search filters, and destination slideshows, throughout four sprints. This review covers team roles, tools, communication, Agile effectiveness, and lessons learned.</a:t>
            </a:r>
          </a:p>
        </p:txBody>
      </p:sp>
    </p:spTree>
    <p:extLst>
      <p:ext uri="{BB962C8B-B14F-4D97-AF65-F5344CB8AC3E}">
        <p14:creationId xmlns:p14="http://schemas.microsoft.com/office/powerpoint/2010/main" val="2383719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blue and white background&#10;&#10;AI-generated content may be incorrect.">
            <a:extLst>
              <a:ext uri="{FF2B5EF4-FFF2-40B4-BE49-F238E27FC236}">
                <a16:creationId xmlns:a16="http://schemas.microsoft.com/office/drawing/2014/main" id="{66EA24DC-CDB8-79F0-D1BF-00CACC647680}"/>
              </a:ext>
            </a:extLst>
          </p:cNvPr>
          <p:cNvPicPr>
            <a:picLocks noChangeAspect="1"/>
          </p:cNvPicPr>
          <p:nvPr/>
        </p:nvPicPr>
        <p:blipFill>
          <a:blip r:embed="rId3">
            <a:duotone>
              <a:prstClr val="black"/>
              <a:schemeClr val="tx2">
                <a:tint val="45000"/>
                <a:satMod val="400000"/>
              </a:schemeClr>
            </a:duotone>
            <a:alphaModFix amt="25000"/>
          </a:blip>
          <a:srcRect r="2667"/>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0A7B9FC-BD15-7CB0-A349-2D6E2121A46A}"/>
              </a:ext>
            </a:extLst>
          </p:cNvPr>
          <p:cNvSpPr>
            <a:spLocks noGrp="1"/>
          </p:cNvSpPr>
          <p:nvPr>
            <p:ph type="title"/>
          </p:nvPr>
        </p:nvSpPr>
        <p:spPr>
          <a:xfrm>
            <a:off x="838200" y="365125"/>
            <a:ext cx="10515600" cy="1325563"/>
          </a:xfrm>
        </p:spPr>
        <p:txBody>
          <a:bodyPr>
            <a:normAutofit/>
          </a:bodyPr>
          <a:lstStyle/>
          <a:p>
            <a:r>
              <a:rPr lang="en-US"/>
              <a:t>Applying Scrum Agile Roles</a:t>
            </a:r>
            <a:endParaRPr lang="en-US" dirty="0"/>
          </a:p>
        </p:txBody>
      </p:sp>
      <p:graphicFrame>
        <p:nvGraphicFramePr>
          <p:cNvPr id="5" name="Content Placeholder 2">
            <a:extLst>
              <a:ext uri="{FF2B5EF4-FFF2-40B4-BE49-F238E27FC236}">
                <a16:creationId xmlns:a16="http://schemas.microsoft.com/office/drawing/2014/main" id="{8E230240-5DAB-D1DC-59A3-20E7E2ABD295}"/>
              </a:ext>
            </a:extLst>
          </p:cNvPr>
          <p:cNvGraphicFramePr>
            <a:graphicFrameLocks noGrp="1"/>
          </p:cNvGraphicFramePr>
          <p:nvPr>
            <p:ph idx="1"/>
            <p:extLst>
              <p:ext uri="{D42A27DB-BD31-4B8C-83A1-F6EECF244321}">
                <p14:modId xmlns:p14="http://schemas.microsoft.com/office/powerpoint/2010/main" val="19656129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8807245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3F464-2407-24DC-FB32-DFBBDB0CBE1B}"/>
              </a:ext>
            </a:extLst>
          </p:cNvPr>
          <p:cNvSpPr>
            <a:spLocks noGrp="1"/>
          </p:cNvSpPr>
          <p:nvPr>
            <p:ph type="title"/>
          </p:nvPr>
        </p:nvSpPr>
        <p:spPr>
          <a:xfrm>
            <a:off x="793662" y="386930"/>
            <a:ext cx="10066122" cy="1298448"/>
          </a:xfrm>
        </p:spPr>
        <p:txBody>
          <a:bodyPr anchor="b">
            <a:normAutofit/>
          </a:bodyPr>
          <a:lstStyle/>
          <a:p>
            <a:r>
              <a:rPr lang="en-US" sz="4800"/>
              <a:t>Reflection on Role Rotation</a:t>
            </a:r>
          </a:p>
        </p:txBody>
      </p:sp>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65C8CD-E11E-3145-0D27-731C9B2566FF}"/>
              </a:ext>
            </a:extLst>
          </p:cNvPr>
          <p:cNvSpPr>
            <a:spLocks noGrp="1"/>
          </p:cNvSpPr>
          <p:nvPr>
            <p:ph idx="1"/>
          </p:nvPr>
        </p:nvSpPr>
        <p:spPr>
          <a:xfrm>
            <a:off x="793661" y="2599509"/>
            <a:ext cx="4530898" cy="3639450"/>
          </a:xfrm>
        </p:spPr>
        <p:txBody>
          <a:bodyPr anchor="ctr">
            <a:normAutofit/>
          </a:bodyPr>
          <a:lstStyle/>
          <a:p>
            <a:r>
              <a:rPr lang="en-US" sz="1900"/>
              <a:t>I gained a deep understanding of Agile Scrum team dynamics through role rotation. This fostered empathy across functions and emphasized the importance of each role in producing high-quality software. I became more aware of the challenges and processes involved in using iterative development to transform user requirements into workable, tested software. In addition to contributing to the project's success, this rotation helped me develop myself as a potential Agile practitioner.</a:t>
            </a:r>
          </a:p>
          <a:p>
            <a:endParaRPr lang="en-US" sz="1900"/>
          </a:p>
        </p:txBody>
      </p:sp>
      <p:pic>
        <p:nvPicPr>
          <p:cNvPr id="8" name="Picture 7" descr="A person on a ladder and a person on a ladder&#10;&#10;AI-generated content may be incorrect.">
            <a:extLst>
              <a:ext uri="{FF2B5EF4-FFF2-40B4-BE49-F238E27FC236}">
                <a16:creationId xmlns:a16="http://schemas.microsoft.com/office/drawing/2014/main" id="{B781BDDD-C0B2-8530-11FE-C044315A92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053808"/>
            <a:ext cx="5150277" cy="2575138"/>
          </a:xfrm>
          <a:prstGeom prst="rect">
            <a:avLst/>
          </a:prstGeom>
        </p:spPr>
      </p:pic>
      <p:sp>
        <p:nvSpPr>
          <p:cNvPr id="19" name="Rectangle 18">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1695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1F9FB-940E-AFCF-6568-E74896F3851F}"/>
              </a:ext>
            </a:extLst>
          </p:cNvPr>
          <p:cNvSpPr>
            <a:spLocks noGrp="1"/>
          </p:cNvSpPr>
          <p:nvPr>
            <p:ph type="title"/>
          </p:nvPr>
        </p:nvSpPr>
        <p:spPr>
          <a:xfrm>
            <a:off x="640080" y="4777739"/>
            <a:ext cx="3418990" cy="1412119"/>
          </a:xfrm>
        </p:spPr>
        <p:txBody>
          <a:bodyPr>
            <a:normAutofit/>
          </a:bodyPr>
          <a:lstStyle/>
          <a:p>
            <a:r>
              <a:rPr lang="en-US"/>
              <a:t>RESOURCES: </a:t>
            </a:r>
          </a:p>
        </p:txBody>
      </p:sp>
      <p:pic>
        <p:nvPicPr>
          <p:cNvPr id="5" name="Picture 4" descr="A hand touching a search bar&#10;&#10;AI-generated content may be incorrect.">
            <a:extLst>
              <a:ext uri="{FF2B5EF4-FFF2-40B4-BE49-F238E27FC236}">
                <a16:creationId xmlns:a16="http://schemas.microsoft.com/office/drawing/2014/main" id="{A2C6E1E8-79A3-BEDE-1C42-DCF0EB4A1E89}"/>
              </a:ext>
            </a:extLst>
          </p:cNvPr>
          <p:cNvPicPr>
            <a:picLocks noChangeAspect="1"/>
          </p:cNvPicPr>
          <p:nvPr/>
        </p:nvPicPr>
        <p:blipFill>
          <a:blip r:embed="rId2">
            <a:extLst>
              <a:ext uri="{28A0092B-C50C-407E-A947-70E740481C1C}">
                <a14:useLocalDpi xmlns:a14="http://schemas.microsoft.com/office/drawing/2010/main" val="0"/>
              </a:ext>
            </a:extLst>
          </a:blip>
          <a:srcRect t="5326" b="44656"/>
          <a:stretch>
            <a:fillRect/>
          </a:stretch>
        </p:blipFill>
        <p:spPr>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p:spPr>
      </p:pic>
      <p:sp>
        <p:nvSpPr>
          <p:cNvPr id="19" name="sketch line">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61305" y="5468206"/>
            <a:ext cx="1371600" cy="18288"/>
          </a:xfrm>
          <a:custGeom>
            <a:avLst/>
            <a:gdLst>
              <a:gd name="connsiteX0" fmla="*/ 0 w 1371600"/>
              <a:gd name="connsiteY0" fmla="*/ 0 h 18288"/>
              <a:gd name="connsiteX1" fmla="*/ 685800 w 1371600"/>
              <a:gd name="connsiteY1" fmla="*/ 0 h 18288"/>
              <a:gd name="connsiteX2" fmla="*/ 1371600 w 1371600"/>
              <a:gd name="connsiteY2" fmla="*/ 0 h 18288"/>
              <a:gd name="connsiteX3" fmla="*/ 1371600 w 1371600"/>
              <a:gd name="connsiteY3" fmla="*/ 18288 h 18288"/>
              <a:gd name="connsiteX4" fmla="*/ 713232 w 1371600"/>
              <a:gd name="connsiteY4" fmla="*/ 18288 h 18288"/>
              <a:gd name="connsiteX5" fmla="*/ 0 w 1371600"/>
              <a:gd name="connsiteY5" fmla="*/ 18288 h 18288"/>
              <a:gd name="connsiteX6" fmla="*/ 0 w 1371600"/>
              <a:gd name="connsiteY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18288" fill="none" extrusionOk="0">
                <a:moveTo>
                  <a:pt x="0" y="0"/>
                </a:moveTo>
                <a:cubicBezTo>
                  <a:pt x="247303" y="31625"/>
                  <a:pt x="422310" y="-25629"/>
                  <a:pt x="685800" y="0"/>
                </a:cubicBezTo>
                <a:cubicBezTo>
                  <a:pt x="949290" y="25629"/>
                  <a:pt x="1192357" y="6696"/>
                  <a:pt x="1371600" y="0"/>
                </a:cubicBezTo>
                <a:cubicBezTo>
                  <a:pt x="1371355" y="6649"/>
                  <a:pt x="1371915" y="11310"/>
                  <a:pt x="1371600" y="18288"/>
                </a:cubicBezTo>
                <a:cubicBezTo>
                  <a:pt x="1107995" y="26464"/>
                  <a:pt x="1033361" y="32942"/>
                  <a:pt x="713232" y="18288"/>
                </a:cubicBezTo>
                <a:cubicBezTo>
                  <a:pt x="393103" y="3634"/>
                  <a:pt x="289343" y="43221"/>
                  <a:pt x="0" y="18288"/>
                </a:cubicBezTo>
                <a:cubicBezTo>
                  <a:pt x="-459" y="11562"/>
                  <a:pt x="-31" y="5093"/>
                  <a:pt x="0" y="0"/>
                </a:cubicBezTo>
                <a:close/>
              </a:path>
              <a:path w="1371600" h="18288" stroke="0" extrusionOk="0">
                <a:moveTo>
                  <a:pt x="0" y="0"/>
                </a:moveTo>
                <a:cubicBezTo>
                  <a:pt x="170249" y="-24099"/>
                  <a:pt x="504634" y="14338"/>
                  <a:pt x="644652" y="0"/>
                </a:cubicBezTo>
                <a:cubicBezTo>
                  <a:pt x="784670" y="-14338"/>
                  <a:pt x="1087773" y="8679"/>
                  <a:pt x="1371600" y="0"/>
                </a:cubicBezTo>
                <a:cubicBezTo>
                  <a:pt x="1372456" y="3662"/>
                  <a:pt x="1371030" y="13946"/>
                  <a:pt x="1371600" y="18288"/>
                </a:cubicBezTo>
                <a:cubicBezTo>
                  <a:pt x="1176823" y="-1409"/>
                  <a:pt x="900830" y="9989"/>
                  <a:pt x="713232" y="18288"/>
                </a:cubicBezTo>
                <a:cubicBezTo>
                  <a:pt x="525634" y="26587"/>
                  <a:pt x="282837" y="5724"/>
                  <a:pt x="0" y="18288"/>
                </a:cubicBezTo>
                <a:cubicBezTo>
                  <a:pt x="367" y="13143"/>
                  <a:pt x="-823" y="584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61569767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D4FEF9-A055-7FE6-A909-B030BF35F183}"/>
              </a:ext>
            </a:extLst>
          </p:cNvPr>
          <p:cNvSpPr>
            <a:spLocks noGrp="1"/>
          </p:cNvSpPr>
          <p:nvPr>
            <p:ph idx="1"/>
          </p:nvPr>
        </p:nvSpPr>
        <p:spPr>
          <a:xfrm>
            <a:off x="4654294" y="4777739"/>
            <a:ext cx="6897626" cy="1399223"/>
          </a:xfrm>
        </p:spPr>
        <p:txBody>
          <a:bodyPr anchor="ctr">
            <a:normAutofit/>
          </a:bodyPr>
          <a:lstStyle/>
          <a:p>
            <a:pPr lvl="2"/>
            <a:r>
              <a:rPr lang="en-US" sz="1700"/>
              <a:t>Schwabar (2020). Scrum Guide </a:t>
            </a:r>
            <a:r>
              <a:rPr lang="en-US" sz="1700" u="sng">
                <a:hlinkClick r:id="rId3"/>
              </a:rPr>
              <a:t>https://scrumguides.org/</a:t>
            </a:r>
            <a:endParaRPr lang="en-US" sz="1700"/>
          </a:p>
          <a:p>
            <a:pPr lvl="2"/>
            <a:r>
              <a:rPr lang="en-US" sz="1700"/>
              <a:t>Jansen, Brinkkemper (2009) </a:t>
            </a:r>
            <a:r>
              <a:rPr lang="en-US" sz="1700" u="sng">
                <a:hlinkClick r:id="rId4"/>
              </a:rPr>
              <a:t>https://www.sciencedirect.com/science/article/abs/pii/S0164121209000855?via%3Dihub</a:t>
            </a:r>
            <a:endParaRPr lang="en-US" sz="1700"/>
          </a:p>
          <a:p>
            <a:pPr lvl="2"/>
            <a:r>
              <a:rPr lang="en-US" sz="1700"/>
              <a:t>Project management institute (PMI). (2017) </a:t>
            </a:r>
          </a:p>
          <a:p>
            <a:endParaRPr lang="en-US" sz="1700"/>
          </a:p>
        </p:txBody>
      </p:sp>
    </p:spTree>
    <p:extLst>
      <p:ext uri="{BB962C8B-B14F-4D97-AF65-F5344CB8AC3E}">
        <p14:creationId xmlns:p14="http://schemas.microsoft.com/office/powerpoint/2010/main" val="4020418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311</Words>
  <Application>Microsoft Office PowerPoint</Application>
  <PresentationFormat>Widescreen</PresentationFormat>
  <Paragraphs>22</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Calibri</vt:lpstr>
      <vt:lpstr>Office Theme</vt:lpstr>
      <vt:lpstr>Sprint Review and Retrospective</vt:lpstr>
      <vt:lpstr>REVIEW OF AGILE SCRUM ROLES</vt:lpstr>
      <vt:lpstr>Applying Scrum Agile Roles</vt:lpstr>
      <vt:lpstr>Reflection on Role Rotation</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raneen yahya</dc:creator>
  <cp:lastModifiedBy>raneen yahya</cp:lastModifiedBy>
  <cp:revision>1</cp:revision>
  <dcterms:created xsi:type="dcterms:W3CDTF">2025-06-23T03:19:23Z</dcterms:created>
  <dcterms:modified xsi:type="dcterms:W3CDTF">2025-06-23T04:15:26Z</dcterms:modified>
</cp:coreProperties>
</file>