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4" r:id="rId4"/>
    <p:sldId id="277" r:id="rId5"/>
    <p:sldId id="308" r:id="rId6"/>
    <p:sldId id="311" r:id="rId7"/>
    <p:sldId id="383" r:id="rId8"/>
    <p:sldId id="312" r:id="rId9"/>
    <p:sldId id="313" r:id="rId10"/>
    <p:sldId id="400" r:id="rId11"/>
    <p:sldId id="406" r:id="rId12"/>
    <p:sldId id="407" r:id="rId13"/>
    <p:sldId id="419" r:id="rId14"/>
    <p:sldId id="420" r:id="rId15"/>
    <p:sldId id="421" r:id="rId16"/>
    <p:sldId id="401" r:id="rId17"/>
    <p:sldId id="416" r:id="rId18"/>
    <p:sldId id="417" r:id="rId19"/>
    <p:sldId id="418" r:id="rId20"/>
    <p:sldId id="384" r:id="rId21"/>
    <p:sldId id="408" r:id="rId22"/>
    <p:sldId id="409" r:id="rId23"/>
    <p:sldId id="402" r:id="rId24"/>
    <p:sldId id="410" r:id="rId25"/>
    <p:sldId id="411" r:id="rId26"/>
    <p:sldId id="403" r:id="rId27"/>
    <p:sldId id="389" r:id="rId28"/>
    <p:sldId id="390" r:id="rId29"/>
    <p:sldId id="412" r:id="rId30"/>
    <p:sldId id="413" r:id="rId31"/>
    <p:sldId id="404" r:id="rId32"/>
    <p:sldId id="395" r:id="rId33"/>
    <p:sldId id="414" r:id="rId34"/>
    <p:sldId id="415" r:id="rId35"/>
    <p:sldId id="405" r:id="rId36"/>
    <p:sldId id="370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DB68"/>
    <a:srgbClr val="000000"/>
    <a:srgbClr val="979797"/>
    <a:srgbClr val="1D3772"/>
    <a:srgbClr val="3CD85D"/>
    <a:srgbClr val="35D758"/>
    <a:srgbClr val="77E48F"/>
    <a:srgbClr val="22A825"/>
    <a:srgbClr val="2D9C4D"/>
    <a:srgbClr val="71D5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58" autoAdjust="0"/>
    <p:restoredTop sz="94660"/>
  </p:normalViewPr>
  <p:slideViewPr>
    <p:cSldViewPr snapToGrid="0">
      <p:cViewPr varScale="1">
        <p:scale>
          <a:sx n="90" d="100"/>
          <a:sy n="90" d="100"/>
        </p:scale>
        <p:origin x="7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6AB9-307B-4998-8563-E2ACC34AB8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EFDDC4-5A3A-4653-932E-564355C412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DDA34-D498-44D9-9670-92C03BD4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A63C7-CF39-4DA9-9770-EE7AFB2CF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76C4-12BF-4F2E-9BC0-F9284547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182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0242D-3C7E-4FB1-8D84-4822B7B83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3017C-CB29-4FC8-ABA1-9750CED700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A620B-5943-462B-904D-8D619E89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46948-81CB-49FB-8544-E9114E2F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778C9-CF6A-4180-AA95-C58678088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1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106A87-2A06-41FC-8B37-8DBA013755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CD9DBD-E46F-4307-958E-527156F9D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83555-250E-442B-94FD-B860B0E60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858DE-04A2-4E02-80BD-AB2A102B1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C3EBF8-A25B-4586-8A06-D6CB4A28F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93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CE2B6-52EE-41E1-8035-9A46903B8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4C00C-4E42-4EFE-BDB5-331AD7B7C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2D2A8-7B39-4463-9771-7928B1F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AECDD-9B96-4410-93E6-4EF0EE3B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2639AA-CD7C-4797-A5A7-61D15ABFC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9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62762-D986-4D57-8E63-A1159B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7266C-BFA6-4AC6-A5C7-BB81FD80F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FF0F9-F81C-48C6-A1DA-05C757A6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A508A-22EF-4EA9-8D09-87F71E455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2D64B-0D64-4A80-98C2-4C976692C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760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30E7E-65CC-4D1A-AAAC-180D3B38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29EC-939A-4A4E-8F02-8A4ABB14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A3234-F4F4-4A7D-99C9-59472827D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4D1EC0-8E43-48DC-AFB3-8BA0BB8F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CA1FF-DA21-4ECA-AC08-3C53DF3C9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109BA0-DC40-4CCE-9427-355CAB3DE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109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0FDF6-39FF-4CA1-B1D5-BCCF81E86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90331-189C-4DB8-84A9-D11BD3D094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88411E-AD7F-4035-93B2-B6F164A4AF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ED5D-8C5F-4FAA-B4AF-811B0EB0F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156B2C-3B53-493A-8229-0137D6DC2A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E60C6B-2F61-4B7C-991B-56D5CFE4A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014738-E540-4ED2-82FB-C5D5FABB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D6D36-B804-40F1-A091-8D2E08EB5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38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722C9-490F-43AA-8AAF-1D5A35192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36B83-0872-4849-AA74-014F4EAE9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9022F8-7638-446A-A55B-1A4C10B83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780AE3-3EDA-404C-B4CD-CB7038DD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19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EE5DD7-F84D-4A87-9D4B-C8413489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668751-E701-49BF-A3E2-50C87EBF0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DE5AA-BADE-4639-8C3F-5F9E879A7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32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3978F-13CB-4207-B2E8-1B3D5B8B7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17BAE-2BEB-4D84-B7C7-FCC2D8A7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8AD65-7178-4559-B179-70577942CF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B1AD6A-6696-4ED2-9D75-FAEDD5BC5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4BF47-083A-4494-9DF3-E0E5CC6B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275B9-9479-4E55-900A-C461CBED7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75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74425-61FE-412A-BD7B-BE1051992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8502A4-F204-473D-8192-9EE55AF2F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DC850E-7FFD-4FAA-B7B7-457071ECCA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87C323-DDA4-4CB5-9F62-0E6AECAAC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D1B81-12AB-4E6B-9203-459F51E0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94D7B-02A4-4349-BA99-E073D3E34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616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60FDD6-B259-413D-A69B-CA329F4DA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12F7B-0520-47AD-AF02-DB71F689B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37FDB-A63B-442D-9872-A1619D848E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57D63F-CBB7-4658-974A-C1B00EA3B7FB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8224-2BED-4349-9CD2-76EC0C1379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D06B8-3A8A-491D-A90E-7552F5B61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11915-19FC-439A-B197-424CA7C460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3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E80BE-AD15-4270-8D1E-7D72940CDB04}"/>
              </a:ext>
            </a:extLst>
          </p:cNvPr>
          <p:cNvSpPr txBox="1"/>
          <p:nvPr/>
        </p:nvSpPr>
        <p:spPr>
          <a:xfrm>
            <a:off x="4338494" y="3429000"/>
            <a:ext cx="3515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SYSTEM</a:t>
            </a:r>
            <a:endParaRPr lang="en-US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7CA99-6E17-494D-AE6E-34AFB2104C4F}"/>
              </a:ext>
            </a:extLst>
          </p:cNvPr>
          <p:cNvSpPr txBox="1"/>
          <p:nvPr/>
        </p:nvSpPr>
        <p:spPr>
          <a:xfrm>
            <a:off x="917944" y="2105561"/>
            <a:ext cx="10356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49DB68"/>
                </a:solidFill>
              </a:rPr>
              <a:t>SCHOOL MANAGEMENT</a:t>
            </a:r>
          </a:p>
        </p:txBody>
      </p:sp>
    </p:spTree>
    <p:extLst>
      <p:ext uri="{BB962C8B-B14F-4D97-AF65-F5344CB8AC3E}">
        <p14:creationId xmlns:p14="http://schemas.microsoft.com/office/powerpoint/2010/main" val="3767726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0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/>
              </a:rPr>
              <a:t>إدارة المدرسة </a:t>
            </a:r>
            <a:r>
              <a:rPr lang="ar-SA" sz="3600" dirty="0">
                <a:solidFill>
                  <a:schemeClr val="bg1"/>
                </a:solidFill>
                <a:cs typeface="Hacen Tunisia Lt" panose="02000500000000000000"/>
              </a:rPr>
              <a:t>لفرز الطلاب على الشعب</a:t>
            </a: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/>
              </a:rPr>
              <a:t>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940786905"/>
      </p:ext>
    </p:extLst>
  </p:cSld>
  <p:clrMapOvr>
    <a:masterClrMapping/>
  </p:clrMapOvr>
  <p:transition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161072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0E8599-0DFA-43AD-929A-39201973AA44}"/>
              </a:ext>
            </a:extLst>
          </p:cNvPr>
          <p:cNvSpPr txBox="1"/>
          <p:nvPr/>
        </p:nvSpPr>
        <p:spPr>
          <a:xfrm>
            <a:off x="599025" y="3141717"/>
            <a:ext cx="110642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الفرز الأوتوماتيكي.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6333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اطلاع الطالب وولي الأمر على حسابه.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9278878"/>
      </p:ext>
    </p:extLst>
  </p:cSld>
  <p:clrMapOvr>
    <a:masterClrMapping/>
  </p:clrMapOvr>
  <p:transition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768627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180C2A-177E-4119-AB89-B2BFD9AECA42}"/>
              </a:ext>
            </a:extLst>
          </p:cNvPr>
          <p:cNvGrpSpPr/>
          <p:nvPr/>
        </p:nvGrpSpPr>
        <p:grpSpPr>
          <a:xfrm>
            <a:off x="1143000" y="2244478"/>
            <a:ext cx="10414830" cy="2466737"/>
            <a:chOff x="1277560" y="654920"/>
            <a:chExt cx="9343922" cy="41594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BDC44-32B9-4978-9AE4-3EF6D748DAF8}"/>
                </a:ext>
              </a:extLst>
            </p:cNvPr>
            <p:cNvSpPr txBox="1"/>
            <p:nvPr/>
          </p:nvSpPr>
          <p:spPr>
            <a:xfrm>
              <a:off x="1444393" y="654920"/>
              <a:ext cx="9177088" cy="2024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  <a:latin typeface="Hacen Tunisia Lt" panose="02000500000000000000" pitchFamily="2" charset="-78"/>
                  <a:cs typeface="Hacen Tunisia Lt" panose="02000500000000000000" pitchFamily="2" charset="-78"/>
                </a:rPr>
                <a:t>صلاحيات الطالب وولي الأمر.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  <a:p>
              <a:pPr marL="457200" indent="-457200" algn="r" rtl="1">
                <a:buFont typeface="Arial" panose="020B0604020202020204" pitchFamily="34" charset="0"/>
                <a:buChar char="•"/>
              </a:pP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0C8E03-1FD4-4F1B-B831-F6B873264297}"/>
                </a:ext>
              </a:extLst>
            </p:cNvPr>
            <p:cNvSpPr txBox="1"/>
            <p:nvPr/>
          </p:nvSpPr>
          <p:spPr>
            <a:xfrm>
              <a:off x="1277560" y="3724534"/>
              <a:ext cx="9343922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إرسال الشكاوى.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40DEDED-9A31-4703-AB44-97082FCFAF9A}"/>
              </a:ext>
            </a:extLst>
          </p:cNvPr>
          <p:cNvSpPr txBox="1"/>
          <p:nvPr/>
        </p:nvSpPr>
        <p:spPr>
          <a:xfrm>
            <a:off x="599025" y="3141717"/>
            <a:ext cx="11064240" cy="64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</a:rPr>
              <a:t>قسم خاص للمحتوى العلمي والوظائف.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4004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لحسابات الأساتذة ومعلوماتهم.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43223854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اطلاع الأستاذ على حسابه.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93477914"/>
      </p:ext>
    </p:extLst>
  </p:cSld>
  <p:clrMapOvr>
    <a:masterClrMapping/>
  </p:clrMapOvr>
  <p:transition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740674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180C2A-177E-4119-AB89-B2BFD9AECA42}"/>
              </a:ext>
            </a:extLst>
          </p:cNvPr>
          <p:cNvGrpSpPr/>
          <p:nvPr/>
        </p:nvGrpSpPr>
        <p:grpSpPr>
          <a:xfrm>
            <a:off x="1143000" y="2244478"/>
            <a:ext cx="10414830" cy="2466737"/>
            <a:chOff x="1277560" y="654920"/>
            <a:chExt cx="9343922" cy="41594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BDC44-32B9-4978-9AE4-3EF6D748DAF8}"/>
                </a:ext>
              </a:extLst>
            </p:cNvPr>
            <p:cNvSpPr txBox="1"/>
            <p:nvPr/>
          </p:nvSpPr>
          <p:spPr>
            <a:xfrm>
              <a:off x="1444393" y="654920"/>
              <a:ext cx="9177088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برنامج دوام الأستاذ معمم.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0C8E03-1FD4-4F1B-B831-F6B873264297}"/>
                </a:ext>
              </a:extLst>
            </p:cNvPr>
            <p:cNvSpPr txBox="1"/>
            <p:nvPr/>
          </p:nvSpPr>
          <p:spPr>
            <a:xfrm>
              <a:off x="1277560" y="3724534"/>
              <a:ext cx="9343922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صلاحيات كل أستاذ.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874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E80BE-AD15-4270-8D1E-7D72940CDB04}"/>
              </a:ext>
            </a:extLst>
          </p:cNvPr>
          <p:cNvSpPr txBox="1"/>
          <p:nvPr/>
        </p:nvSpPr>
        <p:spPr>
          <a:xfrm>
            <a:off x="4338494" y="3429000"/>
            <a:ext cx="35150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SYSTEM</a:t>
            </a:r>
            <a:endParaRPr lang="en-US" sz="11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B7CA99-6E17-494D-AE6E-34AFB2104C4F}"/>
              </a:ext>
            </a:extLst>
          </p:cNvPr>
          <p:cNvSpPr txBox="1"/>
          <p:nvPr/>
        </p:nvSpPr>
        <p:spPr>
          <a:xfrm>
            <a:off x="917944" y="2105561"/>
            <a:ext cx="103561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49DB68"/>
                </a:solidFill>
              </a:rPr>
              <a:t>SCHOOL MANAGEMENT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A661B70-195C-43FD-BBBB-20E52A90E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17945" y="1143002"/>
            <a:ext cx="691876" cy="228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0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للعمليات المتعلقة ببرنامج الدوام.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73745035"/>
      </p:ext>
    </p:extLst>
  </p:cSld>
  <p:clrMapOvr>
    <a:masterClrMapping/>
  </p:clrMapOvr>
  <p:transition>
    <p:wip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202676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8180C2A-177E-4119-AB89-B2BFD9AECA42}"/>
              </a:ext>
            </a:extLst>
          </p:cNvPr>
          <p:cNvGrpSpPr/>
          <p:nvPr/>
        </p:nvGrpSpPr>
        <p:grpSpPr>
          <a:xfrm>
            <a:off x="1143000" y="2244478"/>
            <a:ext cx="10414830" cy="2466737"/>
            <a:chOff x="1277560" y="654920"/>
            <a:chExt cx="9343922" cy="415947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3BDC44-32B9-4978-9AE4-3EF6D748DAF8}"/>
                </a:ext>
              </a:extLst>
            </p:cNvPr>
            <p:cNvSpPr txBox="1"/>
            <p:nvPr/>
          </p:nvSpPr>
          <p:spPr>
            <a:xfrm>
              <a:off x="1444393" y="654920"/>
              <a:ext cx="9177088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ديناميكية البرنامج المدرسي.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70C8E03-1FD4-4F1B-B831-F6B873264297}"/>
                </a:ext>
              </a:extLst>
            </p:cNvPr>
            <p:cNvSpPr txBox="1"/>
            <p:nvPr/>
          </p:nvSpPr>
          <p:spPr>
            <a:xfrm>
              <a:off x="1277560" y="3724534"/>
              <a:ext cx="9343922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إمكانية طباعة البرنامج المدرسي.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435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للعمليات </a:t>
            </a:r>
            <a:r>
              <a:rPr lang="ar-SA" sz="3600" dirty="0">
                <a:solidFill>
                  <a:schemeClr val="bg1"/>
                </a:solidFill>
              </a:rPr>
              <a:t>المتعلقة بالعلامات</a:t>
            </a: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3907635"/>
      </p:ext>
    </p:extLst>
  </p:cSld>
  <p:clrMapOvr>
    <a:masterClrMapping/>
  </p:clrMapOvr>
  <p:transition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830004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3F448-0A14-43BB-A785-A916E1BF9705}"/>
              </a:ext>
            </a:extLst>
          </p:cNvPr>
          <p:cNvGrpSpPr/>
          <p:nvPr/>
        </p:nvGrpSpPr>
        <p:grpSpPr>
          <a:xfrm>
            <a:off x="1143000" y="2244478"/>
            <a:ext cx="10485120" cy="2466737"/>
            <a:chOff x="1277560" y="654920"/>
            <a:chExt cx="9406984" cy="415947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9AD91EF-0673-4797-A1A4-208DBCE02C66}"/>
                </a:ext>
              </a:extLst>
            </p:cNvPr>
            <p:cNvSpPr txBox="1"/>
            <p:nvPr/>
          </p:nvSpPr>
          <p:spPr>
            <a:xfrm>
              <a:off x="1507456" y="654920"/>
              <a:ext cx="9177088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ترتيب علامات طلاب صف أو شعبة بامتحان معين.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9A2157F-5024-479A-8AF8-8729D2322259}"/>
                </a:ext>
              </a:extLst>
            </p:cNvPr>
            <p:cNvSpPr txBox="1"/>
            <p:nvPr/>
          </p:nvSpPr>
          <p:spPr>
            <a:xfrm>
              <a:off x="1277560" y="3724534"/>
              <a:ext cx="9343922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طريقة توليد جلاء الطالب وإمكانية طباعته</a:t>
              </a:r>
              <a:r>
                <a:rPr lang="ar-SA" sz="3600" dirty="0">
                  <a:solidFill>
                    <a:schemeClr val="bg1"/>
                  </a:solidFill>
                  <a:latin typeface="Hacen Tunisia Lt" panose="02000500000000000000" pitchFamily="2" charset="-78"/>
                  <a:cs typeface="Hacen Tunisia Lt" panose="02000500000000000000" pitchFamily="2" charset="-78"/>
                </a:rPr>
                <a:t>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059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/>
              </a:rPr>
              <a:t>إدارة المدرسة للعمليات المتعلقة </a:t>
            </a:r>
            <a:r>
              <a:rPr lang="ar-SA" sz="3600" dirty="0">
                <a:solidFill>
                  <a:schemeClr val="bg1"/>
                </a:solidFill>
                <a:cs typeface="Hacen Tunisia Lt" panose="02000500000000000000"/>
              </a:rPr>
              <a:t>بغيابات الأساتذة والطلاب</a:t>
            </a: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/>
              </a:rPr>
              <a:t>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/>
            </a:endParaRPr>
          </a:p>
        </p:txBody>
      </p:sp>
    </p:spTree>
    <p:extLst>
      <p:ext uri="{BB962C8B-B14F-4D97-AF65-F5344CB8AC3E}">
        <p14:creationId xmlns:p14="http://schemas.microsoft.com/office/powerpoint/2010/main" val="1925465081"/>
      </p:ext>
    </p:extLst>
  </p:cSld>
  <p:clrMapOvr>
    <a:masterClrMapping/>
  </p:clrMapOvr>
  <p:transition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للعمليات المتعلقة ببرنامج الامتحان.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40372495"/>
      </p:ext>
    </p:extLst>
  </p:cSld>
  <p:clrMapOvr>
    <a:masterClrMapping/>
  </p:clrMapOvr>
  <p:transition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لنشر الإعلانات.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94541322"/>
      </p:ext>
    </p:extLst>
  </p:cSld>
  <p:clrMapOvr>
    <a:masterClrMapping/>
  </p:clrMapOvr>
  <p:transition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63156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7FDF411-4889-4E34-B5C0-36A0D54327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E38892-5053-4409-A18F-FF53B8FD02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4EA197-E8F8-478F-AC0A-6C1121E93FEE}"/>
              </a:ext>
            </a:extLst>
          </p:cNvPr>
          <p:cNvSpPr txBox="1"/>
          <p:nvPr/>
        </p:nvSpPr>
        <p:spPr>
          <a:xfrm>
            <a:off x="3883484" y="3982889"/>
            <a:ext cx="39695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9DB68"/>
                </a:solidFill>
              </a:rPr>
              <a:t>SCHOO</a:t>
            </a:r>
            <a:endParaRPr lang="en-US" sz="8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B5DE2-2A03-4601-9D92-639DD1BBA063}"/>
              </a:ext>
            </a:extLst>
          </p:cNvPr>
          <p:cNvSpPr txBox="1"/>
          <p:nvPr/>
        </p:nvSpPr>
        <p:spPr>
          <a:xfrm>
            <a:off x="6970956" y="3982888"/>
            <a:ext cx="16638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9DB68"/>
                </a:solidFill>
              </a:rPr>
              <a:t>INK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EE5BE90-C01D-48E9-B567-26271E72546F}"/>
              </a:ext>
            </a:extLst>
          </p:cNvPr>
          <p:cNvGrpSpPr/>
          <p:nvPr/>
        </p:nvGrpSpPr>
        <p:grpSpPr>
          <a:xfrm>
            <a:off x="4552951" y="3297238"/>
            <a:ext cx="127000" cy="703262"/>
            <a:chOff x="4552951" y="3297238"/>
            <a:chExt cx="127000" cy="703262"/>
          </a:xfrm>
        </p:grpSpPr>
        <p:sp>
          <p:nvSpPr>
            <p:cNvPr id="13" name="Line 5">
              <a:extLst>
                <a:ext uri="{FF2B5EF4-FFF2-40B4-BE49-F238E27FC236}">
                  <a16:creationId xmlns:a16="http://schemas.microsoft.com/office/drawing/2014/main" id="{3EA5F96D-EB30-4E37-88A4-D19394DDF1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16451" y="3297238"/>
              <a:ext cx="0" cy="555625"/>
            </a:xfrm>
            <a:prstGeom prst="line">
              <a:avLst/>
            </a:prstGeom>
            <a:noFill/>
            <a:ln w="365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6">
              <a:extLst>
                <a:ext uri="{FF2B5EF4-FFF2-40B4-BE49-F238E27FC236}">
                  <a16:creationId xmlns:a16="http://schemas.microsoft.com/office/drawing/2014/main" id="{102BEBBF-F8D8-4EBF-BEA7-65BBABEF3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2951" y="3565525"/>
              <a:ext cx="127000" cy="120650"/>
            </a:xfrm>
            <a:prstGeom prst="ellipse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C6116240-6EC5-41A1-8F70-6BD6FB49714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4538" y="3775075"/>
              <a:ext cx="125413" cy="225425"/>
            </a:xfrm>
            <a:custGeom>
              <a:avLst/>
              <a:gdLst>
                <a:gd name="T0" fmla="*/ 91 w 91"/>
                <a:gd name="T1" fmla="*/ 164 h 164"/>
                <a:gd name="T2" fmla="*/ 91 w 91"/>
                <a:gd name="T3" fmla="*/ 60 h 164"/>
                <a:gd name="T4" fmla="*/ 68 w 91"/>
                <a:gd name="T5" fmla="*/ 14 h 164"/>
                <a:gd name="T6" fmla="*/ 22 w 91"/>
                <a:gd name="T7" fmla="*/ 14 h 164"/>
                <a:gd name="T8" fmla="*/ 0 w 91"/>
                <a:gd name="T9" fmla="*/ 59 h 164"/>
                <a:gd name="T10" fmla="*/ 0 w 91"/>
                <a:gd name="T11" fmla="*/ 164 h 164"/>
                <a:gd name="T12" fmla="*/ 91 w 91"/>
                <a:gd name="T1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1" h="164">
                  <a:moveTo>
                    <a:pt x="91" y="164"/>
                  </a:moveTo>
                  <a:cubicBezTo>
                    <a:pt x="91" y="60"/>
                    <a:pt x="91" y="60"/>
                    <a:pt x="91" y="60"/>
                  </a:cubicBezTo>
                  <a:cubicBezTo>
                    <a:pt x="91" y="42"/>
                    <a:pt x="83" y="25"/>
                    <a:pt x="68" y="14"/>
                  </a:cubicBezTo>
                  <a:cubicBezTo>
                    <a:pt x="50" y="0"/>
                    <a:pt x="34" y="5"/>
                    <a:pt x="22" y="14"/>
                  </a:cubicBezTo>
                  <a:cubicBezTo>
                    <a:pt x="8" y="25"/>
                    <a:pt x="0" y="41"/>
                    <a:pt x="0" y="59"/>
                  </a:cubicBezTo>
                  <a:cubicBezTo>
                    <a:pt x="0" y="164"/>
                    <a:pt x="0" y="164"/>
                    <a:pt x="0" y="164"/>
                  </a:cubicBezTo>
                  <a:lnTo>
                    <a:pt x="91" y="1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Freeform 8">
            <a:extLst>
              <a:ext uri="{FF2B5EF4-FFF2-40B4-BE49-F238E27FC236}">
                <a16:creationId xmlns:a16="http://schemas.microsoft.com/office/drawing/2014/main" id="{A5085F7D-397E-48E3-9C4E-30492A2F229A}"/>
              </a:ext>
            </a:extLst>
          </p:cNvPr>
          <p:cNvSpPr>
            <a:spLocks/>
          </p:cNvSpPr>
          <p:nvPr/>
        </p:nvSpPr>
        <p:spPr bwMode="auto">
          <a:xfrm>
            <a:off x="4437063" y="1373188"/>
            <a:ext cx="3287713" cy="2535238"/>
          </a:xfrm>
          <a:custGeom>
            <a:avLst/>
            <a:gdLst>
              <a:gd name="T0" fmla="*/ 1826 w 2394"/>
              <a:gd name="T1" fmla="*/ 1831 h 1846"/>
              <a:gd name="T2" fmla="*/ 2368 w 2394"/>
              <a:gd name="T3" fmla="*/ 1276 h 1846"/>
              <a:gd name="T4" fmla="*/ 2368 w 2394"/>
              <a:gd name="T5" fmla="*/ 1181 h 1846"/>
              <a:gd name="T6" fmla="*/ 1245 w 2394"/>
              <a:gd name="T7" fmla="*/ 27 h 1846"/>
              <a:gd name="T8" fmla="*/ 1148 w 2394"/>
              <a:gd name="T9" fmla="*/ 27 h 1846"/>
              <a:gd name="T10" fmla="*/ 26 w 2394"/>
              <a:gd name="T11" fmla="*/ 1181 h 1846"/>
              <a:gd name="T12" fmla="*/ 26 w 2394"/>
              <a:gd name="T13" fmla="*/ 1276 h 1846"/>
              <a:gd name="T14" fmla="*/ 587 w 2394"/>
              <a:gd name="T15" fmla="*/ 1846 h 18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94" h="1846">
                <a:moveTo>
                  <a:pt x="1826" y="1831"/>
                </a:moveTo>
                <a:cubicBezTo>
                  <a:pt x="2368" y="1276"/>
                  <a:pt x="2368" y="1276"/>
                  <a:pt x="2368" y="1276"/>
                </a:cubicBezTo>
                <a:cubicBezTo>
                  <a:pt x="2394" y="1249"/>
                  <a:pt x="2394" y="1208"/>
                  <a:pt x="2368" y="1181"/>
                </a:cubicBezTo>
                <a:cubicBezTo>
                  <a:pt x="1245" y="27"/>
                  <a:pt x="1245" y="27"/>
                  <a:pt x="1245" y="27"/>
                </a:cubicBezTo>
                <a:cubicBezTo>
                  <a:pt x="1219" y="0"/>
                  <a:pt x="1175" y="0"/>
                  <a:pt x="1148" y="27"/>
                </a:cubicBezTo>
                <a:cubicBezTo>
                  <a:pt x="26" y="1181"/>
                  <a:pt x="26" y="1181"/>
                  <a:pt x="26" y="1181"/>
                </a:cubicBezTo>
                <a:cubicBezTo>
                  <a:pt x="0" y="1207"/>
                  <a:pt x="0" y="1249"/>
                  <a:pt x="26" y="1276"/>
                </a:cubicBezTo>
                <a:cubicBezTo>
                  <a:pt x="587" y="1846"/>
                  <a:pt x="587" y="1846"/>
                  <a:pt x="587" y="1846"/>
                </a:cubicBezTo>
              </a:path>
            </a:pathLst>
          </a:custGeom>
          <a:noFill/>
          <a:ln w="71438" cap="rnd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Oval 9">
            <a:extLst>
              <a:ext uri="{FF2B5EF4-FFF2-40B4-BE49-F238E27FC236}">
                <a16:creationId xmlns:a16="http://schemas.microsoft.com/office/drawing/2014/main" id="{DD9A1DBD-3A7A-4B7B-BF97-22B3A5E56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5663" y="2052638"/>
            <a:ext cx="311150" cy="311150"/>
          </a:xfrm>
          <a:prstGeom prst="ellipse">
            <a:avLst/>
          </a:prstGeom>
          <a:noFill/>
          <a:ln w="71438" cap="rnd">
            <a:solidFill>
              <a:srgbClr val="49DB6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Oval 10">
            <a:extLst>
              <a:ext uri="{FF2B5EF4-FFF2-40B4-BE49-F238E27FC236}">
                <a16:creationId xmlns:a16="http://schemas.microsoft.com/office/drawing/2014/main" id="{E70C5EBE-9F52-4C43-98CC-97E4EF34B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3826" y="2357438"/>
            <a:ext cx="265113" cy="265113"/>
          </a:xfrm>
          <a:prstGeom prst="ellipse">
            <a:avLst/>
          </a:prstGeom>
          <a:noFill/>
          <a:ln w="714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Oval 11">
            <a:extLst>
              <a:ext uri="{FF2B5EF4-FFF2-40B4-BE49-F238E27FC236}">
                <a16:creationId xmlns:a16="http://schemas.microsoft.com/office/drawing/2014/main" id="{A76869F1-9837-45F2-B34E-2ED97DAF4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1" y="2346325"/>
            <a:ext cx="287338" cy="285750"/>
          </a:xfrm>
          <a:prstGeom prst="ellipse">
            <a:avLst/>
          </a:prstGeom>
          <a:noFill/>
          <a:ln w="7143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2">
            <a:extLst>
              <a:ext uri="{FF2B5EF4-FFF2-40B4-BE49-F238E27FC236}">
                <a16:creationId xmlns:a16="http://schemas.microsoft.com/office/drawing/2014/main" id="{2A10CF0D-C231-41C5-848F-FF66C5F63719}"/>
              </a:ext>
            </a:extLst>
          </p:cNvPr>
          <p:cNvSpPr>
            <a:spLocks/>
          </p:cNvSpPr>
          <p:nvPr/>
        </p:nvSpPr>
        <p:spPr bwMode="auto">
          <a:xfrm>
            <a:off x="5249863" y="2770188"/>
            <a:ext cx="441325" cy="1138238"/>
          </a:xfrm>
          <a:custGeom>
            <a:avLst/>
            <a:gdLst>
              <a:gd name="T0" fmla="*/ 322 w 322"/>
              <a:gd name="T1" fmla="*/ 12 h 829"/>
              <a:gd name="T2" fmla="*/ 157 w 322"/>
              <a:gd name="T3" fmla="*/ 29 h 829"/>
              <a:gd name="T4" fmla="*/ 0 w 322"/>
              <a:gd name="T5" fmla="*/ 285 h 829"/>
              <a:gd name="T6" fmla="*/ 0 w 322"/>
              <a:gd name="T7" fmla="*/ 829 h 8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2" h="829">
                <a:moveTo>
                  <a:pt x="322" y="12"/>
                </a:moveTo>
                <a:cubicBezTo>
                  <a:pt x="272" y="0"/>
                  <a:pt x="216" y="1"/>
                  <a:pt x="157" y="29"/>
                </a:cubicBezTo>
                <a:cubicBezTo>
                  <a:pt x="59" y="76"/>
                  <a:pt x="0" y="177"/>
                  <a:pt x="0" y="285"/>
                </a:cubicBezTo>
                <a:cubicBezTo>
                  <a:pt x="0" y="829"/>
                  <a:pt x="0" y="829"/>
                  <a:pt x="0" y="829"/>
                </a:cubicBezTo>
              </a:path>
            </a:pathLst>
          </a:custGeom>
          <a:noFill/>
          <a:ln w="71438" cap="rnd">
            <a:solidFill>
              <a:srgbClr val="02020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49B927E7-D5B8-4DD4-A139-03D4CB8FA85C}"/>
              </a:ext>
            </a:extLst>
          </p:cNvPr>
          <p:cNvSpPr>
            <a:spLocks/>
          </p:cNvSpPr>
          <p:nvPr/>
        </p:nvSpPr>
        <p:spPr bwMode="auto">
          <a:xfrm>
            <a:off x="6500813" y="2770188"/>
            <a:ext cx="444500" cy="1106488"/>
          </a:xfrm>
          <a:custGeom>
            <a:avLst/>
            <a:gdLst>
              <a:gd name="T0" fmla="*/ 0 w 323"/>
              <a:gd name="T1" fmla="*/ 12 h 806"/>
              <a:gd name="T2" fmla="*/ 166 w 323"/>
              <a:gd name="T3" fmla="*/ 29 h 806"/>
              <a:gd name="T4" fmla="*/ 323 w 323"/>
              <a:gd name="T5" fmla="*/ 285 h 806"/>
              <a:gd name="T6" fmla="*/ 323 w 323"/>
              <a:gd name="T7" fmla="*/ 806 h 8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23" h="806">
                <a:moveTo>
                  <a:pt x="0" y="12"/>
                </a:moveTo>
                <a:cubicBezTo>
                  <a:pt x="51" y="0"/>
                  <a:pt x="107" y="1"/>
                  <a:pt x="166" y="29"/>
                </a:cubicBezTo>
                <a:cubicBezTo>
                  <a:pt x="263" y="76"/>
                  <a:pt x="323" y="177"/>
                  <a:pt x="323" y="285"/>
                </a:cubicBezTo>
                <a:cubicBezTo>
                  <a:pt x="323" y="806"/>
                  <a:pt x="323" y="806"/>
                  <a:pt x="323" y="806"/>
                </a:cubicBezTo>
              </a:path>
            </a:pathLst>
          </a:custGeom>
          <a:noFill/>
          <a:ln w="71438" cap="rnd">
            <a:solidFill>
              <a:srgbClr val="020202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CEC36215-C13A-4917-BC3A-CFF6FA0C5D03}"/>
              </a:ext>
            </a:extLst>
          </p:cNvPr>
          <p:cNvSpPr>
            <a:spLocks/>
          </p:cNvSpPr>
          <p:nvPr/>
        </p:nvSpPr>
        <p:spPr bwMode="auto">
          <a:xfrm>
            <a:off x="5686426" y="2530475"/>
            <a:ext cx="820738" cy="1373188"/>
          </a:xfrm>
          <a:custGeom>
            <a:avLst/>
            <a:gdLst>
              <a:gd name="T0" fmla="*/ 558 w 597"/>
              <a:gd name="T1" fmla="*/ 197 h 1000"/>
              <a:gd name="T2" fmla="*/ 447 w 597"/>
              <a:gd name="T3" fmla="*/ 431 h 1000"/>
              <a:gd name="T4" fmla="*/ 449 w 597"/>
              <a:gd name="T5" fmla="*/ 616 h 1000"/>
              <a:gd name="T6" fmla="*/ 499 w 597"/>
              <a:gd name="T7" fmla="*/ 728 h 1000"/>
              <a:gd name="T8" fmla="*/ 588 w 597"/>
              <a:gd name="T9" fmla="*/ 675 h 1000"/>
              <a:gd name="T10" fmla="*/ 594 w 597"/>
              <a:gd name="T11" fmla="*/ 633 h 1000"/>
              <a:gd name="T12" fmla="*/ 597 w 597"/>
              <a:gd name="T13" fmla="*/ 524 h 1000"/>
              <a:gd name="T14" fmla="*/ 597 w 597"/>
              <a:gd name="T15" fmla="*/ 301 h 1000"/>
              <a:gd name="T16" fmla="*/ 296 w 597"/>
              <a:gd name="T17" fmla="*/ 0 h 1000"/>
              <a:gd name="T18" fmla="*/ 295 w 597"/>
              <a:gd name="T19" fmla="*/ 0 h 1000"/>
              <a:gd name="T20" fmla="*/ 0 w 597"/>
              <a:gd name="T21" fmla="*/ 295 h 1000"/>
              <a:gd name="T22" fmla="*/ 0 w 597"/>
              <a:gd name="T23" fmla="*/ 874 h 1000"/>
              <a:gd name="T24" fmla="*/ 93 w 597"/>
              <a:gd name="T25" fmla="*/ 987 h 1000"/>
              <a:gd name="T26" fmla="*/ 182 w 597"/>
              <a:gd name="T27" fmla="*/ 824 h 1000"/>
              <a:gd name="T28" fmla="*/ 182 w 597"/>
              <a:gd name="T29" fmla="*/ 477 h 1000"/>
              <a:gd name="T30" fmla="*/ 33 w 597"/>
              <a:gd name="T31" fmla="*/ 203 h 10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97" h="1000">
                <a:moveTo>
                  <a:pt x="558" y="197"/>
                </a:moveTo>
                <a:cubicBezTo>
                  <a:pt x="480" y="257"/>
                  <a:pt x="454" y="318"/>
                  <a:pt x="447" y="431"/>
                </a:cubicBezTo>
                <a:cubicBezTo>
                  <a:pt x="449" y="616"/>
                  <a:pt x="449" y="616"/>
                  <a:pt x="449" y="616"/>
                </a:cubicBezTo>
                <a:cubicBezTo>
                  <a:pt x="449" y="616"/>
                  <a:pt x="448" y="710"/>
                  <a:pt x="499" y="728"/>
                </a:cubicBezTo>
                <a:cubicBezTo>
                  <a:pt x="544" y="743"/>
                  <a:pt x="575" y="720"/>
                  <a:pt x="588" y="675"/>
                </a:cubicBezTo>
                <a:cubicBezTo>
                  <a:pt x="592" y="661"/>
                  <a:pt x="594" y="647"/>
                  <a:pt x="594" y="633"/>
                </a:cubicBezTo>
                <a:cubicBezTo>
                  <a:pt x="597" y="524"/>
                  <a:pt x="597" y="524"/>
                  <a:pt x="597" y="524"/>
                </a:cubicBezTo>
                <a:cubicBezTo>
                  <a:pt x="597" y="301"/>
                  <a:pt x="597" y="301"/>
                  <a:pt x="597" y="301"/>
                </a:cubicBezTo>
                <a:cubicBezTo>
                  <a:pt x="597" y="136"/>
                  <a:pt x="461" y="0"/>
                  <a:pt x="296" y="0"/>
                </a:cubicBezTo>
                <a:cubicBezTo>
                  <a:pt x="295" y="0"/>
                  <a:pt x="295" y="0"/>
                  <a:pt x="295" y="0"/>
                </a:cubicBezTo>
                <a:cubicBezTo>
                  <a:pt x="133" y="0"/>
                  <a:pt x="0" y="133"/>
                  <a:pt x="0" y="295"/>
                </a:cubicBezTo>
                <a:cubicBezTo>
                  <a:pt x="0" y="874"/>
                  <a:pt x="0" y="874"/>
                  <a:pt x="0" y="874"/>
                </a:cubicBezTo>
                <a:cubicBezTo>
                  <a:pt x="6" y="1000"/>
                  <a:pt x="93" y="987"/>
                  <a:pt x="93" y="987"/>
                </a:cubicBezTo>
                <a:cubicBezTo>
                  <a:pt x="191" y="984"/>
                  <a:pt x="182" y="824"/>
                  <a:pt x="182" y="824"/>
                </a:cubicBezTo>
                <a:cubicBezTo>
                  <a:pt x="182" y="477"/>
                  <a:pt x="182" y="477"/>
                  <a:pt x="182" y="477"/>
                </a:cubicBezTo>
                <a:cubicBezTo>
                  <a:pt x="182" y="368"/>
                  <a:pt x="130" y="250"/>
                  <a:pt x="33" y="203"/>
                </a:cubicBezTo>
              </a:path>
            </a:pathLst>
          </a:custGeom>
          <a:noFill/>
          <a:ln w="71438" cap="rnd">
            <a:solidFill>
              <a:srgbClr val="49DB6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BC2253A-C2D9-462B-B7FA-C8CAC421B959}"/>
              </a:ext>
            </a:extLst>
          </p:cNvPr>
          <p:cNvSpPr txBox="1"/>
          <p:nvPr/>
        </p:nvSpPr>
        <p:spPr>
          <a:xfrm>
            <a:off x="6489324" y="3989414"/>
            <a:ext cx="7487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9DB68"/>
                </a:solidFill>
              </a:rPr>
              <a:t>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1C9039-1BEF-40C3-99FD-C7E30A085EFB}"/>
              </a:ext>
            </a:extLst>
          </p:cNvPr>
          <p:cNvSpPr txBox="1"/>
          <p:nvPr/>
        </p:nvSpPr>
        <p:spPr>
          <a:xfrm>
            <a:off x="2800553" y="1536174"/>
            <a:ext cx="659089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rgbClr val="49DB68"/>
                </a:solidFill>
              </a:rPr>
              <a:t>SYSTEM </a:t>
            </a:r>
          </a:p>
          <a:p>
            <a:pPr algn="ctr"/>
            <a:r>
              <a:rPr lang="en-US" sz="8000" dirty="0">
                <a:solidFill>
                  <a:srgbClr val="49DB68"/>
                </a:solidFill>
              </a:rPr>
              <a:t>MANAGEMENT </a:t>
            </a:r>
          </a:p>
          <a:p>
            <a:pPr algn="ctr"/>
            <a:r>
              <a:rPr lang="en-US" sz="8000" dirty="0">
                <a:solidFill>
                  <a:srgbClr val="49DB68"/>
                </a:solidFill>
              </a:rPr>
              <a:t>SCHOO</a:t>
            </a:r>
            <a:r>
              <a:rPr lang="en-US" sz="80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3627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xit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56 -4.81481E-6 L -0.05924 0.00139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90" y="69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iterate type="lt">
                                    <p:tmPct val="2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5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7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9" grpId="0" animBg="1"/>
      <p:bldP spid="4" grpId="0" animBg="1"/>
      <p:bldP spid="8" grpId="0"/>
      <p:bldP spid="8" grpId="1"/>
      <p:bldP spid="12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5A58E9-6EC0-475B-AA39-CD95D3022402}"/>
              </a:ext>
            </a:extLst>
          </p:cNvPr>
          <p:cNvSpPr txBox="1"/>
          <p:nvPr/>
        </p:nvSpPr>
        <p:spPr>
          <a:xfrm>
            <a:off x="981562" y="3105835"/>
            <a:ext cx="102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</a:rPr>
              <a:t>تشعبية الإعلان وإمكانية إرفاق الملفات.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61671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</a:rPr>
              <a:t>اطلاع المدرسة على شكاوى الطلاب</a:t>
            </a: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43438901"/>
      </p:ext>
    </p:extLst>
  </p:cSld>
  <p:clrMapOvr>
    <a:masterClrMapping/>
  </p:clrMapOvr>
  <p:transition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للعمليات المتعلقة بالأقساط.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14241639"/>
      </p:ext>
    </p:extLst>
  </p:cSld>
  <p:clrMapOvr>
    <a:masterClrMapping/>
  </p:clrMapOvr>
  <p:transition>
    <p:wip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3639310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0D8F6D-9F5D-4A0B-B80F-0F34AE4F358E}"/>
              </a:ext>
            </a:extLst>
          </p:cNvPr>
          <p:cNvSpPr txBox="1"/>
          <p:nvPr/>
        </p:nvSpPr>
        <p:spPr>
          <a:xfrm>
            <a:off x="981562" y="3105835"/>
            <a:ext cx="10228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</a:rPr>
              <a:t>عرض أقساط الطلاب (بشكل دفعات).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211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</a:rPr>
              <a:t>إدارة المدرسة لمحتواها العام</a:t>
            </a: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41051099"/>
      </p:ext>
    </p:extLst>
  </p:cSld>
  <p:clrMapOvr>
    <a:masterClrMapping/>
  </p:clrMapOvr>
  <p:transition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5166037" y="3434318"/>
            <a:ext cx="18599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YOU</a:t>
            </a:r>
            <a:endParaRPr lang="en-US" sz="8000" dirty="0"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4588204" y="2410678"/>
            <a:ext cx="30155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60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THANK</a:t>
            </a:r>
            <a:endParaRPr lang="en-US" sz="8000" dirty="0">
              <a:solidFill>
                <a:srgbClr val="49DB68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563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0293E1FA-D779-484A-B236-784AEDB4A9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B0C4BE-4664-48E5-B583-6E692EAACCD0}"/>
              </a:ext>
            </a:extLst>
          </p:cNvPr>
          <p:cNvGrpSpPr/>
          <p:nvPr/>
        </p:nvGrpSpPr>
        <p:grpSpPr>
          <a:xfrm>
            <a:off x="3169233" y="1373188"/>
            <a:ext cx="5465571" cy="3944863"/>
            <a:chOff x="3169233" y="1373188"/>
            <a:chExt cx="5465571" cy="394486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DB14F9-5FD9-4D04-B5D2-5E36E041F8E2}"/>
                </a:ext>
              </a:extLst>
            </p:cNvPr>
            <p:cNvSpPr txBox="1"/>
            <p:nvPr/>
          </p:nvSpPr>
          <p:spPr>
            <a:xfrm>
              <a:off x="3169233" y="3994612"/>
              <a:ext cx="396957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0000"/>
                  </a:solidFill>
                </a:rPr>
                <a:t>SCHOO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A4F90E-4824-4417-8660-E8B4A7A082C4}"/>
                </a:ext>
              </a:extLst>
            </p:cNvPr>
            <p:cNvSpPr txBox="1"/>
            <p:nvPr/>
          </p:nvSpPr>
          <p:spPr>
            <a:xfrm>
              <a:off x="6970956" y="3982888"/>
              <a:ext cx="166384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9DB68"/>
                  </a:solidFill>
                </a:rPr>
                <a:t>INK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F58B3E6-C0B2-41CA-82C3-037898A20319}"/>
                </a:ext>
              </a:extLst>
            </p:cNvPr>
            <p:cNvGrpSpPr/>
            <p:nvPr/>
          </p:nvGrpSpPr>
          <p:grpSpPr>
            <a:xfrm>
              <a:off x="4552951" y="3297238"/>
              <a:ext cx="127000" cy="703262"/>
              <a:chOff x="4552951" y="3297238"/>
              <a:chExt cx="127000" cy="703262"/>
            </a:xfrm>
          </p:grpSpPr>
          <p:sp>
            <p:nvSpPr>
              <p:cNvPr id="9" name="Line 5">
                <a:extLst>
                  <a:ext uri="{FF2B5EF4-FFF2-40B4-BE49-F238E27FC236}">
                    <a16:creationId xmlns:a16="http://schemas.microsoft.com/office/drawing/2014/main" id="{75D16FDB-E4F5-4A6D-84B9-30ED156362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16451" y="3297238"/>
                <a:ext cx="0" cy="555625"/>
              </a:xfrm>
              <a:prstGeom prst="line">
                <a:avLst/>
              </a:prstGeom>
              <a:noFill/>
              <a:ln w="36513" cap="flat">
                <a:solidFill>
                  <a:srgbClr val="000000"/>
                </a:solidFill>
                <a:prstDash val="solid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Oval 6">
                <a:extLst>
                  <a:ext uri="{FF2B5EF4-FFF2-40B4-BE49-F238E27FC236}">
                    <a16:creationId xmlns:a16="http://schemas.microsoft.com/office/drawing/2014/main" id="{D6BB6727-76D3-4FD7-8A67-24A25E81A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52951" y="3565525"/>
                <a:ext cx="127000" cy="120650"/>
              </a:xfrm>
              <a:prstGeom prst="ellipse">
                <a:avLst/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7">
                <a:extLst>
                  <a:ext uri="{FF2B5EF4-FFF2-40B4-BE49-F238E27FC236}">
                    <a16:creationId xmlns:a16="http://schemas.microsoft.com/office/drawing/2014/main" id="{9DE62D7B-3A6E-4BBA-8718-AEC48A1056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4538" y="3775075"/>
                <a:ext cx="125413" cy="225425"/>
              </a:xfrm>
              <a:custGeom>
                <a:avLst/>
                <a:gdLst>
                  <a:gd name="T0" fmla="*/ 91 w 91"/>
                  <a:gd name="T1" fmla="*/ 164 h 164"/>
                  <a:gd name="T2" fmla="*/ 91 w 91"/>
                  <a:gd name="T3" fmla="*/ 60 h 164"/>
                  <a:gd name="T4" fmla="*/ 68 w 91"/>
                  <a:gd name="T5" fmla="*/ 14 h 164"/>
                  <a:gd name="T6" fmla="*/ 22 w 91"/>
                  <a:gd name="T7" fmla="*/ 14 h 164"/>
                  <a:gd name="T8" fmla="*/ 0 w 91"/>
                  <a:gd name="T9" fmla="*/ 59 h 164"/>
                  <a:gd name="T10" fmla="*/ 0 w 91"/>
                  <a:gd name="T11" fmla="*/ 164 h 164"/>
                  <a:gd name="T12" fmla="*/ 91 w 91"/>
                  <a:gd name="T13" fmla="*/ 164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1" h="164">
                    <a:moveTo>
                      <a:pt x="91" y="164"/>
                    </a:moveTo>
                    <a:cubicBezTo>
                      <a:pt x="91" y="60"/>
                      <a:pt x="91" y="60"/>
                      <a:pt x="91" y="60"/>
                    </a:cubicBezTo>
                    <a:cubicBezTo>
                      <a:pt x="91" y="42"/>
                      <a:pt x="83" y="25"/>
                      <a:pt x="68" y="14"/>
                    </a:cubicBezTo>
                    <a:cubicBezTo>
                      <a:pt x="50" y="0"/>
                      <a:pt x="34" y="5"/>
                      <a:pt x="22" y="14"/>
                    </a:cubicBezTo>
                    <a:cubicBezTo>
                      <a:pt x="8" y="25"/>
                      <a:pt x="0" y="41"/>
                      <a:pt x="0" y="59"/>
                    </a:cubicBezTo>
                    <a:cubicBezTo>
                      <a:pt x="0" y="164"/>
                      <a:pt x="0" y="164"/>
                      <a:pt x="0" y="164"/>
                    </a:cubicBezTo>
                    <a:lnTo>
                      <a:pt x="91" y="16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9757C6FA-CEE0-438C-881B-BE8222A48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373188"/>
              <a:ext cx="3287713" cy="2535238"/>
            </a:xfrm>
            <a:custGeom>
              <a:avLst/>
              <a:gdLst>
                <a:gd name="T0" fmla="*/ 1826 w 2394"/>
                <a:gd name="T1" fmla="*/ 1831 h 1846"/>
                <a:gd name="T2" fmla="*/ 2368 w 2394"/>
                <a:gd name="T3" fmla="*/ 1276 h 1846"/>
                <a:gd name="T4" fmla="*/ 2368 w 2394"/>
                <a:gd name="T5" fmla="*/ 1181 h 1846"/>
                <a:gd name="T6" fmla="*/ 1245 w 2394"/>
                <a:gd name="T7" fmla="*/ 27 h 1846"/>
                <a:gd name="T8" fmla="*/ 1148 w 2394"/>
                <a:gd name="T9" fmla="*/ 27 h 1846"/>
                <a:gd name="T10" fmla="*/ 26 w 2394"/>
                <a:gd name="T11" fmla="*/ 1181 h 1846"/>
                <a:gd name="T12" fmla="*/ 26 w 2394"/>
                <a:gd name="T13" fmla="*/ 1276 h 1846"/>
                <a:gd name="T14" fmla="*/ 587 w 2394"/>
                <a:gd name="T15" fmla="*/ 1846 h 1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94" h="1846">
                  <a:moveTo>
                    <a:pt x="1826" y="1831"/>
                  </a:moveTo>
                  <a:cubicBezTo>
                    <a:pt x="2368" y="1276"/>
                    <a:pt x="2368" y="1276"/>
                    <a:pt x="2368" y="1276"/>
                  </a:cubicBezTo>
                  <a:cubicBezTo>
                    <a:pt x="2394" y="1249"/>
                    <a:pt x="2394" y="1208"/>
                    <a:pt x="2368" y="1181"/>
                  </a:cubicBezTo>
                  <a:cubicBezTo>
                    <a:pt x="1245" y="27"/>
                    <a:pt x="1245" y="27"/>
                    <a:pt x="1245" y="27"/>
                  </a:cubicBezTo>
                  <a:cubicBezTo>
                    <a:pt x="1219" y="0"/>
                    <a:pt x="1175" y="0"/>
                    <a:pt x="1148" y="27"/>
                  </a:cubicBezTo>
                  <a:cubicBezTo>
                    <a:pt x="26" y="1181"/>
                    <a:pt x="26" y="1181"/>
                    <a:pt x="26" y="1181"/>
                  </a:cubicBezTo>
                  <a:cubicBezTo>
                    <a:pt x="0" y="1207"/>
                    <a:pt x="0" y="1249"/>
                    <a:pt x="26" y="1276"/>
                  </a:cubicBezTo>
                  <a:cubicBezTo>
                    <a:pt x="587" y="1846"/>
                    <a:pt x="587" y="1846"/>
                    <a:pt x="587" y="1846"/>
                  </a:cubicBezTo>
                </a:path>
              </a:pathLst>
            </a:custGeom>
            <a:noFill/>
            <a:ln w="714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>
              <a:extLst>
                <a:ext uri="{FF2B5EF4-FFF2-40B4-BE49-F238E27FC236}">
                  <a16:creationId xmlns:a16="http://schemas.microsoft.com/office/drawing/2014/main" id="{57522804-2EC9-4C18-8EA5-38A810A90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5663" y="2052638"/>
              <a:ext cx="311150" cy="311150"/>
            </a:xfrm>
            <a:prstGeom prst="ellipse">
              <a:avLst/>
            </a:prstGeom>
            <a:noFill/>
            <a:ln w="71438" cap="rnd">
              <a:solidFill>
                <a:srgbClr val="49DB6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10">
              <a:extLst>
                <a:ext uri="{FF2B5EF4-FFF2-40B4-BE49-F238E27FC236}">
                  <a16:creationId xmlns:a16="http://schemas.microsoft.com/office/drawing/2014/main" id="{A3087AEF-A2D1-4068-B8D1-34EC101A3F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3826" y="2357438"/>
              <a:ext cx="265113" cy="265113"/>
            </a:xfrm>
            <a:prstGeom prst="ellipse">
              <a:avLst/>
            </a:prstGeom>
            <a:noFill/>
            <a:ln w="714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>
              <a:extLst>
                <a:ext uri="{FF2B5EF4-FFF2-40B4-BE49-F238E27FC236}">
                  <a16:creationId xmlns:a16="http://schemas.microsoft.com/office/drawing/2014/main" id="{EFA94A21-2C01-40C2-945E-5F2CF9C759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1" y="2346325"/>
              <a:ext cx="287338" cy="285750"/>
            </a:xfrm>
            <a:prstGeom prst="ellipse">
              <a:avLst/>
            </a:prstGeom>
            <a:noFill/>
            <a:ln w="7143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>
              <a:extLst>
                <a:ext uri="{FF2B5EF4-FFF2-40B4-BE49-F238E27FC236}">
                  <a16:creationId xmlns:a16="http://schemas.microsoft.com/office/drawing/2014/main" id="{14B6E70F-F190-4A16-A58E-12AC2CDC6E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9863" y="2770188"/>
              <a:ext cx="441325" cy="1138238"/>
            </a:xfrm>
            <a:custGeom>
              <a:avLst/>
              <a:gdLst>
                <a:gd name="T0" fmla="*/ 322 w 322"/>
                <a:gd name="T1" fmla="*/ 12 h 829"/>
                <a:gd name="T2" fmla="*/ 157 w 322"/>
                <a:gd name="T3" fmla="*/ 29 h 829"/>
                <a:gd name="T4" fmla="*/ 0 w 322"/>
                <a:gd name="T5" fmla="*/ 285 h 829"/>
                <a:gd name="T6" fmla="*/ 0 w 322"/>
                <a:gd name="T7" fmla="*/ 829 h 8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2" h="829">
                  <a:moveTo>
                    <a:pt x="322" y="12"/>
                  </a:moveTo>
                  <a:cubicBezTo>
                    <a:pt x="272" y="0"/>
                    <a:pt x="216" y="1"/>
                    <a:pt x="157" y="29"/>
                  </a:cubicBezTo>
                  <a:cubicBezTo>
                    <a:pt x="59" y="76"/>
                    <a:pt x="0" y="177"/>
                    <a:pt x="0" y="285"/>
                  </a:cubicBezTo>
                  <a:cubicBezTo>
                    <a:pt x="0" y="829"/>
                    <a:pt x="0" y="829"/>
                    <a:pt x="0" y="829"/>
                  </a:cubicBezTo>
                </a:path>
              </a:pathLst>
            </a:custGeom>
            <a:noFill/>
            <a:ln w="71438" cap="rnd">
              <a:solidFill>
                <a:srgbClr val="02020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2BF85D47-0730-4565-9847-FDF676F4C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0813" y="2770188"/>
              <a:ext cx="444500" cy="1106488"/>
            </a:xfrm>
            <a:custGeom>
              <a:avLst/>
              <a:gdLst>
                <a:gd name="T0" fmla="*/ 0 w 323"/>
                <a:gd name="T1" fmla="*/ 12 h 806"/>
                <a:gd name="T2" fmla="*/ 166 w 323"/>
                <a:gd name="T3" fmla="*/ 29 h 806"/>
                <a:gd name="T4" fmla="*/ 323 w 323"/>
                <a:gd name="T5" fmla="*/ 285 h 806"/>
                <a:gd name="T6" fmla="*/ 323 w 323"/>
                <a:gd name="T7" fmla="*/ 806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23" h="806">
                  <a:moveTo>
                    <a:pt x="0" y="12"/>
                  </a:moveTo>
                  <a:cubicBezTo>
                    <a:pt x="51" y="0"/>
                    <a:pt x="107" y="1"/>
                    <a:pt x="166" y="29"/>
                  </a:cubicBezTo>
                  <a:cubicBezTo>
                    <a:pt x="263" y="76"/>
                    <a:pt x="323" y="177"/>
                    <a:pt x="323" y="285"/>
                  </a:cubicBezTo>
                  <a:cubicBezTo>
                    <a:pt x="323" y="806"/>
                    <a:pt x="323" y="806"/>
                    <a:pt x="323" y="806"/>
                  </a:cubicBezTo>
                </a:path>
              </a:pathLst>
            </a:custGeom>
            <a:noFill/>
            <a:ln w="71438" cap="rnd">
              <a:solidFill>
                <a:srgbClr val="020202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BCC5201D-E0D0-4A30-B2D4-A323758A9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86426" y="2530475"/>
              <a:ext cx="820738" cy="1373188"/>
            </a:xfrm>
            <a:custGeom>
              <a:avLst/>
              <a:gdLst>
                <a:gd name="T0" fmla="*/ 558 w 597"/>
                <a:gd name="T1" fmla="*/ 197 h 1000"/>
                <a:gd name="T2" fmla="*/ 447 w 597"/>
                <a:gd name="T3" fmla="*/ 431 h 1000"/>
                <a:gd name="T4" fmla="*/ 449 w 597"/>
                <a:gd name="T5" fmla="*/ 616 h 1000"/>
                <a:gd name="T6" fmla="*/ 499 w 597"/>
                <a:gd name="T7" fmla="*/ 728 h 1000"/>
                <a:gd name="T8" fmla="*/ 588 w 597"/>
                <a:gd name="T9" fmla="*/ 675 h 1000"/>
                <a:gd name="T10" fmla="*/ 594 w 597"/>
                <a:gd name="T11" fmla="*/ 633 h 1000"/>
                <a:gd name="T12" fmla="*/ 597 w 597"/>
                <a:gd name="T13" fmla="*/ 524 h 1000"/>
                <a:gd name="T14" fmla="*/ 597 w 597"/>
                <a:gd name="T15" fmla="*/ 301 h 1000"/>
                <a:gd name="T16" fmla="*/ 296 w 597"/>
                <a:gd name="T17" fmla="*/ 0 h 1000"/>
                <a:gd name="T18" fmla="*/ 295 w 597"/>
                <a:gd name="T19" fmla="*/ 0 h 1000"/>
                <a:gd name="T20" fmla="*/ 0 w 597"/>
                <a:gd name="T21" fmla="*/ 295 h 1000"/>
                <a:gd name="T22" fmla="*/ 0 w 597"/>
                <a:gd name="T23" fmla="*/ 874 h 1000"/>
                <a:gd name="T24" fmla="*/ 93 w 597"/>
                <a:gd name="T25" fmla="*/ 987 h 1000"/>
                <a:gd name="T26" fmla="*/ 182 w 597"/>
                <a:gd name="T27" fmla="*/ 824 h 1000"/>
                <a:gd name="T28" fmla="*/ 182 w 597"/>
                <a:gd name="T29" fmla="*/ 477 h 1000"/>
                <a:gd name="T30" fmla="*/ 33 w 597"/>
                <a:gd name="T31" fmla="*/ 203 h 10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97" h="1000">
                  <a:moveTo>
                    <a:pt x="558" y="197"/>
                  </a:moveTo>
                  <a:cubicBezTo>
                    <a:pt x="480" y="257"/>
                    <a:pt x="454" y="318"/>
                    <a:pt x="447" y="431"/>
                  </a:cubicBezTo>
                  <a:cubicBezTo>
                    <a:pt x="449" y="616"/>
                    <a:pt x="449" y="616"/>
                    <a:pt x="449" y="616"/>
                  </a:cubicBezTo>
                  <a:cubicBezTo>
                    <a:pt x="449" y="616"/>
                    <a:pt x="448" y="710"/>
                    <a:pt x="499" y="728"/>
                  </a:cubicBezTo>
                  <a:cubicBezTo>
                    <a:pt x="544" y="743"/>
                    <a:pt x="575" y="720"/>
                    <a:pt x="588" y="675"/>
                  </a:cubicBezTo>
                  <a:cubicBezTo>
                    <a:pt x="592" y="661"/>
                    <a:pt x="594" y="647"/>
                    <a:pt x="594" y="633"/>
                  </a:cubicBezTo>
                  <a:cubicBezTo>
                    <a:pt x="597" y="524"/>
                    <a:pt x="597" y="524"/>
                    <a:pt x="597" y="524"/>
                  </a:cubicBezTo>
                  <a:cubicBezTo>
                    <a:pt x="597" y="301"/>
                    <a:pt x="597" y="301"/>
                    <a:pt x="597" y="301"/>
                  </a:cubicBezTo>
                  <a:cubicBezTo>
                    <a:pt x="597" y="136"/>
                    <a:pt x="461" y="0"/>
                    <a:pt x="296" y="0"/>
                  </a:cubicBezTo>
                  <a:cubicBezTo>
                    <a:pt x="295" y="0"/>
                    <a:pt x="295" y="0"/>
                    <a:pt x="295" y="0"/>
                  </a:cubicBezTo>
                  <a:cubicBezTo>
                    <a:pt x="133" y="0"/>
                    <a:pt x="0" y="133"/>
                    <a:pt x="0" y="295"/>
                  </a:cubicBezTo>
                  <a:cubicBezTo>
                    <a:pt x="0" y="874"/>
                    <a:pt x="0" y="874"/>
                    <a:pt x="0" y="874"/>
                  </a:cubicBezTo>
                  <a:cubicBezTo>
                    <a:pt x="6" y="1000"/>
                    <a:pt x="93" y="987"/>
                    <a:pt x="93" y="987"/>
                  </a:cubicBezTo>
                  <a:cubicBezTo>
                    <a:pt x="191" y="984"/>
                    <a:pt x="182" y="824"/>
                    <a:pt x="182" y="824"/>
                  </a:cubicBezTo>
                  <a:cubicBezTo>
                    <a:pt x="182" y="477"/>
                    <a:pt x="182" y="477"/>
                    <a:pt x="182" y="477"/>
                  </a:cubicBezTo>
                  <a:cubicBezTo>
                    <a:pt x="182" y="368"/>
                    <a:pt x="130" y="250"/>
                    <a:pt x="33" y="203"/>
                  </a:cubicBezTo>
                </a:path>
              </a:pathLst>
            </a:custGeom>
            <a:noFill/>
            <a:ln w="71438" cap="rnd">
              <a:solidFill>
                <a:srgbClr val="49DB6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E6C01B-A178-4D7D-9D35-71EF0EDC6F32}"/>
                </a:ext>
              </a:extLst>
            </p:cNvPr>
            <p:cNvSpPr txBox="1"/>
            <p:nvPr/>
          </p:nvSpPr>
          <p:spPr>
            <a:xfrm>
              <a:off x="6489324" y="3989414"/>
              <a:ext cx="74878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49DB68"/>
                  </a:solidFill>
                </a:rPr>
                <a:t>L</a:t>
              </a:r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ADDE89A-054F-46B8-A068-7CA7CB8412B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6502" y="759901"/>
            <a:ext cx="2862146" cy="55772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AEC25D87-9B4D-4D30-AE08-F2229C1ECC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896" y="1694713"/>
            <a:ext cx="2193074" cy="219307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EE83635-0779-4F78-BC32-E898198A5733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3304" y="2874051"/>
            <a:ext cx="2935086" cy="808512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B00853D9-5B31-4E15-BA98-AF3CD7C225A3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655826" y="5104826"/>
            <a:ext cx="3291736" cy="962720"/>
          </a:xfrm>
          <a:prstGeom prst="rect">
            <a:avLst/>
          </a:prstGeom>
        </p:spPr>
      </p:pic>
      <p:pic>
        <p:nvPicPr>
          <p:cNvPr id="36" name="Picture 35" descr="قد تكون صورة لـ ‏نص مفاده '‏‎EDUHAPPY‎‏'‏">
            <a:extLst>
              <a:ext uri="{FF2B5EF4-FFF2-40B4-BE49-F238E27FC236}">
                <a16:creationId xmlns:a16="http://schemas.microsoft.com/office/drawing/2014/main" id="{456B4B1F-C094-4446-87D4-D52D0449157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9901" y="4111012"/>
            <a:ext cx="2104550" cy="2104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2F3833E-03BA-4410-BE8B-F995EC5F9B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2878" y="5586186"/>
            <a:ext cx="2057376" cy="658632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D5AB09-64E2-4232-A83E-EAC67D479D3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7244" y="473809"/>
            <a:ext cx="1495425" cy="90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97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250"/>
                            </p:stCondLst>
                            <p:childTnLst>
                              <p:par>
                                <p:cTn id="3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3504895" y="3429000"/>
            <a:ext cx="51822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requirements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4005880" y="2308674"/>
            <a:ext cx="41802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Functional</a:t>
            </a:r>
          </a:p>
        </p:txBody>
      </p:sp>
    </p:spTree>
    <p:extLst>
      <p:ext uri="{BB962C8B-B14F-4D97-AF65-F5344CB8AC3E}">
        <p14:creationId xmlns:p14="http://schemas.microsoft.com/office/powerpoint/2010/main" val="91508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31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3503676" y="3442294"/>
            <a:ext cx="518464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requirements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4006596" y="2329228"/>
            <a:ext cx="417880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Functional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9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معلوماتها وللصفوف والشعب والمواد بكافة بياناتها.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9505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C30C1C-3C00-4204-88D3-3186D36A73FD}"/>
              </a:ext>
            </a:extLst>
          </p:cNvPr>
          <p:cNvSpPr txBox="1"/>
          <p:nvPr/>
        </p:nvSpPr>
        <p:spPr>
          <a:xfrm>
            <a:off x="562858" y="3105835"/>
            <a:ext cx="11066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r" rtl="1">
              <a:buFont typeface="Arial" panose="020B0604020202020204" pitchFamily="34" charset="0"/>
              <a:buChar char="•"/>
            </a:pPr>
            <a:r>
              <a:rPr lang="ar-SA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إدارة المدرسة لحسابات الطلاب.</a:t>
            </a:r>
            <a:endParaRPr lang="en-US" sz="3600" dirty="0">
              <a:solidFill>
                <a:schemeClr val="bg1"/>
              </a:solidFill>
              <a:latin typeface="Hacen Tunisia Lt" panose="02000500000000000000" pitchFamily="2" charset="-78"/>
              <a:cs typeface="Hacen Tunisia Lt" panose="020005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4906524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27E8C938-E087-47DE-AFC0-79F87A8B854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Freeform 24" hidden="1">
            <a:extLst>
              <a:ext uri="{FF2B5EF4-FFF2-40B4-BE49-F238E27FC236}">
                <a16:creationId xmlns:a16="http://schemas.microsoft.com/office/drawing/2014/main" id="{C1699D1A-7A1E-4ACD-9E00-BB33B53B3981}"/>
              </a:ext>
            </a:extLst>
          </p:cNvPr>
          <p:cNvSpPr>
            <a:spLocks/>
          </p:cNvSpPr>
          <p:nvPr/>
        </p:nvSpPr>
        <p:spPr bwMode="auto">
          <a:xfrm rot="10800000">
            <a:off x="8338533" y="1692274"/>
            <a:ext cx="170501" cy="130175"/>
          </a:xfrm>
          <a:custGeom>
            <a:avLst/>
            <a:gdLst>
              <a:gd name="T0" fmla="*/ 12 w 211"/>
              <a:gd name="T1" fmla="*/ 151 h 151"/>
              <a:gd name="T2" fmla="*/ 0 w 211"/>
              <a:gd name="T3" fmla="*/ 131 h 151"/>
              <a:gd name="T4" fmla="*/ 49 w 211"/>
              <a:gd name="T5" fmla="*/ 99 h 151"/>
              <a:gd name="T6" fmla="*/ 53 w 211"/>
              <a:gd name="T7" fmla="*/ 92 h 151"/>
              <a:gd name="T8" fmla="*/ 193 w 211"/>
              <a:gd name="T9" fmla="*/ 0 h 151"/>
              <a:gd name="T10" fmla="*/ 211 w 211"/>
              <a:gd name="T11" fmla="*/ 27 h 151"/>
              <a:gd name="T12" fmla="*/ 69 w 211"/>
              <a:gd name="T13" fmla="*/ 120 h 151"/>
              <a:gd name="T14" fmla="*/ 59 w 211"/>
              <a:gd name="T15" fmla="*/ 120 h 151"/>
              <a:gd name="T16" fmla="*/ 12 w 211"/>
              <a:gd name="T17" fmla="*/ 151 h 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11" h="151">
                <a:moveTo>
                  <a:pt x="12" y="151"/>
                </a:moveTo>
                <a:lnTo>
                  <a:pt x="0" y="131"/>
                </a:lnTo>
                <a:lnTo>
                  <a:pt x="49" y="99"/>
                </a:lnTo>
                <a:lnTo>
                  <a:pt x="53" y="92"/>
                </a:lnTo>
                <a:lnTo>
                  <a:pt x="193" y="0"/>
                </a:lnTo>
                <a:lnTo>
                  <a:pt x="211" y="27"/>
                </a:lnTo>
                <a:lnTo>
                  <a:pt x="69" y="120"/>
                </a:lnTo>
                <a:lnTo>
                  <a:pt x="59" y="120"/>
                </a:lnTo>
                <a:lnTo>
                  <a:pt x="12" y="151"/>
                </a:lnTo>
                <a:close/>
              </a:path>
            </a:pathLst>
          </a:custGeom>
          <a:solidFill>
            <a:srgbClr val="1D377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4DA21B2-9D28-48AD-AAC4-F1A8575028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517EF63-CA07-4580-BABA-F7CB174E7B47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770E963-135E-40CC-B15E-E4EC95028863}"/>
              </a:ext>
            </a:extLst>
          </p:cNvPr>
          <p:cNvSpPr txBox="1"/>
          <p:nvPr/>
        </p:nvSpPr>
        <p:spPr>
          <a:xfrm>
            <a:off x="4333484" y="3429000"/>
            <a:ext cx="35250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EBFD78-98DF-491E-B9E1-F2D1D285BBA7}"/>
              </a:ext>
            </a:extLst>
          </p:cNvPr>
          <p:cNvSpPr txBox="1"/>
          <p:nvPr/>
        </p:nvSpPr>
        <p:spPr>
          <a:xfrm>
            <a:off x="5139034" y="2321004"/>
            <a:ext cx="191393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</p:spTree>
    <p:extLst>
      <p:ext uri="{BB962C8B-B14F-4D97-AF65-F5344CB8AC3E}">
        <p14:creationId xmlns:p14="http://schemas.microsoft.com/office/powerpoint/2010/main" val="80052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  <p:bldP spid="31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70DAD2-FDDE-4770-A7DF-35CA93F0FD16}"/>
              </a:ext>
            </a:extLst>
          </p:cNvPr>
          <p:cNvSpPr/>
          <p:nvPr/>
        </p:nvSpPr>
        <p:spPr>
          <a:xfrm>
            <a:off x="0" y="-1624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2D7FCD-78A7-4882-9F67-B17D0C37E0FA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32E9FA-F55C-409A-8540-7CDC7ACE9E26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642A0D-75AE-4F24-A551-54F00F789BC1}"/>
              </a:ext>
            </a:extLst>
          </p:cNvPr>
          <p:cNvSpPr/>
          <p:nvPr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49DB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116BF0-DDD0-4BB7-8184-6C9E49FDEDCC}"/>
              </a:ext>
            </a:extLst>
          </p:cNvPr>
          <p:cNvSpPr txBox="1"/>
          <p:nvPr/>
        </p:nvSpPr>
        <p:spPr>
          <a:xfrm>
            <a:off x="4331208" y="3444211"/>
            <a:ext cx="35295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latin typeface="Hacen Tunisia Lt" panose="02000500000000000000" pitchFamily="2" charset="-78"/>
                <a:cs typeface="Hacen Tunisia Lt" panose="02000500000000000000" pitchFamily="2" charset="-78"/>
              </a:rPr>
              <a:t>Features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F70759-8486-4B1F-B9F2-5E140FE6D236}"/>
              </a:ext>
            </a:extLst>
          </p:cNvPr>
          <p:cNvSpPr txBox="1"/>
          <p:nvPr/>
        </p:nvSpPr>
        <p:spPr>
          <a:xfrm>
            <a:off x="5140452" y="2320952"/>
            <a:ext cx="1911096" cy="1106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49DB68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rPr>
              <a:t>Best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FB5CF01-B653-41D1-8347-02E6093EE734}"/>
              </a:ext>
            </a:extLst>
          </p:cNvPr>
          <p:cNvGrpSpPr/>
          <p:nvPr/>
        </p:nvGrpSpPr>
        <p:grpSpPr>
          <a:xfrm>
            <a:off x="599025" y="2116153"/>
            <a:ext cx="11064240" cy="2625695"/>
            <a:chOff x="757989" y="654920"/>
            <a:chExt cx="9926555" cy="442751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8774C7E-219B-494E-B9B8-5BCD39999C4E}"/>
                </a:ext>
              </a:extLst>
            </p:cNvPr>
            <p:cNvSpPr txBox="1"/>
            <p:nvPr/>
          </p:nvSpPr>
          <p:spPr>
            <a:xfrm>
              <a:off x="1507456" y="654920"/>
              <a:ext cx="9177088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إضافة المدرسة</a:t>
              </a:r>
              <a:r>
                <a:rPr lang="en-US" sz="3600" dirty="0">
                  <a:solidFill>
                    <a:schemeClr val="bg1"/>
                  </a:solidFill>
                </a:rPr>
                <a:t> </a:t>
              </a:r>
              <a:r>
                <a:rPr lang="ar-SA" sz="3600" dirty="0">
                  <a:solidFill>
                    <a:schemeClr val="bg1"/>
                  </a:solidFill>
                </a:rPr>
                <a:t>لحساب طالب موجود مسبقا في</a:t>
              </a:r>
              <a:r>
                <a:rPr lang="en-US" sz="3600" dirty="0">
                  <a:solidFill>
                    <a:schemeClr val="bg1"/>
                  </a:solidFill>
                </a:rPr>
                <a:t> </a:t>
              </a:r>
              <a:r>
                <a:rPr lang="ar-SA" sz="3600" dirty="0">
                  <a:solidFill>
                    <a:schemeClr val="bg1"/>
                  </a:solidFill>
                </a:rPr>
                <a:t>الموقع.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60E8599-0DFA-43AD-929A-39201973AA44}"/>
                </a:ext>
              </a:extLst>
            </p:cNvPr>
            <p:cNvSpPr txBox="1"/>
            <p:nvPr/>
          </p:nvSpPr>
          <p:spPr>
            <a:xfrm>
              <a:off x="757989" y="2384253"/>
              <a:ext cx="9926555" cy="1079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تخريج المدرسة للطلاب.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B7768-FBD2-44D2-9C62-5AB865EBEE1E}"/>
                </a:ext>
              </a:extLst>
            </p:cNvPr>
            <p:cNvSpPr txBox="1"/>
            <p:nvPr/>
          </p:nvSpPr>
          <p:spPr>
            <a:xfrm>
              <a:off x="3484207" y="3992575"/>
              <a:ext cx="7137275" cy="10898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 algn="r" rtl="1">
                <a:buFont typeface="Arial" panose="020B0604020202020204" pitchFamily="34" charset="0"/>
                <a:buChar char="•"/>
              </a:pPr>
              <a:r>
                <a:rPr lang="ar-SA" sz="3600" dirty="0">
                  <a:solidFill>
                    <a:schemeClr val="bg1"/>
                  </a:solidFill>
                </a:rPr>
                <a:t>ترقية المدرسة للطلاب.</a:t>
              </a:r>
              <a:endParaRPr lang="en-US" sz="3600" dirty="0">
                <a:solidFill>
                  <a:schemeClr val="bg1"/>
                </a:solidFill>
                <a:latin typeface="Hacen Tunisia Lt" panose="02000500000000000000" pitchFamily="2" charset="-78"/>
                <a:cs typeface="Hacen Tunisia Lt" panose="02000500000000000000" pitchFamily="2" charset="-7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7656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/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223</Words>
  <Application>Microsoft Office PowerPoint</Application>
  <PresentationFormat>Widescreen</PresentationFormat>
  <Paragraphs>80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Calibri Light</vt:lpstr>
      <vt:lpstr>Hacen Tunisia Lt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Raneem Al-Hassan</dc:creator>
  <cp:lastModifiedBy>Raghad Alhalabi</cp:lastModifiedBy>
  <cp:revision>331</cp:revision>
  <dcterms:created xsi:type="dcterms:W3CDTF">2021-05-27T23:57:31Z</dcterms:created>
  <dcterms:modified xsi:type="dcterms:W3CDTF">2021-08-27T16:02:52Z</dcterms:modified>
</cp:coreProperties>
</file>