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4.jpg" ContentType="image/jpeg"/>
  <Override PartName="/ppt/media/image1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0" r:id="rId12"/>
    <p:sldId id="266" r:id="rId13"/>
    <p:sldId id="268" r:id="rId14"/>
    <p:sldId id="267" r:id="rId15"/>
    <p:sldId id="269" r:id="rId1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64183" y="156717"/>
            <a:ext cx="7618730" cy="1124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6688" y="1647190"/>
            <a:ext cx="6713220" cy="1169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635" y="451257"/>
            <a:ext cx="7618730" cy="1491433"/>
          </a:xfrm>
          <a:prstGeom prst="rect">
            <a:avLst/>
          </a:prstGeom>
        </p:spPr>
        <p:txBody>
          <a:bodyPr vert="horz" wrap="square" lIns="0" tIns="379729" rIns="0" bIns="0" rtlCol="0">
            <a:spAutoFit/>
          </a:bodyPr>
          <a:lstStyle/>
          <a:p>
            <a:pPr marL="260985" marR="5080" indent="-248920" algn="ctr">
              <a:spcBef>
                <a:spcPts val="100"/>
              </a:spcBef>
            </a:pPr>
            <a:r>
              <a:rPr lang="en-US" sz="2400" b="1" u="sng" dirty="0"/>
              <a:t>[ SIH 1313 ]IoT-Based System to Prevent Under-Loading &amp; Overloading of Railway Wagons</a:t>
            </a:r>
            <a:br>
              <a:rPr lang="en-US" sz="2400" u="sng" dirty="0"/>
            </a:br>
            <a:endParaRPr sz="2400" u="sng" dirty="0"/>
          </a:p>
        </p:txBody>
      </p:sp>
      <p:grpSp>
        <p:nvGrpSpPr>
          <p:cNvPr id="3" name="object 3"/>
          <p:cNvGrpSpPr/>
          <p:nvPr/>
        </p:nvGrpSpPr>
        <p:grpSpPr>
          <a:xfrm>
            <a:off x="-12700" y="4514849"/>
            <a:ext cx="9169400" cy="641350"/>
            <a:chOff x="-12700" y="4514849"/>
            <a:chExt cx="9169400" cy="641350"/>
          </a:xfrm>
        </p:grpSpPr>
        <p:sp>
          <p:nvSpPr>
            <p:cNvPr id="4" name="object 4"/>
            <p:cNvSpPr/>
            <p:nvPr/>
          </p:nvSpPr>
          <p:spPr>
            <a:xfrm>
              <a:off x="0" y="4571999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91440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9144000" y="571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571999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571500"/>
                  </a:moveTo>
                  <a:lnTo>
                    <a:pt x="9144000" y="5715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25400">
              <a:solidFill>
                <a:srgbClr val="CC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4514849"/>
              <a:ext cx="1473835" cy="6286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90800" y="1971265"/>
            <a:ext cx="3749040" cy="120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Arial"/>
                <a:cs typeface="Arial"/>
              </a:rPr>
              <a:t>CORE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COURSE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PROJECT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4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Presented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by</a:t>
            </a:r>
            <a:r>
              <a:rPr sz="2000" b="1" spc="484" dirty="0">
                <a:latin typeface="Times New Roman"/>
                <a:cs typeface="Times New Roman"/>
              </a:rPr>
              <a:t> </a:t>
            </a:r>
            <a:r>
              <a:rPr sz="2000" b="1" spc="-50" dirty="0"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12700" marR="5080" indent="2540">
              <a:lnSpc>
                <a:spcPct val="100000"/>
              </a:lnSpc>
              <a:tabLst>
                <a:tab pos="2737485" algn="l"/>
              </a:tabLst>
            </a:pPr>
            <a:r>
              <a:rPr sz="2000" dirty="0">
                <a:latin typeface="Times New Roman"/>
                <a:cs typeface="Times New Roman"/>
              </a:rPr>
              <a:t>K.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RANESH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KADHIR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23AC039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6257" y="4605248"/>
            <a:ext cx="5031740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05"/>
              </a:lnSpc>
            </a:pPr>
            <a:r>
              <a:rPr sz="2000" b="1" dirty="0">
                <a:solidFill>
                  <a:srgbClr val="000057"/>
                </a:solidFill>
                <a:latin typeface="Calibri"/>
                <a:cs typeface="Calibri"/>
              </a:rPr>
              <a:t>DEPARTMENT</a:t>
            </a:r>
            <a:r>
              <a:rPr sz="2000" b="1" spc="-6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57"/>
                </a:solidFill>
                <a:latin typeface="Calibri"/>
                <a:cs typeface="Calibri"/>
              </a:rPr>
              <a:t>OF</a:t>
            </a:r>
            <a:r>
              <a:rPr sz="2000" b="1" spc="-4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000057"/>
                </a:solidFill>
                <a:latin typeface="Calibri"/>
                <a:cs typeface="Calibri"/>
              </a:rPr>
              <a:t>ECE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CHENNAI</a:t>
            </a:r>
            <a:r>
              <a:rPr sz="1800" b="1" spc="-35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INSTITUTE</a:t>
            </a:r>
            <a:r>
              <a:rPr sz="1800" b="1" spc="-4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TECHNOLOGY(</a:t>
            </a:r>
            <a:r>
              <a:rPr sz="1800" b="1" spc="-25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57"/>
                </a:solidFill>
                <a:latin typeface="Calibri"/>
                <a:cs typeface="Calibri"/>
              </a:rPr>
              <a:t>Autonomous)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1433" y="219202"/>
            <a:ext cx="29616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METHODOLOGY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05566"/>
            <a:ext cx="9143999" cy="6379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9581" y="834095"/>
            <a:ext cx="8104836" cy="34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The </a:t>
            </a:r>
            <a:r>
              <a:rPr lang="en-US" sz="1500" b="1" dirty="0"/>
              <a:t>Load Cell</a:t>
            </a:r>
            <a:r>
              <a:rPr lang="en-US" sz="1500" dirty="0"/>
              <a:t> detects weight changes and converts the mechanical load into electrical signals.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The </a:t>
            </a:r>
            <a:r>
              <a:rPr lang="en-US" sz="1500" b="1" dirty="0"/>
              <a:t>HX-711 sensor</a:t>
            </a:r>
            <a:r>
              <a:rPr lang="en-US" sz="1500" dirty="0"/>
              <a:t> amplifies and digitizes the signal for processing.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The </a:t>
            </a:r>
            <a:r>
              <a:rPr lang="en-US" sz="1500" b="1" dirty="0"/>
              <a:t>ESP8266 </a:t>
            </a:r>
            <a:r>
              <a:rPr lang="en-US" sz="1500" b="1" dirty="0" err="1"/>
              <a:t>WiFi</a:t>
            </a:r>
            <a:r>
              <a:rPr lang="en-US" sz="1500" b="1" dirty="0"/>
              <a:t> module</a:t>
            </a:r>
            <a:r>
              <a:rPr lang="en-US" sz="1500" dirty="0"/>
              <a:t> transmits the data to </a:t>
            </a:r>
            <a:r>
              <a:rPr lang="en-US" sz="1500" b="1" dirty="0" err="1"/>
              <a:t>ThingSpeak</a:t>
            </a:r>
            <a:r>
              <a:rPr lang="en-US" sz="1500" dirty="0"/>
              <a:t>, where it is stored and analyzed.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The </a:t>
            </a:r>
            <a:r>
              <a:rPr lang="en-US" sz="1500" b="1" dirty="0" err="1"/>
              <a:t>ThingSpeak</a:t>
            </a:r>
            <a:r>
              <a:rPr lang="en-US" sz="1500" b="1" dirty="0"/>
              <a:t> dashboard</a:t>
            </a:r>
            <a:r>
              <a:rPr lang="en-US" sz="1500" dirty="0"/>
              <a:t> categorizes the weight into different conditions:</a:t>
            </a:r>
          </a:p>
          <a:p>
            <a:pPr marL="857250" lvl="1" indent="-400050">
              <a:buFont typeface="Courier New" panose="02070309020205020404" pitchFamily="49" charset="0"/>
              <a:buChar char="o"/>
            </a:pPr>
            <a:r>
              <a:rPr lang="en-US" sz="1500" b="1" dirty="0"/>
              <a:t>0 - 300 kg</a:t>
            </a:r>
            <a:r>
              <a:rPr lang="en-US" sz="1500" dirty="0"/>
              <a:t> → Underweight (Requires load adjustment)</a:t>
            </a:r>
          </a:p>
          <a:p>
            <a:pPr marL="857250" lvl="1" indent="-400050">
              <a:buFont typeface="Courier New" panose="02070309020205020404" pitchFamily="49" charset="0"/>
              <a:buChar char="o"/>
            </a:pPr>
            <a:r>
              <a:rPr lang="en-US" sz="1500" b="1" dirty="0"/>
              <a:t>300 - 500 kg</a:t>
            </a:r>
            <a:r>
              <a:rPr lang="en-US" sz="1500" dirty="0"/>
              <a:t> → Normal Weight (Optimal load)</a:t>
            </a:r>
          </a:p>
          <a:p>
            <a:pPr marL="857250" lvl="1" indent="-400050">
              <a:buFont typeface="Courier New" panose="02070309020205020404" pitchFamily="49" charset="0"/>
              <a:buChar char="o"/>
            </a:pPr>
            <a:r>
              <a:rPr lang="en-US" sz="1500" b="1" dirty="0"/>
              <a:t>500 - 1000 kg</a:t>
            </a:r>
            <a:r>
              <a:rPr lang="en-US" sz="1500" dirty="0"/>
              <a:t> → Overweight (Requires immediate attention)</a:t>
            </a:r>
          </a:p>
          <a:p>
            <a:pPr marL="857250" lvl="1" indent="-400050">
              <a:buFont typeface="Courier New" panose="02070309020205020404" pitchFamily="49" charset="0"/>
              <a:buChar char="o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A </a:t>
            </a:r>
            <a:r>
              <a:rPr lang="en-US" sz="1500" b="1" dirty="0"/>
              <a:t>Telegram Bot</a:t>
            </a:r>
            <a:r>
              <a:rPr lang="en-US" sz="1500" dirty="0"/>
              <a:t> was designed to send alerts, but due to technical challenges, it was not fully integrated.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E1E0A-FA83-F724-0013-5873A07B6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FF56CA3-5CC3-786A-7436-3393F4D590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3445" rIns="0" bIns="0" rtlCol="0">
            <a:spAutoFit/>
          </a:bodyPr>
          <a:lstStyle/>
          <a:p>
            <a:pPr marL="2043430">
              <a:lnSpc>
                <a:spcPct val="100000"/>
              </a:lnSpc>
              <a:spcBef>
                <a:spcPts val="95"/>
              </a:spcBef>
            </a:pPr>
            <a:r>
              <a:rPr dirty="0"/>
              <a:t>SOFTWARE</a:t>
            </a:r>
            <a:r>
              <a:rPr spc="-150" dirty="0"/>
              <a:t> </a:t>
            </a:r>
            <a:r>
              <a:rPr spc="-20" dirty="0"/>
              <a:t>ROLE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E0C6BA3-2471-6641-E2B0-965A20DB62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05566"/>
            <a:ext cx="9143999" cy="637933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0071256B-400A-4836-509A-2AEE0D652B84}"/>
              </a:ext>
            </a:extLst>
          </p:cNvPr>
          <p:cNvSpPr txBox="1"/>
          <p:nvPr/>
        </p:nvSpPr>
        <p:spPr>
          <a:xfrm>
            <a:off x="1181099" y="1314290"/>
            <a:ext cx="6781800" cy="26443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None/>
            </a:pPr>
            <a:r>
              <a:rPr lang="en-US" sz="1600" b="1" dirty="0" err="1"/>
              <a:t>ThingSpeak</a:t>
            </a:r>
            <a:r>
              <a:rPr lang="en-US" sz="1600" b="1" dirty="0"/>
              <a:t> Cloud Platform: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Receives weight data from the IoT system and processes it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Provides a visual representation of weight variations, aiding in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Enables remote access to load condition reports, reducing the need for manual inspection.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buNone/>
            </a:pPr>
            <a:r>
              <a:rPr lang="en-US" sz="1600" b="1" dirty="0"/>
              <a:t>Telegram Bot (Planned Feature):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Designed to send automated alerts indicating underweight, normal weight, or overweight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Encountered technical difficulties in implementing the messaging functionality due to library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Future improvements will focus on resolving these issues to achieve full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49663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3511" rIns="0" bIns="0" rtlCol="0">
            <a:spAutoFit/>
          </a:bodyPr>
          <a:lstStyle/>
          <a:p>
            <a:pPr marL="2190115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RESULT</a:t>
            </a:r>
            <a:r>
              <a:rPr sz="2400" spc="-65" dirty="0"/>
              <a:t> </a:t>
            </a:r>
            <a:r>
              <a:rPr sz="2400" spc="-10" dirty="0"/>
              <a:t>ANALYSIS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05566"/>
            <a:ext cx="9143999" cy="6379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83081" y="1361059"/>
            <a:ext cx="7047865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system successfully captured and transmitted real-time weight data using IoT components.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ThingSpeak</a:t>
            </a:r>
            <a:r>
              <a:rPr lang="en-US" sz="1600" dirty="0"/>
              <a:t> effectively visualized weight conditions, enabling remote monitoring.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Telegram Bot was intended for real-time alerts but faced integration challenges.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 project provides a foundation for future enhancements, including improved alert systems and industrial-scale deployment.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10848"/>
            <a:ext cx="9143999" cy="632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4183" y="156717"/>
            <a:ext cx="7618730" cy="1005993"/>
          </a:xfrm>
          <a:prstGeom prst="rect">
            <a:avLst/>
          </a:prstGeom>
        </p:spPr>
        <p:txBody>
          <a:bodyPr vert="horz" wrap="square" lIns="0" tIns="569544" rIns="0" bIns="0" rtlCol="0">
            <a:spAutoFit/>
          </a:bodyPr>
          <a:lstStyle/>
          <a:p>
            <a:pPr marL="2414905">
              <a:lnSpc>
                <a:spcPct val="100000"/>
              </a:lnSpc>
              <a:spcBef>
                <a:spcPts val="95"/>
              </a:spcBef>
            </a:pPr>
            <a:r>
              <a:rPr lang="en-US" spc="-10" dirty="0"/>
              <a:t>SENSOR RESPONSE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186688" y="1647190"/>
            <a:ext cx="6713220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Load Cell accurately detected weight variations and transmitted data with minimal lag.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Real-time updates allowed for immediate identification of load conditions.\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system demonstrated high accuracy in distinguishing between under-loading, normal loading, and overloading scenarios.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Future enhancements can include multi-sensor integration to improve measurement precision.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5396" rIns="0" bIns="0" rtlCol="0">
            <a:spAutoFit/>
          </a:bodyPr>
          <a:lstStyle/>
          <a:p>
            <a:pPr marL="240474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05566"/>
            <a:ext cx="9143999" cy="6379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4364" y="1515236"/>
            <a:ext cx="760857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This IoT-based railway wagon monitoring system automates weight assessment, ensuring compliance with loading regulations.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Minimizes financial losses and improves operational efficiency.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Reduces reliance on manual monitoring, enhancing accuracy and reliability.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Future improvements include fixing the Telegram Bot functionality and scaling the system for widespread use in railway logistics.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10848"/>
            <a:ext cx="9143999" cy="632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59048" y="1833829"/>
            <a:ext cx="3027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Times New Roman"/>
                <a:cs typeface="Times New Roman"/>
              </a:rPr>
              <a:t>THANK</a:t>
            </a:r>
            <a:r>
              <a:rPr sz="4000" b="0" spc="-15" dirty="0">
                <a:latin typeface="Times New Roman"/>
                <a:cs typeface="Times New Roman"/>
              </a:rPr>
              <a:t> </a:t>
            </a:r>
            <a:r>
              <a:rPr sz="4000" b="0" spc="-25" dirty="0">
                <a:latin typeface="Times New Roman"/>
                <a:cs typeface="Times New Roman"/>
              </a:rPr>
              <a:t>YOU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5104" y="288112"/>
            <a:ext cx="3657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TABLE</a:t>
            </a:r>
            <a:r>
              <a:rPr spc="-2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CONTENT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2700" y="4534788"/>
            <a:ext cx="9169400" cy="621665"/>
            <a:chOff x="-12700" y="4534788"/>
            <a:chExt cx="9169400" cy="6216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34788"/>
              <a:ext cx="9143999" cy="6087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571999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91440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9144000" y="571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571999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571500"/>
                  </a:moveTo>
                  <a:lnTo>
                    <a:pt x="9144000" y="5715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25400">
              <a:solidFill>
                <a:srgbClr val="CC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34792"/>
              <a:ext cx="1473834" cy="6087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692910" y="1257046"/>
            <a:ext cx="239712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indent="-316865">
              <a:lnSpc>
                <a:spcPct val="100000"/>
              </a:lnSpc>
              <a:spcBef>
                <a:spcPts val="100"/>
              </a:spcBef>
              <a:buSzPct val="77777"/>
              <a:buFont typeface="Segoe UI Symbol"/>
              <a:buChar char="❖"/>
              <a:tabLst>
                <a:tab pos="329565" algn="l"/>
              </a:tabLst>
            </a:pPr>
            <a:r>
              <a:rPr sz="1800" spc="-10" dirty="0">
                <a:latin typeface="Times New Roman"/>
                <a:cs typeface="Times New Roman"/>
              </a:rPr>
              <a:t>Introduction</a:t>
            </a:r>
            <a:endParaRPr sz="1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SzPct val="77777"/>
              <a:buFont typeface="Segoe UI Symbol"/>
              <a:buChar char="❖"/>
              <a:tabLst>
                <a:tab pos="329565" algn="l"/>
              </a:tabLst>
            </a:pPr>
            <a:r>
              <a:rPr sz="1800" dirty="0">
                <a:latin typeface="Times New Roman"/>
                <a:cs typeface="Times New Roman"/>
              </a:rPr>
              <a:t>Literature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survey</a:t>
            </a:r>
            <a:endParaRPr sz="1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SzPct val="77777"/>
              <a:buFont typeface="Segoe UI Symbol"/>
              <a:buChar char="❖"/>
              <a:tabLst>
                <a:tab pos="329565" algn="l"/>
              </a:tabLst>
            </a:pPr>
            <a:r>
              <a:rPr sz="1800" spc="-10" dirty="0">
                <a:latin typeface="Times New Roman"/>
                <a:cs typeface="Times New Roman"/>
              </a:rPr>
              <a:t>Objective</a:t>
            </a:r>
            <a:endParaRPr sz="1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SzPct val="77777"/>
              <a:buFont typeface="Segoe UI Symbol"/>
              <a:buChar char="❖"/>
              <a:tabLst>
                <a:tab pos="329565" algn="l"/>
              </a:tabLst>
            </a:pPr>
            <a:r>
              <a:rPr sz="1800" spc="-10" dirty="0">
                <a:latin typeface="Times New Roman"/>
                <a:cs typeface="Times New Roman"/>
              </a:rPr>
              <a:t>Abstract</a:t>
            </a:r>
            <a:endParaRPr sz="1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SzPct val="77777"/>
              <a:buFont typeface="Segoe UI Symbol"/>
              <a:buChar char="❖"/>
              <a:tabLst>
                <a:tab pos="329565" algn="l"/>
              </a:tabLst>
            </a:pP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Overview</a:t>
            </a:r>
            <a:endParaRPr sz="1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spcBef>
                <a:spcPts val="5"/>
              </a:spcBef>
              <a:buSzPct val="77777"/>
              <a:buFont typeface="Segoe UI Symbol"/>
              <a:buChar char="❖"/>
              <a:tabLst>
                <a:tab pos="329565" algn="l"/>
              </a:tabLst>
            </a:pPr>
            <a:r>
              <a:rPr sz="1800" dirty="0">
                <a:latin typeface="Times New Roman"/>
                <a:cs typeface="Times New Roman"/>
              </a:rPr>
              <a:t>Problem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identification</a:t>
            </a:r>
            <a:endParaRPr sz="1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SzPct val="77777"/>
              <a:buFont typeface="Segoe UI Symbol"/>
              <a:buChar char="❖"/>
              <a:tabLst>
                <a:tab pos="329565" algn="l"/>
              </a:tabLst>
            </a:pP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Design</a:t>
            </a:r>
            <a:endParaRPr sz="1800">
              <a:latin typeface="Times New Roman"/>
              <a:cs typeface="Times New Roman"/>
            </a:endParaRPr>
          </a:p>
          <a:p>
            <a:pPr marL="329565" indent="-316865">
              <a:lnSpc>
                <a:spcPct val="100000"/>
              </a:lnSpc>
              <a:buSzPct val="77777"/>
              <a:buFont typeface="Segoe UI Symbol"/>
              <a:buChar char="❖"/>
              <a:tabLst>
                <a:tab pos="329565" algn="l"/>
              </a:tabLst>
            </a:pPr>
            <a:r>
              <a:rPr sz="1800" spc="-10" dirty="0">
                <a:latin typeface="Times New Roman"/>
                <a:cs typeface="Times New Roman"/>
              </a:rPr>
              <a:t>Methodology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6257" y="4605248"/>
            <a:ext cx="5031740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05"/>
              </a:lnSpc>
            </a:pPr>
            <a:r>
              <a:rPr sz="2000" b="1" dirty="0">
                <a:solidFill>
                  <a:srgbClr val="000057"/>
                </a:solidFill>
                <a:latin typeface="Calibri"/>
                <a:cs typeface="Calibri"/>
              </a:rPr>
              <a:t>DEPARTMENT</a:t>
            </a:r>
            <a:r>
              <a:rPr sz="2000" b="1" spc="-6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57"/>
                </a:solidFill>
                <a:latin typeface="Calibri"/>
                <a:cs typeface="Calibri"/>
              </a:rPr>
              <a:t>OF</a:t>
            </a:r>
            <a:r>
              <a:rPr sz="2000" b="1" spc="-4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000057"/>
                </a:solidFill>
                <a:latin typeface="Calibri"/>
                <a:cs typeface="Calibri"/>
              </a:rPr>
              <a:t>ECE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CHENNAI</a:t>
            </a:r>
            <a:r>
              <a:rPr sz="1800" b="1" spc="-35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INSTITUTE</a:t>
            </a:r>
            <a:r>
              <a:rPr sz="1800" b="1" spc="-4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TECHNOLOGY(</a:t>
            </a:r>
            <a:r>
              <a:rPr sz="1800" b="1" spc="-25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57"/>
                </a:solidFill>
                <a:latin typeface="Calibri"/>
                <a:cs typeface="Calibri"/>
              </a:rPr>
              <a:t>Autonomous)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79314" y="1256741"/>
            <a:ext cx="175704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Software</a:t>
            </a:r>
            <a:r>
              <a:rPr sz="1800" spc="-20" dirty="0">
                <a:latin typeface="Times New Roman"/>
                <a:cs typeface="Times New Roman"/>
              </a:rPr>
              <a:t> Role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Result </a:t>
            </a:r>
            <a:r>
              <a:rPr sz="1800" spc="-10" dirty="0"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spc="-10" dirty="0">
                <a:latin typeface="Times New Roman"/>
                <a:cs typeface="Times New Roman"/>
              </a:rPr>
              <a:t>Conclusion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"/>
              <a:tabLst>
                <a:tab pos="298450" algn="l"/>
              </a:tabLst>
            </a:pPr>
            <a:r>
              <a:rPr sz="1800" spc="-10" dirty="0">
                <a:latin typeface="Times New Roman"/>
                <a:cs typeface="Times New Roman"/>
              </a:rPr>
              <a:t>Reference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0201" y="363169"/>
            <a:ext cx="28657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2700" y="4534788"/>
            <a:ext cx="9169400" cy="621665"/>
            <a:chOff x="-12700" y="4534788"/>
            <a:chExt cx="9169400" cy="6216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534788"/>
              <a:ext cx="9143999" cy="6087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4571999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91440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9144000" y="571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571999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571500"/>
                  </a:moveTo>
                  <a:lnTo>
                    <a:pt x="9144000" y="5715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25400">
              <a:solidFill>
                <a:srgbClr val="CC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534792"/>
              <a:ext cx="1473834" cy="6087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64869" y="1088010"/>
            <a:ext cx="7414259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Improper loading of railway wagons leads to significant financial losses and operational inefficiencies.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Overloading damages railway infrastructure, poses safety risks, and attracts heavy penalties.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Under-loading results in inefficient resource utilization and increased transportation costs.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This project presents an IoT-based system for real-time monitoring and weight assessment of railway wagons, ensuring efficient load management and compliance with regulations.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-22536" y="4554625"/>
            <a:ext cx="9153525" cy="25400"/>
            <a:chOff x="-4762" y="-4762"/>
            <a:chExt cx="9153525" cy="2540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9144000" cy="15875"/>
            </a:xfrm>
            <a:custGeom>
              <a:avLst/>
              <a:gdLst/>
              <a:ahLst/>
              <a:cxnLst/>
              <a:rect l="l" t="t" r="r" b="b"/>
              <a:pathLst>
                <a:path w="9144000" h="15875">
                  <a:moveTo>
                    <a:pt x="9144000" y="0"/>
                  </a:moveTo>
                  <a:lnTo>
                    <a:pt x="0" y="0"/>
                  </a:lnTo>
                  <a:lnTo>
                    <a:pt x="0" y="15875"/>
                  </a:lnTo>
                  <a:lnTo>
                    <a:pt x="9144000" y="158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9144000" cy="15875"/>
            </a:xfrm>
            <a:custGeom>
              <a:avLst/>
              <a:gdLst/>
              <a:ahLst/>
              <a:cxnLst/>
              <a:rect l="l" t="t" r="r" b="b"/>
              <a:pathLst>
                <a:path w="9144000" h="15875">
                  <a:moveTo>
                    <a:pt x="0" y="15875"/>
                  </a:moveTo>
                  <a:lnTo>
                    <a:pt x="9144000" y="1587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5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056257" y="4605248"/>
            <a:ext cx="5031740" cy="555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2005"/>
              </a:lnSpc>
            </a:pPr>
            <a:r>
              <a:rPr sz="2000" b="1" dirty="0">
                <a:solidFill>
                  <a:srgbClr val="000057"/>
                </a:solidFill>
                <a:latin typeface="Calibri"/>
                <a:cs typeface="Calibri"/>
              </a:rPr>
              <a:t>DEPARTMENT</a:t>
            </a:r>
            <a:r>
              <a:rPr sz="2000" b="1" spc="-6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57"/>
                </a:solidFill>
                <a:latin typeface="Calibri"/>
                <a:cs typeface="Calibri"/>
              </a:rPr>
              <a:t>OF</a:t>
            </a:r>
            <a:r>
              <a:rPr sz="2000" b="1" spc="-4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000057"/>
                </a:solidFill>
                <a:latin typeface="Calibri"/>
                <a:cs typeface="Calibri"/>
              </a:rPr>
              <a:t>ECE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CHENNAI</a:t>
            </a:r>
            <a:r>
              <a:rPr sz="1800" b="1" spc="-35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INSTITUTE</a:t>
            </a:r>
            <a:r>
              <a:rPr sz="1800" b="1" spc="-4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TECHNOLOGY(</a:t>
            </a:r>
            <a:r>
              <a:rPr sz="1800" b="1" spc="-25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57"/>
                </a:solidFill>
                <a:latin typeface="Calibri"/>
                <a:cs typeface="Calibri"/>
              </a:rPr>
              <a:t>Autonomous)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676075"/>
            <a:ext cx="9143999" cy="4674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4994" y="484123"/>
            <a:ext cx="39236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LITERATURE</a:t>
            </a:r>
            <a:r>
              <a:rPr spc="-125" dirty="0"/>
              <a:t> </a:t>
            </a:r>
            <a:r>
              <a:rPr spc="-10" dirty="0"/>
              <a:t>SURVEY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6381" y="1243660"/>
            <a:ext cx="765429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Conventional weight monitoring methods rely on manual inspection, which is error-prone and time-consuming.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Current railway policies enforce penalties for overloading but lack preventive mechanisms.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IoT technology provides automation, real-time data analytics, and cloud integration, making it an effective solution for load monitoring.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Various sensor-based systems have been proposed, but most lack integration with cloud-based visualization and alert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529" rIns="0" bIns="0" rtlCol="0">
            <a:spAutoFit/>
          </a:bodyPr>
          <a:lstStyle/>
          <a:p>
            <a:pPr marL="25831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OBJECTIVE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2700" y="4533899"/>
            <a:ext cx="9169400" cy="609600"/>
            <a:chOff x="-12700" y="4533899"/>
            <a:chExt cx="9169400" cy="609600"/>
          </a:xfrm>
        </p:grpSpPr>
        <p:sp>
          <p:nvSpPr>
            <p:cNvPr id="4" name="object 4"/>
            <p:cNvSpPr/>
            <p:nvPr/>
          </p:nvSpPr>
          <p:spPr>
            <a:xfrm>
              <a:off x="0" y="4559300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91440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9144000" y="571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559300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571500"/>
                  </a:moveTo>
                  <a:lnTo>
                    <a:pt x="9144000" y="5715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25400">
              <a:solidFill>
                <a:srgbClr val="CC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67" y="4533899"/>
              <a:ext cx="1473835" cy="6096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82446" y="1413128"/>
            <a:ext cx="6758940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Develop an IoT-powered railway wagon monitoring system to prevent under-loading and overloading.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Implement sensors and cloud-based platforms to provide real-time tracking and visualization of load conditions.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Automate the process of weight assessment and alert generation to improve operational efficiency and compliance with railway guidelines.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-4762" y="-4762"/>
            <a:ext cx="9153525" cy="25400"/>
            <a:chOff x="-4762" y="-4762"/>
            <a:chExt cx="9153525" cy="2540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9144000" cy="15875"/>
            </a:xfrm>
            <a:custGeom>
              <a:avLst/>
              <a:gdLst/>
              <a:ahLst/>
              <a:cxnLst/>
              <a:rect l="l" t="t" r="r" b="b"/>
              <a:pathLst>
                <a:path w="9144000" h="15875">
                  <a:moveTo>
                    <a:pt x="9144000" y="0"/>
                  </a:moveTo>
                  <a:lnTo>
                    <a:pt x="0" y="0"/>
                  </a:lnTo>
                  <a:lnTo>
                    <a:pt x="0" y="15875"/>
                  </a:lnTo>
                  <a:lnTo>
                    <a:pt x="9144000" y="15875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9144000" cy="15875"/>
            </a:xfrm>
            <a:custGeom>
              <a:avLst/>
              <a:gdLst/>
              <a:ahLst/>
              <a:cxnLst/>
              <a:rect l="l" t="t" r="r" b="b"/>
              <a:pathLst>
                <a:path w="9144000" h="15875">
                  <a:moveTo>
                    <a:pt x="0" y="15875"/>
                  </a:moveTo>
                  <a:lnTo>
                    <a:pt x="9144000" y="15875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587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56257" y="4592218"/>
            <a:ext cx="503174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005"/>
              </a:lnSpc>
            </a:pPr>
            <a:r>
              <a:rPr sz="2000" b="1" dirty="0">
                <a:solidFill>
                  <a:srgbClr val="000057"/>
                </a:solidFill>
                <a:latin typeface="Calibri"/>
                <a:cs typeface="Calibri"/>
              </a:rPr>
              <a:t>DEPARTMENT</a:t>
            </a:r>
            <a:r>
              <a:rPr sz="2000" b="1" spc="-5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57"/>
                </a:solidFill>
                <a:latin typeface="Calibri"/>
                <a:cs typeface="Calibri"/>
              </a:rPr>
              <a:t>OF</a:t>
            </a:r>
            <a:r>
              <a:rPr sz="2000" b="1" spc="-35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000057"/>
                </a:solidFill>
                <a:latin typeface="Calibri"/>
                <a:cs typeface="Calibri"/>
              </a:rPr>
              <a:t>ECE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CHENNAI</a:t>
            </a:r>
            <a:r>
              <a:rPr sz="1800" b="1" spc="-35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INSTITUTE</a:t>
            </a:r>
            <a:r>
              <a:rPr sz="1800" b="1" spc="-4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TECHNOLOGY(</a:t>
            </a:r>
            <a:r>
              <a:rPr sz="1800" b="1" spc="-25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57"/>
                </a:solidFill>
                <a:latin typeface="Calibri"/>
                <a:cs typeface="Calibri"/>
              </a:rPr>
              <a:t>Autonomous)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2085" y="438658"/>
            <a:ext cx="195833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ABSTRACT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2700" y="4533899"/>
            <a:ext cx="9169400" cy="609600"/>
            <a:chOff x="-12700" y="4533899"/>
            <a:chExt cx="9169400" cy="609600"/>
          </a:xfrm>
        </p:grpSpPr>
        <p:sp>
          <p:nvSpPr>
            <p:cNvPr id="4" name="object 4"/>
            <p:cNvSpPr/>
            <p:nvPr/>
          </p:nvSpPr>
          <p:spPr>
            <a:xfrm>
              <a:off x="0" y="4559300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91440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9144000" y="571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559300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571500"/>
                  </a:moveTo>
                  <a:lnTo>
                    <a:pt x="9144000" y="5715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25400">
              <a:solidFill>
                <a:srgbClr val="CC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67" y="4533899"/>
              <a:ext cx="1473835" cy="6096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47700" y="1077399"/>
            <a:ext cx="7848600" cy="3244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The project focuses on the development of a smart railway wagon monitoring system using IoT technology.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The system consists of load cells and sensors that measure weight and transmit data to a cloud-based dashboard (</a:t>
            </a:r>
            <a:r>
              <a:rPr lang="en-US" sz="1500" dirty="0" err="1"/>
              <a:t>ThingSpeak</a:t>
            </a:r>
            <a:r>
              <a:rPr lang="en-US" sz="1500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Based on predefined weight categories, the system identifies underweight, normal weight, and overweight conditions.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A Telegram Bot was planned to provide real-time alerts, but implementation challenges were encountered due to technical limitations.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The system enhances railway logistics, reduces human errors, and ensures compliance with loading regulations.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56257" y="4592218"/>
            <a:ext cx="503174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005"/>
              </a:lnSpc>
            </a:pPr>
            <a:r>
              <a:rPr sz="2000" b="1" dirty="0">
                <a:solidFill>
                  <a:srgbClr val="000057"/>
                </a:solidFill>
                <a:latin typeface="Calibri"/>
                <a:cs typeface="Calibri"/>
              </a:rPr>
              <a:t>DEPARTMENT</a:t>
            </a:r>
            <a:r>
              <a:rPr sz="2000" b="1" spc="-5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57"/>
                </a:solidFill>
                <a:latin typeface="Calibri"/>
                <a:cs typeface="Calibri"/>
              </a:rPr>
              <a:t>OF</a:t>
            </a:r>
            <a:r>
              <a:rPr sz="2000" b="1" spc="-35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000057"/>
                </a:solidFill>
                <a:latin typeface="Calibri"/>
                <a:cs typeface="Calibri"/>
              </a:rPr>
              <a:t>ECE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CHENNAI</a:t>
            </a:r>
            <a:r>
              <a:rPr sz="1800" b="1" spc="-35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INSTITUTE</a:t>
            </a:r>
            <a:r>
              <a:rPr sz="1800" b="1" spc="-4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TECHNOLOGY(</a:t>
            </a:r>
            <a:r>
              <a:rPr sz="1800" b="1" spc="-25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57"/>
                </a:solidFill>
                <a:latin typeface="Calibri"/>
                <a:cs typeface="Calibri"/>
              </a:rPr>
              <a:t>Autonomous)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8464" rIns="0" bIns="0" rtlCol="0">
            <a:spAutoFit/>
          </a:bodyPr>
          <a:lstStyle/>
          <a:p>
            <a:pPr marL="1147445">
              <a:lnSpc>
                <a:spcPct val="100000"/>
              </a:lnSpc>
              <a:spcBef>
                <a:spcPts val="95"/>
              </a:spcBef>
            </a:pPr>
            <a:r>
              <a:rPr dirty="0"/>
              <a:t>PROBLEM</a:t>
            </a:r>
            <a:r>
              <a:rPr spc="-110" dirty="0"/>
              <a:t> </a:t>
            </a:r>
            <a:r>
              <a:rPr spc="-10" dirty="0"/>
              <a:t>IDENTIFICATION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-12700" y="4533899"/>
            <a:ext cx="9169400" cy="609600"/>
            <a:chOff x="-12700" y="4533899"/>
            <a:chExt cx="9169400" cy="609600"/>
          </a:xfrm>
        </p:grpSpPr>
        <p:sp>
          <p:nvSpPr>
            <p:cNvPr id="4" name="object 4"/>
            <p:cNvSpPr/>
            <p:nvPr/>
          </p:nvSpPr>
          <p:spPr>
            <a:xfrm>
              <a:off x="0" y="4559300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9144000" y="0"/>
                  </a:moveTo>
                  <a:lnTo>
                    <a:pt x="0" y="0"/>
                  </a:lnTo>
                  <a:lnTo>
                    <a:pt x="0" y="571500"/>
                  </a:lnTo>
                  <a:lnTo>
                    <a:pt x="9144000" y="5715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4559300"/>
              <a:ext cx="9144000" cy="571500"/>
            </a:xfrm>
            <a:custGeom>
              <a:avLst/>
              <a:gdLst/>
              <a:ahLst/>
              <a:cxnLst/>
              <a:rect l="l" t="t" r="r" b="b"/>
              <a:pathLst>
                <a:path w="9144000" h="571500">
                  <a:moveTo>
                    <a:pt x="0" y="571500"/>
                  </a:moveTo>
                  <a:lnTo>
                    <a:pt x="9144000" y="5715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71500"/>
                  </a:lnTo>
                  <a:close/>
                </a:path>
              </a:pathLst>
            </a:custGeom>
            <a:ln w="25400">
              <a:solidFill>
                <a:srgbClr val="CC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867" y="4533899"/>
              <a:ext cx="1473835" cy="6096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29334" y="1437293"/>
            <a:ext cx="7085331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Overloading of railway wagons results in structural damage, increased maintenance costs, and regulatory penalties.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Under-loading causes inefficiencies, leading to financial losses and poor resource utilization.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Manual weight-checking methods are slow, unreliable, and prone to errors.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There is a need for an automated, real-time monitoring system to address these challenges and optimize railway logistics.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56257" y="4592218"/>
            <a:ext cx="5031740" cy="556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2005"/>
              </a:lnSpc>
            </a:pPr>
            <a:r>
              <a:rPr sz="2000" b="1" dirty="0">
                <a:solidFill>
                  <a:srgbClr val="000057"/>
                </a:solidFill>
                <a:latin typeface="Calibri"/>
                <a:cs typeface="Calibri"/>
              </a:rPr>
              <a:t>DEPARTMENT</a:t>
            </a:r>
            <a:r>
              <a:rPr sz="2000" b="1" spc="-5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0057"/>
                </a:solidFill>
                <a:latin typeface="Calibri"/>
                <a:cs typeface="Calibri"/>
              </a:rPr>
              <a:t>OF</a:t>
            </a:r>
            <a:r>
              <a:rPr sz="2000" b="1" spc="-35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000057"/>
                </a:solidFill>
                <a:latin typeface="Calibri"/>
                <a:cs typeface="Calibri"/>
              </a:rPr>
              <a:t>ECE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CHENNAI</a:t>
            </a:r>
            <a:r>
              <a:rPr sz="1800" b="1" spc="-35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INSTITUTE</a:t>
            </a:r>
            <a:r>
              <a:rPr sz="1800" b="1" spc="-4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0057"/>
                </a:solidFill>
                <a:latin typeface="Calibri"/>
                <a:cs typeface="Calibri"/>
              </a:rPr>
              <a:t>TECHNOLOGY(</a:t>
            </a:r>
            <a:r>
              <a:rPr sz="1800" b="1" spc="-25" dirty="0">
                <a:solidFill>
                  <a:srgbClr val="000057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0057"/>
                </a:solidFill>
                <a:latin typeface="Calibri"/>
                <a:cs typeface="Calibri"/>
              </a:rPr>
              <a:t>Autonomous)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91970">
              <a:lnSpc>
                <a:spcPct val="100000"/>
              </a:lnSpc>
              <a:spcBef>
                <a:spcPts val="125"/>
              </a:spcBef>
            </a:pPr>
            <a:r>
              <a:rPr sz="3200" dirty="0"/>
              <a:t>BLOCK</a:t>
            </a:r>
            <a:r>
              <a:rPr sz="3200" spc="10" dirty="0"/>
              <a:t> </a:t>
            </a:r>
            <a:r>
              <a:rPr sz="3200" spc="-10" dirty="0"/>
              <a:t>DIAGRAM</a:t>
            </a:r>
            <a:endParaRPr sz="32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4534788"/>
            <a:ext cx="6858000" cy="608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9EF524-BB5C-B559-F2AE-305E42B4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15" y="1116051"/>
            <a:ext cx="1336685" cy="1336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B1BF2E-D708-037F-8D99-68E279F444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118079"/>
            <a:ext cx="1124584" cy="11245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6693C-5093-177F-7922-C998B0FCBA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07737"/>
            <a:ext cx="856907" cy="1657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3E6F47-6A5C-6040-F319-6CEC633096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57" y="1198676"/>
            <a:ext cx="1336685" cy="1336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3798B2-CB76-C093-DDF6-B32BE7401A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592" y="3020947"/>
            <a:ext cx="990600" cy="742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D87E0C-32CF-B2F2-5073-6B3387E79E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936" y="2983320"/>
            <a:ext cx="760066" cy="760066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B1CB10AA-7380-9EC9-C848-F7DF6E9A0C61}"/>
              </a:ext>
            </a:extLst>
          </p:cNvPr>
          <p:cNvSpPr/>
          <p:nvPr/>
        </p:nvSpPr>
        <p:spPr>
          <a:xfrm>
            <a:off x="2420119" y="1624915"/>
            <a:ext cx="7620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4AD580AB-8DF5-C5CD-D254-EBCF8B637C42}"/>
              </a:ext>
            </a:extLst>
          </p:cNvPr>
          <p:cNvSpPr/>
          <p:nvPr/>
        </p:nvSpPr>
        <p:spPr>
          <a:xfrm>
            <a:off x="4495665" y="1647880"/>
            <a:ext cx="7620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42FFB06-8A13-C3D0-24E1-FBCB5F133E7F}"/>
              </a:ext>
            </a:extLst>
          </p:cNvPr>
          <p:cNvSpPr/>
          <p:nvPr/>
        </p:nvSpPr>
        <p:spPr>
          <a:xfrm>
            <a:off x="6557512" y="1625923"/>
            <a:ext cx="7620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F49B6D3-D180-C9A3-5C87-B874E57F3230}"/>
              </a:ext>
            </a:extLst>
          </p:cNvPr>
          <p:cNvSpPr/>
          <p:nvPr/>
        </p:nvSpPr>
        <p:spPr>
          <a:xfrm rot="8331097">
            <a:off x="4495664" y="2813042"/>
            <a:ext cx="762000" cy="762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8F7F2ED-54EB-D1C0-5CF6-9C3F9375BB3E}"/>
              </a:ext>
            </a:extLst>
          </p:cNvPr>
          <p:cNvSpPr/>
          <p:nvPr/>
        </p:nvSpPr>
        <p:spPr>
          <a:xfrm rot="3250894">
            <a:off x="6260866" y="2850826"/>
            <a:ext cx="355592" cy="11443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0CB111-5349-1A04-2B16-0AAF5E2A23F1}"/>
              </a:ext>
            </a:extLst>
          </p:cNvPr>
          <p:cNvSpPr txBox="1"/>
          <p:nvPr/>
        </p:nvSpPr>
        <p:spPr>
          <a:xfrm>
            <a:off x="949315" y="2140482"/>
            <a:ext cx="1227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Load Cell</a:t>
            </a:r>
            <a:endParaRPr lang="en-IN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3CC8FA-966B-A153-8A60-35B3E8F306BB}"/>
              </a:ext>
            </a:extLst>
          </p:cNvPr>
          <p:cNvSpPr txBox="1"/>
          <p:nvPr/>
        </p:nvSpPr>
        <p:spPr>
          <a:xfrm>
            <a:off x="3486479" y="2166683"/>
            <a:ext cx="856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HX 711</a:t>
            </a:r>
            <a:endParaRPr lang="en-IN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C5656C-8A23-16E8-BFAE-14723F28CDE3}"/>
              </a:ext>
            </a:extLst>
          </p:cNvPr>
          <p:cNvSpPr txBox="1"/>
          <p:nvPr/>
        </p:nvSpPr>
        <p:spPr>
          <a:xfrm>
            <a:off x="5332997" y="2711009"/>
            <a:ext cx="9607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</a:rPr>
              <a:t>ESP8266</a:t>
            </a:r>
            <a:endParaRPr lang="en-IN" sz="1400" dirty="0">
              <a:effectLst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159708-DC65-BD85-E095-DB447C875B6E}"/>
              </a:ext>
            </a:extLst>
          </p:cNvPr>
          <p:cNvSpPr txBox="1"/>
          <p:nvPr/>
        </p:nvSpPr>
        <p:spPr>
          <a:xfrm>
            <a:off x="7286548" y="2417861"/>
            <a:ext cx="17526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</a:rPr>
              <a:t>LCD 16X2 ( I2C )</a:t>
            </a:r>
            <a:endParaRPr lang="en-IN" sz="1400" dirty="0">
              <a:effectLst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1AAA3E-425E-15A1-CC3E-11532AA96818}"/>
              </a:ext>
            </a:extLst>
          </p:cNvPr>
          <p:cNvSpPr txBox="1"/>
          <p:nvPr/>
        </p:nvSpPr>
        <p:spPr>
          <a:xfrm>
            <a:off x="6419907" y="3673108"/>
            <a:ext cx="1200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</a:rPr>
              <a:t>TELEGRAM</a:t>
            </a:r>
            <a:endParaRPr lang="en-IN" sz="1400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4183" y="156717"/>
            <a:ext cx="7618730" cy="828174"/>
          </a:xfrm>
          <a:prstGeom prst="rect">
            <a:avLst/>
          </a:prstGeom>
        </p:spPr>
        <p:txBody>
          <a:bodyPr vert="horz" wrap="square" lIns="0" tIns="393445" rIns="0" bIns="0" rtlCol="0">
            <a:spAutoFit/>
          </a:bodyPr>
          <a:lstStyle/>
          <a:p>
            <a:pPr marL="2043430">
              <a:lnSpc>
                <a:spcPct val="100000"/>
              </a:lnSpc>
              <a:spcBef>
                <a:spcPts val="95"/>
              </a:spcBef>
            </a:pPr>
            <a:r>
              <a:rPr lang="en-US" dirty="0"/>
              <a:t>THE OUTPUT</a:t>
            </a:r>
            <a:endParaRPr spc="-2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505566"/>
            <a:ext cx="9143999" cy="6379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3D2F9-BCFF-A21F-B0EC-F63524538F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338" y="1254955"/>
            <a:ext cx="1682061" cy="30919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351051-3D49-FE41-B7AE-12A2DF0F40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97" y="1233561"/>
            <a:ext cx="4343400" cy="31133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F2FD6-3F24-B5D6-22F3-E1F4F2BB5C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660" y="1254955"/>
            <a:ext cx="1991840" cy="21964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831</Words>
  <Application>Microsoft Office PowerPoint</Application>
  <PresentationFormat>On-screen Show (16:9)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MT</vt:lpstr>
      <vt:lpstr>Calibri</vt:lpstr>
      <vt:lpstr>Courier New</vt:lpstr>
      <vt:lpstr>Segoe UI Symbol</vt:lpstr>
      <vt:lpstr>Times New Roman</vt:lpstr>
      <vt:lpstr>Wingdings</vt:lpstr>
      <vt:lpstr>Office Theme</vt:lpstr>
      <vt:lpstr>[ SIH 1313 ]IoT-Based System to Prevent Under-Loading &amp; Overloading of Railway Wagons </vt:lpstr>
      <vt:lpstr>TABLE OF CONTENT</vt:lpstr>
      <vt:lpstr>INTRODUCTION</vt:lpstr>
      <vt:lpstr>LITERATURE SURVEY</vt:lpstr>
      <vt:lpstr>OBJECTIVE</vt:lpstr>
      <vt:lpstr>ABSTRACT</vt:lpstr>
      <vt:lpstr>PROBLEM IDENTIFICATION</vt:lpstr>
      <vt:lpstr>BLOCK DIAGRAM</vt:lpstr>
      <vt:lpstr>THE OUTPUT</vt:lpstr>
      <vt:lpstr>METHODOLOGY</vt:lpstr>
      <vt:lpstr>SOFTWARE ROLE</vt:lpstr>
      <vt:lpstr>RESULT ANALYSIS</vt:lpstr>
      <vt:lpstr>SENSOR RESPONSE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development of an e-nose system for the diagnosis of pulmonary diseases</dc:title>
  <dc:creator>RANESH KADHIR K</dc:creator>
  <cp:lastModifiedBy>RANESH KADHIR K</cp:lastModifiedBy>
  <cp:revision>7</cp:revision>
  <dcterms:created xsi:type="dcterms:W3CDTF">2025-02-16T17:03:00Z</dcterms:created>
  <dcterms:modified xsi:type="dcterms:W3CDTF">2025-03-21T03:14:04Z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2025-02-16T00:00:00Z</vt:filetime>
  </property>
  <property fmtid="{D5CDD505-2E9C-101B-9397-08002B2CF9AE}" pid="5" name="Producer">
    <vt:lpwstr>Microsoft® PowerPoint® 2021</vt:lpwstr>
  </property>
</Properties>
</file>