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8" r:id="rId1"/>
  </p:sldMasterIdLst>
  <p:notesMasterIdLst>
    <p:notesMasterId r:id="rId14"/>
  </p:notesMasterIdLst>
  <p:sldIdLst>
    <p:sldId id="256" r:id="rId2"/>
    <p:sldId id="257" r:id="rId3"/>
    <p:sldId id="258" r:id="rId4"/>
    <p:sldId id="263" r:id="rId5"/>
    <p:sldId id="259" r:id="rId6"/>
    <p:sldId id="262" r:id="rId7"/>
    <p:sldId id="260" r:id="rId8"/>
    <p:sldId id="266" r:id="rId9"/>
    <p:sldId id="264" r:id="rId10"/>
    <p:sldId id="268" r:id="rId11"/>
    <p:sldId id="269" r:id="rId12"/>
    <p:sldId id="267"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2699A-F881-4075-87DD-0C59A4469246}" type="datetimeFigureOut">
              <a:rPr lang="tr-TR" smtClean="0"/>
              <a:t>28.01.2024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98EAB-F067-4F41-B2EC-AC2A94EF4160}" type="slidenum">
              <a:rPr lang="tr-TR" smtClean="0"/>
              <a:t>‹#›</a:t>
            </a:fld>
            <a:endParaRPr lang="tr-TR"/>
          </a:p>
        </p:txBody>
      </p:sp>
    </p:spTree>
    <p:extLst>
      <p:ext uri="{BB962C8B-B14F-4D97-AF65-F5344CB8AC3E}">
        <p14:creationId xmlns:p14="http://schemas.microsoft.com/office/powerpoint/2010/main" val="921855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1/28/2024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71385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92699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66601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6686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7063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64032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60121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78920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7816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40759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33390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1/28/2024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7805226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521493" y="350337"/>
            <a:ext cx="9144000" cy="1776496"/>
          </a:xfrm>
          <a:ln/>
        </p:spPr>
        <p:style>
          <a:lnRef idx="2">
            <a:schemeClr val="dk1">
              <a:shade val="50000"/>
            </a:schemeClr>
          </a:lnRef>
          <a:fillRef idx="1">
            <a:schemeClr val="dk1"/>
          </a:fillRef>
          <a:effectRef idx="0">
            <a:schemeClr val="dk1"/>
          </a:effectRef>
          <a:fontRef idx="minor">
            <a:schemeClr val="lt1"/>
          </a:fontRef>
        </p:style>
        <p:txBody>
          <a:bodyPr>
            <a:normAutofit/>
          </a:bodyPr>
          <a:lstStyle/>
          <a:p>
            <a:r>
              <a:rPr lang="tr-TR" dirty="0">
                <a:latin typeface="Gill Sans MT"/>
                <a:cs typeface="Calibri Light"/>
              </a:rPr>
              <a:t>CSE101 Projesi</a:t>
            </a:r>
            <a:endParaRPr lang="tr-TR" dirty="0">
              <a:latin typeface="Gill Sans MT"/>
            </a:endParaRPr>
          </a:p>
        </p:txBody>
      </p:sp>
      <p:sp>
        <p:nvSpPr>
          <p:cNvPr id="3" name="Alt Başlık 2"/>
          <p:cNvSpPr>
            <a:spLocks noGrp="1"/>
          </p:cNvSpPr>
          <p:nvPr>
            <p:ph type="subTitle" idx="1"/>
          </p:nvPr>
        </p:nvSpPr>
        <p:spPr>
          <a:xfrm>
            <a:off x="1524000" y="3201987"/>
            <a:ext cx="9144000" cy="3178493"/>
          </a:xfrm>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p>
            <a:r>
              <a:rPr lang="tr-TR" sz="4000" dirty="0">
                <a:solidFill>
                  <a:schemeClr val="tx1"/>
                </a:solidFill>
                <a:latin typeface="Gill Sans MT"/>
                <a:cs typeface="Calibri"/>
              </a:rPr>
              <a:t>Arduino’da </a:t>
            </a:r>
            <a:r>
              <a:rPr lang="tr-TR" sz="4000" dirty="0" err="1">
                <a:solidFill>
                  <a:schemeClr val="tx1"/>
                </a:solidFill>
                <a:latin typeface="Gill Sans MT"/>
                <a:cs typeface="Calibri"/>
              </a:rPr>
              <a:t>Snake</a:t>
            </a:r>
            <a:r>
              <a:rPr lang="tr-TR" sz="4000" dirty="0">
                <a:solidFill>
                  <a:schemeClr val="tx1"/>
                </a:solidFill>
                <a:latin typeface="Gill Sans MT"/>
                <a:cs typeface="Calibri"/>
              </a:rPr>
              <a:t> Oyunu</a:t>
            </a:r>
          </a:p>
          <a:p>
            <a:r>
              <a:rPr lang="tr-TR" sz="4000" dirty="0">
                <a:solidFill>
                  <a:schemeClr val="tx1"/>
                </a:solidFill>
                <a:latin typeface="Gill Sans MT"/>
                <a:cs typeface="Calibri"/>
              </a:rPr>
              <a:t>Grup Üyeleri:</a:t>
            </a:r>
            <a:endParaRPr lang="tr-TR" sz="3200" dirty="0">
              <a:solidFill>
                <a:schemeClr val="tx1"/>
              </a:solidFill>
              <a:latin typeface="Gill Sans MT"/>
              <a:cs typeface="Calibri"/>
            </a:endParaRPr>
          </a:p>
          <a:p>
            <a:r>
              <a:rPr lang="tr-TR" dirty="0">
                <a:solidFill>
                  <a:schemeClr val="tx1"/>
                </a:solidFill>
              </a:rPr>
              <a:t>Burak Ersoy</a:t>
            </a:r>
          </a:p>
          <a:p>
            <a:r>
              <a:rPr lang="tr-TR" dirty="0">
                <a:solidFill>
                  <a:schemeClr val="tx1"/>
                </a:solidFill>
              </a:rPr>
              <a:t>Bayer Ortak</a:t>
            </a:r>
          </a:p>
          <a:p>
            <a:r>
              <a:rPr lang="tr-TR" dirty="0">
                <a:solidFill>
                  <a:schemeClr val="tx1"/>
                </a:solidFill>
              </a:rPr>
              <a:t>Yasir Şekerci</a:t>
            </a: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580DFF-8699-419B-89E0-E85762F78428}"/>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tr-TR" dirty="0">
                <a:latin typeface="Gill Sans MT"/>
              </a:rPr>
              <a:t>Projenin Gelişimi</a:t>
            </a:r>
            <a:endParaRPr lang="tr-TR" dirty="0"/>
          </a:p>
        </p:txBody>
      </p:sp>
      <p:sp>
        <p:nvSpPr>
          <p:cNvPr id="3" name="İçerik Yer Tutucusu 2">
            <a:extLst>
              <a:ext uri="{FF2B5EF4-FFF2-40B4-BE49-F238E27FC236}">
                <a16:creationId xmlns:a16="http://schemas.microsoft.com/office/drawing/2014/main" id="{D1A982E0-7D06-482E-982D-7BE54A5F0BFA}"/>
              </a:ext>
            </a:extLst>
          </p:cNvPr>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p>
            <a:pPr marL="0" indent="0">
              <a:buNone/>
            </a:pPr>
            <a:r>
              <a:rPr lang="tr-TR" sz="2000" dirty="0">
                <a:latin typeface="Gill Sans MT"/>
              </a:rPr>
              <a:t>Projeyi yapmak için farklı zamanlarda tekrar buluşmalar düzenleyip takım halinde kararlar verdik. Öncelikle projenin seçilmesi üzerine konuşmalar yaptık ve bu projede son kararımızı kıldık. </a:t>
            </a:r>
          </a:p>
          <a:p>
            <a:pPr marL="0" indent="0">
              <a:buNone/>
            </a:pPr>
            <a:r>
              <a:rPr lang="tr-TR" sz="2000" dirty="0">
                <a:latin typeface="Gill Sans MT"/>
              </a:rPr>
              <a:t>Sonra projemizin planını belirlemek için toplantılar düzenledik ve gerekli malzemeleri tanımlayıp izlenecek yolu üzerinde karar kıldık. Planı belirledikten ve planı elde ettikten sonra proje üzerinde çalışmaya başladık.</a:t>
            </a:r>
          </a:p>
          <a:p>
            <a:pPr marL="0" indent="0">
              <a:buNone/>
            </a:pPr>
            <a:r>
              <a:rPr lang="tr-TR" sz="2000" dirty="0">
                <a:latin typeface="Gill Sans MT"/>
              </a:rPr>
              <a:t>Öncelikle Arduino IDE üzerinde daha basit ilksel fonksiyonları hazırlayıp bir temel oluşturduk. ‘’</a:t>
            </a:r>
            <a:r>
              <a:rPr lang="tr-TR" sz="2000" dirty="0" err="1">
                <a:latin typeface="Gill Sans MT"/>
              </a:rPr>
              <a:t>LedControl.h</a:t>
            </a:r>
            <a:r>
              <a:rPr lang="tr-TR" sz="2000" dirty="0">
                <a:latin typeface="Gill Sans MT"/>
              </a:rPr>
              <a:t>’’ kütüphanesine ihtiyacımız olduğunu belirleyip kullandık. Sırasıyla yılanın hareketi, oyun alanı üzerinde yem üretme özelliklerini ekledik. Daha sonra çeşitli oyun senaryolarına göre kodu geliştirdik. Potansiyometreyi oyunun hızını düzenleyebilmek için ekledik.  En son olarak çeşitli kontroller ve </a:t>
            </a:r>
            <a:r>
              <a:rPr lang="tr-TR" sz="2000" dirty="0" err="1">
                <a:latin typeface="Gill Sans MT"/>
              </a:rPr>
              <a:t>debugging</a:t>
            </a:r>
            <a:r>
              <a:rPr lang="tr-TR" sz="2000" dirty="0">
                <a:latin typeface="Gill Sans MT"/>
              </a:rPr>
              <a:t> ile projemizi sonlandırdık.</a:t>
            </a:r>
          </a:p>
          <a:p>
            <a:pPr marL="0" indent="0">
              <a:buNone/>
            </a:pPr>
            <a:endParaRPr lang="tr-TR" sz="2000" dirty="0">
              <a:latin typeface="Gill Sans MT"/>
            </a:endParaRPr>
          </a:p>
        </p:txBody>
      </p:sp>
    </p:spTree>
    <p:extLst>
      <p:ext uri="{BB962C8B-B14F-4D97-AF65-F5344CB8AC3E}">
        <p14:creationId xmlns:p14="http://schemas.microsoft.com/office/powerpoint/2010/main" val="154368316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580DFF-8699-419B-89E0-E85762F78428}"/>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tr-TR" dirty="0">
                <a:latin typeface="Gill Sans MT"/>
              </a:rPr>
              <a:t>Sonuç</a:t>
            </a:r>
            <a:endParaRPr lang="tr-TR" dirty="0"/>
          </a:p>
        </p:txBody>
      </p:sp>
      <p:sp>
        <p:nvSpPr>
          <p:cNvPr id="3" name="İçerik Yer Tutucusu 2">
            <a:extLst>
              <a:ext uri="{FF2B5EF4-FFF2-40B4-BE49-F238E27FC236}">
                <a16:creationId xmlns:a16="http://schemas.microsoft.com/office/drawing/2014/main" id="{D1A982E0-7D06-482E-982D-7BE54A5F0BFA}"/>
              </a:ext>
            </a:extLst>
          </p:cNvPr>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p>
            <a:pPr marL="0" indent="0">
              <a:buNone/>
            </a:pPr>
            <a:r>
              <a:rPr lang="tr-TR" sz="2400" dirty="0">
                <a:latin typeface="Gill Sans MT"/>
              </a:rPr>
              <a:t>Projemiz bizim hem bireysel hem de toplu olarak gelişmemize ve büyümemize katkı sağlayan tamamlayınca bir haz hissi oluşturan bir deneyim oldu. Bu proje sayesinde programlama becerilerimizi uygulama fırsatı bulduk ve bir sonraki seviyeye adım atmada kullandık. Bu proje sayesinde işbirliğini deneyimlemek kendimize ve ileriki profesyonel hayatımıza bolca pozitif etkide bulunacak.</a:t>
            </a:r>
          </a:p>
          <a:p>
            <a:pPr marL="0" indent="0">
              <a:buNone/>
            </a:pPr>
            <a:endParaRPr lang="tr-TR" sz="2400" dirty="0">
              <a:latin typeface="Gill Sans MT"/>
            </a:endParaRPr>
          </a:p>
          <a:p>
            <a:pPr marL="0" indent="0">
              <a:buNone/>
            </a:pPr>
            <a:r>
              <a:rPr lang="tr-TR" sz="2400" dirty="0">
                <a:latin typeface="Gill Sans MT"/>
              </a:rPr>
              <a:t>Bu proje basit bir oyun yapmaktan öte, işbirliğinin ve arkadaşlığın en güzel yanlarını deneyimlememize yol açtı. </a:t>
            </a:r>
          </a:p>
        </p:txBody>
      </p:sp>
    </p:spTree>
    <p:extLst>
      <p:ext uri="{BB962C8B-B14F-4D97-AF65-F5344CB8AC3E}">
        <p14:creationId xmlns:p14="http://schemas.microsoft.com/office/powerpoint/2010/main" val="187437032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0" name="Rectangle 9">
            <a:extLst>
              <a:ext uri="{FF2B5EF4-FFF2-40B4-BE49-F238E27FC236}">
                <a16:creationId xmlns:a16="http://schemas.microsoft.com/office/drawing/2014/main" id="{7EFFE664-A3F2-4977-A6E3-C38CF57A1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5618" y="0"/>
            <a:ext cx="728722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7DA2622-E9CC-05F0-124A-A66C1D0C2C77}"/>
              </a:ext>
            </a:extLst>
          </p:cNvPr>
          <p:cNvSpPr>
            <a:spLocks noGrp="1"/>
          </p:cNvSpPr>
          <p:nvPr>
            <p:ph type="title"/>
          </p:nvPr>
        </p:nvSpPr>
        <p:spPr>
          <a:xfrm>
            <a:off x="4654296" y="931862"/>
            <a:ext cx="6293104" cy="5087938"/>
          </a:xfrm>
        </p:spPr>
        <p:txBody>
          <a:bodyPr vert="horz" lIns="91440" tIns="45720" rIns="91440" bIns="45720" rtlCol="0" anchor="ctr">
            <a:normAutofit/>
          </a:bodyPr>
          <a:lstStyle/>
          <a:p>
            <a:pPr>
              <a:lnSpc>
                <a:spcPct val="85000"/>
              </a:lnSpc>
            </a:pPr>
            <a:r>
              <a:rPr lang="tr-TR" sz="3600" dirty="0">
                <a:solidFill>
                  <a:schemeClr val="bg1">
                    <a:lumMod val="85000"/>
                    <a:lumOff val="15000"/>
                  </a:schemeClr>
                </a:solidFill>
              </a:rPr>
              <a:t>Dinlediğiniz için teşekkür ederiz.</a:t>
            </a:r>
            <a:endParaRPr lang="en-US" sz="3600" dirty="0">
              <a:solidFill>
                <a:schemeClr val="bg1">
                  <a:lumMod val="85000"/>
                  <a:lumOff val="15000"/>
                </a:schemeClr>
              </a:solidFill>
            </a:endParaRPr>
          </a:p>
        </p:txBody>
      </p:sp>
      <p:sp>
        <p:nvSpPr>
          <p:cNvPr id="12" name="Rectangle 11">
            <a:extLst>
              <a:ext uri="{FF2B5EF4-FFF2-40B4-BE49-F238E27FC236}">
                <a16:creationId xmlns:a16="http://schemas.microsoft.com/office/drawing/2014/main" id="{C85C471A-7EB8-45A1-901F-B4BBC499F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2"/>
            <a:ext cx="4059079" cy="6860812"/>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1759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1C84A1-AC42-440D-9779-900A7D539D6C}"/>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tr-TR" dirty="0">
                <a:latin typeface="Gill Sans MT"/>
              </a:rPr>
              <a:t>Proje Amaçları</a:t>
            </a:r>
            <a:endParaRPr lang="tr-TR" dirty="0"/>
          </a:p>
        </p:txBody>
      </p:sp>
      <p:sp>
        <p:nvSpPr>
          <p:cNvPr id="3" name="İçerik Yer Tutucusu 2">
            <a:extLst>
              <a:ext uri="{FF2B5EF4-FFF2-40B4-BE49-F238E27FC236}">
                <a16:creationId xmlns:a16="http://schemas.microsoft.com/office/drawing/2014/main" id="{D4D94639-8D42-496B-B8C7-1C4715663212}"/>
              </a:ext>
            </a:extLst>
          </p:cNvPr>
          <p:cNvSpPr>
            <a:spLocks noGrp="1"/>
          </p:cNvSpPr>
          <p:nvPr>
            <p:ph idx="1"/>
          </p:nvPr>
        </p:nvSpPr>
        <p:spPr>
          <a:xfrm>
            <a:off x="1261872" y="1828800"/>
            <a:ext cx="8595360" cy="4795520"/>
          </a:xfr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p>
            <a:pPr marL="0" indent="0">
              <a:buNone/>
            </a:pPr>
            <a:r>
              <a:rPr lang="tr-TR" sz="2400" dirty="0">
                <a:latin typeface="Gill Sans MT"/>
              </a:rPr>
              <a:t>Eğitimsel hedefler</a:t>
            </a:r>
          </a:p>
          <a:p>
            <a:pPr marL="0" indent="0">
              <a:buNone/>
            </a:pPr>
            <a:r>
              <a:rPr lang="tr-TR" sz="2000" dirty="0">
                <a:latin typeface="Gill Sans MT"/>
              </a:rPr>
              <a:t>Projenin hedeflerinden biri programlamanın temel kavramlarını kullanmak ve bunları geliştirmekti. Algoritmalar, koşullu ifadeler, temel hafıza yönetimi, oyun mekaniği ve kullanıcı uyumluluğu gibi derste işlenen konseptler kullanıldı.</a:t>
            </a:r>
          </a:p>
          <a:p>
            <a:pPr marL="0" indent="0">
              <a:buNone/>
            </a:pPr>
            <a:r>
              <a:rPr lang="tr-TR" sz="2400" dirty="0">
                <a:latin typeface="Gill Sans MT"/>
              </a:rPr>
              <a:t>Grup becerilerini geliştirmek</a:t>
            </a:r>
          </a:p>
          <a:p>
            <a:pPr marL="0" indent="0">
              <a:buNone/>
            </a:pPr>
            <a:r>
              <a:rPr lang="tr-TR" sz="2000" dirty="0">
                <a:latin typeface="Gill Sans MT"/>
              </a:rPr>
              <a:t>Projenin bir diğer amacı da grup çalışması becerilerini geliştirmekti. Bu projenin geliştirilmesi koordinasyon ve iletişim gerektirdi. Projemiz ile birlikte daha efektif bir şekilde grup olarak ilerleme yeteneklerimizi geliştirmeyi amaçladık.</a:t>
            </a:r>
          </a:p>
          <a:p>
            <a:pPr marL="0" indent="0">
              <a:buNone/>
            </a:pPr>
            <a:r>
              <a:rPr lang="tr-TR" sz="2400" dirty="0">
                <a:latin typeface="Gill Sans MT"/>
              </a:rPr>
              <a:t>Karşılaştığımız hatalara takım halinde çözümler üretmek</a:t>
            </a:r>
            <a:endParaRPr lang="tr-TR" sz="2000" dirty="0">
              <a:latin typeface="Gill Sans MT"/>
            </a:endParaRPr>
          </a:p>
          <a:p>
            <a:pPr marL="0" indent="0">
              <a:buNone/>
            </a:pPr>
            <a:r>
              <a:rPr lang="tr-TR" sz="2800" dirty="0">
                <a:latin typeface="Gill Sans MT"/>
              </a:rPr>
              <a:t>Bolca eğlenmek </a:t>
            </a:r>
            <a:r>
              <a:rPr lang="tr-TR" sz="2800" dirty="0">
                <a:latin typeface="Gill Sans MT"/>
                <a:sym typeface="Wingdings" panose="05000000000000000000" pitchFamily="2" charset="2"/>
              </a:rPr>
              <a:t></a:t>
            </a:r>
            <a:endParaRPr lang="tr-TR" sz="2800" dirty="0">
              <a:latin typeface="Gill Sans MT"/>
            </a:endParaRPr>
          </a:p>
        </p:txBody>
      </p:sp>
    </p:spTree>
    <p:extLst>
      <p:ext uri="{BB962C8B-B14F-4D97-AF65-F5344CB8AC3E}">
        <p14:creationId xmlns:p14="http://schemas.microsoft.com/office/powerpoint/2010/main" val="9993914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580DFF-8699-419B-89E0-E85762F78428}"/>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tr-TR" dirty="0" err="1">
                <a:latin typeface="Gill Sans MT"/>
              </a:rPr>
              <a:t>Snake</a:t>
            </a:r>
            <a:r>
              <a:rPr lang="tr-TR" dirty="0">
                <a:latin typeface="Gill Sans MT"/>
              </a:rPr>
              <a:t> Oyunu</a:t>
            </a:r>
            <a:endParaRPr lang="tr-TR" dirty="0"/>
          </a:p>
        </p:txBody>
      </p:sp>
      <p:sp>
        <p:nvSpPr>
          <p:cNvPr id="3" name="İçerik Yer Tutucusu 2">
            <a:extLst>
              <a:ext uri="{FF2B5EF4-FFF2-40B4-BE49-F238E27FC236}">
                <a16:creationId xmlns:a16="http://schemas.microsoft.com/office/drawing/2014/main" id="{D1A982E0-7D06-482E-982D-7BE54A5F0BFA}"/>
              </a:ext>
            </a:extLst>
          </p:cNvPr>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p>
            <a:pPr marL="0" indent="0">
              <a:buNone/>
            </a:pPr>
            <a:endParaRPr lang="tr-TR" sz="2000" dirty="0">
              <a:latin typeface="Gill Sans MT"/>
            </a:endParaRPr>
          </a:p>
          <a:p>
            <a:pPr marL="0" indent="0">
              <a:buNone/>
            </a:pPr>
            <a:r>
              <a:rPr lang="tr-TR" sz="2000" dirty="0" err="1">
                <a:latin typeface="Gill Sans MT"/>
              </a:rPr>
              <a:t>Snake</a:t>
            </a:r>
            <a:r>
              <a:rPr lang="tr-TR" sz="2000" dirty="0">
                <a:latin typeface="Gill Sans MT"/>
              </a:rPr>
              <a:t> ekran üzerinde dağılmış yiyecekleri yerken boyu büyüyen yılanın bir oyuncu tarafından kontrol edilmesi üzerine oynanan klasik bir oyundur.</a:t>
            </a:r>
            <a:endParaRPr lang="tr-TR" sz="2000" dirty="0"/>
          </a:p>
          <a:p>
            <a:pPr marL="0" indent="0">
              <a:buNone/>
            </a:pPr>
            <a:r>
              <a:rPr lang="tr-TR" sz="2000" dirty="0">
                <a:latin typeface="Gill Sans MT"/>
              </a:rPr>
              <a:t>Oyunumuz Arduino Board ile 8x8 LED </a:t>
            </a:r>
            <a:r>
              <a:rPr lang="tr-TR" sz="2000" dirty="0" err="1">
                <a:latin typeface="Gill Sans MT"/>
              </a:rPr>
              <a:t>matrix</a:t>
            </a:r>
            <a:r>
              <a:rPr lang="tr-TR" sz="2000" dirty="0">
                <a:latin typeface="Gill Sans MT"/>
              </a:rPr>
              <a:t> ekran üzerinde oyuncunun yılanı joystick ile kullanması ile oynanıyor. </a:t>
            </a:r>
          </a:p>
          <a:p>
            <a:pPr marL="0" indent="0">
              <a:buNone/>
            </a:pPr>
            <a:r>
              <a:rPr lang="tr-TR" sz="2000" dirty="0">
                <a:latin typeface="Gill Sans MT"/>
              </a:rPr>
              <a:t>Oyunun amacı oldukça basit, yılanın kendi kuyruğunu yemeden olabildiğince yiyecek yemesini sağlamak. Yılan büyüdükçe manevra yapmak zorlaşacak ve daha riskli hale gelecek. </a:t>
            </a:r>
          </a:p>
          <a:p>
            <a:pPr marL="0" indent="0">
              <a:buNone/>
            </a:pPr>
            <a:r>
              <a:rPr lang="tr-TR" sz="2000" dirty="0">
                <a:latin typeface="Gill Sans MT"/>
              </a:rPr>
              <a:t>Oyun yılan kendi kuyruğunu yiyene kadar devam eder. Oyun bittiğinde oyuncunun puanı yanana kadar yediği yiyecek sayısını göre hesaplanır.</a:t>
            </a:r>
          </a:p>
        </p:txBody>
      </p:sp>
    </p:spTree>
    <p:extLst>
      <p:ext uri="{BB962C8B-B14F-4D97-AF65-F5344CB8AC3E}">
        <p14:creationId xmlns:p14="http://schemas.microsoft.com/office/powerpoint/2010/main" val="116680449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9" name="Rectangle 18">
            <a:extLst>
              <a:ext uri="{FF2B5EF4-FFF2-40B4-BE49-F238E27FC236}">
                <a16:creationId xmlns:a16="http://schemas.microsoft.com/office/drawing/2014/main" id="{7466C88B-B170-4C69-85D3-FD6AD975F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80FE256-DF37-4639-8CB7-2E2F1897A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C0C000B1-EFE7-6E90-BC0E-838475C51DBE}"/>
              </a:ext>
            </a:extLst>
          </p:cNvPr>
          <p:cNvSpPr>
            <a:spLocks noGrp="1"/>
          </p:cNvSpPr>
          <p:nvPr>
            <p:ph type="title"/>
          </p:nvPr>
        </p:nvSpPr>
        <p:spPr>
          <a:xfrm>
            <a:off x="5524536" y="1114552"/>
            <a:ext cx="5157591" cy="4041648"/>
          </a:xfrm>
        </p:spPr>
        <p:style>
          <a:lnRef idx="2">
            <a:schemeClr val="dk1">
              <a:shade val="15000"/>
            </a:schemeClr>
          </a:lnRef>
          <a:fillRef idx="1">
            <a:schemeClr val="dk1"/>
          </a:fillRef>
          <a:effectRef idx="0">
            <a:schemeClr val="dk1"/>
          </a:effectRef>
          <a:fontRef idx="minor">
            <a:schemeClr val="lt1"/>
          </a:fontRef>
        </p:style>
        <p:txBody>
          <a:bodyPr vert="horz" lIns="91440" tIns="45720" rIns="91440" bIns="45720" rtlCol="0" anchor="b">
            <a:normAutofit fontScale="90000"/>
          </a:bodyPr>
          <a:lstStyle/>
          <a:p>
            <a:pPr>
              <a:lnSpc>
                <a:spcPct val="85000"/>
              </a:lnSpc>
            </a:pPr>
            <a:r>
              <a:rPr lang="en-US" sz="4000" dirty="0">
                <a:solidFill>
                  <a:srgbClr val="FFFFFF"/>
                </a:solidFill>
                <a:latin typeface="Gill Sans MT" panose="020B0502020104020203" pitchFamily="34" charset="0"/>
              </a:rPr>
              <a:t>SNAKE OYNANIŞ</a:t>
            </a:r>
            <a:r>
              <a:rPr lang="tr-TR" sz="4000" dirty="0">
                <a:solidFill>
                  <a:srgbClr val="FFFFFF"/>
                </a:solidFill>
                <a:latin typeface="Gill Sans MT" panose="020B0502020104020203" pitchFamily="34" charset="0"/>
              </a:rPr>
              <a:t> DÜZENEĞİ</a:t>
            </a:r>
            <a:br>
              <a:rPr lang="tr-TR" sz="4000" dirty="0">
                <a:solidFill>
                  <a:srgbClr val="FFFFFF"/>
                </a:solidFill>
                <a:latin typeface="Gill Sans MT" panose="020B0502020104020203" pitchFamily="34" charset="0"/>
              </a:rPr>
            </a:br>
            <a:br>
              <a:rPr lang="tr-TR" sz="4000" dirty="0">
                <a:solidFill>
                  <a:srgbClr val="FFFFFF"/>
                </a:solidFill>
                <a:latin typeface="Gill Sans MT" panose="020B0502020104020203" pitchFamily="34" charset="0"/>
              </a:rPr>
            </a:br>
            <a:r>
              <a:rPr lang="tr-TR" sz="4000" dirty="0">
                <a:solidFill>
                  <a:srgbClr val="FFFFFF"/>
                </a:solidFill>
                <a:latin typeface="Gill Sans MT" panose="020B0502020104020203" pitchFamily="34" charset="0"/>
              </a:rPr>
              <a:t>Alttaki Joystick modülünü hareket ettirerek ekran üzerindeki yılanı kontrol ediniz.</a:t>
            </a:r>
            <a:endParaRPr lang="en-US" sz="4000" dirty="0">
              <a:solidFill>
                <a:srgbClr val="FFFFFF"/>
              </a:solidFill>
              <a:latin typeface="Gill Sans MT" panose="020B0502020104020203" pitchFamily="34" charset="0"/>
            </a:endParaRPr>
          </a:p>
        </p:txBody>
      </p:sp>
      <p:sp useBgFill="1">
        <p:nvSpPr>
          <p:cNvPr id="23" name="Rectangle 22">
            <a:extLst>
              <a:ext uri="{FF2B5EF4-FFF2-40B4-BE49-F238E27FC236}">
                <a16:creationId xmlns:a16="http://schemas.microsoft.com/office/drawing/2014/main" id="{FDD1039A-772C-4213-A092-0D8A9EF4A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kablo, elektronik donanım, Elektrik kabloları, devre bileşeni içeren bir resim&#10;&#10;Açıklama otomatik olarak oluşturuldu">
            <a:extLst>
              <a:ext uri="{FF2B5EF4-FFF2-40B4-BE49-F238E27FC236}">
                <a16:creationId xmlns:a16="http://schemas.microsoft.com/office/drawing/2014/main" id="{822A97A3-A5E4-71A8-F52E-6AAFAF750C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V="1">
            <a:off x="842371" y="64805"/>
            <a:ext cx="3781069" cy="6721901"/>
          </a:xfrm>
          <a:prstGeom prst="rect">
            <a:avLst/>
          </a:prstGeom>
          <a:noFill/>
        </p:spPr>
      </p:pic>
      <p:sp>
        <p:nvSpPr>
          <p:cNvPr id="25" name="Rectangle 24">
            <a:extLst>
              <a:ext uri="{FF2B5EF4-FFF2-40B4-BE49-F238E27FC236}">
                <a16:creationId xmlns:a16="http://schemas.microsoft.com/office/drawing/2014/main" id="{0B39728D-66CA-4175-956D-FE26F3225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135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46B43F-4965-4BF5-82D9-AE64D1FD83BE}"/>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tr-TR" sz="6000" dirty="0">
                <a:latin typeface="Gill Sans MT"/>
              </a:rPr>
              <a:t>Neden </a:t>
            </a:r>
            <a:r>
              <a:rPr lang="tr-TR" sz="6000" dirty="0" err="1">
                <a:latin typeface="Gill Sans MT"/>
              </a:rPr>
              <a:t>Snake</a:t>
            </a:r>
            <a:r>
              <a:rPr lang="tr-TR" sz="6000" dirty="0">
                <a:latin typeface="Gill Sans MT"/>
              </a:rPr>
              <a:t> Oynamalısın</a:t>
            </a:r>
          </a:p>
        </p:txBody>
      </p:sp>
      <p:sp>
        <p:nvSpPr>
          <p:cNvPr id="3" name="İçerik Yer Tutucusu 2">
            <a:extLst>
              <a:ext uri="{FF2B5EF4-FFF2-40B4-BE49-F238E27FC236}">
                <a16:creationId xmlns:a16="http://schemas.microsoft.com/office/drawing/2014/main" id="{718288F0-DF5D-4DEB-A5BC-42CBAF62D24F}"/>
              </a:ext>
            </a:extLst>
          </p:cNvPr>
          <p:cNvSpPr>
            <a:spLocks noGrp="1"/>
          </p:cNvSpPr>
          <p:nvPr>
            <p:ph idx="1"/>
          </p:nvPr>
        </p:nvSpPr>
        <p:spPr>
          <a:xfrm>
            <a:off x="1261872" y="1828800"/>
            <a:ext cx="8595360" cy="4561840"/>
          </a:xfr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p>
            <a:pPr marL="0" indent="0">
              <a:buNone/>
            </a:pPr>
            <a:r>
              <a:rPr lang="tr-TR" sz="2400" dirty="0">
                <a:latin typeface="Gill Sans MT"/>
              </a:rPr>
              <a:t>  Nostalji</a:t>
            </a:r>
          </a:p>
          <a:p>
            <a:r>
              <a:rPr lang="tr-TR" sz="2000" dirty="0" err="1">
                <a:latin typeface="Gill Sans MT" panose="020B0502020104020203" pitchFamily="34" charset="0"/>
              </a:rPr>
              <a:t>Snake</a:t>
            </a:r>
            <a:r>
              <a:rPr lang="tr-TR" sz="2000" dirty="0">
                <a:latin typeface="Gill Sans MT" panose="020B0502020104020203" pitchFamily="34" charset="0"/>
              </a:rPr>
              <a:t> en eski ve ikonik mobil oyunlardan birisidir ve çoğumuzun kalbinde özel bir yeri olduğuna eminiz. </a:t>
            </a:r>
            <a:r>
              <a:rPr lang="tr-TR" sz="2000" dirty="0" err="1">
                <a:latin typeface="Gill Sans MT" panose="020B0502020104020203" pitchFamily="34" charset="0"/>
              </a:rPr>
              <a:t>Snake</a:t>
            </a:r>
            <a:r>
              <a:rPr lang="tr-TR" sz="2000" dirty="0">
                <a:latin typeface="Gill Sans MT" panose="020B0502020104020203" pitchFamily="34" charset="0"/>
              </a:rPr>
              <a:t> oynamak bir nostalji duygusu uyandırır. Eskiden oyunların daha sade ve basit olduğu zamanlara dair hoş anılarımızı hatırlatır.</a:t>
            </a:r>
          </a:p>
          <a:p>
            <a:r>
              <a:rPr lang="tr-TR" sz="2400" dirty="0">
                <a:latin typeface="Gill Sans MT"/>
              </a:rPr>
              <a:t>Kapması kolay ve hızlı eğlence</a:t>
            </a:r>
          </a:p>
          <a:p>
            <a:r>
              <a:rPr lang="tr-TR" sz="2000" dirty="0" err="1">
                <a:latin typeface="Gill Sans MT"/>
              </a:rPr>
              <a:t>Snake</a:t>
            </a:r>
            <a:r>
              <a:rPr lang="tr-TR" sz="2000" dirty="0">
                <a:latin typeface="Gill Sans MT"/>
              </a:rPr>
              <a:t> herkesin kolaylıkla anlayıp öğrenebileceği ve oynayabileceği bir oyun. Ayrıca kısıtlı zaman dilimlerinde hızlı bir şekilde oynanabiliyor; kısa bir arada, bir sırada beklerken, otobüsü beklerken vb. durumlar için oldukça uygun bir oyun.</a:t>
            </a:r>
          </a:p>
          <a:p>
            <a:r>
              <a:rPr lang="tr-TR" sz="2400" dirty="0">
                <a:latin typeface="Gill Sans MT"/>
              </a:rPr>
              <a:t>Rekabet</a:t>
            </a:r>
            <a:endParaRPr lang="tr-TR" sz="2000" dirty="0">
              <a:latin typeface="Gill Sans MT"/>
            </a:endParaRPr>
          </a:p>
          <a:p>
            <a:r>
              <a:rPr lang="tr-TR" sz="2000" dirty="0">
                <a:latin typeface="Gill Sans MT"/>
              </a:rPr>
              <a:t>Skor mekaniği sayesinde arkadaşlarınızla yarışabilir. Eğlenceli zaman geçirebilirsiniz.</a:t>
            </a:r>
            <a:endParaRPr lang="tr-TR" sz="2400" dirty="0">
              <a:latin typeface="Gill Sans MT"/>
            </a:endParaRPr>
          </a:p>
        </p:txBody>
      </p:sp>
    </p:spTree>
    <p:extLst>
      <p:ext uri="{BB962C8B-B14F-4D97-AF65-F5344CB8AC3E}">
        <p14:creationId xmlns:p14="http://schemas.microsoft.com/office/powerpoint/2010/main" val="88253146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B8EC2-4DE4-872E-C44A-23C62FCE336A}"/>
              </a:ext>
            </a:extLst>
          </p:cNvPr>
          <p:cNvSpPr>
            <a:spLocks noGrp="1"/>
          </p:cNvSpPr>
          <p:nvPr>
            <p:ph type="title"/>
          </p:nvPr>
        </p:nvSpPr>
        <p:spPr>
          <a:xfrm>
            <a:off x="965198" y="643466"/>
            <a:ext cx="3092718" cy="5528734"/>
          </a:xfrm>
        </p:spPr>
        <p:style>
          <a:lnRef idx="2">
            <a:schemeClr val="dk1">
              <a:shade val="15000"/>
            </a:schemeClr>
          </a:lnRef>
          <a:fillRef idx="1">
            <a:schemeClr val="dk1"/>
          </a:fillRef>
          <a:effectRef idx="0">
            <a:schemeClr val="dk1"/>
          </a:effectRef>
          <a:fontRef idx="minor">
            <a:schemeClr val="lt1"/>
          </a:fontRef>
        </p:style>
        <p:txBody>
          <a:bodyPr anchor="t">
            <a:normAutofit/>
          </a:bodyPr>
          <a:lstStyle/>
          <a:p>
            <a:r>
              <a:rPr lang="tr-TR" sz="2800" dirty="0">
                <a:solidFill>
                  <a:srgbClr val="FFFFFF"/>
                </a:solidFill>
                <a:latin typeface="Gill Sans MT" panose="020B0502020104020203" pitchFamily="34" charset="0"/>
              </a:rPr>
              <a:t>Projeye Bakış</a:t>
            </a:r>
            <a:br>
              <a:rPr lang="tr-TR" sz="2800" dirty="0">
                <a:solidFill>
                  <a:srgbClr val="FFFFFF"/>
                </a:solidFill>
              </a:rPr>
            </a:br>
            <a:br>
              <a:rPr lang="tr-TR" sz="2800" dirty="0">
                <a:solidFill>
                  <a:srgbClr val="FFFFFF"/>
                </a:solidFill>
              </a:rPr>
            </a:br>
            <a:br>
              <a:rPr lang="tr-TR" sz="2800" dirty="0">
                <a:solidFill>
                  <a:srgbClr val="FFFFFF"/>
                </a:solidFill>
              </a:rPr>
            </a:br>
            <a:r>
              <a:rPr lang="tr-TR" sz="2800" dirty="0">
                <a:solidFill>
                  <a:srgbClr val="FFFFFF"/>
                </a:solidFill>
                <a:latin typeface="Gill Sans MT" panose="020B0502020104020203" pitchFamily="34" charset="0"/>
              </a:rPr>
              <a:t>İçerik:</a:t>
            </a:r>
            <a:br>
              <a:rPr lang="tr-TR" sz="2800" dirty="0">
                <a:solidFill>
                  <a:srgbClr val="FFFFFF"/>
                </a:solidFill>
                <a:latin typeface="Gill Sans MT" panose="020B0502020104020203" pitchFamily="34" charset="0"/>
              </a:rPr>
            </a:br>
            <a:r>
              <a:rPr lang="tr-TR" sz="2400" dirty="0">
                <a:solidFill>
                  <a:srgbClr val="FFFFFF"/>
                </a:solidFill>
                <a:latin typeface="Gill Sans MT" panose="020B0502020104020203" pitchFamily="34" charset="0"/>
              </a:rPr>
              <a:t>Arduino </a:t>
            </a:r>
            <a:r>
              <a:rPr lang="tr-TR" sz="2400" dirty="0" err="1">
                <a:solidFill>
                  <a:srgbClr val="FFFFFF"/>
                </a:solidFill>
                <a:latin typeface="Gill Sans MT" panose="020B0502020104020203" pitchFamily="34" charset="0"/>
              </a:rPr>
              <a:t>Uno</a:t>
            </a:r>
            <a:br>
              <a:rPr lang="tr-TR" sz="2400" dirty="0">
                <a:solidFill>
                  <a:srgbClr val="FFFFFF"/>
                </a:solidFill>
                <a:latin typeface="Gill Sans MT" panose="020B0502020104020203" pitchFamily="34" charset="0"/>
              </a:rPr>
            </a:br>
            <a:r>
              <a:rPr lang="tr-TR" sz="2400" dirty="0" err="1">
                <a:solidFill>
                  <a:srgbClr val="FFFFFF"/>
                </a:solidFill>
                <a:latin typeface="Gill Sans MT" panose="020B0502020104020203" pitchFamily="34" charset="0"/>
              </a:rPr>
              <a:t>Breadboard</a:t>
            </a:r>
            <a:br>
              <a:rPr lang="tr-TR" sz="2400" dirty="0">
                <a:solidFill>
                  <a:srgbClr val="FFFFFF"/>
                </a:solidFill>
                <a:latin typeface="Gill Sans MT" panose="020B0502020104020203" pitchFamily="34" charset="0"/>
              </a:rPr>
            </a:br>
            <a:r>
              <a:rPr lang="tr-TR" sz="2400" dirty="0" err="1">
                <a:solidFill>
                  <a:srgbClr val="FFFFFF"/>
                </a:solidFill>
                <a:latin typeface="Gill Sans MT" panose="020B0502020104020203" pitchFamily="34" charset="0"/>
              </a:rPr>
              <a:t>Jumper</a:t>
            </a:r>
            <a:r>
              <a:rPr lang="tr-TR" sz="2400" dirty="0">
                <a:solidFill>
                  <a:srgbClr val="FFFFFF"/>
                </a:solidFill>
                <a:latin typeface="Gill Sans MT" panose="020B0502020104020203" pitchFamily="34" charset="0"/>
              </a:rPr>
              <a:t> kablolar</a:t>
            </a:r>
            <a:br>
              <a:rPr lang="tr-TR" sz="2400" dirty="0">
                <a:solidFill>
                  <a:srgbClr val="FFFFFF"/>
                </a:solidFill>
                <a:latin typeface="Gill Sans MT" panose="020B0502020104020203" pitchFamily="34" charset="0"/>
              </a:rPr>
            </a:br>
            <a:r>
              <a:rPr lang="tr-TR" sz="2400" dirty="0">
                <a:solidFill>
                  <a:srgbClr val="FFFFFF"/>
                </a:solidFill>
                <a:latin typeface="Gill Sans MT" panose="020B0502020104020203" pitchFamily="34" charset="0"/>
              </a:rPr>
              <a:t>8x8 LED</a:t>
            </a:r>
            <a:br>
              <a:rPr lang="tr-TR" sz="2400" dirty="0">
                <a:solidFill>
                  <a:srgbClr val="FFFFFF"/>
                </a:solidFill>
                <a:latin typeface="Gill Sans MT" panose="020B0502020104020203" pitchFamily="34" charset="0"/>
              </a:rPr>
            </a:br>
            <a:r>
              <a:rPr lang="tr-TR" sz="2400" dirty="0">
                <a:solidFill>
                  <a:srgbClr val="FFFFFF"/>
                </a:solidFill>
                <a:latin typeface="Gill Sans MT" panose="020B0502020104020203" pitchFamily="34" charset="0"/>
              </a:rPr>
              <a:t>Joystick</a:t>
            </a:r>
            <a:br>
              <a:rPr lang="tr-TR" sz="2400" dirty="0">
                <a:solidFill>
                  <a:srgbClr val="FFFFFF"/>
                </a:solidFill>
                <a:latin typeface="Gill Sans MT" panose="020B0502020104020203" pitchFamily="34" charset="0"/>
              </a:rPr>
            </a:br>
            <a:r>
              <a:rPr lang="tr-TR" sz="2400" dirty="0">
                <a:solidFill>
                  <a:srgbClr val="FFFFFF"/>
                </a:solidFill>
                <a:latin typeface="Gill Sans MT" panose="020B0502020104020203" pitchFamily="34" charset="0"/>
              </a:rPr>
              <a:t>Potansiyometre</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kablo, Elektrik kabloları, elektronik donanım, elektronik mühendisliği içeren bir resim&#10;&#10;Açıklama otomatik olarak oluşturuldu">
            <a:extLst>
              <a:ext uri="{FF2B5EF4-FFF2-40B4-BE49-F238E27FC236}">
                <a16:creationId xmlns:a16="http://schemas.microsoft.com/office/drawing/2014/main" id="{6C626E61-9F45-9F31-AA22-7EBCE9E1AD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1962" y="883286"/>
            <a:ext cx="6788570" cy="5091428"/>
          </a:xfrm>
        </p:spPr>
      </p:pic>
    </p:spTree>
    <p:extLst>
      <p:ext uri="{BB962C8B-B14F-4D97-AF65-F5344CB8AC3E}">
        <p14:creationId xmlns:p14="http://schemas.microsoft.com/office/powerpoint/2010/main" val="1735461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BC1776-365C-4313-B2F6-7D3B90E9CD84}"/>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tr-TR" sz="6000" dirty="0">
                <a:latin typeface="Gill Sans MT"/>
              </a:rPr>
              <a:t>Kullanılan Malzemeler</a:t>
            </a:r>
          </a:p>
        </p:txBody>
      </p:sp>
      <p:graphicFrame>
        <p:nvGraphicFramePr>
          <p:cNvPr id="12" name="İçerik Yer Tutucusu 11">
            <a:extLst>
              <a:ext uri="{FF2B5EF4-FFF2-40B4-BE49-F238E27FC236}">
                <a16:creationId xmlns:a16="http://schemas.microsoft.com/office/drawing/2014/main" id="{2EA328FB-F15B-5FE8-1C4F-DB412B8BF4A4}"/>
              </a:ext>
            </a:extLst>
          </p:cNvPr>
          <p:cNvGraphicFramePr>
            <a:graphicFrameLocks noGrp="1"/>
          </p:cNvGraphicFramePr>
          <p:nvPr>
            <p:ph idx="1"/>
            <p:extLst>
              <p:ext uri="{D42A27DB-BD31-4B8C-83A1-F6EECF244321}">
                <p14:modId xmlns:p14="http://schemas.microsoft.com/office/powerpoint/2010/main" val="126345666"/>
              </p:ext>
            </p:extLst>
          </p:nvPr>
        </p:nvGraphicFramePr>
        <p:xfrm>
          <a:off x="1262063" y="1828800"/>
          <a:ext cx="8594724" cy="904240"/>
        </p:xfrm>
        <a:graphic>
          <a:graphicData uri="http://schemas.openxmlformats.org/drawingml/2006/table">
            <a:tbl>
              <a:tblPr firstRow="1" bandRow="1">
                <a:tableStyleId>{5C22544A-7EE6-4342-B048-85BDC9FD1C3A}</a:tableStyleId>
              </a:tblPr>
              <a:tblGrid>
                <a:gridCol w="2864908">
                  <a:extLst>
                    <a:ext uri="{9D8B030D-6E8A-4147-A177-3AD203B41FA5}">
                      <a16:colId xmlns:a16="http://schemas.microsoft.com/office/drawing/2014/main" val="417959911"/>
                    </a:ext>
                  </a:extLst>
                </a:gridCol>
                <a:gridCol w="2864908">
                  <a:extLst>
                    <a:ext uri="{9D8B030D-6E8A-4147-A177-3AD203B41FA5}">
                      <a16:colId xmlns:a16="http://schemas.microsoft.com/office/drawing/2014/main" val="1033682731"/>
                    </a:ext>
                  </a:extLst>
                </a:gridCol>
                <a:gridCol w="2864908">
                  <a:extLst>
                    <a:ext uri="{9D8B030D-6E8A-4147-A177-3AD203B41FA5}">
                      <a16:colId xmlns:a16="http://schemas.microsoft.com/office/drawing/2014/main" val="3896010485"/>
                    </a:ext>
                  </a:extLst>
                </a:gridCol>
              </a:tblGrid>
              <a:tr h="452120">
                <a:tc>
                  <a:txBody>
                    <a:bodyPr/>
                    <a:lstStyle/>
                    <a:p>
                      <a:pPr marL="285750" indent="-285750">
                        <a:buFont typeface="Arial" panose="020B0604020202020204" pitchFamily="34" charset="0"/>
                        <a:buChar char="•"/>
                      </a:pPr>
                      <a:r>
                        <a:rPr lang="tr-TR" dirty="0"/>
                        <a:t>Arduino </a:t>
                      </a:r>
                      <a:r>
                        <a:rPr lang="tr-TR" dirty="0" err="1"/>
                        <a:t>Uno</a:t>
                      </a:r>
                      <a:endParaRPr lang="tr-TR" dirty="0"/>
                    </a:p>
                  </a:txBody>
                  <a:tcPr/>
                </a:tc>
                <a:tc>
                  <a:txBody>
                    <a:bodyPr/>
                    <a:lstStyle/>
                    <a:p>
                      <a:pPr marL="285750" indent="-285750">
                        <a:buFont typeface="Arial" panose="020B0604020202020204" pitchFamily="34" charset="0"/>
                        <a:buChar char="•"/>
                      </a:pPr>
                      <a:r>
                        <a:rPr lang="tr-TR" dirty="0" err="1"/>
                        <a:t>Breadboard</a:t>
                      </a:r>
                      <a:endParaRPr lang="tr-TR" dirty="0"/>
                    </a:p>
                  </a:txBody>
                  <a:tcPr/>
                </a:tc>
                <a:tc>
                  <a:txBody>
                    <a:bodyPr/>
                    <a:lstStyle/>
                    <a:p>
                      <a:pPr marL="285750" indent="-285750">
                        <a:buFont typeface="Arial" panose="020B0604020202020204" pitchFamily="34" charset="0"/>
                        <a:buChar char="•"/>
                      </a:pPr>
                      <a:r>
                        <a:rPr lang="tr-TR" dirty="0"/>
                        <a:t>8x8 LED Ekran</a:t>
                      </a:r>
                    </a:p>
                  </a:txBody>
                  <a:tcPr/>
                </a:tc>
                <a:extLst>
                  <a:ext uri="{0D108BD9-81ED-4DB2-BD59-A6C34878D82A}">
                    <a16:rowId xmlns:a16="http://schemas.microsoft.com/office/drawing/2014/main" val="762244579"/>
                  </a:ext>
                </a:extLst>
              </a:tr>
              <a:tr h="452120">
                <a:tc>
                  <a:txBody>
                    <a:bodyPr/>
                    <a:lstStyle/>
                    <a:p>
                      <a:pPr marL="285750" indent="-285750">
                        <a:buFont typeface="Arial" panose="020B0604020202020204" pitchFamily="34" charset="0"/>
                        <a:buChar char="•"/>
                      </a:pPr>
                      <a:r>
                        <a:rPr lang="tr-TR" dirty="0"/>
                        <a:t>Joystick</a:t>
                      </a:r>
                    </a:p>
                  </a:txBody>
                  <a:tcPr/>
                </a:tc>
                <a:tc>
                  <a:txBody>
                    <a:bodyPr/>
                    <a:lstStyle/>
                    <a:p>
                      <a:pPr marL="285750" indent="-285750">
                        <a:buFont typeface="Arial" panose="020B0604020202020204" pitchFamily="34" charset="0"/>
                        <a:buChar char="•"/>
                      </a:pPr>
                      <a:r>
                        <a:rPr lang="tr-TR" dirty="0"/>
                        <a:t>Potansiyometre</a:t>
                      </a:r>
                    </a:p>
                  </a:txBody>
                  <a:tcPr/>
                </a:tc>
                <a:tc>
                  <a:txBody>
                    <a:bodyPr/>
                    <a:lstStyle/>
                    <a:p>
                      <a:pPr marL="285750" indent="-285750">
                        <a:buFont typeface="Arial" panose="020B0604020202020204" pitchFamily="34" charset="0"/>
                        <a:buChar char="•"/>
                      </a:pPr>
                      <a:r>
                        <a:rPr lang="tr-TR" dirty="0" err="1"/>
                        <a:t>Jumper</a:t>
                      </a:r>
                      <a:r>
                        <a:rPr lang="tr-TR" dirty="0"/>
                        <a:t> Kablolar</a:t>
                      </a:r>
                    </a:p>
                  </a:txBody>
                  <a:tcPr/>
                </a:tc>
                <a:extLst>
                  <a:ext uri="{0D108BD9-81ED-4DB2-BD59-A6C34878D82A}">
                    <a16:rowId xmlns:a16="http://schemas.microsoft.com/office/drawing/2014/main" val="3792410032"/>
                  </a:ext>
                </a:extLst>
              </a:tr>
            </a:tbl>
          </a:graphicData>
        </a:graphic>
      </p:graphicFrame>
      <p:pic>
        <p:nvPicPr>
          <p:cNvPr id="15" name="Resim 14" descr="elektronik donanım, elektronik bileşen, elektronik mühendisliği, devre bileşeni içeren bir resim&#10;&#10;Açıklama otomatik olarak oluşturuldu">
            <a:extLst>
              <a:ext uri="{FF2B5EF4-FFF2-40B4-BE49-F238E27FC236}">
                <a16:creationId xmlns:a16="http://schemas.microsoft.com/office/drawing/2014/main" id="{83BD1CBF-8A51-86A7-A6FF-98BA8A6380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4798" y="2681151"/>
            <a:ext cx="2620937" cy="2306425"/>
          </a:xfrm>
          <a:prstGeom prst="rect">
            <a:avLst/>
          </a:prstGeom>
        </p:spPr>
      </p:pic>
      <p:pic>
        <p:nvPicPr>
          <p:cNvPr id="17" name="Resim 16" descr="metin, çizgi, ölçüm çubuğu içeren bir resim&#10;&#10;Açıklama otomatik olarak oluşturuldu">
            <a:extLst>
              <a:ext uri="{FF2B5EF4-FFF2-40B4-BE49-F238E27FC236}">
                <a16:creationId xmlns:a16="http://schemas.microsoft.com/office/drawing/2014/main" id="{B89A6E1C-73D6-219B-F34A-50A03CFF72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600" y="2371238"/>
            <a:ext cx="2905760" cy="2905760"/>
          </a:xfrm>
          <a:prstGeom prst="rect">
            <a:avLst/>
          </a:prstGeom>
        </p:spPr>
      </p:pic>
      <p:pic>
        <p:nvPicPr>
          <p:cNvPr id="25" name="Resim 24" descr="elektronik donanım, elektronik mühendisliği, devre bileşeni, bilgisayar bileşeni içeren bir resim&#10;&#10;Açıklama otomatik olarak oluşturuldu">
            <a:extLst>
              <a:ext uri="{FF2B5EF4-FFF2-40B4-BE49-F238E27FC236}">
                <a16:creationId xmlns:a16="http://schemas.microsoft.com/office/drawing/2014/main" id="{F825AB87-43C2-12F1-37E7-DC209703C1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1708" y="2402514"/>
            <a:ext cx="2905759" cy="2905759"/>
          </a:xfrm>
          <a:prstGeom prst="rect">
            <a:avLst/>
          </a:prstGeom>
        </p:spPr>
      </p:pic>
      <p:pic>
        <p:nvPicPr>
          <p:cNvPr id="29" name="Resim 28" descr="vites değişikliği içeren bir resim&#10;&#10;Açıklama otomatik olarak oluşturuldu">
            <a:extLst>
              <a:ext uri="{FF2B5EF4-FFF2-40B4-BE49-F238E27FC236}">
                <a16:creationId xmlns:a16="http://schemas.microsoft.com/office/drawing/2014/main" id="{45FBF143-0168-6F57-1FAF-F8774EA61CF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8933" y="4915196"/>
            <a:ext cx="2330257" cy="2124418"/>
          </a:xfrm>
          <a:prstGeom prst="rect">
            <a:avLst/>
          </a:prstGeom>
        </p:spPr>
      </p:pic>
      <p:pic>
        <p:nvPicPr>
          <p:cNvPr id="33" name="Resim 32" descr="raptiye, gitar içeren bir resim&#10;&#10;Açıklama otomatik olarak oluşturuldu">
            <a:extLst>
              <a:ext uri="{FF2B5EF4-FFF2-40B4-BE49-F238E27FC236}">
                <a16:creationId xmlns:a16="http://schemas.microsoft.com/office/drawing/2014/main" id="{5F89C5FA-AFEA-FF63-BCA7-F7A5AD96B86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80293" y="4905367"/>
            <a:ext cx="1435088" cy="1828137"/>
          </a:xfrm>
          <a:prstGeom prst="rect">
            <a:avLst/>
          </a:prstGeom>
        </p:spPr>
      </p:pic>
      <p:pic>
        <p:nvPicPr>
          <p:cNvPr id="37" name="Resim 36" descr="çizgi, şerit, rütbe içeren bir resim&#10;&#10;Açıklama otomatik olarak oluşturuldu">
            <a:extLst>
              <a:ext uri="{FF2B5EF4-FFF2-40B4-BE49-F238E27FC236}">
                <a16:creationId xmlns:a16="http://schemas.microsoft.com/office/drawing/2014/main" id="{D8A140C9-9C40-2987-24C0-A7BB536966E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11904" y="4500881"/>
            <a:ext cx="2538734" cy="2538734"/>
          </a:xfrm>
          <a:prstGeom prst="rect">
            <a:avLst/>
          </a:prstGeom>
        </p:spPr>
      </p:pic>
    </p:spTree>
    <p:extLst>
      <p:ext uri="{BB962C8B-B14F-4D97-AF65-F5344CB8AC3E}">
        <p14:creationId xmlns:p14="http://schemas.microsoft.com/office/powerpoint/2010/main" val="181024987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CFA22AC-96A5-48A6-AE2F-AEC760867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5"/>
            <a:ext cx="11292840" cy="68642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F4F4FB7-CF15-EE25-05E9-3BFD8F94A63B}"/>
              </a:ext>
            </a:extLst>
          </p:cNvPr>
          <p:cNvSpPr>
            <a:spLocks noGrp="1"/>
          </p:cNvSpPr>
          <p:nvPr>
            <p:ph type="title"/>
          </p:nvPr>
        </p:nvSpPr>
        <p:spPr>
          <a:xfrm>
            <a:off x="6095997" y="365760"/>
            <a:ext cx="5023428" cy="690880"/>
          </a:xfrm>
          <a:solidFill>
            <a:schemeClr val="bg1"/>
          </a:solidFill>
        </p:spPr>
        <p:txBody>
          <a:bodyPr>
            <a:normAutofit/>
          </a:bodyPr>
          <a:lstStyle/>
          <a:p>
            <a:r>
              <a:rPr lang="tr-TR" sz="4000" dirty="0">
                <a:latin typeface="Gill Sans MT" panose="020B0502020104020203" pitchFamily="34" charset="0"/>
              </a:rPr>
              <a:t>Malzemeler</a:t>
            </a:r>
          </a:p>
        </p:txBody>
      </p:sp>
      <p:pic>
        <p:nvPicPr>
          <p:cNvPr id="6" name="Resim 5" descr="elektronik donanım, elektronik mühendisliği, devre bileşeni, bilgisayar bileşeni içeren bir resim&#10;&#10;Açıklama otomatik olarak oluşturuldu">
            <a:extLst>
              <a:ext uri="{FF2B5EF4-FFF2-40B4-BE49-F238E27FC236}">
                <a16:creationId xmlns:a16="http://schemas.microsoft.com/office/drawing/2014/main" id="{4E5B6814-E102-59C2-578A-EEBC9B977E67}"/>
              </a:ext>
            </a:extLst>
          </p:cNvPr>
          <p:cNvPicPr>
            <a:picLocks noChangeAspect="1"/>
          </p:cNvPicPr>
          <p:nvPr/>
        </p:nvPicPr>
        <p:blipFill rotWithShape="1">
          <a:blip r:embed="rId2">
            <a:extLst>
              <a:ext uri="{28A0092B-C50C-407E-A947-70E740481C1C}">
                <a14:useLocalDpi xmlns:a14="http://schemas.microsoft.com/office/drawing/2010/main" val="0"/>
              </a:ext>
            </a:extLst>
          </a:blip>
          <a:srcRect l="7971" r="12378" b="2"/>
          <a:stretch/>
        </p:blipFill>
        <p:spPr>
          <a:xfrm>
            <a:off x="1454576" y="3044868"/>
            <a:ext cx="2673073" cy="3355932"/>
          </a:xfrm>
          <a:prstGeom prst="rect">
            <a:avLst/>
          </a:prstGeom>
        </p:spPr>
      </p:pic>
      <p:sp>
        <p:nvSpPr>
          <p:cNvPr id="3" name="İçerik Yer Tutucusu 2">
            <a:extLst>
              <a:ext uri="{FF2B5EF4-FFF2-40B4-BE49-F238E27FC236}">
                <a16:creationId xmlns:a16="http://schemas.microsoft.com/office/drawing/2014/main" id="{76B86A2A-C2BF-EA11-3113-242C4E2F349D}"/>
              </a:ext>
            </a:extLst>
          </p:cNvPr>
          <p:cNvSpPr>
            <a:spLocks noGrp="1"/>
          </p:cNvSpPr>
          <p:nvPr>
            <p:ph idx="1"/>
          </p:nvPr>
        </p:nvSpPr>
        <p:spPr>
          <a:xfrm>
            <a:off x="5567680" y="1209040"/>
            <a:ext cx="5540713" cy="5537200"/>
          </a:xfrm>
        </p:spPr>
        <p:txBody>
          <a:bodyPr>
            <a:noAutofit/>
          </a:bodyPr>
          <a:lstStyle/>
          <a:p>
            <a:r>
              <a:rPr lang="tr-TR" sz="2000" dirty="0">
                <a:latin typeface="Gill Sans MT" panose="020B0502020104020203" pitchFamily="34" charset="0"/>
              </a:rPr>
              <a:t>Arduino </a:t>
            </a:r>
            <a:r>
              <a:rPr lang="tr-TR" sz="2000" dirty="0" err="1">
                <a:latin typeface="Gill Sans MT" panose="020B0502020104020203" pitchFamily="34" charset="0"/>
              </a:rPr>
              <a:t>Uno</a:t>
            </a:r>
            <a:endParaRPr lang="tr-TR" sz="2000" dirty="0">
              <a:latin typeface="Gill Sans MT" panose="020B0502020104020203" pitchFamily="34" charset="0"/>
            </a:endParaRPr>
          </a:p>
          <a:p>
            <a:pPr marL="0" indent="0">
              <a:buNone/>
            </a:pPr>
            <a:r>
              <a:rPr lang="tr-TR" dirty="0">
                <a:latin typeface="Gill Sans MT" panose="020B0502020104020203" pitchFamily="34" charset="0"/>
              </a:rPr>
              <a:t>Arduino </a:t>
            </a:r>
            <a:r>
              <a:rPr lang="tr-TR" dirty="0" err="1">
                <a:latin typeface="Gill Sans MT" panose="020B0502020104020203" pitchFamily="34" charset="0"/>
              </a:rPr>
              <a:t>uno</a:t>
            </a:r>
            <a:r>
              <a:rPr lang="tr-TR" dirty="0">
                <a:latin typeface="Gill Sans MT" panose="020B0502020104020203" pitchFamily="34" charset="0"/>
              </a:rPr>
              <a:t> açık kaynaklı bir mikrodenetleyici kartıdır. Arduino </a:t>
            </a:r>
            <a:r>
              <a:rPr lang="tr-TR" dirty="0" err="1">
                <a:latin typeface="Gill Sans MT" panose="020B0502020104020203" pitchFamily="34" charset="0"/>
              </a:rPr>
              <a:t>Uno</a:t>
            </a:r>
            <a:r>
              <a:rPr lang="tr-TR" dirty="0">
                <a:latin typeface="Gill Sans MT" panose="020B0502020104020203" pitchFamily="34" charset="0"/>
              </a:rPr>
              <a:t>, diğer devrelere </a:t>
            </a:r>
            <a:r>
              <a:rPr lang="tr-TR" dirty="0" err="1">
                <a:latin typeface="Gill Sans MT" panose="020B0502020104020203" pitchFamily="34" charset="0"/>
              </a:rPr>
              <a:t>arayüzlenebilen</a:t>
            </a:r>
            <a:r>
              <a:rPr lang="tr-TR" dirty="0">
                <a:latin typeface="Gill Sans MT" panose="020B0502020104020203" pitchFamily="34" charset="0"/>
              </a:rPr>
              <a:t> dijital ve analog giriş/çıkış pinleri ile donatılmıştır. Projemizin çalışmasındaki en önemli unsur bu mikrodenetleyici karttır.</a:t>
            </a:r>
          </a:p>
          <a:p>
            <a:r>
              <a:rPr lang="tr-TR" sz="2000" dirty="0" err="1">
                <a:latin typeface="Gill Sans MT" panose="020B0502020104020203" pitchFamily="34" charset="0"/>
              </a:rPr>
              <a:t>Breadboard</a:t>
            </a:r>
            <a:endParaRPr lang="tr-TR" sz="2000" dirty="0">
              <a:latin typeface="Gill Sans MT" panose="020B0502020104020203" pitchFamily="34" charset="0"/>
            </a:endParaRPr>
          </a:p>
          <a:p>
            <a:pPr marL="0" indent="0">
              <a:buNone/>
            </a:pPr>
            <a:r>
              <a:rPr lang="tr-TR" dirty="0" err="1">
                <a:latin typeface="Gill Sans MT" panose="020B0502020104020203" pitchFamily="34" charset="0"/>
              </a:rPr>
              <a:t>Breadboard</a:t>
            </a:r>
            <a:r>
              <a:rPr lang="tr-TR" dirty="0">
                <a:latin typeface="Gill Sans MT" panose="020B0502020104020203" pitchFamily="34" charset="0"/>
              </a:rPr>
              <a:t> elektronik devrelerin yarı kalıcı prototiplerini oluşturmak için kullanılan bir yapı temelidir. Projemizin çalışması için gerekli devreleri oluşturmada kullanıldı.</a:t>
            </a:r>
          </a:p>
          <a:p>
            <a:r>
              <a:rPr lang="tr-TR" sz="2000" dirty="0">
                <a:latin typeface="Gill Sans MT" panose="020B0502020104020203" pitchFamily="34" charset="0"/>
              </a:rPr>
              <a:t>8x8 </a:t>
            </a:r>
            <a:r>
              <a:rPr lang="tr-TR" sz="2000" dirty="0" err="1">
                <a:latin typeface="Gill Sans MT" panose="020B0502020104020203" pitchFamily="34" charset="0"/>
              </a:rPr>
              <a:t>Dot</a:t>
            </a:r>
            <a:r>
              <a:rPr lang="tr-TR" sz="2000" dirty="0">
                <a:latin typeface="Gill Sans MT" panose="020B0502020104020203" pitchFamily="34" charset="0"/>
              </a:rPr>
              <a:t> </a:t>
            </a:r>
            <a:r>
              <a:rPr lang="tr-TR" sz="2000" dirty="0" err="1">
                <a:latin typeface="Gill Sans MT" panose="020B0502020104020203" pitchFamily="34" charset="0"/>
              </a:rPr>
              <a:t>Matrix</a:t>
            </a:r>
            <a:r>
              <a:rPr lang="tr-TR" sz="2000" dirty="0">
                <a:latin typeface="Gill Sans MT" panose="020B0502020104020203" pitchFamily="34" charset="0"/>
              </a:rPr>
              <a:t> LED Ekran</a:t>
            </a:r>
          </a:p>
          <a:p>
            <a:pPr marL="0" indent="0">
              <a:buNone/>
            </a:pPr>
            <a:r>
              <a:rPr lang="tr-TR" dirty="0">
                <a:latin typeface="Gill Sans MT" panose="020B0502020104020203" pitchFamily="34" charset="0"/>
              </a:rPr>
              <a:t>8x8 </a:t>
            </a:r>
            <a:r>
              <a:rPr lang="tr-TR" dirty="0" err="1">
                <a:latin typeface="Gill Sans MT" panose="020B0502020104020203" pitchFamily="34" charset="0"/>
              </a:rPr>
              <a:t>dot</a:t>
            </a:r>
            <a:r>
              <a:rPr lang="tr-TR" dirty="0">
                <a:latin typeface="Gill Sans MT" panose="020B0502020104020203" pitchFamily="34" charset="0"/>
              </a:rPr>
              <a:t> </a:t>
            </a:r>
            <a:r>
              <a:rPr lang="tr-TR" dirty="0" err="1">
                <a:latin typeface="Gill Sans MT" panose="020B0502020104020203" pitchFamily="34" charset="0"/>
              </a:rPr>
              <a:t>matrix</a:t>
            </a:r>
            <a:r>
              <a:rPr lang="tr-TR" dirty="0">
                <a:latin typeface="Gill Sans MT" panose="020B0502020104020203" pitchFamily="34" charset="0"/>
              </a:rPr>
              <a:t> Arduino projelerinde, çeşitli elektronik ve hobi projelerinde kullanılabilecek bir ekrandır. Projemizde oyunun üzerinde oynandığı ekran görevi gördü.</a:t>
            </a:r>
          </a:p>
        </p:txBody>
      </p:sp>
      <p:pic>
        <p:nvPicPr>
          <p:cNvPr id="7" name="Resim 6" descr="elektronik donanım, elektronik bileşen, elektronik mühendisliği, devre bileşeni içeren bir resim&#10;&#10;Açıklama otomatik olarak oluşturuldu">
            <a:extLst>
              <a:ext uri="{FF2B5EF4-FFF2-40B4-BE49-F238E27FC236}">
                <a16:creationId xmlns:a16="http://schemas.microsoft.com/office/drawing/2014/main" id="{BF07D875-74EE-A386-37C1-457378318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176" y="872176"/>
            <a:ext cx="2620937" cy="2306425"/>
          </a:xfrm>
          <a:prstGeom prst="rect">
            <a:avLst/>
          </a:prstGeom>
        </p:spPr>
      </p:pic>
      <p:pic>
        <p:nvPicPr>
          <p:cNvPr id="8" name="Resim 7" descr="metin, çizgi, ölçüm çubuğu içeren bir resim&#10;&#10;Açıklama otomatik olarak oluşturuldu">
            <a:extLst>
              <a:ext uri="{FF2B5EF4-FFF2-40B4-BE49-F238E27FC236}">
                <a16:creationId xmlns:a16="http://schemas.microsoft.com/office/drawing/2014/main" id="{B0B9F9BE-A23B-8228-5990-6C5E2D36F6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49680" y="658795"/>
            <a:ext cx="2905760" cy="2905760"/>
          </a:xfrm>
          <a:prstGeom prst="rect">
            <a:avLst/>
          </a:prstGeom>
        </p:spPr>
      </p:pic>
    </p:spTree>
    <p:extLst>
      <p:ext uri="{BB962C8B-B14F-4D97-AF65-F5344CB8AC3E}">
        <p14:creationId xmlns:p14="http://schemas.microsoft.com/office/powerpoint/2010/main" val="220476687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CFA22AC-96A5-48A6-AE2F-AEC760867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5"/>
            <a:ext cx="11292840" cy="68642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F4F4FB7-CF15-EE25-05E9-3BFD8F94A63B}"/>
              </a:ext>
            </a:extLst>
          </p:cNvPr>
          <p:cNvSpPr>
            <a:spLocks noGrp="1"/>
          </p:cNvSpPr>
          <p:nvPr>
            <p:ph type="title"/>
          </p:nvPr>
        </p:nvSpPr>
        <p:spPr>
          <a:xfrm>
            <a:off x="6095997" y="365760"/>
            <a:ext cx="5023428" cy="659219"/>
          </a:xfrm>
          <a:solidFill>
            <a:schemeClr val="bg1"/>
          </a:solidFill>
        </p:spPr>
        <p:txBody>
          <a:bodyPr>
            <a:normAutofit/>
          </a:bodyPr>
          <a:lstStyle/>
          <a:p>
            <a:r>
              <a:rPr lang="tr-TR" sz="4000" dirty="0">
                <a:latin typeface="Gill Sans MT" panose="020B0502020104020203" pitchFamily="34" charset="0"/>
              </a:rPr>
              <a:t>Malzemeler</a:t>
            </a:r>
          </a:p>
        </p:txBody>
      </p:sp>
      <p:pic>
        <p:nvPicPr>
          <p:cNvPr id="6" name="Resim 5" descr="raptiye, gitar içeren bir resim&#10;&#10;Açıklama otomatik olarak oluşturuldu">
            <a:extLst>
              <a:ext uri="{FF2B5EF4-FFF2-40B4-BE49-F238E27FC236}">
                <a16:creationId xmlns:a16="http://schemas.microsoft.com/office/drawing/2014/main" id="{91F00F66-3CAB-592D-75A7-97379FE10BB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447"/>
          <a:stretch/>
        </p:blipFill>
        <p:spPr>
          <a:xfrm>
            <a:off x="3095181" y="1024979"/>
            <a:ext cx="1838960" cy="2308738"/>
          </a:xfrm>
          <a:prstGeom prst="rect">
            <a:avLst/>
          </a:prstGeom>
        </p:spPr>
      </p:pic>
      <p:sp>
        <p:nvSpPr>
          <p:cNvPr id="3" name="İçerik Yer Tutucusu 2">
            <a:extLst>
              <a:ext uri="{FF2B5EF4-FFF2-40B4-BE49-F238E27FC236}">
                <a16:creationId xmlns:a16="http://schemas.microsoft.com/office/drawing/2014/main" id="{76B86A2A-C2BF-EA11-3113-242C4E2F349D}"/>
              </a:ext>
            </a:extLst>
          </p:cNvPr>
          <p:cNvSpPr>
            <a:spLocks noGrp="1"/>
          </p:cNvSpPr>
          <p:nvPr>
            <p:ph idx="1"/>
          </p:nvPr>
        </p:nvSpPr>
        <p:spPr>
          <a:xfrm>
            <a:off x="5525458" y="1047204"/>
            <a:ext cx="5582935" cy="5445036"/>
          </a:xfrm>
        </p:spPr>
        <p:txBody>
          <a:bodyPr>
            <a:noAutofit/>
          </a:bodyPr>
          <a:lstStyle/>
          <a:p>
            <a:r>
              <a:rPr lang="tr-TR" sz="2000" dirty="0">
                <a:latin typeface="Gill Sans MT" panose="020B0502020104020203" pitchFamily="34" charset="0"/>
              </a:rPr>
              <a:t>Joystick Modülü</a:t>
            </a:r>
          </a:p>
          <a:p>
            <a:pPr marL="0" indent="0">
              <a:buNone/>
            </a:pPr>
            <a:r>
              <a:rPr lang="tr-TR" dirty="0">
                <a:latin typeface="Gill Sans MT" panose="020B0502020104020203" pitchFamily="34" charset="0"/>
              </a:rPr>
              <a:t>Joystick, ekrandaki dijital bir nesnenin hareketini veya eylemlerini kontrol etmek için kullanılan, el ile kullanılan bir giriş cihazıdır. Buton çeşitli yönlere doğru ittirilerek veya çekilerek kullanıcıya kontrol sağlar. Projemizde yılanı hareket ettirmek için kullanıldı.</a:t>
            </a:r>
          </a:p>
          <a:p>
            <a:r>
              <a:rPr lang="tr-TR" sz="2000" dirty="0">
                <a:latin typeface="Gill Sans MT" panose="020B0502020104020203" pitchFamily="34" charset="0"/>
              </a:rPr>
              <a:t>Potansiyometre</a:t>
            </a:r>
          </a:p>
          <a:p>
            <a:pPr marL="0" indent="0">
              <a:buNone/>
            </a:pPr>
            <a:r>
              <a:rPr lang="tr-TR" dirty="0">
                <a:latin typeface="Gill Sans MT" panose="020B0502020104020203" pitchFamily="34" charset="0"/>
              </a:rPr>
              <a:t>Potansiyometre, dışarıdan fiziksel müdahaleler ile değeri değiştirilebilen dirençlerdir. Bu sayede devreye verilen voltaja müdahale sağlayıp oyunumuzu daha hızlı veya yavaş olarak oynamamıza imkan sağladı.</a:t>
            </a:r>
          </a:p>
          <a:p>
            <a:r>
              <a:rPr lang="tr-TR" sz="2000" dirty="0" err="1">
                <a:latin typeface="Gill Sans MT" panose="020B0502020104020203" pitchFamily="34" charset="0"/>
              </a:rPr>
              <a:t>Jumper</a:t>
            </a:r>
            <a:r>
              <a:rPr lang="tr-TR" sz="2000" dirty="0">
                <a:latin typeface="Gill Sans MT" panose="020B0502020104020203" pitchFamily="34" charset="0"/>
              </a:rPr>
              <a:t> Kablolar</a:t>
            </a:r>
          </a:p>
          <a:p>
            <a:pPr marL="0" indent="0">
              <a:buNone/>
            </a:pPr>
            <a:r>
              <a:rPr lang="tr-TR" dirty="0" err="1">
                <a:latin typeface="Gill Sans MT" panose="020B0502020104020203" pitchFamily="34" charset="0"/>
              </a:rPr>
              <a:t>Jumper</a:t>
            </a:r>
            <a:r>
              <a:rPr lang="tr-TR" dirty="0">
                <a:latin typeface="Gill Sans MT" panose="020B0502020104020203" pitchFamily="34" charset="0"/>
              </a:rPr>
              <a:t> kablo, elektronik devrelerde kolayca bağlantı yapmak için kullanılan kısa bir teldir. Projemizin devre yapısını kurmak ve düzenlemek için kullanıldı.</a:t>
            </a:r>
          </a:p>
        </p:txBody>
      </p:sp>
      <p:pic>
        <p:nvPicPr>
          <p:cNvPr id="9" name="Resim 8" descr="vites değişikliği içeren bir resim&#10;&#10;Açıklama otomatik olarak oluşturuldu">
            <a:extLst>
              <a:ext uri="{FF2B5EF4-FFF2-40B4-BE49-F238E27FC236}">
                <a16:creationId xmlns:a16="http://schemas.microsoft.com/office/drawing/2014/main" id="{D083595F-5E45-D283-3194-32A44260D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57" y="1153759"/>
            <a:ext cx="2731218" cy="2489961"/>
          </a:xfrm>
          <a:prstGeom prst="rect">
            <a:avLst/>
          </a:prstGeom>
        </p:spPr>
      </p:pic>
      <p:pic>
        <p:nvPicPr>
          <p:cNvPr id="11" name="Resim 10" descr="çizgi, şerit, rütbe içeren bir resim&#10;&#10;Açıklama otomatik olarak oluşturuldu">
            <a:extLst>
              <a:ext uri="{FF2B5EF4-FFF2-40B4-BE49-F238E27FC236}">
                <a16:creationId xmlns:a16="http://schemas.microsoft.com/office/drawing/2014/main" id="{09622F36-88F7-C327-ACA0-07D136F375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8385" y="3430967"/>
            <a:ext cx="3061273" cy="3061273"/>
          </a:xfrm>
          <a:prstGeom prst="rect">
            <a:avLst/>
          </a:prstGeom>
        </p:spPr>
      </p:pic>
    </p:spTree>
    <p:extLst>
      <p:ext uri="{BB962C8B-B14F-4D97-AF65-F5344CB8AC3E}">
        <p14:creationId xmlns:p14="http://schemas.microsoft.com/office/powerpoint/2010/main" val="180194696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702</Words>
  <Application>Microsoft Office PowerPoint</Application>
  <PresentationFormat>Geniş ekran</PresentationFormat>
  <Paragraphs>58</Paragraphs>
  <Slides>12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Arial</vt:lpstr>
      <vt:lpstr>Calibri</vt:lpstr>
      <vt:lpstr>Century Schoolbook</vt:lpstr>
      <vt:lpstr>Gill Sans MT</vt:lpstr>
      <vt:lpstr>Wingdings 2</vt:lpstr>
      <vt:lpstr>View</vt:lpstr>
      <vt:lpstr>CSE101 Projesi</vt:lpstr>
      <vt:lpstr>Proje Amaçları</vt:lpstr>
      <vt:lpstr>Snake Oyunu</vt:lpstr>
      <vt:lpstr>SNAKE OYNANIŞ DÜZENEĞİ  Alttaki Joystick modülünü hareket ettirerek ekran üzerindeki yılanı kontrol ediniz.</vt:lpstr>
      <vt:lpstr>Neden Snake Oynamalısın</vt:lpstr>
      <vt:lpstr>Projeye Bakış   İçerik: Arduino Uno Breadboard Jumper kablolar 8x8 LED Joystick Potansiyometre</vt:lpstr>
      <vt:lpstr>Kullanılan Malzemeler</vt:lpstr>
      <vt:lpstr>Malzemeler</vt:lpstr>
      <vt:lpstr>Malzemeler</vt:lpstr>
      <vt:lpstr>Projenin Gelişimi</vt:lpstr>
      <vt:lpstr>Sonuç</vt:lpstr>
      <vt:lpstr>Dinlediğiniz için teşekkür ederiz.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413</cp:revision>
  <dcterms:created xsi:type="dcterms:W3CDTF">2020-01-16T17:01:28Z</dcterms:created>
  <dcterms:modified xsi:type="dcterms:W3CDTF">2024-01-28T17:40:44Z</dcterms:modified>
</cp:coreProperties>
</file>