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FDDD48B-9281-4133-A531-856BB3F8CB7D}">
          <p14:sldIdLst>
            <p14:sldId id="256"/>
            <p14:sldId id="257"/>
            <p14:sldId id="258"/>
            <p14:sldId id="259"/>
            <p14:sldId id="260"/>
            <p14:sldId id="261"/>
            <p14:sldId id="262"/>
            <p14:sldId id="263"/>
            <p14:sldId id="264"/>
            <p14:sldId id="265"/>
            <p14:sldId id="267"/>
            <p14:sldId id="266"/>
            <p14:sldId id="268"/>
            <p14:sldId id="26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shith" initials="v" lastIdx="1" clrIdx="0">
    <p:extLst>
      <p:ext uri="{19B8F6BF-5375-455C-9EA6-DF929625EA0E}">
        <p15:presenceInfo xmlns:p15="http://schemas.microsoft.com/office/powerpoint/2012/main" userId="varshit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Category:Neighbourhoods_in_Bangalor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en.wikipedia.org/wiki/Category:Neighbourhoods_in_Bangalore" TargetMode="Externa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C115F-7B3F-4D3B-A5EF-0891252B2388}"/>
              </a:ext>
            </a:extLst>
          </p:cNvPr>
          <p:cNvSpPr>
            <a:spLocks noGrp="1"/>
          </p:cNvSpPr>
          <p:nvPr>
            <p:ph type="ctrTitle"/>
          </p:nvPr>
        </p:nvSpPr>
        <p:spPr>
          <a:xfrm>
            <a:off x="903385" y="1686107"/>
            <a:ext cx="9234914" cy="1646302"/>
          </a:xfrm>
        </p:spPr>
        <p:txBody>
          <a:bodyPr/>
          <a:lstStyle/>
          <a:p>
            <a:pPr algn="l"/>
            <a:r>
              <a:rPr lang="en-IN" sz="2800" b="1" dirty="0">
                <a:solidFill>
                  <a:srgbClr val="0070C0"/>
                </a:solidFill>
              </a:rPr>
              <a:t>Coursera Capstone project Battle Of </a:t>
            </a:r>
            <a:r>
              <a:rPr lang="en-IN" sz="2800" b="1" dirty="0" err="1">
                <a:solidFill>
                  <a:srgbClr val="0070C0"/>
                </a:solidFill>
              </a:rPr>
              <a:t>Neighborhoods</a:t>
            </a:r>
            <a:br>
              <a:rPr lang="en-IN" sz="2800" b="1" dirty="0">
                <a:solidFill>
                  <a:schemeClr val="tx1"/>
                </a:solidFill>
              </a:rPr>
            </a:br>
            <a:r>
              <a:rPr lang="en-IN" sz="2800" b="1" dirty="0">
                <a:solidFill>
                  <a:schemeClr val="tx1"/>
                </a:solidFill>
              </a:rPr>
              <a:t>       </a:t>
            </a:r>
            <a:br>
              <a:rPr lang="en-IN" sz="2800" b="1" dirty="0">
                <a:solidFill>
                  <a:schemeClr val="tx1"/>
                </a:solidFill>
              </a:rPr>
            </a:br>
            <a:r>
              <a:rPr lang="en-IN" sz="2800" b="1" dirty="0">
                <a:solidFill>
                  <a:schemeClr val="tx1"/>
                </a:solidFill>
              </a:rPr>
              <a:t>                         </a:t>
            </a:r>
            <a:br>
              <a:rPr lang="en-IN" sz="2800" b="1" dirty="0">
                <a:solidFill>
                  <a:schemeClr val="tx1"/>
                </a:solidFill>
              </a:rPr>
            </a:br>
            <a:br>
              <a:rPr lang="en-IN" sz="2800" b="1" dirty="0">
                <a:solidFill>
                  <a:schemeClr val="tx1"/>
                </a:solidFill>
              </a:rPr>
            </a:br>
            <a:r>
              <a:rPr lang="en-IN" sz="2800" b="1" dirty="0">
                <a:solidFill>
                  <a:schemeClr val="tx1"/>
                </a:solidFill>
              </a:rPr>
              <a:t>                          </a:t>
            </a:r>
            <a:r>
              <a:rPr lang="en-IN" sz="2000" b="1" dirty="0">
                <a:solidFill>
                  <a:srgbClr val="00B0F0"/>
                </a:solidFill>
              </a:rPr>
              <a:t>IBM Applied Data Science</a:t>
            </a:r>
            <a:endParaRPr lang="en-IN" sz="2800" b="1" dirty="0">
              <a:solidFill>
                <a:srgbClr val="00B0F0"/>
              </a:solidFill>
            </a:endParaRPr>
          </a:p>
        </p:txBody>
      </p:sp>
      <p:sp>
        <p:nvSpPr>
          <p:cNvPr id="3" name="Subtitle 2">
            <a:extLst>
              <a:ext uri="{FF2B5EF4-FFF2-40B4-BE49-F238E27FC236}">
                <a16:creationId xmlns:a16="http://schemas.microsoft.com/office/drawing/2014/main" id="{0832D11E-10BB-4406-9C1C-BAC104C29267}"/>
              </a:ext>
            </a:extLst>
          </p:cNvPr>
          <p:cNvSpPr>
            <a:spLocks noGrp="1"/>
          </p:cNvSpPr>
          <p:nvPr>
            <p:ph type="subTitle" idx="1"/>
          </p:nvPr>
        </p:nvSpPr>
        <p:spPr>
          <a:xfrm>
            <a:off x="1317778" y="3669093"/>
            <a:ext cx="7766936" cy="1096899"/>
          </a:xfrm>
        </p:spPr>
        <p:txBody>
          <a:bodyPr>
            <a:noAutofit/>
          </a:bodyPr>
          <a:lstStyle/>
          <a:p>
            <a:r>
              <a:rPr lang="en-IN" sz="2400" b="1" i="1" dirty="0">
                <a:solidFill>
                  <a:schemeClr val="tx1"/>
                </a:solidFill>
              </a:rPr>
              <a:t>Opening of New Shopping Mall in </a:t>
            </a:r>
            <a:r>
              <a:rPr lang="en-IN" sz="2400" b="1" i="1" dirty="0" err="1">
                <a:solidFill>
                  <a:schemeClr val="tx1"/>
                </a:solidFill>
              </a:rPr>
              <a:t>Banglore,India</a:t>
            </a:r>
            <a:endParaRPr lang="en-IN" sz="2400" b="1" i="1" dirty="0">
              <a:solidFill>
                <a:schemeClr val="tx1"/>
              </a:solidFill>
            </a:endParaRPr>
          </a:p>
          <a:p>
            <a:endParaRPr lang="en-IN" sz="2400" b="1" dirty="0">
              <a:solidFill>
                <a:schemeClr val="tx1"/>
              </a:solidFill>
            </a:endParaRPr>
          </a:p>
          <a:p>
            <a:pPr algn="l"/>
            <a:r>
              <a:rPr lang="en-IN" sz="2400" b="1" dirty="0">
                <a:solidFill>
                  <a:schemeClr val="tx1"/>
                </a:solidFill>
              </a:rPr>
              <a:t>                                             By: K </a:t>
            </a:r>
            <a:r>
              <a:rPr lang="en-IN" sz="2400" b="1" dirty="0" err="1">
                <a:solidFill>
                  <a:schemeClr val="tx1"/>
                </a:solidFill>
              </a:rPr>
              <a:t>Ranga</a:t>
            </a:r>
            <a:r>
              <a:rPr lang="en-IN" sz="2400" b="1" dirty="0">
                <a:solidFill>
                  <a:schemeClr val="tx1"/>
                </a:solidFill>
              </a:rPr>
              <a:t> Sai Varshith</a:t>
            </a:r>
          </a:p>
          <a:p>
            <a:pPr algn="l"/>
            <a:r>
              <a:rPr lang="en-IN" sz="2400" b="1" dirty="0">
                <a:solidFill>
                  <a:schemeClr val="tx1"/>
                </a:solidFill>
              </a:rPr>
              <a:t>                                             Section:B18           </a:t>
            </a:r>
          </a:p>
        </p:txBody>
      </p:sp>
    </p:spTree>
    <p:extLst>
      <p:ext uri="{BB962C8B-B14F-4D97-AF65-F5344CB8AC3E}">
        <p14:creationId xmlns:p14="http://schemas.microsoft.com/office/powerpoint/2010/main" val="4294521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36FC6-D59E-40C8-A15A-6B8289610237}"/>
              </a:ext>
            </a:extLst>
          </p:cNvPr>
          <p:cNvSpPr>
            <a:spLocks noGrp="1"/>
          </p:cNvSpPr>
          <p:nvPr>
            <p:ph type="title"/>
          </p:nvPr>
        </p:nvSpPr>
        <p:spPr/>
        <p:txBody>
          <a:bodyPr>
            <a:normAutofit/>
          </a:bodyPr>
          <a:lstStyle/>
          <a:p>
            <a:r>
              <a:rPr lang="en-IN" sz="2800" b="1" dirty="0">
                <a:solidFill>
                  <a:schemeClr val="tx1"/>
                </a:solidFill>
              </a:rPr>
              <a:t>Cluster </a:t>
            </a:r>
            <a:r>
              <a:rPr lang="en-IN" sz="2800" b="1" dirty="0" err="1">
                <a:solidFill>
                  <a:schemeClr val="tx1"/>
                </a:solidFill>
              </a:rPr>
              <a:t>Neighborhoods</a:t>
            </a:r>
            <a:r>
              <a:rPr lang="en-IN" sz="2800" b="1" dirty="0">
                <a:solidFill>
                  <a:schemeClr val="tx1"/>
                </a:solidFill>
              </a:rPr>
              <a:t>:</a:t>
            </a:r>
          </a:p>
        </p:txBody>
      </p:sp>
      <p:sp>
        <p:nvSpPr>
          <p:cNvPr id="3" name="Content Placeholder 2">
            <a:extLst>
              <a:ext uri="{FF2B5EF4-FFF2-40B4-BE49-F238E27FC236}">
                <a16:creationId xmlns:a16="http://schemas.microsoft.com/office/drawing/2014/main" id="{9494DA67-A8FD-43C3-8773-313D259B1D50}"/>
              </a:ext>
            </a:extLst>
          </p:cNvPr>
          <p:cNvSpPr>
            <a:spLocks noGrp="1"/>
          </p:cNvSpPr>
          <p:nvPr>
            <p:ph idx="1"/>
          </p:nvPr>
        </p:nvSpPr>
        <p:spPr>
          <a:xfrm>
            <a:off x="677334" y="1166290"/>
            <a:ext cx="8596668" cy="3880773"/>
          </a:xfrm>
        </p:spPr>
        <p:txBody>
          <a:bodyPr/>
          <a:lstStyle/>
          <a:p>
            <a:pPr>
              <a:buFont typeface="Wingdings" panose="05000000000000000000" pitchFamily="2" charset="2"/>
              <a:buChar char="q"/>
            </a:pPr>
            <a:r>
              <a:rPr lang="en-IN" dirty="0"/>
              <a:t>Then using the K-Means Clustering </a:t>
            </a:r>
            <a:r>
              <a:rPr lang="en-US" dirty="0"/>
              <a:t> identifies k number of centroids, and then allocates every data point to the nearest cluster, while keeping the centroids as small as possible.</a:t>
            </a:r>
          </a:p>
          <a:p>
            <a:pPr>
              <a:buFont typeface="Wingdings" panose="05000000000000000000" pitchFamily="2" charset="2"/>
              <a:buChar char="q"/>
            </a:pPr>
            <a:r>
              <a:rPr lang="en-US" dirty="0"/>
              <a:t>We will cluster the neighborhoods into 3 clusters based on their frequency of </a:t>
            </a:r>
            <a:r>
              <a:rPr lang="en-US" dirty="0" err="1"/>
              <a:t>occurence</a:t>
            </a:r>
            <a:r>
              <a:rPr lang="en-US" dirty="0"/>
              <a:t> of the shopping mall in Neighborhoods.</a:t>
            </a:r>
            <a:endParaRPr lang="en-IN" dirty="0"/>
          </a:p>
        </p:txBody>
      </p:sp>
      <p:pic>
        <p:nvPicPr>
          <p:cNvPr id="5" name="Picture 4">
            <a:extLst>
              <a:ext uri="{FF2B5EF4-FFF2-40B4-BE49-F238E27FC236}">
                <a16:creationId xmlns:a16="http://schemas.microsoft.com/office/drawing/2014/main" id="{92248F19-855C-499B-9DF9-F2318AB780C4}"/>
              </a:ext>
            </a:extLst>
          </p:cNvPr>
          <p:cNvPicPr>
            <a:picLocks noChangeAspect="1"/>
          </p:cNvPicPr>
          <p:nvPr/>
        </p:nvPicPr>
        <p:blipFill>
          <a:blip r:embed="rId2"/>
          <a:stretch>
            <a:fillRect/>
          </a:stretch>
        </p:blipFill>
        <p:spPr>
          <a:xfrm>
            <a:off x="822959" y="3106676"/>
            <a:ext cx="5968457" cy="1931986"/>
          </a:xfrm>
          <a:prstGeom prst="rect">
            <a:avLst/>
          </a:prstGeom>
        </p:spPr>
      </p:pic>
    </p:spTree>
    <p:extLst>
      <p:ext uri="{BB962C8B-B14F-4D97-AF65-F5344CB8AC3E}">
        <p14:creationId xmlns:p14="http://schemas.microsoft.com/office/powerpoint/2010/main" val="4157986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BD6F-EFD9-4A82-B426-79B7E1F22211}"/>
              </a:ext>
            </a:extLst>
          </p:cNvPr>
          <p:cNvSpPr>
            <a:spLocks noGrp="1"/>
          </p:cNvSpPr>
          <p:nvPr>
            <p:ph type="title"/>
          </p:nvPr>
        </p:nvSpPr>
        <p:spPr>
          <a:xfrm>
            <a:off x="677333" y="609600"/>
            <a:ext cx="8596668" cy="1320800"/>
          </a:xfrm>
        </p:spPr>
        <p:txBody>
          <a:bodyPr>
            <a:normAutofit/>
          </a:bodyPr>
          <a:lstStyle/>
          <a:p>
            <a:r>
              <a:rPr lang="en-IN" sz="2800" b="1" dirty="0">
                <a:solidFill>
                  <a:schemeClr val="tx1"/>
                </a:solidFill>
              </a:rPr>
              <a:t>Examine Clusters:</a:t>
            </a:r>
          </a:p>
        </p:txBody>
      </p:sp>
      <p:sp>
        <p:nvSpPr>
          <p:cNvPr id="3" name="Content Placeholder 2">
            <a:extLst>
              <a:ext uri="{FF2B5EF4-FFF2-40B4-BE49-F238E27FC236}">
                <a16:creationId xmlns:a16="http://schemas.microsoft.com/office/drawing/2014/main" id="{6493592B-C260-4585-A6CA-A6776DF2F370}"/>
              </a:ext>
            </a:extLst>
          </p:cNvPr>
          <p:cNvSpPr>
            <a:spLocks noGrp="1"/>
          </p:cNvSpPr>
          <p:nvPr>
            <p:ph idx="1"/>
          </p:nvPr>
        </p:nvSpPr>
        <p:spPr>
          <a:xfrm>
            <a:off x="677333" y="1110026"/>
            <a:ext cx="9239023" cy="4978400"/>
          </a:xfrm>
        </p:spPr>
        <p:txBody>
          <a:bodyPr>
            <a:normAutofit fontScale="92500" lnSpcReduction="20000"/>
          </a:bodyPr>
          <a:lstStyle/>
          <a:p>
            <a:pPr marL="0" indent="0">
              <a:buNone/>
            </a:pPr>
            <a:r>
              <a:rPr lang="en-IN" dirty="0"/>
              <a:t>Cluster-0:</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Cluster-1:</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Cluster-2:</a:t>
            </a:r>
          </a:p>
        </p:txBody>
      </p:sp>
      <p:pic>
        <p:nvPicPr>
          <p:cNvPr id="5" name="Picture 4">
            <a:extLst>
              <a:ext uri="{FF2B5EF4-FFF2-40B4-BE49-F238E27FC236}">
                <a16:creationId xmlns:a16="http://schemas.microsoft.com/office/drawing/2014/main" id="{8F211C45-831F-45A9-993B-D0C637BF5C6E}"/>
              </a:ext>
            </a:extLst>
          </p:cNvPr>
          <p:cNvPicPr>
            <a:picLocks noChangeAspect="1"/>
          </p:cNvPicPr>
          <p:nvPr/>
        </p:nvPicPr>
        <p:blipFill>
          <a:blip r:embed="rId2"/>
          <a:stretch>
            <a:fillRect/>
          </a:stretch>
        </p:blipFill>
        <p:spPr>
          <a:xfrm>
            <a:off x="764553" y="1351709"/>
            <a:ext cx="4783991" cy="2042206"/>
          </a:xfrm>
          <a:prstGeom prst="rect">
            <a:avLst/>
          </a:prstGeom>
        </p:spPr>
      </p:pic>
      <p:pic>
        <p:nvPicPr>
          <p:cNvPr id="7" name="Picture 6">
            <a:extLst>
              <a:ext uri="{FF2B5EF4-FFF2-40B4-BE49-F238E27FC236}">
                <a16:creationId xmlns:a16="http://schemas.microsoft.com/office/drawing/2014/main" id="{612EE4CB-6816-447E-9AEB-7234C10313B5}"/>
              </a:ext>
            </a:extLst>
          </p:cNvPr>
          <p:cNvPicPr>
            <a:picLocks noChangeAspect="1"/>
          </p:cNvPicPr>
          <p:nvPr/>
        </p:nvPicPr>
        <p:blipFill>
          <a:blip r:embed="rId3"/>
          <a:stretch>
            <a:fillRect/>
          </a:stretch>
        </p:blipFill>
        <p:spPr>
          <a:xfrm>
            <a:off x="764553" y="3767302"/>
            <a:ext cx="4622637" cy="1536116"/>
          </a:xfrm>
          <a:prstGeom prst="rect">
            <a:avLst/>
          </a:prstGeom>
        </p:spPr>
      </p:pic>
      <p:pic>
        <p:nvPicPr>
          <p:cNvPr id="9" name="Picture 8">
            <a:extLst>
              <a:ext uri="{FF2B5EF4-FFF2-40B4-BE49-F238E27FC236}">
                <a16:creationId xmlns:a16="http://schemas.microsoft.com/office/drawing/2014/main" id="{2E6F507F-92A4-4CB6-B500-FC5144FC077E}"/>
              </a:ext>
            </a:extLst>
          </p:cNvPr>
          <p:cNvPicPr>
            <a:picLocks noChangeAspect="1"/>
          </p:cNvPicPr>
          <p:nvPr/>
        </p:nvPicPr>
        <p:blipFill>
          <a:blip r:embed="rId4"/>
          <a:stretch>
            <a:fillRect/>
          </a:stretch>
        </p:blipFill>
        <p:spPr>
          <a:xfrm>
            <a:off x="764553" y="5802630"/>
            <a:ext cx="4236720" cy="891540"/>
          </a:xfrm>
          <a:prstGeom prst="rect">
            <a:avLst/>
          </a:prstGeom>
        </p:spPr>
      </p:pic>
    </p:spTree>
    <p:extLst>
      <p:ext uri="{BB962C8B-B14F-4D97-AF65-F5344CB8AC3E}">
        <p14:creationId xmlns:p14="http://schemas.microsoft.com/office/powerpoint/2010/main" val="636034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44DB9-22E9-4F44-9F04-D7EE3EA753FE}"/>
              </a:ext>
            </a:extLst>
          </p:cNvPr>
          <p:cNvSpPr>
            <a:spLocks noGrp="1"/>
          </p:cNvSpPr>
          <p:nvPr>
            <p:ph type="title"/>
          </p:nvPr>
        </p:nvSpPr>
        <p:spPr/>
        <p:txBody>
          <a:bodyPr>
            <a:normAutofit/>
          </a:bodyPr>
          <a:lstStyle/>
          <a:p>
            <a:r>
              <a:rPr lang="en-IN" sz="2800" b="1" dirty="0">
                <a:solidFill>
                  <a:schemeClr val="tx1"/>
                </a:solidFill>
              </a:rPr>
              <a:t>Results:          </a:t>
            </a:r>
            <a:r>
              <a:rPr lang="en-IN" sz="2000" dirty="0">
                <a:solidFill>
                  <a:schemeClr val="tx1"/>
                </a:solidFill>
              </a:rPr>
              <a:t>0-Red  1-Blue   2-Green</a:t>
            </a:r>
          </a:p>
        </p:txBody>
      </p:sp>
      <p:sp>
        <p:nvSpPr>
          <p:cNvPr id="3" name="Content Placeholder 2">
            <a:extLst>
              <a:ext uri="{FF2B5EF4-FFF2-40B4-BE49-F238E27FC236}">
                <a16:creationId xmlns:a16="http://schemas.microsoft.com/office/drawing/2014/main" id="{8B1643DF-CA07-43BF-BFD5-4733304E1C82}"/>
              </a:ext>
            </a:extLst>
          </p:cNvPr>
          <p:cNvSpPr>
            <a:spLocks noGrp="1"/>
          </p:cNvSpPr>
          <p:nvPr>
            <p:ph idx="1"/>
          </p:nvPr>
        </p:nvSpPr>
        <p:spPr>
          <a:xfrm>
            <a:off x="677334" y="1046828"/>
            <a:ext cx="8596668" cy="3880773"/>
          </a:xfrm>
        </p:spPr>
        <p:txBody>
          <a:bodyPr/>
          <a:lstStyle/>
          <a:p>
            <a:pPr>
              <a:buFont typeface="Wingdings" panose="05000000000000000000" pitchFamily="2" charset="2"/>
              <a:buChar char="q"/>
            </a:pPr>
            <a:r>
              <a:rPr lang="en-US" dirty="0"/>
              <a:t>Cluster 0: Neighborhoods with moderate number of shopping malls</a:t>
            </a:r>
          </a:p>
          <a:p>
            <a:pPr>
              <a:buFont typeface="Wingdings" panose="05000000000000000000" pitchFamily="2" charset="2"/>
              <a:buChar char="q"/>
            </a:pPr>
            <a:r>
              <a:rPr lang="en-US" dirty="0"/>
              <a:t>Cluster 1: Neighborhoods with low number to no existence of shopping malls </a:t>
            </a:r>
          </a:p>
          <a:p>
            <a:pPr>
              <a:buFont typeface="Wingdings" panose="05000000000000000000" pitchFamily="2" charset="2"/>
              <a:buChar char="q"/>
            </a:pPr>
            <a:r>
              <a:rPr lang="en-US" dirty="0"/>
              <a:t>Cluster 2: Neighborhoods with high concentration of shopping malls </a:t>
            </a:r>
            <a:endParaRPr lang="en-IN" dirty="0"/>
          </a:p>
        </p:txBody>
      </p:sp>
      <p:pic>
        <p:nvPicPr>
          <p:cNvPr id="5" name="Picture 4">
            <a:extLst>
              <a:ext uri="{FF2B5EF4-FFF2-40B4-BE49-F238E27FC236}">
                <a16:creationId xmlns:a16="http://schemas.microsoft.com/office/drawing/2014/main" id="{4DA50E9D-81BC-4F84-895A-EDED4B81396A}"/>
              </a:ext>
            </a:extLst>
          </p:cNvPr>
          <p:cNvPicPr>
            <a:picLocks noChangeAspect="1"/>
          </p:cNvPicPr>
          <p:nvPr/>
        </p:nvPicPr>
        <p:blipFill>
          <a:blip r:embed="rId2"/>
          <a:stretch>
            <a:fillRect/>
          </a:stretch>
        </p:blipFill>
        <p:spPr>
          <a:xfrm>
            <a:off x="677334" y="2478212"/>
            <a:ext cx="7164347" cy="4177277"/>
          </a:xfrm>
          <a:prstGeom prst="rect">
            <a:avLst/>
          </a:prstGeom>
        </p:spPr>
      </p:pic>
    </p:spTree>
    <p:extLst>
      <p:ext uri="{BB962C8B-B14F-4D97-AF65-F5344CB8AC3E}">
        <p14:creationId xmlns:p14="http://schemas.microsoft.com/office/powerpoint/2010/main" val="3580819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2CAFA-F8BC-456D-A868-108891770621}"/>
              </a:ext>
            </a:extLst>
          </p:cNvPr>
          <p:cNvSpPr>
            <a:spLocks noGrp="1"/>
          </p:cNvSpPr>
          <p:nvPr>
            <p:ph type="title"/>
          </p:nvPr>
        </p:nvSpPr>
        <p:spPr/>
        <p:txBody>
          <a:bodyPr>
            <a:normAutofit/>
          </a:bodyPr>
          <a:lstStyle/>
          <a:p>
            <a:r>
              <a:rPr lang="en-IN" sz="2800" b="1" dirty="0">
                <a:solidFill>
                  <a:schemeClr val="tx1"/>
                </a:solidFill>
              </a:rPr>
              <a:t>Discussions:</a:t>
            </a:r>
          </a:p>
        </p:txBody>
      </p:sp>
      <p:sp>
        <p:nvSpPr>
          <p:cNvPr id="3" name="Content Placeholder 2">
            <a:extLst>
              <a:ext uri="{FF2B5EF4-FFF2-40B4-BE49-F238E27FC236}">
                <a16:creationId xmlns:a16="http://schemas.microsoft.com/office/drawing/2014/main" id="{D478C352-ADF3-4EB1-A2F3-D0F878E247E8}"/>
              </a:ext>
            </a:extLst>
          </p:cNvPr>
          <p:cNvSpPr>
            <a:spLocks noGrp="1"/>
          </p:cNvSpPr>
          <p:nvPr>
            <p:ph idx="1"/>
          </p:nvPr>
        </p:nvSpPr>
        <p:spPr>
          <a:xfrm>
            <a:off x="757233" y="1270000"/>
            <a:ext cx="8910550" cy="4846715"/>
          </a:xfrm>
        </p:spPr>
        <p:txBody>
          <a:bodyPr/>
          <a:lstStyle/>
          <a:p>
            <a:pPr>
              <a:buFont typeface="Wingdings" panose="05000000000000000000" pitchFamily="2" charset="2"/>
              <a:buChar char="q"/>
            </a:pPr>
            <a:r>
              <a:rPr lang="en-IN" dirty="0"/>
              <a:t>As we seen or observed in the examine of clusters that most of the shopping malls are situated in the places of cluster 2 and moderate number in cluster1. But there were no shopping malls in the places of cluster0.</a:t>
            </a:r>
          </a:p>
          <a:p>
            <a:pPr>
              <a:buFont typeface="Wingdings" panose="05000000000000000000" pitchFamily="2" charset="2"/>
              <a:buChar char="q"/>
            </a:pPr>
            <a:r>
              <a:rPr lang="en-IN" dirty="0"/>
              <a:t>So, it is </a:t>
            </a:r>
            <a:r>
              <a:rPr lang="en-IN" dirty="0" err="1"/>
              <a:t>advisible</a:t>
            </a:r>
            <a:r>
              <a:rPr lang="en-IN" dirty="0"/>
              <a:t> for the developers or Investors that malls should be located either in cluster0 places with no competition or cluster 1 places with moderate competition.</a:t>
            </a:r>
          </a:p>
          <a:p>
            <a:pPr>
              <a:buFont typeface="Wingdings" panose="05000000000000000000" pitchFamily="2" charset="2"/>
              <a:buChar char="q"/>
            </a:pPr>
            <a:r>
              <a:rPr lang="en-IN" dirty="0"/>
              <a:t>It is not suggestible to open the shopping mall in cluster0 areas or </a:t>
            </a:r>
            <a:r>
              <a:rPr lang="en-IN" dirty="0" err="1"/>
              <a:t>neighborhoods</a:t>
            </a:r>
            <a:r>
              <a:rPr lang="en-IN" dirty="0"/>
              <a:t>.</a:t>
            </a:r>
          </a:p>
          <a:p>
            <a:pPr marL="0" indent="0">
              <a:buNone/>
            </a:pPr>
            <a:r>
              <a:rPr lang="en-IN" sz="2800" b="1" dirty="0"/>
              <a:t>Recommendations:</a:t>
            </a:r>
          </a:p>
          <a:p>
            <a:pPr>
              <a:buFont typeface="Wingdings" panose="05000000000000000000" pitchFamily="2" charset="2"/>
              <a:buChar char="q"/>
            </a:pPr>
            <a:r>
              <a:rPr lang="en-IN" dirty="0"/>
              <a:t>Here we considered only the frequency of </a:t>
            </a:r>
            <a:r>
              <a:rPr lang="en-IN" dirty="0" err="1"/>
              <a:t>occurance</a:t>
            </a:r>
            <a:r>
              <a:rPr lang="en-IN" dirty="0"/>
              <a:t> of Shopping malls but there were other factors other than this such as </a:t>
            </a:r>
            <a:r>
              <a:rPr lang="en-IN" b="1" dirty="0"/>
              <a:t>Population etc;</a:t>
            </a:r>
            <a:endParaRPr lang="en-IN" dirty="0"/>
          </a:p>
        </p:txBody>
      </p:sp>
    </p:spTree>
    <p:extLst>
      <p:ext uri="{BB962C8B-B14F-4D97-AF65-F5344CB8AC3E}">
        <p14:creationId xmlns:p14="http://schemas.microsoft.com/office/powerpoint/2010/main" val="629112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0C0-7D1C-4055-A5E7-4DBD749FFD2E}"/>
              </a:ext>
            </a:extLst>
          </p:cNvPr>
          <p:cNvSpPr>
            <a:spLocks noGrp="1"/>
          </p:cNvSpPr>
          <p:nvPr>
            <p:ph type="title"/>
          </p:nvPr>
        </p:nvSpPr>
        <p:spPr>
          <a:xfrm>
            <a:off x="677334" y="582967"/>
            <a:ext cx="8596668" cy="1320800"/>
          </a:xfrm>
        </p:spPr>
        <p:txBody>
          <a:bodyPr>
            <a:normAutofit/>
          </a:bodyPr>
          <a:lstStyle/>
          <a:p>
            <a:r>
              <a:rPr lang="en-IN" sz="2800" b="1" dirty="0">
                <a:solidFill>
                  <a:schemeClr val="accent2"/>
                </a:solidFill>
              </a:rPr>
              <a:t>Conclusion:</a:t>
            </a:r>
          </a:p>
        </p:txBody>
      </p:sp>
      <p:sp>
        <p:nvSpPr>
          <p:cNvPr id="3" name="Content Placeholder 2">
            <a:extLst>
              <a:ext uri="{FF2B5EF4-FFF2-40B4-BE49-F238E27FC236}">
                <a16:creationId xmlns:a16="http://schemas.microsoft.com/office/drawing/2014/main" id="{167EAEA9-DECE-4C4E-8635-3C7D773D4F21}"/>
              </a:ext>
            </a:extLst>
          </p:cNvPr>
          <p:cNvSpPr>
            <a:spLocks noGrp="1"/>
          </p:cNvSpPr>
          <p:nvPr>
            <p:ph idx="1"/>
          </p:nvPr>
        </p:nvSpPr>
        <p:spPr>
          <a:xfrm>
            <a:off x="677334" y="1148535"/>
            <a:ext cx="8596668" cy="3880773"/>
          </a:xfrm>
        </p:spPr>
        <p:txBody>
          <a:bodyPr/>
          <a:lstStyle/>
          <a:p>
            <a:pPr>
              <a:buFont typeface="Wingdings" panose="05000000000000000000" pitchFamily="2" charset="2"/>
              <a:buChar char="q"/>
            </a:pPr>
            <a:r>
              <a:rPr lang="en-IN" dirty="0"/>
              <a:t>In this capstone we have gone long through </a:t>
            </a:r>
            <a:r>
              <a:rPr lang="en-IN" dirty="0" err="1"/>
              <a:t>i.e</a:t>
            </a:r>
            <a:r>
              <a:rPr lang="en-IN" dirty="0"/>
              <a:t> extracting a data from webpage using requests and beautiful soup.</a:t>
            </a:r>
          </a:p>
          <a:p>
            <a:pPr>
              <a:buFont typeface="Wingdings" panose="05000000000000000000" pitchFamily="2" charset="2"/>
              <a:buChar char="q"/>
            </a:pPr>
            <a:r>
              <a:rPr lang="en-IN" dirty="0"/>
              <a:t>Foursquare </a:t>
            </a:r>
            <a:r>
              <a:rPr lang="en-IN" dirty="0" err="1"/>
              <a:t>api</a:t>
            </a:r>
            <a:r>
              <a:rPr lang="en-IN" dirty="0"/>
              <a:t> requesting for geographical coordinates and mapping them.</a:t>
            </a:r>
          </a:p>
          <a:p>
            <a:pPr>
              <a:buFont typeface="Wingdings" panose="05000000000000000000" pitchFamily="2" charset="2"/>
              <a:buChar char="q"/>
            </a:pPr>
            <a:r>
              <a:rPr lang="en-IN" dirty="0" err="1"/>
              <a:t>Analyzing</a:t>
            </a:r>
            <a:r>
              <a:rPr lang="en-IN" dirty="0"/>
              <a:t> the neighbourhood and examining the clusters for the recommendation of best places to Investors to open new Shopping mall.</a:t>
            </a:r>
          </a:p>
          <a:p>
            <a:pPr>
              <a:buFont typeface="Wingdings" panose="05000000000000000000" pitchFamily="2" charset="2"/>
              <a:buChar char="q"/>
            </a:pPr>
            <a:r>
              <a:rPr lang="en-US" dirty="0"/>
              <a:t>The findings of this project will help the relevant stakeholders to capitalize on the opportunities on high potential locations while avoiding overcrowded areas in their decisions to open a new shopping mall. </a:t>
            </a:r>
            <a:endParaRPr lang="en-IN" dirty="0"/>
          </a:p>
        </p:txBody>
      </p:sp>
    </p:spTree>
    <p:extLst>
      <p:ext uri="{BB962C8B-B14F-4D97-AF65-F5344CB8AC3E}">
        <p14:creationId xmlns:p14="http://schemas.microsoft.com/office/powerpoint/2010/main" val="2753270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57AB-BC7A-4EBA-B878-5C14D26955EB}"/>
              </a:ext>
            </a:extLst>
          </p:cNvPr>
          <p:cNvSpPr>
            <a:spLocks noGrp="1"/>
          </p:cNvSpPr>
          <p:nvPr>
            <p:ph type="title"/>
          </p:nvPr>
        </p:nvSpPr>
        <p:spPr/>
        <p:txBody>
          <a:bodyPr>
            <a:normAutofit/>
          </a:bodyPr>
          <a:lstStyle/>
          <a:p>
            <a:r>
              <a:rPr lang="en-IN" sz="2000" b="1" dirty="0">
                <a:solidFill>
                  <a:schemeClr val="tx1"/>
                </a:solidFill>
              </a:rPr>
              <a:t>Introduction:</a:t>
            </a:r>
          </a:p>
        </p:txBody>
      </p:sp>
      <p:sp>
        <p:nvSpPr>
          <p:cNvPr id="3" name="Content Placeholder 2">
            <a:extLst>
              <a:ext uri="{FF2B5EF4-FFF2-40B4-BE49-F238E27FC236}">
                <a16:creationId xmlns:a16="http://schemas.microsoft.com/office/drawing/2014/main" id="{E3993A9C-307D-41FD-835C-627367F860FC}"/>
              </a:ext>
            </a:extLst>
          </p:cNvPr>
          <p:cNvSpPr>
            <a:spLocks noGrp="1"/>
          </p:cNvSpPr>
          <p:nvPr>
            <p:ph idx="1"/>
          </p:nvPr>
        </p:nvSpPr>
        <p:spPr>
          <a:xfrm>
            <a:off x="588557" y="1270000"/>
            <a:ext cx="8596668" cy="3880773"/>
          </a:xfrm>
        </p:spPr>
        <p:txBody>
          <a:bodyPr>
            <a:normAutofit/>
          </a:bodyPr>
          <a:lstStyle/>
          <a:p>
            <a:pPr>
              <a:buFont typeface="Wingdings" panose="05000000000000000000" pitchFamily="2" charset="2"/>
              <a:buChar char="q"/>
            </a:pPr>
            <a:r>
              <a:rPr lang="en-IN" sz="2000" dirty="0"/>
              <a:t>A </a:t>
            </a:r>
            <a:r>
              <a:rPr lang="en-IN" sz="2000" b="1" dirty="0"/>
              <a:t>shopping mall</a:t>
            </a:r>
            <a:r>
              <a:rPr lang="en-IN" sz="2000" dirty="0"/>
              <a:t> is a specially built covered area containing </a:t>
            </a:r>
            <a:r>
              <a:rPr lang="en-IN" sz="2000" b="1" dirty="0"/>
              <a:t>shops</a:t>
            </a:r>
            <a:r>
              <a:rPr lang="en-IN" sz="2000" dirty="0"/>
              <a:t> </a:t>
            </a:r>
          </a:p>
          <a:p>
            <a:pPr marL="0" indent="0">
              <a:buNone/>
            </a:pPr>
            <a:r>
              <a:rPr lang="en-IN" sz="2000" dirty="0"/>
              <a:t>     and restaurants which people can walk between, and where cars are </a:t>
            </a:r>
          </a:p>
          <a:p>
            <a:pPr marL="0" indent="0">
              <a:buNone/>
            </a:pPr>
            <a:r>
              <a:rPr lang="en-IN" sz="2000" dirty="0"/>
              <a:t>     not allowed. In any city </a:t>
            </a:r>
            <a:r>
              <a:rPr lang="en-IN" sz="2000" dirty="0" err="1"/>
              <a:t>Shooping</a:t>
            </a:r>
            <a:r>
              <a:rPr lang="en-IN" sz="2000" dirty="0"/>
              <a:t> malls are the best way for people</a:t>
            </a:r>
          </a:p>
          <a:p>
            <a:pPr marL="0" indent="0">
              <a:buNone/>
            </a:pPr>
            <a:r>
              <a:rPr lang="en-IN" sz="2000" dirty="0"/>
              <a:t>     to relax and for shopping in Weekends or Holidays. People can chill </a:t>
            </a:r>
          </a:p>
          <a:p>
            <a:pPr marL="0" indent="0">
              <a:buNone/>
            </a:pPr>
            <a:r>
              <a:rPr lang="en-IN" sz="2000" dirty="0"/>
              <a:t>     and relax in Shopping malls .Malls are different from bazaars where </a:t>
            </a:r>
          </a:p>
          <a:p>
            <a:pPr marL="0" indent="0">
              <a:buNone/>
            </a:pPr>
            <a:r>
              <a:rPr lang="en-IN" sz="2000" dirty="0"/>
              <a:t>     the shops are not tiny booths. In Malls each shop has its own space.</a:t>
            </a:r>
          </a:p>
          <a:p>
            <a:pPr marL="0" indent="0">
              <a:buNone/>
            </a:pPr>
            <a:r>
              <a:rPr lang="en-IN" sz="2000" dirty="0"/>
              <a:t>     Shopping malls consists of shops </a:t>
            </a:r>
            <a:r>
              <a:rPr lang="en-IN" sz="2000" dirty="0" err="1"/>
              <a:t>i.e</a:t>
            </a:r>
            <a:r>
              <a:rPr lang="en-IN" sz="2000" dirty="0"/>
              <a:t> fashion stores, Theatres and </a:t>
            </a:r>
          </a:p>
          <a:p>
            <a:pPr marL="0" indent="0">
              <a:buNone/>
            </a:pPr>
            <a:r>
              <a:rPr lang="en-IN" sz="2000" dirty="0"/>
              <a:t>     What not. In Shopping malls people can enjoy relax and they can do </a:t>
            </a:r>
          </a:p>
          <a:p>
            <a:pPr marL="0" indent="0">
              <a:buNone/>
            </a:pPr>
            <a:r>
              <a:rPr lang="en-IN" sz="2000" dirty="0"/>
              <a:t>     Shopping.</a:t>
            </a:r>
          </a:p>
        </p:txBody>
      </p:sp>
    </p:spTree>
    <p:extLst>
      <p:ext uri="{BB962C8B-B14F-4D97-AF65-F5344CB8AC3E}">
        <p14:creationId xmlns:p14="http://schemas.microsoft.com/office/powerpoint/2010/main" val="1731408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17BCF5-4CA1-4755-83D0-B69533693C0E}"/>
              </a:ext>
            </a:extLst>
          </p:cNvPr>
          <p:cNvSpPr>
            <a:spLocks noGrp="1"/>
          </p:cNvSpPr>
          <p:nvPr>
            <p:ph idx="4294967295"/>
          </p:nvPr>
        </p:nvSpPr>
        <p:spPr>
          <a:xfrm>
            <a:off x="816745" y="923108"/>
            <a:ext cx="8750300" cy="5802312"/>
          </a:xfrm>
        </p:spPr>
        <p:txBody>
          <a:bodyPr>
            <a:normAutofit/>
          </a:bodyPr>
          <a:lstStyle/>
          <a:p>
            <a:pPr>
              <a:buFont typeface="Wingdings" panose="05000000000000000000" pitchFamily="2" charset="2"/>
              <a:buChar char="q"/>
            </a:pPr>
            <a:r>
              <a:rPr lang="en-IN" sz="2000" dirty="0"/>
              <a:t>So, the shopping mall should be located in the centre of </a:t>
            </a:r>
          </a:p>
          <a:p>
            <a:pPr marL="0" indent="0">
              <a:buNone/>
            </a:pPr>
            <a:r>
              <a:rPr lang="en-IN" sz="2000" dirty="0"/>
              <a:t>     city or the place with good </a:t>
            </a:r>
            <a:r>
              <a:rPr lang="en-IN" sz="2000" dirty="0" err="1"/>
              <a:t>neighborhoods</a:t>
            </a:r>
            <a:r>
              <a:rPr lang="en-IN" sz="2000" dirty="0"/>
              <a:t>. Opening shopping malls </a:t>
            </a:r>
          </a:p>
          <a:p>
            <a:pPr marL="0" indent="0">
              <a:buNone/>
            </a:pPr>
            <a:r>
              <a:rPr lang="en-IN" sz="2000" dirty="0"/>
              <a:t>     should make developers to earn their consistent rental income.</a:t>
            </a:r>
          </a:p>
          <a:p>
            <a:pPr marL="0" indent="0">
              <a:buNone/>
            </a:pPr>
            <a:r>
              <a:rPr lang="en-IN" sz="2000" dirty="0"/>
              <a:t>     Literally, the location of Shopping mall plays a crucial role in deter-</a:t>
            </a:r>
          </a:p>
          <a:p>
            <a:pPr marL="0" indent="0">
              <a:buNone/>
            </a:pPr>
            <a:r>
              <a:rPr lang="en-IN" sz="2000" dirty="0"/>
              <a:t>     Ming whether it is success or not. So, after the great scrutiny of </a:t>
            </a:r>
          </a:p>
          <a:p>
            <a:pPr marL="0" indent="0">
              <a:buNone/>
            </a:pPr>
            <a:r>
              <a:rPr lang="en-IN" sz="2000" dirty="0"/>
              <a:t>     </a:t>
            </a:r>
            <a:r>
              <a:rPr lang="en-IN" sz="2000" dirty="0" err="1"/>
              <a:t>Neighborhoods</a:t>
            </a:r>
            <a:r>
              <a:rPr lang="en-IN" sz="2000" dirty="0"/>
              <a:t> the location of Shopping mall should be decided.</a:t>
            </a:r>
          </a:p>
        </p:txBody>
      </p:sp>
    </p:spTree>
    <p:extLst>
      <p:ext uri="{BB962C8B-B14F-4D97-AF65-F5344CB8AC3E}">
        <p14:creationId xmlns:p14="http://schemas.microsoft.com/office/powerpoint/2010/main" val="2588551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6E30-E604-4C8E-8352-A96EAB7569A7}"/>
              </a:ext>
            </a:extLst>
          </p:cNvPr>
          <p:cNvSpPr>
            <a:spLocks noGrp="1"/>
          </p:cNvSpPr>
          <p:nvPr>
            <p:ph type="title"/>
          </p:nvPr>
        </p:nvSpPr>
        <p:spPr/>
        <p:txBody>
          <a:bodyPr>
            <a:normAutofit/>
          </a:bodyPr>
          <a:lstStyle/>
          <a:p>
            <a:r>
              <a:rPr lang="en-IN" sz="3200" b="1" dirty="0">
                <a:solidFill>
                  <a:schemeClr val="tx1"/>
                </a:solidFill>
              </a:rPr>
              <a:t>Business Problem:</a:t>
            </a:r>
          </a:p>
        </p:txBody>
      </p:sp>
      <p:sp>
        <p:nvSpPr>
          <p:cNvPr id="3" name="Content Placeholder 2">
            <a:extLst>
              <a:ext uri="{FF2B5EF4-FFF2-40B4-BE49-F238E27FC236}">
                <a16:creationId xmlns:a16="http://schemas.microsoft.com/office/drawing/2014/main" id="{4A0E9907-02ED-448A-B657-0E4B4FD42663}"/>
              </a:ext>
            </a:extLst>
          </p:cNvPr>
          <p:cNvSpPr>
            <a:spLocks noGrp="1"/>
          </p:cNvSpPr>
          <p:nvPr>
            <p:ph idx="1"/>
          </p:nvPr>
        </p:nvSpPr>
        <p:spPr>
          <a:xfrm>
            <a:off x="677334" y="1930400"/>
            <a:ext cx="8596668" cy="3880773"/>
          </a:xfrm>
        </p:spPr>
        <p:txBody>
          <a:bodyPr/>
          <a:lstStyle/>
          <a:p>
            <a:pPr>
              <a:buFont typeface="Wingdings" panose="05000000000000000000" pitchFamily="2" charset="2"/>
              <a:buChar char="q"/>
            </a:pPr>
            <a:r>
              <a:rPr lang="en-IN" dirty="0"/>
              <a:t>The Ultimate aim of this </a:t>
            </a:r>
            <a:r>
              <a:rPr lang="en-IN" b="1" dirty="0"/>
              <a:t>Capstone </a:t>
            </a:r>
            <a:r>
              <a:rPr lang="en-IN" dirty="0"/>
              <a:t>is to select the best Locations in </a:t>
            </a:r>
          </a:p>
          <a:p>
            <a:pPr marL="0" indent="0">
              <a:buNone/>
            </a:pPr>
            <a:r>
              <a:rPr lang="en-IN" dirty="0"/>
              <a:t>     the city of </a:t>
            </a:r>
            <a:r>
              <a:rPr lang="en-IN" dirty="0" err="1"/>
              <a:t>Banglore</a:t>
            </a:r>
            <a:r>
              <a:rPr lang="en-IN" dirty="0"/>
              <a:t>, India to open a new Shopping mall.</a:t>
            </a:r>
          </a:p>
          <a:p>
            <a:pPr>
              <a:buFont typeface="Wingdings" panose="05000000000000000000" pitchFamily="2" charset="2"/>
              <a:buChar char="q"/>
            </a:pPr>
            <a:r>
              <a:rPr lang="en-IN" dirty="0"/>
              <a:t>Using the Data science methodology and Machine learning techniques like </a:t>
            </a:r>
          </a:p>
          <a:p>
            <a:pPr marL="0" indent="0">
              <a:buNone/>
            </a:pPr>
            <a:r>
              <a:rPr lang="en-IN" b="1" dirty="0"/>
              <a:t>     Clustering K-means .</a:t>
            </a:r>
          </a:p>
          <a:p>
            <a:pPr>
              <a:buFont typeface="Wingdings" panose="05000000000000000000" pitchFamily="2" charset="2"/>
              <a:buChar char="q"/>
            </a:pPr>
            <a:r>
              <a:rPr lang="en-IN" dirty="0"/>
              <a:t>The main aim of this capstone is to answer the Business question is:</a:t>
            </a:r>
          </a:p>
          <a:p>
            <a:pPr>
              <a:buFont typeface="Wingdings" panose="05000000000000000000" pitchFamily="2" charset="2"/>
              <a:buChar char="q"/>
            </a:pPr>
            <a:endParaRPr lang="en-IN" dirty="0"/>
          </a:p>
          <a:p>
            <a:pPr>
              <a:buFont typeface="Wingdings" panose="05000000000000000000" pitchFamily="2" charset="2"/>
              <a:buChar char="Ø"/>
            </a:pPr>
            <a:r>
              <a:rPr lang="en-IN" dirty="0"/>
              <a:t>If the some property Developer wants to build a shopping mall in the City of</a:t>
            </a:r>
          </a:p>
          <a:p>
            <a:pPr marL="0" indent="0">
              <a:buNone/>
            </a:pPr>
            <a:r>
              <a:rPr lang="en-IN" dirty="0"/>
              <a:t>     </a:t>
            </a:r>
            <a:r>
              <a:rPr lang="en-IN" b="1" dirty="0" err="1"/>
              <a:t>Banglore</a:t>
            </a:r>
            <a:r>
              <a:rPr lang="en-IN" b="1" dirty="0"/>
              <a:t>, India, </a:t>
            </a:r>
            <a:r>
              <a:rPr lang="en-IN" dirty="0"/>
              <a:t>where would you suggest to open it?</a:t>
            </a:r>
          </a:p>
          <a:p>
            <a:pPr>
              <a:buFont typeface="Wingdings" panose="05000000000000000000" pitchFamily="2" charset="2"/>
              <a:buChar char="q"/>
            </a:pPr>
            <a:endParaRPr lang="en-IN" dirty="0"/>
          </a:p>
          <a:p>
            <a:pPr marL="0" indent="0">
              <a:buNone/>
            </a:pPr>
            <a:endParaRPr lang="en-IN" dirty="0"/>
          </a:p>
        </p:txBody>
      </p:sp>
    </p:spTree>
    <p:extLst>
      <p:ext uri="{BB962C8B-B14F-4D97-AF65-F5344CB8AC3E}">
        <p14:creationId xmlns:p14="http://schemas.microsoft.com/office/powerpoint/2010/main" val="962610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900A3-2116-4446-88BB-7D90FE277229}"/>
              </a:ext>
            </a:extLst>
          </p:cNvPr>
          <p:cNvSpPr>
            <a:spLocks noGrp="1"/>
          </p:cNvSpPr>
          <p:nvPr>
            <p:ph type="title"/>
          </p:nvPr>
        </p:nvSpPr>
        <p:spPr>
          <a:xfrm>
            <a:off x="553046" y="290003"/>
            <a:ext cx="8596668" cy="1320800"/>
          </a:xfrm>
        </p:spPr>
        <p:txBody>
          <a:bodyPr>
            <a:normAutofit/>
          </a:bodyPr>
          <a:lstStyle/>
          <a:p>
            <a:r>
              <a:rPr lang="en-IN" sz="2800" b="1" dirty="0">
                <a:solidFill>
                  <a:schemeClr val="tx1"/>
                </a:solidFill>
              </a:rPr>
              <a:t>Data Required:</a:t>
            </a:r>
          </a:p>
        </p:txBody>
      </p:sp>
      <p:sp>
        <p:nvSpPr>
          <p:cNvPr id="3" name="Content Placeholder 2">
            <a:extLst>
              <a:ext uri="{FF2B5EF4-FFF2-40B4-BE49-F238E27FC236}">
                <a16:creationId xmlns:a16="http://schemas.microsoft.com/office/drawing/2014/main" id="{B13292AE-7757-42CB-9224-91315533D922}"/>
              </a:ext>
            </a:extLst>
          </p:cNvPr>
          <p:cNvSpPr>
            <a:spLocks noGrp="1"/>
          </p:cNvSpPr>
          <p:nvPr>
            <p:ph idx="1"/>
          </p:nvPr>
        </p:nvSpPr>
        <p:spPr>
          <a:xfrm>
            <a:off x="553045" y="950403"/>
            <a:ext cx="9318923" cy="5095290"/>
          </a:xfrm>
        </p:spPr>
        <p:txBody>
          <a:bodyPr>
            <a:normAutofit fontScale="92500" lnSpcReduction="10000"/>
          </a:bodyPr>
          <a:lstStyle/>
          <a:p>
            <a:pPr>
              <a:buFont typeface="Wingdings" panose="05000000000000000000" pitchFamily="2" charset="2"/>
              <a:buChar char="q"/>
            </a:pPr>
            <a:r>
              <a:rPr lang="en-IN" dirty="0"/>
              <a:t>List of </a:t>
            </a:r>
            <a:r>
              <a:rPr lang="en-IN" dirty="0" err="1"/>
              <a:t>Neighborhoods</a:t>
            </a:r>
            <a:r>
              <a:rPr lang="en-IN" dirty="0"/>
              <a:t> in </a:t>
            </a:r>
            <a:r>
              <a:rPr lang="en-IN" dirty="0" err="1"/>
              <a:t>Banglore,India</a:t>
            </a:r>
            <a:r>
              <a:rPr lang="en-IN" dirty="0"/>
              <a:t>.  This defines the scope of </a:t>
            </a:r>
          </a:p>
          <a:p>
            <a:pPr marL="0" indent="0">
              <a:buNone/>
            </a:pPr>
            <a:r>
              <a:rPr lang="en-IN" dirty="0"/>
              <a:t>     Project which is confined to the city of </a:t>
            </a:r>
            <a:r>
              <a:rPr lang="en-IN" dirty="0" err="1"/>
              <a:t>Banglore</a:t>
            </a:r>
            <a:r>
              <a:rPr lang="en-IN" dirty="0"/>
              <a:t>, this city is the third</a:t>
            </a:r>
          </a:p>
          <a:p>
            <a:pPr marL="0" indent="0">
              <a:buNone/>
            </a:pPr>
            <a:r>
              <a:rPr lang="en-IN" dirty="0"/>
              <a:t>     Most populated city in India.</a:t>
            </a:r>
          </a:p>
          <a:p>
            <a:pPr>
              <a:buFont typeface="Wingdings" panose="05000000000000000000" pitchFamily="2" charset="2"/>
              <a:buChar char="q"/>
            </a:pPr>
            <a:r>
              <a:rPr lang="en-IN" dirty="0"/>
              <a:t>Latitude and Longitude from </a:t>
            </a:r>
            <a:r>
              <a:rPr lang="en-IN" dirty="0" err="1"/>
              <a:t>geopy</a:t>
            </a:r>
            <a:r>
              <a:rPr lang="en-IN" dirty="0"/>
              <a:t> which is used to get the venues</a:t>
            </a:r>
          </a:p>
          <a:p>
            <a:pPr marL="0" indent="0">
              <a:buNone/>
            </a:pPr>
            <a:r>
              <a:rPr lang="en-IN" dirty="0"/>
              <a:t>     and plot in the Map.</a:t>
            </a:r>
          </a:p>
          <a:p>
            <a:pPr>
              <a:buFont typeface="Wingdings" panose="05000000000000000000" pitchFamily="2" charset="2"/>
              <a:buChar char="q"/>
            </a:pPr>
            <a:r>
              <a:rPr lang="en-IN" dirty="0"/>
              <a:t>Venues or venue data which is used in to perform clustering of the</a:t>
            </a:r>
          </a:p>
          <a:p>
            <a:pPr marL="0" indent="0">
              <a:buNone/>
            </a:pPr>
            <a:r>
              <a:rPr lang="en-IN" dirty="0"/>
              <a:t>     </a:t>
            </a:r>
            <a:r>
              <a:rPr lang="en-IN" dirty="0" err="1"/>
              <a:t>neighborhoods</a:t>
            </a:r>
            <a:r>
              <a:rPr lang="en-IN" dirty="0"/>
              <a:t>.</a:t>
            </a:r>
          </a:p>
          <a:p>
            <a:pPr marL="0" indent="0">
              <a:buNone/>
            </a:pPr>
            <a:endParaRPr lang="en-IN" dirty="0"/>
          </a:p>
          <a:p>
            <a:pPr marL="0" indent="0">
              <a:buNone/>
            </a:pPr>
            <a:r>
              <a:rPr lang="en-IN" sz="2800" b="1" dirty="0"/>
              <a:t>Sources of data:</a:t>
            </a:r>
          </a:p>
          <a:p>
            <a:pPr>
              <a:buFont typeface="Wingdings" panose="05000000000000000000" pitchFamily="2" charset="2"/>
              <a:buChar char="q"/>
            </a:pPr>
            <a:r>
              <a:rPr lang="en-IN" dirty="0"/>
              <a:t>Wikipedia page of </a:t>
            </a:r>
            <a:r>
              <a:rPr lang="en-IN" dirty="0" err="1"/>
              <a:t>neighborhoods</a:t>
            </a:r>
            <a:r>
              <a:rPr lang="en-IN" dirty="0"/>
              <a:t>.</a:t>
            </a:r>
          </a:p>
          <a:p>
            <a:pPr marL="0" indent="0">
              <a:buNone/>
            </a:pPr>
            <a:r>
              <a:rPr lang="en-IN" dirty="0"/>
              <a:t>    (</a:t>
            </a:r>
            <a:r>
              <a:rPr lang="en-IN" u="sng" dirty="0">
                <a:solidFill>
                  <a:srgbClr val="00B0F0"/>
                </a:solidFill>
                <a:hlinkClick r:id="rId2">
                  <a:extLst>
                    <a:ext uri="{A12FA001-AC4F-418D-AE19-62706E023703}">
                      <ahyp:hlinkClr xmlns:ahyp="http://schemas.microsoft.com/office/drawing/2018/hyperlinkcolor" val="tx"/>
                    </a:ext>
                  </a:extLst>
                </a:hlinkClick>
              </a:rPr>
              <a:t>https://en.wikipedia.org/wiki/Category:Neighbourhoods_in_Bangalore</a:t>
            </a:r>
            <a:r>
              <a:rPr lang="en-IN" u="sng" dirty="0">
                <a:solidFill>
                  <a:srgbClr val="00B0F0"/>
                </a:solidFill>
              </a:rPr>
              <a:t>)</a:t>
            </a:r>
            <a:endParaRPr lang="en-IN" dirty="0">
              <a:solidFill>
                <a:srgbClr val="00B0F0"/>
              </a:solidFill>
            </a:endParaRPr>
          </a:p>
          <a:p>
            <a:pPr>
              <a:buFont typeface="Wingdings" panose="05000000000000000000" pitchFamily="2" charset="2"/>
              <a:buChar char="q"/>
            </a:pPr>
            <a:r>
              <a:rPr lang="en-IN" dirty="0"/>
              <a:t>Geocoder Package for Latitude and </a:t>
            </a:r>
            <a:r>
              <a:rPr lang="en-IN" dirty="0" err="1"/>
              <a:t>Lonhitude</a:t>
            </a:r>
            <a:r>
              <a:rPr lang="en-IN" dirty="0"/>
              <a:t>.</a:t>
            </a:r>
          </a:p>
          <a:p>
            <a:pPr>
              <a:buFont typeface="Wingdings" panose="05000000000000000000" pitchFamily="2" charset="2"/>
              <a:buChar char="q"/>
            </a:pPr>
            <a:r>
              <a:rPr lang="en-IN" dirty="0"/>
              <a:t>Four Square </a:t>
            </a:r>
            <a:r>
              <a:rPr lang="en-IN" dirty="0" err="1"/>
              <a:t>Api</a:t>
            </a:r>
            <a:r>
              <a:rPr lang="en-IN" dirty="0"/>
              <a:t> for venue data.</a:t>
            </a:r>
          </a:p>
        </p:txBody>
      </p:sp>
    </p:spTree>
    <p:extLst>
      <p:ext uri="{BB962C8B-B14F-4D97-AF65-F5344CB8AC3E}">
        <p14:creationId xmlns:p14="http://schemas.microsoft.com/office/powerpoint/2010/main" val="764751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6904-ED6E-4577-A50E-5554628882E2}"/>
              </a:ext>
            </a:extLst>
          </p:cNvPr>
          <p:cNvSpPr>
            <a:spLocks noGrp="1"/>
          </p:cNvSpPr>
          <p:nvPr>
            <p:ph type="title"/>
          </p:nvPr>
        </p:nvSpPr>
        <p:spPr/>
        <p:txBody>
          <a:bodyPr>
            <a:normAutofit/>
          </a:bodyPr>
          <a:lstStyle/>
          <a:p>
            <a:r>
              <a:rPr lang="en-IN" sz="2800" b="1" dirty="0">
                <a:solidFill>
                  <a:schemeClr val="tx1"/>
                </a:solidFill>
              </a:rPr>
              <a:t>Methodology:</a:t>
            </a:r>
          </a:p>
        </p:txBody>
      </p:sp>
      <p:sp>
        <p:nvSpPr>
          <p:cNvPr id="3" name="Content Placeholder 2">
            <a:extLst>
              <a:ext uri="{FF2B5EF4-FFF2-40B4-BE49-F238E27FC236}">
                <a16:creationId xmlns:a16="http://schemas.microsoft.com/office/drawing/2014/main" id="{14A4B969-D615-46D5-B73C-DE6BBFFBC296}"/>
              </a:ext>
            </a:extLst>
          </p:cNvPr>
          <p:cNvSpPr>
            <a:spLocks noGrp="1"/>
          </p:cNvSpPr>
          <p:nvPr>
            <p:ph idx="1"/>
          </p:nvPr>
        </p:nvSpPr>
        <p:spPr>
          <a:xfrm>
            <a:off x="677334" y="1139657"/>
            <a:ext cx="9283412" cy="5718343"/>
          </a:xfrm>
        </p:spPr>
        <p:txBody>
          <a:bodyPr>
            <a:normAutofit/>
          </a:bodyPr>
          <a:lstStyle/>
          <a:p>
            <a:pPr>
              <a:buFont typeface="Wingdings" panose="05000000000000000000" pitchFamily="2" charset="2"/>
              <a:buChar char="q"/>
            </a:pPr>
            <a:r>
              <a:rPr lang="en-IN" dirty="0"/>
              <a:t>First we need to get the </a:t>
            </a:r>
            <a:r>
              <a:rPr lang="en-IN" dirty="0" err="1"/>
              <a:t>neighborhoods</a:t>
            </a:r>
            <a:r>
              <a:rPr lang="en-IN" dirty="0"/>
              <a:t> of </a:t>
            </a:r>
            <a:r>
              <a:rPr lang="en-IN" b="1" dirty="0" err="1"/>
              <a:t>Banglore</a:t>
            </a:r>
            <a:r>
              <a:rPr lang="en-IN" dirty="0"/>
              <a:t> from the Wikipedia page: (</a:t>
            </a:r>
            <a:r>
              <a:rPr lang="en-IN" dirty="0">
                <a:hlinkClick r:id="rId2"/>
              </a:rPr>
              <a:t>https://en.wikipedia.org/wiki/Category:Neighbourhoods_in_Bangalore</a:t>
            </a:r>
            <a:r>
              <a:rPr lang="en-IN" dirty="0"/>
              <a:t>)</a:t>
            </a:r>
          </a:p>
          <a:p>
            <a:pPr>
              <a:buFont typeface="Wingdings" panose="05000000000000000000" pitchFamily="2" charset="2"/>
              <a:buChar char="q"/>
            </a:pPr>
            <a:r>
              <a:rPr lang="en-IN" dirty="0"/>
              <a:t>Then we have to </a:t>
            </a:r>
            <a:r>
              <a:rPr lang="en-IN" dirty="0" err="1"/>
              <a:t>retrive</a:t>
            </a:r>
            <a:r>
              <a:rPr lang="en-IN" dirty="0"/>
              <a:t> the list of </a:t>
            </a:r>
            <a:r>
              <a:rPr lang="en-IN" dirty="0" err="1"/>
              <a:t>neighborhoods</a:t>
            </a:r>
            <a:r>
              <a:rPr lang="en-IN" dirty="0"/>
              <a:t> using requests and Beautiful soup methods.</a:t>
            </a:r>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r>
              <a:rPr lang="en-IN" dirty="0"/>
              <a:t>These are just the names of </a:t>
            </a:r>
            <a:r>
              <a:rPr lang="en-IN" dirty="0" err="1"/>
              <a:t>neighborhoods</a:t>
            </a:r>
            <a:r>
              <a:rPr lang="en-IN" dirty="0"/>
              <a:t> we have to retrieve the</a:t>
            </a:r>
            <a:r>
              <a:rPr lang="en-IN" b="1" dirty="0"/>
              <a:t> geographical coordinates</a:t>
            </a:r>
            <a:r>
              <a:rPr lang="en-IN" dirty="0"/>
              <a:t> of the locations using the </a:t>
            </a:r>
            <a:r>
              <a:rPr lang="en-IN" dirty="0" err="1"/>
              <a:t>geopy</a:t>
            </a:r>
            <a:r>
              <a:rPr lang="en-IN" dirty="0"/>
              <a:t> package which is useful to convert address into latitude and longitude. </a:t>
            </a:r>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p:txBody>
      </p:sp>
      <p:pic>
        <p:nvPicPr>
          <p:cNvPr id="5" name="Picture 4">
            <a:extLst>
              <a:ext uri="{FF2B5EF4-FFF2-40B4-BE49-F238E27FC236}">
                <a16:creationId xmlns:a16="http://schemas.microsoft.com/office/drawing/2014/main" id="{0A6134FE-AC24-4951-813F-DFC23D4875AD}"/>
              </a:ext>
            </a:extLst>
          </p:cNvPr>
          <p:cNvPicPr>
            <a:picLocks noChangeAspect="1"/>
          </p:cNvPicPr>
          <p:nvPr/>
        </p:nvPicPr>
        <p:blipFill>
          <a:blip r:embed="rId3"/>
          <a:stretch>
            <a:fillRect/>
          </a:stretch>
        </p:blipFill>
        <p:spPr>
          <a:xfrm>
            <a:off x="1124726" y="2460457"/>
            <a:ext cx="6995160" cy="274320"/>
          </a:xfrm>
          <a:prstGeom prst="rect">
            <a:avLst/>
          </a:prstGeom>
        </p:spPr>
      </p:pic>
      <p:pic>
        <p:nvPicPr>
          <p:cNvPr id="7" name="Picture 6">
            <a:extLst>
              <a:ext uri="{FF2B5EF4-FFF2-40B4-BE49-F238E27FC236}">
                <a16:creationId xmlns:a16="http://schemas.microsoft.com/office/drawing/2014/main" id="{D737CC35-FF7C-443E-A332-3D7FC5DAAC2E}"/>
              </a:ext>
            </a:extLst>
          </p:cNvPr>
          <p:cNvPicPr>
            <a:picLocks noChangeAspect="1"/>
          </p:cNvPicPr>
          <p:nvPr/>
        </p:nvPicPr>
        <p:blipFill>
          <a:blip r:embed="rId4"/>
          <a:stretch>
            <a:fillRect/>
          </a:stretch>
        </p:blipFill>
        <p:spPr>
          <a:xfrm>
            <a:off x="1124726" y="2862540"/>
            <a:ext cx="2941320" cy="228600"/>
          </a:xfrm>
          <a:prstGeom prst="rect">
            <a:avLst/>
          </a:prstGeom>
        </p:spPr>
      </p:pic>
      <p:pic>
        <p:nvPicPr>
          <p:cNvPr id="9" name="Picture 8">
            <a:extLst>
              <a:ext uri="{FF2B5EF4-FFF2-40B4-BE49-F238E27FC236}">
                <a16:creationId xmlns:a16="http://schemas.microsoft.com/office/drawing/2014/main" id="{2A2085B3-45DA-4930-8CFF-A875A13137AC}"/>
              </a:ext>
            </a:extLst>
          </p:cNvPr>
          <p:cNvPicPr>
            <a:picLocks noChangeAspect="1"/>
          </p:cNvPicPr>
          <p:nvPr/>
        </p:nvPicPr>
        <p:blipFill>
          <a:blip r:embed="rId5"/>
          <a:stretch>
            <a:fillRect/>
          </a:stretch>
        </p:blipFill>
        <p:spPr>
          <a:xfrm>
            <a:off x="1124726" y="3284809"/>
            <a:ext cx="4663440" cy="2011680"/>
          </a:xfrm>
          <a:prstGeom prst="rect">
            <a:avLst/>
          </a:prstGeom>
        </p:spPr>
      </p:pic>
    </p:spTree>
    <p:extLst>
      <p:ext uri="{BB962C8B-B14F-4D97-AF65-F5344CB8AC3E}">
        <p14:creationId xmlns:p14="http://schemas.microsoft.com/office/powerpoint/2010/main" val="1366121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18F62-123B-41F4-9BEC-73812B9325D2}"/>
              </a:ext>
            </a:extLst>
          </p:cNvPr>
          <p:cNvSpPr>
            <a:spLocks noGrp="1"/>
          </p:cNvSpPr>
          <p:nvPr>
            <p:ph type="title"/>
          </p:nvPr>
        </p:nvSpPr>
        <p:spPr>
          <a:xfrm>
            <a:off x="783865" y="1925715"/>
            <a:ext cx="8596668" cy="1320800"/>
          </a:xfrm>
        </p:spPr>
        <p:txBody>
          <a:bodyPr>
            <a:normAutofit/>
          </a:bodyPr>
          <a:lstStyle/>
          <a:p>
            <a:r>
              <a:rPr lang="en-IN" sz="2800" dirty="0">
                <a:solidFill>
                  <a:schemeClr val="tx1"/>
                </a:solidFill>
              </a:rPr>
              <a:t>Map of geographical Coordinates:</a:t>
            </a:r>
          </a:p>
        </p:txBody>
      </p:sp>
      <p:pic>
        <p:nvPicPr>
          <p:cNvPr id="5" name="Content Placeholder 4">
            <a:extLst>
              <a:ext uri="{FF2B5EF4-FFF2-40B4-BE49-F238E27FC236}">
                <a16:creationId xmlns:a16="http://schemas.microsoft.com/office/drawing/2014/main" id="{FD62475A-A42F-4CD6-B852-FF49600391F2}"/>
              </a:ext>
            </a:extLst>
          </p:cNvPr>
          <p:cNvPicPr>
            <a:picLocks noGrp="1" noChangeAspect="1"/>
          </p:cNvPicPr>
          <p:nvPr>
            <p:ph idx="1"/>
          </p:nvPr>
        </p:nvPicPr>
        <p:blipFill>
          <a:blip r:embed="rId2"/>
          <a:stretch>
            <a:fillRect/>
          </a:stretch>
        </p:blipFill>
        <p:spPr>
          <a:xfrm>
            <a:off x="783865" y="325515"/>
            <a:ext cx="3832860" cy="1600200"/>
          </a:xfrm>
        </p:spPr>
      </p:pic>
      <p:pic>
        <p:nvPicPr>
          <p:cNvPr id="7" name="Picture 6">
            <a:extLst>
              <a:ext uri="{FF2B5EF4-FFF2-40B4-BE49-F238E27FC236}">
                <a16:creationId xmlns:a16="http://schemas.microsoft.com/office/drawing/2014/main" id="{3EEA928D-433C-401D-A39E-D71037E9453B}"/>
              </a:ext>
            </a:extLst>
          </p:cNvPr>
          <p:cNvPicPr>
            <a:picLocks noChangeAspect="1"/>
          </p:cNvPicPr>
          <p:nvPr/>
        </p:nvPicPr>
        <p:blipFill>
          <a:blip r:embed="rId3"/>
          <a:stretch>
            <a:fillRect/>
          </a:stretch>
        </p:blipFill>
        <p:spPr>
          <a:xfrm>
            <a:off x="783865" y="2530137"/>
            <a:ext cx="7099506" cy="3925759"/>
          </a:xfrm>
          <a:prstGeom prst="rect">
            <a:avLst/>
          </a:prstGeom>
        </p:spPr>
      </p:pic>
    </p:spTree>
    <p:extLst>
      <p:ext uri="{BB962C8B-B14F-4D97-AF65-F5344CB8AC3E}">
        <p14:creationId xmlns:p14="http://schemas.microsoft.com/office/powerpoint/2010/main" val="67410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222C53-4521-45BA-807B-0C8F2560C905}"/>
              </a:ext>
            </a:extLst>
          </p:cNvPr>
          <p:cNvSpPr>
            <a:spLocks noGrp="1"/>
          </p:cNvSpPr>
          <p:nvPr>
            <p:ph type="title"/>
          </p:nvPr>
        </p:nvSpPr>
        <p:spPr/>
        <p:txBody>
          <a:bodyPr>
            <a:normAutofit/>
          </a:bodyPr>
          <a:lstStyle/>
          <a:p>
            <a:pPr marL="285750" indent="-285750">
              <a:buFont typeface="Arial" panose="020B0604020202020204" pitchFamily="34" charset="0"/>
              <a:buChar char="•"/>
            </a:pPr>
            <a:r>
              <a:rPr lang="en-IN" sz="1800" dirty="0">
                <a:solidFill>
                  <a:schemeClr val="tx1"/>
                </a:solidFill>
              </a:rPr>
              <a:t>Using the geographical coordinates and the folium package we have to visualize them in folium maps.</a:t>
            </a:r>
            <a:br>
              <a:rPr lang="en-IN" sz="1800" dirty="0">
                <a:solidFill>
                  <a:schemeClr val="tx1"/>
                </a:solidFill>
              </a:rPr>
            </a:br>
            <a:br>
              <a:rPr lang="en-IN" sz="1800" dirty="0">
                <a:solidFill>
                  <a:schemeClr val="tx1"/>
                </a:solidFill>
              </a:rPr>
            </a:br>
            <a:r>
              <a:rPr lang="en-IN" sz="2000" b="1" dirty="0" err="1">
                <a:solidFill>
                  <a:schemeClr val="tx1"/>
                </a:solidFill>
              </a:rPr>
              <a:t>FourSquare</a:t>
            </a:r>
            <a:r>
              <a:rPr lang="en-IN" sz="2000" b="1" dirty="0">
                <a:solidFill>
                  <a:schemeClr val="tx1"/>
                </a:solidFill>
              </a:rPr>
              <a:t> </a:t>
            </a:r>
            <a:r>
              <a:rPr lang="en-IN" sz="2000" b="1" dirty="0" err="1">
                <a:solidFill>
                  <a:schemeClr val="tx1"/>
                </a:solidFill>
              </a:rPr>
              <a:t>Api</a:t>
            </a:r>
            <a:r>
              <a:rPr lang="en-IN" sz="2000" b="1" dirty="0">
                <a:solidFill>
                  <a:schemeClr val="tx1"/>
                </a:solidFill>
              </a:rPr>
              <a:t>:</a:t>
            </a:r>
            <a:endParaRPr lang="en-IN" sz="1800" dirty="0">
              <a:solidFill>
                <a:schemeClr val="tx1"/>
              </a:solidFill>
            </a:endParaRPr>
          </a:p>
        </p:txBody>
      </p:sp>
      <p:sp>
        <p:nvSpPr>
          <p:cNvPr id="5" name="Content Placeholder 4">
            <a:extLst>
              <a:ext uri="{FF2B5EF4-FFF2-40B4-BE49-F238E27FC236}">
                <a16:creationId xmlns:a16="http://schemas.microsoft.com/office/drawing/2014/main" id="{D2D38A75-DE74-407E-8674-89014EC35541}"/>
              </a:ext>
            </a:extLst>
          </p:cNvPr>
          <p:cNvSpPr>
            <a:spLocks noGrp="1"/>
          </p:cNvSpPr>
          <p:nvPr>
            <p:ph idx="1"/>
          </p:nvPr>
        </p:nvSpPr>
        <p:spPr>
          <a:xfrm>
            <a:off x="677334" y="2000791"/>
            <a:ext cx="8750751" cy="4994813"/>
          </a:xfrm>
        </p:spPr>
        <p:txBody>
          <a:bodyPr>
            <a:normAutofit/>
          </a:bodyPr>
          <a:lstStyle/>
          <a:p>
            <a:pPr>
              <a:buFont typeface="Wingdings" panose="05000000000000000000" pitchFamily="2" charset="2"/>
              <a:buChar char="q"/>
            </a:pPr>
            <a:r>
              <a:rPr lang="en-IN" dirty="0"/>
              <a:t>Using the four square UPI client id and client server we had to get the top 100 venues of radius 500 metres.</a:t>
            </a:r>
          </a:p>
          <a:p>
            <a:pPr>
              <a:buFont typeface="Wingdings" panose="05000000000000000000" pitchFamily="2" charset="2"/>
              <a:buChar char="q"/>
            </a:pPr>
            <a:r>
              <a:rPr lang="en-US" dirty="0"/>
              <a:t>We need to register a Foursquare Developer Account in order to obtain the Foursquare ID and Foursquare secret key.</a:t>
            </a:r>
          </a:p>
          <a:p>
            <a:pPr>
              <a:buFont typeface="Wingdings" panose="05000000000000000000" pitchFamily="2" charset="2"/>
              <a:buChar char="q"/>
            </a:pPr>
            <a:r>
              <a:rPr lang="en-US" dirty="0"/>
              <a:t>We then make API calls to Foursquare passing in the geographical coordinates of the neighborhoods in a Python loop. Foursquare will return the venue data in JSON format and we will extract the venue name, venue category, venue latitude and longitude. With the data, we can check how many venues were returned for each neighborhood and examine how many unique categories can be curated from all the returned venues.</a:t>
            </a:r>
          </a:p>
          <a:p>
            <a:pPr>
              <a:buFont typeface="Wingdings" panose="05000000000000000000" pitchFamily="2" charset="2"/>
              <a:buChar char="q"/>
            </a:pPr>
            <a:r>
              <a:rPr lang="en-US" dirty="0"/>
              <a:t>Then, we will analyze each neighborhood by grouping the rows by neighborhood and taking the mean of the frequency of occurrence of each venue category. By doing so, we are also preparing the data for use in clustering. Since we are </a:t>
            </a:r>
            <a:r>
              <a:rPr lang="en-US" dirty="0" err="1"/>
              <a:t>analzsing</a:t>
            </a:r>
            <a:r>
              <a:rPr lang="en-US" dirty="0"/>
              <a:t> the “Shopping Mall” data, we will filter the “Shopping Mall” as venue category for the neighborhoods.</a:t>
            </a:r>
            <a:endParaRPr lang="en-IN" dirty="0"/>
          </a:p>
        </p:txBody>
      </p:sp>
    </p:spTree>
    <p:extLst>
      <p:ext uri="{BB962C8B-B14F-4D97-AF65-F5344CB8AC3E}">
        <p14:creationId xmlns:p14="http://schemas.microsoft.com/office/powerpoint/2010/main" val="3183819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F8B61B-8704-4C93-9C9D-D7F3FF5EAB2A}"/>
              </a:ext>
            </a:extLst>
          </p:cNvPr>
          <p:cNvPicPr>
            <a:picLocks noChangeAspect="1"/>
          </p:cNvPicPr>
          <p:nvPr/>
        </p:nvPicPr>
        <p:blipFill>
          <a:blip r:embed="rId2"/>
          <a:stretch>
            <a:fillRect/>
          </a:stretch>
        </p:blipFill>
        <p:spPr>
          <a:xfrm>
            <a:off x="363984" y="1021080"/>
            <a:ext cx="9441180" cy="4815840"/>
          </a:xfrm>
          <a:prstGeom prst="rect">
            <a:avLst/>
          </a:prstGeom>
        </p:spPr>
      </p:pic>
    </p:spTree>
    <p:extLst>
      <p:ext uri="{BB962C8B-B14F-4D97-AF65-F5344CB8AC3E}">
        <p14:creationId xmlns:p14="http://schemas.microsoft.com/office/powerpoint/2010/main" val="5605311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126</TotalTime>
  <Words>1034</Words>
  <Application>Microsoft Office PowerPoint</Application>
  <PresentationFormat>Widescreen</PresentationFormat>
  <Paragraphs>100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Trebuchet MS</vt:lpstr>
      <vt:lpstr>Wingdings</vt:lpstr>
      <vt:lpstr>Wingdings 3</vt:lpstr>
      <vt:lpstr>Facet</vt:lpstr>
      <vt:lpstr>Coursera Capstone project Battle Of Neighborhoods                                                              IBM Applied Data Science</vt:lpstr>
      <vt:lpstr>Introduction:</vt:lpstr>
      <vt:lpstr>PowerPoint Presentation</vt:lpstr>
      <vt:lpstr>Business Problem:</vt:lpstr>
      <vt:lpstr>Data Required:</vt:lpstr>
      <vt:lpstr>Methodology:</vt:lpstr>
      <vt:lpstr>Map of geographical Coordinates:</vt:lpstr>
      <vt:lpstr>Using the geographical coordinates and the folium package we have to visualize them in folium maps.  FourSquare Api:</vt:lpstr>
      <vt:lpstr>PowerPoint Presentation</vt:lpstr>
      <vt:lpstr>Cluster Neighborhoods:</vt:lpstr>
      <vt:lpstr>Examine Clusters:</vt:lpstr>
      <vt:lpstr>Results:          0-Red  1-Blue   2-Green</vt:lpstr>
      <vt:lpstr>Discussions: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Battle Of Neighborhoods</dc:title>
  <dc:creator>varshith</dc:creator>
  <cp:lastModifiedBy>varshith</cp:lastModifiedBy>
  <cp:revision>14</cp:revision>
  <dcterms:created xsi:type="dcterms:W3CDTF">2020-08-25T07:58:03Z</dcterms:created>
  <dcterms:modified xsi:type="dcterms:W3CDTF">2020-08-28T14:05:18Z</dcterms:modified>
</cp:coreProperties>
</file>