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221BF-6D44-BAE2-A434-6E44B9292223}" v="78" dt="2025-05-11T17:02:2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5F68A-FD5C-4B1B-AB6F-FECA77D07BB9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6E68F0-74A2-43B7-A36B-0131F4C96C01}">
      <dgm:prSet phldrT="[Text]" phldr="0"/>
      <dgm:spPr/>
      <dgm:t>
        <a:bodyPr/>
        <a:lstStyle/>
        <a:p>
          <a:pPr rtl="0"/>
          <a:r>
            <a:rPr lang="en-US" b="1" dirty="0">
              <a:latin typeface="Trade Gothic Next Cond"/>
            </a:rPr>
            <a:t> Risk mitigation        </a:t>
          </a:r>
          <a:r>
            <a:rPr lang="en-US" dirty="0">
              <a:latin typeface="Trade Gothic Next Cond"/>
            </a:rPr>
            <a:t>   Safety management and security compliance</a:t>
          </a:r>
        </a:p>
      </dgm:t>
    </dgm:pt>
    <dgm:pt modelId="{FB2BE522-6908-40FA-BC04-4A3E38779FD5}" type="parTrans" cxnId="{0A93C546-082E-4411-9A24-5A55D2EF9FA2}">
      <dgm:prSet/>
      <dgm:spPr/>
      <dgm:t>
        <a:bodyPr/>
        <a:lstStyle/>
        <a:p>
          <a:endParaRPr lang="en-US"/>
        </a:p>
      </dgm:t>
    </dgm:pt>
    <dgm:pt modelId="{20AAEFA1-C4FC-4F25-986D-F05D80AD0714}" type="sibTrans" cxnId="{0A93C546-082E-4411-9A24-5A55D2EF9FA2}">
      <dgm:prSet/>
      <dgm:spPr/>
      <dgm:t>
        <a:bodyPr/>
        <a:lstStyle/>
        <a:p>
          <a:endParaRPr lang="en-US"/>
        </a:p>
      </dgm:t>
    </dgm:pt>
    <dgm:pt modelId="{AB91C08D-E88C-4878-8594-9BCEDBEF5319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 Enterprise AI at RTX – the launch of a vision</a:t>
          </a:r>
          <a:endParaRPr lang="en-US" dirty="0"/>
        </a:p>
      </dgm:t>
    </dgm:pt>
    <dgm:pt modelId="{1B495AD9-B205-45F9-BB92-45EC8A21B105}" type="parTrans" cxnId="{A75DC618-0EE8-44B4-961D-285ECA433012}">
      <dgm:prSet/>
      <dgm:spPr/>
    </dgm:pt>
    <dgm:pt modelId="{8217F407-8416-48C9-B06C-B62B61CC9AEE}" type="sibTrans" cxnId="{A75DC618-0EE8-44B4-961D-285ECA433012}">
      <dgm:prSet/>
      <dgm:spPr/>
    </dgm:pt>
    <dgm:pt modelId="{866E3DA0-2199-4CF1-A9D5-703F67491C1F}">
      <dgm:prSet phldr="0"/>
      <dgm:spPr/>
      <dgm:t>
        <a:bodyPr/>
        <a:lstStyle/>
        <a:p>
          <a:pPr rtl="0"/>
          <a:r>
            <a:rPr lang="en-US" b="1" dirty="0">
              <a:latin typeface="Trade Gothic Next Cond"/>
            </a:rPr>
            <a:t> Operational Efficiency </a:t>
          </a:r>
          <a:r>
            <a:rPr lang="en-US" dirty="0">
              <a:latin typeface="Trade Gothic Next Cond"/>
            </a:rPr>
            <a:t> predictive quality, and autonomous workflows in aircraft design</a:t>
          </a:r>
          <a:endParaRPr lang="en-US" b="1" dirty="0">
            <a:latin typeface="Trade Gothic Next Cond"/>
          </a:endParaRPr>
        </a:p>
      </dgm:t>
    </dgm:pt>
    <dgm:pt modelId="{E8C2DD00-47E5-4B35-9319-43CED3F5741B}" type="parTrans" cxnId="{22D38278-36D4-4F93-8762-5331215B768C}">
      <dgm:prSet/>
      <dgm:spPr/>
    </dgm:pt>
    <dgm:pt modelId="{BAAA831F-B24A-401A-BAE3-6796EEFC11B7}" type="sibTrans" cxnId="{22D38278-36D4-4F93-8762-5331215B768C}">
      <dgm:prSet/>
      <dgm:spPr/>
    </dgm:pt>
    <dgm:pt modelId="{B20B10E4-1A8A-4513-A1CD-B5335718ADD2}">
      <dgm:prSet phldr="0"/>
      <dgm:spPr/>
      <dgm:t>
        <a:bodyPr/>
        <a:lstStyle/>
        <a:p>
          <a:pPr rtl="0"/>
          <a:r>
            <a:rPr lang="en-US" dirty="0">
              <a:latin typeface="Trade Gothic Next Cond"/>
            </a:rPr>
            <a:t> </a:t>
          </a:r>
          <a:r>
            <a:rPr lang="en-US" b="1" dirty="0">
              <a:latin typeface="Trade Gothic Next Cond"/>
            </a:rPr>
            <a:t>Product Innovation</a:t>
          </a:r>
          <a:r>
            <a:rPr lang="en-US" dirty="0">
              <a:latin typeface="Trade Gothic Next Cond"/>
            </a:rPr>
            <a:t> </a:t>
          </a:r>
          <a:r>
            <a:rPr lang="en-US" dirty="0">
              <a:latin typeface="Trade Gothic Next Cond"/>
              <a:ea typeface="Calibri"/>
              <a:cs typeface="Calibri"/>
            </a:rPr>
            <a:t>                  AI-powered avionics for reduced crew operations </a:t>
          </a:r>
        </a:p>
      </dgm:t>
    </dgm:pt>
    <dgm:pt modelId="{62D35BD1-6873-4CEB-A30A-B55187C9DD4C}" type="parTrans" cxnId="{6093989A-55E7-45C6-BC4B-654017C783C1}">
      <dgm:prSet/>
      <dgm:spPr/>
    </dgm:pt>
    <dgm:pt modelId="{B5FB6694-FCFB-443E-8CD1-5803BA27EC8C}" type="sibTrans" cxnId="{6093989A-55E7-45C6-BC4B-654017C783C1}">
      <dgm:prSet/>
      <dgm:spPr/>
    </dgm:pt>
    <dgm:pt modelId="{C36FFF9D-1CE7-4AB7-AEA4-185693B36E68}" type="pres">
      <dgm:prSet presAssocID="{0975F68A-FD5C-4B1B-AB6F-FECA77D07BB9}" presName="composite" presStyleCnt="0">
        <dgm:presLayoutVars>
          <dgm:chMax val="1"/>
          <dgm:dir/>
          <dgm:resizeHandles val="exact"/>
        </dgm:presLayoutVars>
      </dgm:prSet>
      <dgm:spPr/>
    </dgm:pt>
    <dgm:pt modelId="{6BBBE67D-4A40-46A1-A903-C3563DF6AA07}" type="pres">
      <dgm:prSet presAssocID="{AB91C08D-E88C-4878-8594-9BCEDBEF5319}" presName="roof" presStyleLbl="dkBgShp" presStyleIdx="0" presStyleCnt="2"/>
      <dgm:spPr/>
    </dgm:pt>
    <dgm:pt modelId="{97413875-0470-4E13-B4D9-954B1748055C}" type="pres">
      <dgm:prSet presAssocID="{AB91C08D-E88C-4878-8594-9BCEDBEF5319}" presName="pillars" presStyleCnt="0"/>
      <dgm:spPr/>
    </dgm:pt>
    <dgm:pt modelId="{047BA323-6437-4DDC-B086-B1DF39DA8439}" type="pres">
      <dgm:prSet presAssocID="{AB91C08D-E88C-4878-8594-9BCEDBEF5319}" presName="pillar1" presStyleLbl="node1" presStyleIdx="0" presStyleCnt="3">
        <dgm:presLayoutVars>
          <dgm:bulletEnabled val="1"/>
        </dgm:presLayoutVars>
      </dgm:prSet>
      <dgm:spPr/>
    </dgm:pt>
    <dgm:pt modelId="{63F2707A-DB67-4A49-8BE0-E296463E3FE9}" type="pres">
      <dgm:prSet presAssocID="{B20B10E4-1A8A-4513-A1CD-B5335718ADD2}" presName="pillarX" presStyleLbl="node1" presStyleIdx="1" presStyleCnt="3">
        <dgm:presLayoutVars>
          <dgm:bulletEnabled val="1"/>
        </dgm:presLayoutVars>
      </dgm:prSet>
      <dgm:spPr/>
    </dgm:pt>
    <dgm:pt modelId="{E0C8809E-3F08-4C28-A059-ADA82AFA38E5}" type="pres">
      <dgm:prSet presAssocID="{706E68F0-74A2-43B7-A36B-0131F4C96C01}" presName="pillarX" presStyleLbl="node1" presStyleIdx="2" presStyleCnt="3">
        <dgm:presLayoutVars>
          <dgm:bulletEnabled val="1"/>
        </dgm:presLayoutVars>
      </dgm:prSet>
      <dgm:spPr/>
    </dgm:pt>
    <dgm:pt modelId="{1128A478-87A3-4CE8-8B25-C5701407F104}" type="pres">
      <dgm:prSet presAssocID="{AB91C08D-E88C-4878-8594-9BCEDBEF5319}" presName="base" presStyleLbl="dkBgShp" presStyleIdx="1" presStyleCnt="2"/>
      <dgm:spPr/>
    </dgm:pt>
  </dgm:ptLst>
  <dgm:cxnLst>
    <dgm:cxn modelId="{A75DC618-0EE8-44B4-961D-285ECA433012}" srcId="{0975F68A-FD5C-4B1B-AB6F-FECA77D07BB9}" destId="{AB91C08D-E88C-4878-8594-9BCEDBEF5319}" srcOrd="0" destOrd="0" parTransId="{1B495AD9-B205-45F9-BB92-45EC8A21B105}" sibTransId="{8217F407-8416-48C9-B06C-B62B61CC9AEE}"/>
    <dgm:cxn modelId="{0A93C546-082E-4411-9A24-5A55D2EF9FA2}" srcId="{AB91C08D-E88C-4878-8594-9BCEDBEF5319}" destId="{706E68F0-74A2-43B7-A36B-0131F4C96C01}" srcOrd="2" destOrd="0" parTransId="{FB2BE522-6908-40FA-BC04-4A3E38779FD5}" sibTransId="{20AAEFA1-C4FC-4F25-986D-F05D80AD0714}"/>
    <dgm:cxn modelId="{22D38278-36D4-4F93-8762-5331215B768C}" srcId="{AB91C08D-E88C-4878-8594-9BCEDBEF5319}" destId="{866E3DA0-2199-4CF1-A9D5-703F67491C1F}" srcOrd="0" destOrd="0" parTransId="{E8C2DD00-47E5-4B35-9319-43CED3F5741B}" sibTransId="{BAAA831F-B24A-401A-BAE3-6796EEFC11B7}"/>
    <dgm:cxn modelId="{779DFE97-E9C1-433C-AEF3-8C851908B7DD}" type="presOf" srcId="{B20B10E4-1A8A-4513-A1CD-B5335718ADD2}" destId="{63F2707A-DB67-4A49-8BE0-E296463E3FE9}" srcOrd="0" destOrd="0" presId="urn:microsoft.com/office/officeart/2005/8/layout/hList3"/>
    <dgm:cxn modelId="{6093989A-55E7-45C6-BC4B-654017C783C1}" srcId="{AB91C08D-E88C-4878-8594-9BCEDBEF5319}" destId="{B20B10E4-1A8A-4513-A1CD-B5335718ADD2}" srcOrd="1" destOrd="0" parTransId="{62D35BD1-6873-4CEB-A30A-B55187C9DD4C}" sibTransId="{B5FB6694-FCFB-443E-8CD1-5803BA27EC8C}"/>
    <dgm:cxn modelId="{709928A3-DDE3-4C86-9345-772EAAC5D71C}" type="presOf" srcId="{706E68F0-74A2-43B7-A36B-0131F4C96C01}" destId="{E0C8809E-3F08-4C28-A059-ADA82AFA38E5}" srcOrd="0" destOrd="0" presId="urn:microsoft.com/office/officeart/2005/8/layout/hList3"/>
    <dgm:cxn modelId="{29668FD6-DFE1-438F-A451-DDA0E2CCC1B3}" type="presOf" srcId="{0975F68A-FD5C-4B1B-AB6F-FECA77D07BB9}" destId="{C36FFF9D-1CE7-4AB7-AEA4-185693B36E68}" srcOrd="0" destOrd="0" presId="urn:microsoft.com/office/officeart/2005/8/layout/hList3"/>
    <dgm:cxn modelId="{A9A552D7-DA12-450F-8AA4-F8FF2F60AEC3}" type="presOf" srcId="{AB91C08D-E88C-4878-8594-9BCEDBEF5319}" destId="{6BBBE67D-4A40-46A1-A903-C3563DF6AA07}" srcOrd="0" destOrd="0" presId="urn:microsoft.com/office/officeart/2005/8/layout/hList3"/>
    <dgm:cxn modelId="{30CE93DE-860C-484C-A685-45C72A962C64}" type="presOf" srcId="{866E3DA0-2199-4CF1-A9D5-703F67491C1F}" destId="{047BA323-6437-4DDC-B086-B1DF39DA8439}" srcOrd="0" destOrd="0" presId="urn:microsoft.com/office/officeart/2005/8/layout/hList3"/>
    <dgm:cxn modelId="{7DBB4421-20DE-473E-8409-D6FEFBDFBAF4}" type="presParOf" srcId="{C36FFF9D-1CE7-4AB7-AEA4-185693B36E68}" destId="{6BBBE67D-4A40-46A1-A903-C3563DF6AA07}" srcOrd="0" destOrd="0" presId="urn:microsoft.com/office/officeart/2005/8/layout/hList3"/>
    <dgm:cxn modelId="{20AE319B-BD12-4308-BA4D-0623D59AC6DC}" type="presParOf" srcId="{C36FFF9D-1CE7-4AB7-AEA4-185693B36E68}" destId="{97413875-0470-4E13-B4D9-954B1748055C}" srcOrd="1" destOrd="0" presId="urn:microsoft.com/office/officeart/2005/8/layout/hList3"/>
    <dgm:cxn modelId="{A6A364BE-B65B-49ED-8036-424CE187FBEB}" type="presParOf" srcId="{97413875-0470-4E13-B4D9-954B1748055C}" destId="{047BA323-6437-4DDC-B086-B1DF39DA8439}" srcOrd="0" destOrd="0" presId="urn:microsoft.com/office/officeart/2005/8/layout/hList3"/>
    <dgm:cxn modelId="{DA6DDD79-7164-41AE-8AF1-B3422B70839E}" type="presParOf" srcId="{97413875-0470-4E13-B4D9-954B1748055C}" destId="{63F2707A-DB67-4A49-8BE0-E296463E3FE9}" srcOrd="1" destOrd="0" presId="urn:microsoft.com/office/officeart/2005/8/layout/hList3"/>
    <dgm:cxn modelId="{75F8DACE-0A22-4901-9965-F2DD44531ACB}" type="presParOf" srcId="{97413875-0470-4E13-B4D9-954B1748055C}" destId="{E0C8809E-3F08-4C28-A059-ADA82AFA38E5}" srcOrd="2" destOrd="0" presId="urn:microsoft.com/office/officeart/2005/8/layout/hList3"/>
    <dgm:cxn modelId="{C3D82F3C-8EB6-459B-AB75-AD23B0F05155}" type="presParOf" srcId="{C36FFF9D-1CE7-4AB7-AEA4-185693B36E68}" destId="{1128A478-87A3-4CE8-8B25-C5701407F104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BE67D-4A40-46A1-A903-C3563DF6AA07}">
      <dsp:nvSpPr>
        <dsp:cNvPr id="0" name=""/>
        <dsp:cNvSpPr/>
      </dsp:nvSpPr>
      <dsp:spPr>
        <a:xfrm>
          <a:off x="0" y="0"/>
          <a:ext cx="9621520" cy="1453896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Trade Gothic Next Cond"/>
            </a:rPr>
            <a:t> Enterprise AI at RTX – the launch of a vision</a:t>
          </a:r>
          <a:endParaRPr lang="en-US" sz="4700" kern="1200" dirty="0"/>
        </a:p>
      </dsp:txBody>
      <dsp:txXfrm>
        <a:off x="0" y="0"/>
        <a:ext cx="9621520" cy="1453896"/>
      </dsp:txXfrm>
    </dsp:sp>
    <dsp:sp modelId="{047BA323-6437-4DDC-B086-B1DF39DA8439}">
      <dsp:nvSpPr>
        <dsp:cNvPr id="0" name=""/>
        <dsp:cNvSpPr/>
      </dsp:nvSpPr>
      <dsp:spPr>
        <a:xfrm>
          <a:off x="4698" y="1453896"/>
          <a:ext cx="3204041" cy="3053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Trade Gothic Next Cond"/>
            </a:rPr>
            <a:t> Operational Efficiency </a:t>
          </a:r>
          <a:r>
            <a:rPr lang="en-US" sz="3300" kern="1200" dirty="0">
              <a:latin typeface="Trade Gothic Next Cond"/>
            </a:rPr>
            <a:t> predictive quality, and autonomous workflows in aircraft design</a:t>
          </a:r>
          <a:endParaRPr lang="en-US" sz="3300" b="1" kern="1200" dirty="0">
            <a:latin typeface="Trade Gothic Next Cond"/>
          </a:endParaRPr>
        </a:p>
      </dsp:txBody>
      <dsp:txXfrm>
        <a:off x="4698" y="1453896"/>
        <a:ext cx="3204041" cy="3053181"/>
      </dsp:txXfrm>
    </dsp:sp>
    <dsp:sp modelId="{63F2707A-DB67-4A49-8BE0-E296463E3FE9}">
      <dsp:nvSpPr>
        <dsp:cNvPr id="0" name=""/>
        <dsp:cNvSpPr/>
      </dsp:nvSpPr>
      <dsp:spPr>
        <a:xfrm>
          <a:off x="3208739" y="1453896"/>
          <a:ext cx="3204041" cy="3053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rade Gothic Next Cond"/>
            </a:rPr>
            <a:t> </a:t>
          </a:r>
          <a:r>
            <a:rPr lang="en-US" sz="3300" b="1" kern="1200" dirty="0">
              <a:latin typeface="Trade Gothic Next Cond"/>
            </a:rPr>
            <a:t>Product Innovation</a:t>
          </a:r>
          <a:r>
            <a:rPr lang="en-US" sz="3300" kern="1200" dirty="0">
              <a:latin typeface="Trade Gothic Next Cond"/>
            </a:rPr>
            <a:t> </a:t>
          </a:r>
          <a:r>
            <a:rPr lang="en-US" sz="3300" kern="1200" dirty="0">
              <a:latin typeface="Trade Gothic Next Cond"/>
              <a:ea typeface="Calibri"/>
              <a:cs typeface="Calibri"/>
            </a:rPr>
            <a:t>                  AI-powered avionics for reduced crew operations </a:t>
          </a:r>
        </a:p>
      </dsp:txBody>
      <dsp:txXfrm>
        <a:off x="3208739" y="1453896"/>
        <a:ext cx="3204041" cy="3053181"/>
      </dsp:txXfrm>
    </dsp:sp>
    <dsp:sp modelId="{E0C8809E-3F08-4C28-A059-ADA82AFA38E5}">
      <dsp:nvSpPr>
        <dsp:cNvPr id="0" name=""/>
        <dsp:cNvSpPr/>
      </dsp:nvSpPr>
      <dsp:spPr>
        <a:xfrm>
          <a:off x="6412780" y="1453896"/>
          <a:ext cx="3204041" cy="305318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Trade Gothic Next Cond"/>
            </a:rPr>
            <a:t> Risk mitigation        </a:t>
          </a:r>
          <a:r>
            <a:rPr lang="en-US" sz="3300" kern="1200" dirty="0">
              <a:latin typeface="Trade Gothic Next Cond"/>
            </a:rPr>
            <a:t>   Safety management and security compliance</a:t>
          </a:r>
        </a:p>
      </dsp:txBody>
      <dsp:txXfrm>
        <a:off x="6412780" y="1453896"/>
        <a:ext cx="3204041" cy="3053181"/>
      </dsp:txXfrm>
    </dsp:sp>
    <dsp:sp modelId="{1128A478-87A3-4CE8-8B25-C5701407F104}">
      <dsp:nvSpPr>
        <dsp:cNvPr id="0" name=""/>
        <dsp:cNvSpPr/>
      </dsp:nvSpPr>
      <dsp:spPr>
        <a:xfrm>
          <a:off x="0" y="4507077"/>
          <a:ext cx="9621520" cy="339242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8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52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2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2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632" y="113709"/>
            <a:ext cx="10091085" cy="68569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My first 60 days at </a:t>
            </a:r>
            <a:r>
              <a:rPr lang="en-US" sz="4000" err="1">
                <a:ea typeface="+mj-lt"/>
                <a:cs typeface="+mj-lt"/>
              </a:rPr>
              <a:t>rtx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6588" y="620541"/>
            <a:ext cx="9786656" cy="36102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For Application purposes alone: my approach as Director, Enterprise AI, RTX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ack and white logo&#10;&#10;AI-generated content may be incorrect.">
            <a:extLst>
              <a:ext uri="{FF2B5EF4-FFF2-40B4-BE49-F238E27FC236}">
                <a16:creationId xmlns:a16="http://schemas.microsoft.com/office/drawing/2014/main" id="{85A171EC-570D-ABBF-6883-B1E67EA1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" y="4530"/>
            <a:ext cx="743647" cy="325477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478F6A-F399-D912-E741-8D02FE1E7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853379"/>
              </p:ext>
            </p:extLst>
          </p:nvPr>
        </p:nvGraphicFramePr>
        <p:xfrm>
          <a:off x="1026160" y="1376680"/>
          <a:ext cx="962152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25" name="Graphic 2324" descr="Robot with solid fill">
            <a:extLst>
              <a:ext uri="{FF2B5EF4-FFF2-40B4-BE49-F238E27FC236}">
                <a16:creationId xmlns:a16="http://schemas.microsoft.com/office/drawing/2014/main" id="{27F37A70-D4E6-904A-538A-30D33E85B4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2720" y="2849880"/>
            <a:ext cx="538480" cy="538480"/>
          </a:xfrm>
          <a:prstGeom prst="rect">
            <a:avLst/>
          </a:prstGeom>
        </p:spPr>
      </p:pic>
      <p:pic>
        <p:nvPicPr>
          <p:cNvPr id="2326" name="Graphic 2325" descr="Lock with solid fill">
            <a:extLst>
              <a:ext uri="{FF2B5EF4-FFF2-40B4-BE49-F238E27FC236}">
                <a16:creationId xmlns:a16="http://schemas.microsoft.com/office/drawing/2014/main" id="{910F5E45-65A5-1F11-3B8D-41D7D9933E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09355" y="2891155"/>
            <a:ext cx="487680" cy="53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PortalVTI</vt:lpstr>
      <vt:lpstr>My first 60 days at rtx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341</cp:revision>
  <dcterms:created xsi:type="dcterms:W3CDTF">2025-05-01T00:56:40Z</dcterms:created>
  <dcterms:modified xsi:type="dcterms:W3CDTF">2025-05-11T17:03:48Z</dcterms:modified>
</cp:coreProperties>
</file>