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handoutMasterIdLst>
    <p:handoutMasterId r:id="rId16"/>
  </p:handoutMasterIdLst>
  <p:sldIdLst>
    <p:sldId id="256" r:id="rId2"/>
    <p:sldId id="269" r:id="rId3"/>
    <p:sldId id="257" r:id="rId4"/>
    <p:sldId id="259" r:id="rId5"/>
    <p:sldId id="260" r:id="rId6"/>
    <p:sldId id="261" r:id="rId7"/>
    <p:sldId id="264" r:id="rId8"/>
    <p:sldId id="270" r:id="rId9"/>
    <p:sldId id="258" r:id="rId10"/>
    <p:sldId id="263"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p:scale>
          <a:sx n="95" d="100"/>
          <a:sy n="95" d="100"/>
        </p:scale>
        <p:origin x="-72" y="-58"/>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7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F722EE-B320-4DCC-ADE8-C58E321494CF}" type="datetimeFigureOut">
              <a:rPr lang="en-IN" smtClean="0"/>
              <a:t>04-09-2020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4A614B-CD95-43E7-BE6A-E00038B1CE7A}" type="slidenum">
              <a:rPr lang="en-IN" smtClean="0"/>
              <a:t>‹#›</a:t>
            </a:fld>
            <a:endParaRPr lang="en-IN"/>
          </a:p>
        </p:txBody>
      </p:sp>
    </p:spTree>
    <p:extLst>
      <p:ext uri="{BB962C8B-B14F-4D97-AF65-F5344CB8AC3E}">
        <p14:creationId xmlns:p14="http://schemas.microsoft.com/office/powerpoint/2010/main" val="321308871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t>9/4/2020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9/4/2020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9/4/2020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345051-2045-45DA-935E-2E3CA1A69ADC}"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345051-2045-45DA-935E-2E3CA1A69ADC}"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345051-2045-45DA-935E-2E3CA1A69ADC}" type="datetimeFigureOut">
              <a:rPr lang="en-US" smtClean="0"/>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45051-2045-45DA-935E-2E3CA1A69ADC}" type="datetimeFigureOut">
              <a:rPr lang="en-US" smtClean="0"/>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accent3">
                <a:shade val="45000"/>
                <a:satMod val="135000"/>
              </a:schemeClr>
              <a:prstClr val="white"/>
            </a:duotone>
            <a:extLst>
              <a:ext uri="{BEBA8EAE-BF5A-486C-A8C5-ECC9F3942E4B}">
                <a14:imgProps xmlns:a14="http://schemas.microsoft.com/office/drawing/2010/main">
                  <a14:imgLayer r:embed="rId20">
                    <a14:imgEffect>
                      <a14:colorTemperature colorTemp="63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345051-2045-45DA-935E-2E3CA1A69ADC}" type="datetimeFigureOut">
              <a:rPr lang="en-US" smtClean="0"/>
              <a:t>9/4/2020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7CD31F4-64FA-4BA0-9498-67783267A8C8}"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553875-55A6-457C-B83F-39924FEA7574}"/>
              </a:ext>
            </a:extLst>
          </p:cNvPr>
          <p:cNvSpPr>
            <a:spLocks noGrp="1"/>
          </p:cNvSpPr>
          <p:nvPr>
            <p:ph type="ctrTitle"/>
          </p:nvPr>
        </p:nvSpPr>
        <p:spPr>
          <a:xfrm>
            <a:off x="56148" y="2355201"/>
            <a:ext cx="12294338" cy="1921956"/>
          </a:xfrm>
          <a:noFill/>
        </p:spPr>
        <p:txBody>
          <a:bodyPr>
            <a:normAutofit fontScale="90000"/>
          </a:bodyPr>
          <a:lstStyle/>
          <a:p>
            <a:r>
              <a:rPr lang="en-US" sz="3600" b="1" dirty="0">
                <a:solidFill>
                  <a:schemeClr val="bg1"/>
                </a:solidFill>
              </a:rPr>
              <a:t>An Approach for Prediction of Global Terrorism by </a:t>
            </a:r>
            <a:br>
              <a:rPr lang="en-US" sz="3600" b="1" dirty="0">
                <a:solidFill>
                  <a:schemeClr val="bg1"/>
                </a:solidFill>
              </a:rPr>
            </a:br>
            <a:r>
              <a:rPr lang="en-US" sz="3600" b="1" dirty="0">
                <a:solidFill>
                  <a:schemeClr val="bg1"/>
                </a:solidFill>
              </a:rPr>
              <a:t>using Machine Learning</a:t>
            </a:r>
            <a:br>
              <a:rPr lang="en-US" sz="3600" b="1" dirty="0">
                <a:solidFill>
                  <a:schemeClr val="bg1"/>
                </a:solidFill>
              </a:rPr>
            </a:br>
            <a:endParaRPr lang="en-IN" sz="3600" b="1" dirty="0">
              <a:solidFill>
                <a:schemeClr val="bg1"/>
              </a:solidFill>
            </a:endParaRPr>
          </a:p>
        </p:txBody>
      </p:sp>
      <p:sp>
        <p:nvSpPr>
          <p:cNvPr id="3" name="Subtitle 2">
            <a:extLst>
              <a:ext uri="{FF2B5EF4-FFF2-40B4-BE49-F238E27FC236}">
                <a16:creationId xmlns="" xmlns:a16="http://schemas.microsoft.com/office/drawing/2014/main" id="{D82AAECE-069C-4E10-B625-401813C6E2ED}"/>
              </a:ext>
            </a:extLst>
          </p:cNvPr>
          <p:cNvSpPr>
            <a:spLocks noGrp="1"/>
          </p:cNvSpPr>
          <p:nvPr>
            <p:ph type="subTitle" idx="1"/>
          </p:nvPr>
        </p:nvSpPr>
        <p:spPr>
          <a:xfrm>
            <a:off x="2053390" y="4754494"/>
            <a:ext cx="9665646" cy="1452152"/>
          </a:xfrm>
        </p:spPr>
        <p:txBody>
          <a:bodyPr>
            <a:normAutofit fontScale="62500" lnSpcReduction="20000"/>
          </a:bodyPr>
          <a:lstStyle/>
          <a:p>
            <a:r>
              <a:rPr lang="en-IN" dirty="0" smtClean="0"/>
              <a:t>                                                                                                                                           221710310037 </a:t>
            </a:r>
            <a:r>
              <a:rPr lang="en-IN" dirty="0" err="1"/>
              <a:t>M.LaxmiPrasanna</a:t>
            </a:r>
            <a:r>
              <a:rPr lang="en-IN" dirty="0"/>
              <a:t> </a:t>
            </a:r>
          </a:p>
          <a:p>
            <a:r>
              <a:rPr lang="en-IN" dirty="0" smtClean="0"/>
              <a:t>                                                                                                                       221710310043 </a:t>
            </a:r>
            <a:r>
              <a:rPr lang="en-IN" dirty="0" err="1" smtClean="0"/>
              <a:t>MoorakaRangabhagavan</a:t>
            </a:r>
            <a:r>
              <a:rPr lang="en-IN" dirty="0" smtClean="0"/>
              <a:t> Reddy </a:t>
            </a:r>
          </a:p>
          <a:p>
            <a:r>
              <a:rPr lang="en-IN" dirty="0" smtClean="0"/>
              <a:t>                                                                                                                            221710310057  </a:t>
            </a:r>
            <a:r>
              <a:rPr lang="en-IN" dirty="0" err="1" smtClean="0"/>
              <a:t>Rayapudi</a:t>
            </a:r>
            <a:r>
              <a:rPr lang="en-IN" dirty="0" smtClean="0"/>
              <a:t> Krishna </a:t>
            </a:r>
            <a:r>
              <a:rPr lang="en-IN" dirty="0" err="1" smtClean="0"/>
              <a:t>Chaithanya</a:t>
            </a:r>
            <a:r>
              <a:rPr lang="en-IN" dirty="0" smtClean="0"/>
              <a:t> </a:t>
            </a:r>
          </a:p>
          <a:p>
            <a:r>
              <a:rPr lang="en-IN" dirty="0" smtClean="0"/>
              <a:t>                                                                                                                                       221710310048  </a:t>
            </a:r>
            <a:r>
              <a:rPr lang="en-IN" dirty="0" err="1" smtClean="0"/>
              <a:t>Namburi</a:t>
            </a:r>
            <a:r>
              <a:rPr lang="en-IN" dirty="0" smtClean="0"/>
              <a:t> </a:t>
            </a:r>
            <a:r>
              <a:rPr lang="en-IN" dirty="0" err="1" smtClean="0"/>
              <a:t>Rohith</a:t>
            </a:r>
            <a:r>
              <a:rPr lang="en-IN" dirty="0" smtClean="0"/>
              <a:t> Reddy</a:t>
            </a:r>
            <a:endParaRPr lang="en-IN" dirty="0"/>
          </a:p>
        </p:txBody>
      </p:sp>
    </p:spTree>
    <p:extLst>
      <p:ext uri="{BB962C8B-B14F-4D97-AF65-F5344CB8AC3E}">
        <p14:creationId xmlns:p14="http://schemas.microsoft.com/office/powerpoint/2010/main" val="41425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8DD119-2C2A-4E85-836A-BE52CA1D6C9E}"/>
              </a:ext>
            </a:extLst>
          </p:cNvPr>
          <p:cNvSpPr>
            <a:spLocks noGrp="1"/>
          </p:cNvSpPr>
          <p:nvPr>
            <p:ph type="title"/>
          </p:nvPr>
        </p:nvSpPr>
        <p:spPr>
          <a:xfrm>
            <a:off x="913795" y="417095"/>
            <a:ext cx="10353761" cy="1042737"/>
          </a:xfrm>
        </p:spPr>
        <p:txBody>
          <a:bodyPr/>
          <a:lstStyle/>
          <a:p>
            <a:r>
              <a:rPr lang="en-US" altLang="en-US" b="1" dirty="0">
                <a:solidFill>
                  <a:schemeClr val="bg1"/>
                </a:solidFill>
                <a:latin typeface="Times New Roman" panose="02020603050405020304" pitchFamily="18" charset="0"/>
                <a:cs typeface="Times New Roman" panose="02020603050405020304" pitchFamily="18" charset="0"/>
              </a:rPr>
              <a:t>FUNCTIONAL REQUIREMENTS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8E0CB78-8AAB-451F-8C27-4442B9C2DDD4}"/>
              </a:ext>
            </a:extLst>
          </p:cNvPr>
          <p:cNvSpPr>
            <a:spLocks noGrp="1"/>
          </p:cNvSpPr>
          <p:nvPr>
            <p:ph idx="1"/>
          </p:nvPr>
        </p:nvSpPr>
        <p:spPr>
          <a:xfrm>
            <a:off x="913795" y="1572126"/>
            <a:ext cx="10353762" cy="4820653"/>
          </a:xfrm>
        </p:spPr>
        <p:txBody>
          <a:bodyPr>
            <a:noAutofit/>
          </a:bodyPr>
          <a:lstStyle/>
          <a:p>
            <a:pPr marL="0" indent="0" algn="just" fontAlgn="auto">
              <a:spcAft>
                <a:spcPts val="0"/>
              </a:spcAft>
              <a:buClr>
                <a:schemeClr val="accent3"/>
              </a:buClr>
              <a:buNone/>
              <a:defRPr/>
            </a:pPr>
            <a:r>
              <a:rPr lang="en-US" sz="1800" b="1" dirty="0" smtClean="0">
                <a:solidFill>
                  <a:schemeClr val="bg1"/>
                </a:solidFill>
                <a:latin typeface="Times New Roman" panose="02020603050405020304" pitchFamily="18" charset="0"/>
                <a:cs typeface="Times New Roman" panose="02020603050405020304" pitchFamily="18" charset="0"/>
              </a:rPr>
              <a:t>DATA COLLECTION</a:t>
            </a:r>
            <a:endParaRPr lang="en-US" sz="1800" dirty="0">
              <a:solidFill>
                <a:schemeClr val="bg1"/>
              </a:solidFill>
              <a:latin typeface="Times New Roman" panose="02020603050405020304" pitchFamily="18" charset="0"/>
              <a:cs typeface="Times New Roman" panose="02020603050405020304" pitchFamily="18" charset="0"/>
            </a:endParaRPr>
          </a:p>
          <a:p>
            <a:pPr algn="just">
              <a:buClr>
                <a:schemeClr val="accent3"/>
              </a:buClr>
              <a:defRPr/>
            </a:pPr>
            <a:r>
              <a:rPr lang="en-US" sz="1800" dirty="0">
                <a:latin typeface="Times New Roman" panose="02020603050405020304" pitchFamily="18" charset="0"/>
                <a:cs typeface="Times New Roman" panose="02020603050405020304" pitchFamily="18" charset="0"/>
              </a:rPr>
              <a:t>The data collection process involves the selection of quality data for analysis. Here we used ,GTD.</a:t>
            </a:r>
          </a:p>
          <a:p>
            <a:pPr algn="just">
              <a:buClr>
                <a:schemeClr val="accent3"/>
              </a:buClr>
              <a:defRPr/>
            </a:pPr>
            <a:r>
              <a:rPr lang="en-US" sz="1800" dirty="0">
                <a:latin typeface="Times New Roman" panose="02020603050405020304" pitchFamily="18" charset="0"/>
                <a:cs typeface="Times New Roman" panose="02020603050405020304" pitchFamily="18" charset="0"/>
              </a:rPr>
              <a:t>The GTD holds </a:t>
            </a:r>
            <a:r>
              <a:rPr lang="en-US" sz="1800" dirty="0" smtClean="0">
                <a:latin typeface="Times New Roman" panose="02020603050405020304" pitchFamily="18" charset="0"/>
                <a:cs typeface="Times New Roman" panose="02020603050405020304" pitchFamily="18" charset="0"/>
              </a:rPr>
              <a:t>180000 data assaults </a:t>
            </a:r>
            <a:r>
              <a:rPr lang="en-US" sz="1800" dirty="0">
                <a:latin typeface="Times New Roman" panose="02020603050405020304" pitchFamily="18" charset="0"/>
                <a:cs typeface="Times New Roman" panose="02020603050405020304" pitchFamily="18" charset="0"/>
              </a:rPr>
              <a:t>by terrorists having more than 40 factors for every occurrence, that made this dataset as "right now finest exhaustive unsorted information dependent upon psychological militant occasions on the planet. </a:t>
            </a:r>
          </a:p>
          <a:p>
            <a:pPr marL="0" indent="0" algn="just" fontAlgn="auto">
              <a:spcAft>
                <a:spcPts val="0"/>
              </a:spcAft>
              <a:buClr>
                <a:schemeClr val="accent3"/>
              </a:buClr>
              <a:buNone/>
              <a:defRPr/>
            </a:pPr>
            <a:r>
              <a:rPr lang="en-US" sz="1800" b="1" dirty="0" smtClean="0">
                <a:solidFill>
                  <a:schemeClr val="bg1"/>
                </a:solidFill>
                <a:latin typeface="Times New Roman" panose="02020603050405020304" pitchFamily="18" charset="0"/>
                <a:cs typeface="Times New Roman" panose="02020603050405020304" pitchFamily="18" charset="0"/>
              </a:rPr>
              <a:t>DATA VISUALIZATION</a:t>
            </a:r>
            <a:endParaRPr lang="en-US" sz="1800" dirty="0">
              <a:solidFill>
                <a:schemeClr val="bg1"/>
              </a:solidFill>
              <a:latin typeface="Times New Roman" panose="02020603050405020304" pitchFamily="18" charset="0"/>
              <a:cs typeface="Times New Roman" panose="02020603050405020304" pitchFamily="18" charset="0"/>
            </a:endParaRPr>
          </a:p>
          <a:p>
            <a:pPr algn="just">
              <a:buClr>
                <a:schemeClr val="accent3"/>
              </a:buClr>
              <a:defRPr/>
            </a:pPr>
            <a:r>
              <a:rPr lang="en-US" sz="1800" dirty="0">
                <a:latin typeface="Times New Roman" panose="02020603050405020304" pitchFamily="18" charset="0"/>
                <a:cs typeface="Times New Roman" panose="02020603050405020304" pitchFamily="18" charset="0"/>
              </a:rPr>
              <a:t>A large amount of information represented in graphic form is easier to understand and analyze. Some companies specify that a data analyst must know how to create slides, diagrams, charts, and templates. In our approach, the all the questions are visualized in graphical format for better viewing.</a:t>
            </a:r>
          </a:p>
          <a:p>
            <a:pPr marL="0" indent="0" algn="just" fontAlgn="auto">
              <a:spcAft>
                <a:spcPts val="0"/>
              </a:spcAft>
              <a:buClr>
                <a:schemeClr val="accent3"/>
              </a:buClr>
              <a:buNone/>
              <a:defRPr/>
            </a:pPr>
            <a:r>
              <a:rPr lang="en-US" sz="1800" b="1" dirty="0" smtClean="0">
                <a:solidFill>
                  <a:schemeClr val="bg1"/>
                </a:solidFill>
                <a:latin typeface="Times New Roman" panose="02020603050405020304" pitchFamily="18" charset="0"/>
                <a:cs typeface="Times New Roman" panose="02020603050405020304" pitchFamily="18" charset="0"/>
              </a:rPr>
              <a:t>DATASET SPLITTING</a:t>
            </a:r>
            <a:endParaRPr lang="en-US" sz="1800" dirty="0">
              <a:solidFill>
                <a:schemeClr val="bg1"/>
              </a:solidFill>
              <a:latin typeface="Times New Roman" panose="02020603050405020304" pitchFamily="18" charset="0"/>
              <a:cs typeface="Times New Roman" panose="02020603050405020304" pitchFamily="18" charset="0"/>
            </a:endParaRPr>
          </a:p>
          <a:p>
            <a:pPr algn="just">
              <a:buClr>
                <a:schemeClr val="accent3"/>
              </a:buClr>
              <a:defRPr/>
            </a:pPr>
            <a:r>
              <a:rPr lang="en-US" sz="1800" dirty="0">
                <a:latin typeface="Times New Roman" panose="02020603050405020304" pitchFamily="18" charset="0"/>
                <a:cs typeface="Times New Roman" panose="02020603050405020304" pitchFamily="18" charset="0"/>
              </a:rPr>
              <a:t>A dataset used for machine learning should be partitioned into three subsets — training, test, and validation sets.</a:t>
            </a:r>
          </a:p>
          <a:p>
            <a:pPr marL="0" indent="0">
              <a:buNone/>
            </a:pPr>
            <a:endParaRPr lang="en-IN" sz="1800" dirty="0"/>
          </a:p>
        </p:txBody>
      </p:sp>
    </p:spTree>
    <p:extLst>
      <p:ext uri="{BB962C8B-B14F-4D97-AF65-F5344CB8AC3E}">
        <p14:creationId xmlns:p14="http://schemas.microsoft.com/office/powerpoint/2010/main" val="258815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04DED9-2DB7-40A3-895B-6763834B654D}"/>
              </a:ext>
            </a:extLst>
          </p:cNvPr>
          <p:cNvSpPr>
            <a:spLocks noGrp="1"/>
          </p:cNvSpPr>
          <p:nvPr>
            <p:ph type="title"/>
          </p:nvPr>
        </p:nvSpPr>
        <p:spPr/>
        <p:txBody>
          <a:bodyPr/>
          <a:lstStyle/>
          <a:p>
            <a:r>
              <a:rPr lang="en-US" altLang="en-US" b="1"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CD22ABF-7689-4FF1-A15A-FF603E990B1B}"/>
              </a:ext>
            </a:extLst>
          </p:cNvPr>
          <p:cNvSpPr>
            <a:spLocks noGrp="1"/>
          </p:cNvSpPr>
          <p:nvPr>
            <p:ph idx="1"/>
          </p:nvPr>
        </p:nvSpPr>
        <p:spPr/>
        <p:txBody>
          <a:bodyPr>
            <a:normAutofit/>
          </a:bodyPr>
          <a:lstStyle/>
          <a:p>
            <a:r>
              <a:rPr lang="en-US" spc="-20" dirty="0" smtClean="0">
                <a:effectLst/>
                <a:latin typeface="Times New Roman" panose="02020603050405020304" pitchFamily="18" charset="0"/>
                <a:ea typeface="Times New Roman" panose="02020603050405020304" pitchFamily="18" charset="0"/>
              </a:rPr>
              <a:t>There </a:t>
            </a:r>
            <a:r>
              <a:rPr lang="en-US" spc="-20" dirty="0">
                <a:effectLst/>
                <a:latin typeface="Times New Roman" panose="02020603050405020304" pitchFamily="18" charset="0"/>
                <a:ea typeface="Times New Roman" panose="02020603050405020304" pitchFamily="18" charset="0"/>
              </a:rPr>
              <a:t>are various methods which are </a:t>
            </a:r>
            <a:r>
              <a:rPr lang="en-US" spc="-20" dirty="0" smtClean="0">
                <a:effectLst/>
                <a:latin typeface="Times New Roman" panose="02020603050405020304" pitchFamily="18" charset="0"/>
                <a:ea typeface="Times New Roman" panose="02020603050405020304" pitchFamily="18" charset="0"/>
              </a:rPr>
              <a:t>used , to </a:t>
            </a:r>
            <a:r>
              <a:rPr lang="en-US" spc="-20" dirty="0">
                <a:effectLst/>
                <a:latin typeface="Times New Roman" panose="02020603050405020304" pitchFamily="18" charset="0"/>
                <a:ea typeface="Times New Roman" panose="02020603050405020304" pitchFamily="18" charset="0"/>
              </a:rPr>
              <a:t>predict the region of attack and country of attack </a:t>
            </a:r>
            <a:r>
              <a:rPr lang="en-US" spc="-20" dirty="0" smtClean="0">
                <a:effectLst/>
                <a:latin typeface="Times New Roman" panose="02020603050405020304" pitchFamily="18" charset="0"/>
                <a:ea typeface="Times New Roman" panose="02020603050405020304" pitchFamily="18" charset="0"/>
              </a:rPr>
              <a:t>.</a:t>
            </a:r>
          </a:p>
          <a:p>
            <a:r>
              <a:rPr lang="en-US" spc="-20" dirty="0" smtClean="0">
                <a:effectLst/>
                <a:latin typeface="Times New Roman" panose="02020603050405020304" pitchFamily="18" charset="0"/>
                <a:ea typeface="Times New Roman" panose="02020603050405020304" pitchFamily="18" charset="0"/>
              </a:rPr>
              <a:t>we </a:t>
            </a:r>
            <a:r>
              <a:rPr lang="en-US" spc="-20" dirty="0">
                <a:effectLst/>
                <a:latin typeface="Times New Roman" panose="02020603050405020304" pitchFamily="18" charset="0"/>
                <a:ea typeface="Times New Roman" panose="02020603050405020304" pitchFamily="18" charset="0"/>
              </a:rPr>
              <a:t>training our models on the variables month, </a:t>
            </a:r>
            <a:r>
              <a:rPr lang="en-US" spc="-20" dirty="0" smtClean="0">
                <a:effectLst/>
                <a:latin typeface="Times New Roman" panose="02020603050405020304" pitchFamily="18" charset="0"/>
                <a:ea typeface="Times New Roman" panose="02020603050405020304" pitchFamily="18" charset="0"/>
              </a:rPr>
              <a:t>Target type</a:t>
            </a:r>
            <a:r>
              <a:rPr lang="en-US" spc="-20" dirty="0">
                <a:effectLst/>
                <a:latin typeface="Times New Roman" panose="02020603050405020304" pitchFamily="18" charset="0"/>
                <a:ea typeface="Times New Roman" panose="02020603050405020304" pitchFamily="18" charset="0"/>
              </a:rPr>
              <a:t>, </a:t>
            </a:r>
            <a:r>
              <a:rPr lang="en-US" spc="-20" dirty="0" smtClean="0">
                <a:effectLst/>
                <a:latin typeface="Times New Roman" panose="02020603050405020304" pitchFamily="18" charset="0"/>
                <a:ea typeface="Times New Roman" panose="02020603050405020304" pitchFamily="18" charset="0"/>
              </a:rPr>
              <a:t>attack type </a:t>
            </a:r>
            <a:r>
              <a:rPr lang="en-US" spc="-20" dirty="0">
                <a:effectLst/>
                <a:latin typeface="Times New Roman" panose="02020603050405020304" pitchFamily="18" charset="0"/>
                <a:ea typeface="Times New Roman" panose="02020603050405020304" pitchFamily="18" charset="0"/>
              </a:rPr>
              <a:t>to predict the region of attack and country of attack it is estimated Appropriate </a:t>
            </a:r>
            <a:r>
              <a:rPr lang="en-US" spc="-20" dirty="0" smtClean="0">
                <a:effectLst/>
                <a:latin typeface="Times New Roman" panose="02020603050405020304" pitchFamily="18" charset="0"/>
                <a:ea typeface="Times New Roman" panose="02020603050405020304" pitchFamily="18" charset="0"/>
              </a:rPr>
              <a:t>algorithms that </a:t>
            </a:r>
            <a:r>
              <a:rPr lang="en-US" spc="-20" dirty="0">
                <a:effectLst/>
                <a:latin typeface="Times New Roman" panose="02020603050405020304" pitchFamily="18" charset="0"/>
                <a:ea typeface="Times New Roman" panose="02020603050405020304" pitchFamily="18" charset="0"/>
              </a:rPr>
              <a:t>gives higher accuracy of in both the cases on predicting Region and country of terrorist attack</a:t>
            </a:r>
            <a:r>
              <a:rPr lang="en-US" spc="-20" dirty="0" smtClean="0">
                <a:effectLst/>
                <a:latin typeface="Times New Roman" panose="02020603050405020304" pitchFamily="18" charset="0"/>
                <a:ea typeface="Times New Roman" panose="02020603050405020304" pitchFamily="18" charset="0"/>
              </a:rPr>
              <a:t>.</a:t>
            </a:r>
          </a:p>
          <a:p>
            <a:r>
              <a:rPr lang="en-US" spc="-20" dirty="0" smtClean="0">
                <a:effectLst/>
                <a:latin typeface="Times New Roman" panose="02020603050405020304" pitchFamily="18" charset="0"/>
                <a:ea typeface="Times New Roman" panose="02020603050405020304" pitchFamily="18" charset="0"/>
              </a:rPr>
              <a:t>The GTD dataset </a:t>
            </a:r>
            <a:r>
              <a:rPr lang="en-US" spc="-20" dirty="0">
                <a:effectLst/>
                <a:latin typeface="Times New Roman" panose="02020603050405020304" pitchFamily="18" charset="0"/>
                <a:ea typeface="Times New Roman" panose="02020603050405020304" pitchFamily="18" charset="0"/>
              </a:rPr>
              <a:t>samples are considered for study. We </a:t>
            </a:r>
            <a:r>
              <a:rPr lang="en-US" spc="-20" dirty="0" smtClean="0">
                <a:effectLst/>
                <a:latin typeface="Times New Roman" panose="02020603050405020304" pitchFamily="18" charset="0"/>
                <a:ea typeface="Times New Roman" panose="02020603050405020304" pitchFamily="18" charset="0"/>
              </a:rPr>
              <a:t>used machine </a:t>
            </a:r>
            <a:r>
              <a:rPr lang="en-US" spc="-20" dirty="0">
                <a:effectLst/>
                <a:latin typeface="Times New Roman" panose="02020603050405020304" pitchFamily="18" charset="0"/>
                <a:ea typeface="Times New Roman" panose="02020603050405020304" pitchFamily="18" charset="0"/>
              </a:rPr>
              <a:t>learning algorithm ,The results of the presented work can be used for enhancing defense against terrorist attacks .</a:t>
            </a:r>
            <a:r>
              <a:rPr lang="en-US" sz="2000" spc="-20" dirty="0">
                <a:effectLst/>
                <a:latin typeface="Times New Roman" panose="02020603050405020304" pitchFamily="18" charset="0"/>
                <a:ea typeface="Times New Roman" panose="02020603050405020304" pitchFamily="18" charset="0"/>
              </a:rPr>
              <a:t/>
            </a:r>
            <a:br>
              <a:rPr lang="en-US" sz="2000" spc="-20" dirty="0">
                <a:effectLst/>
                <a:latin typeface="Times New Roman" panose="02020603050405020304" pitchFamily="18" charset="0"/>
                <a:ea typeface="Times New Roman" panose="02020603050405020304" pitchFamily="18" charset="0"/>
              </a:rPr>
            </a:br>
            <a:endParaRPr lang="en-IN" sz="2800" dirty="0"/>
          </a:p>
        </p:txBody>
      </p:sp>
    </p:spTree>
    <p:extLst>
      <p:ext uri="{BB962C8B-B14F-4D97-AF65-F5344CB8AC3E}">
        <p14:creationId xmlns:p14="http://schemas.microsoft.com/office/powerpoint/2010/main" val="132235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E6455-30D9-4A16-A04D-4DABBE5600E3}"/>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REFERENCES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10C96B1-EE6A-4751-9907-522735E08E82}"/>
              </a:ext>
            </a:extLst>
          </p:cNvPr>
          <p:cNvSpPr>
            <a:spLocks noGrp="1"/>
          </p:cNvSpPr>
          <p:nvPr>
            <p:ph idx="1"/>
          </p:nvPr>
        </p:nvSpPr>
        <p:spPr/>
        <p:txBody>
          <a:bodyPr>
            <a:normAutofit fontScale="85000" lnSpcReduction="10000"/>
          </a:bodyPr>
          <a:lstStyle/>
          <a:p>
            <a:pPr marL="0" indent="0">
              <a:buNone/>
            </a:pPr>
            <a:r>
              <a:rPr lang="en-IN" dirty="0"/>
              <a:t>1</a:t>
            </a:r>
            <a:r>
              <a:rPr lang="en-IN" dirty="0">
                <a:latin typeface="Times New Roman" panose="02020603050405020304" pitchFamily="18" charset="0"/>
                <a:cs typeface="Times New Roman" panose="02020603050405020304" pitchFamily="18" charset="0"/>
              </a:rPr>
              <a:t>.Crime Data Mining, Threat Analysis and Prediction. Maryam Farsi, Alireza </a:t>
            </a:r>
            <a:r>
              <a:rPr lang="en-IN" dirty="0" err="1">
                <a:latin typeface="Times New Roman" panose="02020603050405020304" pitchFamily="18" charset="0"/>
                <a:cs typeface="Times New Roman" panose="02020603050405020304" pitchFamily="18" charset="0"/>
              </a:rPr>
              <a:t>Daneshkhah</a:t>
            </a:r>
            <a:r>
              <a:rPr lang="en-IN" dirty="0">
                <a:latin typeface="Times New Roman" panose="02020603050405020304" pitchFamily="18" charset="0"/>
                <a:cs typeface="Times New Roman" panose="02020603050405020304" pitchFamily="18" charset="0"/>
              </a:rPr>
              <a:t>, Amin Hosseinian Far. (2018) </a:t>
            </a:r>
          </a:p>
          <a:p>
            <a:pPr marL="0" indent="0">
              <a:buNone/>
            </a:pPr>
            <a:r>
              <a:rPr lang="en-IN" dirty="0">
                <a:latin typeface="Times New Roman" panose="02020603050405020304" pitchFamily="18" charset="0"/>
                <a:cs typeface="Times New Roman" panose="02020603050405020304" pitchFamily="18" charset="0"/>
              </a:rPr>
              <a:t>2.Using Fuzzy Sets for Detecting Cyber Terrorism and Extremism in the Text. </a:t>
            </a:r>
            <a:r>
              <a:rPr lang="en-IN" dirty="0" err="1">
                <a:latin typeface="Times New Roman" panose="02020603050405020304" pitchFamily="18" charset="0"/>
                <a:cs typeface="Times New Roman" panose="02020603050405020304" pitchFamily="18" charset="0"/>
              </a:rPr>
              <a:t>Vahide</a:t>
            </a:r>
            <a:r>
              <a:rPr lang="en-IN" dirty="0">
                <a:latin typeface="Times New Roman" panose="02020603050405020304" pitchFamily="18" charset="0"/>
                <a:cs typeface="Times New Roman" panose="02020603050405020304" pitchFamily="18" charset="0"/>
              </a:rPr>
              <a:t> Nida </a:t>
            </a:r>
            <a:r>
              <a:rPr lang="en-IN" dirty="0" err="1">
                <a:latin typeface="Times New Roman" panose="02020603050405020304" pitchFamily="18" charset="0"/>
                <a:cs typeface="Times New Roman" panose="02020603050405020304" pitchFamily="18" charset="0"/>
              </a:rPr>
              <a:t>Uzel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Esra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Saraç</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Eşsiz</a:t>
            </a:r>
            <a:r>
              <a:rPr lang="en-IN" dirty="0">
                <a:latin typeface="Times New Roman" panose="02020603050405020304" pitchFamily="18" charset="0"/>
                <a:cs typeface="Times New Roman" panose="02020603050405020304" pitchFamily="18" charset="0"/>
              </a:rPr>
              <a:t> ,Selma Ayşe Özel. (2018) </a:t>
            </a:r>
          </a:p>
          <a:p>
            <a:pPr marL="0" indent="0">
              <a:buNone/>
            </a:pPr>
            <a:r>
              <a:rPr lang="en-IN" dirty="0">
                <a:latin typeface="Times New Roman" panose="02020603050405020304" pitchFamily="18" charset="0"/>
                <a:cs typeface="Times New Roman" panose="02020603050405020304" pitchFamily="18" charset="0"/>
              </a:rPr>
              <a:t>3. Psychological and Behavioural examinations of online terrorism. Sheryl Prentice, Paul J. Taylor. (2018)</a:t>
            </a:r>
          </a:p>
          <a:p>
            <a:pPr marL="0" indent="0">
              <a:buNone/>
            </a:pPr>
            <a:r>
              <a:rPr lang="en-IN" dirty="0">
                <a:latin typeface="Times New Roman" panose="02020603050405020304" pitchFamily="18" charset="0"/>
                <a:cs typeface="Times New Roman" panose="02020603050405020304" pitchFamily="18" charset="0"/>
              </a:rPr>
              <a:t> 4. Complex Networks for Terrorist Target Prediction. Gian Maria </a:t>
            </a:r>
            <a:r>
              <a:rPr lang="en-IN" dirty="0" err="1">
                <a:latin typeface="Times New Roman" panose="02020603050405020304" pitchFamily="18" charset="0"/>
                <a:cs typeface="Times New Roman" panose="02020603050405020304" pitchFamily="18" charset="0"/>
              </a:rPr>
              <a:t>Campedelli</a:t>
            </a:r>
            <a:r>
              <a:rPr lang="en-IN" dirty="0">
                <a:latin typeface="Times New Roman" panose="02020603050405020304" pitchFamily="18" charset="0"/>
                <a:cs typeface="Times New Roman" panose="02020603050405020304" pitchFamily="18" charset="0"/>
              </a:rPr>
              <a:t>, Iain Cruickshank, Kathleen M. Carley.(2018)</a:t>
            </a:r>
          </a:p>
          <a:p>
            <a:pPr marL="0" indent="0">
              <a:buNone/>
            </a:pPr>
            <a:r>
              <a:rPr lang="en-IN" dirty="0">
                <a:latin typeface="Times New Roman" panose="02020603050405020304" pitchFamily="18" charset="0"/>
                <a:cs typeface="Times New Roman" panose="02020603050405020304" pitchFamily="18" charset="0"/>
              </a:rPr>
              <a:t> 5. Prediction of terrorist attacks based on GA-BP neural network. </a:t>
            </a:r>
            <a:r>
              <a:rPr lang="en-IN" dirty="0" err="1">
                <a:latin typeface="Times New Roman" panose="02020603050405020304" pitchFamily="18" charset="0"/>
                <a:cs typeface="Times New Roman" panose="02020603050405020304" pitchFamily="18" charset="0"/>
              </a:rPr>
              <a:t>Qinghao</a:t>
            </a:r>
            <a:r>
              <a:rPr lang="en-IN" dirty="0">
                <a:latin typeface="Times New Roman" panose="02020603050405020304" pitchFamily="18" charset="0"/>
                <a:cs typeface="Times New Roman" panose="02020603050405020304" pitchFamily="18" charset="0"/>
              </a:rPr>
              <a:t> Li, </a:t>
            </a:r>
            <a:r>
              <a:rPr lang="en-IN" dirty="0" err="1">
                <a:latin typeface="Times New Roman" panose="02020603050405020304" pitchFamily="18" charset="0"/>
                <a:cs typeface="Times New Roman" panose="02020603050405020304" pitchFamily="18" charset="0"/>
              </a:rPr>
              <a:t>Zonghua</a:t>
            </a:r>
            <a:r>
              <a:rPr lang="en-IN" dirty="0">
                <a:latin typeface="Times New Roman" panose="02020603050405020304" pitchFamily="18" charset="0"/>
                <a:cs typeface="Times New Roman" panose="02020603050405020304" pitchFamily="18" charset="0"/>
              </a:rPr>
              <a:t> Zhang, Zhen Shen. (2019) 6. Events classification and operation states considering terrorism in security analysis. A. Torres C. </a:t>
            </a:r>
            <a:r>
              <a:rPr lang="en-IN" dirty="0" err="1">
                <a:latin typeface="Times New Roman" panose="02020603050405020304" pitchFamily="18" charset="0"/>
                <a:cs typeface="Times New Roman" panose="02020603050405020304" pitchFamily="18" charset="0"/>
              </a:rPr>
              <a:t>Tranchita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26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16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8071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01054"/>
            <a:ext cx="10353761" cy="1171072"/>
          </a:xfrm>
        </p:spPr>
        <p:txBody>
          <a:bodyPr/>
          <a:lstStyle/>
          <a:p>
            <a:r>
              <a:rPr lang="en-US" dirty="0" smtClean="0">
                <a:solidFill>
                  <a:schemeClr val="bg1"/>
                </a:solidFill>
              </a:rPr>
              <a:t>Agenda !</a:t>
            </a:r>
            <a:endParaRPr lang="en-IN" dirty="0">
              <a:solidFill>
                <a:schemeClr val="bg1"/>
              </a:solidFill>
            </a:endParaRPr>
          </a:p>
        </p:txBody>
      </p:sp>
      <p:sp>
        <p:nvSpPr>
          <p:cNvPr id="3" name="Content Placeholder 2"/>
          <p:cNvSpPr>
            <a:spLocks noGrp="1"/>
          </p:cNvSpPr>
          <p:nvPr>
            <p:ph idx="1"/>
          </p:nvPr>
        </p:nvSpPr>
        <p:spPr>
          <a:xfrm>
            <a:off x="905774" y="1815326"/>
            <a:ext cx="10353762" cy="4826106"/>
          </a:xfrm>
        </p:spPr>
        <p:txBody>
          <a:bodyPr>
            <a:normAutofit fontScale="55000" lnSpcReduction="20000"/>
          </a:bodyPr>
          <a:lstStyle/>
          <a:p>
            <a:r>
              <a:rPr lang="en-US" sz="4200" dirty="0" smtClean="0"/>
              <a:t>Abstract </a:t>
            </a:r>
          </a:p>
          <a:p>
            <a:r>
              <a:rPr lang="en-US" sz="4200" dirty="0" smtClean="0"/>
              <a:t>Objectives</a:t>
            </a:r>
          </a:p>
          <a:p>
            <a:r>
              <a:rPr lang="en-US" sz="4200" dirty="0" smtClean="0"/>
              <a:t>Problem </a:t>
            </a:r>
            <a:r>
              <a:rPr lang="en-US" sz="4200" dirty="0" err="1" smtClean="0"/>
              <a:t>defination</a:t>
            </a:r>
            <a:endParaRPr lang="en-US" sz="4200" dirty="0" smtClean="0"/>
          </a:p>
          <a:p>
            <a:r>
              <a:rPr lang="en-US" sz="4200" dirty="0" smtClean="0"/>
              <a:t>System study</a:t>
            </a:r>
          </a:p>
          <a:p>
            <a:r>
              <a:rPr lang="en-US" sz="4200" dirty="0" smtClean="0"/>
              <a:t>System architecture</a:t>
            </a:r>
          </a:p>
          <a:p>
            <a:r>
              <a:rPr lang="en-US" sz="4200" dirty="0" smtClean="0"/>
              <a:t>Data set </a:t>
            </a:r>
          </a:p>
          <a:p>
            <a:r>
              <a:rPr lang="en-US" sz="4200" dirty="0" smtClean="0"/>
              <a:t>System </a:t>
            </a:r>
            <a:r>
              <a:rPr lang="en-US" sz="4200" dirty="0" err="1" smtClean="0"/>
              <a:t>requirments</a:t>
            </a:r>
            <a:endParaRPr lang="en-US" sz="4200" dirty="0" smtClean="0"/>
          </a:p>
          <a:p>
            <a:r>
              <a:rPr lang="en-US" sz="4200" dirty="0" smtClean="0"/>
              <a:t>Functional </a:t>
            </a:r>
            <a:r>
              <a:rPr lang="en-US" sz="4200" dirty="0" err="1" smtClean="0"/>
              <a:t>reqiurments</a:t>
            </a:r>
            <a:endParaRPr lang="en-US" sz="4200" dirty="0" smtClean="0"/>
          </a:p>
          <a:p>
            <a:r>
              <a:rPr lang="en-US" sz="4200" dirty="0" smtClean="0"/>
              <a:t>Conclusion </a:t>
            </a:r>
          </a:p>
          <a:p>
            <a:r>
              <a:rPr lang="en-US" sz="4200" dirty="0" smtClean="0"/>
              <a:t>References</a:t>
            </a:r>
          </a:p>
          <a:p>
            <a:endParaRPr lang="en-US" dirty="0" smtClean="0"/>
          </a:p>
          <a:p>
            <a:endParaRPr lang="en-US" dirty="0" smtClean="0"/>
          </a:p>
          <a:p>
            <a:endParaRPr lang="en-IN" dirty="0"/>
          </a:p>
        </p:txBody>
      </p:sp>
    </p:spTree>
    <p:extLst>
      <p:ext uri="{BB962C8B-B14F-4D97-AF65-F5344CB8AC3E}">
        <p14:creationId xmlns:p14="http://schemas.microsoft.com/office/powerpoint/2010/main" val="10831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par>
                                <p:cTn id="76" presetID="26" presetClass="entr" presetSubtype="0" fill="hold" nodeType="with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wipe(down)">
                                      <p:cBhvr>
                                        <p:cTn id="78" dur="580">
                                          <p:stCondLst>
                                            <p:cond delay="0"/>
                                          </p:stCondLst>
                                        </p:cTn>
                                        <p:tgtEl>
                                          <p:spTgt spid="3">
                                            <p:txEl>
                                              <p:pRg st="4" end="4"/>
                                            </p:txEl>
                                          </p:spTgt>
                                        </p:tgtEl>
                                      </p:cBhvr>
                                    </p:animEffect>
                                    <p:anim calcmode="lin" valueType="num">
                                      <p:cBhvr>
                                        <p:cTn id="7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4" dur="26">
                                          <p:stCondLst>
                                            <p:cond delay="650"/>
                                          </p:stCondLst>
                                        </p:cTn>
                                        <p:tgtEl>
                                          <p:spTgt spid="3">
                                            <p:txEl>
                                              <p:pRg st="4" end="4"/>
                                            </p:txEl>
                                          </p:spTgt>
                                        </p:tgtEl>
                                      </p:cBhvr>
                                      <p:to x="100000" y="60000"/>
                                    </p:animScale>
                                    <p:animScale>
                                      <p:cBhvr>
                                        <p:cTn id="85" dur="166" decel="50000">
                                          <p:stCondLst>
                                            <p:cond delay="676"/>
                                          </p:stCondLst>
                                        </p:cTn>
                                        <p:tgtEl>
                                          <p:spTgt spid="3">
                                            <p:txEl>
                                              <p:pRg st="4" end="4"/>
                                            </p:txEl>
                                          </p:spTgt>
                                        </p:tgtEl>
                                      </p:cBhvr>
                                      <p:to x="100000" y="100000"/>
                                    </p:animScale>
                                    <p:animScale>
                                      <p:cBhvr>
                                        <p:cTn id="86" dur="26">
                                          <p:stCondLst>
                                            <p:cond delay="1312"/>
                                          </p:stCondLst>
                                        </p:cTn>
                                        <p:tgtEl>
                                          <p:spTgt spid="3">
                                            <p:txEl>
                                              <p:pRg st="4" end="4"/>
                                            </p:txEl>
                                          </p:spTgt>
                                        </p:tgtEl>
                                      </p:cBhvr>
                                      <p:to x="100000" y="80000"/>
                                    </p:animScale>
                                    <p:animScale>
                                      <p:cBhvr>
                                        <p:cTn id="87" dur="166" decel="50000">
                                          <p:stCondLst>
                                            <p:cond delay="1338"/>
                                          </p:stCondLst>
                                        </p:cTn>
                                        <p:tgtEl>
                                          <p:spTgt spid="3">
                                            <p:txEl>
                                              <p:pRg st="4" end="4"/>
                                            </p:txEl>
                                          </p:spTgt>
                                        </p:tgtEl>
                                      </p:cBhvr>
                                      <p:to x="100000" y="100000"/>
                                    </p:animScale>
                                    <p:animScale>
                                      <p:cBhvr>
                                        <p:cTn id="88" dur="26">
                                          <p:stCondLst>
                                            <p:cond delay="1642"/>
                                          </p:stCondLst>
                                        </p:cTn>
                                        <p:tgtEl>
                                          <p:spTgt spid="3">
                                            <p:txEl>
                                              <p:pRg st="4" end="4"/>
                                            </p:txEl>
                                          </p:spTgt>
                                        </p:tgtEl>
                                      </p:cBhvr>
                                      <p:to x="100000" y="90000"/>
                                    </p:animScale>
                                    <p:animScale>
                                      <p:cBhvr>
                                        <p:cTn id="89" dur="166" decel="50000">
                                          <p:stCondLst>
                                            <p:cond delay="1668"/>
                                          </p:stCondLst>
                                        </p:cTn>
                                        <p:tgtEl>
                                          <p:spTgt spid="3">
                                            <p:txEl>
                                              <p:pRg st="4" end="4"/>
                                            </p:txEl>
                                          </p:spTgt>
                                        </p:tgtEl>
                                      </p:cBhvr>
                                      <p:to x="100000" y="100000"/>
                                    </p:animScale>
                                    <p:animScale>
                                      <p:cBhvr>
                                        <p:cTn id="90" dur="26">
                                          <p:stCondLst>
                                            <p:cond delay="1808"/>
                                          </p:stCondLst>
                                        </p:cTn>
                                        <p:tgtEl>
                                          <p:spTgt spid="3">
                                            <p:txEl>
                                              <p:pRg st="4" end="4"/>
                                            </p:txEl>
                                          </p:spTgt>
                                        </p:tgtEl>
                                      </p:cBhvr>
                                      <p:to x="100000" y="95000"/>
                                    </p:animScale>
                                    <p:animScale>
                                      <p:cBhvr>
                                        <p:cTn id="91" dur="166" decel="50000">
                                          <p:stCondLst>
                                            <p:cond delay="1834"/>
                                          </p:stCondLst>
                                        </p:cTn>
                                        <p:tgtEl>
                                          <p:spTgt spid="3">
                                            <p:txEl>
                                              <p:pRg st="4" end="4"/>
                                            </p:txEl>
                                          </p:spTgt>
                                        </p:tgtEl>
                                      </p:cBhvr>
                                      <p:to x="100000" y="100000"/>
                                    </p:animScale>
                                  </p:childTnLst>
                                </p:cTn>
                              </p:par>
                              <p:par>
                                <p:cTn id="92" presetID="26" presetClass="entr" presetSubtype="0" fill="hold" nodeType="with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wipe(down)">
                                      <p:cBhvr>
                                        <p:cTn id="94" dur="580">
                                          <p:stCondLst>
                                            <p:cond delay="0"/>
                                          </p:stCondLst>
                                        </p:cTn>
                                        <p:tgtEl>
                                          <p:spTgt spid="3">
                                            <p:txEl>
                                              <p:pRg st="5" end="5"/>
                                            </p:txEl>
                                          </p:spTgt>
                                        </p:tgtEl>
                                      </p:cBhvr>
                                    </p:animEffect>
                                    <p:anim calcmode="lin" valueType="num">
                                      <p:cBhvr>
                                        <p:cTn id="9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0" dur="26">
                                          <p:stCondLst>
                                            <p:cond delay="650"/>
                                          </p:stCondLst>
                                        </p:cTn>
                                        <p:tgtEl>
                                          <p:spTgt spid="3">
                                            <p:txEl>
                                              <p:pRg st="5" end="5"/>
                                            </p:txEl>
                                          </p:spTgt>
                                        </p:tgtEl>
                                      </p:cBhvr>
                                      <p:to x="100000" y="60000"/>
                                    </p:animScale>
                                    <p:animScale>
                                      <p:cBhvr>
                                        <p:cTn id="101" dur="166" decel="50000">
                                          <p:stCondLst>
                                            <p:cond delay="676"/>
                                          </p:stCondLst>
                                        </p:cTn>
                                        <p:tgtEl>
                                          <p:spTgt spid="3">
                                            <p:txEl>
                                              <p:pRg st="5" end="5"/>
                                            </p:txEl>
                                          </p:spTgt>
                                        </p:tgtEl>
                                      </p:cBhvr>
                                      <p:to x="100000" y="100000"/>
                                    </p:animScale>
                                    <p:animScale>
                                      <p:cBhvr>
                                        <p:cTn id="102" dur="26">
                                          <p:stCondLst>
                                            <p:cond delay="1312"/>
                                          </p:stCondLst>
                                        </p:cTn>
                                        <p:tgtEl>
                                          <p:spTgt spid="3">
                                            <p:txEl>
                                              <p:pRg st="5" end="5"/>
                                            </p:txEl>
                                          </p:spTgt>
                                        </p:tgtEl>
                                      </p:cBhvr>
                                      <p:to x="100000" y="80000"/>
                                    </p:animScale>
                                    <p:animScale>
                                      <p:cBhvr>
                                        <p:cTn id="103" dur="166" decel="50000">
                                          <p:stCondLst>
                                            <p:cond delay="1338"/>
                                          </p:stCondLst>
                                        </p:cTn>
                                        <p:tgtEl>
                                          <p:spTgt spid="3">
                                            <p:txEl>
                                              <p:pRg st="5" end="5"/>
                                            </p:txEl>
                                          </p:spTgt>
                                        </p:tgtEl>
                                      </p:cBhvr>
                                      <p:to x="100000" y="100000"/>
                                    </p:animScale>
                                    <p:animScale>
                                      <p:cBhvr>
                                        <p:cTn id="104" dur="26">
                                          <p:stCondLst>
                                            <p:cond delay="1642"/>
                                          </p:stCondLst>
                                        </p:cTn>
                                        <p:tgtEl>
                                          <p:spTgt spid="3">
                                            <p:txEl>
                                              <p:pRg st="5" end="5"/>
                                            </p:txEl>
                                          </p:spTgt>
                                        </p:tgtEl>
                                      </p:cBhvr>
                                      <p:to x="100000" y="90000"/>
                                    </p:animScale>
                                    <p:animScale>
                                      <p:cBhvr>
                                        <p:cTn id="105" dur="166" decel="50000">
                                          <p:stCondLst>
                                            <p:cond delay="1668"/>
                                          </p:stCondLst>
                                        </p:cTn>
                                        <p:tgtEl>
                                          <p:spTgt spid="3">
                                            <p:txEl>
                                              <p:pRg st="5" end="5"/>
                                            </p:txEl>
                                          </p:spTgt>
                                        </p:tgtEl>
                                      </p:cBhvr>
                                      <p:to x="100000" y="100000"/>
                                    </p:animScale>
                                    <p:animScale>
                                      <p:cBhvr>
                                        <p:cTn id="106" dur="26">
                                          <p:stCondLst>
                                            <p:cond delay="1808"/>
                                          </p:stCondLst>
                                        </p:cTn>
                                        <p:tgtEl>
                                          <p:spTgt spid="3">
                                            <p:txEl>
                                              <p:pRg st="5" end="5"/>
                                            </p:txEl>
                                          </p:spTgt>
                                        </p:tgtEl>
                                      </p:cBhvr>
                                      <p:to x="100000" y="95000"/>
                                    </p:animScale>
                                    <p:animScale>
                                      <p:cBhvr>
                                        <p:cTn id="107" dur="166" decel="50000">
                                          <p:stCondLst>
                                            <p:cond delay="1834"/>
                                          </p:stCondLst>
                                        </p:cTn>
                                        <p:tgtEl>
                                          <p:spTgt spid="3">
                                            <p:txEl>
                                              <p:pRg st="5" end="5"/>
                                            </p:txEl>
                                          </p:spTgt>
                                        </p:tgtEl>
                                      </p:cBhvr>
                                      <p:to x="100000" y="100000"/>
                                    </p:animScale>
                                  </p:childTnLst>
                                </p:cTn>
                              </p:par>
                              <p:par>
                                <p:cTn id="108" presetID="26" presetClass="entr" presetSubtype="0" fill="hold" nodeType="with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animEffect transition="in" filter="wipe(down)">
                                      <p:cBhvr>
                                        <p:cTn id="110" dur="580">
                                          <p:stCondLst>
                                            <p:cond delay="0"/>
                                          </p:stCondLst>
                                        </p:cTn>
                                        <p:tgtEl>
                                          <p:spTgt spid="3">
                                            <p:txEl>
                                              <p:pRg st="6" end="6"/>
                                            </p:txEl>
                                          </p:spTgt>
                                        </p:tgtEl>
                                      </p:cBhvr>
                                    </p:animEffect>
                                    <p:anim calcmode="lin" valueType="num">
                                      <p:cBhvr>
                                        <p:cTn id="11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6" dur="26">
                                          <p:stCondLst>
                                            <p:cond delay="650"/>
                                          </p:stCondLst>
                                        </p:cTn>
                                        <p:tgtEl>
                                          <p:spTgt spid="3">
                                            <p:txEl>
                                              <p:pRg st="6" end="6"/>
                                            </p:txEl>
                                          </p:spTgt>
                                        </p:tgtEl>
                                      </p:cBhvr>
                                      <p:to x="100000" y="60000"/>
                                    </p:animScale>
                                    <p:animScale>
                                      <p:cBhvr>
                                        <p:cTn id="117" dur="166" decel="50000">
                                          <p:stCondLst>
                                            <p:cond delay="676"/>
                                          </p:stCondLst>
                                        </p:cTn>
                                        <p:tgtEl>
                                          <p:spTgt spid="3">
                                            <p:txEl>
                                              <p:pRg st="6" end="6"/>
                                            </p:txEl>
                                          </p:spTgt>
                                        </p:tgtEl>
                                      </p:cBhvr>
                                      <p:to x="100000" y="100000"/>
                                    </p:animScale>
                                    <p:animScale>
                                      <p:cBhvr>
                                        <p:cTn id="118" dur="26">
                                          <p:stCondLst>
                                            <p:cond delay="1312"/>
                                          </p:stCondLst>
                                        </p:cTn>
                                        <p:tgtEl>
                                          <p:spTgt spid="3">
                                            <p:txEl>
                                              <p:pRg st="6" end="6"/>
                                            </p:txEl>
                                          </p:spTgt>
                                        </p:tgtEl>
                                      </p:cBhvr>
                                      <p:to x="100000" y="80000"/>
                                    </p:animScale>
                                    <p:animScale>
                                      <p:cBhvr>
                                        <p:cTn id="119" dur="166" decel="50000">
                                          <p:stCondLst>
                                            <p:cond delay="1338"/>
                                          </p:stCondLst>
                                        </p:cTn>
                                        <p:tgtEl>
                                          <p:spTgt spid="3">
                                            <p:txEl>
                                              <p:pRg st="6" end="6"/>
                                            </p:txEl>
                                          </p:spTgt>
                                        </p:tgtEl>
                                      </p:cBhvr>
                                      <p:to x="100000" y="100000"/>
                                    </p:animScale>
                                    <p:animScale>
                                      <p:cBhvr>
                                        <p:cTn id="120" dur="26">
                                          <p:stCondLst>
                                            <p:cond delay="1642"/>
                                          </p:stCondLst>
                                        </p:cTn>
                                        <p:tgtEl>
                                          <p:spTgt spid="3">
                                            <p:txEl>
                                              <p:pRg st="6" end="6"/>
                                            </p:txEl>
                                          </p:spTgt>
                                        </p:tgtEl>
                                      </p:cBhvr>
                                      <p:to x="100000" y="90000"/>
                                    </p:animScale>
                                    <p:animScale>
                                      <p:cBhvr>
                                        <p:cTn id="121" dur="166" decel="50000">
                                          <p:stCondLst>
                                            <p:cond delay="1668"/>
                                          </p:stCondLst>
                                        </p:cTn>
                                        <p:tgtEl>
                                          <p:spTgt spid="3">
                                            <p:txEl>
                                              <p:pRg st="6" end="6"/>
                                            </p:txEl>
                                          </p:spTgt>
                                        </p:tgtEl>
                                      </p:cBhvr>
                                      <p:to x="100000" y="100000"/>
                                    </p:animScale>
                                    <p:animScale>
                                      <p:cBhvr>
                                        <p:cTn id="122" dur="26">
                                          <p:stCondLst>
                                            <p:cond delay="1808"/>
                                          </p:stCondLst>
                                        </p:cTn>
                                        <p:tgtEl>
                                          <p:spTgt spid="3">
                                            <p:txEl>
                                              <p:pRg st="6" end="6"/>
                                            </p:txEl>
                                          </p:spTgt>
                                        </p:tgtEl>
                                      </p:cBhvr>
                                      <p:to x="100000" y="95000"/>
                                    </p:animScale>
                                    <p:animScale>
                                      <p:cBhvr>
                                        <p:cTn id="123" dur="166" decel="50000">
                                          <p:stCondLst>
                                            <p:cond delay="1834"/>
                                          </p:stCondLst>
                                        </p:cTn>
                                        <p:tgtEl>
                                          <p:spTgt spid="3">
                                            <p:txEl>
                                              <p:pRg st="6" end="6"/>
                                            </p:txEl>
                                          </p:spTgt>
                                        </p:tgtEl>
                                      </p:cBhvr>
                                      <p:to x="100000" y="100000"/>
                                    </p:animScale>
                                  </p:childTnLst>
                                </p:cTn>
                              </p:par>
                              <p:par>
                                <p:cTn id="124" presetID="26" presetClass="entr" presetSubtype="0" fill="hold" nodeType="withEffect">
                                  <p:stCondLst>
                                    <p:cond delay="0"/>
                                  </p:stCondLst>
                                  <p:childTnLst>
                                    <p:set>
                                      <p:cBhvr>
                                        <p:cTn id="125" dur="1" fill="hold">
                                          <p:stCondLst>
                                            <p:cond delay="0"/>
                                          </p:stCondLst>
                                        </p:cTn>
                                        <p:tgtEl>
                                          <p:spTgt spid="3">
                                            <p:txEl>
                                              <p:pRg st="7" end="7"/>
                                            </p:txEl>
                                          </p:spTgt>
                                        </p:tgtEl>
                                        <p:attrNameLst>
                                          <p:attrName>style.visibility</p:attrName>
                                        </p:attrNameLst>
                                      </p:cBhvr>
                                      <p:to>
                                        <p:strVal val="visible"/>
                                      </p:to>
                                    </p:set>
                                    <p:animEffect transition="in" filter="wipe(down)">
                                      <p:cBhvr>
                                        <p:cTn id="126" dur="580">
                                          <p:stCondLst>
                                            <p:cond delay="0"/>
                                          </p:stCondLst>
                                        </p:cTn>
                                        <p:tgtEl>
                                          <p:spTgt spid="3">
                                            <p:txEl>
                                              <p:pRg st="7" end="7"/>
                                            </p:txEl>
                                          </p:spTgt>
                                        </p:tgtEl>
                                      </p:cBhvr>
                                    </p:animEffect>
                                    <p:anim calcmode="lin" valueType="num">
                                      <p:cBhvr>
                                        <p:cTn id="127"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2" dur="26">
                                          <p:stCondLst>
                                            <p:cond delay="650"/>
                                          </p:stCondLst>
                                        </p:cTn>
                                        <p:tgtEl>
                                          <p:spTgt spid="3">
                                            <p:txEl>
                                              <p:pRg st="7" end="7"/>
                                            </p:txEl>
                                          </p:spTgt>
                                        </p:tgtEl>
                                      </p:cBhvr>
                                      <p:to x="100000" y="60000"/>
                                    </p:animScale>
                                    <p:animScale>
                                      <p:cBhvr>
                                        <p:cTn id="133" dur="166" decel="50000">
                                          <p:stCondLst>
                                            <p:cond delay="676"/>
                                          </p:stCondLst>
                                        </p:cTn>
                                        <p:tgtEl>
                                          <p:spTgt spid="3">
                                            <p:txEl>
                                              <p:pRg st="7" end="7"/>
                                            </p:txEl>
                                          </p:spTgt>
                                        </p:tgtEl>
                                      </p:cBhvr>
                                      <p:to x="100000" y="100000"/>
                                    </p:animScale>
                                    <p:animScale>
                                      <p:cBhvr>
                                        <p:cTn id="134" dur="26">
                                          <p:stCondLst>
                                            <p:cond delay="1312"/>
                                          </p:stCondLst>
                                        </p:cTn>
                                        <p:tgtEl>
                                          <p:spTgt spid="3">
                                            <p:txEl>
                                              <p:pRg st="7" end="7"/>
                                            </p:txEl>
                                          </p:spTgt>
                                        </p:tgtEl>
                                      </p:cBhvr>
                                      <p:to x="100000" y="80000"/>
                                    </p:animScale>
                                    <p:animScale>
                                      <p:cBhvr>
                                        <p:cTn id="135" dur="166" decel="50000">
                                          <p:stCondLst>
                                            <p:cond delay="1338"/>
                                          </p:stCondLst>
                                        </p:cTn>
                                        <p:tgtEl>
                                          <p:spTgt spid="3">
                                            <p:txEl>
                                              <p:pRg st="7" end="7"/>
                                            </p:txEl>
                                          </p:spTgt>
                                        </p:tgtEl>
                                      </p:cBhvr>
                                      <p:to x="100000" y="100000"/>
                                    </p:animScale>
                                    <p:animScale>
                                      <p:cBhvr>
                                        <p:cTn id="136" dur="26">
                                          <p:stCondLst>
                                            <p:cond delay="1642"/>
                                          </p:stCondLst>
                                        </p:cTn>
                                        <p:tgtEl>
                                          <p:spTgt spid="3">
                                            <p:txEl>
                                              <p:pRg st="7" end="7"/>
                                            </p:txEl>
                                          </p:spTgt>
                                        </p:tgtEl>
                                      </p:cBhvr>
                                      <p:to x="100000" y="90000"/>
                                    </p:animScale>
                                    <p:animScale>
                                      <p:cBhvr>
                                        <p:cTn id="137" dur="166" decel="50000">
                                          <p:stCondLst>
                                            <p:cond delay="1668"/>
                                          </p:stCondLst>
                                        </p:cTn>
                                        <p:tgtEl>
                                          <p:spTgt spid="3">
                                            <p:txEl>
                                              <p:pRg st="7" end="7"/>
                                            </p:txEl>
                                          </p:spTgt>
                                        </p:tgtEl>
                                      </p:cBhvr>
                                      <p:to x="100000" y="100000"/>
                                    </p:animScale>
                                    <p:animScale>
                                      <p:cBhvr>
                                        <p:cTn id="138" dur="26">
                                          <p:stCondLst>
                                            <p:cond delay="1808"/>
                                          </p:stCondLst>
                                        </p:cTn>
                                        <p:tgtEl>
                                          <p:spTgt spid="3">
                                            <p:txEl>
                                              <p:pRg st="7" end="7"/>
                                            </p:txEl>
                                          </p:spTgt>
                                        </p:tgtEl>
                                      </p:cBhvr>
                                      <p:to x="100000" y="95000"/>
                                    </p:animScale>
                                    <p:animScale>
                                      <p:cBhvr>
                                        <p:cTn id="139" dur="166" decel="50000">
                                          <p:stCondLst>
                                            <p:cond delay="1834"/>
                                          </p:stCondLst>
                                        </p:cTn>
                                        <p:tgtEl>
                                          <p:spTgt spid="3">
                                            <p:txEl>
                                              <p:pRg st="7" end="7"/>
                                            </p:txEl>
                                          </p:spTgt>
                                        </p:tgtEl>
                                      </p:cBhvr>
                                      <p:to x="100000" y="100000"/>
                                    </p:animScale>
                                  </p:childTnLst>
                                </p:cTn>
                              </p:par>
                              <p:par>
                                <p:cTn id="140" presetID="26" presetClass="entr" presetSubtype="0" fill="hold" nodeType="withEffect">
                                  <p:stCondLst>
                                    <p:cond delay="0"/>
                                  </p:stCondLst>
                                  <p:childTnLst>
                                    <p:set>
                                      <p:cBhvr>
                                        <p:cTn id="141" dur="1" fill="hold">
                                          <p:stCondLst>
                                            <p:cond delay="0"/>
                                          </p:stCondLst>
                                        </p:cTn>
                                        <p:tgtEl>
                                          <p:spTgt spid="3">
                                            <p:txEl>
                                              <p:pRg st="8" end="8"/>
                                            </p:txEl>
                                          </p:spTgt>
                                        </p:tgtEl>
                                        <p:attrNameLst>
                                          <p:attrName>style.visibility</p:attrName>
                                        </p:attrNameLst>
                                      </p:cBhvr>
                                      <p:to>
                                        <p:strVal val="visible"/>
                                      </p:to>
                                    </p:set>
                                    <p:animEffect transition="in" filter="wipe(down)">
                                      <p:cBhvr>
                                        <p:cTn id="142" dur="580">
                                          <p:stCondLst>
                                            <p:cond delay="0"/>
                                          </p:stCondLst>
                                        </p:cTn>
                                        <p:tgtEl>
                                          <p:spTgt spid="3">
                                            <p:txEl>
                                              <p:pRg st="8" end="8"/>
                                            </p:txEl>
                                          </p:spTgt>
                                        </p:tgtEl>
                                      </p:cBhvr>
                                    </p:animEffect>
                                    <p:anim calcmode="lin" valueType="num">
                                      <p:cBhvr>
                                        <p:cTn id="143"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4"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5"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6"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7"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48" dur="26">
                                          <p:stCondLst>
                                            <p:cond delay="650"/>
                                          </p:stCondLst>
                                        </p:cTn>
                                        <p:tgtEl>
                                          <p:spTgt spid="3">
                                            <p:txEl>
                                              <p:pRg st="8" end="8"/>
                                            </p:txEl>
                                          </p:spTgt>
                                        </p:tgtEl>
                                      </p:cBhvr>
                                      <p:to x="100000" y="60000"/>
                                    </p:animScale>
                                    <p:animScale>
                                      <p:cBhvr>
                                        <p:cTn id="149" dur="166" decel="50000">
                                          <p:stCondLst>
                                            <p:cond delay="676"/>
                                          </p:stCondLst>
                                        </p:cTn>
                                        <p:tgtEl>
                                          <p:spTgt spid="3">
                                            <p:txEl>
                                              <p:pRg st="8" end="8"/>
                                            </p:txEl>
                                          </p:spTgt>
                                        </p:tgtEl>
                                      </p:cBhvr>
                                      <p:to x="100000" y="100000"/>
                                    </p:animScale>
                                    <p:animScale>
                                      <p:cBhvr>
                                        <p:cTn id="150" dur="26">
                                          <p:stCondLst>
                                            <p:cond delay="1312"/>
                                          </p:stCondLst>
                                        </p:cTn>
                                        <p:tgtEl>
                                          <p:spTgt spid="3">
                                            <p:txEl>
                                              <p:pRg st="8" end="8"/>
                                            </p:txEl>
                                          </p:spTgt>
                                        </p:tgtEl>
                                      </p:cBhvr>
                                      <p:to x="100000" y="80000"/>
                                    </p:animScale>
                                    <p:animScale>
                                      <p:cBhvr>
                                        <p:cTn id="151" dur="166" decel="50000">
                                          <p:stCondLst>
                                            <p:cond delay="1338"/>
                                          </p:stCondLst>
                                        </p:cTn>
                                        <p:tgtEl>
                                          <p:spTgt spid="3">
                                            <p:txEl>
                                              <p:pRg st="8" end="8"/>
                                            </p:txEl>
                                          </p:spTgt>
                                        </p:tgtEl>
                                      </p:cBhvr>
                                      <p:to x="100000" y="100000"/>
                                    </p:animScale>
                                    <p:animScale>
                                      <p:cBhvr>
                                        <p:cTn id="152" dur="26">
                                          <p:stCondLst>
                                            <p:cond delay="1642"/>
                                          </p:stCondLst>
                                        </p:cTn>
                                        <p:tgtEl>
                                          <p:spTgt spid="3">
                                            <p:txEl>
                                              <p:pRg st="8" end="8"/>
                                            </p:txEl>
                                          </p:spTgt>
                                        </p:tgtEl>
                                      </p:cBhvr>
                                      <p:to x="100000" y="90000"/>
                                    </p:animScale>
                                    <p:animScale>
                                      <p:cBhvr>
                                        <p:cTn id="153" dur="166" decel="50000">
                                          <p:stCondLst>
                                            <p:cond delay="1668"/>
                                          </p:stCondLst>
                                        </p:cTn>
                                        <p:tgtEl>
                                          <p:spTgt spid="3">
                                            <p:txEl>
                                              <p:pRg st="8" end="8"/>
                                            </p:txEl>
                                          </p:spTgt>
                                        </p:tgtEl>
                                      </p:cBhvr>
                                      <p:to x="100000" y="100000"/>
                                    </p:animScale>
                                    <p:animScale>
                                      <p:cBhvr>
                                        <p:cTn id="154" dur="26">
                                          <p:stCondLst>
                                            <p:cond delay="1808"/>
                                          </p:stCondLst>
                                        </p:cTn>
                                        <p:tgtEl>
                                          <p:spTgt spid="3">
                                            <p:txEl>
                                              <p:pRg st="8" end="8"/>
                                            </p:txEl>
                                          </p:spTgt>
                                        </p:tgtEl>
                                      </p:cBhvr>
                                      <p:to x="100000" y="95000"/>
                                    </p:animScale>
                                    <p:animScale>
                                      <p:cBhvr>
                                        <p:cTn id="155" dur="166" decel="50000">
                                          <p:stCondLst>
                                            <p:cond delay="1834"/>
                                          </p:stCondLst>
                                        </p:cTn>
                                        <p:tgtEl>
                                          <p:spTgt spid="3">
                                            <p:txEl>
                                              <p:pRg st="8" end="8"/>
                                            </p:txEl>
                                          </p:spTgt>
                                        </p:tgtEl>
                                      </p:cBhvr>
                                      <p:to x="100000" y="100000"/>
                                    </p:animScale>
                                  </p:childTnLst>
                                </p:cTn>
                              </p:par>
                              <p:par>
                                <p:cTn id="156" presetID="26" presetClass="entr" presetSubtype="0" fill="hold" nodeType="withEffect">
                                  <p:stCondLst>
                                    <p:cond delay="0"/>
                                  </p:stCondLst>
                                  <p:childTnLst>
                                    <p:set>
                                      <p:cBhvr>
                                        <p:cTn id="157" dur="1" fill="hold">
                                          <p:stCondLst>
                                            <p:cond delay="0"/>
                                          </p:stCondLst>
                                        </p:cTn>
                                        <p:tgtEl>
                                          <p:spTgt spid="3">
                                            <p:txEl>
                                              <p:pRg st="9" end="9"/>
                                            </p:txEl>
                                          </p:spTgt>
                                        </p:tgtEl>
                                        <p:attrNameLst>
                                          <p:attrName>style.visibility</p:attrName>
                                        </p:attrNameLst>
                                      </p:cBhvr>
                                      <p:to>
                                        <p:strVal val="visible"/>
                                      </p:to>
                                    </p:set>
                                    <p:animEffect transition="in" filter="wipe(down)">
                                      <p:cBhvr>
                                        <p:cTn id="158" dur="580">
                                          <p:stCondLst>
                                            <p:cond delay="0"/>
                                          </p:stCondLst>
                                        </p:cTn>
                                        <p:tgtEl>
                                          <p:spTgt spid="3">
                                            <p:txEl>
                                              <p:pRg st="9" end="9"/>
                                            </p:txEl>
                                          </p:spTgt>
                                        </p:tgtEl>
                                      </p:cBhvr>
                                    </p:animEffect>
                                    <p:anim calcmode="lin" valueType="num">
                                      <p:cBhvr>
                                        <p:cTn id="159"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64" dur="26">
                                          <p:stCondLst>
                                            <p:cond delay="650"/>
                                          </p:stCondLst>
                                        </p:cTn>
                                        <p:tgtEl>
                                          <p:spTgt spid="3">
                                            <p:txEl>
                                              <p:pRg st="9" end="9"/>
                                            </p:txEl>
                                          </p:spTgt>
                                        </p:tgtEl>
                                      </p:cBhvr>
                                      <p:to x="100000" y="60000"/>
                                    </p:animScale>
                                    <p:animScale>
                                      <p:cBhvr>
                                        <p:cTn id="165" dur="166" decel="50000">
                                          <p:stCondLst>
                                            <p:cond delay="676"/>
                                          </p:stCondLst>
                                        </p:cTn>
                                        <p:tgtEl>
                                          <p:spTgt spid="3">
                                            <p:txEl>
                                              <p:pRg st="9" end="9"/>
                                            </p:txEl>
                                          </p:spTgt>
                                        </p:tgtEl>
                                      </p:cBhvr>
                                      <p:to x="100000" y="100000"/>
                                    </p:animScale>
                                    <p:animScale>
                                      <p:cBhvr>
                                        <p:cTn id="166" dur="26">
                                          <p:stCondLst>
                                            <p:cond delay="1312"/>
                                          </p:stCondLst>
                                        </p:cTn>
                                        <p:tgtEl>
                                          <p:spTgt spid="3">
                                            <p:txEl>
                                              <p:pRg st="9" end="9"/>
                                            </p:txEl>
                                          </p:spTgt>
                                        </p:tgtEl>
                                      </p:cBhvr>
                                      <p:to x="100000" y="80000"/>
                                    </p:animScale>
                                    <p:animScale>
                                      <p:cBhvr>
                                        <p:cTn id="167" dur="166" decel="50000">
                                          <p:stCondLst>
                                            <p:cond delay="1338"/>
                                          </p:stCondLst>
                                        </p:cTn>
                                        <p:tgtEl>
                                          <p:spTgt spid="3">
                                            <p:txEl>
                                              <p:pRg st="9" end="9"/>
                                            </p:txEl>
                                          </p:spTgt>
                                        </p:tgtEl>
                                      </p:cBhvr>
                                      <p:to x="100000" y="100000"/>
                                    </p:animScale>
                                    <p:animScale>
                                      <p:cBhvr>
                                        <p:cTn id="168" dur="26">
                                          <p:stCondLst>
                                            <p:cond delay="1642"/>
                                          </p:stCondLst>
                                        </p:cTn>
                                        <p:tgtEl>
                                          <p:spTgt spid="3">
                                            <p:txEl>
                                              <p:pRg st="9" end="9"/>
                                            </p:txEl>
                                          </p:spTgt>
                                        </p:tgtEl>
                                      </p:cBhvr>
                                      <p:to x="100000" y="90000"/>
                                    </p:animScale>
                                    <p:animScale>
                                      <p:cBhvr>
                                        <p:cTn id="169" dur="166" decel="50000">
                                          <p:stCondLst>
                                            <p:cond delay="1668"/>
                                          </p:stCondLst>
                                        </p:cTn>
                                        <p:tgtEl>
                                          <p:spTgt spid="3">
                                            <p:txEl>
                                              <p:pRg st="9" end="9"/>
                                            </p:txEl>
                                          </p:spTgt>
                                        </p:tgtEl>
                                      </p:cBhvr>
                                      <p:to x="100000" y="100000"/>
                                    </p:animScale>
                                    <p:animScale>
                                      <p:cBhvr>
                                        <p:cTn id="170" dur="26">
                                          <p:stCondLst>
                                            <p:cond delay="1808"/>
                                          </p:stCondLst>
                                        </p:cTn>
                                        <p:tgtEl>
                                          <p:spTgt spid="3">
                                            <p:txEl>
                                              <p:pRg st="9" end="9"/>
                                            </p:txEl>
                                          </p:spTgt>
                                        </p:tgtEl>
                                      </p:cBhvr>
                                      <p:to x="100000" y="95000"/>
                                    </p:animScale>
                                    <p:animScale>
                                      <p:cBhvr>
                                        <p:cTn id="171"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F97F94-C2A0-4E83-B3EA-0032E1A17CB6}"/>
              </a:ext>
            </a:extLst>
          </p:cNvPr>
          <p:cNvSpPr>
            <a:spLocks noGrp="1"/>
          </p:cNvSpPr>
          <p:nvPr>
            <p:ph type="title"/>
          </p:nvPr>
        </p:nvSpPr>
        <p:spPr>
          <a:xfrm>
            <a:off x="838200" y="390617"/>
            <a:ext cx="10515600" cy="1300071"/>
          </a:xfrm>
        </p:spPr>
        <p:txBody>
          <a:bodyPr>
            <a:normAutofit fontScale="90000"/>
          </a:bodyPr>
          <a:lstStyle/>
          <a:p>
            <a:pPr marL="2724150" marR="2916555">
              <a:spcBef>
                <a:spcPts val="1050"/>
              </a:spcBef>
              <a:spcAft>
                <a:spcPts val="0"/>
              </a:spcAft>
            </a:pPr>
            <a:r>
              <a:rPr lang="en-US" sz="2800" b="1" dirty="0">
                <a:effectLst/>
                <a:latin typeface="Times New Roman" panose="02020603050405020304" pitchFamily="18" charset="0"/>
                <a:ea typeface="Times New Roman" panose="02020603050405020304" pitchFamily="18" charset="0"/>
              </a:rPr>
              <a:t/>
            </a:r>
            <a:br>
              <a:rPr lang="en-US" sz="2800" b="1" dirty="0">
                <a:effectLst/>
                <a:latin typeface="Times New Roman" panose="02020603050405020304" pitchFamily="18" charset="0"/>
                <a:ea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rPr>
              <a:t>		</a:t>
            </a:r>
            <a:r>
              <a:rPr lang="en-US" sz="4000" b="1" dirty="0">
                <a:solidFill>
                  <a:schemeClr val="bg1"/>
                </a:solidFill>
                <a:effectLst/>
                <a:latin typeface="Times New Roman" panose="02020603050405020304" pitchFamily="18" charset="0"/>
                <a:ea typeface="Times New Roman" panose="02020603050405020304" pitchFamily="18" charset="0"/>
              </a:rPr>
              <a:t>ABSTRACT</a:t>
            </a:r>
            <a:r>
              <a:rPr lang="en-US" sz="2700" b="1" dirty="0">
                <a:effectLst/>
                <a:latin typeface="Times New Roman" panose="02020603050405020304" pitchFamily="18" charset="0"/>
                <a:ea typeface="Times New Roman" panose="02020603050405020304" pitchFamily="18" charset="0"/>
              </a:rPr>
              <a:t> </a:t>
            </a:r>
            <a:r>
              <a:rPr lang="en-IN" sz="4000" dirty="0">
                <a:effectLst/>
                <a:latin typeface="Times New Roman" panose="02020603050405020304" pitchFamily="18" charset="0"/>
                <a:ea typeface="Times New Roman" panose="02020603050405020304" pitchFamily="18" charset="0"/>
              </a:rPr>
              <a:t/>
            </a:r>
            <a:br>
              <a:rPr lang="en-IN" sz="4000" dirty="0">
                <a:effectLst/>
                <a:latin typeface="Times New Roman" panose="02020603050405020304" pitchFamily="18" charset="0"/>
                <a:ea typeface="Times New Roman" panose="02020603050405020304" pitchFamily="18" charset="0"/>
              </a:rPr>
            </a:br>
            <a:endParaRPr lang="en-IN" sz="4000" dirty="0"/>
          </a:p>
        </p:txBody>
      </p:sp>
      <p:sp>
        <p:nvSpPr>
          <p:cNvPr id="3" name="Content Placeholder 2">
            <a:extLst>
              <a:ext uri="{FF2B5EF4-FFF2-40B4-BE49-F238E27FC236}">
                <a16:creationId xmlns="" xmlns:a16="http://schemas.microsoft.com/office/drawing/2014/main" id="{133EE690-12B9-45FB-8DCB-7A278DDC7C8E}"/>
              </a:ext>
            </a:extLst>
          </p:cNvPr>
          <p:cNvSpPr>
            <a:spLocks noGrp="1"/>
          </p:cNvSpPr>
          <p:nvPr>
            <p:ph idx="1"/>
          </p:nvPr>
        </p:nvSpPr>
        <p:spPr>
          <a:xfrm>
            <a:off x="838200" y="1956017"/>
            <a:ext cx="10515600" cy="4251960"/>
          </a:xfrm>
        </p:spPr>
        <p:txBody>
          <a:bodyPr>
            <a:normAutofit lnSpcReduction="10000"/>
          </a:bodyPr>
          <a:lstStyle/>
          <a:p>
            <a:pPr marL="0" marR="359410" indent="0">
              <a:spcAft>
                <a:spcPts val="0"/>
              </a:spcAft>
              <a:buNone/>
            </a:pPr>
            <a:r>
              <a:rPr lang="en-US" dirty="0" smtClean="0">
                <a:effectLst/>
                <a:latin typeface="Times New Roman" panose="02020603050405020304" pitchFamily="18" charset="0"/>
                <a:ea typeface="Times New Roman" panose="02020603050405020304" pitchFamily="18" charset="0"/>
              </a:rPr>
              <a:t>                                    It </a:t>
            </a:r>
            <a:r>
              <a:rPr lang="en-US" dirty="0">
                <a:effectLst/>
                <a:latin typeface="Times New Roman" panose="02020603050405020304" pitchFamily="18" charset="0"/>
                <a:ea typeface="Times New Roman" panose="02020603050405020304" pitchFamily="18" charset="0"/>
              </a:rPr>
              <a:t>is evident that there has been enormous growth in terrorist attacks in recent years. The idea of online terrorism has also been growing its roots in the internet world. These types of activities have been growing along with the growth in internet technology. These types of events include social media threats such as hate speeches and comments provoking terror on social media platforms such as twitter, Facebook, etc. These activities must be prevented before it makes an impact.</a:t>
            </a:r>
            <a:endParaRPr lang="en-IN" dirty="0">
              <a:latin typeface="Times New Roman" panose="02020603050405020304" pitchFamily="18" charset="0"/>
              <a:ea typeface="Times New Roman" panose="02020603050405020304" pitchFamily="18" charset="0"/>
            </a:endParaRPr>
          </a:p>
          <a:p>
            <a:pPr marL="0" marR="359410" indent="0">
              <a:spcAft>
                <a:spcPts val="0"/>
              </a:spcAft>
              <a:buNone/>
            </a:pPr>
            <a:r>
              <a:rPr lang="en-US" dirty="0" smtClean="0">
                <a:effectLst/>
                <a:latin typeface="Times New Roman" panose="02020603050405020304" pitchFamily="18" charset="0"/>
                <a:ea typeface="Times New Roman" panose="02020603050405020304" pitchFamily="18" charset="0"/>
              </a:rPr>
              <a:t>                                    In </a:t>
            </a:r>
            <a:r>
              <a:rPr lang="en-US" dirty="0">
                <a:effectLst/>
                <a:latin typeface="Times New Roman" panose="02020603050405020304" pitchFamily="18" charset="0"/>
                <a:ea typeface="Times New Roman" panose="02020603050405020304" pitchFamily="18" charset="0"/>
              </a:rPr>
              <a:t>this paper, we will make various classifiers that will group and predict various terrorism activities </a:t>
            </a:r>
            <a:r>
              <a:rPr lang="en-US" dirty="0" smtClean="0">
                <a:effectLst/>
                <a:latin typeface="Times New Roman" panose="02020603050405020304" pitchFamily="18" charset="0"/>
                <a:ea typeface="Times New Roman" panose="02020603050405020304" pitchFamily="18" charset="0"/>
              </a:rPr>
              <a:t>using Logistic </a:t>
            </a:r>
            <a:r>
              <a:rPr lang="en-US" dirty="0" err="1" smtClean="0">
                <a:effectLst/>
                <a:latin typeface="Times New Roman" panose="02020603050405020304" pitchFamily="18" charset="0"/>
                <a:ea typeface="Times New Roman" panose="02020603050405020304" pitchFamily="18" charset="0"/>
              </a:rPr>
              <a:t>Regression,Naïve</a:t>
            </a:r>
            <a:r>
              <a:rPr lang="en-US" dirty="0" smtClean="0">
                <a:effectLst/>
                <a:latin typeface="Times New Roman" panose="02020603050405020304" pitchFamily="18" charset="0"/>
                <a:ea typeface="Times New Roman" panose="02020603050405020304" pitchFamily="18" charset="0"/>
              </a:rPr>
              <a:t> </a:t>
            </a:r>
            <a:r>
              <a:rPr lang="en-US" dirty="0" smtClean="0">
                <a:effectLst/>
                <a:latin typeface="Times New Roman" panose="02020603050405020304" pitchFamily="18" charset="0"/>
                <a:ea typeface="Times New Roman" panose="02020603050405020304" pitchFamily="18" charset="0"/>
              </a:rPr>
              <a:t>B</a:t>
            </a:r>
            <a:r>
              <a:rPr lang="en-US" dirty="0" smtClean="0">
                <a:effectLst/>
                <a:latin typeface="Times New Roman" panose="02020603050405020304" pitchFamily="18" charset="0"/>
                <a:ea typeface="Times New Roman" panose="02020603050405020304" pitchFamily="18" charset="0"/>
              </a:rPr>
              <a:t>ayes. </a:t>
            </a:r>
            <a:r>
              <a:rPr lang="en-US" dirty="0">
                <a:effectLst/>
                <a:latin typeface="Times New Roman" panose="02020603050405020304" pitchFamily="18" charset="0"/>
                <a:ea typeface="Times New Roman" panose="02020603050405020304" pitchFamily="18" charset="0"/>
              </a:rPr>
              <a:t>The purpose of this project is to use Global Terrorism Database as a dataset to detect terrorism. We will be using GTD which stands for Global Terrorism Database which is a publicly available database which contains information on terrorist event far and to train a machine learning-based intelligent system to predict any future events that could bring threat to the society.</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3734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FB1825-D025-4752-9198-E8F1F32AF7D2}"/>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OBJECTIVES OF STUDY</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36FF5C2-4F75-4271-A2CA-E91DFD7C532F}"/>
              </a:ext>
            </a:extLst>
          </p:cNvPr>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objective of our study is to predict the region and country of terrorist attacks. The Global Terrorism Database (GTD) is a database which is open source and includes information on terrorist events for the years 1970-2017. It includes wholesome data regarding domestic incidents, transnational and international terrorist incidents which took place in this duration. The number of cases included is 180,000 {bombings (88,000), assassinations (19000) and kidnappings (11000)}. The parameters include date of incident, month of attack, location of incident, and country of incident, region of incident the weapons used in the incident, nature of the target, type of attack, the number of casualties, the group or individual responsible for the incident.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80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331787-D7C9-41B6-AFAF-2781358F8BA9}"/>
              </a:ext>
            </a:extLst>
          </p:cNvPr>
          <p:cNvSpPr>
            <a:spLocks noGrp="1"/>
          </p:cNvSpPr>
          <p:nvPr>
            <p:ph type="title"/>
          </p:nvPr>
        </p:nvSpPr>
        <p:spPr/>
        <p:txBody>
          <a:bodyPr/>
          <a:lstStyle/>
          <a:p>
            <a:r>
              <a:rPr lang="en-US" altLang="en-US" b="1" dirty="0">
                <a:solidFill>
                  <a:schemeClr val="bg1"/>
                </a:solidFill>
                <a:latin typeface="Times New Roman" panose="02020603050405020304" pitchFamily="18" charset="0"/>
                <a:cs typeface="Times New Roman" panose="02020603050405020304" pitchFamily="18" charset="0"/>
              </a:rPr>
              <a:t>PROBLEM DEFINITION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4CC4C01-E148-410F-89F2-3C418FB8BE4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Terrorism isn’t limited to one group, geographic area, grievance, goal, method, or era. For the last century, terrorists have committed violence for all kinds of reasons: to create a new country, carry out a revolution, achieve racist goals, free animals from laboratory testing, end abortion, and more.</a:t>
            </a:r>
          </a:p>
          <a:p>
            <a:r>
              <a:rPr lang="en-US" dirty="0">
                <a:latin typeface="Times New Roman" panose="02020603050405020304" pitchFamily="18" charset="0"/>
                <a:cs typeface="Times New Roman" panose="02020603050405020304" pitchFamily="18" charset="0"/>
              </a:rPr>
              <a:t>Analyzing terrorist </a:t>
            </a:r>
            <a:r>
              <a:rPr lang="en-US" dirty="0" err="1">
                <a:latin typeface="Times New Roman" panose="02020603050405020304" pitchFamily="18" charset="0"/>
                <a:cs typeface="Times New Roman" panose="02020603050405020304" pitchFamily="18" charset="0"/>
              </a:rPr>
              <a:t>groups,where</a:t>
            </a:r>
            <a:r>
              <a:rPr lang="en-US" dirty="0">
                <a:latin typeface="Times New Roman" panose="02020603050405020304" pitchFamily="18" charset="0"/>
                <a:cs typeface="Times New Roman" panose="02020603050405020304" pitchFamily="18" charset="0"/>
              </a:rPr>
              <a:t> they come from, why they form, and what they hope to </a:t>
            </a:r>
            <a:r>
              <a:rPr lang="en-US" dirty="0" err="1">
                <a:latin typeface="Times New Roman" panose="02020603050405020304" pitchFamily="18" charset="0"/>
                <a:cs typeface="Times New Roman" panose="02020603050405020304" pitchFamily="18" charset="0"/>
              </a:rPr>
              <a:t>achieve,is</a:t>
            </a:r>
            <a:r>
              <a:rPr lang="en-US" dirty="0">
                <a:latin typeface="Times New Roman" panose="02020603050405020304" pitchFamily="18" charset="0"/>
                <a:cs typeface="Times New Roman" panose="02020603050405020304" pitchFamily="18" charset="0"/>
              </a:rPr>
              <a:t> the first step toward combating them. </a:t>
            </a:r>
          </a:p>
          <a:p>
            <a:r>
              <a:rPr lang="en-US" dirty="0">
                <a:latin typeface="Times New Roman" panose="02020603050405020304" pitchFamily="18" charset="0"/>
                <a:cs typeface="Times New Roman" panose="02020603050405020304" pitchFamily="18" charset="0"/>
              </a:rPr>
              <a:t>we take various approaches to categorizing and analyzing groups to recognize patterns of behavior, locate geographic hotspots and potential targets, and understand the evolution of groups over time. </a:t>
            </a:r>
            <a:r>
              <a:rPr lang="en-IN" dirty="0">
                <a:latin typeface="Times New Roman" panose="02020603050405020304" pitchFamily="18" charset="0"/>
                <a:cs typeface="Times New Roman" panose="02020603050405020304" pitchFamily="18" charset="0"/>
              </a:rPr>
              <a:t>so we use Machine learning algorithm to predict </a:t>
            </a:r>
            <a:r>
              <a:rPr lang="en-IN" dirty="0" smtClean="0">
                <a:latin typeface="Times New Roman" panose="02020603050405020304" pitchFamily="18" charset="0"/>
                <a:cs typeface="Times New Roman" panose="02020603050405020304" pitchFamily="18" charset="0"/>
              </a:rPr>
              <a:t>the terrorism</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605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331787-D7C9-41B6-AFAF-2781358F8BA9}"/>
              </a:ext>
            </a:extLst>
          </p:cNvPr>
          <p:cNvSpPr>
            <a:spLocks noGrp="1"/>
          </p:cNvSpPr>
          <p:nvPr>
            <p:ph type="title"/>
          </p:nvPr>
        </p:nvSpPr>
        <p:spPr>
          <a:xfrm>
            <a:off x="913795" y="529389"/>
            <a:ext cx="10353761" cy="874295"/>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SYSTEM STUDY</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29914" y="2173705"/>
            <a:ext cx="10812379" cy="3416320"/>
          </a:xfrm>
          <a:prstGeom prst="rect">
            <a:avLst/>
          </a:prstGeom>
          <a:noFill/>
        </p:spPr>
        <p:txBody>
          <a:bodyPr wrap="square" rtlCol="0">
            <a:spAutoFit/>
          </a:bodyPr>
          <a:lstStyle/>
          <a:p>
            <a:pPr marL="285750" indent="-285750">
              <a:buFont typeface="Arial" pitchFamily="34" charset="0"/>
              <a:buChar char="•"/>
            </a:pPr>
            <a:r>
              <a:rPr lang="en-US" b="1" dirty="0">
                <a:solidFill>
                  <a:schemeClr val="bg1"/>
                </a:solidFill>
              </a:rPr>
              <a:t>EXISTING SYSTEM</a:t>
            </a:r>
            <a:r>
              <a:rPr lang="en-US" b="1" dirty="0" smtClean="0">
                <a:solidFill>
                  <a:schemeClr val="bg1"/>
                </a:solidFill>
              </a:rPr>
              <a:t>:</a:t>
            </a:r>
          </a:p>
          <a:p>
            <a:r>
              <a:rPr lang="en-US" dirty="0" smtClean="0">
                <a:solidFill>
                  <a:schemeClr val="bg1"/>
                </a:solidFill>
              </a:rPr>
              <a:t>                             </a:t>
            </a:r>
            <a:r>
              <a:rPr lang="en-US" dirty="0"/>
              <a:t>In existing system we are analyzing the terrorist attacks but we don’t know the how the attack </a:t>
            </a:r>
            <a:r>
              <a:rPr lang="en-US" dirty="0" smtClean="0"/>
              <a:t>           	will </a:t>
            </a:r>
            <a:r>
              <a:rPr lang="en-US" dirty="0"/>
              <a:t>be happened where it will be happening and who will do etc. By using proposed system we can identify </a:t>
            </a:r>
            <a:r>
              <a:rPr lang="en-US" dirty="0" smtClean="0"/>
              <a:t>	which </a:t>
            </a:r>
            <a:r>
              <a:rPr lang="en-US" dirty="0"/>
              <a:t>year, month attack will be happened and who will be attacked etc. We can analyze the better accuracy </a:t>
            </a:r>
            <a:r>
              <a:rPr lang="en-US" dirty="0" smtClean="0"/>
              <a:t>	by </a:t>
            </a:r>
            <a:r>
              <a:rPr lang="en-US" dirty="0"/>
              <a:t>using machine learning algorithms</a:t>
            </a:r>
            <a:r>
              <a:rPr lang="en-US" dirty="0" smtClean="0"/>
              <a:t>.</a:t>
            </a:r>
          </a:p>
          <a:p>
            <a:endParaRPr lang="en-IN" dirty="0"/>
          </a:p>
          <a:p>
            <a:pPr marL="285750" indent="-285750">
              <a:buFont typeface="Arial" pitchFamily="34" charset="0"/>
              <a:buChar char="•"/>
            </a:pPr>
            <a:r>
              <a:rPr lang="en-US" b="1" dirty="0">
                <a:solidFill>
                  <a:schemeClr val="bg1"/>
                </a:solidFill>
              </a:rPr>
              <a:t>PROPOSED SYSTEM:</a:t>
            </a:r>
            <a:endParaRPr lang="en-IN" dirty="0">
              <a:solidFill>
                <a:schemeClr val="bg1"/>
              </a:solidFill>
            </a:endParaRPr>
          </a:p>
          <a:p>
            <a:pPr lvl="1"/>
            <a:r>
              <a:rPr lang="en-US" dirty="0" smtClean="0"/>
              <a:t>                     It provides an approach to analyzing terrorism region and country with the machine learning techniques </a:t>
            </a:r>
            <a:r>
              <a:rPr lang="en-US" dirty="0" err="1" smtClean="0"/>
              <a:t>andterrorism</a:t>
            </a:r>
            <a:r>
              <a:rPr lang="en-US" dirty="0" smtClean="0"/>
              <a:t> specific knowledge to fetch conclusions about terrorist behavior patterns based on the success or failure. </a:t>
            </a:r>
            <a:endParaRPr lang="en-IN" dirty="0" smtClean="0"/>
          </a:p>
          <a:p>
            <a:endParaRPr lang="en-IN" dirty="0">
              <a:solidFill>
                <a:schemeClr val="bg1"/>
              </a:solidFill>
            </a:endParaRPr>
          </a:p>
          <a:p>
            <a:endParaRPr lang="en-IN" dirty="0"/>
          </a:p>
        </p:txBody>
      </p:sp>
    </p:spTree>
    <p:extLst>
      <p:ext uri="{BB962C8B-B14F-4D97-AF65-F5344CB8AC3E}">
        <p14:creationId xmlns:p14="http://schemas.microsoft.com/office/powerpoint/2010/main" val="224856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3F8A44-E60B-46D8-AD17-6BC9D04AFCE1}"/>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SYSTEM ARCHITECTURE</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776A7FB1-D999-4F98-8FDE-93645986C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222" y="2205789"/>
            <a:ext cx="5654842" cy="4042611"/>
          </a:xfrm>
        </p:spPr>
      </p:pic>
    </p:spTree>
    <p:extLst>
      <p:ext uri="{BB962C8B-B14F-4D97-AF65-F5344CB8AC3E}">
        <p14:creationId xmlns:p14="http://schemas.microsoft.com/office/powerpoint/2010/main" val="202374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52926"/>
            <a:ext cx="10353761" cy="753979"/>
          </a:xfrm>
        </p:spPr>
        <p:txBody>
          <a:bodyPr/>
          <a:lstStyle/>
          <a:p>
            <a:r>
              <a:rPr lang="en-US" dirty="0" smtClean="0">
                <a:solidFill>
                  <a:schemeClr val="bg1"/>
                </a:solidFill>
              </a:rPr>
              <a:t>Data set</a:t>
            </a:r>
            <a:endParaRPr lang="en-IN" dirty="0">
              <a:solidFill>
                <a:schemeClr val="bg1"/>
              </a:solidFill>
            </a:endParaRPr>
          </a:p>
        </p:txBody>
      </p:sp>
      <p:sp>
        <p:nvSpPr>
          <p:cNvPr id="3" name="Content Placeholder 2"/>
          <p:cNvSpPr>
            <a:spLocks noGrp="1"/>
          </p:cNvSpPr>
          <p:nvPr>
            <p:ph idx="1"/>
          </p:nvPr>
        </p:nvSpPr>
        <p:spPr>
          <a:xfrm>
            <a:off x="825563" y="1470422"/>
            <a:ext cx="10353762" cy="5114862"/>
          </a:xfrm>
        </p:spPr>
        <p:txBody>
          <a:bodyPr/>
          <a:lstStyle/>
          <a:p>
            <a:r>
              <a:rPr lang="en-US" dirty="0" smtClean="0"/>
              <a:t>This data contents data from 1970- 2017 which gives the information about target type , attack type and success parameters [0,1].</a:t>
            </a:r>
          </a:p>
          <a:p>
            <a:r>
              <a:rPr lang="en-US" dirty="0" smtClean="0"/>
              <a:t>The data set contains the following data:</a:t>
            </a:r>
          </a:p>
          <a:p>
            <a:r>
              <a:rPr lang="en-US" dirty="0" smtClean="0"/>
              <a:t>Country , </a:t>
            </a:r>
            <a:r>
              <a:rPr lang="en-US" dirty="0"/>
              <a:t>S</a:t>
            </a:r>
            <a:r>
              <a:rPr lang="en-US" dirty="0" smtClean="0"/>
              <a:t>tate, City, Region, </a:t>
            </a:r>
            <a:r>
              <a:rPr lang="en-US" dirty="0" err="1" smtClean="0"/>
              <a:t>lattitude</a:t>
            </a:r>
            <a:r>
              <a:rPr lang="en-US" dirty="0" smtClean="0"/>
              <a:t> and longitude.</a:t>
            </a:r>
          </a:p>
          <a:p>
            <a:r>
              <a:rPr lang="en-US" dirty="0" smtClean="0"/>
              <a:t>Year , Month, Date</a:t>
            </a:r>
          </a:p>
          <a:p>
            <a:r>
              <a:rPr lang="en-US" dirty="0" smtClean="0"/>
              <a:t>Weapons type</a:t>
            </a:r>
          </a:p>
          <a:p>
            <a:r>
              <a:rPr lang="en-US" dirty="0" smtClean="0"/>
              <a:t>Property loss</a:t>
            </a:r>
          </a:p>
          <a:p>
            <a:r>
              <a:rPr lang="en-US" dirty="0" smtClean="0"/>
              <a:t>Targets</a:t>
            </a:r>
          </a:p>
          <a:p>
            <a:endParaRPr lang="en-US" dirty="0" smtClean="0"/>
          </a:p>
          <a:p>
            <a:endParaRPr lang="en-IN" dirty="0"/>
          </a:p>
        </p:txBody>
      </p:sp>
    </p:spTree>
    <p:extLst>
      <p:ext uri="{BB962C8B-B14F-4D97-AF65-F5344CB8AC3E}">
        <p14:creationId xmlns:p14="http://schemas.microsoft.com/office/powerpoint/2010/main" val="243427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AE9D6-E374-4E99-952E-1BF9E53B6ECD}"/>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SYSTEM REQUIREMENTS</a:t>
            </a:r>
            <a:r>
              <a:rPr lang="en-IN"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 xmlns:a16="http://schemas.microsoft.com/office/drawing/2014/main" id="{6D28EACD-B2CA-45DF-912B-5803215971E7}"/>
              </a:ext>
            </a:extLst>
          </p:cNvPr>
          <p:cNvSpPr>
            <a:spLocks noGrp="1"/>
          </p:cNvSpPr>
          <p:nvPr>
            <p:ph idx="1"/>
          </p:nvPr>
        </p:nvSpPr>
        <p:spPr/>
        <p:txBody>
          <a:bodyPr>
            <a:normAutofit fontScale="55000" lnSpcReduction="20000"/>
          </a:bodyPr>
          <a:lstStyle/>
          <a:p>
            <a:pPr marL="0" indent="0" fontAlgn="auto">
              <a:spcAft>
                <a:spcPts val="0"/>
              </a:spcAft>
              <a:buClr>
                <a:schemeClr val="accent3"/>
              </a:buClr>
              <a:buNone/>
              <a:defRPr/>
            </a:pPr>
            <a:r>
              <a:rPr lang="en-US" sz="3200" b="1" dirty="0">
                <a:latin typeface="Times New Roman" pitchFamily="18" charset="0"/>
                <a:cs typeface="Times New Roman" pitchFamily="18" charset="0"/>
              </a:rPr>
              <a:t>Hardware Requirements</a:t>
            </a:r>
            <a:endParaRPr lang="en-US" sz="3200" dirty="0">
              <a:latin typeface="Times New Roman" pitchFamily="18" charset="0"/>
              <a:cs typeface="Times New Roman" pitchFamily="18" charset="0"/>
            </a:endParaRPr>
          </a:p>
          <a:p>
            <a:pPr marL="0" indent="0" fontAlgn="auto">
              <a:spcAft>
                <a:spcPts val="0"/>
              </a:spcAft>
              <a:buClr>
                <a:schemeClr val="accent3"/>
              </a:buClr>
              <a:buNone/>
              <a:defRPr/>
            </a:pPr>
            <a:r>
              <a:rPr lang="en-US" sz="3200" dirty="0">
                <a:latin typeface="Times New Roman" pitchFamily="18" charset="0"/>
                <a:cs typeface="Times New Roman" pitchFamily="18" charset="0"/>
              </a:rPr>
              <a:t> Processor			: Any Processor above 500 </a:t>
            </a:r>
            <a:r>
              <a:rPr lang="en-US" sz="3200" dirty="0" err="1">
                <a:latin typeface="Times New Roman" pitchFamily="18" charset="0"/>
                <a:cs typeface="Times New Roman" pitchFamily="18" charset="0"/>
              </a:rPr>
              <a:t>MHz.</a:t>
            </a:r>
            <a:endParaRPr lang="en-US" sz="3200" dirty="0">
              <a:latin typeface="Times New Roman" pitchFamily="18" charset="0"/>
              <a:cs typeface="Times New Roman" pitchFamily="18" charset="0"/>
            </a:endParaRPr>
          </a:p>
          <a:p>
            <a:pPr marL="0" indent="0" fontAlgn="auto">
              <a:spcAft>
                <a:spcPts val="0"/>
              </a:spcAft>
              <a:buClr>
                <a:schemeClr val="accent3"/>
              </a:buClr>
              <a:buNone/>
              <a:defRPr/>
            </a:pPr>
            <a:r>
              <a:rPr lang="en-US" sz="3200" dirty="0">
                <a:latin typeface="Times New Roman" pitchFamily="18" charset="0"/>
                <a:cs typeface="Times New Roman" pitchFamily="18" charset="0"/>
              </a:rPr>
              <a:t> Ram				: 4 GB</a:t>
            </a:r>
          </a:p>
          <a:p>
            <a:pPr marL="0" indent="0" fontAlgn="auto">
              <a:spcAft>
                <a:spcPts val="0"/>
              </a:spcAft>
              <a:buClr>
                <a:schemeClr val="accent3"/>
              </a:buClr>
              <a:buNone/>
              <a:defRPr/>
            </a:pPr>
            <a:r>
              <a:rPr lang="en-US" sz="3200" dirty="0">
                <a:latin typeface="Times New Roman" pitchFamily="18" charset="0"/>
                <a:cs typeface="Times New Roman" pitchFamily="18" charset="0"/>
              </a:rPr>
              <a:t> Hard Disk			: 4 GB</a:t>
            </a:r>
          </a:p>
          <a:p>
            <a:pPr marL="0" indent="0" fontAlgn="auto">
              <a:spcAft>
                <a:spcPts val="0"/>
              </a:spcAft>
              <a:buClr>
                <a:schemeClr val="accent3"/>
              </a:buClr>
              <a:buNone/>
              <a:defRPr/>
            </a:pPr>
            <a:r>
              <a:rPr lang="en-US" sz="3200" dirty="0">
                <a:latin typeface="Times New Roman" pitchFamily="18" charset="0"/>
                <a:cs typeface="Times New Roman" pitchFamily="18" charset="0"/>
              </a:rPr>
              <a:t> Input device			: Standard Keyboard and Mouse.</a:t>
            </a:r>
          </a:p>
          <a:p>
            <a:pPr marL="0" indent="0" fontAlgn="auto">
              <a:spcAft>
                <a:spcPts val="0"/>
              </a:spcAft>
              <a:buClr>
                <a:schemeClr val="accent3"/>
              </a:buClr>
              <a:buNone/>
              <a:defRPr/>
            </a:pPr>
            <a:r>
              <a:rPr lang="en-US" sz="3200" dirty="0">
                <a:latin typeface="Times New Roman" pitchFamily="18" charset="0"/>
                <a:cs typeface="Times New Roman" pitchFamily="18" charset="0"/>
              </a:rPr>
              <a:t> Output device		: VGA and High Resolution Monitor.</a:t>
            </a:r>
          </a:p>
          <a:p>
            <a:pPr marL="0" indent="0" fontAlgn="auto">
              <a:spcAft>
                <a:spcPts val="0"/>
              </a:spcAft>
              <a:buClr>
                <a:schemeClr val="accent3"/>
              </a:buClr>
              <a:buNone/>
              <a:defRPr/>
            </a:pPr>
            <a:r>
              <a:rPr lang="en-US" sz="3200" b="1" dirty="0">
                <a:latin typeface="Times New Roman" pitchFamily="18" charset="0"/>
                <a:cs typeface="Times New Roman" pitchFamily="18" charset="0"/>
              </a:rPr>
              <a:t>Software Requirements</a:t>
            </a:r>
            <a:endParaRPr lang="en-US" sz="3200" dirty="0">
              <a:latin typeface="Times New Roman" pitchFamily="18" charset="0"/>
              <a:cs typeface="Times New Roman" pitchFamily="18" charset="0"/>
            </a:endParaRPr>
          </a:p>
          <a:p>
            <a:pPr marL="0" indent="0" fontAlgn="auto">
              <a:spcAft>
                <a:spcPts val="0"/>
              </a:spcAft>
              <a:buClr>
                <a:schemeClr val="accent3"/>
              </a:buClr>
              <a:buNone/>
              <a:defRPr/>
            </a:pPr>
            <a:r>
              <a:rPr lang="en-US" sz="3200" dirty="0">
                <a:latin typeface="Times New Roman" pitchFamily="18" charset="0"/>
                <a:cs typeface="Times New Roman" pitchFamily="18" charset="0"/>
              </a:rPr>
              <a:t> Operating System		: Windows 7 or higher</a:t>
            </a:r>
          </a:p>
          <a:p>
            <a:pPr marL="0" indent="0" fontAlgn="auto">
              <a:spcAft>
                <a:spcPts val="0"/>
              </a:spcAft>
              <a:buClr>
                <a:schemeClr val="accent3"/>
              </a:buClr>
              <a:buNone/>
              <a:defRPr/>
            </a:pPr>
            <a:r>
              <a:rPr lang="en-US" sz="3200" dirty="0">
                <a:latin typeface="Times New Roman" pitchFamily="18" charset="0"/>
                <a:cs typeface="Times New Roman" pitchFamily="18" charset="0"/>
              </a:rPr>
              <a:t> Programming		: Jupiter, Python 3.6 and related libraries</a:t>
            </a:r>
          </a:p>
          <a:p>
            <a:pPr marL="0" indent="0">
              <a:buNone/>
            </a:pPr>
            <a:endParaRPr lang="en-IN" dirty="0"/>
          </a:p>
        </p:txBody>
      </p:sp>
    </p:spTree>
    <p:extLst>
      <p:ext uri="{BB962C8B-B14F-4D97-AF65-F5344CB8AC3E}">
        <p14:creationId xmlns:p14="http://schemas.microsoft.com/office/powerpoint/2010/main" val="401892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tf44600913_win32</Template>
  <TotalTime>344</TotalTime>
  <Words>948</Words>
  <Application>Microsoft Office PowerPoint</Application>
  <PresentationFormat>Custom</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Damask</vt:lpstr>
      <vt:lpstr>An Approach for Prediction of Global Terrorism by  using Machine Learning </vt:lpstr>
      <vt:lpstr>Agenda !</vt:lpstr>
      <vt:lpstr>   ABSTRACT  </vt:lpstr>
      <vt:lpstr>OBJECTIVES OF STUDY</vt:lpstr>
      <vt:lpstr>PROBLEM DEFINITION</vt:lpstr>
      <vt:lpstr>SYSTEM STUDY</vt:lpstr>
      <vt:lpstr>SYSTEM ARCHITECTURE</vt:lpstr>
      <vt:lpstr>Data set</vt:lpstr>
      <vt:lpstr>SYSTEM REQUIREMENTS </vt:lpstr>
      <vt:lpstr>FUNCTIONAL REQUIREMENTS</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approach for Prediction of Global Terrorism by using Machine Learning</dc:title>
  <dc:creator>Prasanna</dc:creator>
  <cp:lastModifiedBy>chinnarayapudi</cp:lastModifiedBy>
  <cp:revision>56</cp:revision>
  <dcterms:created xsi:type="dcterms:W3CDTF">2020-09-04T07:56:01Z</dcterms:created>
  <dcterms:modified xsi:type="dcterms:W3CDTF">2020-09-04T18:43:24Z</dcterms:modified>
</cp:coreProperties>
</file>