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7" r:id="rId5"/>
    <p:sldId id="260" r:id="rId6"/>
    <p:sldId id="266" r:id="rId7"/>
    <p:sldId id="261" r:id="rId8"/>
    <p:sldId id="262" r:id="rId9"/>
    <p:sldId id="263" r:id="rId10"/>
    <p:sldId id="264" r:id="rId11"/>
    <p:sldId id="277" r:id="rId12"/>
    <p:sldId id="278" r:id="rId13"/>
    <p:sldId id="280" r:id="rId14"/>
    <p:sldId id="279" r:id="rId15"/>
    <p:sldId id="270" r:id="rId16"/>
    <p:sldId id="271" r:id="rId17"/>
    <p:sldId id="286" r:id="rId18"/>
    <p:sldId id="272" r:id="rId19"/>
    <p:sldId id="287" r:id="rId20"/>
    <p:sldId id="273" r:id="rId21"/>
    <p:sldId id="292" r:id="rId22"/>
    <p:sldId id="288" r:id="rId23"/>
    <p:sldId id="290" r:id="rId24"/>
    <p:sldId id="289" r:id="rId25"/>
    <p:sldId id="291" r:id="rId26"/>
    <p:sldId id="276" r:id="rId27"/>
    <p:sldId id="281" r:id="rId28"/>
    <p:sldId id="282" r:id="rId29"/>
    <p:sldId id="285" r:id="rId30"/>
    <p:sldId id="283" r:id="rId31"/>
    <p:sldId id="284"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173" autoAdjust="0"/>
    <p:restoredTop sz="94660"/>
  </p:normalViewPr>
  <p:slideViewPr>
    <p:cSldViewPr snapToGrid="0">
      <p:cViewPr varScale="1">
        <p:scale>
          <a:sx n="68" d="100"/>
          <a:sy n="68" d="100"/>
        </p:scale>
        <p:origin x="724" y="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83F64-1AE5-4384-9CC4-58A5499B7DF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917005C-C172-4437-84E8-7E7E107D744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F586110-4527-4D3F-8E15-1CF7D656D73B}"/>
              </a:ext>
            </a:extLst>
          </p:cNvPr>
          <p:cNvSpPr>
            <a:spLocks noGrp="1"/>
          </p:cNvSpPr>
          <p:nvPr>
            <p:ph type="dt" sz="half" idx="10"/>
          </p:nvPr>
        </p:nvSpPr>
        <p:spPr/>
        <p:txBody>
          <a:bodyPr/>
          <a:lstStyle/>
          <a:p>
            <a:fld id="{0498BEA2-3812-4086-BD46-89465DCA8779}" type="datetimeFigureOut">
              <a:rPr lang="en-IN" smtClean="0"/>
              <a:t>18-12-2020</a:t>
            </a:fld>
            <a:endParaRPr lang="en-IN"/>
          </a:p>
        </p:txBody>
      </p:sp>
      <p:sp>
        <p:nvSpPr>
          <p:cNvPr id="5" name="Footer Placeholder 4">
            <a:extLst>
              <a:ext uri="{FF2B5EF4-FFF2-40B4-BE49-F238E27FC236}">
                <a16:creationId xmlns:a16="http://schemas.microsoft.com/office/drawing/2014/main" id="{72824B98-A14E-4057-B71F-F8368BB9005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6A9D7EA-6814-45BA-BCD4-8A747EFAC05E}"/>
              </a:ext>
            </a:extLst>
          </p:cNvPr>
          <p:cNvSpPr>
            <a:spLocks noGrp="1"/>
          </p:cNvSpPr>
          <p:nvPr>
            <p:ph type="sldNum" sz="quarter" idx="12"/>
          </p:nvPr>
        </p:nvSpPr>
        <p:spPr/>
        <p:txBody>
          <a:bodyPr/>
          <a:lstStyle/>
          <a:p>
            <a:fld id="{9978AE20-33FD-4F1E-835A-13C8830A5D1D}" type="slidenum">
              <a:rPr lang="en-IN" smtClean="0"/>
              <a:t>‹#›</a:t>
            </a:fld>
            <a:endParaRPr lang="en-IN"/>
          </a:p>
        </p:txBody>
      </p:sp>
    </p:spTree>
    <p:extLst>
      <p:ext uri="{BB962C8B-B14F-4D97-AF65-F5344CB8AC3E}">
        <p14:creationId xmlns:p14="http://schemas.microsoft.com/office/powerpoint/2010/main" val="37625277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9EC42-F2D5-422D-9331-5D2C9024653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8B97DD5-0F7B-4A26-A858-F889051056F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88553FF-9EF8-46DA-B369-4878609C2C3B}"/>
              </a:ext>
            </a:extLst>
          </p:cNvPr>
          <p:cNvSpPr>
            <a:spLocks noGrp="1"/>
          </p:cNvSpPr>
          <p:nvPr>
            <p:ph type="dt" sz="half" idx="10"/>
          </p:nvPr>
        </p:nvSpPr>
        <p:spPr/>
        <p:txBody>
          <a:bodyPr/>
          <a:lstStyle/>
          <a:p>
            <a:fld id="{0498BEA2-3812-4086-BD46-89465DCA8779}" type="datetimeFigureOut">
              <a:rPr lang="en-IN" smtClean="0"/>
              <a:t>18-12-2020</a:t>
            </a:fld>
            <a:endParaRPr lang="en-IN"/>
          </a:p>
        </p:txBody>
      </p:sp>
      <p:sp>
        <p:nvSpPr>
          <p:cNvPr id="5" name="Footer Placeholder 4">
            <a:extLst>
              <a:ext uri="{FF2B5EF4-FFF2-40B4-BE49-F238E27FC236}">
                <a16:creationId xmlns:a16="http://schemas.microsoft.com/office/drawing/2014/main" id="{F1178D21-C398-4B8A-869A-EB0BF94C021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D84EC3C-D9E5-4210-A485-A8096AD2DD54}"/>
              </a:ext>
            </a:extLst>
          </p:cNvPr>
          <p:cNvSpPr>
            <a:spLocks noGrp="1"/>
          </p:cNvSpPr>
          <p:nvPr>
            <p:ph type="sldNum" sz="quarter" idx="12"/>
          </p:nvPr>
        </p:nvSpPr>
        <p:spPr/>
        <p:txBody>
          <a:bodyPr/>
          <a:lstStyle/>
          <a:p>
            <a:fld id="{9978AE20-33FD-4F1E-835A-13C8830A5D1D}" type="slidenum">
              <a:rPr lang="en-IN" smtClean="0"/>
              <a:t>‹#›</a:t>
            </a:fld>
            <a:endParaRPr lang="en-IN"/>
          </a:p>
        </p:txBody>
      </p:sp>
    </p:spTree>
    <p:extLst>
      <p:ext uri="{BB962C8B-B14F-4D97-AF65-F5344CB8AC3E}">
        <p14:creationId xmlns:p14="http://schemas.microsoft.com/office/powerpoint/2010/main" val="5744586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4E0CDD0-4536-408E-8A20-F48AF40AE9F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096D86F-5A83-4C3E-AC1E-DD31D60AAA6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B13FF61-4C35-4F33-B707-A9173E1B0395}"/>
              </a:ext>
            </a:extLst>
          </p:cNvPr>
          <p:cNvSpPr>
            <a:spLocks noGrp="1"/>
          </p:cNvSpPr>
          <p:nvPr>
            <p:ph type="dt" sz="half" idx="10"/>
          </p:nvPr>
        </p:nvSpPr>
        <p:spPr/>
        <p:txBody>
          <a:bodyPr/>
          <a:lstStyle/>
          <a:p>
            <a:fld id="{0498BEA2-3812-4086-BD46-89465DCA8779}" type="datetimeFigureOut">
              <a:rPr lang="en-IN" smtClean="0"/>
              <a:t>18-12-2020</a:t>
            </a:fld>
            <a:endParaRPr lang="en-IN"/>
          </a:p>
        </p:txBody>
      </p:sp>
      <p:sp>
        <p:nvSpPr>
          <p:cNvPr id="5" name="Footer Placeholder 4">
            <a:extLst>
              <a:ext uri="{FF2B5EF4-FFF2-40B4-BE49-F238E27FC236}">
                <a16:creationId xmlns:a16="http://schemas.microsoft.com/office/drawing/2014/main" id="{323F555A-4E5E-4452-B9D4-76AB356A6D4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3C5C84B-3307-4DEA-B54D-2344CAA34147}"/>
              </a:ext>
            </a:extLst>
          </p:cNvPr>
          <p:cNvSpPr>
            <a:spLocks noGrp="1"/>
          </p:cNvSpPr>
          <p:nvPr>
            <p:ph type="sldNum" sz="quarter" idx="12"/>
          </p:nvPr>
        </p:nvSpPr>
        <p:spPr/>
        <p:txBody>
          <a:bodyPr/>
          <a:lstStyle/>
          <a:p>
            <a:fld id="{9978AE20-33FD-4F1E-835A-13C8830A5D1D}" type="slidenum">
              <a:rPr lang="en-IN" smtClean="0"/>
              <a:t>‹#›</a:t>
            </a:fld>
            <a:endParaRPr lang="en-IN"/>
          </a:p>
        </p:txBody>
      </p:sp>
    </p:spTree>
    <p:extLst>
      <p:ext uri="{BB962C8B-B14F-4D97-AF65-F5344CB8AC3E}">
        <p14:creationId xmlns:p14="http://schemas.microsoft.com/office/powerpoint/2010/main" val="3999093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0A51A-323B-425D-800F-97FE157572A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9BF9D07-AF2B-4121-A920-9EC833D3EE7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5383F8C-F010-41AD-8AB0-91AAE0195E37}"/>
              </a:ext>
            </a:extLst>
          </p:cNvPr>
          <p:cNvSpPr>
            <a:spLocks noGrp="1"/>
          </p:cNvSpPr>
          <p:nvPr>
            <p:ph type="dt" sz="half" idx="10"/>
          </p:nvPr>
        </p:nvSpPr>
        <p:spPr/>
        <p:txBody>
          <a:bodyPr/>
          <a:lstStyle/>
          <a:p>
            <a:fld id="{0498BEA2-3812-4086-BD46-89465DCA8779}" type="datetimeFigureOut">
              <a:rPr lang="en-IN" smtClean="0"/>
              <a:t>18-12-2020</a:t>
            </a:fld>
            <a:endParaRPr lang="en-IN"/>
          </a:p>
        </p:txBody>
      </p:sp>
      <p:sp>
        <p:nvSpPr>
          <p:cNvPr id="5" name="Footer Placeholder 4">
            <a:extLst>
              <a:ext uri="{FF2B5EF4-FFF2-40B4-BE49-F238E27FC236}">
                <a16:creationId xmlns:a16="http://schemas.microsoft.com/office/drawing/2014/main" id="{552DC3F6-67C5-45A5-B0ED-BEC6AEABB58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0F6F75B-07D2-4964-AF7D-6D7E7C9D8B03}"/>
              </a:ext>
            </a:extLst>
          </p:cNvPr>
          <p:cNvSpPr>
            <a:spLocks noGrp="1"/>
          </p:cNvSpPr>
          <p:nvPr>
            <p:ph type="sldNum" sz="quarter" idx="12"/>
          </p:nvPr>
        </p:nvSpPr>
        <p:spPr/>
        <p:txBody>
          <a:bodyPr/>
          <a:lstStyle/>
          <a:p>
            <a:fld id="{9978AE20-33FD-4F1E-835A-13C8830A5D1D}" type="slidenum">
              <a:rPr lang="en-IN" smtClean="0"/>
              <a:t>‹#›</a:t>
            </a:fld>
            <a:endParaRPr lang="en-IN"/>
          </a:p>
        </p:txBody>
      </p:sp>
    </p:spTree>
    <p:extLst>
      <p:ext uri="{BB962C8B-B14F-4D97-AF65-F5344CB8AC3E}">
        <p14:creationId xmlns:p14="http://schemas.microsoft.com/office/powerpoint/2010/main" val="25144213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F55A0F-AB66-4217-AA39-92348ACD2CD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7806DBD-55AE-4F49-8C41-8C776CCE43B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0A5750A-9B71-46CF-BD06-3BDC0D8399CB}"/>
              </a:ext>
            </a:extLst>
          </p:cNvPr>
          <p:cNvSpPr>
            <a:spLocks noGrp="1"/>
          </p:cNvSpPr>
          <p:nvPr>
            <p:ph type="dt" sz="half" idx="10"/>
          </p:nvPr>
        </p:nvSpPr>
        <p:spPr/>
        <p:txBody>
          <a:bodyPr/>
          <a:lstStyle/>
          <a:p>
            <a:fld id="{0498BEA2-3812-4086-BD46-89465DCA8779}" type="datetimeFigureOut">
              <a:rPr lang="en-IN" smtClean="0"/>
              <a:t>18-12-2020</a:t>
            </a:fld>
            <a:endParaRPr lang="en-IN"/>
          </a:p>
        </p:txBody>
      </p:sp>
      <p:sp>
        <p:nvSpPr>
          <p:cNvPr id="5" name="Footer Placeholder 4">
            <a:extLst>
              <a:ext uri="{FF2B5EF4-FFF2-40B4-BE49-F238E27FC236}">
                <a16:creationId xmlns:a16="http://schemas.microsoft.com/office/drawing/2014/main" id="{1ACFC7D1-904A-4BCF-B2A1-5B964740DE5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F0CEB06-A2DC-4AEF-867B-C8D7E1EB39D3}"/>
              </a:ext>
            </a:extLst>
          </p:cNvPr>
          <p:cNvSpPr>
            <a:spLocks noGrp="1"/>
          </p:cNvSpPr>
          <p:nvPr>
            <p:ph type="sldNum" sz="quarter" idx="12"/>
          </p:nvPr>
        </p:nvSpPr>
        <p:spPr/>
        <p:txBody>
          <a:bodyPr/>
          <a:lstStyle/>
          <a:p>
            <a:fld id="{9978AE20-33FD-4F1E-835A-13C8830A5D1D}" type="slidenum">
              <a:rPr lang="en-IN" smtClean="0"/>
              <a:t>‹#›</a:t>
            </a:fld>
            <a:endParaRPr lang="en-IN"/>
          </a:p>
        </p:txBody>
      </p:sp>
    </p:spTree>
    <p:extLst>
      <p:ext uri="{BB962C8B-B14F-4D97-AF65-F5344CB8AC3E}">
        <p14:creationId xmlns:p14="http://schemas.microsoft.com/office/powerpoint/2010/main" val="8569017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4460A-BA51-4BEB-9563-F7F9748C6C2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6DA26F0-F69D-40F9-891E-2D36408E8B1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CA91382-3652-4716-9C1C-7580F761719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4785870-0155-4A0B-AAD8-4C20CF5D9387}"/>
              </a:ext>
            </a:extLst>
          </p:cNvPr>
          <p:cNvSpPr>
            <a:spLocks noGrp="1"/>
          </p:cNvSpPr>
          <p:nvPr>
            <p:ph type="dt" sz="half" idx="10"/>
          </p:nvPr>
        </p:nvSpPr>
        <p:spPr/>
        <p:txBody>
          <a:bodyPr/>
          <a:lstStyle/>
          <a:p>
            <a:fld id="{0498BEA2-3812-4086-BD46-89465DCA8779}" type="datetimeFigureOut">
              <a:rPr lang="en-IN" smtClean="0"/>
              <a:t>18-12-2020</a:t>
            </a:fld>
            <a:endParaRPr lang="en-IN"/>
          </a:p>
        </p:txBody>
      </p:sp>
      <p:sp>
        <p:nvSpPr>
          <p:cNvPr id="6" name="Footer Placeholder 5">
            <a:extLst>
              <a:ext uri="{FF2B5EF4-FFF2-40B4-BE49-F238E27FC236}">
                <a16:creationId xmlns:a16="http://schemas.microsoft.com/office/drawing/2014/main" id="{FD690B8B-6F29-4B91-A11C-E5A28E60CBE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E4888E6-082F-43B6-9880-E3758341E7E9}"/>
              </a:ext>
            </a:extLst>
          </p:cNvPr>
          <p:cNvSpPr>
            <a:spLocks noGrp="1"/>
          </p:cNvSpPr>
          <p:nvPr>
            <p:ph type="sldNum" sz="quarter" idx="12"/>
          </p:nvPr>
        </p:nvSpPr>
        <p:spPr/>
        <p:txBody>
          <a:bodyPr/>
          <a:lstStyle/>
          <a:p>
            <a:fld id="{9978AE20-33FD-4F1E-835A-13C8830A5D1D}" type="slidenum">
              <a:rPr lang="en-IN" smtClean="0"/>
              <a:t>‹#›</a:t>
            </a:fld>
            <a:endParaRPr lang="en-IN"/>
          </a:p>
        </p:txBody>
      </p:sp>
    </p:spTree>
    <p:extLst>
      <p:ext uri="{BB962C8B-B14F-4D97-AF65-F5344CB8AC3E}">
        <p14:creationId xmlns:p14="http://schemas.microsoft.com/office/powerpoint/2010/main" val="15542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296B0-F1E1-4184-BAA1-A0006F443EB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5379FF7-37E7-4EFB-A292-4303079D13C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5319555-C152-426B-97F0-AA729560543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ED82261-6694-4C64-8453-2723A358972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EC06465-8D81-476E-981A-88F03F2031D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148D9A9-A0B6-486D-A566-93343A504964}"/>
              </a:ext>
            </a:extLst>
          </p:cNvPr>
          <p:cNvSpPr>
            <a:spLocks noGrp="1"/>
          </p:cNvSpPr>
          <p:nvPr>
            <p:ph type="dt" sz="half" idx="10"/>
          </p:nvPr>
        </p:nvSpPr>
        <p:spPr/>
        <p:txBody>
          <a:bodyPr/>
          <a:lstStyle/>
          <a:p>
            <a:fld id="{0498BEA2-3812-4086-BD46-89465DCA8779}" type="datetimeFigureOut">
              <a:rPr lang="en-IN" smtClean="0"/>
              <a:t>18-12-2020</a:t>
            </a:fld>
            <a:endParaRPr lang="en-IN"/>
          </a:p>
        </p:txBody>
      </p:sp>
      <p:sp>
        <p:nvSpPr>
          <p:cNvPr id="8" name="Footer Placeholder 7">
            <a:extLst>
              <a:ext uri="{FF2B5EF4-FFF2-40B4-BE49-F238E27FC236}">
                <a16:creationId xmlns:a16="http://schemas.microsoft.com/office/drawing/2014/main" id="{A211EA86-BD21-4AC0-995D-FE0925021DD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07C151F-BE44-4C2C-AA00-693E168EFCFC}"/>
              </a:ext>
            </a:extLst>
          </p:cNvPr>
          <p:cNvSpPr>
            <a:spLocks noGrp="1"/>
          </p:cNvSpPr>
          <p:nvPr>
            <p:ph type="sldNum" sz="quarter" idx="12"/>
          </p:nvPr>
        </p:nvSpPr>
        <p:spPr/>
        <p:txBody>
          <a:bodyPr/>
          <a:lstStyle/>
          <a:p>
            <a:fld id="{9978AE20-33FD-4F1E-835A-13C8830A5D1D}" type="slidenum">
              <a:rPr lang="en-IN" smtClean="0"/>
              <a:t>‹#›</a:t>
            </a:fld>
            <a:endParaRPr lang="en-IN"/>
          </a:p>
        </p:txBody>
      </p:sp>
    </p:spTree>
    <p:extLst>
      <p:ext uri="{BB962C8B-B14F-4D97-AF65-F5344CB8AC3E}">
        <p14:creationId xmlns:p14="http://schemas.microsoft.com/office/powerpoint/2010/main" val="6889981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F98F1-75CC-48AD-A500-62EB292FADA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7E25961-500D-4D44-957F-153284486FE7}"/>
              </a:ext>
            </a:extLst>
          </p:cNvPr>
          <p:cNvSpPr>
            <a:spLocks noGrp="1"/>
          </p:cNvSpPr>
          <p:nvPr>
            <p:ph type="dt" sz="half" idx="10"/>
          </p:nvPr>
        </p:nvSpPr>
        <p:spPr/>
        <p:txBody>
          <a:bodyPr/>
          <a:lstStyle/>
          <a:p>
            <a:fld id="{0498BEA2-3812-4086-BD46-89465DCA8779}" type="datetimeFigureOut">
              <a:rPr lang="en-IN" smtClean="0"/>
              <a:t>18-12-2020</a:t>
            </a:fld>
            <a:endParaRPr lang="en-IN"/>
          </a:p>
        </p:txBody>
      </p:sp>
      <p:sp>
        <p:nvSpPr>
          <p:cNvPr id="4" name="Footer Placeholder 3">
            <a:extLst>
              <a:ext uri="{FF2B5EF4-FFF2-40B4-BE49-F238E27FC236}">
                <a16:creationId xmlns:a16="http://schemas.microsoft.com/office/drawing/2014/main" id="{B4376EDC-FAC6-4369-9F19-ECC0D8EF262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EF568B6-783F-4800-95E7-DF48CDD3AA4D}"/>
              </a:ext>
            </a:extLst>
          </p:cNvPr>
          <p:cNvSpPr>
            <a:spLocks noGrp="1"/>
          </p:cNvSpPr>
          <p:nvPr>
            <p:ph type="sldNum" sz="quarter" idx="12"/>
          </p:nvPr>
        </p:nvSpPr>
        <p:spPr/>
        <p:txBody>
          <a:bodyPr/>
          <a:lstStyle/>
          <a:p>
            <a:fld id="{9978AE20-33FD-4F1E-835A-13C8830A5D1D}" type="slidenum">
              <a:rPr lang="en-IN" smtClean="0"/>
              <a:t>‹#›</a:t>
            </a:fld>
            <a:endParaRPr lang="en-IN"/>
          </a:p>
        </p:txBody>
      </p:sp>
    </p:spTree>
    <p:extLst>
      <p:ext uri="{BB962C8B-B14F-4D97-AF65-F5344CB8AC3E}">
        <p14:creationId xmlns:p14="http://schemas.microsoft.com/office/powerpoint/2010/main" val="26769500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3937008-CF81-42DC-8923-AD697ED1AE6C}"/>
              </a:ext>
            </a:extLst>
          </p:cNvPr>
          <p:cNvSpPr>
            <a:spLocks noGrp="1"/>
          </p:cNvSpPr>
          <p:nvPr>
            <p:ph type="dt" sz="half" idx="10"/>
          </p:nvPr>
        </p:nvSpPr>
        <p:spPr/>
        <p:txBody>
          <a:bodyPr/>
          <a:lstStyle/>
          <a:p>
            <a:fld id="{0498BEA2-3812-4086-BD46-89465DCA8779}" type="datetimeFigureOut">
              <a:rPr lang="en-IN" smtClean="0"/>
              <a:t>18-12-2020</a:t>
            </a:fld>
            <a:endParaRPr lang="en-IN"/>
          </a:p>
        </p:txBody>
      </p:sp>
      <p:sp>
        <p:nvSpPr>
          <p:cNvPr id="3" name="Footer Placeholder 2">
            <a:extLst>
              <a:ext uri="{FF2B5EF4-FFF2-40B4-BE49-F238E27FC236}">
                <a16:creationId xmlns:a16="http://schemas.microsoft.com/office/drawing/2014/main" id="{711F9ED3-46EC-4EDC-95DB-0235A758439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B336FAC-BC5E-430E-8FD4-1F4EC8E09432}"/>
              </a:ext>
            </a:extLst>
          </p:cNvPr>
          <p:cNvSpPr>
            <a:spLocks noGrp="1"/>
          </p:cNvSpPr>
          <p:nvPr>
            <p:ph type="sldNum" sz="quarter" idx="12"/>
          </p:nvPr>
        </p:nvSpPr>
        <p:spPr/>
        <p:txBody>
          <a:bodyPr/>
          <a:lstStyle/>
          <a:p>
            <a:fld id="{9978AE20-33FD-4F1E-835A-13C8830A5D1D}" type="slidenum">
              <a:rPr lang="en-IN" smtClean="0"/>
              <a:t>‹#›</a:t>
            </a:fld>
            <a:endParaRPr lang="en-IN"/>
          </a:p>
        </p:txBody>
      </p:sp>
    </p:spTree>
    <p:extLst>
      <p:ext uri="{BB962C8B-B14F-4D97-AF65-F5344CB8AC3E}">
        <p14:creationId xmlns:p14="http://schemas.microsoft.com/office/powerpoint/2010/main" val="17106452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751DF-3D28-47C4-A144-4FFD9A20337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B4290D8-53BA-41B6-BD1B-5B936F80A55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4FBD5B1-A377-47ED-A842-FDE2CD6B536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76BD2C1-8BA2-49B1-827A-9CA9B12802D8}"/>
              </a:ext>
            </a:extLst>
          </p:cNvPr>
          <p:cNvSpPr>
            <a:spLocks noGrp="1"/>
          </p:cNvSpPr>
          <p:nvPr>
            <p:ph type="dt" sz="half" idx="10"/>
          </p:nvPr>
        </p:nvSpPr>
        <p:spPr/>
        <p:txBody>
          <a:bodyPr/>
          <a:lstStyle/>
          <a:p>
            <a:fld id="{0498BEA2-3812-4086-BD46-89465DCA8779}" type="datetimeFigureOut">
              <a:rPr lang="en-IN" smtClean="0"/>
              <a:t>18-12-2020</a:t>
            </a:fld>
            <a:endParaRPr lang="en-IN"/>
          </a:p>
        </p:txBody>
      </p:sp>
      <p:sp>
        <p:nvSpPr>
          <p:cNvPr id="6" name="Footer Placeholder 5">
            <a:extLst>
              <a:ext uri="{FF2B5EF4-FFF2-40B4-BE49-F238E27FC236}">
                <a16:creationId xmlns:a16="http://schemas.microsoft.com/office/drawing/2014/main" id="{1740515E-8A84-458F-ABD4-E7CCC551754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7ADB5A4-72CC-49BA-8E6E-BBB875907249}"/>
              </a:ext>
            </a:extLst>
          </p:cNvPr>
          <p:cNvSpPr>
            <a:spLocks noGrp="1"/>
          </p:cNvSpPr>
          <p:nvPr>
            <p:ph type="sldNum" sz="quarter" idx="12"/>
          </p:nvPr>
        </p:nvSpPr>
        <p:spPr/>
        <p:txBody>
          <a:bodyPr/>
          <a:lstStyle/>
          <a:p>
            <a:fld id="{9978AE20-33FD-4F1E-835A-13C8830A5D1D}" type="slidenum">
              <a:rPr lang="en-IN" smtClean="0"/>
              <a:t>‹#›</a:t>
            </a:fld>
            <a:endParaRPr lang="en-IN"/>
          </a:p>
        </p:txBody>
      </p:sp>
    </p:spTree>
    <p:extLst>
      <p:ext uri="{BB962C8B-B14F-4D97-AF65-F5344CB8AC3E}">
        <p14:creationId xmlns:p14="http://schemas.microsoft.com/office/powerpoint/2010/main" val="6462406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8DADEB-C1A7-44F0-8A35-0BCDB52456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AC3E161-185E-4BA5-AB62-1DBEDF32A66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784D6F3-0930-4914-84CB-85969122B3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F88AFDF-43A7-4374-BF7A-228A3F1C5F67}"/>
              </a:ext>
            </a:extLst>
          </p:cNvPr>
          <p:cNvSpPr>
            <a:spLocks noGrp="1"/>
          </p:cNvSpPr>
          <p:nvPr>
            <p:ph type="dt" sz="half" idx="10"/>
          </p:nvPr>
        </p:nvSpPr>
        <p:spPr/>
        <p:txBody>
          <a:bodyPr/>
          <a:lstStyle/>
          <a:p>
            <a:fld id="{0498BEA2-3812-4086-BD46-89465DCA8779}" type="datetimeFigureOut">
              <a:rPr lang="en-IN" smtClean="0"/>
              <a:t>18-12-2020</a:t>
            </a:fld>
            <a:endParaRPr lang="en-IN"/>
          </a:p>
        </p:txBody>
      </p:sp>
      <p:sp>
        <p:nvSpPr>
          <p:cNvPr id="6" name="Footer Placeholder 5">
            <a:extLst>
              <a:ext uri="{FF2B5EF4-FFF2-40B4-BE49-F238E27FC236}">
                <a16:creationId xmlns:a16="http://schemas.microsoft.com/office/drawing/2014/main" id="{08589926-7BF4-4603-B8CD-C9DADBC7EE8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8084B40-5BFE-4E5F-BF92-781D0B410025}"/>
              </a:ext>
            </a:extLst>
          </p:cNvPr>
          <p:cNvSpPr>
            <a:spLocks noGrp="1"/>
          </p:cNvSpPr>
          <p:nvPr>
            <p:ph type="sldNum" sz="quarter" idx="12"/>
          </p:nvPr>
        </p:nvSpPr>
        <p:spPr/>
        <p:txBody>
          <a:bodyPr/>
          <a:lstStyle/>
          <a:p>
            <a:fld id="{9978AE20-33FD-4F1E-835A-13C8830A5D1D}" type="slidenum">
              <a:rPr lang="en-IN" smtClean="0"/>
              <a:t>‹#›</a:t>
            </a:fld>
            <a:endParaRPr lang="en-IN"/>
          </a:p>
        </p:txBody>
      </p:sp>
    </p:spTree>
    <p:extLst>
      <p:ext uri="{BB962C8B-B14F-4D97-AF65-F5344CB8AC3E}">
        <p14:creationId xmlns:p14="http://schemas.microsoft.com/office/powerpoint/2010/main" val="17627557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bg2">
                <a:lumMod val="90000"/>
              </a:schemeClr>
            </a:gs>
            <a:gs pos="43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F6D7E6F-99E7-4C84-8B82-D9FE3F3C658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5503E68-3B98-480C-BE36-46B8F26192D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1A507F4-410A-4CF4-B834-BB1AA6BA9C3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98BEA2-3812-4086-BD46-89465DCA8779}" type="datetimeFigureOut">
              <a:rPr lang="en-IN" smtClean="0"/>
              <a:t>18-12-2020</a:t>
            </a:fld>
            <a:endParaRPr lang="en-IN"/>
          </a:p>
        </p:txBody>
      </p:sp>
      <p:sp>
        <p:nvSpPr>
          <p:cNvPr id="5" name="Footer Placeholder 4">
            <a:extLst>
              <a:ext uri="{FF2B5EF4-FFF2-40B4-BE49-F238E27FC236}">
                <a16:creationId xmlns:a16="http://schemas.microsoft.com/office/drawing/2014/main" id="{0C6F3725-9FA8-4A18-BF4E-981310E580C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93AC038-58C9-424D-A187-9CD7E1FFFD1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978AE20-33FD-4F1E-835A-13C8830A5D1D}" type="slidenum">
              <a:rPr lang="en-IN" smtClean="0"/>
              <a:t>‹#›</a:t>
            </a:fld>
            <a:endParaRPr lang="en-IN"/>
          </a:p>
        </p:txBody>
      </p:sp>
    </p:spTree>
    <p:extLst>
      <p:ext uri="{BB962C8B-B14F-4D97-AF65-F5344CB8AC3E}">
        <p14:creationId xmlns:p14="http://schemas.microsoft.com/office/powerpoint/2010/main" val="3223605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en.wikipedia.org/wiki/Pattern_recognition" TargetMode="External"/><Relationship Id="rId2" Type="http://schemas.openxmlformats.org/officeDocument/2006/relationships/hyperlink" Target="https://en.wikipedia.org/wiki/Statistics" TargetMode="External"/><Relationship Id="rId1" Type="http://schemas.openxmlformats.org/officeDocument/2006/relationships/slideLayout" Target="../slideLayouts/slideLayout2.xml"/><Relationship Id="rId5" Type="http://schemas.openxmlformats.org/officeDocument/2006/relationships/hyperlink" Target="https://en.wikipedia.org/wiki/Features_(pattern_recognition)" TargetMode="External"/><Relationship Id="rId4" Type="http://schemas.openxmlformats.org/officeDocument/2006/relationships/hyperlink" Target="https://en.wikipedia.org/wiki/Linear_combination" TargetMode="External"/></Relationships>
</file>

<file path=ppt/slides/_rels/slide2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 Id="rId5" Type="http://schemas.openxmlformats.org/officeDocument/2006/relationships/image" Target="../media/image9.jpeg"/><Relationship Id="rId4" Type="http://schemas.openxmlformats.org/officeDocument/2006/relationships/image" Target="../media/image8.jpe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en.wikipedia.org/wiki/Spatial_database#Geodatabase"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7">
            <a:extLst>
              <a:ext uri="{FF2B5EF4-FFF2-40B4-BE49-F238E27FC236}">
                <a16:creationId xmlns:a16="http://schemas.microsoft.com/office/drawing/2014/main" id="{D2C4BFA1-2075-4901-9E24-E41D1FDD51F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55481" y="498348"/>
            <a:ext cx="9902663" cy="5861304"/>
            <a:chOff x="1155481" y="498348"/>
            <a:chExt cx="9902663" cy="5861304"/>
          </a:xfrm>
        </p:grpSpPr>
        <p:sp>
          <p:nvSpPr>
            <p:cNvPr id="9" name="Oval 5">
              <a:extLst>
                <a:ext uri="{FF2B5EF4-FFF2-40B4-BE49-F238E27FC236}">
                  <a16:creationId xmlns:a16="http://schemas.microsoft.com/office/drawing/2014/main" id="{985A7375-E3AF-4F5C-85AE-17E8832952C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55481" y="498348"/>
              <a:ext cx="5861304" cy="5861304"/>
            </a:xfrm>
            <a:prstGeom prst="ellipse">
              <a:avLst/>
            </a:prstGeom>
            <a:solidFill>
              <a:schemeClr val="accent1">
                <a:alpha val="55000"/>
              </a:schemeClr>
            </a:solidFill>
            <a:ln>
              <a:noFill/>
            </a:ln>
          </p:spPr>
        </p:sp>
        <p:sp>
          <p:nvSpPr>
            <p:cNvPr id="14" name="Oval 9">
              <a:extLst>
                <a:ext uri="{FF2B5EF4-FFF2-40B4-BE49-F238E27FC236}">
                  <a16:creationId xmlns:a16="http://schemas.microsoft.com/office/drawing/2014/main" id="{F0307F65-8304-4FA8-A841-D4D7625411B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5196840" y="498348"/>
              <a:ext cx="5861304" cy="5861304"/>
            </a:xfrm>
            <a:prstGeom prst="ellipse">
              <a:avLst/>
            </a:prstGeom>
            <a:solidFill>
              <a:schemeClr val="accent1">
                <a:alpha val="55000"/>
              </a:schemeClr>
            </a:solidFill>
            <a:ln>
              <a:noFill/>
            </a:ln>
          </p:spPr>
        </p:sp>
        <p:sp>
          <p:nvSpPr>
            <p:cNvPr id="11" name="Oval 5">
              <a:extLst>
                <a:ext uri="{FF2B5EF4-FFF2-40B4-BE49-F238E27FC236}">
                  <a16:creationId xmlns:a16="http://schemas.microsoft.com/office/drawing/2014/main" id="{C8B8394C-136F-4E05-A002-D93A5E79CD5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3165348" y="498348"/>
              <a:ext cx="5861304" cy="5861304"/>
            </a:xfrm>
            <a:prstGeom prst="ellipse">
              <a:avLst/>
            </a:prstGeom>
            <a:solidFill>
              <a:schemeClr val="accent1">
                <a:alpha val="70000"/>
              </a:schemeClr>
            </a:solidFill>
            <a:ln>
              <a:noFill/>
            </a:ln>
          </p:spPr>
        </p:sp>
      </p:grpSp>
      <p:sp>
        <p:nvSpPr>
          <p:cNvPr id="13" name="Rectangle 12">
            <a:extLst>
              <a:ext uri="{FF2B5EF4-FFF2-40B4-BE49-F238E27FC236}">
                <a16:creationId xmlns:a16="http://schemas.microsoft.com/office/drawing/2014/main" id="{053FB2EE-284F-4C87-AB3D-BBF87A9FAB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514600"/>
            <a:ext cx="12192000"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CCFDDC3A-9AFE-4810-9A7D-F93ED10DDF9D}"/>
              </a:ext>
            </a:extLst>
          </p:cNvPr>
          <p:cNvSpPr>
            <a:spLocks noGrp="1"/>
          </p:cNvSpPr>
          <p:nvPr>
            <p:ph type="ctrTitle"/>
          </p:nvPr>
        </p:nvSpPr>
        <p:spPr>
          <a:xfrm>
            <a:off x="884255" y="2514600"/>
            <a:ext cx="9783745" cy="1643126"/>
          </a:xfrm>
        </p:spPr>
        <p:txBody>
          <a:bodyPr anchor="ctr">
            <a:normAutofit fontScale="90000"/>
          </a:bodyPr>
          <a:lstStyle/>
          <a:p>
            <a:r>
              <a:rPr lang="en-IN" sz="4000" b="1" dirty="0">
                <a:solidFill>
                  <a:schemeClr val="bg2"/>
                </a:solidFill>
                <a:latin typeface="Times New Roman" panose="02020603050405020304" pitchFamily="18" charset="0"/>
                <a:cs typeface="Times New Roman" panose="02020603050405020304" pitchFamily="18" charset="0"/>
              </a:rPr>
              <a:t>AN APPROACH FOR PREDICTION OF </a:t>
            </a:r>
            <a:br>
              <a:rPr lang="en-IN" sz="4000" b="1" dirty="0">
                <a:solidFill>
                  <a:schemeClr val="bg2"/>
                </a:solidFill>
                <a:latin typeface="Times New Roman" panose="02020603050405020304" pitchFamily="18" charset="0"/>
                <a:cs typeface="Times New Roman" panose="02020603050405020304" pitchFamily="18" charset="0"/>
              </a:rPr>
            </a:br>
            <a:r>
              <a:rPr lang="en-IN" sz="4000" b="1" dirty="0">
                <a:solidFill>
                  <a:schemeClr val="bg2"/>
                </a:solidFill>
                <a:latin typeface="Times New Roman" panose="02020603050405020304" pitchFamily="18" charset="0"/>
                <a:cs typeface="Times New Roman" panose="02020603050405020304" pitchFamily="18" charset="0"/>
              </a:rPr>
              <a:t>GLOBAL TERRORISM BY USING MACHINE LEARNING</a:t>
            </a:r>
          </a:p>
        </p:txBody>
      </p:sp>
      <p:sp>
        <p:nvSpPr>
          <p:cNvPr id="3" name="Subtitle 2">
            <a:extLst>
              <a:ext uri="{FF2B5EF4-FFF2-40B4-BE49-F238E27FC236}">
                <a16:creationId xmlns:a16="http://schemas.microsoft.com/office/drawing/2014/main" id="{FEF1183D-5E56-4D22-B2FA-4E82BC1260EC}"/>
              </a:ext>
            </a:extLst>
          </p:cNvPr>
          <p:cNvSpPr>
            <a:spLocks noGrp="1"/>
          </p:cNvSpPr>
          <p:nvPr>
            <p:ph type="subTitle" idx="1"/>
          </p:nvPr>
        </p:nvSpPr>
        <p:spPr>
          <a:xfrm>
            <a:off x="1524000" y="4495800"/>
            <a:ext cx="9144000" cy="1863852"/>
          </a:xfrm>
        </p:spPr>
        <p:txBody>
          <a:bodyPr>
            <a:normAutofit/>
          </a:bodyPr>
          <a:lstStyle/>
          <a:p>
            <a:r>
              <a:rPr lang="en-IN" sz="1800" dirty="0">
                <a:latin typeface="Times New Roman" panose="02020603050405020304" pitchFamily="18" charset="0"/>
                <a:cs typeface="Times New Roman" panose="02020603050405020304" pitchFamily="18" charset="0"/>
              </a:rPr>
              <a:t>                                              Guided by:- </a:t>
            </a:r>
            <a:r>
              <a:rPr lang="en-IN" sz="1800" dirty="0" err="1">
                <a:latin typeface="Times New Roman" panose="02020603050405020304" pitchFamily="18" charset="0"/>
                <a:cs typeface="Times New Roman" panose="02020603050405020304" pitchFamily="18" charset="0"/>
              </a:rPr>
              <a:t>Dr.Y.Md.Riyazuddin</a:t>
            </a:r>
            <a:endParaRPr lang="en-IN" sz="1800" dirty="0">
              <a:latin typeface="Times New Roman" panose="02020603050405020304" pitchFamily="18" charset="0"/>
              <a:cs typeface="Times New Roman" panose="02020603050405020304" pitchFamily="18" charset="0"/>
            </a:endParaRPr>
          </a:p>
          <a:p>
            <a:r>
              <a:rPr lang="en-IN" sz="1800" dirty="0">
                <a:latin typeface="Times New Roman" panose="02020603050405020304" pitchFamily="18" charset="0"/>
                <a:cs typeface="Times New Roman" panose="02020603050405020304" pitchFamily="18" charset="0"/>
              </a:rPr>
              <a:t>  			    221710310037     </a:t>
            </a:r>
            <a:r>
              <a:rPr lang="en-IN" sz="1800" dirty="0" err="1">
                <a:latin typeface="Times New Roman" panose="02020603050405020304" pitchFamily="18" charset="0"/>
                <a:cs typeface="Times New Roman" panose="02020603050405020304" pitchFamily="18" charset="0"/>
              </a:rPr>
              <a:t>M.Laxmi</a:t>
            </a:r>
            <a:r>
              <a:rPr lang="en-IN" sz="1800" dirty="0">
                <a:latin typeface="Times New Roman" panose="02020603050405020304" pitchFamily="18" charset="0"/>
                <a:cs typeface="Times New Roman" panose="02020603050405020304" pitchFamily="18" charset="0"/>
              </a:rPr>
              <a:t> Prasanna</a:t>
            </a:r>
          </a:p>
          <a:p>
            <a:r>
              <a:rPr lang="en-IN" sz="1800" dirty="0">
                <a:latin typeface="Times New Roman" panose="02020603050405020304" pitchFamily="18" charset="0"/>
                <a:cs typeface="Times New Roman" panose="02020603050405020304" pitchFamily="18" charset="0"/>
              </a:rPr>
              <a:t>	                                                 221710310043     </a:t>
            </a:r>
            <a:r>
              <a:rPr lang="en-IN" sz="1800" dirty="0" err="1">
                <a:latin typeface="Times New Roman" panose="02020603050405020304" pitchFamily="18" charset="0"/>
                <a:cs typeface="Times New Roman" panose="02020603050405020304" pitchFamily="18" charset="0"/>
              </a:rPr>
              <a:t>M.RangaBhagavan</a:t>
            </a:r>
            <a:r>
              <a:rPr lang="en-IN" sz="1800" dirty="0">
                <a:latin typeface="Times New Roman" panose="02020603050405020304" pitchFamily="18" charset="0"/>
                <a:cs typeface="Times New Roman" panose="02020603050405020304" pitchFamily="18" charset="0"/>
              </a:rPr>
              <a:t> Reddy</a:t>
            </a:r>
          </a:p>
          <a:p>
            <a:r>
              <a:rPr lang="en-IN" sz="1800" dirty="0">
                <a:latin typeface="Times New Roman" panose="02020603050405020304" pitchFamily="18" charset="0"/>
                <a:cs typeface="Times New Roman" panose="02020603050405020304" pitchFamily="18" charset="0"/>
              </a:rPr>
              <a:t>	                                                    221710310057  </a:t>
            </a:r>
            <a:r>
              <a:rPr lang="en-IN" sz="1800" dirty="0" err="1">
                <a:latin typeface="Times New Roman" panose="02020603050405020304" pitchFamily="18" charset="0"/>
                <a:cs typeface="Times New Roman" panose="02020603050405020304" pitchFamily="18" charset="0"/>
              </a:rPr>
              <a:t>Rayapudi</a:t>
            </a:r>
            <a:r>
              <a:rPr lang="en-IN" sz="1800" dirty="0">
                <a:latin typeface="Times New Roman" panose="02020603050405020304" pitchFamily="18" charset="0"/>
                <a:cs typeface="Times New Roman" panose="02020603050405020304" pitchFamily="18" charset="0"/>
              </a:rPr>
              <a:t> Krishna </a:t>
            </a:r>
            <a:r>
              <a:rPr lang="en-IN" sz="1800" dirty="0" err="1">
                <a:latin typeface="Times New Roman" panose="02020603050405020304" pitchFamily="18" charset="0"/>
                <a:cs typeface="Times New Roman" panose="02020603050405020304" pitchFamily="18" charset="0"/>
              </a:rPr>
              <a:t>Chaithanya</a:t>
            </a:r>
            <a:r>
              <a:rPr lang="en-IN" sz="1800" dirty="0">
                <a:latin typeface="Times New Roman" panose="02020603050405020304" pitchFamily="18" charset="0"/>
                <a:cs typeface="Times New Roman" panose="02020603050405020304" pitchFamily="18" charset="0"/>
              </a:rPr>
              <a:t> </a:t>
            </a:r>
          </a:p>
          <a:p>
            <a:r>
              <a:rPr lang="en-IN" sz="1800" dirty="0">
                <a:latin typeface="Times New Roman" panose="02020603050405020304" pitchFamily="18" charset="0"/>
                <a:cs typeface="Times New Roman" panose="02020603050405020304" pitchFamily="18" charset="0"/>
              </a:rPr>
              <a:t>                                                          221710310048  Namburi Rohith Reddy</a:t>
            </a:r>
          </a:p>
        </p:txBody>
      </p:sp>
    </p:spTree>
    <p:extLst>
      <p:ext uri="{BB962C8B-B14F-4D97-AF65-F5344CB8AC3E}">
        <p14:creationId xmlns:p14="http://schemas.microsoft.com/office/powerpoint/2010/main" val="240419718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55CF2-34B4-449D-987F-2D3A18911992}"/>
              </a:ext>
            </a:extLst>
          </p:cNvPr>
          <p:cNvSpPr>
            <a:spLocks noGrp="1"/>
          </p:cNvSpPr>
          <p:nvPr>
            <p:ph type="title"/>
          </p:nvPr>
        </p:nvSpPr>
        <p:spPr/>
        <p:txBody>
          <a:bodyPr>
            <a:normAutofit/>
          </a:bodyPr>
          <a:lstStyle/>
          <a:p>
            <a:r>
              <a:rPr lang="en-US" altLang="en-US" sz="3600" b="1" dirty="0">
                <a:latin typeface="Times New Roman" panose="02020603050405020304" pitchFamily="18" charset="0"/>
                <a:cs typeface="Times New Roman" panose="02020603050405020304" pitchFamily="18" charset="0"/>
              </a:rPr>
              <a:t>FUNCTIONAL REQUIREMENTS</a:t>
            </a:r>
            <a:endParaRPr lang="en-IN" sz="3600" dirty="0"/>
          </a:p>
        </p:txBody>
      </p:sp>
      <p:sp>
        <p:nvSpPr>
          <p:cNvPr id="3" name="Content Placeholder 2">
            <a:extLst>
              <a:ext uri="{FF2B5EF4-FFF2-40B4-BE49-F238E27FC236}">
                <a16:creationId xmlns:a16="http://schemas.microsoft.com/office/drawing/2014/main" id="{945BE92D-584B-48E7-A0BD-CB9B0692A32D}"/>
              </a:ext>
            </a:extLst>
          </p:cNvPr>
          <p:cNvSpPr>
            <a:spLocks noGrp="1"/>
          </p:cNvSpPr>
          <p:nvPr>
            <p:ph idx="1"/>
          </p:nvPr>
        </p:nvSpPr>
        <p:spPr/>
        <p:txBody>
          <a:bodyPr>
            <a:noAutofit/>
          </a:bodyPr>
          <a:lstStyle/>
          <a:p>
            <a:pPr marL="0" indent="0" algn="just" fontAlgn="auto">
              <a:spcAft>
                <a:spcPts val="0"/>
              </a:spcAft>
              <a:buClr>
                <a:schemeClr val="accent3"/>
              </a:buClr>
              <a:buNone/>
              <a:defRPr/>
            </a:pPr>
            <a:r>
              <a:rPr lang="en-US" sz="2400" b="1" dirty="0">
                <a:latin typeface="Times New Roman" panose="02020603050405020304" pitchFamily="18" charset="0"/>
                <a:cs typeface="Times New Roman" panose="02020603050405020304" pitchFamily="18" charset="0"/>
              </a:rPr>
              <a:t>DATA COLLECTION</a:t>
            </a:r>
            <a:endParaRPr lang="en-US" sz="2400" dirty="0">
              <a:latin typeface="Times New Roman" panose="02020603050405020304" pitchFamily="18" charset="0"/>
              <a:cs typeface="Times New Roman" panose="02020603050405020304" pitchFamily="18" charset="0"/>
            </a:endParaRPr>
          </a:p>
          <a:p>
            <a:pPr marL="0" indent="0" algn="just">
              <a:buClr>
                <a:schemeClr val="accent3"/>
              </a:buClr>
              <a:buNone/>
              <a:defRPr/>
            </a:pPr>
            <a:r>
              <a:rPr lang="en-US" sz="2400" dirty="0">
                <a:latin typeface="Times New Roman" panose="02020603050405020304" pitchFamily="18" charset="0"/>
                <a:cs typeface="Times New Roman" panose="02020603050405020304" pitchFamily="18" charset="0"/>
              </a:rPr>
              <a:t>The data collection process involves the selection of quality data for analysis. Here we used ,GTD.</a:t>
            </a:r>
          </a:p>
          <a:p>
            <a:pPr marL="0" indent="0" algn="just">
              <a:buClr>
                <a:schemeClr val="accent3"/>
              </a:buClr>
              <a:buNone/>
              <a:defRPr/>
            </a:pPr>
            <a:r>
              <a:rPr lang="en-US" sz="2400" dirty="0">
                <a:latin typeface="Times New Roman" panose="02020603050405020304" pitchFamily="18" charset="0"/>
                <a:cs typeface="Times New Roman" panose="02020603050405020304" pitchFamily="18" charset="0"/>
              </a:rPr>
              <a:t>The GTD holds 180000 data assaults by terrorists having more than 40 factors for every occurrence, that made this dataset as "right now finest exhaustive unsorted information dependent upon psychological militant occasions on the planet. </a:t>
            </a:r>
          </a:p>
          <a:p>
            <a:pPr marL="0" indent="0" algn="just">
              <a:buClr>
                <a:schemeClr val="accent3"/>
              </a:buClr>
              <a:buNone/>
              <a:defRPr/>
            </a:pPr>
            <a:endParaRPr lang="en-US" sz="2400" dirty="0">
              <a:latin typeface="Times New Roman" panose="02020603050405020304" pitchFamily="18" charset="0"/>
              <a:cs typeface="Times New Roman" panose="02020603050405020304" pitchFamily="18" charset="0"/>
            </a:endParaRPr>
          </a:p>
          <a:p>
            <a:pPr marL="0" indent="0" algn="just" fontAlgn="auto">
              <a:spcAft>
                <a:spcPts val="0"/>
              </a:spcAft>
              <a:buClr>
                <a:schemeClr val="accent3"/>
              </a:buClr>
              <a:buNone/>
              <a:defRPr/>
            </a:pPr>
            <a:r>
              <a:rPr lang="en-US" sz="2400" b="1" dirty="0">
                <a:latin typeface="Times New Roman" panose="02020603050405020304" pitchFamily="18" charset="0"/>
                <a:cs typeface="Times New Roman" panose="02020603050405020304" pitchFamily="18" charset="0"/>
              </a:rPr>
              <a:t>DATA VISUALIZATION</a:t>
            </a:r>
            <a:endParaRPr lang="en-US" sz="2400" dirty="0">
              <a:latin typeface="Times New Roman" panose="02020603050405020304" pitchFamily="18" charset="0"/>
              <a:cs typeface="Times New Roman" panose="02020603050405020304" pitchFamily="18" charset="0"/>
            </a:endParaRPr>
          </a:p>
          <a:p>
            <a:pPr marL="0" indent="0" algn="just">
              <a:buClr>
                <a:schemeClr val="accent3"/>
              </a:buClr>
              <a:buNone/>
              <a:defRPr/>
            </a:pPr>
            <a:r>
              <a:rPr lang="en-US" sz="2400" dirty="0">
                <a:latin typeface="Times New Roman" panose="02020603050405020304" pitchFamily="18" charset="0"/>
                <a:cs typeface="Times New Roman" panose="02020603050405020304" pitchFamily="18" charset="0"/>
              </a:rPr>
              <a:t>A large amount of information represented in graphic form is easier to understand and analyze. Some companies specify that a data analyst must know how to create slides, diagrams, charts, and templates. In our approach, the all the questions are visualized in graphical format for better viewing.</a:t>
            </a:r>
          </a:p>
          <a:p>
            <a:pPr marL="0" indent="0">
              <a:buNone/>
            </a:pPr>
            <a:endParaRPr lang="en-IN" sz="2400" dirty="0"/>
          </a:p>
        </p:txBody>
      </p:sp>
    </p:spTree>
    <p:extLst>
      <p:ext uri="{BB962C8B-B14F-4D97-AF65-F5344CB8AC3E}">
        <p14:creationId xmlns:p14="http://schemas.microsoft.com/office/powerpoint/2010/main" val="40219697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384D7-464A-4A8F-B8DA-3A09E1C73186}"/>
              </a:ext>
            </a:extLst>
          </p:cNvPr>
          <p:cNvSpPr>
            <a:spLocks noGrp="1"/>
          </p:cNvSpPr>
          <p:nvPr>
            <p:ph type="title"/>
          </p:nvPr>
        </p:nvSpPr>
        <p:spPr/>
        <p:txBody>
          <a:bodyPr>
            <a:normAutofit/>
          </a:bodyPr>
          <a:lstStyle/>
          <a:p>
            <a:r>
              <a:rPr lang="en-US" sz="3600" b="1" dirty="0">
                <a:effectLst/>
                <a:latin typeface="Times New Roman" panose="02020603050405020304" pitchFamily="18" charset="0"/>
                <a:ea typeface="Times New Roman" panose="02020603050405020304" pitchFamily="18" charset="0"/>
              </a:rPr>
              <a:t>FEASIBILITY STUDY</a:t>
            </a:r>
            <a:endParaRPr lang="en-IN" sz="3600" dirty="0"/>
          </a:p>
        </p:txBody>
      </p:sp>
      <p:sp>
        <p:nvSpPr>
          <p:cNvPr id="3" name="Content Placeholder 2">
            <a:extLst>
              <a:ext uri="{FF2B5EF4-FFF2-40B4-BE49-F238E27FC236}">
                <a16:creationId xmlns:a16="http://schemas.microsoft.com/office/drawing/2014/main" id="{5EB91606-E26C-4BFF-BC97-BB570F4B6BFC}"/>
              </a:ext>
            </a:extLst>
          </p:cNvPr>
          <p:cNvSpPr>
            <a:spLocks noGrp="1"/>
          </p:cNvSpPr>
          <p:nvPr>
            <p:ph idx="1"/>
          </p:nvPr>
        </p:nvSpPr>
        <p:spPr/>
        <p:txBody>
          <a:bodyPr>
            <a:normAutofit/>
          </a:bodyPr>
          <a:lstStyle/>
          <a:p>
            <a:pPr algn="just"/>
            <a:r>
              <a:rPr lang="en-US" sz="2400" dirty="0">
                <a:effectLst/>
                <a:latin typeface="Times New Roman" panose="02020603050405020304" pitchFamily="18" charset="0"/>
                <a:ea typeface="Times New Roman" panose="02020603050405020304" pitchFamily="18" charset="0"/>
              </a:rPr>
              <a:t>The feasibility of the project is analyzed in this phase and business proposal is put forth with a very general plan for the project and some cost estimates. During system analysis the feasibility study of the proposed system is to be carried out. This is to ensure that the proposed system is not a burden to the company.  For feasibility analysis, some understanding of the major requirements for the system is essential.</a:t>
            </a:r>
          </a:p>
          <a:p>
            <a:pPr algn="just">
              <a:lnSpc>
                <a:spcPct val="150000"/>
              </a:lnSpc>
              <a:tabLst>
                <a:tab pos="502920" algn="l"/>
              </a:tabLst>
            </a:pPr>
            <a:r>
              <a:rPr lang="en-US" sz="2400" dirty="0">
                <a:latin typeface="Times New Roman" panose="02020603050405020304" pitchFamily="18" charset="0"/>
              </a:rPr>
              <a:t>ECONOMICAL FEASIBILITY</a:t>
            </a:r>
            <a:endParaRPr lang="en-IN" sz="2400" dirty="0">
              <a:latin typeface="Times New Roman" panose="02020603050405020304" pitchFamily="18" charset="0"/>
            </a:endParaRPr>
          </a:p>
          <a:p>
            <a:pPr algn="just">
              <a:lnSpc>
                <a:spcPct val="150000"/>
              </a:lnSpc>
              <a:tabLst>
                <a:tab pos="502920" algn="l"/>
              </a:tabLst>
            </a:pPr>
            <a:r>
              <a:rPr lang="en-US" sz="2400" dirty="0">
                <a:latin typeface="Times New Roman" panose="02020603050405020304" pitchFamily="18" charset="0"/>
              </a:rPr>
              <a:t>TECHNICAL FEASIBILITY</a:t>
            </a:r>
            <a:endParaRPr lang="en-IN" sz="2400" dirty="0">
              <a:latin typeface="Times New Roman" panose="02020603050405020304" pitchFamily="18" charset="0"/>
            </a:endParaRPr>
          </a:p>
          <a:p>
            <a:pPr algn="just">
              <a:lnSpc>
                <a:spcPct val="150000"/>
              </a:lnSpc>
              <a:spcAft>
                <a:spcPts val="1200"/>
              </a:spcAft>
              <a:tabLst>
                <a:tab pos="502920" algn="l"/>
              </a:tabLst>
            </a:pPr>
            <a:r>
              <a:rPr lang="en-US" sz="2400" dirty="0">
                <a:latin typeface="Times New Roman" panose="02020603050405020304" pitchFamily="18" charset="0"/>
              </a:rPr>
              <a:t>SOCIAL FEASIBILITY</a:t>
            </a:r>
            <a:endParaRPr lang="en-IN" sz="2400" dirty="0">
              <a:latin typeface="Times New Roman" panose="02020603050405020304" pitchFamily="18" charset="0"/>
            </a:endParaRPr>
          </a:p>
          <a:p>
            <a:endParaRPr lang="en-IN" sz="2400" dirty="0"/>
          </a:p>
        </p:txBody>
      </p:sp>
    </p:spTree>
    <p:extLst>
      <p:ext uri="{BB962C8B-B14F-4D97-AF65-F5344CB8AC3E}">
        <p14:creationId xmlns:p14="http://schemas.microsoft.com/office/powerpoint/2010/main" val="31136067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98350E-253D-4C02-BC26-17E142077E73}"/>
              </a:ext>
            </a:extLst>
          </p:cNvPr>
          <p:cNvSpPr>
            <a:spLocks noGrp="1"/>
          </p:cNvSpPr>
          <p:nvPr>
            <p:ph type="title"/>
          </p:nvPr>
        </p:nvSpPr>
        <p:spPr/>
        <p:txBody>
          <a:bodyPr>
            <a:normAutofit/>
          </a:bodyPr>
          <a:lstStyle/>
          <a:p>
            <a:r>
              <a:rPr lang="en-US" sz="3600" b="1" dirty="0">
                <a:effectLst/>
                <a:latin typeface="Times New Roman" panose="02020603050405020304" pitchFamily="18" charset="0"/>
                <a:ea typeface="Times New Roman" panose="02020603050405020304" pitchFamily="18" charset="0"/>
              </a:rPr>
              <a:t>ECONOMICAL FEASIBILITY</a:t>
            </a:r>
            <a:endParaRPr lang="en-IN" sz="3600" dirty="0"/>
          </a:p>
        </p:txBody>
      </p:sp>
      <p:sp>
        <p:nvSpPr>
          <p:cNvPr id="3" name="Content Placeholder 2">
            <a:extLst>
              <a:ext uri="{FF2B5EF4-FFF2-40B4-BE49-F238E27FC236}">
                <a16:creationId xmlns:a16="http://schemas.microsoft.com/office/drawing/2014/main" id="{CAC30476-35B5-4F83-B2ED-916522F1B025}"/>
              </a:ext>
            </a:extLst>
          </p:cNvPr>
          <p:cNvSpPr>
            <a:spLocks noGrp="1"/>
          </p:cNvSpPr>
          <p:nvPr>
            <p:ph idx="1"/>
          </p:nvPr>
        </p:nvSpPr>
        <p:spPr/>
        <p:txBody>
          <a:bodyPr>
            <a:normAutofit/>
          </a:bodyPr>
          <a:lstStyle/>
          <a:p>
            <a:r>
              <a:rPr lang="en-US" dirty="0">
                <a:effectLst/>
                <a:latin typeface="Times New Roman" panose="02020603050405020304" pitchFamily="18" charset="0"/>
                <a:ea typeface="Times New Roman" panose="02020603050405020304" pitchFamily="18" charset="0"/>
              </a:rPr>
              <a:t>This study is carried out to check the economic impact that the system will have on the organization. The amount of fund that the company can pour into the research and development of the system is limited. The expenditures must be justified. Thus the developed system as well within the budget and this was achieved because most of the technologies used are freely available. Only the customized products had to be purchased. </a:t>
            </a:r>
            <a:endParaRPr lang="en-IN" dirty="0"/>
          </a:p>
        </p:txBody>
      </p:sp>
    </p:spTree>
    <p:extLst>
      <p:ext uri="{BB962C8B-B14F-4D97-AF65-F5344CB8AC3E}">
        <p14:creationId xmlns:p14="http://schemas.microsoft.com/office/powerpoint/2010/main" val="19162317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C34893-1002-4C91-975C-77DD21C0609E}"/>
              </a:ext>
            </a:extLst>
          </p:cNvPr>
          <p:cNvSpPr>
            <a:spLocks noGrp="1"/>
          </p:cNvSpPr>
          <p:nvPr>
            <p:ph type="title"/>
          </p:nvPr>
        </p:nvSpPr>
        <p:spPr/>
        <p:txBody>
          <a:bodyPr>
            <a:normAutofit/>
          </a:bodyPr>
          <a:lstStyle/>
          <a:p>
            <a:r>
              <a:rPr lang="en-US" sz="3600" b="1" dirty="0">
                <a:effectLst/>
                <a:latin typeface="Times New Roman" panose="02020603050405020304" pitchFamily="18" charset="0"/>
                <a:ea typeface="Times New Roman" panose="02020603050405020304" pitchFamily="18" charset="0"/>
                <a:cs typeface="Times New Roman" panose="02020603050405020304" pitchFamily="18" charset="0"/>
              </a:rPr>
              <a:t>TECHNICAL FEASIBILITY</a:t>
            </a:r>
            <a:endParaRPr lang="en-IN" sz="3600" dirty="0"/>
          </a:p>
        </p:txBody>
      </p:sp>
      <p:sp>
        <p:nvSpPr>
          <p:cNvPr id="3" name="Content Placeholder 2">
            <a:extLst>
              <a:ext uri="{FF2B5EF4-FFF2-40B4-BE49-F238E27FC236}">
                <a16:creationId xmlns:a16="http://schemas.microsoft.com/office/drawing/2014/main" id="{EEBD12CB-A0B3-45A7-9E2B-9427EA98F6CC}"/>
              </a:ext>
            </a:extLst>
          </p:cNvPr>
          <p:cNvSpPr>
            <a:spLocks noGrp="1"/>
          </p:cNvSpPr>
          <p:nvPr>
            <p:ph idx="1"/>
          </p:nvPr>
        </p:nvSpPr>
        <p:spPr/>
        <p:txBody>
          <a:bodyPr>
            <a:normAutofit/>
          </a:bodyPr>
          <a:lstStyle/>
          <a:p>
            <a:r>
              <a:rPr lang="en-US" dirty="0">
                <a:effectLst/>
                <a:latin typeface="Times New Roman" panose="02020603050405020304" pitchFamily="18" charset="0"/>
                <a:ea typeface="Times New Roman" panose="02020603050405020304" pitchFamily="18" charset="0"/>
              </a:rPr>
              <a:t>This study is carried out to check the technical feasibility, that is, the technical requirements of the system. Any system developed must not have a high demand on the available technical resources. This will lead to high demands on the available technical resources. This will lead to high demands being placed on the client. The developed system must have a modest requirement, as only minimal or null changes are required for implementing this system. </a:t>
            </a:r>
            <a:endParaRPr lang="en-IN" dirty="0"/>
          </a:p>
        </p:txBody>
      </p:sp>
    </p:spTree>
    <p:extLst>
      <p:ext uri="{BB962C8B-B14F-4D97-AF65-F5344CB8AC3E}">
        <p14:creationId xmlns:p14="http://schemas.microsoft.com/office/powerpoint/2010/main" val="16595490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5584E-3DFD-492A-9533-EDE8B9B0A1D3}"/>
              </a:ext>
            </a:extLst>
          </p:cNvPr>
          <p:cNvSpPr>
            <a:spLocks noGrp="1"/>
          </p:cNvSpPr>
          <p:nvPr>
            <p:ph type="title"/>
          </p:nvPr>
        </p:nvSpPr>
        <p:spPr>
          <a:xfrm>
            <a:off x="1046374" y="365125"/>
            <a:ext cx="10307425" cy="1325563"/>
          </a:xfrm>
        </p:spPr>
        <p:txBody>
          <a:bodyPr>
            <a:normAutofit/>
          </a:bodyPr>
          <a:lstStyle/>
          <a:p>
            <a:r>
              <a:rPr lang="en-US" sz="3600" b="1" dirty="0">
                <a:effectLst/>
                <a:latin typeface="Times New Roman" panose="02020603050405020304" pitchFamily="18" charset="0"/>
                <a:ea typeface="Times New Roman" panose="02020603050405020304" pitchFamily="18" charset="0"/>
              </a:rPr>
              <a:t>SOCIAL FEASIBILITY</a:t>
            </a:r>
            <a:endParaRPr lang="en-IN" sz="3600" dirty="0"/>
          </a:p>
        </p:txBody>
      </p:sp>
      <p:sp>
        <p:nvSpPr>
          <p:cNvPr id="3" name="Content Placeholder 2">
            <a:extLst>
              <a:ext uri="{FF2B5EF4-FFF2-40B4-BE49-F238E27FC236}">
                <a16:creationId xmlns:a16="http://schemas.microsoft.com/office/drawing/2014/main" id="{EE3B2392-E598-47F5-8CF8-7FCDB8F080EC}"/>
              </a:ext>
            </a:extLst>
          </p:cNvPr>
          <p:cNvSpPr>
            <a:spLocks noGrp="1"/>
          </p:cNvSpPr>
          <p:nvPr>
            <p:ph idx="1"/>
          </p:nvPr>
        </p:nvSpPr>
        <p:spPr/>
        <p:txBody>
          <a:bodyPr>
            <a:normAutofit/>
          </a:bodyPr>
          <a:lstStyle/>
          <a:p>
            <a:r>
              <a:rPr lang="en-US" dirty="0">
                <a:effectLst/>
                <a:latin typeface="Times New Roman" panose="02020603050405020304" pitchFamily="18" charset="0"/>
                <a:ea typeface="Times New Roman" panose="02020603050405020304" pitchFamily="18" charset="0"/>
              </a:rPr>
              <a:t>The aspect of study is to check the level of acceptance of the system by the user. This includes the process of training the user to use the system efficiently. The user must not feel threatened by the system, instead must accept it as a necessity. The level of acceptance by the users solely depends on the methods that are employed to educate the user about the system and to make him familiar with it. His level of confidence must be raised so that he is also able to make some constructive criticism, which is welcomed, as he is the final user of the system.</a:t>
            </a:r>
            <a:endParaRPr lang="en-IN" dirty="0"/>
          </a:p>
        </p:txBody>
      </p:sp>
    </p:spTree>
    <p:extLst>
      <p:ext uri="{BB962C8B-B14F-4D97-AF65-F5344CB8AC3E}">
        <p14:creationId xmlns:p14="http://schemas.microsoft.com/office/powerpoint/2010/main" val="14888546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B4358-A7EA-4D8D-A663-2747423541E8}"/>
              </a:ext>
            </a:extLst>
          </p:cNvPr>
          <p:cNvSpPr>
            <a:spLocks noGrp="1"/>
          </p:cNvSpPr>
          <p:nvPr>
            <p:ph type="title"/>
          </p:nvPr>
        </p:nvSpPr>
        <p:spPr/>
        <p:txBody>
          <a:bodyPr>
            <a:normAutofit/>
          </a:bodyPr>
          <a:lstStyle/>
          <a:p>
            <a:r>
              <a:rPr lang="en-IN" sz="3600" b="1" dirty="0">
                <a:latin typeface="Times New Roman" panose="02020603050405020304" pitchFamily="18" charset="0"/>
                <a:cs typeface="Times New Roman" panose="02020603050405020304" pitchFamily="18" charset="0"/>
              </a:rPr>
              <a:t>ALGORITHMS USED</a:t>
            </a:r>
          </a:p>
        </p:txBody>
      </p:sp>
      <p:sp>
        <p:nvSpPr>
          <p:cNvPr id="3" name="Content Placeholder 2">
            <a:extLst>
              <a:ext uri="{FF2B5EF4-FFF2-40B4-BE49-F238E27FC236}">
                <a16:creationId xmlns:a16="http://schemas.microsoft.com/office/drawing/2014/main" id="{3648D5B7-36B0-4AFA-8B4F-DCB667B12683}"/>
              </a:ext>
            </a:extLst>
          </p:cNvPr>
          <p:cNvSpPr>
            <a:spLocks noGrp="1"/>
          </p:cNvSpPr>
          <p:nvPr>
            <p:ph idx="1"/>
          </p:nvPr>
        </p:nvSpPr>
        <p:spPr/>
        <p:txBody>
          <a:bodyPr>
            <a:normAutofit/>
          </a:bodyPr>
          <a:lstStyle/>
          <a:p>
            <a:r>
              <a:rPr lang="en-US" dirty="0">
                <a:latin typeface="Times New Roman" panose="02020603050405020304" pitchFamily="18" charset="0"/>
                <a:cs typeface="Times New Roman" panose="02020603050405020304" pitchFamily="18" charset="0"/>
              </a:rPr>
              <a:t>Logistic regression </a:t>
            </a:r>
          </a:p>
          <a:p>
            <a:r>
              <a:rPr lang="en-US" dirty="0">
                <a:latin typeface="Times New Roman" panose="02020603050405020304" pitchFamily="18" charset="0"/>
                <a:cs typeface="Times New Roman" panose="02020603050405020304" pitchFamily="18" charset="0"/>
              </a:rPr>
              <a:t>K- Nearest Neighbors</a:t>
            </a:r>
          </a:p>
          <a:p>
            <a:r>
              <a:rPr lang="en-US" dirty="0">
                <a:latin typeface="Times New Roman" panose="02020603050405020304" pitchFamily="18" charset="0"/>
                <a:cs typeface="Times New Roman" panose="02020603050405020304" pitchFamily="18" charset="0"/>
              </a:rPr>
              <a:t>Linear Discriminant Analysis (LDA)</a:t>
            </a:r>
          </a:p>
          <a:p>
            <a:r>
              <a:rPr lang="en-US" dirty="0">
                <a:latin typeface="Times New Roman" panose="02020603050405020304" pitchFamily="18" charset="0"/>
                <a:cs typeface="Times New Roman" panose="02020603050405020304" pitchFamily="18" charset="0"/>
              </a:rPr>
              <a:t>Decision tree </a:t>
            </a:r>
          </a:p>
          <a:p>
            <a:r>
              <a:rPr lang="en-US" dirty="0">
                <a:latin typeface="Times New Roman" panose="02020603050405020304" pitchFamily="18" charset="0"/>
                <a:cs typeface="Times New Roman" panose="02020603050405020304" pitchFamily="18" charset="0"/>
              </a:rPr>
              <a:t>Support vector machine (SVM)</a:t>
            </a:r>
          </a:p>
        </p:txBody>
      </p:sp>
      <p:pic>
        <p:nvPicPr>
          <p:cNvPr id="7" name="Picture 6">
            <a:extLst>
              <a:ext uri="{FF2B5EF4-FFF2-40B4-BE49-F238E27FC236}">
                <a16:creationId xmlns:a16="http://schemas.microsoft.com/office/drawing/2014/main" id="{69AD1F23-3302-4265-8B5E-78E2DF9B85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42371" y="1690688"/>
            <a:ext cx="4790229" cy="2950590"/>
          </a:xfrm>
          <a:prstGeom prst="rect">
            <a:avLst/>
          </a:prstGeom>
        </p:spPr>
      </p:pic>
    </p:spTree>
    <p:extLst>
      <p:ext uri="{BB962C8B-B14F-4D97-AF65-F5344CB8AC3E}">
        <p14:creationId xmlns:p14="http://schemas.microsoft.com/office/powerpoint/2010/main" val="42229728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4F49E-B13B-45C5-9FDC-93FDB9621506}"/>
              </a:ext>
            </a:extLst>
          </p:cNvPr>
          <p:cNvSpPr>
            <a:spLocks noGrp="1"/>
          </p:cNvSpPr>
          <p:nvPr>
            <p:ph type="title"/>
          </p:nvPr>
        </p:nvSpPr>
        <p:spPr/>
        <p:txBody>
          <a:bodyPr>
            <a:normAutofit/>
          </a:bodyPr>
          <a:lstStyle/>
          <a:p>
            <a:r>
              <a:rPr lang="en-US" sz="3600" b="1" dirty="0">
                <a:latin typeface="Times New Roman" panose="02020603050405020304" pitchFamily="18" charset="0"/>
                <a:cs typeface="Times New Roman" panose="02020603050405020304" pitchFamily="18" charset="0"/>
              </a:rPr>
              <a:t>Logistic Regression </a:t>
            </a:r>
            <a:endParaRPr lang="en-IN"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87BF99A-4E2B-4929-9F69-6D65BD4461B3}"/>
              </a:ext>
            </a:extLst>
          </p:cNvPr>
          <p:cNvSpPr>
            <a:spLocks noGrp="1"/>
          </p:cNvSpPr>
          <p:nvPr>
            <p:ph idx="1"/>
          </p:nvPr>
        </p:nvSpPr>
        <p:spPr/>
        <p:txBody>
          <a:bodyPr>
            <a:normAutofit/>
          </a:bodyPr>
          <a:lstStyle/>
          <a:p>
            <a:pPr algn="just"/>
            <a:r>
              <a:rPr lang="en-US" b="0" i="0" dirty="0">
                <a:solidFill>
                  <a:srgbClr val="000000"/>
                </a:solidFill>
                <a:effectLst/>
                <a:latin typeface="Times New Roman" panose="02020603050405020304" pitchFamily="18" charset="0"/>
                <a:cs typeface="Times New Roman" panose="02020603050405020304" pitchFamily="18" charset="0"/>
              </a:rPr>
              <a:t>Logistic regression is a supervised learning classification algorithm used to predict the probability of a target variable. The nature of target or dependent variable is dichotomous, which means there would be only two possible classes.</a:t>
            </a:r>
          </a:p>
          <a:p>
            <a:pPr algn="just"/>
            <a:r>
              <a:rPr lang="en-US" b="0" i="0" dirty="0">
                <a:solidFill>
                  <a:srgbClr val="000000"/>
                </a:solidFill>
                <a:effectLst/>
                <a:latin typeface="Times New Roman" panose="02020603050405020304" pitchFamily="18" charset="0"/>
                <a:cs typeface="Times New Roman" panose="02020603050405020304" pitchFamily="18" charset="0"/>
              </a:rPr>
              <a:t>In simple words, the dependent variable is binary in nature having data coded as either 1 (stands for success/yes) or 0 (stands for failure/no).</a:t>
            </a:r>
          </a:p>
          <a:p>
            <a:pPr algn="just"/>
            <a:r>
              <a:rPr lang="en-US" b="0" i="0" dirty="0">
                <a:solidFill>
                  <a:srgbClr val="000000"/>
                </a:solidFill>
                <a:effectLst/>
                <a:latin typeface="Times New Roman" panose="02020603050405020304" pitchFamily="18" charset="0"/>
                <a:cs typeface="Times New Roman" panose="02020603050405020304" pitchFamily="18" charset="0"/>
              </a:rPr>
              <a:t>Mathematically, a logistic regression model predicts P(Y=1) as a function of X. It is one of the simplest ML algorithms that can be used for various classification problems such as spam detection, Diabetes prediction, cancer detection etc.</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804357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E97B5A7-D3D0-455F-BE5E-03923C4F927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17802" y="1595486"/>
            <a:ext cx="8556396" cy="3667027"/>
          </a:xfrm>
        </p:spPr>
      </p:pic>
    </p:spTree>
    <p:extLst>
      <p:ext uri="{BB962C8B-B14F-4D97-AF65-F5344CB8AC3E}">
        <p14:creationId xmlns:p14="http://schemas.microsoft.com/office/powerpoint/2010/main" val="36301918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64C2A6-D6C1-4BF6-B8FD-949174B777E8}"/>
              </a:ext>
            </a:extLst>
          </p:cNvPr>
          <p:cNvSpPr>
            <a:spLocks noGrp="1"/>
          </p:cNvSpPr>
          <p:nvPr>
            <p:ph type="title"/>
          </p:nvPr>
        </p:nvSpPr>
        <p:spPr/>
        <p:txBody>
          <a:bodyPr>
            <a:normAutofit/>
          </a:bodyPr>
          <a:lstStyle/>
          <a:p>
            <a:r>
              <a:rPr lang="en-US" sz="3600" b="1" dirty="0">
                <a:latin typeface="Times New Roman" panose="02020603050405020304" pitchFamily="18" charset="0"/>
                <a:cs typeface="Times New Roman" panose="02020603050405020304" pitchFamily="18" charset="0"/>
              </a:rPr>
              <a:t>K- Nearest Neighbors</a:t>
            </a:r>
            <a:endParaRPr lang="en-IN" sz="3600" b="1" dirty="0"/>
          </a:p>
        </p:txBody>
      </p:sp>
      <p:sp>
        <p:nvSpPr>
          <p:cNvPr id="3" name="Content Placeholder 2">
            <a:extLst>
              <a:ext uri="{FF2B5EF4-FFF2-40B4-BE49-F238E27FC236}">
                <a16:creationId xmlns:a16="http://schemas.microsoft.com/office/drawing/2014/main" id="{A11EB928-4B60-48ED-8656-C74EB84D0B5E}"/>
              </a:ext>
            </a:extLst>
          </p:cNvPr>
          <p:cNvSpPr>
            <a:spLocks noGrp="1"/>
          </p:cNvSpPr>
          <p:nvPr>
            <p:ph idx="1"/>
          </p:nvPr>
        </p:nvSpPr>
        <p:spPr>
          <a:xfrm>
            <a:off x="838200" y="1825625"/>
            <a:ext cx="10515600" cy="4667250"/>
          </a:xfrm>
        </p:spPr>
        <p:txBody>
          <a:bodyPr>
            <a:normAutofit/>
          </a:bodyPr>
          <a:lstStyle/>
          <a:p>
            <a:pPr algn="just"/>
            <a:r>
              <a:rPr lang="en-US" sz="2400" b="1" i="0" dirty="0">
                <a:solidFill>
                  <a:srgbClr val="202124"/>
                </a:solidFill>
                <a:effectLst/>
                <a:latin typeface="Times New Roman" panose="02020603050405020304" pitchFamily="18" charset="0"/>
                <a:cs typeface="Times New Roman" panose="02020603050405020304" pitchFamily="18" charset="0"/>
              </a:rPr>
              <a:t>K</a:t>
            </a:r>
            <a:r>
              <a:rPr lang="en-US" sz="2400" b="0" i="0" dirty="0">
                <a:solidFill>
                  <a:srgbClr val="202124"/>
                </a:solidFill>
                <a:effectLst/>
                <a:latin typeface="Times New Roman" panose="02020603050405020304" pitchFamily="18" charset="0"/>
                <a:cs typeface="Times New Roman" panose="02020603050405020304" pitchFamily="18" charset="0"/>
              </a:rPr>
              <a:t>-</a:t>
            </a:r>
            <a:r>
              <a:rPr lang="en-US" sz="2400" b="1" i="0" dirty="0">
                <a:solidFill>
                  <a:srgbClr val="202124"/>
                </a:solidFill>
                <a:effectLst/>
                <a:latin typeface="Times New Roman" panose="02020603050405020304" pitchFamily="18" charset="0"/>
                <a:cs typeface="Times New Roman" panose="02020603050405020304" pitchFamily="18" charset="0"/>
              </a:rPr>
              <a:t>Nearest </a:t>
            </a:r>
            <a:r>
              <a:rPr lang="en-US" sz="2400" b="1" i="0" dirty="0" err="1">
                <a:solidFill>
                  <a:srgbClr val="202124"/>
                </a:solidFill>
                <a:effectLst/>
                <a:latin typeface="Times New Roman" panose="02020603050405020304" pitchFamily="18" charset="0"/>
                <a:cs typeface="Times New Roman" panose="02020603050405020304" pitchFamily="18" charset="0"/>
              </a:rPr>
              <a:t>Neighbour</a:t>
            </a:r>
            <a:r>
              <a:rPr lang="en-US" sz="2400" b="0" i="0" dirty="0">
                <a:solidFill>
                  <a:srgbClr val="202124"/>
                </a:solidFill>
                <a:effectLst/>
                <a:latin typeface="Times New Roman" panose="02020603050405020304" pitchFamily="18" charset="0"/>
                <a:cs typeface="Times New Roman" panose="02020603050405020304" pitchFamily="18" charset="0"/>
              </a:rPr>
              <a:t> is one of the simplest </a:t>
            </a:r>
            <a:r>
              <a:rPr lang="en-US" sz="2400" b="1" i="0" dirty="0">
                <a:solidFill>
                  <a:srgbClr val="202124"/>
                </a:solidFill>
                <a:effectLst/>
                <a:latin typeface="Times New Roman" panose="02020603050405020304" pitchFamily="18" charset="0"/>
                <a:cs typeface="Times New Roman" panose="02020603050405020304" pitchFamily="18" charset="0"/>
              </a:rPr>
              <a:t>Machine Learning algorithms</a:t>
            </a:r>
            <a:r>
              <a:rPr lang="en-US" sz="2400" b="0" i="0" dirty="0">
                <a:solidFill>
                  <a:srgbClr val="202124"/>
                </a:solidFill>
                <a:effectLst/>
                <a:latin typeface="Times New Roman" panose="02020603050405020304" pitchFamily="18" charset="0"/>
                <a:cs typeface="Times New Roman" panose="02020603050405020304" pitchFamily="18" charset="0"/>
              </a:rPr>
              <a:t> based on Supervised </a:t>
            </a:r>
            <a:r>
              <a:rPr lang="en-US" sz="2400" b="1" i="0" dirty="0">
                <a:solidFill>
                  <a:srgbClr val="202124"/>
                </a:solidFill>
                <a:effectLst/>
                <a:latin typeface="Times New Roman" panose="02020603050405020304" pitchFamily="18" charset="0"/>
                <a:cs typeface="Times New Roman" panose="02020603050405020304" pitchFamily="18" charset="0"/>
              </a:rPr>
              <a:t>Learning</a:t>
            </a:r>
            <a:r>
              <a:rPr lang="en-US" sz="2400" b="0" i="0" dirty="0">
                <a:solidFill>
                  <a:srgbClr val="202124"/>
                </a:solidFill>
                <a:effectLst/>
                <a:latin typeface="Times New Roman" panose="02020603050405020304" pitchFamily="18" charset="0"/>
                <a:cs typeface="Times New Roman" panose="02020603050405020304" pitchFamily="18" charset="0"/>
              </a:rPr>
              <a:t> technique. ... </a:t>
            </a:r>
            <a:r>
              <a:rPr lang="en-US" sz="2400" b="1" i="0" dirty="0">
                <a:solidFill>
                  <a:srgbClr val="202124"/>
                </a:solidFill>
                <a:effectLst/>
                <a:latin typeface="Times New Roman" panose="02020603050405020304" pitchFamily="18" charset="0"/>
                <a:cs typeface="Times New Roman" panose="02020603050405020304" pitchFamily="18" charset="0"/>
              </a:rPr>
              <a:t>KNN algorithm</a:t>
            </a:r>
            <a:r>
              <a:rPr lang="en-US" sz="2400" b="0" i="0" dirty="0">
                <a:solidFill>
                  <a:srgbClr val="202124"/>
                </a:solidFill>
                <a:effectLst/>
                <a:latin typeface="Times New Roman" panose="02020603050405020304" pitchFamily="18" charset="0"/>
                <a:cs typeface="Times New Roman" panose="02020603050405020304" pitchFamily="18" charset="0"/>
              </a:rPr>
              <a:t> at the training phase just stores the dataset and when it gets new data, then it classifies that data into a category that is much similar to the new data.</a:t>
            </a:r>
          </a:p>
          <a:p>
            <a:pPr marL="0" indent="0" algn="l">
              <a:buNone/>
            </a:pPr>
            <a:r>
              <a:rPr lang="en-US" sz="2400" b="1" i="0" dirty="0">
                <a:solidFill>
                  <a:srgbClr val="000000"/>
                </a:solidFill>
                <a:effectLst/>
                <a:latin typeface="Times New Roman" panose="02020603050405020304" pitchFamily="18" charset="0"/>
                <a:cs typeface="Times New Roman" panose="02020603050405020304" pitchFamily="18" charset="0"/>
              </a:rPr>
              <a:t>Steps to implement the K-NN algorithm:</a:t>
            </a:r>
            <a:endParaRPr lang="en-US" sz="2400" b="0" i="0" dirty="0">
              <a:solidFill>
                <a:srgbClr val="000000"/>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400" b="0" dirty="0">
                <a:solidFill>
                  <a:srgbClr val="000000"/>
                </a:solidFill>
                <a:effectLst/>
                <a:latin typeface="Times New Roman" panose="02020603050405020304" pitchFamily="18" charset="0"/>
                <a:cs typeface="Times New Roman" panose="02020603050405020304" pitchFamily="18" charset="0"/>
              </a:rPr>
              <a:t>Data Pre-processing step</a:t>
            </a:r>
          </a:p>
          <a:p>
            <a:pPr algn="l">
              <a:buFont typeface="Arial" panose="020B0604020202020204" pitchFamily="34" charset="0"/>
              <a:buChar char="•"/>
            </a:pPr>
            <a:r>
              <a:rPr lang="en-US" sz="2400" b="0" dirty="0">
                <a:solidFill>
                  <a:srgbClr val="000000"/>
                </a:solidFill>
                <a:effectLst/>
                <a:latin typeface="Times New Roman" panose="02020603050405020304" pitchFamily="18" charset="0"/>
                <a:cs typeface="Times New Roman" panose="02020603050405020304" pitchFamily="18" charset="0"/>
              </a:rPr>
              <a:t>Fitting the K-NN algorithm to the Training set</a:t>
            </a:r>
          </a:p>
          <a:p>
            <a:pPr algn="l">
              <a:buFont typeface="Arial" panose="020B0604020202020204" pitchFamily="34" charset="0"/>
              <a:buChar char="•"/>
            </a:pPr>
            <a:r>
              <a:rPr lang="en-US" sz="2400" b="0" dirty="0">
                <a:solidFill>
                  <a:srgbClr val="000000"/>
                </a:solidFill>
                <a:effectLst/>
                <a:latin typeface="Times New Roman" panose="02020603050405020304" pitchFamily="18" charset="0"/>
                <a:cs typeface="Times New Roman" panose="02020603050405020304" pitchFamily="18" charset="0"/>
              </a:rPr>
              <a:t>Predicting the test result</a:t>
            </a:r>
          </a:p>
          <a:p>
            <a:pPr algn="l">
              <a:buFont typeface="Arial" panose="020B0604020202020204" pitchFamily="34" charset="0"/>
              <a:buChar char="•"/>
            </a:pPr>
            <a:r>
              <a:rPr lang="en-US" sz="2400" b="0" dirty="0">
                <a:solidFill>
                  <a:srgbClr val="000000"/>
                </a:solidFill>
                <a:effectLst/>
                <a:latin typeface="Times New Roman" panose="02020603050405020304" pitchFamily="18" charset="0"/>
                <a:cs typeface="Times New Roman" panose="02020603050405020304" pitchFamily="18" charset="0"/>
              </a:rPr>
              <a:t>Test accuracy of the result(Creation of Confusion matrix)</a:t>
            </a:r>
          </a:p>
          <a:p>
            <a:pPr algn="l">
              <a:buFont typeface="Arial" panose="020B0604020202020204" pitchFamily="34" charset="0"/>
              <a:buChar char="•"/>
            </a:pPr>
            <a:r>
              <a:rPr lang="en-US" sz="2400" b="0" dirty="0">
                <a:solidFill>
                  <a:srgbClr val="000000"/>
                </a:solidFill>
                <a:effectLst/>
                <a:latin typeface="Times New Roman" panose="02020603050405020304" pitchFamily="18" charset="0"/>
                <a:cs typeface="Times New Roman" panose="02020603050405020304" pitchFamily="18" charset="0"/>
              </a:rPr>
              <a:t>Visualizing the test set result.</a:t>
            </a:r>
          </a:p>
          <a:p>
            <a:pPr algn="just"/>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528172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3D5E6646-F0BE-4B1C-B620-7FD31F36D5D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99827" y="469560"/>
            <a:ext cx="6792345" cy="5918880"/>
          </a:xfrm>
        </p:spPr>
      </p:pic>
    </p:spTree>
    <p:extLst>
      <p:ext uri="{BB962C8B-B14F-4D97-AF65-F5344CB8AC3E}">
        <p14:creationId xmlns:p14="http://schemas.microsoft.com/office/powerpoint/2010/main" val="19392817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FBEFF-2CE4-4B69-B400-7F13A605F4DC}"/>
              </a:ext>
            </a:extLst>
          </p:cNvPr>
          <p:cNvSpPr>
            <a:spLocks noGrp="1"/>
          </p:cNvSpPr>
          <p:nvPr>
            <p:ph type="title"/>
          </p:nvPr>
        </p:nvSpPr>
        <p:spPr/>
        <p:txBody>
          <a:bodyPr>
            <a:normAutofit/>
          </a:bodyPr>
          <a:lstStyle/>
          <a:p>
            <a:r>
              <a:rPr lang="en-IN" sz="3600" b="1" dirty="0">
                <a:latin typeface="Times New Roman" panose="02020603050405020304" pitchFamily="18" charset="0"/>
                <a:cs typeface="Times New Roman" panose="02020603050405020304" pitchFamily="18" charset="0"/>
              </a:rPr>
              <a:t>CONTENTS</a:t>
            </a:r>
          </a:p>
        </p:txBody>
      </p:sp>
      <p:sp>
        <p:nvSpPr>
          <p:cNvPr id="3" name="Content Placeholder 2">
            <a:extLst>
              <a:ext uri="{FF2B5EF4-FFF2-40B4-BE49-F238E27FC236}">
                <a16:creationId xmlns:a16="http://schemas.microsoft.com/office/drawing/2014/main" id="{19D85D3F-BABE-48F7-AD1D-0E004DA20698}"/>
              </a:ext>
            </a:extLst>
          </p:cNvPr>
          <p:cNvSpPr>
            <a:spLocks noGrp="1"/>
          </p:cNvSpPr>
          <p:nvPr>
            <p:ph idx="1"/>
          </p:nvPr>
        </p:nvSpPr>
        <p:spPr>
          <a:xfrm>
            <a:off x="838200" y="1825624"/>
            <a:ext cx="10515600" cy="5032375"/>
          </a:xfrm>
        </p:spPr>
        <p:txBody>
          <a:bodyPr>
            <a:normAutofit fontScale="92500" lnSpcReduction="10000"/>
          </a:bodyPr>
          <a:lstStyle/>
          <a:p>
            <a:r>
              <a:rPr lang="en-IN" dirty="0">
                <a:latin typeface="Times New Roman" panose="02020603050405020304" pitchFamily="18" charset="0"/>
                <a:cs typeface="Times New Roman" panose="02020603050405020304" pitchFamily="18" charset="0"/>
              </a:rPr>
              <a:t>ABSTRACT</a:t>
            </a:r>
          </a:p>
          <a:p>
            <a:r>
              <a:rPr lang="en-IN" dirty="0">
                <a:latin typeface="Times New Roman" panose="02020603050405020304" pitchFamily="18" charset="0"/>
                <a:cs typeface="Times New Roman" panose="02020603050405020304" pitchFamily="18" charset="0"/>
              </a:rPr>
              <a:t>PROBLEM STATEMENT</a:t>
            </a:r>
          </a:p>
          <a:p>
            <a:r>
              <a:rPr lang="en-IN" dirty="0">
                <a:latin typeface="Times New Roman" panose="02020603050405020304" pitchFamily="18" charset="0"/>
                <a:cs typeface="Times New Roman" panose="02020603050405020304" pitchFamily="18" charset="0"/>
              </a:rPr>
              <a:t>DATA SET</a:t>
            </a:r>
          </a:p>
          <a:p>
            <a:r>
              <a:rPr lang="en-IN" dirty="0">
                <a:latin typeface="Times New Roman" panose="02020603050405020304" pitchFamily="18" charset="0"/>
                <a:cs typeface="Times New Roman" panose="02020603050405020304" pitchFamily="18" charset="0"/>
              </a:rPr>
              <a:t>SYSTEM STUDY</a:t>
            </a:r>
          </a:p>
          <a:p>
            <a:r>
              <a:rPr lang="en-IN" dirty="0">
                <a:latin typeface="Times New Roman" panose="02020603050405020304" pitchFamily="18" charset="0"/>
                <a:cs typeface="Times New Roman" panose="02020603050405020304" pitchFamily="18" charset="0"/>
              </a:rPr>
              <a:t>SYSTEM ARCHITECHURE</a:t>
            </a:r>
          </a:p>
          <a:p>
            <a:r>
              <a:rPr lang="en-IN" dirty="0">
                <a:latin typeface="Times New Roman" panose="02020603050405020304" pitchFamily="18" charset="0"/>
                <a:cs typeface="Times New Roman" panose="02020603050405020304" pitchFamily="18" charset="0"/>
              </a:rPr>
              <a:t>FUNCTUNAL REQUIRMENTS</a:t>
            </a:r>
          </a:p>
          <a:p>
            <a:r>
              <a:rPr lang="en-IN" dirty="0">
                <a:latin typeface="Times New Roman" panose="02020603050405020304" pitchFamily="18" charset="0"/>
                <a:cs typeface="Times New Roman" panose="02020603050405020304" pitchFamily="18" charset="0"/>
              </a:rPr>
              <a:t>FEASIBILITY STUDY</a:t>
            </a:r>
          </a:p>
          <a:p>
            <a:r>
              <a:rPr lang="en-IN" dirty="0">
                <a:latin typeface="Times New Roman" panose="02020603050405020304" pitchFamily="18" charset="0"/>
                <a:cs typeface="Times New Roman" panose="02020603050405020304" pitchFamily="18" charset="0"/>
              </a:rPr>
              <a:t>ALGORITHMS USED</a:t>
            </a:r>
          </a:p>
          <a:p>
            <a:r>
              <a:rPr lang="en-IN" dirty="0">
                <a:latin typeface="Times New Roman" panose="02020603050405020304" pitchFamily="18" charset="0"/>
                <a:cs typeface="Times New Roman" panose="02020603050405020304" pitchFamily="18" charset="0"/>
              </a:rPr>
              <a:t>REQUIREMENT ANALSYS</a:t>
            </a:r>
          </a:p>
          <a:p>
            <a:r>
              <a:rPr lang="en-IN" dirty="0">
                <a:latin typeface="Times New Roman" panose="02020603050405020304" pitchFamily="18" charset="0"/>
                <a:cs typeface="Times New Roman" panose="02020603050405020304" pitchFamily="18" charset="0"/>
              </a:rPr>
              <a:t>REQUIRMENT SPECIFICATION</a:t>
            </a:r>
          </a:p>
          <a:p>
            <a:r>
              <a:rPr lang="en-IN" dirty="0">
                <a:latin typeface="Times New Roman" panose="02020603050405020304" pitchFamily="18" charset="0"/>
                <a:cs typeface="Times New Roman" panose="02020603050405020304" pitchFamily="18" charset="0"/>
              </a:rPr>
              <a:t>CONCLUSION</a:t>
            </a:r>
          </a:p>
          <a:p>
            <a:pPr marL="0" indent="0">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921867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32BBD7-E14C-4AC3-B4EA-1899830EF285}"/>
              </a:ext>
            </a:extLst>
          </p:cNvPr>
          <p:cNvSpPr>
            <a:spLocks noGrp="1"/>
          </p:cNvSpPr>
          <p:nvPr>
            <p:ph type="title"/>
          </p:nvPr>
        </p:nvSpPr>
        <p:spPr/>
        <p:txBody>
          <a:bodyPr>
            <a:normAutofit/>
          </a:bodyPr>
          <a:lstStyle/>
          <a:p>
            <a:r>
              <a:rPr lang="en-US" sz="3600" b="1" dirty="0">
                <a:latin typeface="Times New Roman" panose="02020603050405020304" pitchFamily="18" charset="0"/>
                <a:cs typeface="Times New Roman" panose="02020603050405020304" pitchFamily="18" charset="0"/>
              </a:rPr>
              <a:t>Linear Discriminant Analysis</a:t>
            </a:r>
            <a:endParaRPr lang="en-IN" sz="3600" b="1" dirty="0"/>
          </a:p>
        </p:txBody>
      </p:sp>
      <p:sp>
        <p:nvSpPr>
          <p:cNvPr id="3" name="Content Placeholder 2">
            <a:extLst>
              <a:ext uri="{FF2B5EF4-FFF2-40B4-BE49-F238E27FC236}">
                <a16:creationId xmlns:a16="http://schemas.microsoft.com/office/drawing/2014/main" id="{B582E3B5-4ECA-458B-BC46-4674C63995E0}"/>
              </a:ext>
            </a:extLst>
          </p:cNvPr>
          <p:cNvSpPr>
            <a:spLocks noGrp="1"/>
          </p:cNvSpPr>
          <p:nvPr>
            <p:ph idx="1"/>
          </p:nvPr>
        </p:nvSpPr>
        <p:spPr/>
        <p:txBody>
          <a:bodyPr>
            <a:normAutofit/>
          </a:bodyPr>
          <a:lstStyle/>
          <a:p>
            <a:pPr algn="just"/>
            <a:r>
              <a:rPr lang="en-US" sz="2400" i="0" dirty="0">
                <a:effectLst/>
                <a:latin typeface="Times New Roman" panose="02020603050405020304" pitchFamily="18" charset="0"/>
                <a:cs typeface="Times New Roman" panose="02020603050405020304" pitchFamily="18" charset="0"/>
              </a:rPr>
              <a:t>Linear discriminant analysis (LDA), normal discriminant analysis (NDA), or discriminant function analysis is a generalization of Fisher's linear discriminant, a method used in </a:t>
            </a:r>
            <a:r>
              <a:rPr lang="en-US" sz="2400" i="0" u="none" strike="noStrike" dirty="0">
                <a:effectLst/>
                <a:latin typeface="Times New Roman" panose="02020603050405020304" pitchFamily="18" charset="0"/>
                <a:cs typeface="Times New Roman" panose="02020603050405020304" pitchFamily="18" charset="0"/>
                <a:hlinkClick r:id="rId2" tooltip="Statistics">
                  <a:extLst>
                    <a:ext uri="{A12FA001-AC4F-418D-AE19-62706E023703}">
                      <ahyp:hlinkClr xmlns:ahyp="http://schemas.microsoft.com/office/drawing/2018/hyperlinkcolor" val="tx"/>
                    </a:ext>
                  </a:extLst>
                </a:hlinkClick>
              </a:rPr>
              <a:t>statistics</a:t>
            </a:r>
            <a:r>
              <a:rPr lang="en-US" sz="2400" i="0" dirty="0">
                <a:effectLst/>
                <a:latin typeface="Times New Roman" panose="02020603050405020304" pitchFamily="18" charset="0"/>
                <a:cs typeface="Times New Roman" panose="02020603050405020304" pitchFamily="18" charset="0"/>
              </a:rPr>
              <a:t>, </a:t>
            </a:r>
            <a:r>
              <a:rPr lang="en-US" sz="2400" i="0" u="none" strike="noStrike" dirty="0">
                <a:effectLst/>
                <a:latin typeface="Times New Roman" panose="02020603050405020304" pitchFamily="18" charset="0"/>
                <a:cs typeface="Times New Roman" panose="02020603050405020304" pitchFamily="18" charset="0"/>
                <a:hlinkClick r:id="rId3" tooltip="Pattern recognition">
                  <a:extLst>
                    <a:ext uri="{A12FA001-AC4F-418D-AE19-62706E023703}">
                      <ahyp:hlinkClr xmlns:ahyp="http://schemas.microsoft.com/office/drawing/2018/hyperlinkcolor" val="tx"/>
                    </a:ext>
                  </a:extLst>
                </a:hlinkClick>
              </a:rPr>
              <a:t>pattern recognition</a:t>
            </a:r>
            <a:r>
              <a:rPr lang="en-US" sz="2400" i="0" dirty="0">
                <a:effectLst/>
                <a:latin typeface="Times New Roman" panose="02020603050405020304" pitchFamily="18" charset="0"/>
                <a:cs typeface="Times New Roman" panose="02020603050405020304" pitchFamily="18" charset="0"/>
              </a:rPr>
              <a:t>, and other fields, to find a </a:t>
            </a:r>
            <a:r>
              <a:rPr lang="en-US" sz="2400" i="0" u="none" strike="noStrike" dirty="0">
                <a:effectLst/>
                <a:latin typeface="Times New Roman" panose="02020603050405020304" pitchFamily="18" charset="0"/>
                <a:cs typeface="Times New Roman" panose="02020603050405020304" pitchFamily="18" charset="0"/>
                <a:hlinkClick r:id="rId4" tooltip="Linear combination">
                  <a:extLst>
                    <a:ext uri="{A12FA001-AC4F-418D-AE19-62706E023703}">
                      <ahyp:hlinkClr xmlns:ahyp="http://schemas.microsoft.com/office/drawing/2018/hyperlinkcolor" val="tx"/>
                    </a:ext>
                  </a:extLst>
                </a:hlinkClick>
              </a:rPr>
              <a:t>linear combination</a:t>
            </a:r>
            <a:r>
              <a:rPr lang="en-US" sz="2400" i="0" dirty="0">
                <a:effectLst/>
                <a:latin typeface="Times New Roman" panose="02020603050405020304" pitchFamily="18" charset="0"/>
                <a:cs typeface="Times New Roman" panose="02020603050405020304" pitchFamily="18" charset="0"/>
              </a:rPr>
              <a:t> of </a:t>
            </a:r>
            <a:r>
              <a:rPr lang="en-US" sz="2400" i="0" u="none" strike="noStrike" dirty="0">
                <a:effectLst/>
                <a:latin typeface="Times New Roman" panose="02020603050405020304" pitchFamily="18" charset="0"/>
                <a:cs typeface="Times New Roman" panose="02020603050405020304" pitchFamily="18" charset="0"/>
                <a:hlinkClick r:id="rId5" tooltip="Features (pattern recognition)">
                  <a:extLst>
                    <a:ext uri="{A12FA001-AC4F-418D-AE19-62706E023703}">
                      <ahyp:hlinkClr xmlns:ahyp="http://schemas.microsoft.com/office/drawing/2018/hyperlinkcolor" val="tx"/>
                    </a:ext>
                  </a:extLst>
                </a:hlinkClick>
              </a:rPr>
              <a:t>features</a:t>
            </a:r>
            <a:r>
              <a:rPr lang="en-US" sz="2400" i="0" dirty="0">
                <a:effectLst/>
                <a:latin typeface="Times New Roman" panose="02020603050405020304" pitchFamily="18" charset="0"/>
                <a:cs typeface="Times New Roman" panose="02020603050405020304" pitchFamily="18" charset="0"/>
              </a:rPr>
              <a:t> that characterizes or separates two or more classes of objects or events.</a:t>
            </a:r>
          </a:p>
          <a:p>
            <a:pPr algn="l" fontAlgn="base">
              <a:buFont typeface="Arial" panose="020B0604020202020204" pitchFamily="34" charset="0"/>
              <a:buChar char="•"/>
            </a:pPr>
            <a:r>
              <a:rPr lang="en-US" sz="2400" i="0" dirty="0">
                <a:effectLst/>
                <a:latin typeface="Times New Roman" panose="02020603050405020304" pitchFamily="18" charset="0"/>
                <a:cs typeface="Times New Roman" panose="02020603050405020304" pitchFamily="18" charset="0"/>
              </a:rPr>
              <a:t>The limitations of logistic regression and the need for linear discriminant analysis.</a:t>
            </a:r>
          </a:p>
          <a:p>
            <a:pPr algn="l" fontAlgn="base">
              <a:buFont typeface="Arial" panose="020B0604020202020204" pitchFamily="34" charset="0"/>
              <a:buChar char="•"/>
            </a:pPr>
            <a:r>
              <a:rPr lang="en-US" sz="2400" i="0" dirty="0">
                <a:effectLst/>
                <a:latin typeface="Times New Roman" panose="02020603050405020304" pitchFamily="18" charset="0"/>
                <a:cs typeface="Times New Roman" panose="02020603050405020304" pitchFamily="18" charset="0"/>
              </a:rPr>
              <a:t>The representation of the model that is learned from data and can be saved to file.</a:t>
            </a:r>
          </a:p>
          <a:p>
            <a:pPr algn="l" fontAlgn="base">
              <a:buFont typeface="Arial" panose="020B0604020202020204" pitchFamily="34" charset="0"/>
              <a:buChar char="•"/>
            </a:pPr>
            <a:r>
              <a:rPr lang="en-US" sz="2400" i="0" dirty="0">
                <a:effectLst/>
                <a:latin typeface="Times New Roman" panose="02020603050405020304" pitchFamily="18" charset="0"/>
                <a:cs typeface="Times New Roman" panose="02020603050405020304" pitchFamily="18" charset="0"/>
              </a:rPr>
              <a:t>How the model is estimated from your data.</a:t>
            </a:r>
          </a:p>
          <a:p>
            <a:pPr algn="l" fontAlgn="base">
              <a:buFont typeface="Arial" panose="020B0604020202020204" pitchFamily="34" charset="0"/>
              <a:buChar char="•"/>
            </a:pPr>
            <a:r>
              <a:rPr lang="en-US" sz="2400" i="0" dirty="0">
                <a:effectLst/>
                <a:latin typeface="Times New Roman" panose="02020603050405020304" pitchFamily="18" charset="0"/>
                <a:cs typeface="Times New Roman" panose="02020603050405020304" pitchFamily="18" charset="0"/>
              </a:rPr>
              <a:t>How to make predictions from a learned LDA model.</a:t>
            </a:r>
          </a:p>
          <a:p>
            <a:pPr algn="l" fontAlgn="base">
              <a:buFont typeface="Arial" panose="020B0604020202020204" pitchFamily="34" charset="0"/>
              <a:buChar char="•"/>
            </a:pPr>
            <a:r>
              <a:rPr lang="en-US" sz="2400" i="0" dirty="0">
                <a:effectLst/>
                <a:latin typeface="Times New Roman" panose="02020603050405020304" pitchFamily="18" charset="0"/>
                <a:cs typeface="Times New Roman" panose="02020603050405020304" pitchFamily="18" charset="0"/>
              </a:rPr>
              <a:t>How to prepare your data to get the most from the LDA model.</a:t>
            </a:r>
          </a:p>
          <a:p>
            <a:pPr algn="just"/>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030724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908D0137-58AC-4DE8-BF81-D1043636968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55422" y="472333"/>
            <a:ext cx="3618840" cy="2862400"/>
          </a:xfrm>
        </p:spPr>
      </p:pic>
      <p:pic>
        <p:nvPicPr>
          <p:cNvPr id="7" name="Picture 6">
            <a:extLst>
              <a:ext uri="{FF2B5EF4-FFF2-40B4-BE49-F238E27FC236}">
                <a16:creationId xmlns:a16="http://schemas.microsoft.com/office/drawing/2014/main" id="{BACAD8E7-8E98-4F55-970F-26DBFBBCE5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68065" y="472333"/>
            <a:ext cx="3230119" cy="2865844"/>
          </a:xfrm>
          <a:prstGeom prst="rect">
            <a:avLst/>
          </a:prstGeom>
        </p:spPr>
      </p:pic>
      <p:pic>
        <p:nvPicPr>
          <p:cNvPr id="9" name="Picture 8">
            <a:extLst>
              <a:ext uri="{FF2B5EF4-FFF2-40B4-BE49-F238E27FC236}">
                <a16:creationId xmlns:a16="http://schemas.microsoft.com/office/drawing/2014/main" id="{195A7923-DF56-4D12-BF95-9C60D3D9FCE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66589" y="3705968"/>
            <a:ext cx="3139127" cy="2908761"/>
          </a:xfrm>
          <a:prstGeom prst="rect">
            <a:avLst/>
          </a:prstGeom>
        </p:spPr>
      </p:pic>
      <p:pic>
        <p:nvPicPr>
          <p:cNvPr id="11" name="Picture 10">
            <a:extLst>
              <a:ext uri="{FF2B5EF4-FFF2-40B4-BE49-F238E27FC236}">
                <a16:creationId xmlns:a16="http://schemas.microsoft.com/office/drawing/2014/main" id="{EF336A82-6F56-412D-AC33-237C4BF096E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464881" y="3794907"/>
            <a:ext cx="3143390" cy="2671882"/>
          </a:xfrm>
          <a:prstGeom prst="rect">
            <a:avLst/>
          </a:prstGeom>
        </p:spPr>
      </p:pic>
    </p:spTree>
    <p:extLst>
      <p:ext uri="{BB962C8B-B14F-4D97-AF65-F5344CB8AC3E}">
        <p14:creationId xmlns:p14="http://schemas.microsoft.com/office/powerpoint/2010/main" val="5318202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AEDE17-E679-47A9-B77C-D31C941C69B2}"/>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Decision tree</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7776A08-622D-4C9A-A72C-B9C2D618BBB1}"/>
              </a:ext>
            </a:extLst>
          </p:cNvPr>
          <p:cNvSpPr>
            <a:spLocks noGrp="1"/>
          </p:cNvSpPr>
          <p:nvPr>
            <p:ph idx="1"/>
          </p:nvPr>
        </p:nvSpPr>
        <p:spPr/>
        <p:txBody>
          <a:bodyPr/>
          <a:lstStyle/>
          <a:p>
            <a:pPr algn="just"/>
            <a:r>
              <a:rPr lang="en-US" dirty="0">
                <a:latin typeface="Times New Roman" panose="02020603050405020304" pitchFamily="18" charset="0"/>
                <a:cs typeface="Times New Roman" panose="02020603050405020304" pitchFamily="18" charset="0"/>
              </a:rPr>
              <a:t>Introduction Decision Trees are a type of Supervised Machine Learning (that is you explain what the input is and what the corresponding output is in the training data) where the data is continuously split according to a certain parameter. The tree can be explained by two entities, namely decision nodes and leaves.</a:t>
            </a:r>
          </a:p>
          <a:p>
            <a:pPr algn="just"/>
            <a:r>
              <a:rPr lang="en-US" dirty="0">
                <a:latin typeface="Times New Roman" panose="02020603050405020304" pitchFamily="18" charset="0"/>
                <a:cs typeface="Times New Roman" panose="02020603050405020304" pitchFamily="18" charset="0"/>
              </a:rPr>
              <a:t>Supervised learning method used for both classification and regression tasks. The goal is to create a model that predicts the value of a target variable by learning simple decision rules inferred from the data features.</a:t>
            </a:r>
          </a:p>
          <a:p>
            <a:pPr marL="0" indent="0" algn="just">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274137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952A2233-50B9-4ED3-A075-5F47B1C5E50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82425" y="2938022"/>
            <a:ext cx="7513918" cy="3809999"/>
          </a:xfrm>
        </p:spPr>
      </p:pic>
      <p:pic>
        <p:nvPicPr>
          <p:cNvPr id="7" name="Picture 6">
            <a:extLst>
              <a:ext uri="{FF2B5EF4-FFF2-40B4-BE49-F238E27FC236}">
                <a16:creationId xmlns:a16="http://schemas.microsoft.com/office/drawing/2014/main" id="{C140F80A-E81B-44F5-9399-9DFDFFA45D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77000" y="109979"/>
            <a:ext cx="5715000" cy="3810000"/>
          </a:xfrm>
          <a:prstGeom prst="rect">
            <a:avLst/>
          </a:prstGeom>
        </p:spPr>
      </p:pic>
    </p:spTree>
    <p:extLst>
      <p:ext uri="{BB962C8B-B14F-4D97-AF65-F5344CB8AC3E}">
        <p14:creationId xmlns:p14="http://schemas.microsoft.com/office/powerpoint/2010/main" val="25787288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7DDF3-5455-4D37-80DA-82FB797422D2}"/>
              </a:ext>
            </a:extLst>
          </p:cNvPr>
          <p:cNvSpPr>
            <a:spLocks noGrp="1"/>
          </p:cNvSpPr>
          <p:nvPr>
            <p:ph type="title"/>
          </p:nvPr>
        </p:nvSpPr>
        <p:spPr/>
        <p:txBody>
          <a:bodyPr/>
          <a:lstStyle/>
          <a:p>
            <a:r>
              <a:rPr lang="en-IN" b="1" i="0" dirty="0">
                <a:solidFill>
                  <a:srgbClr val="000000"/>
                </a:solidFill>
                <a:effectLst/>
                <a:latin typeface="Times New Roman" panose="02020603050405020304" pitchFamily="18" charset="0"/>
                <a:cs typeface="Times New Roman" panose="02020603050405020304" pitchFamily="18" charset="0"/>
              </a:rPr>
              <a:t>Support Vector Machines</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2FC3877-037D-4810-96AE-F8028E69E18D}"/>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In machine learning, support-vector machines are supervised learning models with associated learning algorithms that analyze data for classification and regression analysis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SVM is a supervised machine learning algorithm which can be used for classification or regression problems. It uses a technique called the kernel trick to transform your data and then based on these transformations it finds an optimal boundary between the possible outputs.</a:t>
            </a:r>
          </a:p>
          <a:p>
            <a:endParaRPr lang="en-US"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237015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02EA7E21-563C-4E65-A3B4-D6D8CB28DED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86260" y="1508290"/>
            <a:ext cx="4850040" cy="4720706"/>
          </a:xfrm>
        </p:spPr>
      </p:pic>
    </p:spTree>
    <p:extLst>
      <p:ext uri="{BB962C8B-B14F-4D97-AF65-F5344CB8AC3E}">
        <p14:creationId xmlns:p14="http://schemas.microsoft.com/office/powerpoint/2010/main" val="30749352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9C0C7-BAF6-49C8-AB85-FD823E3EDD71}"/>
              </a:ext>
            </a:extLst>
          </p:cNvPr>
          <p:cNvSpPr>
            <a:spLocks noGrp="1"/>
          </p:cNvSpPr>
          <p:nvPr>
            <p:ph type="title"/>
          </p:nvPr>
        </p:nvSpPr>
        <p:spPr/>
        <p:txBody>
          <a:bodyPr>
            <a:normAutofit/>
          </a:bodyPr>
          <a:lstStyle/>
          <a:p>
            <a:r>
              <a:rPr lang="en-US" sz="3600" b="1" dirty="0">
                <a:latin typeface="Times New Roman" panose="02020603050405020304" pitchFamily="18" charset="0"/>
                <a:cs typeface="Times New Roman" panose="02020603050405020304" pitchFamily="18" charset="0"/>
              </a:rPr>
              <a:t>Requirement Analysis</a:t>
            </a:r>
            <a:endParaRPr lang="en-IN"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FC29E30-5089-4097-8EAB-7216ECB2C9D8}"/>
              </a:ext>
            </a:extLst>
          </p:cNvPr>
          <p:cNvSpPr>
            <a:spLocks noGrp="1"/>
          </p:cNvSpPr>
          <p:nvPr>
            <p:ph idx="1"/>
          </p:nvPr>
        </p:nvSpPr>
        <p:spPr>
          <a:xfrm>
            <a:off x="838200" y="1825625"/>
            <a:ext cx="10515600" cy="4886260"/>
          </a:xfrm>
        </p:spPr>
        <p:txBody>
          <a:bodyPr>
            <a:normAutofit/>
          </a:bodyPr>
          <a:lstStyle/>
          <a:p>
            <a:r>
              <a:rPr lang="en-US" sz="3200" dirty="0">
                <a:effectLst/>
                <a:latin typeface="Times New Roman" panose="02020603050405020304" pitchFamily="18" charset="0"/>
                <a:ea typeface="Calibri" panose="020F0502020204030204" pitchFamily="34" charset="0"/>
                <a:cs typeface="Times New Roman" panose="02020603050405020304" pitchFamily="18" charset="0"/>
              </a:rPr>
              <a:t>The project involved analyzing the design of few applications so as to make the application more users friendly. To do so, it was really important to keep the navigations from one screen to the other well ordered and at the same time reducing the amount of typing the user needs to do. In order to make the application more accessible, the browser version had to be chosen so that it is compatible with most of the Browsers.</a:t>
            </a:r>
          </a:p>
          <a:p>
            <a:endParaRPr lang="en-US" sz="32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805226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7B2268-550F-4F47-A625-50F79E76C007}"/>
              </a:ext>
            </a:extLst>
          </p:cNvPr>
          <p:cNvSpPr>
            <a:spLocks noGrp="1"/>
          </p:cNvSpPr>
          <p:nvPr>
            <p:ph type="title"/>
          </p:nvPr>
        </p:nvSpPr>
        <p:spPr/>
        <p:txBody>
          <a:bodyPr>
            <a:normAutofit/>
          </a:bodyPr>
          <a:lstStyle/>
          <a:p>
            <a:r>
              <a:rPr lang="en-US" sz="3600" b="1" dirty="0">
                <a:effectLst/>
                <a:latin typeface="Times New Roman" panose="02020603050405020304" pitchFamily="18" charset="0"/>
                <a:ea typeface="Calibri" panose="020F0502020204030204" pitchFamily="34" charset="0"/>
                <a:cs typeface="Times New Roman" panose="02020603050405020304" pitchFamily="18" charset="0"/>
              </a:rPr>
              <a:t>REQUIREMENT SPECIFICATION</a:t>
            </a:r>
            <a:endParaRPr lang="en-IN"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00E9744-415D-47BA-8217-10F79DDA9DC4}"/>
              </a:ext>
            </a:extLst>
          </p:cNvPr>
          <p:cNvSpPr>
            <a:spLocks noGrp="1"/>
          </p:cNvSpPr>
          <p:nvPr>
            <p:ph idx="1"/>
          </p:nvPr>
        </p:nvSpPr>
        <p:spPr/>
        <p:txBody>
          <a:bodyPr>
            <a:noAutofit/>
          </a:bodyPr>
          <a:lstStyle/>
          <a:p>
            <a:r>
              <a:rPr lang="en-US" sz="2400" b="1" dirty="0">
                <a:latin typeface="Times New Roman" panose="02020603050405020304" pitchFamily="18" charset="0"/>
                <a:cs typeface="Times New Roman" panose="02020603050405020304" pitchFamily="18" charset="0"/>
              </a:rPr>
              <a:t>Functional Requirements</a:t>
            </a:r>
          </a:p>
          <a:p>
            <a:pPr marL="0" indent="0">
              <a:buNone/>
            </a:pPr>
            <a:r>
              <a:rPr lang="en-US" sz="2400" dirty="0">
                <a:latin typeface="Times New Roman" panose="02020603050405020304" pitchFamily="18" charset="0"/>
                <a:cs typeface="Times New Roman" panose="02020603050405020304" pitchFamily="18" charset="0"/>
              </a:rPr>
              <a:t>	Graphical User interface with the User.</a:t>
            </a:r>
          </a:p>
          <a:p>
            <a:r>
              <a:rPr lang="en-US" sz="2400" b="1" dirty="0">
                <a:latin typeface="Times New Roman" panose="02020603050405020304" pitchFamily="18" charset="0"/>
                <a:cs typeface="Times New Roman" panose="02020603050405020304" pitchFamily="18" charset="0"/>
              </a:rPr>
              <a:t>Software Requirements</a:t>
            </a:r>
          </a:p>
          <a:p>
            <a:pPr marL="0" indent="0">
              <a:buNone/>
            </a:pPr>
            <a:r>
              <a:rPr lang="en-US" sz="2400" dirty="0">
                <a:latin typeface="Times New Roman" panose="02020603050405020304" pitchFamily="18" charset="0"/>
                <a:cs typeface="Times New Roman" panose="02020603050405020304" pitchFamily="18" charset="0"/>
              </a:rPr>
              <a:t>	For developing the application the following are the Software Requirements:</a:t>
            </a:r>
          </a:p>
          <a:p>
            <a:pPr marL="0" indent="0">
              <a:buNone/>
            </a:pPr>
            <a:r>
              <a:rPr lang="en-US" sz="2400" dirty="0">
                <a:latin typeface="Times New Roman" panose="02020603050405020304" pitchFamily="18" charset="0"/>
                <a:cs typeface="Times New Roman" panose="02020603050405020304" pitchFamily="18" charset="0"/>
              </a:rPr>
              <a:t>	Python</a:t>
            </a:r>
          </a:p>
          <a:p>
            <a:pPr marL="0" indent="0">
              <a:buNone/>
            </a:pPr>
            <a:r>
              <a:rPr lang="en-US" sz="2400" dirty="0">
                <a:latin typeface="Times New Roman" panose="02020603050405020304" pitchFamily="18" charset="0"/>
                <a:cs typeface="Times New Roman" panose="02020603050405020304" pitchFamily="18" charset="0"/>
              </a:rPr>
              <a:t>	Anaconda3(</a:t>
            </a:r>
            <a:r>
              <a:rPr lang="en-US" sz="2400" dirty="0" err="1">
                <a:latin typeface="Times New Roman" panose="02020603050405020304" pitchFamily="18" charset="0"/>
                <a:cs typeface="Times New Roman" panose="02020603050405020304" pitchFamily="18" charset="0"/>
              </a:rPr>
              <a:t>Jupyter</a:t>
            </a:r>
            <a:r>
              <a:rPr lang="en-US" sz="2400" dirty="0">
                <a:latin typeface="Times New Roman" panose="02020603050405020304" pitchFamily="18" charset="0"/>
                <a:cs typeface="Times New Roman" panose="02020603050405020304" pitchFamily="18" charset="0"/>
              </a:rPr>
              <a:t> Notebook)</a:t>
            </a:r>
          </a:p>
          <a:p>
            <a:r>
              <a:rPr lang="en-US" sz="2400" b="1" dirty="0">
                <a:latin typeface="Times New Roman" panose="02020603050405020304" pitchFamily="18" charset="0"/>
                <a:cs typeface="Times New Roman" panose="02020603050405020304" pitchFamily="18" charset="0"/>
              </a:rPr>
              <a:t>Operating Systems supported</a:t>
            </a:r>
          </a:p>
          <a:p>
            <a:pPr marL="0" indent="0">
              <a:buNone/>
            </a:pPr>
            <a:r>
              <a:rPr lang="en-US" dirty="0">
                <a:latin typeface="Times New Roman" panose="02020603050405020304" pitchFamily="18" charset="0"/>
                <a:cs typeface="Times New Roman" panose="02020603050405020304" pitchFamily="18" charset="0"/>
              </a:rPr>
              <a:t>	Windows 7</a:t>
            </a:r>
          </a:p>
          <a:p>
            <a:pPr marL="0" indent="0">
              <a:buNone/>
            </a:pPr>
            <a:r>
              <a:rPr lang="en-US" dirty="0">
                <a:latin typeface="Times New Roman" panose="02020603050405020304" pitchFamily="18" charset="0"/>
                <a:cs typeface="Times New Roman" panose="02020603050405020304" pitchFamily="18" charset="0"/>
              </a:rPr>
              <a:t>	Windows XP</a:t>
            </a:r>
          </a:p>
          <a:p>
            <a:pPr marL="0" indent="0">
              <a:buNone/>
            </a:pPr>
            <a:r>
              <a:rPr lang="en-US" dirty="0">
                <a:latin typeface="Times New Roman" panose="02020603050405020304" pitchFamily="18" charset="0"/>
                <a:cs typeface="Times New Roman" panose="02020603050405020304" pitchFamily="18" charset="0"/>
              </a:rPr>
              <a:t>	Windows 8</a:t>
            </a:r>
          </a:p>
          <a:p>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892054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CF94243-147C-436F-87A3-D331D30DE177}"/>
              </a:ext>
            </a:extLst>
          </p:cNvPr>
          <p:cNvSpPr>
            <a:spLocks noGrp="1"/>
          </p:cNvSpPr>
          <p:nvPr>
            <p:ph idx="1"/>
          </p:nvPr>
        </p:nvSpPr>
        <p:spPr>
          <a:xfrm>
            <a:off x="867266" y="970961"/>
            <a:ext cx="10486534" cy="5206002"/>
          </a:xfrm>
        </p:spPr>
        <p:txBody>
          <a:bodyPr>
            <a:noAutofit/>
          </a:bodyPr>
          <a:lstStyle/>
          <a:p>
            <a:r>
              <a:rPr lang="en-US" sz="2400" b="1" dirty="0">
                <a:latin typeface="Times New Roman" panose="02020603050405020304" pitchFamily="18" charset="0"/>
                <a:cs typeface="Times New Roman" panose="02020603050405020304" pitchFamily="18" charset="0"/>
              </a:rPr>
              <a:t>Technologies and Languages used to Develop</a:t>
            </a:r>
          </a:p>
          <a:p>
            <a:pPr marL="0" indent="0">
              <a:buNone/>
            </a:pPr>
            <a:r>
              <a:rPr lang="en-US" sz="2400" dirty="0">
                <a:latin typeface="Times New Roman" panose="02020603050405020304" pitchFamily="18" charset="0"/>
                <a:cs typeface="Times New Roman" panose="02020603050405020304" pitchFamily="18" charset="0"/>
              </a:rPr>
              <a:t>	Python</a:t>
            </a:r>
          </a:p>
          <a:p>
            <a:r>
              <a:rPr lang="en-US" sz="2400" b="1" dirty="0">
                <a:latin typeface="Times New Roman" panose="02020603050405020304" pitchFamily="18" charset="0"/>
                <a:cs typeface="Times New Roman" panose="02020603050405020304" pitchFamily="18" charset="0"/>
              </a:rPr>
              <a:t>Debugger and Emulator</a:t>
            </a:r>
          </a:p>
          <a:p>
            <a:pPr marL="0" indent="0">
              <a:buNone/>
            </a:pPr>
            <a:r>
              <a:rPr lang="en-US" sz="2400" dirty="0">
                <a:latin typeface="Times New Roman" panose="02020603050405020304" pitchFamily="18" charset="0"/>
                <a:cs typeface="Times New Roman" panose="02020603050405020304" pitchFamily="18" charset="0"/>
              </a:rPr>
              <a:t>	Any Browser (Particularly Chrome)</a:t>
            </a:r>
          </a:p>
          <a:p>
            <a:r>
              <a:rPr lang="en-US" sz="2400" b="1" dirty="0">
                <a:latin typeface="Times New Roman" panose="02020603050405020304" pitchFamily="18" charset="0"/>
                <a:cs typeface="Times New Roman" panose="02020603050405020304" pitchFamily="18" charset="0"/>
              </a:rPr>
              <a:t>Hardware Requirements</a:t>
            </a:r>
          </a:p>
          <a:p>
            <a:pPr marL="0" indent="0">
              <a:buNone/>
            </a:pPr>
            <a:r>
              <a:rPr lang="en-US" sz="2400" dirty="0">
                <a:latin typeface="Times New Roman" panose="02020603050405020304" pitchFamily="18" charset="0"/>
                <a:cs typeface="Times New Roman" panose="02020603050405020304" pitchFamily="18" charset="0"/>
              </a:rPr>
              <a:t>For developing the application the following are the Hardware Requirements:</a:t>
            </a:r>
          </a:p>
          <a:p>
            <a:pPr marL="0" indent="0">
              <a:buNone/>
            </a:pPr>
            <a:r>
              <a:rPr lang="en-US" sz="2400" dirty="0">
                <a:latin typeface="Times New Roman" panose="02020603050405020304" pitchFamily="18" charset="0"/>
                <a:cs typeface="Times New Roman" panose="02020603050405020304" pitchFamily="18" charset="0"/>
              </a:rPr>
              <a:t>	Processor: Pentium IV or higher</a:t>
            </a:r>
          </a:p>
          <a:p>
            <a:pPr marL="0" indent="0">
              <a:buNone/>
            </a:pPr>
            <a:r>
              <a:rPr lang="en-US" sz="2400" dirty="0">
                <a:latin typeface="Times New Roman" panose="02020603050405020304" pitchFamily="18" charset="0"/>
                <a:cs typeface="Times New Roman" panose="02020603050405020304" pitchFamily="18" charset="0"/>
              </a:rPr>
              <a:t>	RAM: 256 MB</a:t>
            </a:r>
          </a:p>
          <a:p>
            <a:pPr marL="0" indent="0">
              <a:buNone/>
            </a:pPr>
            <a:r>
              <a:rPr lang="en-US" sz="2400" dirty="0">
                <a:latin typeface="Times New Roman" panose="02020603050405020304" pitchFamily="18" charset="0"/>
                <a:cs typeface="Times New Roman" panose="02020603050405020304" pitchFamily="18" charset="0"/>
              </a:rPr>
              <a:t>	Space on Hard Disk: minimum 512MB</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811475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E0551-AB84-4481-9292-8FCC409AC242}"/>
              </a:ext>
            </a:extLst>
          </p:cNvPr>
          <p:cNvSpPr>
            <a:spLocks noGrp="1"/>
          </p:cNvSpPr>
          <p:nvPr>
            <p:ph type="title"/>
          </p:nvPr>
        </p:nvSpPr>
        <p:spPr/>
        <p:txBody>
          <a:bodyPr>
            <a:normAutofit/>
          </a:bodyPr>
          <a:lstStyle/>
          <a:p>
            <a:r>
              <a:rPr lang="en-US" sz="3600" b="1" dirty="0">
                <a:effectLst/>
                <a:latin typeface="Times New Roman" panose="02020603050405020304" pitchFamily="18" charset="0"/>
                <a:ea typeface="Times New Roman" panose="02020603050405020304" pitchFamily="18" charset="0"/>
                <a:cs typeface="Times New Roman" panose="02020603050405020304" pitchFamily="18" charset="0"/>
              </a:rPr>
              <a:t>CONCLUSION</a:t>
            </a:r>
            <a:endParaRPr lang="en-IN" sz="3600" dirty="0"/>
          </a:p>
        </p:txBody>
      </p:sp>
      <p:sp>
        <p:nvSpPr>
          <p:cNvPr id="3" name="Content Placeholder 2">
            <a:extLst>
              <a:ext uri="{FF2B5EF4-FFF2-40B4-BE49-F238E27FC236}">
                <a16:creationId xmlns:a16="http://schemas.microsoft.com/office/drawing/2014/main" id="{F8155397-81D8-4D0E-B102-2617C35100F8}"/>
              </a:ext>
            </a:extLst>
          </p:cNvPr>
          <p:cNvSpPr>
            <a:spLocks noGrp="1"/>
          </p:cNvSpPr>
          <p:nvPr>
            <p:ph idx="1"/>
          </p:nvPr>
        </p:nvSpPr>
        <p:spPr/>
        <p:txBody>
          <a:bodyPr>
            <a:normAutofit/>
          </a:bodyPr>
          <a:lstStyle/>
          <a:p>
            <a:pPr algn="just">
              <a:lnSpc>
                <a:spcPct val="115000"/>
              </a:lnSpc>
              <a:spcAft>
                <a:spcPts val="1000"/>
              </a:spcAft>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After training our models on the variables month, </a:t>
            </a:r>
            <a:r>
              <a:rPr lang="en-IN" sz="2400" dirty="0" err="1">
                <a:effectLst/>
                <a:latin typeface="Times New Roman" panose="02020603050405020304" pitchFamily="18" charset="0"/>
                <a:ea typeface="Calibri" panose="020F0502020204030204" pitchFamily="34" charset="0"/>
                <a:cs typeface="Times New Roman" panose="02020603050405020304" pitchFamily="18" charset="0"/>
              </a:rPr>
              <a:t>Traget_type</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400" dirty="0" err="1">
                <a:effectLst/>
                <a:latin typeface="Times New Roman" panose="02020603050405020304" pitchFamily="18" charset="0"/>
                <a:ea typeface="Calibri" panose="020F0502020204030204" pitchFamily="34" charset="0"/>
                <a:cs typeface="Times New Roman" panose="02020603050405020304" pitchFamily="18" charset="0"/>
              </a:rPr>
              <a:t>attack_type</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 to predict the region of attack and country of attack it is estimated that Logistic regression</a:t>
            </a:r>
            <a:r>
              <a:rPr lang="en-IN" sz="2400" dirty="0">
                <a:latin typeface="Times New Roman" panose="02020603050405020304" pitchFamily="18" charset="0"/>
                <a:ea typeface="Calibri" panose="020F0502020204030204" pitchFamily="34" charset="0"/>
                <a:cs typeface="Times New Roman" panose="02020603050405020304" pitchFamily="18" charset="0"/>
              </a:rPr>
              <a:t> got </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higher accuracy of 90 % in both the cases on predicting Region and country of terrorist attack. The results of the presented work can be used for enhancing </a:t>
            </a:r>
            <a:r>
              <a:rPr lang="en-IN" sz="2400" dirty="0" err="1">
                <a:effectLst/>
                <a:latin typeface="Times New Roman" panose="02020603050405020304" pitchFamily="18" charset="0"/>
                <a:ea typeface="Calibri" panose="020F0502020204030204" pitchFamily="34" charset="0"/>
                <a:cs typeface="Times New Roman" panose="02020603050405020304" pitchFamily="18" charset="0"/>
              </a:rPr>
              <a:t>defense</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 against terrorist attacks in coming times</a:t>
            </a:r>
            <a:endParaRPr lang="en-IN" sz="2400"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017011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C4BE36-CDC8-4C08-9C61-EB517814AEE1}"/>
              </a:ext>
            </a:extLst>
          </p:cNvPr>
          <p:cNvSpPr>
            <a:spLocks noGrp="1"/>
          </p:cNvSpPr>
          <p:nvPr>
            <p:ph type="title"/>
          </p:nvPr>
        </p:nvSpPr>
        <p:spPr>
          <a:xfrm>
            <a:off x="657329" y="78136"/>
            <a:ext cx="10515600" cy="1205802"/>
          </a:xfrm>
        </p:spPr>
        <p:txBody>
          <a:bodyPr>
            <a:normAutofit/>
          </a:bodyPr>
          <a:lstStyle/>
          <a:p>
            <a:r>
              <a:rPr lang="en-IN" sz="3600" b="1" dirty="0">
                <a:latin typeface="Times New Roman" panose="02020603050405020304" pitchFamily="18" charset="0"/>
                <a:cs typeface="Times New Roman" panose="02020603050405020304" pitchFamily="18" charset="0"/>
              </a:rPr>
              <a:t>ABSTARCT</a:t>
            </a:r>
          </a:p>
        </p:txBody>
      </p:sp>
      <p:sp>
        <p:nvSpPr>
          <p:cNvPr id="3" name="Content Placeholder 2">
            <a:extLst>
              <a:ext uri="{FF2B5EF4-FFF2-40B4-BE49-F238E27FC236}">
                <a16:creationId xmlns:a16="http://schemas.microsoft.com/office/drawing/2014/main" id="{6BEF21CF-234D-4E55-9B53-728A3B798186}"/>
              </a:ext>
            </a:extLst>
          </p:cNvPr>
          <p:cNvSpPr>
            <a:spLocks noGrp="1"/>
          </p:cNvSpPr>
          <p:nvPr>
            <p:ph idx="1"/>
          </p:nvPr>
        </p:nvSpPr>
        <p:spPr>
          <a:xfrm>
            <a:off x="514558" y="1283938"/>
            <a:ext cx="10515600" cy="4659662"/>
          </a:xfrm>
        </p:spPr>
        <p:txBody>
          <a:bodyPr>
            <a:normAutofit fontScale="77500" lnSpcReduction="20000"/>
          </a:bodyPr>
          <a:lstStyle/>
          <a:p>
            <a:pPr marL="0" marR="359410" indent="0" algn="just">
              <a:lnSpc>
                <a:spcPct val="170000"/>
              </a:lnSpc>
              <a:buNone/>
            </a:pPr>
            <a:r>
              <a:rPr lang="en-US" sz="30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3000" dirty="0">
                <a:effectLst/>
                <a:latin typeface="Times New Roman" panose="02020603050405020304" pitchFamily="18" charset="0"/>
                <a:ea typeface="Calibri" panose="020F0502020204030204" pitchFamily="34" charset="0"/>
                <a:cs typeface="Times New Roman" panose="02020603050405020304" pitchFamily="18" charset="0"/>
              </a:rPr>
              <a:t>The objective of this work is to predict the region and country of a terrorist attack using machine learning approaches. The work has been carried out upon the Global Terrorism Database (GTD), which is an open database containing list of terrorist activities from 1970 to 2017. Five machine learning algorithms have been applied on a selected set of features from the dataset to achieve an accuracy of up to </a:t>
            </a:r>
            <a:r>
              <a:rPr lang="en-IN" sz="3000" dirty="0">
                <a:latin typeface="Times New Roman" panose="02020603050405020304" pitchFamily="18" charset="0"/>
                <a:ea typeface="Calibri" panose="020F0502020204030204" pitchFamily="34" charset="0"/>
                <a:cs typeface="Times New Roman" panose="02020603050405020304" pitchFamily="18" charset="0"/>
              </a:rPr>
              <a:t>90</a:t>
            </a:r>
            <a:r>
              <a:rPr lang="en-IN" sz="3000" dirty="0">
                <a:effectLst/>
                <a:latin typeface="Times New Roman" panose="02020603050405020304" pitchFamily="18" charset="0"/>
                <a:ea typeface="Calibri" panose="020F0502020204030204" pitchFamily="34" charset="0"/>
                <a:cs typeface="Times New Roman" panose="02020603050405020304" pitchFamily="18" charset="0"/>
              </a:rPr>
              <a:t>%.</a:t>
            </a:r>
          </a:p>
          <a:p>
            <a:pPr marL="0" marR="359410" indent="0" algn="just">
              <a:lnSpc>
                <a:spcPct val="170000"/>
              </a:lnSpc>
              <a:buNone/>
            </a:pPr>
            <a:r>
              <a:rPr lang="en-IN" sz="3000" dirty="0">
                <a:effectLst/>
                <a:latin typeface="Times New Roman" panose="02020603050405020304" pitchFamily="18" charset="0"/>
                <a:ea typeface="Calibri" panose="020F0502020204030204" pitchFamily="34" charset="0"/>
                <a:cs typeface="Times New Roman" panose="02020603050405020304" pitchFamily="18" charset="0"/>
              </a:rPr>
              <a:t>The results suggest that it is possible to train machine learning models in order to predict the region and country of terrorist attack if certain parameters are known. It is postulated that the work can be used for enhancing security against terrorist attacks</a:t>
            </a:r>
          </a:p>
          <a:p>
            <a:pPr marL="0" marR="359410" indent="0">
              <a:lnSpc>
                <a:spcPct val="170000"/>
              </a:lnSpc>
              <a:spcAft>
                <a:spcPts val="0"/>
              </a:spcAft>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8949372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ADDD421-E3BF-4230-A416-81AC2F5D5EA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27127" y="927676"/>
            <a:ext cx="8337746" cy="5002648"/>
          </a:xfrm>
        </p:spPr>
      </p:pic>
    </p:spTree>
    <p:extLst>
      <p:ext uri="{BB962C8B-B14F-4D97-AF65-F5344CB8AC3E}">
        <p14:creationId xmlns:p14="http://schemas.microsoft.com/office/powerpoint/2010/main" val="302158776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5BC85-355E-445D-BA50-8A5FC1FBAA4C}"/>
              </a:ext>
            </a:extLst>
          </p:cNvPr>
          <p:cNvSpPr>
            <a:spLocks noGrp="1"/>
          </p:cNvSpPr>
          <p:nvPr>
            <p:ph type="title"/>
          </p:nvPr>
        </p:nvSpPr>
        <p:spPr>
          <a:xfrm>
            <a:off x="838200" y="2743200"/>
            <a:ext cx="10515600" cy="1555424"/>
          </a:xfrm>
        </p:spPr>
        <p:txBody>
          <a:bodyPr>
            <a:normAutofit/>
          </a:bodyPr>
          <a:lstStyle/>
          <a:p>
            <a:pPr algn="ctr"/>
            <a:r>
              <a:rPr lang="en-US" sz="6600" b="1" dirty="0">
                <a:latin typeface="Times New Roman" panose="02020603050405020304" pitchFamily="18" charset="0"/>
                <a:cs typeface="Times New Roman" panose="02020603050405020304" pitchFamily="18" charset="0"/>
              </a:rPr>
              <a:t>THANK YOU</a:t>
            </a:r>
            <a:endParaRPr lang="en-IN" sz="6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105587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84517-D715-4917-80DE-5A0840E98DED}"/>
              </a:ext>
            </a:extLst>
          </p:cNvPr>
          <p:cNvSpPr>
            <a:spLocks noGrp="1"/>
          </p:cNvSpPr>
          <p:nvPr>
            <p:ph type="title"/>
          </p:nvPr>
        </p:nvSpPr>
        <p:spPr/>
        <p:txBody>
          <a:bodyPr>
            <a:normAutofit/>
          </a:bodyPr>
          <a:lstStyle/>
          <a:p>
            <a:r>
              <a:rPr lang="en-IN" sz="3600" b="1" dirty="0">
                <a:latin typeface="Times New Roman" panose="02020603050405020304" pitchFamily="18" charset="0"/>
                <a:cs typeface="Times New Roman" panose="02020603050405020304" pitchFamily="18" charset="0"/>
              </a:rPr>
              <a:t>PROBLEM STATEMENT</a:t>
            </a:r>
          </a:p>
        </p:txBody>
      </p:sp>
      <p:sp>
        <p:nvSpPr>
          <p:cNvPr id="3" name="Content Placeholder 2">
            <a:extLst>
              <a:ext uri="{FF2B5EF4-FFF2-40B4-BE49-F238E27FC236}">
                <a16:creationId xmlns:a16="http://schemas.microsoft.com/office/drawing/2014/main" id="{F8652919-453C-42E8-B40C-8EBCB1AAD1A1}"/>
              </a:ext>
            </a:extLst>
          </p:cNvPr>
          <p:cNvSpPr>
            <a:spLocks noGrp="1"/>
          </p:cNvSpPr>
          <p:nvPr>
            <p:ph idx="1"/>
          </p:nvPr>
        </p:nvSpPr>
        <p:spPr>
          <a:xfrm>
            <a:off x="838200" y="1825624"/>
            <a:ext cx="10515600" cy="4735431"/>
          </a:xfrm>
        </p:spPr>
        <p:txBody>
          <a:bodyPr>
            <a:noAutofit/>
          </a:bodyPr>
          <a:lstStyle/>
          <a:p>
            <a:r>
              <a:rPr lang="en-US" sz="2400" dirty="0">
                <a:latin typeface="Times New Roman" panose="02020603050405020304" pitchFamily="18" charset="0"/>
                <a:cs typeface="Times New Roman" panose="02020603050405020304" pitchFamily="18" charset="0"/>
              </a:rPr>
              <a:t>Terrorism isn’t limited to one group, geographic area, grievance, goal, method, or era. For the last century, terrorists have committed violence for all kinds of reasons: to create a new country, carry out a revolution, achieve racist goals, free animals from laboratory testing, end abortion, and more.</a:t>
            </a:r>
          </a:p>
          <a:p>
            <a:r>
              <a:rPr lang="en-US" sz="2400" dirty="0">
                <a:latin typeface="Times New Roman" panose="02020603050405020304" pitchFamily="18" charset="0"/>
                <a:cs typeface="Times New Roman" panose="02020603050405020304" pitchFamily="18" charset="0"/>
              </a:rPr>
              <a:t>Analyzing terrorist groups, where they come from, why they form, and what they hope to achieve, is the first step toward combating them. </a:t>
            </a:r>
          </a:p>
          <a:p>
            <a:r>
              <a:rPr lang="en-US" sz="2400" dirty="0">
                <a:latin typeface="Times New Roman" panose="02020603050405020304" pitchFamily="18" charset="0"/>
                <a:cs typeface="Times New Roman" panose="02020603050405020304" pitchFamily="18" charset="0"/>
              </a:rPr>
              <a:t>we take various approaches to categorizing and analyzing groups to recognize patterns of behavior, locate geographic hotspots and potential targets, and understand the evolution of groups over time. </a:t>
            </a:r>
            <a:r>
              <a:rPr lang="en-IN" sz="2400" dirty="0">
                <a:latin typeface="Times New Roman" panose="02020603050405020304" pitchFamily="18" charset="0"/>
                <a:cs typeface="Times New Roman" panose="02020603050405020304" pitchFamily="18" charset="0"/>
              </a:rPr>
              <a:t>so we use Machine learning algorithm to predict the terrorism.</a:t>
            </a:r>
          </a:p>
          <a:p>
            <a:endParaRPr lang="en-IN" sz="2400" dirty="0"/>
          </a:p>
        </p:txBody>
      </p:sp>
    </p:spTree>
    <p:extLst>
      <p:ext uri="{BB962C8B-B14F-4D97-AF65-F5344CB8AC3E}">
        <p14:creationId xmlns:p14="http://schemas.microsoft.com/office/powerpoint/2010/main" val="22373186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04EFE-EAE5-475E-B597-2A22BC846938}"/>
              </a:ext>
            </a:extLst>
          </p:cNvPr>
          <p:cNvSpPr>
            <a:spLocks noGrp="1"/>
          </p:cNvSpPr>
          <p:nvPr>
            <p:ph type="title"/>
          </p:nvPr>
        </p:nvSpPr>
        <p:spPr>
          <a:xfrm>
            <a:off x="1065228" y="365125"/>
            <a:ext cx="10288571" cy="1325563"/>
          </a:xfrm>
        </p:spPr>
        <p:txBody>
          <a:bodyPr>
            <a:normAutofit/>
          </a:bodyPr>
          <a:lstStyle/>
          <a:p>
            <a:r>
              <a:rPr lang="en-IN" sz="3600" b="1" dirty="0">
                <a:latin typeface="Times New Roman" panose="02020603050405020304" pitchFamily="18" charset="0"/>
                <a:cs typeface="Times New Roman" panose="02020603050405020304" pitchFamily="18" charset="0"/>
              </a:rPr>
              <a:t>DATA SET</a:t>
            </a:r>
          </a:p>
        </p:txBody>
      </p:sp>
      <p:sp>
        <p:nvSpPr>
          <p:cNvPr id="3" name="Content Placeholder 2">
            <a:extLst>
              <a:ext uri="{FF2B5EF4-FFF2-40B4-BE49-F238E27FC236}">
                <a16:creationId xmlns:a16="http://schemas.microsoft.com/office/drawing/2014/main" id="{C1DE40C6-5A95-40C8-8B79-2276689BDCD0}"/>
              </a:ext>
            </a:extLst>
          </p:cNvPr>
          <p:cNvSpPr>
            <a:spLocks noGrp="1"/>
          </p:cNvSpPr>
          <p:nvPr>
            <p:ph idx="1"/>
          </p:nvPr>
        </p:nvSpPr>
        <p:spPr/>
        <p:txBody>
          <a:bodyPr>
            <a:normAutofit/>
          </a:bodyPr>
          <a:lstStyle/>
          <a:p>
            <a:r>
              <a:rPr lang="en-US" sz="2400" b="0" i="0" dirty="0">
                <a:solidFill>
                  <a:srgbClr val="202122"/>
                </a:solidFill>
                <a:effectLst/>
                <a:latin typeface="Times New Roman" panose="02020603050405020304" pitchFamily="18" charset="0"/>
                <a:cs typeface="Times New Roman" panose="02020603050405020304" pitchFamily="18" charset="0"/>
              </a:rPr>
              <a:t>The </a:t>
            </a:r>
            <a:r>
              <a:rPr lang="en-US" sz="2400" b="1" i="0" dirty="0">
                <a:solidFill>
                  <a:srgbClr val="202122"/>
                </a:solidFill>
                <a:effectLst/>
                <a:latin typeface="Times New Roman" panose="02020603050405020304" pitchFamily="18" charset="0"/>
                <a:cs typeface="Times New Roman" panose="02020603050405020304" pitchFamily="18" charset="0"/>
              </a:rPr>
              <a:t>Global Terrorism Database</a:t>
            </a:r>
            <a:r>
              <a:rPr lang="en-US" sz="2400" b="0" i="0" dirty="0">
                <a:solidFill>
                  <a:srgbClr val="202122"/>
                </a:solidFill>
                <a:effectLst/>
                <a:latin typeface="Times New Roman" panose="02020603050405020304" pitchFamily="18" charset="0"/>
                <a:cs typeface="Times New Roman" panose="02020603050405020304" pitchFamily="18" charset="0"/>
              </a:rPr>
              <a:t> (</a:t>
            </a:r>
            <a:r>
              <a:rPr lang="en-US" sz="2400" b="1" i="0" dirty="0">
                <a:solidFill>
                  <a:srgbClr val="202122"/>
                </a:solidFill>
                <a:effectLst/>
                <a:latin typeface="Times New Roman" panose="02020603050405020304" pitchFamily="18" charset="0"/>
                <a:cs typeface="Times New Roman" panose="02020603050405020304" pitchFamily="18" charset="0"/>
              </a:rPr>
              <a:t>GTD</a:t>
            </a:r>
            <a:r>
              <a:rPr lang="en-US" sz="2400" b="0" i="0" dirty="0">
                <a:solidFill>
                  <a:srgbClr val="202122"/>
                </a:solidFill>
                <a:effectLst/>
                <a:latin typeface="Times New Roman" panose="02020603050405020304" pitchFamily="18" charset="0"/>
                <a:cs typeface="Times New Roman" panose="02020603050405020304" pitchFamily="18" charset="0"/>
              </a:rPr>
              <a:t>) is a database of incidents of terrorism from 1970 onward. As of July 2017, the list extended through 2016, with an incomplete data of 1993 due to issues with that year.</a:t>
            </a:r>
          </a:p>
          <a:p>
            <a:pPr marL="0" indent="0">
              <a:buNone/>
            </a:pPr>
            <a:endParaRPr lang="en-US" sz="2400" b="0" i="0" dirty="0">
              <a:solidFill>
                <a:srgbClr val="202122"/>
              </a:solidFill>
              <a:effectLst/>
              <a:latin typeface="Times New Roman" panose="02020603050405020304" pitchFamily="18" charset="0"/>
              <a:cs typeface="Times New Roman" panose="02020603050405020304" pitchFamily="18" charset="0"/>
            </a:endParaRPr>
          </a:p>
          <a:p>
            <a:r>
              <a:rPr lang="en-US" sz="2400" b="0" i="0" dirty="0">
                <a:solidFill>
                  <a:srgbClr val="202122"/>
                </a:solidFill>
                <a:effectLst/>
                <a:latin typeface="Times New Roman" panose="02020603050405020304" pitchFamily="18" charset="0"/>
                <a:cs typeface="Times New Roman" panose="02020603050405020304" pitchFamily="18" charset="0"/>
              </a:rPr>
              <a:t>The GTD describe itself as the "most comprehensive unclassified data base on terrorist events in the world" and includes over 190,000 terrorist attacks in 2019 version. The entire database (about 80 MB excel file and 9 MB </a:t>
            </a:r>
            <a:r>
              <a:rPr lang="en-US" sz="2400" b="0" i="0" u="none" strike="noStrike" dirty="0">
                <a:solidFill>
                  <a:srgbClr val="0B0080"/>
                </a:solidFill>
                <a:effectLst/>
                <a:latin typeface="Times New Roman" panose="02020603050405020304" pitchFamily="18" charset="0"/>
                <a:cs typeface="Times New Roman" panose="02020603050405020304" pitchFamily="18" charset="0"/>
                <a:hlinkClick r:id="rId2" tooltip="Spatial database"/>
              </a:rPr>
              <a:t>Geodatabase</a:t>
            </a:r>
            <a:r>
              <a:rPr lang="en-US" sz="2400" b="0" i="0" dirty="0">
                <a:solidFill>
                  <a:srgbClr val="202122"/>
                </a:solidFill>
                <a:effectLst/>
                <a:latin typeface="Times New Roman" panose="02020603050405020304" pitchFamily="18" charset="0"/>
                <a:cs typeface="Times New Roman" panose="02020603050405020304" pitchFamily="18" charset="0"/>
              </a:rPr>
              <a:t> file) is available for download via the website.</a:t>
            </a:r>
            <a:r>
              <a:rPr lang="en-US" sz="2400" baseline="30000" dirty="0">
                <a:solidFill>
                  <a:srgbClr val="0B0080"/>
                </a:solidFill>
                <a:latin typeface="Times New Roman" panose="02020603050405020304" pitchFamily="18" charset="0"/>
                <a:cs typeface="Times New Roman" panose="02020603050405020304" pitchFamily="18" charset="0"/>
              </a:rPr>
              <a:t>[</a:t>
            </a:r>
            <a:r>
              <a:rPr lang="en-US" sz="2400" b="0" i="0" dirty="0">
                <a:solidFill>
                  <a:srgbClr val="202122"/>
                </a:solidFill>
                <a:effectLst/>
                <a:latin typeface="Times New Roman" panose="02020603050405020304" pitchFamily="18" charset="0"/>
                <a:cs typeface="Times New Roman" panose="02020603050405020304" pitchFamily="18" charset="0"/>
              </a:rPr>
              <a:t>The GTD includes more than 83,000 bombings . It also includes more than 18000 assassinations and more than 11000 kidnappings.</a:t>
            </a:r>
          </a:p>
          <a:p>
            <a:endParaRPr lang="en-US" sz="2400" b="0" i="0" dirty="0">
              <a:solidFill>
                <a:srgbClr val="202122"/>
              </a:solidFill>
              <a:effectLst/>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942982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717A883-38AC-46A1-ADA2-AADE6ED8FBDD}"/>
              </a:ext>
            </a:extLst>
          </p:cNvPr>
          <p:cNvSpPr>
            <a:spLocks noGrp="1"/>
          </p:cNvSpPr>
          <p:nvPr>
            <p:ph idx="1"/>
          </p:nvPr>
        </p:nvSpPr>
        <p:spPr>
          <a:xfrm>
            <a:off x="603682" y="497150"/>
            <a:ext cx="10750118" cy="5679813"/>
          </a:xfrm>
        </p:spPr>
        <p:txBody>
          <a:bodyPr>
            <a:normAutofit/>
          </a:bodyPr>
          <a:lstStyle/>
          <a:p>
            <a:pPr marL="0" indent="0">
              <a:buNone/>
            </a:pP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The data set contains the following data:</a:t>
            </a:r>
          </a:p>
          <a:p>
            <a:r>
              <a:rPr lang="en-US" sz="2400" dirty="0">
                <a:latin typeface="Times New Roman" panose="02020603050405020304" pitchFamily="18" charset="0"/>
                <a:cs typeface="Times New Roman" panose="02020603050405020304" pitchFamily="18" charset="0"/>
              </a:rPr>
              <a:t>Country , State, City, Region, latitude and longitude.</a:t>
            </a:r>
          </a:p>
          <a:p>
            <a:r>
              <a:rPr lang="en-US" sz="2400" dirty="0">
                <a:latin typeface="Times New Roman" panose="02020603050405020304" pitchFamily="18" charset="0"/>
                <a:cs typeface="Times New Roman" panose="02020603050405020304" pitchFamily="18" charset="0"/>
              </a:rPr>
              <a:t>Year , Month, Date</a:t>
            </a:r>
          </a:p>
          <a:p>
            <a:r>
              <a:rPr lang="en-US" sz="2400" dirty="0">
                <a:latin typeface="Times New Roman" panose="02020603050405020304" pitchFamily="18" charset="0"/>
                <a:cs typeface="Times New Roman" panose="02020603050405020304" pitchFamily="18" charset="0"/>
              </a:rPr>
              <a:t>Weapons type</a:t>
            </a:r>
          </a:p>
          <a:p>
            <a:r>
              <a:rPr lang="en-US" sz="2400" dirty="0">
                <a:latin typeface="Times New Roman" panose="02020603050405020304" pitchFamily="18" charset="0"/>
                <a:cs typeface="Times New Roman" panose="02020603050405020304" pitchFamily="18" charset="0"/>
              </a:rPr>
              <a:t>Property loss</a:t>
            </a:r>
          </a:p>
          <a:p>
            <a:r>
              <a:rPr lang="en-US" sz="2400" dirty="0">
                <a:latin typeface="Times New Roman" panose="02020603050405020304" pitchFamily="18" charset="0"/>
                <a:cs typeface="Times New Roman" panose="02020603050405020304" pitchFamily="18" charset="0"/>
              </a:rPr>
              <a:t>Targets</a:t>
            </a: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C82582F8-354C-4E6C-AE05-EA21841C0BF0}"/>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337089" y="2398227"/>
            <a:ext cx="8114648" cy="2484858"/>
          </a:xfrm>
          <a:prstGeom prst="rect">
            <a:avLst/>
          </a:prstGeom>
          <a:noFill/>
          <a:ln>
            <a:noFill/>
          </a:ln>
        </p:spPr>
      </p:pic>
    </p:spTree>
    <p:extLst>
      <p:ext uri="{BB962C8B-B14F-4D97-AF65-F5344CB8AC3E}">
        <p14:creationId xmlns:p14="http://schemas.microsoft.com/office/powerpoint/2010/main" val="23006994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56BF5-2C0D-4CF9-B14E-AE3D60645D57}"/>
              </a:ext>
            </a:extLst>
          </p:cNvPr>
          <p:cNvSpPr>
            <a:spLocks noGrp="1"/>
          </p:cNvSpPr>
          <p:nvPr>
            <p:ph type="title"/>
          </p:nvPr>
        </p:nvSpPr>
        <p:spPr>
          <a:xfrm>
            <a:off x="480767" y="365125"/>
            <a:ext cx="10873033" cy="806727"/>
          </a:xfrm>
        </p:spPr>
        <p:txBody>
          <a:bodyPr>
            <a:normAutofit fontScale="90000"/>
          </a:bodyPr>
          <a:lstStyle/>
          <a:p>
            <a:br>
              <a:rPr lang="en-IN" sz="3600" b="1" u="sng" dirty="0">
                <a:latin typeface="Times New Roman" panose="02020603050405020304" pitchFamily="18" charset="0"/>
                <a:ea typeface="Calibri" panose="020F0502020204030204" pitchFamily="34" charset="0"/>
                <a:cs typeface="Times New Roman" panose="02020603050405020304" pitchFamily="18" charset="0"/>
              </a:rPr>
            </a:br>
            <a:r>
              <a:rPr lang="en-IN" sz="4000" b="1" dirty="0">
                <a:latin typeface="Times New Roman" panose="02020603050405020304" pitchFamily="18" charset="0"/>
                <a:ea typeface="Calibri" panose="020F0502020204030204" pitchFamily="34" charset="0"/>
                <a:cs typeface="Times New Roman" panose="02020603050405020304" pitchFamily="18" charset="0"/>
              </a:rPr>
              <a:t>SYSTEM STUDY</a:t>
            </a:r>
            <a:br>
              <a:rPr lang="en-IN" sz="3600" dirty="0">
                <a:effectLst/>
                <a:latin typeface="Calibri" panose="020F0502020204030204" pitchFamily="34" charset="0"/>
                <a:ea typeface="Calibri" panose="020F0502020204030204" pitchFamily="34" charset="0"/>
                <a:cs typeface="Times New Roman" panose="02020603050405020304" pitchFamily="18" charset="0"/>
              </a:rPr>
            </a:br>
            <a:endParaRPr lang="en-IN" sz="3600" dirty="0"/>
          </a:p>
        </p:txBody>
      </p:sp>
      <p:sp>
        <p:nvSpPr>
          <p:cNvPr id="3" name="Content Placeholder 2">
            <a:extLst>
              <a:ext uri="{FF2B5EF4-FFF2-40B4-BE49-F238E27FC236}">
                <a16:creationId xmlns:a16="http://schemas.microsoft.com/office/drawing/2014/main" id="{720E59CD-B25D-48E7-B10E-01F1B96569FB}"/>
              </a:ext>
            </a:extLst>
          </p:cNvPr>
          <p:cNvSpPr>
            <a:spLocks noGrp="1"/>
          </p:cNvSpPr>
          <p:nvPr>
            <p:ph idx="1"/>
          </p:nvPr>
        </p:nvSpPr>
        <p:spPr>
          <a:xfrm>
            <a:off x="403194" y="1393794"/>
            <a:ext cx="10515600" cy="4856177"/>
          </a:xfrm>
        </p:spPr>
        <p:txBody>
          <a:bodyPr>
            <a:noAutofit/>
          </a:bodyPr>
          <a:lstStyle/>
          <a:p>
            <a:pPr marL="0" indent="0" algn="just">
              <a:lnSpc>
                <a:spcPct val="150000"/>
              </a:lnSpc>
              <a:spcAft>
                <a:spcPts val="800"/>
              </a:spcAft>
              <a:buNone/>
            </a:pPr>
            <a:r>
              <a:rPr lang="en-IN" sz="2000" b="1" u="sng" dirty="0">
                <a:effectLst/>
                <a:latin typeface="Times New Roman" panose="02020603050405020304" pitchFamily="18" charset="0"/>
                <a:ea typeface="Calibri" panose="020F0502020204030204" pitchFamily="34" charset="0"/>
                <a:cs typeface="Times New Roman" panose="02020603050405020304" pitchFamily="18" charset="0"/>
              </a:rPr>
              <a:t>EXISTING</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000" b="1" u="sng" dirty="0">
                <a:effectLst/>
                <a:latin typeface="Times New Roman" panose="02020603050405020304" pitchFamily="18" charset="0"/>
                <a:ea typeface="Calibri" panose="020F0502020204030204" pitchFamily="34" charset="0"/>
                <a:cs typeface="Times New Roman" panose="02020603050405020304" pitchFamily="18" charset="0"/>
              </a:rPr>
              <a:t>SYSTEM:</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50000"/>
              </a:lnSpc>
              <a:spcAft>
                <a:spcPts val="800"/>
              </a:spcAft>
              <a:buNone/>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In existing system we are analysing the terrorism attacks but we don’t know the how the attack will be happened where it will be happening and who will do etc. By using proposed system we can identify which  year, month attack will be happened and who will be attacked etc. We can analyse the better accuracy by using machine learning algorithms.</a:t>
            </a:r>
          </a:p>
          <a:p>
            <a:pPr marL="0" indent="0" algn="just">
              <a:lnSpc>
                <a:spcPct val="150000"/>
              </a:lnSpc>
              <a:spcAft>
                <a:spcPts val="800"/>
              </a:spcAft>
              <a:buNone/>
            </a:pPr>
            <a:r>
              <a:rPr lang="en-IN" sz="2000" b="1" u="sng" dirty="0">
                <a:effectLst/>
                <a:latin typeface="Times New Roman" panose="02020603050405020304" pitchFamily="18" charset="0"/>
                <a:ea typeface="Calibri" panose="020F0502020204030204" pitchFamily="34" charset="0"/>
                <a:cs typeface="Times New Roman" panose="02020603050405020304" pitchFamily="18" charset="0"/>
              </a:rPr>
              <a:t>DISADVANTAGES</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000" b="1" u="sng" dirty="0">
                <a:effectLst/>
                <a:latin typeface="Times New Roman" panose="02020603050405020304" pitchFamily="18" charset="0"/>
                <a:ea typeface="Calibri" panose="020F0502020204030204" pitchFamily="34" charset="0"/>
                <a:cs typeface="Times New Roman" panose="02020603050405020304" pitchFamily="18" charset="0"/>
              </a:rPr>
              <a:t>OF</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000" b="1" u="sng" dirty="0">
                <a:effectLst/>
                <a:latin typeface="Times New Roman" panose="02020603050405020304" pitchFamily="18" charset="0"/>
                <a:ea typeface="Calibri" panose="020F0502020204030204" pitchFamily="34" charset="0"/>
                <a:cs typeface="Times New Roman" panose="02020603050405020304" pitchFamily="18" charset="0"/>
              </a:rPr>
              <a:t>EXISTING</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000" b="1" u="sng" dirty="0">
                <a:effectLst/>
                <a:latin typeface="Times New Roman" panose="02020603050405020304" pitchFamily="18" charset="0"/>
                <a:ea typeface="Calibri" panose="020F0502020204030204" pitchFamily="34" charset="0"/>
                <a:cs typeface="Times New Roman" panose="02020603050405020304" pitchFamily="18" charset="0"/>
              </a:rPr>
              <a:t>SYSTEM:</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0" lvl="0" indent="0" algn="just">
              <a:lnSpc>
                <a:spcPct val="150000"/>
              </a:lnSpc>
              <a:spcAft>
                <a:spcPts val="800"/>
              </a:spcAft>
              <a:buNone/>
            </a:pPr>
            <a:r>
              <a:rPr lang="en-IN" sz="2000"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By using confusion matrix we got the accuracy, that will be based on TRUE POSITIVE and TRUE NEGATIVE.so if the result falls in FALSE POSITIVE and FALSE NEGATIVE. then our prediction will be false.</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554100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6C614F2-5ECB-41FA-B31C-06EA18B60F70}"/>
              </a:ext>
            </a:extLst>
          </p:cNvPr>
          <p:cNvSpPr>
            <a:spLocks noGrp="1"/>
          </p:cNvSpPr>
          <p:nvPr>
            <p:ph idx="1"/>
          </p:nvPr>
        </p:nvSpPr>
        <p:spPr>
          <a:xfrm>
            <a:off x="571870" y="618261"/>
            <a:ext cx="10515600" cy="5678843"/>
          </a:xfrm>
        </p:spPr>
        <p:txBody>
          <a:bodyPr>
            <a:noAutofit/>
          </a:bodyPr>
          <a:lstStyle/>
          <a:p>
            <a:pPr marL="0" indent="0">
              <a:lnSpc>
                <a:spcPct val="107000"/>
              </a:lnSpc>
              <a:spcAft>
                <a:spcPts val="800"/>
              </a:spcAft>
              <a:buNone/>
            </a:pPr>
            <a:r>
              <a:rPr lang="en-IN" sz="2400" b="1" u="sng"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PROPOSED</a:t>
            </a:r>
            <a:r>
              <a:rPr lang="en-IN" sz="24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2400" b="1" u="sng"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SYSTEM:</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50000"/>
              </a:lnSpc>
              <a:spcAft>
                <a:spcPts val="800"/>
              </a:spcAft>
              <a:buNone/>
            </a:pPr>
            <a:r>
              <a:rPr lang="en-IN"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It provides an approach to analysing terrorism region and country with the machine learning techniques and</a:t>
            </a:r>
            <a:r>
              <a:rPr lang="en-IN" sz="24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terrorism specific knowledge to fetch conclusions about terrorist behaviour patterns based on the success or failure. </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50000"/>
              </a:lnSpc>
              <a:spcAft>
                <a:spcPts val="800"/>
              </a:spcAft>
              <a:buNone/>
            </a:pPr>
            <a:r>
              <a:rPr lang="en-IN" sz="2400" b="1" u="sng" dirty="0">
                <a:effectLst/>
                <a:latin typeface="Times New Roman" panose="02020603050405020304" pitchFamily="18" charset="0"/>
                <a:ea typeface="Calibri" panose="020F0502020204030204" pitchFamily="34" charset="0"/>
                <a:cs typeface="Times New Roman" panose="02020603050405020304" pitchFamily="18" charset="0"/>
              </a:rPr>
              <a:t>ADVANTGES</a:t>
            </a:r>
            <a:r>
              <a:rPr lang="en-IN" sz="24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400" b="1" u="sng" dirty="0">
                <a:effectLst/>
                <a:latin typeface="Times New Roman" panose="02020603050405020304" pitchFamily="18" charset="0"/>
                <a:ea typeface="Calibri" panose="020F0502020204030204" pitchFamily="34" charset="0"/>
                <a:cs typeface="Times New Roman" panose="02020603050405020304" pitchFamily="18" charset="0"/>
              </a:rPr>
              <a:t>OF PROPOSED</a:t>
            </a:r>
            <a:r>
              <a:rPr lang="en-IN" sz="24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400" b="1" u="sng" dirty="0">
                <a:effectLst/>
                <a:latin typeface="Times New Roman" panose="02020603050405020304" pitchFamily="18" charset="0"/>
                <a:ea typeface="Calibri" panose="020F0502020204030204" pitchFamily="34" charset="0"/>
                <a:cs typeface="Times New Roman" panose="02020603050405020304" pitchFamily="18" charset="0"/>
              </a:rPr>
              <a:t>SYSTEM:</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0" lvl="0" indent="0">
              <a:lnSpc>
                <a:spcPct val="150000"/>
              </a:lnSpc>
              <a:buNone/>
            </a:pPr>
            <a:r>
              <a:rPr lang="en-IN"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2400"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By increasing the accuracy It is postulated that the work can be used for enhancing security against terrorist attacks in the world.</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0" lvl="0" indent="0">
              <a:lnSpc>
                <a:spcPct val="150000"/>
              </a:lnSpc>
              <a:spcAft>
                <a:spcPts val="800"/>
              </a:spcAft>
              <a:buNone/>
            </a:pPr>
            <a:r>
              <a:rPr lang="en-IN" sz="2400"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This helps the anti-terrorist organizations to reduce the list of possible suspects and help them act rapidly to find and catch the real suspect</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50000"/>
              </a:lnSpc>
              <a:spcAft>
                <a:spcPts val="800"/>
              </a:spcAft>
              <a:buNone/>
            </a:pPr>
            <a:r>
              <a:rPr lang="en-IN" sz="2400" b="1" u="none" strike="noStrike"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38199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F165AD-A0E7-483A-BA59-0A693093FE3E}"/>
              </a:ext>
            </a:extLst>
          </p:cNvPr>
          <p:cNvSpPr>
            <a:spLocks noGrp="1"/>
          </p:cNvSpPr>
          <p:nvPr>
            <p:ph type="title"/>
          </p:nvPr>
        </p:nvSpPr>
        <p:spPr/>
        <p:txBody>
          <a:bodyPr>
            <a:normAutofit/>
          </a:bodyPr>
          <a:lstStyle/>
          <a:p>
            <a:r>
              <a:rPr lang="en-IN" sz="3600" b="1" dirty="0">
                <a:latin typeface="Times New Roman" panose="02020603050405020304" pitchFamily="18" charset="0"/>
                <a:cs typeface="Times New Roman" panose="02020603050405020304" pitchFamily="18" charset="0"/>
              </a:rPr>
              <a:t>SYSTEM ARCHICETURE</a:t>
            </a:r>
          </a:p>
        </p:txBody>
      </p:sp>
      <p:pic>
        <p:nvPicPr>
          <p:cNvPr id="4" name="Content Placeholder 4">
            <a:extLst>
              <a:ext uri="{FF2B5EF4-FFF2-40B4-BE49-F238E27FC236}">
                <a16:creationId xmlns:a16="http://schemas.microsoft.com/office/drawing/2014/main" id="{28456197-6693-4ED0-A006-FFC9809CCAD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97374" y="1690688"/>
            <a:ext cx="8416031" cy="4488170"/>
          </a:xfrm>
        </p:spPr>
      </p:pic>
    </p:spTree>
    <p:extLst>
      <p:ext uri="{BB962C8B-B14F-4D97-AF65-F5344CB8AC3E}">
        <p14:creationId xmlns:p14="http://schemas.microsoft.com/office/powerpoint/2010/main" val="333974700"/>
      </p:ext>
    </p:extLst>
  </p:cSld>
  <p:clrMapOvr>
    <a:masterClrMapping/>
  </p:clrMapOvr>
</p:sld>
</file>

<file path=ppt/theme/theme1.xml><?xml version="1.0" encoding="utf-8"?>
<a:theme xmlns:a="http://schemas.openxmlformats.org/drawingml/2006/main" name="Office Theme">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TM03457491[[fn=Metropolitan]]</Template>
  <TotalTime>1706</TotalTime>
  <Words>1937</Words>
  <Application>Microsoft Office PowerPoint</Application>
  <PresentationFormat>Widescreen</PresentationFormat>
  <Paragraphs>124</Paragraphs>
  <Slides>31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Arial</vt:lpstr>
      <vt:lpstr>Calibri</vt:lpstr>
      <vt:lpstr>Calibri Light</vt:lpstr>
      <vt:lpstr>Times New Roman</vt:lpstr>
      <vt:lpstr>Office Theme</vt:lpstr>
      <vt:lpstr>AN APPROACH FOR PREDICTION OF  GLOBAL TERRORISM BY USING MACHINE LEARNING</vt:lpstr>
      <vt:lpstr>CONTENTS</vt:lpstr>
      <vt:lpstr>ABSTARCT</vt:lpstr>
      <vt:lpstr>PROBLEM STATEMENT</vt:lpstr>
      <vt:lpstr>DATA SET</vt:lpstr>
      <vt:lpstr>PowerPoint Presentation</vt:lpstr>
      <vt:lpstr> SYSTEM STUDY </vt:lpstr>
      <vt:lpstr>PowerPoint Presentation</vt:lpstr>
      <vt:lpstr>SYSTEM ARCHICETURE</vt:lpstr>
      <vt:lpstr>FUNCTIONAL REQUIREMENTS</vt:lpstr>
      <vt:lpstr>FEASIBILITY STUDY</vt:lpstr>
      <vt:lpstr>ECONOMICAL FEASIBILITY</vt:lpstr>
      <vt:lpstr>TECHNICAL FEASIBILITY</vt:lpstr>
      <vt:lpstr>SOCIAL FEASIBILITY</vt:lpstr>
      <vt:lpstr>ALGORITHMS USED</vt:lpstr>
      <vt:lpstr>Logistic Regression </vt:lpstr>
      <vt:lpstr>PowerPoint Presentation</vt:lpstr>
      <vt:lpstr>K- Nearest Neighbors</vt:lpstr>
      <vt:lpstr>PowerPoint Presentation</vt:lpstr>
      <vt:lpstr>Linear Discriminant Analysis</vt:lpstr>
      <vt:lpstr>PowerPoint Presentation</vt:lpstr>
      <vt:lpstr>Decision tree</vt:lpstr>
      <vt:lpstr>PowerPoint Presentation</vt:lpstr>
      <vt:lpstr>Support Vector Machines</vt:lpstr>
      <vt:lpstr>PowerPoint Presentation</vt:lpstr>
      <vt:lpstr>Requirement Analysis</vt:lpstr>
      <vt:lpstr>REQUIREMENT SPECIFICATION</vt:lpstr>
      <vt:lpstr>PowerPoint Presentation</vt:lpstr>
      <vt:lpstr>CONCLUSION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APPROACH FOR PREDICTION OF  GLOBAL TERRORISM BY USING MACHINE LEARNING</dc:title>
  <dc:creator>Prasanna</dc:creator>
  <cp:lastModifiedBy>Vardhan reddy</cp:lastModifiedBy>
  <cp:revision>43</cp:revision>
  <dcterms:created xsi:type="dcterms:W3CDTF">2020-11-05T15:15:54Z</dcterms:created>
  <dcterms:modified xsi:type="dcterms:W3CDTF">2020-12-18T18:07:17Z</dcterms:modified>
</cp:coreProperties>
</file>