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65" r:id="rId3"/>
    <p:sldId id="274" r:id="rId4"/>
    <p:sldId id="316" r:id="rId5"/>
    <p:sldId id="317" r:id="rId6"/>
    <p:sldId id="276" r:id="rId7"/>
    <p:sldId id="277" r:id="rId8"/>
    <p:sldId id="278" r:id="rId9"/>
    <p:sldId id="279" r:id="rId10"/>
    <p:sldId id="256" r:id="rId11"/>
    <p:sldId id="257" r:id="rId12"/>
    <p:sldId id="260" r:id="rId13"/>
    <p:sldId id="259" r:id="rId14"/>
    <p:sldId id="261" r:id="rId15"/>
    <p:sldId id="258" r:id="rId16"/>
    <p:sldId id="263" r:id="rId17"/>
    <p:sldId id="264" r:id="rId18"/>
    <p:sldId id="262" r:id="rId19"/>
    <p:sldId id="268" r:id="rId20"/>
    <p:sldId id="270" r:id="rId21"/>
    <p:sldId id="269" r:id="rId22"/>
    <p:sldId id="267" r:id="rId23"/>
    <p:sldId id="271" r:id="rId24"/>
    <p:sldId id="272" r:id="rId25"/>
    <p:sldId id="266" r:id="rId26"/>
    <p:sldId id="280" r:id="rId27"/>
    <p:sldId id="281" r:id="rId28"/>
    <p:sldId id="282" r:id="rId29"/>
    <p:sldId id="283" r:id="rId30"/>
    <p:sldId id="285" r:id="rId31"/>
    <p:sldId id="288" r:id="rId32"/>
    <p:sldId id="289" r:id="rId33"/>
    <p:sldId id="292" r:id="rId34"/>
    <p:sldId id="291" r:id="rId35"/>
    <p:sldId id="290" r:id="rId36"/>
    <p:sldId id="295" r:id="rId37"/>
    <p:sldId id="294" r:id="rId38"/>
    <p:sldId id="298" r:id="rId39"/>
    <p:sldId id="297" r:id="rId40"/>
    <p:sldId id="296" r:id="rId41"/>
    <p:sldId id="301" r:id="rId42"/>
    <p:sldId id="299" r:id="rId43"/>
    <p:sldId id="300" r:id="rId44"/>
    <p:sldId id="293" r:id="rId45"/>
    <p:sldId id="302" r:id="rId46"/>
    <p:sldId id="305" r:id="rId47"/>
    <p:sldId id="303" r:id="rId48"/>
    <p:sldId id="304" r:id="rId49"/>
    <p:sldId id="307" r:id="rId50"/>
    <p:sldId id="306" r:id="rId51"/>
    <p:sldId id="308" r:id="rId52"/>
    <p:sldId id="312" r:id="rId53"/>
    <p:sldId id="311" r:id="rId54"/>
    <p:sldId id="310" r:id="rId55"/>
    <p:sldId id="309" r:id="rId56"/>
    <p:sldId id="315" r:id="rId57"/>
    <p:sldId id="314" r:id="rId58"/>
    <p:sldId id="313" r:id="rId59"/>
    <p:sldId id="319" r:id="rId60"/>
    <p:sldId id="318" r:id="rId61"/>
    <p:sldId id="329" r:id="rId62"/>
    <p:sldId id="323" r:id="rId63"/>
    <p:sldId id="328" r:id="rId64"/>
    <p:sldId id="324" r:id="rId65"/>
    <p:sldId id="327" r:id="rId66"/>
    <p:sldId id="322" r:id="rId67"/>
    <p:sldId id="326" r:id="rId68"/>
    <p:sldId id="321" r:id="rId69"/>
    <p:sldId id="320" r:id="rId70"/>
    <p:sldId id="325" r:id="rId71"/>
    <p:sldId id="333" r:id="rId72"/>
    <p:sldId id="332" r:id="rId73"/>
    <p:sldId id="331" r:id="rId74"/>
    <p:sldId id="335" r:id="rId75"/>
    <p:sldId id="334" r:id="rId76"/>
    <p:sldId id="338" r:id="rId77"/>
    <p:sldId id="330" r:id="rId78"/>
    <p:sldId id="337" r:id="rId79"/>
    <p:sldId id="336" r:id="rId80"/>
    <p:sldId id="340" r:id="rId81"/>
    <p:sldId id="339"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cloud.google.com/sdk/gcloud/reference/container/clusters/create"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hyperlink" Target="https://blog.tekspace.io/exposing-pod-as-a-nodeport-servi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hyperlink" Target="https://medium.com/@kanrangsan/creating-admin-user-to-access-kubernetes-dashboard-723d6c9764e4" TargetMode="External"/><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kubernetes/dashboard" TargetMode="External"/><Relationship Id="rId2" Type="http://schemas.openxmlformats.org/officeDocument/2006/relationships/hyperlink" Target="https://gist.github.com/chukaofili"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justmeandopensource/kubernetes.git" TargetMode="External"/><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13.127.100.249:32358/" TargetMode="Externa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6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6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2438400"/>
            <a:ext cx="8885925" cy="4343400"/>
          </a:xfrm>
          <a:prstGeom prst="rect">
            <a:avLst/>
          </a:prstGeom>
          <a:noFill/>
          <a:ln w="9525">
            <a:noFill/>
            <a:miter lim="800000"/>
            <a:headEnd/>
            <a:tailEnd/>
          </a:ln>
          <a:effectLst/>
        </p:spPr>
      </p:pic>
      <p:sp>
        <p:nvSpPr>
          <p:cNvPr id="3" name="Rectangle 2"/>
          <p:cNvSpPr/>
          <p:nvPr/>
        </p:nvSpPr>
        <p:spPr>
          <a:xfrm>
            <a:off x="304800" y="884872"/>
            <a:ext cx="8534400" cy="1477328"/>
          </a:xfrm>
          <a:prstGeom prst="rect">
            <a:avLst/>
          </a:prstGeom>
        </p:spPr>
        <p:txBody>
          <a:bodyPr wrap="square">
            <a:spAutoFit/>
          </a:bodyPr>
          <a:lstStyle/>
          <a:p>
            <a:r>
              <a:rPr lang="en-US" dirty="0" err="1"/>
              <a:t>Kubernetes</a:t>
            </a:r>
            <a:r>
              <a:rPr lang="en-US" dirty="0"/>
              <a:t> is an open-source container management (orchestration) tool. It’s container management responsibilities include container deployment, scaling, and </a:t>
            </a:r>
            <a:r>
              <a:rPr lang="en-US" dirty="0" err="1"/>
              <a:t>descaling</a:t>
            </a:r>
            <a:r>
              <a:rPr lang="en-US" dirty="0"/>
              <a:t> of containers and container load balancing. There are Cloud-based </a:t>
            </a:r>
            <a:r>
              <a:rPr lang="en-US" dirty="0" err="1"/>
              <a:t>Kubernetes</a:t>
            </a:r>
            <a:r>
              <a:rPr lang="en-US" dirty="0"/>
              <a:t> services called as </a:t>
            </a:r>
            <a:r>
              <a:rPr lang="en-US" dirty="0" err="1"/>
              <a:t>KaaS</a:t>
            </a:r>
            <a:r>
              <a:rPr lang="en-US" dirty="0"/>
              <a:t> (</a:t>
            </a:r>
            <a:r>
              <a:rPr lang="en-US" dirty="0" err="1"/>
              <a:t>Kubenetes</a:t>
            </a:r>
            <a:r>
              <a:rPr lang="en-US" dirty="0"/>
              <a:t> as a Service ) also available namely AWS ECS, EKS, Azure AKS, and GCP GKE.</a:t>
            </a:r>
          </a:p>
        </p:txBody>
      </p:sp>
      <p:sp>
        <p:nvSpPr>
          <p:cNvPr id="4" name="Rectangle 3"/>
          <p:cNvSpPr/>
          <p:nvPr/>
        </p:nvSpPr>
        <p:spPr>
          <a:xfrm>
            <a:off x="2514600" y="76200"/>
            <a:ext cx="4267200" cy="769441"/>
          </a:xfrm>
          <a:prstGeom prst="rect">
            <a:avLst/>
          </a:prstGeom>
        </p:spPr>
        <p:txBody>
          <a:bodyPr wrap="square">
            <a:spAutoFit/>
          </a:bodyPr>
          <a:lstStyle/>
          <a:p>
            <a:r>
              <a:rPr lang="en-US" sz="4400" b="1" dirty="0"/>
              <a:t>KUBERNETES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399"/>
          </a:xfrm>
        </p:spPr>
        <p:txBody>
          <a:bodyPr>
            <a:normAutofit/>
          </a:bodyPr>
          <a:lstStyle/>
          <a:p>
            <a:r>
              <a:rPr lang="en-US" sz="3600" b="1" dirty="0" err="1"/>
              <a:t>Kubernetes</a:t>
            </a:r>
            <a:r>
              <a:rPr lang="en-US" sz="3600" b="1" dirty="0"/>
              <a:t> Setup</a:t>
            </a:r>
          </a:p>
        </p:txBody>
      </p:sp>
      <p:sp>
        <p:nvSpPr>
          <p:cNvPr id="4" name="Rectangle 3"/>
          <p:cNvSpPr/>
          <p:nvPr/>
        </p:nvSpPr>
        <p:spPr>
          <a:xfrm>
            <a:off x="533400" y="1371600"/>
            <a:ext cx="6660349" cy="2862322"/>
          </a:xfrm>
          <a:prstGeom prst="rect">
            <a:avLst/>
          </a:prstGeom>
        </p:spPr>
        <p:txBody>
          <a:bodyPr wrap="none">
            <a:spAutoFit/>
          </a:bodyPr>
          <a:lstStyle/>
          <a:p>
            <a:r>
              <a:rPr lang="en-US" dirty="0"/>
              <a:t>Step 1 : Create GCP account</a:t>
            </a:r>
          </a:p>
          <a:p>
            <a:r>
              <a:rPr lang="en-US" dirty="0"/>
              <a:t>Step 2 : Create Project or choose default one</a:t>
            </a:r>
          </a:p>
          <a:p>
            <a:r>
              <a:rPr lang="en-US" dirty="0"/>
              <a:t>Step 3 : Go to Navigation Menu </a:t>
            </a:r>
            <a:r>
              <a:rPr lang="en-US" dirty="0">
                <a:sym typeface="Wingdings" pitchFamily="2" charset="2"/>
              </a:rPr>
              <a:t> Compute Engine - VM Instances</a:t>
            </a:r>
          </a:p>
          <a:p>
            <a:r>
              <a:rPr lang="en-US" dirty="0">
                <a:sym typeface="Wingdings" pitchFamily="2" charset="2"/>
              </a:rPr>
              <a:t>Step 4 : Create VM </a:t>
            </a:r>
          </a:p>
          <a:p>
            <a:r>
              <a:rPr lang="en-US" dirty="0">
                <a:sym typeface="Wingdings" pitchFamily="2" charset="2"/>
              </a:rPr>
              <a:t>Step 5 : click on SSH under connect to connect machine</a:t>
            </a:r>
          </a:p>
          <a:p>
            <a:r>
              <a:rPr lang="en-US" dirty="0">
                <a:sym typeface="Wingdings" pitchFamily="2" charset="2"/>
              </a:rPr>
              <a:t>Step 6 : switch to root user</a:t>
            </a:r>
          </a:p>
          <a:p>
            <a:r>
              <a:rPr lang="en-US" dirty="0">
                <a:sym typeface="Wingdings" pitchFamily="2" charset="2"/>
              </a:rPr>
              <a:t>Step 7 : install </a:t>
            </a:r>
            <a:r>
              <a:rPr lang="en-US" dirty="0" err="1">
                <a:sym typeface="Wingdings" pitchFamily="2" charset="2"/>
              </a:rPr>
              <a:t>Kubectl</a:t>
            </a:r>
            <a:r>
              <a:rPr lang="en-US" dirty="0">
                <a:sym typeface="Wingdings" pitchFamily="2" charset="2"/>
              </a:rPr>
              <a:t> (yum install </a:t>
            </a:r>
            <a:r>
              <a:rPr lang="en-US" dirty="0" err="1">
                <a:sym typeface="Wingdings" pitchFamily="2" charset="2"/>
              </a:rPr>
              <a:t>kubectl</a:t>
            </a:r>
            <a:r>
              <a:rPr lang="en-US" dirty="0">
                <a:sym typeface="Wingdings" pitchFamily="2" charset="2"/>
              </a:rPr>
              <a:t>)</a:t>
            </a:r>
          </a:p>
          <a:p>
            <a:r>
              <a:rPr lang="en-US" dirty="0">
                <a:sym typeface="Wingdings" pitchFamily="2" charset="2"/>
              </a:rPr>
              <a:t>Step 8 : Configure project id</a:t>
            </a:r>
          </a:p>
          <a:p>
            <a:r>
              <a:rPr lang="en-US" dirty="0">
                <a:sym typeface="Wingdings" pitchFamily="2" charset="2"/>
              </a:rPr>
              <a:t> </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838200" y="3886200"/>
            <a:ext cx="6877050" cy="647700"/>
          </a:xfrm>
          <a:prstGeom prst="rect">
            <a:avLst/>
          </a:prstGeom>
          <a:noFill/>
          <a:ln w="9525">
            <a:noFill/>
            <a:miter lim="800000"/>
            <a:headEnd/>
            <a:tailEnd/>
          </a:ln>
          <a:effectLst/>
        </p:spPr>
      </p:pic>
      <p:sp>
        <p:nvSpPr>
          <p:cNvPr id="1027" name="Rectangle 3"/>
          <p:cNvSpPr>
            <a:spLocks noChangeArrowheads="1"/>
          </p:cNvSpPr>
          <p:nvPr/>
        </p:nvSpPr>
        <p:spPr bwMode="auto">
          <a:xfrm>
            <a:off x="990600" y="4648200"/>
            <a:ext cx="670560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Arial Unicode MS" pitchFamily="34" charset="-128"/>
                <a:cs typeface="Arial" pitchFamily="34" charset="0"/>
              </a:rPr>
              <a:t>export PROJECT_ID=reliable-mode-223918</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457200" y="5105400"/>
            <a:ext cx="4419600" cy="369332"/>
          </a:xfrm>
          <a:prstGeom prst="rect">
            <a:avLst/>
          </a:prstGeom>
        </p:spPr>
        <p:txBody>
          <a:bodyPr wrap="square">
            <a:spAutoFit/>
          </a:bodyPr>
          <a:lstStyle/>
          <a:p>
            <a:r>
              <a:rPr lang="en-US" dirty="0">
                <a:sym typeface="Wingdings" pitchFamily="2" charset="2"/>
              </a:rPr>
              <a:t>Step 9 : configure cloud (</a:t>
            </a:r>
            <a:r>
              <a:rPr lang="en-US" dirty="0" err="1">
                <a:sym typeface="Wingdings" pitchFamily="2" charset="2"/>
              </a:rPr>
              <a:t>gcloud</a:t>
            </a:r>
            <a:r>
              <a:rPr lang="en-US" dirty="0">
                <a:sym typeface="Wingdings" pitchFamily="2" charset="2"/>
              </a:rPr>
              <a:t> init)                </a:t>
            </a:r>
          </a:p>
        </p:txBody>
      </p:sp>
      <p:pic>
        <p:nvPicPr>
          <p:cNvPr id="1029" name="Picture 5"/>
          <p:cNvPicPr>
            <a:picLocks noChangeAspect="1" noChangeArrowheads="1"/>
          </p:cNvPicPr>
          <p:nvPr/>
        </p:nvPicPr>
        <p:blipFill>
          <a:blip r:embed="rId3"/>
          <a:srcRect/>
          <a:stretch>
            <a:fillRect/>
          </a:stretch>
        </p:blipFill>
        <p:spPr bwMode="auto">
          <a:xfrm>
            <a:off x="838200" y="5486399"/>
            <a:ext cx="6781800" cy="122378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457200" y="609600"/>
            <a:ext cx="8420100" cy="1504950"/>
          </a:xfrm>
          <a:prstGeom prst="rect">
            <a:avLst/>
          </a:prstGeom>
          <a:noFill/>
          <a:ln w="9525">
            <a:noFill/>
            <a:miter lim="800000"/>
            <a:headEnd/>
            <a:tailEnd/>
          </a:ln>
          <a:effectLst/>
        </p:spPr>
      </p:pic>
      <p:sp>
        <p:nvSpPr>
          <p:cNvPr id="5" name="Rectangle 4"/>
          <p:cNvSpPr/>
          <p:nvPr/>
        </p:nvSpPr>
        <p:spPr>
          <a:xfrm>
            <a:off x="304800" y="228600"/>
            <a:ext cx="4419600" cy="369332"/>
          </a:xfrm>
          <a:prstGeom prst="rect">
            <a:avLst/>
          </a:prstGeom>
        </p:spPr>
        <p:txBody>
          <a:bodyPr wrap="square">
            <a:spAutoFit/>
          </a:bodyPr>
          <a:lstStyle/>
          <a:p>
            <a:r>
              <a:rPr lang="en-US" dirty="0">
                <a:sym typeface="Wingdings" pitchFamily="2" charset="2"/>
              </a:rPr>
              <a:t>Click on the link to get verification code</a:t>
            </a:r>
          </a:p>
        </p:txBody>
      </p:sp>
      <p:sp>
        <p:nvSpPr>
          <p:cNvPr id="6" name="Rectangle 5"/>
          <p:cNvSpPr/>
          <p:nvPr/>
        </p:nvSpPr>
        <p:spPr>
          <a:xfrm>
            <a:off x="304800" y="2209800"/>
            <a:ext cx="7543800" cy="369332"/>
          </a:xfrm>
          <a:prstGeom prst="rect">
            <a:avLst/>
          </a:prstGeom>
        </p:spPr>
        <p:txBody>
          <a:bodyPr wrap="square">
            <a:spAutoFit/>
          </a:bodyPr>
          <a:lstStyle/>
          <a:p>
            <a:r>
              <a:rPr lang="en-US" dirty="0">
                <a:sym typeface="Wingdings" pitchFamily="2" charset="2"/>
              </a:rPr>
              <a:t>After verification completed, choose the project</a:t>
            </a:r>
          </a:p>
        </p:txBody>
      </p:sp>
      <p:pic>
        <p:nvPicPr>
          <p:cNvPr id="14339" name="Picture 3"/>
          <p:cNvPicPr>
            <a:picLocks noChangeAspect="1" noChangeArrowheads="1"/>
          </p:cNvPicPr>
          <p:nvPr/>
        </p:nvPicPr>
        <p:blipFill>
          <a:blip r:embed="rId3"/>
          <a:srcRect/>
          <a:stretch>
            <a:fillRect/>
          </a:stretch>
        </p:blipFill>
        <p:spPr bwMode="auto">
          <a:xfrm>
            <a:off x="381000" y="2667000"/>
            <a:ext cx="8305800" cy="1330457"/>
          </a:xfrm>
          <a:prstGeom prst="rect">
            <a:avLst/>
          </a:prstGeom>
          <a:noFill/>
          <a:ln w="9525">
            <a:noFill/>
            <a:miter lim="800000"/>
            <a:headEnd/>
            <a:tailEnd/>
          </a:ln>
          <a:effectLst/>
        </p:spPr>
      </p:pic>
      <p:sp>
        <p:nvSpPr>
          <p:cNvPr id="8" name="Rectangle 7"/>
          <p:cNvSpPr/>
          <p:nvPr/>
        </p:nvSpPr>
        <p:spPr>
          <a:xfrm>
            <a:off x="381000" y="4267200"/>
            <a:ext cx="7543800" cy="369332"/>
          </a:xfrm>
          <a:prstGeom prst="rect">
            <a:avLst/>
          </a:prstGeom>
        </p:spPr>
        <p:txBody>
          <a:bodyPr wrap="square">
            <a:spAutoFit/>
          </a:bodyPr>
          <a:lstStyle/>
          <a:p>
            <a:r>
              <a:rPr lang="en-US" dirty="0">
                <a:sym typeface="Wingdings" pitchFamily="2" charset="2"/>
              </a:rPr>
              <a:t>Choose default zone with value 1</a:t>
            </a:r>
          </a:p>
        </p:txBody>
      </p:sp>
      <p:sp>
        <p:nvSpPr>
          <p:cNvPr id="9" name="Rectangle 8"/>
          <p:cNvSpPr/>
          <p:nvPr/>
        </p:nvSpPr>
        <p:spPr>
          <a:xfrm>
            <a:off x="457200" y="4724400"/>
            <a:ext cx="7543800" cy="646331"/>
          </a:xfrm>
          <a:prstGeom prst="rect">
            <a:avLst/>
          </a:prstGeom>
        </p:spPr>
        <p:txBody>
          <a:bodyPr wrap="square">
            <a:spAutoFit/>
          </a:bodyPr>
          <a:lstStyle/>
          <a:p>
            <a:r>
              <a:rPr lang="en-US" dirty="0">
                <a:sym typeface="Wingdings" pitchFamily="2" charset="2"/>
              </a:rPr>
              <a:t>Step 10 : create cluster (</a:t>
            </a:r>
            <a:r>
              <a:rPr lang="en-US" dirty="0" err="1">
                <a:sym typeface="Wingdings" pitchFamily="2" charset="2"/>
              </a:rPr>
              <a:t>gcloud</a:t>
            </a:r>
            <a:r>
              <a:rPr lang="en-US" dirty="0">
                <a:sym typeface="Wingdings" pitchFamily="2" charset="2"/>
              </a:rPr>
              <a:t> container clusters create </a:t>
            </a:r>
            <a:r>
              <a:rPr lang="en-US" dirty="0" err="1">
                <a:sym typeface="Wingdings" pitchFamily="2" charset="2"/>
              </a:rPr>
              <a:t>kubecluster</a:t>
            </a:r>
            <a:r>
              <a:rPr lang="en-US" dirty="0">
                <a:sym typeface="Wingdings" pitchFamily="2" charset="2"/>
              </a:rPr>
              <a:t> )</a:t>
            </a:r>
          </a:p>
          <a:p>
            <a:r>
              <a:rPr lang="en-US" dirty="0">
                <a:sym typeface="Wingdings" pitchFamily="2" charset="2"/>
              </a:rPr>
              <a:t>                (by default three nodes will be created </a:t>
            </a:r>
            <a:r>
              <a:rPr lang="en-US" dirty="0" err="1">
                <a:sym typeface="Wingdings" pitchFamily="2" charset="2"/>
              </a:rPr>
              <a:t>undier</a:t>
            </a:r>
            <a:r>
              <a:rPr lang="en-US" dirty="0">
                <a:sym typeface="Wingdings" pitchFamily="2" charset="2"/>
              </a:rPr>
              <a:t> </a:t>
            </a:r>
            <a:r>
              <a:rPr lang="en-US" dirty="0" err="1">
                <a:sym typeface="Wingdings" pitchFamily="2" charset="2"/>
              </a:rPr>
              <a:t>kubernetes</a:t>
            </a:r>
            <a:r>
              <a:rPr lang="en-US" dirty="0">
                <a:sym typeface="Wingdings" pitchFamily="2" charset="2"/>
              </a:rPr>
              <a:t> cluster)</a:t>
            </a:r>
          </a:p>
        </p:txBody>
      </p:sp>
      <p:pic>
        <p:nvPicPr>
          <p:cNvPr id="1026" name="Picture 2"/>
          <p:cNvPicPr>
            <a:picLocks noChangeAspect="1" noChangeArrowheads="1"/>
          </p:cNvPicPr>
          <p:nvPr/>
        </p:nvPicPr>
        <p:blipFill>
          <a:blip r:embed="rId4"/>
          <a:srcRect/>
          <a:stretch>
            <a:fillRect/>
          </a:stretch>
        </p:blipFill>
        <p:spPr bwMode="auto">
          <a:xfrm>
            <a:off x="228600" y="5448300"/>
            <a:ext cx="7924800" cy="800100"/>
          </a:xfrm>
          <a:prstGeom prst="rect">
            <a:avLst/>
          </a:prstGeom>
          <a:noFill/>
          <a:ln w="9525">
            <a:noFill/>
            <a:miter lim="800000"/>
            <a:headEnd/>
            <a:tailEnd/>
          </a:ln>
          <a:effectLst/>
        </p:spPr>
      </p:pic>
      <p:sp>
        <p:nvSpPr>
          <p:cNvPr id="10" name="Rectangle 9"/>
          <p:cNvSpPr/>
          <p:nvPr/>
        </p:nvSpPr>
        <p:spPr>
          <a:xfrm>
            <a:off x="228600" y="6324600"/>
            <a:ext cx="9601200" cy="369332"/>
          </a:xfrm>
          <a:prstGeom prst="rect">
            <a:avLst/>
          </a:prstGeom>
        </p:spPr>
        <p:txBody>
          <a:bodyPr wrap="square">
            <a:spAutoFit/>
          </a:bodyPr>
          <a:lstStyle/>
          <a:p>
            <a:r>
              <a:rPr lang="en-US" b="1" dirty="0">
                <a:sym typeface="Wingdings" pitchFamily="2" charset="2"/>
                <a:hlinkClick r:id="rId5"/>
              </a:rPr>
              <a:t>Complete </a:t>
            </a:r>
            <a:r>
              <a:rPr lang="en-US" b="1" dirty="0" err="1">
                <a:sym typeface="Wingdings" pitchFamily="2" charset="2"/>
                <a:hlinkClick r:id="rId5"/>
              </a:rPr>
              <a:t>Optoins</a:t>
            </a:r>
            <a:r>
              <a:rPr lang="en-US" b="1" dirty="0">
                <a:sym typeface="Wingdings" pitchFamily="2" charset="2"/>
                <a:hlinkClick r:id="rId5"/>
              </a:rPr>
              <a:t> </a:t>
            </a:r>
            <a:r>
              <a:rPr lang="en-US" dirty="0">
                <a:hlinkClick r:id="rId5"/>
              </a:rPr>
              <a:t>:https://cloud.google.com/sdk/gcloud/reference/container/clusters/create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28600" y="762000"/>
            <a:ext cx="8382000" cy="1466850"/>
          </a:xfrm>
          <a:prstGeom prst="rect">
            <a:avLst/>
          </a:prstGeom>
          <a:noFill/>
          <a:ln w="9525">
            <a:noFill/>
            <a:miter lim="800000"/>
            <a:headEnd/>
            <a:tailEnd/>
          </a:ln>
          <a:effectLst/>
        </p:spPr>
      </p:pic>
      <p:sp>
        <p:nvSpPr>
          <p:cNvPr id="3" name="Rectangle 2"/>
          <p:cNvSpPr/>
          <p:nvPr/>
        </p:nvSpPr>
        <p:spPr>
          <a:xfrm>
            <a:off x="228600" y="228600"/>
            <a:ext cx="7543800" cy="369332"/>
          </a:xfrm>
          <a:prstGeom prst="rect">
            <a:avLst/>
          </a:prstGeom>
        </p:spPr>
        <p:txBody>
          <a:bodyPr wrap="square">
            <a:spAutoFit/>
          </a:bodyPr>
          <a:lstStyle/>
          <a:p>
            <a:r>
              <a:rPr lang="en-US" dirty="0">
                <a:sym typeface="Wingdings" pitchFamily="2" charset="2"/>
              </a:rPr>
              <a:t>Nodes info</a:t>
            </a:r>
          </a:p>
        </p:txBody>
      </p:sp>
      <p:pic>
        <p:nvPicPr>
          <p:cNvPr id="15363" name="Picture 3"/>
          <p:cNvPicPr>
            <a:picLocks noChangeAspect="1" noChangeArrowheads="1"/>
          </p:cNvPicPr>
          <p:nvPr/>
        </p:nvPicPr>
        <p:blipFill>
          <a:blip r:embed="rId3"/>
          <a:srcRect/>
          <a:stretch>
            <a:fillRect/>
          </a:stretch>
        </p:blipFill>
        <p:spPr bwMode="auto">
          <a:xfrm>
            <a:off x="228600" y="4343400"/>
            <a:ext cx="8686800" cy="2095500"/>
          </a:xfrm>
          <a:prstGeom prst="rect">
            <a:avLst/>
          </a:prstGeom>
          <a:noFill/>
          <a:ln w="9525">
            <a:noFill/>
            <a:miter lim="800000"/>
            <a:headEnd/>
            <a:tailEnd/>
          </a:ln>
          <a:effectLst/>
        </p:spPr>
      </p:pic>
      <p:sp>
        <p:nvSpPr>
          <p:cNvPr id="5" name="Rectangle 4"/>
          <p:cNvSpPr/>
          <p:nvPr/>
        </p:nvSpPr>
        <p:spPr>
          <a:xfrm>
            <a:off x="381000" y="3733800"/>
            <a:ext cx="7543800" cy="369332"/>
          </a:xfrm>
          <a:prstGeom prst="rect">
            <a:avLst/>
          </a:prstGeom>
        </p:spPr>
        <p:txBody>
          <a:bodyPr wrap="square">
            <a:spAutoFit/>
          </a:bodyPr>
          <a:lstStyle/>
          <a:p>
            <a:r>
              <a:rPr lang="en-US" dirty="0">
                <a:sym typeface="Wingdings" pitchFamily="2" charset="2"/>
              </a:rPr>
              <a:t>Cluster info</a:t>
            </a:r>
          </a:p>
        </p:txBody>
      </p:sp>
      <p:pic>
        <p:nvPicPr>
          <p:cNvPr id="15364" name="Picture 4"/>
          <p:cNvPicPr>
            <a:picLocks noChangeAspect="1" noChangeArrowheads="1"/>
          </p:cNvPicPr>
          <p:nvPr/>
        </p:nvPicPr>
        <p:blipFill>
          <a:blip r:embed="rId4"/>
          <a:srcRect/>
          <a:stretch>
            <a:fillRect/>
          </a:stretch>
        </p:blipFill>
        <p:spPr bwMode="auto">
          <a:xfrm>
            <a:off x="457200" y="2514600"/>
            <a:ext cx="8037479" cy="1143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685800"/>
            <a:ext cx="4572000" cy="3693319"/>
          </a:xfrm>
          <a:prstGeom prst="rect">
            <a:avLst/>
          </a:prstGeom>
        </p:spPr>
        <p:txBody>
          <a:bodyPr>
            <a:spAutoFit/>
          </a:bodyPr>
          <a:lstStyle/>
          <a:p>
            <a:r>
              <a:rPr lang="en-US" dirty="0" err="1"/>
              <a:t>apiVersion</a:t>
            </a:r>
            <a:r>
              <a:rPr lang="en-US" dirty="0"/>
              <a:t>: v1</a:t>
            </a:r>
          </a:p>
          <a:p>
            <a:r>
              <a:rPr lang="en-US" dirty="0"/>
              <a:t>kind: Pod</a:t>
            </a:r>
          </a:p>
          <a:p>
            <a:r>
              <a:rPr lang="en-US" dirty="0"/>
              <a:t>metadata:</a:t>
            </a:r>
          </a:p>
          <a:p>
            <a:r>
              <a:rPr lang="en-US" dirty="0"/>
              <a:t>    name: sample-pod</a:t>
            </a:r>
          </a:p>
          <a:p>
            <a:r>
              <a:rPr lang="en-US" dirty="0"/>
              <a:t>    labels:</a:t>
            </a:r>
          </a:p>
          <a:p>
            <a:r>
              <a:rPr lang="en-US" dirty="0"/>
              <a:t>     zone: prod</a:t>
            </a:r>
          </a:p>
          <a:p>
            <a:r>
              <a:rPr lang="en-US" dirty="0"/>
              <a:t>     version: v1</a:t>
            </a:r>
          </a:p>
          <a:p>
            <a:r>
              <a:rPr lang="en-US" dirty="0"/>
              <a:t>spec:</a:t>
            </a:r>
          </a:p>
          <a:p>
            <a:r>
              <a:rPr lang="en-US" dirty="0"/>
              <a:t>  containers:</a:t>
            </a:r>
          </a:p>
          <a:p>
            <a:r>
              <a:rPr lang="en-US" dirty="0"/>
              <a:t>  - name: sample-</a:t>
            </a:r>
            <a:r>
              <a:rPr lang="en-US" dirty="0" err="1"/>
              <a:t>ctr</a:t>
            </a:r>
            <a:endParaRPr lang="en-US" dirty="0"/>
          </a:p>
          <a:p>
            <a:r>
              <a:rPr lang="en-US" dirty="0"/>
              <a:t>    image: </a:t>
            </a:r>
            <a:r>
              <a:rPr lang="en-US" dirty="0" err="1"/>
              <a:t>devopstrainer</a:t>
            </a:r>
            <a:r>
              <a:rPr lang="en-US" dirty="0"/>
              <a:t>/</a:t>
            </a:r>
            <a:r>
              <a:rPr lang="en-US" dirty="0" err="1"/>
              <a:t>ubuntu:sample</a:t>
            </a:r>
            <a:endParaRPr lang="en-US" dirty="0"/>
          </a:p>
          <a:p>
            <a:r>
              <a:rPr lang="en-US" dirty="0"/>
              <a:t>    ports:</a:t>
            </a:r>
          </a:p>
          <a:p>
            <a:r>
              <a:rPr lang="en-US" dirty="0"/>
              <a:t>    - </a:t>
            </a:r>
            <a:r>
              <a:rPr lang="en-US" dirty="0" err="1"/>
              <a:t>containerPort</a:t>
            </a:r>
            <a:r>
              <a:rPr lang="en-US" dirty="0"/>
              <a:t>: 8080</a:t>
            </a:r>
          </a:p>
        </p:txBody>
      </p:sp>
      <p:sp>
        <p:nvSpPr>
          <p:cNvPr id="4" name="Rectangle 3"/>
          <p:cNvSpPr/>
          <p:nvPr/>
        </p:nvSpPr>
        <p:spPr>
          <a:xfrm>
            <a:off x="304800" y="228600"/>
            <a:ext cx="7543800" cy="369332"/>
          </a:xfrm>
          <a:prstGeom prst="rect">
            <a:avLst/>
          </a:prstGeom>
        </p:spPr>
        <p:txBody>
          <a:bodyPr wrap="square">
            <a:spAutoFit/>
          </a:bodyPr>
          <a:lstStyle/>
          <a:p>
            <a:r>
              <a:rPr lang="en-US" dirty="0">
                <a:sym typeface="Wingdings" pitchFamily="2" charset="2"/>
              </a:rPr>
              <a:t>Step 11 : create pod.yml with below content </a:t>
            </a:r>
          </a:p>
        </p:txBody>
      </p:sp>
      <p:sp>
        <p:nvSpPr>
          <p:cNvPr id="5" name="Rectangle 4"/>
          <p:cNvSpPr/>
          <p:nvPr/>
        </p:nvSpPr>
        <p:spPr>
          <a:xfrm>
            <a:off x="457200" y="4648200"/>
            <a:ext cx="7543800" cy="1200329"/>
          </a:xfrm>
          <a:prstGeom prst="rect">
            <a:avLst/>
          </a:prstGeom>
        </p:spPr>
        <p:txBody>
          <a:bodyPr wrap="square">
            <a:spAutoFit/>
          </a:bodyPr>
          <a:lstStyle/>
          <a:p>
            <a:r>
              <a:rPr lang="en-US" dirty="0" err="1">
                <a:sym typeface="Wingdings" pitchFamily="2" charset="2"/>
              </a:rPr>
              <a:t>Apiversion</a:t>
            </a:r>
            <a:r>
              <a:rPr lang="en-US" dirty="0">
                <a:sym typeface="Wingdings" pitchFamily="2" charset="2"/>
              </a:rPr>
              <a:t> : </a:t>
            </a:r>
            <a:r>
              <a:rPr lang="en-US" dirty="0" err="1">
                <a:sym typeface="Wingdings" pitchFamily="2" charset="2"/>
              </a:rPr>
              <a:t>kubernetes</a:t>
            </a:r>
            <a:r>
              <a:rPr lang="en-US" dirty="0">
                <a:sym typeface="Wingdings" pitchFamily="2" charset="2"/>
              </a:rPr>
              <a:t> version</a:t>
            </a:r>
          </a:p>
          <a:p>
            <a:r>
              <a:rPr lang="en-US" dirty="0">
                <a:sym typeface="Wingdings" pitchFamily="2" charset="2"/>
              </a:rPr>
              <a:t>Metadata : name or label of the pod for identification</a:t>
            </a:r>
          </a:p>
          <a:p>
            <a:r>
              <a:rPr lang="en-US" dirty="0">
                <a:sym typeface="Wingdings" pitchFamily="2" charset="2"/>
              </a:rPr>
              <a:t>Label : identify or tags</a:t>
            </a:r>
          </a:p>
          <a:p>
            <a:r>
              <a:rPr lang="en-US" dirty="0">
                <a:sym typeface="Wingdings" pitchFamily="2" charset="2"/>
              </a:rPr>
              <a:t>Spec: inside the pod </a:t>
            </a:r>
          </a:p>
        </p:txBody>
      </p:sp>
      <p:sp>
        <p:nvSpPr>
          <p:cNvPr id="6" name="Rectangle 5"/>
          <p:cNvSpPr/>
          <p:nvPr/>
        </p:nvSpPr>
        <p:spPr>
          <a:xfrm>
            <a:off x="533400" y="6019800"/>
            <a:ext cx="8077200" cy="646331"/>
          </a:xfrm>
          <a:prstGeom prst="rect">
            <a:avLst/>
          </a:prstGeom>
        </p:spPr>
        <p:txBody>
          <a:bodyPr wrap="square">
            <a:spAutoFit/>
          </a:bodyPr>
          <a:lstStyle/>
          <a:p>
            <a:r>
              <a:rPr lang="en-US" b="1" dirty="0">
                <a:hlinkClick r:id="rId2"/>
              </a:rPr>
              <a:t>Example for outside expose : </a:t>
            </a:r>
            <a:r>
              <a:rPr lang="en-US" dirty="0">
                <a:sym typeface="Wingdings" pitchFamily="2" charset="2"/>
                <a:hlinkClick r:id="rId2"/>
              </a:rPr>
              <a:t>https://blog.tekspace.io/exposing-pod-as-a-nodeport-service/</a:t>
            </a:r>
            <a:endParaRPr lang="en-US" dirty="0">
              <a:sym typeface="Wingdings" pitchFamily="2"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543800" cy="369332"/>
          </a:xfrm>
          <a:prstGeom prst="rect">
            <a:avLst/>
          </a:prstGeom>
        </p:spPr>
        <p:txBody>
          <a:bodyPr wrap="square">
            <a:spAutoFit/>
          </a:bodyPr>
          <a:lstStyle/>
          <a:p>
            <a:r>
              <a:rPr lang="en-US" dirty="0">
                <a:sym typeface="Wingdings" pitchFamily="2" charset="2"/>
              </a:rPr>
              <a:t>Step 12 : deploy the pod.yml to </a:t>
            </a:r>
            <a:r>
              <a:rPr lang="en-US" dirty="0" err="1">
                <a:sym typeface="Wingdings" pitchFamily="2" charset="2"/>
              </a:rPr>
              <a:t>api</a:t>
            </a:r>
            <a:r>
              <a:rPr lang="en-US" dirty="0">
                <a:sym typeface="Wingdings" pitchFamily="2" charset="2"/>
              </a:rPr>
              <a:t> server (</a:t>
            </a:r>
            <a:r>
              <a:rPr lang="en-US" dirty="0" err="1">
                <a:sym typeface="Wingdings" pitchFamily="2" charset="2"/>
              </a:rPr>
              <a:t>kubectl</a:t>
            </a:r>
            <a:r>
              <a:rPr lang="en-US" dirty="0">
                <a:sym typeface="Wingdings" pitchFamily="2" charset="2"/>
              </a:rPr>
              <a:t> create –f pod.yml ) </a:t>
            </a:r>
          </a:p>
        </p:txBody>
      </p:sp>
      <p:pic>
        <p:nvPicPr>
          <p:cNvPr id="16385" name="Picture 1"/>
          <p:cNvPicPr>
            <a:picLocks noChangeAspect="1" noChangeArrowheads="1"/>
          </p:cNvPicPr>
          <p:nvPr/>
        </p:nvPicPr>
        <p:blipFill>
          <a:blip r:embed="rId2"/>
          <a:srcRect/>
          <a:stretch>
            <a:fillRect/>
          </a:stretch>
        </p:blipFill>
        <p:spPr bwMode="auto">
          <a:xfrm>
            <a:off x="1142999" y="685800"/>
            <a:ext cx="7086601" cy="609600"/>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a:srcRect/>
          <a:stretch>
            <a:fillRect/>
          </a:stretch>
        </p:blipFill>
        <p:spPr bwMode="auto">
          <a:xfrm>
            <a:off x="1143000" y="1845501"/>
            <a:ext cx="7086600" cy="745299"/>
          </a:xfrm>
          <a:prstGeom prst="rect">
            <a:avLst/>
          </a:prstGeom>
          <a:noFill/>
          <a:ln w="9525">
            <a:noFill/>
            <a:miter lim="800000"/>
            <a:headEnd/>
            <a:tailEnd/>
          </a:ln>
          <a:effectLst/>
        </p:spPr>
      </p:pic>
      <p:sp>
        <p:nvSpPr>
          <p:cNvPr id="5" name="Rectangle 4"/>
          <p:cNvSpPr/>
          <p:nvPr/>
        </p:nvSpPr>
        <p:spPr>
          <a:xfrm>
            <a:off x="381000" y="1371600"/>
            <a:ext cx="7543800" cy="369332"/>
          </a:xfrm>
          <a:prstGeom prst="rect">
            <a:avLst/>
          </a:prstGeom>
        </p:spPr>
        <p:txBody>
          <a:bodyPr wrap="square">
            <a:spAutoFit/>
          </a:bodyPr>
          <a:lstStyle/>
          <a:p>
            <a:r>
              <a:rPr lang="en-US" dirty="0">
                <a:sym typeface="Wingdings" pitchFamily="2" charset="2"/>
              </a:rPr>
              <a:t>Step 13 : Get the pod details (</a:t>
            </a:r>
            <a:r>
              <a:rPr lang="en-US" dirty="0" err="1">
                <a:sym typeface="Wingdings" pitchFamily="2" charset="2"/>
              </a:rPr>
              <a:t>kubectl</a:t>
            </a:r>
            <a:r>
              <a:rPr lang="en-US" dirty="0">
                <a:sym typeface="Wingdings" pitchFamily="2" charset="2"/>
              </a:rPr>
              <a:t> get pods ) </a:t>
            </a:r>
          </a:p>
        </p:txBody>
      </p:sp>
      <p:sp>
        <p:nvSpPr>
          <p:cNvPr id="6" name="Rectangle 5"/>
          <p:cNvSpPr/>
          <p:nvPr/>
        </p:nvSpPr>
        <p:spPr>
          <a:xfrm>
            <a:off x="457200" y="2743200"/>
            <a:ext cx="7543800" cy="369332"/>
          </a:xfrm>
          <a:prstGeom prst="rect">
            <a:avLst/>
          </a:prstGeom>
        </p:spPr>
        <p:txBody>
          <a:bodyPr wrap="square">
            <a:spAutoFit/>
          </a:bodyPr>
          <a:lstStyle/>
          <a:p>
            <a:r>
              <a:rPr lang="en-US" dirty="0">
                <a:sym typeface="Wingdings" pitchFamily="2" charset="2"/>
              </a:rPr>
              <a:t>To check pods details : </a:t>
            </a:r>
            <a:r>
              <a:rPr lang="en-US" dirty="0" err="1">
                <a:sym typeface="Wingdings" pitchFamily="2" charset="2"/>
              </a:rPr>
              <a:t>kubectl</a:t>
            </a:r>
            <a:r>
              <a:rPr lang="en-US" dirty="0">
                <a:sym typeface="Wingdings" pitchFamily="2" charset="2"/>
              </a:rPr>
              <a:t> describe pods</a:t>
            </a:r>
          </a:p>
        </p:txBody>
      </p:sp>
      <p:sp>
        <p:nvSpPr>
          <p:cNvPr id="7" name="Rectangle 6"/>
          <p:cNvSpPr/>
          <p:nvPr/>
        </p:nvSpPr>
        <p:spPr>
          <a:xfrm>
            <a:off x="381000" y="3200400"/>
            <a:ext cx="7543800" cy="1754326"/>
          </a:xfrm>
          <a:prstGeom prst="rect">
            <a:avLst/>
          </a:prstGeom>
        </p:spPr>
        <p:txBody>
          <a:bodyPr wrap="square">
            <a:spAutoFit/>
          </a:bodyPr>
          <a:lstStyle/>
          <a:p>
            <a:r>
              <a:rPr lang="en-US" b="1" dirty="0">
                <a:sym typeface="Wingdings" pitchFamily="2" charset="2"/>
              </a:rPr>
              <a:t>Deployment thru Deployment object instead of pods</a:t>
            </a:r>
          </a:p>
          <a:p>
            <a:r>
              <a:rPr lang="en-US" dirty="0">
                <a:sym typeface="Wingdings" pitchFamily="2" charset="2"/>
              </a:rPr>
              <a:t> It makes deployment more </a:t>
            </a:r>
            <a:r>
              <a:rPr lang="en-US" dirty="0" err="1">
                <a:sym typeface="Wingdings" pitchFamily="2" charset="2"/>
              </a:rPr>
              <a:t>effieceint</a:t>
            </a:r>
            <a:r>
              <a:rPr lang="en-US" dirty="0">
                <a:sym typeface="Wingdings" pitchFamily="2" charset="2"/>
              </a:rPr>
              <a:t> </a:t>
            </a:r>
          </a:p>
          <a:p>
            <a:r>
              <a:rPr lang="en-US" dirty="0">
                <a:sym typeface="Wingdings" pitchFamily="2" charset="2"/>
              </a:rPr>
              <a:t>It creates replica set (it manages the pods)</a:t>
            </a:r>
          </a:p>
          <a:p>
            <a:r>
              <a:rPr lang="en-US" dirty="0">
                <a:sym typeface="Wingdings" pitchFamily="2" charset="2"/>
              </a:rPr>
              <a:t>Scale up become easy</a:t>
            </a:r>
          </a:p>
          <a:p>
            <a:r>
              <a:rPr lang="en-US" dirty="0">
                <a:sym typeface="Wingdings" pitchFamily="2" charset="2"/>
              </a:rPr>
              <a:t>Exposing to external world is easy</a:t>
            </a:r>
          </a:p>
          <a:p>
            <a:r>
              <a:rPr lang="en-US" dirty="0">
                <a:sym typeface="Wingdings" pitchFamily="2" charset="2"/>
              </a:rPr>
              <a:t>Rolling updates and rollbacks are more efficient</a:t>
            </a:r>
          </a:p>
        </p:txBody>
      </p:sp>
      <p:sp>
        <p:nvSpPr>
          <p:cNvPr id="8" name="Rectangle 7"/>
          <p:cNvSpPr/>
          <p:nvPr/>
        </p:nvSpPr>
        <p:spPr>
          <a:xfrm>
            <a:off x="381000" y="5105400"/>
            <a:ext cx="4940520" cy="646331"/>
          </a:xfrm>
          <a:prstGeom prst="rect">
            <a:avLst/>
          </a:prstGeom>
        </p:spPr>
        <p:txBody>
          <a:bodyPr wrap="none">
            <a:spAutoFit/>
          </a:bodyPr>
          <a:lstStyle/>
          <a:p>
            <a:r>
              <a:rPr lang="en-US" b="1" dirty="0">
                <a:sym typeface="Wingdings" pitchFamily="2" charset="2"/>
              </a:rPr>
              <a:t>Deleting the pods  : </a:t>
            </a:r>
            <a:r>
              <a:rPr lang="en-US" dirty="0" err="1">
                <a:sym typeface="Wingdings" pitchFamily="2" charset="2"/>
              </a:rPr>
              <a:t>kubectl</a:t>
            </a:r>
            <a:r>
              <a:rPr lang="en-US" dirty="0">
                <a:sym typeface="Wingdings" pitchFamily="2" charset="2"/>
              </a:rPr>
              <a:t> delete pods pod name</a:t>
            </a:r>
          </a:p>
          <a:p>
            <a:r>
              <a:rPr lang="en-US" b="1" dirty="0">
                <a:sym typeface="Wingdings" pitchFamily="2" charset="2"/>
              </a:rPr>
              <a:t>                            </a:t>
            </a:r>
            <a:r>
              <a:rPr lang="en-US" dirty="0" err="1">
                <a:sym typeface="Wingdings" pitchFamily="2" charset="2"/>
              </a:rPr>
              <a:t>kubectl</a:t>
            </a:r>
            <a:r>
              <a:rPr lang="en-US" dirty="0">
                <a:sym typeface="Wingdings" pitchFamily="2" charset="2"/>
              </a:rPr>
              <a:t> delete pods sample-pod</a:t>
            </a:r>
            <a:endParaRPr lang="en-US" b="1" dirty="0">
              <a:sym typeface="Wingdings" pitchFamily="2" charset="2"/>
            </a:endParaRPr>
          </a:p>
        </p:txBody>
      </p:sp>
      <p:pic>
        <p:nvPicPr>
          <p:cNvPr id="2050" name="Picture 2"/>
          <p:cNvPicPr>
            <a:picLocks noChangeAspect="1" noChangeArrowheads="1"/>
          </p:cNvPicPr>
          <p:nvPr/>
        </p:nvPicPr>
        <p:blipFill>
          <a:blip r:embed="rId4"/>
          <a:srcRect/>
          <a:stretch>
            <a:fillRect/>
          </a:stretch>
        </p:blipFill>
        <p:spPr bwMode="auto">
          <a:xfrm>
            <a:off x="1143000" y="5943600"/>
            <a:ext cx="7634288" cy="5334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609600"/>
            <a:ext cx="4572000" cy="4524315"/>
          </a:xfrm>
          <a:prstGeom prst="rect">
            <a:avLst/>
          </a:prstGeom>
        </p:spPr>
        <p:txBody>
          <a:bodyPr>
            <a:spAutoFit/>
          </a:bodyPr>
          <a:lstStyle/>
          <a:p>
            <a:r>
              <a:rPr lang="en-US" dirty="0" err="1"/>
              <a:t>apiVersion</a:t>
            </a:r>
            <a:r>
              <a:rPr lang="en-US" dirty="0"/>
              <a:t>: extensions/v1beta1</a:t>
            </a:r>
          </a:p>
          <a:p>
            <a:r>
              <a:rPr lang="en-US" dirty="0"/>
              <a:t>kind: Deployment</a:t>
            </a:r>
          </a:p>
          <a:p>
            <a:r>
              <a:rPr lang="en-US" dirty="0"/>
              <a:t>metadata:</a:t>
            </a:r>
          </a:p>
          <a:p>
            <a:r>
              <a:rPr lang="en-US" dirty="0"/>
              <a:t>    name: sample-deploy</a:t>
            </a:r>
          </a:p>
          <a:p>
            <a:r>
              <a:rPr lang="en-US" dirty="0"/>
              <a:t>spec:</a:t>
            </a:r>
          </a:p>
          <a:p>
            <a:r>
              <a:rPr lang="en-US" dirty="0"/>
              <a:t>    replicas: 5</a:t>
            </a:r>
          </a:p>
          <a:p>
            <a:r>
              <a:rPr lang="en-US" dirty="0"/>
              <a:t>    template:</a:t>
            </a:r>
          </a:p>
          <a:p>
            <a:r>
              <a:rPr lang="en-US" dirty="0"/>
              <a:t>      metadata:</a:t>
            </a:r>
          </a:p>
          <a:p>
            <a:r>
              <a:rPr lang="en-US" dirty="0"/>
              <a:t>       labels:</a:t>
            </a:r>
          </a:p>
          <a:p>
            <a:r>
              <a:rPr lang="en-US" dirty="0"/>
              <a:t>         app: sample-</a:t>
            </a:r>
            <a:r>
              <a:rPr lang="en-US" dirty="0" err="1"/>
              <a:t>ctr</a:t>
            </a:r>
            <a:endParaRPr lang="en-US" dirty="0"/>
          </a:p>
          <a:p>
            <a:r>
              <a:rPr lang="en-US" dirty="0"/>
              <a:t>      spec:</a:t>
            </a:r>
          </a:p>
          <a:p>
            <a:r>
              <a:rPr lang="en-US" dirty="0"/>
              <a:t>         containers:</a:t>
            </a:r>
          </a:p>
          <a:p>
            <a:r>
              <a:rPr lang="en-US" dirty="0"/>
              <a:t>         - name: sample-pod</a:t>
            </a:r>
          </a:p>
          <a:p>
            <a:r>
              <a:rPr lang="en-US" dirty="0"/>
              <a:t>           image: </a:t>
            </a:r>
            <a:r>
              <a:rPr lang="en-US" dirty="0" err="1"/>
              <a:t>nginx</a:t>
            </a:r>
            <a:endParaRPr lang="en-US" dirty="0"/>
          </a:p>
          <a:p>
            <a:r>
              <a:rPr lang="en-US" dirty="0"/>
              <a:t>           ports:</a:t>
            </a:r>
          </a:p>
          <a:p>
            <a:r>
              <a:rPr lang="en-US" dirty="0"/>
              <a:t>           - </a:t>
            </a:r>
            <a:r>
              <a:rPr lang="en-US" dirty="0" err="1"/>
              <a:t>containerPort</a:t>
            </a:r>
            <a:r>
              <a:rPr lang="en-US" dirty="0"/>
              <a:t>: 80</a:t>
            </a:r>
          </a:p>
        </p:txBody>
      </p:sp>
      <p:sp>
        <p:nvSpPr>
          <p:cNvPr id="4" name="Rectangle 3"/>
          <p:cNvSpPr/>
          <p:nvPr/>
        </p:nvSpPr>
        <p:spPr>
          <a:xfrm>
            <a:off x="381000" y="152400"/>
            <a:ext cx="3535776" cy="369332"/>
          </a:xfrm>
          <a:prstGeom prst="rect">
            <a:avLst/>
          </a:prstGeom>
        </p:spPr>
        <p:txBody>
          <a:bodyPr wrap="none">
            <a:spAutoFit/>
          </a:bodyPr>
          <a:lstStyle/>
          <a:p>
            <a:r>
              <a:rPr lang="en-US" dirty="0">
                <a:sym typeface="Wingdings" pitchFamily="2" charset="2"/>
              </a:rPr>
              <a:t>Create deployment file (deploy.yml)</a:t>
            </a:r>
            <a:endParaRPr lang="en-US" dirty="0"/>
          </a:p>
        </p:txBody>
      </p:sp>
      <p:sp>
        <p:nvSpPr>
          <p:cNvPr id="5" name="Rectangle 4"/>
          <p:cNvSpPr/>
          <p:nvPr/>
        </p:nvSpPr>
        <p:spPr>
          <a:xfrm>
            <a:off x="685800" y="5334000"/>
            <a:ext cx="5628529" cy="646331"/>
          </a:xfrm>
          <a:prstGeom prst="rect">
            <a:avLst/>
          </a:prstGeom>
        </p:spPr>
        <p:txBody>
          <a:bodyPr wrap="none">
            <a:spAutoFit/>
          </a:bodyPr>
          <a:lstStyle/>
          <a:p>
            <a:r>
              <a:rPr lang="en-US" dirty="0"/>
              <a:t>Replicas : number of pods</a:t>
            </a:r>
          </a:p>
          <a:p>
            <a:r>
              <a:rPr lang="en-US" dirty="0"/>
              <a:t>Template : template will describe the configuration details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a:srcRect/>
          <a:stretch>
            <a:fillRect/>
          </a:stretch>
        </p:blipFill>
        <p:spPr bwMode="auto">
          <a:xfrm>
            <a:off x="533400" y="533400"/>
            <a:ext cx="7010400" cy="490157"/>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533400" y="1676399"/>
            <a:ext cx="7010400" cy="588309"/>
          </a:xfrm>
          <a:prstGeom prst="rect">
            <a:avLst/>
          </a:prstGeom>
          <a:noFill/>
          <a:ln w="9525">
            <a:noFill/>
            <a:miter lim="800000"/>
            <a:headEnd/>
            <a:tailEnd/>
          </a:ln>
          <a:effectLst/>
        </p:spPr>
      </p:pic>
      <p:sp>
        <p:nvSpPr>
          <p:cNvPr id="4" name="Rectangle 3"/>
          <p:cNvSpPr/>
          <p:nvPr/>
        </p:nvSpPr>
        <p:spPr>
          <a:xfrm>
            <a:off x="533400" y="1219200"/>
            <a:ext cx="1406604" cy="369332"/>
          </a:xfrm>
          <a:prstGeom prst="rect">
            <a:avLst/>
          </a:prstGeom>
        </p:spPr>
        <p:txBody>
          <a:bodyPr wrap="none">
            <a:spAutoFit/>
          </a:bodyPr>
          <a:lstStyle/>
          <a:p>
            <a:r>
              <a:rPr lang="en-US" b="1" dirty="0"/>
              <a:t>Pod details: </a:t>
            </a:r>
            <a:r>
              <a:rPr lang="en-US" dirty="0"/>
              <a:t> </a:t>
            </a:r>
          </a:p>
        </p:txBody>
      </p:sp>
      <p:pic>
        <p:nvPicPr>
          <p:cNvPr id="3075" name="Picture 3"/>
          <p:cNvPicPr>
            <a:picLocks noChangeAspect="1" noChangeArrowheads="1"/>
          </p:cNvPicPr>
          <p:nvPr/>
        </p:nvPicPr>
        <p:blipFill>
          <a:blip r:embed="rId4"/>
          <a:srcRect/>
          <a:stretch>
            <a:fillRect/>
          </a:stretch>
        </p:blipFill>
        <p:spPr bwMode="auto">
          <a:xfrm>
            <a:off x="533400" y="2514600"/>
            <a:ext cx="7010400" cy="23749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533399" y="5562600"/>
            <a:ext cx="7086601" cy="457200"/>
          </a:xfrm>
          <a:prstGeom prst="rect">
            <a:avLst/>
          </a:prstGeom>
          <a:noFill/>
          <a:ln w="9525">
            <a:noFill/>
            <a:miter lim="800000"/>
            <a:headEnd/>
            <a:tailEnd/>
          </a:ln>
          <a:effectLst/>
        </p:spPr>
      </p:pic>
      <p:sp>
        <p:nvSpPr>
          <p:cNvPr id="7" name="Rectangle 6"/>
          <p:cNvSpPr/>
          <p:nvPr/>
        </p:nvSpPr>
        <p:spPr>
          <a:xfrm>
            <a:off x="533400" y="5029200"/>
            <a:ext cx="4127990" cy="369332"/>
          </a:xfrm>
          <a:prstGeom prst="rect">
            <a:avLst/>
          </a:prstGeom>
        </p:spPr>
        <p:txBody>
          <a:bodyPr wrap="none">
            <a:spAutoFit/>
          </a:bodyPr>
          <a:lstStyle/>
          <a:p>
            <a:r>
              <a:rPr lang="en-US" b="1" dirty="0"/>
              <a:t>To check on which node pods are running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457200" y="457199"/>
            <a:ext cx="7848600" cy="3702621"/>
          </a:xfrm>
          <a:prstGeom prst="rect">
            <a:avLst/>
          </a:prstGeom>
          <a:noFill/>
          <a:ln w="9525">
            <a:noFill/>
            <a:miter lim="800000"/>
            <a:headEnd/>
            <a:tailEnd/>
          </a:ln>
          <a:effectLst/>
        </p:spPr>
      </p:pic>
      <p:sp>
        <p:nvSpPr>
          <p:cNvPr id="3" name="Rectangle 2"/>
          <p:cNvSpPr/>
          <p:nvPr/>
        </p:nvSpPr>
        <p:spPr>
          <a:xfrm>
            <a:off x="457200" y="4572000"/>
            <a:ext cx="3301225" cy="646331"/>
          </a:xfrm>
          <a:prstGeom prst="rect">
            <a:avLst/>
          </a:prstGeom>
        </p:spPr>
        <p:txBody>
          <a:bodyPr wrap="none">
            <a:spAutoFit/>
          </a:bodyPr>
          <a:lstStyle/>
          <a:p>
            <a:r>
              <a:rPr lang="en-US" b="1" dirty="0"/>
              <a:t>To check the Replica set details : </a:t>
            </a:r>
          </a:p>
          <a:p>
            <a:r>
              <a:rPr lang="en-US" b="1" dirty="0"/>
              <a:t>    </a:t>
            </a:r>
            <a:endParaRPr lang="en-US" dirty="0"/>
          </a:p>
        </p:txBody>
      </p:sp>
      <p:pic>
        <p:nvPicPr>
          <p:cNvPr id="21507" name="Picture 3"/>
          <p:cNvPicPr>
            <a:picLocks noChangeAspect="1" noChangeArrowheads="1"/>
          </p:cNvPicPr>
          <p:nvPr/>
        </p:nvPicPr>
        <p:blipFill>
          <a:blip r:embed="rId3"/>
          <a:srcRect/>
          <a:stretch>
            <a:fillRect/>
          </a:stretch>
        </p:blipFill>
        <p:spPr bwMode="auto">
          <a:xfrm>
            <a:off x="685800" y="5029200"/>
            <a:ext cx="7620000" cy="56431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3512821" cy="369332"/>
          </a:xfrm>
          <a:prstGeom prst="rect">
            <a:avLst/>
          </a:prstGeom>
        </p:spPr>
        <p:txBody>
          <a:bodyPr wrap="none">
            <a:spAutoFit/>
          </a:bodyPr>
          <a:lstStyle/>
          <a:p>
            <a:r>
              <a:rPr lang="en-US" b="1" dirty="0"/>
              <a:t>To check the Replica set details :     </a:t>
            </a:r>
            <a:endParaRPr lang="en-US" dirty="0"/>
          </a:p>
        </p:txBody>
      </p:sp>
      <p:pic>
        <p:nvPicPr>
          <p:cNvPr id="4097" name="Picture 1"/>
          <p:cNvPicPr>
            <a:picLocks noChangeAspect="1" noChangeArrowheads="1"/>
          </p:cNvPicPr>
          <p:nvPr/>
        </p:nvPicPr>
        <p:blipFill>
          <a:blip r:embed="rId2"/>
          <a:srcRect/>
          <a:stretch>
            <a:fillRect/>
          </a:stretch>
        </p:blipFill>
        <p:spPr bwMode="auto">
          <a:xfrm>
            <a:off x="609600" y="762000"/>
            <a:ext cx="7848600" cy="2782824"/>
          </a:xfrm>
          <a:prstGeom prst="rect">
            <a:avLst/>
          </a:prstGeom>
          <a:noFill/>
          <a:ln w="9525">
            <a:noFill/>
            <a:miter lim="800000"/>
            <a:headEnd/>
            <a:tailEnd/>
          </a:ln>
          <a:effectLst/>
        </p:spPr>
      </p:pic>
      <p:sp>
        <p:nvSpPr>
          <p:cNvPr id="4" name="Rectangle 3"/>
          <p:cNvSpPr/>
          <p:nvPr/>
        </p:nvSpPr>
        <p:spPr>
          <a:xfrm>
            <a:off x="381000" y="3810000"/>
            <a:ext cx="8750024" cy="2031325"/>
          </a:xfrm>
          <a:prstGeom prst="rect">
            <a:avLst/>
          </a:prstGeom>
        </p:spPr>
        <p:txBody>
          <a:bodyPr wrap="none">
            <a:spAutoFit/>
          </a:bodyPr>
          <a:lstStyle/>
          <a:p>
            <a:r>
              <a:rPr lang="en-US" b="1" dirty="0"/>
              <a:t>Service </a:t>
            </a:r>
            <a:r>
              <a:rPr lang="en-US" b="1" dirty="0" err="1"/>
              <a:t>Obect</a:t>
            </a:r>
            <a:r>
              <a:rPr lang="en-US" b="1" dirty="0"/>
              <a:t> :  </a:t>
            </a:r>
            <a:r>
              <a:rPr lang="en-US" dirty="0"/>
              <a:t>To access the application which are running in the pods we need one </a:t>
            </a:r>
          </a:p>
          <a:p>
            <a:r>
              <a:rPr lang="en-US" b="1" dirty="0"/>
              <a:t>                             </a:t>
            </a:r>
            <a:r>
              <a:rPr lang="en-US" dirty="0"/>
              <a:t>permanent </a:t>
            </a:r>
            <a:r>
              <a:rPr lang="en-US" dirty="0" err="1"/>
              <a:t>ip</a:t>
            </a:r>
            <a:r>
              <a:rPr lang="en-US" dirty="0"/>
              <a:t> so service object will take care of it</a:t>
            </a:r>
            <a:r>
              <a:rPr lang="en-US" b="1" dirty="0"/>
              <a:t>    </a:t>
            </a:r>
          </a:p>
          <a:p>
            <a:r>
              <a:rPr lang="en-US" b="1" dirty="0"/>
              <a:t>Attach the pods to service object : </a:t>
            </a:r>
          </a:p>
          <a:p>
            <a:r>
              <a:rPr lang="en-US" b="1" dirty="0"/>
              <a:t>                            </a:t>
            </a:r>
            <a:r>
              <a:rPr lang="en-US" dirty="0"/>
              <a:t>All the pods are replications so all will be having same labels , with the label</a:t>
            </a:r>
          </a:p>
          <a:p>
            <a:r>
              <a:rPr lang="en-US" dirty="0"/>
              <a:t>                            names pods will be attached to the service object so if pods are moving </a:t>
            </a:r>
          </a:p>
          <a:p>
            <a:r>
              <a:rPr lang="en-US" dirty="0"/>
              <a:t>                            from one node to another node due the same label name it will be still</a:t>
            </a:r>
          </a:p>
          <a:p>
            <a:r>
              <a:rPr lang="en-US" dirty="0"/>
              <a:t>                            attached to the service object</a:t>
            </a:r>
          </a:p>
        </p:txBody>
      </p:sp>
      <p:sp>
        <p:nvSpPr>
          <p:cNvPr id="6" name="Rectangle 5"/>
          <p:cNvSpPr/>
          <p:nvPr/>
        </p:nvSpPr>
        <p:spPr>
          <a:xfrm>
            <a:off x="381000" y="6019800"/>
            <a:ext cx="6264151" cy="369332"/>
          </a:xfrm>
          <a:prstGeom prst="rect">
            <a:avLst/>
          </a:prstGeom>
        </p:spPr>
        <p:txBody>
          <a:bodyPr wrap="none">
            <a:spAutoFit/>
          </a:bodyPr>
          <a:lstStyle/>
          <a:p>
            <a:r>
              <a:rPr lang="en-US" b="1" dirty="0"/>
              <a:t>To know the name of the label : </a:t>
            </a:r>
            <a:r>
              <a:rPr lang="en-US" dirty="0" err="1"/>
              <a:t>kubectl</a:t>
            </a:r>
            <a:r>
              <a:rPr lang="en-US" dirty="0"/>
              <a:t> </a:t>
            </a:r>
            <a:r>
              <a:rPr lang="en-US" dirty="0" err="1"/>
              <a:t>descibe</a:t>
            </a:r>
            <a:r>
              <a:rPr lang="en-US" dirty="0"/>
              <a:t> pods | </a:t>
            </a:r>
            <a:r>
              <a:rPr lang="en-US" dirty="0" err="1"/>
              <a:t>grep</a:t>
            </a:r>
            <a:r>
              <a:rPr lang="en-US" dirty="0"/>
              <a:t> app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28600"/>
            <a:ext cx="6359113" cy="369332"/>
          </a:xfrm>
          <a:prstGeom prst="rect">
            <a:avLst/>
          </a:prstGeom>
        </p:spPr>
        <p:txBody>
          <a:bodyPr wrap="none">
            <a:spAutoFit/>
          </a:bodyPr>
          <a:lstStyle/>
          <a:p>
            <a:r>
              <a:rPr lang="en-US" b="1" dirty="0"/>
              <a:t>Create Service Object  : </a:t>
            </a:r>
            <a:r>
              <a:rPr lang="en-US" dirty="0"/>
              <a:t>create service.yml file with below content</a:t>
            </a:r>
          </a:p>
        </p:txBody>
      </p:sp>
      <p:pic>
        <p:nvPicPr>
          <p:cNvPr id="22530" name="Picture 2"/>
          <p:cNvPicPr>
            <a:picLocks noChangeAspect="1" noChangeArrowheads="1"/>
          </p:cNvPicPr>
          <p:nvPr/>
        </p:nvPicPr>
        <p:blipFill>
          <a:blip r:embed="rId2"/>
          <a:srcRect/>
          <a:stretch>
            <a:fillRect/>
          </a:stretch>
        </p:blipFill>
        <p:spPr bwMode="auto">
          <a:xfrm>
            <a:off x="838200" y="4800600"/>
            <a:ext cx="7239000" cy="609600"/>
          </a:xfrm>
          <a:prstGeom prst="rect">
            <a:avLst/>
          </a:prstGeom>
          <a:noFill/>
          <a:ln w="9525">
            <a:noFill/>
            <a:miter lim="800000"/>
            <a:headEnd/>
            <a:tailEnd/>
          </a:ln>
          <a:effectLst/>
        </p:spPr>
      </p:pic>
      <p:sp>
        <p:nvSpPr>
          <p:cNvPr id="6" name="Rectangle 5"/>
          <p:cNvSpPr/>
          <p:nvPr/>
        </p:nvSpPr>
        <p:spPr>
          <a:xfrm>
            <a:off x="990600" y="685800"/>
            <a:ext cx="4572000" cy="3970318"/>
          </a:xfrm>
          <a:prstGeom prst="rect">
            <a:avLst/>
          </a:prstGeom>
        </p:spPr>
        <p:txBody>
          <a:bodyPr>
            <a:spAutoFit/>
          </a:bodyPr>
          <a:lstStyle/>
          <a:p>
            <a:r>
              <a:rPr lang="en-US" dirty="0" err="1"/>
              <a:t>apiVersion</a:t>
            </a:r>
            <a:r>
              <a:rPr lang="en-US" dirty="0"/>
              <a:t>: v1</a:t>
            </a:r>
          </a:p>
          <a:p>
            <a:r>
              <a:rPr lang="en-US" dirty="0"/>
              <a:t>kind: Service</a:t>
            </a:r>
          </a:p>
          <a:p>
            <a:r>
              <a:rPr lang="en-US" dirty="0"/>
              <a:t>metadata: </a:t>
            </a:r>
          </a:p>
          <a:p>
            <a:r>
              <a:rPr lang="en-US" dirty="0"/>
              <a:t>  name: sample-svc</a:t>
            </a:r>
          </a:p>
          <a:p>
            <a:r>
              <a:rPr lang="en-US" dirty="0"/>
              <a:t>  labels:</a:t>
            </a:r>
          </a:p>
          <a:p>
            <a:r>
              <a:rPr lang="en-US" dirty="0"/>
              <a:t>    app: sample-</a:t>
            </a:r>
            <a:r>
              <a:rPr lang="en-US" dirty="0" err="1"/>
              <a:t>ctr</a:t>
            </a:r>
            <a:endParaRPr lang="en-US" dirty="0"/>
          </a:p>
          <a:p>
            <a:r>
              <a:rPr lang="en-US" dirty="0"/>
              <a:t>spec:</a:t>
            </a:r>
          </a:p>
          <a:p>
            <a:r>
              <a:rPr lang="en-US" dirty="0"/>
              <a:t>  type: </a:t>
            </a:r>
            <a:r>
              <a:rPr lang="en-US" dirty="0" err="1"/>
              <a:t>NodePort</a:t>
            </a:r>
            <a:endParaRPr lang="en-US" dirty="0"/>
          </a:p>
          <a:p>
            <a:r>
              <a:rPr lang="en-US" dirty="0"/>
              <a:t>  ports: </a:t>
            </a:r>
          </a:p>
          <a:p>
            <a:r>
              <a:rPr lang="en-US" dirty="0"/>
              <a:t>  - port: 80</a:t>
            </a:r>
          </a:p>
          <a:p>
            <a:r>
              <a:rPr lang="en-US" dirty="0"/>
              <a:t>    </a:t>
            </a:r>
            <a:r>
              <a:rPr lang="en-US" dirty="0" err="1"/>
              <a:t>nodePort</a:t>
            </a:r>
            <a:r>
              <a:rPr lang="en-US" dirty="0"/>
              <a:t>: 30005</a:t>
            </a:r>
          </a:p>
          <a:p>
            <a:r>
              <a:rPr lang="en-US" dirty="0"/>
              <a:t>    protocol: TCP</a:t>
            </a:r>
          </a:p>
          <a:p>
            <a:r>
              <a:rPr lang="en-US" dirty="0"/>
              <a:t>  selector:</a:t>
            </a:r>
          </a:p>
          <a:p>
            <a:r>
              <a:rPr lang="en-US" dirty="0"/>
              <a:t>    app: sample-</a:t>
            </a:r>
            <a:r>
              <a:rPr lang="en-US" dirty="0" err="1"/>
              <a:t>ctr</a:t>
            </a:r>
            <a:endParaRPr lang="en-US" dirty="0"/>
          </a:p>
        </p:txBody>
      </p:sp>
      <p:pic>
        <p:nvPicPr>
          <p:cNvPr id="22532" name="Picture 4"/>
          <p:cNvPicPr>
            <a:picLocks noChangeAspect="1" noChangeArrowheads="1"/>
          </p:cNvPicPr>
          <p:nvPr/>
        </p:nvPicPr>
        <p:blipFill>
          <a:blip r:embed="rId3"/>
          <a:srcRect/>
          <a:stretch>
            <a:fillRect/>
          </a:stretch>
        </p:blipFill>
        <p:spPr bwMode="auto">
          <a:xfrm>
            <a:off x="838200" y="5791200"/>
            <a:ext cx="7239000" cy="685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7848600" cy="5909310"/>
          </a:xfrm>
          <a:prstGeom prst="rect">
            <a:avLst/>
          </a:prstGeom>
        </p:spPr>
        <p:txBody>
          <a:bodyPr wrap="square">
            <a:spAutoFit/>
          </a:bodyPr>
          <a:lstStyle/>
          <a:p>
            <a:r>
              <a:rPr lang="en-US" sz="2000" b="1" dirty="0"/>
              <a:t>Master Components</a:t>
            </a:r>
            <a:r>
              <a:rPr lang="en-US" b="1" dirty="0"/>
              <a:t>: </a:t>
            </a:r>
            <a:r>
              <a:rPr lang="en-US" dirty="0"/>
              <a:t>Master components provide the cluster’s control plane and are responsible for global activities about the cluster such as scheduling, detecting and responding to cluster events.</a:t>
            </a:r>
          </a:p>
          <a:p>
            <a:endParaRPr lang="en-US" b="1" dirty="0"/>
          </a:p>
          <a:p>
            <a:r>
              <a:rPr lang="en-US" b="1" dirty="0"/>
              <a:t>API Server:</a:t>
            </a:r>
            <a:r>
              <a:rPr lang="en-US" dirty="0"/>
              <a:t> Exposes the </a:t>
            </a:r>
            <a:r>
              <a:rPr lang="en-US" dirty="0" err="1"/>
              <a:t>Kubernetes</a:t>
            </a:r>
            <a:r>
              <a:rPr lang="en-US" dirty="0"/>
              <a:t> API and is the front-end for the </a:t>
            </a:r>
            <a:r>
              <a:rPr lang="en-US" dirty="0" err="1"/>
              <a:t>Kubernetes</a:t>
            </a:r>
            <a:r>
              <a:rPr lang="en-US" dirty="0"/>
              <a:t> control plane. The API server is the entry points for all the REST commands used to control the cluster. It processes the REST requests, validates them and executes the bound business logic.</a:t>
            </a:r>
          </a:p>
          <a:p>
            <a:endParaRPr lang="en-US" b="1" dirty="0"/>
          </a:p>
          <a:p>
            <a:r>
              <a:rPr lang="en-US" b="1" dirty="0" err="1"/>
              <a:t>etcd</a:t>
            </a:r>
            <a:r>
              <a:rPr lang="en-US" b="1" dirty="0"/>
              <a:t>:</a:t>
            </a:r>
            <a:r>
              <a:rPr lang="en-US" dirty="0"/>
              <a:t> All cluster data is stored in </a:t>
            </a:r>
            <a:r>
              <a:rPr lang="en-US" dirty="0" err="1"/>
              <a:t>etcd</a:t>
            </a:r>
            <a:r>
              <a:rPr lang="en-US" dirty="0"/>
              <a:t> storage and its a simple, distributed, consistent key-value store. It’s mainly used for shared configuration and service discovery. It provides a REST API for CRUD operations.</a:t>
            </a:r>
          </a:p>
          <a:p>
            <a:endParaRPr lang="en-US" b="1" dirty="0"/>
          </a:p>
          <a:p>
            <a:r>
              <a:rPr lang="en-US" b="1" dirty="0"/>
              <a:t>Controller-manager:</a:t>
            </a:r>
            <a:r>
              <a:rPr lang="en-US" dirty="0"/>
              <a:t> Controller manager runs controllers that handle routine tasks in the cluster e.g. Replication Controller, Endpoints Controller etc. A controller uses API server to watch the shared state of the cluster and makes corrective changes to the current state to change it to the desired one.</a:t>
            </a:r>
          </a:p>
          <a:p>
            <a:endParaRPr lang="en-US" b="1" dirty="0"/>
          </a:p>
          <a:p>
            <a:r>
              <a:rPr lang="en-US" b="1" dirty="0"/>
              <a:t>Scheduler:</a:t>
            </a:r>
            <a:r>
              <a:rPr lang="en-US" dirty="0"/>
              <a:t> The scheduler has the information regarding resources available on the members of the cluster. The Scheduler also watches newly created pods that have no node assigned and selects a node for them to run 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457199" y="304800"/>
            <a:ext cx="8037763" cy="2819400"/>
          </a:xfrm>
          <a:prstGeom prst="rect">
            <a:avLst/>
          </a:prstGeom>
          <a:noFill/>
          <a:ln w="9525">
            <a:noFill/>
            <a:miter lim="800000"/>
            <a:headEnd/>
            <a:tailEnd/>
          </a:ln>
          <a:effectLst/>
        </p:spPr>
      </p:pic>
      <p:sp>
        <p:nvSpPr>
          <p:cNvPr id="4" name="Rectangle 3"/>
          <p:cNvSpPr/>
          <p:nvPr/>
        </p:nvSpPr>
        <p:spPr>
          <a:xfrm>
            <a:off x="457200" y="3810000"/>
            <a:ext cx="8001000" cy="369332"/>
          </a:xfrm>
          <a:prstGeom prst="rect">
            <a:avLst/>
          </a:prstGeom>
        </p:spPr>
        <p:txBody>
          <a:bodyPr wrap="square">
            <a:spAutoFit/>
          </a:bodyPr>
          <a:lstStyle/>
          <a:p>
            <a:r>
              <a:rPr lang="en-US" dirty="0" err="1"/>
              <a:t>gcloud</a:t>
            </a:r>
            <a:r>
              <a:rPr lang="en-US" dirty="0"/>
              <a:t> compute firewall-rules create test-node-port --allow </a:t>
            </a:r>
            <a:r>
              <a:rPr lang="en-US" dirty="0" err="1"/>
              <a:t>tcp</a:t>
            </a:r>
            <a:r>
              <a:rPr lang="en-US" dirty="0"/>
              <a:t>:[NODE_PORT]</a:t>
            </a:r>
          </a:p>
        </p:txBody>
      </p:sp>
      <p:sp>
        <p:nvSpPr>
          <p:cNvPr id="5" name="Rectangle 4"/>
          <p:cNvSpPr/>
          <p:nvPr/>
        </p:nvSpPr>
        <p:spPr>
          <a:xfrm>
            <a:off x="381000" y="3429000"/>
            <a:ext cx="5817811" cy="369332"/>
          </a:xfrm>
          <a:prstGeom prst="rect">
            <a:avLst/>
          </a:prstGeom>
        </p:spPr>
        <p:txBody>
          <a:bodyPr wrap="none">
            <a:spAutoFit/>
          </a:bodyPr>
          <a:lstStyle/>
          <a:p>
            <a:r>
              <a:rPr lang="en-US" b="1" dirty="0"/>
              <a:t>Create a firewall rule to allow TCP traffic on your node port</a:t>
            </a:r>
          </a:p>
        </p:txBody>
      </p:sp>
      <p:sp>
        <p:nvSpPr>
          <p:cNvPr id="7" name="Rectangle 6"/>
          <p:cNvSpPr/>
          <p:nvPr/>
        </p:nvSpPr>
        <p:spPr>
          <a:xfrm>
            <a:off x="381000" y="5181600"/>
            <a:ext cx="3190617" cy="369332"/>
          </a:xfrm>
          <a:prstGeom prst="rect">
            <a:avLst/>
          </a:prstGeom>
        </p:spPr>
        <p:txBody>
          <a:bodyPr wrap="none">
            <a:spAutoFit/>
          </a:bodyPr>
          <a:lstStyle/>
          <a:p>
            <a:r>
              <a:rPr lang="en-US" dirty="0" err="1"/>
              <a:t>kubectl</a:t>
            </a:r>
            <a:r>
              <a:rPr lang="en-US" dirty="0"/>
              <a:t> get nodes --output wide</a:t>
            </a:r>
          </a:p>
        </p:txBody>
      </p:sp>
      <p:sp>
        <p:nvSpPr>
          <p:cNvPr id="8" name="Rectangle 7"/>
          <p:cNvSpPr/>
          <p:nvPr/>
        </p:nvSpPr>
        <p:spPr>
          <a:xfrm>
            <a:off x="381000" y="4419600"/>
            <a:ext cx="8305800" cy="646331"/>
          </a:xfrm>
          <a:prstGeom prst="rect">
            <a:avLst/>
          </a:prstGeom>
        </p:spPr>
        <p:txBody>
          <a:bodyPr wrap="square">
            <a:spAutoFit/>
          </a:bodyPr>
          <a:lstStyle/>
          <a:p>
            <a:r>
              <a:rPr lang="en-US" dirty="0"/>
              <a:t>If the nodes in your cluster have external IP addresses, find the external IP address of one of your nodes:</a:t>
            </a:r>
          </a:p>
        </p:txBody>
      </p:sp>
      <p:sp>
        <p:nvSpPr>
          <p:cNvPr id="9" name="Rectangle 8"/>
          <p:cNvSpPr/>
          <p:nvPr/>
        </p:nvSpPr>
        <p:spPr>
          <a:xfrm>
            <a:off x="457200" y="5791200"/>
            <a:ext cx="8153400" cy="923330"/>
          </a:xfrm>
          <a:prstGeom prst="rect">
            <a:avLst/>
          </a:prstGeom>
        </p:spPr>
        <p:txBody>
          <a:bodyPr wrap="square">
            <a:spAutoFit/>
          </a:bodyPr>
          <a:lstStyle/>
          <a:p>
            <a:r>
              <a:rPr lang="en-US" dirty="0"/>
              <a:t>Now take the </a:t>
            </a:r>
            <a:r>
              <a:rPr lang="en-US" dirty="0" err="1"/>
              <a:t>ip</a:t>
            </a:r>
            <a:r>
              <a:rPr lang="en-US" dirty="0"/>
              <a:t> address of any of the node and access it into the browser with node port, service will be launched (we can observe same service running on all the nodes with same port)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458021" cy="1477328"/>
          </a:xfrm>
          <a:prstGeom prst="rect">
            <a:avLst/>
          </a:prstGeom>
        </p:spPr>
        <p:txBody>
          <a:bodyPr wrap="none">
            <a:spAutoFit/>
          </a:bodyPr>
          <a:lstStyle/>
          <a:p>
            <a:r>
              <a:rPr lang="en-US" b="1" dirty="0"/>
              <a:t>Rolling updates: </a:t>
            </a:r>
          </a:p>
          <a:p>
            <a:r>
              <a:rPr lang="en-US" b="1" dirty="0"/>
              <a:t>   </a:t>
            </a:r>
            <a:r>
              <a:rPr lang="en-US" dirty="0"/>
              <a:t>During </a:t>
            </a:r>
            <a:r>
              <a:rPr lang="en-US" dirty="0" err="1"/>
              <a:t>continous</a:t>
            </a:r>
            <a:r>
              <a:rPr lang="en-US" dirty="0"/>
              <a:t> deployment, if new change comes for that change new </a:t>
            </a:r>
            <a:r>
              <a:rPr lang="en-US" dirty="0" err="1"/>
              <a:t>docker</a:t>
            </a:r>
            <a:r>
              <a:rPr lang="en-US" dirty="0"/>
              <a:t> image</a:t>
            </a:r>
          </a:p>
          <a:p>
            <a:r>
              <a:rPr lang="en-US" dirty="0"/>
              <a:t>   will be created with the required configurations and that image will be deployed into</a:t>
            </a:r>
          </a:p>
          <a:p>
            <a:r>
              <a:rPr lang="en-US" dirty="0"/>
              <a:t>   the </a:t>
            </a:r>
            <a:r>
              <a:rPr lang="en-US" dirty="0" err="1"/>
              <a:t>kubernetes</a:t>
            </a:r>
            <a:r>
              <a:rPr lang="en-US" dirty="0"/>
              <a:t> cluster and traffic will be routed to the new pods and old pods will be </a:t>
            </a:r>
          </a:p>
          <a:p>
            <a:r>
              <a:rPr lang="en-US" dirty="0"/>
              <a:t>  deleted  like that we can deploy the new changes with zero downtime</a:t>
            </a:r>
          </a:p>
        </p:txBody>
      </p:sp>
      <p:sp>
        <p:nvSpPr>
          <p:cNvPr id="4" name="Rectangle 3"/>
          <p:cNvSpPr/>
          <p:nvPr/>
        </p:nvSpPr>
        <p:spPr>
          <a:xfrm>
            <a:off x="762000" y="2133600"/>
            <a:ext cx="4572000" cy="4524315"/>
          </a:xfrm>
          <a:prstGeom prst="rect">
            <a:avLst/>
          </a:prstGeom>
        </p:spPr>
        <p:txBody>
          <a:bodyPr>
            <a:spAutoFit/>
          </a:bodyPr>
          <a:lstStyle/>
          <a:p>
            <a:r>
              <a:rPr lang="en-US" dirty="0" err="1"/>
              <a:t>apiVersion</a:t>
            </a:r>
            <a:r>
              <a:rPr lang="en-US" dirty="0"/>
              <a:t>: extensions/v1beta1</a:t>
            </a:r>
          </a:p>
          <a:p>
            <a:r>
              <a:rPr lang="en-US" dirty="0"/>
              <a:t>kind: Deployment</a:t>
            </a:r>
          </a:p>
          <a:p>
            <a:r>
              <a:rPr lang="en-US" dirty="0"/>
              <a:t>metadata:</a:t>
            </a:r>
          </a:p>
          <a:p>
            <a:r>
              <a:rPr lang="en-US" dirty="0"/>
              <a:t>    name: sample-deploy</a:t>
            </a:r>
          </a:p>
          <a:p>
            <a:r>
              <a:rPr lang="en-US" dirty="0"/>
              <a:t>spec:</a:t>
            </a:r>
          </a:p>
          <a:p>
            <a:r>
              <a:rPr lang="en-US" dirty="0"/>
              <a:t>    replicas: 5</a:t>
            </a:r>
          </a:p>
          <a:p>
            <a:r>
              <a:rPr lang="en-US" dirty="0"/>
              <a:t>    template:</a:t>
            </a:r>
          </a:p>
          <a:p>
            <a:r>
              <a:rPr lang="en-US" dirty="0"/>
              <a:t>      metadata:</a:t>
            </a:r>
          </a:p>
          <a:p>
            <a:r>
              <a:rPr lang="en-US" dirty="0"/>
              <a:t>       labels:</a:t>
            </a:r>
          </a:p>
          <a:p>
            <a:r>
              <a:rPr lang="en-US" dirty="0"/>
              <a:t>         app: sample-</a:t>
            </a:r>
            <a:r>
              <a:rPr lang="en-US" dirty="0" err="1"/>
              <a:t>ctr</a:t>
            </a:r>
            <a:endParaRPr lang="en-US" dirty="0"/>
          </a:p>
          <a:p>
            <a:r>
              <a:rPr lang="en-US" dirty="0"/>
              <a:t>      spec:</a:t>
            </a:r>
          </a:p>
          <a:p>
            <a:r>
              <a:rPr lang="en-US" dirty="0"/>
              <a:t>         containers:</a:t>
            </a:r>
          </a:p>
          <a:p>
            <a:r>
              <a:rPr lang="en-US" dirty="0"/>
              <a:t>         - name: sample-pod</a:t>
            </a:r>
          </a:p>
          <a:p>
            <a:r>
              <a:rPr lang="en-US" dirty="0"/>
              <a:t>           image: httpd</a:t>
            </a:r>
          </a:p>
          <a:p>
            <a:r>
              <a:rPr lang="en-US" dirty="0"/>
              <a:t>           ports:</a:t>
            </a:r>
          </a:p>
          <a:p>
            <a:r>
              <a:rPr lang="en-US" dirty="0"/>
              <a:t>           - </a:t>
            </a:r>
            <a:r>
              <a:rPr lang="en-US" dirty="0" err="1"/>
              <a:t>containerPort</a:t>
            </a:r>
            <a:r>
              <a:rPr lang="en-US" dirty="0"/>
              <a:t>: 80</a:t>
            </a:r>
          </a:p>
        </p:txBody>
      </p:sp>
      <p:sp>
        <p:nvSpPr>
          <p:cNvPr id="5" name="Rectangle 4"/>
          <p:cNvSpPr/>
          <p:nvPr/>
        </p:nvSpPr>
        <p:spPr>
          <a:xfrm>
            <a:off x="609600" y="1752600"/>
            <a:ext cx="3535776" cy="369332"/>
          </a:xfrm>
          <a:prstGeom prst="rect">
            <a:avLst/>
          </a:prstGeom>
        </p:spPr>
        <p:txBody>
          <a:bodyPr wrap="none">
            <a:spAutoFit/>
          </a:bodyPr>
          <a:lstStyle/>
          <a:p>
            <a:r>
              <a:rPr lang="en-US" dirty="0">
                <a:sym typeface="Wingdings" pitchFamily="2" charset="2"/>
              </a:rPr>
              <a:t>Create deployment file (deploy.yml)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621268"/>
            <a:ext cx="3498843" cy="369332"/>
          </a:xfrm>
          <a:prstGeom prst="rect">
            <a:avLst/>
          </a:prstGeom>
        </p:spPr>
        <p:txBody>
          <a:bodyPr wrap="none">
            <a:spAutoFit/>
          </a:bodyPr>
          <a:lstStyle/>
          <a:p>
            <a:r>
              <a:rPr lang="en-US" dirty="0" err="1"/>
              <a:t>kubectl</a:t>
            </a:r>
            <a:r>
              <a:rPr lang="en-US" dirty="0"/>
              <a:t> apply -f deploy.yml --record</a:t>
            </a:r>
          </a:p>
        </p:txBody>
      </p:sp>
      <p:sp>
        <p:nvSpPr>
          <p:cNvPr id="4" name="Rectangle 3"/>
          <p:cNvSpPr/>
          <p:nvPr/>
        </p:nvSpPr>
        <p:spPr>
          <a:xfrm>
            <a:off x="304800" y="152400"/>
            <a:ext cx="2577757" cy="369332"/>
          </a:xfrm>
          <a:prstGeom prst="rect">
            <a:avLst/>
          </a:prstGeom>
        </p:spPr>
        <p:txBody>
          <a:bodyPr wrap="none">
            <a:spAutoFit/>
          </a:bodyPr>
          <a:lstStyle/>
          <a:p>
            <a:r>
              <a:rPr lang="en-US" b="1" dirty="0"/>
              <a:t>Deploy the new changes:</a:t>
            </a:r>
            <a:endParaRPr lang="en-US" dirty="0"/>
          </a:p>
        </p:txBody>
      </p:sp>
      <p:pic>
        <p:nvPicPr>
          <p:cNvPr id="3074" name="Picture 2"/>
          <p:cNvPicPr>
            <a:picLocks noChangeAspect="1" noChangeArrowheads="1"/>
          </p:cNvPicPr>
          <p:nvPr/>
        </p:nvPicPr>
        <p:blipFill>
          <a:blip r:embed="rId2"/>
          <a:srcRect/>
          <a:stretch>
            <a:fillRect/>
          </a:stretch>
        </p:blipFill>
        <p:spPr bwMode="auto">
          <a:xfrm>
            <a:off x="457200" y="1143000"/>
            <a:ext cx="8448675" cy="466725"/>
          </a:xfrm>
          <a:prstGeom prst="rect">
            <a:avLst/>
          </a:prstGeom>
          <a:noFill/>
          <a:ln w="9525">
            <a:noFill/>
            <a:miter lim="800000"/>
            <a:headEnd/>
            <a:tailEnd/>
          </a:ln>
          <a:effectLst/>
        </p:spPr>
      </p:pic>
      <p:sp>
        <p:nvSpPr>
          <p:cNvPr id="6" name="Rectangle 5"/>
          <p:cNvSpPr/>
          <p:nvPr/>
        </p:nvSpPr>
        <p:spPr>
          <a:xfrm>
            <a:off x="381000" y="2286000"/>
            <a:ext cx="8458200" cy="369332"/>
          </a:xfrm>
          <a:prstGeom prst="rect">
            <a:avLst/>
          </a:prstGeom>
        </p:spPr>
        <p:txBody>
          <a:bodyPr wrap="square">
            <a:spAutoFit/>
          </a:bodyPr>
          <a:lstStyle/>
          <a:p>
            <a:r>
              <a:rPr lang="en-US" dirty="0" err="1"/>
              <a:t>kubectl</a:t>
            </a:r>
            <a:r>
              <a:rPr lang="en-US" dirty="0"/>
              <a:t> rollout status deployment sample-deploy</a:t>
            </a:r>
          </a:p>
        </p:txBody>
      </p:sp>
      <p:sp>
        <p:nvSpPr>
          <p:cNvPr id="7" name="Rectangle 6"/>
          <p:cNvSpPr/>
          <p:nvPr/>
        </p:nvSpPr>
        <p:spPr>
          <a:xfrm>
            <a:off x="381000" y="1752600"/>
            <a:ext cx="1867306" cy="369332"/>
          </a:xfrm>
          <a:prstGeom prst="rect">
            <a:avLst/>
          </a:prstGeom>
        </p:spPr>
        <p:txBody>
          <a:bodyPr wrap="none">
            <a:spAutoFit/>
          </a:bodyPr>
          <a:lstStyle/>
          <a:p>
            <a:r>
              <a:rPr lang="en-US" b="1" dirty="0"/>
              <a:t>Check the status :</a:t>
            </a:r>
            <a:endParaRPr lang="en-US" dirty="0"/>
          </a:p>
        </p:txBody>
      </p:sp>
      <p:pic>
        <p:nvPicPr>
          <p:cNvPr id="3075" name="Picture 3"/>
          <p:cNvPicPr>
            <a:picLocks noChangeAspect="1" noChangeArrowheads="1"/>
          </p:cNvPicPr>
          <p:nvPr/>
        </p:nvPicPr>
        <p:blipFill>
          <a:blip r:embed="rId3"/>
          <a:srcRect/>
          <a:stretch>
            <a:fillRect/>
          </a:stretch>
        </p:blipFill>
        <p:spPr bwMode="auto">
          <a:xfrm>
            <a:off x="457200" y="2819400"/>
            <a:ext cx="8422640" cy="3200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610499" cy="1477328"/>
          </a:xfrm>
          <a:prstGeom prst="rect">
            <a:avLst/>
          </a:prstGeom>
        </p:spPr>
        <p:txBody>
          <a:bodyPr wrap="none">
            <a:spAutoFit/>
          </a:bodyPr>
          <a:lstStyle/>
          <a:p>
            <a:r>
              <a:rPr lang="en-US" dirty="0"/>
              <a:t>Now check the service , </a:t>
            </a:r>
            <a:r>
              <a:rPr lang="en-US" dirty="0" err="1"/>
              <a:t>jenkins</a:t>
            </a:r>
            <a:r>
              <a:rPr lang="en-US" dirty="0"/>
              <a:t> will be running on the same node with same port, we can </a:t>
            </a:r>
          </a:p>
          <a:p>
            <a:r>
              <a:rPr lang="en-US" dirty="0"/>
              <a:t>Observer with out down time new changes are reflected.</a:t>
            </a:r>
          </a:p>
          <a:p>
            <a:endParaRPr lang="en-US" dirty="0"/>
          </a:p>
          <a:p>
            <a:r>
              <a:rPr lang="en-US" dirty="0"/>
              <a:t>Syntax : &lt;</a:t>
            </a:r>
            <a:r>
              <a:rPr lang="en-US" dirty="0" err="1"/>
              <a:t>ipadress</a:t>
            </a:r>
            <a:r>
              <a:rPr lang="en-US" dirty="0"/>
              <a:t> of node in the cluster&gt;: &lt;</a:t>
            </a:r>
            <a:r>
              <a:rPr lang="en-US" dirty="0" err="1"/>
              <a:t>nodeport</a:t>
            </a:r>
            <a:r>
              <a:rPr lang="en-US" dirty="0"/>
              <a:t>&gt;</a:t>
            </a:r>
          </a:p>
          <a:p>
            <a:r>
              <a:rPr lang="en-US" dirty="0"/>
              <a:t>Ex : http://34.73.212.137:30005</a:t>
            </a:r>
          </a:p>
        </p:txBody>
      </p:sp>
      <p:pic>
        <p:nvPicPr>
          <p:cNvPr id="29697" name="Picture 1"/>
          <p:cNvPicPr>
            <a:picLocks noChangeAspect="1" noChangeArrowheads="1"/>
          </p:cNvPicPr>
          <p:nvPr/>
        </p:nvPicPr>
        <p:blipFill>
          <a:blip r:embed="rId2"/>
          <a:srcRect/>
          <a:stretch>
            <a:fillRect/>
          </a:stretch>
        </p:blipFill>
        <p:spPr bwMode="auto">
          <a:xfrm>
            <a:off x="457200" y="2667000"/>
            <a:ext cx="8305800" cy="838200"/>
          </a:xfrm>
          <a:prstGeom prst="rect">
            <a:avLst/>
          </a:prstGeom>
          <a:noFill/>
          <a:ln w="9525">
            <a:noFill/>
            <a:miter lim="800000"/>
            <a:headEnd/>
            <a:tailEnd/>
          </a:ln>
          <a:effectLst/>
        </p:spPr>
      </p:pic>
      <p:sp>
        <p:nvSpPr>
          <p:cNvPr id="4" name="Rectangle 3"/>
          <p:cNvSpPr/>
          <p:nvPr/>
        </p:nvSpPr>
        <p:spPr>
          <a:xfrm>
            <a:off x="457200" y="1828800"/>
            <a:ext cx="8082854" cy="923330"/>
          </a:xfrm>
          <a:prstGeom prst="rect">
            <a:avLst/>
          </a:prstGeom>
        </p:spPr>
        <p:txBody>
          <a:bodyPr wrap="none">
            <a:spAutoFit/>
          </a:bodyPr>
          <a:lstStyle/>
          <a:p>
            <a:r>
              <a:rPr lang="en-US" b="1" dirty="0"/>
              <a:t>Check the replica set </a:t>
            </a:r>
            <a:r>
              <a:rPr lang="en-US" dirty="0"/>
              <a:t>: </a:t>
            </a:r>
            <a:r>
              <a:rPr lang="en-US" dirty="0" err="1"/>
              <a:t>kubectl</a:t>
            </a:r>
            <a:r>
              <a:rPr lang="en-US" dirty="0"/>
              <a:t> get </a:t>
            </a:r>
            <a:r>
              <a:rPr lang="en-US" dirty="0" err="1"/>
              <a:t>rs</a:t>
            </a:r>
            <a:endParaRPr lang="en-US" dirty="0"/>
          </a:p>
          <a:p>
            <a:r>
              <a:rPr lang="en-US" dirty="0"/>
              <a:t>   we can observer old </a:t>
            </a:r>
            <a:r>
              <a:rPr lang="en-US" dirty="0" err="1"/>
              <a:t>rs</a:t>
            </a:r>
            <a:r>
              <a:rPr lang="en-US" dirty="0"/>
              <a:t> pods are deleted (it is like blue green deployment approach)</a:t>
            </a:r>
          </a:p>
          <a:p>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2877134" cy="369332"/>
          </a:xfrm>
          <a:prstGeom prst="rect">
            <a:avLst/>
          </a:prstGeom>
        </p:spPr>
        <p:txBody>
          <a:bodyPr wrap="none">
            <a:spAutoFit/>
          </a:bodyPr>
          <a:lstStyle/>
          <a:p>
            <a:r>
              <a:rPr lang="en-US" b="1" dirty="0"/>
              <a:t>Rollback : </a:t>
            </a:r>
            <a:r>
              <a:rPr lang="en-US" dirty="0" err="1"/>
              <a:t>Rever</a:t>
            </a:r>
            <a:r>
              <a:rPr lang="en-US" dirty="0"/>
              <a:t> the changes</a:t>
            </a:r>
            <a:endParaRPr lang="en-US" b="1" dirty="0"/>
          </a:p>
        </p:txBody>
      </p:sp>
      <p:sp>
        <p:nvSpPr>
          <p:cNvPr id="4" name="Rectangle 3"/>
          <p:cNvSpPr/>
          <p:nvPr/>
        </p:nvSpPr>
        <p:spPr>
          <a:xfrm>
            <a:off x="457200" y="1143000"/>
            <a:ext cx="8077200" cy="369332"/>
          </a:xfrm>
          <a:prstGeom prst="rect">
            <a:avLst/>
          </a:prstGeom>
        </p:spPr>
        <p:txBody>
          <a:bodyPr wrap="square">
            <a:spAutoFit/>
          </a:bodyPr>
          <a:lstStyle/>
          <a:p>
            <a:r>
              <a:rPr lang="en-US" dirty="0" err="1"/>
              <a:t>kubectl</a:t>
            </a:r>
            <a:r>
              <a:rPr lang="en-US" dirty="0"/>
              <a:t> rollout history deployment sample-deploy</a:t>
            </a:r>
          </a:p>
        </p:txBody>
      </p:sp>
      <p:sp>
        <p:nvSpPr>
          <p:cNvPr id="5" name="Rectangle 4"/>
          <p:cNvSpPr/>
          <p:nvPr/>
        </p:nvSpPr>
        <p:spPr>
          <a:xfrm>
            <a:off x="457200" y="762000"/>
            <a:ext cx="8077200" cy="369332"/>
          </a:xfrm>
          <a:prstGeom prst="rect">
            <a:avLst/>
          </a:prstGeom>
        </p:spPr>
        <p:txBody>
          <a:bodyPr wrap="square">
            <a:spAutoFit/>
          </a:bodyPr>
          <a:lstStyle/>
          <a:p>
            <a:r>
              <a:rPr lang="en-US" b="1" dirty="0"/>
              <a:t>Check the deployment history:</a:t>
            </a:r>
          </a:p>
        </p:txBody>
      </p:sp>
      <p:pic>
        <p:nvPicPr>
          <p:cNvPr id="28675" name="Picture 3"/>
          <p:cNvPicPr>
            <a:picLocks noChangeAspect="1" noChangeArrowheads="1"/>
          </p:cNvPicPr>
          <p:nvPr/>
        </p:nvPicPr>
        <p:blipFill>
          <a:blip r:embed="rId2"/>
          <a:srcRect/>
          <a:stretch>
            <a:fillRect/>
          </a:stretch>
        </p:blipFill>
        <p:spPr bwMode="auto">
          <a:xfrm>
            <a:off x="609599" y="1600200"/>
            <a:ext cx="7848601" cy="990600"/>
          </a:xfrm>
          <a:prstGeom prst="rect">
            <a:avLst/>
          </a:prstGeom>
          <a:noFill/>
          <a:ln w="9525">
            <a:noFill/>
            <a:miter lim="800000"/>
            <a:headEnd/>
            <a:tailEnd/>
          </a:ln>
          <a:effectLst/>
        </p:spPr>
      </p:pic>
      <p:sp>
        <p:nvSpPr>
          <p:cNvPr id="8" name="Rectangle 7"/>
          <p:cNvSpPr/>
          <p:nvPr/>
        </p:nvSpPr>
        <p:spPr>
          <a:xfrm>
            <a:off x="609600" y="2819400"/>
            <a:ext cx="7848600" cy="646331"/>
          </a:xfrm>
          <a:prstGeom prst="rect">
            <a:avLst/>
          </a:prstGeom>
        </p:spPr>
        <p:txBody>
          <a:bodyPr wrap="square">
            <a:spAutoFit/>
          </a:bodyPr>
          <a:lstStyle/>
          <a:p>
            <a:r>
              <a:rPr lang="en-US" b="1" dirty="0"/>
              <a:t>Note :</a:t>
            </a:r>
            <a:r>
              <a:rPr lang="en-US" dirty="0"/>
              <a:t> while deploying if we give option record then we can see the command in  the </a:t>
            </a:r>
            <a:r>
              <a:rPr lang="en-US" dirty="0" err="1"/>
              <a:t>chang</a:t>
            </a:r>
            <a:r>
              <a:rPr lang="en-US" dirty="0"/>
              <a:t>-cause column otherwise it will show none</a:t>
            </a:r>
          </a:p>
        </p:txBody>
      </p:sp>
      <p:sp>
        <p:nvSpPr>
          <p:cNvPr id="9" name="Rectangle 8"/>
          <p:cNvSpPr/>
          <p:nvPr/>
        </p:nvSpPr>
        <p:spPr>
          <a:xfrm>
            <a:off x="609600" y="3733800"/>
            <a:ext cx="7772400" cy="646331"/>
          </a:xfrm>
          <a:prstGeom prst="rect">
            <a:avLst/>
          </a:prstGeom>
        </p:spPr>
        <p:txBody>
          <a:bodyPr wrap="square">
            <a:spAutoFit/>
          </a:bodyPr>
          <a:lstStyle/>
          <a:p>
            <a:r>
              <a:rPr lang="en-US" b="1" dirty="0"/>
              <a:t>Rollback to previous version : </a:t>
            </a:r>
          </a:p>
          <a:p>
            <a:r>
              <a:rPr lang="en-US" b="1" dirty="0"/>
              <a:t>	</a:t>
            </a:r>
            <a:r>
              <a:rPr lang="en-US" dirty="0" err="1"/>
              <a:t>kubectl</a:t>
            </a:r>
            <a:r>
              <a:rPr lang="en-US" dirty="0"/>
              <a:t> rollout undo deployment sample-deploy --to-revision=1</a:t>
            </a:r>
          </a:p>
        </p:txBody>
      </p:sp>
      <p:pic>
        <p:nvPicPr>
          <p:cNvPr id="28676" name="Picture 4"/>
          <p:cNvPicPr>
            <a:picLocks noChangeAspect="1" noChangeArrowheads="1"/>
          </p:cNvPicPr>
          <p:nvPr/>
        </p:nvPicPr>
        <p:blipFill>
          <a:blip r:embed="rId3"/>
          <a:srcRect/>
          <a:stretch>
            <a:fillRect/>
          </a:stretch>
        </p:blipFill>
        <p:spPr bwMode="auto">
          <a:xfrm>
            <a:off x="609600" y="4648200"/>
            <a:ext cx="7772400" cy="762000"/>
          </a:xfrm>
          <a:prstGeom prst="rect">
            <a:avLst/>
          </a:prstGeom>
          <a:noFill/>
          <a:ln w="9525">
            <a:noFill/>
            <a:miter lim="800000"/>
            <a:headEnd/>
            <a:tailEnd/>
          </a:ln>
          <a:effectLst/>
        </p:spPr>
      </p:pic>
      <p:sp>
        <p:nvSpPr>
          <p:cNvPr id="11" name="Rectangle 10"/>
          <p:cNvSpPr/>
          <p:nvPr/>
        </p:nvSpPr>
        <p:spPr>
          <a:xfrm>
            <a:off x="609600" y="5867400"/>
            <a:ext cx="8171276" cy="923330"/>
          </a:xfrm>
          <a:prstGeom prst="rect">
            <a:avLst/>
          </a:prstGeom>
        </p:spPr>
        <p:txBody>
          <a:bodyPr wrap="none">
            <a:spAutoFit/>
          </a:bodyPr>
          <a:lstStyle/>
          <a:p>
            <a:r>
              <a:rPr lang="en-US" dirty="0"/>
              <a:t>Now go to the browser and check the application , we can observer previous changes</a:t>
            </a:r>
          </a:p>
          <a:p>
            <a:r>
              <a:rPr lang="en-US" dirty="0"/>
              <a:t> are running </a:t>
            </a:r>
          </a:p>
          <a:p>
            <a:r>
              <a:rPr lang="en-US" dirty="0"/>
              <a:t> &lt;any node </a:t>
            </a:r>
            <a:r>
              <a:rPr lang="en-US" dirty="0" err="1"/>
              <a:t>ip</a:t>
            </a:r>
            <a:r>
              <a:rPr lang="en-US" dirty="0"/>
              <a:t> of cluster&gt; : &lt;</a:t>
            </a:r>
            <a:r>
              <a:rPr lang="en-US" dirty="0" err="1"/>
              <a:t>nodeport</a:t>
            </a:r>
            <a:r>
              <a:rPr lang="en-US" dirty="0"/>
              <a:t>&gt;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1303562" cy="369332"/>
          </a:xfrm>
          <a:prstGeom prst="rect">
            <a:avLst/>
          </a:prstGeom>
        </p:spPr>
        <p:txBody>
          <a:bodyPr wrap="none">
            <a:spAutoFit/>
          </a:bodyPr>
          <a:lstStyle/>
          <a:p>
            <a:r>
              <a:rPr lang="en-US" b="1" dirty="0"/>
              <a:t>Cleaning up</a:t>
            </a:r>
          </a:p>
        </p:txBody>
      </p:sp>
      <p:sp>
        <p:nvSpPr>
          <p:cNvPr id="3" name="Rectangle 2"/>
          <p:cNvSpPr/>
          <p:nvPr/>
        </p:nvSpPr>
        <p:spPr>
          <a:xfrm>
            <a:off x="762000" y="838200"/>
            <a:ext cx="2301784" cy="369332"/>
          </a:xfrm>
          <a:prstGeom prst="rect">
            <a:avLst/>
          </a:prstGeom>
        </p:spPr>
        <p:txBody>
          <a:bodyPr wrap="none">
            <a:spAutoFit/>
          </a:bodyPr>
          <a:lstStyle/>
          <a:p>
            <a:r>
              <a:rPr lang="en-US" b="1" dirty="0"/>
              <a:t>Deleting your Services</a:t>
            </a:r>
          </a:p>
        </p:txBody>
      </p:sp>
      <p:sp>
        <p:nvSpPr>
          <p:cNvPr id="5" name="Rectangle 4"/>
          <p:cNvSpPr/>
          <p:nvPr/>
        </p:nvSpPr>
        <p:spPr>
          <a:xfrm>
            <a:off x="1066800" y="1295400"/>
            <a:ext cx="4840684" cy="369332"/>
          </a:xfrm>
          <a:prstGeom prst="rect">
            <a:avLst/>
          </a:prstGeom>
        </p:spPr>
        <p:txBody>
          <a:bodyPr wrap="none">
            <a:spAutoFit/>
          </a:bodyPr>
          <a:lstStyle/>
          <a:p>
            <a:r>
              <a:rPr lang="en-US" dirty="0" err="1"/>
              <a:t>kubectl</a:t>
            </a:r>
            <a:r>
              <a:rPr lang="en-US" dirty="0"/>
              <a:t> delete services sample-svc (service name)</a:t>
            </a:r>
          </a:p>
        </p:txBody>
      </p:sp>
      <p:sp>
        <p:nvSpPr>
          <p:cNvPr id="6" name="Rectangle 5"/>
          <p:cNvSpPr/>
          <p:nvPr/>
        </p:nvSpPr>
        <p:spPr>
          <a:xfrm>
            <a:off x="762000" y="1764268"/>
            <a:ext cx="2793201" cy="369332"/>
          </a:xfrm>
          <a:prstGeom prst="rect">
            <a:avLst/>
          </a:prstGeom>
        </p:spPr>
        <p:txBody>
          <a:bodyPr wrap="none">
            <a:spAutoFit/>
          </a:bodyPr>
          <a:lstStyle/>
          <a:p>
            <a:r>
              <a:rPr lang="en-US" b="1" dirty="0"/>
              <a:t>Deleting your Deployments</a:t>
            </a:r>
          </a:p>
        </p:txBody>
      </p:sp>
      <p:sp>
        <p:nvSpPr>
          <p:cNvPr id="8" name="Rectangle 7"/>
          <p:cNvSpPr/>
          <p:nvPr/>
        </p:nvSpPr>
        <p:spPr>
          <a:xfrm>
            <a:off x="1143000" y="2209800"/>
            <a:ext cx="4230645" cy="369332"/>
          </a:xfrm>
          <a:prstGeom prst="rect">
            <a:avLst/>
          </a:prstGeom>
        </p:spPr>
        <p:txBody>
          <a:bodyPr wrap="none">
            <a:spAutoFit/>
          </a:bodyPr>
          <a:lstStyle/>
          <a:p>
            <a:r>
              <a:rPr lang="en-US" dirty="0" err="1"/>
              <a:t>kubectl</a:t>
            </a:r>
            <a:r>
              <a:rPr lang="en-US" dirty="0"/>
              <a:t> delete deployments sample-deploy</a:t>
            </a:r>
          </a:p>
        </p:txBody>
      </p:sp>
      <p:sp>
        <p:nvSpPr>
          <p:cNvPr id="9" name="Rectangle 8"/>
          <p:cNvSpPr/>
          <p:nvPr/>
        </p:nvSpPr>
        <p:spPr>
          <a:xfrm>
            <a:off x="762000" y="2667000"/>
            <a:ext cx="2673424" cy="369332"/>
          </a:xfrm>
          <a:prstGeom prst="rect">
            <a:avLst/>
          </a:prstGeom>
        </p:spPr>
        <p:txBody>
          <a:bodyPr wrap="none">
            <a:spAutoFit/>
          </a:bodyPr>
          <a:lstStyle/>
          <a:p>
            <a:r>
              <a:rPr lang="en-US" b="1" dirty="0"/>
              <a:t>Deleting your firewall rule</a:t>
            </a:r>
          </a:p>
        </p:txBody>
      </p:sp>
      <p:sp>
        <p:nvSpPr>
          <p:cNvPr id="10" name="Rectangle 9"/>
          <p:cNvSpPr/>
          <p:nvPr/>
        </p:nvSpPr>
        <p:spPr>
          <a:xfrm>
            <a:off x="1219200" y="3200400"/>
            <a:ext cx="6858000" cy="369332"/>
          </a:xfrm>
          <a:prstGeom prst="rect">
            <a:avLst/>
          </a:prstGeom>
        </p:spPr>
        <p:txBody>
          <a:bodyPr wrap="square">
            <a:spAutoFit/>
          </a:bodyPr>
          <a:lstStyle/>
          <a:p>
            <a:r>
              <a:rPr lang="en-US" dirty="0" err="1"/>
              <a:t>gcloud</a:t>
            </a:r>
            <a:r>
              <a:rPr lang="en-US" dirty="0"/>
              <a:t> compute firewall-rules delete test-node-port</a:t>
            </a:r>
          </a:p>
        </p:txBody>
      </p:sp>
      <p:sp>
        <p:nvSpPr>
          <p:cNvPr id="12" name="Rectangle 11"/>
          <p:cNvSpPr/>
          <p:nvPr/>
        </p:nvSpPr>
        <p:spPr>
          <a:xfrm>
            <a:off x="1365547" y="4126468"/>
            <a:ext cx="5721053" cy="369332"/>
          </a:xfrm>
          <a:prstGeom prst="rect">
            <a:avLst/>
          </a:prstGeom>
        </p:spPr>
        <p:txBody>
          <a:bodyPr wrap="none">
            <a:spAutoFit/>
          </a:bodyPr>
          <a:lstStyle/>
          <a:p>
            <a:r>
              <a:rPr lang="en-US" dirty="0" err="1"/>
              <a:t>gcloud</a:t>
            </a:r>
            <a:r>
              <a:rPr lang="en-US" dirty="0"/>
              <a:t> container clusters delete </a:t>
            </a:r>
            <a:r>
              <a:rPr lang="en-US" dirty="0" err="1"/>
              <a:t>kubecluster</a:t>
            </a:r>
            <a:r>
              <a:rPr lang="en-US" dirty="0"/>
              <a:t> (cluster name)</a:t>
            </a:r>
          </a:p>
        </p:txBody>
      </p:sp>
      <p:sp>
        <p:nvSpPr>
          <p:cNvPr id="13" name="Rectangle 12"/>
          <p:cNvSpPr/>
          <p:nvPr/>
        </p:nvSpPr>
        <p:spPr>
          <a:xfrm>
            <a:off x="838200" y="3669268"/>
            <a:ext cx="1676485" cy="369332"/>
          </a:xfrm>
          <a:prstGeom prst="rect">
            <a:avLst/>
          </a:prstGeom>
        </p:spPr>
        <p:txBody>
          <a:bodyPr wrap="none">
            <a:spAutoFit/>
          </a:bodyPr>
          <a:lstStyle/>
          <a:p>
            <a:r>
              <a:rPr lang="en-US" b="1" dirty="0"/>
              <a:t>Deleting cluster</a:t>
            </a:r>
          </a:p>
        </p:txBody>
      </p:sp>
      <p:sp>
        <p:nvSpPr>
          <p:cNvPr id="14" name="Rectangle 13"/>
          <p:cNvSpPr/>
          <p:nvPr/>
        </p:nvSpPr>
        <p:spPr>
          <a:xfrm>
            <a:off x="1447767" y="5040868"/>
            <a:ext cx="4343433" cy="369332"/>
          </a:xfrm>
          <a:prstGeom prst="rect">
            <a:avLst/>
          </a:prstGeom>
        </p:spPr>
        <p:txBody>
          <a:bodyPr wrap="none">
            <a:spAutoFit/>
          </a:bodyPr>
          <a:lstStyle/>
          <a:p>
            <a:r>
              <a:rPr lang="en-US" dirty="0" err="1"/>
              <a:t>gcloud</a:t>
            </a:r>
            <a:r>
              <a:rPr lang="en-US" dirty="0"/>
              <a:t> compute instances delete  instance-1</a:t>
            </a:r>
          </a:p>
        </p:txBody>
      </p:sp>
      <p:sp>
        <p:nvSpPr>
          <p:cNvPr id="15" name="Rectangle 14"/>
          <p:cNvSpPr/>
          <p:nvPr/>
        </p:nvSpPr>
        <p:spPr>
          <a:xfrm>
            <a:off x="914400" y="4583668"/>
            <a:ext cx="1334020" cy="369332"/>
          </a:xfrm>
          <a:prstGeom prst="rect">
            <a:avLst/>
          </a:prstGeom>
        </p:spPr>
        <p:txBody>
          <a:bodyPr wrap="none">
            <a:spAutoFit/>
          </a:bodyPr>
          <a:lstStyle/>
          <a:p>
            <a:r>
              <a:rPr lang="en-US" b="1" dirty="0"/>
              <a:t>Deleting </a:t>
            </a:r>
            <a:r>
              <a:rPr lang="en-US" b="1" dirty="0" err="1"/>
              <a:t>vm</a:t>
            </a:r>
            <a:endParaRPr lang="en-US" b="1" dirty="0"/>
          </a:p>
        </p:txBody>
      </p:sp>
      <p:sp>
        <p:nvSpPr>
          <p:cNvPr id="7" name="Rectangle 6">
            <a:extLst>
              <a:ext uri="{FF2B5EF4-FFF2-40B4-BE49-F238E27FC236}">
                <a16:creationId xmlns:a16="http://schemas.microsoft.com/office/drawing/2014/main" id="{6ABA8504-A0DA-4944-B718-8F2D96CC102D}"/>
              </a:ext>
            </a:extLst>
          </p:cNvPr>
          <p:cNvSpPr/>
          <p:nvPr/>
        </p:nvSpPr>
        <p:spPr>
          <a:xfrm>
            <a:off x="762000" y="5906869"/>
            <a:ext cx="7848600" cy="646331"/>
          </a:xfrm>
          <a:prstGeom prst="rect">
            <a:avLst/>
          </a:prstGeom>
        </p:spPr>
        <p:txBody>
          <a:bodyPr wrap="square">
            <a:spAutoFit/>
          </a:bodyPr>
          <a:lstStyle/>
          <a:p>
            <a:r>
              <a:rPr lang="en-IN" dirty="0" err="1"/>
              <a:t>kubectl</a:t>
            </a:r>
            <a:r>
              <a:rPr lang="en-IN" dirty="0"/>
              <a:t> delete pod &lt;PODNAME&gt; --grace-period=0 --force --namespace &lt;NAMESPACE&gt;</a:t>
            </a:r>
          </a:p>
        </p:txBody>
      </p:sp>
      <p:sp>
        <p:nvSpPr>
          <p:cNvPr id="16" name="Rectangle 15">
            <a:extLst>
              <a:ext uri="{FF2B5EF4-FFF2-40B4-BE49-F238E27FC236}">
                <a16:creationId xmlns:a16="http://schemas.microsoft.com/office/drawing/2014/main" id="{AE32E258-3D90-4B58-A492-66CA478744CE}"/>
              </a:ext>
            </a:extLst>
          </p:cNvPr>
          <p:cNvSpPr/>
          <p:nvPr/>
        </p:nvSpPr>
        <p:spPr>
          <a:xfrm>
            <a:off x="764692" y="5537537"/>
            <a:ext cx="2361159" cy="369332"/>
          </a:xfrm>
          <a:prstGeom prst="rect">
            <a:avLst/>
          </a:prstGeom>
        </p:spPr>
        <p:txBody>
          <a:bodyPr wrap="none">
            <a:spAutoFit/>
          </a:bodyPr>
          <a:lstStyle/>
          <a:p>
            <a:r>
              <a:rPr lang="en-US" b="1" dirty="0"/>
              <a:t>Deleting pod forcefully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81000"/>
            <a:ext cx="8610600" cy="646331"/>
          </a:xfrm>
          <a:prstGeom prst="rect">
            <a:avLst/>
          </a:prstGeom>
        </p:spPr>
        <p:txBody>
          <a:bodyPr wrap="square">
            <a:spAutoFit/>
          </a:bodyPr>
          <a:lstStyle/>
          <a:p>
            <a:r>
              <a:rPr lang="en-US" dirty="0" err="1"/>
              <a:t>Kubernetes</a:t>
            </a:r>
            <a:r>
              <a:rPr lang="en-US" dirty="0"/>
              <a:t> </a:t>
            </a:r>
            <a:r>
              <a:rPr lang="en-US" dirty="0" err="1"/>
              <a:t>ServiceTypes</a:t>
            </a:r>
            <a:r>
              <a:rPr lang="en-US" dirty="0"/>
              <a:t> allow you to specify what kind of Service you want. The default is </a:t>
            </a:r>
            <a:r>
              <a:rPr lang="en-US" dirty="0" err="1"/>
              <a:t>ClusterIP</a:t>
            </a:r>
            <a:endParaRPr lang="en-US" dirty="0"/>
          </a:p>
        </p:txBody>
      </p:sp>
      <p:sp>
        <p:nvSpPr>
          <p:cNvPr id="5" name="Rectangle 4"/>
          <p:cNvSpPr/>
          <p:nvPr/>
        </p:nvSpPr>
        <p:spPr>
          <a:xfrm>
            <a:off x="533400" y="1143000"/>
            <a:ext cx="8153400" cy="3970318"/>
          </a:xfrm>
          <a:prstGeom prst="rect">
            <a:avLst/>
          </a:prstGeom>
        </p:spPr>
        <p:txBody>
          <a:bodyPr wrap="square">
            <a:spAutoFit/>
          </a:bodyPr>
          <a:lstStyle/>
          <a:p>
            <a:r>
              <a:rPr lang="en-US" b="1" dirty="0" err="1"/>
              <a:t>ClusterIP</a:t>
            </a:r>
            <a:r>
              <a:rPr lang="en-US" dirty="0"/>
              <a:t>: Exposes the Service on a cluster-internal IP. Choosing this value makes the Service only reachable from within the cluster. This is the default </a:t>
            </a:r>
            <a:r>
              <a:rPr lang="en-US" dirty="0" err="1"/>
              <a:t>ServiceType</a:t>
            </a:r>
            <a:r>
              <a:rPr lang="en-US" dirty="0"/>
              <a:t>.</a:t>
            </a:r>
          </a:p>
          <a:p>
            <a:endParaRPr lang="en-US" dirty="0"/>
          </a:p>
          <a:p>
            <a:r>
              <a:rPr lang="en-US" b="1" dirty="0" err="1"/>
              <a:t>NodePort</a:t>
            </a:r>
            <a:r>
              <a:rPr lang="en-US" b="1" dirty="0"/>
              <a:t>: </a:t>
            </a:r>
            <a:r>
              <a:rPr lang="en-US" dirty="0"/>
              <a:t>Exposes the Service on each Node’s IP at a static port (the </a:t>
            </a:r>
            <a:r>
              <a:rPr lang="en-US" dirty="0" err="1"/>
              <a:t>NodePort</a:t>
            </a:r>
            <a:r>
              <a:rPr lang="en-US" dirty="0"/>
              <a:t>). A </a:t>
            </a:r>
            <a:r>
              <a:rPr lang="en-US" dirty="0" err="1"/>
              <a:t>ClusterIP</a:t>
            </a:r>
            <a:r>
              <a:rPr lang="en-US" dirty="0"/>
              <a:t> Service, to which the </a:t>
            </a:r>
            <a:r>
              <a:rPr lang="en-US" dirty="0" err="1"/>
              <a:t>NodePort</a:t>
            </a:r>
            <a:r>
              <a:rPr lang="en-US" dirty="0"/>
              <a:t> Service routes, is automatically created. You’ll be able to contact the </a:t>
            </a:r>
            <a:r>
              <a:rPr lang="en-US" dirty="0" err="1"/>
              <a:t>NodePort</a:t>
            </a:r>
            <a:r>
              <a:rPr lang="en-US" dirty="0"/>
              <a:t> Service, from outside the cluster, by requesting &lt;</a:t>
            </a:r>
            <a:r>
              <a:rPr lang="en-US" dirty="0" err="1"/>
              <a:t>NodeIP</a:t>
            </a:r>
            <a:r>
              <a:rPr lang="en-US" dirty="0"/>
              <a:t>&gt;:&lt;</a:t>
            </a:r>
            <a:r>
              <a:rPr lang="en-US" dirty="0" err="1"/>
              <a:t>NodePort</a:t>
            </a:r>
            <a:r>
              <a:rPr lang="en-US" dirty="0"/>
              <a:t>&gt;.</a:t>
            </a:r>
          </a:p>
          <a:p>
            <a:endParaRPr lang="en-US" dirty="0"/>
          </a:p>
          <a:p>
            <a:r>
              <a:rPr lang="en-US" b="1" dirty="0" err="1"/>
              <a:t>LoadBalancer</a:t>
            </a:r>
            <a:r>
              <a:rPr lang="en-US" b="1" dirty="0"/>
              <a:t>: </a:t>
            </a:r>
            <a:r>
              <a:rPr lang="en-US" dirty="0"/>
              <a:t>Exposes the Service externally using a cloud provider’s load balancer. </a:t>
            </a:r>
            <a:r>
              <a:rPr lang="en-US" dirty="0" err="1"/>
              <a:t>NodePort</a:t>
            </a:r>
            <a:r>
              <a:rPr lang="en-US" dirty="0"/>
              <a:t> and </a:t>
            </a:r>
            <a:r>
              <a:rPr lang="en-US" dirty="0" err="1"/>
              <a:t>ClusterIP</a:t>
            </a:r>
            <a:r>
              <a:rPr lang="en-US" dirty="0"/>
              <a:t> Services, to which the external load balancer routes, are automatically created.</a:t>
            </a:r>
          </a:p>
          <a:p>
            <a:endParaRPr lang="en-US" dirty="0"/>
          </a:p>
          <a:p>
            <a:r>
              <a:rPr lang="en-US" b="1" dirty="0" err="1"/>
              <a:t>ExternalName</a:t>
            </a:r>
            <a:r>
              <a:rPr lang="en-US" b="1" dirty="0"/>
              <a:t>: </a:t>
            </a:r>
            <a:r>
              <a:rPr lang="en-US" dirty="0"/>
              <a:t>Maps the Service to the contents of the </a:t>
            </a:r>
            <a:r>
              <a:rPr lang="en-US" dirty="0" err="1"/>
              <a:t>externalName</a:t>
            </a:r>
            <a:r>
              <a:rPr lang="en-US" dirty="0"/>
              <a:t> field (e.g. foo.bar.example.com), by returning a CNAME record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382000" cy="369332"/>
          </a:xfrm>
          <a:prstGeom prst="rect">
            <a:avLst/>
          </a:prstGeom>
        </p:spPr>
        <p:txBody>
          <a:bodyPr wrap="square">
            <a:spAutoFit/>
          </a:bodyPr>
          <a:lstStyle/>
          <a:p>
            <a:r>
              <a:rPr lang="en-US" b="1" dirty="0"/>
              <a:t>Creating a service for an application running in five pods</a:t>
            </a:r>
          </a:p>
        </p:txBody>
      </p:sp>
      <p:sp>
        <p:nvSpPr>
          <p:cNvPr id="3" name="Rectangle 2"/>
          <p:cNvSpPr/>
          <p:nvPr/>
        </p:nvSpPr>
        <p:spPr>
          <a:xfrm>
            <a:off x="381000" y="838200"/>
            <a:ext cx="4423968" cy="369332"/>
          </a:xfrm>
          <a:prstGeom prst="rect">
            <a:avLst/>
          </a:prstGeom>
        </p:spPr>
        <p:txBody>
          <a:bodyPr wrap="none">
            <a:spAutoFit/>
          </a:bodyPr>
          <a:lstStyle/>
          <a:p>
            <a:r>
              <a:rPr lang="en-US" dirty="0"/>
              <a:t>Run a Hello World application in your cluster:</a:t>
            </a:r>
          </a:p>
        </p:txBody>
      </p:sp>
      <p:sp>
        <p:nvSpPr>
          <p:cNvPr id="5" name="Rectangle 4"/>
          <p:cNvSpPr/>
          <p:nvPr/>
        </p:nvSpPr>
        <p:spPr>
          <a:xfrm>
            <a:off x="838200" y="1371600"/>
            <a:ext cx="7772400" cy="369332"/>
          </a:xfrm>
          <a:prstGeom prst="rect">
            <a:avLst/>
          </a:prstGeom>
        </p:spPr>
        <p:txBody>
          <a:bodyPr wrap="square">
            <a:spAutoFit/>
          </a:bodyPr>
          <a:lstStyle/>
          <a:p>
            <a:r>
              <a:rPr lang="en-US" dirty="0" err="1"/>
              <a:t>kubectl</a:t>
            </a:r>
            <a:r>
              <a:rPr lang="en-US" dirty="0"/>
              <a:t> apply -f https://k8s.io/examples/service/load-balancer-example.yaml</a:t>
            </a:r>
          </a:p>
        </p:txBody>
      </p:sp>
      <p:sp>
        <p:nvSpPr>
          <p:cNvPr id="6" name="Rectangle 5"/>
          <p:cNvSpPr/>
          <p:nvPr/>
        </p:nvSpPr>
        <p:spPr>
          <a:xfrm>
            <a:off x="381000" y="1828800"/>
            <a:ext cx="4120615" cy="369332"/>
          </a:xfrm>
          <a:prstGeom prst="rect">
            <a:avLst/>
          </a:prstGeom>
        </p:spPr>
        <p:txBody>
          <a:bodyPr wrap="none">
            <a:spAutoFit/>
          </a:bodyPr>
          <a:lstStyle/>
          <a:p>
            <a:r>
              <a:rPr lang="en-US" dirty="0"/>
              <a:t>Display information about the </a:t>
            </a:r>
            <a:r>
              <a:rPr lang="en-US" dirty="0" err="1"/>
              <a:t>Deploymen</a:t>
            </a:r>
            <a:endParaRPr lang="en-US" dirty="0"/>
          </a:p>
        </p:txBody>
      </p:sp>
      <p:sp>
        <p:nvSpPr>
          <p:cNvPr id="8" name="Rectangle 7"/>
          <p:cNvSpPr/>
          <p:nvPr/>
        </p:nvSpPr>
        <p:spPr>
          <a:xfrm>
            <a:off x="914400" y="2286000"/>
            <a:ext cx="4572000" cy="646331"/>
          </a:xfrm>
          <a:prstGeom prst="rect">
            <a:avLst/>
          </a:prstGeom>
        </p:spPr>
        <p:txBody>
          <a:bodyPr>
            <a:spAutoFit/>
          </a:bodyPr>
          <a:lstStyle/>
          <a:p>
            <a:r>
              <a:rPr lang="en-US" dirty="0" err="1"/>
              <a:t>kubectl</a:t>
            </a:r>
            <a:r>
              <a:rPr lang="en-US" dirty="0"/>
              <a:t> get deployments hello-world</a:t>
            </a:r>
          </a:p>
          <a:p>
            <a:r>
              <a:rPr lang="en-US" dirty="0" err="1"/>
              <a:t>kubectl</a:t>
            </a:r>
            <a:r>
              <a:rPr lang="en-US" dirty="0"/>
              <a:t> describe deployments hello-world</a:t>
            </a:r>
          </a:p>
        </p:txBody>
      </p:sp>
      <p:sp>
        <p:nvSpPr>
          <p:cNvPr id="9" name="Rectangle 8"/>
          <p:cNvSpPr/>
          <p:nvPr/>
        </p:nvSpPr>
        <p:spPr>
          <a:xfrm>
            <a:off x="457200" y="3048000"/>
            <a:ext cx="6172200" cy="369332"/>
          </a:xfrm>
          <a:prstGeom prst="rect">
            <a:avLst/>
          </a:prstGeom>
        </p:spPr>
        <p:txBody>
          <a:bodyPr wrap="square">
            <a:spAutoFit/>
          </a:bodyPr>
          <a:lstStyle/>
          <a:p>
            <a:r>
              <a:rPr lang="en-US" dirty="0"/>
              <a:t>Display information about your </a:t>
            </a:r>
            <a:r>
              <a:rPr lang="en-US" dirty="0" err="1"/>
              <a:t>ReplicaSet</a:t>
            </a:r>
            <a:r>
              <a:rPr lang="en-US" dirty="0"/>
              <a:t> objects:</a:t>
            </a:r>
          </a:p>
        </p:txBody>
      </p:sp>
      <p:sp>
        <p:nvSpPr>
          <p:cNvPr id="10" name="Rectangle 9"/>
          <p:cNvSpPr/>
          <p:nvPr/>
        </p:nvSpPr>
        <p:spPr>
          <a:xfrm>
            <a:off x="914400" y="3581400"/>
            <a:ext cx="4572000" cy="646331"/>
          </a:xfrm>
          <a:prstGeom prst="rect">
            <a:avLst/>
          </a:prstGeom>
        </p:spPr>
        <p:txBody>
          <a:bodyPr>
            <a:spAutoFit/>
          </a:bodyPr>
          <a:lstStyle/>
          <a:p>
            <a:r>
              <a:rPr lang="en-US" dirty="0" err="1"/>
              <a:t>kubectl</a:t>
            </a:r>
            <a:r>
              <a:rPr lang="en-US" dirty="0"/>
              <a:t> get </a:t>
            </a:r>
            <a:r>
              <a:rPr lang="en-US" dirty="0" err="1"/>
              <a:t>replicasets</a:t>
            </a:r>
            <a:endParaRPr lang="en-US" dirty="0"/>
          </a:p>
          <a:p>
            <a:r>
              <a:rPr lang="en-US" dirty="0" err="1"/>
              <a:t>kubectl</a:t>
            </a:r>
            <a:r>
              <a:rPr lang="en-US" dirty="0"/>
              <a:t> describe </a:t>
            </a:r>
            <a:r>
              <a:rPr lang="en-US" dirty="0" err="1"/>
              <a:t>replicasets</a:t>
            </a:r>
            <a:endParaRPr lang="en-US" dirty="0"/>
          </a:p>
        </p:txBody>
      </p:sp>
      <p:sp>
        <p:nvSpPr>
          <p:cNvPr id="11" name="Rectangle 10"/>
          <p:cNvSpPr/>
          <p:nvPr/>
        </p:nvSpPr>
        <p:spPr>
          <a:xfrm>
            <a:off x="533400" y="4343400"/>
            <a:ext cx="7467600" cy="369332"/>
          </a:xfrm>
          <a:prstGeom prst="rect">
            <a:avLst/>
          </a:prstGeom>
        </p:spPr>
        <p:txBody>
          <a:bodyPr wrap="square">
            <a:spAutoFit/>
          </a:bodyPr>
          <a:lstStyle/>
          <a:p>
            <a:r>
              <a:rPr lang="en-US" dirty="0"/>
              <a:t>Create a Service object that exposes the deployment:</a:t>
            </a:r>
          </a:p>
        </p:txBody>
      </p:sp>
      <p:sp>
        <p:nvSpPr>
          <p:cNvPr id="13" name="Rectangle 12"/>
          <p:cNvSpPr/>
          <p:nvPr/>
        </p:nvSpPr>
        <p:spPr>
          <a:xfrm>
            <a:off x="914400" y="4876800"/>
            <a:ext cx="8001000" cy="369332"/>
          </a:xfrm>
          <a:prstGeom prst="rect">
            <a:avLst/>
          </a:prstGeom>
        </p:spPr>
        <p:txBody>
          <a:bodyPr wrap="square">
            <a:spAutoFit/>
          </a:bodyPr>
          <a:lstStyle/>
          <a:p>
            <a:r>
              <a:rPr lang="en-US" dirty="0" err="1"/>
              <a:t>kubectl</a:t>
            </a:r>
            <a:r>
              <a:rPr lang="en-US" dirty="0"/>
              <a:t> expose deployment hello-world --type=</a:t>
            </a:r>
            <a:r>
              <a:rPr lang="en-US" dirty="0" err="1"/>
              <a:t>LoadBalancer</a:t>
            </a:r>
            <a:r>
              <a:rPr lang="en-US" dirty="0"/>
              <a:t> --name=my-service</a:t>
            </a:r>
          </a:p>
        </p:txBody>
      </p:sp>
      <p:sp>
        <p:nvSpPr>
          <p:cNvPr id="14" name="Rectangle 13"/>
          <p:cNvSpPr/>
          <p:nvPr/>
        </p:nvSpPr>
        <p:spPr>
          <a:xfrm>
            <a:off x="533400" y="5486400"/>
            <a:ext cx="3777701" cy="369332"/>
          </a:xfrm>
          <a:prstGeom prst="rect">
            <a:avLst/>
          </a:prstGeom>
        </p:spPr>
        <p:txBody>
          <a:bodyPr wrap="none">
            <a:spAutoFit/>
          </a:bodyPr>
          <a:lstStyle/>
          <a:p>
            <a:r>
              <a:rPr lang="en-US" dirty="0"/>
              <a:t>Display information about the Service:</a:t>
            </a:r>
          </a:p>
        </p:txBody>
      </p:sp>
      <p:sp>
        <p:nvSpPr>
          <p:cNvPr id="16" name="Rectangle 15"/>
          <p:cNvSpPr/>
          <p:nvPr/>
        </p:nvSpPr>
        <p:spPr>
          <a:xfrm>
            <a:off x="914400" y="6019800"/>
            <a:ext cx="3089564" cy="369332"/>
          </a:xfrm>
          <a:prstGeom prst="rect">
            <a:avLst/>
          </a:prstGeom>
        </p:spPr>
        <p:txBody>
          <a:bodyPr wrap="none">
            <a:spAutoFit/>
          </a:bodyPr>
          <a:lstStyle/>
          <a:p>
            <a:r>
              <a:rPr lang="en-US" dirty="0" err="1"/>
              <a:t>kubectl</a:t>
            </a:r>
            <a:r>
              <a:rPr lang="en-US" dirty="0"/>
              <a:t> get services my-service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4594399" cy="369332"/>
          </a:xfrm>
          <a:prstGeom prst="rect">
            <a:avLst/>
          </a:prstGeom>
        </p:spPr>
        <p:txBody>
          <a:bodyPr wrap="none">
            <a:spAutoFit/>
          </a:bodyPr>
          <a:lstStyle/>
          <a:p>
            <a:r>
              <a:rPr lang="en-US" dirty="0"/>
              <a:t>Display detailed information about the Service:</a:t>
            </a:r>
          </a:p>
        </p:txBody>
      </p:sp>
      <p:sp>
        <p:nvSpPr>
          <p:cNvPr id="3" name="Rectangle 2"/>
          <p:cNvSpPr/>
          <p:nvPr/>
        </p:nvSpPr>
        <p:spPr>
          <a:xfrm>
            <a:off x="762000" y="762000"/>
            <a:ext cx="3586431" cy="369332"/>
          </a:xfrm>
          <a:prstGeom prst="rect">
            <a:avLst/>
          </a:prstGeom>
        </p:spPr>
        <p:txBody>
          <a:bodyPr wrap="none">
            <a:spAutoFit/>
          </a:bodyPr>
          <a:lstStyle/>
          <a:p>
            <a:r>
              <a:rPr lang="en-US" dirty="0" err="1"/>
              <a:t>kubectl</a:t>
            </a:r>
            <a:r>
              <a:rPr lang="en-US" dirty="0"/>
              <a:t> describe services my-service</a:t>
            </a:r>
          </a:p>
        </p:txBody>
      </p:sp>
      <p:sp>
        <p:nvSpPr>
          <p:cNvPr id="5" name="Rectangle 4"/>
          <p:cNvSpPr/>
          <p:nvPr/>
        </p:nvSpPr>
        <p:spPr>
          <a:xfrm>
            <a:off x="762000" y="1371600"/>
            <a:ext cx="8001000" cy="1200329"/>
          </a:xfrm>
          <a:prstGeom prst="rect">
            <a:avLst/>
          </a:prstGeom>
        </p:spPr>
        <p:txBody>
          <a:bodyPr wrap="square">
            <a:spAutoFit/>
          </a:bodyPr>
          <a:lstStyle/>
          <a:p>
            <a:r>
              <a:rPr lang="en-US" dirty="0"/>
              <a:t>Make a note of the external IP address (</a:t>
            </a:r>
            <a:r>
              <a:rPr lang="en-US" dirty="0" err="1"/>
              <a:t>LoadBalancer</a:t>
            </a:r>
            <a:r>
              <a:rPr lang="en-US" dirty="0"/>
              <a:t> Ingress) exposed by your service. In this example, the external IP address is 104.198.205.71. Also note the value of Port and </a:t>
            </a:r>
            <a:r>
              <a:rPr lang="en-US" dirty="0" err="1"/>
              <a:t>NodePort</a:t>
            </a:r>
            <a:r>
              <a:rPr lang="en-US" dirty="0"/>
              <a:t>. In this example, the Port is 8080 and the </a:t>
            </a:r>
            <a:r>
              <a:rPr lang="en-US" dirty="0" err="1"/>
              <a:t>NodePort</a:t>
            </a:r>
            <a:r>
              <a:rPr lang="en-US" dirty="0"/>
              <a:t> is 32377.</a:t>
            </a:r>
          </a:p>
        </p:txBody>
      </p:sp>
      <p:sp>
        <p:nvSpPr>
          <p:cNvPr id="6" name="Rectangle 5"/>
          <p:cNvSpPr/>
          <p:nvPr/>
        </p:nvSpPr>
        <p:spPr>
          <a:xfrm>
            <a:off x="838200" y="2895600"/>
            <a:ext cx="7848600" cy="1200329"/>
          </a:xfrm>
          <a:prstGeom prst="rect">
            <a:avLst/>
          </a:prstGeom>
        </p:spPr>
        <p:txBody>
          <a:bodyPr wrap="square">
            <a:spAutoFit/>
          </a:bodyPr>
          <a:lstStyle/>
          <a:p>
            <a:r>
              <a:rPr lang="en-US" dirty="0"/>
              <a:t>In the preceding output, you can see that the service has several endpoints: 10.0.0.6:8080,10.0.1.6:8080,10.0.1.7:8080 + 2 more. These are internal addresses of the pods that are running the Hello World application. To verify these are pod addresses, enter this command:</a:t>
            </a:r>
          </a:p>
        </p:txBody>
      </p:sp>
      <p:sp>
        <p:nvSpPr>
          <p:cNvPr id="8" name="Rectangle 7"/>
          <p:cNvSpPr/>
          <p:nvPr/>
        </p:nvSpPr>
        <p:spPr>
          <a:xfrm>
            <a:off x="990600" y="4343400"/>
            <a:ext cx="3137718" cy="369332"/>
          </a:xfrm>
          <a:prstGeom prst="rect">
            <a:avLst/>
          </a:prstGeom>
        </p:spPr>
        <p:txBody>
          <a:bodyPr wrap="none">
            <a:spAutoFit/>
          </a:bodyPr>
          <a:lstStyle/>
          <a:p>
            <a:r>
              <a:rPr lang="en-US" dirty="0" err="1"/>
              <a:t>kubectl</a:t>
            </a:r>
            <a:r>
              <a:rPr lang="en-US" dirty="0"/>
              <a:t> get pods --output=wide</a:t>
            </a:r>
          </a:p>
        </p:txBody>
      </p:sp>
      <p:sp>
        <p:nvSpPr>
          <p:cNvPr id="10" name="Rectangle 9"/>
          <p:cNvSpPr/>
          <p:nvPr/>
        </p:nvSpPr>
        <p:spPr>
          <a:xfrm>
            <a:off x="381000" y="4953000"/>
            <a:ext cx="8458200" cy="369332"/>
          </a:xfrm>
          <a:prstGeom prst="rect">
            <a:avLst/>
          </a:prstGeom>
        </p:spPr>
        <p:txBody>
          <a:bodyPr wrap="square">
            <a:spAutoFit/>
          </a:bodyPr>
          <a:lstStyle/>
          <a:p>
            <a:r>
              <a:rPr lang="en-US" dirty="0"/>
              <a:t>Use the external IP address (</a:t>
            </a:r>
            <a:r>
              <a:rPr lang="en-US" dirty="0" err="1"/>
              <a:t>LoadBalancer</a:t>
            </a:r>
            <a:r>
              <a:rPr lang="en-US" dirty="0"/>
              <a:t> Ingress) to access the Hello World application:</a:t>
            </a:r>
          </a:p>
        </p:txBody>
      </p:sp>
      <p:sp>
        <p:nvSpPr>
          <p:cNvPr id="12" name="Rectangle 11"/>
          <p:cNvSpPr/>
          <p:nvPr/>
        </p:nvSpPr>
        <p:spPr>
          <a:xfrm>
            <a:off x="990600" y="5638800"/>
            <a:ext cx="3162019" cy="369332"/>
          </a:xfrm>
          <a:prstGeom prst="rect">
            <a:avLst/>
          </a:prstGeom>
        </p:spPr>
        <p:txBody>
          <a:bodyPr wrap="none">
            <a:spAutoFit/>
          </a:bodyPr>
          <a:lstStyle/>
          <a:p>
            <a:r>
              <a:rPr lang="en-US" dirty="0"/>
              <a:t>curl http://&lt;external-ip&gt;:&lt;port&gt;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382000" cy="1200329"/>
          </a:xfrm>
          <a:prstGeom prst="rect">
            <a:avLst/>
          </a:prstGeom>
        </p:spPr>
        <p:txBody>
          <a:bodyPr wrap="square">
            <a:spAutoFit/>
          </a:bodyPr>
          <a:lstStyle/>
          <a:p>
            <a:r>
              <a:rPr lang="en-US" dirty="0"/>
              <a:t>where &lt;external-</a:t>
            </a:r>
            <a:r>
              <a:rPr lang="en-US" dirty="0" err="1"/>
              <a:t>ip</a:t>
            </a:r>
            <a:r>
              <a:rPr lang="en-US" dirty="0"/>
              <a:t>&gt; is the external IP address (</a:t>
            </a:r>
            <a:r>
              <a:rPr lang="en-US" dirty="0" err="1"/>
              <a:t>LoadBalancer</a:t>
            </a:r>
            <a:r>
              <a:rPr lang="en-US" dirty="0"/>
              <a:t> Ingress) of your Service, and &lt;port&gt; is the value of Port in your Service description. If you are using </a:t>
            </a:r>
            <a:r>
              <a:rPr lang="en-US" dirty="0" err="1"/>
              <a:t>minikube</a:t>
            </a:r>
            <a:r>
              <a:rPr lang="en-US" dirty="0"/>
              <a:t>, typing </a:t>
            </a:r>
            <a:r>
              <a:rPr lang="en-US" dirty="0" err="1"/>
              <a:t>minikube</a:t>
            </a:r>
            <a:r>
              <a:rPr lang="en-US" dirty="0"/>
              <a:t> service my-service will automatically open the Hello World application in a browser.</a:t>
            </a:r>
          </a:p>
        </p:txBody>
      </p:sp>
      <p:sp>
        <p:nvSpPr>
          <p:cNvPr id="4" name="Rectangle 3"/>
          <p:cNvSpPr/>
          <p:nvPr/>
        </p:nvSpPr>
        <p:spPr>
          <a:xfrm>
            <a:off x="304800" y="1752600"/>
            <a:ext cx="1681871" cy="461665"/>
          </a:xfrm>
          <a:prstGeom prst="rect">
            <a:avLst/>
          </a:prstGeom>
        </p:spPr>
        <p:txBody>
          <a:bodyPr wrap="none">
            <a:spAutoFit/>
          </a:bodyPr>
          <a:lstStyle/>
          <a:p>
            <a:r>
              <a:rPr lang="en-US" sz="2400" b="1" dirty="0"/>
              <a:t>Cleaning up</a:t>
            </a:r>
          </a:p>
        </p:txBody>
      </p:sp>
      <p:sp>
        <p:nvSpPr>
          <p:cNvPr id="5" name="Rectangle 4"/>
          <p:cNvSpPr/>
          <p:nvPr/>
        </p:nvSpPr>
        <p:spPr>
          <a:xfrm>
            <a:off x="609600" y="2362200"/>
            <a:ext cx="4142673" cy="369332"/>
          </a:xfrm>
          <a:prstGeom prst="rect">
            <a:avLst/>
          </a:prstGeom>
        </p:spPr>
        <p:txBody>
          <a:bodyPr wrap="none">
            <a:spAutoFit/>
          </a:bodyPr>
          <a:lstStyle/>
          <a:p>
            <a:r>
              <a:rPr lang="en-US" dirty="0"/>
              <a:t>To delete the Service, enter this command</a:t>
            </a:r>
          </a:p>
        </p:txBody>
      </p:sp>
      <p:sp>
        <p:nvSpPr>
          <p:cNvPr id="7" name="Rectangle 6"/>
          <p:cNvSpPr/>
          <p:nvPr/>
        </p:nvSpPr>
        <p:spPr>
          <a:xfrm>
            <a:off x="1219200" y="2819400"/>
            <a:ext cx="3385542" cy="369332"/>
          </a:xfrm>
          <a:prstGeom prst="rect">
            <a:avLst/>
          </a:prstGeom>
        </p:spPr>
        <p:txBody>
          <a:bodyPr wrap="none">
            <a:spAutoFit/>
          </a:bodyPr>
          <a:lstStyle/>
          <a:p>
            <a:r>
              <a:rPr lang="en-US" dirty="0" err="1"/>
              <a:t>kubectl</a:t>
            </a:r>
            <a:r>
              <a:rPr lang="en-US" dirty="0"/>
              <a:t> delete services my-service</a:t>
            </a:r>
          </a:p>
        </p:txBody>
      </p:sp>
      <p:sp>
        <p:nvSpPr>
          <p:cNvPr id="8" name="Rectangle 7"/>
          <p:cNvSpPr/>
          <p:nvPr/>
        </p:nvSpPr>
        <p:spPr>
          <a:xfrm>
            <a:off x="685800" y="3352800"/>
            <a:ext cx="8001000" cy="646331"/>
          </a:xfrm>
          <a:prstGeom prst="rect">
            <a:avLst/>
          </a:prstGeom>
        </p:spPr>
        <p:txBody>
          <a:bodyPr wrap="square">
            <a:spAutoFit/>
          </a:bodyPr>
          <a:lstStyle/>
          <a:p>
            <a:r>
              <a:rPr lang="en-US" dirty="0"/>
              <a:t>To delete the Deployment, the </a:t>
            </a:r>
            <a:r>
              <a:rPr lang="en-US" dirty="0" err="1"/>
              <a:t>ReplicaSet</a:t>
            </a:r>
            <a:r>
              <a:rPr lang="en-US" dirty="0"/>
              <a:t>, and the Pods that are running the Hello World application, enter this command</a:t>
            </a:r>
          </a:p>
        </p:txBody>
      </p:sp>
      <p:sp>
        <p:nvSpPr>
          <p:cNvPr id="10" name="Rectangle 9"/>
          <p:cNvSpPr/>
          <p:nvPr/>
        </p:nvSpPr>
        <p:spPr>
          <a:xfrm>
            <a:off x="1295400" y="4267200"/>
            <a:ext cx="3833806" cy="369332"/>
          </a:xfrm>
          <a:prstGeom prst="rect">
            <a:avLst/>
          </a:prstGeom>
        </p:spPr>
        <p:txBody>
          <a:bodyPr wrap="none">
            <a:spAutoFit/>
          </a:bodyPr>
          <a:lstStyle/>
          <a:p>
            <a:r>
              <a:rPr lang="en-US" dirty="0" err="1"/>
              <a:t>kubectl</a:t>
            </a:r>
            <a:r>
              <a:rPr lang="en-US" dirty="0"/>
              <a:t> delete deployment hello-world</a:t>
            </a:r>
          </a:p>
        </p:txBody>
      </p:sp>
      <p:sp>
        <p:nvSpPr>
          <p:cNvPr id="2" name="Rectangle 1">
            <a:extLst>
              <a:ext uri="{FF2B5EF4-FFF2-40B4-BE49-F238E27FC236}">
                <a16:creationId xmlns:a16="http://schemas.microsoft.com/office/drawing/2014/main" id="{62D1822D-A590-4F17-9434-FE6BEC213EE9}"/>
              </a:ext>
            </a:extLst>
          </p:cNvPr>
          <p:cNvSpPr/>
          <p:nvPr/>
        </p:nvSpPr>
        <p:spPr>
          <a:xfrm>
            <a:off x="926302" y="4876800"/>
            <a:ext cx="7303297" cy="369332"/>
          </a:xfrm>
          <a:prstGeom prst="rect">
            <a:avLst/>
          </a:prstGeom>
        </p:spPr>
        <p:txBody>
          <a:bodyPr wrap="square">
            <a:spAutoFit/>
          </a:bodyPr>
          <a:lstStyle/>
          <a:p>
            <a:r>
              <a:rPr lang="en-IN" dirty="0" err="1"/>
              <a:t>kubectl</a:t>
            </a:r>
            <a:r>
              <a:rPr lang="en-IN" dirty="0"/>
              <a:t> delete </a:t>
            </a:r>
            <a:r>
              <a:rPr lang="en-IN" dirty="0" err="1"/>
              <a:t>daemonsets,replicasets,services,deployments,pods,rc</a:t>
            </a:r>
            <a:r>
              <a:rPr lang="en-IN" dirty="0"/>
              <a:t> --all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7848600" cy="5632311"/>
          </a:xfrm>
          <a:prstGeom prst="rect">
            <a:avLst/>
          </a:prstGeom>
        </p:spPr>
        <p:txBody>
          <a:bodyPr wrap="square">
            <a:spAutoFit/>
          </a:bodyPr>
          <a:lstStyle/>
          <a:p>
            <a:r>
              <a:rPr lang="en-US" sz="2000" b="1" dirty="0"/>
              <a:t>Node Components</a:t>
            </a:r>
            <a:r>
              <a:rPr lang="en-US" b="1" dirty="0"/>
              <a:t>:</a:t>
            </a:r>
            <a:r>
              <a:rPr lang="en-US" dirty="0"/>
              <a:t> Node components run on every node, maintain running pods and provide them the </a:t>
            </a:r>
            <a:r>
              <a:rPr lang="en-US" dirty="0" err="1"/>
              <a:t>Kubernetes</a:t>
            </a:r>
            <a:r>
              <a:rPr lang="en-US" dirty="0"/>
              <a:t> runtime environment.</a:t>
            </a:r>
          </a:p>
          <a:p>
            <a:endParaRPr lang="en-US" b="1" dirty="0"/>
          </a:p>
          <a:p>
            <a:r>
              <a:rPr lang="en-US" b="1" dirty="0" err="1"/>
              <a:t>kubelet</a:t>
            </a:r>
            <a:r>
              <a:rPr lang="en-US" b="1" dirty="0"/>
              <a:t>:</a:t>
            </a:r>
            <a:r>
              <a:rPr lang="en-US" dirty="0"/>
              <a:t> The primary node agent that watches for pods that have been assigned to its node and performs actions to keep it healthy and functioning e.g. mount pod volumes, download pod secrets, run containers, perform health checks etc. </a:t>
            </a:r>
            <a:r>
              <a:rPr lang="en-US" dirty="0" err="1"/>
              <a:t>kubelet</a:t>
            </a:r>
            <a:r>
              <a:rPr lang="en-US" dirty="0"/>
              <a:t> gets the configuration of a pod from the </a:t>
            </a:r>
            <a:r>
              <a:rPr lang="en-US" dirty="0" err="1"/>
              <a:t>apiserver</a:t>
            </a:r>
            <a:r>
              <a:rPr lang="en-US" dirty="0"/>
              <a:t> and ensures that the described containers are up and running. This is the worker service that’s responsible for communicating with the master node. It also communicates with </a:t>
            </a:r>
            <a:r>
              <a:rPr lang="en-US" dirty="0" err="1"/>
              <a:t>etcd</a:t>
            </a:r>
            <a:r>
              <a:rPr lang="en-US" dirty="0"/>
              <a:t>, to get information about services and write the details about newly created ones.</a:t>
            </a:r>
          </a:p>
          <a:p>
            <a:endParaRPr lang="en-US" b="1" dirty="0"/>
          </a:p>
          <a:p>
            <a:r>
              <a:rPr lang="en-US" b="1" dirty="0" err="1"/>
              <a:t>kube</a:t>
            </a:r>
            <a:r>
              <a:rPr lang="en-US" b="1" dirty="0"/>
              <a:t>-proxy:</a:t>
            </a:r>
            <a:r>
              <a:rPr lang="en-US" dirty="0"/>
              <a:t> Enables the </a:t>
            </a:r>
            <a:r>
              <a:rPr lang="en-US" dirty="0" err="1"/>
              <a:t>Kubernetes</a:t>
            </a:r>
            <a:r>
              <a:rPr lang="en-US" dirty="0"/>
              <a:t> service abstraction by maintaining network rules on the host and performing connection forwarding. </a:t>
            </a:r>
            <a:r>
              <a:rPr lang="en-US" dirty="0" err="1"/>
              <a:t>kube</a:t>
            </a:r>
            <a:r>
              <a:rPr lang="en-US" dirty="0"/>
              <a:t>-proxy acts as a network proxy and a load balancer for a service on a single worker node. It takes care of the network routing for TCP and UDP packets.</a:t>
            </a:r>
          </a:p>
          <a:p>
            <a:endParaRPr lang="en-US" b="1" dirty="0"/>
          </a:p>
          <a:p>
            <a:r>
              <a:rPr lang="en-US" b="1" dirty="0" err="1"/>
              <a:t>Docker</a:t>
            </a:r>
            <a:r>
              <a:rPr lang="en-US" b="1" dirty="0"/>
              <a:t>:</a:t>
            </a:r>
            <a:r>
              <a:rPr lang="en-US" dirty="0"/>
              <a:t> It used for actually running containers. </a:t>
            </a:r>
            <a:r>
              <a:rPr lang="en-US" dirty="0" err="1"/>
              <a:t>Docker</a:t>
            </a:r>
            <a:r>
              <a:rPr lang="en-US" dirty="0"/>
              <a:t> runs on each of the worker nodes, and runs the configured pods. It takes care of downloading the images and starting the containers.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52400"/>
            <a:ext cx="3574312" cy="369332"/>
          </a:xfrm>
          <a:prstGeom prst="rect">
            <a:avLst/>
          </a:prstGeom>
        </p:spPr>
        <p:txBody>
          <a:bodyPr wrap="none">
            <a:spAutoFit/>
          </a:bodyPr>
          <a:lstStyle/>
          <a:p>
            <a:r>
              <a:rPr lang="en-US" b="1" dirty="0"/>
              <a:t>CI/CD for containerized application </a:t>
            </a:r>
            <a:endParaRPr lang="en-US" dirty="0"/>
          </a:p>
        </p:txBody>
      </p:sp>
      <p:sp>
        <p:nvSpPr>
          <p:cNvPr id="3" name="Rectangle 2"/>
          <p:cNvSpPr/>
          <p:nvPr/>
        </p:nvSpPr>
        <p:spPr>
          <a:xfrm>
            <a:off x="381000" y="1252478"/>
            <a:ext cx="8602394" cy="2862322"/>
          </a:xfrm>
          <a:prstGeom prst="rect">
            <a:avLst/>
          </a:prstGeom>
        </p:spPr>
        <p:txBody>
          <a:bodyPr wrap="square">
            <a:spAutoFit/>
          </a:bodyPr>
          <a:lstStyle/>
          <a:p>
            <a:r>
              <a:rPr lang="en-US" dirty="0"/>
              <a:t>FROM tomcat</a:t>
            </a:r>
          </a:p>
          <a:p>
            <a:r>
              <a:rPr lang="en-US" dirty="0"/>
              <a:t>MAINTAINER </a:t>
            </a:r>
            <a:r>
              <a:rPr lang="en-US" dirty="0" err="1"/>
              <a:t>sankar</a:t>
            </a:r>
            <a:endParaRPr lang="en-US" dirty="0"/>
          </a:p>
          <a:p>
            <a:r>
              <a:rPr lang="en-US" dirty="0"/>
              <a:t>ARG CONT_IMG_VER</a:t>
            </a:r>
          </a:p>
          <a:p>
            <a:r>
              <a:rPr lang="en-US" dirty="0"/>
              <a:t>WORKDIR /</a:t>
            </a:r>
            <a:r>
              <a:rPr lang="en-US" dirty="0" err="1"/>
              <a:t>usr</a:t>
            </a:r>
            <a:r>
              <a:rPr lang="en-US" dirty="0"/>
              <a:t>/local/tomcat</a:t>
            </a:r>
          </a:p>
          <a:p>
            <a:r>
              <a:rPr lang="en-US" dirty="0"/>
              <a:t>COPY tomcat-users.xml /</a:t>
            </a:r>
            <a:r>
              <a:rPr lang="en-US" dirty="0" err="1"/>
              <a:t>usr</a:t>
            </a:r>
            <a:r>
              <a:rPr lang="en-US" dirty="0"/>
              <a:t>/local/tomcat/conf/tomcat-users.xml</a:t>
            </a:r>
          </a:p>
          <a:p>
            <a:r>
              <a:rPr lang="en-US" dirty="0"/>
              <a:t>EXPOSE 8080</a:t>
            </a:r>
          </a:p>
          <a:p>
            <a:r>
              <a:rPr lang="en-US" dirty="0"/>
              <a:t>ADD  http://52.14.64.164:8081/nexus/content/repositories/releases/com/geekcap/vmturbo/hello-world-servlet-example/${CONT_IMG_VER}/hello-world-servlet-example-${CONT_IMG_VER}.war /</a:t>
            </a:r>
            <a:r>
              <a:rPr lang="en-US" dirty="0" err="1"/>
              <a:t>usr</a:t>
            </a:r>
            <a:r>
              <a:rPr lang="en-US" dirty="0"/>
              <a:t>/local/tomcat/</a:t>
            </a:r>
            <a:r>
              <a:rPr lang="en-US" dirty="0" err="1"/>
              <a:t>webapps</a:t>
            </a:r>
            <a:endParaRPr lang="en-US" dirty="0"/>
          </a:p>
        </p:txBody>
      </p:sp>
      <p:sp>
        <p:nvSpPr>
          <p:cNvPr id="4" name="Rectangle 3"/>
          <p:cNvSpPr/>
          <p:nvPr/>
        </p:nvSpPr>
        <p:spPr>
          <a:xfrm>
            <a:off x="381000" y="4419600"/>
            <a:ext cx="7663376" cy="369332"/>
          </a:xfrm>
          <a:prstGeom prst="rect">
            <a:avLst/>
          </a:prstGeom>
        </p:spPr>
        <p:txBody>
          <a:bodyPr wrap="square">
            <a:spAutoFit/>
          </a:bodyPr>
          <a:lstStyle/>
          <a:p>
            <a:r>
              <a:rPr lang="en-US" dirty="0"/>
              <a:t> </a:t>
            </a:r>
            <a:r>
              <a:rPr lang="en-US" dirty="0" err="1"/>
              <a:t>docker</a:t>
            </a:r>
            <a:r>
              <a:rPr lang="en-US" dirty="0"/>
              <a:t> build -t new-tomcat-image2 --build-</a:t>
            </a:r>
            <a:r>
              <a:rPr lang="en-US" dirty="0" err="1"/>
              <a:t>arg</a:t>
            </a:r>
            <a:r>
              <a:rPr lang="en-US" dirty="0"/>
              <a:t> CONT_IMG_VER=1.0 .</a:t>
            </a:r>
          </a:p>
        </p:txBody>
      </p:sp>
      <p:sp>
        <p:nvSpPr>
          <p:cNvPr id="5" name="Rectangle 4"/>
          <p:cNvSpPr/>
          <p:nvPr/>
        </p:nvSpPr>
        <p:spPr>
          <a:xfrm>
            <a:off x="304800" y="4050268"/>
            <a:ext cx="1599220" cy="369332"/>
          </a:xfrm>
          <a:prstGeom prst="rect">
            <a:avLst/>
          </a:prstGeom>
        </p:spPr>
        <p:txBody>
          <a:bodyPr wrap="none">
            <a:spAutoFit/>
          </a:bodyPr>
          <a:lstStyle/>
          <a:p>
            <a:r>
              <a:rPr lang="en-US" b="1" dirty="0"/>
              <a:t>Building Image</a:t>
            </a:r>
            <a:endParaRPr lang="en-US" dirty="0"/>
          </a:p>
        </p:txBody>
      </p:sp>
      <p:sp>
        <p:nvSpPr>
          <p:cNvPr id="6" name="Rectangle 5"/>
          <p:cNvSpPr/>
          <p:nvPr/>
        </p:nvSpPr>
        <p:spPr>
          <a:xfrm>
            <a:off x="381000" y="849868"/>
            <a:ext cx="1153008" cy="369332"/>
          </a:xfrm>
          <a:prstGeom prst="rect">
            <a:avLst/>
          </a:prstGeom>
        </p:spPr>
        <p:txBody>
          <a:bodyPr wrap="none">
            <a:spAutoFit/>
          </a:bodyPr>
          <a:lstStyle/>
          <a:p>
            <a:r>
              <a:rPr lang="en-US" b="1" dirty="0" err="1"/>
              <a:t>Dockerfile</a:t>
            </a:r>
            <a:endParaRPr lang="en-US" dirty="0"/>
          </a:p>
        </p:txBody>
      </p:sp>
      <p:sp>
        <p:nvSpPr>
          <p:cNvPr id="9" name="Rectangle 8"/>
          <p:cNvSpPr/>
          <p:nvPr/>
        </p:nvSpPr>
        <p:spPr>
          <a:xfrm>
            <a:off x="365760" y="5112157"/>
            <a:ext cx="8581292" cy="1754326"/>
          </a:xfrm>
          <a:prstGeom prst="rect">
            <a:avLst/>
          </a:prstGeom>
        </p:spPr>
        <p:txBody>
          <a:bodyPr wrap="square">
            <a:spAutoFit/>
          </a:bodyPr>
          <a:lstStyle/>
          <a:p>
            <a:r>
              <a:rPr lang="en-US" dirty="0"/>
              <a:t>&lt;role </a:t>
            </a:r>
            <a:r>
              <a:rPr lang="en-US" dirty="0" err="1"/>
              <a:t>rolename</a:t>
            </a:r>
            <a:r>
              <a:rPr lang="en-US" dirty="0"/>
              <a:t>="manager-</a:t>
            </a:r>
            <a:r>
              <a:rPr lang="en-US" dirty="0" err="1"/>
              <a:t>gui</a:t>
            </a:r>
            <a:r>
              <a:rPr lang="en-US" dirty="0"/>
              <a:t>"/&gt;</a:t>
            </a:r>
          </a:p>
          <a:p>
            <a:r>
              <a:rPr lang="en-US" dirty="0"/>
              <a:t>&lt;role </a:t>
            </a:r>
            <a:r>
              <a:rPr lang="en-US" dirty="0" err="1"/>
              <a:t>rolename</a:t>
            </a:r>
            <a:r>
              <a:rPr lang="en-US" dirty="0"/>
              <a:t>="manager-script"/&gt;</a:t>
            </a:r>
          </a:p>
          <a:p>
            <a:r>
              <a:rPr lang="en-US" dirty="0"/>
              <a:t>&lt;role </a:t>
            </a:r>
            <a:r>
              <a:rPr lang="en-US" dirty="0" err="1"/>
              <a:t>rolename</a:t>
            </a:r>
            <a:r>
              <a:rPr lang="en-US" dirty="0"/>
              <a:t>="manager-</a:t>
            </a:r>
            <a:r>
              <a:rPr lang="en-US" dirty="0" err="1"/>
              <a:t>jmx</a:t>
            </a:r>
            <a:r>
              <a:rPr lang="en-US" dirty="0"/>
              <a:t>"/&gt;</a:t>
            </a:r>
          </a:p>
          <a:p>
            <a:r>
              <a:rPr lang="en-US" dirty="0"/>
              <a:t>&lt;role </a:t>
            </a:r>
            <a:r>
              <a:rPr lang="en-US" dirty="0" err="1"/>
              <a:t>rolename</a:t>
            </a:r>
            <a:r>
              <a:rPr lang="en-US" dirty="0"/>
              <a:t>="manager-status"/&gt;   </a:t>
            </a:r>
          </a:p>
          <a:p>
            <a:r>
              <a:rPr lang="en-US" dirty="0"/>
              <a:t>&lt;user username="admin" password="admin" roles="manager-</a:t>
            </a:r>
            <a:r>
              <a:rPr lang="en-US" dirty="0" err="1"/>
              <a:t>gui,manager</a:t>
            </a:r>
            <a:r>
              <a:rPr lang="en-US" dirty="0"/>
              <a:t>-</a:t>
            </a:r>
            <a:r>
              <a:rPr lang="en-US" dirty="0" err="1"/>
              <a:t>script,manager</a:t>
            </a:r>
            <a:r>
              <a:rPr lang="en-US" dirty="0"/>
              <a:t>-</a:t>
            </a:r>
            <a:r>
              <a:rPr lang="en-US" dirty="0" err="1"/>
              <a:t>jmx,manager</a:t>
            </a:r>
            <a:r>
              <a:rPr lang="en-US" dirty="0"/>
              <a:t>-status"/&gt;</a:t>
            </a:r>
          </a:p>
        </p:txBody>
      </p:sp>
      <p:sp>
        <p:nvSpPr>
          <p:cNvPr id="10" name="Rectangle 9"/>
          <p:cNvSpPr/>
          <p:nvPr/>
        </p:nvSpPr>
        <p:spPr>
          <a:xfrm>
            <a:off x="381000" y="4800600"/>
            <a:ext cx="1732847" cy="369332"/>
          </a:xfrm>
          <a:prstGeom prst="rect">
            <a:avLst/>
          </a:prstGeom>
        </p:spPr>
        <p:txBody>
          <a:bodyPr wrap="none">
            <a:spAutoFit/>
          </a:bodyPr>
          <a:lstStyle/>
          <a:p>
            <a:r>
              <a:rPr lang="en-US" b="1" dirty="0"/>
              <a:t>tomcat-user.xml</a:t>
            </a:r>
            <a:endParaRPr lang="en-US" dirty="0"/>
          </a:p>
        </p:txBody>
      </p:sp>
      <p:sp>
        <p:nvSpPr>
          <p:cNvPr id="11" name="Rectangle 10"/>
          <p:cNvSpPr/>
          <p:nvPr/>
        </p:nvSpPr>
        <p:spPr>
          <a:xfrm>
            <a:off x="381000" y="545068"/>
            <a:ext cx="6754028" cy="369332"/>
          </a:xfrm>
          <a:prstGeom prst="rect">
            <a:avLst/>
          </a:prstGeom>
        </p:spPr>
        <p:txBody>
          <a:bodyPr wrap="none">
            <a:spAutoFit/>
          </a:bodyPr>
          <a:lstStyle/>
          <a:p>
            <a:r>
              <a:rPr lang="en-US" b="1" dirty="0"/>
              <a:t>Building </a:t>
            </a:r>
            <a:r>
              <a:rPr lang="en-US" b="1" dirty="0" err="1"/>
              <a:t>Docker</a:t>
            </a:r>
            <a:r>
              <a:rPr lang="en-US" b="1" dirty="0"/>
              <a:t> Image for Tomcat with Specified War file from Nexus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002268"/>
            <a:ext cx="2314288" cy="369332"/>
          </a:xfrm>
          <a:prstGeom prst="rect">
            <a:avLst/>
          </a:prstGeom>
        </p:spPr>
        <p:txBody>
          <a:bodyPr wrap="none">
            <a:spAutoFit/>
          </a:bodyPr>
          <a:lstStyle/>
          <a:p>
            <a:r>
              <a:rPr lang="en-US" dirty="0" err="1"/>
              <a:t>sudo</a:t>
            </a:r>
            <a:r>
              <a:rPr lang="en-US" dirty="0"/>
              <a:t> apt-get update -y</a:t>
            </a:r>
          </a:p>
        </p:txBody>
      </p:sp>
      <p:sp>
        <p:nvSpPr>
          <p:cNvPr id="4" name="Rectangle 3"/>
          <p:cNvSpPr/>
          <p:nvPr/>
        </p:nvSpPr>
        <p:spPr>
          <a:xfrm>
            <a:off x="381000" y="1383268"/>
            <a:ext cx="4114203" cy="369332"/>
          </a:xfrm>
          <a:prstGeom prst="rect">
            <a:avLst/>
          </a:prstGeom>
        </p:spPr>
        <p:txBody>
          <a:bodyPr wrap="none">
            <a:spAutoFit/>
          </a:bodyPr>
          <a:lstStyle/>
          <a:p>
            <a:r>
              <a:rPr lang="en-US" dirty="0" err="1"/>
              <a:t>sudo</a:t>
            </a:r>
            <a:r>
              <a:rPr lang="en-US" dirty="0"/>
              <a:t> apt-get install apt-transport-https -y</a:t>
            </a:r>
          </a:p>
        </p:txBody>
      </p:sp>
      <p:sp>
        <p:nvSpPr>
          <p:cNvPr id="5" name="Rectangle 4"/>
          <p:cNvSpPr/>
          <p:nvPr/>
        </p:nvSpPr>
        <p:spPr>
          <a:xfrm>
            <a:off x="481559" y="1764268"/>
            <a:ext cx="1499641" cy="369332"/>
          </a:xfrm>
          <a:prstGeom prst="rect">
            <a:avLst/>
          </a:prstGeom>
        </p:spPr>
        <p:txBody>
          <a:bodyPr wrap="none">
            <a:spAutoFit/>
          </a:bodyPr>
          <a:lstStyle/>
          <a:p>
            <a:r>
              <a:rPr lang="en-US" dirty="0"/>
              <a:t>Switch to root</a:t>
            </a:r>
          </a:p>
        </p:txBody>
      </p:sp>
      <p:sp>
        <p:nvSpPr>
          <p:cNvPr id="6" name="Rectangle 5"/>
          <p:cNvSpPr/>
          <p:nvPr/>
        </p:nvSpPr>
        <p:spPr>
          <a:xfrm>
            <a:off x="533400" y="2145268"/>
            <a:ext cx="8229600" cy="369332"/>
          </a:xfrm>
          <a:prstGeom prst="rect">
            <a:avLst/>
          </a:prstGeom>
        </p:spPr>
        <p:txBody>
          <a:bodyPr wrap="square">
            <a:spAutoFit/>
          </a:bodyPr>
          <a:lstStyle/>
          <a:p>
            <a:r>
              <a:rPr lang="en-US" dirty="0"/>
              <a:t>curl -s https://packages.cloud.google.com/apt/doc/apt-key.gpg | apt-key add -</a:t>
            </a:r>
          </a:p>
        </p:txBody>
      </p:sp>
      <p:sp>
        <p:nvSpPr>
          <p:cNvPr id="7" name="Rectangle 6"/>
          <p:cNvSpPr/>
          <p:nvPr/>
        </p:nvSpPr>
        <p:spPr>
          <a:xfrm>
            <a:off x="609600" y="2581870"/>
            <a:ext cx="8077200" cy="923330"/>
          </a:xfrm>
          <a:prstGeom prst="rect">
            <a:avLst/>
          </a:prstGeom>
        </p:spPr>
        <p:txBody>
          <a:bodyPr wrap="square">
            <a:spAutoFit/>
          </a:bodyPr>
          <a:lstStyle/>
          <a:p>
            <a:r>
              <a:rPr lang="en-US" dirty="0"/>
              <a:t>cat &lt;&lt;EOF&gt; /etc/apt/</a:t>
            </a:r>
            <a:r>
              <a:rPr lang="en-US" dirty="0" err="1"/>
              <a:t>sources.list.d</a:t>
            </a:r>
            <a:r>
              <a:rPr lang="en-US" dirty="0"/>
              <a:t>/</a:t>
            </a:r>
            <a:r>
              <a:rPr lang="en-US" dirty="0" err="1"/>
              <a:t>kubernetes.list</a:t>
            </a:r>
            <a:endParaRPr lang="en-US" dirty="0"/>
          </a:p>
          <a:p>
            <a:r>
              <a:rPr lang="en-US" dirty="0" err="1"/>
              <a:t>deb</a:t>
            </a:r>
            <a:r>
              <a:rPr lang="en-US" dirty="0"/>
              <a:t> http://apt.kubernetes.io/ </a:t>
            </a:r>
            <a:r>
              <a:rPr lang="en-US" dirty="0" err="1"/>
              <a:t>kubernetes-xenial</a:t>
            </a:r>
            <a:r>
              <a:rPr lang="en-US" dirty="0"/>
              <a:t> main</a:t>
            </a:r>
          </a:p>
          <a:p>
            <a:r>
              <a:rPr lang="en-US" dirty="0"/>
              <a:t>EOF</a:t>
            </a:r>
          </a:p>
        </p:txBody>
      </p:sp>
      <p:sp>
        <p:nvSpPr>
          <p:cNvPr id="8" name="Rectangle 7"/>
          <p:cNvSpPr/>
          <p:nvPr/>
        </p:nvSpPr>
        <p:spPr>
          <a:xfrm>
            <a:off x="609600" y="3974068"/>
            <a:ext cx="1437381" cy="369332"/>
          </a:xfrm>
          <a:prstGeom prst="rect">
            <a:avLst/>
          </a:prstGeom>
        </p:spPr>
        <p:txBody>
          <a:bodyPr wrap="none">
            <a:spAutoFit/>
          </a:bodyPr>
          <a:lstStyle/>
          <a:p>
            <a:r>
              <a:rPr lang="en-US" dirty="0"/>
              <a:t>apt update -y</a:t>
            </a:r>
          </a:p>
        </p:txBody>
      </p:sp>
      <p:sp>
        <p:nvSpPr>
          <p:cNvPr id="9" name="Rectangle 8"/>
          <p:cNvSpPr/>
          <p:nvPr/>
        </p:nvSpPr>
        <p:spPr>
          <a:xfrm>
            <a:off x="609600" y="4431268"/>
            <a:ext cx="2381421" cy="369332"/>
          </a:xfrm>
          <a:prstGeom prst="rect">
            <a:avLst/>
          </a:prstGeom>
        </p:spPr>
        <p:txBody>
          <a:bodyPr wrap="none">
            <a:spAutoFit/>
          </a:bodyPr>
          <a:lstStyle/>
          <a:p>
            <a:r>
              <a:rPr lang="en-US" dirty="0"/>
              <a:t>apt-get install </a:t>
            </a:r>
            <a:r>
              <a:rPr lang="en-US" dirty="0" err="1"/>
              <a:t>docker</a:t>
            </a:r>
            <a:r>
              <a:rPr lang="en-US" dirty="0"/>
              <a:t> -y</a:t>
            </a:r>
          </a:p>
        </p:txBody>
      </p:sp>
      <p:sp>
        <p:nvSpPr>
          <p:cNvPr id="10" name="Rectangle 9"/>
          <p:cNvSpPr/>
          <p:nvPr/>
        </p:nvSpPr>
        <p:spPr>
          <a:xfrm>
            <a:off x="533400" y="4888468"/>
            <a:ext cx="2047163" cy="369332"/>
          </a:xfrm>
          <a:prstGeom prst="rect">
            <a:avLst/>
          </a:prstGeom>
        </p:spPr>
        <p:txBody>
          <a:bodyPr wrap="none">
            <a:spAutoFit/>
          </a:bodyPr>
          <a:lstStyle/>
          <a:p>
            <a:r>
              <a:rPr lang="en-US" dirty="0"/>
              <a:t> apt install docker.io</a:t>
            </a:r>
          </a:p>
        </p:txBody>
      </p:sp>
      <p:sp>
        <p:nvSpPr>
          <p:cNvPr id="11" name="Rectangle 10"/>
          <p:cNvSpPr/>
          <p:nvPr/>
        </p:nvSpPr>
        <p:spPr>
          <a:xfrm>
            <a:off x="533400" y="5345668"/>
            <a:ext cx="2823273" cy="369332"/>
          </a:xfrm>
          <a:prstGeom prst="rect">
            <a:avLst/>
          </a:prstGeom>
        </p:spPr>
        <p:txBody>
          <a:bodyPr wrap="none">
            <a:spAutoFit/>
          </a:bodyPr>
          <a:lstStyle/>
          <a:p>
            <a:r>
              <a:rPr lang="en-US" dirty="0" err="1"/>
              <a:t>usermod</a:t>
            </a:r>
            <a:r>
              <a:rPr lang="en-US" dirty="0"/>
              <a:t> -</a:t>
            </a:r>
            <a:r>
              <a:rPr lang="en-US" dirty="0" err="1"/>
              <a:t>aG</a:t>
            </a:r>
            <a:r>
              <a:rPr lang="en-US" dirty="0"/>
              <a:t> </a:t>
            </a:r>
            <a:r>
              <a:rPr lang="en-US" dirty="0" err="1"/>
              <a:t>docker</a:t>
            </a:r>
            <a:r>
              <a:rPr lang="en-US" dirty="0"/>
              <a:t> </a:t>
            </a:r>
            <a:r>
              <a:rPr lang="en-US" dirty="0" err="1"/>
              <a:t>ubuntu</a:t>
            </a:r>
            <a:endParaRPr lang="en-US" dirty="0"/>
          </a:p>
        </p:txBody>
      </p:sp>
      <p:sp>
        <p:nvSpPr>
          <p:cNvPr id="12" name="Rectangle 11"/>
          <p:cNvSpPr/>
          <p:nvPr/>
        </p:nvSpPr>
        <p:spPr>
          <a:xfrm>
            <a:off x="533400" y="5802868"/>
            <a:ext cx="2422523" cy="369332"/>
          </a:xfrm>
          <a:prstGeom prst="rect">
            <a:avLst/>
          </a:prstGeom>
        </p:spPr>
        <p:txBody>
          <a:bodyPr wrap="none">
            <a:spAutoFit/>
          </a:bodyPr>
          <a:lstStyle/>
          <a:p>
            <a:r>
              <a:rPr lang="en-US" dirty="0" err="1"/>
              <a:t>systemctl</a:t>
            </a:r>
            <a:r>
              <a:rPr lang="en-US" dirty="0"/>
              <a:t> restart </a:t>
            </a:r>
            <a:r>
              <a:rPr lang="en-US" dirty="0" err="1"/>
              <a:t>docker</a:t>
            </a:r>
            <a:endParaRPr lang="en-US" dirty="0"/>
          </a:p>
        </p:txBody>
      </p:sp>
      <p:sp>
        <p:nvSpPr>
          <p:cNvPr id="13" name="Rectangle 12"/>
          <p:cNvSpPr/>
          <p:nvPr/>
        </p:nvSpPr>
        <p:spPr>
          <a:xfrm>
            <a:off x="533400" y="6260068"/>
            <a:ext cx="3131178" cy="369332"/>
          </a:xfrm>
          <a:prstGeom prst="rect">
            <a:avLst/>
          </a:prstGeom>
        </p:spPr>
        <p:txBody>
          <a:bodyPr wrap="none">
            <a:spAutoFit/>
          </a:bodyPr>
          <a:lstStyle/>
          <a:p>
            <a:r>
              <a:rPr lang="en-US" dirty="0" err="1"/>
              <a:t>systemctl</a:t>
            </a:r>
            <a:r>
              <a:rPr lang="en-US" dirty="0"/>
              <a:t> enable </a:t>
            </a:r>
            <a:r>
              <a:rPr lang="en-US" dirty="0" err="1"/>
              <a:t>docker.service</a:t>
            </a:r>
            <a:endParaRPr lang="en-US" dirty="0"/>
          </a:p>
        </p:txBody>
      </p:sp>
      <p:sp>
        <p:nvSpPr>
          <p:cNvPr id="14" name="Rectangle 13"/>
          <p:cNvSpPr/>
          <p:nvPr/>
        </p:nvSpPr>
        <p:spPr>
          <a:xfrm>
            <a:off x="2590800" y="228600"/>
            <a:ext cx="3245440" cy="369332"/>
          </a:xfrm>
          <a:prstGeom prst="rect">
            <a:avLst/>
          </a:prstGeom>
        </p:spPr>
        <p:txBody>
          <a:bodyPr wrap="none">
            <a:spAutoFit/>
          </a:bodyPr>
          <a:lstStyle/>
          <a:p>
            <a:r>
              <a:rPr lang="en-US" b="1" dirty="0"/>
              <a:t>KUBERNETES SETUP ON AWS - 1</a:t>
            </a:r>
          </a:p>
        </p:txBody>
      </p:sp>
      <p:sp>
        <p:nvSpPr>
          <p:cNvPr id="15" name="Rectangle 14"/>
          <p:cNvSpPr/>
          <p:nvPr/>
        </p:nvSpPr>
        <p:spPr>
          <a:xfrm>
            <a:off x="381000" y="3516868"/>
            <a:ext cx="1545744" cy="369332"/>
          </a:xfrm>
          <a:prstGeom prst="rect">
            <a:avLst/>
          </a:prstGeom>
        </p:spPr>
        <p:txBody>
          <a:bodyPr wrap="none">
            <a:spAutoFit/>
          </a:bodyPr>
          <a:lstStyle/>
          <a:p>
            <a:r>
              <a:rPr lang="en-US" b="1" dirty="0"/>
              <a:t>Install </a:t>
            </a:r>
            <a:r>
              <a:rPr lang="en-US" b="1" dirty="0" err="1"/>
              <a:t>Docker</a:t>
            </a:r>
            <a:r>
              <a:rPr lang="en-US" b="1" dirty="0"/>
              <a:t>:</a:t>
            </a:r>
          </a:p>
        </p:txBody>
      </p:sp>
      <p:sp>
        <p:nvSpPr>
          <p:cNvPr id="16" name="Rectangle 15"/>
          <p:cNvSpPr/>
          <p:nvPr/>
        </p:nvSpPr>
        <p:spPr>
          <a:xfrm>
            <a:off x="304800" y="609600"/>
            <a:ext cx="5132687" cy="369332"/>
          </a:xfrm>
          <a:prstGeom prst="rect">
            <a:avLst/>
          </a:prstGeom>
        </p:spPr>
        <p:txBody>
          <a:bodyPr wrap="none">
            <a:spAutoFit/>
          </a:bodyPr>
          <a:lstStyle/>
          <a:p>
            <a:r>
              <a:rPr lang="en-US" b="1" dirty="0"/>
              <a:t>Update and install transport-https with user </a:t>
            </a:r>
            <a:r>
              <a:rPr lang="en-US" b="1" dirty="0" err="1"/>
              <a:t>ubuntu</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68868"/>
            <a:ext cx="8458200" cy="369332"/>
          </a:xfrm>
          <a:prstGeom prst="rect">
            <a:avLst/>
          </a:prstGeom>
        </p:spPr>
        <p:txBody>
          <a:bodyPr wrap="square">
            <a:spAutoFit/>
          </a:bodyPr>
          <a:lstStyle/>
          <a:p>
            <a:r>
              <a:rPr lang="en-US" dirty="0"/>
              <a:t> apt-get install </a:t>
            </a:r>
            <a:r>
              <a:rPr lang="en-US" dirty="0" err="1"/>
              <a:t>kubelet</a:t>
            </a:r>
            <a:r>
              <a:rPr lang="en-US" dirty="0"/>
              <a:t> </a:t>
            </a:r>
            <a:r>
              <a:rPr lang="en-US" dirty="0" err="1"/>
              <a:t>kubectl</a:t>
            </a:r>
            <a:r>
              <a:rPr lang="en-US" dirty="0"/>
              <a:t> </a:t>
            </a:r>
            <a:r>
              <a:rPr lang="en-US" dirty="0" err="1"/>
              <a:t>kubeadm</a:t>
            </a:r>
            <a:r>
              <a:rPr lang="en-US" dirty="0"/>
              <a:t> </a:t>
            </a:r>
            <a:r>
              <a:rPr lang="en-US" dirty="0" err="1"/>
              <a:t>kubernetes-cni</a:t>
            </a:r>
            <a:r>
              <a:rPr lang="en-US" dirty="0"/>
              <a:t> -y</a:t>
            </a:r>
          </a:p>
        </p:txBody>
      </p:sp>
      <p:sp>
        <p:nvSpPr>
          <p:cNvPr id="4" name="Rectangle 3"/>
          <p:cNvSpPr/>
          <p:nvPr/>
        </p:nvSpPr>
        <p:spPr>
          <a:xfrm>
            <a:off x="457200" y="838200"/>
            <a:ext cx="8458200" cy="923330"/>
          </a:xfrm>
          <a:prstGeom prst="rect">
            <a:avLst/>
          </a:prstGeom>
        </p:spPr>
        <p:txBody>
          <a:bodyPr wrap="square">
            <a:spAutoFit/>
          </a:bodyPr>
          <a:lstStyle/>
          <a:p>
            <a:r>
              <a:rPr lang="en-US" b="1" dirty="0"/>
              <a:t>If </a:t>
            </a:r>
            <a:r>
              <a:rPr lang="en-US" b="1" dirty="0" err="1"/>
              <a:t>Kubernetes-cni</a:t>
            </a:r>
            <a:r>
              <a:rPr lang="en-US" b="1" dirty="0"/>
              <a:t> error :</a:t>
            </a:r>
            <a:r>
              <a:rPr lang="en-US" dirty="0"/>
              <a:t> </a:t>
            </a:r>
          </a:p>
          <a:p>
            <a:r>
              <a:rPr lang="en-US" dirty="0" err="1"/>
              <a:t>Sudo</a:t>
            </a:r>
            <a:r>
              <a:rPr lang="en-US" dirty="0"/>
              <a:t> </a:t>
            </a:r>
            <a:r>
              <a:rPr lang="en-US" dirty="0" err="1"/>
              <a:t>dpkg</a:t>
            </a:r>
            <a:r>
              <a:rPr lang="en-US" dirty="0"/>
              <a:t> –</a:t>
            </a:r>
            <a:r>
              <a:rPr lang="en-US" dirty="0" err="1"/>
              <a:t>i</a:t>
            </a:r>
            <a:r>
              <a:rPr lang="en-US" dirty="0"/>
              <a:t>  --force-overwrite /</a:t>
            </a:r>
            <a:r>
              <a:rPr lang="en-US" dirty="0" err="1"/>
              <a:t>var</a:t>
            </a:r>
            <a:r>
              <a:rPr lang="en-US" dirty="0"/>
              <a:t>/cache/apt/archives/kubernetes_cni_0.7.5-00_amd64.deb </a:t>
            </a:r>
          </a:p>
        </p:txBody>
      </p:sp>
      <p:sp>
        <p:nvSpPr>
          <p:cNvPr id="5" name="Rectangle 4"/>
          <p:cNvSpPr/>
          <p:nvPr/>
        </p:nvSpPr>
        <p:spPr>
          <a:xfrm>
            <a:off x="533400" y="2209800"/>
            <a:ext cx="8077200" cy="369332"/>
          </a:xfrm>
          <a:prstGeom prst="rect">
            <a:avLst/>
          </a:prstGeom>
        </p:spPr>
        <p:txBody>
          <a:bodyPr wrap="square">
            <a:spAutoFit/>
          </a:bodyPr>
          <a:lstStyle/>
          <a:p>
            <a:r>
              <a:rPr lang="en-US" dirty="0"/>
              <a:t>vim /etc/</a:t>
            </a:r>
            <a:r>
              <a:rPr lang="en-US" dirty="0" err="1"/>
              <a:t>systemd</a:t>
            </a:r>
            <a:r>
              <a:rPr lang="en-US" dirty="0"/>
              <a:t>/system/</a:t>
            </a:r>
            <a:r>
              <a:rPr lang="en-US" dirty="0" err="1"/>
              <a:t>kubelet.service.d</a:t>
            </a:r>
            <a:r>
              <a:rPr lang="en-US" dirty="0"/>
              <a:t>/10-kubeadm.conf</a:t>
            </a:r>
          </a:p>
        </p:txBody>
      </p:sp>
      <p:sp>
        <p:nvSpPr>
          <p:cNvPr id="6" name="Rectangle 5"/>
          <p:cNvSpPr/>
          <p:nvPr/>
        </p:nvSpPr>
        <p:spPr>
          <a:xfrm>
            <a:off x="609600" y="2667000"/>
            <a:ext cx="7620000" cy="369332"/>
          </a:xfrm>
          <a:prstGeom prst="rect">
            <a:avLst/>
          </a:prstGeom>
        </p:spPr>
        <p:txBody>
          <a:bodyPr wrap="square">
            <a:spAutoFit/>
          </a:bodyPr>
          <a:lstStyle/>
          <a:p>
            <a:r>
              <a:rPr lang="en-US" dirty="0"/>
              <a:t>Environment="</a:t>
            </a:r>
            <a:r>
              <a:rPr lang="en-US" dirty="0" err="1"/>
              <a:t>cgroup</a:t>
            </a:r>
            <a:r>
              <a:rPr lang="en-US" dirty="0"/>
              <a:t>-driver=</a:t>
            </a:r>
            <a:r>
              <a:rPr lang="en-US" dirty="0" err="1"/>
              <a:t>systemd</a:t>
            </a:r>
            <a:r>
              <a:rPr lang="en-US" dirty="0"/>
              <a:t>/</a:t>
            </a:r>
            <a:r>
              <a:rPr lang="en-US" dirty="0" err="1"/>
              <a:t>cgroup</a:t>
            </a:r>
            <a:r>
              <a:rPr lang="en-US" dirty="0"/>
              <a:t>-driver=</a:t>
            </a:r>
            <a:r>
              <a:rPr lang="en-US" dirty="0" err="1"/>
              <a:t>cgroupfs</a:t>
            </a:r>
            <a:r>
              <a:rPr lang="en-US" dirty="0"/>
              <a:t>"</a:t>
            </a:r>
          </a:p>
        </p:txBody>
      </p:sp>
      <p:sp>
        <p:nvSpPr>
          <p:cNvPr id="7" name="Rectangle 6"/>
          <p:cNvSpPr/>
          <p:nvPr/>
        </p:nvSpPr>
        <p:spPr>
          <a:xfrm>
            <a:off x="457200" y="1828800"/>
            <a:ext cx="3915880" cy="369332"/>
          </a:xfrm>
          <a:prstGeom prst="rect">
            <a:avLst/>
          </a:prstGeom>
        </p:spPr>
        <p:txBody>
          <a:bodyPr wrap="none">
            <a:spAutoFit/>
          </a:bodyPr>
          <a:lstStyle/>
          <a:p>
            <a:r>
              <a:rPr lang="en-US" b="1" dirty="0"/>
              <a:t>Configure </a:t>
            </a:r>
            <a:r>
              <a:rPr lang="en-US" b="1" dirty="0" err="1"/>
              <a:t>Cgroup</a:t>
            </a:r>
            <a:r>
              <a:rPr lang="en-US" b="1" dirty="0"/>
              <a:t> in </a:t>
            </a:r>
            <a:r>
              <a:rPr lang="en-US" b="1" dirty="0" err="1"/>
              <a:t>kubedam.conf</a:t>
            </a:r>
            <a:r>
              <a:rPr lang="en-US" b="1" dirty="0"/>
              <a:t> file:</a:t>
            </a:r>
          </a:p>
        </p:txBody>
      </p:sp>
      <p:pic>
        <p:nvPicPr>
          <p:cNvPr id="2050" name="Picture 2"/>
          <p:cNvPicPr>
            <a:picLocks noChangeAspect="1" noChangeArrowheads="1"/>
          </p:cNvPicPr>
          <p:nvPr/>
        </p:nvPicPr>
        <p:blipFill>
          <a:blip r:embed="rId2"/>
          <a:srcRect/>
          <a:stretch>
            <a:fillRect/>
          </a:stretch>
        </p:blipFill>
        <p:spPr bwMode="auto">
          <a:xfrm>
            <a:off x="533400" y="3733800"/>
            <a:ext cx="7534275" cy="1276350"/>
          </a:xfrm>
          <a:prstGeom prst="rect">
            <a:avLst/>
          </a:prstGeom>
          <a:noFill/>
          <a:ln w="9525">
            <a:noFill/>
            <a:miter lim="800000"/>
            <a:headEnd/>
            <a:tailEnd/>
          </a:ln>
          <a:effectLst/>
        </p:spPr>
      </p:pic>
      <p:sp>
        <p:nvSpPr>
          <p:cNvPr id="9" name="Rectangle 8"/>
          <p:cNvSpPr/>
          <p:nvPr/>
        </p:nvSpPr>
        <p:spPr>
          <a:xfrm>
            <a:off x="533400" y="3124200"/>
            <a:ext cx="1506759" cy="369332"/>
          </a:xfrm>
          <a:prstGeom prst="rect">
            <a:avLst/>
          </a:prstGeom>
        </p:spPr>
        <p:txBody>
          <a:bodyPr wrap="none">
            <a:spAutoFit/>
          </a:bodyPr>
          <a:lstStyle/>
          <a:p>
            <a:r>
              <a:rPr lang="en-US" b="1" dirty="0"/>
              <a:t>Create Image:</a:t>
            </a:r>
          </a:p>
        </p:txBody>
      </p:sp>
      <p:sp>
        <p:nvSpPr>
          <p:cNvPr id="10" name="Rectangle 9"/>
          <p:cNvSpPr/>
          <p:nvPr/>
        </p:nvSpPr>
        <p:spPr>
          <a:xfrm>
            <a:off x="609600" y="5257800"/>
            <a:ext cx="1419235" cy="369332"/>
          </a:xfrm>
          <a:prstGeom prst="rect">
            <a:avLst/>
          </a:prstGeom>
        </p:spPr>
        <p:txBody>
          <a:bodyPr wrap="none">
            <a:spAutoFit/>
          </a:bodyPr>
          <a:lstStyle/>
          <a:p>
            <a:r>
              <a:rPr lang="en-US" dirty="0" err="1"/>
              <a:t>kubeadm</a:t>
            </a:r>
            <a:r>
              <a:rPr lang="en-US" dirty="0"/>
              <a:t> init</a:t>
            </a:r>
          </a:p>
        </p:txBody>
      </p:sp>
      <p:pic>
        <p:nvPicPr>
          <p:cNvPr id="2051" name="Picture 3"/>
          <p:cNvPicPr>
            <a:picLocks noChangeAspect="1" noChangeArrowheads="1"/>
          </p:cNvPicPr>
          <p:nvPr/>
        </p:nvPicPr>
        <p:blipFill>
          <a:blip r:embed="rId3"/>
          <a:srcRect/>
          <a:stretch>
            <a:fillRect/>
          </a:stretch>
        </p:blipFill>
        <p:spPr bwMode="auto">
          <a:xfrm>
            <a:off x="762000" y="5867400"/>
            <a:ext cx="6143625" cy="3143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229600" cy="5078313"/>
          </a:xfrm>
          <a:prstGeom prst="rect">
            <a:avLst/>
          </a:prstGeom>
        </p:spPr>
        <p:txBody>
          <a:bodyPr wrap="square">
            <a:spAutoFit/>
          </a:bodyPr>
          <a:lstStyle/>
          <a:p>
            <a:r>
              <a:rPr lang="en-US" dirty="0"/>
              <a:t>Your </a:t>
            </a:r>
            <a:r>
              <a:rPr lang="en-US" dirty="0" err="1"/>
              <a:t>Kubernetes</a:t>
            </a:r>
            <a:r>
              <a:rPr lang="en-US" dirty="0"/>
              <a:t> control-plane has initialized successfully!</a:t>
            </a:r>
          </a:p>
          <a:p>
            <a:endParaRPr lang="en-US" dirty="0"/>
          </a:p>
          <a:p>
            <a:r>
              <a:rPr lang="en-US" dirty="0"/>
              <a:t>To start using your cluster, you need to run the following as a </a:t>
            </a:r>
            <a:r>
              <a:rPr lang="en-US" b="1" dirty="0"/>
              <a:t>regular user:</a:t>
            </a:r>
          </a:p>
          <a:p>
            <a:endParaRPr lang="en-US" dirty="0"/>
          </a:p>
          <a:p>
            <a:r>
              <a:rPr lang="en-US" dirty="0"/>
              <a:t>  </a:t>
            </a:r>
            <a:r>
              <a:rPr lang="en-US" dirty="0" err="1"/>
              <a:t>mkdir</a:t>
            </a:r>
            <a:r>
              <a:rPr lang="en-US" dirty="0"/>
              <a:t> -p $HOME/.</a:t>
            </a:r>
            <a:r>
              <a:rPr lang="en-US" dirty="0" err="1"/>
              <a:t>kube</a:t>
            </a:r>
            <a:endParaRPr lang="en-US" dirty="0"/>
          </a:p>
          <a:p>
            <a:r>
              <a:rPr lang="en-US" dirty="0"/>
              <a:t>  </a:t>
            </a:r>
            <a:r>
              <a:rPr lang="en-US" dirty="0" err="1"/>
              <a:t>sudo</a:t>
            </a:r>
            <a:r>
              <a:rPr lang="en-US" dirty="0"/>
              <a:t> cp -</a:t>
            </a:r>
            <a:r>
              <a:rPr lang="en-US" dirty="0" err="1"/>
              <a:t>i</a:t>
            </a:r>
            <a:r>
              <a:rPr lang="en-US" dirty="0"/>
              <a:t> /etc/</a:t>
            </a:r>
            <a:r>
              <a:rPr lang="en-US" dirty="0" err="1"/>
              <a:t>kubernetes</a:t>
            </a:r>
            <a:r>
              <a:rPr lang="en-US" dirty="0"/>
              <a:t>/</a:t>
            </a:r>
            <a:r>
              <a:rPr lang="en-US" dirty="0" err="1"/>
              <a:t>admin.conf</a:t>
            </a:r>
            <a:r>
              <a:rPr lang="en-US" dirty="0"/>
              <a:t> $HOME/.</a:t>
            </a:r>
            <a:r>
              <a:rPr lang="en-US" dirty="0" err="1"/>
              <a:t>kube</a:t>
            </a:r>
            <a:r>
              <a:rPr lang="en-US" dirty="0"/>
              <a:t>/</a:t>
            </a:r>
            <a:r>
              <a:rPr lang="en-US" dirty="0" err="1"/>
              <a:t>config</a:t>
            </a:r>
            <a:endParaRPr lang="en-US" dirty="0"/>
          </a:p>
          <a:p>
            <a:r>
              <a:rPr lang="en-US" dirty="0"/>
              <a:t>  </a:t>
            </a:r>
            <a:r>
              <a:rPr lang="en-US" dirty="0" err="1"/>
              <a:t>sudo</a:t>
            </a:r>
            <a:r>
              <a:rPr lang="en-US" dirty="0"/>
              <a:t> </a:t>
            </a:r>
            <a:r>
              <a:rPr lang="en-US" dirty="0" err="1"/>
              <a:t>chown</a:t>
            </a:r>
            <a:r>
              <a:rPr lang="en-US" dirty="0"/>
              <a:t> $(id -u):$(id -g) $HOME/.</a:t>
            </a:r>
            <a:r>
              <a:rPr lang="en-US" dirty="0" err="1"/>
              <a:t>kube</a:t>
            </a:r>
            <a:r>
              <a:rPr lang="en-US" dirty="0"/>
              <a:t>/</a:t>
            </a:r>
            <a:r>
              <a:rPr lang="en-US" dirty="0" err="1"/>
              <a:t>config</a:t>
            </a:r>
            <a:endParaRPr lang="en-US" dirty="0"/>
          </a:p>
          <a:p>
            <a:endParaRPr lang="en-US" dirty="0"/>
          </a:p>
          <a:p>
            <a:r>
              <a:rPr lang="en-US" dirty="0"/>
              <a:t>You should now deploy a pod network to the cluster.</a:t>
            </a:r>
          </a:p>
          <a:p>
            <a:r>
              <a:rPr lang="en-US" dirty="0"/>
              <a:t>Run "</a:t>
            </a:r>
            <a:r>
              <a:rPr lang="en-US" dirty="0" err="1"/>
              <a:t>kubectl</a:t>
            </a:r>
            <a:r>
              <a:rPr lang="en-US" dirty="0"/>
              <a:t> apply -f [</a:t>
            </a:r>
            <a:r>
              <a:rPr lang="en-US" dirty="0" err="1"/>
              <a:t>podnetwork</a:t>
            </a:r>
            <a:r>
              <a:rPr lang="en-US" dirty="0"/>
              <a:t>].</a:t>
            </a:r>
            <a:r>
              <a:rPr lang="en-US" dirty="0" err="1"/>
              <a:t>yaml</a:t>
            </a:r>
            <a:r>
              <a:rPr lang="en-US" dirty="0"/>
              <a:t>" with one of the options listed at:</a:t>
            </a:r>
          </a:p>
          <a:p>
            <a:r>
              <a:rPr lang="en-US" dirty="0"/>
              <a:t>  https://kubernetes.io/docs/concepts/cluster-administration/addons/</a:t>
            </a:r>
          </a:p>
          <a:p>
            <a:endParaRPr lang="en-US" dirty="0"/>
          </a:p>
          <a:p>
            <a:r>
              <a:rPr lang="en-US" dirty="0"/>
              <a:t>Then you can join any number of worker nodes by running the following on each as root:</a:t>
            </a:r>
          </a:p>
          <a:p>
            <a:endParaRPr lang="en-US" dirty="0"/>
          </a:p>
          <a:p>
            <a:r>
              <a:rPr lang="en-US" dirty="0" err="1"/>
              <a:t>kubeadm</a:t>
            </a:r>
            <a:r>
              <a:rPr lang="en-US" dirty="0"/>
              <a:t> join 172.31.47.81:6443 --token 6pp9p8.quhtnm4kc05lsmn2 \</a:t>
            </a:r>
          </a:p>
          <a:p>
            <a:r>
              <a:rPr lang="en-US" dirty="0"/>
              <a:t>    --discovery-token-ca-cert-hash sha256:ce25b809592df99e81cefccb3861024220b06ee30546cc7abdbf7362d55cf85e</a:t>
            </a:r>
          </a:p>
        </p:txBody>
      </p:sp>
      <p:sp>
        <p:nvSpPr>
          <p:cNvPr id="3" name="Rectangle 2"/>
          <p:cNvSpPr/>
          <p:nvPr/>
        </p:nvSpPr>
        <p:spPr>
          <a:xfrm>
            <a:off x="304800" y="152400"/>
            <a:ext cx="2272160" cy="369332"/>
          </a:xfrm>
          <a:prstGeom prst="rect">
            <a:avLst/>
          </a:prstGeom>
        </p:spPr>
        <p:txBody>
          <a:bodyPr wrap="none">
            <a:spAutoFit/>
          </a:bodyPr>
          <a:lstStyle/>
          <a:p>
            <a:r>
              <a:rPr lang="en-US" b="1" dirty="0" err="1"/>
              <a:t>kubeadm</a:t>
            </a:r>
            <a:r>
              <a:rPr lang="en-US" b="1" dirty="0"/>
              <a:t> init output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4824719" cy="369332"/>
          </a:xfrm>
          <a:prstGeom prst="rect">
            <a:avLst/>
          </a:prstGeom>
        </p:spPr>
        <p:txBody>
          <a:bodyPr wrap="none">
            <a:spAutoFit/>
          </a:bodyPr>
          <a:lstStyle/>
          <a:p>
            <a:r>
              <a:rPr lang="en-US" b="1" dirty="0"/>
              <a:t>Run the commands on Master with user </a:t>
            </a:r>
            <a:r>
              <a:rPr lang="en-US" b="1" dirty="0" err="1"/>
              <a:t>ubuntu</a:t>
            </a:r>
            <a:r>
              <a:rPr lang="en-US" b="1" dirty="0"/>
              <a:t>:</a:t>
            </a:r>
          </a:p>
        </p:txBody>
      </p:sp>
      <p:pic>
        <p:nvPicPr>
          <p:cNvPr id="3075" name="Picture 3"/>
          <p:cNvPicPr>
            <a:picLocks noChangeAspect="1" noChangeArrowheads="1"/>
          </p:cNvPicPr>
          <p:nvPr/>
        </p:nvPicPr>
        <p:blipFill>
          <a:blip r:embed="rId2"/>
          <a:srcRect/>
          <a:stretch>
            <a:fillRect/>
          </a:stretch>
        </p:blipFill>
        <p:spPr bwMode="auto">
          <a:xfrm>
            <a:off x="381000" y="762000"/>
            <a:ext cx="8229600" cy="126383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28600" y="2743200"/>
            <a:ext cx="8610600" cy="1721397"/>
          </a:xfrm>
          <a:prstGeom prst="rect">
            <a:avLst/>
          </a:prstGeom>
          <a:noFill/>
          <a:ln w="9525">
            <a:noFill/>
            <a:miter lim="800000"/>
            <a:headEnd/>
            <a:tailEnd/>
          </a:ln>
          <a:effectLst/>
        </p:spPr>
      </p:pic>
      <p:sp>
        <p:nvSpPr>
          <p:cNvPr id="6" name="Rectangle 5"/>
          <p:cNvSpPr/>
          <p:nvPr/>
        </p:nvSpPr>
        <p:spPr>
          <a:xfrm>
            <a:off x="381000" y="2209800"/>
            <a:ext cx="5635966" cy="369332"/>
          </a:xfrm>
          <a:prstGeom prst="rect">
            <a:avLst/>
          </a:prstGeom>
        </p:spPr>
        <p:txBody>
          <a:bodyPr wrap="none">
            <a:spAutoFit/>
          </a:bodyPr>
          <a:lstStyle/>
          <a:p>
            <a:r>
              <a:rPr lang="en-US" b="1" dirty="0"/>
              <a:t>Check the Namespace: </a:t>
            </a:r>
            <a:r>
              <a:rPr lang="en-US" dirty="0" err="1"/>
              <a:t>kubectl</a:t>
            </a:r>
            <a:r>
              <a:rPr lang="en-US" dirty="0"/>
              <a:t> get pods --all-namespaces</a:t>
            </a:r>
          </a:p>
        </p:txBody>
      </p:sp>
      <p:sp>
        <p:nvSpPr>
          <p:cNvPr id="7" name="Rectangle 6"/>
          <p:cNvSpPr/>
          <p:nvPr/>
        </p:nvSpPr>
        <p:spPr>
          <a:xfrm>
            <a:off x="381000" y="4724400"/>
            <a:ext cx="5469446" cy="369332"/>
          </a:xfrm>
          <a:prstGeom prst="rect">
            <a:avLst/>
          </a:prstGeom>
        </p:spPr>
        <p:txBody>
          <a:bodyPr wrap="none">
            <a:spAutoFit/>
          </a:bodyPr>
          <a:lstStyle/>
          <a:p>
            <a:r>
              <a:rPr lang="en-US" dirty="0" err="1"/>
              <a:t>Coredns</a:t>
            </a:r>
            <a:r>
              <a:rPr lang="en-US" dirty="0"/>
              <a:t> are not running , we need to install them to run</a:t>
            </a:r>
          </a:p>
        </p:txBody>
      </p:sp>
      <p:sp>
        <p:nvSpPr>
          <p:cNvPr id="8" name="Rectangle 7"/>
          <p:cNvSpPr/>
          <p:nvPr/>
        </p:nvSpPr>
        <p:spPr>
          <a:xfrm>
            <a:off x="457200" y="5181600"/>
            <a:ext cx="5024004" cy="369332"/>
          </a:xfrm>
          <a:prstGeom prst="rect">
            <a:avLst/>
          </a:prstGeom>
        </p:spPr>
        <p:txBody>
          <a:bodyPr wrap="none">
            <a:spAutoFit/>
          </a:bodyPr>
          <a:lstStyle/>
          <a:p>
            <a:r>
              <a:rPr lang="en-US" dirty="0"/>
              <a:t>Switch to root then enter below command to install</a:t>
            </a:r>
          </a:p>
        </p:txBody>
      </p:sp>
      <p:sp>
        <p:nvSpPr>
          <p:cNvPr id="9" name="Rectangle 8"/>
          <p:cNvSpPr/>
          <p:nvPr/>
        </p:nvSpPr>
        <p:spPr>
          <a:xfrm>
            <a:off x="685800" y="5562600"/>
            <a:ext cx="4055084" cy="369332"/>
          </a:xfrm>
          <a:prstGeom prst="rect">
            <a:avLst/>
          </a:prstGeom>
        </p:spPr>
        <p:txBody>
          <a:bodyPr wrap="none">
            <a:spAutoFit/>
          </a:bodyPr>
          <a:lstStyle/>
          <a:p>
            <a:r>
              <a:rPr lang="en-US" dirty="0" err="1"/>
              <a:t>sysctl</a:t>
            </a:r>
            <a:r>
              <a:rPr lang="en-US" dirty="0"/>
              <a:t> </a:t>
            </a:r>
            <a:r>
              <a:rPr lang="en-US" dirty="0" err="1"/>
              <a:t>net.bridge.bridge</a:t>
            </a:r>
            <a:r>
              <a:rPr lang="en-US" dirty="0"/>
              <a:t>-</a:t>
            </a:r>
            <a:r>
              <a:rPr lang="en-US" dirty="0" err="1"/>
              <a:t>nf</a:t>
            </a:r>
            <a:r>
              <a:rPr lang="en-US" dirty="0"/>
              <a:t>-call-</a:t>
            </a:r>
            <a:r>
              <a:rPr lang="en-US" dirty="0" err="1"/>
              <a:t>iptables</a:t>
            </a:r>
            <a:r>
              <a:rPr lang="en-US" dirty="0"/>
              <a:t>=1</a:t>
            </a:r>
          </a:p>
        </p:txBody>
      </p:sp>
      <p:pic>
        <p:nvPicPr>
          <p:cNvPr id="3077" name="Picture 5"/>
          <p:cNvPicPr>
            <a:picLocks noChangeAspect="1" noChangeArrowheads="1"/>
          </p:cNvPicPr>
          <p:nvPr/>
        </p:nvPicPr>
        <p:blipFill>
          <a:blip r:embed="rId4"/>
          <a:srcRect/>
          <a:stretch>
            <a:fillRect/>
          </a:stretch>
        </p:blipFill>
        <p:spPr bwMode="auto">
          <a:xfrm>
            <a:off x="457200" y="6172200"/>
            <a:ext cx="8458200" cy="533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2246641" cy="369332"/>
          </a:xfrm>
          <a:prstGeom prst="rect">
            <a:avLst/>
          </a:prstGeom>
        </p:spPr>
        <p:txBody>
          <a:bodyPr wrap="none">
            <a:spAutoFit/>
          </a:bodyPr>
          <a:lstStyle/>
          <a:p>
            <a:r>
              <a:rPr lang="en-US" dirty="0"/>
              <a:t>Switch to user </a:t>
            </a:r>
            <a:r>
              <a:rPr lang="en-US" dirty="0" err="1"/>
              <a:t>ubuntu</a:t>
            </a:r>
            <a:endParaRPr lang="en-US" dirty="0"/>
          </a:p>
        </p:txBody>
      </p:sp>
      <p:sp>
        <p:nvSpPr>
          <p:cNvPr id="3" name="Rectangle 2"/>
          <p:cNvSpPr/>
          <p:nvPr/>
        </p:nvSpPr>
        <p:spPr>
          <a:xfrm>
            <a:off x="533400" y="685800"/>
            <a:ext cx="3021918" cy="369332"/>
          </a:xfrm>
          <a:prstGeom prst="rect">
            <a:avLst/>
          </a:prstGeom>
        </p:spPr>
        <p:txBody>
          <a:bodyPr wrap="none">
            <a:spAutoFit/>
          </a:bodyPr>
          <a:lstStyle/>
          <a:p>
            <a:r>
              <a:rPr lang="en-US" dirty="0"/>
              <a:t>Export key to </a:t>
            </a:r>
            <a:r>
              <a:rPr lang="en-US" b="1" dirty="0" err="1"/>
              <a:t>kubever</a:t>
            </a:r>
            <a:r>
              <a:rPr lang="en-US" dirty="0"/>
              <a:t> variable</a:t>
            </a:r>
          </a:p>
        </p:txBody>
      </p:sp>
      <p:sp>
        <p:nvSpPr>
          <p:cNvPr id="4" name="Rectangle 3"/>
          <p:cNvSpPr/>
          <p:nvPr/>
        </p:nvSpPr>
        <p:spPr>
          <a:xfrm>
            <a:off x="838200" y="1143000"/>
            <a:ext cx="7772400" cy="369332"/>
          </a:xfrm>
          <a:prstGeom prst="rect">
            <a:avLst/>
          </a:prstGeom>
        </p:spPr>
        <p:txBody>
          <a:bodyPr wrap="square">
            <a:spAutoFit/>
          </a:bodyPr>
          <a:lstStyle/>
          <a:p>
            <a:r>
              <a:rPr lang="en-US" dirty="0"/>
              <a:t>export </a:t>
            </a:r>
            <a:r>
              <a:rPr lang="en-US" dirty="0" err="1"/>
              <a:t>kubever</a:t>
            </a:r>
            <a:r>
              <a:rPr lang="en-US" dirty="0"/>
              <a:t>=$(</a:t>
            </a:r>
            <a:r>
              <a:rPr lang="en-US" dirty="0" err="1"/>
              <a:t>kubectl</a:t>
            </a:r>
            <a:r>
              <a:rPr lang="en-US" dirty="0"/>
              <a:t> version | base64 | </a:t>
            </a:r>
            <a:r>
              <a:rPr lang="en-US" dirty="0" err="1"/>
              <a:t>tr</a:t>
            </a:r>
            <a:r>
              <a:rPr lang="en-US" dirty="0"/>
              <a:t> -d '\n')</a:t>
            </a:r>
          </a:p>
        </p:txBody>
      </p:sp>
      <p:sp>
        <p:nvSpPr>
          <p:cNvPr id="5" name="Rectangle 4"/>
          <p:cNvSpPr/>
          <p:nvPr/>
        </p:nvSpPr>
        <p:spPr>
          <a:xfrm>
            <a:off x="457200" y="1676400"/>
            <a:ext cx="4649927" cy="369332"/>
          </a:xfrm>
          <a:prstGeom prst="rect">
            <a:avLst/>
          </a:prstGeom>
        </p:spPr>
        <p:txBody>
          <a:bodyPr wrap="none">
            <a:spAutoFit/>
          </a:bodyPr>
          <a:lstStyle/>
          <a:p>
            <a:r>
              <a:rPr lang="en-US" dirty="0"/>
              <a:t>Creating  wave network for pod communication</a:t>
            </a:r>
          </a:p>
        </p:txBody>
      </p:sp>
      <p:pic>
        <p:nvPicPr>
          <p:cNvPr id="4098" name="Picture 2"/>
          <p:cNvPicPr>
            <a:picLocks noChangeAspect="1" noChangeArrowheads="1"/>
          </p:cNvPicPr>
          <p:nvPr/>
        </p:nvPicPr>
        <p:blipFill>
          <a:blip r:embed="rId2"/>
          <a:srcRect/>
          <a:stretch>
            <a:fillRect/>
          </a:stretch>
        </p:blipFill>
        <p:spPr bwMode="auto">
          <a:xfrm>
            <a:off x="381001" y="2667000"/>
            <a:ext cx="8762999" cy="1574555"/>
          </a:xfrm>
          <a:prstGeom prst="rect">
            <a:avLst/>
          </a:prstGeom>
          <a:noFill/>
          <a:ln w="9525">
            <a:noFill/>
            <a:miter lim="800000"/>
            <a:headEnd/>
            <a:tailEnd/>
          </a:ln>
          <a:effectLst/>
        </p:spPr>
      </p:pic>
      <p:sp>
        <p:nvSpPr>
          <p:cNvPr id="7" name="Rectangle 6"/>
          <p:cNvSpPr/>
          <p:nvPr/>
        </p:nvSpPr>
        <p:spPr>
          <a:xfrm>
            <a:off x="609600" y="2057400"/>
            <a:ext cx="8229600" cy="369332"/>
          </a:xfrm>
          <a:prstGeom prst="rect">
            <a:avLst/>
          </a:prstGeom>
        </p:spPr>
        <p:txBody>
          <a:bodyPr wrap="square">
            <a:spAutoFit/>
          </a:bodyPr>
          <a:lstStyle/>
          <a:p>
            <a:r>
              <a:rPr lang="en-US" dirty="0" err="1"/>
              <a:t>kubectl</a:t>
            </a:r>
            <a:r>
              <a:rPr lang="en-US" dirty="0"/>
              <a:t> apply -f "https://cloud.weave.works/k8s/net?k8s-version=$kubever"</a:t>
            </a:r>
          </a:p>
        </p:txBody>
      </p:sp>
      <p:pic>
        <p:nvPicPr>
          <p:cNvPr id="4099" name="Picture 3"/>
          <p:cNvPicPr>
            <a:picLocks noChangeAspect="1" noChangeArrowheads="1"/>
          </p:cNvPicPr>
          <p:nvPr/>
        </p:nvPicPr>
        <p:blipFill>
          <a:blip r:embed="rId3"/>
          <a:srcRect/>
          <a:stretch>
            <a:fillRect/>
          </a:stretch>
        </p:blipFill>
        <p:spPr bwMode="auto">
          <a:xfrm>
            <a:off x="152400" y="4956578"/>
            <a:ext cx="8603933" cy="1901422"/>
          </a:xfrm>
          <a:prstGeom prst="rect">
            <a:avLst/>
          </a:prstGeom>
          <a:noFill/>
          <a:ln w="9525">
            <a:noFill/>
            <a:miter lim="800000"/>
            <a:headEnd/>
            <a:tailEnd/>
          </a:ln>
          <a:effectLst/>
        </p:spPr>
      </p:pic>
      <p:sp>
        <p:nvSpPr>
          <p:cNvPr id="9" name="Rectangle 8"/>
          <p:cNvSpPr/>
          <p:nvPr/>
        </p:nvSpPr>
        <p:spPr>
          <a:xfrm>
            <a:off x="381000" y="4419600"/>
            <a:ext cx="5545942" cy="369332"/>
          </a:xfrm>
          <a:prstGeom prst="rect">
            <a:avLst/>
          </a:prstGeom>
        </p:spPr>
        <p:txBody>
          <a:bodyPr wrap="none">
            <a:spAutoFit/>
          </a:bodyPr>
          <a:lstStyle/>
          <a:p>
            <a:r>
              <a:rPr lang="en-US" dirty="0"/>
              <a:t>Now check namespaces again, </a:t>
            </a:r>
            <a:r>
              <a:rPr lang="en-US" dirty="0" err="1"/>
              <a:t>cni</a:t>
            </a:r>
            <a:r>
              <a:rPr lang="en-US" dirty="0"/>
              <a:t> will be in running state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57200" y="228600"/>
            <a:ext cx="6629400" cy="752395"/>
          </a:xfrm>
          <a:prstGeom prst="rect">
            <a:avLst/>
          </a:prstGeom>
          <a:noFill/>
          <a:ln w="9525">
            <a:noFill/>
            <a:miter lim="800000"/>
            <a:headEnd/>
            <a:tailEnd/>
          </a:ln>
          <a:effectLst/>
        </p:spPr>
      </p:pic>
      <p:sp>
        <p:nvSpPr>
          <p:cNvPr id="3" name="Rectangle 2"/>
          <p:cNvSpPr/>
          <p:nvPr/>
        </p:nvSpPr>
        <p:spPr>
          <a:xfrm>
            <a:off x="457200" y="2209800"/>
            <a:ext cx="8305800" cy="923330"/>
          </a:xfrm>
          <a:prstGeom prst="rect">
            <a:avLst/>
          </a:prstGeom>
        </p:spPr>
        <p:txBody>
          <a:bodyPr wrap="square">
            <a:spAutoFit/>
          </a:bodyPr>
          <a:lstStyle/>
          <a:p>
            <a:r>
              <a:rPr lang="en-US" dirty="0" err="1"/>
              <a:t>kubeadm</a:t>
            </a:r>
            <a:r>
              <a:rPr lang="en-US" dirty="0"/>
              <a:t> join 172.31.47.81:6443 --token 6pp9p8.quhtnm4kc05lsmn2 \</a:t>
            </a:r>
          </a:p>
          <a:p>
            <a:r>
              <a:rPr lang="en-US" dirty="0"/>
              <a:t>    --discovery-token-ca-cert-hash sha256:ce25b809592df99e81cefccb3861024220b06ee30546cc7abdbf7362d55cf85e</a:t>
            </a:r>
          </a:p>
        </p:txBody>
      </p:sp>
      <p:sp>
        <p:nvSpPr>
          <p:cNvPr id="4" name="Rectangle 3"/>
          <p:cNvSpPr/>
          <p:nvPr/>
        </p:nvSpPr>
        <p:spPr>
          <a:xfrm>
            <a:off x="228600" y="1563469"/>
            <a:ext cx="8717836" cy="646331"/>
          </a:xfrm>
          <a:prstGeom prst="rect">
            <a:avLst/>
          </a:prstGeom>
        </p:spPr>
        <p:txBody>
          <a:bodyPr wrap="none">
            <a:spAutoFit/>
          </a:bodyPr>
          <a:lstStyle/>
          <a:p>
            <a:r>
              <a:rPr lang="en-US" dirty="0"/>
              <a:t>Create worker node by using custom AMI, once node is created add the node to the cluster</a:t>
            </a:r>
          </a:p>
          <a:p>
            <a:r>
              <a:rPr lang="en-US" dirty="0"/>
              <a:t> by running below command</a:t>
            </a:r>
          </a:p>
        </p:txBody>
      </p:sp>
      <p:pic>
        <p:nvPicPr>
          <p:cNvPr id="5123" name="Picture 3"/>
          <p:cNvPicPr>
            <a:picLocks noChangeAspect="1" noChangeArrowheads="1"/>
          </p:cNvPicPr>
          <p:nvPr/>
        </p:nvPicPr>
        <p:blipFill>
          <a:blip r:embed="rId3"/>
          <a:srcRect/>
          <a:stretch>
            <a:fillRect/>
          </a:stretch>
        </p:blipFill>
        <p:spPr bwMode="auto">
          <a:xfrm>
            <a:off x="381000" y="3200400"/>
            <a:ext cx="8365704" cy="1271587"/>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381000" y="5257800"/>
            <a:ext cx="6934200" cy="1057275"/>
          </a:xfrm>
          <a:prstGeom prst="rect">
            <a:avLst/>
          </a:prstGeom>
          <a:noFill/>
          <a:ln w="9525">
            <a:noFill/>
            <a:miter lim="800000"/>
            <a:headEnd/>
            <a:tailEnd/>
          </a:ln>
          <a:effectLst/>
        </p:spPr>
      </p:pic>
      <p:sp>
        <p:nvSpPr>
          <p:cNvPr id="7" name="Rectangle 6"/>
          <p:cNvSpPr/>
          <p:nvPr/>
        </p:nvSpPr>
        <p:spPr>
          <a:xfrm>
            <a:off x="381000" y="4648200"/>
            <a:ext cx="5215274" cy="369332"/>
          </a:xfrm>
          <a:prstGeom prst="rect">
            <a:avLst/>
          </a:prstGeom>
        </p:spPr>
        <p:txBody>
          <a:bodyPr wrap="none">
            <a:spAutoFit/>
          </a:bodyPr>
          <a:lstStyle/>
          <a:p>
            <a:r>
              <a:rPr lang="en-US" dirty="0"/>
              <a:t>Now check nodes on master, new worker node added</a:t>
            </a:r>
          </a:p>
        </p:txBody>
      </p:sp>
      <p:sp>
        <p:nvSpPr>
          <p:cNvPr id="8" name="Rectangle 7"/>
          <p:cNvSpPr/>
          <p:nvPr/>
        </p:nvSpPr>
        <p:spPr>
          <a:xfrm>
            <a:off x="2895600" y="1066800"/>
            <a:ext cx="2326663" cy="369332"/>
          </a:xfrm>
          <a:prstGeom prst="rect">
            <a:avLst/>
          </a:prstGeom>
        </p:spPr>
        <p:txBody>
          <a:bodyPr wrap="none">
            <a:spAutoFit/>
          </a:bodyPr>
          <a:lstStyle/>
          <a:p>
            <a:r>
              <a:rPr lang="en-US" b="1" dirty="0"/>
              <a:t>WORKER NODE SETUP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305800" cy="923330"/>
          </a:xfrm>
          <a:prstGeom prst="rect">
            <a:avLst/>
          </a:prstGeom>
        </p:spPr>
        <p:txBody>
          <a:bodyPr wrap="square">
            <a:spAutoFit/>
          </a:bodyPr>
          <a:lstStyle/>
          <a:p>
            <a:r>
              <a:rPr lang="en-US" dirty="0" err="1"/>
              <a:t>kubectl</a:t>
            </a:r>
            <a:r>
              <a:rPr lang="en-US" dirty="0"/>
              <a:t> apply -f https://raw.githubusercontent.com/kubernetes/dashboard/v1.10.1/src/deploy/recommended/kubernetes-dashboard.yaml</a:t>
            </a:r>
          </a:p>
        </p:txBody>
      </p:sp>
      <p:sp>
        <p:nvSpPr>
          <p:cNvPr id="3" name="Rectangle 2"/>
          <p:cNvSpPr/>
          <p:nvPr/>
        </p:nvSpPr>
        <p:spPr>
          <a:xfrm>
            <a:off x="381000" y="228600"/>
            <a:ext cx="1948354" cy="369332"/>
          </a:xfrm>
          <a:prstGeom prst="rect">
            <a:avLst/>
          </a:prstGeom>
        </p:spPr>
        <p:txBody>
          <a:bodyPr wrap="none">
            <a:spAutoFit/>
          </a:bodyPr>
          <a:lstStyle/>
          <a:p>
            <a:r>
              <a:rPr lang="en-US" b="1" dirty="0"/>
              <a:t>Dash Board Setup:</a:t>
            </a:r>
          </a:p>
        </p:txBody>
      </p:sp>
      <p:pic>
        <p:nvPicPr>
          <p:cNvPr id="6146" name="Picture 2"/>
          <p:cNvPicPr>
            <a:picLocks noChangeAspect="1" noChangeArrowheads="1"/>
          </p:cNvPicPr>
          <p:nvPr/>
        </p:nvPicPr>
        <p:blipFill>
          <a:blip r:embed="rId2"/>
          <a:srcRect/>
          <a:stretch>
            <a:fillRect/>
          </a:stretch>
        </p:blipFill>
        <p:spPr bwMode="auto">
          <a:xfrm>
            <a:off x="304800" y="1752600"/>
            <a:ext cx="8610600" cy="1385640"/>
          </a:xfrm>
          <a:prstGeom prst="rect">
            <a:avLst/>
          </a:prstGeom>
          <a:noFill/>
          <a:ln w="9525">
            <a:noFill/>
            <a:miter lim="800000"/>
            <a:headEnd/>
            <a:tailEnd/>
          </a:ln>
          <a:effectLst/>
        </p:spPr>
      </p:pic>
      <p:sp>
        <p:nvSpPr>
          <p:cNvPr id="5" name="Rectangle 4"/>
          <p:cNvSpPr/>
          <p:nvPr/>
        </p:nvSpPr>
        <p:spPr>
          <a:xfrm>
            <a:off x="609600" y="3352800"/>
            <a:ext cx="8244308" cy="646331"/>
          </a:xfrm>
          <a:prstGeom prst="rect">
            <a:avLst/>
          </a:prstGeom>
        </p:spPr>
        <p:txBody>
          <a:bodyPr wrap="none">
            <a:spAutoFit/>
          </a:bodyPr>
          <a:lstStyle/>
          <a:p>
            <a:r>
              <a:rPr lang="en-US" dirty="0"/>
              <a:t>To access the dashboard, user has to have admin </a:t>
            </a:r>
            <a:r>
              <a:rPr lang="en-US" dirty="0" err="1"/>
              <a:t>privilages</a:t>
            </a:r>
            <a:r>
              <a:rPr lang="en-US" dirty="0"/>
              <a:t>, so will create </a:t>
            </a:r>
            <a:r>
              <a:rPr lang="en-US" dirty="0" err="1"/>
              <a:t>service.yaml</a:t>
            </a:r>
            <a:endParaRPr lang="en-US" dirty="0"/>
          </a:p>
          <a:p>
            <a:r>
              <a:rPr lang="en-US" dirty="0"/>
              <a:t>File with to provide the access</a:t>
            </a:r>
          </a:p>
        </p:txBody>
      </p:sp>
      <p:sp>
        <p:nvSpPr>
          <p:cNvPr id="6" name="Rectangle 5"/>
          <p:cNvSpPr/>
          <p:nvPr/>
        </p:nvSpPr>
        <p:spPr>
          <a:xfrm>
            <a:off x="838200" y="4572000"/>
            <a:ext cx="4572000" cy="1477328"/>
          </a:xfrm>
          <a:prstGeom prst="rect">
            <a:avLst/>
          </a:prstGeom>
        </p:spPr>
        <p:txBody>
          <a:bodyPr>
            <a:spAutoFit/>
          </a:bodyPr>
          <a:lstStyle/>
          <a:p>
            <a:r>
              <a:rPr lang="en-US" dirty="0" err="1"/>
              <a:t>apiVersion</a:t>
            </a:r>
            <a:r>
              <a:rPr lang="en-US" dirty="0"/>
              <a:t>: v1</a:t>
            </a:r>
          </a:p>
          <a:p>
            <a:r>
              <a:rPr lang="en-US" dirty="0"/>
              <a:t>kind: </a:t>
            </a:r>
            <a:r>
              <a:rPr lang="en-US" dirty="0" err="1"/>
              <a:t>ServiceAccount</a:t>
            </a:r>
            <a:endParaRPr lang="en-US" dirty="0"/>
          </a:p>
          <a:p>
            <a:r>
              <a:rPr lang="en-US" dirty="0"/>
              <a:t>metadata:</a:t>
            </a:r>
          </a:p>
          <a:p>
            <a:r>
              <a:rPr lang="en-US" dirty="0"/>
              <a:t>    name: admin-user</a:t>
            </a:r>
          </a:p>
          <a:p>
            <a:r>
              <a:rPr lang="en-US" dirty="0"/>
              <a:t>    namespace: </a:t>
            </a:r>
            <a:r>
              <a:rPr lang="en-US" dirty="0" err="1"/>
              <a:t>kube</a:t>
            </a:r>
            <a:r>
              <a:rPr lang="en-US" dirty="0"/>
              <a:t>-system</a:t>
            </a:r>
          </a:p>
        </p:txBody>
      </p:sp>
      <p:sp>
        <p:nvSpPr>
          <p:cNvPr id="7" name="Rectangle 6"/>
          <p:cNvSpPr/>
          <p:nvPr/>
        </p:nvSpPr>
        <p:spPr>
          <a:xfrm>
            <a:off x="685800" y="4114800"/>
            <a:ext cx="1340047" cy="369332"/>
          </a:xfrm>
          <a:prstGeom prst="rect">
            <a:avLst/>
          </a:prstGeom>
        </p:spPr>
        <p:txBody>
          <a:bodyPr wrap="none">
            <a:spAutoFit/>
          </a:bodyPr>
          <a:lstStyle/>
          <a:p>
            <a:r>
              <a:rPr lang="en-US" dirty="0" err="1"/>
              <a:t>service.yaml</a:t>
            </a:r>
            <a:endParaRPr lang="en-US" dirty="0"/>
          </a:p>
        </p:txBody>
      </p:sp>
      <p:sp>
        <p:nvSpPr>
          <p:cNvPr id="8" name="Rectangle 7"/>
          <p:cNvSpPr/>
          <p:nvPr/>
        </p:nvSpPr>
        <p:spPr>
          <a:xfrm>
            <a:off x="609600" y="6248400"/>
            <a:ext cx="2839111" cy="369332"/>
          </a:xfrm>
          <a:prstGeom prst="rect">
            <a:avLst/>
          </a:prstGeom>
        </p:spPr>
        <p:txBody>
          <a:bodyPr wrap="none">
            <a:spAutoFit/>
          </a:bodyPr>
          <a:lstStyle/>
          <a:p>
            <a:r>
              <a:rPr lang="en-US" dirty="0" err="1"/>
              <a:t>kubectl</a:t>
            </a:r>
            <a:r>
              <a:rPr lang="en-US" dirty="0"/>
              <a:t> apply -f </a:t>
            </a:r>
            <a:r>
              <a:rPr lang="en-US" dirty="0" err="1"/>
              <a:t>service.yaml</a:t>
            </a:r>
            <a:endParaRPr lang="en-US" dirty="0"/>
          </a:p>
        </p:txBody>
      </p:sp>
      <p:sp>
        <p:nvSpPr>
          <p:cNvPr id="9" name="Rectangle 8"/>
          <p:cNvSpPr/>
          <p:nvPr/>
        </p:nvSpPr>
        <p:spPr>
          <a:xfrm>
            <a:off x="4191000" y="5181600"/>
            <a:ext cx="4572000" cy="1200329"/>
          </a:xfrm>
          <a:prstGeom prst="rect">
            <a:avLst/>
          </a:prstGeom>
        </p:spPr>
        <p:txBody>
          <a:bodyPr>
            <a:spAutoFit/>
          </a:bodyPr>
          <a:lstStyle/>
          <a:p>
            <a:r>
              <a:rPr lang="en-US" dirty="0">
                <a:hlinkClick r:id="rId3"/>
              </a:rPr>
              <a:t>Reference https://medium.com/@kanrangsan/creating-admin-user-to-access-kubernetes-dashboard-723d6c9764e4</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81000" y="381000"/>
            <a:ext cx="7477125" cy="609600"/>
          </a:xfrm>
          <a:prstGeom prst="rect">
            <a:avLst/>
          </a:prstGeom>
          <a:noFill/>
          <a:ln w="9525">
            <a:noFill/>
            <a:miter lim="800000"/>
            <a:headEnd/>
            <a:tailEnd/>
          </a:ln>
          <a:effectLst/>
        </p:spPr>
      </p:pic>
      <p:sp>
        <p:nvSpPr>
          <p:cNvPr id="3" name="Rectangle 2"/>
          <p:cNvSpPr/>
          <p:nvPr/>
        </p:nvSpPr>
        <p:spPr>
          <a:xfrm>
            <a:off x="457200" y="1219200"/>
            <a:ext cx="1803892" cy="369332"/>
          </a:xfrm>
          <a:prstGeom prst="rect">
            <a:avLst/>
          </a:prstGeom>
        </p:spPr>
        <p:txBody>
          <a:bodyPr wrap="none">
            <a:spAutoFit/>
          </a:bodyPr>
          <a:lstStyle/>
          <a:p>
            <a:r>
              <a:rPr lang="en-US" dirty="0"/>
              <a:t> </a:t>
            </a:r>
            <a:r>
              <a:rPr lang="en-US" dirty="0" err="1"/>
              <a:t>rolebinding.yaml</a:t>
            </a:r>
            <a:endParaRPr lang="en-US" dirty="0"/>
          </a:p>
        </p:txBody>
      </p:sp>
      <p:sp>
        <p:nvSpPr>
          <p:cNvPr id="4" name="Rectangle 3"/>
          <p:cNvSpPr/>
          <p:nvPr/>
        </p:nvSpPr>
        <p:spPr>
          <a:xfrm>
            <a:off x="914400" y="1828800"/>
            <a:ext cx="4572000" cy="3416320"/>
          </a:xfrm>
          <a:prstGeom prst="rect">
            <a:avLst/>
          </a:prstGeom>
        </p:spPr>
        <p:txBody>
          <a:bodyPr>
            <a:spAutoFit/>
          </a:bodyPr>
          <a:lstStyle/>
          <a:p>
            <a:r>
              <a:rPr lang="en-US" dirty="0" err="1"/>
              <a:t>apiVersion</a:t>
            </a:r>
            <a:r>
              <a:rPr lang="en-US" dirty="0"/>
              <a:t>: rbac.authorization.k8s.io/v1</a:t>
            </a:r>
          </a:p>
          <a:p>
            <a:r>
              <a:rPr lang="en-US" dirty="0"/>
              <a:t>kind: </a:t>
            </a:r>
            <a:r>
              <a:rPr lang="en-US" dirty="0" err="1"/>
              <a:t>ClusterRoleBinding</a:t>
            </a:r>
            <a:endParaRPr lang="en-US" dirty="0"/>
          </a:p>
          <a:p>
            <a:r>
              <a:rPr lang="en-US" dirty="0"/>
              <a:t>metadata:</a:t>
            </a:r>
          </a:p>
          <a:p>
            <a:r>
              <a:rPr lang="en-US" dirty="0"/>
              <a:t>    name: admin-user</a:t>
            </a:r>
          </a:p>
          <a:p>
            <a:r>
              <a:rPr lang="en-US" dirty="0" err="1"/>
              <a:t>roleRef</a:t>
            </a:r>
            <a:r>
              <a:rPr lang="en-US" dirty="0"/>
              <a:t>:</a:t>
            </a:r>
          </a:p>
          <a:p>
            <a:r>
              <a:rPr lang="en-US" dirty="0"/>
              <a:t>    </a:t>
            </a:r>
            <a:r>
              <a:rPr lang="en-US" dirty="0" err="1"/>
              <a:t>apiGroup</a:t>
            </a:r>
            <a:r>
              <a:rPr lang="en-US" dirty="0"/>
              <a:t>: rbac.authorization.k8s.io</a:t>
            </a:r>
          </a:p>
          <a:p>
            <a:r>
              <a:rPr lang="en-US" dirty="0"/>
              <a:t>    kind: </a:t>
            </a:r>
            <a:r>
              <a:rPr lang="en-US" dirty="0" err="1"/>
              <a:t>ClusterRole</a:t>
            </a:r>
            <a:endParaRPr lang="en-US" dirty="0"/>
          </a:p>
          <a:p>
            <a:r>
              <a:rPr lang="en-US" dirty="0"/>
              <a:t>    name: cluster-admin</a:t>
            </a:r>
          </a:p>
          <a:p>
            <a:r>
              <a:rPr lang="en-US" dirty="0"/>
              <a:t>subjects:</a:t>
            </a:r>
          </a:p>
          <a:p>
            <a:r>
              <a:rPr lang="en-US" dirty="0"/>
              <a:t>- kind: </a:t>
            </a:r>
            <a:r>
              <a:rPr lang="en-US" dirty="0" err="1"/>
              <a:t>ServiceAccount</a:t>
            </a:r>
            <a:endParaRPr lang="en-US" dirty="0"/>
          </a:p>
          <a:p>
            <a:r>
              <a:rPr lang="en-US" dirty="0"/>
              <a:t>  name: admin-user</a:t>
            </a:r>
          </a:p>
          <a:p>
            <a:r>
              <a:rPr lang="en-US" dirty="0"/>
              <a:t>  namespace: </a:t>
            </a:r>
            <a:r>
              <a:rPr lang="en-US" dirty="0" err="1"/>
              <a:t>kube</a:t>
            </a:r>
            <a:r>
              <a:rPr lang="en-US" dirty="0"/>
              <a:t>-system</a:t>
            </a:r>
          </a:p>
        </p:txBody>
      </p:sp>
      <p:sp>
        <p:nvSpPr>
          <p:cNvPr id="5" name="Rectangle 4"/>
          <p:cNvSpPr/>
          <p:nvPr/>
        </p:nvSpPr>
        <p:spPr>
          <a:xfrm>
            <a:off x="762000" y="5410200"/>
            <a:ext cx="3250057" cy="369332"/>
          </a:xfrm>
          <a:prstGeom prst="rect">
            <a:avLst/>
          </a:prstGeom>
        </p:spPr>
        <p:txBody>
          <a:bodyPr wrap="none">
            <a:spAutoFit/>
          </a:bodyPr>
          <a:lstStyle/>
          <a:p>
            <a:r>
              <a:rPr lang="en-US" dirty="0" err="1"/>
              <a:t>kubectl</a:t>
            </a:r>
            <a:r>
              <a:rPr lang="en-US" dirty="0"/>
              <a:t> apply -f </a:t>
            </a:r>
            <a:r>
              <a:rPr lang="en-US" dirty="0" err="1"/>
              <a:t>rolebinding.yaml</a:t>
            </a:r>
            <a:endParaRPr lang="en-US" dirty="0"/>
          </a:p>
        </p:txBody>
      </p:sp>
      <p:pic>
        <p:nvPicPr>
          <p:cNvPr id="7171" name="Picture 3"/>
          <p:cNvPicPr>
            <a:picLocks noChangeAspect="1" noChangeArrowheads="1"/>
          </p:cNvPicPr>
          <p:nvPr/>
        </p:nvPicPr>
        <p:blipFill>
          <a:blip r:embed="rId3"/>
          <a:srcRect/>
          <a:stretch>
            <a:fillRect/>
          </a:stretch>
        </p:blipFill>
        <p:spPr bwMode="auto">
          <a:xfrm>
            <a:off x="762000" y="5943600"/>
            <a:ext cx="8096250" cy="5715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458200" cy="646331"/>
          </a:xfrm>
          <a:prstGeom prst="rect">
            <a:avLst/>
          </a:prstGeom>
        </p:spPr>
        <p:txBody>
          <a:bodyPr wrap="square">
            <a:spAutoFit/>
          </a:bodyPr>
          <a:lstStyle/>
          <a:p>
            <a:r>
              <a:rPr lang="en-US" dirty="0"/>
              <a:t> </a:t>
            </a:r>
            <a:r>
              <a:rPr lang="en-US" dirty="0" err="1"/>
              <a:t>kubectl</a:t>
            </a:r>
            <a:r>
              <a:rPr lang="en-US" dirty="0"/>
              <a:t> -n </a:t>
            </a:r>
            <a:r>
              <a:rPr lang="en-US" dirty="0" err="1"/>
              <a:t>kube</a:t>
            </a:r>
            <a:r>
              <a:rPr lang="en-US" dirty="0"/>
              <a:t>-system describe secret $(</a:t>
            </a:r>
            <a:r>
              <a:rPr lang="en-US" dirty="0" err="1"/>
              <a:t>kubectl</a:t>
            </a:r>
            <a:r>
              <a:rPr lang="en-US" dirty="0"/>
              <a:t> -n </a:t>
            </a:r>
            <a:r>
              <a:rPr lang="en-US" dirty="0" err="1"/>
              <a:t>kube</a:t>
            </a:r>
            <a:r>
              <a:rPr lang="en-US" dirty="0"/>
              <a:t>   -system get secret | </a:t>
            </a:r>
            <a:r>
              <a:rPr lang="en-US" dirty="0" err="1"/>
              <a:t>grep</a:t>
            </a:r>
            <a:r>
              <a:rPr lang="en-US" dirty="0"/>
              <a:t> admin-user | </a:t>
            </a:r>
            <a:r>
              <a:rPr lang="en-US" dirty="0" err="1"/>
              <a:t>awk</a:t>
            </a:r>
            <a:r>
              <a:rPr lang="en-US" dirty="0"/>
              <a:t> '{print $1}’)</a:t>
            </a:r>
          </a:p>
        </p:txBody>
      </p:sp>
      <p:sp>
        <p:nvSpPr>
          <p:cNvPr id="3" name="Rectangle 2"/>
          <p:cNvSpPr/>
          <p:nvPr/>
        </p:nvSpPr>
        <p:spPr>
          <a:xfrm>
            <a:off x="381000" y="152400"/>
            <a:ext cx="3128036" cy="369332"/>
          </a:xfrm>
          <a:prstGeom prst="rect">
            <a:avLst/>
          </a:prstGeom>
        </p:spPr>
        <p:txBody>
          <a:bodyPr wrap="none">
            <a:spAutoFit/>
          </a:bodyPr>
          <a:lstStyle/>
          <a:p>
            <a:r>
              <a:rPr lang="en-US" b="1" dirty="0"/>
              <a:t>Pull the admin-user secret key:</a:t>
            </a:r>
          </a:p>
        </p:txBody>
      </p:sp>
      <p:pic>
        <p:nvPicPr>
          <p:cNvPr id="8194" name="Picture 2"/>
          <p:cNvPicPr>
            <a:picLocks noChangeAspect="1" noChangeArrowheads="1"/>
          </p:cNvPicPr>
          <p:nvPr/>
        </p:nvPicPr>
        <p:blipFill>
          <a:blip r:embed="rId2"/>
          <a:srcRect/>
          <a:stretch>
            <a:fillRect/>
          </a:stretch>
        </p:blipFill>
        <p:spPr bwMode="auto">
          <a:xfrm>
            <a:off x="609600" y="1371600"/>
            <a:ext cx="8305800" cy="1904151"/>
          </a:xfrm>
          <a:prstGeom prst="rect">
            <a:avLst/>
          </a:prstGeom>
          <a:noFill/>
          <a:ln w="9525">
            <a:noFill/>
            <a:miter lim="800000"/>
            <a:headEnd/>
            <a:tailEnd/>
          </a:ln>
          <a:effectLst/>
        </p:spPr>
      </p:pic>
      <p:sp>
        <p:nvSpPr>
          <p:cNvPr id="5" name="Rectangle 4"/>
          <p:cNvSpPr/>
          <p:nvPr/>
        </p:nvSpPr>
        <p:spPr>
          <a:xfrm>
            <a:off x="457200" y="3505200"/>
            <a:ext cx="2916761" cy="369332"/>
          </a:xfrm>
          <a:prstGeom prst="rect">
            <a:avLst/>
          </a:prstGeom>
        </p:spPr>
        <p:txBody>
          <a:bodyPr wrap="none">
            <a:spAutoFit/>
          </a:bodyPr>
          <a:lstStyle/>
          <a:p>
            <a:r>
              <a:rPr lang="en-US" b="1" dirty="0"/>
              <a:t>Allow out side of the cluster </a:t>
            </a:r>
            <a:endParaRPr lang="en-US" dirty="0"/>
          </a:p>
        </p:txBody>
      </p:sp>
      <p:sp>
        <p:nvSpPr>
          <p:cNvPr id="6" name="Rectangle 5"/>
          <p:cNvSpPr/>
          <p:nvPr/>
        </p:nvSpPr>
        <p:spPr>
          <a:xfrm>
            <a:off x="685800" y="3962400"/>
            <a:ext cx="8001000" cy="369332"/>
          </a:xfrm>
          <a:prstGeom prst="rect">
            <a:avLst/>
          </a:prstGeom>
        </p:spPr>
        <p:txBody>
          <a:bodyPr wrap="square">
            <a:spAutoFit/>
          </a:bodyPr>
          <a:lstStyle/>
          <a:p>
            <a:r>
              <a:rPr lang="en-US" dirty="0" err="1"/>
              <a:t>nohup</a:t>
            </a:r>
            <a:r>
              <a:rPr lang="en-US" dirty="0"/>
              <a:t> </a:t>
            </a:r>
            <a:r>
              <a:rPr lang="en-US" dirty="0" err="1"/>
              <a:t>kubectl</a:t>
            </a:r>
            <a:r>
              <a:rPr lang="en-US" dirty="0"/>
              <a:t> proxy --address 0.0.0.0 --accept-hosts '.*' &amp;</a:t>
            </a:r>
          </a:p>
        </p:txBody>
      </p:sp>
      <p:sp>
        <p:nvSpPr>
          <p:cNvPr id="7" name="Rectangle 6"/>
          <p:cNvSpPr/>
          <p:nvPr/>
        </p:nvSpPr>
        <p:spPr>
          <a:xfrm>
            <a:off x="457200" y="4800600"/>
            <a:ext cx="8077200" cy="369332"/>
          </a:xfrm>
          <a:prstGeom prst="rect">
            <a:avLst/>
          </a:prstGeom>
        </p:spPr>
        <p:txBody>
          <a:bodyPr wrap="square">
            <a:spAutoFit/>
          </a:bodyPr>
          <a:lstStyle/>
          <a:p>
            <a:r>
              <a:rPr lang="en-US" dirty="0" err="1"/>
              <a:t>kubectl</a:t>
            </a:r>
            <a:r>
              <a:rPr lang="en-US" dirty="0"/>
              <a:t> -n </a:t>
            </a:r>
            <a:r>
              <a:rPr lang="en-US" dirty="0" err="1"/>
              <a:t>kube</a:t>
            </a:r>
            <a:r>
              <a:rPr lang="en-US" dirty="0"/>
              <a:t>-system get service </a:t>
            </a:r>
            <a:r>
              <a:rPr lang="en-US" dirty="0" err="1"/>
              <a:t>kubernetes</a:t>
            </a:r>
            <a:r>
              <a:rPr lang="en-US" dirty="0"/>
              <a:t>-dashboard</a:t>
            </a:r>
          </a:p>
        </p:txBody>
      </p:sp>
      <p:sp>
        <p:nvSpPr>
          <p:cNvPr id="8" name="Rectangle 7"/>
          <p:cNvSpPr/>
          <p:nvPr/>
        </p:nvSpPr>
        <p:spPr>
          <a:xfrm>
            <a:off x="457200" y="4419600"/>
            <a:ext cx="4490012" cy="369332"/>
          </a:xfrm>
          <a:prstGeom prst="rect">
            <a:avLst/>
          </a:prstGeom>
        </p:spPr>
        <p:txBody>
          <a:bodyPr wrap="none">
            <a:spAutoFit/>
          </a:bodyPr>
          <a:lstStyle/>
          <a:p>
            <a:r>
              <a:rPr lang="en-US" b="1" dirty="0"/>
              <a:t>To Access dash board , type </a:t>
            </a:r>
            <a:r>
              <a:rPr lang="en-US" b="1" dirty="0" err="1"/>
              <a:t>shoud</a:t>
            </a:r>
            <a:r>
              <a:rPr lang="en-US" b="1" dirty="0"/>
              <a:t>  </a:t>
            </a:r>
            <a:r>
              <a:rPr lang="en-US" b="1" dirty="0" err="1"/>
              <a:t>nodeport</a:t>
            </a:r>
            <a:r>
              <a:rPr lang="en-US" b="1" dirty="0"/>
              <a:t> </a:t>
            </a:r>
            <a:endParaRPr lang="en-US" dirty="0"/>
          </a:p>
        </p:txBody>
      </p:sp>
      <p:pic>
        <p:nvPicPr>
          <p:cNvPr id="8195" name="Picture 3"/>
          <p:cNvPicPr>
            <a:picLocks noChangeAspect="1" noChangeArrowheads="1"/>
          </p:cNvPicPr>
          <p:nvPr/>
        </p:nvPicPr>
        <p:blipFill>
          <a:blip r:embed="rId3"/>
          <a:srcRect/>
          <a:stretch>
            <a:fillRect/>
          </a:stretch>
        </p:blipFill>
        <p:spPr bwMode="auto">
          <a:xfrm>
            <a:off x="533400" y="5486400"/>
            <a:ext cx="8458200" cy="61343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 y="1219200"/>
            <a:ext cx="9067800" cy="5181600"/>
          </a:xfrm>
          <a:prstGeom prst="rect">
            <a:avLst/>
          </a:prstGeom>
          <a:noFill/>
          <a:ln w="9525">
            <a:noFill/>
            <a:miter lim="800000"/>
            <a:headEnd/>
            <a:tailEnd/>
          </a:ln>
          <a:effectLst/>
        </p:spPr>
      </p:pic>
      <p:sp>
        <p:nvSpPr>
          <p:cNvPr id="12" name="Rectangle 11"/>
          <p:cNvSpPr/>
          <p:nvPr/>
        </p:nvSpPr>
        <p:spPr>
          <a:xfrm>
            <a:off x="2057400" y="304800"/>
            <a:ext cx="5334000" cy="584775"/>
          </a:xfrm>
          <a:prstGeom prst="rect">
            <a:avLst/>
          </a:prstGeom>
        </p:spPr>
        <p:txBody>
          <a:bodyPr wrap="square">
            <a:spAutoFit/>
          </a:bodyPr>
          <a:lstStyle/>
          <a:p>
            <a:pPr fontAlgn="base"/>
            <a:r>
              <a:rPr lang="en-US" sz="3200" b="1" dirty="0" err="1"/>
              <a:t>Kubernetes</a:t>
            </a:r>
            <a:r>
              <a:rPr lang="en-US" sz="3200" b="1" dirty="0"/>
              <a:t> </a:t>
            </a:r>
            <a:r>
              <a:rPr lang="en-US" sz="3200" b="1" dirty="0" err="1"/>
              <a:t>vs</a:t>
            </a:r>
            <a:r>
              <a:rPr lang="en-US" sz="3200" b="1" dirty="0"/>
              <a:t> </a:t>
            </a:r>
            <a:r>
              <a:rPr lang="en-US" sz="3200" b="1" dirty="0" err="1"/>
              <a:t>Docker</a:t>
            </a:r>
            <a:r>
              <a:rPr lang="en-US" sz="3200" b="1" dirty="0"/>
              <a:t> Swarm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6516079" cy="369332"/>
          </a:xfrm>
          <a:prstGeom prst="rect">
            <a:avLst/>
          </a:prstGeom>
        </p:spPr>
        <p:txBody>
          <a:bodyPr wrap="none">
            <a:spAutoFit/>
          </a:bodyPr>
          <a:lstStyle/>
          <a:p>
            <a:r>
              <a:rPr lang="en-US" b="1" dirty="0"/>
              <a:t>Modify the </a:t>
            </a:r>
            <a:r>
              <a:rPr lang="en-US" b="1" dirty="0" err="1"/>
              <a:t>kubernetes</a:t>
            </a:r>
            <a:r>
              <a:rPr lang="en-US" b="1" dirty="0"/>
              <a:t>-dashboard to change </a:t>
            </a:r>
            <a:r>
              <a:rPr lang="en-US" b="1" dirty="0" err="1"/>
              <a:t>clusterip</a:t>
            </a:r>
            <a:r>
              <a:rPr lang="en-US" b="1" dirty="0"/>
              <a:t> to </a:t>
            </a:r>
            <a:r>
              <a:rPr lang="en-US" b="1" dirty="0" err="1"/>
              <a:t>nodeport</a:t>
            </a:r>
            <a:r>
              <a:rPr lang="en-US" b="1" dirty="0"/>
              <a:t> </a:t>
            </a:r>
            <a:endParaRPr lang="en-US" dirty="0"/>
          </a:p>
        </p:txBody>
      </p:sp>
      <p:sp>
        <p:nvSpPr>
          <p:cNvPr id="3" name="Rectangle 2"/>
          <p:cNvSpPr/>
          <p:nvPr/>
        </p:nvSpPr>
        <p:spPr>
          <a:xfrm>
            <a:off x="685800" y="914400"/>
            <a:ext cx="8001000" cy="369332"/>
          </a:xfrm>
          <a:prstGeom prst="rect">
            <a:avLst/>
          </a:prstGeom>
        </p:spPr>
        <p:txBody>
          <a:bodyPr wrap="square">
            <a:spAutoFit/>
          </a:bodyPr>
          <a:lstStyle/>
          <a:p>
            <a:r>
              <a:rPr lang="en-US" dirty="0" err="1"/>
              <a:t>kubectl</a:t>
            </a:r>
            <a:r>
              <a:rPr lang="en-US" dirty="0"/>
              <a:t> -n </a:t>
            </a:r>
            <a:r>
              <a:rPr lang="en-US" dirty="0" err="1"/>
              <a:t>kube</a:t>
            </a:r>
            <a:r>
              <a:rPr lang="en-US" dirty="0"/>
              <a:t>-system edit service </a:t>
            </a:r>
            <a:r>
              <a:rPr lang="en-US" dirty="0" err="1"/>
              <a:t>kubernetes</a:t>
            </a:r>
            <a:r>
              <a:rPr lang="en-US" dirty="0"/>
              <a:t>-dashboard</a:t>
            </a:r>
          </a:p>
        </p:txBody>
      </p:sp>
      <p:pic>
        <p:nvPicPr>
          <p:cNvPr id="9218" name="Picture 2"/>
          <p:cNvPicPr>
            <a:picLocks noChangeAspect="1" noChangeArrowheads="1"/>
          </p:cNvPicPr>
          <p:nvPr/>
        </p:nvPicPr>
        <p:blipFill>
          <a:blip r:embed="rId2"/>
          <a:srcRect/>
          <a:stretch>
            <a:fillRect/>
          </a:stretch>
        </p:blipFill>
        <p:spPr bwMode="auto">
          <a:xfrm>
            <a:off x="762000" y="1524000"/>
            <a:ext cx="3838222" cy="762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876800" y="1524000"/>
            <a:ext cx="3571875" cy="781126"/>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323850" y="2962356"/>
            <a:ext cx="8286750" cy="695244"/>
          </a:xfrm>
          <a:prstGeom prst="rect">
            <a:avLst/>
          </a:prstGeom>
          <a:noFill/>
          <a:ln w="9525">
            <a:noFill/>
            <a:miter lim="800000"/>
            <a:headEnd/>
            <a:tailEnd/>
          </a:ln>
          <a:effectLst/>
        </p:spPr>
      </p:pic>
      <p:sp>
        <p:nvSpPr>
          <p:cNvPr id="7" name="Rectangle 6"/>
          <p:cNvSpPr/>
          <p:nvPr/>
        </p:nvSpPr>
        <p:spPr>
          <a:xfrm>
            <a:off x="381000" y="2450068"/>
            <a:ext cx="746230" cy="369332"/>
          </a:xfrm>
          <a:prstGeom prst="rect">
            <a:avLst/>
          </a:prstGeom>
        </p:spPr>
        <p:txBody>
          <a:bodyPr wrap="none">
            <a:spAutoFit/>
          </a:bodyPr>
          <a:lstStyle/>
          <a:p>
            <a:r>
              <a:rPr lang="en-US" b="1" dirty="0"/>
              <a:t>Verify</a:t>
            </a:r>
            <a:endParaRPr lang="en-US" dirty="0"/>
          </a:p>
        </p:txBody>
      </p:sp>
      <p:sp>
        <p:nvSpPr>
          <p:cNvPr id="8" name="Rectangle 7"/>
          <p:cNvSpPr/>
          <p:nvPr/>
        </p:nvSpPr>
        <p:spPr>
          <a:xfrm>
            <a:off x="304800" y="4114800"/>
            <a:ext cx="5744521" cy="369332"/>
          </a:xfrm>
          <a:prstGeom prst="rect">
            <a:avLst/>
          </a:prstGeom>
        </p:spPr>
        <p:txBody>
          <a:bodyPr wrap="none">
            <a:spAutoFit/>
          </a:bodyPr>
          <a:lstStyle/>
          <a:p>
            <a:r>
              <a:rPr lang="en-US" b="1" dirty="0"/>
              <a:t>Access the dashboard </a:t>
            </a:r>
            <a:r>
              <a:rPr lang="en-US" b="1" dirty="0">
                <a:sym typeface="Wingdings" pitchFamily="2" charset="2"/>
              </a:rPr>
              <a:t> https://masterip:dashboard-port</a:t>
            </a:r>
            <a:endParaRPr lang="en-US" dirty="0"/>
          </a:p>
        </p:txBody>
      </p:sp>
      <p:sp>
        <p:nvSpPr>
          <p:cNvPr id="9" name="Rectangle 8"/>
          <p:cNvSpPr/>
          <p:nvPr/>
        </p:nvSpPr>
        <p:spPr>
          <a:xfrm>
            <a:off x="685800" y="4572000"/>
            <a:ext cx="2898422" cy="369332"/>
          </a:xfrm>
          <a:prstGeom prst="rect">
            <a:avLst/>
          </a:prstGeom>
        </p:spPr>
        <p:txBody>
          <a:bodyPr wrap="none">
            <a:spAutoFit/>
          </a:bodyPr>
          <a:lstStyle/>
          <a:p>
            <a:r>
              <a:rPr lang="en-US" dirty="0"/>
              <a:t>https://13.126.159.43:32682</a:t>
            </a:r>
          </a:p>
        </p:txBody>
      </p:sp>
      <p:sp>
        <p:nvSpPr>
          <p:cNvPr id="10" name="Rectangle 9"/>
          <p:cNvSpPr/>
          <p:nvPr/>
        </p:nvSpPr>
        <p:spPr>
          <a:xfrm>
            <a:off x="457200" y="5257800"/>
            <a:ext cx="5962530" cy="369332"/>
          </a:xfrm>
          <a:prstGeom prst="rect">
            <a:avLst/>
          </a:prstGeom>
        </p:spPr>
        <p:txBody>
          <a:bodyPr wrap="none">
            <a:spAutoFit/>
          </a:bodyPr>
          <a:lstStyle/>
          <a:p>
            <a:r>
              <a:rPr lang="en-US" dirty="0"/>
              <a:t>Chrome will block due to security reasons, open with </a:t>
            </a:r>
            <a:r>
              <a:rPr lang="en-US" dirty="0" err="1"/>
              <a:t>firefox</a:t>
            </a:r>
            <a:r>
              <a:rPr 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8770927" cy="646331"/>
          </a:xfrm>
          <a:prstGeom prst="rect">
            <a:avLst/>
          </a:prstGeom>
        </p:spPr>
        <p:txBody>
          <a:bodyPr wrap="none">
            <a:spAutoFit/>
          </a:bodyPr>
          <a:lstStyle/>
          <a:p>
            <a:r>
              <a:rPr lang="en-US" dirty="0"/>
              <a:t>It will ask the user token, when trying to open dash board, enter the token which generated</a:t>
            </a:r>
          </a:p>
          <a:p>
            <a:r>
              <a:rPr lang="en-US" dirty="0"/>
              <a:t>Earlier for the user cluster-admin </a:t>
            </a:r>
          </a:p>
        </p:txBody>
      </p:sp>
      <p:sp>
        <p:nvSpPr>
          <p:cNvPr id="4" name="Rectangle 3"/>
          <p:cNvSpPr/>
          <p:nvPr/>
        </p:nvSpPr>
        <p:spPr>
          <a:xfrm>
            <a:off x="381000" y="1411069"/>
            <a:ext cx="8077200" cy="646331"/>
          </a:xfrm>
          <a:prstGeom prst="rect">
            <a:avLst/>
          </a:prstGeom>
        </p:spPr>
        <p:txBody>
          <a:bodyPr wrap="square">
            <a:spAutoFit/>
          </a:bodyPr>
          <a:lstStyle/>
          <a:p>
            <a:r>
              <a:rPr lang="en-US" dirty="0" err="1"/>
              <a:t>kubectl</a:t>
            </a:r>
            <a:r>
              <a:rPr lang="en-US" dirty="0"/>
              <a:t> -n </a:t>
            </a:r>
            <a:r>
              <a:rPr lang="en-US" dirty="0" err="1"/>
              <a:t>kube</a:t>
            </a:r>
            <a:r>
              <a:rPr lang="en-US" dirty="0"/>
              <a:t>-system describe secret $(</a:t>
            </a:r>
            <a:r>
              <a:rPr lang="en-US" dirty="0" err="1"/>
              <a:t>kubectl</a:t>
            </a:r>
            <a:r>
              <a:rPr lang="en-US" dirty="0"/>
              <a:t> -n </a:t>
            </a:r>
            <a:r>
              <a:rPr lang="en-US" dirty="0" err="1"/>
              <a:t>kube</a:t>
            </a:r>
            <a:r>
              <a:rPr lang="en-US" dirty="0"/>
              <a:t>-system get secret | </a:t>
            </a:r>
            <a:r>
              <a:rPr lang="en-US" dirty="0" err="1"/>
              <a:t>grep</a:t>
            </a:r>
            <a:r>
              <a:rPr lang="en-US" dirty="0"/>
              <a:t> admin-user | </a:t>
            </a:r>
            <a:r>
              <a:rPr lang="en-US" dirty="0" err="1"/>
              <a:t>awk</a:t>
            </a:r>
            <a:r>
              <a:rPr lang="en-US" dirty="0"/>
              <a:t> '{print $1}')</a:t>
            </a:r>
          </a:p>
        </p:txBody>
      </p:sp>
      <p:sp>
        <p:nvSpPr>
          <p:cNvPr id="5" name="Rectangle 4"/>
          <p:cNvSpPr/>
          <p:nvPr/>
        </p:nvSpPr>
        <p:spPr>
          <a:xfrm>
            <a:off x="304800" y="990600"/>
            <a:ext cx="1522661" cy="369332"/>
          </a:xfrm>
          <a:prstGeom prst="rect">
            <a:avLst/>
          </a:prstGeom>
        </p:spPr>
        <p:txBody>
          <a:bodyPr wrap="none">
            <a:spAutoFit/>
          </a:bodyPr>
          <a:lstStyle/>
          <a:p>
            <a:r>
              <a:rPr lang="en-US" b="1" dirty="0"/>
              <a:t>To get token :</a:t>
            </a:r>
            <a:r>
              <a:rPr lang="en-US" dirty="0"/>
              <a:t> </a:t>
            </a:r>
          </a:p>
        </p:txBody>
      </p:sp>
      <p:pic>
        <p:nvPicPr>
          <p:cNvPr id="6" name="Picture 2"/>
          <p:cNvPicPr>
            <a:picLocks noChangeAspect="1" noChangeArrowheads="1"/>
          </p:cNvPicPr>
          <p:nvPr/>
        </p:nvPicPr>
        <p:blipFill>
          <a:blip r:embed="rId2"/>
          <a:srcRect/>
          <a:stretch>
            <a:fillRect/>
          </a:stretch>
        </p:blipFill>
        <p:spPr bwMode="auto">
          <a:xfrm>
            <a:off x="1143000" y="2209800"/>
            <a:ext cx="6619875" cy="4343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52400" y="457200"/>
            <a:ext cx="8686800" cy="277177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05000"/>
            <a:ext cx="8382000" cy="2308324"/>
          </a:xfrm>
          <a:prstGeom prst="rect">
            <a:avLst/>
          </a:prstGeom>
        </p:spPr>
        <p:txBody>
          <a:bodyPr wrap="square">
            <a:spAutoFit/>
          </a:bodyPr>
          <a:lstStyle/>
          <a:p>
            <a:r>
              <a:rPr lang="en-US" dirty="0" err="1"/>
              <a:t>kubectl</a:t>
            </a:r>
            <a:r>
              <a:rPr lang="en-US" dirty="0"/>
              <a:t> delete deployment </a:t>
            </a:r>
            <a:r>
              <a:rPr lang="en-US" dirty="0" err="1"/>
              <a:t>kubernetes</a:t>
            </a:r>
            <a:r>
              <a:rPr lang="en-US" dirty="0"/>
              <a:t>-dashboard --namespace=</a:t>
            </a:r>
            <a:r>
              <a:rPr lang="en-US" dirty="0" err="1"/>
              <a:t>kube</a:t>
            </a:r>
            <a:r>
              <a:rPr lang="en-US" dirty="0"/>
              <a:t>-system </a:t>
            </a:r>
          </a:p>
          <a:p>
            <a:r>
              <a:rPr lang="en-US" dirty="0" err="1"/>
              <a:t>kubectl</a:t>
            </a:r>
            <a:r>
              <a:rPr lang="en-US" dirty="0"/>
              <a:t> delete service </a:t>
            </a:r>
            <a:r>
              <a:rPr lang="en-US" dirty="0" err="1"/>
              <a:t>kubernetes</a:t>
            </a:r>
            <a:r>
              <a:rPr lang="en-US" dirty="0"/>
              <a:t>-dashboard  --namespace=</a:t>
            </a:r>
            <a:r>
              <a:rPr lang="en-US" dirty="0" err="1"/>
              <a:t>kube</a:t>
            </a:r>
            <a:r>
              <a:rPr lang="en-US" dirty="0"/>
              <a:t>-system </a:t>
            </a:r>
          </a:p>
          <a:p>
            <a:r>
              <a:rPr lang="en-US" dirty="0" err="1"/>
              <a:t>kubectl</a:t>
            </a:r>
            <a:r>
              <a:rPr lang="en-US" dirty="0"/>
              <a:t> delete role </a:t>
            </a:r>
            <a:r>
              <a:rPr lang="en-US" dirty="0" err="1"/>
              <a:t>kubernetes</a:t>
            </a:r>
            <a:r>
              <a:rPr lang="en-US" dirty="0"/>
              <a:t>-dashboard-minimal --namespace=</a:t>
            </a:r>
            <a:r>
              <a:rPr lang="en-US" dirty="0" err="1"/>
              <a:t>kube</a:t>
            </a:r>
            <a:r>
              <a:rPr lang="en-US" dirty="0"/>
              <a:t>-system </a:t>
            </a:r>
          </a:p>
          <a:p>
            <a:r>
              <a:rPr lang="en-US" dirty="0" err="1"/>
              <a:t>kubectl</a:t>
            </a:r>
            <a:r>
              <a:rPr lang="en-US" dirty="0"/>
              <a:t> delete </a:t>
            </a:r>
            <a:r>
              <a:rPr lang="en-US" dirty="0" err="1"/>
              <a:t>rolebinding</a:t>
            </a:r>
            <a:r>
              <a:rPr lang="en-US" dirty="0"/>
              <a:t> </a:t>
            </a:r>
            <a:r>
              <a:rPr lang="en-US" dirty="0" err="1"/>
              <a:t>kubernetes</a:t>
            </a:r>
            <a:r>
              <a:rPr lang="en-US" dirty="0"/>
              <a:t>-dashboard-minimal --namespace=</a:t>
            </a:r>
            <a:r>
              <a:rPr lang="en-US" dirty="0" err="1"/>
              <a:t>kube</a:t>
            </a:r>
            <a:r>
              <a:rPr lang="en-US" dirty="0"/>
              <a:t>-system</a:t>
            </a:r>
          </a:p>
          <a:p>
            <a:r>
              <a:rPr lang="en-US" dirty="0" err="1"/>
              <a:t>kubectl</a:t>
            </a:r>
            <a:r>
              <a:rPr lang="en-US" dirty="0"/>
              <a:t> delete </a:t>
            </a:r>
            <a:r>
              <a:rPr lang="en-US" dirty="0" err="1"/>
              <a:t>sa</a:t>
            </a:r>
            <a:r>
              <a:rPr lang="en-US" dirty="0"/>
              <a:t> </a:t>
            </a:r>
            <a:r>
              <a:rPr lang="en-US" dirty="0" err="1"/>
              <a:t>kubernetes</a:t>
            </a:r>
            <a:r>
              <a:rPr lang="en-US" dirty="0"/>
              <a:t>-dashboard --namespace=</a:t>
            </a:r>
            <a:r>
              <a:rPr lang="en-US" dirty="0" err="1"/>
              <a:t>kube</a:t>
            </a:r>
            <a:r>
              <a:rPr lang="en-US" dirty="0"/>
              <a:t>-system </a:t>
            </a:r>
          </a:p>
          <a:p>
            <a:r>
              <a:rPr lang="en-US" dirty="0" err="1"/>
              <a:t>kubectl</a:t>
            </a:r>
            <a:r>
              <a:rPr lang="en-US" dirty="0"/>
              <a:t> delete secret </a:t>
            </a:r>
            <a:r>
              <a:rPr lang="en-US" dirty="0" err="1"/>
              <a:t>kubernetes</a:t>
            </a:r>
            <a:r>
              <a:rPr lang="en-US" dirty="0"/>
              <a:t>-dashboard-</a:t>
            </a:r>
            <a:r>
              <a:rPr lang="en-US" dirty="0" err="1"/>
              <a:t>certs</a:t>
            </a:r>
            <a:r>
              <a:rPr lang="en-US" dirty="0"/>
              <a:t> --namespace=</a:t>
            </a:r>
            <a:r>
              <a:rPr lang="en-US" dirty="0" err="1"/>
              <a:t>kube</a:t>
            </a:r>
            <a:r>
              <a:rPr lang="en-US" dirty="0"/>
              <a:t>-system</a:t>
            </a:r>
          </a:p>
          <a:p>
            <a:r>
              <a:rPr lang="en-US" dirty="0" err="1"/>
              <a:t>kubectl</a:t>
            </a:r>
            <a:r>
              <a:rPr lang="en-US" dirty="0"/>
              <a:t> delete secret </a:t>
            </a:r>
            <a:r>
              <a:rPr lang="en-US" dirty="0" err="1"/>
              <a:t>kubernetes</a:t>
            </a:r>
            <a:r>
              <a:rPr lang="en-US" dirty="0"/>
              <a:t>-dashboard-key-holder --namespace=</a:t>
            </a:r>
            <a:r>
              <a:rPr lang="en-US" dirty="0" err="1"/>
              <a:t>kube</a:t>
            </a:r>
            <a:r>
              <a:rPr lang="en-US" dirty="0"/>
              <a:t>-system</a:t>
            </a:r>
          </a:p>
          <a:p>
            <a:r>
              <a:rPr lang="en-US" dirty="0" err="1"/>
              <a:t>kubectl</a:t>
            </a:r>
            <a:r>
              <a:rPr lang="en-US" dirty="0"/>
              <a:t> delete </a:t>
            </a:r>
            <a:r>
              <a:rPr lang="en-US" dirty="0" err="1"/>
              <a:t>sa</a:t>
            </a:r>
            <a:r>
              <a:rPr lang="en-US" dirty="0"/>
              <a:t> admin-user -n </a:t>
            </a:r>
            <a:r>
              <a:rPr lang="en-US" dirty="0" err="1"/>
              <a:t>kube</a:t>
            </a:r>
            <a:r>
              <a:rPr lang="en-US" dirty="0"/>
              <a:t>-system</a:t>
            </a:r>
          </a:p>
        </p:txBody>
      </p:sp>
      <p:sp>
        <p:nvSpPr>
          <p:cNvPr id="4" name="Rectangle 3"/>
          <p:cNvSpPr/>
          <p:nvPr/>
        </p:nvSpPr>
        <p:spPr>
          <a:xfrm>
            <a:off x="228600" y="1371600"/>
            <a:ext cx="1887183" cy="369332"/>
          </a:xfrm>
          <a:prstGeom prst="rect">
            <a:avLst/>
          </a:prstGeom>
        </p:spPr>
        <p:txBody>
          <a:bodyPr wrap="none">
            <a:spAutoFit/>
          </a:bodyPr>
          <a:lstStyle/>
          <a:p>
            <a:r>
              <a:rPr lang="en-US" b="1" dirty="0"/>
              <a:t>Delete Resources:</a:t>
            </a:r>
          </a:p>
        </p:txBody>
      </p:sp>
      <p:sp>
        <p:nvSpPr>
          <p:cNvPr id="6" name="Rectangle 5"/>
          <p:cNvSpPr/>
          <p:nvPr/>
        </p:nvSpPr>
        <p:spPr>
          <a:xfrm>
            <a:off x="304800" y="609600"/>
            <a:ext cx="8534400" cy="646331"/>
          </a:xfrm>
          <a:prstGeom prst="rect">
            <a:avLst/>
          </a:prstGeom>
        </p:spPr>
        <p:txBody>
          <a:bodyPr wrap="square">
            <a:spAutoFit/>
          </a:bodyPr>
          <a:lstStyle/>
          <a:p>
            <a:r>
              <a:rPr lang="en-US" dirty="0" err="1"/>
              <a:t>kubectl</a:t>
            </a:r>
            <a:r>
              <a:rPr lang="en-US" dirty="0"/>
              <a:t> get </a:t>
            </a:r>
            <a:r>
              <a:rPr lang="en-US" dirty="0" err="1"/>
              <a:t>secret,sa,role,rolebinding,services,deployments</a:t>
            </a:r>
            <a:r>
              <a:rPr lang="en-US" dirty="0"/>
              <a:t> --namespace=</a:t>
            </a:r>
            <a:r>
              <a:rPr lang="en-US" dirty="0" err="1"/>
              <a:t>kube</a:t>
            </a:r>
            <a:r>
              <a:rPr lang="en-US" dirty="0"/>
              <a:t>-system | </a:t>
            </a:r>
            <a:r>
              <a:rPr lang="en-US" dirty="0" err="1"/>
              <a:t>grep</a:t>
            </a:r>
            <a:r>
              <a:rPr lang="en-US" dirty="0"/>
              <a:t> dashboard</a:t>
            </a:r>
          </a:p>
        </p:txBody>
      </p:sp>
      <p:sp>
        <p:nvSpPr>
          <p:cNvPr id="7" name="Rectangle 6"/>
          <p:cNvSpPr/>
          <p:nvPr/>
        </p:nvSpPr>
        <p:spPr>
          <a:xfrm>
            <a:off x="228600" y="152400"/>
            <a:ext cx="1640064" cy="369332"/>
          </a:xfrm>
          <a:prstGeom prst="rect">
            <a:avLst/>
          </a:prstGeom>
        </p:spPr>
        <p:txBody>
          <a:bodyPr wrap="none">
            <a:spAutoFit/>
          </a:bodyPr>
          <a:lstStyle/>
          <a:p>
            <a:r>
              <a:rPr lang="en-US" b="1" dirty="0"/>
              <a:t>Resources Info:</a:t>
            </a:r>
          </a:p>
        </p:txBody>
      </p:sp>
      <p:sp>
        <p:nvSpPr>
          <p:cNvPr id="8" name="Rectangle 7"/>
          <p:cNvSpPr/>
          <p:nvPr/>
        </p:nvSpPr>
        <p:spPr>
          <a:xfrm>
            <a:off x="533400" y="5715000"/>
            <a:ext cx="3342775" cy="369332"/>
          </a:xfrm>
          <a:prstGeom prst="rect">
            <a:avLst/>
          </a:prstGeom>
        </p:spPr>
        <p:txBody>
          <a:bodyPr wrap="none">
            <a:spAutoFit/>
          </a:bodyPr>
          <a:lstStyle/>
          <a:p>
            <a:r>
              <a:rPr lang="en-US" dirty="0">
                <a:hlinkClick r:id="rId2"/>
              </a:rPr>
              <a:t>https://gist.github.com/chukaofili</a:t>
            </a:r>
            <a:endParaRPr lang="en-US" dirty="0"/>
          </a:p>
        </p:txBody>
      </p:sp>
      <p:sp>
        <p:nvSpPr>
          <p:cNvPr id="9" name="Rectangle 8"/>
          <p:cNvSpPr/>
          <p:nvPr/>
        </p:nvSpPr>
        <p:spPr>
          <a:xfrm>
            <a:off x="533400" y="5257800"/>
            <a:ext cx="4200381" cy="369332"/>
          </a:xfrm>
          <a:prstGeom prst="rect">
            <a:avLst/>
          </a:prstGeom>
        </p:spPr>
        <p:txBody>
          <a:bodyPr wrap="none">
            <a:spAutoFit/>
          </a:bodyPr>
          <a:lstStyle/>
          <a:p>
            <a:r>
              <a:rPr lang="en-US" dirty="0">
                <a:hlinkClick r:id="rId3"/>
              </a:rPr>
              <a:t>https://github.com/kubernetes/dashboard</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28600"/>
            <a:ext cx="3139642" cy="369332"/>
          </a:xfrm>
          <a:prstGeom prst="rect">
            <a:avLst/>
          </a:prstGeom>
        </p:spPr>
        <p:txBody>
          <a:bodyPr wrap="none">
            <a:spAutoFit/>
          </a:bodyPr>
          <a:lstStyle/>
          <a:p>
            <a:r>
              <a:rPr lang="en-US" b="1" dirty="0"/>
              <a:t>KUBERNETES SETUP ON AWS-2</a:t>
            </a:r>
          </a:p>
        </p:txBody>
      </p:sp>
      <p:sp>
        <p:nvSpPr>
          <p:cNvPr id="3" name="Rectangle 2"/>
          <p:cNvSpPr/>
          <p:nvPr/>
        </p:nvSpPr>
        <p:spPr>
          <a:xfrm>
            <a:off x="533400" y="838200"/>
            <a:ext cx="8153400" cy="646331"/>
          </a:xfrm>
          <a:prstGeom prst="rect">
            <a:avLst/>
          </a:prstGeom>
        </p:spPr>
        <p:txBody>
          <a:bodyPr wrap="square">
            <a:spAutoFit/>
          </a:bodyPr>
          <a:lstStyle/>
          <a:p>
            <a:r>
              <a:rPr lang="en-US" dirty="0"/>
              <a:t>Login to </a:t>
            </a:r>
            <a:r>
              <a:rPr lang="en-US" dirty="0" err="1"/>
              <a:t>aws</a:t>
            </a:r>
            <a:r>
              <a:rPr lang="en-US" dirty="0"/>
              <a:t> and spin up an </a:t>
            </a:r>
            <a:r>
              <a:rPr lang="en-US" dirty="0" err="1"/>
              <a:t>ubuntu</a:t>
            </a:r>
            <a:r>
              <a:rPr lang="en-US" dirty="0"/>
              <a:t> 18.04 ec2 instance with a min requirement of 2vcpu &amp; 2gb memory (8GB HDD is sufficient for this tutorial)</a:t>
            </a:r>
          </a:p>
        </p:txBody>
      </p:sp>
      <p:sp>
        <p:nvSpPr>
          <p:cNvPr id="4" name="Rectangle 3"/>
          <p:cNvSpPr/>
          <p:nvPr/>
        </p:nvSpPr>
        <p:spPr>
          <a:xfrm>
            <a:off x="609600" y="1752600"/>
            <a:ext cx="8077200" cy="923330"/>
          </a:xfrm>
          <a:prstGeom prst="rect">
            <a:avLst/>
          </a:prstGeom>
        </p:spPr>
        <p:txBody>
          <a:bodyPr wrap="square">
            <a:spAutoFit/>
          </a:bodyPr>
          <a:lstStyle/>
          <a:p>
            <a:r>
              <a:rPr lang="en-US" dirty="0"/>
              <a:t>While setting up an instance make sure under the configure instance, click on advanced details and add the below steps as text (copy &amp; paste), the below script should be run initially on all the instances (master and slave nodes)</a:t>
            </a:r>
          </a:p>
        </p:txBody>
      </p:sp>
      <p:sp>
        <p:nvSpPr>
          <p:cNvPr id="6" name="Rectangle 5"/>
          <p:cNvSpPr/>
          <p:nvPr/>
        </p:nvSpPr>
        <p:spPr>
          <a:xfrm>
            <a:off x="533400" y="2971800"/>
            <a:ext cx="8077200" cy="1200329"/>
          </a:xfrm>
          <a:prstGeom prst="rect">
            <a:avLst/>
          </a:prstGeom>
        </p:spPr>
        <p:txBody>
          <a:bodyPr wrap="square">
            <a:spAutoFit/>
          </a:bodyPr>
          <a:lstStyle/>
          <a:p>
            <a:r>
              <a:rPr lang="en-US" dirty="0"/>
              <a:t>#!/bin/bash</a:t>
            </a:r>
          </a:p>
          <a:p>
            <a:r>
              <a:rPr lang="en-US" dirty="0" err="1"/>
              <a:t>sudo</a:t>
            </a:r>
            <a:r>
              <a:rPr lang="en-US" dirty="0"/>
              <a:t> </a:t>
            </a:r>
            <a:r>
              <a:rPr lang="en-US" dirty="0" err="1"/>
              <a:t>su</a:t>
            </a:r>
            <a:r>
              <a:rPr lang="en-US" dirty="0"/>
              <a:t>;</a:t>
            </a:r>
          </a:p>
          <a:p>
            <a:r>
              <a:rPr lang="en-US" dirty="0" err="1"/>
              <a:t>git</a:t>
            </a:r>
            <a:r>
              <a:rPr lang="en-US" dirty="0"/>
              <a:t> clone https://github.com/abchintala/servicemesh.git &amp;&amp; </a:t>
            </a:r>
            <a:r>
              <a:rPr lang="en-US" dirty="0" err="1"/>
              <a:t>chmod</a:t>
            </a:r>
            <a:r>
              <a:rPr lang="en-US" dirty="0"/>
              <a:t> 755 </a:t>
            </a:r>
            <a:r>
              <a:rPr lang="en-US" dirty="0" err="1"/>
              <a:t>servicemesh</a:t>
            </a:r>
            <a:r>
              <a:rPr lang="en-US" dirty="0"/>
              <a:t>/initial.sh &amp;&amp; </a:t>
            </a:r>
            <a:r>
              <a:rPr lang="en-US" dirty="0" err="1"/>
              <a:t>sh</a:t>
            </a:r>
            <a:r>
              <a:rPr lang="en-US" dirty="0"/>
              <a:t> </a:t>
            </a:r>
            <a:r>
              <a:rPr lang="en-US" dirty="0" err="1"/>
              <a:t>servicemesh</a:t>
            </a:r>
            <a:r>
              <a:rPr lang="en-US" dirty="0"/>
              <a:t>/initial.sh;</a:t>
            </a:r>
          </a:p>
        </p:txBody>
      </p:sp>
      <p:sp>
        <p:nvSpPr>
          <p:cNvPr id="7" name="Rectangle 6"/>
          <p:cNvSpPr/>
          <p:nvPr/>
        </p:nvSpPr>
        <p:spPr>
          <a:xfrm>
            <a:off x="381000" y="4495800"/>
            <a:ext cx="4607415" cy="369332"/>
          </a:xfrm>
          <a:prstGeom prst="rect">
            <a:avLst/>
          </a:prstGeom>
        </p:spPr>
        <p:txBody>
          <a:bodyPr wrap="none">
            <a:spAutoFit/>
          </a:bodyPr>
          <a:lstStyle/>
          <a:p>
            <a:r>
              <a:rPr lang="en-US" b="1" dirty="0"/>
              <a:t>On the </a:t>
            </a:r>
            <a:r>
              <a:rPr lang="en-US" b="1" dirty="0" err="1"/>
              <a:t>Kube</a:t>
            </a:r>
            <a:r>
              <a:rPr lang="en-US" b="1" dirty="0"/>
              <a:t> master node, initialize the cluster</a:t>
            </a:r>
          </a:p>
        </p:txBody>
      </p:sp>
      <p:sp>
        <p:nvSpPr>
          <p:cNvPr id="9" name="Rectangle 8"/>
          <p:cNvSpPr/>
          <p:nvPr/>
        </p:nvSpPr>
        <p:spPr>
          <a:xfrm>
            <a:off x="381000" y="5257800"/>
            <a:ext cx="7696200" cy="369332"/>
          </a:xfrm>
          <a:prstGeom prst="rect">
            <a:avLst/>
          </a:prstGeom>
        </p:spPr>
        <p:txBody>
          <a:bodyPr wrap="square">
            <a:spAutoFit/>
          </a:bodyPr>
          <a:lstStyle/>
          <a:p>
            <a:r>
              <a:rPr lang="en-US" dirty="0" err="1"/>
              <a:t>sudo</a:t>
            </a:r>
            <a:r>
              <a:rPr lang="en-US" dirty="0"/>
              <a:t> </a:t>
            </a:r>
            <a:r>
              <a:rPr lang="en-US" dirty="0" err="1"/>
              <a:t>kubeadm</a:t>
            </a:r>
            <a:r>
              <a:rPr lang="en-US" dirty="0"/>
              <a:t> init --pod-network-</a:t>
            </a:r>
            <a:r>
              <a:rPr lang="en-US" dirty="0" err="1"/>
              <a:t>cidr</a:t>
            </a:r>
            <a:r>
              <a:rPr lang="en-US" dirty="0"/>
              <a:t>=10.244.0.0/16 #(Master </a:t>
            </a:r>
            <a:r>
              <a:rPr lang="en-US" dirty="0" err="1"/>
              <a:t>ip</a:t>
            </a:r>
            <a:r>
              <a:rPr lang="en-US"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3400"/>
            <a:ext cx="7315200" cy="923330"/>
          </a:xfrm>
          <a:prstGeom prst="rect">
            <a:avLst/>
          </a:prstGeom>
        </p:spPr>
        <p:txBody>
          <a:bodyPr wrap="square">
            <a:spAutoFit/>
          </a:bodyPr>
          <a:lstStyle/>
          <a:p>
            <a:r>
              <a:rPr lang="en-US" dirty="0" err="1"/>
              <a:t>mkdir</a:t>
            </a:r>
            <a:r>
              <a:rPr lang="en-US" dirty="0"/>
              <a:t> -p $HOME/.</a:t>
            </a:r>
            <a:r>
              <a:rPr lang="en-US" dirty="0" err="1"/>
              <a:t>kube</a:t>
            </a:r>
            <a:endParaRPr lang="en-US" dirty="0"/>
          </a:p>
          <a:p>
            <a:r>
              <a:rPr lang="en-US" dirty="0" err="1"/>
              <a:t>sudo</a:t>
            </a:r>
            <a:r>
              <a:rPr lang="en-US" dirty="0"/>
              <a:t> cp -</a:t>
            </a:r>
            <a:r>
              <a:rPr lang="en-US" dirty="0" err="1"/>
              <a:t>i</a:t>
            </a:r>
            <a:r>
              <a:rPr lang="en-US" dirty="0"/>
              <a:t> /etc/</a:t>
            </a:r>
            <a:r>
              <a:rPr lang="en-US" dirty="0" err="1"/>
              <a:t>kubernetes</a:t>
            </a:r>
            <a:r>
              <a:rPr lang="en-US" dirty="0"/>
              <a:t>/</a:t>
            </a:r>
            <a:r>
              <a:rPr lang="en-US" dirty="0" err="1"/>
              <a:t>admin.conf</a:t>
            </a:r>
            <a:r>
              <a:rPr lang="en-US" dirty="0"/>
              <a:t> $HOME/.</a:t>
            </a:r>
            <a:r>
              <a:rPr lang="en-US" dirty="0" err="1"/>
              <a:t>kube</a:t>
            </a:r>
            <a:r>
              <a:rPr lang="en-US" dirty="0"/>
              <a:t>/</a:t>
            </a:r>
            <a:r>
              <a:rPr lang="en-US" dirty="0" err="1"/>
              <a:t>config</a:t>
            </a:r>
            <a:endParaRPr lang="en-US" dirty="0"/>
          </a:p>
          <a:p>
            <a:r>
              <a:rPr lang="en-US" dirty="0" err="1"/>
              <a:t>sudo</a:t>
            </a:r>
            <a:r>
              <a:rPr lang="en-US" dirty="0"/>
              <a:t> </a:t>
            </a:r>
            <a:r>
              <a:rPr lang="en-US" dirty="0" err="1"/>
              <a:t>chown</a:t>
            </a:r>
            <a:r>
              <a:rPr lang="en-US" dirty="0"/>
              <a:t> $(id -u):$(id -g) $HOME/.</a:t>
            </a:r>
            <a:r>
              <a:rPr lang="en-US" dirty="0" err="1"/>
              <a:t>kube</a:t>
            </a:r>
            <a:r>
              <a:rPr lang="en-US" dirty="0"/>
              <a:t>/config</a:t>
            </a:r>
          </a:p>
        </p:txBody>
      </p:sp>
      <p:sp>
        <p:nvSpPr>
          <p:cNvPr id="5" name="Rectangle 4"/>
          <p:cNvSpPr/>
          <p:nvPr/>
        </p:nvSpPr>
        <p:spPr>
          <a:xfrm>
            <a:off x="457200" y="1828800"/>
            <a:ext cx="8001000" cy="369332"/>
          </a:xfrm>
          <a:prstGeom prst="rect">
            <a:avLst/>
          </a:prstGeom>
        </p:spPr>
        <p:txBody>
          <a:bodyPr wrap="square">
            <a:spAutoFit/>
          </a:bodyPr>
          <a:lstStyle/>
          <a:p>
            <a:r>
              <a:rPr lang="en-US" b="1" dirty="0"/>
              <a:t>Verify that the cluster is responsive and that </a:t>
            </a:r>
            <a:r>
              <a:rPr lang="en-US" b="1" dirty="0" err="1"/>
              <a:t>Kubectl</a:t>
            </a:r>
            <a:r>
              <a:rPr lang="en-US" b="1" dirty="0"/>
              <a:t> is working</a:t>
            </a:r>
          </a:p>
        </p:txBody>
      </p:sp>
      <p:sp>
        <p:nvSpPr>
          <p:cNvPr id="6" name="Rectangle 5"/>
          <p:cNvSpPr/>
          <p:nvPr/>
        </p:nvSpPr>
        <p:spPr>
          <a:xfrm>
            <a:off x="609600" y="2390335"/>
            <a:ext cx="1605376" cy="369332"/>
          </a:xfrm>
          <a:prstGeom prst="rect">
            <a:avLst/>
          </a:prstGeom>
        </p:spPr>
        <p:txBody>
          <a:bodyPr wrap="none">
            <a:spAutoFit/>
          </a:bodyPr>
          <a:lstStyle/>
          <a:p>
            <a:r>
              <a:rPr lang="en-US" dirty="0" err="1"/>
              <a:t>kubectl</a:t>
            </a:r>
            <a:r>
              <a:rPr lang="en-US" dirty="0"/>
              <a:t> version</a:t>
            </a:r>
          </a:p>
        </p:txBody>
      </p:sp>
      <p:sp>
        <p:nvSpPr>
          <p:cNvPr id="7" name="Rectangle 6"/>
          <p:cNvSpPr/>
          <p:nvPr/>
        </p:nvSpPr>
        <p:spPr>
          <a:xfrm>
            <a:off x="457200" y="2971800"/>
            <a:ext cx="8305800" cy="369332"/>
          </a:xfrm>
          <a:prstGeom prst="rect">
            <a:avLst/>
          </a:prstGeom>
        </p:spPr>
        <p:txBody>
          <a:bodyPr wrap="square">
            <a:spAutoFit/>
          </a:bodyPr>
          <a:lstStyle/>
          <a:p>
            <a:r>
              <a:rPr lang="en-US" b="1" dirty="0"/>
              <a:t>Run below commands to configure the network in the cluster (</a:t>
            </a:r>
            <a:r>
              <a:rPr lang="en-US" b="1" dirty="0" err="1"/>
              <a:t>weavenet</a:t>
            </a:r>
            <a:r>
              <a:rPr lang="en-US" b="1" dirty="0"/>
              <a:t> Network)</a:t>
            </a:r>
          </a:p>
        </p:txBody>
      </p:sp>
      <p:sp>
        <p:nvSpPr>
          <p:cNvPr id="9" name="Rectangle 8"/>
          <p:cNvSpPr/>
          <p:nvPr/>
        </p:nvSpPr>
        <p:spPr>
          <a:xfrm>
            <a:off x="457200" y="3581400"/>
            <a:ext cx="8305800" cy="646331"/>
          </a:xfrm>
          <a:prstGeom prst="rect">
            <a:avLst/>
          </a:prstGeom>
        </p:spPr>
        <p:txBody>
          <a:bodyPr wrap="square">
            <a:spAutoFit/>
          </a:bodyPr>
          <a:lstStyle/>
          <a:p>
            <a:r>
              <a:rPr lang="en-US" dirty="0"/>
              <a:t>export </a:t>
            </a:r>
            <a:r>
              <a:rPr lang="en-US" dirty="0" err="1"/>
              <a:t>kubever</a:t>
            </a:r>
            <a:r>
              <a:rPr lang="en-US" dirty="0"/>
              <a:t>=$(</a:t>
            </a:r>
            <a:r>
              <a:rPr lang="en-US" dirty="0" err="1"/>
              <a:t>kubectl</a:t>
            </a:r>
            <a:r>
              <a:rPr lang="en-US" dirty="0"/>
              <a:t> version | base64 | </a:t>
            </a:r>
            <a:r>
              <a:rPr lang="en-US" dirty="0" err="1"/>
              <a:t>tr</a:t>
            </a:r>
            <a:r>
              <a:rPr lang="en-US" dirty="0"/>
              <a:t> -d '\n')</a:t>
            </a:r>
          </a:p>
          <a:p>
            <a:r>
              <a:rPr lang="en-US" dirty="0" err="1"/>
              <a:t>kubectl</a:t>
            </a:r>
            <a:r>
              <a:rPr lang="en-US" dirty="0"/>
              <a:t> apply -f https://cloud.weave.works/k8s/net?k8s-version=$kubever</a:t>
            </a:r>
          </a:p>
        </p:txBody>
      </p:sp>
      <p:sp>
        <p:nvSpPr>
          <p:cNvPr id="10" name="Rectangle 9"/>
          <p:cNvSpPr/>
          <p:nvPr/>
        </p:nvSpPr>
        <p:spPr>
          <a:xfrm>
            <a:off x="2133600" y="4343400"/>
            <a:ext cx="3188758" cy="369332"/>
          </a:xfrm>
          <a:prstGeom prst="rect">
            <a:avLst/>
          </a:prstGeom>
        </p:spPr>
        <p:txBody>
          <a:bodyPr wrap="none">
            <a:spAutoFit/>
          </a:bodyPr>
          <a:lstStyle/>
          <a:p>
            <a:r>
              <a:rPr lang="en-US" b="1" dirty="0"/>
              <a:t>Create a </a:t>
            </a:r>
            <a:r>
              <a:rPr lang="en-US" b="1" dirty="0" err="1"/>
              <a:t>kubernetes</a:t>
            </a:r>
            <a:r>
              <a:rPr lang="en-US" b="1" dirty="0"/>
              <a:t> Dashboard</a:t>
            </a:r>
          </a:p>
        </p:txBody>
      </p:sp>
      <p:sp>
        <p:nvSpPr>
          <p:cNvPr id="12" name="Rectangle 11"/>
          <p:cNvSpPr/>
          <p:nvPr/>
        </p:nvSpPr>
        <p:spPr>
          <a:xfrm>
            <a:off x="381000" y="4800600"/>
            <a:ext cx="8077200" cy="923330"/>
          </a:xfrm>
          <a:prstGeom prst="rect">
            <a:avLst/>
          </a:prstGeom>
        </p:spPr>
        <p:txBody>
          <a:bodyPr wrap="square">
            <a:spAutoFit/>
          </a:bodyPr>
          <a:lstStyle/>
          <a:p>
            <a:r>
              <a:rPr lang="en-US" dirty="0" err="1"/>
              <a:t>kubectl</a:t>
            </a:r>
            <a:r>
              <a:rPr lang="en-US" dirty="0"/>
              <a:t> apply -f https://gist.githubusercontent.com/initcron/32ff89394c881414ea7ef7f4d3a1d499/raw/4863613585d05f9360321c7141cc32b8aa305605/kube-dashboard.yaml</a:t>
            </a:r>
          </a:p>
        </p:txBody>
      </p:sp>
      <p:sp>
        <p:nvSpPr>
          <p:cNvPr id="13" name="Rectangle 12"/>
          <p:cNvSpPr/>
          <p:nvPr/>
        </p:nvSpPr>
        <p:spPr>
          <a:xfrm>
            <a:off x="381000" y="5867400"/>
            <a:ext cx="2255426" cy="369332"/>
          </a:xfrm>
          <a:prstGeom prst="rect">
            <a:avLst/>
          </a:prstGeom>
        </p:spPr>
        <p:txBody>
          <a:bodyPr wrap="none">
            <a:spAutoFit/>
          </a:bodyPr>
          <a:lstStyle/>
          <a:p>
            <a:r>
              <a:rPr lang="en-US" b="1" dirty="0"/>
              <a:t>To access Dashboard  </a:t>
            </a:r>
          </a:p>
        </p:txBody>
      </p:sp>
      <p:sp>
        <p:nvSpPr>
          <p:cNvPr id="15" name="Rectangle 14"/>
          <p:cNvSpPr/>
          <p:nvPr/>
        </p:nvSpPr>
        <p:spPr>
          <a:xfrm>
            <a:off x="2819400" y="5943600"/>
            <a:ext cx="2577180" cy="369332"/>
          </a:xfrm>
          <a:prstGeom prst="rect">
            <a:avLst/>
          </a:prstGeom>
        </p:spPr>
        <p:txBody>
          <a:bodyPr wrap="none">
            <a:spAutoFit/>
          </a:bodyPr>
          <a:lstStyle/>
          <a:p>
            <a:r>
              <a:rPr lang="en-US" dirty="0"/>
              <a:t>publicipofanynode:31000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153400" cy="369332"/>
          </a:xfrm>
          <a:prstGeom prst="rect">
            <a:avLst/>
          </a:prstGeom>
        </p:spPr>
        <p:txBody>
          <a:bodyPr wrap="square">
            <a:spAutoFit/>
          </a:bodyPr>
          <a:lstStyle/>
          <a:p>
            <a:r>
              <a:rPr lang="en-US" b="1" dirty="0" err="1"/>
              <a:t>Kubernetes</a:t>
            </a:r>
            <a:r>
              <a:rPr lang="en-US" b="1" dirty="0"/>
              <a:t> Dash Board</a:t>
            </a:r>
          </a:p>
        </p:txBody>
      </p:sp>
      <p:pic>
        <p:nvPicPr>
          <p:cNvPr id="61442" name="Picture 2"/>
          <p:cNvPicPr>
            <a:picLocks noChangeAspect="1" noChangeArrowheads="1"/>
          </p:cNvPicPr>
          <p:nvPr/>
        </p:nvPicPr>
        <p:blipFill>
          <a:blip r:embed="rId2"/>
          <a:srcRect/>
          <a:stretch>
            <a:fillRect/>
          </a:stretch>
        </p:blipFill>
        <p:spPr bwMode="auto">
          <a:xfrm>
            <a:off x="152400" y="914400"/>
            <a:ext cx="8839200" cy="44196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1642950" cy="369332"/>
          </a:xfrm>
          <a:prstGeom prst="rect">
            <a:avLst/>
          </a:prstGeom>
        </p:spPr>
        <p:txBody>
          <a:bodyPr wrap="none">
            <a:spAutoFit/>
          </a:bodyPr>
          <a:lstStyle/>
          <a:p>
            <a:r>
              <a:rPr lang="en-US" b="1" dirty="0"/>
              <a:t>Get cluster info</a:t>
            </a:r>
          </a:p>
        </p:txBody>
      </p:sp>
      <p:sp>
        <p:nvSpPr>
          <p:cNvPr id="5" name="Rectangle 4"/>
          <p:cNvSpPr/>
          <p:nvPr/>
        </p:nvSpPr>
        <p:spPr>
          <a:xfrm>
            <a:off x="609600" y="838200"/>
            <a:ext cx="4572000" cy="369332"/>
          </a:xfrm>
          <a:prstGeom prst="rect">
            <a:avLst/>
          </a:prstGeom>
        </p:spPr>
        <p:txBody>
          <a:bodyPr>
            <a:spAutoFit/>
          </a:bodyPr>
          <a:lstStyle/>
          <a:p>
            <a:r>
              <a:rPr lang="en-US" dirty="0" err="1"/>
              <a:t>kubectl</a:t>
            </a:r>
            <a:r>
              <a:rPr lang="en-US" dirty="0"/>
              <a:t> cluster-info</a:t>
            </a:r>
          </a:p>
        </p:txBody>
      </p:sp>
      <p:sp>
        <p:nvSpPr>
          <p:cNvPr id="6" name="Rectangle 5"/>
          <p:cNvSpPr/>
          <p:nvPr/>
        </p:nvSpPr>
        <p:spPr>
          <a:xfrm>
            <a:off x="304800" y="1371600"/>
            <a:ext cx="8458200" cy="646331"/>
          </a:xfrm>
          <a:prstGeom prst="rect">
            <a:avLst/>
          </a:prstGeom>
        </p:spPr>
        <p:txBody>
          <a:bodyPr wrap="square">
            <a:spAutoFit/>
          </a:bodyPr>
          <a:lstStyle/>
          <a:p>
            <a:r>
              <a:rPr lang="en-US" b="1" dirty="0"/>
              <a:t>Run the below command on master node to get the token to join the slaves to the cluster</a:t>
            </a:r>
          </a:p>
        </p:txBody>
      </p:sp>
      <p:sp>
        <p:nvSpPr>
          <p:cNvPr id="7" name="Rectangle 6"/>
          <p:cNvSpPr/>
          <p:nvPr/>
        </p:nvSpPr>
        <p:spPr>
          <a:xfrm>
            <a:off x="381000" y="2209800"/>
            <a:ext cx="4365041" cy="369332"/>
          </a:xfrm>
          <a:prstGeom prst="rect">
            <a:avLst/>
          </a:prstGeom>
        </p:spPr>
        <p:txBody>
          <a:bodyPr wrap="none">
            <a:spAutoFit/>
          </a:bodyPr>
          <a:lstStyle/>
          <a:p>
            <a:r>
              <a:rPr lang="en-US" dirty="0" err="1"/>
              <a:t>kubeadm</a:t>
            </a:r>
            <a:r>
              <a:rPr lang="en-US" dirty="0"/>
              <a:t> token create --print-join-command</a:t>
            </a:r>
          </a:p>
        </p:txBody>
      </p:sp>
      <p:sp>
        <p:nvSpPr>
          <p:cNvPr id="8" name="Rectangle 7"/>
          <p:cNvSpPr/>
          <p:nvPr/>
        </p:nvSpPr>
        <p:spPr>
          <a:xfrm>
            <a:off x="2362200" y="2971800"/>
            <a:ext cx="2062488" cy="369332"/>
          </a:xfrm>
          <a:prstGeom prst="rect">
            <a:avLst/>
          </a:prstGeom>
        </p:spPr>
        <p:txBody>
          <a:bodyPr wrap="none">
            <a:spAutoFit/>
          </a:bodyPr>
          <a:lstStyle/>
          <a:p>
            <a:r>
              <a:rPr lang="en-US" b="1" dirty="0"/>
              <a:t>Worker Node Setup</a:t>
            </a:r>
          </a:p>
        </p:txBody>
      </p:sp>
      <p:sp>
        <p:nvSpPr>
          <p:cNvPr id="9" name="Rectangle 8"/>
          <p:cNvSpPr/>
          <p:nvPr/>
        </p:nvSpPr>
        <p:spPr>
          <a:xfrm>
            <a:off x="381000" y="3505200"/>
            <a:ext cx="8715399" cy="646331"/>
          </a:xfrm>
          <a:prstGeom prst="rect">
            <a:avLst/>
          </a:prstGeom>
        </p:spPr>
        <p:txBody>
          <a:bodyPr wrap="none">
            <a:spAutoFit/>
          </a:bodyPr>
          <a:lstStyle/>
          <a:p>
            <a:r>
              <a:rPr lang="en-US" dirty="0"/>
              <a:t>Create Worker Node with bootable script then run the command (above command output)</a:t>
            </a:r>
          </a:p>
          <a:p>
            <a:r>
              <a:rPr lang="en-US" dirty="0"/>
              <a:t>to join worker node (with user root)</a:t>
            </a:r>
          </a:p>
        </p:txBody>
      </p:sp>
      <p:sp>
        <p:nvSpPr>
          <p:cNvPr id="10" name="Rectangle 9"/>
          <p:cNvSpPr/>
          <p:nvPr/>
        </p:nvSpPr>
        <p:spPr>
          <a:xfrm>
            <a:off x="457200" y="4495800"/>
            <a:ext cx="8077200" cy="1200329"/>
          </a:xfrm>
          <a:prstGeom prst="rect">
            <a:avLst/>
          </a:prstGeom>
        </p:spPr>
        <p:txBody>
          <a:bodyPr wrap="square">
            <a:spAutoFit/>
          </a:bodyPr>
          <a:lstStyle/>
          <a:p>
            <a:r>
              <a:rPr lang="en-US" dirty="0"/>
              <a:t>#!/bin/bash</a:t>
            </a:r>
          </a:p>
          <a:p>
            <a:r>
              <a:rPr lang="en-US" dirty="0" err="1"/>
              <a:t>sudo</a:t>
            </a:r>
            <a:r>
              <a:rPr lang="en-US" dirty="0"/>
              <a:t> </a:t>
            </a:r>
            <a:r>
              <a:rPr lang="en-US" dirty="0" err="1"/>
              <a:t>su</a:t>
            </a:r>
            <a:r>
              <a:rPr lang="en-US" dirty="0"/>
              <a:t>;</a:t>
            </a:r>
          </a:p>
          <a:p>
            <a:r>
              <a:rPr lang="en-US" dirty="0" err="1"/>
              <a:t>git</a:t>
            </a:r>
            <a:r>
              <a:rPr lang="en-US" dirty="0"/>
              <a:t> clone https://github.com/abchintala/servicemesh.git &amp;&amp; </a:t>
            </a:r>
            <a:r>
              <a:rPr lang="en-US" dirty="0" err="1"/>
              <a:t>chmod</a:t>
            </a:r>
            <a:r>
              <a:rPr lang="en-US" dirty="0"/>
              <a:t> 755 </a:t>
            </a:r>
            <a:r>
              <a:rPr lang="en-US" dirty="0" err="1"/>
              <a:t>servicemesh</a:t>
            </a:r>
            <a:r>
              <a:rPr lang="en-US" dirty="0"/>
              <a:t>/initial.sh &amp;&amp; </a:t>
            </a:r>
            <a:r>
              <a:rPr lang="en-US" dirty="0" err="1"/>
              <a:t>sh</a:t>
            </a:r>
            <a:r>
              <a:rPr lang="en-US" dirty="0"/>
              <a:t> </a:t>
            </a:r>
            <a:r>
              <a:rPr lang="en-US" dirty="0" err="1"/>
              <a:t>servicemesh</a:t>
            </a:r>
            <a:r>
              <a:rPr lang="en-US" dirty="0"/>
              <a:t>/initial.sh;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153400" cy="369332"/>
          </a:xfrm>
          <a:prstGeom prst="rect">
            <a:avLst/>
          </a:prstGeom>
        </p:spPr>
        <p:txBody>
          <a:bodyPr wrap="square">
            <a:spAutoFit/>
          </a:bodyPr>
          <a:lstStyle/>
          <a:p>
            <a:r>
              <a:rPr lang="en-US" b="1" dirty="0"/>
              <a:t>Verify that all nodes have successfully joined the cluster</a:t>
            </a:r>
          </a:p>
        </p:txBody>
      </p:sp>
      <p:sp>
        <p:nvSpPr>
          <p:cNvPr id="3" name="Rectangle 2"/>
          <p:cNvSpPr/>
          <p:nvPr/>
        </p:nvSpPr>
        <p:spPr>
          <a:xfrm>
            <a:off x="457200" y="914400"/>
            <a:ext cx="1847301" cy="369332"/>
          </a:xfrm>
          <a:prstGeom prst="rect">
            <a:avLst/>
          </a:prstGeom>
        </p:spPr>
        <p:txBody>
          <a:bodyPr wrap="none">
            <a:spAutoFit/>
          </a:bodyPr>
          <a:lstStyle/>
          <a:p>
            <a:r>
              <a:rPr lang="en-US" dirty="0" err="1"/>
              <a:t>kubectl</a:t>
            </a:r>
            <a:r>
              <a:rPr lang="en-US" dirty="0"/>
              <a:t> get nodes</a:t>
            </a:r>
          </a:p>
        </p:txBody>
      </p:sp>
      <p:pic>
        <p:nvPicPr>
          <p:cNvPr id="59393" name="Picture 1"/>
          <p:cNvPicPr>
            <a:picLocks noChangeAspect="1" noChangeArrowheads="1"/>
          </p:cNvPicPr>
          <p:nvPr/>
        </p:nvPicPr>
        <p:blipFill>
          <a:blip r:embed="rId2"/>
          <a:srcRect/>
          <a:stretch>
            <a:fillRect/>
          </a:stretch>
        </p:blipFill>
        <p:spPr bwMode="auto">
          <a:xfrm>
            <a:off x="533400" y="1447800"/>
            <a:ext cx="7010400" cy="10953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228600"/>
            <a:ext cx="3413883" cy="369332"/>
          </a:xfrm>
          <a:prstGeom prst="rect">
            <a:avLst/>
          </a:prstGeom>
        </p:spPr>
        <p:txBody>
          <a:bodyPr wrap="none">
            <a:spAutoFit/>
          </a:bodyPr>
          <a:lstStyle/>
          <a:p>
            <a:r>
              <a:rPr lang="en-US" b="1" dirty="0"/>
              <a:t>Horizontal Pod Auto Scaling (HPA)</a:t>
            </a:r>
          </a:p>
        </p:txBody>
      </p:sp>
      <p:sp>
        <p:nvSpPr>
          <p:cNvPr id="6" name="Rectangle 5"/>
          <p:cNvSpPr/>
          <p:nvPr/>
        </p:nvSpPr>
        <p:spPr>
          <a:xfrm>
            <a:off x="533400" y="838200"/>
            <a:ext cx="8062848" cy="369332"/>
          </a:xfrm>
          <a:prstGeom prst="rect">
            <a:avLst/>
          </a:prstGeom>
        </p:spPr>
        <p:txBody>
          <a:bodyPr wrap="none">
            <a:spAutoFit/>
          </a:bodyPr>
          <a:lstStyle/>
          <a:p>
            <a:r>
              <a:rPr lang="en-US" dirty="0"/>
              <a:t>HPA needs </a:t>
            </a:r>
            <a:r>
              <a:rPr lang="en-US" dirty="0" err="1"/>
              <a:t>Heapster</a:t>
            </a:r>
            <a:r>
              <a:rPr lang="en-US" dirty="0"/>
              <a:t> to monitor pods, by default </a:t>
            </a:r>
            <a:r>
              <a:rPr lang="en-US" dirty="0" err="1"/>
              <a:t>heapster</a:t>
            </a:r>
            <a:r>
              <a:rPr lang="en-US" dirty="0"/>
              <a:t> will not </a:t>
            </a:r>
            <a:r>
              <a:rPr lang="en-US" dirty="0" err="1"/>
              <a:t>avialable</a:t>
            </a:r>
            <a:r>
              <a:rPr lang="en-US" dirty="0"/>
              <a:t> in nodes</a:t>
            </a:r>
          </a:p>
        </p:txBody>
      </p:sp>
      <p:sp>
        <p:nvSpPr>
          <p:cNvPr id="7" name="Rectangle 6"/>
          <p:cNvSpPr/>
          <p:nvPr/>
        </p:nvSpPr>
        <p:spPr>
          <a:xfrm>
            <a:off x="609600" y="1447800"/>
            <a:ext cx="7543800" cy="646331"/>
          </a:xfrm>
          <a:prstGeom prst="rect">
            <a:avLst/>
          </a:prstGeom>
        </p:spPr>
        <p:txBody>
          <a:bodyPr wrap="square">
            <a:spAutoFit/>
          </a:bodyPr>
          <a:lstStyle/>
          <a:p>
            <a:r>
              <a:rPr lang="en-US" b="1" dirty="0"/>
              <a:t>Code Path: (if it is not working refer slide no : 57)</a:t>
            </a:r>
          </a:p>
          <a:p>
            <a:r>
              <a:rPr lang="en-US" dirty="0" err="1"/>
              <a:t>git</a:t>
            </a:r>
            <a:r>
              <a:rPr lang="en-US" dirty="0"/>
              <a:t> clone https://github.com/kubernetes-incubator/metrics-server.git</a:t>
            </a:r>
          </a:p>
        </p:txBody>
      </p:sp>
      <p:sp>
        <p:nvSpPr>
          <p:cNvPr id="8" name="Rectangle 7"/>
          <p:cNvSpPr/>
          <p:nvPr/>
        </p:nvSpPr>
        <p:spPr>
          <a:xfrm>
            <a:off x="685800" y="2362200"/>
            <a:ext cx="8123955" cy="1200329"/>
          </a:xfrm>
          <a:prstGeom prst="rect">
            <a:avLst/>
          </a:prstGeom>
        </p:spPr>
        <p:txBody>
          <a:bodyPr wrap="none">
            <a:spAutoFit/>
          </a:bodyPr>
          <a:lstStyle/>
          <a:p>
            <a:r>
              <a:rPr lang="en-US" b="1" dirty="0"/>
              <a:t>Go to the Path : </a:t>
            </a:r>
            <a:r>
              <a:rPr lang="en-US" dirty="0"/>
              <a:t>metrics-server/deploy/1.8+ and deploy metric-server deploy file</a:t>
            </a:r>
          </a:p>
          <a:p>
            <a:endParaRPr lang="en-US" dirty="0"/>
          </a:p>
          <a:p>
            <a:r>
              <a:rPr lang="en-US" b="1" dirty="0"/>
              <a:t>Note :</a:t>
            </a:r>
            <a:r>
              <a:rPr lang="en-US" dirty="0"/>
              <a:t> Deploy file validate certification to ignore validation add the below code into </a:t>
            </a:r>
          </a:p>
          <a:p>
            <a:r>
              <a:rPr lang="en-US" dirty="0"/>
              <a:t>The file (yellow highlighted code)</a:t>
            </a:r>
          </a:p>
        </p:txBody>
      </p:sp>
      <p:sp>
        <p:nvSpPr>
          <p:cNvPr id="10" name="Rectangle 9"/>
          <p:cNvSpPr/>
          <p:nvPr/>
        </p:nvSpPr>
        <p:spPr>
          <a:xfrm>
            <a:off x="457200" y="5181600"/>
            <a:ext cx="5526128" cy="369332"/>
          </a:xfrm>
          <a:prstGeom prst="rect">
            <a:avLst/>
          </a:prstGeom>
        </p:spPr>
        <p:txBody>
          <a:bodyPr wrap="none">
            <a:spAutoFit/>
          </a:bodyPr>
          <a:lstStyle/>
          <a:p>
            <a:r>
              <a:rPr lang="en-US" b="1" dirty="0"/>
              <a:t>Deploy all the files from the directory </a:t>
            </a:r>
            <a:r>
              <a:rPr lang="en-US" dirty="0"/>
              <a:t>: </a:t>
            </a:r>
            <a:r>
              <a:rPr lang="en-US" dirty="0" err="1"/>
              <a:t>kubectl</a:t>
            </a:r>
            <a:r>
              <a:rPr lang="en-US" dirty="0"/>
              <a:t> crate –f .</a:t>
            </a:r>
          </a:p>
        </p:txBody>
      </p:sp>
      <p:sp>
        <p:nvSpPr>
          <p:cNvPr id="12" name="Rectangle 11"/>
          <p:cNvSpPr/>
          <p:nvPr/>
        </p:nvSpPr>
        <p:spPr>
          <a:xfrm>
            <a:off x="914400" y="3752671"/>
            <a:ext cx="7620000" cy="1200329"/>
          </a:xfrm>
          <a:prstGeom prst="rect">
            <a:avLst/>
          </a:prstGeom>
        </p:spPr>
        <p:txBody>
          <a:bodyPr wrap="square">
            <a:spAutoFit/>
          </a:bodyPr>
          <a:lstStyle/>
          <a:p>
            <a:r>
              <a:rPr lang="en-US" dirty="0"/>
              <a:t>edit metric-server deployment to add the flags</a:t>
            </a:r>
          </a:p>
          <a:p>
            <a:r>
              <a:rPr lang="en-US" dirty="0"/>
              <a:t># </a:t>
            </a:r>
            <a:r>
              <a:rPr lang="en-US" dirty="0" err="1"/>
              <a:t>args</a:t>
            </a:r>
            <a:r>
              <a:rPr lang="en-US" dirty="0"/>
              <a:t>:</a:t>
            </a:r>
          </a:p>
          <a:p>
            <a:r>
              <a:rPr lang="en-US" dirty="0"/>
              <a:t># - --</a:t>
            </a:r>
            <a:r>
              <a:rPr lang="en-US" dirty="0" err="1"/>
              <a:t>kubelet</a:t>
            </a:r>
            <a:r>
              <a:rPr lang="en-US" dirty="0"/>
              <a:t>-insecure-</a:t>
            </a:r>
            <a:r>
              <a:rPr lang="en-US" dirty="0" err="1"/>
              <a:t>tls</a:t>
            </a:r>
            <a:endParaRPr lang="en-US" dirty="0"/>
          </a:p>
          <a:p>
            <a:r>
              <a:rPr lang="en-US" dirty="0"/>
              <a:t># - --</a:t>
            </a:r>
            <a:r>
              <a:rPr lang="en-US" dirty="0" err="1"/>
              <a:t>kubelet</a:t>
            </a:r>
            <a:r>
              <a:rPr lang="en-US" dirty="0"/>
              <a:t>-preferred-address-types=</a:t>
            </a:r>
            <a:r>
              <a:rPr lang="en-US" dirty="0" err="1"/>
              <a:t>InternalIP,ExternalIP,Hostname</a:t>
            </a:r>
            <a:endParaRPr lang="en-US" dirty="0"/>
          </a:p>
        </p:txBody>
      </p:sp>
      <p:sp>
        <p:nvSpPr>
          <p:cNvPr id="13" name="Rectangle 12"/>
          <p:cNvSpPr/>
          <p:nvPr/>
        </p:nvSpPr>
        <p:spPr>
          <a:xfrm>
            <a:off x="762000" y="5715000"/>
            <a:ext cx="6705600" cy="369332"/>
          </a:xfrm>
          <a:prstGeom prst="rect">
            <a:avLst/>
          </a:prstGeom>
        </p:spPr>
        <p:txBody>
          <a:bodyPr wrap="square">
            <a:spAutoFit/>
          </a:bodyPr>
          <a:lstStyle/>
          <a:p>
            <a:r>
              <a:rPr lang="en-US" dirty="0" err="1"/>
              <a:t>kubectl</a:t>
            </a:r>
            <a:r>
              <a:rPr lang="en-US" dirty="0"/>
              <a:t> edit deploy -n </a:t>
            </a:r>
            <a:r>
              <a:rPr lang="en-US" dirty="0" err="1"/>
              <a:t>kube</a:t>
            </a:r>
            <a:r>
              <a:rPr lang="en-US" dirty="0"/>
              <a:t>-system metrics-server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139148" y="381000"/>
            <a:ext cx="8700052" cy="19812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381000" y="304800"/>
            <a:ext cx="8382000" cy="2514600"/>
          </a:xfrm>
          <a:prstGeom prst="rect">
            <a:avLst/>
          </a:prstGeom>
          <a:noFill/>
          <a:ln w="9525">
            <a:noFill/>
            <a:miter lim="800000"/>
            <a:headEnd/>
            <a:tailEnd/>
          </a:ln>
          <a:effectLst/>
        </p:spPr>
      </p:pic>
      <p:pic>
        <p:nvPicPr>
          <p:cNvPr id="63491" name="Picture 3"/>
          <p:cNvPicPr>
            <a:picLocks noChangeAspect="1" noChangeArrowheads="1"/>
          </p:cNvPicPr>
          <p:nvPr/>
        </p:nvPicPr>
        <p:blipFill>
          <a:blip r:embed="rId3"/>
          <a:srcRect/>
          <a:stretch>
            <a:fillRect/>
          </a:stretch>
        </p:blipFill>
        <p:spPr bwMode="auto">
          <a:xfrm>
            <a:off x="228600" y="4681538"/>
            <a:ext cx="8686800" cy="1719262"/>
          </a:xfrm>
          <a:prstGeom prst="rect">
            <a:avLst/>
          </a:prstGeom>
          <a:noFill/>
          <a:ln w="9525">
            <a:noFill/>
            <a:miter lim="800000"/>
            <a:headEnd/>
            <a:tailEnd/>
          </a:ln>
          <a:effectLst/>
        </p:spPr>
      </p:pic>
      <p:sp>
        <p:nvSpPr>
          <p:cNvPr id="7" name="Rectangle 6"/>
          <p:cNvSpPr/>
          <p:nvPr/>
        </p:nvSpPr>
        <p:spPr>
          <a:xfrm>
            <a:off x="304800" y="3593068"/>
            <a:ext cx="4542269" cy="369332"/>
          </a:xfrm>
          <a:prstGeom prst="rect">
            <a:avLst/>
          </a:prstGeom>
        </p:spPr>
        <p:txBody>
          <a:bodyPr wrap="none">
            <a:spAutoFit/>
          </a:bodyPr>
          <a:lstStyle/>
          <a:p>
            <a:r>
              <a:rPr lang="en-US" dirty="0"/>
              <a:t>After creation check the logs of metric-server :</a:t>
            </a:r>
          </a:p>
        </p:txBody>
      </p:sp>
      <p:sp>
        <p:nvSpPr>
          <p:cNvPr id="9" name="Rectangle 8"/>
          <p:cNvSpPr/>
          <p:nvPr/>
        </p:nvSpPr>
        <p:spPr>
          <a:xfrm>
            <a:off x="457200" y="4050268"/>
            <a:ext cx="7543800" cy="369332"/>
          </a:xfrm>
          <a:prstGeom prst="rect">
            <a:avLst/>
          </a:prstGeom>
        </p:spPr>
        <p:txBody>
          <a:bodyPr wrap="square">
            <a:spAutoFit/>
          </a:bodyPr>
          <a:lstStyle/>
          <a:p>
            <a:pPr lvl="1"/>
            <a:r>
              <a:rPr lang="en-US" dirty="0" err="1"/>
              <a:t>kubectl</a:t>
            </a:r>
            <a:r>
              <a:rPr lang="en-US" dirty="0"/>
              <a:t> -n </a:t>
            </a:r>
            <a:r>
              <a:rPr lang="en-US" dirty="0" err="1"/>
              <a:t>kube</a:t>
            </a:r>
            <a:r>
              <a:rPr lang="en-US" dirty="0"/>
              <a:t>-system logs metrics-server-6c59dd7794-8nt8q(id) --ex</a:t>
            </a:r>
          </a:p>
        </p:txBody>
      </p:sp>
      <p:sp>
        <p:nvSpPr>
          <p:cNvPr id="6" name="Rectangle 5">
            <a:extLst>
              <a:ext uri="{FF2B5EF4-FFF2-40B4-BE49-F238E27FC236}">
                <a16:creationId xmlns:a16="http://schemas.microsoft.com/office/drawing/2014/main" id="{53535BC1-8D22-4391-AD62-D82E36247E77}"/>
              </a:ext>
            </a:extLst>
          </p:cNvPr>
          <p:cNvSpPr/>
          <p:nvPr/>
        </p:nvSpPr>
        <p:spPr>
          <a:xfrm>
            <a:off x="457200" y="3135868"/>
            <a:ext cx="7543800" cy="369332"/>
          </a:xfrm>
          <a:prstGeom prst="rect">
            <a:avLst/>
          </a:prstGeom>
        </p:spPr>
        <p:txBody>
          <a:bodyPr wrap="square">
            <a:spAutoFit/>
          </a:bodyPr>
          <a:lstStyle/>
          <a:p>
            <a:r>
              <a:rPr lang="en-US" dirty="0" err="1"/>
              <a:t>kubectl</a:t>
            </a:r>
            <a:r>
              <a:rPr lang="en-US" dirty="0"/>
              <a:t> -n </a:t>
            </a:r>
            <a:r>
              <a:rPr lang="en-US" dirty="0" err="1"/>
              <a:t>kube</a:t>
            </a:r>
            <a:r>
              <a:rPr lang="en-US" dirty="0"/>
              <a:t>-system get pods </a:t>
            </a:r>
            <a:r>
              <a:rPr lang="en-US" dirty="0">
                <a:sym typeface="Wingdings" panose="05000000000000000000" pitchFamily="2" charset="2"/>
              </a:rPr>
              <a:t> for metric server information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a:blip r:embed="rId2"/>
          <a:srcRect/>
          <a:stretch>
            <a:fillRect/>
          </a:stretch>
        </p:blipFill>
        <p:spPr bwMode="auto">
          <a:xfrm>
            <a:off x="0" y="304800"/>
            <a:ext cx="8839200" cy="1076325"/>
          </a:xfrm>
          <a:prstGeom prst="rect">
            <a:avLst/>
          </a:prstGeom>
          <a:noFill/>
          <a:ln w="9525">
            <a:noFill/>
            <a:miter lim="800000"/>
            <a:headEnd/>
            <a:tailEnd/>
          </a:ln>
          <a:effectLst/>
        </p:spPr>
      </p:pic>
      <p:sp>
        <p:nvSpPr>
          <p:cNvPr id="7" name="Rectangle 6"/>
          <p:cNvSpPr/>
          <p:nvPr/>
        </p:nvSpPr>
        <p:spPr>
          <a:xfrm>
            <a:off x="304800" y="1600200"/>
            <a:ext cx="5791200" cy="646331"/>
          </a:xfrm>
          <a:prstGeom prst="rect">
            <a:avLst/>
          </a:prstGeom>
        </p:spPr>
        <p:txBody>
          <a:bodyPr wrap="square">
            <a:spAutoFit/>
          </a:bodyPr>
          <a:lstStyle/>
          <a:p>
            <a:r>
              <a:rPr lang="en-US" b="1" dirty="0" err="1"/>
              <a:t>Nginx</a:t>
            </a:r>
            <a:r>
              <a:rPr lang="en-US" b="1" dirty="0"/>
              <a:t> Deployment:</a:t>
            </a:r>
          </a:p>
          <a:p>
            <a:r>
              <a:rPr lang="en-US" dirty="0" err="1"/>
              <a:t>kubectl</a:t>
            </a:r>
            <a:r>
              <a:rPr lang="en-US" dirty="0"/>
              <a:t> run </a:t>
            </a:r>
            <a:r>
              <a:rPr lang="en-US" dirty="0" err="1"/>
              <a:t>nginx</a:t>
            </a:r>
            <a:r>
              <a:rPr lang="en-US" dirty="0"/>
              <a:t> --image </a:t>
            </a:r>
            <a:r>
              <a:rPr lang="en-US" dirty="0" err="1"/>
              <a:t>nginx</a:t>
            </a:r>
            <a:endParaRPr lang="en-US" dirty="0"/>
          </a:p>
        </p:txBody>
      </p:sp>
      <p:pic>
        <p:nvPicPr>
          <p:cNvPr id="68610" name="Picture 2"/>
          <p:cNvPicPr>
            <a:picLocks noChangeAspect="1" noChangeArrowheads="1"/>
          </p:cNvPicPr>
          <p:nvPr/>
        </p:nvPicPr>
        <p:blipFill>
          <a:blip r:embed="rId3"/>
          <a:srcRect/>
          <a:stretch>
            <a:fillRect/>
          </a:stretch>
        </p:blipFill>
        <p:spPr bwMode="auto">
          <a:xfrm>
            <a:off x="304800" y="3200400"/>
            <a:ext cx="7543800" cy="2432550"/>
          </a:xfrm>
          <a:prstGeom prst="rect">
            <a:avLst/>
          </a:prstGeom>
          <a:noFill/>
          <a:ln w="9525">
            <a:noFill/>
            <a:miter lim="800000"/>
            <a:headEnd/>
            <a:tailEnd/>
          </a:ln>
          <a:effectLst/>
        </p:spPr>
      </p:pic>
      <p:sp>
        <p:nvSpPr>
          <p:cNvPr id="9" name="Rectangle 8"/>
          <p:cNvSpPr/>
          <p:nvPr/>
        </p:nvSpPr>
        <p:spPr>
          <a:xfrm>
            <a:off x="304800" y="2438400"/>
            <a:ext cx="3200400" cy="646331"/>
          </a:xfrm>
          <a:prstGeom prst="rect">
            <a:avLst/>
          </a:prstGeom>
        </p:spPr>
        <p:txBody>
          <a:bodyPr wrap="square">
            <a:spAutoFit/>
          </a:bodyPr>
          <a:lstStyle/>
          <a:p>
            <a:r>
              <a:rPr lang="en-US" b="1" dirty="0"/>
              <a:t>To check all the services:</a:t>
            </a:r>
            <a:endParaRPr lang="en-US" dirty="0"/>
          </a:p>
          <a:p>
            <a:r>
              <a:rPr lang="en-US" dirty="0" err="1"/>
              <a:t>kubectl</a:t>
            </a:r>
            <a:r>
              <a:rPr lang="en-US" dirty="0"/>
              <a:t> get all</a:t>
            </a:r>
          </a:p>
        </p:txBody>
      </p:sp>
      <p:sp>
        <p:nvSpPr>
          <p:cNvPr id="6" name="Rectangle 5">
            <a:extLst>
              <a:ext uri="{FF2B5EF4-FFF2-40B4-BE49-F238E27FC236}">
                <a16:creationId xmlns:a16="http://schemas.microsoft.com/office/drawing/2014/main" id="{A3306AA5-B3F5-47EC-A945-1775F10D05E6}"/>
              </a:ext>
            </a:extLst>
          </p:cNvPr>
          <p:cNvSpPr/>
          <p:nvPr/>
        </p:nvSpPr>
        <p:spPr>
          <a:xfrm>
            <a:off x="609600" y="6019800"/>
            <a:ext cx="5791200" cy="646331"/>
          </a:xfrm>
          <a:prstGeom prst="rect">
            <a:avLst/>
          </a:prstGeom>
        </p:spPr>
        <p:txBody>
          <a:bodyPr wrap="square">
            <a:spAutoFit/>
          </a:bodyPr>
          <a:lstStyle/>
          <a:p>
            <a:r>
              <a:rPr lang="en-US" b="1" dirty="0"/>
              <a:t>Expose into outer world:</a:t>
            </a:r>
          </a:p>
          <a:p>
            <a:r>
              <a:rPr lang="en-IN" dirty="0" err="1"/>
              <a:t>kubectl</a:t>
            </a:r>
            <a:r>
              <a:rPr lang="en-IN" dirty="0"/>
              <a:t> expose deploy </a:t>
            </a:r>
            <a:r>
              <a:rPr lang="en-IN" dirty="0" err="1"/>
              <a:t>nginx</a:t>
            </a:r>
            <a:r>
              <a:rPr lang="en-IN" dirty="0"/>
              <a:t> --port 80 --type </a:t>
            </a:r>
            <a:r>
              <a:rPr lang="en-IN" dirty="0" err="1"/>
              <a:t>NodePort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1"/>
          <p:cNvPicPr>
            <a:picLocks noChangeAspect="1" noChangeArrowheads="1"/>
          </p:cNvPicPr>
          <p:nvPr/>
        </p:nvPicPr>
        <p:blipFill>
          <a:blip r:embed="rId2"/>
          <a:srcRect/>
          <a:stretch>
            <a:fillRect/>
          </a:stretch>
        </p:blipFill>
        <p:spPr bwMode="auto">
          <a:xfrm>
            <a:off x="457200" y="457200"/>
            <a:ext cx="7720012" cy="2289905"/>
          </a:xfrm>
          <a:prstGeom prst="rect">
            <a:avLst/>
          </a:prstGeom>
          <a:noFill/>
          <a:ln w="9525">
            <a:noFill/>
            <a:miter lim="800000"/>
            <a:headEnd/>
            <a:tailEnd/>
          </a:ln>
          <a:effectLst/>
        </p:spPr>
      </p:pic>
      <p:sp>
        <p:nvSpPr>
          <p:cNvPr id="3" name="Rectangle 2"/>
          <p:cNvSpPr/>
          <p:nvPr/>
        </p:nvSpPr>
        <p:spPr>
          <a:xfrm>
            <a:off x="304800" y="2743200"/>
            <a:ext cx="8153400" cy="646331"/>
          </a:xfrm>
          <a:prstGeom prst="rect">
            <a:avLst/>
          </a:prstGeom>
        </p:spPr>
        <p:txBody>
          <a:bodyPr wrap="square">
            <a:spAutoFit/>
          </a:bodyPr>
          <a:lstStyle/>
          <a:p>
            <a:r>
              <a:rPr lang="en-US" dirty="0"/>
              <a:t>Clone the code </a:t>
            </a:r>
            <a:r>
              <a:rPr lang="en-US" dirty="0">
                <a:hlinkClick r:id="rId3"/>
              </a:rPr>
              <a:t>https://github.com/justmeandopensource/kubernetes.git</a:t>
            </a:r>
            <a:r>
              <a:rPr lang="en-US" dirty="0"/>
              <a:t>, and switch to </a:t>
            </a:r>
            <a:r>
              <a:rPr lang="en-US" dirty="0" err="1"/>
              <a:t>yaml</a:t>
            </a:r>
            <a:r>
              <a:rPr lang="en-US" dirty="0"/>
              <a:t> directory and run the below command</a:t>
            </a:r>
          </a:p>
        </p:txBody>
      </p:sp>
      <p:sp>
        <p:nvSpPr>
          <p:cNvPr id="4" name="Rectangle 3"/>
          <p:cNvSpPr/>
          <p:nvPr/>
        </p:nvSpPr>
        <p:spPr>
          <a:xfrm>
            <a:off x="381000" y="3429000"/>
            <a:ext cx="8153400" cy="369332"/>
          </a:xfrm>
          <a:prstGeom prst="rect">
            <a:avLst/>
          </a:prstGeom>
        </p:spPr>
        <p:txBody>
          <a:bodyPr wrap="square">
            <a:spAutoFit/>
          </a:bodyPr>
          <a:lstStyle/>
          <a:p>
            <a:r>
              <a:rPr lang="en-US" dirty="0" err="1"/>
              <a:t>kubectl</a:t>
            </a:r>
            <a:r>
              <a:rPr lang="en-US" dirty="0"/>
              <a:t> </a:t>
            </a:r>
            <a:r>
              <a:rPr lang="en-US" dirty="0" err="1"/>
              <a:t>autoscale</a:t>
            </a:r>
            <a:r>
              <a:rPr lang="en-US" dirty="0"/>
              <a:t> deploy </a:t>
            </a:r>
            <a:r>
              <a:rPr lang="en-US" dirty="0" err="1"/>
              <a:t>nginx</a:t>
            </a:r>
            <a:r>
              <a:rPr lang="en-US" dirty="0"/>
              <a:t> --min 1 --max 5 --</a:t>
            </a:r>
            <a:r>
              <a:rPr lang="en-US" dirty="0" err="1"/>
              <a:t>cpu</a:t>
            </a:r>
            <a:r>
              <a:rPr lang="en-US" dirty="0"/>
              <a:t>-percent 20</a:t>
            </a:r>
          </a:p>
        </p:txBody>
      </p:sp>
      <p:pic>
        <p:nvPicPr>
          <p:cNvPr id="64514" name="Picture 2"/>
          <p:cNvPicPr>
            <a:picLocks noChangeAspect="1" noChangeArrowheads="1"/>
          </p:cNvPicPr>
          <p:nvPr/>
        </p:nvPicPr>
        <p:blipFill>
          <a:blip r:embed="rId4"/>
          <a:srcRect/>
          <a:stretch>
            <a:fillRect/>
          </a:stretch>
        </p:blipFill>
        <p:spPr bwMode="auto">
          <a:xfrm>
            <a:off x="228600" y="3924300"/>
            <a:ext cx="8610600" cy="2781300"/>
          </a:xfrm>
          <a:prstGeom prst="rect">
            <a:avLst/>
          </a:prstGeom>
          <a:noFill/>
          <a:ln w="9525">
            <a:noFill/>
            <a:miter lim="800000"/>
            <a:headEnd/>
            <a:tailEnd/>
          </a:ln>
          <a:effectLst/>
        </p:spPr>
      </p:pic>
      <p:sp>
        <p:nvSpPr>
          <p:cNvPr id="2" name="Rectangle 1">
            <a:extLst>
              <a:ext uri="{FF2B5EF4-FFF2-40B4-BE49-F238E27FC236}">
                <a16:creationId xmlns:a16="http://schemas.microsoft.com/office/drawing/2014/main" id="{5063DE72-B653-4B33-A09B-F337141B3C57}"/>
              </a:ext>
            </a:extLst>
          </p:cNvPr>
          <p:cNvSpPr/>
          <p:nvPr/>
        </p:nvSpPr>
        <p:spPr>
          <a:xfrm>
            <a:off x="381000" y="99258"/>
            <a:ext cx="5109284" cy="369332"/>
          </a:xfrm>
          <a:prstGeom prst="rect">
            <a:avLst/>
          </a:prstGeom>
        </p:spPr>
        <p:txBody>
          <a:bodyPr wrap="none">
            <a:spAutoFit/>
          </a:bodyPr>
          <a:lstStyle/>
          <a:p>
            <a:r>
              <a:rPr lang="en-US" dirty="0" err="1"/>
              <a:t>kubectl</a:t>
            </a:r>
            <a:r>
              <a:rPr lang="en-US" dirty="0"/>
              <a:t> get all (to check the services also node port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04800"/>
            <a:ext cx="2127762" cy="369332"/>
          </a:xfrm>
          <a:prstGeom prst="rect">
            <a:avLst/>
          </a:prstGeom>
        </p:spPr>
        <p:txBody>
          <a:bodyPr wrap="none">
            <a:spAutoFit/>
          </a:bodyPr>
          <a:lstStyle/>
          <a:p>
            <a:r>
              <a:rPr lang="en-US" dirty="0" err="1"/>
              <a:t>kubectl</a:t>
            </a:r>
            <a:r>
              <a:rPr lang="en-US" dirty="0"/>
              <a:t> describe hpa</a:t>
            </a:r>
          </a:p>
        </p:txBody>
      </p:sp>
      <p:pic>
        <p:nvPicPr>
          <p:cNvPr id="65537" name="Picture 1"/>
          <p:cNvPicPr>
            <a:picLocks noChangeAspect="1" noChangeArrowheads="1"/>
          </p:cNvPicPr>
          <p:nvPr/>
        </p:nvPicPr>
        <p:blipFill>
          <a:blip r:embed="rId2"/>
          <a:srcRect/>
          <a:stretch>
            <a:fillRect/>
          </a:stretch>
        </p:blipFill>
        <p:spPr bwMode="auto">
          <a:xfrm>
            <a:off x="304800" y="838200"/>
            <a:ext cx="8610600" cy="732106"/>
          </a:xfrm>
          <a:prstGeom prst="rect">
            <a:avLst/>
          </a:prstGeom>
          <a:noFill/>
          <a:ln w="9525">
            <a:noFill/>
            <a:miter lim="800000"/>
            <a:headEnd/>
            <a:tailEnd/>
          </a:ln>
          <a:effectLst/>
        </p:spPr>
      </p:pic>
      <p:sp>
        <p:nvSpPr>
          <p:cNvPr id="5" name="Rectangle 4"/>
          <p:cNvSpPr/>
          <p:nvPr/>
        </p:nvSpPr>
        <p:spPr>
          <a:xfrm>
            <a:off x="381000" y="1905000"/>
            <a:ext cx="7162800" cy="1477328"/>
          </a:xfrm>
          <a:prstGeom prst="rect">
            <a:avLst/>
          </a:prstGeom>
        </p:spPr>
        <p:txBody>
          <a:bodyPr wrap="square">
            <a:spAutoFit/>
          </a:bodyPr>
          <a:lstStyle/>
          <a:p>
            <a:r>
              <a:rPr lang="en-US" b="1" dirty="0"/>
              <a:t>To Handle this error , delete hpa </a:t>
            </a:r>
            <a:r>
              <a:rPr lang="en-US" b="1" dirty="0" err="1"/>
              <a:t>nginx</a:t>
            </a:r>
            <a:endParaRPr lang="en-US" b="1" dirty="0"/>
          </a:p>
          <a:p>
            <a:r>
              <a:rPr lang="en-US" dirty="0" err="1"/>
              <a:t>Kubectl</a:t>
            </a:r>
            <a:r>
              <a:rPr lang="en-US" dirty="0"/>
              <a:t>  delete hpa </a:t>
            </a:r>
            <a:r>
              <a:rPr lang="en-US" dirty="0" err="1"/>
              <a:t>nginx</a:t>
            </a:r>
            <a:endParaRPr lang="en-US" dirty="0"/>
          </a:p>
          <a:p>
            <a:endParaRPr lang="en-US" b="1" dirty="0"/>
          </a:p>
          <a:p>
            <a:r>
              <a:rPr lang="en-US" b="1" dirty="0"/>
              <a:t>Modify </a:t>
            </a:r>
            <a:r>
              <a:rPr lang="en-US" b="1" dirty="0" err="1"/>
              <a:t>nginx</a:t>
            </a:r>
            <a:r>
              <a:rPr lang="en-US" b="1" dirty="0"/>
              <a:t> hpa deployment and add the below code</a:t>
            </a:r>
          </a:p>
          <a:p>
            <a:r>
              <a:rPr lang="en-US" dirty="0"/>
              <a:t> </a:t>
            </a:r>
            <a:r>
              <a:rPr lang="en-US" dirty="0" err="1"/>
              <a:t>kubectl</a:t>
            </a:r>
            <a:r>
              <a:rPr lang="en-US" dirty="0"/>
              <a:t> edit deploy </a:t>
            </a:r>
            <a:r>
              <a:rPr lang="en-US" dirty="0" err="1"/>
              <a:t>nginx</a:t>
            </a:r>
            <a:endParaRPr lang="en-US" dirty="0"/>
          </a:p>
        </p:txBody>
      </p:sp>
      <p:pic>
        <p:nvPicPr>
          <p:cNvPr id="65538" name="Picture 2"/>
          <p:cNvPicPr>
            <a:picLocks noChangeAspect="1" noChangeArrowheads="1"/>
          </p:cNvPicPr>
          <p:nvPr/>
        </p:nvPicPr>
        <p:blipFill>
          <a:blip r:embed="rId3"/>
          <a:srcRect/>
          <a:stretch>
            <a:fillRect/>
          </a:stretch>
        </p:blipFill>
        <p:spPr bwMode="auto">
          <a:xfrm>
            <a:off x="533400" y="3581399"/>
            <a:ext cx="7467600" cy="1645473"/>
          </a:xfrm>
          <a:prstGeom prst="rect">
            <a:avLst/>
          </a:prstGeom>
          <a:noFill/>
          <a:ln w="9525">
            <a:noFill/>
            <a:miter lim="800000"/>
            <a:headEnd/>
            <a:tailEnd/>
          </a:ln>
          <a:effectLst/>
        </p:spPr>
      </p:pic>
      <p:sp>
        <p:nvSpPr>
          <p:cNvPr id="7" name="Rectangle 6"/>
          <p:cNvSpPr/>
          <p:nvPr/>
        </p:nvSpPr>
        <p:spPr>
          <a:xfrm>
            <a:off x="457200" y="5867400"/>
            <a:ext cx="7772400" cy="646331"/>
          </a:xfrm>
          <a:prstGeom prst="rect">
            <a:avLst/>
          </a:prstGeom>
        </p:spPr>
        <p:txBody>
          <a:bodyPr wrap="square">
            <a:spAutoFit/>
          </a:bodyPr>
          <a:lstStyle/>
          <a:p>
            <a:r>
              <a:rPr lang="en-US" b="1" dirty="0"/>
              <a:t>Now redeploy with </a:t>
            </a:r>
            <a:r>
              <a:rPr lang="en-US" b="1" dirty="0" err="1"/>
              <a:t>autoscale</a:t>
            </a:r>
            <a:r>
              <a:rPr lang="en-US" b="1" dirty="0"/>
              <a:t>:</a:t>
            </a:r>
          </a:p>
          <a:p>
            <a:r>
              <a:rPr lang="en-US" dirty="0" err="1"/>
              <a:t>kubectl</a:t>
            </a:r>
            <a:r>
              <a:rPr lang="en-US" dirty="0"/>
              <a:t> </a:t>
            </a:r>
            <a:r>
              <a:rPr lang="en-US" dirty="0" err="1"/>
              <a:t>autoscale</a:t>
            </a:r>
            <a:r>
              <a:rPr lang="en-US" dirty="0"/>
              <a:t> deploy </a:t>
            </a:r>
            <a:r>
              <a:rPr lang="en-US" dirty="0" err="1"/>
              <a:t>nginx</a:t>
            </a:r>
            <a:r>
              <a:rPr lang="en-US" dirty="0"/>
              <a:t> --min 1 --max 5 --</a:t>
            </a:r>
            <a:r>
              <a:rPr lang="en-US" dirty="0" err="1"/>
              <a:t>cpu</a:t>
            </a:r>
            <a:r>
              <a:rPr lang="en-US" dirty="0"/>
              <a:t>-percent 20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1"/>
          <p:cNvPicPr>
            <a:picLocks noChangeAspect="1" noChangeArrowheads="1"/>
          </p:cNvPicPr>
          <p:nvPr/>
        </p:nvPicPr>
        <p:blipFill>
          <a:blip r:embed="rId2"/>
          <a:srcRect/>
          <a:stretch>
            <a:fillRect/>
          </a:stretch>
        </p:blipFill>
        <p:spPr bwMode="auto">
          <a:xfrm>
            <a:off x="228601" y="304800"/>
            <a:ext cx="8915399" cy="2647167"/>
          </a:xfrm>
          <a:prstGeom prst="rect">
            <a:avLst/>
          </a:prstGeom>
          <a:noFill/>
          <a:ln w="9525">
            <a:noFill/>
            <a:miter lim="800000"/>
            <a:headEnd/>
            <a:tailEnd/>
          </a:ln>
          <a:effectLst/>
        </p:spPr>
      </p:pic>
      <p:sp>
        <p:nvSpPr>
          <p:cNvPr id="3" name="Rectangle 2"/>
          <p:cNvSpPr/>
          <p:nvPr/>
        </p:nvSpPr>
        <p:spPr>
          <a:xfrm>
            <a:off x="381000" y="3276600"/>
            <a:ext cx="4191000" cy="646331"/>
          </a:xfrm>
          <a:prstGeom prst="rect">
            <a:avLst/>
          </a:prstGeom>
        </p:spPr>
        <p:txBody>
          <a:bodyPr wrap="square">
            <a:spAutoFit/>
          </a:bodyPr>
          <a:lstStyle/>
          <a:p>
            <a:r>
              <a:rPr lang="en-US" b="1" dirty="0"/>
              <a:t>For more information</a:t>
            </a:r>
          </a:p>
          <a:p>
            <a:r>
              <a:rPr lang="en-US" dirty="0" err="1"/>
              <a:t>kubectl</a:t>
            </a:r>
            <a:r>
              <a:rPr lang="en-US" dirty="0"/>
              <a:t> describe hpa </a:t>
            </a:r>
            <a:r>
              <a:rPr lang="en-US" dirty="0" err="1"/>
              <a:t>nginx</a:t>
            </a:r>
            <a:endParaRPr lang="en-US" dirty="0"/>
          </a:p>
        </p:txBody>
      </p:sp>
      <p:pic>
        <p:nvPicPr>
          <p:cNvPr id="66562" name="Picture 2"/>
          <p:cNvPicPr>
            <a:picLocks noChangeAspect="1" noChangeArrowheads="1"/>
          </p:cNvPicPr>
          <p:nvPr/>
        </p:nvPicPr>
        <p:blipFill>
          <a:blip r:embed="rId3"/>
          <a:srcRect/>
          <a:stretch>
            <a:fillRect/>
          </a:stretch>
        </p:blipFill>
        <p:spPr bwMode="auto">
          <a:xfrm>
            <a:off x="457200" y="4457700"/>
            <a:ext cx="5991225" cy="571500"/>
          </a:xfrm>
          <a:prstGeom prst="rect">
            <a:avLst/>
          </a:prstGeom>
          <a:noFill/>
          <a:ln w="9525">
            <a:noFill/>
            <a:miter lim="800000"/>
            <a:headEnd/>
            <a:tailEnd/>
          </a:ln>
          <a:effectLst/>
        </p:spPr>
      </p:pic>
      <p:sp>
        <p:nvSpPr>
          <p:cNvPr id="5" name="Rectangle 4"/>
          <p:cNvSpPr/>
          <p:nvPr/>
        </p:nvSpPr>
        <p:spPr>
          <a:xfrm>
            <a:off x="533982" y="4038600"/>
            <a:ext cx="4097981" cy="369332"/>
          </a:xfrm>
          <a:prstGeom prst="rect">
            <a:avLst/>
          </a:prstGeom>
        </p:spPr>
        <p:txBody>
          <a:bodyPr wrap="none">
            <a:spAutoFit/>
          </a:bodyPr>
          <a:lstStyle/>
          <a:p>
            <a:r>
              <a:rPr lang="en-US" b="1" dirty="0"/>
              <a:t>To check </a:t>
            </a:r>
            <a:r>
              <a:rPr lang="en-US" b="1" dirty="0" err="1"/>
              <a:t>cpu</a:t>
            </a:r>
            <a:r>
              <a:rPr lang="en-US" b="1" dirty="0"/>
              <a:t> utilization : </a:t>
            </a:r>
            <a:r>
              <a:rPr lang="en-US" dirty="0" err="1"/>
              <a:t>kubectl</a:t>
            </a:r>
            <a:r>
              <a:rPr lang="en-US" dirty="0"/>
              <a:t> top pods</a:t>
            </a:r>
          </a:p>
        </p:txBody>
      </p:sp>
      <p:sp>
        <p:nvSpPr>
          <p:cNvPr id="6" name="Rectangle 5"/>
          <p:cNvSpPr/>
          <p:nvPr/>
        </p:nvSpPr>
        <p:spPr>
          <a:xfrm>
            <a:off x="457200" y="5334000"/>
            <a:ext cx="4317272" cy="923330"/>
          </a:xfrm>
          <a:prstGeom prst="rect">
            <a:avLst/>
          </a:prstGeom>
        </p:spPr>
        <p:txBody>
          <a:bodyPr wrap="none">
            <a:spAutoFit/>
          </a:bodyPr>
          <a:lstStyle/>
          <a:p>
            <a:r>
              <a:rPr lang="en-US" b="1" dirty="0"/>
              <a:t>For </a:t>
            </a:r>
            <a:r>
              <a:rPr lang="en-US" b="1" dirty="0" err="1"/>
              <a:t>webserver</a:t>
            </a:r>
            <a:r>
              <a:rPr lang="en-US" b="1" dirty="0"/>
              <a:t> load testing install tool siege</a:t>
            </a:r>
          </a:p>
          <a:p>
            <a:endParaRPr lang="en-US" b="1" dirty="0"/>
          </a:p>
          <a:p>
            <a:r>
              <a:rPr lang="en-US" dirty="0" err="1"/>
              <a:t>sudo</a:t>
            </a:r>
            <a:r>
              <a:rPr lang="en-US" dirty="0"/>
              <a:t> apt install siege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
            <a:ext cx="8382000" cy="1754326"/>
          </a:xfrm>
          <a:prstGeom prst="rect">
            <a:avLst/>
          </a:prstGeom>
        </p:spPr>
        <p:txBody>
          <a:bodyPr wrap="square">
            <a:spAutoFit/>
          </a:bodyPr>
          <a:lstStyle/>
          <a:p>
            <a:r>
              <a:rPr lang="de-DE" b="1" dirty="0"/>
              <a:t>Command : </a:t>
            </a:r>
            <a:r>
              <a:rPr lang="de-DE" dirty="0"/>
              <a:t> </a:t>
            </a:r>
          </a:p>
          <a:p>
            <a:r>
              <a:rPr lang="de-DE" dirty="0"/>
              <a:t>siege -q -c 5 -t 2m </a:t>
            </a:r>
            <a:r>
              <a:rPr lang="de-DE" dirty="0">
                <a:hlinkClick r:id="rId2"/>
              </a:rPr>
              <a:t>http://13.127.100.249:32358</a:t>
            </a:r>
            <a:endParaRPr lang="de-DE" dirty="0"/>
          </a:p>
          <a:p>
            <a:r>
              <a:rPr lang="de-DE" dirty="0"/>
              <a:t>-q : quite mode</a:t>
            </a:r>
          </a:p>
          <a:p>
            <a:r>
              <a:rPr lang="de-DE" dirty="0"/>
              <a:t>-c : conquerent requests</a:t>
            </a:r>
          </a:p>
          <a:p>
            <a:r>
              <a:rPr lang="de-DE" dirty="0"/>
              <a:t>-t : time</a:t>
            </a:r>
          </a:p>
          <a:p>
            <a:r>
              <a:rPr lang="de-DE" dirty="0"/>
              <a:t>Application URL</a:t>
            </a:r>
            <a:endParaRPr lang="en-US" dirty="0"/>
          </a:p>
        </p:txBody>
      </p:sp>
      <p:pic>
        <p:nvPicPr>
          <p:cNvPr id="67585" name="Picture 1"/>
          <p:cNvPicPr>
            <a:picLocks noChangeAspect="1" noChangeArrowheads="1"/>
          </p:cNvPicPr>
          <p:nvPr/>
        </p:nvPicPr>
        <p:blipFill>
          <a:blip r:embed="rId3"/>
          <a:srcRect/>
          <a:stretch>
            <a:fillRect/>
          </a:stretch>
        </p:blipFill>
        <p:spPr bwMode="auto">
          <a:xfrm>
            <a:off x="457200" y="2362200"/>
            <a:ext cx="7115175" cy="800100"/>
          </a:xfrm>
          <a:prstGeom prst="rect">
            <a:avLst/>
          </a:prstGeom>
          <a:noFill/>
          <a:ln w="9525">
            <a:noFill/>
            <a:miter lim="800000"/>
            <a:headEnd/>
            <a:tailEnd/>
          </a:ln>
          <a:effectLst/>
        </p:spPr>
      </p:pic>
      <p:sp>
        <p:nvSpPr>
          <p:cNvPr id="4" name="Rectangle 3"/>
          <p:cNvSpPr/>
          <p:nvPr/>
        </p:nvSpPr>
        <p:spPr>
          <a:xfrm>
            <a:off x="457200" y="1905000"/>
            <a:ext cx="3436775" cy="369332"/>
          </a:xfrm>
          <a:prstGeom prst="rect">
            <a:avLst/>
          </a:prstGeom>
        </p:spPr>
        <p:txBody>
          <a:bodyPr wrap="none">
            <a:spAutoFit/>
          </a:bodyPr>
          <a:lstStyle/>
          <a:p>
            <a:r>
              <a:rPr lang="de-DE" b="1" dirty="0"/>
              <a:t>Check the load : </a:t>
            </a:r>
            <a:r>
              <a:rPr lang="de-DE" dirty="0"/>
              <a:t>kubectl top pods</a:t>
            </a:r>
            <a:r>
              <a:rPr lang="de-DE" b="1" dirty="0"/>
              <a:t> </a:t>
            </a:r>
            <a:r>
              <a:rPr lang="de-DE" dirty="0"/>
              <a:t> </a:t>
            </a:r>
          </a:p>
        </p:txBody>
      </p:sp>
      <p:pic>
        <p:nvPicPr>
          <p:cNvPr id="67586" name="Picture 2"/>
          <p:cNvPicPr>
            <a:picLocks noChangeAspect="1" noChangeArrowheads="1"/>
          </p:cNvPicPr>
          <p:nvPr/>
        </p:nvPicPr>
        <p:blipFill>
          <a:blip r:embed="rId4"/>
          <a:srcRect/>
          <a:stretch>
            <a:fillRect/>
          </a:stretch>
        </p:blipFill>
        <p:spPr bwMode="auto">
          <a:xfrm>
            <a:off x="228600" y="3743325"/>
            <a:ext cx="8677949" cy="3038475"/>
          </a:xfrm>
          <a:prstGeom prst="rect">
            <a:avLst/>
          </a:prstGeom>
          <a:noFill/>
          <a:ln w="9525">
            <a:noFill/>
            <a:miter lim="800000"/>
            <a:headEnd/>
            <a:tailEnd/>
          </a:ln>
          <a:effectLst/>
        </p:spPr>
      </p:pic>
      <p:sp>
        <p:nvSpPr>
          <p:cNvPr id="6" name="Rectangle 5"/>
          <p:cNvSpPr/>
          <p:nvPr/>
        </p:nvSpPr>
        <p:spPr>
          <a:xfrm>
            <a:off x="304800" y="3276600"/>
            <a:ext cx="7305590" cy="369332"/>
          </a:xfrm>
          <a:prstGeom prst="rect">
            <a:avLst/>
          </a:prstGeom>
        </p:spPr>
        <p:txBody>
          <a:bodyPr wrap="none">
            <a:spAutoFit/>
          </a:bodyPr>
          <a:lstStyle/>
          <a:p>
            <a:r>
              <a:rPr lang="de-DE" dirty="0"/>
              <a:t>Now, we can observer replicas are increased to maximum based on the load</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a:stretch>
            <a:fillRect/>
          </a:stretch>
        </p:blipFill>
        <p:spPr bwMode="auto">
          <a:xfrm>
            <a:off x="152400" y="990600"/>
            <a:ext cx="8915400" cy="2612571"/>
          </a:xfrm>
          <a:prstGeom prst="rect">
            <a:avLst/>
          </a:prstGeom>
          <a:noFill/>
          <a:ln w="9525">
            <a:noFill/>
            <a:miter lim="800000"/>
            <a:headEnd/>
            <a:tailEnd/>
          </a:ln>
          <a:effectLst/>
        </p:spPr>
      </p:pic>
      <p:sp>
        <p:nvSpPr>
          <p:cNvPr id="3" name="Rectangle 2"/>
          <p:cNvSpPr/>
          <p:nvPr/>
        </p:nvSpPr>
        <p:spPr>
          <a:xfrm>
            <a:off x="152400" y="304800"/>
            <a:ext cx="7246727" cy="369332"/>
          </a:xfrm>
          <a:prstGeom prst="rect">
            <a:avLst/>
          </a:prstGeom>
        </p:spPr>
        <p:txBody>
          <a:bodyPr wrap="none">
            <a:spAutoFit/>
          </a:bodyPr>
          <a:lstStyle/>
          <a:p>
            <a:r>
              <a:rPr lang="de-DE" dirty="0"/>
              <a:t>Verify after some time , replicas will be scaled in and set to default value - 1</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74A622-0467-4F2C-9BD0-05D87F5016C9}"/>
              </a:ext>
            </a:extLst>
          </p:cNvPr>
          <p:cNvSpPr/>
          <p:nvPr/>
        </p:nvSpPr>
        <p:spPr>
          <a:xfrm>
            <a:off x="228600" y="685800"/>
            <a:ext cx="8763000" cy="2308324"/>
          </a:xfrm>
          <a:prstGeom prst="rect">
            <a:avLst/>
          </a:prstGeom>
        </p:spPr>
        <p:txBody>
          <a:bodyPr wrap="square">
            <a:spAutoFit/>
          </a:bodyPr>
          <a:lstStyle/>
          <a:p>
            <a:r>
              <a:rPr lang="en-IN" dirty="0"/>
              <a:t>DOWNLOAD_URL=$(curl -Ls "https://api.github.com/repos/</a:t>
            </a:r>
            <a:r>
              <a:rPr lang="en-IN" dirty="0" err="1"/>
              <a:t>kubernetes</a:t>
            </a:r>
            <a:r>
              <a:rPr lang="en-IN" dirty="0"/>
              <a:t>-sigs/metrics-server/releases/latest" | </a:t>
            </a:r>
            <a:r>
              <a:rPr lang="en-IN" dirty="0" err="1"/>
              <a:t>jq</a:t>
            </a:r>
            <a:r>
              <a:rPr lang="en-IN" dirty="0"/>
              <a:t> -r .</a:t>
            </a:r>
            <a:r>
              <a:rPr lang="en-IN" dirty="0" err="1"/>
              <a:t>tarball_url</a:t>
            </a:r>
            <a:r>
              <a:rPr lang="en-IN" dirty="0"/>
              <a:t>)</a:t>
            </a:r>
          </a:p>
          <a:p>
            <a:r>
              <a:rPr lang="en-IN" dirty="0"/>
              <a:t>DOWNLOAD_VERSION=$(grep -o '[^/v]*$' &lt;&lt;&lt; $DOWNLOAD_URL)</a:t>
            </a:r>
          </a:p>
          <a:p>
            <a:r>
              <a:rPr lang="en-IN" dirty="0"/>
              <a:t>curl -Ls $DOWNLOAD_URL -o metrics-server-$DOWNLOAD_VERSION.tar.gz</a:t>
            </a:r>
          </a:p>
          <a:p>
            <a:r>
              <a:rPr lang="en-IN" dirty="0" err="1"/>
              <a:t>mkdir</a:t>
            </a:r>
            <a:r>
              <a:rPr lang="en-IN" dirty="0"/>
              <a:t> metrics-server-$DOWNLOAD_VERSION</a:t>
            </a:r>
          </a:p>
          <a:p>
            <a:r>
              <a:rPr lang="en-IN" dirty="0"/>
              <a:t>tar -</a:t>
            </a:r>
            <a:r>
              <a:rPr lang="en-IN" dirty="0" err="1"/>
              <a:t>xzf</a:t>
            </a:r>
            <a:r>
              <a:rPr lang="en-IN" dirty="0"/>
              <a:t> metrics-server-$DOWNLOAD_VERSION.tar.gz --directory metrics-server-$DOWNLOAD_VERSION --strip-components 1</a:t>
            </a:r>
          </a:p>
          <a:p>
            <a:r>
              <a:rPr lang="en-IN" dirty="0" err="1"/>
              <a:t>kubectl</a:t>
            </a:r>
            <a:r>
              <a:rPr lang="en-IN" dirty="0"/>
              <a:t> apply -f metrics-server-$DOWNLOAD_VERSION/deploy/1.8+/</a:t>
            </a:r>
          </a:p>
        </p:txBody>
      </p:sp>
      <p:sp>
        <p:nvSpPr>
          <p:cNvPr id="3" name="Rectangle 2">
            <a:extLst>
              <a:ext uri="{FF2B5EF4-FFF2-40B4-BE49-F238E27FC236}">
                <a16:creationId xmlns:a16="http://schemas.microsoft.com/office/drawing/2014/main" id="{8C673959-39B9-4319-8CC4-B28C8BA519E9}"/>
              </a:ext>
            </a:extLst>
          </p:cNvPr>
          <p:cNvSpPr/>
          <p:nvPr/>
        </p:nvSpPr>
        <p:spPr>
          <a:xfrm>
            <a:off x="228600" y="152400"/>
            <a:ext cx="2246064" cy="369332"/>
          </a:xfrm>
          <a:prstGeom prst="rect">
            <a:avLst/>
          </a:prstGeom>
        </p:spPr>
        <p:txBody>
          <a:bodyPr wrap="none">
            <a:spAutoFit/>
          </a:bodyPr>
          <a:lstStyle/>
          <a:p>
            <a:r>
              <a:rPr lang="en-US" b="1" dirty="0"/>
              <a:t>Metric-server setup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05CAA5-FCEF-436E-8E2F-FA527D8E3C8E}"/>
              </a:ext>
            </a:extLst>
          </p:cNvPr>
          <p:cNvSpPr/>
          <p:nvPr/>
        </p:nvSpPr>
        <p:spPr>
          <a:xfrm>
            <a:off x="381000" y="-76200"/>
            <a:ext cx="7924800" cy="7017306"/>
          </a:xfrm>
          <a:prstGeom prst="rect">
            <a:avLst/>
          </a:prstGeom>
        </p:spPr>
        <p:txBody>
          <a:bodyPr wrap="square">
            <a:spAutoFit/>
          </a:bodyPr>
          <a:lstStyle/>
          <a:p>
            <a:r>
              <a:rPr lang="en-IN" dirty="0" err="1"/>
              <a:t>apiVersion</a:t>
            </a:r>
            <a:r>
              <a:rPr lang="en-IN" dirty="0"/>
              <a:t>: extensions/v1beta1</a:t>
            </a:r>
          </a:p>
          <a:p>
            <a:r>
              <a:rPr lang="en-IN" dirty="0"/>
              <a:t>kind: Deployment</a:t>
            </a:r>
          </a:p>
          <a:p>
            <a:r>
              <a:rPr lang="en-IN" dirty="0"/>
              <a:t>metadata:</a:t>
            </a:r>
          </a:p>
          <a:p>
            <a:r>
              <a:rPr lang="en-IN" dirty="0"/>
              <a:t>  name: </a:t>
            </a:r>
            <a:r>
              <a:rPr lang="en-IN" dirty="0" err="1"/>
              <a:t>jenkins</a:t>
            </a:r>
            <a:r>
              <a:rPr lang="en-IN" dirty="0"/>
              <a:t>-deployment</a:t>
            </a:r>
          </a:p>
          <a:p>
            <a:r>
              <a:rPr lang="en-IN" dirty="0"/>
              <a:t>spec:</a:t>
            </a:r>
          </a:p>
          <a:p>
            <a:r>
              <a:rPr lang="en-IN" dirty="0"/>
              <a:t>  replicas: 1</a:t>
            </a:r>
          </a:p>
          <a:p>
            <a:r>
              <a:rPr lang="en-IN" dirty="0"/>
              <a:t>  selector:</a:t>
            </a:r>
          </a:p>
          <a:p>
            <a:r>
              <a:rPr lang="en-IN" dirty="0"/>
              <a:t>    </a:t>
            </a:r>
            <a:r>
              <a:rPr lang="en-IN" dirty="0" err="1"/>
              <a:t>matchLabels</a:t>
            </a:r>
            <a:r>
              <a:rPr lang="en-IN" dirty="0"/>
              <a:t>:</a:t>
            </a:r>
          </a:p>
          <a:p>
            <a:r>
              <a:rPr lang="en-IN" dirty="0"/>
              <a:t>      app: </a:t>
            </a:r>
            <a:r>
              <a:rPr lang="en-IN" dirty="0" err="1"/>
              <a:t>jenkins</a:t>
            </a:r>
            <a:endParaRPr lang="en-IN" dirty="0"/>
          </a:p>
          <a:p>
            <a:r>
              <a:rPr lang="en-IN" dirty="0"/>
              <a:t>  template:</a:t>
            </a:r>
          </a:p>
          <a:p>
            <a:r>
              <a:rPr lang="en-IN" dirty="0"/>
              <a:t>    metadata:</a:t>
            </a:r>
          </a:p>
          <a:p>
            <a:r>
              <a:rPr lang="en-IN" dirty="0"/>
              <a:t>      labels:</a:t>
            </a:r>
          </a:p>
          <a:p>
            <a:r>
              <a:rPr lang="en-IN" dirty="0"/>
              <a:t>        app: </a:t>
            </a:r>
            <a:r>
              <a:rPr lang="en-IN" dirty="0" err="1"/>
              <a:t>jenkins</a:t>
            </a:r>
            <a:endParaRPr lang="en-IN" dirty="0"/>
          </a:p>
          <a:p>
            <a:r>
              <a:rPr lang="en-IN" dirty="0"/>
              <a:t>    spec:</a:t>
            </a:r>
          </a:p>
          <a:p>
            <a:r>
              <a:rPr lang="en-IN" dirty="0"/>
              <a:t>      containers:</a:t>
            </a:r>
          </a:p>
          <a:p>
            <a:r>
              <a:rPr lang="en-IN" dirty="0"/>
              <a:t>      - name: </a:t>
            </a:r>
            <a:r>
              <a:rPr lang="en-IN" dirty="0" err="1"/>
              <a:t>jenkins</a:t>
            </a:r>
            <a:endParaRPr lang="en-IN" dirty="0"/>
          </a:p>
          <a:p>
            <a:r>
              <a:rPr lang="en-IN" dirty="0"/>
              <a:t>        image: </a:t>
            </a:r>
            <a:r>
              <a:rPr lang="en-IN" dirty="0" err="1"/>
              <a:t>jenkins</a:t>
            </a:r>
            <a:r>
              <a:rPr lang="en-IN" dirty="0"/>
              <a:t>/</a:t>
            </a:r>
            <a:r>
              <a:rPr lang="en-IN" dirty="0" err="1"/>
              <a:t>jenkins:lts</a:t>
            </a:r>
            <a:endParaRPr lang="en-IN" dirty="0"/>
          </a:p>
          <a:p>
            <a:r>
              <a:rPr lang="en-IN" dirty="0"/>
              <a:t>        ports:</a:t>
            </a:r>
          </a:p>
          <a:p>
            <a:r>
              <a:rPr lang="en-IN" dirty="0"/>
              <a:t>        - </a:t>
            </a:r>
            <a:r>
              <a:rPr lang="en-IN" dirty="0" err="1"/>
              <a:t>containerPort</a:t>
            </a:r>
            <a:r>
              <a:rPr lang="en-IN" dirty="0"/>
              <a:t>: 8080</a:t>
            </a:r>
          </a:p>
          <a:p>
            <a:r>
              <a:rPr lang="en-IN" dirty="0" err="1"/>
              <a:t>volumeMounts</a:t>
            </a:r>
            <a:r>
              <a:rPr lang="en-IN" dirty="0"/>
              <a:t>:</a:t>
            </a:r>
          </a:p>
          <a:p>
            <a:r>
              <a:rPr lang="en-IN" dirty="0"/>
              <a:t>          - name: </a:t>
            </a:r>
            <a:r>
              <a:rPr lang="en-IN" dirty="0" err="1"/>
              <a:t>jenkins</a:t>
            </a:r>
            <a:r>
              <a:rPr lang="en-IN" dirty="0"/>
              <a:t>-home</a:t>
            </a:r>
          </a:p>
          <a:p>
            <a:r>
              <a:rPr lang="en-IN" dirty="0"/>
              <a:t>            </a:t>
            </a:r>
            <a:r>
              <a:rPr lang="en-IN" dirty="0" err="1"/>
              <a:t>mountPath</a:t>
            </a:r>
            <a:r>
              <a:rPr lang="en-IN" dirty="0"/>
              <a:t>: /var/</a:t>
            </a:r>
            <a:r>
              <a:rPr lang="en-IN" dirty="0" err="1"/>
              <a:t>jenkins_home</a:t>
            </a:r>
            <a:endParaRPr lang="en-IN" dirty="0"/>
          </a:p>
          <a:p>
            <a:r>
              <a:rPr lang="en-IN" dirty="0"/>
              <a:t>      volumes:</a:t>
            </a:r>
          </a:p>
          <a:p>
            <a:r>
              <a:rPr lang="en-IN" dirty="0"/>
              <a:t>        - name: </a:t>
            </a:r>
            <a:r>
              <a:rPr lang="en-IN" dirty="0" err="1"/>
              <a:t>jenkins</a:t>
            </a:r>
            <a:r>
              <a:rPr lang="en-IN" dirty="0"/>
              <a:t>-home</a:t>
            </a:r>
          </a:p>
          <a:p>
            <a:r>
              <a:rPr lang="en-IN" dirty="0"/>
              <a:t>          </a:t>
            </a:r>
            <a:r>
              <a:rPr lang="en-IN" dirty="0" err="1"/>
              <a:t>emptyDir</a:t>
            </a:r>
            <a:r>
              <a:rPr lang="en-IN"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D31444-C40F-4BD7-9ED6-E89BE0113BE2}"/>
              </a:ext>
            </a:extLst>
          </p:cNvPr>
          <p:cNvSpPr/>
          <p:nvPr/>
        </p:nvSpPr>
        <p:spPr>
          <a:xfrm>
            <a:off x="533400" y="762000"/>
            <a:ext cx="4572000" cy="3416320"/>
          </a:xfrm>
          <a:prstGeom prst="rect">
            <a:avLst/>
          </a:prstGeom>
        </p:spPr>
        <p:txBody>
          <a:bodyPr>
            <a:spAutoFit/>
          </a:bodyPr>
          <a:lstStyle/>
          <a:p>
            <a:r>
              <a:rPr lang="en-IN" dirty="0" err="1"/>
              <a:t>apiVersion</a:t>
            </a:r>
            <a:r>
              <a:rPr lang="en-IN" dirty="0"/>
              <a:t>: v1</a:t>
            </a:r>
          </a:p>
          <a:p>
            <a:r>
              <a:rPr lang="en-IN" dirty="0"/>
              <a:t>kind: Service</a:t>
            </a:r>
          </a:p>
          <a:p>
            <a:r>
              <a:rPr lang="en-IN" dirty="0"/>
              <a:t>metadata:</a:t>
            </a:r>
          </a:p>
          <a:p>
            <a:r>
              <a:rPr lang="en-IN" dirty="0"/>
              <a:t>  name: </a:t>
            </a:r>
            <a:r>
              <a:rPr lang="en-IN" dirty="0" err="1"/>
              <a:t>jenkins</a:t>
            </a:r>
            <a:endParaRPr lang="en-IN" dirty="0"/>
          </a:p>
          <a:p>
            <a:r>
              <a:rPr lang="en-IN" dirty="0"/>
              <a:t>spec:</a:t>
            </a:r>
          </a:p>
          <a:p>
            <a:r>
              <a:rPr lang="en-IN" dirty="0"/>
              <a:t>  type: </a:t>
            </a:r>
            <a:r>
              <a:rPr lang="en-IN" dirty="0" err="1"/>
              <a:t>NodePort</a:t>
            </a:r>
            <a:endParaRPr lang="en-IN" dirty="0"/>
          </a:p>
          <a:p>
            <a:r>
              <a:rPr lang="en-IN" dirty="0"/>
              <a:t>  ports:</a:t>
            </a:r>
          </a:p>
          <a:p>
            <a:r>
              <a:rPr lang="en-IN" dirty="0"/>
              <a:t>    - port: 8080</a:t>
            </a:r>
          </a:p>
          <a:p>
            <a:r>
              <a:rPr lang="en-IN" dirty="0"/>
              <a:t>      </a:t>
            </a:r>
            <a:r>
              <a:rPr lang="en-IN" dirty="0" err="1"/>
              <a:t>targetPort</a:t>
            </a:r>
            <a:r>
              <a:rPr lang="en-IN" dirty="0"/>
              <a:t>: 8080</a:t>
            </a:r>
          </a:p>
          <a:p>
            <a:r>
              <a:rPr lang="en-IN" dirty="0"/>
              <a:t>      </a:t>
            </a:r>
            <a:r>
              <a:rPr lang="en-IN" dirty="0" err="1"/>
              <a:t>nodePort</a:t>
            </a:r>
            <a:r>
              <a:rPr lang="en-IN" dirty="0"/>
              <a:t>: 44000</a:t>
            </a:r>
          </a:p>
          <a:p>
            <a:r>
              <a:rPr lang="en-IN" dirty="0"/>
              <a:t>  selector:</a:t>
            </a:r>
          </a:p>
          <a:p>
            <a:r>
              <a:rPr lang="en-IN" dirty="0"/>
              <a:t>    app: </a:t>
            </a:r>
            <a:r>
              <a:rPr lang="en-IN" dirty="0" err="1"/>
              <a:t>jenkins</a:t>
            </a:r>
            <a:endParaRPr lang="en-IN" dirty="0"/>
          </a:p>
        </p:txBody>
      </p:sp>
      <p:sp>
        <p:nvSpPr>
          <p:cNvPr id="5" name="Rectangle 4">
            <a:extLst>
              <a:ext uri="{FF2B5EF4-FFF2-40B4-BE49-F238E27FC236}">
                <a16:creationId xmlns:a16="http://schemas.microsoft.com/office/drawing/2014/main" id="{7293F0C1-986A-4915-9452-8815B7F74585}"/>
              </a:ext>
            </a:extLst>
          </p:cNvPr>
          <p:cNvSpPr/>
          <p:nvPr/>
        </p:nvSpPr>
        <p:spPr>
          <a:xfrm>
            <a:off x="533400" y="5334000"/>
            <a:ext cx="8153400" cy="646331"/>
          </a:xfrm>
          <a:prstGeom prst="rect">
            <a:avLst/>
          </a:prstGeom>
        </p:spPr>
        <p:txBody>
          <a:bodyPr wrap="square">
            <a:spAutoFit/>
          </a:bodyPr>
          <a:lstStyle/>
          <a:p>
            <a:r>
              <a:rPr lang="en-IN" dirty="0"/>
              <a:t>Set Namespace</a:t>
            </a:r>
          </a:p>
          <a:p>
            <a:r>
              <a:rPr lang="en-IN" dirty="0" err="1"/>
              <a:t>kubectl</a:t>
            </a:r>
            <a:r>
              <a:rPr lang="en-IN" dirty="0"/>
              <a:t> config set-context --current --namespace=&lt;insert-namespace-name-here&gt;</a:t>
            </a:r>
          </a:p>
        </p:txBody>
      </p:sp>
    </p:spTree>
    <p:extLst>
      <p:ext uri="{BB962C8B-B14F-4D97-AF65-F5344CB8AC3E}">
        <p14:creationId xmlns:p14="http://schemas.microsoft.com/office/powerpoint/2010/main" val="124675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482218" cy="369332"/>
          </a:xfrm>
          <a:prstGeom prst="rect">
            <a:avLst/>
          </a:prstGeom>
        </p:spPr>
        <p:txBody>
          <a:bodyPr wrap="none">
            <a:spAutoFit/>
          </a:bodyPr>
          <a:lstStyle/>
          <a:p>
            <a:r>
              <a:rPr lang="en-US" b="1" dirty="0"/>
              <a:t>Create Google Account :</a:t>
            </a:r>
            <a:endParaRPr lang="en-US" dirty="0"/>
          </a:p>
        </p:txBody>
      </p:sp>
      <p:sp>
        <p:nvSpPr>
          <p:cNvPr id="3" name="Rectangle 2"/>
          <p:cNvSpPr/>
          <p:nvPr/>
        </p:nvSpPr>
        <p:spPr>
          <a:xfrm>
            <a:off x="609600" y="685800"/>
            <a:ext cx="8305800" cy="646331"/>
          </a:xfrm>
          <a:prstGeom prst="rect">
            <a:avLst/>
          </a:prstGeom>
        </p:spPr>
        <p:txBody>
          <a:bodyPr wrap="square">
            <a:spAutoFit/>
          </a:bodyPr>
          <a:lstStyle/>
          <a:p>
            <a:r>
              <a:rPr lang="en-US" dirty="0"/>
              <a:t>You will get </a:t>
            </a:r>
            <a:r>
              <a:rPr lang="en-US" u="sng" dirty="0"/>
              <a:t>$300 free credit</a:t>
            </a:r>
            <a:r>
              <a:rPr lang="en-US" dirty="0"/>
              <a:t> when you sign up which can be used over the next 12 months. Earlier this was only 2 months or 60 days.</a:t>
            </a:r>
          </a:p>
        </p:txBody>
      </p:sp>
      <p:pic>
        <p:nvPicPr>
          <p:cNvPr id="1026" name="Picture 2"/>
          <p:cNvPicPr>
            <a:picLocks noChangeAspect="1" noChangeArrowheads="1"/>
          </p:cNvPicPr>
          <p:nvPr/>
        </p:nvPicPr>
        <p:blipFill>
          <a:blip r:embed="rId2"/>
          <a:srcRect/>
          <a:stretch>
            <a:fillRect/>
          </a:stretch>
        </p:blipFill>
        <p:spPr bwMode="auto">
          <a:xfrm>
            <a:off x="990600" y="1524000"/>
            <a:ext cx="6667500" cy="486727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82738B-D2C4-497C-A4B8-E3777BB67765}"/>
              </a:ext>
            </a:extLst>
          </p:cNvPr>
          <p:cNvPicPr>
            <a:picLocks noChangeAspect="1"/>
          </p:cNvPicPr>
          <p:nvPr/>
        </p:nvPicPr>
        <p:blipFill>
          <a:blip r:embed="rId2"/>
          <a:stretch>
            <a:fillRect/>
          </a:stretch>
        </p:blipFill>
        <p:spPr>
          <a:xfrm>
            <a:off x="0" y="1143000"/>
            <a:ext cx="9144000" cy="5341728"/>
          </a:xfrm>
          <a:prstGeom prst="rect">
            <a:avLst/>
          </a:prstGeom>
        </p:spPr>
      </p:pic>
      <p:sp>
        <p:nvSpPr>
          <p:cNvPr id="3" name="Rectangle 2">
            <a:extLst>
              <a:ext uri="{FF2B5EF4-FFF2-40B4-BE49-F238E27FC236}">
                <a16:creationId xmlns:a16="http://schemas.microsoft.com/office/drawing/2014/main" id="{6D50C564-1477-46F7-A77D-EF0F2152FFBF}"/>
              </a:ext>
            </a:extLst>
          </p:cNvPr>
          <p:cNvSpPr/>
          <p:nvPr/>
        </p:nvSpPr>
        <p:spPr>
          <a:xfrm>
            <a:off x="990600" y="373272"/>
            <a:ext cx="4543423" cy="646331"/>
          </a:xfrm>
          <a:prstGeom prst="rect">
            <a:avLst/>
          </a:prstGeom>
        </p:spPr>
        <p:txBody>
          <a:bodyPr wrap="none">
            <a:spAutoFit/>
          </a:bodyPr>
          <a:lstStyle/>
          <a:p>
            <a:r>
              <a:rPr lang="en-IN" sz="3600" b="1" dirty="0"/>
              <a:t>Deployment Strategies</a:t>
            </a:r>
          </a:p>
        </p:txBody>
      </p:sp>
    </p:spTree>
    <p:extLst>
      <p:ext uri="{BB962C8B-B14F-4D97-AF65-F5344CB8AC3E}">
        <p14:creationId xmlns:p14="http://schemas.microsoft.com/office/powerpoint/2010/main" val="291187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7BDEDB-BBD7-449A-90A4-56714AA5D79E}"/>
              </a:ext>
            </a:extLst>
          </p:cNvPr>
          <p:cNvSpPr/>
          <p:nvPr/>
        </p:nvSpPr>
        <p:spPr>
          <a:xfrm>
            <a:off x="609600" y="457200"/>
            <a:ext cx="7696200" cy="369332"/>
          </a:xfrm>
          <a:prstGeom prst="rect">
            <a:avLst/>
          </a:prstGeom>
        </p:spPr>
        <p:txBody>
          <a:bodyPr wrap="square">
            <a:spAutoFit/>
          </a:bodyPr>
          <a:lstStyle/>
          <a:p>
            <a:r>
              <a:rPr lang="en-IN" dirty="0"/>
              <a:t>Clone the Repo : https://github.com/raknas999/kubernetes-1.git</a:t>
            </a:r>
          </a:p>
        </p:txBody>
      </p:sp>
      <p:sp>
        <p:nvSpPr>
          <p:cNvPr id="3" name="Rectangle 2">
            <a:extLst>
              <a:ext uri="{FF2B5EF4-FFF2-40B4-BE49-F238E27FC236}">
                <a16:creationId xmlns:a16="http://schemas.microsoft.com/office/drawing/2014/main" id="{3E2EFE71-97E1-48D2-8428-039D8AC652C2}"/>
              </a:ext>
            </a:extLst>
          </p:cNvPr>
          <p:cNvSpPr/>
          <p:nvPr/>
        </p:nvSpPr>
        <p:spPr>
          <a:xfrm>
            <a:off x="609600" y="990600"/>
            <a:ext cx="5507726" cy="369332"/>
          </a:xfrm>
          <a:prstGeom prst="rect">
            <a:avLst/>
          </a:prstGeom>
        </p:spPr>
        <p:txBody>
          <a:bodyPr wrap="none">
            <a:spAutoFit/>
          </a:bodyPr>
          <a:lstStyle/>
          <a:p>
            <a:r>
              <a:rPr lang="en-IN" dirty="0"/>
              <a:t>Go to rolling-update directory and deploy app-v1.yml file</a:t>
            </a:r>
          </a:p>
        </p:txBody>
      </p:sp>
      <p:sp>
        <p:nvSpPr>
          <p:cNvPr id="4" name="Rectangle 3">
            <a:extLst>
              <a:ext uri="{FF2B5EF4-FFF2-40B4-BE49-F238E27FC236}">
                <a16:creationId xmlns:a16="http://schemas.microsoft.com/office/drawing/2014/main" id="{23A890A9-409D-4D41-A911-D56558490155}"/>
              </a:ext>
            </a:extLst>
          </p:cNvPr>
          <p:cNvSpPr/>
          <p:nvPr/>
        </p:nvSpPr>
        <p:spPr>
          <a:xfrm>
            <a:off x="609600" y="1524000"/>
            <a:ext cx="5905656" cy="369332"/>
          </a:xfrm>
          <a:prstGeom prst="rect">
            <a:avLst/>
          </a:prstGeom>
        </p:spPr>
        <p:txBody>
          <a:bodyPr wrap="none">
            <a:spAutoFit/>
          </a:bodyPr>
          <a:lstStyle/>
          <a:p>
            <a:r>
              <a:rPr lang="en-IN" dirty="0"/>
              <a:t>Open new window and monitor the pod deployment process</a:t>
            </a:r>
          </a:p>
        </p:txBody>
      </p:sp>
      <p:pic>
        <p:nvPicPr>
          <p:cNvPr id="5" name="Picture 4">
            <a:extLst>
              <a:ext uri="{FF2B5EF4-FFF2-40B4-BE49-F238E27FC236}">
                <a16:creationId xmlns:a16="http://schemas.microsoft.com/office/drawing/2014/main" id="{E4688345-F61A-4B4C-A2CF-8235EFBF28B1}"/>
              </a:ext>
            </a:extLst>
          </p:cNvPr>
          <p:cNvPicPr>
            <a:picLocks noChangeAspect="1"/>
          </p:cNvPicPr>
          <p:nvPr/>
        </p:nvPicPr>
        <p:blipFill>
          <a:blip r:embed="rId2"/>
          <a:stretch>
            <a:fillRect/>
          </a:stretch>
        </p:blipFill>
        <p:spPr>
          <a:xfrm>
            <a:off x="270766" y="2055055"/>
            <a:ext cx="8602468" cy="2276936"/>
          </a:xfrm>
          <a:prstGeom prst="rect">
            <a:avLst/>
          </a:prstGeom>
        </p:spPr>
      </p:pic>
      <p:sp>
        <p:nvSpPr>
          <p:cNvPr id="6" name="Rectangle 5">
            <a:extLst>
              <a:ext uri="{FF2B5EF4-FFF2-40B4-BE49-F238E27FC236}">
                <a16:creationId xmlns:a16="http://schemas.microsoft.com/office/drawing/2014/main" id="{33BA442E-C56B-4163-B407-EE6B8ACDB5A2}"/>
              </a:ext>
            </a:extLst>
          </p:cNvPr>
          <p:cNvSpPr/>
          <p:nvPr/>
        </p:nvSpPr>
        <p:spPr>
          <a:xfrm>
            <a:off x="410635" y="4508954"/>
            <a:ext cx="8458598" cy="646331"/>
          </a:xfrm>
          <a:prstGeom prst="rect">
            <a:avLst/>
          </a:prstGeom>
        </p:spPr>
        <p:txBody>
          <a:bodyPr wrap="none">
            <a:spAutoFit/>
          </a:bodyPr>
          <a:lstStyle/>
          <a:p>
            <a:r>
              <a:rPr lang="en-IN" dirty="0"/>
              <a:t>5 replicas created and those are up and running , now try to access the application using</a:t>
            </a:r>
          </a:p>
          <a:p>
            <a:r>
              <a:rPr lang="en-IN" dirty="0" err="1"/>
              <a:t>Nodeport</a:t>
            </a:r>
            <a:endParaRPr lang="en-IN" dirty="0"/>
          </a:p>
        </p:txBody>
      </p:sp>
      <p:pic>
        <p:nvPicPr>
          <p:cNvPr id="7" name="Picture 6">
            <a:extLst>
              <a:ext uri="{FF2B5EF4-FFF2-40B4-BE49-F238E27FC236}">
                <a16:creationId xmlns:a16="http://schemas.microsoft.com/office/drawing/2014/main" id="{B203011D-419D-4741-82C7-659DC8434990}"/>
              </a:ext>
            </a:extLst>
          </p:cNvPr>
          <p:cNvPicPr>
            <a:picLocks noChangeAspect="1"/>
          </p:cNvPicPr>
          <p:nvPr/>
        </p:nvPicPr>
        <p:blipFill>
          <a:blip r:embed="rId3"/>
          <a:stretch>
            <a:fillRect/>
          </a:stretch>
        </p:blipFill>
        <p:spPr>
          <a:xfrm>
            <a:off x="266077" y="5518882"/>
            <a:ext cx="8478843" cy="646331"/>
          </a:xfrm>
          <a:prstGeom prst="rect">
            <a:avLst/>
          </a:prstGeom>
        </p:spPr>
      </p:pic>
    </p:spTree>
    <p:extLst>
      <p:ext uri="{BB962C8B-B14F-4D97-AF65-F5344CB8AC3E}">
        <p14:creationId xmlns:p14="http://schemas.microsoft.com/office/powerpoint/2010/main" val="1197989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A37BFC-2EC8-44DB-A45F-8B0B51FA41A8}"/>
              </a:ext>
            </a:extLst>
          </p:cNvPr>
          <p:cNvPicPr>
            <a:picLocks noChangeAspect="1"/>
          </p:cNvPicPr>
          <p:nvPr/>
        </p:nvPicPr>
        <p:blipFill>
          <a:blip r:embed="rId2"/>
          <a:stretch>
            <a:fillRect/>
          </a:stretch>
        </p:blipFill>
        <p:spPr>
          <a:xfrm>
            <a:off x="609600" y="228600"/>
            <a:ext cx="4324350" cy="1009650"/>
          </a:xfrm>
          <a:prstGeom prst="rect">
            <a:avLst/>
          </a:prstGeom>
        </p:spPr>
      </p:pic>
      <p:sp>
        <p:nvSpPr>
          <p:cNvPr id="3" name="Rectangle 2">
            <a:extLst>
              <a:ext uri="{FF2B5EF4-FFF2-40B4-BE49-F238E27FC236}">
                <a16:creationId xmlns:a16="http://schemas.microsoft.com/office/drawing/2014/main" id="{7668DA09-3303-48C2-B233-16141E802497}"/>
              </a:ext>
            </a:extLst>
          </p:cNvPr>
          <p:cNvSpPr/>
          <p:nvPr/>
        </p:nvSpPr>
        <p:spPr>
          <a:xfrm>
            <a:off x="609600" y="1371600"/>
            <a:ext cx="6843155" cy="369332"/>
          </a:xfrm>
          <a:prstGeom prst="rect">
            <a:avLst/>
          </a:prstGeom>
        </p:spPr>
        <p:txBody>
          <a:bodyPr wrap="none">
            <a:spAutoFit/>
          </a:bodyPr>
          <a:lstStyle/>
          <a:p>
            <a:r>
              <a:rPr lang="en-IN" dirty="0"/>
              <a:t>V1.0.0 is the environment variable which passed in the deployment file</a:t>
            </a:r>
          </a:p>
        </p:txBody>
      </p:sp>
      <p:sp>
        <p:nvSpPr>
          <p:cNvPr id="4" name="Rectangle 3">
            <a:extLst>
              <a:ext uri="{FF2B5EF4-FFF2-40B4-BE49-F238E27FC236}">
                <a16:creationId xmlns:a16="http://schemas.microsoft.com/office/drawing/2014/main" id="{6587A0E9-A409-4A69-8415-49ED18B5BB32}"/>
              </a:ext>
            </a:extLst>
          </p:cNvPr>
          <p:cNvSpPr/>
          <p:nvPr/>
        </p:nvSpPr>
        <p:spPr>
          <a:xfrm>
            <a:off x="609600" y="1874282"/>
            <a:ext cx="8465459" cy="369332"/>
          </a:xfrm>
          <a:prstGeom prst="rect">
            <a:avLst/>
          </a:prstGeom>
        </p:spPr>
        <p:txBody>
          <a:bodyPr wrap="none">
            <a:spAutoFit/>
          </a:bodyPr>
          <a:lstStyle/>
          <a:p>
            <a:r>
              <a:rPr lang="en-IN" dirty="0"/>
              <a:t>We can observer the deployment strategy section with properties in the deployment file</a:t>
            </a:r>
          </a:p>
        </p:txBody>
      </p:sp>
      <p:sp>
        <p:nvSpPr>
          <p:cNvPr id="5" name="Rectangle 4">
            <a:extLst>
              <a:ext uri="{FF2B5EF4-FFF2-40B4-BE49-F238E27FC236}">
                <a16:creationId xmlns:a16="http://schemas.microsoft.com/office/drawing/2014/main" id="{D4F56B9E-E638-49B8-8F74-D31B10322A98}"/>
              </a:ext>
            </a:extLst>
          </p:cNvPr>
          <p:cNvSpPr/>
          <p:nvPr/>
        </p:nvSpPr>
        <p:spPr>
          <a:xfrm>
            <a:off x="339270" y="2376964"/>
            <a:ext cx="8307339" cy="369332"/>
          </a:xfrm>
          <a:prstGeom prst="rect">
            <a:avLst/>
          </a:prstGeom>
        </p:spPr>
        <p:txBody>
          <a:bodyPr wrap="none">
            <a:spAutoFit/>
          </a:bodyPr>
          <a:lstStyle/>
          <a:p>
            <a:r>
              <a:rPr lang="en-IN" dirty="0"/>
              <a:t>Now try to deploy app-v2.yml and observe the deployment of pods in another window</a:t>
            </a:r>
          </a:p>
        </p:txBody>
      </p:sp>
      <p:pic>
        <p:nvPicPr>
          <p:cNvPr id="6" name="Picture 5">
            <a:extLst>
              <a:ext uri="{FF2B5EF4-FFF2-40B4-BE49-F238E27FC236}">
                <a16:creationId xmlns:a16="http://schemas.microsoft.com/office/drawing/2014/main" id="{7B9E722D-8AED-4A71-B78A-36A9A9FF5A91}"/>
              </a:ext>
            </a:extLst>
          </p:cNvPr>
          <p:cNvPicPr>
            <a:picLocks noChangeAspect="1"/>
          </p:cNvPicPr>
          <p:nvPr/>
        </p:nvPicPr>
        <p:blipFill>
          <a:blip r:embed="rId3"/>
          <a:stretch>
            <a:fillRect/>
          </a:stretch>
        </p:blipFill>
        <p:spPr>
          <a:xfrm>
            <a:off x="152400" y="2898403"/>
            <a:ext cx="8576429" cy="2740397"/>
          </a:xfrm>
          <a:prstGeom prst="rect">
            <a:avLst/>
          </a:prstGeom>
        </p:spPr>
      </p:pic>
      <p:sp>
        <p:nvSpPr>
          <p:cNvPr id="7" name="Rectangle 6">
            <a:extLst>
              <a:ext uri="{FF2B5EF4-FFF2-40B4-BE49-F238E27FC236}">
                <a16:creationId xmlns:a16="http://schemas.microsoft.com/office/drawing/2014/main" id="{37B44416-7C3B-4FDC-96C0-F1C9A68B8B88}"/>
              </a:ext>
            </a:extLst>
          </p:cNvPr>
          <p:cNvSpPr/>
          <p:nvPr/>
        </p:nvSpPr>
        <p:spPr>
          <a:xfrm>
            <a:off x="339270" y="5791200"/>
            <a:ext cx="8138382" cy="923330"/>
          </a:xfrm>
          <a:prstGeom prst="rect">
            <a:avLst/>
          </a:prstGeom>
        </p:spPr>
        <p:txBody>
          <a:bodyPr wrap="none">
            <a:spAutoFit/>
          </a:bodyPr>
          <a:lstStyle/>
          <a:p>
            <a:r>
              <a:rPr lang="en-IN" dirty="0"/>
              <a:t>One pod is going to create with latest and one pod is going to terminate</a:t>
            </a:r>
          </a:p>
          <a:p>
            <a:r>
              <a:rPr lang="en-IN" dirty="0"/>
              <a:t>During the deployment process, if we try to access the app will see the older version </a:t>
            </a:r>
          </a:p>
          <a:p>
            <a:r>
              <a:rPr lang="en-IN" dirty="0"/>
              <a:t>Once all the pods are up with new version then we can observe the latest  </a:t>
            </a:r>
          </a:p>
        </p:txBody>
      </p:sp>
    </p:spTree>
    <p:extLst>
      <p:ext uri="{BB962C8B-B14F-4D97-AF65-F5344CB8AC3E}">
        <p14:creationId xmlns:p14="http://schemas.microsoft.com/office/powerpoint/2010/main" val="12130422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54A490-DD72-4F36-A74D-170CD603F351}"/>
              </a:ext>
            </a:extLst>
          </p:cNvPr>
          <p:cNvPicPr>
            <a:picLocks noChangeAspect="1"/>
          </p:cNvPicPr>
          <p:nvPr/>
        </p:nvPicPr>
        <p:blipFill>
          <a:blip r:embed="rId2"/>
          <a:stretch>
            <a:fillRect/>
          </a:stretch>
        </p:blipFill>
        <p:spPr>
          <a:xfrm>
            <a:off x="381000" y="304800"/>
            <a:ext cx="3943350" cy="1085850"/>
          </a:xfrm>
          <a:prstGeom prst="rect">
            <a:avLst/>
          </a:prstGeom>
        </p:spPr>
      </p:pic>
      <p:sp>
        <p:nvSpPr>
          <p:cNvPr id="3" name="Rectangle 2">
            <a:extLst>
              <a:ext uri="{FF2B5EF4-FFF2-40B4-BE49-F238E27FC236}">
                <a16:creationId xmlns:a16="http://schemas.microsoft.com/office/drawing/2014/main" id="{68FF9E15-5511-4284-853C-DEE39C608D66}"/>
              </a:ext>
            </a:extLst>
          </p:cNvPr>
          <p:cNvSpPr/>
          <p:nvPr/>
        </p:nvSpPr>
        <p:spPr>
          <a:xfrm>
            <a:off x="359898" y="1524000"/>
            <a:ext cx="1060675" cy="369332"/>
          </a:xfrm>
          <a:prstGeom prst="rect">
            <a:avLst/>
          </a:prstGeom>
        </p:spPr>
        <p:txBody>
          <a:bodyPr wrap="none">
            <a:spAutoFit/>
          </a:bodyPr>
          <a:lstStyle/>
          <a:p>
            <a:r>
              <a:rPr lang="en-IN" b="1" dirty="0" err="1"/>
              <a:t>RollBack</a:t>
            </a:r>
            <a:r>
              <a:rPr lang="en-IN" b="1" dirty="0"/>
              <a:t>:</a:t>
            </a:r>
          </a:p>
        </p:txBody>
      </p:sp>
      <p:sp>
        <p:nvSpPr>
          <p:cNvPr id="4" name="Rectangle 3">
            <a:extLst>
              <a:ext uri="{FF2B5EF4-FFF2-40B4-BE49-F238E27FC236}">
                <a16:creationId xmlns:a16="http://schemas.microsoft.com/office/drawing/2014/main" id="{05E1F78F-6DDA-400D-BDBD-2759E94C1754}"/>
              </a:ext>
            </a:extLst>
          </p:cNvPr>
          <p:cNvSpPr/>
          <p:nvPr/>
        </p:nvSpPr>
        <p:spPr>
          <a:xfrm>
            <a:off x="330590" y="1997374"/>
            <a:ext cx="5788123" cy="646331"/>
          </a:xfrm>
          <a:prstGeom prst="rect">
            <a:avLst/>
          </a:prstGeom>
        </p:spPr>
        <p:txBody>
          <a:bodyPr wrap="none">
            <a:spAutoFit/>
          </a:bodyPr>
          <a:lstStyle/>
          <a:p>
            <a:r>
              <a:rPr lang="en-IN" dirty="0"/>
              <a:t>Rollback can be done easily by using rollout undo command</a:t>
            </a:r>
          </a:p>
          <a:p>
            <a:r>
              <a:rPr lang="en-IN" dirty="0"/>
              <a:t>   </a:t>
            </a:r>
            <a:r>
              <a:rPr lang="en-IN" dirty="0" err="1"/>
              <a:t>kubectl</a:t>
            </a:r>
            <a:r>
              <a:rPr lang="en-IN" dirty="0"/>
              <a:t> rollout und deploy &lt;deployment name&gt;</a:t>
            </a:r>
          </a:p>
        </p:txBody>
      </p:sp>
      <p:sp>
        <p:nvSpPr>
          <p:cNvPr id="5" name="Rectangle 4">
            <a:extLst>
              <a:ext uri="{FF2B5EF4-FFF2-40B4-BE49-F238E27FC236}">
                <a16:creationId xmlns:a16="http://schemas.microsoft.com/office/drawing/2014/main" id="{55F3C11A-3BEF-4C53-837D-1D2EB57215A9}"/>
              </a:ext>
            </a:extLst>
          </p:cNvPr>
          <p:cNvSpPr/>
          <p:nvPr/>
        </p:nvSpPr>
        <p:spPr>
          <a:xfrm>
            <a:off x="533400" y="2927263"/>
            <a:ext cx="7924800" cy="369332"/>
          </a:xfrm>
          <a:prstGeom prst="rect">
            <a:avLst/>
          </a:prstGeom>
        </p:spPr>
        <p:txBody>
          <a:bodyPr wrap="square">
            <a:spAutoFit/>
          </a:bodyPr>
          <a:lstStyle/>
          <a:p>
            <a:r>
              <a:rPr lang="en-US" dirty="0" err="1">
                <a:solidFill>
                  <a:prstClr val="black"/>
                </a:solidFill>
                <a:latin typeface="Lucida Console" panose="020B0609040504020204" pitchFamily="49" charset="0"/>
              </a:rPr>
              <a:t>kubectl</a:t>
            </a:r>
            <a:r>
              <a:rPr lang="en-US" dirty="0">
                <a:solidFill>
                  <a:prstClr val="black"/>
                </a:solidFill>
                <a:latin typeface="Lucida Console" panose="020B0609040504020204" pitchFamily="49" charset="0"/>
              </a:rPr>
              <a:t> rollout undo deploy my-app</a:t>
            </a:r>
            <a:endParaRPr lang="en-IN" dirty="0"/>
          </a:p>
        </p:txBody>
      </p:sp>
      <p:sp>
        <p:nvSpPr>
          <p:cNvPr id="6" name="Rectangle 5">
            <a:extLst>
              <a:ext uri="{FF2B5EF4-FFF2-40B4-BE49-F238E27FC236}">
                <a16:creationId xmlns:a16="http://schemas.microsoft.com/office/drawing/2014/main" id="{3566BBAC-12D4-425B-9AA1-C58772FB3ADC}"/>
              </a:ext>
            </a:extLst>
          </p:cNvPr>
          <p:cNvSpPr/>
          <p:nvPr/>
        </p:nvSpPr>
        <p:spPr>
          <a:xfrm>
            <a:off x="533400" y="3517472"/>
            <a:ext cx="2444644" cy="369332"/>
          </a:xfrm>
          <a:prstGeom prst="rect">
            <a:avLst/>
          </a:prstGeom>
        </p:spPr>
        <p:txBody>
          <a:bodyPr wrap="none">
            <a:spAutoFit/>
          </a:bodyPr>
          <a:lstStyle/>
          <a:p>
            <a:r>
              <a:rPr lang="en-IN" b="1" dirty="0"/>
              <a:t>Access the Application:</a:t>
            </a:r>
            <a:r>
              <a:rPr lang="en-IN" dirty="0"/>
              <a:t> </a:t>
            </a:r>
          </a:p>
        </p:txBody>
      </p:sp>
      <p:pic>
        <p:nvPicPr>
          <p:cNvPr id="7" name="Picture 6">
            <a:extLst>
              <a:ext uri="{FF2B5EF4-FFF2-40B4-BE49-F238E27FC236}">
                <a16:creationId xmlns:a16="http://schemas.microsoft.com/office/drawing/2014/main" id="{38A68F53-89EC-47C2-AD87-D3C5131DF7E7}"/>
              </a:ext>
            </a:extLst>
          </p:cNvPr>
          <p:cNvPicPr>
            <a:picLocks noChangeAspect="1"/>
          </p:cNvPicPr>
          <p:nvPr/>
        </p:nvPicPr>
        <p:blipFill>
          <a:blip r:embed="rId3"/>
          <a:stretch>
            <a:fillRect/>
          </a:stretch>
        </p:blipFill>
        <p:spPr>
          <a:xfrm>
            <a:off x="302858" y="4202430"/>
            <a:ext cx="5458778" cy="1131570"/>
          </a:xfrm>
          <a:prstGeom prst="rect">
            <a:avLst/>
          </a:prstGeom>
        </p:spPr>
      </p:pic>
    </p:spTree>
    <p:extLst>
      <p:ext uri="{BB962C8B-B14F-4D97-AF65-F5344CB8AC3E}">
        <p14:creationId xmlns:p14="http://schemas.microsoft.com/office/powerpoint/2010/main" val="1967868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222C09-23BF-4F36-A642-83E9193F2F50}"/>
              </a:ext>
            </a:extLst>
          </p:cNvPr>
          <p:cNvPicPr>
            <a:picLocks noChangeAspect="1"/>
          </p:cNvPicPr>
          <p:nvPr/>
        </p:nvPicPr>
        <p:blipFill>
          <a:blip r:embed="rId2"/>
          <a:stretch>
            <a:fillRect/>
          </a:stretch>
        </p:blipFill>
        <p:spPr>
          <a:xfrm>
            <a:off x="-11723" y="381000"/>
            <a:ext cx="9144000" cy="4405672"/>
          </a:xfrm>
          <a:prstGeom prst="rect">
            <a:avLst/>
          </a:prstGeom>
        </p:spPr>
      </p:pic>
      <p:sp>
        <p:nvSpPr>
          <p:cNvPr id="3" name="Rectangle 2">
            <a:extLst>
              <a:ext uri="{FF2B5EF4-FFF2-40B4-BE49-F238E27FC236}">
                <a16:creationId xmlns:a16="http://schemas.microsoft.com/office/drawing/2014/main" id="{58BC864C-6A7F-417A-9E6F-02B4166E330C}"/>
              </a:ext>
            </a:extLst>
          </p:cNvPr>
          <p:cNvSpPr/>
          <p:nvPr/>
        </p:nvSpPr>
        <p:spPr>
          <a:xfrm>
            <a:off x="152400" y="4953000"/>
            <a:ext cx="4966809" cy="369332"/>
          </a:xfrm>
          <a:prstGeom prst="rect">
            <a:avLst/>
          </a:prstGeom>
        </p:spPr>
        <p:txBody>
          <a:bodyPr wrap="none">
            <a:spAutoFit/>
          </a:bodyPr>
          <a:lstStyle/>
          <a:p>
            <a:r>
              <a:rPr lang="en-IN" dirty="0"/>
              <a:t>Go to recreate directory and deploy app-v1.yml file</a:t>
            </a:r>
          </a:p>
        </p:txBody>
      </p:sp>
      <p:sp>
        <p:nvSpPr>
          <p:cNvPr id="4" name="Rectangle 3">
            <a:extLst>
              <a:ext uri="{FF2B5EF4-FFF2-40B4-BE49-F238E27FC236}">
                <a16:creationId xmlns:a16="http://schemas.microsoft.com/office/drawing/2014/main" id="{6FE5EE92-BE14-4827-8E6B-FC82AAA15FD7}"/>
              </a:ext>
            </a:extLst>
          </p:cNvPr>
          <p:cNvSpPr/>
          <p:nvPr/>
        </p:nvSpPr>
        <p:spPr>
          <a:xfrm>
            <a:off x="304800" y="5322332"/>
            <a:ext cx="5703036" cy="923330"/>
          </a:xfrm>
          <a:prstGeom prst="rect">
            <a:avLst/>
          </a:prstGeom>
        </p:spPr>
        <p:txBody>
          <a:bodyPr wrap="none">
            <a:spAutoFit/>
          </a:bodyPr>
          <a:lstStyle/>
          <a:p>
            <a:r>
              <a:rPr lang="en-IN" dirty="0"/>
              <a:t>With this deployment file we are going to create 3 replicas </a:t>
            </a:r>
          </a:p>
          <a:p>
            <a:r>
              <a:rPr lang="en-IN" dirty="0"/>
              <a:t>Strategy is recreate</a:t>
            </a:r>
          </a:p>
          <a:p>
            <a:r>
              <a:rPr lang="en-IN" dirty="0"/>
              <a:t>Observe the deployment in another window</a:t>
            </a:r>
          </a:p>
        </p:txBody>
      </p:sp>
    </p:spTree>
    <p:extLst>
      <p:ext uri="{BB962C8B-B14F-4D97-AF65-F5344CB8AC3E}">
        <p14:creationId xmlns:p14="http://schemas.microsoft.com/office/powerpoint/2010/main" val="2528962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DB86DD-C5CF-431B-8E92-67A8ADE09FF2}"/>
              </a:ext>
            </a:extLst>
          </p:cNvPr>
          <p:cNvPicPr>
            <a:picLocks noChangeAspect="1"/>
          </p:cNvPicPr>
          <p:nvPr/>
        </p:nvPicPr>
        <p:blipFill>
          <a:blip r:embed="rId2"/>
          <a:stretch>
            <a:fillRect/>
          </a:stretch>
        </p:blipFill>
        <p:spPr>
          <a:xfrm>
            <a:off x="131322" y="152400"/>
            <a:ext cx="8881356" cy="1570443"/>
          </a:xfrm>
          <a:prstGeom prst="rect">
            <a:avLst/>
          </a:prstGeom>
        </p:spPr>
      </p:pic>
      <p:sp>
        <p:nvSpPr>
          <p:cNvPr id="3" name="Rectangle 2">
            <a:extLst>
              <a:ext uri="{FF2B5EF4-FFF2-40B4-BE49-F238E27FC236}">
                <a16:creationId xmlns:a16="http://schemas.microsoft.com/office/drawing/2014/main" id="{14A24CC6-4F5A-4ABF-AC73-9A8949C864CD}"/>
              </a:ext>
            </a:extLst>
          </p:cNvPr>
          <p:cNvSpPr/>
          <p:nvPr/>
        </p:nvSpPr>
        <p:spPr>
          <a:xfrm>
            <a:off x="304800" y="1905000"/>
            <a:ext cx="8229048" cy="369332"/>
          </a:xfrm>
          <a:prstGeom prst="rect">
            <a:avLst/>
          </a:prstGeom>
        </p:spPr>
        <p:txBody>
          <a:bodyPr wrap="none">
            <a:spAutoFit/>
          </a:bodyPr>
          <a:lstStyle/>
          <a:p>
            <a:r>
              <a:rPr lang="en-IN" dirty="0"/>
              <a:t>we can observer 3 pods are created , now try to access the application using </a:t>
            </a:r>
            <a:r>
              <a:rPr lang="en-IN" dirty="0" err="1"/>
              <a:t>nodeport</a:t>
            </a:r>
            <a:r>
              <a:rPr lang="en-IN" dirty="0"/>
              <a:t> </a:t>
            </a:r>
          </a:p>
        </p:txBody>
      </p:sp>
      <p:pic>
        <p:nvPicPr>
          <p:cNvPr id="4" name="Picture 3">
            <a:extLst>
              <a:ext uri="{FF2B5EF4-FFF2-40B4-BE49-F238E27FC236}">
                <a16:creationId xmlns:a16="http://schemas.microsoft.com/office/drawing/2014/main" id="{0184D1D2-DD40-4E07-A0FA-F107457FE697}"/>
              </a:ext>
            </a:extLst>
          </p:cNvPr>
          <p:cNvPicPr>
            <a:picLocks noChangeAspect="1"/>
          </p:cNvPicPr>
          <p:nvPr/>
        </p:nvPicPr>
        <p:blipFill>
          <a:blip r:embed="rId3"/>
          <a:stretch>
            <a:fillRect/>
          </a:stretch>
        </p:blipFill>
        <p:spPr>
          <a:xfrm>
            <a:off x="304800" y="2428354"/>
            <a:ext cx="4333875" cy="1019175"/>
          </a:xfrm>
          <a:prstGeom prst="rect">
            <a:avLst/>
          </a:prstGeom>
        </p:spPr>
      </p:pic>
      <p:sp>
        <p:nvSpPr>
          <p:cNvPr id="5" name="Rectangle 4">
            <a:extLst>
              <a:ext uri="{FF2B5EF4-FFF2-40B4-BE49-F238E27FC236}">
                <a16:creationId xmlns:a16="http://schemas.microsoft.com/office/drawing/2014/main" id="{75A34D9F-4229-4E13-9B50-68DFC9D437DC}"/>
              </a:ext>
            </a:extLst>
          </p:cNvPr>
          <p:cNvSpPr/>
          <p:nvPr/>
        </p:nvSpPr>
        <p:spPr>
          <a:xfrm>
            <a:off x="304800" y="3601551"/>
            <a:ext cx="5826403" cy="369332"/>
          </a:xfrm>
          <a:prstGeom prst="rect">
            <a:avLst/>
          </a:prstGeom>
        </p:spPr>
        <p:txBody>
          <a:bodyPr wrap="none">
            <a:spAutoFit/>
          </a:bodyPr>
          <a:lstStyle/>
          <a:p>
            <a:r>
              <a:rPr lang="en-IN" dirty="0"/>
              <a:t>Now deploy the v2.0.0 and observe the deployment process</a:t>
            </a:r>
          </a:p>
        </p:txBody>
      </p:sp>
      <p:pic>
        <p:nvPicPr>
          <p:cNvPr id="6" name="Picture 5">
            <a:extLst>
              <a:ext uri="{FF2B5EF4-FFF2-40B4-BE49-F238E27FC236}">
                <a16:creationId xmlns:a16="http://schemas.microsoft.com/office/drawing/2014/main" id="{B65C6407-16C3-437D-940D-1A19B565132C}"/>
              </a:ext>
            </a:extLst>
          </p:cNvPr>
          <p:cNvPicPr>
            <a:picLocks noChangeAspect="1"/>
          </p:cNvPicPr>
          <p:nvPr/>
        </p:nvPicPr>
        <p:blipFill>
          <a:blip r:embed="rId4"/>
          <a:stretch>
            <a:fillRect/>
          </a:stretch>
        </p:blipFill>
        <p:spPr>
          <a:xfrm>
            <a:off x="131322" y="4140146"/>
            <a:ext cx="8707878" cy="1570443"/>
          </a:xfrm>
          <a:prstGeom prst="rect">
            <a:avLst/>
          </a:prstGeom>
        </p:spPr>
      </p:pic>
      <p:sp>
        <p:nvSpPr>
          <p:cNvPr id="7" name="Rectangle 6">
            <a:extLst>
              <a:ext uri="{FF2B5EF4-FFF2-40B4-BE49-F238E27FC236}">
                <a16:creationId xmlns:a16="http://schemas.microsoft.com/office/drawing/2014/main" id="{882484D2-9A45-4D11-B7B8-2DBEFA7B9EA9}"/>
              </a:ext>
            </a:extLst>
          </p:cNvPr>
          <p:cNvSpPr/>
          <p:nvPr/>
        </p:nvSpPr>
        <p:spPr>
          <a:xfrm>
            <a:off x="131322" y="5879852"/>
            <a:ext cx="9005670" cy="646331"/>
          </a:xfrm>
          <a:prstGeom prst="rect">
            <a:avLst/>
          </a:prstGeom>
        </p:spPr>
        <p:txBody>
          <a:bodyPr wrap="none">
            <a:spAutoFit/>
          </a:bodyPr>
          <a:lstStyle/>
          <a:p>
            <a:r>
              <a:rPr lang="en-IN" dirty="0"/>
              <a:t>We can observer all the replicas getting terminated , during that time application will be down</a:t>
            </a:r>
          </a:p>
          <a:p>
            <a:r>
              <a:rPr lang="en-IN" dirty="0"/>
              <a:t>Until new pods came up</a:t>
            </a:r>
          </a:p>
        </p:txBody>
      </p:sp>
    </p:spTree>
    <p:extLst>
      <p:ext uri="{BB962C8B-B14F-4D97-AF65-F5344CB8AC3E}">
        <p14:creationId xmlns:p14="http://schemas.microsoft.com/office/powerpoint/2010/main" val="3385549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A49559-93E7-40D8-B994-1777375530DD}"/>
              </a:ext>
            </a:extLst>
          </p:cNvPr>
          <p:cNvPicPr>
            <a:picLocks noChangeAspect="1"/>
          </p:cNvPicPr>
          <p:nvPr/>
        </p:nvPicPr>
        <p:blipFill>
          <a:blip r:embed="rId2"/>
          <a:stretch>
            <a:fillRect/>
          </a:stretch>
        </p:blipFill>
        <p:spPr>
          <a:xfrm>
            <a:off x="196948" y="914400"/>
            <a:ext cx="3952875" cy="1095375"/>
          </a:xfrm>
          <a:prstGeom prst="rect">
            <a:avLst/>
          </a:prstGeom>
        </p:spPr>
      </p:pic>
      <p:sp>
        <p:nvSpPr>
          <p:cNvPr id="3" name="Rectangle 2">
            <a:extLst>
              <a:ext uri="{FF2B5EF4-FFF2-40B4-BE49-F238E27FC236}">
                <a16:creationId xmlns:a16="http://schemas.microsoft.com/office/drawing/2014/main" id="{0BF954E7-3D98-47DE-B5E6-3F792319BC3E}"/>
              </a:ext>
            </a:extLst>
          </p:cNvPr>
          <p:cNvSpPr/>
          <p:nvPr/>
        </p:nvSpPr>
        <p:spPr>
          <a:xfrm>
            <a:off x="182880" y="205099"/>
            <a:ext cx="5281061" cy="369332"/>
          </a:xfrm>
          <a:prstGeom prst="rect">
            <a:avLst/>
          </a:prstGeom>
        </p:spPr>
        <p:txBody>
          <a:bodyPr wrap="none">
            <a:spAutoFit/>
          </a:bodyPr>
          <a:lstStyle/>
          <a:p>
            <a:r>
              <a:rPr lang="en-IN" dirty="0"/>
              <a:t>Verify the application once after new pods are created</a:t>
            </a:r>
          </a:p>
        </p:txBody>
      </p:sp>
    </p:spTree>
    <p:extLst>
      <p:ext uri="{BB962C8B-B14F-4D97-AF65-F5344CB8AC3E}">
        <p14:creationId xmlns:p14="http://schemas.microsoft.com/office/powerpoint/2010/main" val="25525697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69F980-3D27-497E-BB05-FA39C1F40C94}"/>
              </a:ext>
            </a:extLst>
          </p:cNvPr>
          <p:cNvPicPr>
            <a:picLocks noChangeAspect="1"/>
          </p:cNvPicPr>
          <p:nvPr/>
        </p:nvPicPr>
        <p:blipFill>
          <a:blip r:embed="rId2"/>
          <a:stretch>
            <a:fillRect/>
          </a:stretch>
        </p:blipFill>
        <p:spPr>
          <a:xfrm>
            <a:off x="0" y="152400"/>
            <a:ext cx="9144000" cy="4873404"/>
          </a:xfrm>
          <a:prstGeom prst="rect">
            <a:avLst/>
          </a:prstGeom>
        </p:spPr>
      </p:pic>
      <p:sp>
        <p:nvSpPr>
          <p:cNvPr id="3" name="Rectangle 2">
            <a:extLst>
              <a:ext uri="{FF2B5EF4-FFF2-40B4-BE49-F238E27FC236}">
                <a16:creationId xmlns:a16="http://schemas.microsoft.com/office/drawing/2014/main" id="{38B1CC0C-1435-427A-B95B-837114C719FB}"/>
              </a:ext>
            </a:extLst>
          </p:cNvPr>
          <p:cNvSpPr/>
          <p:nvPr/>
        </p:nvSpPr>
        <p:spPr>
          <a:xfrm>
            <a:off x="457200" y="5334000"/>
            <a:ext cx="7701339" cy="923330"/>
          </a:xfrm>
          <a:prstGeom prst="rect">
            <a:avLst/>
          </a:prstGeom>
        </p:spPr>
        <p:txBody>
          <a:bodyPr wrap="none">
            <a:spAutoFit/>
          </a:bodyPr>
          <a:lstStyle/>
          <a:p>
            <a:r>
              <a:rPr lang="en-IN" dirty="0"/>
              <a:t>Go to Blue-green directory </a:t>
            </a:r>
          </a:p>
          <a:p>
            <a:r>
              <a:rPr lang="en-IN" dirty="0"/>
              <a:t>Deploy both the files at a time , it will create 3 replicas for v1 and 3 </a:t>
            </a:r>
            <a:r>
              <a:rPr lang="en-IN" dirty="0" err="1"/>
              <a:t>replics</a:t>
            </a:r>
            <a:r>
              <a:rPr lang="en-IN" dirty="0"/>
              <a:t> for v2</a:t>
            </a:r>
          </a:p>
          <a:p>
            <a:endParaRPr lang="en-IN" dirty="0"/>
          </a:p>
        </p:txBody>
      </p:sp>
    </p:spTree>
    <p:extLst>
      <p:ext uri="{BB962C8B-B14F-4D97-AF65-F5344CB8AC3E}">
        <p14:creationId xmlns:p14="http://schemas.microsoft.com/office/powerpoint/2010/main" val="29178317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99DE3A-6011-4245-8162-0484882AC79D}"/>
              </a:ext>
            </a:extLst>
          </p:cNvPr>
          <p:cNvPicPr>
            <a:picLocks noChangeAspect="1"/>
          </p:cNvPicPr>
          <p:nvPr/>
        </p:nvPicPr>
        <p:blipFill>
          <a:blip r:embed="rId2"/>
          <a:stretch>
            <a:fillRect/>
          </a:stretch>
        </p:blipFill>
        <p:spPr>
          <a:xfrm>
            <a:off x="152400" y="228600"/>
            <a:ext cx="8686800" cy="2320358"/>
          </a:xfrm>
          <a:prstGeom prst="rect">
            <a:avLst/>
          </a:prstGeom>
        </p:spPr>
      </p:pic>
      <p:sp>
        <p:nvSpPr>
          <p:cNvPr id="3" name="Rectangle 2">
            <a:extLst>
              <a:ext uri="{FF2B5EF4-FFF2-40B4-BE49-F238E27FC236}">
                <a16:creationId xmlns:a16="http://schemas.microsoft.com/office/drawing/2014/main" id="{895611B6-DDF0-4A1A-A9F5-4FC2CDA27039}"/>
              </a:ext>
            </a:extLst>
          </p:cNvPr>
          <p:cNvSpPr/>
          <p:nvPr/>
        </p:nvSpPr>
        <p:spPr>
          <a:xfrm>
            <a:off x="152400" y="2743200"/>
            <a:ext cx="6120843" cy="369332"/>
          </a:xfrm>
          <a:prstGeom prst="rect">
            <a:avLst/>
          </a:prstGeom>
        </p:spPr>
        <p:txBody>
          <a:bodyPr wrap="none">
            <a:spAutoFit/>
          </a:bodyPr>
          <a:lstStyle/>
          <a:p>
            <a:r>
              <a:rPr lang="en-IN" dirty="0"/>
              <a:t>6 pods are created , try to access the application with </a:t>
            </a:r>
            <a:r>
              <a:rPr lang="en-IN" dirty="0" err="1"/>
              <a:t>nodeport</a:t>
            </a:r>
            <a:endParaRPr lang="en-IN" dirty="0"/>
          </a:p>
        </p:txBody>
      </p:sp>
      <p:pic>
        <p:nvPicPr>
          <p:cNvPr id="4" name="Picture 3">
            <a:extLst>
              <a:ext uri="{FF2B5EF4-FFF2-40B4-BE49-F238E27FC236}">
                <a16:creationId xmlns:a16="http://schemas.microsoft.com/office/drawing/2014/main" id="{4E58E5AA-5CA8-4A2C-B2CD-64740B4A280B}"/>
              </a:ext>
            </a:extLst>
          </p:cNvPr>
          <p:cNvPicPr>
            <a:picLocks noChangeAspect="1"/>
          </p:cNvPicPr>
          <p:nvPr/>
        </p:nvPicPr>
        <p:blipFill>
          <a:blip r:embed="rId3"/>
          <a:stretch>
            <a:fillRect/>
          </a:stretch>
        </p:blipFill>
        <p:spPr>
          <a:xfrm>
            <a:off x="304800" y="3306774"/>
            <a:ext cx="4467225" cy="1057275"/>
          </a:xfrm>
          <a:prstGeom prst="rect">
            <a:avLst/>
          </a:prstGeom>
        </p:spPr>
      </p:pic>
      <p:sp>
        <p:nvSpPr>
          <p:cNvPr id="5" name="Rectangle 4">
            <a:extLst>
              <a:ext uri="{FF2B5EF4-FFF2-40B4-BE49-F238E27FC236}">
                <a16:creationId xmlns:a16="http://schemas.microsoft.com/office/drawing/2014/main" id="{A3C8E548-D3E3-4334-BF4B-2106BC7AACF2}"/>
              </a:ext>
            </a:extLst>
          </p:cNvPr>
          <p:cNvSpPr/>
          <p:nvPr/>
        </p:nvSpPr>
        <p:spPr>
          <a:xfrm>
            <a:off x="378216" y="4421186"/>
            <a:ext cx="6983707" cy="369332"/>
          </a:xfrm>
          <a:prstGeom prst="rect">
            <a:avLst/>
          </a:prstGeom>
        </p:spPr>
        <p:txBody>
          <a:bodyPr wrap="none">
            <a:spAutoFit/>
          </a:bodyPr>
          <a:lstStyle/>
          <a:p>
            <a:r>
              <a:rPr lang="en-IN" dirty="0"/>
              <a:t>Once the testing completed on the V2, switch the load to V2 using label</a:t>
            </a:r>
          </a:p>
        </p:txBody>
      </p:sp>
      <p:sp>
        <p:nvSpPr>
          <p:cNvPr id="6" name="Rectangle 5">
            <a:extLst>
              <a:ext uri="{FF2B5EF4-FFF2-40B4-BE49-F238E27FC236}">
                <a16:creationId xmlns:a16="http://schemas.microsoft.com/office/drawing/2014/main" id="{650F1D22-DE2F-4ACE-9365-92DC849706B2}"/>
              </a:ext>
            </a:extLst>
          </p:cNvPr>
          <p:cNvSpPr/>
          <p:nvPr/>
        </p:nvSpPr>
        <p:spPr>
          <a:xfrm>
            <a:off x="378216" y="5063506"/>
            <a:ext cx="7622784" cy="369332"/>
          </a:xfrm>
          <a:prstGeom prst="rect">
            <a:avLst/>
          </a:prstGeom>
        </p:spPr>
        <p:txBody>
          <a:bodyPr wrap="square">
            <a:spAutoFit/>
          </a:bodyPr>
          <a:lstStyle/>
          <a:p>
            <a:r>
              <a:rPr lang="en-IN" dirty="0" err="1"/>
              <a:t>kubectl</a:t>
            </a:r>
            <a:r>
              <a:rPr lang="en-IN" dirty="0"/>
              <a:t>  patch service my-app -p '{"spec":{"selector":{"version":"v2.0.0"}}}'</a:t>
            </a:r>
          </a:p>
        </p:txBody>
      </p:sp>
      <p:pic>
        <p:nvPicPr>
          <p:cNvPr id="7" name="Picture 6">
            <a:extLst>
              <a:ext uri="{FF2B5EF4-FFF2-40B4-BE49-F238E27FC236}">
                <a16:creationId xmlns:a16="http://schemas.microsoft.com/office/drawing/2014/main" id="{824A572E-B4A9-4549-8C91-383B06C4E49B}"/>
              </a:ext>
            </a:extLst>
          </p:cNvPr>
          <p:cNvPicPr>
            <a:picLocks noChangeAspect="1"/>
          </p:cNvPicPr>
          <p:nvPr/>
        </p:nvPicPr>
        <p:blipFill>
          <a:blip r:embed="rId4"/>
          <a:stretch>
            <a:fillRect/>
          </a:stretch>
        </p:blipFill>
        <p:spPr>
          <a:xfrm>
            <a:off x="281354" y="5766386"/>
            <a:ext cx="8686800" cy="678201"/>
          </a:xfrm>
          <a:prstGeom prst="rect">
            <a:avLst/>
          </a:prstGeom>
        </p:spPr>
      </p:pic>
    </p:spTree>
    <p:extLst>
      <p:ext uri="{BB962C8B-B14F-4D97-AF65-F5344CB8AC3E}">
        <p14:creationId xmlns:p14="http://schemas.microsoft.com/office/powerpoint/2010/main" val="3331150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9F2F55-BF7A-4D20-8099-BF4028F35F60}"/>
              </a:ext>
            </a:extLst>
          </p:cNvPr>
          <p:cNvSpPr/>
          <p:nvPr/>
        </p:nvSpPr>
        <p:spPr>
          <a:xfrm>
            <a:off x="457200" y="152400"/>
            <a:ext cx="6140464" cy="369332"/>
          </a:xfrm>
          <a:prstGeom prst="rect">
            <a:avLst/>
          </a:prstGeom>
        </p:spPr>
        <p:txBody>
          <a:bodyPr wrap="none">
            <a:spAutoFit/>
          </a:bodyPr>
          <a:lstStyle/>
          <a:p>
            <a:r>
              <a:rPr lang="en-IN" dirty="0"/>
              <a:t>Application will be switched to V2, try to access the application </a:t>
            </a:r>
          </a:p>
        </p:txBody>
      </p:sp>
      <p:pic>
        <p:nvPicPr>
          <p:cNvPr id="3" name="Picture 2">
            <a:extLst>
              <a:ext uri="{FF2B5EF4-FFF2-40B4-BE49-F238E27FC236}">
                <a16:creationId xmlns:a16="http://schemas.microsoft.com/office/drawing/2014/main" id="{D192ED28-F67E-4520-9B08-01F88476D077}"/>
              </a:ext>
            </a:extLst>
          </p:cNvPr>
          <p:cNvPicPr>
            <a:picLocks noChangeAspect="1"/>
          </p:cNvPicPr>
          <p:nvPr/>
        </p:nvPicPr>
        <p:blipFill>
          <a:blip r:embed="rId2"/>
          <a:stretch>
            <a:fillRect/>
          </a:stretch>
        </p:blipFill>
        <p:spPr>
          <a:xfrm>
            <a:off x="578827" y="685800"/>
            <a:ext cx="3981450" cy="1343025"/>
          </a:xfrm>
          <a:prstGeom prst="rect">
            <a:avLst/>
          </a:prstGeom>
        </p:spPr>
      </p:pic>
      <p:sp>
        <p:nvSpPr>
          <p:cNvPr id="4" name="Rectangle 3">
            <a:extLst>
              <a:ext uri="{FF2B5EF4-FFF2-40B4-BE49-F238E27FC236}">
                <a16:creationId xmlns:a16="http://schemas.microsoft.com/office/drawing/2014/main" id="{37FD53E0-CD9C-4FD4-9539-6536B82B3E03}"/>
              </a:ext>
            </a:extLst>
          </p:cNvPr>
          <p:cNvSpPr/>
          <p:nvPr/>
        </p:nvSpPr>
        <p:spPr>
          <a:xfrm>
            <a:off x="685800" y="2007723"/>
            <a:ext cx="8111836" cy="369332"/>
          </a:xfrm>
          <a:prstGeom prst="rect">
            <a:avLst/>
          </a:prstGeom>
        </p:spPr>
        <p:txBody>
          <a:bodyPr wrap="none">
            <a:spAutoFit/>
          </a:bodyPr>
          <a:lstStyle/>
          <a:p>
            <a:r>
              <a:rPr lang="en-IN" dirty="0"/>
              <a:t>If the application is not switched try to access using incognito(might be caching issue)</a:t>
            </a:r>
          </a:p>
        </p:txBody>
      </p:sp>
      <p:sp>
        <p:nvSpPr>
          <p:cNvPr id="5" name="Rectangle 4">
            <a:extLst>
              <a:ext uri="{FF2B5EF4-FFF2-40B4-BE49-F238E27FC236}">
                <a16:creationId xmlns:a16="http://schemas.microsoft.com/office/drawing/2014/main" id="{4B8038AA-EEEB-4446-A582-27494CF790DB}"/>
              </a:ext>
            </a:extLst>
          </p:cNvPr>
          <p:cNvSpPr/>
          <p:nvPr/>
        </p:nvSpPr>
        <p:spPr>
          <a:xfrm>
            <a:off x="304800" y="2590800"/>
            <a:ext cx="6916252" cy="369332"/>
          </a:xfrm>
          <a:prstGeom prst="rect">
            <a:avLst/>
          </a:prstGeom>
        </p:spPr>
        <p:txBody>
          <a:bodyPr wrap="none">
            <a:spAutoFit/>
          </a:bodyPr>
          <a:lstStyle/>
          <a:p>
            <a:r>
              <a:rPr lang="en-IN" dirty="0"/>
              <a:t>If we want to revert the changes switch to the other version using patch</a:t>
            </a:r>
          </a:p>
        </p:txBody>
      </p:sp>
      <p:sp>
        <p:nvSpPr>
          <p:cNvPr id="6" name="Rectangle 5">
            <a:extLst>
              <a:ext uri="{FF2B5EF4-FFF2-40B4-BE49-F238E27FC236}">
                <a16:creationId xmlns:a16="http://schemas.microsoft.com/office/drawing/2014/main" id="{B026A715-C7CF-494D-99F4-5EC4B9796BF8}"/>
              </a:ext>
            </a:extLst>
          </p:cNvPr>
          <p:cNvSpPr/>
          <p:nvPr/>
        </p:nvSpPr>
        <p:spPr>
          <a:xfrm>
            <a:off x="578826" y="3039752"/>
            <a:ext cx="7955573" cy="369332"/>
          </a:xfrm>
          <a:prstGeom prst="rect">
            <a:avLst/>
          </a:prstGeom>
        </p:spPr>
        <p:txBody>
          <a:bodyPr wrap="square">
            <a:spAutoFit/>
          </a:bodyPr>
          <a:lstStyle/>
          <a:p>
            <a:r>
              <a:rPr lang="en-IN" dirty="0" err="1"/>
              <a:t>kubectl</a:t>
            </a:r>
            <a:r>
              <a:rPr lang="en-IN" dirty="0"/>
              <a:t>  patch service my-app -p '{"spec":{"selector":{"version":"v1.0.0"}}}'</a:t>
            </a:r>
          </a:p>
        </p:txBody>
      </p:sp>
      <p:pic>
        <p:nvPicPr>
          <p:cNvPr id="7" name="Picture 6">
            <a:extLst>
              <a:ext uri="{FF2B5EF4-FFF2-40B4-BE49-F238E27FC236}">
                <a16:creationId xmlns:a16="http://schemas.microsoft.com/office/drawing/2014/main" id="{CDCCBB17-6A88-48C0-B817-26C481FBF23C}"/>
              </a:ext>
            </a:extLst>
          </p:cNvPr>
          <p:cNvPicPr>
            <a:picLocks noChangeAspect="1"/>
          </p:cNvPicPr>
          <p:nvPr/>
        </p:nvPicPr>
        <p:blipFill>
          <a:blip r:embed="rId3"/>
          <a:stretch>
            <a:fillRect/>
          </a:stretch>
        </p:blipFill>
        <p:spPr>
          <a:xfrm>
            <a:off x="578826" y="3674942"/>
            <a:ext cx="3695700" cy="990600"/>
          </a:xfrm>
          <a:prstGeom prst="rect">
            <a:avLst/>
          </a:prstGeom>
        </p:spPr>
      </p:pic>
      <p:sp>
        <p:nvSpPr>
          <p:cNvPr id="8" name="Rectangle 7">
            <a:extLst>
              <a:ext uri="{FF2B5EF4-FFF2-40B4-BE49-F238E27FC236}">
                <a16:creationId xmlns:a16="http://schemas.microsoft.com/office/drawing/2014/main" id="{E24F6D0F-91A3-49B5-B639-35550A118B17}"/>
              </a:ext>
            </a:extLst>
          </p:cNvPr>
          <p:cNvSpPr/>
          <p:nvPr/>
        </p:nvSpPr>
        <p:spPr>
          <a:xfrm>
            <a:off x="599928" y="4952900"/>
            <a:ext cx="6780511" cy="369332"/>
          </a:xfrm>
          <a:prstGeom prst="rect">
            <a:avLst/>
          </a:prstGeom>
        </p:spPr>
        <p:txBody>
          <a:bodyPr wrap="none">
            <a:spAutoFit/>
          </a:bodyPr>
          <a:lstStyle/>
          <a:p>
            <a:r>
              <a:rPr lang="en-IN" dirty="0"/>
              <a:t>If the changes are not reflected, close the browser and start and check</a:t>
            </a:r>
          </a:p>
        </p:txBody>
      </p:sp>
    </p:spTree>
    <p:extLst>
      <p:ext uri="{BB962C8B-B14F-4D97-AF65-F5344CB8AC3E}">
        <p14:creationId xmlns:p14="http://schemas.microsoft.com/office/powerpoint/2010/main" val="414502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200" cy="646331"/>
          </a:xfrm>
          <a:prstGeom prst="rect">
            <a:avLst/>
          </a:prstGeom>
        </p:spPr>
        <p:txBody>
          <a:bodyPr wrap="square">
            <a:spAutoFit/>
          </a:bodyPr>
          <a:lstStyle/>
          <a:p>
            <a:r>
              <a:rPr lang="en-US" dirty="0"/>
              <a:t>Now, it will ask you to login to your Gmail account and choose your country and accept the terms &amp; conditions</a:t>
            </a:r>
          </a:p>
        </p:txBody>
      </p:sp>
      <p:pic>
        <p:nvPicPr>
          <p:cNvPr id="2050" name="Picture 2"/>
          <p:cNvPicPr>
            <a:picLocks noChangeAspect="1" noChangeArrowheads="1"/>
          </p:cNvPicPr>
          <p:nvPr/>
        </p:nvPicPr>
        <p:blipFill>
          <a:blip r:embed="rId2"/>
          <a:srcRect/>
          <a:stretch>
            <a:fillRect/>
          </a:stretch>
        </p:blipFill>
        <p:spPr bwMode="auto">
          <a:xfrm>
            <a:off x="609600" y="1295400"/>
            <a:ext cx="8032448" cy="441960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3348D0-3C76-4CED-9124-D9CAD4C6C47B}"/>
              </a:ext>
            </a:extLst>
          </p:cNvPr>
          <p:cNvPicPr>
            <a:picLocks noChangeAspect="1"/>
          </p:cNvPicPr>
          <p:nvPr/>
        </p:nvPicPr>
        <p:blipFill>
          <a:blip r:embed="rId2"/>
          <a:stretch>
            <a:fillRect/>
          </a:stretch>
        </p:blipFill>
        <p:spPr>
          <a:xfrm>
            <a:off x="0" y="76200"/>
            <a:ext cx="9144000" cy="4747689"/>
          </a:xfrm>
          <a:prstGeom prst="rect">
            <a:avLst/>
          </a:prstGeom>
        </p:spPr>
      </p:pic>
      <p:sp>
        <p:nvSpPr>
          <p:cNvPr id="3" name="Rectangle 2">
            <a:extLst>
              <a:ext uri="{FF2B5EF4-FFF2-40B4-BE49-F238E27FC236}">
                <a16:creationId xmlns:a16="http://schemas.microsoft.com/office/drawing/2014/main" id="{20EE9376-75E9-490A-BD19-826070583F4B}"/>
              </a:ext>
            </a:extLst>
          </p:cNvPr>
          <p:cNvSpPr/>
          <p:nvPr/>
        </p:nvSpPr>
        <p:spPr>
          <a:xfrm>
            <a:off x="304800" y="5105400"/>
            <a:ext cx="4419480" cy="923330"/>
          </a:xfrm>
          <a:prstGeom prst="rect">
            <a:avLst/>
          </a:prstGeom>
        </p:spPr>
        <p:txBody>
          <a:bodyPr wrap="none">
            <a:spAutoFit/>
          </a:bodyPr>
          <a:lstStyle/>
          <a:p>
            <a:r>
              <a:rPr lang="en-IN" dirty="0"/>
              <a:t>Go to canary directory and deploy app-v1 file</a:t>
            </a:r>
          </a:p>
          <a:p>
            <a:r>
              <a:rPr lang="en-IN" dirty="0"/>
              <a:t>It will create 5 replicas</a:t>
            </a:r>
          </a:p>
          <a:p>
            <a:r>
              <a:rPr lang="en-IN" dirty="0"/>
              <a:t>Try to access it</a:t>
            </a:r>
          </a:p>
        </p:txBody>
      </p:sp>
    </p:spTree>
    <p:extLst>
      <p:ext uri="{BB962C8B-B14F-4D97-AF65-F5344CB8AC3E}">
        <p14:creationId xmlns:p14="http://schemas.microsoft.com/office/powerpoint/2010/main" val="966617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EA5CEC-5A2C-4DBB-9B91-582DE15BF7B6}"/>
              </a:ext>
            </a:extLst>
          </p:cNvPr>
          <p:cNvPicPr>
            <a:picLocks noChangeAspect="1"/>
          </p:cNvPicPr>
          <p:nvPr/>
        </p:nvPicPr>
        <p:blipFill>
          <a:blip r:embed="rId2"/>
          <a:stretch>
            <a:fillRect/>
          </a:stretch>
        </p:blipFill>
        <p:spPr>
          <a:xfrm>
            <a:off x="114300" y="228600"/>
            <a:ext cx="8915400" cy="2105947"/>
          </a:xfrm>
          <a:prstGeom prst="rect">
            <a:avLst/>
          </a:prstGeom>
        </p:spPr>
      </p:pic>
      <p:pic>
        <p:nvPicPr>
          <p:cNvPr id="4" name="Picture 3">
            <a:extLst>
              <a:ext uri="{FF2B5EF4-FFF2-40B4-BE49-F238E27FC236}">
                <a16:creationId xmlns:a16="http://schemas.microsoft.com/office/drawing/2014/main" id="{BC4CFA35-FCA1-4236-B5EB-19D1F95BA345}"/>
              </a:ext>
            </a:extLst>
          </p:cNvPr>
          <p:cNvPicPr>
            <a:picLocks noChangeAspect="1"/>
          </p:cNvPicPr>
          <p:nvPr/>
        </p:nvPicPr>
        <p:blipFill>
          <a:blip r:embed="rId3"/>
          <a:stretch>
            <a:fillRect/>
          </a:stretch>
        </p:blipFill>
        <p:spPr>
          <a:xfrm>
            <a:off x="228600" y="2971800"/>
            <a:ext cx="4114800" cy="1066800"/>
          </a:xfrm>
          <a:prstGeom prst="rect">
            <a:avLst/>
          </a:prstGeom>
        </p:spPr>
      </p:pic>
      <p:sp>
        <p:nvSpPr>
          <p:cNvPr id="5" name="Rectangle 4">
            <a:extLst>
              <a:ext uri="{FF2B5EF4-FFF2-40B4-BE49-F238E27FC236}">
                <a16:creationId xmlns:a16="http://schemas.microsoft.com/office/drawing/2014/main" id="{54D01E2A-49CB-419E-9670-C5212AF0BD3D}"/>
              </a:ext>
            </a:extLst>
          </p:cNvPr>
          <p:cNvSpPr/>
          <p:nvPr/>
        </p:nvSpPr>
        <p:spPr>
          <a:xfrm>
            <a:off x="228600" y="2468507"/>
            <a:ext cx="3670364" cy="369332"/>
          </a:xfrm>
          <a:prstGeom prst="rect">
            <a:avLst/>
          </a:prstGeom>
        </p:spPr>
        <p:txBody>
          <a:bodyPr wrap="none">
            <a:spAutoFit/>
          </a:bodyPr>
          <a:lstStyle/>
          <a:p>
            <a:r>
              <a:rPr lang="en-IN" dirty="0"/>
              <a:t>Access the application with </a:t>
            </a:r>
            <a:r>
              <a:rPr lang="en-IN" dirty="0" err="1"/>
              <a:t>nodeport</a:t>
            </a:r>
            <a:endParaRPr lang="en-IN" dirty="0"/>
          </a:p>
        </p:txBody>
      </p:sp>
      <p:sp>
        <p:nvSpPr>
          <p:cNvPr id="6" name="Rectangle 5">
            <a:extLst>
              <a:ext uri="{FF2B5EF4-FFF2-40B4-BE49-F238E27FC236}">
                <a16:creationId xmlns:a16="http://schemas.microsoft.com/office/drawing/2014/main" id="{B8703697-329B-4F62-8630-62868E474BD2}"/>
              </a:ext>
            </a:extLst>
          </p:cNvPr>
          <p:cNvSpPr/>
          <p:nvPr/>
        </p:nvSpPr>
        <p:spPr>
          <a:xfrm>
            <a:off x="215705" y="4172561"/>
            <a:ext cx="3129831" cy="369332"/>
          </a:xfrm>
          <a:prstGeom prst="rect">
            <a:avLst/>
          </a:prstGeom>
        </p:spPr>
        <p:txBody>
          <a:bodyPr wrap="none">
            <a:spAutoFit/>
          </a:bodyPr>
          <a:lstStyle/>
          <a:p>
            <a:r>
              <a:rPr lang="en-IN" dirty="0"/>
              <a:t>Now scale down the v1.0.0 to 2</a:t>
            </a:r>
          </a:p>
        </p:txBody>
      </p:sp>
      <p:sp>
        <p:nvSpPr>
          <p:cNvPr id="7" name="Rectangle 6">
            <a:extLst>
              <a:ext uri="{FF2B5EF4-FFF2-40B4-BE49-F238E27FC236}">
                <a16:creationId xmlns:a16="http://schemas.microsoft.com/office/drawing/2014/main" id="{72A6ED3F-D238-496B-8938-BB4A39ADAE6A}"/>
              </a:ext>
            </a:extLst>
          </p:cNvPr>
          <p:cNvSpPr/>
          <p:nvPr/>
        </p:nvSpPr>
        <p:spPr>
          <a:xfrm>
            <a:off x="576038" y="4800600"/>
            <a:ext cx="7272562" cy="369332"/>
          </a:xfrm>
          <a:prstGeom prst="rect">
            <a:avLst/>
          </a:prstGeom>
        </p:spPr>
        <p:txBody>
          <a:bodyPr wrap="square">
            <a:spAutoFit/>
          </a:bodyPr>
          <a:lstStyle/>
          <a:p>
            <a:r>
              <a:rPr lang="en-US" dirty="0" err="1">
                <a:solidFill>
                  <a:prstClr val="black"/>
                </a:solidFill>
                <a:latin typeface="Lucida Console" panose="020B0609040504020204" pitchFamily="49" charset="0"/>
              </a:rPr>
              <a:t>kubectl</a:t>
            </a:r>
            <a:r>
              <a:rPr lang="en-US" dirty="0">
                <a:solidFill>
                  <a:prstClr val="black"/>
                </a:solidFill>
                <a:latin typeface="Lucida Console" panose="020B0609040504020204" pitchFamily="49" charset="0"/>
              </a:rPr>
              <a:t> scale --replicas=2 deploy my-app-v1</a:t>
            </a:r>
            <a:endParaRPr lang="en-IN" dirty="0"/>
          </a:p>
        </p:txBody>
      </p:sp>
      <p:sp>
        <p:nvSpPr>
          <p:cNvPr id="8" name="Rectangle 7">
            <a:extLst>
              <a:ext uri="{FF2B5EF4-FFF2-40B4-BE49-F238E27FC236}">
                <a16:creationId xmlns:a16="http://schemas.microsoft.com/office/drawing/2014/main" id="{95CAAA02-5762-4242-9E18-535C27118A55}"/>
              </a:ext>
            </a:extLst>
          </p:cNvPr>
          <p:cNvSpPr/>
          <p:nvPr/>
        </p:nvSpPr>
        <p:spPr>
          <a:xfrm>
            <a:off x="228600" y="5303892"/>
            <a:ext cx="1594091" cy="369332"/>
          </a:xfrm>
          <a:prstGeom prst="rect">
            <a:avLst/>
          </a:prstGeom>
        </p:spPr>
        <p:txBody>
          <a:bodyPr wrap="none">
            <a:spAutoFit/>
          </a:bodyPr>
          <a:lstStyle/>
          <a:p>
            <a:r>
              <a:rPr lang="en-IN" dirty="0"/>
              <a:t>Deploy app-v2 </a:t>
            </a:r>
          </a:p>
        </p:txBody>
      </p:sp>
      <p:sp>
        <p:nvSpPr>
          <p:cNvPr id="9" name="Rectangle 8">
            <a:extLst>
              <a:ext uri="{FF2B5EF4-FFF2-40B4-BE49-F238E27FC236}">
                <a16:creationId xmlns:a16="http://schemas.microsoft.com/office/drawing/2014/main" id="{AEC9C515-8AFB-402B-AA25-B318186FF551}"/>
              </a:ext>
            </a:extLst>
          </p:cNvPr>
          <p:cNvSpPr/>
          <p:nvPr/>
        </p:nvSpPr>
        <p:spPr>
          <a:xfrm>
            <a:off x="2049714" y="5303892"/>
            <a:ext cx="4089581" cy="369332"/>
          </a:xfrm>
          <a:prstGeom prst="rect">
            <a:avLst/>
          </a:prstGeom>
        </p:spPr>
        <p:txBody>
          <a:bodyPr wrap="none">
            <a:spAutoFit/>
          </a:bodyPr>
          <a:lstStyle/>
          <a:p>
            <a:r>
              <a:rPr lang="en-US" dirty="0" err="1">
                <a:solidFill>
                  <a:prstClr val="black"/>
                </a:solidFill>
                <a:latin typeface="Lucida Console" panose="020B0609040504020204" pitchFamily="49" charset="0"/>
              </a:rPr>
              <a:t>kubectl</a:t>
            </a:r>
            <a:r>
              <a:rPr lang="en-US" dirty="0">
                <a:solidFill>
                  <a:prstClr val="black"/>
                </a:solidFill>
                <a:latin typeface="Lucida Console" panose="020B0609040504020204" pitchFamily="49" charset="0"/>
              </a:rPr>
              <a:t> apply -f app-v2.yaml</a:t>
            </a:r>
            <a:endParaRPr lang="en-IN" dirty="0"/>
          </a:p>
        </p:txBody>
      </p:sp>
      <p:sp>
        <p:nvSpPr>
          <p:cNvPr id="10" name="Rectangle 9">
            <a:extLst>
              <a:ext uri="{FF2B5EF4-FFF2-40B4-BE49-F238E27FC236}">
                <a16:creationId xmlns:a16="http://schemas.microsoft.com/office/drawing/2014/main" id="{A5AB8685-BE94-4C50-9E21-233F500A1D1E}"/>
              </a:ext>
            </a:extLst>
          </p:cNvPr>
          <p:cNvSpPr/>
          <p:nvPr/>
        </p:nvSpPr>
        <p:spPr>
          <a:xfrm>
            <a:off x="215704" y="5747265"/>
            <a:ext cx="4319901" cy="369332"/>
          </a:xfrm>
          <a:prstGeom prst="rect">
            <a:avLst/>
          </a:prstGeom>
        </p:spPr>
        <p:txBody>
          <a:bodyPr wrap="none">
            <a:spAutoFit/>
          </a:bodyPr>
          <a:lstStyle/>
          <a:p>
            <a:r>
              <a:rPr lang="en-IN" dirty="0"/>
              <a:t>Scale up v2.0.0 to 3 to match total replicas 5</a:t>
            </a:r>
          </a:p>
        </p:txBody>
      </p:sp>
      <p:sp>
        <p:nvSpPr>
          <p:cNvPr id="11" name="Rectangle 10">
            <a:extLst>
              <a:ext uri="{FF2B5EF4-FFF2-40B4-BE49-F238E27FC236}">
                <a16:creationId xmlns:a16="http://schemas.microsoft.com/office/drawing/2014/main" id="{0BEA4349-8968-44C5-964E-6E8B8555620C}"/>
              </a:ext>
            </a:extLst>
          </p:cNvPr>
          <p:cNvSpPr/>
          <p:nvPr/>
        </p:nvSpPr>
        <p:spPr>
          <a:xfrm>
            <a:off x="458223" y="6116969"/>
            <a:ext cx="7272562" cy="369332"/>
          </a:xfrm>
          <a:prstGeom prst="rect">
            <a:avLst/>
          </a:prstGeom>
        </p:spPr>
        <p:txBody>
          <a:bodyPr wrap="square">
            <a:spAutoFit/>
          </a:bodyPr>
          <a:lstStyle/>
          <a:p>
            <a:r>
              <a:rPr lang="en-US" dirty="0" err="1">
                <a:solidFill>
                  <a:prstClr val="black"/>
                </a:solidFill>
                <a:latin typeface="Lucida Console" panose="020B0609040504020204" pitchFamily="49" charset="0"/>
              </a:rPr>
              <a:t>kubectl</a:t>
            </a:r>
            <a:r>
              <a:rPr lang="en-US" dirty="0">
                <a:solidFill>
                  <a:prstClr val="black"/>
                </a:solidFill>
                <a:latin typeface="Lucida Console" panose="020B0609040504020204" pitchFamily="49" charset="0"/>
              </a:rPr>
              <a:t> scale --replicas=3 deploy my-app-v2</a:t>
            </a:r>
            <a:endParaRPr lang="en-IN" dirty="0"/>
          </a:p>
        </p:txBody>
      </p:sp>
    </p:spTree>
    <p:extLst>
      <p:ext uri="{BB962C8B-B14F-4D97-AF65-F5344CB8AC3E}">
        <p14:creationId xmlns:p14="http://schemas.microsoft.com/office/powerpoint/2010/main" val="38866555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DF4D3E-99D4-4B02-B835-DCB90CC8FA7E}"/>
              </a:ext>
            </a:extLst>
          </p:cNvPr>
          <p:cNvPicPr>
            <a:picLocks noChangeAspect="1"/>
          </p:cNvPicPr>
          <p:nvPr/>
        </p:nvPicPr>
        <p:blipFill>
          <a:blip r:embed="rId2"/>
          <a:stretch>
            <a:fillRect/>
          </a:stretch>
        </p:blipFill>
        <p:spPr>
          <a:xfrm>
            <a:off x="228600" y="152400"/>
            <a:ext cx="8296275" cy="1695450"/>
          </a:xfrm>
          <a:prstGeom prst="rect">
            <a:avLst/>
          </a:prstGeom>
        </p:spPr>
      </p:pic>
      <p:sp>
        <p:nvSpPr>
          <p:cNvPr id="3" name="Rectangle 2">
            <a:extLst>
              <a:ext uri="{FF2B5EF4-FFF2-40B4-BE49-F238E27FC236}">
                <a16:creationId xmlns:a16="http://schemas.microsoft.com/office/drawing/2014/main" id="{A1F90BD9-8FBD-4933-B071-115B4C3EEAD7}"/>
              </a:ext>
            </a:extLst>
          </p:cNvPr>
          <p:cNvSpPr/>
          <p:nvPr/>
        </p:nvSpPr>
        <p:spPr>
          <a:xfrm>
            <a:off x="457200" y="2057400"/>
            <a:ext cx="7865487" cy="369332"/>
          </a:xfrm>
          <a:prstGeom prst="rect">
            <a:avLst/>
          </a:prstGeom>
        </p:spPr>
        <p:txBody>
          <a:bodyPr wrap="none">
            <a:spAutoFit/>
          </a:bodyPr>
          <a:lstStyle/>
          <a:p>
            <a:r>
              <a:rPr lang="en-IN" dirty="0"/>
              <a:t>We can observer, out of 5 replicas 2 are running with v1 and 3 are running with v3</a:t>
            </a:r>
          </a:p>
        </p:txBody>
      </p:sp>
      <p:sp>
        <p:nvSpPr>
          <p:cNvPr id="4" name="Rectangle 3">
            <a:extLst>
              <a:ext uri="{FF2B5EF4-FFF2-40B4-BE49-F238E27FC236}">
                <a16:creationId xmlns:a16="http://schemas.microsoft.com/office/drawing/2014/main" id="{02C53262-5A27-406D-913F-9017158C9F4D}"/>
              </a:ext>
            </a:extLst>
          </p:cNvPr>
          <p:cNvSpPr/>
          <p:nvPr/>
        </p:nvSpPr>
        <p:spPr>
          <a:xfrm>
            <a:off x="241005" y="2451616"/>
            <a:ext cx="8049768" cy="1200329"/>
          </a:xfrm>
          <a:prstGeom prst="rect">
            <a:avLst/>
          </a:prstGeom>
        </p:spPr>
        <p:txBody>
          <a:bodyPr wrap="none">
            <a:spAutoFit/>
          </a:bodyPr>
          <a:lstStyle/>
          <a:p>
            <a:r>
              <a:rPr lang="en-IN" dirty="0"/>
              <a:t>Now try to access the application , after multiple hits we can get the v2</a:t>
            </a:r>
          </a:p>
          <a:p>
            <a:endParaRPr lang="en-IN" dirty="0"/>
          </a:p>
          <a:p>
            <a:r>
              <a:rPr lang="en-IN" dirty="0"/>
              <a:t>Means the v2 is deployed and tested with some set of users, if no issue found the it </a:t>
            </a:r>
          </a:p>
          <a:p>
            <a:r>
              <a:rPr lang="en-IN" dirty="0"/>
              <a:t>Will be rollout completely</a:t>
            </a:r>
          </a:p>
        </p:txBody>
      </p:sp>
      <p:pic>
        <p:nvPicPr>
          <p:cNvPr id="5" name="Picture 4">
            <a:extLst>
              <a:ext uri="{FF2B5EF4-FFF2-40B4-BE49-F238E27FC236}">
                <a16:creationId xmlns:a16="http://schemas.microsoft.com/office/drawing/2014/main" id="{0B0E0A61-927F-4F1F-AFEF-FF51BEC6A45C}"/>
              </a:ext>
            </a:extLst>
          </p:cNvPr>
          <p:cNvPicPr>
            <a:picLocks noChangeAspect="1"/>
          </p:cNvPicPr>
          <p:nvPr/>
        </p:nvPicPr>
        <p:blipFill>
          <a:blip r:embed="rId3"/>
          <a:stretch>
            <a:fillRect/>
          </a:stretch>
        </p:blipFill>
        <p:spPr>
          <a:xfrm>
            <a:off x="457200" y="3676829"/>
            <a:ext cx="3752850" cy="1123950"/>
          </a:xfrm>
          <a:prstGeom prst="rect">
            <a:avLst/>
          </a:prstGeom>
        </p:spPr>
      </p:pic>
      <p:sp>
        <p:nvSpPr>
          <p:cNvPr id="6" name="Rectangle 5">
            <a:extLst>
              <a:ext uri="{FF2B5EF4-FFF2-40B4-BE49-F238E27FC236}">
                <a16:creationId xmlns:a16="http://schemas.microsoft.com/office/drawing/2014/main" id="{E92737ED-4E98-4AFD-AD9A-CCAD5CA6D9B2}"/>
              </a:ext>
            </a:extLst>
          </p:cNvPr>
          <p:cNvSpPr/>
          <p:nvPr/>
        </p:nvSpPr>
        <p:spPr>
          <a:xfrm>
            <a:off x="304800" y="4953000"/>
            <a:ext cx="5273816" cy="369332"/>
          </a:xfrm>
          <a:prstGeom prst="rect">
            <a:avLst/>
          </a:prstGeom>
        </p:spPr>
        <p:txBody>
          <a:bodyPr wrap="none">
            <a:spAutoFit/>
          </a:bodyPr>
          <a:lstStyle/>
          <a:p>
            <a:r>
              <a:rPr lang="en-IN" dirty="0"/>
              <a:t>If caching issue facing, try to check in another browser</a:t>
            </a:r>
          </a:p>
        </p:txBody>
      </p:sp>
    </p:spTree>
    <p:extLst>
      <p:ext uri="{BB962C8B-B14F-4D97-AF65-F5344CB8AC3E}">
        <p14:creationId xmlns:p14="http://schemas.microsoft.com/office/powerpoint/2010/main" val="32775163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814100-CACE-416A-A13E-A53F2DEF1E30}"/>
              </a:ext>
            </a:extLst>
          </p:cNvPr>
          <p:cNvSpPr/>
          <p:nvPr/>
        </p:nvSpPr>
        <p:spPr>
          <a:xfrm>
            <a:off x="533400" y="304800"/>
            <a:ext cx="1325363" cy="369332"/>
          </a:xfrm>
          <a:prstGeom prst="rect">
            <a:avLst/>
          </a:prstGeom>
        </p:spPr>
        <p:txBody>
          <a:bodyPr wrap="none">
            <a:spAutoFit/>
          </a:bodyPr>
          <a:lstStyle/>
          <a:p>
            <a:r>
              <a:rPr lang="en-IN" b="1" dirty="0"/>
              <a:t>Monitoring:</a:t>
            </a:r>
          </a:p>
        </p:txBody>
      </p:sp>
      <p:sp>
        <p:nvSpPr>
          <p:cNvPr id="3" name="Rectangle 2">
            <a:extLst>
              <a:ext uri="{FF2B5EF4-FFF2-40B4-BE49-F238E27FC236}">
                <a16:creationId xmlns:a16="http://schemas.microsoft.com/office/drawing/2014/main" id="{28617A04-C88F-4A25-8DF9-E97570094F97}"/>
              </a:ext>
            </a:extLst>
          </p:cNvPr>
          <p:cNvSpPr/>
          <p:nvPr/>
        </p:nvSpPr>
        <p:spPr>
          <a:xfrm>
            <a:off x="723900" y="666171"/>
            <a:ext cx="7696200" cy="369332"/>
          </a:xfrm>
          <a:prstGeom prst="rect">
            <a:avLst/>
          </a:prstGeom>
        </p:spPr>
        <p:txBody>
          <a:bodyPr wrap="square">
            <a:spAutoFit/>
          </a:bodyPr>
          <a:lstStyle/>
          <a:p>
            <a:r>
              <a:rPr lang="en-IN" dirty="0"/>
              <a:t>Clone the Repo : https://github.com/raknas999/kubernetes-1.git</a:t>
            </a:r>
          </a:p>
        </p:txBody>
      </p:sp>
      <p:sp>
        <p:nvSpPr>
          <p:cNvPr id="4" name="Rectangle 3">
            <a:extLst>
              <a:ext uri="{FF2B5EF4-FFF2-40B4-BE49-F238E27FC236}">
                <a16:creationId xmlns:a16="http://schemas.microsoft.com/office/drawing/2014/main" id="{14F5D1CA-14B6-4F24-8553-B7358593EB80}"/>
              </a:ext>
            </a:extLst>
          </p:cNvPr>
          <p:cNvSpPr/>
          <p:nvPr/>
        </p:nvSpPr>
        <p:spPr>
          <a:xfrm>
            <a:off x="1196080" y="1073708"/>
            <a:ext cx="7109719" cy="369332"/>
          </a:xfrm>
          <a:prstGeom prst="rect">
            <a:avLst/>
          </a:prstGeom>
        </p:spPr>
        <p:txBody>
          <a:bodyPr wrap="square">
            <a:spAutoFit/>
          </a:bodyPr>
          <a:lstStyle/>
          <a:p>
            <a:r>
              <a:rPr lang="en-IN" dirty="0"/>
              <a:t>Switch to Prometheus directory which will be under Monitoring directory </a:t>
            </a:r>
          </a:p>
        </p:txBody>
      </p:sp>
      <p:sp>
        <p:nvSpPr>
          <p:cNvPr id="5" name="Rectangle 4">
            <a:extLst>
              <a:ext uri="{FF2B5EF4-FFF2-40B4-BE49-F238E27FC236}">
                <a16:creationId xmlns:a16="http://schemas.microsoft.com/office/drawing/2014/main" id="{453C1881-80E1-46BD-BB12-C66BE30A54DA}"/>
              </a:ext>
            </a:extLst>
          </p:cNvPr>
          <p:cNvSpPr/>
          <p:nvPr/>
        </p:nvSpPr>
        <p:spPr>
          <a:xfrm>
            <a:off x="1196080" y="1493798"/>
            <a:ext cx="7415428" cy="646331"/>
          </a:xfrm>
          <a:prstGeom prst="rect">
            <a:avLst/>
          </a:prstGeom>
        </p:spPr>
        <p:txBody>
          <a:bodyPr wrap="none">
            <a:spAutoFit/>
          </a:bodyPr>
          <a:lstStyle/>
          <a:p>
            <a:r>
              <a:rPr lang="en-IN" dirty="0"/>
              <a:t>Create Namespace “Monitoring” and deploy all the files</a:t>
            </a:r>
          </a:p>
          <a:p>
            <a:r>
              <a:rPr lang="en-IN" dirty="0"/>
              <a:t> For </a:t>
            </a:r>
            <a:r>
              <a:rPr lang="en-IN" dirty="0" err="1"/>
              <a:t>Rolebinding</a:t>
            </a:r>
            <a:r>
              <a:rPr lang="en-IN" dirty="0"/>
              <a:t> namespace is not required, it is going to apply on the cluster</a:t>
            </a:r>
          </a:p>
        </p:txBody>
      </p:sp>
      <p:sp>
        <p:nvSpPr>
          <p:cNvPr id="6" name="Rectangle 5">
            <a:extLst>
              <a:ext uri="{FF2B5EF4-FFF2-40B4-BE49-F238E27FC236}">
                <a16:creationId xmlns:a16="http://schemas.microsoft.com/office/drawing/2014/main" id="{2467C7F0-3FD2-4CB7-8FE0-583831F1CB10}"/>
              </a:ext>
            </a:extLst>
          </p:cNvPr>
          <p:cNvSpPr/>
          <p:nvPr/>
        </p:nvSpPr>
        <p:spPr>
          <a:xfrm>
            <a:off x="1196080" y="2243877"/>
            <a:ext cx="7519174" cy="1200329"/>
          </a:xfrm>
          <a:prstGeom prst="rect">
            <a:avLst/>
          </a:prstGeom>
        </p:spPr>
        <p:txBody>
          <a:bodyPr wrap="none">
            <a:spAutoFit/>
          </a:bodyPr>
          <a:lstStyle/>
          <a:p>
            <a:r>
              <a:rPr lang="en-IN" dirty="0"/>
              <a:t>Deploy config-</a:t>
            </a:r>
            <a:r>
              <a:rPr lang="en-IN" dirty="0" err="1"/>
              <a:t>map.yml</a:t>
            </a:r>
            <a:r>
              <a:rPr lang="en-IN" dirty="0"/>
              <a:t>, Prometheus-</a:t>
            </a:r>
            <a:r>
              <a:rPr lang="en-IN" dirty="0" err="1"/>
              <a:t>deployment.yml</a:t>
            </a:r>
            <a:r>
              <a:rPr lang="en-IN" dirty="0"/>
              <a:t> and Prometheus-service</a:t>
            </a:r>
          </a:p>
          <a:p>
            <a:r>
              <a:rPr lang="en-IN" dirty="0" err="1"/>
              <a:t>Yaml</a:t>
            </a:r>
            <a:r>
              <a:rPr lang="en-IN" dirty="0"/>
              <a:t> files into “</a:t>
            </a:r>
            <a:r>
              <a:rPr lang="en-IN" dirty="0" err="1"/>
              <a:t>Monitroing</a:t>
            </a:r>
            <a:r>
              <a:rPr lang="en-IN" dirty="0"/>
              <a:t>” namespace.</a:t>
            </a:r>
          </a:p>
          <a:p>
            <a:r>
              <a:rPr lang="en-IN" dirty="0"/>
              <a:t>If you have taken low configuration machine remove resources section from </a:t>
            </a:r>
          </a:p>
          <a:p>
            <a:r>
              <a:rPr lang="en-IN" dirty="0"/>
              <a:t>Deployment file.</a:t>
            </a:r>
          </a:p>
        </p:txBody>
      </p:sp>
      <p:sp>
        <p:nvSpPr>
          <p:cNvPr id="7" name="Rectangle 6">
            <a:extLst>
              <a:ext uri="{FF2B5EF4-FFF2-40B4-BE49-F238E27FC236}">
                <a16:creationId xmlns:a16="http://schemas.microsoft.com/office/drawing/2014/main" id="{9909A241-A931-44FE-B729-88382851D3BA}"/>
              </a:ext>
            </a:extLst>
          </p:cNvPr>
          <p:cNvSpPr/>
          <p:nvPr/>
        </p:nvSpPr>
        <p:spPr>
          <a:xfrm>
            <a:off x="1185844" y="3534306"/>
            <a:ext cx="4955139" cy="369332"/>
          </a:xfrm>
          <a:prstGeom prst="rect">
            <a:avLst/>
          </a:prstGeom>
        </p:spPr>
        <p:txBody>
          <a:bodyPr wrap="none">
            <a:spAutoFit/>
          </a:bodyPr>
          <a:lstStyle/>
          <a:p>
            <a:r>
              <a:rPr lang="en-IN" dirty="0"/>
              <a:t>Access the Prometheus dashboard using </a:t>
            </a:r>
            <a:r>
              <a:rPr lang="en-IN" dirty="0" err="1"/>
              <a:t>nodeport</a:t>
            </a:r>
            <a:r>
              <a:rPr lang="en-IN" dirty="0"/>
              <a:t> </a:t>
            </a:r>
          </a:p>
        </p:txBody>
      </p:sp>
      <p:pic>
        <p:nvPicPr>
          <p:cNvPr id="8" name="Picture 7">
            <a:extLst>
              <a:ext uri="{FF2B5EF4-FFF2-40B4-BE49-F238E27FC236}">
                <a16:creationId xmlns:a16="http://schemas.microsoft.com/office/drawing/2014/main" id="{D7F86831-8BB7-4E4D-9F49-DFFC6EB311F6}"/>
              </a:ext>
            </a:extLst>
          </p:cNvPr>
          <p:cNvPicPr>
            <a:picLocks noChangeAspect="1"/>
          </p:cNvPicPr>
          <p:nvPr/>
        </p:nvPicPr>
        <p:blipFill>
          <a:blip r:embed="rId2"/>
          <a:stretch>
            <a:fillRect/>
          </a:stretch>
        </p:blipFill>
        <p:spPr>
          <a:xfrm>
            <a:off x="178939" y="4123018"/>
            <a:ext cx="8870917" cy="2279423"/>
          </a:xfrm>
          <a:prstGeom prst="rect">
            <a:avLst/>
          </a:prstGeom>
        </p:spPr>
      </p:pic>
    </p:spTree>
    <p:extLst>
      <p:ext uri="{BB962C8B-B14F-4D97-AF65-F5344CB8AC3E}">
        <p14:creationId xmlns:p14="http://schemas.microsoft.com/office/powerpoint/2010/main" val="25123330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D6F6C3-D9CB-45CC-BE61-AA65A8A62E7E}"/>
              </a:ext>
            </a:extLst>
          </p:cNvPr>
          <p:cNvPicPr>
            <a:picLocks noChangeAspect="1"/>
          </p:cNvPicPr>
          <p:nvPr/>
        </p:nvPicPr>
        <p:blipFill>
          <a:blip r:embed="rId2"/>
          <a:stretch>
            <a:fillRect/>
          </a:stretch>
        </p:blipFill>
        <p:spPr>
          <a:xfrm>
            <a:off x="0" y="838200"/>
            <a:ext cx="9144000" cy="2450969"/>
          </a:xfrm>
          <a:prstGeom prst="rect">
            <a:avLst/>
          </a:prstGeom>
        </p:spPr>
      </p:pic>
      <p:sp>
        <p:nvSpPr>
          <p:cNvPr id="3" name="Rectangle 2">
            <a:extLst>
              <a:ext uri="{FF2B5EF4-FFF2-40B4-BE49-F238E27FC236}">
                <a16:creationId xmlns:a16="http://schemas.microsoft.com/office/drawing/2014/main" id="{AE93EE15-DBBF-4750-936A-EF407F7366D9}"/>
              </a:ext>
            </a:extLst>
          </p:cNvPr>
          <p:cNvSpPr/>
          <p:nvPr/>
        </p:nvSpPr>
        <p:spPr>
          <a:xfrm>
            <a:off x="228600" y="304800"/>
            <a:ext cx="3794885" cy="369332"/>
          </a:xfrm>
          <a:prstGeom prst="rect">
            <a:avLst/>
          </a:prstGeom>
        </p:spPr>
        <p:txBody>
          <a:bodyPr wrap="none">
            <a:spAutoFit/>
          </a:bodyPr>
          <a:lstStyle/>
          <a:p>
            <a:r>
              <a:rPr lang="en-IN" dirty="0"/>
              <a:t>We can check the </a:t>
            </a:r>
            <a:r>
              <a:rPr lang="en-IN" dirty="0" err="1"/>
              <a:t>kuberentes</a:t>
            </a:r>
            <a:r>
              <a:rPr lang="en-IN" dirty="0"/>
              <a:t> metrics  </a:t>
            </a:r>
          </a:p>
        </p:txBody>
      </p:sp>
      <p:sp>
        <p:nvSpPr>
          <p:cNvPr id="4" name="Rectangle 3">
            <a:extLst>
              <a:ext uri="{FF2B5EF4-FFF2-40B4-BE49-F238E27FC236}">
                <a16:creationId xmlns:a16="http://schemas.microsoft.com/office/drawing/2014/main" id="{3BC7133B-4A9C-4BCE-83C9-4097D683D1CB}"/>
              </a:ext>
            </a:extLst>
          </p:cNvPr>
          <p:cNvSpPr/>
          <p:nvPr/>
        </p:nvSpPr>
        <p:spPr>
          <a:xfrm>
            <a:off x="228600" y="3199500"/>
            <a:ext cx="4706545" cy="369332"/>
          </a:xfrm>
          <a:prstGeom prst="rect">
            <a:avLst/>
          </a:prstGeom>
        </p:spPr>
        <p:txBody>
          <a:bodyPr wrap="none">
            <a:spAutoFit/>
          </a:bodyPr>
          <a:lstStyle/>
          <a:p>
            <a:r>
              <a:rPr lang="en-IN" dirty="0"/>
              <a:t>For better visualization, we can go with Grafana</a:t>
            </a:r>
          </a:p>
        </p:txBody>
      </p:sp>
      <p:sp>
        <p:nvSpPr>
          <p:cNvPr id="5" name="Rectangle 4">
            <a:extLst>
              <a:ext uri="{FF2B5EF4-FFF2-40B4-BE49-F238E27FC236}">
                <a16:creationId xmlns:a16="http://schemas.microsoft.com/office/drawing/2014/main" id="{DCC11A51-3EAD-4CE6-8B58-F5544F4EDD47}"/>
              </a:ext>
            </a:extLst>
          </p:cNvPr>
          <p:cNvSpPr/>
          <p:nvPr/>
        </p:nvSpPr>
        <p:spPr>
          <a:xfrm>
            <a:off x="228600" y="3810000"/>
            <a:ext cx="5884368" cy="369332"/>
          </a:xfrm>
          <a:prstGeom prst="rect">
            <a:avLst/>
          </a:prstGeom>
        </p:spPr>
        <p:txBody>
          <a:bodyPr wrap="none">
            <a:spAutoFit/>
          </a:bodyPr>
          <a:lstStyle/>
          <a:p>
            <a:r>
              <a:rPr lang="en-IN" b="1" dirty="0"/>
              <a:t>Grafana Installation </a:t>
            </a:r>
            <a:r>
              <a:rPr lang="en-IN" dirty="0"/>
              <a:t>: Switch to Kubernetes-Grafana directory</a:t>
            </a:r>
          </a:p>
        </p:txBody>
      </p:sp>
      <p:sp>
        <p:nvSpPr>
          <p:cNvPr id="6" name="Rectangle 5">
            <a:extLst>
              <a:ext uri="{FF2B5EF4-FFF2-40B4-BE49-F238E27FC236}">
                <a16:creationId xmlns:a16="http://schemas.microsoft.com/office/drawing/2014/main" id="{571B67ED-2B9B-4D8B-81C0-80088AE6723F}"/>
              </a:ext>
            </a:extLst>
          </p:cNvPr>
          <p:cNvSpPr/>
          <p:nvPr/>
        </p:nvSpPr>
        <p:spPr>
          <a:xfrm>
            <a:off x="253621" y="4255711"/>
            <a:ext cx="7529882" cy="646331"/>
          </a:xfrm>
          <a:prstGeom prst="rect">
            <a:avLst/>
          </a:prstGeom>
        </p:spPr>
        <p:txBody>
          <a:bodyPr wrap="none">
            <a:spAutoFit/>
          </a:bodyPr>
          <a:lstStyle/>
          <a:p>
            <a:r>
              <a:rPr lang="en-IN" dirty="0"/>
              <a:t>Deploy </a:t>
            </a:r>
            <a:r>
              <a:rPr lang="en-IN" dirty="0" err="1"/>
              <a:t>configmap</a:t>
            </a:r>
            <a:r>
              <a:rPr lang="en-IN" dirty="0"/>
              <a:t>, deployment and service files into “Monitoring” namespace</a:t>
            </a:r>
          </a:p>
          <a:p>
            <a:r>
              <a:rPr lang="en-IN" dirty="0"/>
              <a:t>              </a:t>
            </a:r>
            <a:r>
              <a:rPr lang="en-IN" dirty="0" err="1"/>
              <a:t>kubectl</a:t>
            </a:r>
            <a:r>
              <a:rPr lang="en-IN" dirty="0"/>
              <a:t> apply –f . –n monitoring</a:t>
            </a:r>
          </a:p>
        </p:txBody>
      </p:sp>
      <p:sp>
        <p:nvSpPr>
          <p:cNvPr id="7" name="Rectangle 6">
            <a:extLst>
              <a:ext uri="{FF2B5EF4-FFF2-40B4-BE49-F238E27FC236}">
                <a16:creationId xmlns:a16="http://schemas.microsoft.com/office/drawing/2014/main" id="{116E8F48-843A-43DF-8C60-FC5ECC6763B2}"/>
              </a:ext>
            </a:extLst>
          </p:cNvPr>
          <p:cNvSpPr/>
          <p:nvPr/>
        </p:nvSpPr>
        <p:spPr>
          <a:xfrm>
            <a:off x="228600" y="5281137"/>
            <a:ext cx="4828566" cy="369332"/>
          </a:xfrm>
          <a:prstGeom prst="rect">
            <a:avLst/>
          </a:prstGeom>
        </p:spPr>
        <p:txBody>
          <a:bodyPr wrap="none">
            <a:spAutoFit/>
          </a:bodyPr>
          <a:lstStyle/>
          <a:p>
            <a:r>
              <a:rPr lang="en-IN" dirty="0"/>
              <a:t>In the </a:t>
            </a:r>
            <a:r>
              <a:rPr lang="en-IN" dirty="0" err="1"/>
              <a:t>configmap</a:t>
            </a:r>
            <a:r>
              <a:rPr lang="en-IN" dirty="0"/>
              <a:t> , pointed Prometheus </a:t>
            </a:r>
            <a:r>
              <a:rPr lang="en-IN" dirty="0" err="1"/>
              <a:t>dns</a:t>
            </a:r>
            <a:r>
              <a:rPr lang="en-IN" dirty="0"/>
              <a:t> name</a:t>
            </a:r>
          </a:p>
        </p:txBody>
      </p:sp>
    </p:spTree>
    <p:extLst>
      <p:ext uri="{BB962C8B-B14F-4D97-AF65-F5344CB8AC3E}">
        <p14:creationId xmlns:p14="http://schemas.microsoft.com/office/powerpoint/2010/main" val="4202717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B85D48-1C92-4C17-BAC5-D5945691846B}"/>
              </a:ext>
            </a:extLst>
          </p:cNvPr>
          <p:cNvSpPr/>
          <p:nvPr/>
        </p:nvSpPr>
        <p:spPr>
          <a:xfrm>
            <a:off x="304800" y="228600"/>
            <a:ext cx="6293454" cy="369332"/>
          </a:xfrm>
          <a:prstGeom prst="rect">
            <a:avLst/>
          </a:prstGeom>
        </p:spPr>
        <p:txBody>
          <a:bodyPr wrap="none">
            <a:spAutoFit/>
          </a:bodyPr>
          <a:lstStyle/>
          <a:p>
            <a:r>
              <a:rPr lang="en-IN" b="1" dirty="0"/>
              <a:t>Grafana dashboard: </a:t>
            </a:r>
            <a:r>
              <a:rPr lang="en-IN" dirty="0"/>
              <a:t> Open browser and access using </a:t>
            </a:r>
            <a:r>
              <a:rPr lang="en-IN" dirty="0" err="1"/>
              <a:t>ip:nodeport</a:t>
            </a:r>
            <a:r>
              <a:rPr lang="en-IN" dirty="0"/>
              <a:t> </a:t>
            </a:r>
          </a:p>
        </p:txBody>
      </p:sp>
      <p:pic>
        <p:nvPicPr>
          <p:cNvPr id="3" name="Picture 2">
            <a:extLst>
              <a:ext uri="{FF2B5EF4-FFF2-40B4-BE49-F238E27FC236}">
                <a16:creationId xmlns:a16="http://schemas.microsoft.com/office/drawing/2014/main" id="{F98D5C81-175A-4FE2-A317-E0CD2F0293FA}"/>
              </a:ext>
            </a:extLst>
          </p:cNvPr>
          <p:cNvPicPr>
            <a:picLocks noChangeAspect="1"/>
          </p:cNvPicPr>
          <p:nvPr/>
        </p:nvPicPr>
        <p:blipFill>
          <a:blip r:embed="rId2"/>
          <a:stretch>
            <a:fillRect/>
          </a:stretch>
        </p:blipFill>
        <p:spPr>
          <a:xfrm>
            <a:off x="76200" y="762000"/>
            <a:ext cx="8686800" cy="3575418"/>
          </a:xfrm>
          <a:prstGeom prst="rect">
            <a:avLst/>
          </a:prstGeom>
        </p:spPr>
      </p:pic>
      <p:sp>
        <p:nvSpPr>
          <p:cNvPr id="4" name="Rectangle 3">
            <a:extLst>
              <a:ext uri="{FF2B5EF4-FFF2-40B4-BE49-F238E27FC236}">
                <a16:creationId xmlns:a16="http://schemas.microsoft.com/office/drawing/2014/main" id="{77F85599-8DF5-4B3B-BC5E-46D22096D83A}"/>
              </a:ext>
            </a:extLst>
          </p:cNvPr>
          <p:cNvSpPr/>
          <p:nvPr/>
        </p:nvSpPr>
        <p:spPr>
          <a:xfrm>
            <a:off x="384412" y="4515134"/>
            <a:ext cx="5015989" cy="369332"/>
          </a:xfrm>
          <a:prstGeom prst="rect">
            <a:avLst/>
          </a:prstGeom>
        </p:spPr>
        <p:txBody>
          <a:bodyPr wrap="none">
            <a:spAutoFit/>
          </a:bodyPr>
          <a:lstStyle/>
          <a:p>
            <a:r>
              <a:rPr lang="en-IN" dirty="0"/>
              <a:t>Default username and passwords is : admin , admin</a:t>
            </a:r>
          </a:p>
        </p:txBody>
      </p:sp>
      <p:sp>
        <p:nvSpPr>
          <p:cNvPr id="5" name="Rectangle 4">
            <a:extLst>
              <a:ext uri="{FF2B5EF4-FFF2-40B4-BE49-F238E27FC236}">
                <a16:creationId xmlns:a16="http://schemas.microsoft.com/office/drawing/2014/main" id="{1314D347-0233-4AE5-855B-BBB25E43561B}"/>
              </a:ext>
            </a:extLst>
          </p:cNvPr>
          <p:cNvSpPr/>
          <p:nvPr/>
        </p:nvSpPr>
        <p:spPr>
          <a:xfrm>
            <a:off x="384412" y="5181600"/>
            <a:ext cx="8019055" cy="646331"/>
          </a:xfrm>
          <a:prstGeom prst="rect">
            <a:avLst/>
          </a:prstGeom>
        </p:spPr>
        <p:txBody>
          <a:bodyPr wrap="none">
            <a:spAutoFit/>
          </a:bodyPr>
          <a:lstStyle/>
          <a:p>
            <a:r>
              <a:rPr lang="en-IN" b="1" dirty="0"/>
              <a:t>Import Prometheus into Grafana </a:t>
            </a:r>
            <a:r>
              <a:rPr lang="en-IN" dirty="0"/>
              <a:t>: go to left side and click on “+” symbol then select</a:t>
            </a:r>
          </a:p>
          <a:p>
            <a:r>
              <a:rPr lang="en-IN" dirty="0"/>
              <a:t> import option</a:t>
            </a:r>
          </a:p>
        </p:txBody>
      </p:sp>
    </p:spTree>
    <p:extLst>
      <p:ext uri="{BB962C8B-B14F-4D97-AF65-F5344CB8AC3E}">
        <p14:creationId xmlns:p14="http://schemas.microsoft.com/office/powerpoint/2010/main" val="13898427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376DC8-82D3-463F-8CBF-CF30C2DDFB95}"/>
              </a:ext>
            </a:extLst>
          </p:cNvPr>
          <p:cNvPicPr>
            <a:picLocks noChangeAspect="1"/>
          </p:cNvPicPr>
          <p:nvPr/>
        </p:nvPicPr>
        <p:blipFill>
          <a:blip r:embed="rId2"/>
          <a:stretch>
            <a:fillRect/>
          </a:stretch>
        </p:blipFill>
        <p:spPr>
          <a:xfrm>
            <a:off x="457200" y="152401"/>
            <a:ext cx="6781800" cy="3336716"/>
          </a:xfrm>
          <a:prstGeom prst="rect">
            <a:avLst/>
          </a:prstGeom>
        </p:spPr>
      </p:pic>
      <p:sp>
        <p:nvSpPr>
          <p:cNvPr id="3" name="Rectangle 2">
            <a:extLst>
              <a:ext uri="{FF2B5EF4-FFF2-40B4-BE49-F238E27FC236}">
                <a16:creationId xmlns:a16="http://schemas.microsoft.com/office/drawing/2014/main" id="{D126A9ED-A8D3-4C1B-AD13-63486E4052ED}"/>
              </a:ext>
            </a:extLst>
          </p:cNvPr>
          <p:cNvSpPr/>
          <p:nvPr/>
        </p:nvSpPr>
        <p:spPr>
          <a:xfrm>
            <a:off x="460612" y="3657600"/>
            <a:ext cx="4194097" cy="369332"/>
          </a:xfrm>
          <a:prstGeom prst="rect">
            <a:avLst/>
          </a:prstGeom>
        </p:spPr>
        <p:txBody>
          <a:bodyPr wrap="none">
            <a:spAutoFit/>
          </a:bodyPr>
          <a:lstStyle/>
          <a:p>
            <a:r>
              <a:rPr lang="en-IN" dirty="0"/>
              <a:t>Template number for Prometheus is : 8588</a:t>
            </a:r>
          </a:p>
        </p:txBody>
      </p:sp>
      <p:sp>
        <p:nvSpPr>
          <p:cNvPr id="4" name="Rectangle 3">
            <a:extLst>
              <a:ext uri="{FF2B5EF4-FFF2-40B4-BE49-F238E27FC236}">
                <a16:creationId xmlns:a16="http://schemas.microsoft.com/office/drawing/2014/main" id="{7444E412-F509-450B-94A4-E60D0C51DEED}"/>
              </a:ext>
            </a:extLst>
          </p:cNvPr>
          <p:cNvSpPr/>
          <p:nvPr/>
        </p:nvSpPr>
        <p:spPr>
          <a:xfrm>
            <a:off x="914400" y="4026932"/>
            <a:ext cx="6543138" cy="369332"/>
          </a:xfrm>
          <a:prstGeom prst="rect">
            <a:avLst/>
          </a:prstGeom>
        </p:spPr>
        <p:txBody>
          <a:bodyPr wrap="none">
            <a:spAutoFit/>
          </a:bodyPr>
          <a:lstStyle/>
          <a:p>
            <a:r>
              <a:rPr lang="en-IN" dirty="0"/>
              <a:t>Enter template number and click on load , you will get below screen</a:t>
            </a:r>
          </a:p>
        </p:txBody>
      </p:sp>
    </p:spTree>
    <p:extLst>
      <p:ext uri="{BB962C8B-B14F-4D97-AF65-F5344CB8AC3E}">
        <p14:creationId xmlns:p14="http://schemas.microsoft.com/office/powerpoint/2010/main" val="2313941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FAA996-F729-41BB-9E7B-39BF9DB1015E}"/>
              </a:ext>
            </a:extLst>
          </p:cNvPr>
          <p:cNvPicPr>
            <a:picLocks noChangeAspect="1"/>
          </p:cNvPicPr>
          <p:nvPr/>
        </p:nvPicPr>
        <p:blipFill>
          <a:blip r:embed="rId2"/>
          <a:stretch>
            <a:fillRect/>
          </a:stretch>
        </p:blipFill>
        <p:spPr>
          <a:xfrm>
            <a:off x="838200" y="381000"/>
            <a:ext cx="4676775" cy="4200525"/>
          </a:xfrm>
          <a:prstGeom prst="rect">
            <a:avLst/>
          </a:prstGeom>
        </p:spPr>
      </p:pic>
      <p:sp>
        <p:nvSpPr>
          <p:cNvPr id="3" name="Rectangle 2">
            <a:extLst>
              <a:ext uri="{FF2B5EF4-FFF2-40B4-BE49-F238E27FC236}">
                <a16:creationId xmlns:a16="http://schemas.microsoft.com/office/drawing/2014/main" id="{5D50B7D1-3AF4-43A5-893B-08FCF6AACD7D}"/>
              </a:ext>
            </a:extLst>
          </p:cNvPr>
          <p:cNvSpPr/>
          <p:nvPr/>
        </p:nvSpPr>
        <p:spPr>
          <a:xfrm>
            <a:off x="533400" y="5029200"/>
            <a:ext cx="7651838" cy="646331"/>
          </a:xfrm>
          <a:prstGeom prst="rect">
            <a:avLst/>
          </a:prstGeom>
        </p:spPr>
        <p:txBody>
          <a:bodyPr wrap="none">
            <a:spAutoFit/>
          </a:bodyPr>
          <a:lstStyle/>
          <a:p>
            <a:r>
              <a:rPr lang="en-IN" dirty="0"/>
              <a:t>Select Prometheus from Prometheus drop down list and leave the other fields , </a:t>
            </a:r>
          </a:p>
          <a:p>
            <a:r>
              <a:rPr lang="en-IN" dirty="0"/>
              <a:t>Click on Import button</a:t>
            </a:r>
          </a:p>
        </p:txBody>
      </p:sp>
    </p:spTree>
    <p:extLst>
      <p:ext uri="{BB962C8B-B14F-4D97-AF65-F5344CB8AC3E}">
        <p14:creationId xmlns:p14="http://schemas.microsoft.com/office/powerpoint/2010/main" val="39508485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5C7E75-7B54-4D5C-8AA4-C75F37AA1E04}"/>
              </a:ext>
            </a:extLst>
          </p:cNvPr>
          <p:cNvPicPr>
            <a:picLocks noChangeAspect="1"/>
          </p:cNvPicPr>
          <p:nvPr/>
        </p:nvPicPr>
        <p:blipFill>
          <a:blip r:embed="rId2"/>
          <a:stretch>
            <a:fillRect/>
          </a:stretch>
        </p:blipFill>
        <p:spPr>
          <a:xfrm>
            <a:off x="0" y="152400"/>
            <a:ext cx="9144000" cy="4056148"/>
          </a:xfrm>
          <a:prstGeom prst="rect">
            <a:avLst/>
          </a:prstGeom>
        </p:spPr>
      </p:pic>
      <p:sp>
        <p:nvSpPr>
          <p:cNvPr id="5" name="Rectangle 4">
            <a:extLst>
              <a:ext uri="{FF2B5EF4-FFF2-40B4-BE49-F238E27FC236}">
                <a16:creationId xmlns:a16="http://schemas.microsoft.com/office/drawing/2014/main" id="{1A396F4A-74B0-4B58-ABC3-CDF8790C3839}"/>
              </a:ext>
            </a:extLst>
          </p:cNvPr>
          <p:cNvSpPr/>
          <p:nvPr/>
        </p:nvSpPr>
        <p:spPr>
          <a:xfrm>
            <a:off x="304800" y="4572000"/>
            <a:ext cx="8501751" cy="646331"/>
          </a:xfrm>
          <a:prstGeom prst="rect">
            <a:avLst/>
          </a:prstGeom>
        </p:spPr>
        <p:txBody>
          <a:bodyPr wrap="none">
            <a:spAutoFit/>
          </a:bodyPr>
          <a:lstStyle/>
          <a:p>
            <a:r>
              <a:rPr lang="en-US" dirty="0"/>
              <a:t>We can find the </a:t>
            </a:r>
            <a:r>
              <a:rPr lang="en-US" dirty="0" err="1"/>
              <a:t>kuberenetes</a:t>
            </a:r>
            <a:r>
              <a:rPr lang="en-US" dirty="0"/>
              <a:t> cluster details(Memory consumption, CPU utilization, </a:t>
            </a:r>
            <a:r>
              <a:rPr lang="en-US" dirty="0" err="1"/>
              <a:t>etc</a:t>
            </a:r>
            <a:r>
              <a:rPr lang="en-US" dirty="0"/>
              <a:t>…)</a:t>
            </a:r>
          </a:p>
          <a:p>
            <a:r>
              <a:rPr lang="en-US" dirty="0"/>
              <a:t>On the dashboard</a:t>
            </a:r>
            <a:endParaRPr lang="en-IN" dirty="0"/>
          </a:p>
        </p:txBody>
      </p:sp>
      <p:sp>
        <p:nvSpPr>
          <p:cNvPr id="6" name="Rectangle 5">
            <a:extLst>
              <a:ext uri="{FF2B5EF4-FFF2-40B4-BE49-F238E27FC236}">
                <a16:creationId xmlns:a16="http://schemas.microsoft.com/office/drawing/2014/main" id="{F813EA91-D071-45B9-BA33-E6924A581B24}"/>
              </a:ext>
            </a:extLst>
          </p:cNvPr>
          <p:cNvSpPr/>
          <p:nvPr/>
        </p:nvSpPr>
        <p:spPr>
          <a:xfrm>
            <a:off x="321124" y="5410200"/>
            <a:ext cx="7665112" cy="646331"/>
          </a:xfrm>
          <a:prstGeom prst="rect">
            <a:avLst/>
          </a:prstGeom>
        </p:spPr>
        <p:txBody>
          <a:bodyPr wrap="none">
            <a:spAutoFit/>
          </a:bodyPr>
          <a:lstStyle/>
          <a:p>
            <a:r>
              <a:rPr lang="en-US" dirty="0"/>
              <a:t>We can create New dashboards, click on “+” symbol , select dashboard, click on </a:t>
            </a:r>
          </a:p>
          <a:p>
            <a:r>
              <a:rPr lang="en-US" dirty="0"/>
              <a:t>New Panel</a:t>
            </a:r>
            <a:endParaRPr lang="en-IN" dirty="0"/>
          </a:p>
        </p:txBody>
      </p:sp>
    </p:spTree>
    <p:extLst>
      <p:ext uri="{BB962C8B-B14F-4D97-AF65-F5344CB8AC3E}">
        <p14:creationId xmlns:p14="http://schemas.microsoft.com/office/powerpoint/2010/main" val="235188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D8AC4D-B1DC-4DB9-94A8-8535840858C7}"/>
              </a:ext>
            </a:extLst>
          </p:cNvPr>
          <p:cNvPicPr>
            <a:picLocks noChangeAspect="1"/>
          </p:cNvPicPr>
          <p:nvPr/>
        </p:nvPicPr>
        <p:blipFill>
          <a:blip r:embed="rId2"/>
          <a:stretch>
            <a:fillRect/>
          </a:stretch>
        </p:blipFill>
        <p:spPr>
          <a:xfrm>
            <a:off x="990600" y="457200"/>
            <a:ext cx="3733800" cy="4733925"/>
          </a:xfrm>
          <a:prstGeom prst="rect">
            <a:avLst/>
          </a:prstGeom>
        </p:spPr>
      </p:pic>
      <p:sp>
        <p:nvSpPr>
          <p:cNvPr id="3" name="Rectangle 2">
            <a:extLst>
              <a:ext uri="{FF2B5EF4-FFF2-40B4-BE49-F238E27FC236}">
                <a16:creationId xmlns:a16="http://schemas.microsoft.com/office/drawing/2014/main" id="{72B1FDDD-691C-4D56-AA76-7F164CEA6690}"/>
              </a:ext>
            </a:extLst>
          </p:cNvPr>
          <p:cNvSpPr/>
          <p:nvPr/>
        </p:nvSpPr>
        <p:spPr>
          <a:xfrm>
            <a:off x="5257800" y="1828800"/>
            <a:ext cx="3164008" cy="1477328"/>
          </a:xfrm>
          <a:prstGeom prst="rect">
            <a:avLst/>
          </a:prstGeom>
        </p:spPr>
        <p:txBody>
          <a:bodyPr wrap="none">
            <a:spAutoFit/>
          </a:bodyPr>
          <a:lstStyle/>
          <a:p>
            <a:r>
              <a:rPr lang="en-US" dirty="0"/>
              <a:t>In the panel section, give name </a:t>
            </a:r>
          </a:p>
          <a:p>
            <a:r>
              <a:rPr lang="en-US" dirty="0"/>
              <a:t>For the panel </a:t>
            </a:r>
          </a:p>
          <a:p>
            <a:endParaRPr lang="en-US" dirty="0"/>
          </a:p>
          <a:p>
            <a:r>
              <a:rPr lang="en-US" dirty="0"/>
              <a:t>Under visualization, select</a:t>
            </a:r>
          </a:p>
          <a:p>
            <a:r>
              <a:rPr lang="en-US" dirty="0"/>
              <a:t>Visualization mode</a:t>
            </a:r>
            <a:endParaRPr lang="en-IN" dirty="0"/>
          </a:p>
        </p:txBody>
      </p:sp>
    </p:spTree>
    <p:extLst>
      <p:ext uri="{BB962C8B-B14F-4D97-AF65-F5344CB8AC3E}">
        <p14:creationId xmlns:p14="http://schemas.microsoft.com/office/powerpoint/2010/main" val="386477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923330"/>
          </a:xfrm>
          <a:prstGeom prst="rect">
            <a:avLst/>
          </a:prstGeom>
        </p:spPr>
        <p:txBody>
          <a:bodyPr wrap="square">
            <a:spAutoFit/>
          </a:bodyPr>
          <a:lstStyle/>
          <a:p>
            <a:r>
              <a:rPr lang="en-US" dirty="0"/>
              <a:t>In the third step, you have to fill your details, like </a:t>
            </a:r>
            <a:r>
              <a:rPr lang="en-US" b="1" dirty="0"/>
              <a:t>account type, Name, Address, credit card details, tax information</a:t>
            </a:r>
            <a:r>
              <a:rPr lang="en-US" dirty="0"/>
              <a:t>, etc. If you have old Gmail account and all the information is already there it would take it and you might not have to fill all the details</a:t>
            </a:r>
          </a:p>
        </p:txBody>
      </p:sp>
      <p:pic>
        <p:nvPicPr>
          <p:cNvPr id="3074" name="Picture 2"/>
          <p:cNvPicPr>
            <a:picLocks noChangeAspect="1" noChangeArrowheads="1"/>
          </p:cNvPicPr>
          <p:nvPr/>
        </p:nvPicPr>
        <p:blipFill>
          <a:blip r:embed="rId2"/>
          <a:srcRect/>
          <a:stretch>
            <a:fillRect/>
          </a:stretch>
        </p:blipFill>
        <p:spPr bwMode="auto">
          <a:xfrm>
            <a:off x="1524000" y="1127760"/>
            <a:ext cx="4876800" cy="573024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65797E-E3AC-4214-9D2A-2674D614B81F}"/>
              </a:ext>
            </a:extLst>
          </p:cNvPr>
          <p:cNvPicPr>
            <a:picLocks noChangeAspect="1"/>
          </p:cNvPicPr>
          <p:nvPr/>
        </p:nvPicPr>
        <p:blipFill>
          <a:blip r:embed="rId2"/>
          <a:stretch>
            <a:fillRect/>
          </a:stretch>
        </p:blipFill>
        <p:spPr>
          <a:xfrm>
            <a:off x="13648" y="304800"/>
            <a:ext cx="9144000" cy="3330596"/>
          </a:xfrm>
          <a:prstGeom prst="rect">
            <a:avLst/>
          </a:prstGeom>
        </p:spPr>
      </p:pic>
      <p:sp>
        <p:nvSpPr>
          <p:cNvPr id="3" name="Rectangle 2">
            <a:extLst>
              <a:ext uri="{FF2B5EF4-FFF2-40B4-BE49-F238E27FC236}">
                <a16:creationId xmlns:a16="http://schemas.microsoft.com/office/drawing/2014/main" id="{0978598A-EA9D-4E17-AC00-D9010236C99B}"/>
              </a:ext>
            </a:extLst>
          </p:cNvPr>
          <p:cNvSpPr/>
          <p:nvPr/>
        </p:nvSpPr>
        <p:spPr>
          <a:xfrm>
            <a:off x="381000" y="3962400"/>
            <a:ext cx="8264185" cy="646331"/>
          </a:xfrm>
          <a:prstGeom prst="rect">
            <a:avLst/>
          </a:prstGeom>
        </p:spPr>
        <p:txBody>
          <a:bodyPr wrap="none">
            <a:spAutoFit/>
          </a:bodyPr>
          <a:lstStyle/>
          <a:p>
            <a:r>
              <a:rPr lang="en-US" dirty="0"/>
              <a:t>Under </a:t>
            </a:r>
            <a:r>
              <a:rPr lang="en-US" dirty="0" err="1"/>
              <a:t>Quety</a:t>
            </a:r>
            <a:r>
              <a:rPr lang="en-US" dirty="0"/>
              <a:t> tab, choose Prometheus </a:t>
            </a:r>
          </a:p>
          <a:p>
            <a:r>
              <a:rPr lang="en-US" dirty="0"/>
              <a:t>In the Metrics section : give the query (you an get the query from </a:t>
            </a:r>
            <a:r>
              <a:rPr lang="en-US" dirty="0" err="1"/>
              <a:t>prometheus</a:t>
            </a:r>
            <a:r>
              <a:rPr lang="en-US" dirty="0"/>
              <a:t> metrics)</a:t>
            </a:r>
            <a:endParaRPr lang="en-IN" dirty="0"/>
          </a:p>
        </p:txBody>
      </p:sp>
      <p:sp>
        <p:nvSpPr>
          <p:cNvPr id="4" name="Rectangle 3">
            <a:extLst>
              <a:ext uri="{FF2B5EF4-FFF2-40B4-BE49-F238E27FC236}">
                <a16:creationId xmlns:a16="http://schemas.microsoft.com/office/drawing/2014/main" id="{2F78407C-21D8-4642-8A8A-3201AACB18E0}"/>
              </a:ext>
            </a:extLst>
          </p:cNvPr>
          <p:cNvSpPr/>
          <p:nvPr/>
        </p:nvSpPr>
        <p:spPr>
          <a:xfrm>
            <a:off x="370764" y="5105400"/>
            <a:ext cx="1557158" cy="369332"/>
          </a:xfrm>
          <a:prstGeom prst="rect">
            <a:avLst/>
          </a:prstGeom>
        </p:spPr>
        <p:txBody>
          <a:bodyPr wrap="none">
            <a:spAutoFit/>
          </a:bodyPr>
          <a:lstStyle/>
          <a:p>
            <a:r>
              <a:rPr lang="en-US" dirty="0"/>
              <a:t>Save the panel</a:t>
            </a:r>
            <a:endParaRPr lang="en-IN" dirty="0"/>
          </a:p>
        </p:txBody>
      </p:sp>
    </p:spTree>
    <p:extLst>
      <p:ext uri="{BB962C8B-B14F-4D97-AF65-F5344CB8AC3E}">
        <p14:creationId xmlns:p14="http://schemas.microsoft.com/office/powerpoint/2010/main" val="305935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823F2D-4CF8-477F-BB2E-B3F013CE1D46}"/>
              </a:ext>
            </a:extLst>
          </p:cNvPr>
          <p:cNvPicPr>
            <a:picLocks noChangeAspect="1"/>
          </p:cNvPicPr>
          <p:nvPr/>
        </p:nvPicPr>
        <p:blipFill>
          <a:blip r:embed="rId2"/>
          <a:stretch>
            <a:fillRect/>
          </a:stretch>
        </p:blipFill>
        <p:spPr>
          <a:xfrm>
            <a:off x="457200" y="228600"/>
            <a:ext cx="6115050" cy="3952875"/>
          </a:xfrm>
          <a:prstGeom prst="rect">
            <a:avLst/>
          </a:prstGeom>
        </p:spPr>
      </p:pic>
      <p:sp>
        <p:nvSpPr>
          <p:cNvPr id="3" name="Rectangle 2">
            <a:extLst>
              <a:ext uri="{FF2B5EF4-FFF2-40B4-BE49-F238E27FC236}">
                <a16:creationId xmlns:a16="http://schemas.microsoft.com/office/drawing/2014/main" id="{D0D9FA9D-47A5-4ED8-832D-90AA07A06AD8}"/>
              </a:ext>
            </a:extLst>
          </p:cNvPr>
          <p:cNvSpPr/>
          <p:nvPr/>
        </p:nvSpPr>
        <p:spPr>
          <a:xfrm>
            <a:off x="457200" y="4648200"/>
            <a:ext cx="5967852" cy="369332"/>
          </a:xfrm>
          <a:prstGeom prst="rect">
            <a:avLst/>
          </a:prstGeom>
        </p:spPr>
        <p:txBody>
          <a:bodyPr wrap="none">
            <a:spAutoFit/>
          </a:bodyPr>
          <a:lstStyle/>
          <a:p>
            <a:r>
              <a:rPr lang="en-US" dirty="0"/>
              <a:t>We can observer new dashboard for </a:t>
            </a:r>
            <a:r>
              <a:rPr lang="en-US" dirty="0" err="1"/>
              <a:t>podcount</a:t>
            </a:r>
            <a:r>
              <a:rPr lang="en-US" dirty="0"/>
              <a:t> will be created</a:t>
            </a:r>
            <a:endParaRPr lang="en-IN" dirty="0"/>
          </a:p>
        </p:txBody>
      </p:sp>
    </p:spTree>
    <p:extLst>
      <p:ext uri="{BB962C8B-B14F-4D97-AF65-F5344CB8AC3E}">
        <p14:creationId xmlns:p14="http://schemas.microsoft.com/office/powerpoint/2010/main" val="71932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1219200"/>
            <a:ext cx="8302302" cy="4343400"/>
          </a:xfrm>
          <a:prstGeom prst="rect">
            <a:avLst/>
          </a:prstGeom>
          <a:noFill/>
          <a:ln w="9525">
            <a:noFill/>
            <a:miter lim="800000"/>
            <a:headEnd/>
            <a:tailEnd/>
          </a:ln>
          <a:effectLst/>
        </p:spPr>
      </p:pic>
      <p:sp>
        <p:nvSpPr>
          <p:cNvPr id="3" name="Rectangle 2"/>
          <p:cNvSpPr/>
          <p:nvPr/>
        </p:nvSpPr>
        <p:spPr>
          <a:xfrm>
            <a:off x="228600" y="228600"/>
            <a:ext cx="8382000" cy="646331"/>
          </a:xfrm>
          <a:prstGeom prst="rect">
            <a:avLst/>
          </a:prstGeom>
        </p:spPr>
        <p:txBody>
          <a:bodyPr wrap="square">
            <a:spAutoFit/>
          </a:bodyPr>
          <a:lstStyle/>
          <a:p>
            <a:r>
              <a:rPr lang="en-US" dirty="0"/>
              <a:t> Now Google will setup your cloud account and in few seconds your Google Cloud Platform account will be ready. It will look like below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14724</TotalTime>
  <Words>5140</Words>
  <Application>Microsoft Office PowerPoint</Application>
  <PresentationFormat>On-screen Show (4:3)</PresentationFormat>
  <Paragraphs>565</Paragraphs>
  <Slides>81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Arial Unicode MS</vt:lpstr>
      <vt:lpstr>Calibri</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Kubernetes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Setup</dc:title>
  <dc:creator>user</dc:creator>
  <cp:lastModifiedBy>Sankar Rao Dadi</cp:lastModifiedBy>
  <cp:revision>183</cp:revision>
  <dcterms:created xsi:type="dcterms:W3CDTF">2006-08-16T00:00:00Z</dcterms:created>
  <dcterms:modified xsi:type="dcterms:W3CDTF">2020-06-10T02:58:15Z</dcterms:modified>
</cp:coreProperties>
</file>