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9" r:id="rId18"/>
    <p:sldId id="272" r:id="rId19"/>
    <p:sldId id="273" r:id="rId20"/>
    <p:sldId id="280" r:id="rId21"/>
    <p:sldId id="274" r:id="rId22"/>
    <p:sldId id="275" r:id="rId23"/>
    <p:sldId id="281" r:id="rId24"/>
    <p:sldId id="276" r:id="rId25"/>
    <p:sldId id="277" r:id="rId26"/>
    <p:sldId id="278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4C658-887C-4022-8C90-6B1A94FCD1B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61926B3-FE72-4637-BC0D-F86E4BE39EC8}">
      <dgm:prSet/>
      <dgm:spPr/>
      <dgm:t>
        <a:bodyPr/>
        <a:lstStyle/>
        <a:p>
          <a:r>
            <a:rPr lang="en-US"/>
            <a:t>Carrier Analysis</a:t>
          </a:r>
        </a:p>
      </dgm:t>
    </dgm:pt>
    <dgm:pt modelId="{52F72099-9E41-4052-B416-CCA7886F1D92}" type="parTrans" cxnId="{2554EC3E-40E8-4F1B-B247-727F791E102D}">
      <dgm:prSet/>
      <dgm:spPr/>
      <dgm:t>
        <a:bodyPr/>
        <a:lstStyle/>
        <a:p>
          <a:endParaRPr lang="en-US"/>
        </a:p>
      </dgm:t>
    </dgm:pt>
    <dgm:pt modelId="{41F0FF6C-DFB5-42F6-9CAE-99C2E67E6439}" type="sibTrans" cxnId="{2554EC3E-40E8-4F1B-B247-727F791E102D}">
      <dgm:prSet/>
      <dgm:spPr/>
      <dgm:t>
        <a:bodyPr/>
        <a:lstStyle/>
        <a:p>
          <a:endParaRPr lang="en-US"/>
        </a:p>
      </dgm:t>
    </dgm:pt>
    <dgm:pt modelId="{5A3E8193-A040-4EA3-A1D9-A867F88F1217}">
      <dgm:prSet/>
      <dgm:spPr/>
      <dgm:t>
        <a:bodyPr/>
        <a:lstStyle/>
        <a:p>
          <a:r>
            <a:rPr lang="en-US"/>
            <a:t>Origin Airport Analysis</a:t>
          </a:r>
        </a:p>
      </dgm:t>
    </dgm:pt>
    <dgm:pt modelId="{D90CBF84-7B84-4A6A-9935-64569C0C4B5B}" type="parTrans" cxnId="{98A40E35-1C47-4020-9E55-3C816EFD352D}">
      <dgm:prSet/>
      <dgm:spPr/>
      <dgm:t>
        <a:bodyPr/>
        <a:lstStyle/>
        <a:p>
          <a:endParaRPr lang="en-US"/>
        </a:p>
      </dgm:t>
    </dgm:pt>
    <dgm:pt modelId="{0E199CE8-D8DB-4426-A11D-4C3C302A3F4A}" type="sibTrans" cxnId="{98A40E35-1C47-4020-9E55-3C816EFD352D}">
      <dgm:prSet/>
      <dgm:spPr/>
      <dgm:t>
        <a:bodyPr/>
        <a:lstStyle/>
        <a:p>
          <a:endParaRPr lang="en-US"/>
        </a:p>
      </dgm:t>
    </dgm:pt>
    <dgm:pt modelId="{DA41F3B5-999E-4F84-9149-21F2E397CDE5}">
      <dgm:prSet/>
      <dgm:spPr/>
      <dgm:t>
        <a:bodyPr/>
        <a:lstStyle/>
        <a:p>
          <a:r>
            <a:rPr lang="en-US"/>
            <a:t>Destination Airports Analysis</a:t>
          </a:r>
        </a:p>
      </dgm:t>
    </dgm:pt>
    <dgm:pt modelId="{CF2D9AAE-C86F-4FB9-BFE8-CF34BFCD58DF}" type="parTrans" cxnId="{E4FC65D8-B3F0-4DA8-B79E-00DBA74A7C16}">
      <dgm:prSet/>
      <dgm:spPr/>
      <dgm:t>
        <a:bodyPr/>
        <a:lstStyle/>
        <a:p>
          <a:endParaRPr lang="en-US"/>
        </a:p>
      </dgm:t>
    </dgm:pt>
    <dgm:pt modelId="{27CB43E5-46CB-4929-A3E0-1BADB29459F2}" type="sibTrans" cxnId="{E4FC65D8-B3F0-4DA8-B79E-00DBA74A7C16}">
      <dgm:prSet/>
      <dgm:spPr/>
      <dgm:t>
        <a:bodyPr/>
        <a:lstStyle/>
        <a:p>
          <a:endParaRPr lang="en-US"/>
        </a:p>
      </dgm:t>
    </dgm:pt>
    <dgm:pt modelId="{FC80FB03-AAFC-4BB3-A5B0-1966BC319795}">
      <dgm:prSet/>
      <dgm:spPr/>
      <dgm:t>
        <a:bodyPr/>
        <a:lstStyle/>
        <a:p>
          <a:r>
            <a:rPr lang="en-US"/>
            <a:t>Seasonality Analysis</a:t>
          </a:r>
        </a:p>
      </dgm:t>
    </dgm:pt>
    <dgm:pt modelId="{425680D6-657A-493C-8B1D-7225DC6DB9B3}" type="parTrans" cxnId="{0F7E1F5D-DEC1-4245-B7EA-C87540A4AAEF}">
      <dgm:prSet/>
      <dgm:spPr/>
      <dgm:t>
        <a:bodyPr/>
        <a:lstStyle/>
        <a:p>
          <a:endParaRPr lang="en-US"/>
        </a:p>
      </dgm:t>
    </dgm:pt>
    <dgm:pt modelId="{A2BAA742-C573-4E76-B040-23716AD12952}" type="sibTrans" cxnId="{0F7E1F5D-DEC1-4245-B7EA-C87540A4AAEF}">
      <dgm:prSet/>
      <dgm:spPr/>
      <dgm:t>
        <a:bodyPr/>
        <a:lstStyle/>
        <a:p>
          <a:endParaRPr lang="en-US"/>
        </a:p>
      </dgm:t>
    </dgm:pt>
    <dgm:pt modelId="{EA9F7821-7320-4941-B771-98B3C37BA7CC}" type="pres">
      <dgm:prSet presAssocID="{0D44C658-887C-4022-8C90-6B1A94FCD1B8}" presName="root" presStyleCnt="0">
        <dgm:presLayoutVars>
          <dgm:dir/>
          <dgm:resizeHandles val="exact"/>
        </dgm:presLayoutVars>
      </dgm:prSet>
      <dgm:spPr/>
    </dgm:pt>
    <dgm:pt modelId="{F1988294-A5DC-485F-B807-2AD8696A5B5F}" type="pres">
      <dgm:prSet presAssocID="{0D44C658-887C-4022-8C90-6B1A94FCD1B8}" presName="container" presStyleCnt="0">
        <dgm:presLayoutVars>
          <dgm:dir/>
          <dgm:resizeHandles val="exact"/>
        </dgm:presLayoutVars>
      </dgm:prSet>
      <dgm:spPr/>
    </dgm:pt>
    <dgm:pt modelId="{BD5400DD-ED9A-499C-8FF1-94AA732FE2EF}" type="pres">
      <dgm:prSet presAssocID="{E61926B3-FE72-4637-BC0D-F86E4BE39EC8}" presName="compNode" presStyleCnt="0"/>
      <dgm:spPr/>
    </dgm:pt>
    <dgm:pt modelId="{F28D0B1D-349D-49A3-84F4-A99C934FBECA}" type="pres">
      <dgm:prSet presAssocID="{E61926B3-FE72-4637-BC0D-F86E4BE39EC8}" presName="iconBgRect" presStyleLbl="bgShp" presStyleIdx="0" presStyleCnt="4"/>
      <dgm:spPr/>
    </dgm:pt>
    <dgm:pt modelId="{F55AD3D9-641E-4931-A5BD-9570B9531521}" type="pres">
      <dgm:prSet presAssocID="{E61926B3-FE72-4637-BC0D-F86E4BE39E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9E3FB8F-EA2F-4582-A040-886185AF7B59}" type="pres">
      <dgm:prSet presAssocID="{E61926B3-FE72-4637-BC0D-F86E4BE39EC8}" presName="spaceRect" presStyleCnt="0"/>
      <dgm:spPr/>
    </dgm:pt>
    <dgm:pt modelId="{5CE918B4-23B1-4332-80CB-5C1CA8B128C3}" type="pres">
      <dgm:prSet presAssocID="{E61926B3-FE72-4637-BC0D-F86E4BE39EC8}" presName="textRect" presStyleLbl="revTx" presStyleIdx="0" presStyleCnt="4">
        <dgm:presLayoutVars>
          <dgm:chMax val="1"/>
          <dgm:chPref val="1"/>
        </dgm:presLayoutVars>
      </dgm:prSet>
      <dgm:spPr/>
    </dgm:pt>
    <dgm:pt modelId="{0180B247-5D77-47F0-920C-62BCE73188E6}" type="pres">
      <dgm:prSet presAssocID="{41F0FF6C-DFB5-42F6-9CAE-99C2E67E6439}" presName="sibTrans" presStyleLbl="sibTrans2D1" presStyleIdx="0" presStyleCnt="0"/>
      <dgm:spPr/>
    </dgm:pt>
    <dgm:pt modelId="{0642810F-1B20-4AB7-B8EB-1CCE42E8CBFD}" type="pres">
      <dgm:prSet presAssocID="{5A3E8193-A040-4EA3-A1D9-A867F88F1217}" presName="compNode" presStyleCnt="0"/>
      <dgm:spPr/>
    </dgm:pt>
    <dgm:pt modelId="{32A3EB64-ECE7-49DB-B33A-27175ED0D385}" type="pres">
      <dgm:prSet presAssocID="{5A3E8193-A040-4EA3-A1D9-A867F88F1217}" presName="iconBgRect" presStyleLbl="bgShp" presStyleIdx="1" presStyleCnt="4"/>
      <dgm:spPr/>
    </dgm:pt>
    <dgm:pt modelId="{901F77DD-1424-4428-AABE-894A320BDC8B}" type="pres">
      <dgm:prSet presAssocID="{5A3E8193-A040-4EA3-A1D9-A867F88F12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BAF6EA1-7493-428A-84AF-E0C06B8D0817}" type="pres">
      <dgm:prSet presAssocID="{5A3E8193-A040-4EA3-A1D9-A867F88F1217}" presName="spaceRect" presStyleCnt="0"/>
      <dgm:spPr/>
    </dgm:pt>
    <dgm:pt modelId="{D0A2D40C-AF6F-4690-808B-AFC37B012445}" type="pres">
      <dgm:prSet presAssocID="{5A3E8193-A040-4EA3-A1D9-A867F88F1217}" presName="textRect" presStyleLbl="revTx" presStyleIdx="1" presStyleCnt="4">
        <dgm:presLayoutVars>
          <dgm:chMax val="1"/>
          <dgm:chPref val="1"/>
        </dgm:presLayoutVars>
      </dgm:prSet>
      <dgm:spPr/>
    </dgm:pt>
    <dgm:pt modelId="{046C9EFE-42A0-42F4-9538-9585CA1144F8}" type="pres">
      <dgm:prSet presAssocID="{0E199CE8-D8DB-4426-A11D-4C3C302A3F4A}" presName="sibTrans" presStyleLbl="sibTrans2D1" presStyleIdx="0" presStyleCnt="0"/>
      <dgm:spPr/>
    </dgm:pt>
    <dgm:pt modelId="{403CF8FF-9412-4132-BA57-DB1A42890B9F}" type="pres">
      <dgm:prSet presAssocID="{DA41F3B5-999E-4F84-9149-21F2E397CDE5}" presName="compNode" presStyleCnt="0"/>
      <dgm:spPr/>
    </dgm:pt>
    <dgm:pt modelId="{0F98EE99-0B2E-4991-9501-998B4AA08220}" type="pres">
      <dgm:prSet presAssocID="{DA41F3B5-999E-4F84-9149-21F2E397CDE5}" presName="iconBgRect" presStyleLbl="bgShp" presStyleIdx="2" presStyleCnt="4"/>
      <dgm:spPr/>
    </dgm:pt>
    <dgm:pt modelId="{0D997E81-F578-4057-B63E-D756E7754923}" type="pres">
      <dgm:prSet presAssocID="{DA41F3B5-999E-4F84-9149-21F2E397CD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45D9D92-C091-4171-8DA1-049A5269AD01}" type="pres">
      <dgm:prSet presAssocID="{DA41F3B5-999E-4F84-9149-21F2E397CDE5}" presName="spaceRect" presStyleCnt="0"/>
      <dgm:spPr/>
    </dgm:pt>
    <dgm:pt modelId="{4323AB85-6154-4160-ABCF-9457C2509581}" type="pres">
      <dgm:prSet presAssocID="{DA41F3B5-999E-4F84-9149-21F2E397CDE5}" presName="textRect" presStyleLbl="revTx" presStyleIdx="2" presStyleCnt="4">
        <dgm:presLayoutVars>
          <dgm:chMax val="1"/>
          <dgm:chPref val="1"/>
        </dgm:presLayoutVars>
      </dgm:prSet>
      <dgm:spPr/>
    </dgm:pt>
    <dgm:pt modelId="{703579EC-56A0-4D73-9927-DBDBB86899A6}" type="pres">
      <dgm:prSet presAssocID="{27CB43E5-46CB-4929-A3E0-1BADB29459F2}" presName="sibTrans" presStyleLbl="sibTrans2D1" presStyleIdx="0" presStyleCnt="0"/>
      <dgm:spPr/>
    </dgm:pt>
    <dgm:pt modelId="{C8C45FE8-3E1C-4046-AE17-CB389CA8742A}" type="pres">
      <dgm:prSet presAssocID="{FC80FB03-AAFC-4BB3-A5B0-1966BC319795}" presName="compNode" presStyleCnt="0"/>
      <dgm:spPr/>
    </dgm:pt>
    <dgm:pt modelId="{DC51F8D4-7212-4F4D-B43C-FE51EE3D0F7D}" type="pres">
      <dgm:prSet presAssocID="{FC80FB03-AAFC-4BB3-A5B0-1966BC319795}" presName="iconBgRect" presStyleLbl="bgShp" presStyleIdx="3" presStyleCnt="4"/>
      <dgm:spPr/>
    </dgm:pt>
    <dgm:pt modelId="{EA36BAFC-8394-4375-8F2D-96D1F38CBF10}" type="pres">
      <dgm:prSet presAssocID="{FC80FB03-AAFC-4BB3-A5B0-1966BC3197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BA8619C0-CFBF-491D-AA12-DCA01C33E6C9}" type="pres">
      <dgm:prSet presAssocID="{FC80FB03-AAFC-4BB3-A5B0-1966BC319795}" presName="spaceRect" presStyleCnt="0"/>
      <dgm:spPr/>
    </dgm:pt>
    <dgm:pt modelId="{4C064243-134F-4F00-96AA-01780A70CF94}" type="pres">
      <dgm:prSet presAssocID="{FC80FB03-AAFC-4BB3-A5B0-1966BC3197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A40E35-1C47-4020-9E55-3C816EFD352D}" srcId="{0D44C658-887C-4022-8C90-6B1A94FCD1B8}" destId="{5A3E8193-A040-4EA3-A1D9-A867F88F1217}" srcOrd="1" destOrd="0" parTransId="{D90CBF84-7B84-4A6A-9935-64569C0C4B5B}" sibTransId="{0E199CE8-D8DB-4426-A11D-4C3C302A3F4A}"/>
    <dgm:cxn modelId="{2554EC3E-40E8-4F1B-B247-727F791E102D}" srcId="{0D44C658-887C-4022-8C90-6B1A94FCD1B8}" destId="{E61926B3-FE72-4637-BC0D-F86E4BE39EC8}" srcOrd="0" destOrd="0" parTransId="{52F72099-9E41-4052-B416-CCA7886F1D92}" sibTransId="{41F0FF6C-DFB5-42F6-9CAE-99C2E67E6439}"/>
    <dgm:cxn modelId="{2A48525C-6B47-4CD6-B3DF-60370407EDF4}" type="presOf" srcId="{27CB43E5-46CB-4929-A3E0-1BADB29459F2}" destId="{703579EC-56A0-4D73-9927-DBDBB86899A6}" srcOrd="0" destOrd="0" presId="urn:microsoft.com/office/officeart/2018/2/layout/IconCircleList"/>
    <dgm:cxn modelId="{0F7E1F5D-DEC1-4245-B7EA-C87540A4AAEF}" srcId="{0D44C658-887C-4022-8C90-6B1A94FCD1B8}" destId="{FC80FB03-AAFC-4BB3-A5B0-1966BC319795}" srcOrd="3" destOrd="0" parTransId="{425680D6-657A-493C-8B1D-7225DC6DB9B3}" sibTransId="{A2BAA742-C573-4E76-B040-23716AD12952}"/>
    <dgm:cxn modelId="{57EE5357-9440-4F9A-9A08-22528C11C091}" type="presOf" srcId="{FC80FB03-AAFC-4BB3-A5B0-1966BC319795}" destId="{4C064243-134F-4F00-96AA-01780A70CF94}" srcOrd="0" destOrd="0" presId="urn:microsoft.com/office/officeart/2018/2/layout/IconCircleList"/>
    <dgm:cxn modelId="{70FE1F91-DEF8-437A-82F2-B0EDDA998391}" type="presOf" srcId="{0D44C658-887C-4022-8C90-6B1A94FCD1B8}" destId="{EA9F7821-7320-4941-B771-98B3C37BA7CC}" srcOrd="0" destOrd="0" presId="urn:microsoft.com/office/officeart/2018/2/layout/IconCircleList"/>
    <dgm:cxn modelId="{0F88C0A0-4DB7-4F8D-94D3-45A353DAE7E3}" type="presOf" srcId="{0E199CE8-D8DB-4426-A11D-4C3C302A3F4A}" destId="{046C9EFE-42A0-42F4-9538-9585CA1144F8}" srcOrd="0" destOrd="0" presId="urn:microsoft.com/office/officeart/2018/2/layout/IconCircleList"/>
    <dgm:cxn modelId="{C088C1A6-112E-4E42-A99D-B454419CFC60}" type="presOf" srcId="{41F0FF6C-DFB5-42F6-9CAE-99C2E67E6439}" destId="{0180B247-5D77-47F0-920C-62BCE73188E6}" srcOrd="0" destOrd="0" presId="urn:microsoft.com/office/officeart/2018/2/layout/IconCircleList"/>
    <dgm:cxn modelId="{0DB9F3A8-3FDD-4E2C-A94F-687D760E00E2}" type="presOf" srcId="{5A3E8193-A040-4EA3-A1D9-A867F88F1217}" destId="{D0A2D40C-AF6F-4690-808B-AFC37B012445}" srcOrd="0" destOrd="0" presId="urn:microsoft.com/office/officeart/2018/2/layout/IconCircleList"/>
    <dgm:cxn modelId="{82913AC9-34B2-47B5-861B-DA7FC7A44CFA}" type="presOf" srcId="{E61926B3-FE72-4637-BC0D-F86E4BE39EC8}" destId="{5CE918B4-23B1-4332-80CB-5C1CA8B128C3}" srcOrd="0" destOrd="0" presId="urn:microsoft.com/office/officeart/2018/2/layout/IconCircleList"/>
    <dgm:cxn modelId="{E4FC65D8-B3F0-4DA8-B79E-00DBA74A7C16}" srcId="{0D44C658-887C-4022-8C90-6B1A94FCD1B8}" destId="{DA41F3B5-999E-4F84-9149-21F2E397CDE5}" srcOrd="2" destOrd="0" parTransId="{CF2D9AAE-C86F-4FB9-BFE8-CF34BFCD58DF}" sibTransId="{27CB43E5-46CB-4929-A3E0-1BADB29459F2}"/>
    <dgm:cxn modelId="{4D01D9E4-F76C-4743-B71B-C5AC94741012}" type="presOf" srcId="{DA41F3B5-999E-4F84-9149-21F2E397CDE5}" destId="{4323AB85-6154-4160-ABCF-9457C2509581}" srcOrd="0" destOrd="0" presId="urn:microsoft.com/office/officeart/2018/2/layout/IconCircleList"/>
    <dgm:cxn modelId="{33CF3301-6AC7-4EE4-966B-94E8C156C392}" type="presParOf" srcId="{EA9F7821-7320-4941-B771-98B3C37BA7CC}" destId="{F1988294-A5DC-485F-B807-2AD8696A5B5F}" srcOrd="0" destOrd="0" presId="urn:microsoft.com/office/officeart/2018/2/layout/IconCircleList"/>
    <dgm:cxn modelId="{A7D93E2A-D0CD-4ED6-B1D7-5C928DB85FCC}" type="presParOf" srcId="{F1988294-A5DC-485F-B807-2AD8696A5B5F}" destId="{BD5400DD-ED9A-499C-8FF1-94AA732FE2EF}" srcOrd="0" destOrd="0" presId="urn:microsoft.com/office/officeart/2018/2/layout/IconCircleList"/>
    <dgm:cxn modelId="{58312CB1-B6E5-4795-AB9E-3865C6775525}" type="presParOf" srcId="{BD5400DD-ED9A-499C-8FF1-94AA732FE2EF}" destId="{F28D0B1D-349D-49A3-84F4-A99C934FBECA}" srcOrd="0" destOrd="0" presId="urn:microsoft.com/office/officeart/2018/2/layout/IconCircleList"/>
    <dgm:cxn modelId="{2F04A720-CA3F-4D13-9761-CAEDEE95D3DD}" type="presParOf" srcId="{BD5400DD-ED9A-499C-8FF1-94AA732FE2EF}" destId="{F55AD3D9-641E-4931-A5BD-9570B9531521}" srcOrd="1" destOrd="0" presId="urn:microsoft.com/office/officeart/2018/2/layout/IconCircleList"/>
    <dgm:cxn modelId="{CFB5521A-D803-4C56-BC2A-BAD9C7AB2F01}" type="presParOf" srcId="{BD5400DD-ED9A-499C-8FF1-94AA732FE2EF}" destId="{89E3FB8F-EA2F-4582-A040-886185AF7B59}" srcOrd="2" destOrd="0" presId="urn:microsoft.com/office/officeart/2018/2/layout/IconCircleList"/>
    <dgm:cxn modelId="{994E2352-E467-4E3B-A156-1E1C84737869}" type="presParOf" srcId="{BD5400DD-ED9A-499C-8FF1-94AA732FE2EF}" destId="{5CE918B4-23B1-4332-80CB-5C1CA8B128C3}" srcOrd="3" destOrd="0" presId="urn:microsoft.com/office/officeart/2018/2/layout/IconCircleList"/>
    <dgm:cxn modelId="{B79CB380-9F3D-49C3-85FE-351683F69DA7}" type="presParOf" srcId="{F1988294-A5DC-485F-B807-2AD8696A5B5F}" destId="{0180B247-5D77-47F0-920C-62BCE73188E6}" srcOrd="1" destOrd="0" presId="urn:microsoft.com/office/officeart/2018/2/layout/IconCircleList"/>
    <dgm:cxn modelId="{FB4B0193-9C7C-4521-A5F1-9515D9990EE4}" type="presParOf" srcId="{F1988294-A5DC-485F-B807-2AD8696A5B5F}" destId="{0642810F-1B20-4AB7-B8EB-1CCE42E8CBFD}" srcOrd="2" destOrd="0" presId="urn:microsoft.com/office/officeart/2018/2/layout/IconCircleList"/>
    <dgm:cxn modelId="{F3728913-B266-43A9-A7DF-0412D91584CA}" type="presParOf" srcId="{0642810F-1B20-4AB7-B8EB-1CCE42E8CBFD}" destId="{32A3EB64-ECE7-49DB-B33A-27175ED0D385}" srcOrd="0" destOrd="0" presId="urn:microsoft.com/office/officeart/2018/2/layout/IconCircleList"/>
    <dgm:cxn modelId="{E85C7143-0B2F-4470-9988-5DC54AE58D4F}" type="presParOf" srcId="{0642810F-1B20-4AB7-B8EB-1CCE42E8CBFD}" destId="{901F77DD-1424-4428-AABE-894A320BDC8B}" srcOrd="1" destOrd="0" presId="urn:microsoft.com/office/officeart/2018/2/layout/IconCircleList"/>
    <dgm:cxn modelId="{454E7202-4087-4B62-B969-D7C6F532C830}" type="presParOf" srcId="{0642810F-1B20-4AB7-B8EB-1CCE42E8CBFD}" destId="{ABAF6EA1-7493-428A-84AF-E0C06B8D0817}" srcOrd="2" destOrd="0" presId="urn:microsoft.com/office/officeart/2018/2/layout/IconCircleList"/>
    <dgm:cxn modelId="{F877E55E-6721-4389-9AB9-24F56CF7AEC8}" type="presParOf" srcId="{0642810F-1B20-4AB7-B8EB-1CCE42E8CBFD}" destId="{D0A2D40C-AF6F-4690-808B-AFC37B012445}" srcOrd="3" destOrd="0" presId="urn:microsoft.com/office/officeart/2018/2/layout/IconCircleList"/>
    <dgm:cxn modelId="{F85EBDC9-A7D6-4317-A025-72F4718BB54E}" type="presParOf" srcId="{F1988294-A5DC-485F-B807-2AD8696A5B5F}" destId="{046C9EFE-42A0-42F4-9538-9585CA1144F8}" srcOrd="3" destOrd="0" presId="urn:microsoft.com/office/officeart/2018/2/layout/IconCircleList"/>
    <dgm:cxn modelId="{1F2EA81A-31C3-43A0-A162-F356B214DF22}" type="presParOf" srcId="{F1988294-A5DC-485F-B807-2AD8696A5B5F}" destId="{403CF8FF-9412-4132-BA57-DB1A42890B9F}" srcOrd="4" destOrd="0" presId="urn:microsoft.com/office/officeart/2018/2/layout/IconCircleList"/>
    <dgm:cxn modelId="{60719327-CB23-4127-8E07-9BADDC55B7F0}" type="presParOf" srcId="{403CF8FF-9412-4132-BA57-DB1A42890B9F}" destId="{0F98EE99-0B2E-4991-9501-998B4AA08220}" srcOrd="0" destOrd="0" presId="urn:microsoft.com/office/officeart/2018/2/layout/IconCircleList"/>
    <dgm:cxn modelId="{6BE66996-A2A3-4DE5-85BD-A31197758AD9}" type="presParOf" srcId="{403CF8FF-9412-4132-BA57-DB1A42890B9F}" destId="{0D997E81-F578-4057-B63E-D756E7754923}" srcOrd="1" destOrd="0" presId="urn:microsoft.com/office/officeart/2018/2/layout/IconCircleList"/>
    <dgm:cxn modelId="{2F06BDC3-4F68-4281-B4C0-D77D988116B6}" type="presParOf" srcId="{403CF8FF-9412-4132-BA57-DB1A42890B9F}" destId="{345D9D92-C091-4171-8DA1-049A5269AD01}" srcOrd="2" destOrd="0" presId="urn:microsoft.com/office/officeart/2018/2/layout/IconCircleList"/>
    <dgm:cxn modelId="{983397A9-CBF9-4C46-8FD9-8E2F2C4D0CD8}" type="presParOf" srcId="{403CF8FF-9412-4132-BA57-DB1A42890B9F}" destId="{4323AB85-6154-4160-ABCF-9457C2509581}" srcOrd="3" destOrd="0" presId="urn:microsoft.com/office/officeart/2018/2/layout/IconCircleList"/>
    <dgm:cxn modelId="{607B9118-F287-49BE-8FE9-F3706D3AAA89}" type="presParOf" srcId="{F1988294-A5DC-485F-B807-2AD8696A5B5F}" destId="{703579EC-56A0-4D73-9927-DBDBB86899A6}" srcOrd="5" destOrd="0" presId="urn:microsoft.com/office/officeart/2018/2/layout/IconCircleList"/>
    <dgm:cxn modelId="{A828C02F-CC80-4173-9510-F0B2A3758273}" type="presParOf" srcId="{F1988294-A5DC-485F-B807-2AD8696A5B5F}" destId="{C8C45FE8-3E1C-4046-AE17-CB389CA8742A}" srcOrd="6" destOrd="0" presId="urn:microsoft.com/office/officeart/2018/2/layout/IconCircleList"/>
    <dgm:cxn modelId="{09D2F6AE-F61F-4AF0-B3E9-DDF5A3915EBB}" type="presParOf" srcId="{C8C45FE8-3E1C-4046-AE17-CB389CA8742A}" destId="{DC51F8D4-7212-4F4D-B43C-FE51EE3D0F7D}" srcOrd="0" destOrd="0" presId="urn:microsoft.com/office/officeart/2018/2/layout/IconCircleList"/>
    <dgm:cxn modelId="{97FBE9A0-A937-4F44-86E7-8D023CCD3156}" type="presParOf" srcId="{C8C45FE8-3E1C-4046-AE17-CB389CA8742A}" destId="{EA36BAFC-8394-4375-8F2D-96D1F38CBF10}" srcOrd="1" destOrd="0" presId="urn:microsoft.com/office/officeart/2018/2/layout/IconCircleList"/>
    <dgm:cxn modelId="{7D51EE79-BF68-4044-A7AF-495EB21491CE}" type="presParOf" srcId="{C8C45FE8-3E1C-4046-AE17-CB389CA8742A}" destId="{BA8619C0-CFBF-491D-AA12-DCA01C33E6C9}" srcOrd="2" destOrd="0" presId="urn:microsoft.com/office/officeart/2018/2/layout/IconCircleList"/>
    <dgm:cxn modelId="{FECBDAD0-FBA1-4037-9ACA-02032787D713}" type="presParOf" srcId="{C8C45FE8-3E1C-4046-AE17-CB389CA8742A}" destId="{4C064243-134F-4F00-96AA-01780A70CF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D0B1D-349D-49A3-84F4-A99C934FBECA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AD3D9-641E-4931-A5BD-9570B9531521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918B4-23B1-4332-80CB-5C1CA8B128C3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Carrier Analysis</a:t>
          </a:r>
        </a:p>
      </dsp:txBody>
      <dsp:txXfrm>
        <a:off x="1834517" y="302868"/>
        <a:ext cx="3148942" cy="1335915"/>
      </dsp:txXfrm>
    </dsp:sp>
    <dsp:sp modelId="{32A3EB64-ECE7-49DB-B33A-27175ED0D385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F77DD-1424-4428-AABE-894A320BDC8B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2D40C-AF6F-4690-808B-AFC37B012445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Origin Airport Analysis</a:t>
          </a:r>
        </a:p>
      </dsp:txBody>
      <dsp:txXfrm>
        <a:off x="7154322" y="302868"/>
        <a:ext cx="3148942" cy="1335915"/>
      </dsp:txXfrm>
    </dsp:sp>
    <dsp:sp modelId="{0F98EE99-0B2E-4991-9501-998B4AA08220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97E81-F578-4057-B63E-D756E7754923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3AB85-6154-4160-ABCF-9457C2509581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Destination Airports Analysis</a:t>
          </a:r>
        </a:p>
      </dsp:txBody>
      <dsp:txXfrm>
        <a:off x="1834517" y="2310092"/>
        <a:ext cx="3148942" cy="1335915"/>
      </dsp:txXfrm>
    </dsp:sp>
    <dsp:sp modelId="{DC51F8D4-7212-4F4D-B43C-FE51EE3D0F7D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6BAFC-8394-4375-8F2D-96D1F38CBF10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64243-134F-4F00-96AA-01780A70CF94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Seasonality Analysis</a:t>
          </a:r>
        </a:p>
      </dsp:txBody>
      <dsp:txXfrm>
        <a:off x="7154322" y="231009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BD976-9D88-45DC-B680-BCA1D510AD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B53D-E8D7-46C8-93EC-4FAD45D8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no of missing values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dep_time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is 4883 and % of missing values is 2.94 %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The no of missing values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dep_delay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is 4883 and % of missing values is 2.94 %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no of missing values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arr_time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is 5101 and % of missing values is 3.07 %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no of missing values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arr_delay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is 5480 and % of missing values is 3.3 %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The no of missing values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air_time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is 5480 and % of missing values is 3.3 %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no of missing values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tailnum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is 1521 and % of missing values is 0.92 %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field is normally distributed with very little outliers. Hence we can use the mean to fill the missing values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dep_delay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field has large number of positive outliers and the histogram indicates it is positively skewed. Hence we can use the median to fill the missing values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3.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filed is normally distributed with no outliers. We can use mean to fill the missing values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arr_delay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field has a lot of positive outliers and is positively skewed. Hence we can use median to fill the missing values.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5.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Air Time field contains outliers and it is also positively skewed. Hence we can use the median to fill the outliers.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 IQR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outliers in 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dep_delay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 column: 19889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outliers in 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arr_delay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 column: 9490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outliers in 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air_time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 column: 15285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outliers in 'flight' column: 0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Number of outliers in 'distance' column: 0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AFTER ZSCORE – 0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Categorical Encoding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number of unique features in carrier are 16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number of unique features in flight are 2986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The number of unique features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tailnum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are 3818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The number of unique features in origin are 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number of unique features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dest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are 100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Scaling.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7B53D-E8D7-46C8-93EC-4FAD45D80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9647-D887-AC64-5B3A-36DEAF81E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F4D02-C3D3-3ED6-85B0-79D9461C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F396-CC22-6D7B-2795-41C37EEF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E295-47EB-8737-D2B5-585384B4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E89D-EB34-F4D6-13BD-654D3F5D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C748-A190-EA30-CE17-C0CE8048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9D7CD-6094-8B29-058F-79A65EF0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67B8-B700-5BB5-F1F2-49EFEC6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97B5-7E1C-8FB7-02D4-C4707A9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6644-7410-1E9C-2409-A3C7834B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FF49A-1CC2-6D55-55C1-842AD9C72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2B383-B403-96ED-CFA4-7F9076D7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2B3F4-7B4B-0BA2-5C4F-8C7BCEB7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F81B-9C74-FCF9-B2E1-0C5B5DC8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0E3B-8944-ED8E-BF11-9CA16DC8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1314-9D19-992A-6F70-27F9C4EF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B574-5EA6-54E7-3B24-5716F746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A537-EC0F-9E92-0026-051E71AB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B2B7-8A21-2ECD-C77B-281A47C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589-C756-B737-8724-3F178D4C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A17-9DE2-177A-EFBF-7D7DC13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58AF-BA45-BB8B-62F8-5A14B3E6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68CC-4E4E-FE14-EA7F-5852A83C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A3D0-CFCF-CEDE-C3AB-1740570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C483-7CF4-2ED8-7671-24979DC3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584E-05C7-A31F-6D64-7FBA306E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5C42-AD83-CC52-D2F2-C619302B8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BCC06-1626-368E-4907-A766F95C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3373-3E3F-B49F-107D-2E46E379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8EE6-FE1D-1D31-501E-9BA8F1C4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6C3F-9031-CCF0-ED13-BED70008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9B26-FB40-3EA0-7892-BE01DF94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9FA6-4E81-1FB8-2CF7-DE78AA08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D42E5-F4DD-7290-6415-67A08B32A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68B88-84B6-EA86-0BE3-F853DE05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48CD7-A2A1-9B1B-97AC-1108BDA8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517D9-BDE9-CAFF-3DA6-DA31EB1E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D940B-12CB-DF6A-7633-FBB4E6E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11111-25EC-4412-9679-A535422D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0D23-F1BD-36D0-C456-123FDABD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4FCD7-B716-60BC-ADEC-AE48840B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68DBE-F44C-FEA1-7E80-FDBBFB1E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90F6-F750-E8F5-4342-FD66E307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329E0-41B4-C6B8-2B58-30248164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B782B-BE74-CC2A-A57E-3C70D005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87D1-D539-38E2-1DAE-4E0218E7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948-301E-617A-AD4A-924F6CD4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3680-FAF3-4BC6-8404-A8099359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AF49-4BD8-F51D-214D-C690F13C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3B4E9-D411-1EA5-2F6C-F3AD0780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71E01-CCA6-FBFA-5DF9-29A91F62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D94EE-3869-007A-A5F5-B1D6938A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2031-644E-D9D0-27B6-EFB9BC4A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38F1C-0E45-108D-6C38-B983F866E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33903-2DDF-7B51-9D94-F75A7CE47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89E88-A27B-DD05-09ED-C99A96F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83C1-4120-BC52-67F7-FEE29C1A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75E9A-BDA8-03DD-3157-A21B99E9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6AA75-C59E-43BE-98A0-321177B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E2DC-01AF-179B-79C9-03B61BBB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24E0-C22C-6737-0062-EBDBC2308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48D9-D1AF-4DCF-8823-D166ACAB714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8B13-4FDF-0D6F-2DFB-E51AEC2D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AEC4-1990-67F2-019D-7DD059D52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1A23-14B7-426E-AB68-4CE2AD98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9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807A-8F7A-9258-CB6E-A6C01A134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Predictive Model for Flight Delays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D2D0B-4891-E5A1-B0EB-C9FAB6AE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4060"/>
          </a:xfrm>
        </p:spPr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An analysis using historical flight data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81E88-2848-347C-E34A-C9C29D3F9B06}"/>
              </a:ext>
            </a:extLst>
          </p:cNvPr>
          <p:cNvSpPr txBox="1"/>
          <p:nvPr/>
        </p:nvSpPr>
        <p:spPr>
          <a:xfrm>
            <a:off x="8845420" y="4655976"/>
            <a:ext cx="285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RANGANATH SHANKAR RAO</a:t>
            </a:r>
          </a:p>
          <a:p>
            <a:r>
              <a:rPr lang="en-US"/>
              <a:t>DATE -  1/8/2024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0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1BE666E-1353-668F-AA77-4F29EBEC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6"/>
            <a:ext cx="6648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9BA2ACE-64BB-4909-F347-B7D1F0F4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0"/>
            <a:ext cx="5610225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882DEF7-39CF-9967-BC48-72F533B4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71876"/>
            <a:ext cx="6734175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EB8BA-2F32-5CC0-912A-3D423DDF447B}"/>
              </a:ext>
            </a:extLst>
          </p:cNvPr>
          <p:cNvSpPr txBox="1"/>
          <p:nvPr/>
        </p:nvSpPr>
        <p:spPr>
          <a:xfrm>
            <a:off x="7001160" y="3707368"/>
            <a:ext cx="5190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 Airport EDA Analysis:</a:t>
            </a:r>
          </a:p>
          <a:p>
            <a:pPr marL="342900" indent="-342900">
              <a:buAutoNum type="arabicPeriod"/>
            </a:pPr>
            <a:r>
              <a:rPr lang="en-US" dirty="0"/>
              <a:t>Highest No of Flights : EWR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No of Flights : LGA</a:t>
            </a:r>
          </a:p>
          <a:p>
            <a:pPr marL="342900" indent="-342900">
              <a:buAutoNum type="arabicPeriod"/>
            </a:pPr>
            <a:r>
              <a:rPr lang="en-US" dirty="0"/>
              <a:t>Highest No of Departure Delay : EWR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No of Departure Delay : LGA</a:t>
            </a:r>
          </a:p>
          <a:p>
            <a:pPr marL="342900" indent="-342900">
              <a:buAutoNum type="arabicPeriod"/>
            </a:pPr>
            <a:r>
              <a:rPr lang="en-US" dirty="0"/>
              <a:t>Highest Percentage Departure Delay : EWR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Percentage Departure Delay : LGA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7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CF611-E726-84C3-4ED0-54FF9353B49F}"/>
              </a:ext>
            </a:extLst>
          </p:cNvPr>
          <p:cNvSpPr txBox="1"/>
          <p:nvPr/>
        </p:nvSpPr>
        <p:spPr>
          <a:xfrm>
            <a:off x="417159" y="2116862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Origin Airport EDA Analysis: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Highest Average Departure Delay : EWR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Lowest Average Departure Delay : LGA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Best Performing Origin Airport: LGA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Least Performing Origin Airport: EWR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33DDE49-2DA6-BE69-067F-1B0F17F7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256" y="517600"/>
            <a:ext cx="4798858" cy="32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FBEE5-A15B-8258-AC81-ECF1F212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4196776"/>
            <a:ext cx="5138928" cy="21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0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4EF1B1C-F015-24BB-8687-5923B4D9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962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78C494-FEB2-7485-257D-D5AEC0E4C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49" y="0"/>
            <a:ext cx="6267449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6AB7C1F-3A45-6FE5-A022-319DE349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14774"/>
            <a:ext cx="6267449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2CD83-2102-28DF-39DF-8867083C93C3}"/>
              </a:ext>
            </a:extLst>
          </p:cNvPr>
          <p:cNvSpPr txBox="1"/>
          <p:nvPr/>
        </p:nvSpPr>
        <p:spPr>
          <a:xfrm>
            <a:off x="6634304" y="3914774"/>
            <a:ext cx="5190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Airport EDA Analysis: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There are 100 Destination Airports</a:t>
            </a:r>
          </a:p>
          <a:p>
            <a:pPr marL="342900" indent="-342900">
              <a:buAutoNum type="arabicPeriod"/>
            </a:pPr>
            <a:r>
              <a:rPr lang="en-US" dirty="0"/>
              <a:t>Top 5 Destinations : ATL,ORD,BOS,LAX,MCO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Highest Average Arrival Delay: CAE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Average Arrival Delay: PSP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3036C7B-EC91-BBB1-D3AB-473CA868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674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24D47AF-923D-E537-60EC-222F4DA0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911"/>
            <a:ext cx="6267450" cy="339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75A2AD-194E-F464-1248-D9EC4E4AB8BF}"/>
              </a:ext>
            </a:extLst>
          </p:cNvPr>
          <p:cNvSpPr txBox="1"/>
          <p:nvPr/>
        </p:nvSpPr>
        <p:spPr>
          <a:xfrm>
            <a:off x="6643829" y="2412176"/>
            <a:ext cx="5190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Airport EDA Analysis: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Highest Percentage of  Delayed Flight: CAE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Percentage of  Delayed Flight: TVC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Overall, we can say that Destination Airport CAE with Highest Average Arrival Delay and Highest percentage of delayed flights as poor performing airport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5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ECBEAE9-64A8-1EF3-0FBA-5FE87BBD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2053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6A61969-AC21-EE2E-F8D3-56ECDE58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53" y="1"/>
            <a:ext cx="646994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8A9C2E-08C7-F8E9-6DFA-2053CE7E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6174"/>
            <a:ext cx="6096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EE4DC-47B1-2C66-AF4E-746A01CAF185}"/>
              </a:ext>
            </a:extLst>
          </p:cNvPr>
          <p:cNvSpPr txBox="1"/>
          <p:nvPr/>
        </p:nvSpPr>
        <p:spPr>
          <a:xfrm>
            <a:off x="6448710" y="3781424"/>
            <a:ext cx="5190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Seasonality EDA Analysis:</a:t>
            </a:r>
          </a:p>
          <a:p>
            <a:pPr marL="342900" indent="-342900">
              <a:buAutoNum type="arabicPeriod"/>
            </a:pPr>
            <a:r>
              <a:rPr lang="en-US" dirty="0"/>
              <a:t>Highest No of Flights : March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No of Flights : February</a:t>
            </a:r>
          </a:p>
          <a:p>
            <a:pPr marL="342900" indent="-342900">
              <a:buAutoNum type="arabicPeriod"/>
            </a:pPr>
            <a:r>
              <a:rPr lang="en-US" dirty="0"/>
              <a:t>Highest No of  Delayed Flights : April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No of  Delayed Flights : May</a:t>
            </a:r>
          </a:p>
          <a:p>
            <a:pPr marL="342900" indent="-342900">
              <a:buAutoNum type="arabicPeriod"/>
            </a:pPr>
            <a:r>
              <a:rPr lang="en-US" dirty="0"/>
              <a:t>Highest Percentage Delayed Flights : January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Percentage Delayed Flights : May</a:t>
            </a:r>
          </a:p>
          <a:p>
            <a:r>
              <a:rPr lang="en-US" dirty="0"/>
              <a:t>Overall Performance in the Month of May is good as it has second highest no of flights and lowest percentage of flights delayed.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3E4745C-CDC3-148E-5597-4217BCCF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096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DAA476-0F87-ABD0-76D0-C068A1BF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556EFC-C566-BA92-56B3-2C2D2D4DACAF}"/>
              </a:ext>
            </a:extLst>
          </p:cNvPr>
          <p:cNvSpPr txBox="1"/>
          <p:nvPr/>
        </p:nvSpPr>
        <p:spPr>
          <a:xfrm>
            <a:off x="0" y="4386944"/>
            <a:ext cx="114515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Peak Hours for Arrival Delays: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highest percentage of arrival delays is observed at 23:00 (11:00 PM) with 37.20%.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Other peak hours for arrival delays include 15:00 (3:00 PM) and 17:00 (5:00 PM) with percentages above 32%.</a:t>
            </a:r>
          </a:p>
          <a:p>
            <a:pPr algn="just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Peak Hours for Departure Delays: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highest percentage of departure delays is observed at 15:00 (3:00 PM) with 28.33%.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Other peak hours for departure delays include 17:00 (5:00 PM), 22:00 (10:00 PM), and 21:00 (9:00 PM) with percentages above 27%.</a:t>
            </a:r>
          </a:p>
          <a:p>
            <a:pPr algn="just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Lowest Delays: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lowest percentage of arrival and departure delays is observed during early morning hours, specifically at 7:00 (7:00 AM) and 6:00 (6:00 AM).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This suggests that flights during these hours tend to have lower delays.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91225-631A-8376-0084-C78327AD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Constructing Meta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F741-9BEE-022A-E08F-8D5A1A9F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200" b="1" i="0" dirty="0">
                <a:effectLst/>
                <a:latin typeface="Google Sans"/>
              </a:rPr>
              <a:t>Carrier-related features: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Carrier_Arrival_Delayed_Percentage</a:t>
            </a:r>
            <a:r>
              <a:rPr lang="en-US" sz="2000" b="1" i="0" dirty="0">
                <a:effectLst/>
                <a:latin typeface="Google Sans"/>
              </a:rPr>
              <a:t>: </a:t>
            </a:r>
            <a:r>
              <a:rPr lang="en-US" sz="1800" b="0" i="0" dirty="0">
                <a:effectLst/>
                <a:latin typeface="Google Sans"/>
              </a:rPr>
              <a:t>This captures the general tendency of a specific carrier to experience arrival delays, providing valuable context for individual flights.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Carrier_Deaprted_late_perc</a:t>
            </a:r>
            <a:r>
              <a:rPr lang="en-US" sz="2000" b="1" i="0" dirty="0">
                <a:effectLst/>
                <a:latin typeface="Google Sans"/>
              </a:rPr>
              <a:t>: </a:t>
            </a:r>
            <a:r>
              <a:rPr lang="en-US" sz="1800" b="0" i="0" dirty="0">
                <a:effectLst/>
                <a:latin typeface="Google Sans"/>
              </a:rPr>
              <a:t>Similar to above, this indicates the carrier's propensity for departure delays, which can lead to cascading downstream delays.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Carr_Dest_Arrival_delay</a:t>
            </a:r>
            <a:r>
              <a:rPr lang="en-US" sz="1800" b="0" i="0" dirty="0">
                <a:effectLst/>
                <a:latin typeface="Google Sans"/>
              </a:rPr>
              <a:t>: Captures the carrier's historical delay patterns for specific arrival destinations, revealing potential route-specific challenges.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Carr_Day_Arrival_delay</a:t>
            </a:r>
            <a:r>
              <a:rPr lang="en-US" sz="2000" b="1" i="0" dirty="0">
                <a:effectLst/>
                <a:latin typeface="Google Sans"/>
              </a:rPr>
              <a:t>: </a:t>
            </a:r>
            <a:r>
              <a:rPr lang="en-US" sz="1800" b="0" i="0" dirty="0">
                <a:effectLst/>
                <a:latin typeface="Google Sans"/>
              </a:rPr>
              <a:t>This considers the carrier's delay tendencies on specific days of the week, accounting for potential schedule or operational limitations.</a:t>
            </a:r>
          </a:p>
          <a:p>
            <a:r>
              <a:rPr lang="en-US" sz="2200" b="1" i="0" dirty="0">
                <a:effectLst/>
                <a:latin typeface="Google Sans"/>
              </a:rPr>
              <a:t>Origin and Destination-related features: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Origin_Percentage_Delayed</a:t>
            </a:r>
            <a:r>
              <a:rPr lang="en-US" sz="2000" b="1" i="0" dirty="0">
                <a:effectLst/>
                <a:latin typeface="Google Sans"/>
              </a:rPr>
              <a:t>: </a:t>
            </a:r>
            <a:r>
              <a:rPr lang="en-US" sz="1800" b="0" i="0" dirty="0">
                <a:effectLst/>
                <a:latin typeface="Google Sans"/>
              </a:rPr>
              <a:t>Identifies airports with higher historical rates of departure delays, allowing for early risk assessment for flights originating from those locations.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Dest_Arrival_delay_Percent</a:t>
            </a:r>
            <a:r>
              <a:rPr lang="en-US" sz="2000" b="1" i="0" dirty="0">
                <a:effectLst/>
                <a:latin typeface="Google Sans"/>
              </a:rPr>
              <a:t>: </a:t>
            </a:r>
            <a:r>
              <a:rPr lang="en-US" sz="1800" b="0" i="0" dirty="0">
                <a:effectLst/>
                <a:latin typeface="Google Sans"/>
              </a:rPr>
              <a:t>Similar to above, this highlights destinations with frequent arrival delays, providing context for potentially challenging landing conditions or airspace congestion.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279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91225-631A-8376-0084-C78327AD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Constructing Meta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F741-9BEE-022A-E08F-8D5A1A9F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200" b="1" i="0" dirty="0">
                <a:effectLst/>
                <a:latin typeface="Google Sans"/>
              </a:rPr>
              <a:t>Time-related features: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Hour_Arr_delay_Perc</a:t>
            </a:r>
            <a:r>
              <a:rPr lang="en-US" sz="2000" b="1" i="0" dirty="0">
                <a:effectLst/>
                <a:latin typeface="Google Sans"/>
              </a:rPr>
              <a:t>: </a:t>
            </a:r>
            <a:r>
              <a:rPr lang="en-US" sz="1800" b="0" i="0" dirty="0">
                <a:effectLst/>
                <a:latin typeface="Google Sans"/>
              </a:rPr>
              <a:t>Captures the hourly pattern of arrival delays, revealing periods with higher probability of disruptions.</a:t>
            </a:r>
          </a:p>
          <a:p>
            <a:pPr lvl="1"/>
            <a:r>
              <a:rPr lang="en-US" sz="2000" b="1" i="0" dirty="0" err="1">
                <a:effectLst/>
                <a:latin typeface="Google Sans"/>
              </a:rPr>
              <a:t>Hour_Dep_delay_Perc</a:t>
            </a:r>
            <a:r>
              <a:rPr lang="en-US" sz="2000" b="1" i="0" dirty="0">
                <a:effectLst/>
                <a:latin typeface="Google Sans"/>
              </a:rPr>
              <a:t>: </a:t>
            </a:r>
            <a:r>
              <a:rPr lang="en-US" sz="1800" b="0" i="0" dirty="0">
                <a:effectLst/>
                <a:latin typeface="Google Sans"/>
              </a:rPr>
              <a:t>Similar to above, this identifies peak hours for departure delays, allowing for preventive measures or contingency planning.</a:t>
            </a:r>
          </a:p>
          <a:p>
            <a:r>
              <a:rPr lang="en-US" sz="2200" b="1" dirty="0" err="1">
                <a:latin typeface="Google Sans"/>
              </a:rPr>
              <a:t>Tailnumber</a:t>
            </a:r>
            <a:r>
              <a:rPr lang="en-US" sz="2200" b="1" dirty="0">
                <a:latin typeface="Google Sans"/>
              </a:rPr>
              <a:t>-related features:</a:t>
            </a:r>
          </a:p>
          <a:p>
            <a:pPr lvl="1"/>
            <a:r>
              <a:rPr lang="en-US" sz="2000" b="1" dirty="0" err="1">
                <a:latin typeface="Google Sans"/>
              </a:rPr>
              <a:t>tail_delay_percent</a:t>
            </a:r>
            <a:r>
              <a:rPr lang="en-US" sz="2000" b="1" dirty="0">
                <a:latin typeface="Google Sans"/>
              </a:rPr>
              <a:t>: </a:t>
            </a:r>
            <a:r>
              <a:rPr lang="en-US" sz="1800" dirty="0">
                <a:latin typeface="Google Sans"/>
              </a:rPr>
              <a:t>Focuses on specific aircraft and their historical delay patterns, which could be due to maintenance issues or technical specifications.</a:t>
            </a:r>
          </a:p>
          <a:p>
            <a:pPr lvl="1"/>
            <a:r>
              <a:rPr lang="en-US" sz="2000" b="1" dirty="0" err="1">
                <a:latin typeface="Google Sans"/>
              </a:rPr>
              <a:t>tail_arr_delay</a:t>
            </a:r>
            <a:r>
              <a:rPr lang="en-US" sz="2000" b="1" dirty="0">
                <a:latin typeface="Google Sans"/>
              </a:rPr>
              <a:t>: </a:t>
            </a:r>
            <a:r>
              <a:rPr lang="en-US" sz="1800" dirty="0">
                <a:latin typeface="Google Sans"/>
              </a:rPr>
              <a:t>Similar to above, this highlights individual aircraft with a higher tendency for arrival delays, potentially indicating maintenance needs or operational factors.</a:t>
            </a:r>
          </a:p>
          <a:p>
            <a:pPr marL="0" indent="0">
              <a:buNone/>
            </a:pPr>
            <a:r>
              <a:rPr lang="en-US" sz="2200" dirty="0">
                <a:latin typeface="Google Sans"/>
              </a:rPr>
              <a:t>Overall, I have chosen  features covering various aspects that could influence flight delays, ranging from carrier performance and route specific challenges to time-based patterns and individual aircraft characteristics. I believe this approach will improve model’s ability to capture complex relationships and predict delays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361191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E8A49-3388-AC7D-E70D-BA0EF537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Feature Engineering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C5A9-D072-9C8A-79EC-20C8AF011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Correlation Analysis</a:t>
            </a:r>
          </a:p>
          <a:p>
            <a:r>
              <a:rPr lang="en-US" sz="2200" dirty="0"/>
              <a:t>Variance Inflation Factor – To check Multicollinearity</a:t>
            </a:r>
          </a:p>
          <a:p>
            <a:r>
              <a:rPr lang="en-US" sz="2200" dirty="0"/>
              <a:t>Recursive Feature elimination  - To select optimal features for model training</a:t>
            </a:r>
          </a:p>
          <a:p>
            <a:r>
              <a:rPr lang="en-US" sz="2200" dirty="0"/>
              <a:t>Feature Importance using Random Forest</a:t>
            </a:r>
          </a:p>
          <a:p>
            <a:r>
              <a:rPr lang="en-US" sz="2200" dirty="0"/>
              <a:t>Fisher’s score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 have performed feature engineering on both Imbalanced and balanced data.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114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CFD3-BCD1-E159-E103-6C5433D4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40085" cy="82731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Feature Engineering –Imbalanced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3A47D-C997-50B4-8616-ECA041C2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0" y="1088180"/>
            <a:ext cx="4226507" cy="284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86BA5-5EA2-2B56-4D01-EFB1A9273AAE}"/>
              </a:ext>
            </a:extLst>
          </p:cNvPr>
          <p:cNvSpPr txBox="1"/>
          <p:nvPr/>
        </p:nvSpPr>
        <p:spPr>
          <a:xfrm>
            <a:off x="0" y="642648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Values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EC6F2C-4D6C-19BA-6F51-46FBB06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" y="4190609"/>
            <a:ext cx="4920343" cy="266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E175BAE-FFE6-213E-48E3-EAB695D9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84" y="3225573"/>
            <a:ext cx="7151915" cy="363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7F75C-ECDF-6BD3-B26F-168540579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787" y="27144"/>
            <a:ext cx="2453853" cy="319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D5A2E-3B04-9DDE-6A4F-F2F433F61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213" y="27144"/>
            <a:ext cx="4678574" cy="31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7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55424-D53A-69C5-0014-A7921C78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063D-8642-0A72-9EB9-6DA949F0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500" dirty="0"/>
              <a:t>Project Overview:</a:t>
            </a:r>
          </a:p>
          <a:p>
            <a:pPr lvl="1"/>
            <a:r>
              <a:rPr lang="en-US" sz="1500" dirty="0"/>
              <a:t>I was provided with </a:t>
            </a:r>
            <a:r>
              <a:rPr lang="en-US" sz="1500" b="0" i="0" dirty="0">
                <a:effectLst/>
                <a:latin typeface="Söhne"/>
              </a:rPr>
              <a:t>two datasets – Flight_history.csv, which contains details on outbound flights from NYC airports from January to June 2013, and Flight_test.csv, consisting of randomly selected unique flights from the month of July.</a:t>
            </a:r>
          </a:p>
          <a:p>
            <a:pPr lvl="1"/>
            <a:r>
              <a:rPr lang="en-US" sz="1500" dirty="0">
                <a:latin typeface="Söhne"/>
              </a:rPr>
              <a:t>My primary challenge </a:t>
            </a:r>
            <a:r>
              <a:rPr lang="en-US" sz="1500" b="0" i="0" dirty="0">
                <a:effectLst/>
                <a:latin typeface="Söhne"/>
              </a:rPr>
              <a:t>is to predict which flights will arrive late using the ‘</a:t>
            </a:r>
            <a:r>
              <a:rPr lang="en-US" sz="1500" b="0" i="0" dirty="0" err="1">
                <a:effectLst/>
                <a:latin typeface="Söhne"/>
              </a:rPr>
              <a:t>lateflight</a:t>
            </a:r>
            <a:r>
              <a:rPr lang="en-US" sz="1500" b="0" i="0" dirty="0">
                <a:effectLst/>
                <a:latin typeface="Söhne"/>
              </a:rPr>
              <a:t>’ outcome variable. A late flight is defined as arriving after the scheduled arrival time.</a:t>
            </a:r>
          </a:p>
          <a:p>
            <a:pPr lvl="1"/>
            <a:r>
              <a:rPr lang="en-US" sz="1500" b="0" i="0" dirty="0">
                <a:effectLst/>
                <a:latin typeface="Söhne"/>
              </a:rPr>
              <a:t>The Flight_test.csv dataset provides minimal information, including variables such as </a:t>
            </a:r>
            <a:r>
              <a:rPr lang="en-US" sz="1500" b="0" i="0" dirty="0" err="1">
                <a:effectLst/>
                <a:latin typeface="Söhne"/>
              </a:rPr>
              <a:t>uniqueid</a:t>
            </a:r>
            <a:r>
              <a:rPr lang="en-US" sz="1500" b="0" i="0" dirty="0">
                <a:effectLst/>
                <a:latin typeface="Söhne"/>
              </a:rPr>
              <a:t>, year, month, day, scheduled departure and arrival times, carrier, flight number, tail number, origin, destination, and the dependent variable '</a:t>
            </a:r>
            <a:r>
              <a:rPr lang="en-US" sz="1500" b="0" i="0" dirty="0" err="1">
                <a:effectLst/>
                <a:latin typeface="Söhne"/>
              </a:rPr>
              <a:t>lateflight</a:t>
            </a:r>
            <a:endParaRPr lang="en-US" sz="1500" b="0" i="0" dirty="0">
              <a:effectLst/>
              <a:latin typeface="Söhne"/>
            </a:endParaRPr>
          </a:p>
          <a:p>
            <a:r>
              <a:rPr lang="en-US" sz="1500" dirty="0">
                <a:latin typeface="Söhne"/>
              </a:rPr>
              <a:t>Objective:</a:t>
            </a:r>
          </a:p>
          <a:p>
            <a:pPr lvl="1"/>
            <a:r>
              <a:rPr lang="en-US" sz="1500" dirty="0">
                <a:latin typeface="Söhne"/>
              </a:rPr>
              <a:t>My goal is to construct additional meta-variables from the Flight_history.csv dataset, append them to Flight_test.csv, and build a predictive model to determine the likelihood of flight delays.</a:t>
            </a:r>
          </a:p>
          <a:p>
            <a:endParaRPr lang="en-US" sz="1500" dirty="0">
              <a:latin typeface="Söhne"/>
            </a:endParaRPr>
          </a:p>
          <a:p>
            <a:pPr lvl="1"/>
            <a:endParaRPr lang="en-US" sz="1500" b="0" i="0" dirty="0">
              <a:effectLst/>
              <a:latin typeface="Söhne"/>
            </a:endParaRPr>
          </a:p>
          <a:p>
            <a:pPr lvl="1"/>
            <a:endParaRPr lang="en-US" sz="1500" dirty="0"/>
          </a:p>
        </p:txBody>
      </p:sp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4439E2E8-FD07-4789-62B5-FB072B0BD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6" r="5111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CFD3-BCD1-E159-E103-6C5433D4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40085" cy="82731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Feature Engineering –Balanced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86BA5-5EA2-2B56-4D01-EFB1A9273AAE}"/>
              </a:ext>
            </a:extLst>
          </p:cNvPr>
          <p:cNvSpPr txBox="1"/>
          <p:nvPr/>
        </p:nvSpPr>
        <p:spPr>
          <a:xfrm>
            <a:off x="0" y="642648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148D3-6113-10F0-EB40-FCD91C8C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11980"/>
            <a:ext cx="4397831" cy="3178629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0837AC4-2AF9-E715-03A6-A5FF93F8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84" y="3286192"/>
            <a:ext cx="7151915" cy="357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9AA79-9C71-8EE6-8259-12291C112255}"/>
              </a:ext>
            </a:extLst>
          </p:cNvPr>
          <p:cNvSpPr txBox="1"/>
          <p:nvPr/>
        </p:nvSpPr>
        <p:spPr>
          <a:xfrm>
            <a:off x="-1" y="4288971"/>
            <a:ext cx="43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RFE – Top 10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BD0504-4AE9-60E9-CAAA-0F3130D49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9169"/>
            <a:ext cx="5040084" cy="1878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ECDC9-6DA8-D5F1-F27D-79DF712E5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011" y="827313"/>
            <a:ext cx="7151915" cy="20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0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482D-9A21-97F6-E888-E765AFB7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Imbalance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06A4-1801-0932-E24B-903F492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5804"/>
          </a:xfrm>
        </p:spPr>
        <p:txBody>
          <a:bodyPr/>
          <a:lstStyle/>
          <a:p>
            <a:r>
              <a:rPr lang="en-US" sz="2800"/>
              <a:t>Utilized SMOTE(Synthetic Minority Oversampling Technique) to balance the data</a:t>
            </a:r>
            <a:endParaRPr lang="en-US" sz="2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ABE6139-C1FB-8640-C092-9FC17F916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6000" cy="29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0CB3D-1D9D-7C22-5DD2-859E3330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0144"/>
            <a:ext cx="6096000" cy="48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A6AE5-B9E7-12D0-6C55-3FA7422C656D}"/>
              </a:ext>
            </a:extLst>
          </p:cNvPr>
          <p:cNvSpPr txBox="1"/>
          <p:nvPr/>
        </p:nvSpPr>
        <p:spPr>
          <a:xfrm>
            <a:off x="0" y="3059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IMBALANCED DATA</a:t>
            </a: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4D39F75-6438-02FE-A837-1C7B863B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1"/>
            <a:ext cx="5540829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A8BEE-9018-D978-41FD-728FAFB9C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6319521"/>
            <a:ext cx="5464629" cy="48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52C7F-C750-BAE1-9DA6-B3E10DAD4629}"/>
              </a:ext>
            </a:extLst>
          </p:cNvPr>
          <p:cNvSpPr txBox="1"/>
          <p:nvPr/>
        </p:nvSpPr>
        <p:spPr>
          <a:xfrm>
            <a:off x="6019800" y="3059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BALANCED DATA – USING SMOTE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F9CA-29DB-249C-0066-98E4EFC3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Model Training on Balanced and Imbalanced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0927DB-6737-2FE3-09C5-EB9C74AEC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379774"/>
              </p:ext>
            </p:extLst>
          </p:nvPr>
        </p:nvGraphicFramePr>
        <p:xfrm>
          <a:off x="838200" y="2320491"/>
          <a:ext cx="10515605" cy="4138222"/>
        </p:xfrm>
        <a:graphic>
          <a:graphicData uri="http://schemas.openxmlformats.org/drawingml/2006/table">
            <a:tbl>
              <a:tblPr/>
              <a:tblGrid>
                <a:gridCol w="595515">
                  <a:extLst>
                    <a:ext uri="{9D8B030D-6E8A-4147-A177-3AD203B41FA5}">
                      <a16:colId xmlns:a16="http://schemas.microsoft.com/office/drawing/2014/main" val="1895460235"/>
                    </a:ext>
                  </a:extLst>
                </a:gridCol>
                <a:gridCol w="3167436">
                  <a:extLst>
                    <a:ext uri="{9D8B030D-6E8A-4147-A177-3AD203B41FA5}">
                      <a16:colId xmlns:a16="http://schemas.microsoft.com/office/drawing/2014/main" val="1280963763"/>
                    </a:ext>
                  </a:extLst>
                </a:gridCol>
                <a:gridCol w="967712">
                  <a:extLst>
                    <a:ext uri="{9D8B030D-6E8A-4147-A177-3AD203B41FA5}">
                      <a16:colId xmlns:a16="http://schemas.microsoft.com/office/drawing/2014/main" val="945338931"/>
                    </a:ext>
                  </a:extLst>
                </a:gridCol>
                <a:gridCol w="645699">
                  <a:extLst>
                    <a:ext uri="{9D8B030D-6E8A-4147-A177-3AD203B41FA5}">
                      <a16:colId xmlns:a16="http://schemas.microsoft.com/office/drawing/2014/main" val="4104770524"/>
                    </a:ext>
                  </a:extLst>
                </a:gridCol>
                <a:gridCol w="950984">
                  <a:extLst>
                    <a:ext uri="{9D8B030D-6E8A-4147-A177-3AD203B41FA5}">
                      <a16:colId xmlns:a16="http://schemas.microsoft.com/office/drawing/2014/main" val="3369136549"/>
                    </a:ext>
                  </a:extLst>
                </a:gridCol>
                <a:gridCol w="702155">
                  <a:extLst>
                    <a:ext uri="{9D8B030D-6E8A-4147-A177-3AD203B41FA5}">
                      <a16:colId xmlns:a16="http://schemas.microsoft.com/office/drawing/2014/main" val="3244974311"/>
                    </a:ext>
                  </a:extLst>
                </a:gridCol>
                <a:gridCol w="967712">
                  <a:extLst>
                    <a:ext uri="{9D8B030D-6E8A-4147-A177-3AD203B41FA5}">
                      <a16:colId xmlns:a16="http://schemas.microsoft.com/office/drawing/2014/main" val="2863044169"/>
                    </a:ext>
                  </a:extLst>
                </a:gridCol>
                <a:gridCol w="865253">
                  <a:extLst>
                    <a:ext uri="{9D8B030D-6E8A-4147-A177-3AD203B41FA5}">
                      <a16:colId xmlns:a16="http://schemas.microsoft.com/office/drawing/2014/main" val="15237956"/>
                    </a:ext>
                  </a:extLst>
                </a:gridCol>
                <a:gridCol w="950984">
                  <a:extLst>
                    <a:ext uri="{9D8B030D-6E8A-4147-A177-3AD203B41FA5}">
                      <a16:colId xmlns:a16="http://schemas.microsoft.com/office/drawing/2014/main" val="3409816912"/>
                    </a:ext>
                  </a:extLst>
                </a:gridCol>
                <a:gridCol w="702155">
                  <a:extLst>
                    <a:ext uri="{9D8B030D-6E8A-4147-A177-3AD203B41FA5}">
                      <a16:colId xmlns:a16="http://schemas.microsoft.com/office/drawing/2014/main" val="1831449854"/>
                    </a:ext>
                  </a:extLst>
                </a:gridCol>
              </a:tblGrid>
              <a:tr h="323517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7" marR="10037" marT="100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37" marR="10037" marT="1003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IMBALANCED DATA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DATA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73035"/>
                  </a:ext>
                </a:extLst>
              </a:tr>
              <a:tr h="579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9832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56130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 CLASSIFIER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47776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CLASSIFIER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56597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 NB CLASSIFIER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026678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CLASSIFIER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31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FOREST- HYPER PARA TUNING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67451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VOTING CLASSIFIER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1098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71.07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40563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 BOOST CLASSIFIER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71.02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13659"/>
                  </a:ext>
                </a:extLst>
              </a:tr>
              <a:tr h="323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CLASSIFIER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70.73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10037" marR="10037" marT="100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30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57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F9CA-29DB-249C-0066-98E4EFC3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Model Training on Balanced and Imbalanced Data –MLP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0148D1-32A3-B94F-6EFD-8FC0B583D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810303"/>
              </p:ext>
            </p:extLst>
          </p:nvPr>
        </p:nvGraphicFramePr>
        <p:xfrm>
          <a:off x="865952" y="2011476"/>
          <a:ext cx="10451590" cy="4349268"/>
        </p:xfrm>
        <a:graphic>
          <a:graphicData uri="http://schemas.openxmlformats.org/drawingml/2006/table">
            <a:tbl>
              <a:tblPr/>
              <a:tblGrid>
                <a:gridCol w="896491">
                  <a:extLst>
                    <a:ext uri="{9D8B030D-6E8A-4147-A177-3AD203B41FA5}">
                      <a16:colId xmlns:a16="http://schemas.microsoft.com/office/drawing/2014/main" val="1479118535"/>
                    </a:ext>
                  </a:extLst>
                </a:gridCol>
                <a:gridCol w="3492580">
                  <a:extLst>
                    <a:ext uri="{9D8B030D-6E8A-4147-A177-3AD203B41FA5}">
                      <a16:colId xmlns:a16="http://schemas.microsoft.com/office/drawing/2014/main" val="497610685"/>
                    </a:ext>
                  </a:extLst>
                </a:gridCol>
                <a:gridCol w="806841">
                  <a:extLst>
                    <a:ext uri="{9D8B030D-6E8A-4147-A177-3AD203B41FA5}">
                      <a16:colId xmlns:a16="http://schemas.microsoft.com/office/drawing/2014/main" val="241857066"/>
                    </a:ext>
                  </a:extLst>
                </a:gridCol>
                <a:gridCol w="705986">
                  <a:extLst>
                    <a:ext uri="{9D8B030D-6E8A-4147-A177-3AD203B41FA5}">
                      <a16:colId xmlns:a16="http://schemas.microsoft.com/office/drawing/2014/main" val="854182920"/>
                    </a:ext>
                  </a:extLst>
                </a:gridCol>
                <a:gridCol w="795636">
                  <a:extLst>
                    <a:ext uri="{9D8B030D-6E8A-4147-A177-3AD203B41FA5}">
                      <a16:colId xmlns:a16="http://schemas.microsoft.com/office/drawing/2014/main" val="142669351"/>
                    </a:ext>
                  </a:extLst>
                </a:gridCol>
                <a:gridCol w="717193">
                  <a:extLst>
                    <a:ext uri="{9D8B030D-6E8A-4147-A177-3AD203B41FA5}">
                      <a16:colId xmlns:a16="http://schemas.microsoft.com/office/drawing/2014/main" val="1226284804"/>
                    </a:ext>
                  </a:extLst>
                </a:gridCol>
                <a:gridCol w="806841">
                  <a:extLst>
                    <a:ext uri="{9D8B030D-6E8A-4147-A177-3AD203B41FA5}">
                      <a16:colId xmlns:a16="http://schemas.microsoft.com/office/drawing/2014/main" val="3425369158"/>
                    </a:ext>
                  </a:extLst>
                </a:gridCol>
                <a:gridCol w="717193">
                  <a:extLst>
                    <a:ext uri="{9D8B030D-6E8A-4147-A177-3AD203B41FA5}">
                      <a16:colId xmlns:a16="http://schemas.microsoft.com/office/drawing/2014/main" val="4201038814"/>
                    </a:ext>
                  </a:extLst>
                </a:gridCol>
                <a:gridCol w="795636">
                  <a:extLst>
                    <a:ext uri="{9D8B030D-6E8A-4147-A177-3AD203B41FA5}">
                      <a16:colId xmlns:a16="http://schemas.microsoft.com/office/drawing/2014/main" val="3600443796"/>
                    </a:ext>
                  </a:extLst>
                </a:gridCol>
                <a:gridCol w="717193">
                  <a:extLst>
                    <a:ext uri="{9D8B030D-6E8A-4147-A177-3AD203B41FA5}">
                      <a16:colId xmlns:a16="http://schemas.microsoft.com/office/drawing/2014/main" val="2832156144"/>
                    </a:ext>
                  </a:extLst>
                </a:gridCol>
              </a:tblGrid>
              <a:tr h="45685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IMBALANCED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BALANCED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95123"/>
                  </a:ext>
                </a:extLst>
              </a:tr>
              <a:tr h="822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 - MLP NEURAL NETWORK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27687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63126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386095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51688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29739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398943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423751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4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8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F531-F2B2-3815-2570-E7E4222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9B42-F392-513B-76F5-C2682239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total 33 Models trained on Balanced and Imbalanced Data the best Model is Random Forest Classifier. The results are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6AA4E-B224-868C-171E-7AB45CB6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8604"/>
            <a:ext cx="5649686" cy="3188359"/>
          </a:xfrm>
          <a:prstGeom prst="rect">
            <a:avLst/>
          </a:prstGeom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5FDECE4-5A02-621B-529F-83F27707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5" y="2988604"/>
            <a:ext cx="5192485" cy="31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8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76DA-7D2B-4E42-D294-783334F1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Test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C37D-B306-223C-EBBB-98EACC78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carried out the same data preprocessing steps applied on Training data on the Test data as well.</a:t>
            </a:r>
          </a:p>
          <a:p>
            <a:r>
              <a:rPr lang="en-US" dirty="0"/>
              <a:t>Merged all the required optimal features to the test data generated from the train data. </a:t>
            </a:r>
          </a:p>
          <a:p>
            <a:r>
              <a:rPr lang="en-US" dirty="0"/>
              <a:t>The Random Forest model was used to predict on the processed Test Data </a:t>
            </a:r>
          </a:p>
          <a:p>
            <a:r>
              <a:rPr lang="en-US" dirty="0"/>
              <a:t>The results are continued in the next slide..</a:t>
            </a:r>
          </a:p>
        </p:txBody>
      </p:sp>
    </p:spTree>
    <p:extLst>
      <p:ext uri="{BB962C8B-B14F-4D97-AF65-F5344CB8AC3E}">
        <p14:creationId xmlns:p14="http://schemas.microsoft.com/office/powerpoint/2010/main" val="294672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2C81-AC90-1AC6-508A-B4E2DEC1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66DBF-9FC6-E2D6-01A5-CEF9BD83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676"/>
            <a:ext cx="4996543" cy="5471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23770-A774-FF49-51B1-FB2BD5B8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43" y="1386676"/>
            <a:ext cx="5845628" cy="2368895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AC5ECDA2-D4D5-FF0B-EA80-8603E4CF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42" y="4049486"/>
            <a:ext cx="5704115" cy="267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C112-5F37-4900-F6EE-99FBA245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D37B-07EE-30CD-279B-1987F17C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2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Overall Performance:</a:t>
            </a:r>
          </a:p>
          <a:p>
            <a:pPr lvl="1"/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Accuracy: 50.76%, indicating the model correctly predicts flight delays about half the time. This relatively low accuracy suggests room for improvement.</a:t>
            </a: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Class-Specific Performance:</a:t>
            </a:r>
          </a:p>
          <a:p>
            <a:pPr lvl="1"/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Precision for class 0 (non-delayed flights): 58%, meaning when the model predicts a flight as on-time, it's correct 58% of the time.</a:t>
            </a:r>
          </a:p>
          <a:p>
            <a:pPr lvl="1"/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Recall for class 0: 27%, indicating the model correctly identifies only 27% of actual non-delayed flights.</a:t>
            </a:r>
          </a:p>
          <a:p>
            <a:pPr lvl="1"/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Precision for class 1 (delayed flights): 48%, meaning when the model predicts a delay, it's correct 48% of the time.</a:t>
            </a:r>
          </a:p>
          <a:p>
            <a:pPr lvl="1"/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Recall for class 1: 78%, indicating the model correctly identifies 78% of actual delayed flights.</a:t>
            </a:r>
          </a:p>
          <a:p>
            <a:r>
              <a:rPr lang="en-US" sz="2200" dirty="0">
                <a:latin typeface="Google Sans"/>
              </a:rPr>
              <a:t>Pros and Cons:</a:t>
            </a:r>
          </a:p>
          <a:p>
            <a:pPr lvl="1"/>
            <a:r>
              <a:rPr lang="en-US" sz="1800" dirty="0">
                <a:latin typeface="Google Sans"/>
              </a:rPr>
              <a:t>High recall for delayed flights (78%): This shows the model excels at identifying flights that actually arrive late, which is directly aligned with the given goal. This is a positive aspect of the model's performance.</a:t>
            </a:r>
          </a:p>
          <a:p>
            <a:pPr lvl="1"/>
            <a:r>
              <a:rPr lang="en-US" sz="1800" dirty="0">
                <a:latin typeface="Google Sans"/>
              </a:rPr>
              <a:t>Low recall for on-time flights (27%): However, the model struggles to correctly identify flights that arrive on time. This is a significant drawback, as it misses a large portion of the target class (potentially on-time flights that could benefit from proactive interventions).</a:t>
            </a:r>
          </a:p>
        </p:txBody>
      </p:sp>
    </p:spTree>
    <p:extLst>
      <p:ext uri="{BB962C8B-B14F-4D97-AF65-F5344CB8AC3E}">
        <p14:creationId xmlns:p14="http://schemas.microsoft.com/office/powerpoint/2010/main" val="370393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ADBB8-1C83-DA18-D5F7-B52F19F8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E895F9E-0D2D-B751-1689-C24F353A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299" y="2633472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EE285D5-8110-4AE6-AF36-F83E457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68CA3-FE49-E12D-2F0C-78C9A600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64408"/>
            <a:ext cx="4399872" cy="1642533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5780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2DA0-BD68-5B52-8D20-F992D224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" y="2741264"/>
            <a:ext cx="3661629" cy="1076823"/>
          </a:xfrm>
        </p:spPr>
        <p:txBody>
          <a:bodyPr>
            <a:normAutofit/>
          </a:bodyPr>
          <a:lstStyle/>
          <a:p>
            <a:r>
              <a:rPr lang="en-US" sz="2200" dirty="0"/>
              <a:t>Data Preprocessing</a:t>
            </a:r>
          </a:p>
          <a:p>
            <a:r>
              <a:rPr lang="en-US" sz="2200" dirty="0"/>
              <a:t>Exploratory Data Analysis</a:t>
            </a:r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8861322-1CCC-209C-E99B-CD8E93592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561" b="-1"/>
          <a:stretch/>
        </p:blipFill>
        <p:spPr>
          <a:xfrm>
            <a:off x="8172341" y="4080054"/>
            <a:ext cx="4012283" cy="2777945"/>
          </a:xfrm>
          <a:custGeom>
            <a:avLst/>
            <a:gdLst/>
            <a:ahLst/>
            <a:cxnLst/>
            <a:rect l="l" t="t" r="r" b="b"/>
            <a:pathLst>
              <a:path w="3434858" h="2084130">
                <a:moveTo>
                  <a:pt x="1225971" y="1141"/>
                </a:moveTo>
                <a:cubicBezTo>
                  <a:pt x="1283624" y="3345"/>
                  <a:pt x="1341187" y="8746"/>
                  <a:pt x="1398467" y="17334"/>
                </a:cubicBezTo>
                <a:cubicBezTo>
                  <a:pt x="1484331" y="31639"/>
                  <a:pt x="1570921" y="22789"/>
                  <a:pt x="1657200" y="16728"/>
                </a:cubicBezTo>
                <a:cubicBezTo>
                  <a:pt x="1761649" y="9334"/>
                  <a:pt x="1865993" y="5334"/>
                  <a:pt x="1970648" y="17456"/>
                </a:cubicBezTo>
                <a:cubicBezTo>
                  <a:pt x="2045091" y="26183"/>
                  <a:pt x="2119948" y="18061"/>
                  <a:pt x="2194600" y="13213"/>
                </a:cubicBezTo>
                <a:cubicBezTo>
                  <a:pt x="2272509" y="6910"/>
                  <a:pt x="2350711" y="6910"/>
                  <a:pt x="2428622" y="13213"/>
                </a:cubicBezTo>
                <a:cubicBezTo>
                  <a:pt x="2499846" y="19540"/>
                  <a:pt x="2571412" y="18037"/>
                  <a:pt x="2642398" y="8727"/>
                </a:cubicBezTo>
                <a:cubicBezTo>
                  <a:pt x="2725458" y="-1455"/>
                  <a:pt x="2808518" y="6424"/>
                  <a:pt x="2891579" y="13819"/>
                </a:cubicBezTo>
                <a:cubicBezTo>
                  <a:pt x="3037765" y="27031"/>
                  <a:pt x="3183847" y="21092"/>
                  <a:pt x="3329721" y="11394"/>
                </a:cubicBezTo>
                <a:lnTo>
                  <a:pt x="3422995" y="10092"/>
                </a:lnTo>
                <a:lnTo>
                  <a:pt x="3423106" y="30386"/>
                </a:lnTo>
                <a:cubicBezTo>
                  <a:pt x="3435867" y="237971"/>
                  <a:pt x="3438238" y="446198"/>
                  <a:pt x="3430208" y="654090"/>
                </a:cubicBezTo>
                <a:cubicBezTo>
                  <a:pt x="3423106" y="827990"/>
                  <a:pt x="3429304" y="1002474"/>
                  <a:pt x="3417295" y="1176228"/>
                </a:cubicBezTo>
                <a:cubicBezTo>
                  <a:pt x="3411355" y="1261425"/>
                  <a:pt x="3404770" y="1348083"/>
                  <a:pt x="3419490" y="1431526"/>
                </a:cubicBezTo>
                <a:cubicBezTo>
                  <a:pt x="3444413" y="1572253"/>
                  <a:pt x="3430724" y="1710643"/>
                  <a:pt x="3415229" y="1849910"/>
                </a:cubicBezTo>
                <a:cubicBezTo>
                  <a:pt x="3410101" y="1894678"/>
                  <a:pt x="3408864" y="1939801"/>
                  <a:pt x="3411481" y="1984635"/>
                </a:cubicBezTo>
                <a:lnTo>
                  <a:pt x="3420281" y="2045052"/>
                </a:lnTo>
                <a:lnTo>
                  <a:pt x="3334389" y="2032837"/>
                </a:lnTo>
                <a:cubicBezTo>
                  <a:pt x="3297879" y="2029644"/>
                  <a:pt x="3261227" y="2028419"/>
                  <a:pt x="3224622" y="2029160"/>
                </a:cubicBezTo>
                <a:cubicBezTo>
                  <a:pt x="3151412" y="2030641"/>
                  <a:pt x="3078391" y="2039983"/>
                  <a:pt x="3007079" y="2057157"/>
                </a:cubicBezTo>
                <a:cubicBezTo>
                  <a:pt x="2872697" y="2088306"/>
                  <a:pt x="2737925" y="2094750"/>
                  <a:pt x="2602371" y="2064436"/>
                </a:cubicBezTo>
                <a:cubicBezTo>
                  <a:pt x="2476389" y="2035818"/>
                  <a:pt x="2344507" y="2037215"/>
                  <a:pt x="2219280" y="2068494"/>
                </a:cubicBezTo>
                <a:cubicBezTo>
                  <a:pt x="2186857" y="2075416"/>
                  <a:pt x="2153821" y="2079653"/>
                  <a:pt x="2120577" y="2081145"/>
                </a:cubicBezTo>
                <a:cubicBezTo>
                  <a:pt x="1999217" y="2090573"/>
                  <a:pt x="1879549" y="2074701"/>
                  <a:pt x="1759622" y="2061453"/>
                </a:cubicBezTo>
                <a:cubicBezTo>
                  <a:pt x="1683186" y="2052622"/>
                  <a:pt x="1605969" y="2039136"/>
                  <a:pt x="1530313" y="2061453"/>
                </a:cubicBezTo>
                <a:cubicBezTo>
                  <a:pt x="1477590" y="2076742"/>
                  <a:pt x="1421623" y="2080142"/>
                  <a:pt x="1367155" y="2071358"/>
                </a:cubicBezTo>
                <a:cubicBezTo>
                  <a:pt x="1270484" y="2056548"/>
                  <a:pt x="1172107" y="2053457"/>
                  <a:pt x="1074563" y="2062169"/>
                </a:cubicBezTo>
                <a:cubicBezTo>
                  <a:pt x="1010251" y="2067921"/>
                  <a:pt x="945429" y="2067038"/>
                  <a:pt x="881325" y="2059543"/>
                </a:cubicBezTo>
                <a:cubicBezTo>
                  <a:pt x="795121" y="2049639"/>
                  <a:pt x="707357" y="2034243"/>
                  <a:pt x="620895" y="2052980"/>
                </a:cubicBezTo>
                <a:cubicBezTo>
                  <a:pt x="483518" y="2082816"/>
                  <a:pt x="346272" y="2076848"/>
                  <a:pt x="207854" y="2064914"/>
                </a:cubicBezTo>
                <a:cubicBezTo>
                  <a:pt x="156354" y="2060439"/>
                  <a:pt x="104562" y="2055725"/>
                  <a:pt x="52622" y="2054367"/>
                </a:cubicBezTo>
                <a:lnTo>
                  <a:pt x="12047" y="2054851"/>
                </a:lnTo>
                <a:lnTo>
                  <a:pt x="2957" y="1815310"/>
                </a:lnTo>
                <a:cubicBezTo>
                  <a:pt x="-270" y="1732929"/>
                  <a:pt x="-1846" y="1650548"/>
                  <a:pt x="3487" y="1568139"/>
                </a:cubicBezTo>
                <a:cubicBezTo>
                  <a:pt x="12457" y="1429500"/>
                  <a:pt x="20094" y="1290971"/>
                  <a:pt x="12700" y="1152224"/>
                </a:cubicBezTo>
                <a:cubicBezTo>
                  <a:pt x="7675" y="1076879"/>
                  <a:pt x="5703" y="1001421"/>
                  <a:pt x="6775" y="925999"/>
                </a:cubicBezTo>
                <a:lnTo>
                  <a:pt x="11863" y="832882"/>
                </a:lnTo>
                <a:lnTo>
                  <a:pt x="20970" y="766654"/>
                </a:lnTo>
                <a:lnTo>
                  <a:pt x="24654" y="677192"/>
                </a:lnTo>
                <a:lnTo>
                  <a:pt x="25185" y="676317"/>
                </a:lnTo>
                <a:lnTo>
                  <a:pt x="25185" y="665409"/>
                </a:lnTo>
                <a:lnTo>
                  <a:pt x="24741" y="664535"/>
                </a:lnTo>
                <a:lnTo>
                  <a:pt x="20970" y="572951"/>
                </a:lnTo>
                <a:lnTo>
                  <a:pt x="18150" y="552445"/>
                </a:lnTo>
                <a:lnTo>
                  <a:pt x="15972" y="515645"/>
                </a:lnTo>
                <a:cubicBezTo>
                  <a:pt x="2990" y="410624"/>
                  <a:pt x="-416" y="304831"/>
                  <a:pt x="5790" y="199319"/>
                </a:cubicBezTo>
                <a:lnTo>
                  <a:pt x="13901" y="9025"/>
                </a:lnTo>
                <a:lnTo>
                  <a:pt x="109477" y="8001"/>
                </a:lnTo>
                <a:cubicBezTo>
                  <a:pt x="187346" y="8970"/>
                  <a:pt x="265007" y="27152"/>
                  <a:pt x="343084" y="23759"/>
                </a:cubicBezTo>
                <a:cubicBezTo>
                  <a:pt x="579702" y="13819"/>
                  <a:pt x="816423" y="17092"/>
                  <a:pt x="1052937" y="4121"/>
                </a:cubicBezTo>
                <a:cubicBezTo>
                  <a:pt x="1110576" y="-73"/>
                  <a:pt x="1168318" y="-1064"/>
                  <a:pt x="1225971" y="1141"/>
                </a:cubicBez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50D394-77C7-4F8B-5375-5240E9D8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69" y="0"/>
            <a:ext cx="4012283" cy="41093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55435F-69BA-4959-93A3-13251E640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84" y="0"/>
            <a:ext cx="3661629" cy="41093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2F7364-D805-4C06-0534-B3B97C1E1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040" y="4080055"/>
            <a:ext cx="3661629" cy="27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EE285D5-8110-4AE6-AF36-F83E457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68CA3-FE49-E12D-2F0C-78C9A600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64408"/>
            <a:ext cx="4399872" cy="1642533"/>
          </a:xfrm>
        </p:spPr>
        <p:txBody>
          <a:bodyPr anchor="b"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5780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2DA0-BD68-5B52-8D20-F992D224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90" y="2741264"/>
            <a:ext cx="4110462" cy="1094365"/>
          </a:xfrm>
        </p:spPr>
        <p:txBody>
          <a:bodyPr>
            <a:normAutofit/>
          </a:bodyPr>
          <a:lstStyle/>
          <a:p>
            <a:r>
              <a:rPr lang="en-US" sz="2200" dirty="0"/>
              <a:t>Constructing Meta Variables</a:t>
            </a:r>
          </a:p>
          <a:p>
            <a:r>
              <a:rPr lang="en-US" sz="2200" dirty="0"/>
              <a:t>Feature Engineering</a:t>
            </a:r>
          </a:p>
          <a:p>
            <a:endParaRPr lang="en-US" sz="2200" dirty="0"/>
          </a:p>
          <a:p>
            <a:pPr lvl="1"/>
            <a:endParaRPr lang="en-US" sz="1800" dirty="0"/>
          </a:p>
          <a:p>
            <a:endParaRPr lang="en-US" sz="2600" dirty="0"/>
          </a:p>
          <a:p>
            <a:pPr lvl="1"/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286920-4440-D9C8-19B2-A8E43466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0"/>
            <a:ext cx="5748995" cy="3482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ADA4E1-AD6E-9ABD-7992-D11D4AE1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43" y="3482571"/>
            <a:ext cx="5769102" cy="1318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4C3DAC-CAE6-1494-954A-719AAC15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4800600"/>
            <a:ext cx="574899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EE285D5-8110-4AE6-AF36-F83E457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68CA3-FE49-E12D-2F0C-78C9A600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64408"/>
            <a:ext cx="4399872" cy="1642533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  <a:endParaRPr lang="en-US" sz="5400" dirty="0"/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5780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2DA0-BD68-5B52-8D20-F992D224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16" y="2571349"/>
            <a:ext cx="4404039" cy="2179712"/>
          </a:xfrm>
        </p:spPr>
        <p:txBody>
          <a:bodyPr>
            <a:normAutofit/>
          </a:bodyPr>
          <a:lstStyle/>
          <a:p>
            <a:r>
              <a:rPr lang="en-US" sz="2200" dirty="0"/>
              <a:t>Handling Imbalanced Data </a:t>
            </a:r>
          </a:p>
          <a:p>
            <a:r>
              <a:rPr lang="en-US" sz="2200" dirty="0"/>
              <a:t>Model Development and Testing:</a:t>
            </a:r>
          </a:p>
          <a:p>
            <a:r>
              <a:rPr lang="en-US" sz="2200" dirty="0"/>
              <a:t>Result Analysis 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47CDE-366F-09EB-5F20-99FCDF3D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82571"/>
            <a:ext cx="6072845" cy="3375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33365B-F512-6880-2A1B-4696189C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430"/>
            <a:ext cx="6072845" cy="38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57AFC-F03A-BF35-DCAC-2F63A83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B93621-8E78-9D98-6197-CB95EB110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 dirty="0"/>
              <a:t>Check for Duplicates</a:t>
            </a:r>
          </a:p>
          <a:p>
            <a:r>
              <a:rPr lang="en-US" sz="1700" dirty="0"/>
              <a:t>Handle missing values</a:t>
            </a:r>
          </a:p>
          <a:p>
            <a:pPr lvl="1"/>
            <a:r>
              <a:rPr lang="en-US" sz="1700" dirty="0"/>
              <a:t>Mean and Median Imputation</a:t>
            </a:r>
          </a:p>
          <a:p>
            <a:pPr lvl="1"/>
            <a:r>
              <a:rPr lang="en-US" sz="1700" dirty="0"/>
              <a:t>Value Imputation</a:t>
            </a:r>
          </a:p>
          <a:p>
            <a:r>
              <a:rPr lang="en-US" sz="1700" dirty="0"/>
              <a:t>Outlier Treatment</a:t>
            </a:r>
          </a:p>
          <a:p>
            <a:pPr lvl="1"/>
            <a:r>
              <a:rPr lang="en-US" sz="1700" dirty="0"/>
              <a:t>IQR Treatment</a:t>
            </a:r>
          </a:p>
          <a:p>
            <a:pPr lvl="1"/>
            <a:r>
              <a:rPr lang="en-US" sz="1700" dirty="0"/>
              <a:t>Z Score Treatment</a:t>
            </a:r>
          </a:p>
          <a:p>
            <a:r>
              <a:rPr lang="en-US" sz="1700" dirty="0"/>
              <a:t>Data Type conversions</a:t>
            </a:r>
          </a:p>
          <a:p>
            <a:r>
              <a:rPr lang="en-US" sz="1700" dirty="0"/>
              <a:t>Categorical Encoding</a:t>
            </a:r>
          </a:p>
          <a:p>
            <a:pPr lvl="1"/>
            <a:r>
              <a:rPr lang="en-US" sz="1700" dirty="0"/>
              <a:t>Dummy Encoding</a:t>
            </a:r>
          </a:p>
          <a:p>
            <a:pPr lvl="1"/>
            <a:r>
              <a:rPr lang="en-US" sz="1700" dirty="0"/>
              <a:t>Target Encoding</a:t>
            </a:r>
          </a:p>
          <a:p>
            <a:r>
              <a:rPr lang="en-US" sz="1700" dirty="0"/>
              <a:t>Data Scaling</a:t>
            </a:r>
          </a:p>
          <a:p>
            <a:pPr lvl="1"/>
            <a:r>
              <a:rPr lang="en-US" sz="1700" dirty="0"/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24206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A30DD-27E7-4475-2784-D738DE3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Exploratory Data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039534-4E95-DF0C-DFBA-080FB2D22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31043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17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96297E-528F-421F-3407-46969CC080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3931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B29BF-23D1-F66B-DF47-C90E17F1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71" y="0"/>
            <a:ext cx="5866827" cy="33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E20CDD-D1FE-65B1-DE7F-F924B053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8061"/>
            <a:ext cx="6393181" cy="33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976D6-91CA-49FE-D2C8-2BA75B0B60F9}"/>
              </a:ext>
            </a:extLst>
          </p:cNvPr>
          <p:cNvSpPr txBox="1"/>
          <p:nvPr/>
        </p:nvSpPr>
        <p:spPr>
          <a:xfrm>
            <a:off x="7001160" y="3707368"/>
            <a:ext cx="5190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Carrier EDA Analysis:</a:t>
            </a:r>
          </a:p>
          <a:p>
            <a:pPr marL="342900" indent="-342900">
              <a:buAutoNum type="arabicPeriod"/>
            </a:pPr>
            <a:r>
              <a:rPr lang="en-US" dirty="0"/>
              <a:t>Highest Percentage of Delayed Flights: F9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Percentage of Delayed Flights: OO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Highest Total Number of Flights: UA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Total Number of Flights:  OO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Highest Total Number of flights Delayed:B6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Total Number of flights Delayed: OO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6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F4D7B50-5C19-67DC-709D-77D3C4AD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93182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93AF16-037A-6368-9BC1-8FBB6A1C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2" y="0"/>
            <a:ext cx="5798818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>
            <a:extLst>
              <a:ext uri="{FF2B5EF4-FFF2-40B4-BE49-F238E27FC236}">
                <a16:creationId xmlns:a16="http://schemas.microsoft.com/office/drawing/2014/main" id="{DE9EC0A3-812F-546E-7250-63015F3A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9975"/>
            <a:ext cx="6393181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1C563-F887-D30B-0142-71374B54ADA8}"/>
              </a:ext>
            </a:extLst>
          </p:cNvPr>
          <p:cNvSpPr txBox="1"/>
          <p:nvPr/>
        </p:nvSpPr>
        <p:spPr>
          <a:xfrm>
            <a:off x="7001160" y="3707368"/>
            <a:ext cx="5190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Carrier EDA Analysis:</a:t>
            </a:r>
          </a:p>
          <a:p>
            <a:pPr marL="342900" indent="-342900">
              <a:buAutoNum type="arabicPeriod"/>
            </a:pPr>
            <a:r>
              <a:rPr lang="en-US" dirty="0"/>
              <a:t>Highest Average Arrival Delay: F9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Average Arrival Delay : HA</a:t>
            </a:r>
          </a:p>
          <a:p>
            <a:pPr marL="342900" indent="-342900">
              <a:buAutoNum type="arabicPeriod"/>
            </a:pPr>
            <a:r>
              <a:rPr lang="en-US" dirty="0"/>
              <a:t>Highest Average Departure Delay: WN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Average Departure Delay : OO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Highest Destination Count: EV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Lowest Destination Count: HA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4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2053</Words>
  <Application>Microsoft Office PowerPoint</Application>
  <PresentationFormat>Widescreen</PresentationFormat>
  <Paragraphs>392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Google Sans</vt:lpstr>
      <vt:lpstr>Söhne</vt:lpstr>
      <vt:lpstr>Office Theme</vt:lpstr>
      <vt:lpstr>Predictive Model for Flight Delays</vt:lpstr>
      <vt:lpstr>Introduction</vt:lpstr>
      <vt:lpstr>Agenda</vt:lpstr>
      <vt:lpstr>Agenda</vt:lpstr>
      <vt:lpstr>Agenda</vt:lpstr>
      <vt:lpstr>Data Preprocessing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Constructing Meta Variables</vt:lpstr>
      <vt:lpstr>Constructing Meta Variables</vt:lpstr>
      <vt:lpstr>Feature Engineering </vt:lpstr>
      <vt:lpstr>Feature Engineering –Imbalanced Data</vt:lpstr>
      <vt:lpstr>Feature Engineering –Balanced Data</vt:lpstr>
      <vt:lpstr>Handle Imbalance data</vt:lpstr>
      <vt:lpstr>Model Training on Balanced and Imbalanced Data</vt:lpstr>
      <vt:lpstr>Model Training on Balanced and Imbalanced Data –MLP Neural Network</vt:lpstr>
      <vt:lpstr>Best Performing Model</vt:lpstr>
      <vt:lpstr>Testing on Test Data Set</vt:lpstr>
      <vt:lpstr>Test Data Results</vt:lpstr>
      <vt:lpstr>Test Result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Flight Delays</dc:title>
  <dc:creator>Ranganath Shankar Rao</dc:creator>
  <cp:lastModifiedBy>Ranganath Shankar Rao</cp:lastModifiedBy>
  <cp:revision>14</cp:revision>
  <dcterms:created xsi:type="dcterms:W3CDTF">2024-01-08T13:20:39Z</dcterms:created>
  <dcterms:modified xsi:type="dcterms:W3CDTF">2024-01-08T22:23:10Z</dcterms:modified>
</cp:coreProperties>
</file>