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733" r:id="rId2"/>
    <p:sldMasterId id="2147483716" r:id="rId3"/>
  </p:sldMasterIdLst>
  <p:notesMasterIdLst>
    <p:notesMasterId r:id="rId72"/>
  </p:notesMasterIdLst>
  <p:handoutMasterIdLst>
    <p:handoutMasterId r:id="rId73"/>
  </p:handoutMasterIdLst>
  <p:sldIdLst>
    <p:sldId id="256" r:id="rId4"/>
    <p:sldId id="533" r:id="rId5"/>
    <p:sldId id="520" r:id="rId6"/>
    <p:sldId id="534" r:id="rId7"/>
    <p:sldId id="535" r:id="rId8"/>
    <p:sldId id="536" r:id="rId9"/>
    <p:sldId id="537" r:id="rId10"/>
    <p:sldId id="538" r:id="rId11"/>
    <p:sldId id="541" r:id="rId12"/>
    <p:sldId id="539" r:id="rId13"/>
    <p:sldId id="540" r:id="rId14"/>
    <p:sldId id="525" r:id="rId15"/>
    <p:sldId id="526" r:id="rId16"/>
    <p:sldId id="532" r:id="rId17"/>
    <p:sldId id="542" r:id="rId18"/>
    <p:sldId id="543" r:id="rId19"/>
    <p:sldId id="492" r:id="rId20"/>
    <p:sldId id="518" r:id="rId21"/>
    <p:sldId id="519" r:id="rId22"/>
    <p:sldId id="517" r:id="rId23"/>
    <p:sldId id="544" r:id="rId24"/>
    <p:sldId id="498" r:id="rId25"/>
    <p:sldId id="545" r:id="rId26"/>
    <p:sldId id="546" r:id="rId27"/>
    <p:sldId id="502" r:id="rId28"/>
    <p:sldId id="547" r:id="rId29"/>
    <p:sldId id="548" r:id="rId30"/>
    <p:sldId id="549" r:id="rId31"/>
    <p:sldId id="550" r:id="rId32"/>
    <p:sldId id="563" r:id="rId33"/>
    <p:sldId id="503" r:id="rId34"/>
    <p:sldId id="528" r:id="rId35"/>
    <p:sldId id="530" r:id="rId36"/>
    <p:sldId id="531" r:id="rId37"/>
    <p:sldId id="504" r:id="rId38"/>
    <p:sldId id="505" r:id="rId39"/>
    <p:sldId id="507" r:id="rId40"/>
    <p:sldId id="551" r:id="rId41"/>
    <p:sldId id="552" r:id="rId42"/>
    <p:sldId id="553" r:id="rId43"/>
    <p:sldId id="554" r:id="rId44"/>
    <p:sldId id="555" r:id="rId45"/>
    <p:sldId id="556" r:id="rId46"/>
    <p:sldId id="557" r:id="rId47"/>
    <p:sldId id="558" r:id="rId48"/>
    <p:sldId id="559" r:id="rId49"/>
    <p:sldId id="560" r:id="rId50"/>
    <p:sldId id="561" r:id="rId51"/>
    <p:sldId id="562" r:id="rId52"/>
    <p:sldId id="564" r:id="rId53"/>
    <p:sldId id="565" r:id="rId54"/>
    <p:sldId id="566" r:id="rId55"/>
    <p:sldId id="567" r:id="rId56"/>
    <p:sldId id="568" r:id="rId57"/>
    <p:sldId id="569" r:id="rId58"/>
    <p:sldId id="570" r:id="rId59"/>
    <p:sldId id="571" r:id="rId60"/>
    <p:sldId id="572" r:id="rId61"/>
    <p:sldId id="574" r:id="rId62"/>
    <p:sldId id="573" r:id="rId63"/>
    <p:sldId id="575" r:id="rId64"/>
    <p:sldId id="576" r:id="rId65"/>
    <p:sldId id="514" r:id="rId66"/>
    <p:sldId id="515" r:id="rId67"/>
    <p:sldId id="516" r:id="rId68"/>
    <p:sldId id="522" r:id="rId69"/>
    <p:sldId id="523" r:id="rId70"/>
    <p:sldId id="462" r:id="rId71"/>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4FB9F"/>
    <a:srgbClr val="000099"/>
    <a:srgbClr val="003399"/>
    <a:srgbClr val="7B1F5A"/>
    <a:srgbClr val="0D0163"/>
    <a:srgbClr val="634001"/>
    <a:srgbClr val="FCA304"/>
    <a:srgbClr val="CC6600"/>
    <a:srgbClr val="000000"/>
    <a:srgbClr val="B2B2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80284" autoAdjust="0"/>
  </p:normalViewPr>
  <p:slideViewPr>
    <p:cSldViewPr snapToGrid="0">
      <p:cViewPr varScale="1">
        <p:scale>
          <a:sx n="115" d="100"/>
          <a:sy n="115" d="100"/>
        </p:scale>
        <p:origin x="-152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0" d="100"/>
          <a:sy n="40" d="100"/>
        </p:scale>
        <p:origin x="-1488" y="-96"/>
      </p:cViewPr>
      <p:guideLst>
        <p:guide orient="horz" pos="3127"/>
        <p:guide pos="214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48D18-9C89-4C7D-8439-4B87C21BCD74}" type="doc">
      <dgm:prSet loTypeId="urn:microsoft.com/office/officeart/2005/8/layout/orgChart1" loCatId="hierarchy" qsTypeId="urn:microsoft.com/office/officeart/2005/8/quickstyle/3d2" qsCatId="3D" csTypeId="urn:microsoft.com/office/officeart/2005/8/colors/accent6_1" csCatId="accent6" phldr="1"/>
      <dgm:spPr/>
      <dgm:t>
        <a:bodyPr/>
        <a:lstStyle/>
        <a:p>
          <a:endParaRPr lang="ms-MY"/>
        </a:p>
      </dgm:t>
    </dgm:pt>
    <dgm:pt modelId="{1C2DD83C-CCCC-495E-8BAB-B1B51AA823A1}">
      <dgm:prSet phldrT="[Text]" custT="1"/>
      <dgm:spPr/>
      <dgm:t>
        <a:bodyPr/>
        <a:lstStyle/>
        <a:p>
          <a:r>
            <a:rPr lang="en-US" sz="1600" dirty="0" smtClean="0"/>
            <a:t>ALB Types</a:t>
          </a:r>
          <a:endParaRPr lang="ms-MY" sz="1600" dirty="0"/>
        </a:p>
      </dgm:t>
    </dgm:pt>
    <dgm:pt modelId="{AB7DD177-EF61-4E15-86FE-6F74F95FFF6B}" type="parTrans" cxnId="{968A3D90-0A97-4ACD-98BB-61E9EE178F25}">
      <dgm:prSet/>
      <dgm:spPr/>
      <dgm:t>
        <a:bodyPr/>
        <a:lstStyle/>
        <a:p>
          <a:endParaRPr lang="ms-MY"/>
        </a:p>
      </dgm:t>
    </dgm:pt>
    <dgm:pt modelId="{D277ABB5-9B35-4E9C-B318-6F28A200B1E4}" type="sibTrans" cxnId="{968A3D90-0A97-4ACD-98BB-61E9EE178F25}">
      <dgm:prSet/>
      <dgm:spPr/>
      <dgm:t>
        <a:bodyPr/>
        <a:lstStyle/>
        <a:p>
          <a:endParaRPr lang="ms-MY"/>
        </a:p>
      </dgm:t>
    </dgm:pt>
    <dgm:pt modelId="{810DA4D8-1D7D-4629-9401-E1DD7716A170}">
      <dgm:prSet phldrT="[Text]" custT="1"/>
      <dgm:spPr/>
      <dgm:t>
        <a:bodyPr/>
        <a:lstStyle/>
        <a:p>
          <a:pPr algn="ctr"/>
          <a:r>
            <a:rPr lang="en-US" sz="1600" dirty="0" smtClean="0"/>
            <a:t>Model Type</a:t>
          </a:r>
          <a:r>
            <a:rPr lang="en-US" sz="1900" dirty="0" smtClean="0"/>
            <a:t>	</a:t>
          </a:r>
          <a:endParaRPr lang="ms-MY" sz="1900" dirty="0"/>
        </a:p>
      </dgm:t>
    </dgm:pt>
    <dgm:pt modelId="{A2A7ECB9-1209-472E-890C-1E8DD28E6F2F}" type="parTrans" cxnId="{DBFD494A-105F-4FD0-B90C-CD16DA2FA714}">
      <dgm:prSet/>
      <dgm:spPr/>
      <dgm:t>
        <a:bodyPr/>
        <a:lstStyle/>
        <a:p>
          <a:endParaRPr lang="ms-MY"/>
        </a:p>
      </dgm:t>
    </dgm:pt>
    <dgm:pt modelId="{3431B2E8-A2F3-44DF-8F0A-83942720B4A9}" type="sibTrans" cxnId="{DBFD494A-105F-4FD0-B90C-CD16DA2FA714}">
      <dgm:prSet/>
      <dgm:spPr/>
      <dgm:t>
        <a:bodyPr/>
        <a:lstStyle/>
        <a:p>
          <a:endParaRPr lang="ms-MY"/>
        </a:p>
      </dgm:t>
    </dgm:pt>
    <dgm:pt modelId="{12D2EEBB-64A6-463C-84BD-C960DCBB6FB1}">
      <dgm:prSet phldrT="[Text]" custT="1"/>
      <dgm:spPr/>
      <dgm:t>
        <a:bodyPr/>
        <a:lstStyle/>
        <a:p>
          <a:r>
            <a:rPr lang="en-US" sz="1600" dirty="0" smtClean="0"/>
            <a:t>Single Model	</a:t>
          </a:r>
          <a:endParaRPr lang="ms-MY" sz="1600" dirty="0"/>
        </a:p>
      </dgm:t>
    </dgm:pt>
    <dgm:pt modelId="{20B78968-DF5E-4D56-AD29-78B4873EAD9B}" type="parTrans" cxnId="{D94966E5-567B-4C32-B7CC-8FBE087E6DE6}">
      <dgm:prSet/>
      <dgm:spPr/>
      <dgm:t>
        <a:bodyPr/>
        <a:lstStyle/>
        <a:p>
          <a:endParaRPr lang="ms-MY"/>
        </a:p>
      </dgm:t>
    </dgm:pt>
    <dgm:pt modelId="{E78AB4B7-E208-43DE-8E85-058B9C44DC8B}" type="sibTrans" cxnId="{D94966E5-567B-4C32-B7CC-8FBE087E6DE6}">
      <dgm:prSet/>
      <dgm:spPr/>
      <dgm:t>
        <a:bodyPr/>
        <a:lstStyle/>
        <a:p>
          <a:endParaRPr lang="ms-MY"/>
        </a:p>
      </dgm:t>
    </dgm:pt>
    <dgm:pt modelId="{EB29A0E6-A7A9-49DD-815D-D89329734733}">
      <dgm:prSet phldrT="[Text]" custT="1"/>
      <dgm:spPr/>
      <dgm:t>
        <a:bodyPr/>
        <a:lstStyle/>
        <a:p>
          <a:r>
            <a:rPr lang="en-US" sz="1600" dirty="0" smtClean="0"/>
            <a:t>Multi Model</a:t>
          </a:r>
          <a:r>
            <a:rPr lang="en-US" sz="1900" dirty="0" smtClean="0"/>
            <a:t>	 </a:t>
          </a:r>
          <a:endParaRPr lang="ms-MY" sz="1900" dirty="0"/>
        </a:p>
      </dgm:t>
    </dgm:pt>
    <dgm:pt modelId="{D363C134-F250-4745-98D6-79DB3D89A82E}" type="parTrans" cxnId="{9EC44E8D-CD31-4070-B615-74A4A78F21C1}">
      <dgm:prSet/>
      <dgm:spPr/>
      <dgm:t>
        <a:bodyPr/>
        <a:lstStyle/>
        <a:p>
          <a:endParaRPr lang="ms-MY"/>
        </a:p>
      </dgm:t>
    </dgm:pt>
    <dgm:pt modelId="{F5A4BABD-A98B-499C-BD1D-3F586630E7FA}" type="sibTrans" cxnId="{9EC44E8D-CD31-4070-B615-74A4A78F21C1}">
      <dgm:prSet/>
      <dgm:spPr/>
      <dgm:t>
        <a:bodyPr/>
        <a:lstStyle/>
        <a:p>
          <a:endParaRPr lang="ms-MY"/>
        </a:p>
      </dgm:t>
    </dgm:pt>
    <dgm:pt modelId="{9710F135-0DBA-4EB9-AC31-04FFC39BBE72}">
      <dgm:prSet phldrT="[Text]" custT="1"/>
      <dgm:spPr/>
      <dgm:t>
        <a:bodyPr/>
        <a:lstStyle/>
        <a:p>
          <a:r>
            <a:rPr lang="en-US" sz="1600" dirty="0" smtClean="0"/>
            <a:t>Problem Structure</a:t>
          </a:r>
          <a:endParaRPr lang="ms-MY" sz="1600" dirty="0"/>
        </a:p>
      </dgm:t>
    </dgm:pt>
    <dgm:pt modelId="{400610FF-DE91-446E-8C3F-0077392C9878}" type="parTrans" cxnId="{92232A55-2F3E-467C-B072-0B003EE96CC1}">
      <dgm:prSet/>
      <dgm:spPr/>
      <dgm:t>
        <a:bodyPr/>
        <a:lstStyle/>
        <a:p>
          <a:endParaRPr lang="ms-MY"/>
        </a:p>
      </dgm:t>
    </dgm:pt>
    <dgm:pt modelId="{5AC3E4BF-01F0-4813-94F6-535C9BC55629}" type="sibTrans" cxnId="{92232A55-2F3E-467C-B072-0B003EE96CC1}">
      <dgm:prSet/>
      <dgm:spPr/>
      <dgm:t>
        <a:bodyPr/>
        <a:lstStyle/>
        <a:p>
          <a:endParaRPr lang="ms-MY"/>
        </a:p>
      </dgm:t>
    </dgm:pt>
    <dgm:pt modelId="{813A561D-EC2F-4047-AFA0-D0697D092798}">
      <dgm:prSet phldrT="[Text]" custT="1"/>
      <dgm:spPr/>
      <dgm:t>
        <a:bodyPr/>
        <a:lstStyle/>
        <a:p>
          <a:r>
            <a:rPr lang="en-US" sz="1600" dirty="0" smtClean="0"/>
            <a:t>Simple ALB </a:t>
          </a:r>
          <a:endParaRPr lang="ms-MY" sz="1600" dirty="0"/>
        </a:p>
      </dgm:t>
    </dgm:pt>
    <dgm:pt modelId="{1A04BB05-61DD-47E2-A0B6-0B8E7A09E59A}" type="parTrans" cxnId="{FB083874-A1AD-48D9-8219-F140581B0EA0}">
      <dgm:prSet/>
      <dgm:spPr/>
      <dgm:t>
        <a:bodyPr/>
        <a:lstStyle/>
        <a:p>
          <a:endParaRPr lang="ms-MY"/>
        </a:p>
      </dgm:t>
    </dgm:pt>
    <dgm:pt modelId="{2D96D5D7-D8AD-45E0-B7CD-CE28F73E45F8}" type="sibTrans" cxnId="{FB083874-A1AD-48D9-8219-F140581B0EA0}">
      <dgm:prSet/>
      <dgm:spPr/>
      <dgm:t>
        <a:bodyPr/>
        <a:lstStyle/>
        <a:p>
          <a:endParaRPr lang="ms-MY"/>
        </a:p>
      </dgm:t>
    </dgm:pt>
    <dgm:pt modelId="{B03AA9F1-E690-4625-A889-5C8E130437DE}">
      <dgm:prSet phldrT="[Text]" custT="1"/>
      <dgm:spPr/>
      <dgm:t>
        <a:bodyPr/>
        <a:lstStyle/>
        <a:p>
          <a:r>
            <a:rPr lang="en-US" sz="1600" dirty="0" smtClean="0"/>
            <a:t>Mixed Model </a:t>
          </a:r>
          <a:endParaRPr lang="ms-MY" sz="1600" dirty="0"/>
        </a:p>
      </dgm:t>
    </dgm:pt>
    <dgm:pt modelId="{1A06DBF9-A3C8-4E07-891B-1782085AF528}" type="parTrans" cxnId="{5AFDD0C4-3803-4F9D-9A76-FE0C72C6552E}">
      <dgm:prSet/>
      <dgm:spPr/>
      <dgm:t>
        <a:bodyPr/>
        <a:lstStyle/>
        <a:p>
          <a:endParaRPr lang="ms-MY"/>
        </a:p>
      </dgm:t>
    </dgm:pt>
    <dgm:pt modelId="{F58D09A7-B450-483E-815E-3CCEE4896CCF}" type="sibTrans" cxnId="{5AFDD0C4-3803-4F9D-9A76-FE0C72C6552E}">
      <dgm:prSet/>
      <dgm:spPr/>
      <dgm:t>
        <a:bodyPr/>
        <a:lstStyle/>
        <a:p>
          <a:endParaRPr lang="ms-MY"/>
        </a:p>
      </dgm:t>
    </dgm:pt>
    <dgm:pt modelId="{4562A607-AB08-4CF4-BCF8-1A22AFD3AF3D}">
      <dgm:prSet custT="1"/>
      <dgm:spPr/>
      <dgm:t>
        <a:bodyPr/>
        <a:lstStyle/>
        <a:p>
          <a:r>
            <a:rPr lang="en-US" sz="1600" dirty="0" smtClean="0"/>
            <a:t>SALB-I	</a:t>
          </a:r>
          <a:endParaRPr lang="ms-MY" sz="1600" dirty="0"/>
        </a:p>
      </dgm:t>
    </dgm:pt>
    <dgm:pt modelId="{1E445B7A-4CF0-45DC-9BC1-5E132FDF4E57}" type="parTrans" cxnId="{F89DAD42-B3B3-4AF8-A878-DF074C3E25C8}">
      <dgm:prSet/>
      <dgm:spPr/>
      <dgm:t>
        <a:bodyPr/>
        <a:lstStyle/>
        <a:p>
          <a:endParaRPr lang="ms-MY"/>
        </a:p>
      </dgm:t>
    </dgm:pt>
    <dgm:pt modelId="{A418ABA8-B4E9-46EE-A451-8B389AC2EB4E}" type="sibTrans" cxnId="{F89DAD42-B3B3-4AF8-A878-DF074C3E25C8}">
      <dgm:prSet/>
      <dgm:spPr/>
      <dgm:t>
        <a:bodyPr/>
        <a:lstStyle/>
        <a:p>
          <a:endParaRPr lang="ms-MY"/>
        </a:p>
      </dgm:t>
    </dgm:pt>
    <dgm:pt modelId="{324D4948-4233-45B2-8395-3AB31A412D9D}">
      <dgm:prSet custT="1"/>
      <dgm:spPr/>
      <dgm:t>
        <a:bodyPr/>
        <a:lstStyle/>
        <a:p>
          <a:r>
            <a:rPr lang="en-US" sz="1600" dirty="0" smtClean="0"/>
            <a:t>SALB-II</a:t>
          </a:r>
          <a:endParaRPr lang="ms-MY" sz="1600" dirty="0"/>
        </a:p>
      </dgm:t>
    </dgm:pt>
    <dgm:pt modelId="{2E84F9EB-3D09-4D29-BFA3-24847FBA4E89}" type="parTrans" cxnId="{5DE1C05A-D42C-4B3F-A9C6-AEA751B03505}">
      <dgm:prSet/>
      <dgm:spPr/>
      <dgm:t>
        <a:bodyPr/>
        <a:lstStyle/>
        <a:p>
          <a:endParaRPr lang="ms-MY"/>
        </a:p>
      </dgm:t>
    </dgm:pt>
    <dgm:pt modelId="{7A70D8FD-E7EA-4121-8226-5667433839B9}" type="sibTrans" cxnId="{5DE1C05A-D42C-4B3F-A9C6-AEA751B03505}">
      <dgm:prSet/>
      <dgm:spPr/>
      <dgm:t>
        <a:bodyPr/>
        <a:lstStyle/>
        <a:p>
          <a:endParaRPr lang="ms-MY"/>
        </a:p>
      </dgm:t>
    </dgm:pt>
    <dgm:pt modelId="{65989237-E599-4B7A-9887-255950DB9D71}">
      <dgm:prSet custT="1"/>
      <dgm:spPr/>
      <dgm:t>
        <a:bodyPr/>
        <a:lstStyle/>
        <a:p>
          <a:r>
            <a:rPr lang="en-US" sz="1600" dirty="0" smtClean="0"/>
            <a:t>General ALB</a:t>
          </a:r>
          <a:endParaRPr lang="ms-MY" sz="1600" dirty="0"/>
        </a:p>
      </dgm:t>
    </dgm:pt>
    <dgm:pt modelId="{C4ECD7E9-AEA8-4B86-8FFD-17C3BC6E284C}" type="parTrans" cxnId="{E1911F3A-A664-4882-8D74-A826AF82F17E}">
      <dgm:prSet/>
      <dgm:spPr/>
      <dgm:t>
        <a:bodyPr/>
        <a:lstStyle/>
        <a:p>
          <a:endParaRPr lang="ms-MY"/>
        </a:p>
      </dgm:t>
    </dgm:pt>
    <dgm:pt modelId="{0C96D895-9200-4645-8081-CA41C3C17B13}" type="sibTrans" cxnId="{E1911F3A-A664-4882-8D74-A826AF82F17E}">
      <dgm:prSet/>
      <dgm:spPr/>
      <dgm:t>
        <a:bodyPr/>
        <a:lstStyle/>
        <a:p>
          <a:endParaRPr lang="ms-MY"/>
        </a:p>
      </dgm:t>
    </dgm:pt>
    <dgm:pt modelId="{4B951230-AFDC-4F21-806A-B24D43B6E1E3}">
      <dgm:prSet custT="1"/>
      <dgm:spPr/>
      <dgm:t>
        <a:bodyPr/>
        <a:lstStyle/>
        <a:p>
          <a:r>
            <a:rPr lang="en-US" sz="1600" dirty="0" smtClean="0"/>
            <a:t>RALB</a:t>
          </a:r>
          <a:endParaRPr lang="en-US" sz="1600" dirty="0"/>
        </a:p>
      </dgm:t>
    </dgm:pt>
    <dgm:pt modelId="{1D97B30A-1C07-400E-A1EE-3D86A0B87094}" type="parTrans" cxnId="{4DE9C03D-E070-4BD5-A76E-082997EB6F34}">
      <dgm:prSet/>
      <dgm:spPr/>
      <dgm:t>
        <a:bodyPr/>
        <a:lstStyle/>
        <a:p>
          <a:endParaRPr lang="en-US"/>
        </a:p>
      </dgm:t>
    </dgm:pt>
    <dgm:pt modelId="{B516E3BA-489D-41BB-A325-5325FEC1B3A4}" type="sibTrans" cxnId="{4DE9C03D-E070-4BD5-A76E-082997EB6F34}">
      <dgm:prSet/>
      <dgm:spPr/>
      <dgm:t>
        <a:bodyPr/>
        <a:lstStyle/>
        <a:p>
          <a:endParaRPr lang="en-US"/>
        </a:p>
      </dgm:t>
    </dgm:pt>
    <dgm:pt modelId="{0202FA78-8C9A-4F6A-8A7D-5650E27A5B7B}">
      <dgm:prSet custT="1"/>
      <dgm:spPr/>
      <dgm:t>
        <a:bodyPr/>
        <a:lstStyle/>
        <a:p>
          <a:r>
            <a:rPr lang="en-US" sz="1600" dirty="0" smtClean="0"/>
            <a:t>FALB</a:t>
          </a:r>
          <a:endParaRPr lang="en-US" sz="1600" dirty="0"/>
        </a:p>
      </dgm:t>
    </dgm:pt>
    <dgm:pt modelId="{9C5B9496-CC47-401F-9646-2E795D6FCD55}" type="parTrans" cxnId="{FED5C1D1-C38D-4594-AA21-AC69F58FDEB0}">
      <dgm:prSet/>
      <dgm:spPr/>
      <dgm:t>
        <a:bodyPr/>
        <a:lstStyle/>
        <a:p>
          <a:endParaRPr lang="en-US"/>
        </a:p>
      </dgm:t>
    </dgm:pt>
    <dgm:pt modelId="{CE118795-93F9-44B0-9BBF-17F6A02BF44B}" type="sibTrans" cxnId="{FED5C1D1-C38D-4594-AA21-AC69F58FDEB0}">
      <dgm:prSet/>
      <dgm:spPr/>
      <dgm:t>
        <a:bodyPr/>
        <a:lstStyle/>
        <a:p>
          <a:endParaRPr lang="en-US"/>
        </a:p>
      </dgm:t>
    </dgm:pt>
    <dgm:pt modelId="{51D6A848-9D61-49AA-B822-9D8F45CB3636}" type="pres">
      <dgm:prSet presAssocID="{72648D18-9C89-4C7D-8439-4B87C21BCD74}" presName="hierChild1" presStyleCnt="0">
        <dgm:presLayoutVars>
          <dgm:orgChart val="1"/>
          <dgm:chPref val="1"/>
          <dgm:dir/>
          <dgm:animOne val="branch"/>
          <dgm:animLvl val="lvl"/>
          <dgm:resizeHandles/>
        </dgm:presLayoutVars>
      </dgm:prSet>
      <dgm:spPr/>
      <dgm:t>
        <a:bodyPr/>
        <a:lstStyle/>
        <a:p>
          <a:endParaRPr lang="ms-MY"/>
        </a:p>
      </dgm:t>
    </dgm:pt>
    <dgm:pt modelId="{7880461A-5390-41C2-8EA3-53769FFA8E0D}" type="pres">
      <dgm:prSet presAssocID="{1C2DD83C-CCCC-495E-8BAB-B1B51AA823A1}" presName="hierRoot1" presStyleCnt="0">
        <dgm:presLayoutVars>
          <dgm:hierBranch val="init"/>
        </dgm:presLayoutVars>
      </dgm:prSet>
      <dgm:spPr/>
      <dgm:t>
        <a:bodyPr/>
        <a:lstStyle/>
        <a:p>
          <a:endParaRPr lang="en-US"/>
        </a:p>
      </dgm:t>
    </dgm:pt>
    <dgm:pt modelId="{3CA8B01C-8F85-4314-9E02-03754478068E}" type="pres">
      <dgm:prSet presAssocID="{1C2DD83C-CCCC-495E-8BAB-B1B51AA823A1}" presName="rootComposite1" presStyleCnt="0"/>
      <dgm:spPr/>
      <dgm:t>
        <a:bodyPr/>
        <a:lstStyle/>
        <a:p>
          <a:endParaRPr lang="en-US"/>
        </a:p>
      </dgm:t>
    </dgm:pt>
    <dgm:pt modelId="{D56D5D9C-4F9E-450E-BA08-40DB5C207869}" type="pres">
      <dgm:prSet presAssocID="{1C2DD83C-CCCC-495E-8BAB-B1B51AA823A1}" presName="rootText1" presStyleLbl="node0" presStyleIdx="0" presStyleCnt="1" custScaleX="166675">
        <dgm:presLayoutVars>
          <dgm:chPref val="3"/>
        </dgm:presLayoutVars>
      </dgm:prSet>
      <dgm:spPr/>
      <dgm:t>
        <a:bodyPr/>
        <a:lstStyle/>
        <a:p>
          <a:endParaRPr lang="ms-MY"/>
        </a:p>
      </dgm:t>
    </dgm:pt>
    <dgm:pt modelId="{56BEAF9B-0153-4736-9AAC-2A08B9E56E9C}" type="pres">
      <dgm:prSet presAssocID="{1C2DD83C-CCCC-495E-8BAB-B1B51AA823A1}" presName="rootConnector1" presStyleLbl="node1" presStyleIdx="0" presStyleCnt="0"/>
      <dgm:spPr/>
      <dgm:t>
        <a:bodyPr/>
        <a:lstStyle/>
        <a:p>
          <a:endParaRPr lang="ms-MY"/>
        </a:p>
      </dgm:t>
    </dgm:pt>
    <dgm:pt modelId="{BFB92396-1721-4BD5-ACDE-E0A064488B45}" type="pres">
      <dgm:prSet presAssocID="{1C2DD83C-CCCC-495E-8BAB-B1B51AA823A1}" presName="hierChild2" presStyleCnt="0"/>
      <dgm:spPr/>
      <dgm:t>
        <a:bodyPr/>
        <a:lstStyle/>
        <a:p>
          <a:endParaRPr lang="en-US"/>
        </a:p>
      </dgm:t>
    </dgm:pt>
    <dgm:pt modelId="{701DBCE1-F048-4311-85B9-F25C724DFFF7}" type="pres">
      <dgm:prSet presAssocID="{A2A7ECB9-1209-472E-890C-1E8DD28E6F2F}" presName="Name37" presStyleLbl="parChTrans1D2" presStyleIdx="0" presStyleCnt="2"/>
      <dgm:spPr/>
      <dgm:t>
        <a:bodyPr/>
        <a:lstStyle/>
        <a:p>
          <a:endParaRPr lang="ms-MY"/>
        </a:p>
      </dgm:t>
    </dgm:pt>
    <dgm:pt modelId="{D7B20D02-C271-4B0C-8F4B-1E1A3399D429}" type="pres">
      <dgm:prSet presAssocID="{810DA4D8-1D7D-4629-9401-E1DD7716A170}" presName="hierRoot2" presStyleCnt="0">
        <dgm:presLayoutVars>
          <dgm:hierBranch val="init"/>
        </dgm:presLayoutVars>
      </dgm:prSet>
      <dgm:spPr/>
      <dgm:t>
        <a:bodyPr/>
        <a:lstStyle/>
        <a:p>
          <a:endParaRPr lang="en-US"/>
        </a:p>
      </dgm:t>
    </dgm:pt>
    <dgm:pt modelId="{BF9FB821-6AD2-4A71-8989-1744464E282F}" type="pres">
      <dgm:prSet presAssocID="{810DA4D8-1D7D-4629-9401-E1DD7716A170}" presName="rootComposite" presStyleCnt="0"/>
      <dgm:spPr/>
      <dgm:t>
        <a:bodyPr/>
        <a:lstStyle/>
        <a:p>
          <a:endParaRPr lang="en-US"/>
        </a:p>
      </dgm:t>
    </dgm:pt>
    <dgm:pt modelId="{5C322143-25A5-4643-99ED-ED6BC82831D3}" type="pres">
      <dgm:prSet presAssocID="{810DA4D8-1D7D-4629-9401-E1DD7716A170}" presName="rootText" presStyleLbl="node2" presStyleIdx="0" presStyleCnt="2">
        <dgm:presLayoutVars>
          <dgm:chPref val="3"/>
        </dgm:presLayoutVars>
      </dgm:prSet>
      <dgm:spPr/>
      <dgm:t>
        <a:bodyPr/>
        <a:lstStyle/>
        <a:p>
          <a:endParaRPr lang="ms-MY"/>
        </a:p>
      </dgm:t>
    </dgm:pt>
    <dgm:pt modelId="{10A280E4-6B43-4C4D-93F0-544DAC7302A1}" type="pres">
      <dgm:prSet presAssocID="{810DA4D8-1D7D-4629-9401-E1DD7716A170}" presName="rootConnector" presStyleLbl="node2" presStyleIdx="0" presStyleCnt="2"/>
      <dgm:spPr/>
      <dgm:t>
        <a:bodyPr/>
        <a:lstStyle/>
        <a:p>
          <a:endParaRPr lang="ms-MY"/>
        </a:p>
      </dgm:t>
    </dgm:pt>
    <dgm:pt modelId="{56EF1A75-727F-4F7B-AC0D-054E3DA91DEA}" type="pres">
      <dgm:prSet presAssocID="{810DA4D8-1D7D-4629-9401-E1DD7716A170}" presName="hierChild4" presStyleCnt="0"/>
      <dgm:spPr/>
      <dgm:t>
        <a:bodyPr/>
        <a:lstStyle/>
        <a:p>
          <a:endParaRPr lang="en-US"/>
        </a:p>
      </dgm:t>
    </dgm:pt>
    <dgm:pt modelId="{1F6FEB09-5E20-4A91-A816-6F9E360BA6A9}" type="pres">
      <dgm:prSet presAssocID="{20B78968-DF5E-4D56-AD29-78B4873EAD9B}" presName="Name37" presStyleLbl="parChTrans1D3" presStyleIdx="0" presStyleCnt="5"/>
      <dgm:spPr/>
      <dgm:t>
        <a:bodyPr/>
        <a:lstStyle/>
        <a:p>
          <a:endParaRPr lang="ms-MY"/>
        </a:p>
      </dgm:t>
    </dgm:pt>
    <dgm:pt modelId="{9F65AAF4-CD11-480C-8D28-6E19BD436DBB}" type="pres">
      <dgm:prSet presAssocID="{12D2EEBB-64A6-463C-84BD-C960DCBB6FB1}" presName="hierRoot2" presStyleCnt="0">
        <dgm:presLayoutVars>
          <dgm:hierBranch val="init"/>
        </dgm:presLayoutVars>
      </dgm:prSet>
      <dgm:spPr/>
      <dgm:t>
        <a:bodyPr/>
        <a:lstStyle/>
        <a:p>
          <a:endParaRPr lang="en-US"/>
        </a:p>
      </dgm:t>
    </dgm:pt>
    <dgm:pt modelId="{BB6923BC-F5C5-4F9E-8ADF-131C0FA61FDD}" type="pres">
      <dgm:prSet presAssocID="{12D2EEBB-64A6-463C-84BD-C960DCBB6FB1}" presName="rootComposite" presStyleCnt="0"/>
      <dgm:spPr/>
      <dgm:t>
        <a:bodyPr/>
        <a:lstStyle/>
        <a:p>
          <a:endParaRPr lang="en-US"/>
        </a:p>
      </dgm:t>
    </dgm:pt>
    <dgm:pt modelId="{0A30D67C-AF5E-4374-A909-8127A9332BE0}" type="pres">
      <dgm:prSet presAssocID="{12D2EEBB-64A6-463C-84BD-C960DCBB6FB1}" presName="rootText" presStyleLbl="node3" presStyleIdx="0" presStyleCnt="5" custLinFactX="-48082" custLinFactNeighborX="-100000" custLinFactNeighborY="5807">
        <dgm:presLayoutVars>
          <dgm:chPref val="3"/>
        </dgm:presLayoutVars>
      </dgm:prSet>
      <dgm:spPr/>
      <dgm:t>
        <a:bodyPr/>
        <a:lstStyle/>
        <a:p>
          <a:endParaRPr lang="ms-MY"/>
        </a:p>
      </dgm:t>
    </dgm:pt>
    <dgm:pt modelId="{08944245-3960-41D2-A586-75DA9A31E46B}" type="pres">
      <dgm:prSet presAssocID="{12D2EEBB-64A6-463C-84BD-C960DCBB6FB1}" presName="rootConnector" presStyleLbl="node3" presStyleIdx="0" presStyleCnt="5"/>
      <dgm:spPr/>
      <dgm:t>
        <a:bodyPr/>
        <a:lstStyle/>
        <a:p>
          <a:endParaRPr lang="ms-MY"/>
        </a:p>
      </dgm:t>
    </dgm:pt>
    <dgm:pt modelId="{0113C916-825F-42DE-AE35-A28C87728E51}" type="pres">
      <dgm:prSet presAssocID="{12D2EEBB-64A6-463C-84BD-C960DCBB6FB1}" presName="hierChild4" presStyleCnt="0"/>
      <dgm:spPr/>
      <dgm:t>
        <a:bodyPr/>
        <a:lstStyle/>
        <a:p>
          <a:endParaRPr lang="en-US"/>
        </a:p>
      </dgm:t>
    </dgm:pt>
    <dgm:pt modelId="{3DD70164-46A8-4C3A-B069-DEAD33F01817}" type="pres">
      <dgm:prSet presAssocID="{12D2EEBB-64A6-463C-84BD-C960DCBB6FB1}" presName="hierChild5" presStyleCnt="0"/>
      <dgm:spPr/>
      <dgm:t>
        <a:bodyPr/>
        <a:lstStyle/>
        <a:p>
          <a:endParaRPr lang="en-US"/>
        </a:p>
      </dgm:t>
    </dgm:pt>
    <dgm:pt modelId="{5B98CB51-27FD-4B6F-B954-93814FB7E8F6}" type="pres">
      <dgm:prSet presAssocID="{D363C134-F250-4745-98D6-79DB3D89A82E}" presName="Name37" presStyleLbl="parChTrans1D3" presStyleIdx="1" presStyleCnt="5"/>
      <dgm:spPr/>
      <dgm:t>
        <a:bodyPr/>
        <a:lstStyle/>
        <a:p>
          <a:endParaRPr lang="ms-MY"/>
        </a:p>
      </dgm:t>
    </dgm:pt>
    <dgm:pt modelId="{B467F7E2-F94B-48A9-9CF0-C8D65085A0A5}" type="pres">
      <dgm:prSet presAssocID="{EB29A0E6-A7A9-49DD-815D-D89329734733}" presName="hierRoot2" presStyleCnt="0">
        <dgm:presLayoutVars>
          <dgm:hierBranch val="init"/>
        </dgm:presLayoutVars>
      </dgm:prSet>
      <dgm:spPr/>
      <dgm:t>
        <a:bodyPr/>
        <a:lstStyle/>
        <a:p>
          <a:endParaRPr lang="en-US"/>
        </a:p>
      </dgm:t>
    </dgm:pt>
    <dgm:pt modelId="{4BA1E284-3E4E-4E56-862C-D2145DFA4F10}" type="pres">
      <dgm:prSet presAssocID="{EB29A0E6-A7A9-49DD-815D-D89329734733}" presName="rootComposite" presStyleCnt="0"/>
      <dgm:spPr/>
      <dgm:t>
        <a:bodyPr/>
        <a:lstStyle/>
        <a:p>
          <a:endParaRPr lang="en-US"/>
        </a:p>
      </dgm:t>
    </dgm:pt>
    <dgm:pt modelId="{23287B00-46D5-4A86-B0D7-A36191B46755}" type="pres">
      <dgm:prSet presAssocID="{EB29A0E6-A7A9-49DD-815D-D89329734733}" presName="rootText" presStyleLbl="node3" presStyleIdx="1" presStyleCnt="5">
        <dgm:presLayoutVars>
          <dgm:chPref val="3"/>
        </dgm:presLayoutVars>
      </dgm:prSet>
      <dgm:spPr/>
      <dgm:t>
        <a:bodyPr/>
        <a:lstStyle/>
        <a:p>
          <a:endParaRPr lang="ms-MY"/>
        </a:p>
      </dgm:t>
    </dgm:pt>
    <dgm:pt modelId="{A925D36A-04E6-4CA4-A15A-E1951E61B7FE}" type="pres">
      <dgm:prSet presAssocID="{EB29A0E6-A7A9-49DD-815D-D89329734733}" presName="rootConnector" presStyleLbl="node3" presStyleIdx="1" presStyleCnt="5"/>
      <dgm:spPr/>
      <dgm:t>
        <a:bodyPr/>
        <a:lstStyle/>
        <a:p>
          <a:endParaRPr lang="ms-MY"/>
        </a:p>
      </dgm:t>
    </dgm:pt>
    <dgm:pt modelId="{91CC5963-2BA9-4A7D-86CC-47DC97D8076E}" type="pres">
      <dgm:prSet presAssocID="{EB29A0E6-A7A9-49DD-815D-D89329734733}" presName="hierChild4" presStyleCnt="0"/>
      <dgm:spPr/>
      <dgm:t>
        <a:bodyPr/>
        <a:lstStyle/>
        <a:p>
          <a:endParaRPr lang="en-US"/>
        </a:p>
      </dgm:t>
    </dgm:pt>
    <dgm:pt modelId="{BF1201BC-0BEC-441B-85FE-97E29C30B97B}" type="pres">
      <dgm:prSet presAssocID="{EB29A0E6-A7A9-49DD-815D-D89329734733}" presName="hierChild5" presStyleCnt="0"/>
      <dgm:spPr/>
      <dgm:t>
        <a:bodyPr/>
        <a:lstStyle/>
        <a:p>
          <a:endParaRPr lang="en-US"/>
        </a:p>
      </dgm:t>
    </dgm:pt>
    <dgm:pt modelId="{893E64A6-EA71-4B83-BF2C-1D3B943CACA0}" type="pres">
      <dgm:prSet presAssocID="{1A06DBF9-A3C8-4E07-891B-1782085AF528}" presName="Name37" presStyleLbl="parChTrans1D3" presStyleIdx="2" presStyleCnt="5"/>
      <dgm:spPr/>
      <dgm:t>
        <a:bodyPr/>
        <a:lstStyle/>
        <a:p>
          <a:endParaRPr lang="ms-MY"/>
        </a:p>
      </dgm:t>
    </dgm:pt>
    <dgm:pt modelId="{41991F0A-9137-4C10-9956-7289CC996EEA}" type="pres">
      <dgm:prSet presAssocID="{B03AA9F1-E690-4625-A889-5C8E130437DE}" presName="hierRoot2" presStyleCnt="0">
        <dgm:presLayoutVars>
          <dgm:hierBranch val="init"/>
        </dgm:presLayoutVars>
      </dgm:prSet>
      <dgm:spPr/>
      <dgm:t>
        <a:bodyPr/>
        <a:lstStyle/>
        <a:p>
          <a:endParaRPr lang="en-US"/>
        </a:p>
      </dgm:t>
    </dgm:pt>
    <dgm:pt modelId="{0A605E0E-D492-454D-AD8D-555F7D6F351D}" type="pres">
      <dgm:prSet presAssocID="{B03AA9F1-E690-4625-A889-5C8E130437DE}" presName="rootComposite" presStyleCnt="0"/>
      <dgm:spPr/>
      <dgm:t>
        <a:bodyPr/>
        <a:lstStyle/>
        <a:p>
          <a:endParaRPr lang="en-US"/>
        </a:p>
      </dgm:t>
    </dgm:pt>
    <dgm:pt modelId="{8B736209-326F-45D8-9B13-BA6CD85F922D}" type="pres">
      <dgm:prSet presAssocID="{B03AA9F1-E690-4625-A889-5C8E130437DE}" presName="rootText" presStyleLbl="node3" presStyleIdx="2" presStyleCnt="5" custLinFactX="-39372" custLinFactNeighborX="-100000" custLinFactNeighborY="-8711">
        <dgm:presLayoutVars>
          <dgm:chPref val="3"/>
        </dgm:presLayoutVars>
      </dgm:prSet>
      <dgm:spPr/>
      <dgm:t>
        <a:bodyPr/>
        <a:lstStyle/>
        <a:p>
          <a:endParaRPr lang="ms-MY"/>
        </a:p>
      </dgm:t>
    </dgm:pt>
    <dgm:pt modelId="{1650D3F2-257E-4EBF-850A-B546428804AA}" type="pres">
      <dgm:prSet presAssocID="{B03AA9F1-E690-4625-A889-5C8E130437DE}" presName="rootConnector" presStyleLbl="node3" presStyleIdx="2" presStyleCnt="5"/>
      <dgm:spPr/>
      <dgm:t>
        <a:bodyPr/>
        <a:lstStyle/>
        <a:p>
          <a:endParaRPr lang="ms-MY"/>
        </a:p>
      </dgm:t>
    </dgm:pt>
    <dgm:pt modelId="{36E18B72-2D83-440B-B949-35F195B635E0}" type="pres">
      <dgm:prSet presAssocID="{B03AA9F1-E690-4625-A889-5C8E130437DE}" presName="hierChild4" presStyleCnt="0"/>
      <dgm:spPr/>
      <dgm:t>
        <a:bodyPr/>
        <a:lstStyle/>
        <a:p>
          <a:endParaRPr lang="en-US"/>
        </a:p>
      </dgm:t>
    </dgm:pt>
    <dgm:pt modelId="{11AC9BEE-48AF-47F5-81E0-608BF3575F15}" type="pres">
      <dgm:prSet presAssocID="{B03AA9F1-E690-4625-A889-5C8E130437DE}" presName="hierChild5" presStyleCnt="0"/>
      <dgm:spPr/>
      <dgm:t>
        <a:bodyPr/>
        <a:lstStyle/>
        <a:p>
          <a:endParaRPr lang="en-US"/>
        </a:p>
      </dgm:t>
    </dgm:pt>
    <dgm:pt modelId="{C2DA59C8-764A-4951-9209-CC0A68F83A32}" type="pres">
      <dgm:prSet presAssocID="{810DA4D8-1D7D-4629-9401-E1DD7716A170}" presName="hierChild5" presStyleCnt="0"/>
      <dgm:spPr/>
      <dgm:t>
        <a:bodyPr/>
        <a:lstStyle/>
        <a:p>
          <a:endParaRPr lang="en-US"/>
        </a:p>
      </dgm:t>
    </dgm:pt>
    <dgm:pt modelId="{1DB1355B-3BE6-403A-91FE-26850965AAFA}" type="pres">
      <dgm:prSet presAssocID="{400610FF-DE91-446E-8C3F-0077392C9878}" presName="Name37" presStyleLbl="parChTrans1D2" presStyleIdx="1" presStyleCnt="2"/>
      <dgm:spPr/>
      <dgm:t>
        <a:bodyPr/>
        <a:lstStyle/>
        <a:p>
          <a:endParaRPr lang="ms-MY"/>
        </a:p>
      </dgm:t>
    </dgm:pt>
    <dgm:pt modelId="{41C409C0-5FFA-4E7D-AF49-E377379AA8FF}" type="pres">
      <dgm:prSet presAssocID="{9710F135-0DBA-4EB9-AC31-04FFC39BBE72}" presName="hierRoot2" presStyleCnt="0">
        <dgm:presLayoutVars>
          <dgm:hierBranch val="init"/>
        </dgm:presLayoutVars>
      </dgm:prSet>
      <dgm:spPr/>
      <dgm:t>
        <a:bodyPr/>
        <a:lstStyle/>
        <a:p>
          <a:endParaRPr lang="en-US"/>
        </a:p>
      </dgm:t>
    </dgm:pt>
    <dgm:pt modelId="{AB78805A-7729-4C49-86B4-490782AF42E2}" type="pres">
      <dgm:prSet presAssocID="{9710F135-0DBA-4EB9-AC31-04FFC39BBE72}" presName="rootComposite" presStyleCnt="0"/>
      <dgm:spPr/>
      <dgm:t>
        <a:bodyPr/>
        <a:lstStyle/>
        <a:p>
          <a:endParaRPr lang="en-US"/>
        </a:p>
      </dgm:t>
    </dgm:pt>
    <dgm:pt modelId="{3785680D-1F37-4F6E-86AC-7E21E5A0C8AA}" type="pres">
      <dgm:prSet presAssocID="{9710F135-0DBA-4EB9-AC31-04FFC39BBE72}" presName="rootText" presStyleLbl="node2" presStyleIdx="1" presStyleCnt="2">
        <dgm:presLayoutVars>
          <dgm:chPref val="3"/>
        </dgm:presLayoutVars>
      </dgm:prSet>
      <dgm:spPr/>
      <dgm:t>
        <a:bodyPr/>
        <a:lstStyle/>
        <a:p>
          <a:endParaRPr lang="ms-MY"/>
        </a:p>
      </dgm:t>
    </dgm:pt>
    <dgm:pt modelId="{0FE75211-8919-45E4-A3D9-0121910F4752}" type="pres">
      <dgm:prSet presAssocID="{9710F135-0DBA-4EB9-AC31-04FFC39BBE72}" presName="rootConnector" presStyleLbl="node2" presStyleIdx="1" presStyleCnt="2"/>
      <dgm:spPr/>
      <dgm:t>
        <a:bodyPr/>
        <a:lstStyle/>
        <a:p>
          <a:endParaRPr lang="ms-MY"/>
        </a:p>
      </dgm:t>
    </dgm:pt>
    <dgm:pt modelId="{4B9AD9B7-7156-48E0-9272-0379992B71A1}" type="pres">
      <dgm:prSet presAssocID="{9710F135-0DBA-4EB9-AC31-04FFC39BBE72}" presName="hierChild4" presStyleCnt="0"/>
      <dgm:spPr/>
      <dgm:t>
        <a:bodyPr/>
        <a:lstStyle/>
        <a:p>
          <a:endParaRPr lang="en-US"/>
        </a:p>
      </dgm:t>
    </dgm:pt>
    <dgm:pt modelId="{ADA7234D-61E0-4A67-9443-B85802EFD70C}" type="pres">
      <dgm:prSet presAssocID="{1A04BB05-61DD-47E2-A0B6-0B8E7A09E59A}" presName="Name37" presStyleLbl="parChTrans1D3" presStyleIdx="3" presStyleCnt="5"/>
      <dgm:spPr/>
      <dgm:t>
        <a:bodyPr/>
        <a:lstStyle/>
        <a:p>
          <a:endParaRPr lang="ms-MY"/>
        </a:p>
      </dgm:t>
    </dgm:pt>
    <dgm:pt modelId="{CD7A90CB-627C-436F-ABB0-0EB6C5AEE760}" type="pres">
      <dgm:prSet presAssocID="{813A561D-EC2F-4047-AFA0-D0697D092798}" presName="hierRoot2" presStyleCnt="0">
        <dgm:presLayoutVars>
          <dgm:hierBranch val="init"/>
        </dgm:presLayoutVars>
      </dgm:prSet>
      <dgm:spPr/>
      <dgm:t>
        <a:bodyPr/>
        <a:lstStyle/>
        <a:p>
          <a:endParaRPr lang="en-US"/>
        </a:p>
      </dgm:t>
    </dgm:pt>
    <dgm:pt modelId="{5CC0A5C4-FEF3-4EA2-987D-376308EEEC61}" type="pres">
      <dgm:prSet presAssocID="{813A561D-EC2F-4047-AFA0-D0697D092798}" presName="rootComposite" presStyleCnt="0"/>
      <dgm:spPr/>
      <dgm:t>
        <a:bodyPr/>
        <a:lstStyle/>
        <a:p>
          <a:endParaRPr lang="en-US"/>
        </a:p>
      </dgm:t>
    </dgm:pt>
    <dgm:pt modelId="{B55043F8-6C6C-4B77-8F7D-6A97260FCA59}" type="pres">
      <dgm:prSet presAssocID="{813A561D-EC2F-4047-AFA0-D0697D092798}" presName="rootText" presStyleLbl="node3" presStyleIdx="3" presStyleCnt="5">
        <dgm:presLayoutVars>
          <dgm:chPref val="3"/>
        </dgm:presLayoutVars>
      </dgm:prSet>
      <dgm:spPr/>
      <dgm:t>
        <a:bodyPr/>
        <a:lstStyle/>
        <a:p>
          <a:endParaRPr lang="ms-MY"/>
        </a:p>
      </dgm:t>
    </dgm:pt>
    <dgm:pt modelId="{C8AC1C01-F1CF-41E1-8961-99DA1C8AC2D6}" type="pres">
      <dgm:prSet presAssocID="{813A561D-EC2F-4047-AFA0-D0697D092798}" presName="rootConnector" presStyleLbl="node3" presStyleIdx="3" presStyleCnt="5"/>
      <dgm:spPr/>
      <dgm:t>
        <a:bodyPr/>
        <a:lstStyle/>
        <a:p>
          <a:endParaRPr lang="ms-MY"/>
        </a:p>
      </dgm:t>
    </dgm:pt>
    <dgm:pt modelId="{A93DADA3-1D86-4B7E-9508-6DF7BDA6B1A4}" type="pres">
      <dgm:prSet presAssocID="{813A561D-EC2F-4047-AFA0-D0697D092798}" presName="hierChild4" presStyleCnt="0"/>
      <dgm:spPr/>
      <dgm:t>
        <a:bodyPr/>
        <a:lstStyle/>
        <a:p>
          <a:endParaRPr lang="en-US"/>
        </a:p>
      </dgm:t>
    </dgm:pt>
    <dgm:pt modelId="{7F30E90A-7FBB-4AF1-8470-C3617AE51653}" type="pres">
      <dgm:prSet presAssocID="{1E445B7A-4CF0-45DC-9BC1-5E132FDF4E57}" presName="Name37" presStyleLbl="parChTrans1D4" presStyleIdx="0" presStyleCnt="4"/>
      <dgm:spPr/>
      <dgm:t>
        <a:bodyPr/>
        <a:lstStyle/>
        <a:p>
          <a:endParaRPr lang="ms-MY"/>
        </a:p>
      </dgm:t>
    </dgm:pt>
    <dgm:pt modelId="{76DA2D0D-5494-4787-A663-0B4F02D35E96}" type="pres">
      <dgm:prSet presAssocID="{4562A607-AB08-4CF4-BCF8-1A22AFD3AF3D}" presName="hierRoot2" presStyleCnt="0">
        <dgm:presLayoutVars>
          <dgm:hierBranch val="init"/>
        </dgm:presLayoutVars>
      </dgm:prSet>
      <dgm:spPr/>
      <dgm:t>
        <a:bodyPr/>
        <a:lstStyle/>
        <a:p>
          <a:endParaRPr lang="en-US"/>
        </a:p>
      </dgm:t>
    </dgm:pt>
    <dgm:pt modelId="{8F3857BE-A1C2-4A42-80C6-E90C11387942}" type="pres">
      <dgm:prSet presAssocID="{4562A607-AB08-4CF4-BCF8-1A22AFD3AF3D}" presName="rootComposite" presStyleCnt="0"/>
      <dgm:spPr/>
      <dgm:t>
        <a:bodyPr/>
        <a:lstStyle/>
        <a:p>
          <a:endParaRPr lang="en-US"/>
        </a:p>
      </dgm:t>
    </dgm:pt>
    <dgm:pt modelId="{0A1E2E70-A5B3-444E-93D8-FFF36F852DA1}" type="pres">
      <dgm:prSet presAssocID="{4562A607-AB08-4CF4-BCF8-1A22AFD3AF3D}" presName="rootText" presStyleLbl="node4" presStyleIdx="0" presStyleCnt="4">
        <dgm:presLayoutVars>
          <dgm:chPref val="3"/>
        </dgm:presLayoutVars>
      </dgm:prSet>
      <dgm:spPr/>
      <dgm:t>
        <a:bodyPr/>
        <a:lstStyle/>
        <a:p>
          <a:endParaRPr lang="ms-MY"/>
        </a:p>
      </dgm:t>
    </dgm:pt>
    <dgm:pt modelId="{4537FFC3-6CD4-4FF3-BF44-9C3809F1BB5E}" type="pres">
      <dgm:prSet presAssocID="{4562A607-AB08-4CF4-BCF8-1A22AFD3AF3D}" presName="rootConnector" presStyleLbl="node4" presStyleIdx="0" presStyleCnt="4"/>
      <dgm:spPr/>
      <dgm:t>
        <a:bodyPr/>
        <a:lstStyle/>
        <a:p>
          <a:endParaRPr lang="ms-MY"/>
        </a:p>
      </dgm:t>
    </dgm:pt>
    <dgm:pt modelId="{3C3534B6-C18A-4732-A97B-243DCA976124}" type="pres">
      <dgm:prSet presAssocID="{4562A607-AB08-4CF4-BCF8-1A22AFD3AF3D}" presName="hierChild4" presStyleCnt="0"/>
      <dgm:spPr/>
      <dgm:t>
        <a:bodyPr/>
        <a:lstStyle/>
        <a:p>
          <a:endParaRPr lang="en-US"/>
        </a:p>
      </dgm:t>
    </dgm:pt>
    <dgm:pt modelId="{360E9DF8-ADCF-49B9-AAD6-5E668FADCCC8}" type="pres">
      <dgm:prSet presAssocID="{4562A607-AB08-4CF4-BCF8-1A22AFD3AF3D}" presName="hierChild5" presStyleCnt="0"/>
      <dgm:spPr/>
      <dgm:t>
        <a:bodyPr/>
        <a:lstStyle/>
        <a:p>
          <a:endParaRPr lang="en-US"/>
        </a:p>
      </dgm:t>
    </dgm:pt>
    <dgm:pt modelId="{2C9B2FDB-74B7-4770-BCDE-1D6A931E0446}" type="pres">
      <dgm:prSet presAssocID="{2E84F9EB-3D09-4D29-BFA3-24847FBA4E89}" presName="Name37" presStyleLbl="parChTrans1D4" presStyleIdx="1" presStyleCnt="4"/>
      <dgm:spPr/>
      <dgm:t>
        <a:bodyPr/>
        <a:lstStyle/>
        <a:p>
          <a:endParaRPr lang="ms-MY"/>
        </a:p>
      </dgm:t>
    </dgm:pt>
    <dgm:pt modelId="{D3CE193A-E9F2-4872-A9D1-A1CC7E7F4D7A}" type="pres">
      <dgm:prSet presAssocID="{324D4948-4233-45B2-8395-3AB31A412D9D}" presName="hierRoot2" presStyleCnt="0">
        <dgm:presLayoutVars>
          <dgm:hierBranch val="init"/>
        </dgm:presLayoutVars>
      </dgm:prSet>
      <dgm:spPr/>
      <dgm:t>
        <a:bodyPr/>
        <a:lstStyle/>
        <a:p>
          <a:endParaRPr lang="en-US"/>
        </a:p>
      </dgm:t>
    </dgm:pt>
    <dgm:pt modelId="{8FFE7BD3-4BA8-47FD-9DBB-01237D115638}" type="pres">
      <dgm:prSet presAssocID="{324D4948-4233-45B2-8395-3AB31A412D9D}" presName="rootComposite" presStyleCnt="0"/>
      <dgm:spPr/>
      <dgm:t>
        <a:bodyPr/>
        <a:lstStyle/>
        <a:p>
          <a:endParaRPr lang="en-US"/>
        </a:p>
      </dgm:t>
    </dgm:pt>
    <dgm:pt modelId="{DC7D37A8-A634-490B-B7F0-F668F345A493}" type="pres">
      <dgm:prSet presAssocID="{324D4948-4233-45B2-8395-3AB31A412D9D}" presName="rootText" presStyleLbl="node4" presStyleIdx="1" presStyleCnt="4">
        <dgm:presLayoutVars>
          <dgm:chPref val="3"/>
        </dgm:presLayoutVars>
      </dgm:prSet>
      <dgm:spPr/>
      <dgm:t>
        <a:bodyPr/>
        <a:lstStyle/>
        <a:p>
          <a:endParaRPr lang="ms-MY"/>
        </a:p>
      </dgm:t>
    </dgm:pt>
    <dgm:pt modelId="{E66846BB-DC57-4000-B8E6-01D020AEE5F5}" type="pres">
      <dgm:prSet presAssocID="{324D4948-4233-45B2-8395-3AB31A412D9D}" presName="rootConnector" presStyleLbl="node4" presStyleIdx="1" presStyleCnt="4"/>
      <dgm:spPr/>
      <dgm:t>
        <a:bodyPr/>
        <a:lstStyle/>
        <a:p>
          <a:endParaRPr lang="ms-MY"/>
        </a:p>
      </dgm:t>
    </dgm:pt>
    <dgm:pt modelId="{6809D658-544F-4ED8-B573-57B93E1C00E8}" type="pres">
      <dgm:prSet presAssocID="{324D4948-4233-45B2-8395-3AB31A412D9D}" presName="hierChild4" presStyleCnt="0"/>
      <dgm:spPr/>
      <dgm:t>
        <a:bodyPr/>
        <a:lstStyle/>
        <a:p>
          <a:endParaRPr lang="en-US"/>
        </a:p>
      </dgm:t>
    </dgm:pt>
    <dgm:pt modelId="{C2B2D80C-081C-4AF5-AB1F-720344840314}" type="pres">
      <dgm:prSet presAssocID="{324D4948-4233-45B2-8395-3AB31A412D9D}" presName="hierChild5" presStyleCnt="0"/>
      <dgm:spPr/>
      <dgm:t>
        <a:bodyPr/>
        <a:lstStyle/>
        <a:p>
          <a:endParaRPr lang="en-US"/>
        </a:p>
      </dgm:t>
    </dgm:pt>
    <dgm:pt modelId="{A2EBEF4A-6308-44E0-9F1F-F3D2CCFE4D4B}" type="pres">
      <dgm:prSet presAssocID="{813A561D-EC2F-4047-AFA0-D0697D092798}" presName="hierChild5" presStyleCnt="0"/>
      <dgm:spPr/>
      <dgm:t>
        <a:bodyPr/>
        <a:lstStyle/>
        <a:p>
          <a:endParaRPr lang="en-US"/>
        </a:p>
      </dgm:t>
    </dgm:pt>
    <dgm:pt modelId="{EAFDFC9E-47DF-41C0-B2C3-20F324EF28A4}" type="pres">
      <dgm:prSet presAssocID="{C4ECD7E9-AEA8-4B86-8FFD-17C3BC6E284C}" presName="Name37" presStyleLbl="parChTrans1D3" presStyleIdx="4" presStyleCnt="5"/>
      <dgm:spPr/>
      <dgm:t>
        <a:bodyPr/>
        <a:lstStyle/>
        <a:p>
          <a:endParaRPr lang="ms-MY"/>
        </a:p>
      </dgm:t>
    </dgm:pt>
    <dgm:pt modelId="{708F6D25-81CD-474E-BAB8-04800FDDB5A7}" type="pres">
      <dgm:prSet presAssocID="{65989237-E599-4B7A-9887-255950DB9D71}" presName="hierRoot2" presStyleCnt="0">
        <dgm:presLayoutVars>
          <dgm:hierBranch val="init"/>
        </dgm:presLayoutVars>
      </dgm:prSet>
      <dgm:spPr/>
      <dgm:t>
        <a:bodyPr/>
        <a:lstStyle/>
        <a:p>
          <a:endParaRPr lang="en-US"/>
        </a:p>
      </dgm:t>
    </dgm:pt>
    <dgm:pt modelId="{86FDD73D-6766-4499-BAC0-7AEA7D7F8C05}" type="pres">
      <dgm:prSet presAssocID="{65989237-E599-4B7A-9887-255950DB9D71}" presName="rootComposite" presStyleCnt="0"/>
      <dgm:spPr/>
      <dgm:t>
        <a:bodyPr/>
        <a:lstStyle/>
        <a:p>
          <a:endParaRPr lang="en-US"/>
        </a:p>
      </dgm:t>
    </dgm:pt>
    <dgm:pt modelId="{04FEE2D4-F0FF-4C81-89DF-D929D398162B}" type="pres">
      <dgm:prSet presAssocID="{65989237-E599-4B7A-9887-255950DB9D71}" presName="rootText" presStyleLbl="node3" presStyleIdx="4" presStyleCnt="5" custLinFactNeighborX="49468">
        <dgm:presLayoutVars>
          <dgm:chPref val="3"/>
        </dgm:presLayoutVars>
      </dgm:prSet>
      <dgm:spPr/>
      <dgm:t>
        <a:bodyPr/>
        <a:lstStyle/>
        <a:p>
          <a:endParaRPr lang="ms-MY"/>
        </a:p>
      </dgm:t>
    </dgm:pt>
    <dgm:pt modelId="{BBB5AF6D-D089-403E-A27B-7D84A75B92AA}" type="pres">
      <dgm:prSet presAssocID="{65989237-E599-4B7A-9887-255950DB9D71}" presName="rootConnector" presStyleLbl="node3" presStyleIdx="4" presStyleCnt="5"/>
      <dgm:spPr/>
      <dgm:t>
        <a:bodyPr/>
        <a:lstStyle/>
        <a:p>
          <a:endParaRPr lang="ms-MY"/>
        </a:p>
      </dgm:t>
    </dgm:pt>
    <dgm:pt modelId="{5B7A1D81-52FF-4C1D-9B73-C4E99EE42AC0}" type="pres">
      <dgm:prSet presAssocID="{65989237-E599-4B7A-9887-255950DB9D71}" presName="hierChild4" presStyleCnt="0"/>
      <dgm:spPr/>
      <dgm:t>
        <a:bodyPr/>
        <a:lstStyle/>
        <a:p>
          <a:endParaRPr lang="en-US"/>
        </a:p>
      </dgm:t>
    </dgm:pt>
    <dgm:pt modelId="{6C3E0BDB-FB42-4DB0-88C5-D65BA0E6F60F}" type="pres">
      <dgm:prSet presAssocID="{1D97B30A-1C07-400E-A1EE-3D86A0B87094}" presName="Name37" presStyleLbl="parChTrans1D4" presStyleIdx="2" presStyleCnt="4"/>
      <dgm:spPr/>
      <dgm:t>
        <a:bodyPr/>
        <a:lstStyle/>
        <a:p>
          <a:endParaRPr lang="en-US"/>
        </a:p>
      </dgm:t>
    </dgm:pt>
    <dgm:pt modelId="{14B81F2C-6D70-441F-8DBD-BF8E8DB0914B}" type="pres">
      <dgm:prSet presAssocID="{4B951230-AFDC-4F21-806A-B24D43B6E1E3}" presName="hierRoot2" presStyleCnt="0">
        <dgm:presLayoutVars>
          <dgm:hierBranch val="init"/>
        </dgm:presLayoutVars>
      </dgm:prSet>
      <dgm:spPr/>
    </dgm:pt>
    <dgm:pt modelId="{F44E8B1C-DF8C-42F9-9CB8-4443FCBC8D2B}" type="pres">
      <dgm:prSet presAssocID="{4B951230-AFDC-4F21-806A-B24D43B6E1E3}" presName="rootComposite" presStyleCnt="0"/>
      <dgm:spPr/>
    </dgm:pt>
    <dgm:pt modelId="{B15051E5-372F-444A-95EB-0B9251207161}" type="pres">
      <dgm:prSet presAssocID="{4B951230-AFDC-4F21-806A-B24D43B6E1E3}" presName="rootText" presStyleLbl="node4" presStyleIdx="2" presStyleCnt="4" custLinFactY="37972" custLinFactNeighborX="70976" custLinFactNeighborY="100000">
        <dgm:presLayoutVars>
          <dgm:chPref val="3"/>
        </dgm:presLayoutVars>
      </dgm:prSet>
      <dgm:spPr/>
      <dgm:t>
        <a:bodyPr/>
        <a:lstStyle/>
        <a:p>
          <a:endParaRPr lang="en-US"/>
        </a:p>
      </dgm:t>
    </dgm:pt>
    <dgm:pt modelId="{C9ED4DE5-9DB7-4A0C-9D29-8EEABFA2B6B1}" type="pres">
      <dgm:prSet presAssocID="{4B951230-AFDC-4F21-806A-B24D43B6E1E3}" presName="rootConnector" presStyleLbl="node4" presStyleIdx="2" presStyleCnt="4"/>
      <dgm:spPr/>
      <dgm:t>
        <a:bodyPr/>
        <a:lstStyle/>
        <a:p>
          <a:endParaRPr lang="en-US"/>
        </a:p>
      </dgm:t>
    </dgm:pt>
    <dgm:pt modelId="{6C666CE3-245A-4D9B-9823-A3143B47B4CA}" type="pres">
      <dgm:prSet presAssocID="{4B951230-AFDC-4F21-806A-B24D43B6E1E3}" presName="hierChild4" presStyleCnt="0"/>
      <dgm:spPr/>
    </dgm:pt>
    <dgm:pt modelId="{67A4B71C-E9F8-495F-9D62-A7F4C6DC1089}" type="pres">
      <dgm:prSet presAssocID="{4B951230-AFDC-4F21-806A-B24D43B6E1E3}" presName="hierChild5" presStyleCnt="0"/>
      <dgm:spPr/>
    </dgm:pt>
    <dgm:pt modelId="{F3302193-4763-4B0F-A97B-75377D07F8BF}" type="pres">
      <dgm:prSet presAssocID="{9C5B9496-CC47-401F-9646-2E795D6FCD55}" presName="Name37" presStyleLbl="parChTrans1D4" presStyleIdx="3" presStyleCnt="4"/>
      <dgm:spPr/>
      <dgm:t>
        <a:bodyPr/>
        <a:lstStyle/>
        <a:p>
          <a:endParaRPr lang="en-US"/>
        </a:p>
      </dgm:t>
    </dgm:pt>
    <dgm:pt modelId="{5707845A-9CF8-454B-B48E-221D4E71F9BE}" type="pres">
      <dgm:prSet presAssocID="{0202FA78-8C9A-4F6A-8A7D-5650E27A5B7B}" presName="hierRoot2" presStyleCnt="0">
        <dgm:presLayoutVars>
          <dgm:hierBranch val="init"/>
        </dgm:presLayoutVars>
      </dgm:prSet>
      <dgm:spPr/>
    </dgm:pt>
    <dgm:pt modelId="{8D074D39-B27E-403B-A49F-5261B5FD7487}" type="pres">
      <dgm:prSet presAssocID="{0202FA78-8C9A-4F6A-8A7D-5650E27A5B7B}" presName="rootComposite" presStyleCnt="0"/>
      <dgm:spPr/>
    </dgm:pt>
    <dgm:pt modelId="{14B3109A-36AA-4EEE-AB71-2C4CDC7CA455}" type="pres">
      <dgm:prSet presAssocID="{0202FA78-8C9A-4F6A-8A7D-5650E27A5B7B}" presName="rootText" presStyleLbl="node4" presStyleIdx="3" presStyleCnt="4" custLinFactY="-35501" custLinFactNeighborX="69901" custLinFactNeighborY="-100000">
        <dgm:presLayoutVars>
          <dgm:chPref val="3"/>
        </dgm:presLayoutVars>
      </dgm:prSet>
      <dgm:spPr/>
      <dgm:t>
        <a:bodyPr/>
        <a:lstStyle/>
        <a:p>
          <a:endParaRPr lang="en-US"/>
        </a:p>
      </dgm:t>
    </dgm:pt>
    <dgm:pt modelId="{DAA7B247-15BE-4A25-93DF-1C8EFF38E7C0}" type="pres">
      <dgm:prSet presAssocID="{0202FA78-8C9A-4F6A-8A7D-5650E27A5B7B}" presName="rootConnector" presStyleLbl="node4" presStyleIdx="3" presStyleCnt="4"/>
      <dgm:spPr/>
      <dgm:t>
        <a:bodyPr/>
        <a:lstStyle/>
        <a:p>
          <a:endParaRPr lang="en-US"/>
        </a:p>
      </dgm:t>
    </dgm:pt>
    <dgm:pt modelId="{BE629586-CC9F-4A88-B93F-2C74D184C4D4}" type="pres">
      <dgm:prSet presAssocID="{0202FA78-8C9A-4F6A-8A7D-5650E27A5B7B}" presName="hierChild4" presStyleCnt="0"/>
      <dgm:spPr/>
    </dgm:pt>
    <dgm:pt modelId="{4EA49204-8ABA-4385-BB04-56FEC0F8FFEC}" type="pres">
      <dgm:prSet presAssocID="{0202FA78-8C9A-4F6A-8A7D-5650E27A5B7B}" presName="hierChild5" presStyleCnt="0"/>
      <dgm:spPr/>
    </dgm:pt>
    <dgm:pt modelId="{88A15197-2839-4A7D-829C-73125592FF8F}" type="pres">
      <dgm:prSet presAssocID="{65989237-E599-4B7A-9887-255950DB9D71}" presName="hierChild5" presStyleCnt="0"/>
      <dgm:spPr/>
      <dgm:t>
        <a:bodyPr/>
        <a:lstStyle/>
        <a:p>
          <a:endParaRPr lang="en-US"/>
        </a:p>
      </dgm:t>
    </dgm:pt>
    <dgm:pt modelId="{8EF3BE11-E515-4D3D-B51C-1ED4540A1340}" type="pres">
      <dgm:prSet presAssocID="{9710F135-0DBA-4EB9-AC31-04FFC39BBE72}" presName="hierChild5" presStyleCnt="0"/>
      <dgm:spPr/>
      <dgm:t>
        <a:bodyPr/>
        <a:lstStyle/>
        <a:p>
          <a:endParaRPr lang="en-US"/>
        </a:p>
      </dgm:t>
    </dgm:pt>
    <dgm:pt modelId="{FC1411D3-1801-4E61-B3A9-1771788A6EA0}" type="pres">
      <dgm:prSet presAssocID="{1C2DD83C-CCCC-495E-8BAB-B1B51AA823A1}" presName="hierChild3" presStyleCnt="0"/>
      <dgm:spPr/>
      <dgm:t>
        <a:bodyPr/>
        <a:lstStyle/>
        <a:p>
          <a:endParaRPr lang="en-US"/>
        </a:p>
      </dgm:t>
    </dgm:pt>
  </dgm:ptLst>
  <dgm:cxnLst>
    <dgm:cxn modelId="{DE62A86B-FE9A-4A8D-AAE1-93055B5122EA}" type="presOf" srcId="{65989237-E599-4B7A-9887-255950DB9D71}" destId="{04FEE2D4-F0FF-4C81-89DF-D929D398162B}" srcOrd="0" destOrd="0" presId="urn:microsoft.com/office/officeart/2005/8/layout/orgChart1"/>
    <dgm:cxn modelId="{E954CF4E-1DE2-427C-B487-555CCD00BAC1}" type="presOf" srcId="{C4ECD7E9-AEA8-4B86-8FFD-17C3BC6E284C}" destId="{EAFDFC9E-47DF-41C0-B2C3-20F324EF28A4}" srcOrd="0" destOrd="0" presId="urn:microsoft.com/office/officeart/2005/8/layout/orgChart1"/>
    <dgm:cxn modelId="{FA506B14-FDB4-4246-BA95-09CFCC9F3323}" type="presOf" srcId="{324D4948-4233-45B2-8395-3AB31A412D9D}" destId="{E66846BB-DC57-4000-B8E6-01D020AEE5F5}" srcOrd="1" destOrd="0" presId="urn:microsoft.com/office/officeart/2005/8/layout/orgChart1"/>
    <dgm:cxn modelId="{A90183B9-F126-4B82-A51F-D2F4F3101C28}" type="presOf" srcId="{12D2EEBB-64A6-463C-84BD-C960DCBB6FB1}" destId="{0A30D67C-AF5E-4374-A909-8127A9332BE0}" srcOrd="0" destOrd="0" presId="urn:microsoft.com/office/officeart/2005/8/layout/orgChart1"/>
    <dgm:cxn modelId="{09CE409E-C308-4DC3-91A3-1390DF0E5632}" type="presOf" srcId="{65989237-E599-4B7A-9887-255950DB9D71}" destId="{BBB5AF6D-D089-403E-A27B-7D84A75B92AA}" srcOrd="1" destOrd="0" presId="urn:microsoft.com/office/officeart/2005/8/layout/orgChart1"/>
    <dgm:cxn modelId="{9ED3E58D-22CB-4F3C-A4AB-335C903CFA40}" type="presOf" srcId="{12D2EEBB-64A6-463C-84BD-C960DCBB6FB1}" destId="{08944245-3960-41D2-A586-75DA9A31E46B}" srcOrd="1" destOrd="0" presId="urn:microsoft.com/office/officeart/2005/8/layout/orgChart1"/>
    <dgm:cxn modelId="{B626EBC5-FE49-4B37-9A4F-0127A9B410EC}" type="presOf" srcId="{1A06DBF9-A3C8-4E07-891B-1782085AF528}" destId="{893E64A6-EA71-4B83-BF2C-1D3B943CACA0}" srcOrd="0" destOrd="0" presId="urn:microsoft.com/office/officeart/2005/8/layout/orgChart1"/>
    <dgm:cxn modelId="{5AFDD0C4-3803-4F9D-9A76-FE0C72C6552E}" srcId="{810DA4D8-1D7D-4629-9401-E1DD7716A170}" destId="{B03AA9F1-E690-4625-A889-5C8E130437DE}" srcOrd="2" destOrd="0" parTransId="{1A06DBF9-A3C8-4E07-891B-1782085AF528}" sibTransId="{F58D09A7-B450-483E-815E-3CCEE4896CCF}"/>
    <dgm:cxn modelId="{7E59ACAE-2B2F-4F16-A194-70779CA99E63}" type="presOf" srcId="{D363C134-F250-4745-98D6-79DB3D89A82E}" destId="{5B98CB51-27FD-4B6F-B954-93814FB7E8F6}" srcOrd="0" destOrd="0" presId="urn:microsoft.com/office/officeart/2005/8/layout/orgChart1"/>
    <dgm:cxn modelId="{2DE7A4B5-1F68-4CD3-BF3D-469201521594}" type="presOf" srcId="{813A561D-EC2F-4047-AFA0-D0697D092798}" destId="{C8AC1C01-F1CF-41E1-8961-99DA1C8AC2D6}" srcOrd="1" destOrd="0" presId="urn:microsoft.com/office/officeart/2005/8/layout/orgChart1"/>
    <dgm:cxn modelId="{D01B8152-769A-4B72-A334-782C3E4B794F}" type="presOf" srcId="{4B951230-AFDC-4F21-806A-B24D43B6E1E3}" destId="{C9ED4DE5-9DB7-4A0C-9D29-8EEABFA2B6B1}" srcOrd="1" destOrd="0" presId="urn:microsoft.com/office/officeart/2005/8/layout/orgChart1"/>
    <dgm:cxn modelId="{5A92A069-8CD5-419A-B82C-39D59AE8EBA5}" type="presOf" srcId="{9C5B9496-CC47-401F-9646-2E795D6FCD55}" destId="{F3302193-4763-4B0F-A97B-75377D07F8BF}" srcOrd="0" destOrd="0" presId="urn:microsoft.com/office/officeart/2005/8/layout/orgChart1"/>
    <dgm:cxn modelId="{7E9CAE8B-A4DA-45E7-A522-343E423C55A0}" type="presOf" srcId="{0202FA78-8C9A-4F6A-8A7D-5650E27A5B7B}" destId="{14B3109A-36AA-4EEE-AB71-2C4CDC7CA455}" srcOrd="0" destOrd="0" presId="urn:microsoft.com/office/officeart/2005/8/layout/orgChart1"/>
    <dgm:cxn modelId="{19F9807B-93FC-4AE1-8F65-33EE85CAE6A3}" type="presOf" srcId="{9710F135-0DBA-4EB9-AC31-04FFC39BBE72}" destId="{3785680D-1F37-4F6E-86AC-7E21E5A0C8AA}" srcOrd="0" destOrd="0" presId="urn:microsoft.com/office/officeart/2005/8/layout/orgChart1"/>
    <dgm:cxn modelId="{8E0B240A-1072-47C7-A928-727F0B7CEF12}" type="presOf" srcId="{2E84F9EB-3D09-4D29-BFA3-24847FBA4E89}" destId="{2C9B2FDB-74B7-4770-BCDE-1D6A931E0446}" srcOrd="0" destOrd="0" presId="urn:microsoft.com/office/officeart/2005/8/layout/orgChart1"/>
    <dgm:cxn modelId="{D94966E5-567B-4C32-B7CC-8FBE087E6DE6}" srcId="{810DA4D8-1D7D-4629-9401-E1DD7716A170}" destId="{12D2EEBB-64A6-463C-84BD-C960DCBB6FB1}" srcOrd="0" destOrd="0" parTransId="{20B78968-DF5E-4D56-AD29-78B4873EAD9B}" sibTransId="{E78AB4B7-E208-43DE-8E85-058B9C44DC8B}"/>
    <dgm:cxn modelId="{50FF1FD2-6034-43D6-B30A-B720F6EFC62D}" type="presOf" srcId="{1C2DD83C-CCCC-495E-8BAB-B1B51AA823A1}" destId="{D56D5D9C-4F9E-450E-BA08-40DB5C207869}" srcOrd="0" destOrd="0" presId="urn:microsoft.com/office/officeart/2005/8/layout/orgChart1"/>
    <dgm:cxn modelId="{42CA50B0-9175-4C08-A1AD-E84F49A66B0F}" type="presOf" srcId="{810DA4D8-1D7D-4629-9401-E1DD7716A170}" destId="{10A280E4-6B43-4C4D-93F0-544DAC7302A1}" srcOrd="1" destOrd="0" presId="urn:microsoft.com/office/officeart/2005/8/layout/orgChart1"/>
    <dgm:cxn modelId="{5DE1C05A-D42C-4B3F-A9C6-AEA751B03505}" srcId="{813A561D-EC2F-4047-AFA0-D0697D092798}" destId="{324D4948-4233-45B2-8395-3AB31A412D9D}" srcOrd="1" destOrd="0" parTransId="{2E84F9EB-3D09-4D29-BFA3-24847FBA4E89}" sibTransId="{7A70D8FD-E7EA-4121-8226-5667433839B9}"/>
    <dgm:cxn modelId="{0978A464-04E1-4748-862C-A8B1445C7630}" type="presOf" srcId="{B03AA9F1-E690-4625-A889-5C8E130437DE}" destId="{8B736209-326F-45D8-9B13-BA6CD85F922D}" srcOrd="0" destOrd="0" presId="urn:microsoft.com/office/officeart/2005/8/layout/orgChart1"/>
    <dgm:cxn modelId="{ECA00878-3094-42EA-A2B9-311C59C926A5}" type="presOf" srcId="{72648D18-9C89-4C7D-8439-4B87C21BCD74}" destId="{51D6A848-9D61-49AA-B822-9D8F45CB3636}" srcOrd="0" destOrd="0" presId="urn:microsoft.com/office/officeart/2005/8/layout/orgChart1"/>
    <dgm:cxn modelId="{7B3B67E0-2629-4BBF-8177-BAEA7F619111}" type="presOf" srcId="{4B951230-AFDC-4F21-806A-B24D43B6E1E3}" destId="{B15051E5-372F-444A-95EB-0B9251207161}" srcOrd="0" destOrd="0" presId="urn:microsoft.com/office/officeart/2005/8/layout/orgChart1"/>
    <dgm:cxn modelId="{CA6429F9-13CF-4C11-B3D3-B94C8F08B211}" type="presOf" srcId="{A2A7ECB9-1209-472E-890C-1E8DD28E6F2F}" destId="{701DBCE1-F048-4311-85B9-F25C724DFFF7}" srcOrd="0" destOrd="0" presId="urn:microsoft.com/office/officeart/2005/8/layout/orgChart1"/>
    <dgm:cxn modelId="{FED5C1D1-C38D-4594-AA21-AC69F58FDEB0}" srcId="{65989237-E599-4B7A-9887-255950DB9D71}" destId="{0202FA78-8C9A-4F6A-8A7D-5650E27A5B7B}" srcOrd="1" destOrd="0" parTransId="{9C5B9496-CC47-401F-9646-2E795D6FCD55}" sibTransId="{CE118795-93F9-44B0-9BBF-17F6A02BF44B}"/>
    <dgm:cxn modelId="{904AC7E5-8E60-445E-9DBF-66F7C82C5E3E}" type="presOf" srcId="{EB29A0E6-A7A9-49DD-815D-D89329734733}" destId="{23287B00-46D5-4A86-B0D7-A36191B46755}" srcOrd="0" destOrd="0" presId="urn:microsoft.com/office/officeart/2005/8/layout/orgChart1"/>
    <dgm:cxn modelId="{B34FF520-D0E3-47E6-BCFB-9D5615B95A97}" type="presOf" srcId="{0202FA78-8C9A-4F6A-8A7D-5650E27A5B7B}" destId="{DAA7B247-15BE-4A25-93DF-1C8EFF38E7C0}" srcOrd="1" destOrd="0" presId="urn:microsoft.com/office/officeart/2005/8/layout/orgChart1"/>
    <dgm:cxn modelId="{92232A55-2F3E-467C-B072-0B003EE96CC1}" srcId="{1C2DD83C-CCCC-495E-8BAB-B1B51AA823A1}" destId="{9710F135-0DBA-4EB9-AC31-04FFC39BBE72}" srcOrd="1" destOrd="0" parTransId="{400610FF-DE91-446E-8C3F-0077392C9878}" sibTransId="{5AC3E4BF-01F0-4813-94F6-535C9BC55629}"/>
    <dgm:cxn modelId="{BD5FA55F-7F5E-47E3-B8A0-F24D8C6D95DC}" type="presOf" srcId="{1C2DD83C-CCCC-495E-8BAB-B1B51AA823A1}" destId="{56BEAF9B-0153-4736-9AAC-2A08B9E56E9C}" srcOrd="1" destOrd="0" presId="urn:microsoft.com/office/officeart/2005/8/layout/orgChart1"/>
    <dgm:cxn modelId="{DBFD494A-105F-4FD0-B90C-CD16DA2FA714}" srcId="{1C2DD83C-CCCC-495E-8BAB-B1B51AA823A1}" destId="{810DA4D8-1D7D-4629-9401-E1DD7716A170}" srcOrd="0" destOrd="0" parTransId="{A2A7ECB9-1209-472E-890C-1E8DD28E6F2F}" sibTransId="{3431B2E8-A2F3-44DF-8F0A-83942720B4A9}"/>
    <dgm:cxn modelId="{FB083874-A1AD-48D9-8219-F140581B0EA0}" srcId="{9710F135-0DBA-4EB9-AC31-04FFC39BBE72}" destId="{813A561D-EC2F-4047-AFA0-D0697D092798}" srcOrd="0" destOrd="0" parTransId="{1A04BB05-61DD-47E2-A0B6-0B8E7A09E59A}" sibTransId="{2D96D5D7-D8AD-45E0-B7CD-CE28F73E45F8}"/>
    <dgm:cxn modelId="{762A791F-F934-421E-A184-E2E4DA5AED01}" type="presOf" srcId="{813A561D-EC2F-4047-AFA0-D0697D092798}" destId="{B55043F8-6C6C-4B77-8F7D-6A97260FCA59}" srcOrd="0" destOrd="0" presId="urn:microsoft.com/office/officeart/2005/8/layout/orgChart1"/>
    <dgm:cxn modelId="{DFB88EAB-4D6A-4141-977B-D40EA79737CD}" type="presOf" srcId="{1D97B30A-1C07-400E-A1EE-3D86A0B87094}" destId="{6C3E0BDB-FB42-4DB0-88C5-D65BA0E6F60F}" srcOrd="0" destOrd="0" presId="urn:microsoft.com/office/officeart/2005/8/layout/orgChart1"/>
    <dgm:cxn modelId="{D26328CF-B422-450F-81D9-91B5A37B3742}" type="presOf" srcId="{20B78968-DF5E-4D56-AD29-78B4873EAD9B}" destId="{1F6FEB09-5E20-4A91-A816-6F9E360BA6A9}" srcOrd="0" destOrd="0" presId="urn:microsoft.com/office/officeart/2005/8/layout/orgChart1"/>
    <dgm:cxn modelId="{38F681B0-7E13-4A26-A919-249AE2A7B5EB}" type="presOf" srcId="{9710F135-0DBA-4EB9-AC31-04FFC39BBE72}" destId="{0FE75211-8919-45E4-A3D9-0121910F4752}" srcOrd="1" destOrd="0" presId="urn:microsoft.com/office/officeart/2005/8/layout/orgChart1"/>
    <dgm:cxn modelId="{4DE9C03D-E070-4BD5-A76E-082997EB6F34}" srcId="{65989237-E599-4B7A-9887-255950DB9D71}" destId="{4B951230-AFDC-4F21-806A-B24D43B6E1E3}" srcOrd="0" destOrd="0" parTransId="{1D97B30A-1C07-400E-A1EE-3D86A0B87094}" sibTransId="{B516E3BA-489D-41BB-A325-5325FEC1B3A4}"/>
    <dgm:cxn modelId="{5A6643A0-F14D-4AF7-A2B4-7FEED8727F88}" type="presOf" srcId="{1A04BB05-61DD-47E2-A0B6-0B8E7A09E59A}" destId="{ADA7234D-61E0-4A67-9443-B85802EFD70C}" srcOrd="0" destOrd="0" presId="urn:microsoft.com/office/officeart/2005/8/layout/orgChart1"/>
    <dgm:cxn modelId="{AB3A965A-18E2-4FAB-BF33-F20DE231C022}" type="presOf" srcId="{4562A607-AB08-4CF4-BCF8-1A22AFD3AF3D}" destId="{4537FFC3-6CD4-4FF3-BF44-9C3809F1BB5E}" srcOrd="1" destOrd="0" presId="urn:microsoft.com/office/officeart/2005/8/layout/orgChart1"/>
    <dgm:cxn modelId="{F89DAD42-B3B3-4AF8-A878-DF074C3E25C8}" srcId="{813A561D-EC2F-4047-AFA0-D0697D092798}" destId="{4562A607-AB08-4CF4-BCF8-1A22AFD3AF3D}" srcOrd="0" destOrd="0" parTransId="{1E445B7A-4CF0-45DC-9BC1-5E132FDF4E57}" sibTransId="{A418ABA8-B4E9-46EE-A451-8B389AC2EB4E}"/>
    <dgm:cxn modelId="{41F89248-BF3F-4EAE-8343-DC6B60693D83}" type="presOf" srcId="{1E445B7A-4CF0-45DC-9BC1-5E132FDF4E57}" destId="{7F30E90A-7FBB-4AF1-8470-C3617AE51653}" srcOrd="0" destOrd="0" presId="urn:microsoft.com/office/officeart/2005/8/layout/orgChart1"/>
    <dgm:cxn modelId="{9EC44E8D-CD31-4070-B615-74A4A78F21C1}" srcId="{810DA4D8-1D7D-4629-9401-E1DD7716A170}" destId="{EB29A0E6-A7A9-49DD-815D-D89329734733}" srcOrd="1" destOrd="0" parTransId="{D363C134-F250-4745-98D6-79DB3D89A82E}" sibTransId="{F5A4BABD-A98B-499C-BD1D-3F586630E7FA}"/>
    <dgm:cxn modelId="{E1911F3A-A664-4882-8D74-A826AF82F17E}" srcId="{9710F135-0DBA-4EB9-AC31-04FFC39BBE72}" destId="{65989237-E599-4B7A-9887-255950DB9D71}" srcOrd="1" destOrd="0" parTransId="{C4ECD7E9-AEA8-4B86-8FFD-17C3BC6E284C}" sibTransId="{0C96D895-9200-4645-8081-CA41C3C17B13}"/>
    <dgm:cxn modelId="{98CA7947-EFE9-483D-98D4-8CC4FE7D0B29}" type="presOf" srcId="{EB29A0E6-A7A9-49DD-815D-D89329734733}" destId="{A925D36A-04E6-4CA4-A15A-E1951E61B7FE}" srcOrd="1" destOrd="0" presId="urn:microsoft.com/office/officeart/2005/8/layout/orgChart1"/>
    <dgm:cxn modelId="{47F16947-ED3D-415A-943F-A3EA27733C2F}" type="presOf" srcId="{810DA4D8-1D7D-4629-9401-E1DD7716A170}" destId="{5C322143-25A5-4643-99ED-ED6BC82831D3}" srcOrd="0" destOrd="0" presId="urn:microsoft.com/office/officeart/2005/8/layout/orgChart1"/>
    <dgm:cxn modelId="{968A3D90-0A97-4ACD-98BB-61E9EE178F25}" srcId="{72648D18-9C89-4C7D-8439-4B87C21BCD74}" destId="{1C2DD83C-CCCC-495E-8BAB-B1B51AA823A1}" srcOrd="0" destOrd="0" parTransId="{AB7DD177-EF61-4E15-86FE-6F74F95FFF6B}" sibTransId="{D277ABB5-9B35-4E9C-B318-6F28A200B1E4}"/>
    <dgm:cxn modelId="{D9B6C046-07D1-4008-BA6E-EEA493107822}" type="presOf" srcId="{B03AA9F1-E690-4625-A889-5C8E130437DE}" destId="{1650D3F2-257E-4EBF-850A-B546428804AA}" srcOrd="1" destOrd="0" presId="urn:microsoft.com/office/officeart/2005/8/layout/orgChart1"/>
    <dgm:cxn modelId="{A82606ED-24B2-4CBA-BF3C-C50CC4D6D953}" type="presOf" srcId="{4562A607-AB08-4CF4-BCF8-1A22AFD3AF3D}" destId="{0A1E2E70-A5B3-444E-93D8-FFF36F852DA1}" srcOrd="0" destOrd="0" presId="urn:microsoft.com/office/officeart/2005/8/layout/orgChart1"/>
    <dgm:cxn modelId="{BA2540BD-81B9-459A-9274-C79DC238C492}" type="presOf" srcId="{324D4948-4233-45B2-8395-3AB31A412D9D}" destId="{DC7D37A8-A634-490B-B7F0-F668F345A493}" srcOrd="0" destOrd="0" presId="urn:microsoft.com/office/officeart/2005/8/layout/orgChart1"/>
    <dgm:cxn modelId="{BE54B645-A1F4-463F-BE97-1C75840BD93E}" type="presOf" srcId="{400610FF-DE91-446E-8C3F-0077392C9878}" destId="{1DB1355B-3BE6-403A-91FE-26850965AAFA}" srcOrd="0" destOrd="0" presId="urn:microsoft.com/office/officeart/2005/8/layout/orgChart1"/>
    <dgm:cxn modelId="{AA36254E-FA50-46CC-B19D-EF48282AC95D}" type="presParOf" srcId="{51D6A848-9D61-49AA-B822-9D8F45CB3636}" destId="{7880461A-5390-41C2-8EA3-53769FFA8E0D}" srcOrd="0" destOrd="0" presId="urn:microsoft.com/office/officeart/2005/8/layout/orgChart1"/>
    <dgm:cxn modelId="{4A251202-CA3A-47FB-B7C5-323997B8374E}" type="presParOf" srcId="{7880461A-5390-41C2-8EA3-53769FFA8E0D}" destId="{3CA8B01C-8F85-4314-9E02-03754478068E}" srcOrd="0" destOrd="0" presId="urn:microsoft.com/office/officeart/2005/8/layout/orgChart1"/>
    <dgm:cxn modelId="{6B073CB7-9F52-4320-A922-DE80B172C438}" type="presParOf" srcId="{3CA8B01C-8F85-4314-9E02-03754478068E}" destId="{D56D5D9C-4F9E-450E-BA08-40DB5C207869}" srcOrd="0" destOrd="0" presId="urn:microsoft.com/office/officeart/2005/8/layout/orgChart1"/>
    <dgm:cxn modelId="{ADF39CAE-430A-4590-A432-5EB763DBAFA3}" type="presParOf" srcId="{3CA8B01C-8F85-4314-9E02-03754478068E}" destId="{56BEAF9B-0153-4736-9AAC-2A08B9E56E9C}" srcOrd="1" destOrd="0" presId="urn:microsoft.com/office/officeart/2005/8/layout/orgChart1"/>
    <dgm:cxn modelId="{3871574A-6830-40AE-8D8A-5BCF7705FAB5}" type="presParOf" srcId="{7880461A-5390-41C2-8EA3-53769FFA8E0D}" destId="{BFB92396-1721-4BD5-ACDE-E0A064488B45}" srcOrd="1" destOrd="0" presId="urn:microsoft.com/office/officeart/2005/8/layout/orgChart1"/>
    <dgm:cxn modelId="{3CCD50F3-EBEE-4BDC-B5D2-299D683CF432}" type="presParOf" srcId="{BFB92396-1721-4BD5-ACDE-E0A064488B45}" destId="{701DBCE1-F048-4311-85B9-F25C724DFFF7}" srcOrd="0" destOrd="0" presId="urn:microsoft.com/office/officeart/2005/8/layout/orgChart1"/>
    <dgm:cxn modelId="{55D15944-42BD-4B74-B994-8538C7FAC910}" type="presParOf" srcId="{BFB92396-1721-4BD5-ACDE-E0A064488B45}" destId="{D7B20D02-C271-4B0C-8F4B-1E1A3399D429}" srcOrd="1" destOrd="0" presId="urn:microsoft.com/office/officeart/2005/8/layout/orgChart1"/>
    <dgm:cxn modelId="{EAED2A4A-4EB1-45D0-8E91-FC9CCB2C6D0E}" type="presParOf" srcId="{D7B20D02-C271-4B0C-8F4B-1E1A3399D429}" destId="{BF9FB821-6AD2-4A71-8989-1744464E282F}" srcOrd="0" destOrd="0" presId="urn:microsoft.com/office/officeart/2005/8/layout/orgChart1"/>
    <dgm:cxn modelId="{FA0619D7-E496-4D71-A8D4-B6D4C1A4A2F3}" type="presParOf" srcId="{BF9FB821-6AD2-4A71-8989-1744464E282F}" destId="{5C322143-25A5-4643-99ED-ED6BC82831D3}" srcOrd="0" destOrd="0" presId="urn:microsoft.com/office/officeart/2005/8/layout/orgChart1"/>
    <dgm:cxn modelId="{BD383DD2-D57E-42E9-8047-4D5646820A10}" type="presParOf" srcId="{BF9FB821-6AD2-4A71-8989-1744464E282F}" destId="{10A280E4-6B43-4C4D-93F0-544DAC7302A1}" srcOrd="1" destOrd="0" presId="urn:microsoft.com/office/officeart/2005/8/layout/orgChart1"/>
    <dgm:cxn modelId="{535006FD-F1F7-4A2F-B963-269285E1E8D3}" type="presParOf" srcId="{D7B20D02-C271-4B0C-8F4B-1E1A3399D429}" destId="{56EF1A75-727F-4F7B-AC0D-054E3DA91DEA}" srcOrd="1" destOrd="0" presId="urn:microsoft.com/office/officeart/2005/8/layout/orgChart1"/>
    <dgm:cxn modelId="{53BF5060-3676-4F2D-AB08-2123A5B4ECB7}" type="presParOf" srcId="{56EF1A75-727F-4F7B-AC0D-054E3DA91DEA}" destId="{1F6FEB09-5E20-4A91-A816-6F9E360BA6A9}" srcOrd="0" destOrd="0" presId="urn:microsoft.com/office/officeart/2005/8/layout/orgChart1"/>
    <dgm:cxn modelId="{66F0DBC2-68EE-4DD6-ABA7-C47C9411D7FD}" type="presParOf" srcId="{56EF1A75-727F-4F7B-AC0D-054E3DA91DEA}" destId="{9F65AAF4-CD11-480C-8D28-6E19BD436DBB}" srcOrd="1" destOrd="0" presId="urn:microsoft.com/office/officeart/2005/8/layout/orgChart1"/>
    <dgm:cxn modelId="{38B27DFE-4731-4C4B-B9BB-C5A44C552089}" type="presParOf" srcId="{9F65AAF4-CD11-480C-8D28-6E19BD436DBB}" destId="{BB6923BC-F5C5-4F9E-8ADF-131C0FA61FDD}" srcOrd="0" destOrd="0" presId="urn:microsoft.com/office/officeart/2005/8/layout/orgChart1"/>
    <dgm:cxn modelId="{6167AF06-6FBD-4A2E-A797-60CFF605369B}" type="presParOf" srcId="{BB6923BC-F5C5-4F9E-8ADF-131C0FA61FDD}" destId="{0A30D67C-AF5E-4374-A909-8127A9332BE0}" srcOrd="0" destOrd="0" presId="urn:microsoft.com/office/officeart/2005/8/layout/orgChart1"/>
    <dgm:cxn modelId="{392A5738-805F-4087-A2D7-32FD333D2186}" type="presParOf" srcId="{BB6923BC-F5C5-4F9E-8ADF-131C0FA61FDD}" destId="{08944245-3960-41D2-A586-75DA9A31E46B}" srcOrd="1" destOrd="0" presId="urn:microsoft.com/office/officeart/2005/8/layout/orgChart1"/>
    <dgm:cxn modelId="{846B9F66-19FA-4002-B9FC-6B5F8D9AF542}" type="presParOf" srcId="{9F65AAF4-CD11-480C-8D28-6E19BD436DBB}" destId="{0113C916-825F-42DE-AE35-A28C87728E51}" srcOrd="1" destOrd="0" presId="urn:microsoft.com/office/officeart/2005/8/layout/orgChart1"/>
    <dgm:cxn modelId="{F43B4BB5-3F8D-4199-BD9E-6151A1CE18DF}" type="presParOf" srcId="{9F65AAF4-CD11-480C-8D28-6E19BD436DBB}" destId="{3DD70164-46A8-4C3A-B069-DEAD33F01817}" srcOrd="2" destOrd="0" presId="urn:microsoft.com/office/officeart/2005/8/layout/orgChart1"/>
    <dgm:cxn modelId="{D692B5CB-5430-4939-BA29-15A497CF886D}" type="presParOf" srcId="{56EF1A75-727F-4F7B-AC0D-054E3DA91DEA}" destId="{5B98CB51-27FD-4B6F-B954-93814FB7E8F6}" srcOrd="2" destOrd="0" presId="urn:microsoft.com/office/officeart/2005/8/layout/orgChart1"/>
    <dgm:cxn modelId="{E9027067-70CD-47C3-B25C-0723A96A692A}" type="presParOf" srcId="{56EF1A75-727F-4F7B-AC0D-054E3DA91DEA}" destId="{B467F7E2-F94B-48A9-9CF0-C8D65085A0A5}" srcOrd="3" destOrd="0" presId="urn:microsoft.com/office/officeart/2005/8/layout/orgChart1"/>
    <dgm:cxn modelId="{ADA9F8F1-CCCE-48FB-BE95-86DF9775320F}" type="presParOf" srcId="{B467F7E2-F94B-48A9-9CF0-C8D65085A0A5}" destId="{4BA1E284-3E4E-4E56-862C-D2145DFA4F10}" srcOrd="0" destOrd="0" presId="urn:microsoft.com/office/officeart/2005/8/layout/orgChart1"/>
    <dgm:cxn modelId="{08EA7BE5-9E94-4690-81D6-2569531833C5}" type="presParOf" srcId="{4BA1E284-3E4E-4E56-862C-D2145DFA4F10}" destId="{23287B00-46D5-4A86-B0D7-A36191B46755}" srcOrd="0" destOrd="0" presId="urn:microsoft.com/office/officeart/2005/8/layout/orgChart1"/>
    <dgm:cxn modelId="{DAD4DBE5-B7AD-48F9-ACD9-89B197C51436}" type="presParOf" srcId="{4BA1E284-3E4E-4E56-862C-D2145DFA4F10}" destId="{A925D36A-04E6-4CA4-A15A-E1951E61B7FE}" srcOrd="1" destOrd="0" presId="urn:microsoft.com/office/officeart/2005/8/layout/orgChart1"/>
    <dgm:cxn modelId="{2E9FFABA-CD90-4C52-B561-092D6FFDD747}" type="presParOf" srcId="{B467F7E2-F94B-48A9-9CF0-C8D65085A0A5}" destId="{91CC5963-2BA9-4A7D-86CC-47DC97D8076E}" srcOrd="1" destOrd="0" presId="urn:microsoft.com/office/officeart/2005/8/layout/orgChart1"/>
    <dgm:cxn modelId="{3C8E3ECE-CD59-4A82-86A0-2BCEDAC83B20}" type="presParOf" srcId="{B467F7E2-F94B-48A9-9CF0-C8D65085A0A5}" destId="{BF1201BC-0BEC-441B-85FE-97E29C30B97B}" srcOrd="2" destOrd="0" presId="urn:microsoft.com/office/officeart/2005/8/layout/orgChart1"/>
    <dgm:cxn modelId="{169DCDFB-BC80-4716-951A-E6C089494EAB}" type="presParOf" srcId="{56EF1A75-727F-4F7B-AC0D-054E3DA91DEA}" destId="{893E64A6-EA71-4B83-BF2C-1D3B943CACA0}" srcOrd="4" destOrd="0" presId="urn:microsoft.com/office/officeart/2005/8/layout/orgChart1"/>
    <dgm:cxn modelId="{B6AC8F65-7ECF-4999-8DF2-42457400ABD3}" type="presParOf" srcId="{56EF1A75-727F-4F7B-AC0D-054E3DA91DEA}" destId="{41991F0A-9137-4C10-9956-7289CC996EEA}" srcOrd="5" destOrd="0" presId="urn:microsoft.com/office/officeart/2005/8/layout/orgChart1"/>
    <dgm:cxn modelId="{20C65EF9-4EFC-426B-8872-181AE33394F8}" type="presParOf" srcId="{41991F0A-9137-4C10-9956-7289CC996EEA}" destId="{0A605E0E-D492-454D-AD8D-555F7D6F351D}" srcOrd="0" destOrd="0" presId="urn:microsoft.com/office/officeart/2005/8/layout/orgChart1"/>
    <dgm:cxn modelId="{1C8994CF-A285-4B4D-A16F-8D47A986CED2}" type="presParOf" srcId="{0A605E0E-D492-454D-AD8D-555F7D6F351D}" destId="{8B736209-326F-45D8-9B13-BA6CD85F922D}" srcOrd="0" destOrd="0" presId="urn:microsoft.com/office/officeart/2005/8/layout/orgChart1"/>
    <dgm:cxn modelId="{8D11DFCD-2060-447B-A145-FFB790E102C1}" type="presParOf" srcId="{0A605E0E-D492-454D-AD8D-555F7D6F351D}" destId="{1650D3F2-257E-4EBF-850A-B546428804AA}" srcOrd="1" destOrd="0" presId="urn:microsoft.com/office/officeart/2005/8/layout/orgChart1"/>
    <dgm:cxn modelId="{A9CBF29A-D312-42B2-9003-C57143EDD8B5}" type="presParOf" srcId="{41991F0A-9137-4C10-9956-7289CC996EEA}" destId="{36E18B72-2D83-440B-B949-35F195B635E0}" srcOrd="1" destOrd="0" presId="urn:microsoft.com/office/officeart/2005/8/layout/orgChart1"/>
    <dgm:cxn modelId="{5D88A551-FAF7-4900-AAB5-D2740DED738A}" type="presParOf" srcId="{41991F0A-9137-4C10-9956-7289CC996EEA}" destId="{11AC9BEE-48AF-47F5-81E0-608BF3575F15}" srcOrd="2" destOrd="0" presId="urn:microsoft.com/office/officeart/2005/8/layout/orgChart1"/>
    <dgm:cxn modelId="{52DF3E4B-4F5F-49EC-9F4C-2A120177432E}" type="presParOf" srcId="{D7B20D02-C271-4B0C-8F4B-1E1A3399D429}" destId="{C2DA59C8-764A-4951-9209-CC0A68F83A32}" srcOrd="2" destOrd="0" presId="urn:microsoft.com/office/officeart/2005/8/layout/orgChart1"/>
    <dgm:cxn modelId="{9D33679D-1909-4CD0-8205-3BFCD13410B2}" type="presParOf" srcId="{BFB92396-1721-4BD5-ACDE-E0A064488B45}" destId="{1DB1355B-3BE6-403A-91FE-26850965AAFA}" srcOrd="2" destOrd="0" presId="urn:microsoft.com/office/officeart/2005/8/layout/orgChart1"/>
    <dgm:cxn modelId="{C7989D3E-5E3B-4549-991B-F49D4567B614}" type="presParOf" srcId="{BFB92396-1721-4BD5-ACDE-E0A064488B45}" destId="{41C409C0-5FFA-4E7D-AF49-E377379AA8FF}" srcOrd="3" destOrd="0" presId="urn:microsoft.com/office/officeart/2005/8/layout/orgChart1"/>
    <dgm:cxn modelId="{54D98D53-EBE2-4860-85DC-D7EB844E1531}" type="presParOf" srcId="{41C409C0-5FFA-4E7D-AF49-E377379AA8FF}" destId="{AB78805A-7729-4C49-86B4-490782AF42E2}" srcOrd="0" destOrd="0" presId="urn:microsoft.com/office/officeart/2005/8/layout/orgChart1"/>
    <dgm:cxn modelId="{D6951C34-1A96-40B8-8480-28C20020D184}" type="presParOf" srcId="{AB78805A-7729-4C49-86B4-490782AF42E2}" destId="{3785680D-1F37-4F6E-86AC-7E21E5A0C8AA}" srcOrd="0" destOrd="0" presId="urn:microsoft.com/office/officeart/2005/8/layout/orgChart1"/>
    <dgm:cxn modelId="{1E7DCD90-18F1-4EAC-8910-928930459261}" type="presParOf" srcId="{AB78805A-7729-4C49-86B4-490782AF42E2}" destId="{0FE75211-8919-45E4-A3D9-0121910F4752}" srcOrd="1" destOrd="0" presId="urn:microsoft.com/office/officeart/2005/8/layout/orgChart1"/>
    <dgm:cxn modelId="{CB3816C3-8103-4495-8BD4-684E33EA75C4}" type="presParOf" srcId="{41C409C0-5FFA-4E7D-AF49-E377379AA8FF}" destId="{4B9AD9B7-7156-48E0-9272-0379992B71A1}" srcOrd="1" destOrd="0" presId="urn:microsoft.com/office/officeart/2005/8/layout/orgChart1"/>
    <dgm:cxn modelId="{14DFCED3-C122-4FE8-A935-48573B5C6758}" type="presParOf" srcId="{4B9AD9B7-7156-48E0-9272-0379992B71A1}" destId="{ADA7234D-61E0-4A67-9443-B85802EFD70C}" srcOrd="0" destOrd="0" presId="urn:microsoft.com/office/officeart/2005/8/layout/orgChart1"/>
    <dgm:cxn modelId="{5F6F73FF-9749-471E-B36B-A4C13640C6A1}" type="presParOf" srcId="{4B9AD9B7-7156-48E0-9272-0379992B71A1}" destId="{CD7A90CB-627C-436F-ABB0-0EB6C5AEE760}" srcOrd="1" destOrd="0" presId="urn:microsoft.com/office/officeart/2005/8/layout/orgChart1"/>
    <dgm:cxn modelId="{40BAB7C1-901F-46C0-A16E-858FA69F56E2}" type="presParOf" srcId="{CD7A90CB-627C-436F-ABB0-0EB6C5AEE760}" destId="{5CC0A5C4-FEF3-4EA2-987D-376308EEEC61}" srcOrd="0" destOrd="0" presId="urn:microsoft.com/office/officeart/2005/8/layout/orgChart1"/>
    <dgm:cxn modelId="{6CC95093-C410-45D3-BEB5-053710EEC304}" type="presParOf" srcId="{5CC0A5C4-FEF3-4EA2-987D-376308EEEC61}" destId="{B55043F8-6C6C-4B77-8F7D-6A97260FCA59}" srcOrd="0" destOrd="0" presId="urn:microsoft.com/office/officeart/2005/8/layout/orgChart1"/>
    <dgm:cxn modelId="{6FF7CFD5-11AA-4496-9124-A13CBCD22AE6}" type="presParOf" srcId="{5CC0A5C4-FEF3-4EA2-987D-376308EEEC61}" destId="{C8AC1C01-F1CF-41E1-8961-99DA1C8AC2D6}" srcOrd="1" destOrd="0" presId="urn:microsoft.com/office/officeart/2005/8/layout/orgChart1"/>
    <dgm:cxn modelId="{4DC8DD44-4770-4282-8199-E0AA39537F63}" type="presParOf" srcId="{CD7A90CB-627C-436F-ABB0-0EB6C5AEE760}" destId="{A93DADA3-1D86-4B7E-9508-6DF7BDA6B1A4}" srcOrd="1" destOrd="0" presId="urn:microsoft.com/office/officeart/2005/8/layout/orgChart1"/>
    <dgm:cxn modelId="{597449CA-B3A6-417F-AD1E-EA2700863710}" type="presParOf" srcId="{A93DADA3-1D86-4B7E-9508-6DF7BDA6B1A4}" destId="{7F30E90A-7FBB-4AF1-8470-C3617AE51653}" srcOrd="0" destOrd="0" presId="urn:microsoft.com/office/officeart/2005/8/layout/orgChart1"/>
    <dgm:cxn modelId="{33C29969-7069-4A3C-A570-F7ED83DE5FEB}" type="presParOf" srcId="{A93DADA3-1D86-4B7E-9508-6DF7BDA6B1A4}" destId="{76DA2D0D-5494-4787-A663-0B4F02D35E96}" srcOrd="1" destOrd="0" presId="urn:microsoft.com/office/officeart/2005/8/layout/orgChart1"/>
    <dgm:cxn modelId="{736670AB-93A7-4F1A-82AD-70B76EA6A0DD}" type="presParOf" srcId="{76DA2D0D-5494-4787-A663-0B4F02D35E96}" destId="{8F3857BE-A1C2-4A42-80C6-E90C11387942}" srcOrd="0" destOrd="0" presId="urn:microsoft.com/office/officeart/2005/8/layout/orgChart1"/>
    <dgm:cxn modelId="{0799D05E-E555-4FF3-88A9-E7B5BE287B75}" type="presParOf" srcId="{8F3857BE-A1C2-4A42-80C6-E90C11387942}" destId="{0A1E2E70-A5B3-444E-93D8-FFF36F852DA1}" srcOrd="0" destOrd="0" presId="urn:microsoft.com/office/officeart/2005/8/layout/orgChart1"/>
    <dgm:cxn modelId="{069F16EA-45EC-46E8-8DFB-A48BDBFB21A9}" type="presParOf" srcId="{8F3857BE-A1C2-4A42-80C6-E90C11387942}" destId="{4537FFC3-6CD4-4FF3-BF44-9C3809F1BB5E}" srcOrd="1" destOrd="0" presId="urn:microsoft.com/office/officeart/2005/8/layout/orgChart1"/>
    <dgm:cxn modelId="{677A89B0-8015-470F-953B-7C7E9C35FD22}" type="presParOf" srcId="{76DA2D0D-5494-4787-A663-0B4F02D35E96}" destId="{3C3534B6-C18A-4732-A97B-243DCA976124}" srcOrd="1" destOrd="0" presId="urn:microsoft.com/office/officeart/2005/8/layout/orgChart1"/>
    <dgm:cxn modelId="{0238CDFF-E9EA-4392-B3EC-EF4E39E17812}" type="presParOf" srcId="{76DA2D0D-5494-4787-A663-0B4F02D35E96}" destId="{360E9DF8-ADCF-49B9-AAD6-5E668FADCCC8}" srcOrd="2" destOrd="0" presId="urn:microsoft.com/office/officeart/2005/8/layout/orgChart1"/>
    <dgm:cxn modelId="{A58D505C-BA4E-4E86-85D8-23322B35B2F0}" type="presParOf" srcId="{A93DADA3-1D86-4B7E-9508-6DF7BDA6B1A4}" destId="{2C9B2FDB-74B7-4770-BCDE-1D6A931E0446}" srcOrd="2" destOrd="0" presId="urn:microsoft.com/office/officeart/2005/8/layout/orgChart1"/>
    <dgm:cxn modelId="{DC9EC6CF-FC2F-4A1B-8324-BDD2584356F4}" type="presParOf" srcId="{A93DADA3-1D86-4B7E-9508-6DF7BDA6B1A4}" destId="{D3CE193A-E9F2-4872-A9D1-A1CC7E7F4D7A}" srcOrd="3" destOrd="0" presId="urn:microsoft.com/office/officeart/2005/8/layout/orgChart1"/>
    <dgm:cxn modelId="{3893D070-66A2-4102-BA02-34B97BEBA4A6}" type="presParOf" srcId="{D3CE193A-E9F2-4872-A9D1-A1CC7E7F4D7A}" destId="{8FFE7BD3-4BA8-47FD-9DBB-01237D115638}" srcOrd="0" destOrd="0" presId="urn:microsoft.com/office/officeart/2005/8/layout/orgChart1"/>
    <dgm:cxn modelId="{AFD91D89-15E9-4B09-95BC-A49751E6DC1F}" type="presParOf" srcId="{8FFE7BD3-4BA8-47FD-9DBB-01237D115638}" destId="{DC7D37A8-A634-490B-B7F0-F668F345A493}" srcOrd="0" destOrd="0" presId="urn:microsoft.com/office/officeart/2005/8/layout/orgChart1"/>
    <dgm:cxn modelId="{DF320280-D97E-45DA-9BB9-151D22C3CCE0}" type="presParOf" srcId="{8FFE7BD3-4BA8-47FD-9DBB-01237D115638}" destId="{E66846BB-DC57-4000-B8E6-01D020AEE5F5}" srcOrd="1" destOrd="0" presId="urn:microsoft.com/office/officeart/2005/8/layout/orgChart1"/>
    <dgm:cxn modelId="{381D7838-69DE-44C1-8FEF-C4CC9512F070}" type="presParOf" srcId="{D3CE193A-E9F2-4872-A9D1-A1CC7E7F4D7A}" destId="{6809D658-544F-4ED8-B573-57B93E1C00E8}" srcOrd="1" destOrd="0" presId="urn:microsoft.com/office/officeart/2005/8/layout/orgChart1"/>
    <dgm:cxn modelId="{295F5DB5-DA5F-4D08-8260-39B58A0B3851}" type="presParOf" srcId="{D3CE193A-E9F2-4872-A9D1-A1CC7E7F4D7A}" destId="{C2B2D80C-081C-4AF5-AB1F-720344840314}" srcOrd="2" destOrd="0" presId="urn:microsoft.com/office/officeart/2005/8/layout/orgChart1"/>
    <dgm:cxn modelId="{CBF82620-108B-4D53-BF15-DA496DA3D294}" type="presParOf" srcId="{CD7A90CB-627C-436F-ABB0-0EB6C5AEE760}" destId="{A2EBEF4A-6308-44E0-9F1F-F3D2CCFE4D4B}" srcOrd="2" destOrd="0" presId="urn:microsoft.com/office/officeart/2005/8/layout/orgChart1"/>
    <dgm:cxn modelId="{2375BC08-DD2D-4E1C-A0DF-E05DFAC8D298}" type="presParOf" srcId="{4B9AD9B7-7156-48E0-9272-0379992B71A1}" destId="{EAFDFC9E-47DF-41C0-B2C3-20F324EF28A4}" srcOrd="2" destOrd="0" presId="urn:microsoft.com/office/officeart/2005/8/layout/orgChart1"/>
    <dgm:cxn modelId="{6D8ADD20-8C14-48DA-AD94-CD5C702CEB2C}" type="presParOf" srcId="{4B9AD9B7-7156-48E0-9272-0379992B71A1}" destId="{708F6D25-81CD-474E-BAB8-04800FDDB5A7}" srcOrd="3" destOrd="0" presId="urn:microsoft.com/office/officeart/2005/8/layout/orgChart1"/>
    <dgm:cxn modelId="{21C777C6-336D-476A-85B1-3812212BBB5C}" type="presParOf" srcId="{708F6D25-81CD-474E-BAB8-04800FDDB5A7}" destId="{86FDD73D-6766-4499-BAC0-7AEA7D7F8C05}" srcOrd="0" destOrd="0" presId="urn:microsoft.com/office/officeart/2005/8/layout/orgChart1"/>
    <dgm:cxn modelId="{E9A63F58-CF6A-4181-867D-E08259856C7B}" type="presParOf" srcId="{86FDD73D-6766-4499-BAC0-7AEA7D7F8C05}" destId="{04FEE2D4-F0FF-4C81-89DF-D929D398162B}" srcOrd="0" destOrd="0" presId="urn:microsoft.com/office/officeart/2005/8/layout/orgChart1"/>
    <dgm:cxn modelId="{6D259419-DAC7-4D51-838B-2837B05E73BC}" type="presParOf" srcId="{86FDD73D-6766-4499-BAC0-7AEA7D7F8C05}" destId="{BBB5AF6D-D089-403E-A27B-7D84A75B92AA}" srcOrd="1" destOrd="0" presId="urn:microsoft.com/office/officeart/2005/8/layout/orgChart1"/>
    <dgm:cxn modelId="{5FA2BE76-817B-4D98-8BC1-8C4E126E0AC9}" type="presParOf" srcId="{708F6D25-81CD-474E-BAB8-04800FDDB5A7}" destId="{5B7A1D81-52FF-4C1D-9B73-C4E99EE42AC0}" srcOrd="1" destOrd="0" presId="urn:microsoft.com/office/officeart/2005/8/layout/orgChart1"/>
    <dgm:cxn modelId="{09883C71-3935-4E1D-9B51-6AC4D9237807}" type="presParOf" srcId="{5B7A1D81-52FF-4C1D-9B73-C4E99EE42AC0}" destId="{6C3E0BDB-FB42-4DB0-88C5-D65BA0E6F60F}" srcOrd="0" destOrd="0" presId="urn:microsoft.com/office/officeart/2005/8/layout/orgChart1"/>
    <dgm:cxn modelId="{C163897B-5435-4552-B824-5D7BAAC88F51}" type="presParOf" srcId="{5B7A1D81-52FF-4C1D-9B73-C4E99EE42AC0}" destId="{14B81F2C-6D70-441F-8DBD-BF8E8DB0914B}" srcOrd="1" destOrd="0" presId="urn:microsoft.com/office/officeart/2005/8/layout/orgChart1"/>
    <dgm:cxn modelId="{E19DCAD5-7C06-49C2-AD75-E78E549E4696}" type="presParOf" srcId="{14B81F2C-6D70-441F-8DBD-BF8E8DB0914B}" destId="{F44E8B1C-DF8C-42F9-9CB8-4443FCBC8D2B}" srcOrd="0" destOrd="0" presId="urn:microsoft.com/office/officeart/2005/8/layout/orgChart1"/>
    <dgm:cxn modelId="{1E672721-E951-48C3-A562-6907F8CB24D4}" type="presParOf" srcId="{F44E8B1C-DF8C-42F9-9CB8-4443FCBC8D2B}" destId="{B15051E5-372F-444A-95EB-0B9251207161}" srcOrd="0" destOrd="0" presId="urn:microsoft.com/office/officeart/2005/8/layout/orgChart1"/>
    <dgm:cxn modelId="{1814D1E9-9AAB-4116-8A64-52F27FD057C8}" type="presParOf" srcId="{F44E8B1C-DF8C-42F9-9CB8-4443FCBC8D2B}" destId="{C9ED4DE5-9DB7-4A0C-9D29-8EEABFA2B6B1}" srcOrd="1" destOrd="0" presId="urn:microsoft.com/office/officeart/2005/8/layout/orgChart1"/>
    <dgm:cxn modelId="{9CE85E07-AB99-476D-876D-6B3F26848A54}" type="presParOf" srcId="{14B81F2C-6D70-441F-8DBD-BF8E8DB0914B}" destId="{6C666CE3-245A-4D9B-9823-A3143B47B4CA}" srcOrd="1" destOrd="0" presId="urn:microsoft.com/office/officeart/2005/8/layout/orgChart1"/>
    <dgm:cxn modelId="{3746909B-3B2A-4C4C-B1FD-5E6CA671485E}" type="presParOf" srcId="{14B81F2C-6D70-441F-8DBD-BF8E8DB0914B}" destId="{67A4B71C-E9F8-495F-9D62-A7F4C6DC1089}" srcOrd="2" destOrd="0" presId="urn:microsoft.com/office/officeart/2005/8/layout/orgChart1"/>
    <dgm:cxn modelId="{2C4CC08C-0321-4813-8A10-DFEE1CF9B5F5}" type="presParOf" srcId="{5B7A1D81-52FF-4C1D-9B73-C4E99EE42AC0}" destId="{F3302193-4763-4B0F-A97B-75377D07F8BF}" srcOrd="2" destOrd="0" presId="urn:microsoft.com/office/officeart/2005/8/layout/orgChart1"/>
    <dgm:cxn modelId="{B99CFB4E-9546-401D-B03A-94269154E62E}" type="presParOf" srcId="{5B7A1D81-52FF-4C1D-9B73-C4E99EE42AC0}" destId="{5707845A-9CF8-454B-B48E-221D4E71F9BE}" srcOrd="3" destOrd="0" presId="urn:microsoft.com/office/officeart/2005/8/layout/orgChart1"/>
    <dgm:cxn modelId="{A7B4476E-65CE-457E-9252-7E30823B80C4}" type="presParOf" srcId="{5707845A-9CF8-454B-B48E-221D4E71F9BE}" destId="{8D074D39-B27E-403B-A49F-5261B5FD7487}" srcOrd="0" destOrd="0" presId="urn:microsoft.com/office/officeart/2005/8/layout/orgChart1"/>
    <dgm:cxn modelId="{784DB606-FC89-4C1F-B07E-994F17C63FE9}" type="presParOf" srcId="{8D074D39-B27E-403B-A49F-5261B5FD7487}" destId="{14B3109A-36AA-4EEE-AB71-2C4CDC7CA455}" srcOrd="0" destOrd="0" presId="urn:microsoft.com/office/officeart/2005/8/layout/orgChart1"/>
    <dgm:cxn modelId="{50BC2329-56EE-42DC-8DB1-DDF436E768EC}" type="presParOf" srcId="{8D074D39-B27E-403B-A49F-5261B5FD7487}" destId="{DAA7B247-15BE-4A25-93DF-1C8EFF38E7C0}" srcOrd="1" destOrd="0" presId="urn:microsoft.com/office/officeart/2005/8/layout/orgChart1"/>
    <dgm:cxn modelId="{3B56812A-0A0E-4794-81F5-A2A4910630AB}" type="presParOf" srcId="{5707845A-9CF8-454B-B48E-221D4E71F9BE}" destId="{BE629586-CC9F-4A88-B93F-2C74D184C4D4}" srcOrd="1" destOrd="0" presId="urn:microsoft.com/office/officeart/2005/8/layout/orgChart1"/>
    <dgm:cxn modelId="{D63091C9-D83B-4857-B973-F5B201F32A4E}" type="presParOf" srcId="{5707845A-9CF8-454B-B48E-221D4E71F9BE}" destId="{4EA49204-8ABA-4385-BB04-56FEC0F8FFEC}" srcOrd="2" destOrd="0" presId="urn:microsoft.com/office/officeart/2005/8/layout/orgChart1"/>
    <dgm:cxn modelId="{0857AFE7-E4EB-4D57-A8E5-215535B02200}" type="presParOf" srcId="{708F6D25-81CD-474E-BAB8-04800FDDB5A7}" destId="{88A15197-2839-4A7D-829C-73125592FF8F}" srcOrd="2" destOrd="0" presId="urn:microsoft.com/office/officeart/2005/8/layout/orgChart1"/>
    <dgm:cxn modelId="{934DFA99-27B9-4B2C-A313-D222039CD422}" type="presParOf" srcId="{41C409C0-5FFA-4E7D-AF49-E377379AA8FF}" destId="{8EF3BE11-E515-4D3D-B51C-1ED4540A1340}" srcOrd="2" destOrd="0" presId="urn:microsoft.com/office/officeart/2005/8/layout/orgChart1"/>
    <dgm:cxn modelId="{F6B4CCB0-A7A5-451D-8C5D-F06AADACA9E0}" type="presParOf" srcId="{7880461A-5390-41C2-8EA3-53769FFA8E0D}" destId="{FC1411D3-1801-4E61-B3A9-1771788A6EA0}"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02193-4763-4B0F-A97B-75377D07F8BF}">
      <dsp:nvSpPr>
        <dsp:cNvPr id="0" name=""/>
        <dsp:cNvSpPr/>
      </dsp:nvSpPr>
      <dsp:spPr>
        <a:xfrm>
          <a:off x="5903230" y="2308148"/>
          <a:ext cx="425703" cy="591699"/>
        </a:xfrm>
        <a:custGeom>
          <a:avLst/>
          <a:gdLst/>
          <a:ahLst/>
          <a:cxnLst/>
          <a:rect l="0" t="0" r="0" b="0"/>
          <a:pathLst>
            <a:path>
              <a:moveTo>
                <a:pt x="0" y="0"/>
              </a:moveTo>
              <a:lnTo>
                <a:pt x="0" y="591699"/>
              </a:lnTo>
              <a:lnTo>
                <a:pt x="425703" y="591699"/>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C3E0BDB-FB42-4DB0-88C5-D65BA0E6F60F}">
      <dsp:nvSpPr>
        <dsp:cNvPr id="0" name=""/>
        <dsp:cNvSpPr/>
      </dsp:nvSpPr>
      <dsp:spPr>
        <a:xfrm>
          <a:off x="5903230" y="2308148"/>
          <a:ext cx="438619" cy="1381479"/>
        </a:xfrm>
        <a:custGeom>
          <a:avLst/>
          <a:gdLst/>
          <a:ahLst/>
          <a:cxnLst/>
          <a:rect l="0" t="0" r="0" b="0"/>
          <a:pathLst>
            <a:path>
              <a:moveTo>
                <a:pt x="0" y="0"/>
              </a:moveTo>
              <a:lnTo>
                <a:pt x="0" y="1381479"/>
              </a:lnTo>
              <a:lnTo>
                <a:pt x="438619" y="1381479"/>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AFDFC9E-47DF-41C0-B2C3-20F324EF28A4}">
      <dsp:nvSpPr>
        <dsp:cNvPr id="0" name=""/>
        <dsp:cNvSpPr/>
      </dsp:nvSpPr>
      <dsp:spPr>
        <a:xfrm>
          <a:off x="5062611" y="1455131"/>
          <a:ext cx="1321191" cy="252300"/>
        </a:xfrm>
        <a:custGeom>
          <a:avLst/>
          <a:gdLst/>
          <a:ahLst/>
          <a:cxnLst/>
          <a:rect l="0" t="0" r="0" b="0"/>
          <a:pathLst>
            <a:path>
              <a:moveTo>
                <a:pt x="0" y="0"/>
              </a:moveTo>
              <a:lnTo>
                <a:pt x="0" y="126150"/>
              </a:lnTo>
              <a:lnTo>
                <a:pt x="1321191" y="126150"/>
              </a:lnTo>
              <a:lnTo>
                <a:pt x="1321191" y="252300"/>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C9B2FDB-74B7-4770-BCDE-1D6A931E0446}">
      <dsp:nvSpPr>
        <dsp:cNvPr id="0" name=""/>
        <dsp:cNvSpPr/>
      </dsp:nvSpPr>
      <dsp:spPr>
        <a:xfrm>
          <a:off x="3855171" y="2308148"/>
          <a:ext cx="180214" cy="1405676"/>
        </a:xfrm>
        <a:custGeom>
          <a:avLst/>
          <a:gdLst/>
          <a:ahLst/>
          <a:cxnLst/>
          <a:rect l="0" t="0" r="0" b="0"/>
          <a:pathLst>
            <a:path>
              <a:moveTo>
                <a:pt x="0" y="0"/>
              </a:moveTo>
              <a:lnTo>
                <a:pt x="0" y="1405676"/>
              </a:lnTo>
              <a:lnTo>
                <a:pt x="180214" y="1405676"/>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F30E90A-7FBB-4AF1-8470-C3617AE51653}">
      <dsp:nvSpPr>
        <dsp:cNvPr id="0" name=""/>
        <dsp:cNvSpPr/>
      </dsp:nvSpPr>
      <dsp:spPr>
        <a:xfrm>
          <a:off x="3855171" y="2308148"/>
          <a:ext cx="180214" cy="552659"/>
        </a:xfrm>
        <a:custGeom>
          <a:avLst/>
          <a:gdLst/>
          <a:ahLst/>
          <a:cxnLst/>
          <a:rect l="0" t="0" r="0" b="0"/>
          <a:pathLst>
            <a:path>
              <a:moveTo>
                <a:pt x="0" y="0"/>
              </a:moveTo>
              <a:lnTo>
                <a:pt x="0" y="552659"/>
              </a:lnTo>
              <a:lnTo>
                <a:pt x="180214" y="552659"/>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DA7234D-61E0-4A67-9443-B85802EFD70C}">
      <dsp:nvSpPr>
        <dsp:cNvPr id="0" name=""/>
        <dsp:cNvSpPr/>
      </dsp:nvSpPr>
      <dsp:spPr>
        <a:xfrm>
          <a:off x="4335744" y="1455131"/>
          <a:ext cx="726867" cy="252300"/>
        </a:xfrm>
        <a:custGeom>
          <a:avLst/>
          <a:gdLst/>
          <a:ahLst/>
          <a:cxnLst/>
          <a:rect l="0" t="0" r="0" b="0"/>
          <a:pathLst>
            <a:path>
              <a:moveTo>
                <a:pt x="726867" y="0"/>
              </a:moveTo>
              <a:lnTo>
                <a:pt x="726867" y="126150"/>
              </a:lnTo>
              <a:lnTo>
                <a:pt x="0" y="126150"/>
              </a:lnTo>
              <a:lnTo>
                <a:pt x="0" y="252300"/>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DB1355B-3BE6-403A-91FE-26850965AAFA}">
      <dsp:nvSpPr>
        <dsp:cNvPr id="0" name=""/>
        <dsp:cNvSpPr/>
      </dsp:nvSpPr>
      <dsp:spPr>
        <a:xfrm>
          <a:off x="3822131" y="602113"/>
          <a:ext cx="1240479" cy="252300"/>
        </a:xfrm>
        <a:custGeom>
          <a:avLst/>
          <a:gdLst/>
          <a:ahLst/>
          <a:cxnLst/>
          <a:rect l="0" t="0" r="0" b="0"/>
          <a:pathLst>
            <a:path>
              <a:moveTo>
                <a:pt x="0" y="0"/>
              </a:moveTo>
              <a:lnTo>
                <a:pt x="0" y="126150"/>
              </a:lnTo>
              <a:lnTo>
                <a:pt x="1240479" y="126150"/>
              </a:lnTo>
              <a:lnTo>
                <a:pt x="1240479" y="252300"/>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93E64A6-EA71-4B83-BF2C-1D3B943CACA0}">
      <dsp:nvSpPr>
        <dsp:cNvPr id="0" name=""/>
        <dsp:cNvSpPr/>
      </dsp:nvSpPr>
      <dsp:spPr>
        <a:xfrm>
          <a:off x="1808265" y="1455131"/>
          <a:ext cx="292813" cy="2206365"/>
        </a:xfrm>
        <a:custGeom>
          <a:avLst/>
          <a:gdLst/>
          <a:ahLst/>
          <a:cxnLst/>
          <a:rect l="0" t="0" r="0" b="0"/>
          <a:pathLst>
            <a:path>
              <a:moveTo>
                <a:pt x="292813" y="0"/>
              </a:moveTo>
              <a:lnTo>
                <a:pt x="292813" y="2206365"/>
              </a:lnTo>
              <a:lnTo>
                <a:pt x="0" y="2206365"/>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98CB51-27FD-4B6F-B954-93814FB7E8F6}">
      <dsp:nvSpPr>
        <dsp:cNvPr id="0" name=""/>
        <dsp:cNvSpPr/>
      </dsp:nvSpPr>
      <dsp:spPr>
        <a:xfrm>
          <a:off x="2101078" y="1455131"/>
          <a:ext cx="180214" cy="1405676"/>
        </a:xfrm>
        <a:custGeom>
          <a:avLst/>
          <a:gdLst/>
          <a:ahLst/>
          <a:cxnLst/>
          <a:rect l="0" t="0" r="0" b="0"/>
          <a:pathLst>
            <a:path>
              <a:moveTo>
                <a:pt x="0" y="0"/>
              </a:moveTo>
              <a:lnTo>
                <a:pt x="0" y="1405676"/>
              </a:lnTo>
              <a:lnTo>
                <a:pt x="180214" y="1405676"/>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F6FEB09-5E20-4A91-A816-6F9E360BA6A9}">
      <dsp:nvSpPr>
        <dsp:cNvPr id="0" name=""/>
        <dsp:cNvSpPr/>
      </dsp:nvSpPr>
      <dsp:spPr>
        <a:xfrm>
          <a:off x="1703620" y="1455131"/>
          <a:ext cx="397458" cy="587542"/>
        </a:xfrm>
        <a:custGeom>
          <a:avLst/>
          <a:gdLst/>
          <a:ahLst/>
          <a:cxnLst/>
          <a:rect l="0" t="0" r="0" b="0"/>
          <a:pathLst>
            <a:path>
              <a:moveTo>
                <a:pt x="397458" y="0"/>
              </a:moveTo>
              <a:lnTo>
                <a:pt x="397458" y="587542"/>
              </a:lnTo>
              <a:lnTo>
                <a:pt x="0" y="587542"/>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01DBCE1-F048-4311-85B9-F25C724DFFF7}">
      <dsp:nvSpPr>
        <dsp:cNvPr id="0" name=""/>
        <dsp:cNvSpPr/>
      </dsp:nvSpPr>
      <dsp:spPr>
        <a:xfrm>
          <a:off x="2581652" y="602113"/>
          <a:ext cx="1240479" cy="252300"/>
        </a:xfrm>
        <a:custGeom>
          <a:avLst/>
          <a:gdLst/>
          <a:ahLst/>
          <a:cxnLst/>
          <a:rect l="0" t="0" r="0" b="0"/>
          <a:pathLst>
            <a:path>
              <a:moveTo>
                <a:pt x="1240479" y="0"/>
              </a:moveTo>
              <a:lnTo>
                <a:pt x="1240479" y="126150"/>
              </a:lnTo>
              <a:lnTo>
                <a:pt x="0" y="126150"/>
              </a:lnTo>
              <a:lnTo>
                <a:pt x="0" y="252300"/>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56D5D9C-4F9E-450E-BA08-40DB5C207869}">
      <dsp:nvSpPr>
        <dsp:cNvPr id="0" name=""/>
        <dsp:cNvSpPr/>
      </dsp:nvSpPr>
      <dsp:spPr>
        <a:xfrm>
          <a:off x="2820887" y="1397"/>
          <a:ext cx="2002488"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ALB Types</a:t>
          </a:r>
          <a:endParaRPr lang="ms-MY" sz="1600" kern="1200" dirty="0"/>
        </a:p>
      </dsp:txBody>
      <dsp:txXfrm>
        <a:off x="2820887" y="1397"/>
        <a:ext cx="2002488" cy="600716"/>
      </dsp:txXfrm>
    </dsp:sp>
    <dsp:sp modelId="{5C322143-25A5-4643-99ED-ED6BC82831D3}">
      <dsp:nvSpPr>
        <dsp:cNvPr id="0" name=""/>
        <dsp:cNvSpPr/>
      </dsp:nvSpPr>
      <dsp:spPr>
        <a:xfrm>
          <a:off x="1980935" y="854414"/>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Model Type</a:t>
          </a:r>
          <a:r>
            <a:rPr lang="en-US" sz="1900" kern="1200" dirty="0" smtClean="0"/>
            <a:t>	</a:t>
          </a:r>
          <a:endParaRPr lang="ms-MY" sz="1900" kern="1200" dirty="0"/>
        </a:p>
      </dsp:txBody>
      <dsp:txXfrm>
        <a:off x="1980935" y="854414"/>
        <a:ext cx="1201433" cy="600716"/>
      </dsp:txXfrm>
    </dsp:sp>
    <dsp:sp modelId="{0A30D67C-AF5E-4374-A909-8127A9332BE0}">
      <dsp:nvSpPr>
        <dsp:cNvPr id="0" name=""/>
        <dsp:cNvSpPr/>
      </dsp:nvSpPr>
      <dsp:spPr>
        <a:xfrm>
          <a:off x="502187" y="1742315"/>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Single Model	</a:t>
          </a:r>
          <a:endParaRPr lang="ms-MY" sz="1600" kern="1200" dirty="0"/>
        </a:p>
      </dsp:txBody>
      <dsp:txXfrm>
        <a:off x="502187" y="1742315"/>
        <a:ext cx="1201433" cy="600716"/>
      </dsp:txXfrm>
    </dsp:sp>
    <dsp:sp modelId="{23287B00-46D5-4A86-B0D7-A36191B46755}">
      <dsp:nvSpPr>
        <dsp:cNvPr id="0" name=""/>
        <dsp:cNvSpPr/>
      </dsp:nvSpPr>
      <dsp:spPr>
        <a:xfrm>
          <a:off x="2281293" y="2560449"/>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Multi Model</a:t>
          </a:r>
          <a:r>
            <a:rPr lang="en-US" sz="1900" kern="1200" dirty="0" smtClean="0"/>
            <a:t>	 </a:t>
          </a:r>
          <a:endParaRPr lang="ms-MY" sz="1900" kern="1200" dirty="0"/>
        </a:p>
      </dsp:txBody>
      <dsp:txXfrm>
        <a:off x="2281293" y="2560449"/>
        <a:ext cx="1201433" cy="600716"/>
      </dsp:txXfrm>
    </dsp:sp>
    <dsp:sp modelId="{8B736209-326F-45D8-9B13-BA6CD85F922D}">
      <dsp:nvSpPr>
        <dsp:cNvPr id="0" name=""/>
        <dsp:cNvSpPr/>
      </dsp:nvSpPr>
      <dsp:spPr>
        <a:xfrm>
          <a:off x="606832" y="3361138"/>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Mixed Model </a:t>
          </a:r>
          <a:endParaRPr lang="ms-MY" sz="1600" kern="1200" dirty="0"/>
        </a:p>
      </dsp:txBody>
      <dsp:txXfrm>
        <a:off x="606832" y="3361138"/>
        <a:ext cx="1201433" cy="600716"/>
      </dsp:txXfrm>
    </dsp:sp>
    <dsp:sp modelId="{3785680D-1F37-4F6E-86AC-7E21E5A0C8AA}">
      <dsp:nvSpPr>
        <dsp:cNvPr id="0" name=""/>
        <dsp:cNvSpPr/>
      </dsp:nvSpPr>
      <dsp:spPr>
        <a:xfrm>
          <a:off x="4461894" y="854414"/>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Problem Structure</a:t>
          </a:r>
          <a:endParaRPr lang="ms-MY" sz="1600" kern="1200" dirty="0"/>
        </a:p>
      </dsp:txBody>
      <dsp:txXfrm>
        <a:off x="4461894" y="854414"/>
        <a:ext cx="1201433" cy="600716"/>
      </dsp:txXfrm>
    </dsp:sp>
    <dsp:sp modelId="{B55043F8-6C6C-4B77-8F7D-6A97260FCA59}">
      <dsp:nvSpPr>
        <dsp:cNvPr id="0" name=""/>
        <dsp:cNvSpPr/>
      </dsp:nvSpPr>
      <dsp:spPr>
        <a:xfrm>
          <a:off x="3735027" y="1707432"/>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Simple ALB </a:t>
          </a:r>
          <a:endParaRPr lang="ms-MY" sz="1600" kern="1200" dirty="0"/>
        </a:p>
      </dsp:txBody>
      <dsp:txXfrm>
        <a:off x="3735027" y="1707432"/>
        <a:ext cx="1201433" cy="600716"/>
      </dsp:txXfrm>
    </dsp:sp>
    <dsp:sp modelId="{0A1E2E70-A5B3-444E-93D8-FFF36F852DA1}">
      <dsp:nvSpPr>
        <dsp:cNvPr id="0" name=""/>
        <dsp:cNvSpPr/>
      </dsp:nvSpPr>
      <dsp:spPr>
        <a:xfrm>
          <a:off x="4035386" y="2560449"/>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SALB-I	</a:t>
          </a:r>
          <a:endParaRPr lang="ms-MY" sz="1600" kern="1200" dirty="0"/>
        </a:p>
      </dsp:txBody>
      <dsp:txXfrm>
        <a:off x="4035386" y="2560449"/>
        <a:ext cx="1201433" cy="600716"/>
      </dsp:txXfrm>
    </dsp:sp>
    <dsp:sp modelId="{DC7D37A8-A634-490B-B7F0-F668F345A493}">
      <dsp:nvSpPr>
        <dsp:cNvPr id="0" name=""/>
        <dsp:cNvSpPr/>
      </dsp:nvSpPr>
      <dsp:spPr>
        <a:xfrm>
          <a:off x="4035386" y="3413467"/>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SALB-II</a:t>
          </a:r>
          <a:endParaRPr lang="ms-MY" sz="1600" kern="1200" dirty="0"/>
        </a:p>
      </dsp:txBody>
      <dsp:txXfrm>
        <a:off x="4035386" y="3413467"/>
        <a:ext cx="1201433" cy="600716"/>
      </dsp:txXfrm>
    </dsp:sp>
    <dsp:sp modelId="{04FEE2D4-F0FF-4C81-89DF-D929D398162B}">
      <dsp:nvSpPr>
        <dsp:cNvPr id="0" name=""/>
        <dsp:cNvSpPr/>
      </dsp:nvSpPr>
      <dsp:spPr>
        <a:xfrm>
          <a:off x="5783086" y="1707432"/>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General ALB</a:t>
          </a:r>
          <a:endParaRPr lang="ms-MY" sz="1600" kern="1200" dirty="0"/>
        </a:p>
      </dsp:txBody>
      <dsp:txXfrm>
        <a:off x="5783086" y="1707432"/>
        <a:ext cx="1201433" cy="600716"/>
      </dsp:txXfrm>
    </dsp:sp>
    <dsp:sp modelId="{B15051E5-372F-444A-95EB-0B9251207161}">
      <dsp:nvSpPr>
        <dsp:cNvPr id="0" name=""/>
        <dsp:cNvSpPr/>
      </dsp:nvSpPr>
      <dsp:spPr>
        <a:xfrm>
          <a:off x="6341849" y="3389270"/>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RALB</a:t>
          </a:r>
          <a:endParaRPr lang="en-US" sz="1600" kern="1200" dirty="0"/>
        </a:p>
      </dsp:txBody>
      <dsp:txXfrm>
        <a:off x="6341849" y="3389270"/>
        <a:ext cx="1201433" cy="600716"/>
      </dsp:txXfrm>
    </dsp:sp>
    <dsp:sp modelId="{14B3109A-36AA-4EEE-AB71-2C4CDC7CA455}">
      <dsp:nvSpPr>
        <dsp:cNvPr id="0" name=""/>
        <dsp:cNvSpPr/>
      </dsp:nvSpPr>
      <dsp:spPr>
        <a:xfrm>
          <a:off x="6328934" y="2599490"/>
          <a:ext cx="1201433" cy="60071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FALB</a:t>
          </a:r>
          <a:endParaRPr lang="en-US" sz="1600" kern="1200" dirty="0"/>
        </a:p>
      </dsp:txBody>
      <dsp:txXfrm>
        <a:off x="6328934" y="2599490"/>
        <a:ext cx="1201433" cy="6007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4813" cy="496888"/>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lvl1pPr defTabSz="922338" eaLnBrk="0" hangingPunct="0">
              <a:defRPr sz="1200">
                <a:latin typeface="Times New Roman" pitchFamily="18" charset="0"/>
              </a:defRPr>
            </a:lvl1pPr>
          </a:lstStyle>
          <a:p>
            <a:endParaRPr lang="en-AU" dirty="0"/>
          </a:p>
        </p:txBody>
      </p:sp>
      <p:sp>
        <p:nvSpPr>
          <p:cNvPr id="35843" name="Rectangle 3"/>
          <p:cNvSpPr>
            <a:spLocks noGrp="1" noChangeArrowheads="1"/>
          </p:cNvSpPr>
          <p:nvPr>
            <p:ph type="dt" sz="quarter" idx="1"/>
          </p:nvPr>
        </p:nvSpPr>
        <p:spPr bwMode="auto">
          <a:xfrm>
            <a:off x="3852863" y="0"/>
            <a:ext cx="2944812" cy="496888"/>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lvl1pPr algn="r" defTabSz="922338" eaLnBrk="0" hangingPunct="0">
              <a:defRPr sz="1200">
                <a:latin typeface="Times New Roman" pitchFamily="18" charset="0"/>
              </a:defRPr>
            </a:lvl1pPr>
          </a:lstStyle>
          <a:p>
            <a:endParaRPr lang="en-AU" dirty="0"/>
          </a:p>
        </p:txBody>
      </p:sp>
      <p:sp>
        <p:nvSpPr>
          <p:cNvPr id="35844" name="Rectangle 4"/>
          <p:cNvSpPr>
            <a:spLocks noGrp="1" noChangeArrowheads="1"/>
          </p:cNvSpPr>
          <p:nvPr>
            <p:ph type="ftr" sz="quarter" idx="2"/>
          </p:nvPr>
        </p:nvSpPr>
        <p:spPr bwMode="auto">
          <a:xfrm>
            <a:off x="0" y="9429750"/>
            <a:ext cx="2944813" cy="496888"/>
          </a:xfrm>
          <a:prstGeom prst="rect">
            <a:avLst/>
          </a:prstGeom>
          <a:noFill/>
          <a:ln w="12700" cap="sq">
            <a:noFill/>
            <a:miter lim="800000"/>
            <a:headEnd type="none" w="sm" len="sm"/>
            <a:tailEnd type="none" w="sm" len="sm"/>
          </a:ln>
          <a:effectLst/>
        </p:spPr>
        <p:txBody>
          <a:bodyPr vert="horz" wrap="square" lIns="92263" tIns="46131" rIns="92263" bIns="46131" numCol="1" anchor="b" anchorCtr="0" compatLnSpc="1">
            <a:prstTxWarp prst="textNoShape">
              <a:avLst/>
            </a:prstTxWarp>
          </a:bodyPr>
          <a:lstStyle>
            <a:lvl1pPr defTabSz="922338" eaLnBrk="0" hangingPunct="0">
              <a:defRPr sz="1200">
                <a:latin typeface="Times New Roman" pitchFamily="18" charset="0"/>
              </a:defRPr>
            </a:lvl1pPr>
          </a:lstStyle>
          <a:p>
            <a:endParaRPr lang="en-AU" dirty="0"/>
          </a:p>
        </p:txBody>
      </p:sp>
      <p:sp>
        <p:nvSpPr>
          <p:cNvPr id="35845" name="Rectangle 5"/>
          <p:cNvSpPr>
            <a:spLocks noGrp="1" noChangeArrowheads="1"/>
          </p:cNvSpPr>
          <p:nvPr>
            <p:ph type="sldNum" sz="quarter" idx="3"/>
          </p:nvPr>
        </p:nvSpPr>
        <p:spPr bwMode="auto">
          <a:xfrm>
            <a:off x="3852863" y="9429750"/>
            <a:ext cx="2944812" cy="496888"/>
          </a:xfrm>
          <a:prstGeom prst="rect">
            <a:avLst/>
          </a:prstGeom>
          <a:noFill/>
          <a:ln w="12700" cap="sq">
            <a:noFill/>
            <a:miter lim="800000"/>
            <a:headEnd type="none" w="sm" len="sm"/>
            <a:tailEnd type="none" w="sm" len="sm"/>
          </a:ln>
          <a:effectLst/>
        </p:spPr>
        <p:txBody>
          <a:bodyPr vert="horz" wrap="square" lIns="92263" tIns="46131" rIns="92263" bIns="46131" numCol="1" anchor="b" anchorCtr="0" compatLnSpc="1">
            <a:prstTxWarp prst="textNoShape">
              <a:avLst/>
            </a:prstTxWarp>
          </a:bodyPr>
          <a:lstStyle>
            <a:lvl1pPr algn="r" defTabSz="922338" eaLnBrk="0" hangingPunct="0">
              <a:defRPr sz="1200">
                <a:latin typeface="Times New Roman" pitchFamily="18" charset="0"/>
              </a:defRPr>
            </a:lvl1pPr>
          </a:lstStyle>
          <a:p>
            <a:fld id="{C3A8BAFE-ABE8-4427-BE37-B73496B40D19}" type="slidenum">
              <a:rPr lang="en-AU"/>
              <a:pPr/>
              <a:t>‹#›</a:t>
            </a:fld>
            <a:endParaRPr lang="en-AU" dirty="0"/>
          </a:p>
        </p:txBody>
      </p:sp>
    </p:spTree>
    <p:extLst>
      <p:ext uri="{BB962C8B-B14F-4D97-AF65-F5344CB8AC3E}">
        <p14:creationId xmlns:p14="http://schemas.microsoft.com/office/powerpoint/2010/main" xmlns="" val="1140786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4813" cy="496888"/>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lvl1pPr defTabSz="922338" eaLnBrk="0" hangingPunct="0">
              <a:defRPr sz="1200">
                <a:latin typeface="Times New Roman" pitchFamily="18" charset="0"/>
              </a:defRPr>
            </a:lvl1pPr>
          </a:lstStyle>
          <a:p>
            <a:endParaRPr lang="en-AU" dirty="0"/>
          </a:p>
        </p:txBody>
      </p:sp>
      <p:sp>
        <p:nvSpPr>
          <p:cNvPr id="29699" name="Rectangle 3"/>
          <p:cNvSpPr>
            <a:spLocks noGrp="1" noChangeArrowheads="1"/>
          </p:cNvSpPr>
          <p:nvPr>
            <p:ph type="dt" idx="1"/>
          </p:nvPr>
        </p:nvSpPr>
        <p:spPr bwMode="auto">
          <a:xfrm>
            <a:off x="3852863" y="0"/>
            <a:ext cx="2944812" cy="496888"/>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lvl1pPr algn="r" defTabSz="922338" eaLnBrk="0" hangingPunct="0">
              <a:defRPr sz="1200">
                <a:latin typeface="Times New Roman" pitchFamily="18" charset="0"/>
              </a:defRPr>
            </a:lvl1pPr>
          </a:lstStyle>
          <a:p>
            <a:endParaRPr lang="en-AU" dirty="0"/>
          </a:p>
        </p:txBody>
      </p:sp>
      <p:sp>
        <p:nvSpPr>
          <p:cNvPr id="55300"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906463" y="4716463"/>
            <a:ext cx="4984750" cy="4465637"/>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9702" name="Rectangle 6"/>
          <p:cNvSpPr>
            <a:spLocks noGrp="1" noChangeArrowheads="1"/>
          </p:cNvSpPr>
          <p:nvPr>
            <p:ph type="ftr" sz="quarter" idx="4"/>
          </p:nvPr>
        </p:nvSpPr>
        <p:spPr bwMode="auto">
          <a:xfrm>
            <a:off x="0" y="9429750"/>
            <a:ext cx="2944813" cy="496888"/>
          </a:xfrm>
          <a:prstGeom prst="rect">
            <a:avLst/>
          </a:prstGeom>
          <a:noFill/>
          <a:ln w="12700" cap="sq">
            <a:noFill/>
            <a:miter lim="800000"/>
            <a:headEnd type="none" w="sm" len="sm"/>
            <a:tailEnd type="none" w="sm" len="sm"/>
          </a:ln>
          <a:effectLst/>
        </p:spPr>
        <p:txBody>
          <a:bodyPr vert="horz" wrap="square" lIns="92263" tIns="46131" rIns="92263" bIns="46131" numCol="1" anchor="b" anchorCtr="0" compatLnSpc="1">
            <a:prstTxWarp prst="textNoShape">
              <a:avLst/>
            </a:prstTxWarp>
          </a:bodyPr>
          <a:lstStyle>
            <a:lvl1pPr defTabSz="922338" eaLnBrk="0" hangingPunct="0">
              <a:defRPr sz="1200">
                <a:latin typeface="Times New Roman" pitchFamily="18" charset="0"/>
              </a:defRPr>
            </a:lvl1pPr>
          </a:lstStyle>
          <a:p>
            <a:endParaRPr lang="en-AU" dirty="0"/>
          </a:p>
        </p:txBody>
      </p:sp>
      <p:sp>
        <p:nvSpPr>
          <p:cNvPr id="29703" name="Rectangle 7"/>
          <p:cNvSpPr>
            <a:spLocks noGrp="1" noChangeArrowheads="1"/>
          </p:cNvSpPr>
          <p:nvPr>
            <p:ph type="sldNum" sz="quarter" idx="5"/>
          </p:nvPr>
        </p:nvSpPr>
        <p:spPr bwMode="auto">
          <a:xfrm>
            <a:off x="3852863" y="9429750"/>
            <a:ext cx="2944812" cy="496888"/>
          </a:xfrm>
          <a:prstGeom prst="rect">
            <a:avLst/>
          </a:prstGeom>
          <a:noFill/>
          <a:ln w="12700" cap="sq">
            <a:noFill/>
            <a:miter lim="800000"/>
            <a:headEnd type="none" w="sm" len="sm"/>
            <a:tailEnd type="none" w="sm" len="sm"/>
          </a:ln>
          <a:effectLst/>
        </p:spPr>
        <p:txBody>
          <a:bodyPr vert="horz" wrap="square" lIns="92263" tIns="46131" rIns="92263" bIns="46131" numCol="1" anchor="b" anchorCtr="0" compatLnSpc="1">
            <a:prstTxWarp prst="textNoShape">
              <a:avLst/>
            </a:prstTxWarp>
          </a:bodyPr>
          <a:lstStyle>
            <a:lvl1pPr algn="r" defTabSz="922338" eaLnBrk="0" hangingPunct="0">
              <a:defRPr sz="1200">
                <a:latin typeface="Times New Roman" pitchFamily="18" charset="0"/>
              </a:defRPr>
            </a:lvl1pPr>
          </a:lstStyle>
          <a:p>
            <a:fld id="{7CFAD57C-5E6A-467D-8DC7-720B755994E4}" type="slidenum">
              <a:rPr lang="en-AU"/>
              <a:pPr/>
              <a:t>‹#›</a:t>
            </a:fld>
            <a:endParaRPr lang="en-AU" dirty="0"/>
          </a:p>
        </p:txBody>
      </p:sp>
    </p:spTree>
    <p:extLst>
      <p:ext uri="{BB962C8B-B14F-4D97-AF65-F5344CB8AC3E}">
        <p14:creationId xmlns:p14="http://schemas.microsoft.com/office/powerpoint/2010/main" xmlns="" val="3706795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FAD57C-5E6A-467D-8DC7-720B755994E4}" type="slidenum">
              <a:rPr lang="en-AU" smtClean="0">
                <a:solidFill>
                  <a:srgbClr val="000000"/>
                </a:solidFill>
              </a:rPr>
              <a:pPr/>
              <a:t>18</a:t>
            </a:fld>
            <a:endParaRPr lang="en-AU" dirty="0">
              <a:solidFill>
                <a:srgbClr val="000000"/>
              </a:solidFill>
            </a:endParaRPr>
          </a:p>
        </p:txBody>
      </p:sp>
    </p:spTree>
    <p:extLst>
      <p:ext uri="{BB962C8B-B14F-4D97-AF65-F5344CB8AC3E}">
        <p14:creationId xmlns:p14="http://schemas.microsoft.com/office/powerpoint/2010/main" xmlns="" val="174431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2FB2C-BF81-4377-A7E8-A39790B05253}" type="slidenum">
              <a:rPr lang="en-GB"/>
              <a:pPr/>
              <a:t>32</a:t>
            </a:fld>
            <a:endParaRPr lang="en-GB"/>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GB"/>
              <a:t>Here you have another nice search space.</a:t>
            </a:r>
          </a:p>
          <a:p>
            <a:r>
              <a:rPr lang="en-GB"/>
              <a:t>First step: you put some particles on it. You can do it at random or on a regular way, or both. How many? In practice, for most real problems with dimension between 2 and 100, a swarm size  of 20 particles works quite good. </a:t>
            </a:r>
          </a:p>
          <a:p>
            <a:r>
              <a:rPr lang="en-GB"/>
              <a:t>There are some mathematical ways to give an estimation, but a bit beyond the scope of this talk. Also, as we will see some variants use an adaptive swarm size.</a:t>
            </a:r>
          </a:p>
          <a:p>
            <a:r>
              <a:rPr lang="en-GB"/>
              <a:t>Second step: you define a velocity for each particle, usually at random. You can set all initial velocities to zero but, experimentally, it is usually not the best choice.</a:t>
            </a:r>
          </a:p>
          <a:p>
            <a:r>
              <a:rPr lang="en-GB"/>
              <a:t>Remember that what we call “velocity” is in fact a move, just because time is discretized.</a:t>
            </a:r>
          </a:p>
          <a:p>
            <a:endParaRPr lang="en-GB"/>
          </a:p>
        </p:txBody>
      </p:sp>
    </p:spTree>
    <p:extLst>
      <p:ext uri="{BB962C8B-B14F-4D97-AF65-F5344CB8AC3E}">
        <p14:creationId xmlns:p14="http://schemas.microsoft.com/office/powerpoint/2010/main" xmlns="" val="269126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7C9A8-4EAA-4493-B7FA-BDA9DFA56EB2}" type="slidenum">
              <a:rPr lang="en-US" altLang="zh-TW"/>
              <a:pPr/>
              <a:t>33</a:t>
            </a:fld>
            <a:endParaRPr lang="en-US" altLang="zh-TW"/>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xfrm>
            <a:off x="914400" y="4343400"/>
            <a:ext cx="5029200" cy="4114800"/>
          </a:xfrm>
        </p:spPr>
        <p:txBody>
          <a:bodyPr/>
          <a:lstStyle/>
          <a:p>
            <a:r>
              <a:rPr lang="en-GB"/>
              <a:t>This may be the most important slide of this presentation, for it summarizes the core of the method.</a:t>
            </a:r>
          </a:p>
          <a:p>
            <a:r>
              <a:rPr lang="en-GB"/>
              <a:t>Let’s take a bit time to comment it.</a:t>
            </a:r>
          </a:p>
          <a:p>
            <a:r>
              <a:rPr lang="en-GB"/>
              <a:t>You are a particle. Sorry, I don’t mean you are quite stupid, but it is just to explain how it works.</a:t>
            </a:r>
          </a:p>
          <a:p>
            <a:r>
              <a:rPr lang="en-GB"/>
              <a:t>(By the way, Jim Kennedy has designed a nice game in which you compete with such stupid particles. I have it here, and if we have time, you will see it is almost impossible to beat it.)</a:t>
            </a:r>
          </a:p>
          <a:p>
            <a:r>
              <a:rPr lang="en-GB"/>
              <a:t> You can compute how good is your position (that is to say you can compute the objective function at the place you are). You remember the best position you ever found (and the objective function value). You can ask your neighbours for this information they also have memorized, and choose the best one.</a:t>
            </a:r>
          </a:p>
          <a:p>
            <a:r>
              <a:rPr lang="en-GB"/>
              <a:t>Now, you have three tendancies,  </a:t>
            </a:r>
          </a:p>
          <a:p>
            <a:r>
              <a:rPr lang="en-GB"/>
              <a:t>- audacious, following your own way (just using your own velocity)</a:t>
            </a:r>
          </a:p>
          <a:p>
            <a:r>
              <a:rPr lang="en-GB"/>
              <a:t>- conservative, going back more or less towards your best previous position</a:t>
            </a:r>
          </a:p>
          <a:p>
            <a:r>
              <a:rPr lang="en-GB"/>
              <a:t>- sheeplike, going more or less towards your best neighbour</a:t>
            </a:r>
          </a:p>
          <a:p>
            <a:r>
              <a:rPr lang="en-GB"/>
              <a:t>What PSO formalizes is how to combine these tendancies in order to be globally efficient.</a:t>
            </a:r>
          </a:p>
        </p:txBody>
      </p:sp>
    </p:spTree>
    <p:extLst>
      <p:ext uri="{BB962C8B-B14F-4D97-AF65-F5344CB8AC3E}">
        <p14:creationId xmlns:p14="http://schemas.microsoft.com/office/powerpoint/2010/main" xmlns="" val="307324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s-MY" dirty="0"/>
          </a:p>
        </p:txBody>
      </p:sp>
      <p:sp>
        <p:nvSpPr>
          <p:cNvPr id="4" name="Slide Number Placeholder 3"/>
          <p:cNvSpPr>
            <a:spLocks noGrp="1"/>
          </p:cNvSpPr>
          <p:nvPr>
            <p:ph type="sldNum" sz="quarter" idx="10"/>
          </p:nvPr>
        </p:nvSpPr>
        <p:spPr/>
        <p:txBody>
          <a:bodyPr/>
          <a:lstStyle/>
          <a:p>
            <a:fld id="{7CFAD57C-5E6A-467D-8DC7-720B755994E4}" type="slidenum">
              <a:rPr lang="en-AU" smtClean="0"/>
              <a:pPr/>
              <a:t>63</a:t>
            </a:fld>
            <a:endParaRPr lang="en-AU"/>
          </a:p>
        </p:txBody>
      </p:sp>
    </p:spTree>
    <p:extLst>
      <p:ext uri="{BB962C8B-B14F-4D97-AF65-F5344CB8AC3E}">
        <p14:creationId xmlns:p14="http://schemas.microsoft.com/office/powerpoint/2010/main" xmlns="" val="42126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s-MY" dirty="0"/>
          </a:p>
        </p:txBody>
      </p:sp>
      <p:sp>
        <p:nvSpPr>
          <p:cNvPr id="4" name="Slide Number Placeholder 3"/>
          <p:cNvSpPr>
            <a:spLocks noGrp="1"/>
          </p:cNvSpPr>
          <p:nvPr>
            <p:ph type="sldNum" sz="quarter" idx="10"/>
          </p:nvPr>
        </p:nvSpPr>
        <p:spPr/>
        <p:txBody>
          <a:bodyPr/>
          <a:lstStyle/>
          <a:p>
            <a:fld id="{7CFAD57C-5E6A-467D-8DC7-720B755994E4}" type="slidenum">
              <a:rPr lang="en-AU" smtClean="0"/>
              <a:pPr/>
              <a:t>64</a:t>
            </a:fld>
            <a:endParaRPr lang="en-AU"/>
          </a:p>
        </p:txBody>
      </p:sp>
    </p:spTree>
    <p:extLst>
      <p:ext uri="{BB962C8B-B14F-4D97-AF65-F5344CB8AC3E}">
        <p14:creationId xmlns:p14="http://schemas.microsoft.com/office/powerpoint/2010/main" xmlns="" val="2312558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P(min) set to 0.1</a:t>
            </a:r>
          </a:p>
          <a:p>
            <a:r>
              <a:rPr lang="en-US" dirty="0" smtClean="0"/>
              <a:t>Initially P(</a:t>
            </a:r>
            <a:r>
              <a:rPr lang="en-US" dirty="0" err="1" smtClean="0"/>
              <a:t>ai</a:t>
            </a:r>
            <a:r>
              <a:rPr lang="en-US" dirty="0" smtClean="0"/>
              <a:t>) set to 0.1</a:t>
            </a:r>
          </a:p>
          <a:p>
            <a:r>
              <a:rPr lang="en-US" dirty="0" smtClean="0"/>
              <a:t>After </a:t>
            </a:r>
            <a:r>
              <a:rPr lang="en-US" dirty="0" err="1" smtClean="0"/>
              <a:t>calc</a:t>
            </a:r>
            <a:r>
              <a:rPr lang="en-US" dirty="0" smtClean="0"/>
              <a:t> of P(</a:t>
            </a:r>
            <a:r>
              <a:rPr lang="en-US" dirty="0" err="1" smtClean="0"/>
              <a:t>ai</a:t>
            </a:r>
            <a:r>
              <a:rPr lang="en-US" dirty="0" smtClean="0"/>
              <a:t>),</a:t>
            </a:r>
            <a:r>
              <a:rPr lang="en-US" baseline="0" dirty="0" smtClean="0"/>
              <a:t> a selection method is used to select the action</a:t>
            </a:r>
            <a:endParaRPr lang="ms-MY" dirty="0"/>
          </a:p>
        </p:txBody>
      </p:sp>
      <p:sp>
        <p:nvSpPr>
          <p:cNvPr id="4" name="Slide Number Placeholder 3"/>
          <p:cNvSpPr>
            <a:spLocks noGrp="1"/>
          </p:cNvSpPr>
          <p:nvPr>
            <p:ph type="sldNum" sz="quarter" idx="10"/>
          </p:nvPr>
        </p:nvSpPr>
        <p:spPr/>
        <p:txBody>
          <a:bodyPr/>
          <a:lstStyle/>
          <a:p>
            <a:fld id="{7CFAD57C-5E6A-467D-8DC7-720B755994E4}" type="slidenum">
              <a:rPr lang="en-AU" smtClean="0"/>
              <a:pPr/>
              <a:t>65</a:t>
            </a:fld>
            <a:endParaRPr lang="en-AU"/>
          </a:p>
        </p:txBody>
      </p:sp>
    </p:spTree>
    <p:extLst>
      <p:ext uri="{BB962C8B-B14F-4D97-AF65-F5344CB8AC3E}">
        <p14:creationId xmlns:p14="http://schemas.microsoft.com/office/powerpoint/2010/main" xmlns="" val="1116123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38" descr="A4 Mast_Eng"/>
          <p:cNvPicPr>
            <a:picLocks noChangeAspect="1" noChangeArrowheads="1"/>
          </p:cNvPicPr>
          <p:nvPr userDrawn="1"/>
        </p:nvPicPr>
        <p:blipFill>
          <a:blip r:embed="rId2" cstate="print"/>
          <a:srcRect t="19408" r="53773"/>
          <a:stretch>
            <a:fillRect/>
          </a:stretch>
        </p:blipFill>
        <p:spPr bwMode="auto">
          <a:xfrm>
            <a:off x="5895975" y="142875"/>
            <a:ext cx="2619375" cy="608013"/>
          </a:xfrm>
          <a:prstGeom prst="rect">
            <a:avLst/>
          </a:prstGeom>
          <a:noFill/>
          <a:ln w="9525">
            <a:noFill/>
            <a:miter lim="800000"/>
            <a:headEnd/>
            <a:tailEnd/>
          </a:ln>
        </p:spPr>
      </p:pic>
      <p:grpSp>
        <p:nvGrpSpPr>
          <p:cNvPr id="5" name="Group 1027"/>
          <p:cNvGrpSpPr>
            <a:grpSpLocks/>
          </p:cNvGrpSpPr>
          <p:nvPr/>
        </p:nvGrpSpPr>
        <p:grpSpPr bwMode="auto">
          <a:xfrm>
            <a:off x="0" y="2636838"/>
            <a:ext cx="8515350" cy="3744912"/>
            <a:chOff x="0" y="768"/>
            <a:chExt cx="5528" cy="3312"/>
          </a:xfrm>
        </p:grpSpPr>
        <p:sp>
          <p:nvSpPr>
            <p:cNvPr id="6" name="Rectangle 1028"/>
            <p:cNvSpPr>
              <a:spLocks noChangeArrowheads="1"/>
            </p:cNvSpPr>
            <p:nvPr/>
          </p:nvSpPr>
          <p:spPr bwMode="auto">
            <a:xfrm>
              <a:off x="0" y="768"/>
              <a:ext cx="5528" cy="2832"/>
            </a:xfrm>
            <a:prstGeom prst="rect">
              <a:avLst/>
            </a:prstGeom>
            <a:solidFill>
              <a:srgbClr val="E1E1E1"/>
            </a:solidFill>
            <a:ln w="9525">
              <a:noFill/>
              <a:miter lim="800000"/>
              <a:headEnd/>
              <a:tailEnd/>
            </a:ln>
            <a:effectLst/>
          </p:spPr>
          <p:txBody>
            <a:bodyPr wrap="none" anchor="ctr"/>
            <a:lstStyle/>
            <a:p>
              <a:pPr algn="ctr"/>
              <a:endParaRPr lang="en-MY" dirty="0"/>
            </a:p>
          </p:txBody>
        </p:sp>
        <p:sp>
          <p:nvSpPr>
            <p:cNvPr id="7" name="AutoShape 1029"/>
            <p:cNvSpPr>
              <a:spLocks noChangeArrowheads="1"/>
            </p:cNvSpPr>
            <p:nvPr/>
          </p:nvSpPr>
          <p:spPr bwMode="auto">
            <a:xfrm>
              <a:off x="1976" y="2832"/>
              <a:ext cx="3552" cy="1248"/>
            </a:xfrm>
            <a:prstGeom prst="roundRect">
              <a:avLst>
                <a:gd name="adj" fmla="val 16667"/>
              </a:avLst>
            </a:prstGeom>
            <a:solidFill>
              <a:srgbClr val="E1E1E1"/>
            </a:solidFill>
            <a:ln w="9525">
              <a:noFill/>
              <a:round/>
              <a:headEnd/>
              <a:tailEnd/>
            </a:ln>
            <a:effectLst/>
          </p:spPr>
          <p:txBody>
            <a:bodyPr wrap="none" anchor="ctr"/>
            <a:lstStyle/>
            <a:p>
              <a:pPr algn="ctr"/>
              <a:endParaRPr lang="en-MY" dirty="0"/>
            </a:p>
          </p:txBody>
        </p:sp>
        <p:sp>
          <p:nvSpPr>
            <p:cNvPr id="8" name="Rectangle 1030"/>
            <p:cNvSpPr>
              <a:spLocks noChangeArrowheads="1"/>
            </p:cNvSpPr>
            <p:nvPr/>
          </p:nvSpPr>
          <p:spPr bwMode="auto">
            <a:xfrm>
              <a:off x="0" y="1584"/>
              <a:ext cx="2456" cy="2496"/>
            </a:xfrm>
            <a:prstGeom prst="rect">
              <a:avLst/>
            </a:prstGeom>
            <a:solidFill>
              <a:srgbClr val="E1E1E1"/>
            </a:solidFill>
            <a:ln w="9525">
              <a:noFill/>
              <a:miter lim="800000"/>
              <a:headEnd/>
              <a:tailEnd/>
            </a:ln>
            <a:effectLst/>
          </p:spPr>
          <p:txBody>
            <a:bodyPr wrap="none" anchor="ctr"/>
            <a:lstStyle/>
            <a:p>
              <a:pPr algn="ctr"/>
              <a:endParaRPr lang="en-MY" dirty="0"/>
            </a:p>
          </p:txBody>
        </p:sp>
      </p:grpSp>
      <p:sp>
        <p:nvSpPr>
          <p:cNvPr id="9" name="Line 1033"/>
          <p:cNvSpPr>
            <a:spLocks noChangeShapeType="1"/>
          </p:cNvSpPr>
          <p:nvPr/>
        </p:nvSpPr>
        <p:spPr bwMode="auto">
          <a:xfrm>
            <a:off x="-14288" y="2576513"/>
            <a:ext cx="8515351" cy="0"/>
          </a:xfrm>
          <a:prstGeom prst="line">
            <a:avLst/>
          </a:prstGeom>
          <a:noFill/>
          <a:ln w="101600">
            <a:solidFill>
              <a:srgbClr val="DF8E05"/>
            </a:solidFill>
            <a:round/>
            <a:headEnd/>
            <a:tailEnd/>
          </a:ln>
          <a:effectLst/>
        </p:spPr>
        <p:txBody>
          <a:bodyPr wrap="none" anchor="ctr"/>
          <a:lstStyle/>
          <a:p>
            <a:pPr algn="ctr">
              <a:defRPr/>
            </a:pPr>
            <a:endParaRPr lang="en-MY" dirty="0">
              <a:cs typeface="+mn-cs"/>
            </a:endParaRPr>
          </a:p>
        </p:txBody>
      </p:sp>
      <p:pic>
        <p:nvPicPr>
          <p:cNvPr id="10" name="Picture 1038" descr="A4 Mast_Eng"/>
          <p:cNvPicPr>
            <a:picLocks noChangeAspect="1" noChangeArrowheads="1"/>
          </p:cNvPicPr>
          <p:nvPr userDrawn="1"/>
        </p:nvPicPr>
        <p:blipFill>
          <a:blip r:embed="rId2" cstate="print"/>
          <a:srcRect l="88600" t="25067" r="2043"/>
          <a:stretch>
            <a:fillRect/>
          </a:stretch>
        </p:blipFill>
        <p:spPr bwMode="auto">
          <a:xfrm>
            <a:off x="5537200" y="176213"/>
            <a:ext cx="530225" cy="565150"/>
          </a:xfrm>
          <a:prstGeom prst="rect">
            <a:avLst/>
          </a:prstGeom>
          <a:noFill/>
          <a:ln w="9525">
            <a:noFill/>
            <a:miter lim="800000"/>
            <a:headEnd/>
            <a:tailEnd/>
          </a:ln>
        </p:spPr>
      </p:pic>
      <p:sp>
        <p:nvSpPr>
          <p:cNvPr id="75778" name="Rectangle 1026"/>
          <p:cNvSpPr>
            <a:spLocks noGrp="1" noChangeArrowheads="1"/>
          </p:cNvSpPr>
          <p:nvPr>
            <p:ph type="ctrTitle"/>
          </p:nvPr>
        </p:nvSpPr>
        <p:spPr>
          <a:xfrm>
            <a:off x="228600" y="1490663"/>
            <a:ext cx="7772400" cy="754062"/>
          </a:xfrm>
        </p:spPr>
        <p:txBody>
          <a:bodyPr anchor="t"/>
          <a:lstStyle>
            <a:lvl1pPr>
              <a:defRPr sz="3200">
                <a:latin typeface="+mj-lt"/>
              </a:defRPr>
            </a:lvl1pPr>
          </a:lstStyle>
          <a:p>
            <a:r>
              <a:rPr lang="en-AU"/>
              <a:t>Click to edit Master title style</a:t>
            </a:r>
          </a:p>
        </p:txBody>
      </p:sp>
      <p:sp>
        <p:nvSpPr>
          <p:cNvPr id="75784" name="Rectangle 1032"/>
          <p:cNvSpPr>
            <a:spLocks noGrp="1" noChangeArrowheads="1"/>
          </p:cNvSpPr>
          <p:nvPr>
            <p:ph type="subTitle" idx="1"/>
          </p:nvPr>
        </p:nvSpPr>
        <p:spPr>
          <a:xfrm>
            <a:off x="279400" y="2982913"/>
            <a:ext cx="7848600" cy="2544762"/>
          </a:xfrm>
        </p:spPr>
        <p:txBody>
          <a:bodyPr anchor="b"/>
          <a:lstStyle>
            <a:lvl1pPr marL="0" indent="0">
              <a:buFontTx/>
              <a:buNone/>
              <a:defRPr sz="4500" b="0">
                <a:latin typeface="+mj-lt"/>
              </a:defRPr>
            </a:lvl1pPr>
          </a:lstStyle>
          <a:p>
            <a:r>
              <a:rPr lang="en-A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52400"/>
            <a:ext cx="2057400" cy="5561013"/>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381000" y="152400"/>
            <a:ext cx="6021388" cy="5561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152400"/>
            <a:ext cx="8229600" cy="1230313"/>
          </a:xfrm>
        </p:spPr>
        <p:txBody>
          <a:bodyPr/>
          <a:lstStyle/>
          <a:p>
            <a:r>
              <a:rPr lang="en-US" smtClean="0"/>
              <a:t>Click to edit Master title style</a:t>
            </a:r>
            <a:endParaRPr lang="en-MY"/>
          </a:p>
        </p:txBody>
      </p:sp>
      <p:sp>
        <p:nvSpPr>
          <p:cNvPr id="3" name="Text Placeholder 2"/>
          <p:cNvSpPr>
            <a:spLocks noGrp="1"/>
          </p:cNvSpPr>
          <p:nvPr>
            <p:ph type="body" sz="half" idx="1"/>
          </p:nvPr>
        </p:nvSpPr>
        <p:spPr>
          <a:xfrm>
            <a:off x="381000" y="1844675"/>
            <a:ext cx="3727450" cy="3868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quarter" idx="2"/>
          </p:nvPr>
        </p:nvSpPr>
        <p:spPr>
          <a:xfrm>
            <a:off x="4260850" y="1844675"/>
            <a:ext cx="3727450" cy="1857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Content Placeholder 4"/>
          <p:cNvSpPr>
            <a:spLocks noGrp="1"/>
          </p:cNvSpPr>
          <p:nvPr>
            <p:ph sz="quarter" idx="3"/>
          </p:nvPr>
        </p:nvSpPr>
        <p:spPr>
          <a:xfrm>
            <a:off x="4260850" y="3854450"/>
            <a:ext cx="3727450" cy="1858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152400"/>
            <a:ext cx="8229600" cy="1230313"/>
          </a:xfrm>
        </p:spPr>
        <p:txBody>
          <a:bodyPr/>
          <a:lstStyle/>
          <a:p>
            <a:r>
              <a:rPr lang="en-US" smtClean="0"/>
              <a:t>Click to edit Master title style</a:t>
            </a:r>
            <a:endParaRPr lang="en-MY"/>
          </a:p>
        </p:txBody>
      </p:sp>
      <p:sp>
        <p:nvSpPr>
          <p:cNvPr id="3" name="Text Placeholder 2"/>
          <p:cNvSpPr>
            <a:spLocks noGrp="1"/>
          </p:cNvSpPr>
          <p:nvPr>
            <p:ph type="body" sz="half" idx="1"/>
          </p:nvPr>
        </p:nvSpPr>
        <p:spPr>
          <a:xfrm>
            <a:off x="381000" y="1844675"/>
            <a:ext cx="3727450" cy="3868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260850" y="1844675"/>
            <a:ext cx="3727450" cy="3868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152400"/>
            <a:ext cx="8231188" cy="5561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658535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ED2E15-B29C-4400-9598-56586F8F7D8D}"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474416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2E15-B29C-4400-9598-56586F8F7D8D}"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2017942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ED2E15-B29C-4400-9598-56586F8F7D8D}"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785035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ED2E15-B29C-4400-9598-56586F8F7D8D}"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293959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38" descr="A4 Mast_Eng"/>
          <p:cNvPicPr>
            <a:picLocks noChangeAspect="1" noChangeArrowheads="1"/>
          </p:cNvPicPr>
          <p:nvPr userDrawn="1"/>
        </p:nvPicPr>
        <p:blipFill>
          <a:blip r:embed="rId2" cstate="print"/>
          <a:srcRect t="19408" r="53773"/>
          <a:stretch>
            <a:fillRect/>
          </a:stretch>
        </p:blipFill>
        <p:spPr bwMode="auto">
          <a:xfrm>
            <a:off x="676275" y="6134100"/>
            <a:ext cx="2620963" cy="606425"/>
          </a:xfrm>
          <a:prstGeom prst="rect">
            <a:avLst/>
          </a:prstGeom>
          <a:noFill/>
          <a:ln w="9525">
            <a:noFill/>
            <a:miter lim="800000"/>
            <a:headEnd/>
            <a:tailEnd/>
          </a:ln>
        </p:spPr>
      </p:pic>
      <p:pic>
        <p:nvPicPr>
          <p:cNvPr id="5" name="Picture 1038" descr="A4 Mast_Eng"/>
          <p:cNvPicPr>
            <a:picLocks noChangeAspect="1" noChangeArrowheads="1"/>
          </p:cNvPicPr>
          <p:nvPr userDrawn="1"/>
        </p:nvPicPr>
        <p:blipFill>
          <a:blip r:embed="rId2" cstate="print"/>
          <a:srcRect l="88600" t="25067" r="2043"/>
          <a:stretch>
            <a:fillRect/>
          </a:stretch>
        </p:blipFill>
        <p:spPr bwMode="auto">
          <a:xfrm>
            <a:off x="319088" y="6167438"/>
            <a:ext cx="530225" cy="565150"/>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MY"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MY"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ED2E15-B29C-4400-9598-56586F8F7D8D}" type="datetimeFigureOut">
              <a:rPr lang="en-US" smtClean="0"/>
              <a:pPr/>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1545266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ED2E15-B29C-4400-9598-56586F8F7D8D}" type="datetimeFigureOut">
              <a:rPr lang="en-US" smtClean="0"/>
              <a:pPr/>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1414481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D2E15-B29C-4400-9598-56586F8F7D8D}" type="datetimeFigureOut">
              <a:rPr lang="en-US" smtClean="0"/>
              <a:pPr/>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984249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D2E15-B29C-4400-9598-56586F8F7D8D}"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1467358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D2E15-B29C-4400-9598-56586F8F7D8D}"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352820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2E15-B29C-4400-9598-56586F8F7D8D}"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677759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2E15-B29C-4400-9598-56586F8F7D8D}"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163236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9750" y="1600200"/>
            <a:ext cx="7334251" cy="914400"/>
          </a:xfrm>
        </p:spPr>
        <p:txBody>
          <a:bodyPr anchor="t">
            <a:normAutofit/>
          </a:bodyPr>
          <a:lstStyle>
            <a:lvl1pPr algn="l">
              <a:defRPr sz="3600" cap="all" baseline="0">
                <a:ln w="12700">
                  <a:gradFill>
                    <a:gsLst>
                      <a:gs pos="0">
                        <a:schemeClr val="tx2"/>
                      </a:gs>
                      <a:gs pos="50000">
                        <a:schemeClr val="tx2"/>
                      </a:gs>
                      <a:gs pos="100000">
                        <a:schemeClr val="accent1"/>
                      </a:gs>
                    </a:gsLst>
                    <a:lin ang="5400000" scaled="0"/>
                  </a:gradFill>
                </a:ln>
                <a:gradFill>
                  <a:gsLst>
                    <a:gs pos="0">
                      <a:schemeClr val="tx2"/>
                    </a:gs>
                    <a:gs pos="50000">
                      <a:schemeClr val="tx2"/>
                    </a:gs>
                    <a:gs pos="100000">
                      <a:schemeClr val="accent1"/>
                    </a:gs>
                  </a:gsLst>
                  <a:lin ang="5400000" scaled="0"/>
                </a:gra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09750" y="2514600"/>
            <a:ext cx="7351183" cy="1828800"/>
          </a:xfrm>
        </p:spPr>
        <p:txBody>
          <a:bodyPr>
            <a:normAutofit/>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0" y="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Rectangle 8"/>
          <p:cNvSpPr/>
          <p:nvPr userDrawn="1"/>
        </p:nvSpPr>
        <p:spPr>
          <a:xfrm>
            <a:off x="0" y="4343400"/>
            <a:ext cx="9144000" cy="2514600"/>
          </a:xfrm>
          <a:prstGeom prst="rect">
            <a:avLst/>
          </a:prstGeom>
          <a:gradFill flip="none" rotWithShape="1">
            <a:gsLst>
              <a:gs pos="0">
                <a:srgbClr val="5E9EFF"/>
              </a:gs>
              <a:gs pos="39999">
                <a:srgbClr val="85C2FF"/>
              </a:gs>
              <a:gs pos="70000">
                <a:srgbClr val="C4D6EB"/>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 y="2224289"/>
            <a:ext cx="1791639" cy="1433311"/>
          </a:xfrm>
          <a:prstGeom prst="rect">
            <a:avLst/>
          </a:prstGeom>
        </p:spPr>
      </p:pic>
    </p:spTree>
    <p:extLst>
      <p:ext uri="{BB962C8B-B14F-4D97-AF65-F5344CB8AC3E}">
        <p14:creationId xmlns:p14="http://schemas.microsoft.com/office/powerpoint/2010/main" xmlns="" val="26024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p:cNvSpPr/>
          <p:nvPr userDrawn="1"/>
        </p:nvSpPr>
        <p:spPr>
          <a:xfrm>
            <a:off x="0" y="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 name="Title 1"/>
          <p:cNvSpPr>
            <a:spLocks noGrp="1"/>
          </p:cNvSpPr>
          <p:nvPr>
            <p:ph type="title"/>
          </p:nvPr>
        </p:nvSpPr>
        <p:spPr>
          <a:xfrm>
            <a:off x="0" y="0"/>
            <a:ext cx="9144000" cy="1600200"/>
          </a:xfrm>
          <a:ln w="9525">
            <a:noFill/>
          </a:ln>
        </p:spPr>
        <p:txBody>
          <a:bodyPr>
            <a:normAutofit/>
          </a:bodyPr>
          <a:lstStyle>
            <a:lvl1pPr algn="ctr">
              <a:defRPr sz="3200" cap="all" baseline="0">
                <a:ln w="25400">
                  <a:gradFill>
                    <a:gsLst>
                      <a:gs pos="0">
                        <a:schemeClr val="tx2"/>
                      </a:gs>
                      <a:gs pos="50000">
                        <a:schemeClr val="tx2"/>
                      </a:gs>
                      <a:gs pos="100000">
                        <a:schemeClr val="accent1"/>
                      </a:gs>
                    </a:gsLst>
                    <a:lin ang="5400000" scaled="0"/>
                  </a:gradFill>
                </a:ln>
                <a:gradFill>
                  <a:gsLst>
                    <a:gs pos="0">
                      <a:schemeClr val="tx2"/>
                    </a:gs>
                    <a:gs pos="50000">
                      <a:schemeClr val="tx2"/>
                    </a:gs>
                    <a:gs pos="100000">
                      <a:schemeClr val="accent1"/>
                    </a:gs>
                  </a:gsLst>
                  <a:lin ang="5400000" scaled="0"/>
                </a:gradFill>
              </a:defRPr>
            </a:lvl1pPr>
          </a:lstStyle>
          <a:p>
            <a:endParaRPr lang="en-US" dirty="0"/>
          </a:p>
        </p:txBody>
      </p:sp>
      <p:sp>
        <p:nvSpPr>
          <p:cNvPr id="3" name="Content Placeholder 2"/>
          <p:cNvSpPr>
            <a:spLocks noGrp="1"/>
          </p:cNvSpPr>
          <p:nvPr>
            <p:ph idx="1"/>
          </p:nvPr>
        </p:nvSpPr>
        <p:spPr>
          <a:xfrm>
            <a:off x="304800" y="1600200"/>
            <a:ext cx="8458200" cy="5257800"/>
          </a:xfrm>
        </p:spPr>
        <p:txBody>
          <a:bodyPr>
            <a:normAutofit/>
          </a:bodyPr>
          <a:lstStyle>
            <a:lvl1pPr marL="342900" indent="-342900">
              <a:buClr>
                <a:schemeClr val="accent1"/>
              </a:buClr>
              <a:buFont typeface="Wingdings" pitchFamily="2" charset="2"/>
              <a:buChar char="§"/>
              <a:defRPr sz="2000">
                <a:ln w="3175">
                  <a:noFill/>
                </a:ln>
                <a:solidFill>
                  <a:schemeClr val="tx1">
                    <a:lumMod val="85000"/>
                    <a:lumOff val="15000"/>
                  </a:schemeClr>
                </a:solidFill>
              </a:defRPr>
            </a:lvl1pPr>
            <a:lvl2pPr marL="742950" indent="-285750">
              <a:buClr>
                <a:schemeClr val="accent1"/>
              </a:buClr>
              <a:buFont typeface="Arial" pitchFamily="34" charset="0"/>
              <a:buChar char="•"/>
              <a:defRPr sz="1800">
                <a:ln w="3175">
                  <a:noFill/>
                </a:ln>
                <a:solidFill>
                  <a:schemeClr val="tx1">
                    <a:lumMod val="85000"/>
                    <a:lumOff val="15000"/>
                  </a:schemeClr>
                </a:solidFill>
              </a:defRPr>
            </a:lvl2pPr>
            <a:lvl3pPr>
              <a:defRPr sz="1600">
                <a:ln w="3175">
                  <a:noFill/>
                </a:ln>
                <a:solidFill>
                  <a:schemeClr val="tx1">
                    <a:lumMod val="85000"/>
                    <a:lumOff val="15000"/>
                  </a:schemeClr>
                </a:solidFill>
              </a:defRPr>
            </a:lvl3pPr>
            <a:lvl4pPr>
              <a:defRPr sz="1400">
                <a:ln w="3175">
                  <a:noFill/>
                </a:ln>
                <a:solidFill>
                  <a:schemeClr val="tx1">
                    <a:lumMod val="85000"/>
                    <a:lumOff val="15000"/>
                  </a:schemeClr>
                </a:solidFill>
              </a:defRPr>
            </a:lvl4pPr>
            <a:lvl5pPr>
              <a:defRPr sz="1200">
                <a:ln w="3175">
                  <a:noFill/>
                </a:ln>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9711159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383A7F-B5E8-441C-9BBF-5C9FF54EC9A4}" type="datetimeFigureOut">
              <a:rPr lang="en-US" smtClean="0">
                <a:solidFill>
                  <a:prstClr val="black">
                    <a:tint val="75000"/>
                  </a:prstClr>
                </a:solidFill>
              </a: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142D9C-3B57-4C7D-A449-BC255F73197A}"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441960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Tree>
    <p:extLst>
      <p:ext uri="{BB962C8B-B14F-4D97-AF65-F5344CB8AC3E}">
        <p14:creationId xmlns:p14="http://schemas.microsoft.com/office/powerpoint/2010/main" xmlns="" val="874167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9" name="Rectangle 8"/>
          <p:cNvSpPr/>
          <p:nvPr userDrawn="1"/>
        </p:nvSpPr>
        <p:spPr>
          <a:xfrm>
            <a:off x="0" y="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0" y="0"/>
            <a:ext cx="9144000" cy="1600200"/>
          </a:xfrm>
        </p:spPr>
        <p:txBody>
          <a:bodyPr>
            <a:normAutofit/>
          </a:bodyPr>
          <a:lstStyle>
            <a:lvl1pPr algn="ctr">
              <a:defRPr sz="3200" cap="all" baseline="0">
                <a:ln w="25400">
                  <a:gradFill>
                    <a:gsLst>
                      <a:gs pos="0">
                        <a:schemeClr val="tx2"/>
                      </a:gs>
                      <a:gs pos="50000">
                        <a:schemeClr val="tx2"/>
                      </a:gs>
                      <a:gs pos="100000">
                        <a:schemeClr val="accent1"/>
                      </a:gs>
                    </a:gsLst>
                    <a:lin ang="5400000" scaled="0"/>
                  </a:gradFill>
                </a:ln>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200"/>
            </a:lvl1pPr>
            <a:lvl2pPr>
              <a:defRPr sz="1900"/>
            </a:lvl2pPr>
            <a:lvl3pPr>
              <a:defRPr sz="1800"/>
            </a:lvl3pPr>
            <a:lvl4pPr>
              <a:defRPr sz="17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200"/>
            </a:lvl1pPr>
            <a:lvl2pPr>
              <a:defRPr sz="1900"/>
            </a:lvl2pPr>
            <a:lvl3pPr>
              <a:defRPr sz="1800"/>
            </a:lvl3pPr>
            <a:lvl4pPr>
              <a:defRPr sz="17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C0383A7F-B5E8-441C-9BBF-5C9FF54EC9A4}" type="datetimeFigureOut">
              <a:rPr lang="en-US" smtClean="0">
                <a:solidFill>
                  <a:prstClr val="black">
                    <a:tint val="75000"/>
                  </a:prstClr>
                </a:solidFill>
              </a: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142D9C-3B57-4C7D-A449-BC255F73197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0153121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6" name="Rectangle 5"/>
          <p:cNvSpPr/>
          <p:nvPr userDrawn="1"/>
        </p:nvSpPr>
        <p:spPr>
          <a:xfrm>
            <a:off x="0" y="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0" y="0"/>
            <a:ext cx="9144000" cy="1600200"/>
          </a:xfrm>
        </p:spPr>
        <p:txBody>
          <a:bodyPr>
            <a:normAutofit/>
          </a:bodyPr>
          <a:lstStyle>
            <a:lvl1pPr>
              <a:defRPr sz="3500" cap="all" baseline="0">
                <a:ln w="25400">
                  <a:gradFill>
                    <a:gsLst>
                      <a:gs pos="0">
                        <a:schemeClr val="tx2"/>
                      </a:gs>
                      <a:gs pos="50000">
                        <a:schemeClr val="tx2"/>
                      </a:gs>
                      <a:gs pos="100000">
                        <a:schemeClr val="accent1"/>
                      </a:gs>
                    </a:gsLst>
                    <a:lin ang="5400000" scaled="0"/>
                  </a:gradFill>
                </a:ln>
                <a:solidFill>
                  <a:schemeClr val="tx2"/>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0383A7F-B5E8-441C-9BBF-5C9FF54EC9A4}" type="datetimeFigureOut">
              <a:rPr lang="en-US" smtClean="0">
                <a:solidFill>
                  <a:prstClr val="black">
                    <a:tint val="75000"/>
                  </a:prstClr>
                </a:solidFill>
              </a:rPr>
              <a:pPr/>
              <a:t>1/6/2022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142D9C-3B57-4C7D-A449-BC255F73197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2369437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365418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949687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7680270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0826280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528836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00557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848214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4849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381000" y="1844675"/>
            <a:ext cx="3727450" cy="386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260850" y="1844675"/>
            <a:ext cx="3727450" cy="386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654887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2088575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6282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Group 1026"/>
          <p:cNvGrpSpPr>
            <a:grpSpLocks/>
          </p:cNvGrpSpPr>
          <p:nvPr/>
        </p:nvGrpSpPr>
        <p:grpSpPr bwMode="auto">
          <a:xfrm>
            <a:off x="0" y="1362075"/>
            <a:ext cx="8515350" cy="4659313"/>
            <a:chOff x="0" y="768"/>
            <a:chExt cx="5528" cy="3312"/>
          </a:xfrm>
        </p:grpSpPr>
        <p:sp>
          <p:nvSpPr>
            <p:cNvPr id="74755" name="Rectangle 1027"/>
            <p:cNvSpPr>
              <a:spLocks noChangeArrowheads="1"/>
            </p:cNvSpPr>
            <p:nvPr/>
          </p:nvSpPr>
          <p:spPr bwMode="auto">
            <a:xfrm>
              <a:off x="0" y="768"/>
              <a:ext cx="5528" cy="2832"/>
            </a:xfrm>
            <a:prstGeom prst="rect">
              <a:avLst/>
            </a:prstGeom>
            <a:solidFill>
              <a:srgbClr val="E1E1E1"/>
            </a:solidFill>
            <a:ln w="9525">
              <a:noFill/>
              <a:miter lim="800000"/>
              <a:headEnd/>
              <a:tailEnd/>
            </a:ln>
            <a:effectLst/>
          </p:spPr>
          <p:txBody>
            <a:bodyPr wrap="none" anchor="ctr"/>
            <a:lstStyle/>
            <a:p>
              <a:pPr algn="ctr"/>
              <a:endParaRPr lang="en-MY" dirty="0"/>
            </a:p>
          </p:txBody>
        </p:sp>
        <p:sp>
          <p:nvSpPr>
            <p:cNvPr id="74756" name="AutoShape 1028"/>
            <p:cNvSpPr>
              <a:spLocks noChangeArrowheads="1"/>
            </p:cNvSpPr>
            <p:nvPr/>
          </p:nvSpPr>
          <p:spPr bwMode="auto">
            <a:xfrm>
              <a:off x="1976" y="2832"/>
              <a:ext cx="3552" cy="1248"/>
            </a:xfrm>
            <a:prstGeom prst="roundRect">
              <a:avLst>
                <a:gd name="adj" fmla="val 16667"/>
              </a:avLst>
            </a:prstGeom>
            <a:solidFill>
              <a:srgbClr val="E1E1E1"/>
            </a:solidFill>
            <a:ln w="9525">
              <a:noFill/>
              <a:round/>
              <a:headEnd/>
              <a:tailEnd/>
            </a:ln>
            <a:effectLst/>
          </p:spPr>
          <p:txBody>
            <a:bodyPr wrap="none" anchor="ctr"/>
            <a:lstStyle/>
            <a:p>
              <a:pPr algn="ctr"/>
              <a:endParaRPr lang="en-MY" dirty="0"/>
            </a:p>
          </p:txBody>
        </p:sp>
        <p:sp>
          <p:nvSpPr>
            <p:cNvPr id="74757" name="Rectangle 1029"/>
            <p:cNvSpPr>
              <a:spLocks noChangeArrowheads="1"/>
            </p:cNvSpPr>
            <p:nvPr/>
          </p:nvSpPr>
          <p:spPr bwMode="auto">
            <a:xfrm>
              <a:off x="0" y="1584"/>
              <a:ext cx="2456" cy="2496"/>
            </a:xfrm>
            <a:prstGeom prst="rect">
              <a:avLst/>
            </a:prstGeom>
            <a:solidFill>
              <a:srgbClr val="E1E1E1"/>
            </a:solidFill>
            <a:ln w="9525">
              <a:noFill/>
              <a:miter lim="800000"/>
              <a:headEnd/>
              <a:tailEnd/>
            </a:ln>
            <a:effectLst/>
          </p:spPr>
          <p:txBody>
            <a:bodyPr wrap="none" anchor="ctr"/>
            <a:lstStyle/>
            <a:p>
              <a:pPr algn="ctr"/>
              <a:endParaRPr lang="en-MY" dirty="0"/>
            </a:p>
          </p:txBody>
        </p:sp>
      </p:grpSp>
      <p:sp>
        <p:nvSpPr>
          <p:cNvPr id="16387" name="Rectangle 1030"/>
          <p:cNvSpPr>
            <a:spLocks noGrp="1" noChangeArrowheads="1"/>
          </p:cNvSpPr>
          <p:nvPr>
            <p:ph type="title"/>
          </p:nvPr>
        </p:nvSpPr>
        <p:spPr bwMode="auto">
          <a:xfrm>
            <a:off x="382588" y="152400"/>
            <a:ext cx="8229600" cy="12303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6388" name="Rectangle 1031"/>
          <p:cNvSpPr>
            <a:spLocks noGrp="1" noChangeArrowheads="1"/>
          </p:cNvSpPr>
          <p:nvPr>
            <p:ph type="body" idx="1"/>
          </p:nvPr>
        </p:nvSpPr>
        <p:spPr bwMode="auto">
          <a:xfrm>
            <a:off x="381000" y="1844675"/>
            <a:ext cx="7607300" cy="3868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p:txBody>
      </p:sp>
      <p:sp>
        <p:nvSpPr>
          <p:cNvPr id="74761" name="Line 1033"/>
          <p:cNvSpPr>
            <a:spLocks noChangeShapeType="1"/>
          </p:cNvSpPr>
          <p:nvPr/>
        </p:nvSpPr>
        <p:spPr bwMode="auto">
          <a:xfrm>
            <a:off x="0" y="1323975"/>
            <a:ext cx="8515350" cy="0"/>
          </a:xfrm>
          <a:prstGeom prst="line">
            <a:avLst/>
          </a:prstGeom>
          <a:noFill/>
          <a:ln w="101600">
            <a:solidFill>
              <a:srgbClr val="DF8E05"/>
            </a:solidFill>
            <a:round/>
            <a:headEnd/>
            <a:tailEnd/>
          </a:ln>
          <a:effectLst/>
        </p:spPr>
        <p:txBody>
          <a:bodyPr wrap="none" anchor="ctr"/>
          <a:lstStyle/>
          <a:p>
            <a:pPr algn="ctr">
              <a:defRPr/>
            </a:pPr>
            <a:endParaRPr lang="en-MY" dirty="0">
              <a:cs typeface="+mn-cs"/>
            </a:endParaRPr>
          </a:p>
        </p:txBody>
      </p:sp>
      <p:sp>
        <p:nvSpPr>
          <p:cNvPr id="74763" name="Rectangle 1035"/>
          <p:cNvSpPr>
            <a:spLocks noGrp="1" noChangeArrowheads="1"/>
          </p:cNvSpPr>
          <p:nvPr/>
        </p:nvSpPr>
        <p:spPr bwMode="auto">
          <a:xfrm>
            <a:off x="6705600" y="6400800"/>
            <a:ext cx="1905000" cy="457200"/>
          </a:xfrm>
          <a:prstGeom prst="rect">
            <a:avLst/>
          </a:prstGeom>
          <a:noFill/>
          <a:ln w="9525">
            <a:noFill/>
            <a:miter lim="800000"/>
            <a:headEnd/>
            <a:tailEnd/>
          </a:ln>
          <a:effectLst/>
        </p:spPr>
        <p:txBody>
          <a:bodyPr/>
          <a:lstStyle/>
          <a:p>
            <a:pPr algn="r" eaLnBrk="0" hangingPunct="0"/>
            <a:fld id="{5941EEBE-EC0E-4804-AF67-12546E654917}" type="slidenum">
              <a:rPr lang="en-AU" sz="1000"/>
              <a:pPr algn="r" eaLnBrk="0" hangingPunct="0"/>
              <a:t>‹#›</a:t>
            </a:fld>
            <a:endParaRPr lang="en-AU" sz="1000"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45" r:id="rId15"/>
  </p:sldLayoutIdLst>
  <p:hf sldNum="0" hdr="0"/>
  <p:txStyles>
    <p:titleStyle>
      <a:lvl1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1pPr>
      <a:lvl2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2pPr>
      <a:lvl3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3pPr>
      <a:lvl4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4pPr>
      <a:lvl5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D2E15-B29C-4400-9598-56586F8F7D8D}" type="datetimeFigureOut">
              <a:rPr lang="en-US" smtClean="0"/>
              <a:pPr/>
              <a:t>1/6/2022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253399374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30348949-9708-459A-A81F-DE3D05BDDB1B}" type="datetimeFigureOut">
              <a:rPr lang="en-US" smtClean="0">
                <a:solidFill>
                  <a:prstClr val="black">
                    <a:tint val="75000"/>
                  </a:prstClr>
                </a:solidFill>
                <a:latin typeface="Calibri"/>
                <a:cs typeface="+mn-cs"/>
              </a:rPr>
              <a:pPr fontAlgn="auto">
                <a:spcBef>
                  <a:spcPts val="0"/>
                </a:spcBef>
                <a:spcAft>
                  <a:spcPts val="0"/>
                </a:spcAft>
              </a:pPr>
              <a:t>1/6/2022</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22CFD21-44C8-4D39-9E40-D9974CFFDC66}"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xmlns="" val="214874412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4.wdp"/><Relationship Id="rId5" Type="http://schemas.openxmlformats.org/officeDocument/2006/relationships/image" Target="../media/image23.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4.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1.png"/><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0" y="603250"/>
            <a:ext cx="9345612" cy="2544763"/>
          </a:xfrm>
        </p:spPr>
        <p:txBody>
          <a:bodyPr anchor="ctr"/>
          <a:lstStyle/>
          <a:p>
            <a:r>
              <a:rPr lang="en-US" sz="2800" b="1" dirty="0" smtClean="0"/>
              <a:t>Metaheuristic Algorithms to Balance Robotic Assembly Lines</a:t>
            </a:r>
            <a:endParaRPr lang="ms-MY" sz="2800" dirty="0">
              <a:solidFill>
                <a:schemeClr val="tx1"/>
              </a:solidFill>
            </a:endParaRPr>
          </a:p>
        </p:txBody>
      </p:sp>
      <p:sp>
        <p:nvSpPr>
          <p:cNvPr id="5" name="Rectangle 7"/>
          <p:cNvSpPr>
            <a:spLocks noChangeArrowheads="1"/>
          </p:cNvSpPr>
          <p:nvPr/>
        </p:nvSpPr>
        <p:spPr bwMode="auto">
          <a:xfrm>
            <a:off x="3540331" y="4794296"/>
            <a:ext cx="4858603" cy="1615827"/>
          </a:xfrm>
          <a:prstGeom prst="rect">
            <a:avLst/>
          </a:prstGeom>
          <a:noFill/>
          <a:ln w="9525">
            <a:noFill/>
            <a:miter lim="800000"/>
            <a:headEnd/>
            <a:tailEnd/>
          </a:ln>
        </p:spPr>
        <p:txBody>
          <a:bodyPr wrap="square">
            <a:spAutoFit/>
          </a:bodyPr>
          <a:lstStyle/>
          <a:p>
            <a:pPr algn="r"/>
            <a:r>
              <a:rPr lang="en-US" sz="2400" b="1" dirty="0">
                <a:latin typeface="Aharoni" pitchFamily="2" charset="-79"/>
                <a:cs typeface="Aharoni" pitchFamily="2" charset="-79"/>
              </a:rPr>
              <a:t>S. G. </a:t>
            </a:r>
            <a:r>
              <a:rPr lang="en-US" sz="2400" b="1" dirty="0" smtClean="0">
                <a:latin typeface="Aharoni" pitchFamily="2" charset="-79"/>
                <a:cs typeface="Aharoni" pitchFamily="2" charset="-79"/>
              </a:rPr>
              <a:t>PONNAMBALAM</a:t>
            </a:r>
          </a:p>
          <a:p>
            <a:pPr algn="r"/>
            <a:r>
              <a:rPr lang="en-US" sz="1600" dirty="0"/>
              <a:t>Professor</a:t>
            </a:r>
          </a:p>
          <a:p>
            <a:pPr algn="r"/>
            <a:r>
              <a:rPr lang="en-US" sz="1600" dirty="0"/>
              <a:t>School of Engineering</a:t>
            </a:r>
          </a:p>
          <a:p>
            <a:pPr algn="r"/>
            <a:r>
              <a:rPr lang="en-US" sz="1600" dirty="0"/>
              <a:t>Monash </a:t>
            </a:r>
            <a:r>
              <a:rPr lang="en-US" sz="1600" dirty="0" smtClean="0"/>
              <a:t>University Malaysia</a:t>
            </a:r>
            <a:endParaRPr lang="en-US" sz="1600" dirty="0"/>
          </a:p>
          <a:p>
            <a:pPr algn="r"/>
            <a:r>
              <a:rPr lang="en-US" sz="1600" dirty="0" smtClean="0">
                <a:solidFill>
                  <a:srgbClr val="0070C0"/>
                </a:solidFill>
              </a:rPr>
              <a:t>sgponnambalam@monash.edu</a:t>
            </a:r>
            <a:endParaRPr lang="en-US" sz="1600" dirty="0">
              <a:solidFill>
                <a:srgbClr val="0070C0"/>
              </a:solidFill>
            </a:endParaRPr>
          </a:p>
          <a:p>
            <a:pPr algn="r">
              <a:buFont typeface="Wingdings 2" pitchFamily="18" charset="2"/>
              <a:buNone/>
            </a:pPr>
            <a:endParaRPr lang="en-US" sz="1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ALB - Objectives</a:t>
            </a:r>
            <a:endParaRPr lang="en-US" dirty="0"/>
          </a:p>
        </p:txBody>
      </p:sp>
      <p:sp>
        <p:nvSpPr>
          <p:cNvPr id="4" name="Text Placeholder 2"/>
          <p:cNvSpPr txBox="1">
            <a:spLocks/>
          </p:cNvSpPr>
          <p:nvPr/>
        </p:nvSpPr>
        <p:spPr bwMode="auto">
          <a:xfrm>
            <a:off x="0" y="1535113"/>
            <a:ext cx="3336457" cy="613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r>
              <a:rPr lang="en-US" kern="0" smtClean="0">
                <a:solidFill>
                  <a:schemeClr val="tx1"/>
                </a:solidFill>
                <a:latin typeface="Times New Roman" panose="02020603050405020304" pitchFamily="18" charset="0"/>
                <a:cs typeface="Times New Roman" panose="02020603050405020304" pitchFamily="18" charset="0"/>
              </a:rPr>
              <a:t>Minimize</a:t>
            </a:r>
            <a:endParaRPr lang="en-US" kern="0" dirty="0"/>
          </a:p>
        </p:txBody>
      </p:sp>
      <p:sp>
        <p:nvSpPr>
          <p:cNvPr id="5" name="Content Placeholder 3"/>
          <p:cNvSpPr txBox="1">
            <a:spLocks/>
          </p:cNvSpPr>
          <p:nvPr/>
        </p:nvSpPr>
        <p:spPr bwMode="auto">
          <a:xfrm>
            <a:off x="0" y="2174875"/>
            <a:ext cx="3336457" cy="3788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pPr lvl="1"/>
            <a:r>
              <a:rPr lang="en-US" kern="0" dirty="0" smtClean="0">
                <a:latin typeface="Times New Roman" panose="02020603050405020304" pitchFamily="18" charset="0"/>
                <a:cs typeface="Times New Roman" panose="02020603050405020304" pitchFamily="18" charset="0"/>
              </a:rPr>
              <a:t>assembly cost</a:t>
            </a:r>
          </a:p>
          <a:p>
            <a:pPr lvl="1"/>
            <a:r>
              <a:rPr lang="en-US" kern="0" dirty="0" smtClean="0">
                <a:latin typeface="Times New Roman" panose="02020603050405020304" pitchFamily="18" charset="0"/>
                <a:cs typeface="Times New Roman" panose="02020603050405020304" pitchFamily="18" charset="0"/>
              </a:rPr>
              <a:t>assembly time</a:t>
            </a:r>
          </a:p>
          <a:p>
            <a:pPr lvl="1"/>
            <a:r>
              <a:rPr lang="en-US" kern="0" dirty="0" smtClean="0">
                <a:latin typeface="Times New Roman" panose="02020603050405020304" pitchFamily="18" charset="0"/>
                <a:cs typeface="Times New Roman" panose="02020603050405020304" pitchFamily="18" charset="0"/>
              </a:rPr>
              <a:t>cycle time</a:t>
            </a:r>
          </a:p>
          <a:p>
            <a:pPr lvl="1"/>
            <a:r>
              <a:rPr lang="en-US" kern="0" dirty="0" smtClean="0">
                <a:latin typeface="Times New Roman" panose="02020603050405020304" pitchFamily="18" charset="0"/>
                <a:cs typeface="Times New Roman" panose="02020603050405020304" pitchFamily="18" charset="0"/>
              </a:rPr>
              <a:t>number of workstation</a:t>
            </a:r>
          </a:p>
          <a:p>
            <a:pPr lvl="1"/>
            <a:r>
              <a:rPr lang="en-US" kern="0" dirty="0" smtClean="0">
                <a:latin typeface="Times New Roman" panose="02020603050405020304" pitchFamily="18" charset="0"/>
                <a:cs typeface="Times New Roman" panose="02020603050405020304" pitchFamily="18" charset="0"/>
              </a:rPr>
              <a:t>idle time</a:t>
            </a:r>
          </a:p>
          <a:p>
            <a:endParaRPr lang="en-US" kern="0" dirty="0"/>
          </a:p>
        </p:txBody>
      </p:sp>
      <p:sp>
        <p:nvSpPr>
          <p:cNvPr id="6" name="Text Placeholder 4"/>
          <p:cNvSpPr txBox="1">
            <a:spLocks/>
          </p:cNvSpPr>
          <p:nvPr/>
        </p:nvSpPr>
        <p:spPr bwMode="auto">
          <a:xfrm>
            <a:off x="5102226" y="1535113"/>
            <a:ext cx="3337768" cy="613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r>
              <a:rPr lang="en-US" kern="0" smtClean="0">
                <a:solidFill>
                  <a:schemeClr val="tx1"/>
                </a:solidFill>
                <a:latin typeface="Times New Roman" panose="02020603050405020304" pitchFamily="18" charset="0"/>
                <a:cs typeface="Times New Roman" panose="02020603050405020304" pitchFamily="18" charset="0"/>
              </a:rPr>
              <a:t>Maximize </a:t>
            </a: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5"/>
          <p:cNvSpPr txBox="1">
            <a:spLocks/>
          </p:cNvSpPr>
          <p:nvPr/>
        </p:nvSpPr>
        <p:spPr bwMode="auto">
          <a:xfrm>
            <a:off x="5102226" y="2174875"/>
            <a:ext cx="3337768" cy="3788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pPr lvl="1"/>
            <a:r>
              <a:rPr lang="en-US" kern="0" smtClean="0">
                <a:latin typeface="Times New Roman" panose="02020603050405020304" pitchFamily="18" charset="0"/>
                <a:cs typeface="Times New Roman" panose="02020603050405020304" pitchFamily="18" charset="0"/>
              </a:rPr>
              <a:t>workload smoothness</a:t>
            </a:r>
          </a:p>
          <a:p>
            <a:pPr lvl="1"/>
            <a:r>
              <a:rPr lang="en-US" kern="0" smtClean="0">
                <a:latin typeface="Times New Roman" panose="02020603050405020304" pitchFamily="18" charset="0"/>
                <a:cs typeface="Times New Roman" panose="02020603050405020304" pitchFamily="18" charset="0"/>
              </a:rPr>
              <a:t>line efficiency</a:t>
            </a:r>
          </a:p>
          <a:p>
            <a:pPr lvl="1"/>
            <a:r>
              <a:rPr lang="en-US" kern="0" smtClean="0">
                <a:latin typeface="Times New Roman" panose="02020603050405020304" pitchFamily="18" charset="0"/>
                <a:cs typeface="Times New Roman" panose="02020603050405020304" pitchFamily="18" charset="0"/>
              </a:rPr>
              <a:t>utilization</a:t>
            </a:r>
          </a:p>
          <a:p>
            <a:endParaRPr lang="en-US" kern="0" dirty="0"/>
          </a:p>
        </p:txBody>
      </p:sp>
    </p:spTree>
    <p:extLst>
      <p:ext uri="{BB962C8B-B14F-4D97-AF65-F5344CB8AC3E}">
        <p14:creationId xmlns:p14="http://schemas.microsoft.com/office/powerpoint/2010/main" xmlns="" val="1382209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Complexity of ALB problems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ALB – NP problem</a:t>
            </a:r>
          </a:p>
          <a:p>
            <a:r>
              <a:rPr lang="en-US" dirty="0">
                <a:latin typeface="Times New Roman" panose="02020603050405020304" pitchFamily="18" charset="0"/>
                <a:cs typeface="Times New Roman" panose="02020603050405020304" pitchFamily="18" charset="0"/>
              </a:rPr>
              <a:t>They are intractable</a:t>
            </a:r>
          </a:p>
          <a:p>
            <a:r>
              <a:rPr lang="en-US" dirty="0">
                <a:latin typeface="Times New Roman" panose="02020603050405020304" pitchFamily="18" charset="0"/>
                <a:cs typeface="Times New Roman" panose="02020603050405020304" pitchFamily="18" charset="0"/>
              </a:rPr>
              <a:t>Large size problems can not be solved using Exact algorithms </a:t>
            </a:r>
          </a:p>
          <a:p>
            <a:r>
              <a:rPr lang="en-US" dirty="0">
                <a:latin typeface="Times New Roman" panose="02020603050405020304" pitchFamily="18" charset="0"/>
                <a:cs typeface="Times New Roman" panose="02020603050405020304" pitchFamily="18" charset="0"/>
              </a:rPr>
              <a:t>Heuristic and metaheuristic algorithms are widely used.</a:t>
            </a:r>
          </a:p>
          <a:p>
            <a:endParaRPr lang="en-US" dirty="0"/>
          </a:p>
        </p:txBody>
      </p:sp>
    </p:spTree>
    <p:extLst>
      <p:ext uri="{BB962C8B-B14F-4D97-AF65-F5344CB8AC3E}">
        <p14:creationId xmlns:p14="http://schemas.microsoft.com/office/powerpoint/2010/main" xmlns="" val="2880591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Strategies for Solving NP-hard Optimization Problems</a:t>
            </a:r>
          </a:p>
        </p:txBody>
      </p:sp>
      <p:sp>
        <p:nvSpPr>
          <p:cNvPr id="3" name="Content Placeholder 2"/>
          <p:cNvSpPr>
            <a:spLocks noGrp="1"/>
          </p:cNvSpPr>
          <p:nvPr>
            <p:ph idx="1"/>
          </p:nvPr>
        </p:nvSpPr>
        <p:spPr>
          <a:xfrm>
            <a:off x="97105" y="1472441"/>
            <a:ext cx="8342888" cy="3868738"/>
          </a:xfrm>
        </p:spPr>
        <p:txBody>
          <a:bodyPr/>
          <a:lstStyle/>
          <a:p>
            <a:pPr defTabSz="1528763">
              <a:lnSpc>
                <a:spcPct val="200000"/>
              </a:lnSpc>
              <a:spcBef>
                <a:spcPct val="25000"/>
              </a:spcBef>
              <a:tabLst>
                <a:tab pos="1258888" algn="l"/>
              </a:tabLst>
            </a:pPr>
            <a:r>
              <a:rPr lang="en-US" altLang="zh-TW" dirty="0"/>
              <a:t>Branch-and-Bound </a:t>
            </a:r>
            <a:r>
              <a:rPr lang="en-US" altLang="zh-TW" dirty="0">
                <a:sym typeface="Wingdings" panose="05000000000000000000" pitchFamily="2" charset="2"/>
              </a:rPr>
              <a:t> Find exact solution</a:t>
            </a:r>
          </a:p>
          <a:p>
            <a:pPr defTabSz="1528763">
              <a:spcBef>
                <a:spcPct val="25000"/>
              </a:spcBef>
              <a:tabLst>
                <a:tab pos="1258888" algn="l"/>
              </a:tabLst>
            </a:pPr>
            <a:r>
              <a:rPr lang="en-US" altLang="zh-TW" dirty="0" smtClean="0"/>
              <a:t>Heuristic </a:t>
            </a:r>
            <a:r>
              <a:rPr lang="en-US" altLang="zh-TW" dirty="0"/>
              <a:t>Methods </a:t>
            </a:r>
            <a:r>
              <a:rPr lang="en-US" altLang="zh-TW" dirty="0">
                <a:sym typeface="Wingdings" panose="05000000000000000000" pitchFamily="2" charset="2"/>
              </a:rPr>
              <a:t> Deterministic</a:t>
            </a:r>
          </a:p>
          <a:p>
            <a:pPr defTabSz="1528763">
              <a:spcBef>
                <a:spcPct val="25000"/>
              </a:spcBef>
              <a:tabLst>
                <a:tab pos="1258888" algn="l"/>
              </a:tabLst>
            </a:pPr>
            <a:r>
              <a:rPr lang="en-US" altLang="zh-TW" dirty="0">
                <a:sym typeface="Wingdings" panose="05000000000000000000" pitchFamily="2" charset="2"/>
              </a:rPr>
              <a:t>Metaheuristic Methods  Heuristic + Randomization</a:t>
            </a:r>
            <a:endParaRPr lang="en-US" altLang="zh-TW" dirty="0"/>
          </a:p>
          <a:p>
            <a:pPr lvl="1"/>
            <a:endParaRPr lang="en-US" dirty="0"/>
          </a:p>
        </p:txBody>
      </p:sp>
    </p:spTree>
    <p:extLst>
      <p:ext uri="{BB962C8B-B14F-4D97-AF65-F5344CB8AC3E}">
        <p14:creationId xmlns:p14="http://schemas.microsoft.com/office/powerpoint/2010/main" xmlns="" val="2559029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of Metaheuristic Algorithms</a:t>
            </a:r>
            <a:endParaRPr lang="en-US" b="1" dirty="0"/>
          </a:p>
        </p:txBody>
      </p:sp>
      <p:sp>
        <p:nvSpPr>
          <p:cNvPr id="3" name="Content Placeholder 2"/>
          <p:cNvSpPr>
            <a:spLocks noGrp="1"/>
          </p:cNvSpPr>
          <p:nvPr>
            <p:ph idx="1"/>
          </p:nvPr>
        </p:nvSpPr>
        <p:spPr/>
        <p:txBody>
          <a:bodyPr/>
          <a:lstStyle/>
          <a:p>
            <a:r>
              <a:rPr lang="en-US" altLang="zh-TW" sz="2400" dirty="0">
                <a:ea typeface="新細明體" panose="02020500000000000000" pitchFamily="18" charset="-120"/>
              </a:rPr>
              <a:t>The word “meta” means </a:t>
            </a:r>
            <a:r>
              <a:rPr lang="en-US" altLang="zh-TW" sz="2400" dirty="0">
                <a:solidFill>
                  <a:srgbClr val="A50021"/>
                </a:solidFill>
                <a:ea typeface="新細明體" panose="02020500000000000000" pitchFamily="18" charset="-120"/>
              </a:rPr>
              <a:t>higher level</a:t>
            </a:r>
            <a:r>
              <a:rPr lang="en-US" altLang="zh-TW" sz="2400" dirty="0">
                <a:ea typeface="新細明體" panose="02020500000000000000" pitchFamily="18" charset="-120"/>
              </a:rPr>
              <a:t> while the word “heuristics” means </a:t>
            </a:r>
            <a:r>
              <a:rPr lang="en-US" altLang="zh-TW" sz="2400" dirty="0">
                <a:solidFill>
                  <a:srgbClr val="A50021"/>
                </a:solidFill>
                <a:ea typeface="新細明體" panose="02020500000000000000" pitchFamily="18" charset="-120"/>
              </a:rPr>
              <a:t>to find</a:t>
            </a:r>
            <a:r>
              <a:rPr lang="en-US" altLang="zh-TW" sz="2400" dirty="0">
                <a:ea typeface="新細明體" panose="02020500000000000000" pitchFamily="18" charset="-120"/>
              </a:rPr>
              <a:t>. (Glover, 1986</a:t>
            </a:r>
            <a:r>
              <a:rPr lang="en-US" altLang="zh-TW" sz="2400" dirty="0" smtClean="0">
                <a:ea typeface="新細明體" panose="02020500000000000000" pitchFamily="18" charset="-120"/>
              </a:rPr>
              <a:t>)</a:t>
            </a:r>
          </a:p>
          <a:p>
            <a:endParaRPr lang="en-US" altLang="zh-TW" sz="1800" dirty="0" smtClean="0">
              <a:ea typeface="新細明體" panose="02020500000000000000" pitchFamily="18" charset="-120"/>
            </a:endParaRPr>
          </a:p>
          <a:p>
            <a:r>
              <a:rPr lang="en-US" altLang="zh-TW" sz="2400" dirty="0" smtClean="0">
                <a:ea typeface="新細明體" panose="02020500000000000000" pitchFamily="18" charset="-120"/>
              </a:rPr>
              <a:t>The </a:t>
            </a:r>
            <a:r>
              <a:rPr lang="en-US" altLang="zh-TW" sz="2400" dirty="0">
                <a:ea typeface="新細明體" panose="02020500000000000000" pitchFamily="18" charset="-120"/>
              </a:rPr>
              <a:t>operators of </a:t>
            </a:r>
            <a:r>
              <a:rPr lang="en-US" altLang="zh-TW" sz="2400" dirty="0" err="1">
                <a:ea typeface="新細明體" panose="02020500000000000000" pitchFamily="18" charset="-120"/>
              </a:rPr>
              <a:t>metaheuristics</a:t>
            </a:r>
            <a:endParaRPr lang="en-US" altLang="zh-TW" sz="2400" dirty="0">
              <a:ea typeface="新細明體" panose="02020500000000000000" pitchFamily="18" charset="-120"/>
            </a:endParaRPr>
          </a:p>
          <a:p>
            <a:pPr lvl="1"/>
            <a:r>
              <a:rPr lang="en-US" altLang="zh-TW" sz="2000" dirty="0">
                <a:ea typeface="新細明體" panose="02020500000000000000" pitchFamily="18" charset="-120"/>
              </a:rPr>
              <a:t>Transition: play the role of </a:t>
            </a:r>
            <a:r>
              <a:rPr lang="en-US" altLang="zh-TW" sz="2000" dirty="0">
                <a:solidFill>
                  <a:srgbClr val="A50021"/>
                </a:solidFill>
                <a:ea typeface="新細明體" panose="02020500000000000000" pitchFamily="18" charset="-120"/>
              </a:rPr>
              <a:t>searching</a:t>
            </a:r>
            <a:r>
              <a:rPr lang="en-US" altLang="zh-TW" sz="2000" dirty="0">
                <a:ea typeface="新細明體" panose="02020500000000000000" pitchFamily="18" charset="-120"/>
              </a:rPr>
              <a:t> the solutions (exploration and exploitation).</a:t>
            </a:r>
          </a:p>
          <a:p>
            <a:pPr lvl="1"/>
            <a:r>
              <a:rPr lang="en-US" altLang="zh-TW" sz="2000" dirty="0">
                <a:ea typeface="新細明體" panose="02020500000000000000" pitchFamily="18" charset="-120"/>
              </a:rPr>
              <a:t>Evaluation: evaluate the </a:t>
            </a:r>
            <a:r>
              <a:rPr lang="en-US" altLang="zh-TW" sz="2000" dirty="0">
                <a:solidFill>
                  <a:srgbClr val="A50021"/>
                </a:solidFill>
                <a:ea typeface="新細明體" panose="02020500000000000000" pitchFamily="18" charset="-120"/>
              </a:rPr>
              <a:t>objective function value</a:t>
            </a:r>
            <a:r>
              <a:rPr lang="en-US" altLang="zh-TW" sz="2000" dirty="0">
                <a:ea typeface="新細明體" panose="02020500000000000000" pitchFamily="18" charset="-120"/>
              </a:rPr>
              <a:t> of the problem in question.</a:t>
            </a:r>
          </a:p>
          <a:p>
            <a:pPr lvl="1"/>
            <a:r>
              <a:rPr lang="en-US" altLang="zh-TW" sz="2000" dirty="0">
                <a:ea typeface="新細明體" panose="02020500000000000000" pitchFamily="18" charset="-120"/>
              </a:rPr>
              <a:t>Determination: play the role of deciding the </a:t>
            </a:r>
            <a:r>
              <a:rPr lang="en-US" altLang="zh-TW" sz="2000" dirty="0">
                <a:solidFill>
                  <a:srgbClr val="A50021"/>
                </a:solidFill>
                <a:ea typeface="新細明體" panose="02020500000000000000" pitchFamily="18" charset="-120"/>
              </a:rPr>
              <a:t>search directions</a:t>
            </a:r>
            <a:r>
              <a:rPr lang="en-US" altLang="zh-TW" sz="2000" dirty="0">
                <a:ea typeface="新細明體" panose="02020500000000000000" pitchFamily="18" charset="-120"/>
              </a:rPr>
              <a:t>.</a:t>
            </a:r>
          </a:p>
          <a:p>
            <a:endParaRPr lang="en-US" altLang="zh-TW" dirty="0">
              <a:ea typeface="新細明體" panose="02020500000000000000" pitchFamily="18" charset="-120"/>
            </a:endParaRPr>
          </a:p>
          <a:p>
            <a:endParaRPr lang="en-US" dirty="0"/>
          </a:p>
        </p:txBody>
      </p:sp>
    </p:spTree>
    <p:extLst>
      <p:ext uri="{BB962C8B-B14F-4D97-AF65-F5344CB8AC3E}">
        <p14:creationId xmlns:p14="http://schemas.microsoft.com/office/powerpoint/2010/main" xmlns="" val="4187001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ea typeface="新細明體" panose="02020500000000000000" pitchFamily="18" charset="-120"/>
              </a:rPr>
              <a:t>Classification of Metaheuristics</a:t>
            </a:r>
            <a:endParaRPr lang="en-US" b="1" dirty="0"/>
          </a:p>
        </p:txBody>
      </p:sp>
      <p:sp>
        <p:nvSpPr>
          <p:cNvPr id="3" name="Content Placeholder 2"/>
          <p:cNvSpPr>
            <a:spLocks noGrp="1"/>
          </p:cNvSpPr>
          <p:nvPr>
            <p:ph idx="1"/>
          </p:nvPr>
        </p:nvSpPr>
        <p:spPr>
          <a:xfrm>
            <a:off x="286996" y="1451568"/>
            <a:ext cx="7607300" cy="3868738"/>
          </a:xfrm>
        </p:spPr>
        <p:txBody>
          <a:bodyPr/>
          <a:lstStyle/>
          <a:p>
            <a:r>
              <a:rPr lang="en-US" altLang="zh-TW" sz="1800" dirty="0">
                <a:ea typeface="新細明體" panose="02020500000000000000" pitchFamily="18" charset="-120"/>
              </a:rPr>
              <a:t>The most important way to </a:t>
            </a:r>
            <a:r>
              <a:rPr lang="en-US" altLang="zh-TW" sz="1800" dirty="0">
                <a:solidFill>
                  <a:schemeClr val="hlink"/>
                </a:solidFill>
                <a:ea typeface="新細明體" panose="02020500000000000000" pitchFamily="18" charset="-120"/>
              </a:rPr>
              <a:t>classify</a:t>
            </a:r>
            <a:r>
              <a:rPr lang="en-US" altLang="zh-TW" sz="1800" dirty="0">
                <a:ea typeface="新細明體" panose="02020500000000000000" pitchFamily="18" charset="-120"/>
              </a:rPr>
              <a:t> </a:t>
            </a:r>
            <a:r>
              <a:rPr lang="en-US" altLang="zh-TW" sz="1800" dirty="0" err="1">
                <a:ea typeface="新細明體" panose="02020500000000000000" pitchFamily="18" charset="-120"/>
              </a:rPr>
              <a:t>metaheuristics</a:t>
            </a:r>
            <a:endParaRPr lang="en-US" altLang="zh-TW" sz="1800" dirty="0">
              <a:ea typeface="新細明體" panose="02020500000000000000" pitchFamily="18" charset="-120"/>
            </a:endParaRPr>
          </a:p>
          <a:p>
            <a:pPr lvl="1"/>
            <a:r>
              <a:rPr lang="en-US" altLang="zh-TW" sz="1600" dirty="0">
                <a:ea typeface="新細明體" panose="02020500000000000000" pitchFamily="18" charset="-120"/>
              </a:rPr>
              <a:t>population-based vs. single-solution-based (Blum and </a:t>
            </a:r>
            <a:r>
              <a:rPr lang="en-US" altLang="zh-TW" sz="1600" dirty="0" err="1">
                <a:ea typeface="新細明體" panose="02020500000000000000" pitchFamily="18" charset="-120"/>
              </a:rPr>
              <a:t>Roli</a:t>
            </a:r>
            <a:r>
              <a:rPr lang="en-US" altLang="zh-TW" sz="1600" dirty="0">
                <a:ea typeface="新細明體" panose="02020500000000000000" pitchFamily="18" charset="-120"/>
              </a:rPr>
              <a:t>, 2003)</a:t>
            </a:r>
          </a:p>
          <a:p>
            <a:pPr lvl="1"/>
            <a:endParaRPr lang="en-US" altLang="zh-TW" sz="1600" dirty="0">
              <a:ea typeface="新細明體" panose="02020500000000000000" pitchFamily="18" charset="-120"/>
            </a:endParaRPr>
          </a:p>
          <a:p>
            <a:r>
              <a:rPr lang="en-US" altLang="zh-TW" sz="1800" dirty="0">
                <a:ea typeface="新細明體" panose="02020500000000000000" pitchFamily="18" charset="-120"/>
              </a:rPr>
              <a:t>The single-solution-based algorithms work on </a:t>
            </a:r>
            <a:r>
              <a:rPr lang="en-US" altLang="zh-TW" sz="1800" dirty="0">
                <a:solidFill>
                  <a:srgbClr val="A50021"/>
                </a:solidFill>
                <a:ea typeface="新細明體" panose="02020500000000000000" pitchFamily="18" charset="-120"/>
              </a:rPr>
              <a:t>a single solution</a:t>
            </a:r>
            <a:r>
              <a:rPr lang="en-US" altLang="zh-TW" sz="1800" dirty="0">
                <a:ea typeface="新細明體" panose="02020500000000000000" pitchFamily="18" charset="-120"/>
              </a:rPr>
              <a:t>, thus the name</a:t>
            </a:r>
          </a:p>
          <a:p>
            <a:pPr lvl="1"/>
            <a:r>
              <a:rPr lang="en-US" altLang="zh-TW" sz="1600" dirty="0">
                <a:ea typeface="新細明體" panose="02020500000000000000" pitchFamily="18" charset="-120"/>
              </a:rPr>
              <a:t>Hill Climbing</a:t>
            </a:r>
          </a:p>
          <a:p>
            <a:pPr lvl="1"/>
            <a:r>
              <a:rPr lang="en-US" altLang="zh-TW" sz="1600" dirty="0">
                <a:ea typeface="新細明體" panose="02020500000000000000" pitchFamily="18" charset="-120"/>
              </a:rPr>
              <a:t>Simulated Annealing</a:t>
            </a:r>
          </a:p>
          <a:p>
            <a:pPr lvl="1"/>
            <a:r>
              <a:rPr lang="en-US" altLang="zh-TW" sz="1600" dirty="0" err="1">
                <a:ea typeface="新細明體" panose="02020500000000000000" pitchFamily="18" charset="-120"/>
              </a:rPr>
              <a:t>Tabu</a:t>
            </a:r>
            <a:r>
              <a:rPr lang="en-US" altLang="zh-TW" sz="1600" dirty="0">
                <a:ea typeface="新細明體" panose="02020500000000000000" pitchFamily="18" charset="-120"/>
              </a:rPr>
              <a:t> Search</a:t>
            </a:r>
          </a:p>
          <a:p>
            <a:pPr lvl="1"/>
            <a:endParaRPr lang="en-US" altLang="zh-TW" sz="1600" dirty="0">
              <a:ea typeface="新細明體" panose="02020500000000000000" pitchFamily="18" charset="-120"/>
            </a:endParaRPr>
          </a:p>
          <a:p>
            <a:r>
              <a:rPr lang="en-US" altLang="zh-TW" sz="1800" dirty="0">
                <a:ea typeface="新細明體" panose="02020500000000000000" pitchFamily="18" charset="-120"/>
              </a:rPr>
              <a:t>The population-based algorithms work on </a:t>
            </a:r>
            <a:r>
              <a:rPr lang="en-US" altLang="zh-TW" sz="1800" dirty="0">
                <a:solidFill>
                  <a:srgbClr val="A50021"/>
                </a:solidFill>
                <a:ea typeface="新細明體" panose="02020500000000000000" pitchFamily="18" charset="-120"/>
              </a:rPr>
              <a:t>a population of solutions</a:t>
            </a:r>
            <a:r>
              <a:rPr lang="en-US" altLang="zh-TW" sz="1800" dirty="0">
                <a:ea typeface="新細明體" panose="02020500000000000000" pitchFamily="18" charset="-120"/>
              </a:rPr>
              <a:t>, thus the name</a:t>
            </a:r>
          </a:p>
          <a:p>
            <a:pPr lvl="1"/>
            <a:r>
              <a:rPr lang="en-US" altLang="zh-TW" sz="1600" dirty="0">
                <a:ea typeface="新細明體" panose="02020500000000000000" pitchFamily="18" charset="-120"/>
              </a:rPr>
              <a:t>Genetic Algorithm</a:t>
            </a:r>
          </a:p>
          <a:p>
            <a:pPr lvl="1"/>
            <a:r>
              <a:rPr lang="en-US" altLang="zh-TW" sz="1600" dirty="0">
                <a:ea typeface="新細明體" panose="02020500000000000000" pitchFamily="18" charset="-120"/>
              </a:rPr>
              <a:t>Ant Colony Optimization</a:t>
            </a:r>
          </a:p>
          <a:p>
            <a:pPr lvl="1"/>
            <a:r>
              <a:rPr lang="en-US" altLang="zh-TW" sz="1600" dirty="0">
                <a:ea typeface="新細明體" panose="02020500000000000000" pitchFamily="18" charset="-120"/>
              </a:rPr>
              <a:t>Particle Swarm </a:t>
            </a:r>
            <a:r>
              <a:rPr lang="en-US" altLang="zh-TW" sz="1600" dirty="0" smtClean="0">
                <a:ea typeface="新細明體" panose="02020500000000000000" pitchFamily="18" charset="-120"/>
              </a:rPr>
              <a:t>Optimization</a:t>
            </a:r>
          </a:p>
          <a:p>
            <a:pPr lvl="1"/>
            <a:r>
              <a:rPr lang="en-US" altLang="zh-TW" sz="1600" dirty="0" smtClean="0">
                <a:ea typeface="新細明體" panose="02020500000000000000" pitchFamily="18" charset="-120"/>
              </a:rPr>
              <a:t>Differential Evolution</a:t>
            </a:r>
            <a:endParaRPr lang="zh-TW" altLang="en-US" sz="1600" dirty="0">
              <a:ea typeface="新細明體" panose="02020500000000000000" pitchFamily="18" charset="-120"/>
            </a:endParaRPr>
          </a:p>
          <a:p>
            <a:endParaRPr lang="en-US" dirty="0"/>
          </a:p>
        </p:txBody>
      </p:sp>
    </p:spTree>
    <p:extLst>
      <p:ext uri="{BB962C8B-B14F-4D97-AF65-F5344CB8AC3E}">
        <p14:creationId xmlns:p14="http://schemas.microsoft.com/office/powerpoint/2010/main" xmlns="" val="3861023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cs typeface="Times New Roman" pitchFamily="18" charset="0"/>
              </a:rPr>
              <a:t>Why RALB?</a:t>
            </a:r>
            <a:endParaRPr lang="en-US" dirty="0"/>
          </a:p>
        </p:txBody>
      </p:sp>
      <p:sp>
        <p:nvSpPr>
          <p:cNvPr id="3" name="Content Placeholder 2"/>
          <p:cNvSpPr>
            <a:spLocks noGrp="1"/>
          </p:cNvSpPr>
          <p:nvPr>
            <p:ph idx="1"/>
          </p:nvPr>
        </p:nvSpPr>
        <p:spPr>
          <a:xfrm>
            <a:off x="145657" y="1423891"/>
            <a:ext cx="8342887" cy="3868738"/>
          </a:xfrm>
        </p:spPr>
        <p:txBody>
          <a:bodyPr/>
          <a:lstStyle/>
          <a:p>
            <a:pPr marL="342900">
              <a:buFont typeface="Arial" pitchFamily="34" charset="0"/>
              <a:buChar char="•"/>
            </a:pPr>
            <a:r>
              <a:rPr lang="en-US" sz="2400" dirty="0"/>
              <a:t>Research on automation and integration of assembly optimization are </a:t>
            </a:r>
            <a:r>
              <a:rPr lang="en-US" sz="2400" dirty="0" smtClean="0"/>
              <a:t>current research </a:t>
            </a:r>
            <a:r>
              <a:rPr lang="en-US" sz="2400" dirty="0"/>
              <a:t>areas</a:t>
            </a:r>
            <a:r>
              <a:rPr lang="en-US" sz="2400" dirty="0" smtClean="0"/>
              <a:t>.</a:t>
            </a:r>
          </a:p>
          <a:p>
            <a:pPr marL="342900">
              <a:buFont typeface="Arial" pitchFamily="34" charset="0"/>
              <a:buChar char="•"/>
            </a:pPr>
            <a:endParaRPr lang="en-US" sz="2400" dirty="0"/>
          </a:p>
          <a:p>
            <a:pPr marL="342900">
              <a:buFont typeface="Arial" pitchFamily="34" charset="0"/>
              <a:buChar char="•"/>
            </a:pPr>
            <a:r>
              <a:rPr lang="en-US" sz="2400" dirty="0"/>
              <a:t>Researchers started focusing on balancing Robotic Assembly Lines</a:t>
            </a:r>
            <a:r>
              <a:rPr lang="en-US" sz="2400" dirty="0" smtClean="0"/>
              <a:t>.</a:t>
            </a:r>
          </a:p>
          <a:p>
            <a:pPr marL="342900">
              <a:buFont typeface="Arial" pitchFamily="34" charset="0"/>
              <a:buChar char="•"/>
            </a:pPr>
            <a:endParaRPr lang="en-US" sz="2400" dirty="0"/>
          </a:p>
          <a:p>
            <a:pPr marL="342900">
              <a:buFont typeface="Arial" pitchFamily="34" charset="0"/>
              <a:buChar char="•"/>
            </a:pPr>
            <a:r>
              <a:rPr lang="en-US" sz="2400" dirty="0"/>
              <a:t>Metaheuristic algorithm are useful to get acceptable solutions in reasonable computation time.</a:t>
            </a:r>
          </a:p>
          <a:p>
            <a:endParaRPr lang="en-US" sz="2400" dirty="0"/>
          </a:p>
        </p:txBody>
      </p:sp>
    </p:spTree>
    <p:extLst>
      <p:ext uri="{BB962C8B-B14F-4D97-AF65-F5344CB8AC3E}">
        <p14:creationId xmlns:p14="http://schemas.microsoft.com/office/powerpoint/2010/main" xmlns="" val="519749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ea typeface="SimSun" panose="02010600030101010101" pitchFamily="2" charset="-122"/>
                <a:cs typeface="Times New Roman" panose="02020603050405020304" pitchFamily="18" charset="0"/>
              </a:rPr>
              <a:t>Robotic Assembly </a:t>
            </a:r>
            <a:r>
              <a:rPr lang="en-US" altLang="zh-CN" b="1" dirty="0" smtClean="0">
                <a:solidFill>
                  <a:schemeClr val="tx1"/>
                </a:solidFill>
                <a:ea typeface="SimSun" panose="02010600030101010101" pitchFamily="2" charset="-122"/>
                <a:cs typeface="Times New Roman" panose="02020603050405020304" pitchFamily="18" charset="0"/>
              </a:rPr>
              <a:t>Lines</a:t>
            </a:r>
            <a:endParaRPr lang="en-US" b="1" dirty="0"/>
          </a:p>
        </p:txBody>
      </p:sp>
      <p:sp>
        <p:nvSpPr>
          <p:cNvPr id="3" name="Content Placeholder 2"/>
          <p:cNvSpPr>
            <a:spLocks noGrp="1"/>
          </p:cNvSpPr>
          <p:nvPr>
            <p:ph idx="1"/>
          </p:nvPr>
        </p:nvSpPr>
        <p:spPr>
          <a:xfrm>
            <a:off x="0" y="1382713"/>
            <a:ext cx="7607300" cy="3868738"/>
          </a:xfrm>
        </p:spPr>
        <p:txBody>
          <a:bodyPr/>
          <a:lstStyle/>
          <a:p>
            <a:pPr marL="342900">
              <a:spcBef>
                <a:spcPts val="1200"/>
              </a:spcBef>
              <a:buFont typeface="Arial" pitchFamily="34" charset="0"/>
              <a:buChar char="•"/>
              <a:defRPr/>
            </a:pPr>
            <a:r>
              <a:rPr lang="en-US" altLang="zh-CN" sz="2000" dirty="0"/>
              <a:t>Robots have been extensively used these days in assembly lines called robotic assembly lines (RALs).</a:t>
            </a:r>
          </a:p>
          <a:p>
            <a:pPr marL="342900">
              <a:spcBef>
                <a:spcPts val="1200"/>
              </a:spcBef>
              <a:buFont typeface="Arial" pitchFamily="34" charset="0"/>
              <a:buChar char="•"/>
              <a:defRPr/>
            </a:pPr>
            <a:r>
              <a:rPr lang="en-US" altLang="zh-CN" sz="2000" dirty="0"/>
              <a:t>Robot can work 24 hours a day without  fatigue. </a:t>
            </a:r>
          </a:p>
          <a:p>
            <a:pPr marL="342900">
              <a:spcBef>
                <a:spcPts val="1200"/>
              </a:spcBef>
              <a:buFont typeface="Arial" pitchFamily="34" charset="0"/>
              <a:buChar char="•"/>
              <a:defRPr/>
            </a:pPr>
            <a:r>
              <a:rPr lang="en-US" altLang="zh-CN" sz="2000" dirty="0"/>
              <a:t>Goals for implementation of robotic assembly lines</a:t>
            </a:r>
          </a:p>
          <a:p>
            <a:pPr marL="750888" lvl="3" indent="-342900">
              <a:spcBef>
                <a:spcPts val="1200"/>
              </a:spcBef>
              <a:buFont typeface="Arial" pitchFamily="34" charset="0"/>
              <a:buChar char="•"/>
              <a:defRPr/>
            </a:pPr>
            <a:r>
              <a:rPr lang="en-US" altLang="zh-CN" sz="1600" b="1" dirty="0">
                <a:solidFill>
                  <a:srgbClr val="00528B"/>
                </a:solidFill>
              </a:rPr>
              <a:t>high productivity,</a:t>
            </a:r>
          </a:p>
          <a:p>
            <a:pPr marL="750888" lvl="3" indent="-342900">
              <a:spcBef>
                <a:spcPts val="1200"/>
              </a:spcBef>
              <a:buFont typeface="Arial" pitchFamily="34" charset="0"/>
              <a:buChar char="•"/>
              <a:defRPr/>
            </a:pPr>
            <a:r>
              <a:rPr lang="en-US" altLang="zh-CN" sz="1600" b="1" dirty="0">
                <a:solidFill>
                  <a:srgbClr val="00528B"/>
                </a:solidFill>
              </a:rPr>
              <a:t>quality of product,</a:t>
            </a:r>
          </a:p>
          <a:p>
            <a:pPr marL="750888" lvl="3" indent="-342900">
              <a:spcBef>
                <a:spcPts val="1200"/>
              </a:spcBef>
              <a:buFont typeface="Arial" pitchFamily="34" charset="0"/>
              <a:buChar char="•"/>
              <a:defRPr/>
            </a:pPr>
            <a:r>
              <a:rPr lang="en-US" altLang="zh-CN" sz="1600" b="1" dirty="0">
                <a:solidFill>
                  <a:srgbClr val="00528B"/>
                </a:solidFill>
              </a:rPr>
              <a:t>manufacturing flexibility</a:t>
            </a:r>
          </a:p>
          <a:p>
            <a:pPr marL="750888" lvl="3" indent="-342900">
              <a:spcBef>
                <a:spcPts val="1200"/>
              </a:spcBef>
              <a:buFont typeface="Arial" pitchFamily="34" charset="0"/>
              <a:buChar char="•"/>
              <a:defRPr/>
            </a:pPr>
            <a:r>
              <a:rPr lang="en-US" altLang="zh-CN" sz="1600" b="1" dirty="0">
                <a:solidFill>
                  <a:srgbClr val="00528B"/>
                </a:solidFill>
              </a:rPr>
              <a:t>safety</a:t>
            </a:r>
          </a:p>
          <a:p>
            <a:pPr marL="342900">
              <a:spcBef>
                <a:spcPts val="1200"/>
              </a:spcBef>
              <a:buFont typeface="Arial" pitchFamily="34" charset="0"/>
              <a:buChar char="•"/>
              <a:defRPr/>
            </a:pPr>
            <a:r>
              <a:rPr lang="en-US" altLang="zh-CN" sz="2000" dirty="0"/>
              <a:t>Performance of RALs depends strictly on the quality of its balance. </a:t>
            </a:r>
          </a:p>
          <a:p>
            <a:pPr marL="342900">
              <a:lnSpc>
                <a:spcPts val="1900"/>
              </a:lnSpc>
              <a:spcBef>
                <a:spcPts val="1200"/>
              </a:spcBef>
              <a:buFont typeface="Arial" pitchFamily="34" charset="0"/>
              <a:buChar char="•"/>
              <a:defRPr/>
            </a:pPr>
            <a:r>
              <a:rPr lang="en-US" altLang="zh-CN" sz="2000" dirty="0"/>
              <a:t>Robotic assembly line balancing (RALB) also falls under the category of NP-hard .</a:t>
            </a:r>
          </a:p>
          <a:p>
            <a:pPr>
              <a:spcBef>
                <a:spcPts val="1200"/>
              </a:spcBef>
            </a:pPr>
            <a:endParaRPr lang="en-US" sz="2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86995" y="2941233"/>
            <a:ext cx="3301550" cy="176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29197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1" y="390525"/>
            <a:ext cx="4314825" cy="866775"/>
          </a:xfrm>
        </p:spPr>
        <p:txBody>
          <a:bodyPr/>
          <a:lstStyle/>
          <a:p>
            <a:pPr>
              <a:lnSpc>
                <a:spcPts val="3600"/>
              </a:lnSpc>
            </a:pPr>
            <a:r>
              <a:rPr lang="en-US" altLang="zh-CN" b="1" dirty="0">
                <a:solidFill>
                  <a:schemeClr val="tx1"/>
                </a:solidFill>
                <a:cs typeface="Times New Roman" pitchFamily="18" charset="0"/>
              </a:rPr>
              <a:t>Literature on </a:t>
            </a:r>
            <a:r>
              <a:rPr lang="en-US" altLang="zh-CN" b="1" dirty="0" smtClean="0">
                <a:solidFill>
                  <a:schemeClr val="tx1"/>
                </a:solidFill>
                <a:cs typeface="Times New Roman" pitchFamily="18" charset="0"/>
              </a:rPr>
              <a:t>RALB-I</a:t>
            </a:r>
            <a:endParaRPr lang="en-US" altLang="zh-CN" b="1" dirty="0">
              <a:solidFill>
                <a:schemeClr val="tx1"/>
              </a:solidFill>
              <a:cs typeface="Times New Roman" pitchFamily="18" charset="0"/>
            </a:endParaRPr>
          </a:p>
        </p:txBody>
      </p:sp>
      <p:sp>
        <p:nvSpPr>
          <p:cNvPr id="24579" name="Content Placeholder 4"/>
          <p:cNvSpPr>
            <a:spLocks noGrp="1"/>
          </p:cNvSpPr>
          <p:nvPr>
            <p:ph idx="1"/>
          </p:nvPr>
        </p:nvSpPr>
        <p:spPr>
          <a:xfrm>
            <a:off x="381000" y="1601788"/>
            <a:ext cx="7607300" cy="3868737"/>
          </a:xfrm>
        </p:spPr>
        <p:txBody>
          <a:bodyPr/>
          <a:lstStyle/>
          <a:p>
            <a:pPr marL="342900">
              <a:lnSpc>
                <a:spcPts val="1900"/>
              </a:lnSpc>
              <a:buFont typeface="Arial" pitchFamily="34" charset="0"/>
              <a:buChar char="•"/>
            </a:pPr>
            <a:endParaRPr lang="en-US" altLang="zh-CN" sz="2000" dirty="0" smtClean="0">
              <a:solidFill>
                <a:srgbClr val="000000"/>
              </a:solidFill>
              <a:cs typeface="Times New Roman" pitchFamily="18" charset="0"/>
            </a:endParaRPr>
          </a:p>
          <a:p>
            <a:pPr marL="342900">
              <a:lnSpc>
                <a:spcPts val="1900"/>
              </a:lnSpc>
              <a:buFont typeface="Arial" pitchFamily="34" charset="0"/>
              <a:buChar char="•"/>
            </a:pPr>
            <a:endParaRPr lang="en-US" altLang="zh-CN" sz="2000" dirty="0">
              <a:solidFill>
                <a:srgbClr val="000000"/>
              </a:solidFill>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538365778"/>
              </p:ext>
            </p:extLst>
          </p:nvPr>
        </p:nvGraphicFramePr>
        <p:xfrm>
          <a:off x="72829" y="1632678"/>
          <a:ext cx="8172955" cy="4361091"/>
        </p:xfrm>
        <a:graphic>
          <a:graphicData uri="http://schemas.openxmlformats.org/drawingml/2006/table">
            <a:tbl>
              <a:tblPr firstRow="1" bandRow="1">
                <a:tableStyleId>{073A0DAA-6AF3-43AB-8588-CEC1D06C72B9}</a:tableStyleId>
              </a:tblPr>
              <a:tblGrid>
                <a:gridCol w="2033869"/>
                <a:gridCol w="3754834"/>
                <a:gridCol w="2384252"/>
              </a:tblGrid>
              <a:tr h="429171">
                <a:tc>
                  <a:txBody>
                    <a:bodyPr/>
                    <a:lstStyle/>
                    <a:p>
                      <a:r>
                        <a:rPr lang="en-US" dirty="0" smtClean="0"/>
                        <a:t>Source</a:t>
                      </a:r>
                      <a:endParaRPr lang="en-US" dirty="0"/>
                    </a:p>
                  </a:txBody>
                  <a:tcPr/>
                </a:tc>
                <a:tc>
                  <a:txBody>
                    <a:bodyPr/>
                    <a:lstStyle/>
                    <a:p>
                      <a:r>
                        <a:rPr lang="en-US" dirty="0" smtClean="0"/>
                        <a:t>Model</a:t>
                      </a:r>
                      <a:endParaRPr lang="en-US" dirty="0"/>
                    </a:p>
                  </a:txBody>
                  <a:tcPr/>
                </a:tc>
                <a:tc>
                  <a:txBody>
                    <a:bodyPr/>
                    <a:lstStyle/>
                    <a:p>
                      <a:r>
                        <a:rPr lang="en-US" dirty="0" smtClean="0"/>
                        <a:t>Solution Procedure</a:t>
                      </a:r>
                      <a:endParaRPr lang="en-US" dirty="0"/>
                    </a:p>
                  </a:txBody>
                  <a:tcPr/>
                </a:tc>
              </a:tr>
              <a:tr h="599664">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altLang="zh-CN" sz="1800" b="0" dirty="0" err="1" smtClean="0">
                          <a:solidFill>
                            <a:schemeClr val="tx1"/>
                          </a:solidFill>
                          <a:latin typeface="Times New Roman" panose="02020603050405020304" pitchFamily="18" charset="0"/>
                          <a:cs typeface="Times New Roman" panose="02020603050405020304" pitchFamily="18" charset="0"/>
                        </a:rPr>
                        <a:t>Rubinovitz</a:t>
                      </a:r>
                      <a:r>
                        <a:rPr lang="en-US" altLang="zh-CN" sz="1800" b="0" dirty="0" smtClean="0">
                          <a:solidFill>
                            <a:schemeClr val="tx1"/>
                          </a:solidFill>
                          <a:latin typeface="Times New Roman" panose="02020603050405020304" pitchFamily="18" charset="0"/>
                          <a:cs typeface="Times New Roman" panose="02020603050405020304" pitchFamily="18" charset="0"/>
                        </a:rPr>
                        <a:t> (1991) </a:t>
                      </a:r>
                      <a:endParaRPr 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Minimization of workstations</a:t>
                      </a:r>
                      <a:r>
                        <a:rPr lang="en-US" sz="1800" b="0" baseline="0" dirty="0" smtClean="0">
                          <a:solidFill>
                            <a:schemeClr val="tx1"/>
                          </a:solidFill>
                          <a:latin typeface="Times New Roman" panose="02020603050405020304" pitchFamily="18" charset="0"/>
                          <a:cs typeface="Times New Roman" panose="02020603050405020304" pitchFamily="18" charset="0"/>
                        </a:rPr>
                        <a:t> for a given cycle time</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800" b="0" kern="1200" dirty="0" smtClean="0">
                          <a:solidFill>
                            <a:schemeClr val="tx1"/>
                          </a:solidFill>
                          <a:latin typeface="Times New Roman" panose="02020603050405020304" pitchFamily="18" charset="0"/>
                          <a:ea typeface="+mn-ea"/>
                          <a:cs typeface="Times New Roman" panose="02020603050405020304" pitchFamily="18" charset="0"/>
                        </a:rPr>
                        <a:t>Heuristics </a:t>
                      </a:r>
                      <a:endParaRPr 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tc>
              </a:tr>
              <a:tr h="10935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b="0" dirty="0" smtClean="0">
                          <a:solidFill>
                            <a:schemeClr val="tx1"/>
                          </a:solidFill>
                          <a:latin typeface="Times New Roman" panose="02020603050405020304" pitchFamily="18" charset="0"/>
                          <a:ea typeface="SimSun"/>
                          <a:cs typeface="Times New Roman" panose="02020603050405020304" pitchFamily="18" charset="0"/>
                        </a:rPr>
                        <a:t>Tsai and Yao (1993)</a:t>
                      </a:r>
                      <a:endParaRPr lang="en-MY"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Determine the robot type and number of robots required in each workstation such the standard deviation of workstation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outthat</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put rates of all workstations is minimized.</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0" kern="1200" dirty="0" smtClean="0">
                          <a:solidFill>
                            <a:schemeClr val="tx1"/>
                          </a:solidFill>
                          <a:latin typeface="Times New Roman" panose="02020603050405020304" pitchFamily="18" charset="0"/>
                          <a:ea typeface="+mn-ea"/>
                          <a:cs typeface="Times New Roman" panose="02020603050405020304" pitchFamily="18" charset="0"/>
                        </a:rPr>
                        <a:t>Integer programming</a:t>
                      </a:r>
                      <a:r>
                        <a:rPr lang="en-US" sz="1800" b="0" kern="1200" baseline="0" dirty="0" smtClean="0">
                          <a:solidFill>
                            <a:schemeClr val="tx1"/>
                          </a:solidFill>
                          <a:latin typeface="Times New Roman" panose="02020603050405020304" pitchFamily="18" charset="0"/>
                          <a:ea typeface="+mn-ea"/>
                          <a:cs typeface="Times New Roman" panose="02020603050405020304" pitchFamily="18" charset="0"/>
                        </a:rPr>
                        <a:t> model and simulation adjustment procedure</a:t>
                      </a:r>
                      <a:endParaRPr 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tc>
              </a:tr>
              <a:tr h="59966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MY" sz="1800" b="0" dirty="0" smtClean="0">
                          <a:solidFill>
                            <a:schemeClr val="tx1"/>
                          </a:solidFill>
                          <a:latin typeface="Times New Roman" panose="02020603050405020304" pitchFamily="18" charset="0"/>
                          <a:ea typeface="SimSun"/>
                          <a:cs typeface="Times New Roman" panose="02020603050405020304" pitchFamily="18" charset="0"/>
                        </a:rPr>
                        <a:t>Kim and Park (1995) </a:t>
                      </a:r>
                    </a:p>
                    <a:p>
                      <a:pPr marL="0" marR="0" indent="0" algn="l" defTabSz="914400" rtl="0" eaLnBrk="1" fontAlgn="auto" latinLnBrk="0" hangingPunct="1">
                        <a:lnSpc>
                          <a:spcPct val="100000"/>
                        </a:lnSpc>
                        <a:spcBef>
                          <a:spcPts val="0"/>
                        </a:spcBef>
                        <a:spcAft>
                          <a:spcPts val="0"/>
                        </a:spcAft>
                        <a:buClrTx/>
                        <a:buSzTx/>
                        <a:buFontTx/>
                        <a:buNone/>
                        <a:tabLst/>
                        <a:defRPr/>
                      </a:pPr>
                      <a:endParaRPr lang="en-MY"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Added constraints such as space to store tools and parts</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800" b="0" kern="1200" dirty="0" smtClean="0">
                          <a:solidFill>
                            <a:schemeClr val="tx1"/>
                          </a:solidFill>
                          <a:latin typeface="Times New Roman" panose="02020603050405020304" pitchFamily="18" charset="0"/>
                          <a:ea typeface="+mn-ea"/>
                          <a:cs typeface="Times New Roman" panose="02020603050405020304" pitchFamily="18" charset="0"/>
                        </a:rPr>
                        <a:t>Mathematical formulation and a cutting plane</a:t>
                      </a:r>
                      <a:r>
                        <a:rPr lang="en-US" sz="1800" b="0" kern="1200" baseline="0" dirty="0" smtClean="0">
                          <a:solidFill>
                            <a:schemeClr val="tx1"/>
                          </a:solidFill>
                          <a:latin typeface="Times New Roman" panose="02020603050405020304" pitchFamily="18" charset="0"/>
                          <a:ea typeface="+mn-ea"/>
                          <a:cs typeface="Times New Roman" panose="02020603050405020304" pitchFamily="18" charset="0"/>
                        </a:rPr>
                        <a:t> procedure</a:t>
                      </a:r>
                      <a:endParaRPr 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tc>
              </a:tr>
              <a:tr h="75903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ms-MY" sz="1800" b="0" dirty="0" smtClean="0">
                          <a:solidFill>
                            <a:schemeClr val="tx1"/>
                          </a:solidFill>
                          <a:latin typeface="Times New Roman" panose="02020603050405020304" pitchFamily="18" charset="0"/>
                          <a:cs typeface="Times New Roman" panose="02020603050405020304" pitchFamily="18" charset="0"/>
                        </a:rPr>
                        <a:t>Bukchin and Tzur (2000) :</a:t>
                      </a:r>
                    </a:p>
                    <a:p>
                      <a:pPr marL="0" marR="0" indent="0" algn="l" defTabSz="914400" rtl="0" eaLnBrk="1" fontAlgn="auto" latinLnBrk="0" hangingPunct="1">
                        <a:lnSpc>
                          <a:spcPct val="100000"/>
                        </a:lnSpc>
                        <a:spcBef>
                          <a:spcPts val="0"/>
                        </a:spcBef>
                        <a:spcAft>
                          <a:spcPts val="0"/>
                        </a:spcAft>
                        <a:buClrTx/>
                        <a:buSzTx/>
                        <a:buFontTx/>
                        <a:buNone/>
                        <a:tabLst/>
                        <a:defRPr/>
                      </a:pPr>
                      <a:endParaRPr lang="en-MY"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Minimize equipment</a:t>
                      </a:r>
                      <a:r>
                        <a:rPr lang="en-US" sz="1800" b="0" baseline="0" dirty="0" smtClean="0">
                          <a:solidFill>
                            <a:schemeClr val="tx1"/>
                          </a:solidFill>
                          <a:latin typeface="Times New Roman" panose="02020603050405020304" pitchFamily="18" charset="0"/>
                          <a:cs typeface="Times New Roman" panose="02020603050405020304" pitchFamily="18" charset="0"/>
                        </a:rPr>
                        <a:t> cost for a predetermined cycle time</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800" b="0" kern="1200" dirty="0" smtClean="0">
                          <a:solidFill>
                            <a:schemeClr val="tx1"/>
                          </a:solidFill>
                          <a:latin typeface="Times New Roman" panose="02020603050405020304" pitchFamily="18" charset="0"/>
                          <a:ea typeface="+mn-ea"/>
                          <a:cs typeface="Times New Roman" panose="02020603050405020304" pitchFamily="18" charset="0"/>
                        </a:rPr>
                        <a:t>Branch and Bound Algorithm</a:t>
                      </a:r>
                      <a:endParaRPr 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xmlns="" val="29100597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indent="0" eaLnBrk="1" hangingPunct="1">
              <a:defRPr/>
            </a:pPr>
            <a:r>
              <a:rPr lang="en-US" altLang="zh-CN" b="1" dirty="0">
                <a:solidFill>
                  <a:schemeClr val="tx1"/>
                </a:solidFill>
                <a:cs typeface="Times New Roman" pitchFamily="18" charset="0"/>
              </a:rPr>
              <a:t>Literature on </a:t>
            </a:r>
            <a:r>
              <a:rPr lang="en-US" altLang="zh-CN" b="1" dirty="0" smtClean="0">
                <a:solidFill>
                  <a:schemeClr val="tx1"/>
                </a:solidFill>
                <a:cs typeface="Times New Roman" pitchFamily="18" charset="0"/>
              </a:rPr>
              <a:t>RALB-II</a:t>
            </a:r>
            <a:endParaRPr lang="en-AU"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1674820909"/>
              </p:ext>
            </p:extLst>
          </p:nvPr>
        </p:nvGraphicFramePr>
        <p:xfrm>
          <a:off x="382588" y="1552900"/>
          <a:ext cx="8081681" cy="4014419"/>
        </p:xfrm>
        <a:graphic>
          <a:graphicData uri="http://schemas.openxmlformats.org/drawingml/2006/table">
            <a:tbl>
              <a:tblPr firstRow="1" bandRow="1">
                <a:tableStyleId>{073A0DAA-6AF3-43AB-8588-CEC1D06C72B9}</a:tableStyleId>
              </a:tblPr>
              <a:tblGrid>
                <a:gridCol w="1566255"/>
                <a:gridCol w="3079209"/>
                <a:gridCol w="3436217"/>
              </a:tblGrid>
              <a:tr h="378132">
                <a:tc>
                  <a:txBody>
                    <a:bodyPr/>
                    <a:lstStyle/>
                    <a:p>
                      <a:r>
                        <a:rPr lang="en-US" dirty="0" smtClean="0"/>
                        <a:t>Source</a:t>
                      </a:r>
                      <a:endParaRPr lang="en-US" dirty="0"/>
                    </a:p>
                  </a:txBody>
                  <a:tcPr/>
                </a:tc>
                <a:tc>
                  <a:txBody>
                    <a:bodyPr/>
                    <a:lstStyle/>
                    <a:p>
                      <a:r>
                        <a:rPr lang="en-US" dirty="0" smtClean="0"/>
                        <a:t>Model</a:t>
                      </a:r>
                      <a:endParaRPr lang="en-US" dirty="0"/>
                    </a:p>
                  </a:txBody>
                  <a:tcPr/>
                </a:tc>
                <a:tc>
                  <a:txBody>
                    <a:bodyPr/>
                    <a:lstStyle/>
                    <a:p>
                      <a:r>
                        <a:rPr lang="en-US" dirty="0" smtClean="0"/>
                        <a:t>Solution Procedure</a:t>
                      </a:r>
                      <a:endParaRPr lang="en-US" dirty="0"/>
                    </a:p>
                  </a:txBody>
                  <a:tcPr/>
                </a:tc>
              </a:tr>
              <a:tr h="1212096">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endParaRPr lang="en-US" sz="1800" kern="1200" dirty="0" smtClean="0"/>
                    </a:p>
                    <a:p>
                      <a:pPr marL="0" marR="0" lvl="5"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Levitin et al. </a:t>
                      </a:r>
                    </a:p>
                    <a:p>
                      <a:pPr marL="0" marR="0" lvl="5"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(2006)</a:t>
                      </a:r>
                      <a:endParaRPr lang="en-US" sz="1800" b="1" kern="1200" dirty="0" smtClean="0">
                        <a:solidFill>
                          <a:schemeClr val="dk1"/>
                        </a:solidFill>
                        <a:latin typeface="Aparajita" pitchFamily="34" charset="0"/>
                        <a:ea typeface="+mn-ea"/>
                        <a:cs typeface="Aparajita" pitchFamily="34" charset="0"/>
                      </a:endParaRPr>
                    </a:p>
                  </a:txBody>
                  <a:tcPr/>
                </a:tc>
                <a:tc>
                  <a:txBody>
                    <a:bodyPr/>
                    <a:lstStyle/>
                    <a:p>
                      <a:r>
                        <a:rPr lang="en-MY" sz="1800" dirty="0" smtClean="0"/>
                        <a:t>Assignment of tasks to workstations and selection of best fit robot in such way</a:t>
                      </a:r>
                      <a:r>
                        <a:rPr lang="en-MY" sz="1800" baseline="0" dirty="0" smtClean="0"/>
                        <a:t> </a:t>
                      </a:r>
                      <a:r>
                        <a:rPr lang="en-MY" sz="1800" dirty="0" smtClean="0"/>
                        <a:t>the cycle time is minimized.</a:t>
                      </a:r>
                      <a:endParaRPr lang="en-US" dirty="0"/>
                    </a:p>
                  </a:txBody>
                  <a:tcPr/>
                </a:tc>
                <a:tc>
                  <a:txBody>
                    <a:bodyPr/>
                    <a:lstStyle/>
                    <a:p>
                      <a:pPr marL="285750" indent="-285750">
                        <a:buFont typeface="Arial" panose="020B0604020202020204" pitchFamily="34" charset="0"/>
                        <a:buChar char="•"/>
                      </a:pPr>
                      <a:r>
                        <a:rPr lang="en-US" sz="1800" kern="1200" dirty="0" smtClean="0"/>
                        <a:t>Two versions of GA </a:t>
                      </a:r>
                    </a:p>
                    <a:p>
                      <a:pPr marL="285750" indent="-285750">
                        <a:buFont typeface="Arial" panose="020B0604020202020204" pitchFamily="34" charset="0"/>
                        <a:buChar char="•"/>
                      </a:pPr>
                      <a:r>
                        <a:rPr lang="en-US" sz="1800" kern="1200" dirty="0" smtClean="0"/>
                        <a:t>local exchange procedure to improve the quality of</a:t>
                      </a:r>
                      <a:r>
                        <a:rPr lang="en-US" sz="1800" kern="1200" baseline="0" dirty="0" smtClean="0"/>
                        <a:t> the solution</a:t>
                      </a:r>
                      <a:endParaRPr lang="en-US" sz="1800" b="1" kern="1200" dirty="0">
                        <a:solidFill>
                          <a:schemeClr val="dk1"/>
                        </a:solidFill>
                        <a:latin typeface="Aparajita" pitchFamily="34" charset="0"/>
                        <a:ea typeface="+mn-ea"/>
                        <a:cs typeface="Aparajita" pitchFamily="34" charset="0"/>
                      </a:endParaRPr>
                    </a:p>
                  </a:txBody>
                  <a:tcPr/>
                </a:tc>
              </a:tr>
              <a:tr h="6526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kern="1200" dirty="0" smtClean="0"/>
                        <a:t>Gao et al.(2009)</a:t>
                      </a:r>
                      <a:endParaRPr lang="en-MY" sz="1800" b="1" kern="1200" dirty="0" smtClean="0">
                        <a:solidFill>
                          <a:schemeClr val="dk1"/>
                        </a:solidFill>
                        <a:latin typeface="Aparajita" pitchFamily="34" charset="0"/>
                        <a:ea typeface="+mn-ea"/>
                        <a:cs typeface="Aparajita" pitchFamily="34" charset="0"/>
                      </a:endParaRPr>
                    </a:p>
                  </a:txBody>
                  <a:tcPr/>
                </a:tc>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Minimize cycle time.</a:t>
                      </a:r>
                      <a:endParaRPr lang="en-US" dirty="0"/>
                    </a:p>
                  </a:txBody>
                  <a:tcPr/>
                </a:tc>
                <a:tc>
                  <a:txBody>
                    <a:bodyPr/>
                    <a:lstStyle/>
                    <a:p>
                      <a:endParaRPr lang="en-MY" sz="1800" kern="1200" dirty="0" smtClean="0"/>
                    </a:p>
                    <a:p>
                      <a:r>
                        <a:rPr lang="en-MY" sz="1800" kern="1200" dirty="0" smtClean="0"/>
                        <a:t>Hybrid Genetic</a:t>
                      </a:r>
                      <a:r>
                        <a:rPr lang="en-MY" sz="1800" kern="1200" baseline="0" dirty="0" smtClean="0"/>
                        <a:t> </a:t>
                      </a:r>
                      <a:r>
                        <a:rPr lang="en-MY" sz="1800" kern="1200" dirty="0" smtClean="0"/>
                        <a:t>Algorithm</a:t>
                      </a:r>
                      <a:endParaRPr lang="en-US" sz="1800" b="1" kern="1200" dirty="0">
                        <a:solidFill>
                          <a:schemeClr val="dk1"/>
                        </a:solidFill>
                        <a:latin typeface="Aparajita" pitchFamily="34" charset="0"/>
                        <a:ea typeface="+mn-ea"/>
                        <a:cs typeface="Aparajita" pitchFamily="34" charset="0"/>
                      </a:endParaRPr>
                    </a:p>
                  </a:txBody>
                  <a:tcPr/>
                </a:tc>
              </a:tr>
              <a:tr h="17715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kern="1200" dirty="0" smtClean="0"/>
                        <a:t>Yoosefelahi et al.(2012)</a:t>
                      </a:r>
                      <a:endParaRPr lang="en-MY" sz="1800" b="1" kern="1200" dirty="0" smtClean="0">
                        <a:solidFill>
                          <a:schemeClr val="dk1"/>
                        </a:solidFill>
                        <a:latin typeface="Aparajita" pitchFamily="34" charset="0"/>
                        <a:ea typeface="+mn-ea"/>
                        <a:cs typeface="Aparajita" pitchFamily="34" charset="0"/>
                      </a:endParaRPr>
                    </a:p>
                  </a:txBody>
                  <a:tcPr/>
                </a:tc>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Minimize the cycle time, robot setup costs and robot costs.</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New mixed-integer linear programming model is developed. </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Multi-objective evolution strategies (MOES) is developed.</a:t>
                      </a:r>
                      <a:endParaRPr lang="en-US" sz="1800" b="1" kern="1200" dirty="0">
                        <a:solidFill>
                          <a:schemeClr val="dk1"/>
                        </a:solidFill>
                        <a:latin typeface="Aparajita" pitchFamily="34" charset="0"/>
                        <a:ea typeface="+mn-ea"/>
                        <a:cs typeface="Aparajita" pitchFamily="34" charset="0"/>
                      </a:endParaRPr>
                    </a:p>
                  </a:txBody>
                  <a:tcPr/>
                </a:tc>
              </a:tr>
            </a:tbl>
          </a:graphicData>
        </a:graphic>
      </p:graphicFrame>
    </p:spTree>
    <p:extLst>
      <p:ext uri="{BB962C8B-B14F-4D97-AF65-F5344CB8AC3E}">
        <p14:creationId xmlns:p14="http://schemas.microsoft.com/office/powerpoint/2010/main" xmlns="" val="2797541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Rectangle 4"/>
          <p:cNvSpPr>
            <a:spLocks noGrp="1" noChangeArrowheads="1"/>
          </p:cNvSpPr>
          <p:nvPr>
            <p:ph type="title"/>
          </p:nvPr>
        </p:nvSpPr>
        <p:spPr>
          <a:xfrm>
            <a:off x="381000" y="652085"/>
            <a:ext cx="3284692" cy="381000"/>
          </a:xfrm>
        </p:spPr>
        <p:txBody>
          <a:bodyPr/>
          <a:lstStyle/>
          <a:p>
            <a:pPr eaLnBrk="1" hangingPunct="1"/>
            <a:r>
              <a:rPr lang="en-AU" b="1" dirty="0" smtClean="0"/>
              <a:t>State of the Art </a:t>
            </a:r>
          </a:p>
        </p:txBody>
      </p:sp>
      <p:graphicFrame>
        <p:nvGraphicFramePr>
          <p:cNvPr id="3" name="Table 2"/>
          <p:cNvGraphicFramePr>
            <a:graphicFrameLocks noGrp="1"/>
          </p:cNvGraphicFramePr>
          <p:nvPr>
            <p:extLst/>
          </p:nvPr>
        </p:nvGraphicFramePr>
        <p:xfrm>
          <a:off x="166631" y="1765126"/>
          <a:ext cx="8212138" cy="3342640"/>
        </p:xfrm>
        <a:graphic>
          <a:graphicData uri="http://schemas.openxmlformats.org/drawingml/2006/table">
            <a:tbl>
              <a:tblPr firstRow="1" bandRow="1">
                <a:tableStyleId>{00A15C55-8517-42AA-B614-E9B94910E393}</a:tableStyleId>
              </a:tblPr>
              <a:tblGrid>
                <a:gridCol w="3582988"/>
                <a:gridCol w="4629150"/>
              </a:tblGrid>
              <a:tr h="370840">
                <a:tc>
                  <a:txBody>
                    <a:bodyPr/>
                    <a:lstStyle/>
                    <a:p>
                      <a:pPr algn="ctr"/>
                      <a:r>
                        <a:rPr lang="en-US" dirty="0" smtClean="0"/>
                        <a:t>ALB</a:t>
                      </a:r>
                      <a:endParaRPr lang="en-US" dirty="0"/>
                    </a:p>
                  </a:txBody>
                  <a:tcPr/>
                </a:tc>
                <a:tc>
                  <a:txBody>
                    <a:bodyPr/>
                    <a:lstStyle/>
                    <a:p>
                      <a:pPr algn="ctr"/>
                      <a:r>
                        <a:rPr lang="en-US" sz="1700" dirty="0" smtClean="0"/>
                        <a:t>RALB</a:t>
                      </a:r>
                      <a:endParaRPr lang="en-US" sz="1700" dirty="0"/>
                    </a:p>
                  </a:txBody>
                  <a:tcPr/>
                </a:tc>
              </a:tr>
              <a:tr h="370840">
                <a:tc>
                  <a:txBody>
                    <a:bodyPr/>
                    <a:lstStyle/>
                    <a:p>
                      <a:pPr algn="l"/>
                      <a:r>
                        <a:rPr lang="en-US" sz="1900" dirty="0" smtClean="0"/>
                        <a:t>Rich literature available </a:t>
                      </a:r>
                      <a:endParaRPr lang="en-US" sz="1900" dirty="0">
                        <a:latin typeface="Aparajita" panose="020B0604020202020204" pitchFamily="34" charset="0"/>
                        <a:cs typeface="Aparajita" panose="020B0604020202020204" pitchFamily="34" charset="0"/>
                      </a:endParaRPr>
                    </a:p>
                  </a:txBody>
                  <a:tcPr/>
                </a:tc>
                <a:tc>
                  <a:txBody>
                    <a:bodyPr/>
                    <a:lstStyle/>
                    <a:p>
                      <a:pPr algn="l"/>
                      <a:r>
                        <a:rPr lang="en-US" sz="1900" dirty="0" smtClean="0"/>
                        <a:t>Relatively New Problem. Few research papers available</a:t>
                      </a:r>
                      <a:endParaRPr lang="en-US" sz="1900" dirty="0">
                        <a:latin typeface="Aparajita" panose="020B0604020202020204" pitchFamily="34" charset="0"/>
                        <a:cs typeface="Aparajita" panose="020B0604020202020204" pitchFamily="34" charset="0"/>
                      </a:endParaRPr>
                    </a:p>
                  </a:txBody>
                  <a:tcPr/>
                </a:tc>
              </a:tr>
              <a:tr h="370840">
                <a:tc>
                  <a:txBody>
                    <a:bodyPr/>
                    <a:lstStyle/>
                    <a:p>
                      <a:pPr algn="l"/>
                      <a:r>
                        <a:rPr lang="en-US" sz="1900" dirty="0" smtClean="0"/>
                        <a:t>Linear programming, integer programming</a:t>
                      </a:r>
                      <a:r>
                        <a:rPr lang="en-US" sz="1900" baseline="0" dirty="0" smtClean="0"/>
                        <a:t> </a:t>
                      </a:r>
                      <a:r>
                        <a:rPr lang="en-US" sz="1900" dirty="0" smtClean="0"/>
                        <a:t>and branch-and-bound</a:t>
                      </a:r>
                      <a:r>
                        <a:rPr lang="en-US" sz="1900" baseline="0" dirty="0" smtClean="0"/>
                        <a:t> employed.</a:t>
                      </a:r>
                      <a:endParaRPr lang="en-US" sz="1900" dirty="0">
                        <a:latin typeface="Aparajita" panose="020B0604020202020204" pitchFamily="34" charset="0"/>
                        <a:cs typeface="Aparajita" panose="020B0604020202020204" pitchFamily="34" charset="0"/>
                      </a:endParaRPr>
                    </a:p>
                  </a:txBody>
                  <a:tcPr/>
                </a:tc>
                <a:tc>
                  <a:txBody>
                    <a:bodyPr/>
                    <a:lstStyle/>
                    <a:p>
                      <a:pPr algn="l"/>
                      <a:r>
                        <a:rPr lang="en-US" sz="1900" dirty="0" smtClean="0"/>
                        <a:t>Only Straight line</a:t>
                      </a:r>
                      <a:r>
                        <a:rPr lang="en-US" sz="1900" baseline="0" dirty="0" smtClean="0"/>
                        <a:t> layout RALB  problem with two objectives solved.</a:t>
                      </a:r>
                      <a:endParaRPr lang="en-US" sz="1900" dirty="0">
                        <a:latin typeface="Aparajita" panose="020B0604020202020204" pitchFamily="34" charset="0"/>
                        <a:cs typeface="Aparajita" panose="020B0604020202020204" pitchFamily="34" charset="0"/>
                      </a:endParaRPr>
                    </a:p>
                  </a:txBody>
                  <a:tcPr/>
                </a:tc>
              </a:tr>
              <a:tr h="370840">
                <a:tc>
                  <a:txBody>
                    <a:bodyPr/>
                    <a:lstStyle/>
                    <a:p>
                      <a:pPr algn="l"/>
                      <a:r>
                        <a:rPr lang="en-US" sz="1900" dirty="0" smtClean="0"/>
                        <a:t>Metaheuristics employed to solve ALB problems.</a:t>
                      </a:r>
                      <a:endParaRPr lang="en-US" sz="1900" dirty="0">
                        <a:latin typeface="Aparajita" panose="020B0604020202020204" pitchFamily="34" charset="0"/>
                        <a:cs typeface="Aparajita" panose="020B0604020202020204" pitchFamily="34" charset="0"/>
                      </a:endParaRPr>
                    </a:p>
                  </a:txBody>
                  <a:tcPr/>
                </a:tc>
                <a:tc>
                  <a:txBody>
                    <a:bodyPr/>
                    <a:lstStyle/>
                    <a:p>
                      <a:pPr algn="l"/>
                      <a:r>
                        <a:rPr lang="en-US" sz="1900" dirty="0" smtClean="0"/>
                        <a:t>Used branch and</a:t>
                      </a:r>
                      <a:r>
                        <a:rPr lang="en-US" sz="1900" baseline="0" dirty="0" smtClean="0"/>
                        <a:t> bound to solve RALB-I problem</a:t>
                      </a:r>
                      <a:endParaRPr lang="en-US" sz="1900" dirty="0">
                        <a:latin typeface="Aparajita" panose="020B0604020202020204" pitchFamily="34" charset="0"/>
                        <a:cs typeface="Aparajita" panose="020B0604020202020204" pitchFamily="34" charset="0"/>
                      </a:endParaRPr>
                    </a:p>
                  </a:txBody>
                  <a:tcPr/>
                </a:tc>
              </a:tr>
              <a:tr h="4152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kern="1200" dirty="0" smtClean="0"/>
                        <a:t>Different objectives are evaluated.</a:t>
                      </a:r>
                      <a:endParaRPr lang="en-US" sz="1900" kern="1200" dirty="0" smtClean="0">
                        <a:solidFill>
                          <a:schemeClr val="dk1"/>
                        </a:solidFill>
                        <a:latin typeface="Aparajita" panose="020B0604020202020204" pitchFamily="34" charset="0"/>
                        <a:ea typeface="+mn-ea"/>
                        <a:cs typeface="Aparajita" panose="020B0604020202020204" pitchFamily="34" charset="0"/>
                      </a:endParaRPr>
                    </a:p>
                  </a:txBody>
                  <a:tcPr/>
                </a:tc>
                <a:tc>
                  <a:txBody>
                    <a:bodyPr/>
                    <a:lstStyle/>
                    <a:p>
                      <a:pPr algn="l"/>
                      <a:r>
                        <a:rPr lang="en-US" sz="1900" dirty="0" smtClean="0"/>
                        <a:t>Only GA and Hybrid GA tested on RALB-II</a:t>
                      </a:r>
                      <a:r>
                        <a:rPr lang="en-US" sz="1900" baseline="0" dirty="0" smtClean="0"/>
                        <a:t> problem</a:t>
                      </a:r>
                      <a:endParaRPr lang="en-US" sz="1900" dirty="0">
                        <a:latin typeface="Aparajita" panose="020B0604020202020204" pitchFamily="34" charset="0"/>
                        <a:cs typeface="Aparajita" panose="020B0604020202020204" pitchFamily="34" charset="0"/>
                      </a:endParaRPr>
                    </a:p>
                  </a:txBody>
                  <a:tcPr/>
                </a:tc>
              </a:tr>
            </a:tbl>
          </a:graphicData>
        </a:graphic>
      </p:graphicFrame>
    </p:spTree>
    <p:extLst>
      <p:ext uri="{BB962C8B-B14F-4D97-AF65-F5344CB8AC3E}">
        <p14:creationId xmlns:p14="http://schemas.microsoft.com/office/powerpoint/2010/main" xmlns="" val="2187354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tx1"/>
                </a:solidFill>
              </a:rPr>
              <a:t>Outline</a:t>
            </a:r>
            <a:endParaRPr lang="en-US" dirty="0"/>
          </a:p>
        </p:txBody>
      </p:sp>
      <p:sp>
        <p:nvSpPr>
          <p:cNvPr id="3" name="Content Placeholder 2"/>
          <p:cNvSpPr>
            <a:spLocks noGrp="1"/>
          </p:cNvSpPr>
          <p:nvPr>
            <p:ph idx="1"/>
          </p:nvPr>
        </p:nvSpPr>
        <p:spPr/>
        <p:txBody>
          <a:bodyPr/>
          <a:lstStyle/>
          <a:p>
            <a:pPr marL="342900" algn="just">
              <a:buFont typeface="Wingdings" pitchFamily="2" charset="2"/>
              <a:buChar char="§"/>
            </a:pPr>
            <a:r>
              <a:rPr lang="en-US" altLang="zh-CN" dirty="0">
                <a:solidFill>
                  <a:srgbClr val="000000"/>
                </a:solidFill>
                <a:latin typeface="Calibri" pitchFamily="34" charset="0"/>
                <a:cs typeface="Aparajita" pitchFamily="34" charset="0"/>
              </a:rPr>
              <a:t>Supply chain and ALB</a:t>
            </a:r>
          </a:p>
          <a:p>
            <a:pPr marL="342900" algn="just">
              <a:buFont typeface="Wingdings" pitchFamily="2" charset="2"/>
              <a:buChar char="§"/>
            </a:pPr>
            <a:r>
              <a:rPr lang="en-US" altLang="zh-CN" dirty="0" smtClean="0">
                <a:solidFill>
                  <a:srgbClr val="000000"/>
                </a:solidFill>
                <a:latin typeface="Calibri" pitchFamily="34" charset="0"/>
                <a:cs typeface="Aparajita" pitchFamily="34" charset="0"/>
              </a:rPr>
              <a:t>Introduction to ALB</a:t>
            </a:r>
            <a:endParaRPr lang="en-US" altLang="zh-CN" dirty="0">
              <a:solidFill>
                <a:srgbClr val="000000"/>
              </a:solidFill>
              <a:latin typeface="Calibri" pitchFamily="34" charset="0"/>
              <a:cs typeface="Aparajita" pitchFamily="34" charset="0"/>
            </a:endParaRPr>
          </a:p>
          <a:p>
            <a:pPr marL="342900" algn="just">
              <a:buFont typeface="Wingdings" pitchFamily="2" charset="2"/>
              <a:buChar char="§"/>
            </a:pPr>
            <a:r>
              <a:rPr lang="en-US" altLang="zh-CN" dirty="0">
                <a:solidFill>
                  <a:srgbClr val="000000"/>
                </a:solidFill>
                <a:latin typeface="Calibri" pitchFamily="34" charset="0"/>
                <a:cs typeface="Aparajita" pitchFamily="34" charset="0"/>
              </a:rPr>
              <a:t>Types of ALB</a:t>
            </a:r>
          </a:p>
          <a:p>
            <a:pPr marL="342900" algn="just">
              <a:buFont typeface="Wingdings" pitchFamily="2" charset="2"/>
              <a:buChar char="§"/>
            </a:pPr>
            <a:r>
              <a:rPr lang="en-US" altLang="zh-CN" dirty="0">
                <a:solidFill>
                  <a:srgbClr val="000000"/>
                </a:solidFill>
                <a:latin typeface="Calibri" pitchFamily="34" charset="0"/>
                <a:cs typeface="Aparajita" pitchFamily="34" charset="0"/>
              </a:rPr>
              <a:t>Literature</a:t>
            </a:r>
          </a:p>
          <a:p>
            <a:pPr marL="342900" algn="just">
              <a:buFont typeface="Wingdings" pitchFamily="2" charset="2"/>
              <a:buChar char="§"/>
            </a:pPr>
            <a:r>
              <a:rPr lang="en-US" altLang="zh-CN" dirty="0">
                <a:solidFill>
                  <a:srgbClr val="000000"/>
                </a:solidFill>
                <a:latin typeface="Calibri" pitchFamily="34" charset="0"/>
                <a:cs typeface="Aparajita" pitchFamily="34" charset="0"/>
              </a:rPr>
              <a:t>RAL</a:t>
            </a:r>
          </a:p>
          <a:p>
            <a:pPr marL="342900" algn="just">
              <a:buFont typeface="Wingdings" pitchFamily="2" charset="2"/>
              <a:buChar char="§"/>
            </a:pPr>
            <a:r>
              <a:rPr lang="en-US" altLang="zh-CN" dirty="0">
                <a:solidFill>
                  <a:srgbClr val="000000"/>
                </a:solidFill>
                <a:latin typeface="Calibri" pitchFamily="34" charset="0"/>
                <a:cs typeface="Aparajita" pitchFamily="34" charset="0"/>
              </a:rPr>
              <a:t>Metaheuristic Algorithms</a:t>
            </a:r>
          </a:p>
          <a:p>
            <a:pPr marL="342900" algn="just">
              <a:buFont typeface="Wingdings" pitchFamily="2" charset="2"/>
              <a:buChar char="§"/>
            </a:pPr>
            <a:r>
              <a:rPr lang="en-US" altLang="zh-CN" dirty="0">
                <a:solidFill>
                  <a:srgbClr val="000000"/>
                </a:solidFill>
                <a:latin typeface="Calibri" pitchFamily="34" charset="0"/>
                <a:cs typeface="Aparajita" pitchFamily="34" charset="0"/>
              </a:rPr>
              <a:t>Q</a:t>
            </a:r>
            <a:r>
              <a:rPr lang="en-US" altLang="zh-CN" dirty="0">
                <a:latin typeface="Calibri" pitchFamily="34" charset="0"/>
                <a:cs typeface="Aparajita" pitchFamily="34" charset="0"/>
              </a:rPr>
              <a:t> </a:t>
            </a:r>
            <a:r>
              <a:rPr lang="en-US" altLang="zh-CN" dirty="0">
                <a:solidFill>
                  <a:srgbClr val="000000"/>
                </a:solidFill>
                <a:latin typeface="Calibri" pitchFamily="34" charset="0"/>
                <a:cs typeface="Aparajita" pitchFamily="34" charset="0"/>
              </a:rPr>
              <a:t>&amp;</a:t>
            </a:r>
            <a:r>
              <a:rPr lang="en-US" altLang="zh-CN" dirty="0">
                <a:latin typeface="Calibri" pitchFamily="34" charset="0"/>
                <a:cs typeface="Aparajita" pitchFamily="34" charset="0"/>
              </a:rPr>
              <a:t> </a:t>
            </a:r>
            <a:r>
              <a:rPr lang="en-US" altLang="zh-CN" dirty="0">
                <a:solidFill>
                  <a:srgbClr val="000000"/>
                </a:solidFill>
                <a:latin typeface="Calibri" pitchFamily="34" charset="0"/>
                <a:cs typeface="Aparajita" pitchFamily="34" charset="0"/>
              </a:rPr>
              <a:t>A</a:t>
            </a:r>
          </a:p>
          <a:p>
            <a:endParaRPr lang="en-US" dirty="0"/>
          </a:p>
        </p:txBody>
      </p:sp>
    </p:spTree>
    <p:extLst>
      <p:ext uri="{BB962C8B-B14F-4D97-AF65-F5344CB8AC3E}">
        <p14:creationId xmlns:p14="http://schemas.microsoft.com/office/powerpoint/2010/main" xmlns="" val="391117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Scope</a:t>
            </a:r>
            <a:endParaRPr lang="en-US" b="1" dirty="0"/>
          </a:p>
        </p:txBody>
      </p:sp>
      <p:sp>
        <p:nvSpPr>
          <p:cNvPr id="3" name="Content Placeholder 2"/>
          <p:cNvSpPr>
            <a:spLocks noGrp="1"/>
          </p:cNvSpPr>
          <p:nvPr>
            <p:ph idx="1"/>
          </p:nvPr>
        </p:nvSpPr>
        <p:spPr>
          <a:xfrm>
            <a:off x="243435" y="1440073"/>
            <a:ext cx="7607300" cy="3868738"/>
          </a:xfrm>
        </p:spPr>
        <p:txBody>
          <a:bodyPr/>
          <a:lstStyle/>
          <a:p>
            <a:r>
              <a:rPr lang="en-US" altLang="en-US" dirty="0">
                <a:latin typeface="Times New Roman" panose="02020603050405020304" pitchFamily="18" charset="0"/>
                <a:cs typeface="Times New Roman" panose="02020603050405020304" pitchFamily="18" charset="0"/>
              </a:rPr>
              <a:t>E</a:t>
            </a:r>
            <a:r>
              <a:rPr lang="en-US" altLang="en-US" dirty="0" smtClean="0">
                <a:latin typeface="Times New Roman" panose="02020603050405020304" pitchFamily="18" charset="0"/>
                <a:cs typeface="Times New Roman" panose="02020603050405020304" pitchFamily="18" charset="0"/>
              </a:rPr>
              <a:t>fficient Metaheuristics </a:t>
            </a:r>
            <a:r>
              <a:rPr lang="en-US" altLang="en-US" dirty="0">
                <a:latin typeface="Times New Roman" panose="02020603050405020304" pitchFamily="18" charset="0"/>
                <a:cs typeface="Times New Roman" panose="02020603050405020304" pitchFamily="18" charset="0"/>
              </a:rPr>
              <a:t>to solve RALB problems </a:t>
            </a:r>
          </a:p>
          <a:p>
            <a:r>
              <a:rPr lang="en-US" altLang="en-US" dirty="0">
                <a:latin typeface="Times New Roman" panose="02020603050405020304" pitchFamily="18" charset="0"/>
                <a:cs typeface="Times New Roman" panose="02020603050405020304" pitchFamily="18" charset="0"/>
              </a:rPr>
              <a:t>Different objectives of RALB problems are evaluated.</a:t>
            </a:r>
          </a:p>
          <a:p>
            <a:r>
              <a:rPr lang="en-US" altLang="en-US" dirty="0" smtClean="0">
                <a:latin typeface="Times New Roman" panose="02020603050405020304" pitchFamily="18" charset="0"/>
                <a:cs typeface="Times New Roman" panose="02020603050405020304" pitchFamily="18" charset="0"/>
              </a:rPr>
              <a:t>Different layouts</a:t>
            </a:r>
          </a:p>
          <a:p>
            <a:pPr lvl="1"/>
            <a:r>
              <a:rPr lang="en-US" altLang="en-US" dirty="0" smtClean="0">
                <a:latin typeface="Times New Roman" panose="02020603050405020304" pitchFamily="18" charset="0"/>
                <a:cs typeface="Times New Roman" panose="02020603050405020304" pitchFamily="18" charset="0"/>
              </a:rPr>
              <a:t>Straight,  U-shaped and two-sided.</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39255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Metaheuristics for RALB</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xmlns="" val="1244785719"/>
              </p:ext>
            </p:extLst>
          </p:nvPr>
        </p:nvGraphicFramePr>
        <p:xfrm>
          <a:off x="382587" y="1618408"/>
          <a:ext cx="7976485" cy="4088676"/>
        </p:xfrm>
        <a:graphic>
          <a:graphicData uri="http://schemas.openxmlformats.org/drawingml/2006/table">
            <a:tbl>
              <a:tblPr firstRow="1" bandRow="1">
                <a:tableStyleId>{9DCAF9ED-07DC-4A11-8D7F-57B35C25682E}</a:tableStyleId>
              </a:tblPr>
              <a:tblGrid>
                <a:gridCol w="1672489"/>
                <a:gridCol w="2524430"/>
                <a:gridCol w="1928315"/>
                <a:gridCol w="1851251"/>
              </a:tblGrid>
              <a:tr h="338186">
                <a:tc>
                  <a:txBody>
                    <a:bodyPr/>
                    <a:lstStyle/>
                    <a:p>
                      <a:pPr algn="ctr"/>
                      <a:r>
                        <a:rPr lang="en-US" sz="1800" dirty="0" smtClean="0"/>
                        <a:t>Model</a:t>
                      </a:r>
                      <a:endParaRPr lang="en-US" sz="1800" dirty="0">
                        <a:solidFill>
                          <a:srgbClr val="FF0000"/>
                        </a:solidFill>
                      </a:endParaRPr>
                    </a:p>
                  </a:txBody>
                  <a:tcPr marT="45707" marB="45707"/>
                </a:tc>
                <a:tc>
                  <a:txBody>
                    <a:bodyPr/>
                    <a:lstStyle/>
                    <a:p>
                      <a:pPr algn="ctr"/>
                      <a:r>
                        <a:rPr lang="en-US" sz="1800" dirty="0" smtClean="0"/>
                        <a:t>Metaheuristic</a:t>
                      </a:r>
                      <a:endParaRPr lang="en-US" sz="1800" dirty="0">
                        <a:solidFill>
                          <a:srgbClr val="FF0000"/>
                        </a:solidFill>
                      </a:endParaRPr>
                    </a:p>
                  </a:txBody>
                  <a:tcPr marT="45707" marB="45707"/>
                </a:tc>
                <a:tc>
                  <a:txBody>
                    <a:bodyPr/>
                    <a:lstStyle/>
                    <a:p>
                      <a:pPr algn="ctr"/>
                      <a:r>
                        <a:rPr lang="en-US" sz="1800" dirty="0" smtClean="0"/>
                        <a:t>Objective </a:t>
                      </a:r>
                      <a:endParaRPr lang="en-US" sz="1800" dirty="0">
                        <a:solidFill>
                          <a:srgbClr val="FF0000"/>
                        </a:solidFill>
                      </a:endParaRPr>
                    </a:p>
                  </a:txBody>
                  <a:tcPr marT="45707" marB="45707"/>
                </a:tc>
                <a:tc>
                  <a:txBody>
                    <a:bodyPr/>
                    <a:lstStyle/>
                    <a:p>
                      <a:pPr algn="ctr"/>
                      <a:r>
                        <a:rPr lang="en-US" sz="1800" dirty="0" smtClean="0"/>
                        <a:t>Layout</a:t>
                      </a:r>
                      <a:endParaRPr lang="en-US" sz="1800" dirty="0">
                        <a:solidFill>
                          <a:srgbClr val="FF0000"/>
                        </a:solidFill>
                      </a:endParaRPr>
                    </a:p>
                  </a:txBody>
                  <a:tcPr marT="45707" marB="45707"/>
                </a:tc>
              </a:tr>
              <a:tr h="583852">
                <a:tc>
                  <a:txBody>
                    <a:bodyPr/>
                    <a:lstStyle/>
                    <a:p>
                      <a:pPr algn="ctr"/>
                      <a:r>
                        <a:rPr lang="en-US" sz="1800" dirty="0" smtClean="0"/>
                        <a:t>RALB-II</a:t>
                      </a:r>
                      <a:endParaRPr lang="en-US" sz="1800" dirty="0"/>
                    </a:p>
                  </a:txBody>
                  <a:tcPr marT="45707" marB="45707">
                    <a:solidFill>
                      <a:srgbClr val="F4FB9F"/>
                    </a:solidFill>
                  </a:tcPr>
                </a:tc>
                <a:tc>
                  <a:txBody>
                    <a:bodyPr/>
                    <a:lstStyle/>
                    <a:p>
                      <a:pPr algn="ctr"/>
                      <a:r>
                        <a:rPr lang="en-US" sz="1800" dirty="0" smtClean="0"/>
                        <a:t>PSO</a:t>
                      </a:r>
                      <a:endParaRPr lang="en-US" sz="1800" dirty="0"/>
                    </a:p>
                  </a:txBody>
                  <a:tcPr marT="45707" marB="45707">
                    <a:solidFill>
                      <a:srgbClr val="F4FB9F"/>
                    </a:solidFill>
                  </a:tcPr>
                </a:tc>
                <a:tc>
                  <a:txBody>
                    <a:bodyPr/>
                    <a:lstStyle/>
                    <a:p>
                      <a:pPr algn="ctr"/>
                      <a:r>
                        <a:rPr lang="en-US" sz="1800" dirty="0" smtClean="0"/>
                        <a:t>Minimizing Cycle time</a:t>
                      </a:r>
                      <a:endParaRPr lang="en-US" sz="1800" dirty="0"/>
                    </a:p>
                  </a:txBody>
                  <a:tcPr marT="45707" marB="45707">
                    <a:solidFill>
                      <a:srgbClr val="F4FB9F"/>
                    </a:solidFill>
                  </a:tcPr>
                </a:tc>
                <a:tc>
                  <a:txBody>
                    <a:bodyPr/>
                    <a:lstStyle/>
                    <a:p>
                      <a:pPr algn="ctr"/>
                      <a:r>
                        <a:rPr lang="en-US" sz="1800" dirty="0" smtClean="0"/>
                        <a:t>Straight and </a:t>
                      </a:r>
                    </a:p>
                    <a:p>
                      <a:pPr algn="ctr"/>
                      <a:r>
                        <a:rPr lang="en-US" sz="1800" dirty="0" smtClean="0"/>
                        <a:t>U-shaped </a:t>
                      </a:r>
                      <a:endParaRPr lang="en-US" sz="1800" dirty="0"/>
                    </a:p>
                  </a:txBody>
                  <a:tcPr marT="45707" marB="45707">
                    <a:solidFill>
                      <a:srgbClr val="F4FB9F"/>
                    </a:solidFill>
                  </a:tcPr>
                </a:tc>
              </a:tr>
              <a:tr h="834085">
                <a:tc>
                  <a:txBody>
                    <a:bodyPr/>
                    <a:lstStyle/>
                    <a:p>
                      <a:pPr algn="ctr"/>
                      <a:r>
                        <a:rPr lang="en-US" sz="1800" dirty="0" smtClean="0"/>
                        <a:t>RALB-Energy</a:t>
                      </a:r>
                      <a:endParaRPr lang="en-US" sz="1800" dirty="0"/>
                    </a:p>
                  </a:txBody>
                  <a:tcPr marT="45707" marB="45707"/>
                </a:tc>
                <a:tc>
                  <a:txBody>
                    <a:bodyPr/>
                    <a:lstStyle/>
                    <a:p>
                      <a:pPr algn="ctr"/>
                      <a:r>
                        <a:rPr lang="en-US" sz="1800" dirty="0" smtClean="0"/>
                        <a:t>PSO</a:t>
                      </a:r>
                      <a:endParaRPr lang="en-US" sz="1800" dirty="0"/>
                    </a:p>
                  </a:txBody>
                  <a:tcPr marT="45707" marB="45707"/>
                </a:tc>
                <a:tc>
                  <a:txBody>
                    <a:bodyPr/>
                    <a:lstStyle/>
                    <a:p>
                      <a:pPr algn="ctr"/>
                      <a:r>
                        <a:rPr lang="en-US" sz="1800" dirty="0" smtClean="0"/>
                        <a:t>Minimizing</a:t>
                      </a:r>
                      <a:r>
                        <a:rPr lang="en-US" sz="1800" baseline="0" dirty="0" smtClean="0"/>
                        <a:t> Energy Consumption </a:t>
                      </a:r>
                      <a:endParaRPr lang="en-US" sz="1800" dirty="0"/>
                    </a:p>
                  </a:txBody>
                  <a:tcPr marT="45707" marB="45707"/>
                </a:tc>
                <a:tc>
                  <a:txBody>
                    <a:bodyPr/>
                    <a:lstStyle/>
                    <a:p>
                      <a:pPr algn="ctr"/>
                      <a:r>
                        <a:rPr lang="en-US" sz="1800" dirty="0" smtClean="0"/>
                        <a:t>Straight and </a:t>
                      </a:r>
                    </a:p>
                    <a:p>
                      <a:pPr algn="ctr"/>
                      <a:r>
                        <a:rPr lang="en-US" sz="1800" dirty="0" smtClean="0"/>
                        <a:t>U-shaped</a:t>
                      </a:r>
                      <a:endParaRPr lang="en-US" sz="1800" dirty="0"/>
                    </a:p>
                  </a:txBody>
                  <a:tcPr marT="45707" marB="45707"/>
                </a:tc>
              </a:tr>
              <a:tr h="1084318">
                <a:tc>
                  <a:txBody>
                    <a:bodyPr/>
                    <a:lstStyle/>
                    <a:p>
                      <a:pPr algn="ctr"/>
                      <a:r>
                        <a:rPr lang="en-US" sz="1800" dirty="0" smtClean="0"/>
                        <a:t>RALB-Cost</a:t>
                      </a:r>
                      <a:endParaRPr lang="en-US" sz="1800" dirty="0"/>
                    </a:p>
                  </a:txBody>
                  <a:tcPr marT="45707" marB="45707"/>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PSO &amp; DE</a:t>
                      </a:r>
                      <a:endParaRPr lang="en-US" sz="1800" dirty="0"/>
                    </a:p>
                  </a:txBody>
                  <a:tcPr marT="45707" marB="45707"/>
                </a:tc>
                <a:tc>
                  <a:txBody>
                    <a:bodyPr/>
                    <a:lstStyle/>
                    <a:p>
                      <a:pPr algn="ctr"/>
                      <a:r>
                        <a:rPr lang="en-US" sz="1800" dirty="0" smtClean="0"/>
                        <a:t>Minimizing Total</a:t>
                      </a:r>
                      <a:r>
                        <a:rPr lang="en-US" sz="1800" baseline="0" dirty="0" smtClean="0"/>
                        <a:t> Assembly Line Cost</a:t>
                      </a:r>
                      <a:endParaRPr lang="en-US" sz="1800" dirty="0"/>
                    </a:p>
                  </a:txBody>
                  <a:tcPr marT="45707" marB="45707"/>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Straight and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U-shaped</a:t>
                      </a:r>
                    </a:p>
                    <a:p>
                      <a:pPr algn="ctr"/>
                      <a:endParaRPr lang="en-US" sz="1800" dirty="0"/>
                    </a:p>
                  </a:txBody>
                  <a:tcPr marT="45707" marB="45707"/>
                </a:tc>
              </a:tr>
              <a:tr h="1084196">
                <a:tc>
                  <a:txBody>
                    <a:bodyPr/>
                    <a:lstStyle/>
                    <a:p>
                      <a:pPr algn="ctr"/>
                      <a:r>
                        <a:rPr lang="en-US" sz="1800" dirty="0" smtClean="0"/>
                        <a:t>RALB-Efficiency</a:t>
                      </a:r>
                      <a:endParaRPr lang="en-US" sz="1800" dirty="0"/>
                    </a:p>
                  </a:txBody>
                  <a:tcPr marT="45707" marB="45707">
                    <a:solidFill>
                      <a:srgbClr val="F4FB9F"/>
                    </a:solidFill>
                  </a:tcPr>
                </a:tc>
                <a:tc>
                  <a:txBody>
                    <a:bodyPr/>
                    <a:lstStyle/>
                    <a:p>
                      <a:pPr algn="ctr"/>
                      <a:r>
                        <a:rPr lang="en-US" sz="1800" dirty="0" smtClean="0"/>
                        <a:t>PSO &amp; DE</a:t>
                      </a:r>
                      <a:endParaRPr lang="en-US" sz="1800" dirty="0"/>
                    </a:p>
                  </a:txBody>
                  <a:tcPr marT="45707" marB="45707">
                    <a:solidFill>
                      <a:srgbClr val="F4FB9F"/>
                    </a:solidFill>
                  </a:tcPr>
                </a:tc>
                <a:tc>
                  <a:txBody>
                    <a:bodyPr/>
                    <a:lstStyle/>
                    <a:p>
                      <a:pPr algn="ctr"/>
                      <a:r>
                        <a:rPr lang="en-US" sz="1800" dirty="0" smtClean="0"/>
                        <a:t>Maximizing line efficiency</a:t>
                      </a:r>
                      <a:endParaRPr lang="en-US" sz="1800" dirty="0"/>
                    </a:p>
                  </a:txBody>
                  <a:tcPr marT="45707" marB="45707">
                    <a:solidFill>
                      <a:srgbClr val="F4FB9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Straight and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U-shaped</a:t>
                      </a:r>
                    </a:p>
                  </a:txBody>
                  <a:tcPr marT="45707" marB="45707">
                    <a:solidFill>
                      <a:srgbClr val="F4FB9F"/>
                    </a:solidFill>
                  </a:tcPr>
                </a:tc>
              </a:tr>
            </a:tbl>
          </a:graphicData>
        </a:graphic>
      </p:graphicFrame>
    </p:spTree>
    <p:extLst>
      <p:ext uri="{BB962C8B-B14F-4D97-AF65-F5344CB8AC3E}">
        <p14:creationId xmlns:p14="http://schemas.microsoft.com/office/powerpoint/2010/main" xmlns="" val="2013674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64736" y="152400"/>
            <a:ext cx="8547452" cy="1230313"/>
          </a:xfrm>
        </p:spPr>
        <p:txBody>
          <a:bodyPr/>
          <a:lstStyle/>
          <a:p>
            <a:pPr indent="0" eaLnBrk="1" hangingPunct="1">
              <a:defRPr/>
            </a:pPr>
            <a:r>
              <a:rPr lang="en-AU" b="1" dirty="0" smtClean="0">
                <a:solidFill>
                  <a:schemeClr val="tx1"/>
                </a:solidFill>
              </a:rPr>
              <a:t>Assumptions </a:t>
            </a:r>
            <a:endParaRPr lang="en-AU" b="1" dirty="0">
              <a:solidFill>
                <a:schemeClr val="tx1"/>
              </a:solidFill>
            </a:endParaRPr>
          </a:p>
        </p:txBody>
      </p:sp>
      <p:sp>
        <p:nvSpPr>
          <p:cNvPr id="5" name="Content Placeholder 4"/>
          <p:cNvSpPr>
            <a:spLocks noGrp="1"/>
          </p:cNvSpPr>
          <p:nvPr>
            <p:ph idx="1"/>
          </p:nvPr>
        </p:nvSpPr>
        <p:spPr>
          <a:xfrm>
            <a:off x="381000" y="1601788"/>
            <a:ext cx="7607300" cy="3868737"/>
          </a:xfrm>
        </p:spPr>
        <p:txBody>
          <a:bodyPr/>
          <a:lstStyle/>
          <a:p>
            <a:pPr eaLnBrk="1" hangingPunct="1"/>
            <a:endParaRPr lang="en-US" sz="2400" b="0" dirty="0" smtClean="0"/>
          </a:p>
          <a:p>
            <a:pPr eaLnBrk="1" hangingPunct="1"/>
            <a:endParaRPr lang="en-US" sz="2400" b="0" dirty="0" smtClean="0"/>
          </a:p>
          <a:p>
            <a:pPr eaLnBrk="1" hangingPunct="1"/>
            <a:endParaRPr lang="en-US" sz="2400" b="0" dirty="0" smtClean="0"/>
          </a:p>
          <a:p>
            <a:pPr eaLnBrk="1" hangingPunct="1"/>
            <a:endParaRPr lang="en-US" sz="2400" b="0" dirty="0" smtClean="0"/>
          </a:p>
          <a:p>
            <a:pPr eaLnBrk="1" hangingPunct="1"/>
            <a:endParaRPr lang="en-US" sz="2400" b="0" dirty="0" smtClean="0"/>
          </a:p>
          <a:p>
            <a:pPr eaLnBrk="1" hangingPunct="1"/>
            <a:endParaRPr lang="en-US" sz="2400" b="0" dirty="0" smtClean="0"/>
          </a:p>
        </p:txBody>
      </p:sp>
      <p:sp>
        <p:nvSpPr>
          <p:cNvPr id="205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2055" name="Rectangle 3"/>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05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en-MY"/>
          </a:p>
        </p:txBody>
      </p:sp>
      <p:sp>
        <p:nvSpPr>
          <p:cNvPr id="2057"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2058" name="Rectangle 8"/>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 name="Rectangle 1"/>
          <p:cNvSpPr/>
          <p:nvPr/>
        </p:nvSpPr>
        <p:spPr>
          <a:xfrm>
            <a:off x="0" y="1406247"/>
            <a:ext cx="8658225" cy="4524315"/>
          </a:xfrm>
          <a:prstGeom prst="rect">
            <a:avLst/>
          </a:prstGeom>
        </p:spPr>
        <p:txBody>
          <a:bodyPr wrap="square">
            <a:spAutoFit/>
          </a:bodyPr>
          <a:lstStyle/>
          <a:p>
            <a:pPr marL="285750" lvl="0" indent="-285750">
              <a:buFont typeface="Arial" pitchFamily="34" charset="0"/>
              <a:buChar char="•"/>
            </a:pPr>
            <a:r>
              <a:rPr lang="ms-MY" b="1" dirty="0"/>
              <a:t>P</a:t>
            </a:r>
            <a:r>
              <a:rPr lang="ms-MY" b="1" dirty="0" smtClean="0"/>
              <a:t>recedence </a:t>
            </a:r>
            <a:r>
              <a:rPr lang="ms-MY" b="1" dirty="0"/>
              <a:t>relationship is known and they are </a:t>
            </a:r>
            <a:r>
              <a:rPr lang="ms-MY" b="1" dirty="0" smtClean="0"/>
              <a:t>not invariable </a:t>
            </a:r>
            <a:r>
              <a:rPr lang="ms-MY" b="1" dirty="0"/>
              <a:t>and assembly tasks cannot be subdivided </a:t>
            </a:r>
            <a:endParaRPr lang="ms-MY" b="1" dirty="0" smtClean="0"/>
          </a:p>
          <a:p>
            <a:pPr marL="285750" lvl="0" indent="-285750">
              <a:buFont typeface="Arial" pitchFamily="34" charset="0"/>
              <a:buChar char="•"/>
            </a:pPr>
            <a:endParaRPr lang="ms-MY" b="1" dirty="0"/>
          </a:p>
          <a:p>
            <a:pPr marL="285750" lvl="0" indent="-285750">
              <a:buFont typeface="Arial" pitchFamily="34" charset="0"/>
              <a:buChar char="•"/>
            </a:pPr>
            <a:r>
              <a:rPr lang="ms-MY" b="1" dirty="0"/>
              <a:t>D</a:t>
            </a:r>
            <a:r>
              <a:rPr lang="ms-MY" b="1" dirty="0" smtClean="0"/>
              <a:t>uration </a:t>
            </a:r>
            <a:r>
              <a:rPr lang="ms-MY" b="1" dirty="0"/>
              <a:t>of an activity depends on the assigned  robot. </a:t>
            </a:r>
            <a:endParaRPr lang="ms-MY" b="1" dirty="0" smtClean="0"/>
          </a:p>
          <a:p>
            <a:pPr marL="285750" lvl="0" indent="-285750">
              <a:buFont typeface="Arial" pitchFamily="34" charset="0"/>
              <a:buChar char="•"/>
            </a:pPr>
            <a:endParaRPr lang="ms-MY" b="1" dirty="0"/>
          </a:p>
          <a:p>
            <a:pPr marL="285750" lvl="0" indent="-285750">
              <a:buFont typeface="Arial" pitchFamily="34" charset="0"/>
              <a:buChar char="•"/>
            </a:pPr>
            <a:r>
              <a:rPr lang="ms-MY" b="1" dirty="0"/>
              <a:t>At a time only one robot can be assigned to a  station</a:t>
            </a:r>
            <a:r>
              <a:rPr lang="ms-MY" b="1" dirty="0" smtClean="0"/>
              <a:t>.</a:t>
            </a:r>
          </a:p>
          <a:p>
            <a:pPr marL="285750" lvl="0" indent="-285750">
              <a:buFont typeface="Arial" pitchFamily="34" charset="0"/>
              <a:buChar char="•"/>
            </a:pPr>
            <a:endParaRPr lang="ms-MY" b="1" dirty="0"/>
          </a:p>
          <a:p>
            <a:pPr marL="285750" lvl="0" indent="-285750">
              <a:buFont typeface="Arial" pitchFamily="34" charset="0"/>
              <a:buChar char="•"/>
            </a:pPr>
            <a:r>
              <a:rPr lang="ms-MY" b="1" dirty="0" smtClean="0"/>
              <a:t>Number </a:t>
            </a:r>
            <a:r>
              <a:rPr lang="ms-MY" b="1" dirty="0"/>
              <a:t>of work stations will be equal to number of robots</a:t>
            </a:r>
            <a:r>
              <a:rPr lang="ms-MY" b="1" dirty="0" smtClean="0"/>
              <a:t>.</a:t>
            </a:r>
          </a:p>
          <a:p>
            <a:pPr marL="285750" lvl="0" indent="-285750">
              <a:buFont typeface="Arial" pitchFamily="34" charset="0"/>
              <a:buChar char="•"/>
            </a:pPr>
            <a:endParaRPr lang="ms-MY" b="1" dirty="0"/>
          </a:p>
          <a:p>
            <a:pPr marL="285750" lvl="0" indent="-285750">
              <a:buFont typeface="Arial" pitchFamily="34" charset="0"/>
              <a:buChar char="•"/>
            </a:pPr>
            <a:r>
              <a:rPr lang="ms-MY" b="1" dirty="0"/>
              <a:t>Any robot can be assigned to any station to perform certain tasks </a:t>
            </a:r>
            <a:endParaRPr lang="ms-MY" b="1" dirty="0" smtClean="0"/>
          </a:p>
          <a:p>
            <a:pPr marL="285750" lvl="0" indent="-285750">
              <a:buFont typeface="Arial" pitchFamily="34" charset="0"/>
              <a:buChar char="•"/>
            </a:pPr>
            <a:endParaRPr lang="ms-MY" b="1" dirty="0"/>
          </a:p>
          <a:p>
            <a:pPr marL="285750" lvl="0" indent="-285750">
              <a:buFont typeface="Arial" pitchFamily="34" charset="0"/>
              <a:buChar char="•"/>
            </a:pPr>
            <a:r>
              <a:rPr lang="ms-MY" b="1" dirty="0"/>
              <a:t>Material handling, loading and unloading time, as well as set-up and tool changing time are </a:t>
            </a:r>
            <a:r>
              <a:rPr lang="ms-MY" b="1" dirty="0" smtClean="0"/>
              <a:t>negligible,or </a:t>
            </a:r>
            <a:r>
              <a:rPr lang="ms-MY" b="1" dirty="0"/>
              <a:t>are included in the activity time</a:t>
            </a:r>
            <a:r>
              <a:rPr lang="ms-MY" b="1" dirty="0" smtClean="0"/>
              <a:t>.</a:t>
            </a:r>
          </a:p>
          <a:p>
            <a:pPr marL="285750" lvl="0" indent="-285750">
              <a:buFont typeface="Arial" pitchFamily="34" charset="0"/>
              <a:buChar char="•"/>
            </a:pPr>
            <a:endParaRPr lang="ms-MY" b="1" dirty="0" smtClean="0"/>
          </a:p>
          <a:p>
            <a:pPr marL="285750" lvl="0" indent="-285750">
              <a:buFont typeface="Arial" pitchFamily="34" charset="0"/>
              <a:buChar char="•"/>
            </a:pPr>
            <a:r>
              <a:rPr lang="ms-MY" b="1" dirty="0" smtClean="0"/>
              <a:t>The </a:t>
            </a:r>
            <a:r>
              <a:rPr lang="ms-MY" b="1" dirty="0"/>
              <a:t>line is balanced for a single product with different activities to be done to get a final product.</a:t>
            </a:r>
          </a:p>
        </p:txBody>
      </p:sp>
    </p:spTree>
    <p:extLst>
      <p:ext uri="{BB962C8B-B14F-4D97-AF65-F5344CB8AC3E}">
        <p14:creationId xmlns:p14="http://schemas.microsoft.com/office/powerpoint/2010/main" xmlns="" val="258713557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Allocation of Task and Robot to stations</a:t>
            </a:r>
            <a:endParaRPr lang="en-US" b="1" dirty="0"/>
          </a:p>
        </p:txBody>
      </p:sp>
      <p:sp>
        <p:nvSpPr>
          <p:cNvPr id="3" name="Content Placeholder 2"/>
          <p:cNvSpPr>
            <a:spLocks noGrp="1"/>
          </p:cNvSpPr>
          <p:nvPr>
            <p:ph idx="1"/>
          </p:nvPr>
        </p:nvSpPr>
        <p:spPr>
          <a:xfrm>
            <a:off x="382588" y="1626190"/>
            <a:ext cx="7607300" cy="3868738"/>
          </a:xfrm>
        </p:spPr>
        <p:txBody>
          <a:bodyPr/>
          <a:lstStyle/>
          <a:p>
            <a:r>
              <a:rPr lang="en-US" dirty="0" smtClean="0"/>
              <a:t>Two methods:</a:t>
            </a:r>
          </a:p>
          <a:p>
            <a:pPr lvl="1"/>
            <a:r>
              <a:rPr lang="en-US" altLang="en-US" sz="2800" dirty="0">
                <a:latin typeface="Times New Roman" panose="02020603050405020304" pitchFamily="18" charset="0"/>
                <a:cs typeface="Times New Roman" panose="02020603050405020304" pitchFamily="18" charset="0"/>
              </a:rPr>
              <a:t>Recursive Method</a:t>
            </a:r>
          </a:p>
          <a:p>
            <a:pPr lvl="1"/>
            <a:r>
              <a:rPr lang="en-US" altLang="en-US" sz="2800" dirty="0">
                <a:latin typeface="Times New Roman" panose="02020603050405020304" pitchFamily="18" charset="0"/>
                <a:cs typeface="Times New Roman" panose="02020603050405020304" pitchFamily="18" charset="0"/>
              </a:rPr>
              <a:t>Consecutive Method</a:t>
            </a:r>
          </a:p>
          <a:p>
            <a:r>
              <a:rPr lang="en-US" dirty="0" smtClean="0"/>
              <a:t>Data required:</a:t>
            </a:r>
          </a:p>
          <a:p>
            <a:pPr lvl="1"/>
            <a:r>
              <a:rPr lang="en-US" altLang="en-US" sz="2800" dirty="0" smtClean="0">
                <a:latin typeface="Times New Roman" panose="02020603050405020304" pitchFamily="18" charset="0"/>
                <a:cs typeface="Times New Roman" panose="02020603050405020304" pitchFamily="18" charset="0"/>
              </a:rPr>
              <a:t>Time </a:t>
            </a:r>
            <a:r>
              <a:rPr lang="en-US" altLang="en-US" sz="2800" dirty="0">
                <a:latin typeface="Times New Roman" panose="02020603050405020304" pitchFamily="18" charset="0"/>
                <a:cs typeface="Times New Roman" panose="02020603050405020304" pitchFamily="18" charset="0"/>
              </a:rPr>
              <a:t>to complete tasks by the robots</a:t>
            </a:r>
          </a:p>
          <a:p>
            <a:pPr lvl="1"/>
            <a:r>
              <a:rPr lang="en-US" altLang="en-US" sz="2800" dirty="0">
                <a:latin typeface="Times New Roman" panose="02020603050405020304" pitchFamily="18" charset="0"/>
                <a:cs typeface="Times New Roman" panose="02020603050405020304" pitchFamily="18" charset="0"/>
              </a:rPr>
              <a:t>Precedence Relationship of tasks</a:t>
            </a:r>
          </a:p>
          <a:p>
            <a:pPr lvl="1"/>
            <a:r>
              <a:rPr lang="en-US" altLang="en-US" sz="2800" dirty="0" smtClean="0">
                <a:latin typeface="Times New Roman" panose="02020603050405020304" pitchFamily="18" charset="0"/>
                <a:cs typeface="Times New Roman" panose="02020603050405020304" pitchFamily="18" charset="0"/>
              </a:rPr>
              <a:t>Number </a:t>
            </a:r>
            <a:r>
              <a:rPr lang="en-US" altLang="en-US" sz="2800" dirty="0">
                <a:latin typeface="Times New Roman" panose="02020603050405020304" pitchFamily="18" charset="0"/>
                <a:cs typeface="Times New Roman" panose="02020603050405020304" pitchFamily="18" charset="0"/>
              </a:rPr>
              <a:t>of work </a:t>
            </a:r>
            <a:r>
              <a:rPr lang="en-US" altLang="en-US" sz="2800" dirty="0" smtClean="0">
                <a:latin typeface="Times New Roman" panose="02020603050405020304" pitchFamily="18" charset="0"/>
                <a:cs typeface="Times New Roman" panose="02020603050405020304" pitchFamily="18" charset="0"/>
              </a:rPr>
              <a:t>stations</a:t>
            </a:r>
          </a:p>
          <a:p>
            <a:pPr lvl="1"/>
            <a:r>
              <a:rPr lang="en-US" altLang="en-US" sz="2800" dirty="0" smtClean="0">
                <a:latin typeface="Times New Roman" panose="02020603050405020304" pitchFamily="18" charset="0"/>
                <a:cs typeface="Times New Roman" panose="02020603050405020304" pitchFamily="18" charset="0"/>
              </a:rPr>
              <a:t>Number of </a:t>
            </a:r>
            <a:r>
              <a:rPr lang="en-US" altLang="en-US" sz="2800" dirty="0">
                <a:latin typeface="Times New Roman" panose="02020603050405020304" pitchFamily="18" charset="0"/>
                <a:cs typeface="Times New Roman" panose="02020603050405020304" pitchFamily="18" charset="0"/>
              </a:rPr>
              <a:t>robots</a:t>
            </a:r>
            <a:endParaRPr lang="en-US" dirty="0"/>
          </a:p>
        </p:txBody>
      </p:sp>
    </p:spTree>
    <p:extLst>
      <p:ext uri="{BB962C8B-B14F-4D97-AF65-F5344CB8AC3E}">
        <p14:creationId xmlns:p14="http://schemas.microsoft.com/office/powerpoint/2010/main" xmlns="" val="1634644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Recursive Method</a:t>
            </a:r>
            <a:endParaRPr lang="en-US" b="1" dirty="0"/>
          </a:p>
        </p:txBody>
      </p:sp>
      <p:sp>
        <p:nvSpPr>
          <p:cNvPr id="4" name="Rectangle 3"/>
          <p:cNvSpPr/>
          <p:nvPr/>
        </p:nvSpPr>
        <p:spPr>
          <a:xfrm>
            <a:off x="2819400" y="2922854"/>
            <a:ext cx="4572000" cy="1754188"/>
          </a:xfrm>
          <a:prstGeom prst="rect">
            <a:avLst/>
          </a:prstGeom>
        </p:spPr>
        <p:txBody>
          <a:bodyPr>
            <a:spAutoFit/>
          </a:bodyPr>
          <a:lstStyle/>
          <a:p>
            <a:pPr marL="285750" indent="-285750">
              <a:buFont typeface="Arial" pitchFamily="34" charset="0"/>
              <a:buChar char="•"/>
              <a:defRPr/>
            </a:pPr>
            <a:endParaRPr lang="en-US" dirty="0">
              <a:latin typeface="Aparajita" pitchFamily="34" charset="0"/>
              <a:cs typeface="Aparajita" pitchFamily="34" charset="0"/>
            </a:endParaRPr>
          </a:p>
          <a:p>
            <a:pPr marL="285750" indent="-285750">
              <a:buFont typeface="Arial" pitchFamily="34" charset="0"/>
              <a:buChar char="•"/>
              <a:defRPr/>
            </a:pPr>
            <a:endParaRPr lang="en-US" dirty="0">
              <a:latin typeface="Aparajita" pitchFamily="34" charset="0"/>
              <a:cs typeface="Aparajita" pitchFamily="34" charset="0"/>
            </a:endParaRPr>
          </a:p>
          <a:p>
            <a:pPr>
              <a:defRPr/>
            </a:pPr>
            <a:endParaRPr lang="en-US" dirty="0">
              <a:latin typeface="Aparajita" pitchFamily="34" charset="0"/>
              <a:cs typeface="Aparajita" pitchFamily="34" charset="0"/>
            </a:endParaRPr>
          </a:p>
          <a:p>
            <a:pPr>
              <a:defRPr/>
            </a:pPr>
            <a:endParaRPr lang="en-US" dirty="0">
              <a:latin typeface="Arial" charset="0"/>
              <a:cs typeface="Arial" charset="0"/>
            </a:endParaRPr>
          </a:p>
          <a:p>
            <a:pPr>
              <a:defRPr/>
            </a:pPr>
            <a:endParaRPr lang="en-US" dirty="0">
              <a:latin typeface="Arial" charset="0"/>
              <a:cs typeface="Arial" charset="0"/>
            </a:endParaRPr>
          </a:p>
          <a:p>
            <a:pPr>
              <a:defRPr/>
            </a:pPr>
            <a:endParaRPr lang="en-US" dirty="0">
              <a:latin typeface="Arial" charset="0"/>
              <a:cs typeface="Arial" charset="0"/>
            </a:endParaRPr>
          </a:p>
        </p:txBody>
      </p:sp>
      <p:sp>
        <p:nvSpPr>
          <p:cNvPr id="5" name="TextBox 2"/>
          <p:cNvSpPr txBox="1">
            <a:spLocks noChangeArrowheads="1"/>
          </p:cNvSpPr>
          <p:nvPr/>
        </p:nvSpPr>
        <p:spPr bwMode="auto">
          <a:xfrm>
            <a:off x="638175" y="1505217"/>
            <a:ext cx="2857500" cy="11080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a:t>Calculate the Average performance times of robots</a:t>
            </a:r>
          </a:p>
          <a:p>
            <a:pPr algn="ctr"/>
            <a:endParaRPr lang="ms-MY" altLang="en-US" sz="1600"/>
          </a:p>
          <a:p>
            <a:endParaRPr lang="ms-MY" alt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6988" y="2133867"/>
            <a:ext cx="13239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7"/>
          <p:cNvSpPr txBox="1">
            <a:spLocks noChangeArrowheads="1"/>
          </p:cNvSpPr>
          <p:nvPr/>
        </p:nvSpPr>
        <p:spPr bwMode="auto">
          <a:xfrm>
            <a:off x="638175" y="3181617"/>
            <a:ext cx="2857500" cy="8318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a:t>Divide the sequence into two parts satisfying H/Q ratio</a:t>
            </a:r>
          </a:p>
          <a:p>
            <a:pPr algn="ctr"/>
            <a:r>
              <a:rPr lang="en-US" altLang="en-US" sz="1600"/>
              <a:t>Here H=M/2 and Q-M-H</a:t>
            </a:r>
          </a:p>
        </p:txBody>
      </p:sp>
      <p:sp>
        <p:nvSpPr>
          <p:cNvPr id="8" name="TextBox 8"/>
          <p:cNvSpPr txBox="1">
            <a:spLocks noChangeArrowheads="1"/>
          </p:cNvSpPr>
          <p:nvPr/>
        </p:nvSpPr>
        <p:spPr bwMode="auto">
          <a:xfrm>
            <a:off x="704850" y="4546867"/>
            <a:ext cx="2857500" cy="1322387"/>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a:t>Time Ratio value to be calculated and should be as close as H/Q Ratio </a:t>
            </a:r>
          </a:p>
          <a:p>
            <a:pPr algn="ctr"/>
            <a:endParaRPr lang="en-US" altLang="en-US" sz="1600"/>
          </a:p>
          <a:p>
            <a:pPr algn="ctr"/>
            <a:endParaRPr lang="en-US" altLang="en-US" sz="160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28750" y="5348554"/>
            <a:ext cx="13906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11"/>
          <p:cNvSpPr txBox="1">
            <a:spLocks noChangeArrowheads="1"/>
          </p:cNvSpPr>
          <p:nvPr/>
        </p:nvSpPr>
        <p:spPr bwMode="auto">
          <a:xfrm>
            <a:off x="5105400" y="3260992"/>
            <a:ext cx="2857500" cy="10779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MY" altLang="en-US" sz="1600" dirty="0"/>
              <a:t>Resulting parts is further divided into</a:t>
            </a:r>
            <a:r>
              <a:rPr lang="en-MY" altLang="en-US" sz="1600" i="1" dirty="0"/>
              <a:t> </a:t>
            </a:r>
            <a:r>
              <a:rPr lang="en-MY" altLang="en-US" sz="1600" i="1" dirty="0" smtClean="0"/>
              <a:t>M=H </a:t>
            </a:r>
            <a:r>
              <a:rPr lang="en-MY" altLang="en-US" sz="1600" dirty="0" smtClean="0"/>
              <a:t>and </a:t>
            </a:r>
            <a:r>
              <a:rPr lang="en-MY" altLang="en-US" sz="1600" i="1" dirty="0"/>
              <a:t>M = Q</a:t>
            </a:r>
            <a:r>
              <a:rPr lang="en-MY" altLang="en-US" sz="1600" dirty="0"/>
              <a:t> using the </a:t>
            </a:r>
            <a:r>
              <a:rPr lang="en-MY" altLang="en-US" sz="1600" dirty="0" smtClean="0"/>
              <a:t>same </a:t>
            </a:r>
            <a:r>
              <a:rPr lang="en-MY" altLang="en-US" sz="1600" dirty="0"/>
              <a:t>procedure iteratively until </a:t>
            </a:r>
            <a:r>
              <a:rPr lang="en-MY" altLang="en-US" sz="1600" i="1" dirty="0"/>
              <a:t>M = 1</a:t>
            </a:r>
            <a:r>
              <a:rPr lang="en-MY" altLang="en-US" sz="1600" dirty="0"/>
              <a:t>.</a:t>
            </a:r>
            <a:endParaRPr lang="ms-MY" altLang="en-US" sz="1100" dirty="0"/>
          </a:p>
        </p:txBody>
      </p:sp>
      <p:cxnSp>
        <p:nvCxnSpPr>
          <p:cNvPr id="11" name="Straight Arrow Connector 10"/>
          <p:cNvCxnSpPr>
            <a:endCxn id="7" idx="0"/>
          </p:cNvCxnSpPr>
          <p:nvPr/>
        </p:nvCxnSpPr>
        <p:spPr bwMode="auto">
          <a:xfrm>
            <a:off x="2066925" y="2637104"/>
            <a:ext cx="0" cy="544513"/>
          </a:xfrm>
          <a:prstGeom prst="straightConnector1">
            <a:avLst/>
          </a:prstGeom>
          <a:solidFill>
            <a:srgbClr val="00578B"/>
          </a:solidFill>
          <a:ln w="57150" cap="flat" cmpd="sng" algn="ctr">
            <a:solidFill>
              <a:schemeClr val="tx2">
                <a:lumMod val="85000"/>
                <a:lumOff val="15000"/>
              </a:schemeClr>
            </a:solidFill>
            <a:prstDash val="solid"/>
            <a:round/>
            <a:headEnd type="none" w="med" len="med"/>
            <a:tailEnd type="arrow"/>
          </a:ln>
          <a:effectLst/>
        </p:spPr>
      </p:cxnSp>
      <p:sp>
        <p:nvSpPr>
          <p:cNvPr id="12" name="TextBox 53"/>
          <p:cNvSpPr txBox="1">
            <a:spLocks noChangeArrowheads="1"/>
          </p:cNvSpPr>
          <p:nvPr/>
        </p:nvSpPr>
        <p:spPr bwMode="auto">
          <a:xfrm>
            <a:off x="5105400" y="4869129"/>
            <a:ext cx="2857500" cy="107632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MY" altLang="en-US" sz="1600"/>
              <a:t>Tasks are allocated to the stations and robots are selected which gives minimum execution time</a:t>
            </a:r>
            <a:endParaRPr lang="ms-MY" altLang="en-US" sz="1600"/>
          </a:p>
        </p:txBody>
      </p:sp>
      <p:cxnSp>
        <p:nvCxnSpPr>
          <p:cNvPr id="13" name="Straight Arrow Connector 12"/>
          <p:cNvCxnSpPr>
            <a:stCxn id="10" idx="2"/>
            <a:endCxn id="12" idx="0"/>
          </p:cNvCxnSpPr>
          <p:nvPr/>
        </p:nvCxnSpPr>
        <p:spPr bwMode="auto">
          <a:xfrm>
            <a:off x="6534150" y="4338904"/>
            <a:ext cx="0" cy="530225"/>
          </a:xfrm>
          <a:prstGeom prst="straightConnector1">
            <a:avLst/>
          </a:prstGeom>
          <a:solidFill>
            <a:srgbClr val="00578B"/>
          </a:solidFill>
          <a:ln w="57150" cap="flat" cmpd="sng" algn="ctr">
            <a:solidFill>
              <a:schemeClr val="tx2">
                <a:lumMod val="85000"/>
                <a:lumOff val="15000"/>
              </a:schemeClr>
            </a:solidFill>
            <a:prstDash val="solid"/>
            <a:round/>
            <a:headEnd type="none" w="med" len="med"/>
            <a:tailEnd type="arrow"/>
          </a:ln>
          <a:effectLst/>
        </p:spPr>
      </p:cxnSp>
      <p:cxnSp>
        <p:nvCxnSpPr>
          <p:cNvPr id="14" name="Straight Arrow Connector 13"/>
          <p:cNvCxnSpPr/>
          <p:nvPr/>
        </p:nvCxnSpPr>
        <p:spPr bwMode="auto">
          <a:xfrm>
            <a:off x="2054225" y="4038867"/>
            <a:ext cx="0" cy="476250"/>
          </a:xfrm>
          <a:prstGeom prst="straightConnector1">
            <a:avLst/>
          </a:prstGeom>
          <a:solidFill>
            <a:srgbClr val="00578B"/>
          </a:solidFill>
          <a:ln w="57150" cap="flat" cmpd="sng" algn="ctr">
            <a:solidFill>
              <a:schemeClr val="tx2">
                <a:lumMod val="85000"/>
                <a:lumOff val="15000"/>
              </a:schemeClr>
            </a:solidFill>
            <a:prstDash val="solid"/>
            <a:round/>
            <a:headEnd type="none" w="med" len="med"/>
            <a:tailEnd type="arrow"/>
          </a:ln>
          <a:effectLst/>
        </p:spPr>
      </p:cxnSp>
      <p:cxnSp>
        <p:nvCxnSpPr>
          <p:cNvPr id="15" name="Elbow Connector 14"/>
          <p:cNvCxnSpPr/>
          <p:nvPr/>
        </p:nvCxnSpPr>
        <p:spPr bwMode="auto">
          <a:xfrm flipV="1">
            <a:off x="3562350" y="4051567"/>
            <a:ext cx="1543050" cy="869950"/>
          </a:xfrm>
          <a:prstGeom prst="bentConnector3">
            <a:avLst/>
          </a:prstGeom>
          <a:solidFill>
            <a:srgbClr val="00578B"/>
          </a:solidFill>
          <a:ln w="57150" cap="flat" cmpd="sng" algn="ctr">
            <a:solidFill>
              <a:schemeClr val="tx2">
                <a:lumMod val="85000"/>
                <a:lumOff val="15000"/>
              </a:schemeClr>
            </a:solidFill>
            <a:prstDash val="solid"/>
            <a:round/>
            <a:headEnd type="none" w="med" len="med"/>
            <a:tailEnd type="arrow"/>
          </a:ln>
          <a:effectLst/>
        </p:spPr>
      </p:cxnSp>
    </p:spTree>
    <p:extLst>
      <p:ext uri="{BB962C8B-B14F-4D97-AF65-F5344CB8AC3E}">
        <p14:creationId xmlns:p14="http://schemas.microsoft.com/office/powerpoint/2010/main" xmlns="" val="346495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indent="0" eaLnBrk="1" hangingPunct="1">
              <a:defRPr/>
            </a:pPr>
            <a:r>
              <a:rPr lang="en-AU" b="1" dirty="0" smtClean="0">
                <a:solidFill>
                  <a:schemeClr val="tx1"/>
                </a:solidFill>
              </a:rPr>
              <a:t>Example Problem</a:t>
            </a:r>
            <a:endParaRPr lang="en-AU" b="1"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xmlns="" val="0"/>
              </a:ext>
            </a:extLst>
          </a:blip>
          <a:srcRect/>
          <a:stretch>
            <a:fillRect/>
          </a:stretch>
        </p:blipFill>
        <p:spPr bwMode="auto">
          <a:xfrm>
            <a:off x="5579757" y="2167293"/>
            <a:ext cx="2905125" cy="1332865"/>
          </a:xfrm>
          <a:prstGeom prst="rect">
            <a:avLst/>
          </a:prstGeom>
          <a:noFill/>
          <a:ln>
            <a:noFill/>
          </a:ln>
        </p:spPr>
      </p:pic>
      <p:sp>
        <p:nvSpPr>
          <p:cNvPr id="3" name="TextBox 2"/>
          <p:cNvSpPr txBox="1"/>
          <p:nvPr/>
        </p:nvSpPr>
        <p:spPr>
          <a:xfrm>
            <a:off x="6229176" y="3611594"/>
            <a:ext cx="2255706" cy="307777"/>
          </a:xfrm>
          <a:prstGeom prst="rect">
            <a:avLst/>
          </a:prstGeom>
          <a:noFill/>
        </p:spPr>
        <p:txBody>
          <a:bodyPr wrap="square" rtlCol="0">
            <a:spAutoFit/>
          </a:bodyPr>
          <a:lstStyle/>
          <a:p>
            <a:r>
              <a:rPr lang="ms-MY" sz="1400" b="1" dirty="0">
                <a:solidFill>
                  <a:srgbClr val="FF0000"/>
                </a:solidFill>
              </a:rPr>
              <a:t>Precedence Graph</a:t>
            </a:r>
          </a:p>
        </p:txBody>
      </p:sp>
      <p:sp>
        <p:nvSpPr>
          <p:cNvPr id="4" name="Rectangle 3"/>
          <p:cNvSpPr/>
          <p:nvPr/>
        </p:nvSpPr>
        <p:spPr>
          <a:xfrm>
            <a:off x="285951" y="5502666"/>
            <a:ext cx="4322764" cy="307777"/>
          </a:xfrm>
          <a:prstGeom prst="rect">
            <a:avLst/>
          </a:prstGeom>
        </p:spPr>
        <p:txBody>
          <a:bodyPr wrap="square">
            <a:spAutoFit/>
          </a:bodyPr>
          <a:lstStyle/>
          <a:p>
            <a:r>
              <a:rPr lang="en-US" sz="1400" b="1" dirty="0">
                <a:solidFill>
                  <a:srgbClr val="FF0000"/>
                </a:solidFill>
              </a:rPr>
              <a:t>Performance times of </a:t>
            </a:r>
            <a:r>
              <a:rPr lang="en-US" sz="1400" b="1" dirty="0" smtClean="0">
                <a:solidFill>
                  <a:srgbClr val="FF0000"/>
                </a:solidFill>
              </a:rPr>
              <a:t>11 </a:t>
            </a:r>
            <a:r>
              <a:rPr lang="en-US" sz="1400" b="1" dirty="0">
                <a:solidFill>
                  <a:srgbClr val="FF0000"/>
                </a:solidFill>
              </a:rPr>
              <a:t>Activities </a:t>
            </a:r>
            <a:r>
              <a:rPr lang="en-US" sz="1400" b="1" dirty="0" smtClean="0">
                <a:solidFill>
                  <a:srgbClr val="FF0000"/>
                </a:solidFill>
              </a:rPr>
              <a:t>by </a:t>
            </a:r>
            <a:r>
              <a:rPr lang="en-US" sz="1400" b="1" dirty="0">
                <a:solidFill>
                  <a:srgbClr val="FF0000"/>
                </a:solidFill>
              </a:rPr>
              <a:t>4 Robots </a:t>
            </a:r>
            <a:endParaRPr lang="en-MY" sz="1400" b="1"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1279866334"/>
              </p:ext>
            </p:extLst>
          </p:nvPr>
        </p:nvGraphicFramePr>
        <p:xfrm>
          <a:off x="89011" y="1469921"/>
          <a:ext cx="5284098" cy="3992569"/>
        </p:xfrm>
        <a:graphic>
          <a:graphicData uri="http://schemas.openxmlformats.org/drawingml/2006/table">
            <a:tbl>
              <a:tblPr firstRow="1" bandRow="1">
                <a:tableStyleId>{5C22544A-7EE6-4342-B048-85BDC9FD1C3A}</a:tableStyleId>
              </a:tblPr>
              <a:tblGrid>
                <a:gridCol w="880683"/>
                <a:gridCol w="880683"/>
                <a:gridCol w="880683"/>
                <a:gridCol w="880683"/>
                <a:gridCol w="880683"/>
                <a:gridCol w="880683"/>
              </a:tblGrid>
              <a:tr h="273453">
                <a:tc rowSpan="2">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 </a:t>
                      </a:r>
                      <a:endParaRPr lang="en-MY" sz="1600" b="1" i="0" dirty="0" smtClean="0">
                        <a:solidFill>
                          <a:schemeClr val="bg1"/>
                        </a:solidFill>
                        <a:effectLst/>
                        <a:latin typeface="Times New Roman" pitchFamily="18" charset="0"/>
                        <a:ea typeface="Calibri"/>
                        <a:cs typeface="Times New Roman" pitchFamily="18" charset="0"/>
                      </a:endParaRPr>
                    </a:p>
                    <a:p>
                      <a:pPr marL="0" marR="0" algn="ctr">
                        <a:lnSpc>
                          <a:spcPct val="100000"/>
                        </a:lnSpc>
                        <a:spcBef>
                          <a:spcPts val="0"/>
                        </a:spcBef>
                        <a:spcAft>
                          <a:spcPts val="0"/>
                        </a:spcAft>
                      </a:pPr>
                      <a:endParaRPr lang="en-MY" sz="1600" b="1" i="0" dirty="0" smtClean="0">
                        <a:solidFill>
                          <a:schemeClr val="bg1"/>
                        </a:solidFill>
                        <a:effectLst/>
                        <a:latin typeface="Times New Roman" pitchFamily="18" charset="0"/>
                        <a:ea typeface="Calibri"/>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MY" sz="1600" b="1" i="0" dirty="0" smtClean="0">
                          <a:solidFill>
                            <a:schemeClr val="bg1"/>
                          </a:solidFill>
                          <a:effectLst/>
                          <a:latin typeface="Times New Roman" pitchFamily="18" charset="0"/>
                          <a:ea typeface="Calibri"/>
                          <a:cs typeface="Times New Roman" pitchFamily="18" charset="0"/>
                        </a:rPr>
                        <a:t>Activities</a:t>
                      </a:r>
                      <a:endParaRPr lang="ms-MY" sz="1600" b="1" i="0" dirty="0" smtClean="0">
                        <a:solidFill>
                          <a:schemeClr val="bg1"/>
                        </a:solidFill>
                        <a:effectLst/>
                        <a:latin typeface="Times New Roman" pitchFamily="18" charset="0"/>
                        <a:ea typeface="Times New Roman"/>
                        <a:cs typeface="Times New Roman" pitchFamily="18" charset="0"/>
                      </a:endParaRPr>
                    </a:p>
                  </a:txBody>
                  <a:tcPr>
                    <a:solidFill>
                      <a:schemeClr val="accent1">
                        <a:lumMod val="75000"/>
                      </a:schemeClr>
                    </a:solidFill>
                  </a:tcPr>
                </a:tc>
                <a:tc gridSpan="5">
                  <a:txBody>
                    <a:bodyPr/>
                    <a:lstStyle/>
                    <a:p>
                      <a:pPr algn="ctr">
                        <a:lnSpc>
                          <a:spcPct val="100000"/>
                        </a:lnSpc>
                      </a:pPr>
                      <a:r>
                        <a:rPr lang="en-US" sz="1600" b="1" i="0" dirty="0" smtClean="0">
                          <a:solidFill>
                            <a:schemeClr val="bg1"/>
                          </a:solidFill>
                          <a:latin typeface="Times New Roman" pitchFamily="18" charset="0"/>
                          <a:cs typeface="Times New Roman" pitchFamily="18" charset="0"/>
                        </a:rPr>
                        <a:t>Performance Time</a:t>
                      </a:r>
                      <a:endParaRPr lang="ms-MY" sz="1600" b="1" i="0" dirty="0">
                        <a:solidFill>
                          <a:schemeClr val="bg1"/>
                        </a:solidFill>
                        <a:latin typeface="Times New Roman" pitchFamily="18" charset="0"/>
                        <a:cs typeface="Times New Roman" pitchFamily="18" charset="0"/>
                      </a:endParaRPr>
                    </a:p>
                  </a:txBody>
                  <a:tcPr>
                    <a:solidFill>
                      <a:schemeClr val="accent1">
                        <a:lumMod val="75000"/>
                      </a:schemeClr>
                    </a:solidFill>
                  </a:tcPr>
                </a:tc>
                <a:tc hMerge="1">
                  <a:txBody>
                    <a:bodyPr/>
                    <a:lstStyle/>
                    <a:p>
                      <a:endParaRPr lang="ms-MY" dirty="0"/>
                    </a:p>
                  </a:txBody>
                  <a:tcPr>
                    <a:solidFill>
                      <a:schemeClr val="accent1">
                        <a:lumMod val="75000"/>
                      </a:schemeClr>
                    </a:solidFill>
                  </a:tcPr>
                </a:tc>
                <a:tc hMerge="1">
                  <a:txBody>
                    <a:bodyPr/>
                    <a:lstStyle/>
                    <a:p>
                      <a:endParaRPr lang="ms-MY" dirty="0"/>
                    </a:p>
                  </a:txBody>
                  <a:tcPr>
                    <a:solidFill>
                      <a:schemeClr val="accent1">
                        <a:lumMod val="75000"/>
                      </a:schemeClr>
                    </a:solidFill>
                  </a:tcPr>
                </a:tc>
                <a:tc hMerge="1">
                  <a:txBody>
                    <a:bodyPr/>
                    <a:lstStyle/>
                    <a:p>
                      <a:endParaRPr lang="ms-MY" dirty="0"/>
                    </a:p>
                  </a:txBody>
                  <a:tcPr>
                    <a:solidFill>
                      <a:schemeClr val="accent1">
                        <a:lumMod val="75000"/>
                      </a:schemeClr>
                    </a:solidFill>
                  </a:tcPr>
                </a:tc>
                <a:tc hMerge="1">
                  <a:txBody>
                    <a:bodyPr/>
                    <a:lstStyle/>
                    <a:p>
                      <a:endParaRPr lang="ms-MY" dirty="0"/>
                    </a:p>
                  </a:txBody>
                  <a:tcPr>
                    <a:solidFill>
                      <a:schemeClr val="accent1">
                        <a:lumMod val="75000"/>
                      </a:schemeClr>
                    </a:solidFill>
                  </a:tcPr>
                </a:tc>
              </a:tr>
              <a:tr h="395755">
                <a:tc vMerge="1">
                  <a:txBody>
                    <a:bodyPr/>
                    <a:lstStyle/>
                    <a:p>
                      <a:pPr marL="0" marR="0" algn="ctr">
                        <a:spcBef>
                          <a:spcPts val="0"/>
                        </a:spcBef>
                        <a:spcAft>
                          <a:spcPts val="0"/>
                        </a:spcAft>
                      </a:pPr>
                      <a:endParaRPr lang="ms-MY" sz="800" dirty="0">
                        <a:effectLst/>
                        <a:latin typeface="Times New Roman" pitchFamily="18" charset="0"/>
                        <a:ea typeface="Times New Roman"/>
                        <a:cs typeface="Times New Roman" pitchFamily="18" charset="0"/>
                      </a:endParaRPr>
                    </a:p>
                  </a:txBody>
                  <a:tcPr marL="114300" marR="114300" marT="0" marB="0">
                    <a:solidFill>
                      <a:schemeClr val="accent1">
                        <a:lumMod val="75000"/>
                      </a:schemeClr>
                    </a:solidFill>
                  </a:tcPr>
                </a:tc>
                <a:tc>
                  <a:txBody>
                    <a:bodyPr/>
                    <a:lstStyle/>
                    <a:p>
                      <a:pPr marL="0" marR="0" algn="ctr">
                        <a:lnSpc>
                          <a:spcPct val="100000"/>
                        </a:lnSpc>
                        <a:spcBef>
                          <a:spcPts val="0"/>
                        </a:spcBef>
                        <a:spcAft>
                          <a:spcPts val="0"/>
                        </a:spcAft>
                      </a:pPr>
                      <a:r>
                        <a:rPr lang="en-MY" sz="1600" b="1" i="0" dirty="0" smtClean="0">
                          <a:solidFill>
                            <a:schemeClr val="bg1"/>
                          </a:solidFill>
                          <a:effectLst/>
                          <a:latin typeface="Times New Roman" pitchFamily="18" charset="0"/>
                          <a:ea typeface="Calibri"/>
                          <a:cs typeface="Times New Roman" pitchFamily="18" charset="0"/>
                        </a:rPr>
                        <a:t>Robot 1</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en-MY" sz="1600" b="1" i="0" dirty="0" smtClean="0">
                          <a:solidFill>
                            <a:schemeClr val="bg1"/>
                          </a:solidFill>
                          <a:effectLst/>
                          <a:latin typeface="Times New Roman" pitchFamily="18" charset="0"/>
                          <a:ea typeface="Calibri"/>
                          <a:cs typeface="Times New Roman" pitchFamily="18" charset="0"/>
                        </a:rPr>
                        <a:t>Robot  </a:t>
                      </a:r>
                      <a:r>
                        <a:rPr lang="en-MY" sz="1600" b="1" i="0" dirty="0">
                          <a:solidFill>
                            <a:schemeClr val="bg1"/>
                          </a:solidFill>
                          <a:effectLst/>
                          <a:latin typeface="Times New Roman" pitchFamily="18" charset="0"/>
                          <a:ea typeface="Calibri"/>
                          <a:cs typeface="Times New Roman" pitchFamily="18" charset="0"/>
                        </a:rPr>
                        <a:t>2</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Robot </a:t>
                      </a:r>
                      <a:r>
                        <a:rPr lang="en-MY" sz="1600" b="1" i="0" dirty="0" smtClean="0">
                          <a:solidFill>
                            <a:schemeClr val="bg1"/>
                          </a:solidFill>
                          <a:effectLst/>
                          <a:latin typeface="Times New Roman" pitchFamily="18" charset="0"/>
                          <a:ea typeface="Calibri"/>
                          <a:cs typeface="Times New Roman" pitchFamily="18" charset="0"/>
                        </a:rPr>
                        <a:t> 3</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Robot </a:t>
                      </a:r>
                      <a:r>
                        <a:rPr lang="en-MY" sz="1600" b="1" i="0" dirty="0" smtClean="0">
                          <a:solidFill>
                            <a:schemeClr val="bg1"/>
                          </a:solidFill>
                          <a:effectLst/>
                          <a:latin typeface="Times New Roman" pitchFamily="18" charset="0"/>
                          <a:ea typeface="Calibri"/>
                          <a:cs typeface="Times New Roman" pitchFamily="18" charset="0"/>
                        </a:rPr>
                        <a:t>4</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Average Time(</a:t>
                      </a:r>
                      <a:r>
                        <a:rPr lang="en-MY" sz="1600" b="1" i="0" dirty="0">
                          <a:solidFill>
                            <a:schemeClr val="bg1"/>
                          </a:solidFill>
                          <a:effectLst/>
                          <a:latin typeface="Times New Roman" pitchFamily="18" charset="0"/>
                          <a:ea typeface="Calibri"/>
                          <a:cs typeface="Times New Roman" pitchFamily="18" charset="0"/>
                          <a:sym typeface="Symbol"/>
                        </a:rPr>
                        <a:t></a:t>
                      </a:r>
                      <a:r>
                        <a:rPr lang="en-MY" sz="1600" b="1" i="0" dirty="0">
                          <a:solidFill>
                            <a:schemeClr val="bg1"/>
                          </a:solidFill>
                          <a:effectLst/>
                          <a:latin typeface="Times New Roman" pitchFamily="18" charset="0"/>
                          <a:ea typeface="Calibri"/>
                          <a:cs typeface="Times New Roman" pitchFamily="18" charset="0"/>
                        </a:rPr>
                        <a:t>)</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87399">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1</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37</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49</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54.5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2</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109</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101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90</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42</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85.5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3</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65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80</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38</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52</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58.75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4</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91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40</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55.75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5</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92</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36</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33</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25</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46.5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6</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77</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65</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83</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71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74</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7</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51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51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40</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49</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47.75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8</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50</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42</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34</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44</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42.5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9</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43</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76</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33</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48.25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10</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45</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46</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77</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52.25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r h="263837">
                <a:tc>
                  <a:txBody>
                    <a:bodyPr/>
                    <a:lstStyle/>
                    <a:p>
                      <a:pPr marL="0" marR="0" algn="ctr">
                        <a:lnSpc>
                          <a:spcPct val="100000"/>
                        </a:lnSpc>
                        <a:spcBef>
                          <a:spcPts val="0"/>
                        </a:spcBef>
                        <a:spcAft>
                          <a:spcPts val="0"/>
                        </a:spcAft>
                      </a:pPr>
                      <a:r>
                        <a:rPr lang="en-MY" sz="1600" b="1" dirty="0" smtClean="0">
                          <a:effectLst/>
                          <a:latin typeface="Times New Roman" pitchFamily="18" charset="0"/>
                          <a:ea typeface="Calibri"/>
                          <a:cs typeface="Times New Roman" pitchFamily="18" charset="0"/>
                        </a:rPr>
                        <a:t>11</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76</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38</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83</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87</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71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r>
            </a:tbl>
          </a:graphicData>
        </a:graphic>
      </p:graphicFrame>
    </p:spTree>
    <p:extLst>
      <p:ext uri="{BB962C8B-B14F-4D97-AF65-F5344CB8AC3E}">
        <p14:creationId xmlns:p14="http://schemas.microsoft.com/office/powerpoint/2010/main" xmlns="" val="395153139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38" y="-27670"/>
            <a:ext cx="8229600" cy="1230313"/>
          </a:xfrm>
        </p:spPr>
        <p:txBody>
          <a:bodyPr/>
          <a:lstStyle/>
          <a:p>
            <a:r>
              <a:rPr lang="en-AU" b="1" dirty="0"/>
              <a:t>Recursive Method</a:t>
            </a:r>
            <a:endParaRPr lang="en-US" b="1" dirty="0"/>
          </a:p>
        </p:txBody>
      </p:sp>
      <p:graphicFrame>
        <p:nvGraphicFramePr>
          <p:cNvPr id="18" name="Table 17"/>
          <p:cNvGraphicFramePr>
            <a:graphicFrameLocks noGrp="1"/>
          </p:cNvGraphicFramePr>
          <p:nvPr>
            <p:extLst>
              <p:ext uri="{D42A27DB-BD31-4B8C-83A1-F6EECF244321}">
                <p14:modId xmlns:p14="http://schemas.microsoft.com/office/powerpoint/2010/main" xmlns="" val="2942533594"/>
              </p:ext>
            </p:extLst>
          </p:nvPr>
        </p:nvGraphicFramePr>
        <p:xfrm>
          <a:off x="2805113" y="1994012"/>
          <a:ext cx="3047997" cy="228600"/>
        </p:xfrm>
        <a:graphic>
          <a:graphicData uri="http://schemas.openxmlformats.org/drawingml/2006/table">
            <a:tbl>
              <a:tblPr firstRow="1" bandRow="1">
                <a:tableStyleId>{5C22544A-7EE6-4342-B048-85BDC9FD1C3A}</a:tableStyleId>
              </a:tblPr>
              <a:tblGrid>
                <a:gridCol w="324881"/>
                <a:gridCol w="243661"/>
                <a:gridCol w="243661"/>
                <a:gridCol w="243661"/>
                <a:gridCol w="243661"/>
                <a:gridCol w="243661"/>
                <a:gridCol w="243661"/>
                <a:gridCol w="243661"/>
                <a:gridCol w="243661"/>
                <a:gridCol w="427761"/>
                <a:gridCol w="346067"/>
              </a:tblGrid>
              <a:tr h="228600">
                <a:tc>
                  <a:txBody>
                    <a:bodyPr/>
                    <a:lstStyle/>
                    <a:p>
                      <a:r>
                        <a:rPr lang="en-US" sz="800" b="0" dirty="0" smtClean="0">
                          <a:solidFill>
                            <a:schemeClr val="tx1"/>
                          </a:solidFill>
                          <a:latin typeface="Times New Roman" pitchFamily="18" charset="0"/>
                          <a:cs typeface="Times New Roman" pitchFamily="18" charset="0"/>
                        </a:rPr>
                        <a:t>1</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3</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2</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4</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5</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6</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7</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9</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8</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10</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11</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9" name="Straight Arrow Connector 18"/>
          <p:cNvCxnSpPr>
            <a:cxnSpLocks noChangeShapeType="1"/>
          </p:cNvCxnSpPr>
          <p:nvPr/>
        </p:nvCxnSpPr>
        <p:spPr bwMode="auto">
          <a:xfrm>
            <a:off x="2805113" y="1917812"/>
            <a:ext cx="3048000" cy="0"/>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20" name="Text Box 118"/>
          <p:cNvSpPr txBox="1">
            <a:spLocks noChangeArrowheads="1"/>
          </p:cNvSpPr>
          <p:nvPr/>
        </p:nvSpPr>
        <p:spPr bwMode="auto">
          <a:xfrm>
            <a:off x="3970338" y="1422512"/>
            <a:ext cx="12620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just">
              <a:lnSpc>
                <a:spcPct val="115000"/>
              </a:lnSpc>
              <a:spcAft>
                <a:spcPts val="1000"/>
              </a:spcAft>
            </a:pPr>
            <a:r>
              <a:rPr lang="en-MY" altLang="en-US" sz="800" b="1">
                <a:latin typeface="Times New Roman" panose="02020603050405020304" pitchFamily="18" charset="0"/>
                <a:ea typeface="Calibri" panose="020F0502020204030204" pitchFamily="34" charset="0"/>
                <a:cs typeface="Times New Roman" panose="02020603050405020304" pitchFamily="18" charset="0"/>
              </a:rPr>
              <a:t>M=N</a:t>
            </a:r>
            <a:r>
              <a:rPr lang="en-MY" altLang="en-US" sz="800" b="1" baseline="-25000">
                <a:latin typeface="Times New Roman" panose="02020603050405020304" pitchFamily="18" charset="0"/>
                <a:ea typeface="Calibri" panose="020F0502020204030204" pitchFamily="34" charset="0"/>
                <a:cs typeface="Times New Roman" panose="02020603050405020304" pitchFamily="18" charset="0"/>
              </a:rPr>
              <a:t>st </a:t>
            </a:r>
            <a:r>
              <a:rPr lang="en-MY" altLang="en-US" sz="800" b="1">
                <a:latin typeface="Times New Roman" panose="02020603050405020304" pitchFamily="18" charset="0"/>
                <a:ea typeface="Calibri" panose="020F0502020204030204" pitchFamily="34" charset="0"/>
                <a:cs typeface="Times New Roman" panose="02020603050405020304" pitchFamily="18" charset="0"/>
              </a:rPr>
              <a:t>=4</a:t>
            </a:r>
          </a:p>
          <a:p>
            <a:pPr algn="just">
              <a:lnSpc>
                <a:spcPct val="115000"/>
              </a:lnSpc>
              <a:spcAft>
                <a:spcPts val="1000"/>
              </a:spcAft>
            </a:pPr>
            <a:r>
              <a:rPr lang="en-MY" altLang="en-US" sz="80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MY" altLang="en-US" sz="800">
                <a:latin typeface="Times New Roman" panose="02020603050405020304" pitchFamily="18" charset="0"/>
                <a:ea typeface="Calibri" panose="020F0502020204030204" pitchFamily="34" charset="0"/>
                <a:cs typeface="Times New Roman" panose="02020603050405020304" pitchFamily="18" charset="0"/>
              </a:rPr>
              <a:t>=636.75</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AutoShape 123"/>
          <p:cNvCxnSpPr>
            <a:cxnSpLocks noChangeShapeType="1"/>
          </p:cNvCxnSpPr>
          <p:nvPr/>
        </p:nvCxnSpPr>
        <p:spPr bwMode="auto">
          <a:xfrm flipH="1">
            <a:off x="3556000" y="2305162"/>
            <a:ext cx="285750" cy="3270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2" name="AutoShape 124"/>
          <p:cNvCxnSpPr>
            <a:cxnSpLocks noChangeShapeType="1"/>
          </p:cNvCxnSpPr>
          <p:nvPr/>
        </p:nvCxnSpPr>
        <p:spPr bwMode="auto">
          <a:xfrm>
            <a:off x="4651375" y="2305162"/>
            <a:ext cx="371475" cy="3746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3" name="Text Box 126"/>
          <p:cNvSpPr txBox="1">
            <a:spLocks noChangeArrowheads="1"/>
          </p:cNvSpPr>
          <p:nvPr/>
        </p:nvSpPr>
        <p:spPr bwMode="auto">
          <a:xfrm>
            <a:off x="3706813" y="2516300"/>
            <a:ext cx="504825"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b="1">
                <a:latin typeface="Calibri" panose="020F0502020204030204" pitchFamily="34" charset="0"/>
                <a:ea typeface="Calibri" panose="020F0502020204030204" pitchFamily="34" charset="0"/>
                <a:cs typeface="Times New Roman" panose="02020603050405020304" pitchFamily="18" charset="0"/>
              </a:rPr>
              <a:t>M=2</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 Box 127"/>
          <p:cNvSpPr txBox="1">
            <a:spLocks noChangeArrowheads="1"/>
          </p:cNvSpPr>
          <p:nvPr/>
        </p:nvSpPr>
        <p:spPr bwMode="auto">
          <a:xfrm>
            <a:off x="4378325" y="2500425"/>
            <a:ext cx="44767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b="1">
                <a:latin typeface="Calibri" panose="020F0502020204030204" pitchFamily="34" charset="0"/>
                <a:ea typeface="Calibri" panose="020F0502020204030204" pitchFamily="34" charset="0"/>
                <a:cs typeface="Times New Roman" panose="02020603050405020304" pitchFamily="18" charset="0"/>
              </a:rPr>
              <a:t>M=2</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rPr>
              <a:t>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AutoShape 119"/>
          <p:cNvCxnSpPr>
            <a:cxnSpLocks noChangeShapeType="1"/>
          </p:cNvCxnSpPr>
          <p:nvPr/>
        </p:nvCxnSpPr>
        <p:spPr bwMode="auto">
          <a:xfrm>
            <a:off x="2755900" y="2905237"/>
            <a:ext cx="131445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6" name="Text Box 121"/>
          <p:cNvSpPr txBox="1">
            <a:spLocks noChangeArrowheads="1"/>
          </p:cNvSpPr>
          <p:nvPr/>
        </p:nvSpPr>
        <p:spPr bwMode="auto">
          <a:xfrm>
            <a:off x="3089275" y="2670287"/>
            <a:ext cx="6477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=301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122"/>
          <p:cNvSpPr txBox="1">
            <a:spLocks noChangeArrowheads="1"/>
          </p:cNvSpPr>
          <p:nvPr/>
        </p:nvSpPr>
        <p:spPr bwMode="auto">
          <a:xfrm>
            <a:off x="4841875" y="2667112"/>
            <a:ext cx="800100"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=335.75</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rPr>
              <a:t>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rPr>
              <a:t>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rPr>
              <a:t>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AutoShape 120"/>
          <p:cNvCxnSpPr>
            <a:cxnSpLocks noChangeShapeType="1"/>
          </p:cNvCxnSpPr>
          <p:nvPr/>
        </p:nvCxnSpPr>
        <p:spPr bwMode="auto">
          <a:xfrm>
            <a:off x="4176713" y="2903650"/>
            <a:ext cx="1701800" cy="158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graphicFrame>
        <p:nvGraphicFramePr>
          <p:cNvPr id="29" name="Table 28"/>
          <p:cNvGraphicFramePr>
            <a:graphicFrameLocks noGrp="1"/>
          </p:cNvGraphicFramePr>
          <p:nvPr>
            <p:extLst>
              <p:ext uri="{D42A27DB-BD31-4B8C-83A1-F6EECF244321}">
                <p14:modId xmlns:p14="http://schemas.microsoft.com/office/powerpoint/2010/main" xmlns="" val="2160361656"/>
              </p:ext>
            </p:extLst>
          </p:nvPr>
        </p:nvGraphicFramePr>
        <p:xfrm>
          <a:off x="2805113" y="3060812"/>
          <a:ext cx="1246186" cy="228600"/>
        </p:xfrm>
        <a:graphic>
          <a:graphicData uri="http://schemas.openxmlformats.org/drawingml/2006/table">
            <a:tbl>
              <a:tblPr firstRow="1" bandRow="1">
                <a:tableStyleId>{5C22544A-7EE6-4342-B048-85BDC9FD1C3A}</a:tableStyleId>
              </a:tblPr>
              <a:tblGrid>
                <a:gridCol w="311546"/>
                <a:gridCol w="233660"/>
                <a:gridCol w="233660"/>
                <a:gridCol w="233660"/>
                <a:gridCol w="233660"/>
              </a:tblGrid>
              <a:tr h="228600">
                <a:tc>
                  <a:txBody>
                    <a:bodyPr/>
                    <a:lstStyle/>
                    <a:p>
                      <a:r>
                        <a:rPr lang="en-US" sz="800" b="0" dirty="0" smtClean="0">
                          <a:solidFill>
                            <a:schemeClr val="tx1"/>
                          </a:solidFill>
                          <a:latin typeface="Times New Roman" pitchFamily="18" charset="0"/>
                          <a:cs typeface="Times New Roman" pitchFamily="18" charset="0"/>
                        </a:rPr>
                        <a:t>1</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3</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2</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4</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5</a:t>
                      </a:r>
                      <a:endParaRPr lang="ms-MY" sz="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xmlns="" val="1438585972"/>
              </p:ext>
            </p:extLst>
          </p:nvPr>
        </p:nvGraphicFramePr>
        <p:xfrm>
          <a:off x="4203700" y="3060812"/>
          <a:ext cx="1627189" cy="228600"/>
        </p:xfrm>
        <a:graphic>
          <a:graphicData uri="http://schemas.openxmlformats.org/drawingml/2006/table">
            <a:tbl>
              <a:tblPr firstRow="1" bandRow="1">
                <a:tableStyleId>{5C22544A-7EE6-4342-B048-85BDC9FD1C3A}</a:tableStyleId>
              </a:tblPr>
              <a:tblGrid>
                <a:gridCol w="208268"/>
                <a:gridCol w="208268"/>
                <a:gridCol w="208268"/>
                <a:gridCol w="263137"/>
                <a:gridCol w="342189"/>
                <a:gridCol w="397059"/>
              </a:tblGrid>
              <a:tr h="228600">
                <a:tc>
                  <a:txBody>
                    <a:bodyPr/>
                    <a:lstStyle/>
                    <a:p>
                      <a:r>
                        <a:rPr lang="en-US" sz="800" b="0" dirty="0" smtClean="0">
                          <a:solidFill>
                            <a:schemeClr val="tx1"/>
                          </a:solidFill>
                          <a:latin typeface="Times New Roman" pitchFamily="18" charset="0"/>
                          <a:cs typeface="Times New Roman" pitchFamily="18" charset="0"/>
                        </a:rPr>
                        <a:t>6</a:t>
                      </a:r>
                      <a:endParaRPr lang="ms-MY" sz="800" b="0" dirty="0">
                        <a:solidFill>
                          <a:schemeClr val="tx1"/>
                        </a:solidFill>
                        <a:latin typeface="Times New Roman" pitchFamily="18" charset="0"/>
                        <a:cs typeface="Times New Roman" pitchFamily="18" charset="0"/>
                      </a:endParaRPr>
                    </a:p>
                  </a:txBody>
                  <a:tcPr marL="91434" marR="91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7</a:t>
                      </a:r>
                      <a:endParaRPr lang="ms-MY" sz="800" b="0" dirty="0">
                        <a:solidFill>
                          <a:schemeClr val="tx1"/>
                        </a:solidFill>
                        <a:latin typeface="Times New Roman" pitchFamily="18" charset="0"/>
                        <a:cs typeface="Times New Roman" pitchFamily="18" charset="0"/>
                      </a:endParaRPr>
                    </a:p>
                  </a:txBody>
                  <a:tcPr marL="91434" marR="91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9</a:t>
                      </a:r>
                      <a:endParaRPr lang="ms-MY" sz="800" b="0" dirty="0">
                        <a:solidFill>
                          <a:schemeClr val="tx1"/>
                        </a:solidFill>
                        <a:latin typeface="Times New Roman" pitchFamily="18" charset="0"/>
                        <a:cs typeface="Times New Roman" pitchFamily="18" charset="0"/>
                      </a:endParaRPr>
                    </a:p>
                  </a:txBody>
                  <a:tcPr marL="91434" marR="91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8</a:t>
                      </a:r>
                      <a:endParaRPr lang="ms-MY" sz="800" b="0" dirty="0">
                        <a:solidFill>
                          <a:schemeClr val="tx1"/>
                        </a:solidFill>
                        <a:latin typeface="Times New Roman" pitchFamily="18" charset="0"/>
                        <a:cs typeface="Times New Roman" pitchFamily="18" charset="0"/>
                      </a:endParaRPr>
                    </a:p>
                  </a:txBody>
                  <a:tcPr marL="91434" marR="91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10</a:t>
                      </a:r>
                      <a:endParaRPr lang="ms-MY" sz="800" b="0" dirty="0">
                        <a:solidFill>
                          <a:schemeClr val="tx1"/>
                        </a:solidFill>
                        <a:latin typeface="Times New Roman" pitchFamily="18" charset="0"/>
                        <a:cs typeface="Times New Roman" pitchFamily="18" charset="0"/>
                      </a:endParaRPr>
                    </a:p>
                  </a:txBody>
                  <a:tcPr marL="91434" marR="91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11</a:t>
                      </a:r>
                      <a:endParaRPr lang="ms-MY" sz="800" b="0" dirty="0">
                        <a:solidFill>
                          <a:schemeClr val="tx1"/>
                        </a:solidFill>
                        <a:latin typeface="Times New Roman" pitchFamily="18" charset="0"/>
                        <a:cs typeface="Times New Roman" pitchFamily="18" charset="0"/>
                      </a:endParaRPr>
                    </a:p>
                  </a:txBody>
                  <a:tcPr marL="91434" marR="91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1" name="AutoShape 125"/>
          <p:cNvCxnSpPr>
            <a:cxnSpLocks noChangeShapeType="1"/>
          </p:cNvCxnSpPr>
          <p:nvPr/>
        </p:nvCxnSpPr>
        <p:spPr bwMode="auto">
          <a:xfrm flipH="1">
            <a:off x="3190875" y="3478325"/>
            <a:ext cx="246063" cy="4683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2" name="AutoShape 128"/>
          <p:cNvCxnSpPr>
            <a:cxnSpLocks noChangeShapeType="1"/>
          </p:cNvCxnSpPr>
          <p:nvPr/>
        </p:nvCxnSpPr>
        <p:spPr bwMode="auto">
          <a:xfrm flipH="1">
            <a:off x="4968875" y="3478325"/>
            <a:ext cx="241300" cy="5191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3" name="AutoShape 129"/>
          <p:cNvCxnSpPr>
            <a:cxnSpLocks noChangeShapeType="1"/>
          </p:cNvCxnSpPr>
          <p:nvPr/>
        </p:nvCxnSpPr>
        <p:spPr bwMode="auto">
          <a:xfrm>
            <a:off x="3733800" y="3459275"/>
            <a:ext cx="204788" cy="4683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4" name="AutoShape 130"/>
          <p:cNvCxnSpPr>
            <a:cxnSpLocks noChangeShapeType="1"/>
          </p:cNvCxnSpPr>
          <p:nvPr/>
        </p:nvCxnSpPr>
        <p:spPr bwMode="auto">
          <a:xfrm>
            <a:off x="5394325" y="3491025"/>
            <a:ext cx="247650" cy="4699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35" name="Text Box 135"/>
          <p:cNvSpPr txBox="1">
            <a:spLocks noChangeArrowheads="1"/>
          </p:cNvSpPr>
          <p:nvPr/>
        </p:nvSpPr>
        <p:spPr bwMode="auto">
          <a:xfrm>
            <a:off x="2782888" y="3587862"/>
            <a:ext cx="503237"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b="1">
                <a:latin typeface="Calibri" panose="020F0502020204030204" pitchFamily="34" charset="0"/>
                <a:ea typeface="Calibri" panose="020F0502020204030204" pitchFamily="34" charset="0"/>
                <a:cs typeface="Times New Roman" panose="02020603050405020304" pitchFamily="18" charset="0"/>
              </a:rPr>
              <a:t>M=1</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 Box 136"/>
          <p:cNvSpPr txBox="1">
            <a:spLocks noChangeArrowheads="1"/>
          </p:cNvSpPr>
          <p:nvPr/>
        </p:nvSpPr>
        <p:spPr bwMode="auto">
          <a:xfrm>
            <a:off x="3938588" y="3597387"/>
            <a:ext cx="5048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b="1">
                <a:latin typeface="Calibri" panose="020F0502020204030204" pitchFamily="34" charset="0"/>
                <a:ea typeface="Calibri" panose="020F0502020204030204" pitchFamily="34" charset="0"/>
                <a:cs typeface="Times New Roman" panose="02020603050405020304" pitchFamily="18" charset="0"/>
              </a:rPr>
              <a:t>M=1</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 Box 137"/>
          <p:cNvSpPr txBox="1">
            <a:spLocks noChangeArrowheads="1"/>
          </p:cNvSpPr>
          <p:nvPr/>
        </p:nvSpPr>
        <p:spPr bwMode="auto">
          <a:xfrm>
            <a:off x="4633913" y="3587862"/>
            <a:ext cx="476250"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b="1">
                <a:latin typeface="Calibri" panose="020F0502020204030204" pitchFamily="34" charset="0"/>
                <a:ea typeface="Calibri" panose="020F0502020204030204" pitchFamily="34" charset="0"/>
                <a:cs typeface="Times New Roman" panose="02020603050405020304" pitchFamily="18" charset="0"/>
              </a:rPr>
              <a:t>M=1</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138"/>
          <p:cNvSpPr txBox="1">
            <a:spLocks noChangeArrowheads="1"/>
          </p:cNvSpPr>
          <p:nvPr/>
        </p:nvSpPr>
        <p:spPr bwMode="auto">
          <a:xfrm>
            <a:off x="5672138" y="3576750"/>
            <a:ext cx="4667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b="1">
                <a:latin typeface="Calibri" panose="020F0502020204030204" pitchFamily="34" charset="0"/>
                <a:ea typeface="Calibri" panose="020F0502020204030204" pitchFamily="34" charset="0"/>
                <a:cs typeface="Times New Roman" panose="02020603050405020304" pitchFamily="18" charset="0"/>
              </a:rPr>
              <a:t>M=1</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cxnSp>
        <p:nvCxnSpPr>
          <p:cNvPr id="39" name="AutoShape 132"/>
          <p:cNvCxnSpPr>
            <a:cxnSpLocks noChangeShapeType="1"/>
          </p:cNvCxnSpPr>
          <p:nvPr/>
        </p:nvCxnSpPr>
        <p:spPr bwMode="auto">
          <a:xfrm flipV="1">
            <a:off x="2659063" y="4351450"/>
            <a:ext cx="541337"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40" name="AutoShape 133"/>
          <p:cNvCxnSpPr>
            <a:cxnSpLocks noChangeShapeType="1"/>
          </p:cNvCxnSpPr>
          <p:nvPr/>
        </p:nvCxnSpPr>
        <p:spPr bwMode="auto">
          <a:xfrm>
            <a:off x="3313113" y="4351450"/>
            <a:ext cx="703262" cy="476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41" name="AutoShape 134"/>
          <p:cNvCxnSpPr>
            <a:cxnSpLocks noChangeShapeType="1"/>
          </p:cNvCxnSpPr>
          <p:nvPr/>
        </p:nvCxnSpPr>
        <p:spPr bwMode="auto">
          <a:xfrm>
            <a:off x="4113213" y="4341925"/>
            <a:ext cx="57785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42" name="Text Box 140"/>
          <p:cNvSpPr txBox="1">
            <a:spLocks noChangeArrowheads="1"/>
          </p:cNvSpPr>
          <p:nvPr/>
        </p:nvSpPr>
        <p:spPr bwMode="auto">
          <a:xfrm>
            <a:off x="3313113" y="3957750"/>
            <a:ext cx="800100" cy="26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=121.75</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43" name="Text Box 141"/>
          <p:cNvSpPr txBox="1">
            <a:spLocks noChangeArrowheads="1"/>
          </p:cNvSpPr>
          <p:nvPr/>
        </p:nvSpPr>
        <p:spPr bwMode="auto">
          <a:xfrm>
            <a:off x="2593975" y="3932350"/>
            <a:ext cx="860425"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=187.75</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44" name="Text Box 142"/>
          <p:cNvSpPr txBox="1">
            <a:spLocks noChangeArrowheads="1"/>
          </p:cNvSpPr>
          <p:nvPr/>
        </p:nvSpPr>
        <p:spPr bwMode="auto">
          <a:xfrm>
            <a:off x="4083050" y="3978387"/>
            <a:ext cx="846138"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=121.75</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45" name="Text Box 142"/>
          <p:cNvSpPr txBox="1">
            <a:spLocks noChangeArrowheads="1"/>
          </p:cNvSpPr>
          <p:nvPr/>
        </p:nvSpPr>
        <p:spPr bwMode="auto">
          <a:xfrm>
            <a:off x="4997450" y="3978387"/>
            <a:ext cx="84455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=214</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6" name="Table 45"/>
          <p:cNvGraphicFramePr>
            <a:graphicFrameLocks noGrp="1"/>
          </p:cNvGraphicFramePr>
          <p:nvPr>
            <p:extLst>
              <p:ext uri="{D42A27DB-BD31-4B8C-83A1-F6EECF244321}">
                <p14:modId xmlns:p14="http://schemas.microsoft.com/office/powerpoint/2010/main" xmlns="" val="1109788965"/>
              </p:ext>
            </p:extLst>
          </p:nvPr>
        </p:nvGraphicFramePr>
        <p:xfrm>
          <a:off x="2646363" y="4495912"/>
          <a:ext cx="544512" cy="228600"/>
        </p:xfrm>
        <a:graphic>
          <a:graphicData uri="http://schemas.openxmlformats.org/drawingml/2006/table">
            <a:tbl>
              <a:tblPr firstRow="1" bandRow="1">
                <a:tableStyleId>{5C22544A-7EE6-4342-B048-85BDC9FD1C3A}</a:tableStyleId>
              </a:tblPr>
              <a:tblGrid>
                <a:gridCol w="311149"/>
                <a:gridCol w="233363"/>
              </a:tblGrid>
              <a:tr h="228600">
                <a:tc>
                  <a:txBody>
                    <a:bodyPr/>
                    <a:lstStyle/>
                    <a:p>
                      <a:r>
                        <a:rPr lang="en-US" sz="800" b="0" dirty="0" smtClean="0">
                          <a:solidFill>
                            <a:schemeClr val="tx1"/>
                          </a:solidFill>
                          <a:latin typeface="Times New Roman" pitchFamily="18" charset="0"/>
                          <a:cs typeface="Times New Roman" pitchFamily="18" charset="0"/>
                        </a:rPr>
                        <a:t>1</a:t>
                      </a:r>
                      <a:endParaRPr lang="ms-MY" sz="800" b="0" dirty="0">
                        <a:solidFill>
                          <a:schemeClr val="tx1"/>
                        </a:solidFill>
                        <a:latin typeface="Times New Roman" pitchFamily="18" charset="0"/>
                        <a:cs typeface="Times New Roman" pitchFamily="18" charset="0"/>
                      </a:endParaRPr>
                    </a:p>
                  </a:txBody>
                  <a:tcPr marL="91324" marR="91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3</a:t>
                      </a:r>
                      <a:endParaRPr lang="ms-MY" sz="800" b="0" dirty="0">
                        <a:solidFill>
                          <a:schemeClr val="tx1"/>
                        </a:solidFill>
                        <a:latin typeface="Times New Roman" pitchFamily="18" charset="0"/>
                        <a:cs typeface="Times New Roman" pitchFamily="18" charset="0"/>
                      </a:endParaRPr>
                    </a:p>
                  </a:txBody>
                  <a:tcPr marL="91324" marR="91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xmlns="" val="1801383153"/>
              </p:ext>
            </p:extLst>
          </p:nvPr>
        </p:nvGraphicFramePr>
        <p:xfrm>
          <a:off x="3348038" y="4502262"/>
          <a:ext cx="701676" cy="228600"/>
        </p:xfrm>
        <a:graphic>
          <a:graphicData uri="http://schemas.openxmlformats.org/drawingml/2006/table">
            <a:tbl>
              <a:tblPr firstRow="1" bandRow="1">
                <a:tableStyleId>{5C22544A-7EE6-4342-B048-85BDC9FD1C3A}</a:tableStyleId>
              </a:tblPr>
              <a:tblGrid>
                <a:gridCol w="233892"/>
                <a:gridCol w="233892"/>
                <a:gridCol w="233892"/>
              </a:tblGrid>
              <a:tr h="228600">
                <a:tc>
                  <a:txBody>
                    <a:bodyPr/>
                    <a:lstStyle/>
                    <a:p>
                      <a:r>
                        <a:rPr lang="en-US" sz="800" b="0" dirty="0" smtClean="0">
                          <a:solidFill>
                            <a:schemeClr val="tx1"/>
                          </a:solidFill>
                          <a:latin typeface="Times New Roman" pitchFamily="18" charset="0"/>
                          <a:cs typeface="Times New Roman" pitchFamily="18" charset="0"/>
                        </a:rPr>
                        <a:t>2</a:t>
                      </a:r>
                      <a:endParaRPr lang="ms-MY" sz="800" b="0" dirty="0">
                        <a:solidFill>
                          <a:schemeClr val="tx1"/>
                        </a:solidFill>
                        <a:latin typeface="Times New Roman" pitchFamily="18" charset="0"/>
                        <a:cs typeface="Times New Roman" pitchFamily="18" charset="0"/>
                      </a:endParaRPr>
                    </a:p>
                  </a:txBody>
                  <a:tcPr marL="91531" marR="915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4</a:t>
                      </a:r>
                      <a:endParaRPr lang="ms-MY" sz="800" b="0" dirty="0">
                        <a:solidFill>
                          <a:schemeClr val="tx1"/>
                        </a:solidFill>
                        <a:latin typeface="Times New Roman" pitchFamily="18" charset="0"/>
                        <a:cs typeface="Times New Roman" pitchFamily="18" charset="0"/>
                      </a:endParaRPr>
                    </a:p>
                  </a:txBody>
                  <a:tcPr marL="91531" marR="915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5</a:t>
                      </a:r>
                      <a:endParaRPr lang="ms-MY" sz="800" b="0" dirty="0">
                        <a:solidFill>
                          <a:schemeClr val="tx1"/>
                        </a:solidFill>
                        <a:latin typeface="Times New Roman" pitchFamily="18" charset="0"/>
                        <a:cs typeface="Times New Roman" pitchFamily="18" charset="0"/>
                      </a:endParaRPr>
                    </a:p>
                  </a:txBody>
                  <a:tcPr marL="91531" marR="915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xmlns="" val="2067884009"/>
              </p:ext>
            </p:extLst>
          </p:nvPr>
        </p:nvGraphicFramePr>
        <p:xfrm>
          <a:off x="4148138" y="4502262"/>
          <a:ext cx="542926" cy="228600"/>
        </p:xfrm>
        <a:graphic>
          <a:graphicData uri="http://schemas.openxmlformats.org/drawingml/2006/table">
            <a:tbl>
              <a:tblPr firstRow="1" bandRow="1">
                <a:tableStyleId>{5C22544A-7EE6-4342-B048-85BDC9FD1C3A}</a:tableStyleId>
              </a:tblPr>
              <a:tblGrid>
                <a:gridCol w="271463"/>
                <a:gridCol w="271463"/>
              </a:tblGrid>
              <a:tr h="228600">
                <a:tc>
                  <a:txBody>
                    <a:bodyPr/>
                    <a:lstStyle/>
                    <a:p>
                      <a:r>
                        <a:rPr lang="en-US" sz="800" b="0" dirty="0" smtClean="0">
                          <a:solidFill>
                            <a:schemeClr val="tx1"/>
                          </a:solidFill>
                          <a:latin typeface="Times New Roman" pitchFamily="18" charset="0"/>
                          <a:cs typeface="Times New Roman" pitchFamily="18" charset="0"/>
                        </a:rPr>
                        <a:t>6</a:t>
                      </a:r>
                      <a:endParaRPr lang="ms-MY" sz="800" b="0" dirty="0">
                        <a:solidFill>
                          <a:schemeClr val="tx1"/>
                        </a:solidFill>
                        <a:latin typeface="Times New Roman" pitchFamily="18" charset="0"/>
                        <a:cs typeface="Times New Roman" pitchFamily="18" charset="0"/>
                      </a:endParaRPr>
                    </a:p>
                  </a:txBody>
                  <a:tcPr marL="91306" marR="913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7</a:t>
                      </a:r>
                      <a:endParaRPr lang="ms-MY" sz="800" b="0" dirty="0">
                        <a:solidFill>
                          <a:schemeClr val="tx1"/>
                        </a:solidFill>
                        <a:latin typeface="Times New Roman" pitchFamily="18" charset="0"/>
                        <a:cs typeface="Times New Roman" pitchFamily="18" charset="0"/>
                      </a:endParaRPr>
                    </a:p>
                  </a:txBody>
                  <a:tcPr marL="91306" marR="913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xmlns="" val="547089291"/>
              </p:ext>
            </p:extLst>
          </p:nvPr>
        </p:nvGraphicFramePr>
        <p:xfrm>
          <a:off x="4745038" y="4507025"/>
          <a:ext cx="1233487" cy="239712"/>
        </p:xfrm>
        <a:graphic>
          <a:graphicData uri="http://schemas.openxmlformats.org/drawingml/2006/table">
            <a:tbl>
              <a:tblPr firstRow="1" bandRow="1">
                <a:tableStyleId>{5C22544A-7EE6-4342-B048-85BDC9FD1C3A}</a:tableStyleId>
              </a:tblPr>
              <a:tblGrid>
                <a:gridCol w="321549"/>
                <a:gridCol w="321549"/>
                <a:gridCol w="300154"/>
                <a:gridCol w="290235"/>
              </a:tblGrid>
              <a:tr h="239712">
                <a:tc>
                  <a:txBody>
                    <a:bodyPr/>
                    <a:lstStyle/>
                    <a:p>
                      <a:r>
                        <a:rPr lang="en-US" sz="800" b="0" dirty="0" smtClean="0">
                          <a:solidFill>
                            <a:schemeClr val="tx1"/>
                          </a:solidFill>
                          <a:latin typeface="Times New Roman" pitchFamily="18" charset="0"/>
                          <a:cs typeface="Times New Roman" pitchFamily="18" charset="0"/>
                        </a:rPr>
                        <a:t>9</a:t>
                      </a:r>
                      <a:endParaRPr lang="ms-MY" sz="800" b="0" dirty="0">
                        <a:solidFill>
                          <a:schemeClr val="tx1"/>
                        </a:solidFill>
                        <a:latin typeface="Times New Roman" pitchFamily="18" charset="0"/>
                        <a:cs typeface="Times New Roman" pitchFamily="18" charset="0"/>
                      </a:endParaRPr>
                    </a:p>
                  </a:txBody>
                  <a:tcPr marL="91469" marR="9146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8</a:t>
                      </a:r>
                      <a:endParaRPr lang="ms-MY" sz="800" b="0" dirty="0">
                        <a:solidFill>
                          <a:schemeClr val="tx1"/>
                        </a:solidFill>
                        <a:latin typeface="Times New Roman" pitchFamily="18" charset="0"/>
                        <a:cs typeface="Times New Roman" pitchFamily="18" charset="0"/>
                      </a:endParaRPr>
                    </a:p>
                  </a:txBody>
                  <a:tcPr marL="91469" marR="9146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10</a:t>
                      </a:r>
                      <a:endParaRPr lang="ms-MY" sz="800" b="0" dirty="0">
                        <a:solidFill>
                          <a:schemeClr val="tx1"/>
                        </a:solidFill>
                        <a:latin typeface="Times New Roman" pitchFamily="18" charset="0"/>
                        <a:cs typeface="Times New Roman" pitchFamily="18" charset="0"/>
                      </a:endParaRPr>
                    </a:p>
                  </a:txBody>
                  <a:tcPr marL="91469" marR="9146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11</a:t>
                      </a:r>
                      <a:endParaRPr lang="ms-MY" sz="800" b="0" dirty="0">
                        <a:solidFill>
                          <a:schemeClr val="tx1"/>
                        </a:solidFill>
                        <a:latin typeface="Times New Roman" pitchFamily="18" charset="0"/>
                        <a:cs typeface="Times New Roman" pitchFamily="18" charset="0"/>
                      </a:endParaRPr>
                    </a:p>
                  </a:txBody>
                  <a:tcPr marL="91469" marR="9146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0" name="AutoShape 134"/>
          <p:cNvCxnSpPr>
            <a:cxnSpLocks noChangeShapeType="1"/>
          </p:cNvCxnSpPr>
          <p:nvPr/>
        </p:nvCxnSpPr>
        <p:spPr bwMode="auto">
          <a:xfrm>
            <a:off x="4756150" y="4351450"/>
            <a:ext cx="1292225"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graphicFrame>
        <p:nvGraphicFramePr>
          <p:cNvPr id="51" name="Table 50"/>
          <p:cNvGraphicFramePr>
            <a:graphicFrameLocks noGrp="1"/>
          </p:cNvGraphicFramePr>
          <p:nvPr>
            <p:extLst>
              <p:ext uri="{D42A27DB-BD31-4B8C-83A1-F6EECF244321}">
                <p14:modId xmlns:p14="http://schemas.microsoft.com/office/powerpoint/2010/main" xmlns="" val="936672852"/>
              </p:ext>
            </p:extLst>
          </p:nvPr>
        </p:nvGraphicFramePr>
        <p:xfrm>
          <a:off x="2659063" y="5092812"/>
          <a:ext cx="544512" cy="228600"/>
        </p:xfrm>
        <a:graphic>
          <a:graphicData uri="http://schemas.openxmlformats.org/drawingml/2006/table">
            <a:tbl>
              <a:tblPr firstRow="1" bandRow="1">
                <a:tableStyleId>{5C22544A-7EE6-4342-B048-85BDC9FD1C3A}</a:tableStyleId>
              </a:tblPr>
              <a:tblGrid>
                <a:gridCol w="311149"/>
                <a:gridCol w="233363"/>
              </a:tblGrid>
              <a:tr h="228600">
                <a:tc>
                  <a:txBody>
                    <a:bodyPr/>
                    <a:lstStyle/>
                    <a:p>
                      <a:r>
                        <a:rPr lang="en-US" sz="800" b="0" dirty="0" smtClean="0">
                          <a:solidFill>
                            <a:schemeClr val="tx1"/>
                          </a:solidFill>
                          <a:latin typeface="Times New Roman" pitchFamily="18" charset="0"/>
                          <a:cs typeface="Times New Roman" pitchFamily="18" charset="0"/>
                        </a:rPr>
                        <a:t>1</a:t>
                      </a:r>
                      <a:endParaRPr lang="ms-MY" sz="800" b="0" dirty="0">
                        <a:solidFill>
                          <a:schemeClr val="tx1"/>
                        </a:solidFill>
                        <a:latin typeface="Times New Roman" pitchFamily="18" charset="0"/>
                        <a:cs typeface="Times New Roman" pitchFamily="18" charset="0"/>
                      </a:endParaRPr>
                    </a:p>
                  </a:txBody>
                  <a:tcPr marL="91324" marR="91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3</a:t>
                      </a:r>
                      <a:endParaRPr lang="ms-MY" sz="800" b="0" dirty="0">
                        <a:solidFill>
                          <a:schemeClr val="tx1"/>
                        </a:solidFill>
                        <a:latin typeface="Times New Roman" pitchFamily="18" charset="0"/>
                        <a:cs typeface="Times New Roman" pitchFamily="18" charset="0"/>
                      </a:endParaRPr>
                    </a:p>
                  </a:txBody>
                  <a:tcPr marL="91324" marR="91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xmlns="" val="1276247265"/>
              </p:ext>
            </p:extLst>
          </p:nvPr>
        </p:nvGraphicFramePr>
        <p:xfrm>
          <a:off x="3309938" y="5088050"/>
          <a:ext cx="701676" cy="228600"/>
        </p:xfrm>
        <a:graphic>
          <a:graphicData uri="http://schemas.openxmlformats.org/drawingml/2006/table">
            <a:tbl>
              <a:tblPr firstRow="1" bandRow="1">
                <a:tableStyleId>{5C22544A-7EE6-4342-B048-85BDC9FD1C3A}</a:tableStyleId>
              </a:tblPr>
              <a:tblGrid>
                <a:gridCol w="233892"/>
                <a:gridCol w="233892"/>
                <a:gridCol w="233892"/>
              </a:tblGrid>
              <a:tr h="228600">
                <a:tc>
                  <a:txBody>
                    <a:bodyPr/>
                    <a:lstStyle/>
                    <a:p>
                      <a:r>
                        <a:rPr lang="en-US" sz="800" b="0" dirty="0" smtClean="0">
                          <a:solidFill>
                            <a:schemeClr val="tx1"/>
                          </a:solidFill>
                          <a:latin typeface="Times New Roman" pitchFamily="18" charset="0"/>
                          <a:cs typeface="Times New Roman" pitchFamily="18" charset="0"/>
                        </a:rPr>
                        <a:t>2</a:t>
                      </a:r>
                      <a:endParaRPr lang="ms-MY" sz="800" b="0" dirty="0">
                        <a:solidFill>
                          <a:schemeClr val="tx1"/>
                        </a:solidFill>
                        <a:latin typeface="Times New Roman" pitchFamily="18" charset="0"/>
                        <a:cs typeface="Times New Roman" pitchFamily="18" charset="0"/>
                      </a:endParaRPr>
                    </a:p>
                  </a:txBody>
                  <a:tcPr marL="91531" marR="915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4</a:t>
                      </a:r>
                      <a:endParaRPr lang="ms-MY" sz="800" b="0" dirty="0">
                        <a:solidFill>
                          <a:schemeClr val="tx1"/>
                        </a:solidFill>
                        <a:latin typeface="Times New Roman" pitchFamily="18" charset="0"/>
                        <a:cs typeface="Times New Roman" pitchFamily="18" charset="0"/>
                      </a:endParaRPr>
                    </a:p>
                  </a:txBody>
                  <a:tcPr marL="91531" marR="915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5</a:t>
                      </a:r>
                      <a:endParaRPr lang="ms-MY" sz="800" b="0" dirty="0">
                        <a:solidFill>
                          <a:schemeClr val="tx1"/>
                        </a:solidFill>
                        <a:latin typeface="Times New Roman" pitchFamily="18" charset="0"/>
                        <a:cs typeface="Times New Roman" pitchFamily="18" charset="0"/>
                      </a:endParaRPr>
                    </a:p>
                  </a:txBody>
                  <a:tcPr marL="91531" marR="915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xmlns="" val="1502645707"/>
              </p:ext>
            </p:extLst>
          </p:nvPr>
        </p:nvGraphicFramePr>
        <p:xfrm>
          <a:off x="4133850" y="5081700"/>
          <a:ext cx="542926" cy="228600"/>
        </p:xfrm>
        <a:graphic>
          <a:graphicData uri="http://schemas.openxmlformats.org/drawingml/2006/table">
            <a:tbl>
              <a:tblPr firstRow="1" bandRow="1">
                <a:tableStyleId>{5C22544A-7EE6-4342-B048-85BDC9FD1C3A}</a:tableStyleId>
              </a:tblPr>
              <a:tblGrid>
                <a:gridCol w="271463"/>
                <a:gridCol w="271463"/>
              </a:tblGrid>
              <a:tr h="228600">
                <a:tc>
                  <a:txBody>
                    <a:bodyPr/>
                    <a:lstStyle/>
                    <a:p>
                      <a:r>
                        <a:rPr lang="en-US" sz="800" b="0" dirty="0" smtClean="0">
                          <a:solidFill>
                            <a:schemeClr val="tx1"/>
                          </a:solidFill>
                          <a:latin typeface="Times New Roman" pitchFamily="18" charset="0"/>
                          <a:cs typeface="Times New Roman" pitchFamily="18" charset="0"/>
                        </a:rPr>
                        <a:t>6</a:t>
                      </a:r>
                      <a:endParaRPr lang="ms-MY" sz="800" b="0" dirty="0">
                        <a:solidFill>
                          <a:schemeClr val="tx1"/>
                        </a:solidFill>
                        <a:latin typeface="Times New Roman" pitchFamily="18" charset="0"/>
                        <a:cs typeface="Times New Roman" pitchFamily="18" charset="0"/>
                      </a:endParaRPr>
                    </a:p>
                  </a:txBody>
                  <a:tcPr marL="91306" marR="913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7</a:t>
                      </a:r>
                      <a:endParaRPr lang="ms-MY" sz="800" b="0" dirty="0">
                        <a:solidFill>
                          <a:schemeClr val="tx1"/>
                        </a:solidFill>
                        <a:latin typeface="Times New Roman" pitchFamily="18" charset="0"/>
                        <a:cs typeface="Times New Roman" pitchFamily="18" charset="0"/>
                      </a:endParaRPr>
                    </a:p>
                  </a:txBody>
                  <a:tcPr marL="91306" marR="913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xmlns="" val="3246253376"/>
              </p:ext>
            </p:extLst>
          </p:nvPr>
        </p:nvGraphicFramePr>
        <p:xfrm>
          <a:off x="4762500" y="5081700"/>
          <a:ext cx="1185864" cy="242887"/>
        </p:xfrm>
        <a:graphic>
          <a:graphicData uri="http://schemas.openxmlformats.org/drawingml/2006/table">
            <a:tbl>
              <a:tblPr firstRow="1" bandRow="1">
                <a:tableStyleId>{5C22544A-7EE6-4342-B048-85BDC9FD1C3A}</a:tableStyleId>
              </a:tblPr>
              <a:tblGrid>
                <a:gridCol w="271880"/>
                <a:gridCol w="271880"/>
                <a:gridCol w="349234"/>
                <a:gridCol w="292870"/>
              </a:tblGrid>
              <a:tr h="242887">
                <a:tc>
                  <a:txBody>
                    <a:bodyPr/>
                    <a:lstStyle/>
                    <a:p>
                      <a:r>
                        <a:rPr lang="en-US" sz="800" b="0" dirty="0" smtClean="0">
                          <a:solidFill>
                            <a:schemeClr val="tx1"/>
                          </a:solidFill>
                          <a:latin typeface="Times New Roman" pitchFamily="18" charset="0"/>
                          <a:cs typeface="Times New Roman" pitchFamily="18" charset="0"/>
                        </a:rPr>
                        <a:t>9</a:t>
                      </a:r>
                      <a:endParaRPr lang="ms-MY" sz="800" b="0" dirty="0">
                        <a:solidFill>
                          <a:schemeClr val="tx1"/>
                        </a:solidFill>
                        <a:latin typeface="Times New Roman" pitchFamily="18" charset="0"/>
                        <a:cs typeface="Times New Roman" pitchFamily="18" charset="0"/>
                      </a:endParaRPr>
                    </a:p>
                  </a:txBody>
                  <a:tcPr marL="91410" marR="91410" marT="45541" marB="45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8</a:t>
                      </a:r>
                      <a:endParaRPr lang="ms-MY" sz="800" b="0" dirty="0">
                        <a:solidFill>
                          <a:schemeClr val="tx1"/>
                        </a:solidFill>
                        <a:latin typeface="Times New Roman" pitchFamily="18" charset="0"/>
                        <a:cs typeface="Times New Roman" pitchFamily="18" charset="0"/>
                      </a:endParaRPr>
                    </a:p>
                  </a:txBody>
                  <a:tcPr marL="91410" marR="91410" marT="45541" marB="45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10</a:t>
                      </a:r>
                      <a:endParaRPr lang="ms-MY" sz="800" b="0" dirty="0">
                        <a:solidFill>
                          <a:schemeClr val="tx1"/>
                        </a:solidFill>
                        <a:latin typeface="Times New Roman" pitchFamily="18" charset="0"/>
                        <a:cs typeface="Times New Roman" pitchFamily="18" charset="0"/>
                      </a:endParaRPr>
                    </a:p>
                  </a:txBody>
                  <a:tcPr marL="91410" marR="91410" marT="45541" marB="45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dirty="0" smtClean="0">
                          <a:solidFill>
                            <a:schemeClr val="tx1"/>
                          </a:solidFill>
                          <a:latin typeface="Times New Roman" pitchFamily="18" charset="0"/>
                          <a:cs typeface="Times New Roman" pitchFamily="18" charset="0"/>
                        </a:rPr>
                        <a:t>11</a:t>
                      </a:r>
                      <a:endParaRPr lang="ms-MY" sz="800" b="0" dirty="0">
                        <a:solidFill>
                          <a:schemeClr val="tx1"/>
                        </a:solidFill>
                        <a:latin typeface="Times New Roman" pitchFamily="18" charset="0"/>
                        <a:cs typeface="Times New Roman" pitchFamily="18" charset="0"/>
                      </a:endParaRPr>
                    </a:p>
                  </a:txBody>
                  <a:tcPr marL="91410" marR="91410" marT="45541" marB="45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5" name="Text Box 147"/>
          <p:cNvSpPr txBox="1">
            <a:spLocks noChangeArrowheads="1"/>
          </p:cNvSpPr>
          <p:nvPr/>
        </p:nvSpPr>
        <p:spPr bwMode="auto">
          <a:xfrm>
            <a:off x="2676525" y="5667487"/>
            <a:ext cx="727075"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rPr>
              <a:t>T=89 r=3</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 Box 148"/>
          <p:cNvSpPr txBox="1">
            <a:spLocks noChangeArrowheads="1"/>
          </p:cNvSpPr>
          <p:nvPr/>
        </p:nvSpPr>
        <p:spPr bwMode="auto">
          <a:xfrm>
            <a:off x="3436938" y="5646850"/>
            <a:ext cx="766762"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rPr>
              <a:t>T=107,r=4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57" name="Text Box 149"/>
          <p:cNvSpPr txBox="1">
            <a:spLocks noChangeArrowheads="1"/>
          </p:cNvSpPr>
          <p:nvPr/>
        </p:nvSpPr>
        <p:spPr bwMode="auto">
          <a:xfrm>
            <a:off x="4167188" y="5667487"/>
            <a:ext cx="800100"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rPr>
              <a:t>T=116 ,r=2</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58" name="Text Box 139"/>
          <p:cNvSpPr txBox="1">
            <a:spLocks noChangeArrowheads="1"/>
          </p:cNvSpPr>
          <p:nvPr/>
        </p:nvSpPr>
        <p:spPr bwMode="auto">
          <a:xfrm>
            <a:off x="4953000" y="5681775"/>
            <a:ext cx="995363" cy="26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rPr>
              <a:t>T=199,r=3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cxnSp>
        <p:nvCxnSpPr>
          <p:cNvPr id="59" name="AutoShape 143"/>
          <p:cNvCxnSpPr>
            <a:cxnSpLocks noChangeShapeType="1"/>
          </p:cNvCxnSpPr>
          <p:nvPr/>
        </p:nvCxnSpPr>
        <p:spPr bwMode="auto">
          <a:xfrm flipV="1">
            <a:off x="2659063" y="5575412"/>
            <a:ext cx="4953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60" name="AutoShape 144"/>
          <p:cNvCxnSpPr>
            <a:cxnSpLocks noChangeShapeType="1"/>
          </p:cNvCxnSpPr>
          <p:nvPr/>
        </p:nvCxnSpPr>
        <p:spPr bwMode="auto">
          <a:xfrm>
            <a:off x="3302000" y="5580175"/>
            <a:ext cx="78105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61" name="AutoShape 145"/>
          <p:cNvCxnSpPr>
            <a:cxnSpLocks noChangeShapeType="1"/>
          </p:cNvCxnSpPr>
          <p:nvPr/>
        </p:nvCxnSpPr>
        <p:spPr bwMode="auto">
          <a:xfrm>
            <a:off x="4191000" y="5581762"/>
            <a:ext cx="558800" cy="158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62" name="AutoShape 146"/>
          <p:cNvCxnSpPr>
            <a:cxnSpLocks noChangeShapeType="1"/>
          </p:cNvCxnSpPr>
          <p:nvPr/>
        </p:nvCxnSpPr>
        <p:spPr bwMode="auto">
          <a:xfrm flipV="1">
            <a:off x="4752975" y="5581762"/>
            <a:ext cx="1201738" cy="158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63" name="Straight Arrow Connector 62"/>
          <p:cNvCxnSpPr/>
          <p:nvPr/>
        </p:nvCxnSpPr>
        <p:spPr>
          <a:xfrm flipV="1">
            <a:off x="3124200" y="1308212"/>
            <a:ext cx="1066800"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aphicFrame>
        <p:nvGraphicFramePr>
          <p:cNvPr id="64" name="Table 63"/>
          <p:cNvGraphicFramePr>
            <a:graphicFrameLocks noGrp="1"/>
          </p:cNvGraphicFramePr>
          <p:nvPr>
            <p:extLst>
              <p:ext uri="{D42A27DB-BD31-4B8C-83A1-F6EECF244321}">
                <p14:modId xmlns:p14="http://schemas.microsoft.com/office/powerpoint/2010/main" xmlns="" val="2613651516"/>
              </p:ext>
            </p:extLst>
          </p:nvPr>
        </p:nvGraphicFramePr>
        <p:xfrm>
          <a:off x="2133600" y="927212"/>
          <a:ext cx="4724397" cy="335132"/>
        </p:xfrm>
        <a:graphic>
          <a:graphicData uri="http://schemas.openxmlformats.org/drawingml/2006/table">
            <a:tbl>
              <a:tblPr firstRow="1" bandRow="1">
                <a:tableStyleId>{5C22544A-7EE6-4342-B048-85BDC9FD1C3A}</a:tableStyleId>
              </a:tblPr>
              <a:tblGrid>
                <a:gridCol w="503565"/>
                <a:gridCol w="377675"/>
                <a:gridCol w="377675"/>
                <a:gridCol w="377675"/>
                <a:gridCol w="377675"/>
                <a:gridCol w="377675"/>
                <a:gridCol w="377675"/>
                <a:gridCol w="377675"/>
                <a:gridCol w="377675"/>
                <a:gridCol w="513632"/>
                <a:gridCol w="685800"/>
              </a:tblGrid>
              <a:tr h="334963">
                <a:tc>
                  <a:txBody>
                    <a:bodyPr/>
                    <a:lstStyle/>
                    <a:p>
                      <a:pPr lvl="0"/>
                      <a:r>
                        <a:rPr lang="en-US" sz="1600" b="0" dirty="0" smtClean="0">
                          <a:solidFill>
                            <a:schemeClr val="tx1"/>
                          </a:solidFill>
                          <a:latin typeface="Times New Roman" pitchFamily="18" charset="0"/>
                          <a:cs typeface="Times New Roman" pitchFamily="18" charset="0"/>
                        </a:rPr>
                        <a:t>1</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3</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2</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4</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5</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6</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7</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9</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8</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10</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11</a:t>
                      </a:r>
                      <a:endParaRPr lang="ms-MY" sz="1600" b="0" dirty="0">
                        <a:solidFill>
                          <a:schemeClr val="tx1"/>
                        </a:solidFill>
                        <a:latin typeface="Times New Roman" pitchFamily="18" charset="0"/>
                        <a:cs typeface="Times New Roman" pitchFamily="18" charset="0"/>
                      </a:endParaRPr>
                    </a:p>
                  </a:txBody>
                  <a:tcPr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xmlns="" val="4156228661"/>
              </p:ext>
            </p:extLst>
          </p:nvPr>
        </p:nvGraphicFramePr>
        <p:xfrm>
          <a:off x="1752600" y="2771252"/>
          <a:ext cx="533400" cy="365760"/>
        </p:xfrm>
        <a:graphic>
          <a:graphicData uri="http://schemas.openxmlformats.org/drawingml/2006/table">
            <a:tbl>
              <a:tblPr firstRow="1" bandRow="1">
                <a:tableStyleId>{5C22544A-7EE6-4342-B048-85BDC9FD1C3A}</a:tableStyleId>
              </a:tblPr>
              <a:tblGrid>
                <a:gridCol w="533400"/>
              </a:tblGrid>
              <a:tr h="167640">
                <a:tc>
                  <a:txBody>
                    <a:bodyPr/>
                    <a:lstStyle/>
                    <a:p>
                      <a:r>
                        <a:rPr lang="en-US" b="0" baseline="0" dirty="0" smtClean="0">
                          <a:ln w="3175">
                            <a:solidFill>
                              <a:schemeClr val="tx1"/>
                            </a:solidFill>
                          </a:ln>
                          <a:solidFill>
                            <a:schemeClr val="tx1"/>
                          </a:solidFill>
                          <a:latin typeface="Times New Roman" pitchFamily="18" charset="0"/>
                          <a:cs typeface="Times New Roman" pitchFamily="18" charset="0"/>
                        </a:rPr>
                        <a:t>  1</a:t>
                      </a:r>
                      <a:endParaRPr lang="en-US" b="0" dirty="0">
                        <a:ln w="3175">
                          <a:solidFill>
                            <a:schemeClr val="tx1"/>
                          </a:solidFill>
                        </a:ln>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xmlns="" val="2225337424"/>
              </p:ext>
            </p:extLst>
          </p:nvPr>
        </p:nvGraphicFramePr>
        <p:xfrm>
          <a:off x="4191000" y="2756012"/>
          <a:ext cx="4221166" cy="335132"/>
        </p:xfrm>
        <a:graphic>
          <a:graphicData uri="http://schemas.openxmlformats.org/drawingml/2006/table">
            <a:tbl>
              <a:tblPr firstRow="1" bandRow="1">
                <a:tableStyleId>{5C22544A-7EE6-4342-B048-85BDC9FD1C3A}</a:tableStyleId>
              </a:tblPr>
              <a:tblGrid>
                <a:gridCol w="377705"/>
                <a:gridCol w="377705"/>
                <a:gridCol w="377705"/>
                <a:gridCol w="377705"/>
                <a:gridCol w="377705"/>
                <a:gridCol w="377705"/>
                <a:gridCol w="377705"/>
                <a:gridCol w="377705"/>
                <a:gridCol w="513672"/>
                <a:gridCol w="685854"/>
              </a:tblGrid>
              <a:tr h="334963">
                <a:tc>
                  <a:txBody>
                    <a:bodyPr/>
                    <a:lstStyle/>
                    <a:p>
                      <a:pPr lvl="0"/>
                      <a:r>
                        <a:rPr lang="en-US" sz="1600" b="0" dirty="0" smtClean="0">
                          <a:solidFill>
                            <a:schemeClr val="tx1"/>
                          </a:solidFill>
                          <a:latin typeface="Times New Roman" pitchFamily="18" charset="0"/>
                          <a:cs typeface="Times New Roman" pitchFamily="18" charset="0"/>
                        </a:rPr>
                        <a:t>3</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2</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4</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5</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6</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7</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9</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8</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10</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11</a:t>
                      </a:r>
                      <a:endParaRPr lang="ms-MY" sz="1600" b="0" dirty="0">
                        <a:solidFill>
                          <a:schemeClr val="tx1"/>
                        </a:solidFill>
                        <a:latin typeface="Times New Roman" pitchFamily="18" charset="0"/>
                        <a:cs typeface="Times New Roman" pitchFamily="18" charset="0"/>
                      </a:endParaRPr>
                    </a:p>
                  </a:txBody>
                  <a:tcPr marL="91447" marR="91447"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7" name="TextBox 66"/>
          <p:cNvSpPr txBox="1"/>
          <p:nvPr/>
        </p:nvSpPr>
        <p:spPr>
          <a:xfrm>
            <a:off x="914400" y="1689212"/>
            <a:ext cx="1219200" cy="3698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en-US" dirty="0"/>
              <a:t>Position 1</a:t>
            </a:r>
          </a:p>
        </p:txBody>
      </p:sp>
      <p:cxnSp>
        <p:nvCxnSpPr>
          <p:cNvPr id="68" name="Straight Arrow Connector 67"/>
          <p:cNvCxnSpPr/>
          <p:nvPr/>
        </p:nvCxnSpPr>
        <p:spPr>
          <a:xfrm flipV="1">
            <a:off x="2209800" y="1308212"/>
            <a:ext cx="4572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9" name="AutoShape 119"/>
          <p:cNvCxnSpPr>
            <a:cxnSpLocks noChangeShapeType="1"/>
          </p:cNvCxnSpPr>
          <p:nvPr/>
        </p:nvCxnSpPr>
        <p:spPr bwMode="auto">
          <a:xfrm>
            <a:off x="4191000" y="2603612"/>
            <a:ext cx="41910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70" name="AutoShape 119"/>
          <p:cNvCxnSpPr>
            <a:cxnSpLocks noChangeShapeType="1"/>
          </p:cNvCxnSpPr>
          <p:nvPr/>
        </p:nvCxnSpPr>
        <p:spPr bwMode="auto">
          <a:xfrm>
            <a:off x="1600200" y="2679812"/>
            <a:ext cx="9144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71" name="Text Box 121"/>
          <p:cNvSpPr txBox="1">
            <a:spLocks noChangeArrowheads="1"/>
          </p:cNvSpPr>
          <p:nvPr/>
        </p:nvSpPr>
        <p:spPr bwMode="auto">
          <a:xfrm>
            <a:off x="1676400" y="2340087"/>
            <a:ext cx="6477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=54.5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72" name="Text Box 121"/>
          <p:cNvSpPr txBox="1">
            <a:spLocks noChangeArrowheads="1"/>
          </p:cNvSpPr>
          <p:nvPr/>
        </p:nvSpPr>
        <p:spPr bwMode="auto">
          <a:xfrm>
            <a:off x="6242050" y="2222612"/>
            <a:ext cx="8382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=582.5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73" name="TextBox 72"/>
          <p:cNvSpPr txBox="1">
            <a:spLocks noChangeArrowheads="1"/>
          </p:cNvSpPr>
          <p:nvPr/>
        </p:nvSpPr>
        <p:spPr bwMode="auto">
          <a:xfrm>
            <a:off x="2438400" y="3975212"/>
            <a:ext cx="32004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TR ratio:</a:t>
            </a:r>
          </a:p>
          <a:p>
            <a:endParaRPr lang="en-US" altLang="en-US"/>
          </a:p>
          <a:p>
            <a:r>
              <a:rPr lang="en-US" altLang="en-US"/>
              <a:t>  54.5÷582.5= 0.09 ≠ H/Q</a:t>
            </a:r>
          </a:p>
        </p:txBody>
      </p:sp>
      <p:sp>
        <p:nvSpPr>
          <p:cNvPr id="74" name="TextBox 73"/>
          <p:cNvSpPr txBox="1"/>
          <p:nvPr/>
        </p:nvSpPr>
        <p:spPr>
          <a:xfrm>
            <a:off x="914400" y="1689212"/>
            <a:ext cx="1219200" cy="3698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en-US" dirty="0"/>
              <a:t>Position 2</a:t>
            </a:r>
          </a:p>
        </p:txBody>
      </p:sp>
      <p:cxnSp>
        <p:nvCxnSpPr>
          <p:cNvPr id="75" name="Straight Arrow Connector 74"/>
          <p:cNvCxnSpPr/>
          <p:nvPr/>
        </p:nvCxnSpPr>
        <p:spPr>
          <a:xfrm flipV="1">
            <a:off x="2209800" y="1308212"/>
            <a:ext cx="7620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aphicFrame>
        <p:nvGraphicFramePr>
          <p:cNvPr id="76" name="Table 75"/>
          <p:cNvGraphicFramePr>
            <a:graphicFrameLocks noGrp="1"/>
          </p:cNvGraphicFramePr>
          <p:nvPr>
            <p:extLst>
              <p:ext uri="{D42A27DB-BD31-4B8C-83A1-F6EECF244321}">
                <p14:modId xmlns:p14="http://schemas.microsoft.com/office/powerpoint/2010/main" xmlns="" val="2574863329"/>
              </p:ext>
            </p:extLst>
          </p:nvPr>
        </p:nvGraphicFramePr>
        <p:xfrm>
          <a:off x="1557338" y="2802050"/>
          <a:ext cx="881062" cy="335130"/>
        </p:xfrm>
        <a:graphic>
          <a:graphicData uri="http://schemas.openxmlformats.org/drawingml/2006/table">
            <a:tbl>
              <a:tblPr firstRow="1" bandRow="1">
                <a:tableStyleId>{5C22544A-7EE6-4342-B048-85BDC9FD1C3A}</a:tableStyleId>
              </a:tblPr>
              <a:tblGrid>
                <a:gridCol w="503463"/>
                <a:gridCol w="377599"/>
              </a:tblGrid>
              <a:tr h="334962">
                <a:tc>
                  <a:txBody>
                    <a:bodyPr/>
                    <a:lstStyle/>
                    <a:p>
                      <a:pPr lvl="0"/>
                      <a:r>
                        <a:rPr lang="en-US" sz="1600" b="0" dirty="0" smtClean="0">
                          <a:solidFill>
                            <a:schemeClr val="tx1"/>
                          </a:solidFill>
                          <a:latin typeface="Times New Roman" pitchFamily="18" charset="0"/>
                          <a:cs typeface="Times New Roman" pitchFamily="18" charset="0"/>
                        </a:rPr>
                        <a:t>1</a:t>
                      </a:r>
                      <a:endParaRPr lang="ms-MY" sz="1600" b="0" dirty="0">
                        <a:solidFill>
                          <a:schemeClr val="tx1"/>
                        </a:solidFill>
                        <a:latin typeface="Times New Roman" pitchFamily="18" charset="0"/>
                        <a:cs typeface="Times New Roman" pitchFamily="18" charset="0"/>
                      </a:endParaRPr>
                    </a:p>
                  </a:txBody>
                  <a:tcPr marL="91422" marR="91422" marT="45645" marB="45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3</a:t>
                      </a:r>
                      <a:endParaRPr lang="ms-MY" sz="1600" b="0" dirty="0">
                        <a:solidFill>
                          <a:schemeClr val="tx1"/>
                        </a:solidFill>
                        <a:latin typeface="Times New Roman" pitchFamily="18" charset="0"/>
                        <a:cs typeface="Times New Roman" pitchFamily="18" charset="0"/>
                      </a:endParaRPr>
                    </a:p>
                  </a:txBody>
                  <a:tcPr marL="91422" marR="91422" marT="45645" marB="45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xmlns="" val="1996598178"/>
              </p:ext>
            </p:extLst>
          </p:nvPr>
        </p:nvGraphicFramePr>
        <p:xfrm>
          <a:off x="4191000" y="2756012"/>
          <a:ext cx="3843339" cy="335132"/>
        </p:xfrm>
        <a:graphic>
          <a:graphicData uri="http://schemas.openxmlformats.org/drawingml/2006/table">
            <a:tbl>
              <a:tblPr firstRow="1" bandRow="1">
                <a:tableStyleId>{5C22544A-7EE6-4342-B048-85BDC9FD1C3A}</a:tableStyleId>
              </a:tblPr>
              <a:tblGrid>
                <a:gridCol w="377693"/>
                <a:gridCol w="377693"/>
                <a:gridCol w="377693"/>
                <a:gridCol w="377693"/>
                <a:gridCol w="377693"/>
                <a:gridCol w="377693"/>
                <a:gridCol w="377693"/>
                <a:gridCol w="513656"/>
                <a:gridCol w="685832"/>
              </a:tblGrid>
              <a:tr h="334963">
                <a:tc>
                  <a:txBody>
                    <a:bodyPr/>
                    <a:lstStyle/>
                    <a:p>
                      <a:pPr lvl="0"/>
                      <a:r>
                        <a:rPr lang="en-US" sz="1600" b="0" dirty="0" smtClean="0">
                          <a:solidFill>
                            <a:schemeClr val="tx1"/>
                          </a:solidFill>
                          <a:latin typeface="Times New Roman" pitchFamily="18" charset="0"/>
                          <a:cs typeface="Times New Roman" pitchFamily="18" charset="0"/>
                        </a:rPr>
                        <a:t>2</a:t>
                      </a:r>
                      <a:endParaRPr lang="ms-MY" sz="1600" b="0" dirty="0">
                        <a:solidFill>
                          <a:schemeClr val="tx1"/>
                        </a:solidFill>
                        <a:latin typeface="Times New Roman" pitchFamily="18" charset="0"/>
                        <a:cs typeface="Times New Roman" pitchFamily="18" charset="0"/>
                      </a:endParaRPr>
                    </a:p>
                  </a:txBody>
                  <a:tcPr marL="91444" marR="91444"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4</a:t>
                      </a:r>
                      <a:endParaRPr lang="ms-MY" sz="1600" b="0" dirty="0">
                        <a:solidFill>
                          <a:schemeClr val="tx1"/>
                        </a:solidFill>
                        <a:latin typeface="Times New Roman" pitchFamily="18" charset="0"/>
                        <a:cs typeface="Times New Roman" pitchFamily="18" charset="0"/>
                      </a:endParaRPr>
                    </a:p>
                  </a:txBody>
                  <a:tcPr marL="91444" marR="91444"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5</a:t>
                      </a:r>
                      <a:endParaRPr lang="ms-MY" sz="1600" b="0" dirty="0">
                        <a:solidFill>
                          <a:schemeClr val="tx1"/>
                        </a:solidFill>
                        <a:latin typeface="Times New Roman" pitchFamily="18" charset="0"/>
                        <a:cs typeface="Times New Roman" pitchFamily="18" charset="0"/>
                      </a:endParaRPr>
                    </a:p>
                  </a:txBody>
                  <a:tcPr marL="91444" marR="91444"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6</a:t>
                      </a:r>
                      <a:endParaRPr lang="ms-MY" sz="1600" b="0" dirty="0">
                        <a:solidFill>
                          <a:schemeClr val="tx1"/>
                        </a:solidFill>
                        <a:latin typeface="Times New Roman" pitchFamily="18" charset="0"/>
                        <a:cs typeface="Times New Roman" pitchFamily="18" charset="0"/>
                      </a:endParaRPr>
                    </a:p>
                  </a:txBody>
                  <a:tcPr marL="91444" marR="91444"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7</a:t>
                      </a:r>
                      <a:endParaRPr lang="ms-MY" sz="1600" b="0" dirty="0">
                        <a:solidFill>
                          <a:schemeClr val="tx1"/>
                        </a:solidFill>
                        <a:latin typeface="Times New Roman" pitchFamily="18" charset="0"/>
                        <a:cs typeface="Times New Roman" pitchFamily="18" charset="0"/>
                      </a:endParaRPr>
                    </a:p>
                  </a:txBody>
                  <a:tcPr marL="91444" marR="91444"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9</a:t>
                      </a:r>
                      <a:endParaRPr lang="ms-MY" sz="1600" b="0" dirty="0">
                        <a:solidFill>
                          <a:schemeClr val="tx1"/>
                        </a:solidFill>
                        <a:latin typeface="Times New Roman" pitchFamily="18" charset="0"/>
                        <a:cs typeface="Times New Roman" pitchFamily="18" charset="0"/>
                      </a:endParaRPr>
                    </a:p>
                  </a:txBody>
                  <a:tcPr marL="91444" marR="91444"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8</a:t>
                      </a:r>
                      <a:endParaRPr lang="ms-MY" sz="1600" b="0" dirty="0">
                        <a:solidFill>
                          <a:schemeClr val="tx1"/>
                        </a:solidFill>
                        <a:latin typeface="Times New Roman" pitchFamily="18" charset="0"/>
                        <a:cs typeface="Times New Roman" pitchFamily="18" charset="0"/>
                      </a:endParaRPr>
                    </a:p>
                  </a:txBody>
                  <a:tcPr marL="91444" marR="91444"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10</a:t>
                      </a:r>
                      <a:endParaRPr lang="ms-MY" sz="1600" b="0" dirty="0">
                        <a:solidFill>
                          <a:schemeClr val="tx1"/>
                        </a:solidFill>
                        <a:latin typeface="Times New Roman" pitchFamily="18" charset="0"/>
                        <a:cs typeface="Times New Roman" pitchFamily="18" charset="0"/>
                      </a:endParaRPr>
                    </a:p>
                  </a:txBody>
                  <a:tcPr marL="91444" marR="91444"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11</a:t>
                      </a:r>
                      <a:endParaRPr lang="ms-MY" sz="1600" b="0" dirty="0">
                        <a:solidFill>
                          <a:schemeClr val="tx1"/>
                        </a:solidFill>
                        <a:latin typeface="Times New Roman" pitchFamily="18" charset="0"/>
                        <a:cs typeface="Times New Roman" pitchFamily="18" charset="0"/>
                      </a:endParaRPr>
                    </a:p>
                  </a:txBody>
                  <a:tcPr marL="91444" marR="91444"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8" name="AutoShape 119"/>
          <p:cNvCxnSpPr>
            <a:cxnSpLocks noChangeShapeType="1"/>
          </p:cNvCxnSpPr>
          <p:nvPr/>
        </p:nvCxnSpPr>
        <p:spPr bwMode="auto">
          <a:xfrm>
            <a:off x="4191000" y="2603612"/>
            <a:ext cx="38100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79" name="AutoShape 119"/>
          <p:cNvCxnSpPr>
            <a:cxnSpLocks noChangeShapeType="1"/>
          </p:cNvCxnSpPr>
          <p:nvPr/>
        </p:nvCxnSpPr>
        <p:spPr bwMode="auto">
          <a:xfrm>
            <a:off x="1524000" y="2679812"/>
            <a:ext cx="9906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80" name="Text Box 121"/>
          <p:cNvSpPr txBox="1">
            <a:spLocks noChangeArrowheads="1"/>
          </p:cNvSpPr>
          <p:nvPr/>
        </p:nvSpPr>
        <p:spPr bwMode="auto">
          <a:xfrm>
            <a:off x="6223000" y="2222612"/>
            <a:ext cx="8382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=523.75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81" name="Text Box 121"/>
          <p:cNvSpPr txBox="1">
            <a:spLocks noChangeArrowheads="1"/>
          </p:cNvSpPr>
          <p:nvPr/>
        </p:nvSpPr>
        <p:spPr bwMode="auto">
          <a:xfrm>
            <a:off x="1600200" y="2298812"/>
            <a:ext cx="838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=113.25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82" name="TextBox 81"/>
          <p:cNvSpPr txBox="1">
            <a:spLocks noChangeArrowheads="1"/>
          </p:cNvSpPr>
          <p:nvPr/>
        </p:nvSpPr>
        <p:spPr bwMode="auto">
          <a:xfrm>
            <a:off x="2438400" y="3965687"/>
            <a:ext cx="32004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TR ratio:</a:t>
            </a:r>
          </a:p>
          <a:p>
            <a:endParaRPr lang="en-US" altLang="en-US"/>
          </a:p>
          <a:p>
            <a:r>
              <a:rPr lang="en-US" altLang="en-US"/>
              <a:t>  113.25÷523.75= 0.22 ≠ H/Q</a:t>
            </a:r>
          </a:p>
        </p:txBody>
      </p:sp>
      <p:sp>
        <p:nvSpPr>
          <p:cNvPr id="83" name="TextBox 82"/>
          <p:cNvSpPr txBox="1"/>
          <p:nvPr/>
        </p:nvSpPr>
        <p:spPr>
          <a:xfrm>
            <a:off x="2514600" y="1841612"/>
            <a:ext cx="1219200" cy="3698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en-US" dirty="0"/>
              <a:t>Position 5</a:t>
            </a:r>
          </a:p>
        </p:txBody>
      </p:sp>
      <p:graphicFrame>
        <p:nvGraphicFramePr>
          <p:cNvPr id="84" name="Table 83"/>
          <p:cNvGraphicFramePr>
            <a:graphicFrameLocks noGrp="1"/>
          </p:cNvGraphicFramePr>
          <p:nvPr>
            <p:extLst>
              <p:ext uri="{D42A27DB-BD31-4B8C-83A1-F6EECF244321}">
                <p14:modId xmlns:p14="http://schemas.microsoft.com/office/powerpoint/2010/main" xmlns="" val="3963075932"/>
              </p:ext>
            </p:extLst>
          </p:nvPr>
        </p:nvGraphicFramePr>
        <p:xfrm>
          <a:off x="1066800" y="2802050"/>
          <a:ext cx="2014537" cy="335130"/>
        </p:xfrm>
        <a:graphic>
          <a:graphicData uri="http://schemas.openxmlformats.org/drawingml/2006/table">
            <a:tbl>
              <a:tblPr firstRow="1" bandRow="1">
                <a:tableStyleId>{5C22544A-7EE6-4342-B048-85BDC9FD1C3A}</a:tableStyleId>
              </a:tblPr>
              <a:tblGrid>
                <a:gridCol w="503633"/>
                <a:gridCol w="377726"/>
                <a:gridCol w="377726"/>
                <a:gridCol w="377726"/>
                <a:gridCol w="377726"/>
              </a:tblGrid>
              <a:tr h="334962">
                <a:tc>
                  <a:txBody>
                    <a:bodyPr/>
                    <a:lstStyle/>
                    <a:p>
                      <a:pPr lvl="0"/>
                      <a:r>
                        <a:rPr lang="en-US" sz="1600" b="0" dirty="0" smtClean="0">
                          <a:solidFill>
                            <a:schemeClr val="tx1"/>
                          </a:solidFill>
                          <a:latin typeface="Times New Roman" pitchFamily="18" charset="0"/>
                          <a:cs typeface="Times New Roman" pitchFamily="18" charset="0"/>
                        </a:rPr>
                        <a:t>1</a:t>
                      </a:r>
                      <a:endParaRPr lang="ms-MY" sz="1600" b="0" dirty="0">
                        <a:solidFill>
                          <a:schemeClr val="tx1"/>
                        </a:solidFill>
                        <a:latin typeface="Times New Roman" pitchFamily="18" charset="0"/>
                        <a:cs typeface="Times New Roman" pitchFamily="18" charset="0"/>
                      </a:endParaRPr>
                    </a:p>
                  </a:txBody>
                  <a:tcPr marL="91452" marR="91452" marT="45645" marB="45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3</a:t>
                      </a:r>
                      <a:endParaRPr lang="ms-MY" sz="1600" b="0" dirty="0">
                        <a:solidFill>
                          <a:schemeClr val="tx1"/>
                        </a:solidFill>
                        <a:latin typeface="Times New Roman" pitchFamily="18" charset="0"/>
                        <a:cs typeface="Times New Roman" pitchFamily="18" charset="0"/>
                      </a:endParaRPr>
                    </a:p>
                  </a:txBody>
                  <a:tcPr marL="91452" marR="91452" marT="45645" marB="45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2</a:t>
                      </a:r>
                      <a:endParaRPr lang="ms-MY" sz="1600" b="0" dirty="0">
                        <a:solidFill>
                          <a:schemeClr val="tx1"/>
                        </a:solidFill>
                        <a:latin typeface="Times New Roman" pitchFamily="18" charset="0"/>
                        <a:cs typeface="Times New Roman" pitchFamily="18" charset="0"/>
                      </a:endParaRPr>
                    </a:p>
                  </a:txBody>
                  <a:tcPr marL="91452" marR="91452" marT="45645" marB="45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4</a:t>
                      </a:r>
                      <a:endParaRPr lang="ms-MY" sz="1600" b="0" dirty="0">
                        <a:solidFill>
                          <a:schemeClr val="tx1"/>
                        </a:solidFill>
                        <a:latin typeface="Times New Roman" pitchFamily="18" charset="0"/>
                        <a:cs typeface="Times New Roman" pitchFamily="18" charset="0"/>
                      </a:endParaRPr>
                    </a:p>
                  </a:txBody>
                  <a:tcPr marL="91452" marR="91452" marT="45645" marB="45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5</a:t>
                      </a:r>
                      <a:endParaRPr lang="ms-MY" sz="1600" b="0" dirty="0">
                        <a:solidFill>
                          <a:schemeClr val="tx1"/>
                        </a:solidFill>
                        <a:latin typeface="Times New Roman" pitchFamily="18" charset="0"/>
                        <a:cs typeface="Times New Roman" pitchFamily="18" charset="0"/>
                      </a:endParaRPr>
                    </a:p>
                  </a:txBody>
                  <a:tcPr marL="91452" marR="91452" marT="45645" marB="45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xmlns="" val="3243133555"/>
              </p:ext>
            </p:extLst>
          </p:nvPr>
        </p:nvGraphicFramePr>
        <p:xfrm>
          <a:off x="5319713" y="2756012"/>
          <a:ext cx="2709861" cy="335132"/>
        </p:xfrm>
        <a:graphic>
          <a:graphicData uri="http://schemas.openxmlformats.org/drawingml/2006/table">
            <a:tbl>
              <a:tblPr firstRow="1" bandRow="1">
                <a:tableStyleId>{5C22544A-7EE6-4342-B048-85BDC9FD1C3A}</a:tableStyleId>
              </a:tblPr>
              <a:tblGrid>
                <a:gridCol w="377637"/>
                <a:gridCol w="377637"/>
                <a:gridCol w="377637"/>
                <a:gridCol w="377637"/>
                <a:gridCol w="513581"/>
                <a:gridCol w="685732"/>
              </a:tblGrid>
              <a:tr h="334963">
                <a:tc>
                  <a:txBody>
                    <a:bodyPr/>
                    <a:lstStyle/>
                    <a:p>
                      <a:pPr lvl="0"/>
                      <a:r>
                        <a:rPr lang="en-US" sz="1600" b="0" dirty="0" smtClean="0">
                          <a:solidFill>
                            <a:schemeClr val="tx1"/>
                          </a:solidFill>
                          <a:latin typeface="Times New Roman" pitchFamily="18" charset="0"/>
                          <a:cs typeface="Times New Roman" pitchFamily="18" charset="0"/>
                        </a:rPr>
                        <a:t>6</a:t>
                      </a:r>
                      <a:endParaRPr lang="ms-MY" sz="1600" b="0" dirty="0">
                        <a:solidFill>
                          <a:schemeClr val="tx1"/>
                        </a:solidFill>
                        <a:latin typeface="Times New Roman" pitchFamily="18" charset="0"/>
                        <a:cs typeface="Times New Roman" pitchFamily="18" charset="0"/>
                      </a:endParaRPr>
                    </a:p>
                  </a:txBody>
                  <a:tcPr marL="91431" marR="91431"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7</a:t>
                      </a:r>
                      <a:endParaRPr lang="ms-MY" sz="1600" b="0" dirty="0">
                        <a:solidFill>
                          <a:schemeClr val="tx1"/>
                        </a:solidFill>
                        <a:latin typeface="Times New Roman" pitchFamily="18" charset="0"/>
                        <a:cs typeface="Times New Roman" pitchFamily="18" charset="0"/>
                      </a:endParaRPr>
                    </a:p>
                  </a:txBody>
                  <a:tcPr marL="91431" marR="91431"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9</a:t>
                      </a:r>
                      <a:endParaRPr lang="ms-MY" sz="1600" b="0" dirty="0">
                        <a:solidFill>
                          <a:schemeClr val="tx1"/>
                        </a:solidFill>
                        <a:latin typeface="Times New Roman" pitchFamily="18" charset="0"/>
                        <a:cs typeface="Times New Roman" pitchFamily="18" charset="0"/>
                      </a:endParaRPr>
                    </a:p>
                  </a:txBody>
                  <a:tcPr marL="91431" marR="91431"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8</a:t>
                      </a:r>
                      <a:endParaRPr lang="ms-MY" sz="1600" b="0" dirty="0">
                        <a:solidFill>
                          <a:schemeClr val="tx1"/>
                        </a:solidFill>
                        <a:latin typeface="Times New Roman" pitchFamily="18" charset="0"/>
                        <a:cs typeface="Times New Roman" pitchFamily="18" charset="0"/>
                      </a:endParaRPr>
                    </a:p>
                  </a:txBody>
                  <a:tcPr marL="91431" marR="91431"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10</a:t>
                      </a:r>
                      <a:endParaRPr lang="ms-MY" sz="1600" b="0" dirty="0">
                        <a:solidFill>
                          <a:schemeClr val="tx1"/>
                        </a:solidFill>
                        <a:latin typeface="Times New Roman" pitchFamily="18" charset="0"/>
                        <a:cs typeface="Times New Roman" pitchFamily="18" charset="0"/>
                      </a:endParaRPr>
                    </a:p>
                  </a:txBody>
                  <a:tcPr marL="91431" marR="91431"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600" b="0" dirty="0" smtClean="0">
                          <a:solidFill>
                            <a:schemeClr val="tx1"/>
                          </a:solidFill>
                          <a:latin typeface="Times New Roman" pitchFamily="18" charset="0"/>
                          <a:cs typeface="Times New Roman" pitchFamily="18" charset="0"/>
                        </a:rPr>
                        <a:t>11</a:t>
                      </a:r>
                      <a:endParaRPr lang="ms-MY" sz="1600" b="0" dirty="0">
                        <a:solidFill>
                          <a:schemeClr val="tx1"/>
                        </a:solidFill>
                        <a:latin typeface="Times New Roman" pitchFamily="18" charset="0"/>
                        <a:cs typeface="Times New Roman" pitchFamily="18" charset="0"/>
                      </a:endParaRPr>
                    </a:p>
                  </a:txBody>
                  <a:tcPr marL="91431" marR="91431" marT="45646" marB="456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6" name="Text Box 121"/>
          <p:cNvSpPr txBox="1">
            <a:spLocks noChangeArrowheads="1"/>
          </p:cNvSpPr>
          <p:nvPr/>
        </p:nvSpPr>
        <p:spPr bwMode="auto">
          <a:xfrm>
            <a:off x="1600200" y="2287700"/>
            <a:ext cx="838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=301</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sp>
        <p:nvSpPr>
          <p:cNvPr id="87" name="Text Box 121"/>
          <p:cNvSpPr txBox="1">
            <a:spLocks noChangeArrowheads="1"/>
          </p:cNvSpPr>
          <p:nvPr/>
        </p:nvSpPr>
        <p:spPr bwMode="auto">
          <a:xfrm>
            <a:off x="6234113" y="2222612"/>
            <a:ext cx="838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115000"/>
              </a:lnSpc>
              <a:spcAft>
                <a:spcPts val="1000"/>
              </a:spcAft>
            </a:pPr>
            <a:r>
              <a:rPr lang="en-MY" altLang="en-US" sz="110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MY" altLang="en-US" sz="1100">
                <a:latin typeface="Calibri" panose="020F0502020204030204" pitchFamily="34" charset="0"/>
                <a:ea typeface="Calibri" panose="020F0502020204030204" pitchFamily="34" charset="0"/>
                <a:cs typeface="Times New Roman" panose="02020603050405020304" pitchFamily="18" charset="0"/>
              </a:rPr>
              <a:t>=335.75	</a:t>
            </a:r>
            <a:endParaRPr lang="ms-MY" altLang="en-US" sz="1100">
              <a:latin typeface="Calibri" panose="020F0502020204030204" pitchFamily="34" charset="0"/>
              <a:ea typeface="Calibri" panose="020F0502020204030204" pitchFamily="34" charset="0"/>
              <a:cs typeface="Times New Roman" panose="02020603050405020304" pitchFamily="18" charset="0"/>
            </a:endParaRPr>
          </a:p>
        </p:txBody>
      </p:sp>
      <p:cxnSp>
        <p:nvCxnSpPr>
          <p:cNvPr id="88" name="AutoShape 119"/>
          <p:cNvCxnSpPr>
            <a:cxnSpLocks noChangeShapeType="1"/>
          </p:cNvCxnSpPr>
          <p:nvPr/>
        </p:nvCxnSpPr>
        <p:spPr bwMode="auto">
          <a:xfrm>
            <a:off x="5240338" y="2603612"/>
            <a:ext cx="27432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89" name="AutoShape 119"/>
          <p:cNvCxnSpPr>
            <a:cxnSpLocks noChangeShapeType="1"/>
          </p:cNvCxnSpPr>
          <p:nvPr/>
        </p:nvCxnSpPr>
        <p:spPr bwMode="auto">
          <a:xfrm>
            <a:off x="979488" y="2679812"/>
            <a:ext cx="22860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90" name="TextBox 89"/>
          <p:cNvSpPr txBox="1">
            <a:spLocks noChangeArrowheads="1"/>
          </p:cNvSpPr>
          <p:nvPr/>
        </p:nvSpPr>
        <p:spPr bwMode="auto">
          <a:xfrm>
            <a:off x="2438400" y="3965687"/>
            <a:ext cx="32004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TR ratio:</a:t>
            </a:r>
          </a:p>
          <a:p>
            <a:endParaRPr lang="en-US" altLang="en-US"/>
          </a:p>
          <a:p>
            <a:r>
              <a:rPr lang="en-US" altLang="en-US"/>
              <a:t>  301÷335.75= 0.9 ≈ H/Q</a:t>
            </a:r>
          </a:p>
        </p:txBody>
      </p:sp>
      <p:sp>
        <p:nvSpPr>
          <p:cNvPr id="91" name="TextBox 90"/>
          <p:cNvSpPr txBox="1">
            <a:spLocks noChangeArrowheads="1"/>
          </p:cNvSpPr>
          <p:nvPr/>
        </p:nvSpPr>
        <p:spPr bwMode="auto">
          <a:xfrm>
            <a:off x="7080251" y="4226135"/>
            <a:ext cx="1301750" cy="1692771"/>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2000" b="1" dirty="0" err="1" smtClean="0">
                <a:solidFill>
                  <a:srgbClr val="FF0000"/>
                </a:solidFill>
              </a:rPr>
              <a:t>N</a:t>
            </a:r>
            <a:r>
              <a:rPr lang="en-US" altLang="en-US" sz="2000" b="1" baseline="-25000" dirty="0" err="1" smtClean="0">
                <a:solidFill>
                  <a:srgbClr val="FF0000"/>
                </a:solidFill>
              </a:rPr>
              <a:t>st</a:t>
            </a:r>
            <a:r>
              <a:rPr lang="en-US" altLang="en-US" sz="2000" b="1" baseline="-25000" dirty="0" smtClean="0">
                <a:solidFill>
                  <a:srgbClr val="FF0000"/>
                </a:solidFill>
              </a:rPr>
              <a:t> </a:t>
            </a:r>
            <a:r>
              <a:rPr lang="en-US" altLang="en-US" sz="2000" b="1" dirty="0" smtClean="0">
                <a:solidFill>
                  <a:srgbClr val="FF0000"/>
                </a:solidFill>
              </a:rPr>
              <a:t>= 4</a:t>
            </a:r>
            <a:endParaRPr lang="en-US" altLang="en-US" sz="2000" b="1" dirty="0">
              <a:solidFill>
                <a:srgbClr val="FF0000"/>
              </a:solidFill>
            </a:endParaRPr>
          </a:p>
          <a:p>
            <a:r>
              <a:rPr lang="en-US" altLang="en-US" sz="2000" b="1" dirty="0" smtClean="0">
                <a:solidFill>
                  <a:srgbClr val="FF0000"/>
                </a:solidFill>
              </a:rPr>
              <a:t>M = </a:t>
            </a:r>
            <a:r>
              <a:rPr lang="en-US" altLang="en-US" sz="2000" b="1" dirty="0" err="1" smtClean="0">
                <a:solidFill>
                  <a:srgbClr val="FF0000"/>
                </a:solidFill>
              </a:rPr>
              <a:t>N</a:t>
            </a:r>
            <a:r>
              <a:rPr lang="en-US" altLang="en-US" sz="2000" b="1" baseline="-25000" dirty="0" err="1" smtClean="0">
                <a:solidFill>
                  <a:srgbClr val="FF0000"/>
                </a:solidFill>
              </a:rPr>
              <a:t>st</a:t>
            </a:r>
            <a:endParaRPr lang="en-US" altLang="en-US" sz="2000" b="1" baseline="-25000" dirty="0">
              <a:solidFill>
                <a:srgbClr val="FF0000"/>
              </a:solidFill>
            </a:endParaRPr>
          </a:p>
          <a:p>
            <a:r>
              <a:rPr lang="en-US" altLang="en-US" sz="2000" b="1" dirty="0" smtClean="0">
                <a:solidFill>
                  <a:srgbClr val="FF0000"/>
                </a:solidFill>
              </a:rPr>
              <a:t>H = M/2</a:t>
            </a:r>
            <a:endParaRPr lang="en-US" altLang="en-US" sz="2000" b="1" dirty="0">
              <a:solidFill>
                <a:srgbClr val="FF0000"/>
              </a:solidFill>
            </a:endParaRPr>
          </a:p>
          <a:p>
            <a:r>
              <a:rPr lang="en-US" altLang="en-US" sz="2000" b="1" dirty="0" smtClean="0">
                <a:solidFill>
                  <a:srgbClr val="FF0000"/>
                </a:solidFill>
              </a:rPr>
              <a:t>Q = M-H</a:t>
            </a:r>
            <a:endParaRPr lang="en-US" altLang="en-US" sz="2000" b="1" dirty="0">
              <a:solidFill>
                <a:srgbClr val="FF0000"/>
              </a:solidFill>
            </a:endParaRPr>
          </a:p>
          <a:p>
            <a:r>
              <a:rPr lang="en-US" altLang="en-US" sz="2400" b="1" dirty="0" smtClean="0">
                <a:solidFill>
                  <a:srgbClr val="FF0000"/>
                </a:solidFill>
                <a:latin typeface="+mj-lt"/>
                <a:cs typeface="Times New Roman" panose="02020603050405020304" pitchFamily="18" charset="0"/>
              </a:rPr>
              <a:t>H/Q = </a:t>
            </a:r>
            <a:r>
              <a:rPr lang="en-US" altLang="en-US" sz="2400" b="1" dirty="0">
                <a:solidFill>
                  <a:srgbClr val="FF0000"/>
                </a:solidFill>
                <a:latin typeface="+mj-lt"/>
                <a:cs typeface="Times New Roman" panose="02020603050405020304" pitchFamily="18" charset="0"/>
              </a:rPr>
              <a:t>1</a:t>
            </a:r>
          </a:p>
        </p:txBody>
      </p:sp>
    </p:spTree>
    <p:extLst>
      <p:ext uri="{BB962C8B-B14F-4D97-AF65-F5344CB8AC3E}">
        <p14:creationId xmlns:p14="http://schemas.microsoft.com/office/powerpoint/2010/main" xmlns="" val="28331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par>
                                <p:cTn id="8" presetID="55"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p:cTn id="10" dur="1000" fill="hold"/>
                                        <p:tgtEl>
                                          <p:spTgt spid="64"/>
                                        </p:tgtEl>
                                        <p:attrNameLst>
                                          <p:attrName>ppt_w</p:attrName>
                                        </p:attrNameLst>
                                      </p:cBhvr>
                                      <p:tavLst>
                                        <p:tav tm="0">
                                          <p:val>
                                            <p:strVal val="#ppt_w*0.70"/>
                                          </p:val>
                                        </p:tav>
                                        <p:tav tm="100000">
                                          <p:val>
                                            <p:strVal val="#ppt_w"/>
                                          </p:val>
                                        </p:tav>
                                      </p:tavLst>
                                    </p:anim>
                                    <p:anim calcmode="lin" valueType="num">
                                      <p:cBhvr>
                                        <p:cTn id="11" dur="1000" fill="hold"/>
                                        <p:tgtEl>
                                          <p:spTgt spid="64"/>
                                        </p:tgtEl>
                                        <p:attrNameLst>
                                          <p:attrName>ppt_h</p:attrName>
                                        </p:attrNameLst>
                                      </p:cBhvr>
                                      <p:tavLst>
                                        <p:tav tm="0">
                                          <p:val>
                                            <p:strVal val="#ppt_h"/>
                                          </p:val>
                                        </p:tav>
                                        <p:tav tm="100000">
                                          <p:val>
                                            <p:strVal val="#ppt_h"/>
                                          </p:val>
                                        </p:tav>
                                      </p:tavLst>
                                    </p:anim>
                                    <p:animEffect transition="in" filter="fade">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blinds(horizontal)">
                                      <p:cBhvr>
                                        <p:cTn id="23" dur="500"/>
                                        <p:tgtEl>
                                          <p:spTgt spid="66"/>
                                        </p:tgtEl>
                                      </p:cBhvr>
                                    </p:animEffect>
                                  </p:childTnLst>
                                </p:cTn>
                              </p:par>
                              <p:par>
                                <p:cTn id="24" presetID="3" presetClass="entr" presetSubtype="10"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blinds(horizontal)">
                                      <p:cBhvr>
                                        <p:cTn id="26" dur="500"/>
                                        <p:tgtEl>
                                          <p:spTgt spid="65"/>
                                        </p:tgtEl>
                                      </p:cBhvr>
                                    </p:animEffect>
                                  </p:childTnLst>
                                </p:cTn>
                              </p:par>
                              <p:par>
                                <p:cTn id="27" presetID="4" presetClass="entr" presetSubtype="16" fill="hold" nodeType="withEffect">
                                  <p:stCondLst>
                                    <p:cond delay="500"/>
                                  </p:stCondLst>
                                  <p:childTnLst>
                                    <p:set>
                                      <p:cBhvr>
                                        <p:cTn id="28" dur="1" fill="hold">
                                          <p:stCondLst>
                                            <p:cond delay="0"/>
                                          </p:stCondLst>
                                        </p:cTn>
                                        <p:tgtEl>
                                          <p:spTgt spid="69"/>
                                        </p:tgtEl>
                                        <p:attrNameLst>
                                          <p:attrName>style.visibility</p:attrName>
                                        </p:attrNameLst>
                                      </p:cBhvr>
                                      <p:to>
                                        <p:strVal val="visible"/>
                                      </p:to>
                                    </p:set>
                                    <p:animEffect transition="in" filter="box(in)">
                                      <p:cBhvr>
                                        <p:cTn id="29" dur="500"/>
                                        <p:tgtEl>
                                          <p:spTgt spid="69"/>
                                        </p:tgtEl>
                                      </p:cBhvr>
                                    </p:animEffect>
                                  </p:childTnLst>
                                </p:cTn>
                              </p:par>
                              <p:par>
                                <p:cTn id="30" presetID="4" presetClass="entr" presetSubtype="16" fill="hold" nodeType="withEffect">
                                  <p:stCondLst>
                                    <p:cond delay="500"/>
                                  </p:stCondLst>
                                  <p:childTnLst>
                                    <p:set>
                                      <p:cBhvr>
                                        <p:cTn id="31" dur="1" fill="hold">
                                          <p:stCondLst>
                                            <p:cond delay="0"/>
                                          </p:stCondLst>
                                        </p:cTn>
                                        <p:tgtEl>
                                          <p:spTgt spid="70"/>
                                        </p:tgtEl>
                                        <p:attrNameLst>
                                          <p:attrName>style.visibility</p:attrName>
                                        </p:attrNameLst>
                                      </p:cBhvr>
                                      <p:to>
                                        <p:strVal val="visible"/>
                                      </p:to>
                                    </p:set>
                                    <p:animEffect transition="in" filter="box(in)">
                                      <p:cBhvr>
                                        <p:cTn id="32" dur="500"/>
                                        <p:tgtEl>
                                          <p:spTgt spid="70"/>
                                        </p:tgtEl>
                                      </p:cBhvr>
                                    </p:animEffect>
                                  </p:childTnLst>
                                </p:cTn>
                              </p:par>
                              <p:par>
                                <p:cTn id="33" presetID="1" presetClass="entr" presetSubtype="0" fill="hold" grpId="0" nodeType="withEffect">
                                  <p:stCondLst>
                                    <p:cond delay="50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72"/>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500"/>
                                  </p:stCondLst>
                                  <p:childTnLst>
                                    <p:set>
                                      <p:cBhvr>
                                        <p:cTn id="39" dur="1" fill="hold">
                                          <p:stCondLst>
                                            <p:cond delay="0"/>
                                          </p:stCondLst>
                                        </p:cTn>
                                        <p:tgtEl>
                                          <p:spTgt spid="7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2000"/>
                                        <p:tgtEl>
                                          <p:spTgt spid="70"/>
                                        </p:tgtEl>
                                      </p:cBhvr>
                                    </p:animEffect>
                                    <p:set>
                                      <p:cBhvr>
                                        <p:cTn id="44" dur="1" fill="hold">
                                          <p:stCondLst>
                                            <p:cond delay="1999"/>
                                          </p:stCondLst>
                                        </p:cTn>
                                        <p:tgtEl>
                                          <p:spTgt spid="70"/>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2000"/>
                                        <p:tgtEl>
                                          <p:spTgt spid="71"/>
                                        </p:tgtEl>
                                      </p:cBhvr>
                                    </p:animEffect>
                                    <p:set>
                                      <p:cBhvr>
                                        <p:cTn id="47" dur="1" fill="hold">
                                          <p:stCondLst>
                                            <p:cond delay="1999"/>
                                          </p:stCondLst>
                                        </p:cTn>
                                        <p:tgtEl>
                                          <p:spTgt spid="7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2000"/>
                                        <p:tgtEl>
                                          <p:spTgt spid="65"/>
                                        </p:tgtEl>
                                      </p:cBhvr>
                                    </p:animEffect>
                                    <p:set>
                                      <p:cBhvr>
                                        <p:cTn id="50" dur="1" fill="hold">
                                          <p:stCondLst>
                                            <p:cond delay="1999"/>
                                          </p:stCondLst>
                                        </p:cTn>
                                        <p:tgtEl>
                                          <p:spTgt spid="6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000"/>
                                        <p:tgtEl>
                                          <p:spTgt spid="67"/>
                                        </p:tgtEl>
                                      </p:cBhvr>
                                    </p:animEffect>
                                    <p:set>
                                      <p:cBhvr>
                                        <p:cTn id="53" dur="1" fill="hold">
                                          <p:stCondLst>
                                            <p:cond delay="1999"/>
                                          </p:stCondLst>
                                        </p:cTn>
                                        <p:tgtEl>
                                          <p:spTgt spid="6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2000"/>
                                        <p:tgtEl>
                                          <p:spTgt spid="68"/>
                                        </p:tgtEl>
                                      </p:cBhvr>
                                    </p:animEffect>
                                    <p:set>
                                      <p:cBhvr>
                                        <p:cTn id="56" dur="1" fill="hold">
                                          <p:stCondLst>
                                            <p:cond delay="1999"/>
                                          </p:stCondLst>
                                        </p:cTn>
                                        <p:tgtEl>
                                          <p:spTgt spid="6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2000"/>
                                        <p:tgtEl>
                                          <p:spTgt spid="69"/>
                                        </p:tgtEl>
                                      </p:cBhvr>
                                    </p:animEffect>
                                    <p:set>
                                      <p:cBhvr>
                                        <p:cTn id="59" dur="1" fill="hold">
                                          <p:stCondLst>
                                            <p:cond delay="1999"/>
                                          </p:stCondLst>
                                        </p:cTn>
                                        <p:tgtEl>
                                          <p:spTgt spid="6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72"/>
                                        </p:tgtEl>
                                      </p:cBhvr>
                                    </p:animEffect>
                                    <p:set>
                                      <p:cBhvr>
                                        <p:cTn id="62" dur="1" fill="hold">
                                          <p:stCondLst>
                                            <p:cond delay="1999"/>
                                          </p:stCondLst>
                                        </p:cTn>
                                        <p:tgtEl>
                                          <p:spTgt spid="72"/>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2000"/>
                                        <p:tgtEl>
                                          <p:spTgt spid="66"/>
                                        </p:tgtEl>
                                      </p:cBhvr>
                                    </p:animEffect>
                                    <p:set>
                                      <p:cBhvr>
                                        <p:cTn id="65" dur="1" fill="hold">
                                          <p:stCondLst>
                                            <p:cond delay="1999"/>
                                          </p:stCondLst>
                                        </p:cTn>
                                        <p:tgtEl>
                                          <p:spTgt spid="6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73"/>
                                        </p:tgtEl>
                                      </p:cBhvr>
                                    </p:animEffect>
                                    <p:set>
                                      <p:cBhvr>
                                        <p:cTn id="68" dur="1" fill="hold">
                                          <p:stCondLst>
                                            <p:cond delay="1999"/>
                                          </p:stCondLst>
                                        </p:cTn>
                                        <p:tgtEl>
                                          <p:spTgt spid="73"/>
                                        </p:tgtEl>
                                        <p:attrNameLst>
                                          <p:attrName>style.visibility</p:attrName>
                                        </p:attrNameLst>
                                      </p:cBhvr>
                                      <p:to>
                                        <p:strVal val="hidden"/>
                                      </p:to>
                                    </p:set>
                                  </p:childTnLst>
                                </p:cTn>
                              </p:par>
                              <p:par>
                                <p:cTn id="69" presetID="1" presetClass="entr" presetSubtype="0" fill="hold" grpId="0" nodeType="withEffect">
                                  <p:stCondLst>
                                    <p:cond delay="1000"/>
                                  </p:stCondLst>
                                  <p:childTnLst>
                                    <p:set>
                                      <p:cBhvr>
                                        <p:cTn id="70" dur="1" fill="hold">
                                          <p:stCondLst>
                                            <p:cond delay="0"/>
                                          </p:stCondLst>
                                        </p:cTn>
                                        <p:tgtEl>
                                          <p:spTgt spid="74"/>
                                        </p:tgtEl>
                                        <p:attrNameLst>
                                          <p:attrName>style.visibility</p:attrName>
                                        </p:attrNameLst>
                                      </p:cBhvr>
                                      <p:to>
                                        <p:strVal val="visible"/>
                                      </p:to>
                                    </p:set>
                                  </p:childTnLst>
                                </p:cTn>
                              </p:par>
                              <p:par>
                                <p:cTn id="71" presetID="1" presetClass="entr" presetSubtype="0" fill="hold" nodeType="withEffect">
                                  <p:stCondLst>
                                    <p:cond delay="1500"/>
                                  </p:stCondLst>
                                  <p:childTnLst>
                                    <p:set>
                                      <p:cBhvr>
                                        <p:cTn id="72" dur="1" fill="hold">
                                          <p:stCondLst>
                                            <p:cond delay="0"/>
                                          </p:stCondLst>
                                        </p:cTn>
                                        <p:tgtEl>
                                          <p:spTgt spid="7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blinds(horizontal)">
                                      <p:cBhvr>
                                        <p:cTn id="77" dur="500"/>
                                        <p:tgtEl>
                                          <p:spTgt spid="77"/>
                                        </p:tgtEl>
                                      </p:cBhvr>
                                    </p:animEffect>
                                  </p:childTnLst>
                                </p:cTn>
                              </p:par>
                              <p:par>
                                <p:cTn id="78" presetID="3" presetClass="entr" presetSubtype="10" fill="hold" nodeType="with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blinds(horizontal)">
                                      <p:cBhvr>
                                        <p:cTn id="80" dur="500"/>
                                        <p:tgtEl>
                                          <p:spTgt spid="76"/>
                                        </p:tgtEl>
                                      </p:cBhvr>
                                    </p:animEffect>
                                  </p:childTnLst>
                                </p:cTn>
                              </p:par>
                              <p:par>
                                <p:cTn id="81" presetID="4" presetClass="entr" presetSubtype="16" fill="hold" nodeType="withEffect">
                                  <p:stCondLst>
                                    <p:cond delay="500"/>
                                  </p:stCondLst>
                                  <p:childTnLst>
                                    <p:set>
                                      <p:cBhvr>
                                        <p:cTn id="82" dur="1" fill="hold">
                                          <p:stCondLst>
                                            <p:cond delay="0"/>
                                          </p:stCondLst>
                                        </p:cTn>
                                        <p:tgtEl>
                                          <p:spTgt spid="78"/>
                                        </p:tgtEl>
                                        <p:attrNameLst>
                                          <p:attrName>style.visibility</p:attrName>
                                        </p:attrNameLst>
                                      </p:cBhvr>
                                      <p:to>
                                        <p:strVal val="visible"/>
                                      </p:to>
                                    </p:set>
                                    <p:animEffect transition="in" filter="box(in)">
                                      <p:cBhvr>
                                        <p:cTn id="83" dur="500"/>
                                        <p:tgtEl>
                                          <p:spTgt spid="78"/>
                                        </p:tgtEl>
                                      </p:cBhvr>
                                    </p:animEffect>
                                  </p:childTnLst>
                                </p:cTn>
                              </p:par>
                              <p:par>
                                <p:cTn id="84" presetID="4" presetClass="entr" presetSubtype="16" fill="hold" nodeType="withEffect">
                                  <p:stCondLst>
                                    <p:cond delay="500"/>
                                  </p:stCondLst>
                                  <p:childTnLst>
                                    <p:set>
                                      <p:cBhvr>
                                        <p:cTn id="85" dur="1" fill="hold">
                                          <p:stCondLst>
                                            <p:cond delay="0"/>
                                          </p:stCondLst>
                                        </p:cTn>
                                        <p:tgtEl>
                                          <p:spTgt spid="79"/>
                                        </p:tgtEl>
                                        <p:attrNameLst>
                                          <p:attrName>style.visibility</p:attrName>
                                        </p:attrNameLst>
                                      </p:cBhvr>
                                      <p:to>
                                        <p:strVal val="visible"/>
                                      </p:to>
                                    </p:set>
                                    <p:animEffect transition="in" filter="box(in)">
                                      <p:cBhvr>
                                        <p:cTn id="86" dur="500"/>
                                        <p:tgtEl>
                                          <p:spTgt spid="79"/>
                                        </p:tgtEl>
                                      </p:cBhvr>
                                    </p:animEffect>
                                  </p:childTnLst>
                                </p:cTn>
                              </p:par>
                              <p:par>
                                <p:cTn id="87" presetID="1" presetClass="entr" presetSubtype="0" fill="hold" grpId="0" nodeType="withEffect">
                                  <p:stCondLst>
                                    <p:cond delay="500"/>
                                  </p:stCondLst>
                                  <p:childTnLst>
                                    <p:set>
                                      <p:cBhvr>
                                        <p:cTn id="88" dur="1" fill="hold">
                                          <p:stCondLst>
                                            <p:cond delay="0"/>
                                          </p:stCondLst>
                                        </p:cTn>
                                        <p:tgtEl>
                                          <p:spTgt spid="80"/>
                                        </p:tgtEl>
                                        <p:attrNameLst>
                                          <p:attrName>style.visibility</p:attrName>
                                        </p:attrNameLst>
                                      </p:cBhvr>
                                      <p:to>
                                        <p:strVal val="visible"/>
                                      </p:to>
                                    </p:set>
                                  </p:childTnLst>
                                </p:cTn>
                              </p:par>
                              <p:par>
                                <p:cTn id="89" presetID="1" presetClass="entr" presetSubtype="0" fill="hold" grpId="0" nodeType="withEffect">
                                  <p:stCondLst>
                                    <p:cond delay="500"/>
                                  </p:stCondLst>
                                  <p:childTnLst>
                                    <p:set>
                                      <p:cBhvr>
                                        <p:cTn id="90" dur="1" fill="hold">
                                          <p:stCondLst>
                                            <p:cond delay="0"/>
                                          </p:stCondLst>
                                        </p:cTn>
                                        <p:tgtEl>
                                          <p:spTgt spid="81"/>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500"/>
                                  </p:stCondLst>
                                  <p:childTnLst>
                                    <p:set>
                                      <p:cBhvr>
                                        <p:cTn id="93" dur="1" fill="hold">
                                          <p:stCondLst>
                                            <p:cond delay="0"/>
                                          </p:stCondLst>
                                        </p:cTn>
                                        <p:tgtEl>
                                          <p:spTgt spid="8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2000"/>
                                        <p:tgtEl>
                                          <p:spTgt spid="81"/>
                                        </p:tgtEl>
                                      </p:cBhvr>
                                    </p:animEffect>
                                    <p:set>
                                      <p:cBhvr>
                                        <p:cTn id="98" dur="1" fill="hold">
                                          <p:stCondLst>
                                            <p:cond delay="1999"/>
                                          </p:stCondLst>
                                        </p:cTn>
                                        <p:tgtEl>
                                          <p:spTgt spid="81"/>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2000"/>
                                        <p:tgtEl>
                                          <p:spTgt spid="79"/>
                                        </p:tgtEl>
                                      </p:cBhvr>
                                    </p:animEffect>
                                    <p:set>
                                      <p:cBhvr>
                                        <p:cTn id="101" dur="1" fill="hold">
                                          <p:stCondLst>
                                            <p:cond delay="1999"/>
                                          </p:stCondLst>
                                        </p:cTn>
                                        <p:tgtEl>
                                          <p:spTgt spid="79"/>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2000"/>
                                        <p:tgtEl>
                                          <p:spTgt spid="78"/>
                                        </p:tgtEl>
                                      </p:cBhvr>
                                    </p:animEffect>
                                    <p:set>
                                      <p:cBhvr>
                                        <p:cTn id="104" dur="1" fill="hold">
                                          <p:stCondLst>
                                            <p:cond delay="1999"/>
                                          </p:stCondLst>
                                        </p:cTn>
                                        <p:tgtEl>
                                          <p:spTgt spid="78"/>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2000"/>
                                        <p:tgtEl>
                                          <p:spTgt spid="80"/>
                                        </p:tgtEl>
                                      </p:cBhvr>
                                    </p:animEffect>
                                    <p:set>
                                      <p:cBhvr>
                                        <p:cTn id="107" dur="1" fill="hold">
                                          <p:stCondLst>
                                            <p:cond delay="1999"/>
                                          </p:stCondLst>
                                        </p:cTn>
                                        <p:tgtEl>
                                          <p:spTgt spid="80"/>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82"/>
                                        </p:tgtEl>
                                      </p:cBhvr>
                                    </p:animEffect>
                                    <p:set>
                                      <p:cBhvr>
                                        <p:cTn id="110" dur="1" fill="hold">
                                          <p:stCondLst>
                                            <p:cond delay="1999"/>
                                          </p:stCondLst>
                                        </p:cTn>
                                        <p:tgtEl>
                                          <p:spTgt spid="82"/>
                                        </p:tgtEl>
                                        <p:attrNameLst>
                                          <p:attrName>style.visibility</p:attrName>
                                        </p:attrNameLst>
                                      </p:cBhvr>
                                      <p:to>
                                        <p:strVal val="hidden"/>
                                      </p:to>
                                    </p:set>
                                  </p:childTnLst>
                                </p:cTn>
                              </p:par>
                              <p:par>
                                <p:cTn id="111" presetID="3" presetClass="exit" presetSubtype="10" fill="hold" nodeType="withEffect">
                                  <p:stCondLst>
                                    <p:cond delay="0"/>
                                  </p:stCondLst>
                                  <p:childTnLst>
                                    <p:animEffect transition="out" filter="blinds(horizontal)">
                                      <p:cBhvr>
                                        <p:cTn id="112" dur="500"/>
                                        <p:tgtEl>
                                          <p:spTgt spid="77"/>
                                        </p:tgtEl>
                                      </p:cBhvr>
                                    </p:animEffect>
                                    <p:set>
                                      <p:cBhvr>
                                        <p:cTn id="113" dur="1" fill="hold">
                                          <p:stCondLst>
                                            <p:cond delay="499"/>
                                          </p:stCondLst>
                                        </p:cTn>
                                        <p:tgtEl>
                                          <p:spTgt spid="77"/>
                                        </p:tgtEl>
                                        <p:attrNameLst>
                                          <p:attrName>style.visibility</p:attrName>
                                        </p:attrNameLst>
                                      </p:cBhvr>
                                      <p:to>
                                        <p:strVal val="hidden"/>
                                      </p:to>
                                    </p:set>
                                  </p:childTnLst>
                                </p:cTn>
                              </p:par>
                              <p:par>
                                <p:cTn id="114" presetID="3" presetClass="exit" presetSubtype="10" fill="hold" nodeType="withEffect">
                                  <p:stCondLst>
                                    <p:cond delay="0"/>
                                  </p:stCondLst>
                                  <p:childTnLst>
                                    <p:animEffect transition="out" filter="blinds(horizontal)">
                                      <p:cBhvr>
                                        <p:cTn id="115" dur="500"/>
                                        <p:tgtEl>
                                          <p:spTgt spid="76"/>
                                        </p:tgtEl>
                                      </p:cBhvr>
                                    </p:animEffect>
                                    <p:set>
                                      <p:cBhvr>
                                        <p:cTn id="116" dur="1" fill="hold">
                                          <p:stCondLst>
                                            <p:cond delay="499"/>
                                          </p:stCondLst>
                                        </p:cTn>
                                        <p:tgtEl>
                                          <p:spTgt spid="76"/>
                                        </p:tgtEl>
                                        <p:attrNameLst>
                                          <p:attrName>style.visibility</p:attrName>
                                        </p:attrNameLst>
                                      </p:cBhvr>
                                      <p:to>
                                        <p:strVal val="hidden"/>
                                      </p:to>
                                    </p:set>
                                  </p:childTnLst>
                                </p:cTn>
                              </p:par>
                              <p:par>
                                <p:cTn id="117" presetID="4" presetClass="exit" presetSubtype="16" fill="hold" grpId="1" nodeType="withEffect">
                                  <p:stCondLst>
                                    <p:cond delay="0"/>
                                  </p:stCondLst>
                                  <p:childTnLst>
                                    <p:animEffect transition="out" filter="box(in)">
                                      <p:cBhvr>
                                        <p:cTn id="118" dur="500"/>
                                        <p:tgtEl>
                                          <p:spTgt spid="74"/>
                                        </p:tgtEl>
                                      </p:cBhvr>
                                    </p:animEffect>
                                    <p:set>
                                      <p:cBhvr>
                                        <p:cTn id="119" dur="1" fill="hold">
                                          <p:stCondLst>
                                            <p:cond delay="499"/>
                                          </p:stCondLst>
                                        </p:cTn>
                                        <p:tgtEl>
                                          <p:spTgt spid="74"/>
                                        </p:tgtEl>
                                        <p:attrNameLst>
                                          <p:attrName>style.visibility</p:attrName>
                                        </p:attrNameLst>
                                      </p:cBhvr>
                                      <p:to>
                                        <p:strVal val="hidden"/>
                                      </p:to>
                                    </p:set>
                                  </p:childTnLst>
                                </p:cTn>
                              </p:par>
                              <p:par>
                                <p:cTn id="120" presetID="4" presetClass="exit" presetSubtype="16" fill="hold" nodeType="withEffect">
                                  <p:stCondLst>
                                    <p:cond delay="0"/>
                                  </p:stCondLst>
                                  <p:childTnLst>
                                    <p:animEffect transition="out" filter="box(in)">
                                      <p:cBhvr>
                                        <p:cTn id="121" dur="500"/>
                                        <p:tgtEl>
                                          <p:spTgt spid="75"/>
                                        </p:tgtEl>
                                      </p:cBhvr>
                                    </p:animEffect>
                                    <p:set>
                                      <p:cBhvr>
                                        <p:cTn id="122" dur="1" fill="hold">
                                          <p:stCondLst>
                                            <p:cond delay="499"/>
                                          </p:stCondLst>
                                        </p:cTn>
                                        <p:tgtEl>
                                          <p:spTgt spid="75"/>
                                        </p:tgtEl>
                                        <p:attrNameLst>
                                          <p:attrName>style.visibility</p:attrName>
                                        </p:attrNameLst>
                                      </p:cBhvr>
                                      <p:to>
                                        <p:strVal val="hidden"/>
                                      </p:to>
                                    </p:set>
                                  </p:childTnLst>
                                </p:cTn>
                              </p:par>
                              <p:par>
                                <p:cTn id="123" presetID="1" presetClass="entr" presetSubtype="0" fill="hold" grpId="0" nodeType="withEffect">
                                  <p:stCondLst>
                                    <p:cond delay="1000"/>
                                  </p:stCondLst>
                                  <p:childTnLst>
                                    <p:set>
                                      <p:cBhvr>
                                        <p:cTn id="124" dur="1" fill="hold">
                                          <p:stCondLst>
                                            <p:cond delay="0"/>
                                          </p:stCondLst>
                                        </p:cTn>
                                        <p:tgtEl>
                                          <p:spTgt spid="83"/>
                                        </p:tgtEl>
                                        <p:attrNameLst>
                                          <p:attrName>style.visibility</p:attrName>
                                        </p:attrNameLst>
                                      </p:cBhvr>
                                      <p:to>
                                        <p:strVal val="visible"/>
                                      </p:to>
                                    </p:set>
                                  </p:childTnLst>
                                </p:cTn>
                              </p:par>
                              <p:par>
                                <p:cTn id="125" presetID="1" presetClass="entr" presetSubtype="0" fill="hold" nodeType="withEffect">
                                  <p:stCondLst>
                                    <p:cond delay="1500"/>
                                  </p:stCondLst>
                                  <p:childTnLst>
                                    <p:set>
                                      <p:cBhvr>
                                        <p:cTn id="126" dur="1" fill="hold">
                                          <p:stCondLst>
                                            <p:cond delay="0"/>
                                          </p:stCondLst>
                                        </p:cTn>
                                        <p:tgtEl>
                                          <p:spTgt spid="6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6"/>
                                        </p:tgtEl>
                                        <p:attrNameLst>
                                          <p:attrName>style.visibility</p:attrName>
                                        </p:attrNameLst>
                                      </p:cBhvr>
                                      <p:to>
                                        <p:strVal val="visible"/>
                                      </p:to>
                                    </p:set>
                                  </p:childTnLst>
                                </p:cTn>
                              </p:par>
                              <p:par>
                                <p:cTn id="131" presetID="3" presetClass="entr" presetSubtype="10" fill="hold" nodeType="withEffect">
                                  <p:stCondLst>
                                    <p:cond delay="0"/>
                                  </p:stCondLst>
                                  <p:childTnLst>
                                    <p:set>
                                      <p:cBhvr>
                                        <p:cTn id="132" dur="1" fill="hold">
                                          <p:stCondLst>
                                            <p:cond delay="0"/>
                                          </p:stCondLst>
                                        </p:cTn>
                                        <p:tgtEl>
                                          <p:spTgt spid="84"/>
                                        </p:tgtEl>
                                        <p:attrNameLst>
                                          <p:attrName>style.visibility</p:attrName>
                                        </p:attrNameLst>
                                      </p:cBhvr>
                                      <p:to>
                                        <p:strVal val="visible"/>
                                      </p:to>
                                    </p:set>
                                    <p:animEffect transition="in" filter="blinds(horizontal)">
                                      <p:cBhvr>
                                        <p:cTn id="133" dur="500"/>
                                        <p:tgtEl>
                                          <p:spTgt spid="84"/>
                                        </p:tgtEl>
                                      </p:cBhvr>
                                    </p:animEffect>
                                  </p:childTnLst>
                                </p:cTn>
                              </p:par>
                              <p:par>
                                <p:cTn id="134" presetID="3" presetClass="entr" presetSubtype="10" fill="hold" nodeType="withEffect">
                                  <p:stCondLst>
                                    <p:cond delay="0"/>
                                  </p:stCondLst>
                                  <p:childTnLst>
                                    <p:set>
                                      <p:cBhvr>
                                        <p:cTn id="135" dur="1" fill="hold">
                                          <p:stCondLst>
                                            <p:cond delay="0"/>
                                          </p:stCondLst>
                                        </p:cTn>
                                        <p:tgtEl>
                                          <p:spTgt spid="85"/>
                                        </p:tgtEl>
                                        <p:attrNameLst>
                                          <p:attrName>style.visibility</p:attrName>
                                        </p:attrNameLst>
                                      </p:cBhvr>
                                      <p:to>
                                        <p:strVal val="visible"/>
                                      </p:to>
                                    </p:set>
                                    <p:animEffect transition="in" filter="blinds(horizontal)">
                                      <p:cBhvr>
                                        <p:cTn id="136" dur="500"/>
                                        <p:tgtEl>
                                          <p:spTgt spid="85"/>
                                        </p:tgtEl>
                                      </p:cBhvr>
                                    </p:animEffect>
                                  </p:childTnLst>
                                </p:cTn>
                              </p:par>
                              <p:par>
                                <p:cTn id="137" presetID="1" presetClass="entr" presetSubtype="0" fill="hold" grpId="0" nodeType="withEffect">
                                  <p:stCondLst>
                                    <p:cond delay="500"/>
                                  </p:stCondLst>
                                  <p:childTnLst>
                                    <p:set>
                                      <p:cBhvr>
                                        <p:cTn id="138" dur="1" fill="hold">
                                          <p:stCondLst>
                                            <p:cond delay="0"/>
                                          </p:stCondLst>
                                        </p:cTn>
                                        <p:tgtEl>
                                          <p:spTgt spid="87"/>
                                        </p:tgtEl>
                                        <p:attrNameLst>
                                          <p:attrName>style.visibility</p:attrName>
                                        </p:attrNameLst>
                                      </p:cBhvr>
                                      <p:to>
                                        <p:strVal val="visible"/>
                                      </p:to>
                                    </p:set>
                                  </p:childTnLst>
                                </p:cTn>
                              </p:par>
                              <p:par>
                                <p:cTn id="139" presetID="4" presetClass="entr" presetSubtype="16" fill="hold" nodeType="withEffect">
                                  <p:stCondLst>
                                    <p:cond delay="500"/>
                                  </p:stCondLst>
                                  <p:childTnLst>
                                    <p:set>
                                      <p:cBhvr>
                                        <p:cTn id="140" dur="1" fill="hold">
                                          <p:stCondLst>
                                            <p:cond delay="0"/>
                                          </p:stCondLst>
                                        </p:cTn>
                                        <p:tgtEl>
                                          <p:spTgt spid="88"/>
                                        </p:tgtEl>
                                        <p:attrNameLst>
                                          <p:attrName>style.visibility</p:attrName>
                                        </p:attrNameLst>
                                      </p:cBhvr>
                                      <p:to>
                                        <p:strVal val="visible"/>
                                      </p:to>
                                    </p:set>
                                    <p:animEffect transition="in" filter="box(in)">
                                      <p:cBhvr>
                                        <p:cTn id="141" dur="500"/>
                                        <p:tgtEl>
                                          <p:spTgt spid="88"/>
                                        </p:tgtEl>
                                      </p:cBhvr>
                                    </p:animEffect>
                                  </p:childTnLst>
                                </p:cTn>
                              </p:par>
                              <p:par>
                                <p:cTn id="142" presetID="4" presetClass="entr" presetSubtype="16" fill="hold" nodeType="withEffect">
                                  <p:stCondLst>
                                    <p:cond delay="500"/>
                                  </p:stCondLst>
                                  <p:childTnLst>
                                    <p:set>
                                      <p:cBhvr>
                                        <p:cTn id="143" dur="1" fill="hold">
                                          <p:stCondLst>
                                            <p:cond delay="0"/>
                                          </p:stCondLst>
                                        </p:cTn>
                                        <p:tgtEl>
                                          <p:spTgt spid="89"/>
                                        </p:tgtEl>
                                        <p:attrNameLst>
                                          <p:attrName>style.visibility</p:attrName>
                                        </p:attrNameLst>
                                      </p:cBhvr>
                                      <p:to>
                                        <p:strVal val="visible"/>
                                      </p:to>
                                    </p:set>
                                    <p:animEffect transition="in" filter="box(in)">
                                      <p:cBhvr>
                                        <p:cTn id="144" dur="500"/>
                                        <p:tgtEl>
                                          <p:spTgt spid="89"/>
                                        </p:tgtEl>
                                      </p:cBhvr>
                                    </p:animEffect>
                                  </p:childTnLst>
                                </p:cTn>
                              </p:par>
                            </p:childTnLst>
                          </p:cTn>
                        </p:par>
                        <p:par>
                          <p:cTn id="145" fill="hold">
                            <p:stCondLst>
                              <p:cond delay="1000"/>
                            </p:stCondLst>
                            <p:childTnLst>
                              <p:par>
                                <p:cTn id="146" presetID="1" presetClass="entr" presetSubtype="0" fill="hold" grpId="0" nodeType="afterEffect">
                                  <p:stCondLst>
                                    <p:cond delay="0"/>
                                  </p:stCondLst>
                                  <p:childTnLst>
                                    <p:set>
                                      <p:cBhvr>
                                        <p:cTn id="147" dur="1" fill="hold">
                                          <p:stCondLst>
                                            <p:cond delay="0"/>
                                          </p:stCondLst>
                                        </p:cTn>
                                        <p:tgtEl>
                                          <p:spTgt spid="90"/>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0" presetClass="exit" presetSubtype="0" fill="hold" grpId="1" nodeType="clickEffect">
                                  <p:stCondLst>
                                    <p:cond delay="0"/>
                                  </p:stCondLst>
                                  <p:childTnLst>
                                    <p:animEffect transition="out" filter="fade">
                                      <p:cBhvr>
                                        <p:cTn id="151" dur="2000"/>
                                        <p:tgtEl>
                                          <p:spTgt spid="87"/>
                                        </p:tgtEl>
                                      </p:cBhvr>
                                    </p:animEffect>
                                    <p:set>
                                      <p:cBhvr>
                                        <p:cTn id="152" dur="1" fill="hold">
                                          <p:stCondLst>
                                            <p:cond delay="1999"/>
                                          </p:stCondLst>
                                        </p:cTn>
                                        <p:tgtEl>
                                          <p:spTgt spid="87"/>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2000"/>
                                        <p:tgtEl>
                                          <p:spTgt spid="86"/>
                                        </p:tgtEl>
                                      </p:cBhvr>
                                    </p:animEffect>
                                    <p:set>
                                      <p:cBhvr>
                                        <p:cTn id="155" dur="1" fill="hold">
                                          <p:stCondLst>
                                            <p:cond delay="1999"/>
                                          </p:stCondLst>
                                        </p:cTn>
                                        <p:tgtEl>
                                          <p:spTgt spid="86"/>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2000"/>
                                        <p:tgtEl>
                                          <p:spTgt spid="85"/>
                                        </p:tgtEl>
                                      </p:cBhvr>
                                    </p:animEffect>
                                    <p:set>
                                      <p:cBhvr>
                                        <p:cTn id="158" dur="1" fill="hold">
                                          <p:stCondLst>
                                            <p:cond delay="1999"/>
                                          </p:stCondLst>
                                        </p:cTn>
                                        <p:tgtEl>
                                          <p:spTgt spid="85"/>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2000"/>
                                        <p:tgtEl>
                                          <p:spTgt spid="90"/>
                                        </p:tgtEl>
                                      </p:cBhvr>
                                    </p:animEffect>
                                    <p:set>
                                      <p:cBhvr>
                                        <p:cTn id="161" dur="1" fill="hold">
                                          <p:stCondLst>
                                            <p:cond delay="1999"/>
                                          </p:stCondLst>
                                        </p:cTn>
                                        <p:tgtEl>
                                          <p:spTgt spid="90"/>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2000"/>
                                        <p:tgtEl>
                                          <p:spTgt spid="88"/>
                                        </p:tgtEl>
                                      </p:cBhvr>
                                    </p:animEffect>
                                    <p:set>
                                      <p:cBhvr>
                                        <p:cTn id="164" dur="1" fill="hold">
                                          <p:stCondLst>
                                            <p:cond delay="1999"/>
                                          </p:stCondLst>
                                        </p:cTn>
                                        <p:tgtEl>
                                          <p:spTgt spid="88"/>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2000"/>
                                        <p:tgtEl>
                                          <p:spTgt spid="89"/>
                                        </p:tgtEl>
                                      </p:cBhvr>
                                    </p:animEffect>
                                    <p:set>
                                      <p:cBhvr>
                                        <p:cTn id="167" dur="1" fill="hold">
                                          <p:stCondLst>
                                            <p:cond delay="1999"/>
                                          </p:stCondLst>
                                        </p:cTn>
                                        <p:tgtEl>
                                          <p:spTgt spid="8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2000"/>
                                        <p:tgtEl>
                                          <p:spTgt spid="83"/>
                                        </p:tgtEl>
                                      </p:cBhvr>
                                    </p:animEffect>
                                    <p:set>
                                      <p:cBhvr>
                                        <p:cTn id="170" dur="1" fill="hold">
                                          <p:stCondLst>
                                            <p:cond delay="1999"/>
                                          </p:stCondLst>
                                        </p:cTn>
                                        <p:tgtEl>
                                          <p:spTgt spid="8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2000"/>
                                        <p:tgtEl>
                                          <p:spTgt spid="63"/>
                                        </p:tgtEl>
                                      </p:cBhvr>
                                    </p:animEffect>
                                    <p:set>
                                      <p:cBhvr>
                                        <p:cTn id="173" dur="1" fill="hold">
                                          <p:stCondLst>
                                            <p:cond delay="1999"/>
                                          </p:stCondLst>
                                        </p:cTn>
                                        <p:tgtEl>
                                          <p:spTgt spid="63"/>
                                        </p:tgtEl>
                                        <p:attrNameLst>
                                          <p:attrName>style.visibility</p:attrName>
                                        </p:attrNameLst>
                                      </p:cBhvr>
                                      <p:to>
                                        <p:strVal val="hidden"/>
                                      </p:to>
                                    </p:set>
                                  </p:childTnLst>
                                </p:cTn>
                              </p:par>
                              <p:par>
                                <p:cTn id="174" presetID="10" presetClass="exit" presetSubtype="0" fill="hold" nodeType="withEffect">
                                  <p:stCondLst>
                                    <p:cond delay="0"/>
                                  </p:stCondLst>
                                  <p:childTnLst>
                                    <p:animEffect transition="out" filter="fade">
                                      <p:cBhvr>
                                        <p:cTn id="175" dur="2000"/>
                                        <p:tgtEl>
                                          <p:spTgt spid="84"/>
                                        </p:tgtEl>
                                      </p:cBhvr>
                                    </p:animEffect>
                                    <p:set>
                                      <p:cBhvr>
                                        <p:cTn id="176" dur="1" fill="hold">
                                          <p:stCondLst>
                                            <p:cond delay="1999"/>
                                          </p:stCondLst>
                                        </p:cTn>
                                        <p:tgtEl>
                                          <p:spTgt spid="8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50" presetClass="entr" presetSubtype="0" decel="100000" fill="hold" nodeType="clickEffect">
                                  <p:stCondLst>
                                    <p:cond delay="0"/>
                                  </p:stCondLst>
                                  <p:childTnLst>
                                    <p:set>
                                      <p:cBhvr>
                                        <p:cTn id="180" dur="1" fill="hold">
                                          <p:stCondLst>
                                            <p:cond delay="0"/>
                                          </p:stCondLst>
                                        </p:cTn>
                                        <p:tgtEl>
                                          <p:spTgt spid="19"/>
                                        </p:tgtEl>
                                        <p:attrNameLst>
                                          <p:attrName>style.visibility</p:attrName>
                                        </p:attrNameLst>
                                      </p:cBhvr>
                                      <p:to>
                                        <p:strVal val="visible"/>
                                      </p:to>
                                    </p:set>
                                    <p:anim calcmode="lin" valueType="num">
                                      <p:cBhvr>
                                        <p:cTn id="181" dur="1000" fill="hold"/>
                                        <p:tgtEl>
                                          <p:spTgt spid="19"/>
                                        </p:tgtEl>
                                        <p:attrNameLst>
                                          <p:attrName>ppt_w</p:attrName>
                                        </p:attrNameLst>
                                      </p:cBhvr>
                                      <p:tavLst>
                                        <p:tav tm="0">
                                          <p:val>
                                            <p:strVal val="#ppt_w+.3"/>
                                          </p:val>
                                        </p:tav>
                                        <p:tav tm="100000">
                                          <p:val>
                                            <p:strVal val="#ppt_w"/>
                                          </p:val>
                                        </p:tav>
                                      </p:tavLst>
                                    </p:anim>
                                    <p:anim calcmode="lin" valueType="num">
                                      <p:cBhvr>
                                        <p:cTn id="182" dur="1000" fill="hold"/>
                                        <p:tgtEl>
                                          <p:spTgt spid="19"/>
                                        </p:tgtEl>
                                        <p:attrNameLst>
                                          <p:attrName>ppt_h</p:attrName>
                                        </p:attrNameLst>
                                      </p:cBhvr>
                                      <p:tavLst>
                                        <p:tav tm="0">
                                          <p:val>
                                            <p:strVal val="#ppt_h"/>
                                          </p:val>
                                        </p:tav>
                                        <p:tav tm="100000">
                                          <p:val>
                                            <p:strVal val="#ppt_h"/>
                                          </p:val>
                                        </p:tav>
                                      </p:tavLst>
                                    </p:anim>
                                    <p:animEffect transition="in" filter="fade">
                                      <p:cBhvr>
                                        <p:cTn id="183" dur="1000"/>
                                        <p:tgtEl>
                                          <p:spTgt spid="19"/>
                                        </p:tgtEl>
                                      </p:cBhvr>
                                    </p:animEffect>
                                  </p:childTnLst>
                                </p:cTn>
                              </p:par>
                              <p:par>
                                <p:cTn id="184" presetID="14" presetClass="entr" presetSubtype="10" fill="hold" grpId="0" nodeType="withEffect">
                                  <p:stCondLst>
                                    <p:cond delay="0"/>
                                  </p:stCondLst>
                                  <p:childTnLst>
                                    <p:set>
                                      <p:cBhvr>
                                        <p:cTn id="185" dur="1" fill="hold">
                                          <p:stCondLst>
                                            <p:cond delay="0"/>
                                          </p:stCondLst>
                                        </p:cTn>
                                        <p:tgtEl>
                                          <p:spTgt spid="20"/>
                                        </p:tgtEl>
                                        <p:attrNameLst>
                                          <p:attrName>style.visibility</p:attrName>
                                        </p:attrNameLst>
                                      </p:cBhvr>
                                      <p:to>
                                        <p:strVal val="visible"/>
                                      </p:to>
                                    </p:set>
                                    <p:animEffect transition="in" filter="randombar(horizontal)">
                                      <p:cBhvr>
                                        <p:cTn id="186" dur="500"/>
                                        <p:tgtEl>
                                          <p:spTgt spid="20"/>
                                        </p:tgtEl>
                                      </p:cBhvr>
                                    </p:animEffect>
                                  </p:childTnLst>
                                </p:cTn>
                              </p:par>
                              <p:par>
                                <p:cTn id="187" presetID="55" presetClass="entr" presetSubtype="0" fill="hold" nodeType="withEffect">
                                  <p:stCondLst>
                                    <p:cond delay="0"/>
                                  </p:stCondLst>
                                  <p:childTnLst>
                                    <p:set>
                                      <p:cBhvr>
                                        <p:cTn id="188" dur="1" fill="hold">
                                          <p:stCondLst>
                                            <p:cond delay="0"/>
                                          </p:stCondLst>
                                        </p:cTn>
                                        <p:tgtEl>
                                          <p:spTgt spid="18"/>
                                        </p:tgtEl>
                                        <p:attrNameLst>
                                          <p:attrName>style.visibility</p:attrName>
                                        </p:attrNameLst>
                                      </p:cBhvr>
                                      <p:to>
                                        <p:strVal val="visible"/>
                                      </p:to>
                                    </p:set>
                                    <p:anim calcmode="lin" valueType="num">
                                      <p:cBhvr>
                                        <p:cTn id="189" dur="1000" fill="hold"/>
                                        <p:tgtEl>
                                          <p:spTgt spid="18"/>
                                        </p:tgtEl>
                                        <p:attrNameLst>
                                          <p:attrName>ppt_w</p:attrName>
                                        </p:attrNameLst>
                                      </p:cBhvr>
                                      <p:tavLst>
                                        <p:tav tm="0">
                                          <p:val>
                                            <p:strVal val="#ppt_w*0.70"/>
                                          </p:val>
                                        </p:tav>
                                        <p:tav tm="100000">
                                          <p:val>
                                            <p:strVal val="#ppt_w"/>
                                          </p:val>
                                        </p:tav>
                                      </p:tavLst>
                                    </p:anim>
                                    <p:anim calcmode="lin" valueType="num">
                                      <p:cBhvr>
                                        <p:cTn id="190" dur="1000" fill="hold"/>
                                        <p:tgtEl>
                                          <p:spTgt spid="18"/>
                                        </p:tgtEl>
                                        <p:attrNameLst>
                                          <p:attrName>ppt_h</p:attrName>
                                        </p:attrNameLst>
                                      </p:cBhvr>
                                      <p:tavLst>
                                        <p:tav tm="0">
                                          <p:val>
                                            <p:strVal val="#ppt_h"/>
                                          </p:val>
                                        </p:tav>
                                        <p:tav tm="100000">
                                          <p:val>
                                            <p:strVal val="#ppt_h"/>
                                          </p:val>
                                        </p:tav>
                                      </p:tavLst>
                                    </p:anim>
                                    <p:animEffect transition="in" filter="fade">
                                      <p:cBhvr>
                                        <p:cTn id="191" dur="1000"/>
                                        <p:tgtEl>
                                          <p:spTgt spid="18"/>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nodeType="clickEffect">
                                  <p:stCondLst>
                                    <p:cond delay="0"/>
                                  </p:stCondLst>
                                  <p:childTnLst>
                                    <p:set>
                                      <p:cBhvr>
                                        <p:cTn id="195" dur="1" fill="hold">
                                          <p:stCondLst>
                                            <p:cond delay="0"/>
                                          </p:stCondLst>
                                        </p:cTn>
                                        <p:tgtEl>
                                          <p:spTgt spid="21"/>
                                        </p:tgtEl>
                                        <p:attrNameLst>
                                          <p:attrName>style.visibility</p:attrName>
                                        </p:attrNameLst>
                                      </p:cBhvr>
                                      <p:to>
                                        <p:strVal val="visible"/>
                                      </p:to>
                                    </p:set>
                                    <p:animEffect transition="in" filter="blinds(horizontal)">
                                      <p:cBhvr>
                                        <p:cTn id="196" dur="500"/>
                                        <p:tgtEl>
                                          <p:spTgt spid="21"/>
                                        </p:tgtEl>
                                      </p:cBhvr>
                                    </p:animEffect>
                                  </p:childTnLst>
                                </p:cTn>
                              </p:par>
                              <p:par>
                                <p:cTn id="197" presetID="1" presetClass="entr" presetSubtype="0" fill="hold" grpId="0" nodeType="withEffect">
                                  <p:stCondLst>
                                    <p:cond delay="0"/>
                                  </p:stCondLst>
                                  <p:childTnLst>
                                    <p:set>
                                      <p:cBhvr>
                                        <p:cTn id="198" dur="1" fill="hold">
                                          <p:stCondLst>
                                            <p:cond delay="0"/>
                                          </p:stCondLst>
                                        </p:cTn>
                                        <p:tgtEl>
                                          <p:spTgt spid="23"/>
                                        </p:tgtEl>
                                        <p:attrNameLst>
                                          <p:attrName>style.visibility</p:attrName>
                                        </p:attrNameLst>
                                      </p:cBhvr>
                                      <p:to>
                                        <p:strVal val="visible"/>
                                      </p:to>
                                    </p:set>
                                  </p:childTnLst>
                                </p:cTn>
                              </p:par>
                              <p:par>
                                <p:cTn id="199" presetID="3" presetClass="entr" presetSubtype="10" fill="hold" nodeType="withEffect">
                                  <p:stCondLst>
                                    <p:cond delay="0"/>
                                  </p:stCondLst>
                                  <p:childTnLst>
                                    <p:set>
                                      <p:cBhvr>
                                        <p:cTn id="200" dur="1" fill="hold">
                                          <p:stCondLst>
                                            <p:cond delay="0"/>
                                          </p:stCondLst>
                                        </p:cTn>
                                        <p:tgtEl>
                                          <p:spTgt spid="22"/>
                                        </p:tgtEl>
                                        <p:attrNameLst>
                                          <p:attrName>style.visibility</p:attrName>
                                        </p:attrNameLst>
                                      </p:cBhvr>
                                      <p:to>
                                        <p:strVal val="visible"/>
                                      </p:to>
                                    </p:set>
                                    <p:animEffect transition="in" filter="blinds(horizontal)">
                                      <p:cBhvr>
                                        <p:cTn id="201" dur="500"/>
                                        <p:tgtEl>
                                          <p:spTgt spid="22"/>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24"/>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55" presetClass="entr" presetSubtype="0" fill="hold" nodeType="clickEffect">
                                  <p:stCondLst>
                                    <p:cond delay="0"/>
                                  </p:stCondLst>
                                  <p:childTnLst>
                                    <p:set>
                                      <p:cBhvr>
                                        <p:cTn id="207" dur="1" fill="hold">
                                          <p:stCondLst>
                                            <p:cond delay="0"/>
                                          </p:stCondLst>
                                        </p:cTn>
                                        <p:tgtEl>
                                          <p:spTgt spid="29"/>
                                        </p:tgtEl>
                                        <p:attrNameLst>
                                          <p:attrName>style.visibility</p:attrName>
                                        </p:attrNameLst>
                                      </p:cBhvr>
                                      <p:to>
                                        <p:strVal val="visible"/>
                                      </p:to>
                                    </p:set>
                                    <p:anim calcmode="lin" valueType="num">
                                      <p:cBhvr>
                                        <p:cTn id="208" dur="1000" fill="hold"/>
                                        <p:tgtEl>
                                          <p:spTgt spid="29"/>
                                        </p:tgtEl>
                                        <p:attrNameLst>
                                          <p:attrName>ppt_w</p:attrName>
                                        </p:attrNameLst>
                                      </p:cBhvr>
                                      <p:tavLst>
                                        <p:tav tm="0">
                                          <p:val>
                                            <p:strVal val="#ppt_w*0.70"/>
                                          </p:val>
                                        </p:tav>
                                        <p:tav tm="100000">
                                          <p:val>
                                            <p:strVal val="#ppt_w"/>
                                          </p:val>
                                        </p:tav>
                                      </p:tavLst>
                                    </p:anim>
                                    <p:anim calcmode="lin" valueType="num">
                                      <p:cBhvr>
                                        <p:cTn id="209" dur="1000" fill="hold"/>
                                        <p:tgtEl>
                                          <p:spTgt spid="29"/>
                                        </p:tgtEl>
                                        <p:attrNameLst>
                                          <p:attrName>ppt_h</p:attrName>
                                        </p:attrNameLst>
                                      </p:cBhvr>
                                      <p:tavLst>
                                        <p:tav tm="0">
                                          <p:val>
                                            <p:strVal val="#ppt_h"/>
                                          </p:val>
                                        </p:tav>
                                        <p:tav tm="100000">
                                          <p:val>
                                            <p:strVal val="#ppt_h"/>
                                          </p:val>
                                        </p:tav>
                                      </p:tavLst>
                                    </p:anim>
                                    <p:animEffect transition="in" filter="fade">
                                      <p:cBhvr>
                                        <p:cTn id="210" dur="1000"/>
                                        <p:tgtEl>
                                          <p:spTgt spid="29"/>
                                        </p:tgtEl>
                                      </p:cBhvr>
                                    </p:animEffect>
                                  </p:childTnLst>
                                </p:cTn>
                              </p:par>
                              <p:par>
                                <p:cTn id="211" presetID="1" presetClass="entr" presetSubtype="0" fill="hold" grpId="0" nodeType="withEffect">
                                  <p:stCondLst>
                                    <p:cond delay="0"/>
                                  </p:stCondLst>
                                  <p:childTnLst>
                                    <p:set>
                                      <p:cBhvr>
                                        <p:cTn id="212" dur="1" fill="hold">
                                          <p:stCondLst>
                                            <p:cond delay="0"/>
                                          </p:stCondLst>
                                        </p:cTn>
                                        <p:tgtEl>
                                          <p:spTgt spid="26"/>
                                        </p:tgtEl>
                                        <p:attrNameLst>
                                          <p:attrName>style.visibility</p:attrName>
                                        </p:attrNameLst>
                                      </p:cBhvr>
                                      <p:to>
                                        <p:strVal val="visible"/>
                                      </p:to>
                                    </p:set>
                                  </p:childTnLst>
                                </p:cTn>
                              </p:par>
                              <p:par>
                                <p:cTn id="213" presetID="4" presetClass="entr" presetSubtype="16" fill="hold" nodeType="withEffect">
                                  <p:stCondLst>
                                    <p:cond delay="0"/>
                                  </p:stCondLst>
                                  <p:childTnLst>
                                    <p:set>
                                      <p:cBhvr>
                                        <p:cTn id="214" dur="1" fill="hold">
                                          <p:stCondLst>
                                            <p:cond delay="0"/>
                                          </p:stCondLst>
                                        </p:cTn>
                                        <p:tgtEl>
                                          <p:spTgt spid="25"/>
                                        </p:tgtEl>
                                        <p:attrNameLst>
                                          <p:attrName>style.visibility</p:attrName>
                                        </p:attrNameLst>
                                      </p:cBhvr>
                                      <p:to>
                                        <p:strVal val="visible"/>
                                      </p:to>
                                    </p:set>
                                    <p:animEffect transition="in" filter="box(in)">
                                      <p:cBhvr>
                                        <p:cTn id="215" dur="500"/>
                                        <p:tgtEl>
                                          <p:spTgt spid="25"/>
                                        </p:tgtEl>
                                      </p:cBhvr>
                                    </p:animEffect>
                                  </p:childTnLst>
                                </p:cTn>
                              </p:par>
                            </p:childTnLst>
                          </p:cTn>
                        </p:par>
                      </p:childTnLst>
                    </p:cTn>
                  </p:par>
                  <p:par>
                    <p:cTn id="216" fill="hold">
                      <p:stCondLst>
                        <p:cond delay="indefinite"/>
                      </p:stCondLst>
                      <p:childTnLst>
                        <p:par>
                          <p:cTn id="217" fill="hold">
                            <p:stCondLst>
                              <p:cond delay="0"/>
                            </p:stCondLst>
                            <p:childTnLst>
                              <p:par>
                                <p:cTn id="218" presetID="55" presetClass="entr" presetSubtype="0" fill="hold" nodeType="clickEffect">
                                  <p:stCondLst>
                                    <p:cond delay="0"/>
                                  </p:stCondLst>
                                  <p:childTnLst>
                                    <p:set>
                                      <p:cBhvr>
                                        <p:cTn id="219" dur="1" fill="hold">
                                          <p:stCondLst>
                                            <p:cond delay="0"/>
                                          </p:stCondLst>
                                        </p:cTn>
                                        <p:tgtEl>
                                          <p:spTgt spid="30"/>
                                        </p:tgtEl>
                                        <p:attrNameLst>
                                          <p:attrName>style.visibility</p:attrName>
                                        </p:attrNameLst>
                                      </p:cBhvr>
                                      <p:to>
                                        <p:strVal val="visible"/>
                                      </p:to>
                                    </p:set>
                                    <p:anim calcmode="lin" valueType="num">
                                      <p:cBhvr>
                                        <p:cTn id="220" dur="1000" fill="hold"/>
                                        <p:tgtEl>
                                          <p:spTgt spid="30"/>
                                        </p:tgtEl>
                                        <p:attrNameLst>
                                          <p:attrName>ppt_w</p:attrName>
                                        </p:attrNameLst>
                                      </p:cBhvr>
                                      <p:tavLst>
                                        <p:tav tm="0">
                                          <p:val>
                                            <p:strVal val="#ppt_w*0.70"/>
                                          </p:val>
                                        </p:tav>
                                        <p:tav tm="100000">
                                          <p:val>
                                            <p:strVal val="#ppt_w"/>
                                          </p:val>
                                        </p:tav>
                                      </p:tavLst>
                                    </p:anim>
                                    <p:anim calcmode="lin" valueType="num">
                                      <p:cBhvr>
                                        <p:cTn id="221" dur="1000" fill="hold"/>
                                        <p:tgtEl>
                                          <p:spTgt spid="30"/>
                                        </p:tgtEl>
                                        <p:attrNameLst>
                                          <p:attrName>ppt_h</p:attrName>
                                        </p:attrNameLst>
                                      </p:cBhvr>
                                      <p:tavLst>
                                        <p:tav tm="0">
                                          <p:val>
                                            <p:strVal val="#ppt_h"/>
                                          </p:val>
                                        </p:tav>
                                        <p:tav tm="100000">
                                          <p:val>
                                            <p:strVal val="#ppt_h"/>
                                          </p:val>
                                        </p:tav>
                                      </p:tavLst>
                                    </p:anim>
                                    <p:animEffect transition="in" filter="fade">
                                      <p:cBhvr>
                                        <p:cTn id="222" dur="1000"/>
                                        <p:tgtEl>
                                          <p:spTgt spid="30"/>
                                        </p:tgtEl>
                                      </p:cBhvr>
                                    </p:animEffect>
                                  </p:childTnLst>
                                </p:cTn>
                              </p:par>
                              <p:par>
                                <p:cTn id="223" presetID="4" presetClass="entr" presetSubtype="16" fill="hold" nodeType="withEffect">
                                  <p:stCondLst>
                                    <p:cond delay="0"/>
                                  </p:stCondLst>
                                  <p:childTnLst>
                                    <p:set>
                                      <p:cBhvr>
                                        <p:cTn id="224" dur="1" fill="hold">
                                          <p:stCondLst>
                                            <p:cond delay="0"/>
                                          </p:stCondLst>
                                        </p:cTn>
                                        <p:tgtEl>
                                          <p:spTgt spid="28"/>
                                        </p:tgtEl>
                                        <p:attrNameLst>
                                          <p:attrName>style.visibility</p:attrName>
                                        </p:attrNameLst>
                                      </p:cBhvr>
                                      <p:to>
                                        <p:strVal val="visible"/>
                                      </p:to>
                                    </p:set>
                                    <p:animEffect transition="in" filter="box(in)">
                                      <p:cBhvr>
                                        <p:cTn id="225" dur="500"/>
                                        <p:tgtEl>
                                          <p:spTgt spid="28"/>
                                        </p:tgtEl>
                                      </p:cBhvr>
                                    </p:animEffect>
                                  </p:childTnLst>
                                </p:cTn>
                              </p:par>
                              <p:par>
                                <p:cTn id="226" presetID="1" presetClass="entr" presetSubtype="0" fill="hold" grpId="0" nodeType="withEffect">
                                  <p:stCondLst>
                                    <p:cond delay="0"/>
                                  </p:stCondLst>
                                  <p:childTnLst>
                                    <p:set>
                                      <p:cBhvr>
                                        <p:cTn id="227" dur="1" fill="hold">
                                          <p:stCondLst>
                                            <p:cond delay="0"/>
                                          </p:stCondLst>
                                        </p:cTn>
                                        <p:tgtEl>
                                          <p:spTgt spid="2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3" presetClass="entr" presetSubtype="10" fill="hold" nodeType="clickEffect">
                                  <p:stCondLst>
                                    <p:cond delay="0"/>
                                  </p:stCondLst>
                                  <p:childTnLst>
                                    <p:set>
                                      <p:cBhvr>
                                        <p:cTn id="231" dur="1" fill="hold">
                                          <p:stCondLst>
                                            <p:cond delay="0"/>
                                          </p:stCondLst>
                                        </p:cTn>
                                        <p:tgtEl>
                                          <p:spTgt spid="31"/>
                                        </p:tgtEl>
                                        <p:attrNameLst>
                                          <p:attrName>style.visibility</p:attrName>
                                        </p:attrNameLst>
                                      </p:cBhvr>
                                      <p:to>
                                        <p:strVal val="visible"/>
                                      </p:to>
                                    </p:set>
                                    <p:animEffect transition="in" filter="blinds(horizontal)">
                                      <p:cBhvr>
                                        <p:cTn id="232" dur="500"/>
                                        <p:tgtEl>
                                          <p:spTgt spid="31"/>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35"/>
                                        </p:tgtEl>
                                        <p:attrNameLst>
                                          <p:attrName>style.visibility</p:attrName>
                                        </p:attrNameLst>
                                      </p:cBhvr>
                                      <p:to>
                                        <p:strVal val="visible"/>
                                      </p:to>
                                    </p:set>
                                    <p:animEffect transition="in" filter="blinds(horizontal)">
                                      <p:cBhvr>
                                        <p:cTn id="235" dur="500"/>
                                        <p:tgtEl>
                                          <p:spTgt spid="35"/>
                                        </p:tgtEl>
                                      </p:cBhvr>
                                    </p:animEffect>
                                  </p:childTnLst>
                                </p:cTn>
                              </p:par>
                              <p:par>
                                <p:cTn id="236" presetID="3" presetClass="entr" presetSubtype="10" fill="hold" nodeType="withEffect">
                                  <p:stCondLst>
                                    <p:cond delay="0"/>
                                  </p:stCondLst>
                                  <p:childTnLst>
                                    <p:set>
                                      <p:cBhvr>
                                        <p:cTn id="237" dur="1" fill="hold">
                                          <p:stCondLst>
                                            <p:cond delay="0"/>
                                          </p:stCondLst>
                                        </p:cTn>
                                        <p:tgtEl>
                                          <p:spTgt spid="33"/>
                                        </p:tgtEl>
                                        <p:attrNameLst>
                                          <p:attrName>style.visibility</p:attrName>
                                        </p:attrNameLst>
                                      </p:cBhvr>
                                      <p:to>
                                        <p:strVal val="visible"/>
                                      </p:to>
                                    </p:set>
                                    <p:animEffect transition="in" filter="blinds(horizontal)">
                                      <p:cBhvr>
                                        <p:cTn id="238" dur="500"/>
                                        <p:tgtEl>
                                          <p:spTgt spid="33"/>
                                        </p:tgtEl>
                                      </p:cBhvr>
                                    </p:animEffect>
                                  </p:childTnLst>
                                </p:cTn>
                              </p:par>
                              <p:par>
                                <p:cTn id="239" presetID="3" presetClass="entr" presetSubtype="10" fill="hold" grpId="0" nodeType="withEffect">
                                  <p:stCondLst>
                                    <p:cond delay="0"/>
                                  </p:stCondLst>
                                  <p:childTnLst>
                                    <p:set>
                                      <p:cBhvr>
                                        <p:cTn id="240" dur="1" fill="hold">
                                          <p:stCondLst>
                                            <p:cond delay="0"/>
                                          </p:stCondLst>
                                        </p:cTn>
                                        <p:tgtEl>
                                          <p:spTgt spid="36"/>
                                        </p:tgtEl>
                                        <p:attrNameLst>
                                          <p:attrName>style.visibility</p:attrName>
                                        </p:attrNameLst>
                                      </p:cBhvr>
                                      <p:to>
                                        <p:strVal val="visible"/>
                                      </p:to>
                                    </p:set>
                                    <p:animEffect transition="in" filter="blinds(horizontal)">
                                      <p:cBhvr>
                                        <p:cTn id="241" dur="500"/>
                                        <p:tgtEl>
                                          <p:spTgt spid="36"/>
                                        </p:tgtEl>
                                      </p:cBhvr>
                                    </p:animEffect>
                                  </p:childTnLst>
                                </p:cTn>
                              </p:par>
                              <p:par>
                                <p:cTn id="242" presetID="3" presetClass="entr" presetSubtype="10" fill="hold" grpId="0" nodeType="withEffect">
                                  <p:stCondLst>
                                    <p:cond delay="0"/>
                                  </p:stCondLst>
                                  <p:childTnLst>
                                    <p:set>
                                      <p:cBhvr>
                                        <p:cTn id="243" dur="1" fill="hold">
                                          <p:stCondLst>
                                            <p:cond delay="0"/>
                                          </p:stCondLst>
                                        </p:cTn>
                                        <p:tgtEl>
                                          <p:spTgt spid="37"/>
                                        </p:tgtEl>
                                        <p:attrNameLst>
                                          <p:attrName>style.visibility</p:attrName>
                                        </p:attrNameLst>
                                      </p:cBhvr>
                                      <p:to>
                                        <p:strVal val="visible"/>
                                      </p:to>
                                    </p:set>
                                    <p:animEffect transition="in" filter="blinds(horizontal)">
                                      <p:cBhvr>
                                        <p:cTn id="244" dur="500"/>
                                        <p:tgtEl>
                                          <p:spTgt spid="37"/>
                                        </p:tgtEl>
                                      </p:cBhvr>
                                    </p:animEffect>
                                  </p:childTnLst>
                                </p:cTn>
                              </p:par>
                              <p:par>
                                <p:cTn id="245" presetID="3" presetClass="entr" presetSubtype="10" fill="hold" nodeType="withEffect">
                                  <p:stCondLst>
                                    <p:cond delay="0"/>
                                  </p:stCondLst>
                                  <p:childTnLst>
                                    <p:set>
                                      <p:cBhvr>
                                        <p:cTn id="246" dur="1" fill="hold">
                                          <p:stCondLst>
                                            <p:cond delay="0"/>
                                          </p:stCondLst>
                                        </p:cTn>
                                        <p:tgtEl>
                                          <p:spTgt spid="32"/>
                                        </p:tgtEl>
                                        <p:attrNameLst>
                                          <p:attrName>style.visibility</p:attrName>
                                        </p:attrNameLst>
                                      </p:cBhvr>
                                      <p:to>
                                        <p:strVal val="visible"/>
                                      </p:to>
                                    </p:set>
                                    <p:animEffect transition="in" filter="blinds(horizontal)">
                                      <p:cBhvr>
                                        <p:cTn id="247" dur="500"/>
                                        <p:tgtEl>
                                          <p:spTgt spid="32"/>
                                        </p:tgtEl>
                                      </p:cBhvr>
                                    </p:animEffect>
                                  </p:childTnLst>
                                </p:cTn>
                              </p:par>
                              <p:par>
                                <p:cTn id="248" presetID="3" presetClass="entr" presetSubtype="10" fill="hold" nodeType="withEffect">
                                  <p:stCondLst>
                                    <p:cond delay="0"/>
                                  </p:stCondLst>
                                  <p:childTnLst>
                                    <p:set>
                                      <p:cBhvr>
                                        <p:cTn id="249" dur="1" fill="hold">
                                          <p:stCondLst>
                                            <p:cond delay="0"/>
                                          </p:stCondLst>
                                        </p:cTn>
                                        <p:tgtEl>
                                          <p:spTgt spid="34"/>
                                        </p:tgtEl>
                                        <p:attrNameLst>
                                          <p:attrName>style.visibility</p:attrName>
                                        </p:attrNameLst>
                                      </p:cBhvr>
                                      <p:to>
                                        <p:strVal val="visible"/>
                                      </p:to>
                                    </p:set>
                                    <p:animEffect transition="in" filter="blinds(horizontal)">
                                      <p:cBhvr>
                                        <p:cTn id="250" dur="500"/>
                                        <p:tgtEl>
                                          <p:spTgt spid="34"/>
                                        </p:tgtEl>
                                      </p:cBhvr>
                                    </p:animEffect>
                                  </p:childTnLst>
                                </p:cTn>
                              </p:par>
                              <p:par>
                                <p:cTn id="251" presetID="3" presetClass="entr" presetSubtype="10" fill="hold" grpId="0" nodeType="withEffect">
                                  <p:stCondLst>
                                    <p:cond delay="0"/>
                                  </p:stCondLst>
                                  <p:childTnLst>
                                    <p:set>
                                      <p:cBhvr>
                                        <p:cTn id="252" dur="1" fill="hold">
                                          <p:stCondLst>
                                            <p:cond delay="0"/>
                                          </p:stCondLst>
                                        </p:cTn>
                                        <p:tgtEl>
                                          <p:spTgt spid="38"/>
                                        </p:tgtEl>
                                        <p:attrNameLst>
                                          <p:attrName>style.visibility</p:attrName>
                                        </p:attrNameLst>
                                      </p:cBhvr>
                                      <p:to>
                                        <p:strVal val="visible"/>
                                      </p:to>
                                    </p:set>
                                    <p:animEffect transition="in" filter="blinds(horizontal)">
                                      <p:cBhvr>
                                        <p:cTn id="253" dur="500"/>
                                        <p:tgtEl>
                                          <p:spTgt spid="38"/>
                                        </p:tgtEl>
                                      </p:cBhvr>
                                    </p:animEffect>
                                  </p:childTnLst>
                                </p:cTn>
                              </p:par>
                            </p:childTnLst>
                          </p:cTn>
                        </p:par>
                      </p:childTnLst>
                    </p:cTn>
                  </p:par>
                  <p:par>
                    <p:cTn id="254" fill="hold">
                      <p:stCondLst>
                        <p:cond delay="indefinite"/>
                      </p:stCondLst>
                      <p:childTnLst>
                        <p:par>
                          <p:cTn id="255" fill="hold">
                            <p:stCondLst>
                              <p:cond delay="0"/>
                            </p:stCondLst>
                            <p:childTnLst>
                              <p:par>
                                <p:cTn id="256" presetID="55" presetClass="entr" presetSubtype="0" fill="hold" nodeType="clickEffect">
                                  <p:stCondLst>
                                    <p:cond delay="0"/>
                                  </p:stCondLst>
                                  <p:childTnLst>
                                    <p:set>
                                      <p:cBhvr>
                                        <p:cTn id="257" dur="1" fill="hold">
                                          <p:stCondLst>
                                            <p:cond delay="0"/>
                                          </p:stCondLst>
                                        </p:cTn>
                                        <p:tgtEl>
                                          <p:spTgt spid="46"/>
                                        </p:tgtEl>
                                        <p:attrNameLst>
                                          <p:attrName>style.visibility</p:attrName>
                                        </p:attrNameLst>
                                      </p:cBhvr>
                                      <p:to>
                                        <p:strVal val="visible"/>
                                      </p:to>
                                    </p:set>
                                    <p:anim calcmode="lin" valueType="num">
                                      <p:cBhvr>
                                        <p:cTn id="258" dur="1000" fill="hold"/>
                                        <p:tgtEl>
                                          <p:spTgt spid="46"/>
                                        </p:tgtEl>
                                        <p:attrNameLst>
                                          <p:attrName>ppt_w</p:attrName>
                                        </p:attrNameLst>
                                      </p:cBhvr>
                                      <p:tavLst>
                                        <p:tav tm="0">
                                          <p:val>
                                            <p:strVal val="#ppt_w*0.70"/>
                                          </p:val>
                                        </p:tav>
                                        <p:tav tm="100000">
                                          <p:val>
                                            <p:strVal val="#ppt_w"/>
                                          </p:val>
                                        </p:tav>
                                      </p:tavLst>
                                    </p:anim>
                                    <p:anim calcmode="lin" valueType="num">
                                      <p:cBhvr>
                                        <p:cTn id="259" dur="1000" fill="hold"/>
                                        <p:tgtEl>
                                          <p:spTgt spid="46"/>
                                        </p:tgtEl>
                                        <p:attrNameLst>
                                          <p:attrName>ppt_h</p:attrName>
                                        </p:attrNameLst>
                                      </p:cBhvr>
                                      <p:tavLst>
                                        <p:tav tm="0">
                                          <p:val>
                                            <p:strVal val="#ppt_h"/>
                                          </p:val>
                                        </p:tav>
                                        <p:tav tm="100000">
                                          <p:val>
                                            <p:strVal val="#ppt_h"/>
                                          </p:val>
                                        </p:tav>
                                      </p:tavLst>
                                    </p:anim>
                                    <p:animEffect transition="in" filter="fade">
                                      <p:cBhvr>
                                        <p:cTn id="260" dur="1000"/>
                                        <p:tgtEl>
                                          <p:spTgt spid="46"/>
                                        </p:tgtEl>
                                      </p:cBhvr>
                                    </p:animEffect>
                                  </p:childTnLst>
                                </p:cTn>
                              </p:par>
                              <p:par>
                                <p:cTn id="261" presetID="55" presetClass="entr" presetSubtype="0" fill="hold" nodeType="withEffect">
                                  <p:stCondLst>
                                    <p:cond delay="0"/>
                                  </p:stCondLst>
                                  <p:childTnLst>
                                    <p:set>
                                      <p:cBhvr>
                                        <p:cTn id="262" dur="1" fill="hold">
                                          <p:stCondLst>
                                            <p:cond delay="0"/>
                                          </p:stCondLst>
                                        </p:cTn>
                                        <p:tgtEl>
                                          <p:spTgt spid="47"/>
                                        </p:tgtEl>
                                        <p:attrNameLst>
                                          <p:attrName>style.visibility</p:attrName>
                                        </p:attrNameLst>
                                      </p:cBhvr>
                                      <p:to>
                                        <p:strVal val="visible"/>
                                      </p:to>
                                    </p:set>
                                    <p:anim calcmode="lin" valueType="num">
                                      <p:cBhvr>
                                        <p:cTn id="263" dur="1000" fill="hold"/>
                                        <p:tgtEl>
                                          <p:spTgt spid="47"/>
                                        </p:tgtEl>
                                        <p:attrNameLst>
                                          <p:attrName>ppt_w</p:attrName>
                                        </p:attrNameLst>
                                      </p:cBhvr>
                                      <p:tavLst>
                                        <p:tav tm="0">
                                          <p:val>
                                            <p:strVal val="#ppt_w*0.70"/>
                                          </p:val>
                                        </p:tav>
                                        <p:tav tm="100000">
                                          <p:val>
                                            <p:strVal val="#ppt_w"/>
                                          </p:val>
                                        </p:tav>
                                      </p:tavLst>
                                    </p:anim>
                                    <p:anim calcmode="lin" valueType="num">
                                      <p:cBhvr>
                                        <p:cTn id="264" dur="1000" fill="hold"/>
                                        <p:tgtEl>
                                          <p:spTgt spid="47"/>
                                        </p:tgtEl>
                                        <p:attrNameLst>
                                          <p:attrName>ppt_h</p:attrName>
                                        </p:attrNameLst>
                                      </p:cBhvr>
                                      <p:tavLst>
                                        <p:tav tm="0">
                                          <p:val>
                                            <p:strVal val="#ppt_h"/>
                                          </p:val>
                                        </p:tav>
                                        <p:tav tm="100000">
                                          <p:val>
                                            <p:strVal val="#ppt_h"/>
                                          </p:val>
                                        </p:tav>
                                      </p:tavLst>
                                    </p:anim>
                                    <p:animEffect transition="in" filter="fade">
                                      <p:cBhvr>
                                        <p:cTn id="265" dur="1000"/>
                                        <p:tgtEl>
                                          <p:spTgt spid="47"/>
                                        </p:tgtEl>
                                      </p:cBhvr>
                                    </p:animEffect>
                                  </p:childTnLst>
                                </p:cTn>
                              </p:par>
                              <p:par>
                                <p:cTn id="266" presetID="55" presetClass="entr" presetSubtype="0" fill="hold" nodeType="withEffect">
                                  <p:stCondLst>
                                    <p:cond delay="0"/>
                                  </p:stCondLst>
                                  <p:childTnLst>
                                    <p:set>
                                      <p:cBhvr>
                                        <p:cTn id="267" dur="1" fill="hold">
                                          <p:stCondLst>
                                            <p:cond delay="0"/>
                                          </p:stCondLst>
                                        </p:cTn>
                                        <p:tgtEl>
                                          <p:spTgt spid="48"/>
                                        </p:tgtEl>
                                        <p:attrNameLst>
                                          <p:attrName>style.visibility</p:attrName>
                                        </p:attrNameLst>
                                      </p:cBhvr>
                                      <p:to>
                                        <p:strVal val="visible"/>
                                      </p:to>
                                    </p:set>
                                    <p:anim calcmode="lin" valueType="num">
                                      <p:cBhvr>
                                        <p:cTn id="268" dur="1000" fill="hold"/>
                                        <p:tgtEl>
                                          <p:spTgt spid="48"/>
                                        </p:tgtEl>
                                        <p:attrNameLst>
                                          <p:attrName>ppt_w</p:attrName>
                                        </p:attrNameLst>
                                      </p:cBhvr>
                                      <p:tavLst>
                                        <p:tav tm="0">
                                          <p:val>
                                            <p:strVal val="#ppt_w*0.70"/>
                                          </p:val>
                                        </p:tav>
                                        <p:tav tm="100000">
                                          <p:val>
                                            <p:strVal val="#ppt_w"/>
                                          </p:val>
                                        </p:tav>
                                      </p:tavLst>
                                    </p:anim>
                                    <p:anim calcmode="lin" valueType="num">
                                      <p:cBhvr>
                                        <p:cTn id="269" dur="1000" fill="hold"/>
                                        <p:tgtEl>
                                          <p:spTgt spid="48"/>
                                        </p:tgtEl>
                                        <p:attrNameLst>
                                          <p:attrName>ppt_h</p:attrName>
                                        </p:attrNameLst>
                                      </p:cBhvr>
                                      <p:tavLst>
                                        <p:tav tm="0">
                                          <p:val>
                                            <p:strVal val="#ppt_h"/>
                                          </p:val>
                                        </p:tav>
                                        <p:tav tm="100000">
                                          <p:val>
                                            <p:strVal val="#ppt_h"/>
                                          </p:val>
                                        </p:tav>
                                      </p:tavLst>
                                    </p:anim>
                                    <p:animEffect transition="in" filter="fade">
                                      <p:cBhvr>
                                        <p:cTn id="270" dur="1000"/>
                                        <p:tgtEl>
                                          <p:spTgt spid="48"/>
                                        </p:tgtEl>
                                      </p:cBhvr>
                                    </p:animEffect>
                                  </p:childTnLst>
                                </p:cTn>
                              </p:par>
                              <p:par>
                                <p:cTn id="271" presetID="55" presetClass="entr" presetSubtype="0" fill="hold" nodeType="withEffect">
                                  <p:stCondLst>
                                    <p:cond delay="0"/>
                                  </p:stCondLst>
                                  <p:childTnLst>
                                    <p:set>
                                      <p:cBhvr>
                                        <p:cTn id="272" dur="1" fill="hold">
                                          <p:stCondLst>
                                            <p:cond delay="0"/>
                                          </p:stCondLst>
                                        </p:cTn>
                                        <p:tgtEl>
                                          <p:spTgt spid="49"/>
                                        </p:tgtEl>
                                        <p:attrNameLst>
                                          <p:attrName>style.visibility</p:attrName>
                                        </p:attrNameLst>
                                      </p:cBhvr>
                                      <p:to>
                                        <p:strVal val="visible"/>
                                      </p:to>
                                    </p:set>
                                    <p:anim calcmode="lin" valueType="num">
                                      <p:cBhvr>
                                        <p:cTn id="273" dur="1000" fill="hold"/>
                                        <p:tgtEl>
                                          <p:spTgt spid="49"/>
                                        </p:tgtEl>
                                        <p:attrNameLst>
                                          <p:attrName>ppt_w</p:attrName>
                                        </p:attrNameLst>
                                      </p:cBhvr>
                                      <p:tavLst>
                                        <p:tav tm="0">
                                          <p:val>
                                            <p:strVal val="#ppt_w*0.70"/>
                                          </p:val>
                                        </p:tav>
                                        <p:tav tm="100000">
                                          <p:val>
                                            <p:strVal val="#ppt_w"/>
                                          </p:val>
                                        </p:tav>
                                      </p:tavLst>
                                    </p:anim>
                                    <p:anim calcmode="lin" valueType="num">
                                      <p:cBhvr>
                                        <p:cTn id="274" dur="1000" fill="hold"/>
                                        <p:tgtEl>
                                          <p:spTgt spid="49"/>
                                        </p:tgtEl>
                                        <p:attrNameLst>
                                          <p:attrName>ppt_h</p:attrName>
                                        </p:attrNameLst>
                                      </p:cBhvr>
                                      <p:tavLst>
                                        <p:tav tm="0">
                                          <p:val>
                                            <p:strVal val="#ppt_h"/>
                                          </p:val>
                                        </p:tav>
                                        <p:tav tm="100000">
                                          <p:val>
                                            <p:strVal val="#ppt_h"/>
                                          </p:val>
                                        </p:tav>
                                      </p:tavLst>
                                    </p:anim>
                                    <p:animEffect transition="in" filter="fade">
                                      <p:cBhvr>
                                        <p:cTn id="275" dur="1000"/>
                                        <p:tgtEl>
                                          <p:spTgt spid="49"/>
                                        </p:tgtEl>
                                      </p:cBhvr>
                                    </p:animEffect>
                                  </p:childTnLst>
                                </p:cTn>
                              </p:par>
                              <p:par>
                                <p:cTn id="276" presetID="55" presetClass="entr" presetSubtype="0" fill="hold" nodeType="withEffect">
                                  <p:stCondLst>
                                    <p:cond delay="0"/>
                                  </p:stCondLst>
                                  <p:childTnLst>
                                    <p:set>
                                      <p:cBhvr>
                                        <p:cTn id="277" dur="1" fill="hold">
                                          <p:stCondLst>
                                            <p:cond delay="0"/>
                                          </p:stCondLst>
                                        </p:cTn>
                                        <p:tgtEl>
                                          <p:spTgt spid="39"/>
                                        </p:tgtEl>
                                        <p:attrNameLst>
                                          <p:attrName>style.visibility</p:attrName>
                                        </p:attrNameLst>
                                      </p:cBhvr>
                                      <p:to>
                                        <p:strVal val="visible"/>
                                      </p:to>
                                    </p:set>
                                    <p:anim calcmode="lin" valueType="num">
                                      <p:cBhvr>
                                        <p:cTn id="278" dur="1000" fill="hold"/>
                                        <p:tgtEl>
                                          <p:spTgt spid="39"/>
                                        </p:tgtEl>
                                        <p:attrNameLst>
                                          <p:attrName>ppt_w</p:attrName>
                                        </p:attrNameLst>
                                      </p:cBhvr>
                                      <p:tavLst>
                                        <p:tav tm="0">
                                          <p:val>
                                            <p:strVal val="#ppt_w*0.70"/>
                                          </p:val>
                                        </p:tav>
                                        <p:tav tm="100000">
                                          <p:val>
                                            <p:strVal val="#ppt_w"/>
                                          </p:val>
                                        </p:tav>
                                      </p:tavLst>
                                    </p:anim>
                                    <p:anim calcmode="lin" valueType="num">
                                      <p:cBhvr>
                                        <p:cTn id="279" dur="1000" fill="hold"/>
                                        <p:tgtEl>
                                          <p:spTgt spid="39"/>
                                        </p:tgtEl>
                                        <p:attrNameLst>
                                          <p:attrName>ppt_h</p:attrName>
                                        </p:attrNameLst>
                                      </p:cBhvr>
                                      <p:tavLst>
                                        <p:tav tm="0">
                                          <p:val>
                                            <p:strVal val="#ppt_h"/>
                                          </p:val>
                                        </p:tav>
                                        <p:tav tm="100000">
                                          <p:val>
                                            <p:strVal val="#ppt_h"/>
                                          </p:val>
                                        </p:tav>
                                      </p:tavLst>
                                    </p:anim>
                                    <p:animEffect transition="in" filter="fade">
                                      <p:cBhvr>
                                        <p:cTn id="280" dur="1000"/>
                                        <p:tgtEl>
                                          <p:spTgt spid="39"/>
                                        </p:tgtEl>
                                      </p:cBhvr>
                                    </p:animEffect>
                                  </p:childTnLst>
                                </p:cTn>
                              </p:par>
                              <p:par>
                                <p:cTn id="281" presetID="1" presetClass="entr" presetSubtype="0" fill="hold" grpId="0" nodeType="withEffect">
                                  <p:stCondLst>
                                    <p:cond delay="0"/>
                                  </p:stCondLst>
                                  <p:childTnLst>
                                    <p:set>
                                      <p:cBhvr>
                                        <p:cTn id="282" dur="1" fill="hold">
                                          <p:stCondLst>
                                            <p:cond delay="0"/>
                                          </p:stCondLst>
                                        </p:cTn>
                                        <p:tgtEl>
                                          <p:spTgt spid="43"/>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42"/>
                                        </p:tgtEl>
                                        <p:attrNameLst>
                                          <p:attrName>style.visibility</p:attrName>
                                        </p:attrNameLst>
                                      </p:cBhvr>
                                      <p:to>
                                        <p:strVal val="visible"/>
                                      </p:to>
                                    </p:set>
                                  </p:childTnLst>
                                </p:cTn>
                              </p:par>
                              <p:par>
                                <p:cTn id="285" presetID="55" presetClass="entr" presetSubtype="0" fill="hold" nodeType="withEffect">
                                  <p:stCondLst>
                                    <p:cond delay="0"/>
                                  </p:stCondLst>
                                  <p:childTnLst>
                                    <p:set>
                                      <p:cBhvr>
                                        <p:cTn id="286" dur="1" fill="hold">
                                          <p:stCondLst>
                                            <p:cond delay="0"/>
                                          </p:stCondLst>
                                        </p:cTn>
                                        <p:tgtEl>
                                          <p:spTgt spid="40"/>
                                        </p:tgtEl>
                                        <p:attrNameLst>
                                          <p:attrName>style.visibility</p:attrName>
                                        </p:attrNameLst>
                                      </p:cBhvr>
                                      <p:to>
                                        <p:strVal val="visible"/>
                                      </p:to>
                                    </p:set>
                                    <p:anim calcmode="lin" valueType="num">
                                      <p:cBhvr>
                                        <p:cTn id="287" dur="1000" fill="hold"/>
                                        <p:tgtEl>
                                          <p:spTgt spid="40"/>
                                        </p:tgtEl>
                                        <p:attrNameLst>
                                          <p:attrName>ppt_w</p:attrName>
                                        </p:attrNameLst>
                                      </p:cBhvr>
                                      <p:tavLst>
                                        <p:tav tm="0">
                                          <p:val>
                                            <p:strVal val="#ppt_w*0.70"/>
                                          </p:val>
                                        </p:tav>
                                        <p:tav tm="100000">
                                          <p:val>
                                            <p:strVal val="#ppt_w"/>
                                          </p:val>
                                        </p:tav>
                                      </p:tavLst>
                                    </p:anim>
                                    <p:anim calcmode="lin" valueType="num">
                                      <p:cBhvr>
                                        <p:cTn id="288" dur="1000" fill="hold"/>
                                        <p:tgtEl>
                                          <p:spTgt spid="40"/>
                                        </p:tgtEl>
                                        <p:attrNameLst>
                                          <p:attrName>ppt_h</p:attrName>
                                        </p:attrNameLst>
                                      </p:cBhvr>
                                      <p:tavLst>
                                        <p:tav tm="0">
                                          <p:val>
                                            <p:strVal val="#ppt_h"/>
                                          </p:val>
                                        </p:tav>
                                        <p:tav tm="100000">
                                          <p:val>
                                            <p:strVal val="#ppt_h"/>
                                          </p:val>
                                        </p:tav>
                                      </p:tavLst>
                                    </p:anim>
                                    <p:animEffect transition="in" filter="fade">
                                      <p:cBhvr>
                                        <p:cTn id="289" dur="1000"/>
                                        <p:tgtEl>
                                          <p:spTgt spid="40"/>
                                        </p:tgtEl>
                                      </p:cBhvr>
                                    </p:animEffect>
                                  </p:childTnLst>
                                </p:cTn>
                              </p:par>
                              <p:par>
                                <p:cTn id="290" presetID="1" presetClass="entr" presetSubtype="0" fill="hold" grpId="0" nodeType="withEffect">
                                  <p:stCondLst>
                                    <p:cond delay="0"/>
                                  </p:stCondLst>
                                  <p:childTnLst>
                                    <p:set>
                                      <p:cBhvr>
                                        <p:cTn id="291" dur="1" fill="hold">
                                          <p:stCondLst>
                                            <p:cond delay="0"/>
                                          </p:stCondLst>
                                        </p:cTn>
                                        <p:tgtEl>
                                          <p:spTgt spid="44"/>
                                        </p:tgtEl>
                                        <p:attrNameLst>
                                          <p:attrName>style.visibility</p:attrName>
                                        </p:attrNameLst>
                                      </p:cBhvr>
                                      <p:to>
                                        <p:strVal val="visible"/>
                                      </p:to>
                                    </p:set>
                                  </p:childTnLst>
                                </p:cTn>
                              </p:par>
                              <p:par>
                                <p:cTn id="292" presetID="55" presetClass="entr" presetSubtype="0" fill="hold" nodeType="withEffect">
                                  <p:stCondLst>
                                    <p:cond delay="0"/>
                                  </p:stCondLst>
                                  <p:childTnLst>
                                    <p:set>
                                      <p:cBhvr>
                                        <p:cTn id="293" dur="1" fill="hold">
                                          <p:stCondLst>
                                            <p:cond delay="0"/>
                                          </p:stCondLst>
                                        </p:cTn>
                                        <p:tgtEl>
                                          <p:spTgt spid="41"/>
                                        </p:tgtEl>
                                        <p:attrNameLst>
                                          <p:attrName>style.visibility</p:attrName>
                                        </p:attrNameLst>
                                      </p:cBhvr>
                                      <p:to>
                                        <p:strVal val="visible"/>
                                      </p:to>
                                    </p:set>
                                    <p:anim calcmode="lin" valueType="num">
                                      <p:cBhvr>
                                        <p:cTn id="294" dur="1000" fill="hold"/>
                                        <p:tgtEl>
                                          <p:spTgt spid="41"/>
                                        </p:tgtEl>
                                        <p:attrNameLst>
                                          <p:attrName>ppt_w</p:attrName>
                                        </p:attrNameLst>
                                      </p:cBhvr>
                                      <p:tavLst>
                                        <p:tav tm="0">
                                          <p:val>
                                            <p:strVal val="#ppt_w*0.70"/>
                                          </p:val>
                                        </p:tav>
                                        <p:tav tm="100000">
                                          <p:val>
                                            <p:strVal val="#ppt_w"/>
                                          </p:val>
                                        </p:tav>
                                      </p:tavLst>
                                    </p:anim>
                                    <p:anim calcmode="lin" valueType="num">
                                      <p:cBhvr>
                                        <p:cTn id="295" dur="1000" fill="hold"/>
                                        <p:tgtEl>
                                          <p:spTgt spid="41"/>
                                        </p:tgtEl>
                                        <p:attrNameLst>
                                          <p:attrName>ppt_h</p:attrName>
                                        </p:attrNameLst>
                                      </p:cBhvr>
                                      <p:tavLst>
                                        <p:tav tm="0">
                                          <p:val>
                                            <p:strVal val="#ppt_h"/>
                                          </p:val>
                                        </p:tav>
                                        <p:tav tm="100000">
                                          <p:val>
                                            <p:strVal val="#ppt_h"/>
                                          </p:val>
                                        </p:tav>
                                      </p:tavLst>
                                    </p:anim>
                                    <p:animEffect transition="in" filter="fade">
                                      <p:cBhvr>
                                        <p:cTn id="296" dur="1000"/>
                                        <p:tgtEl>
                                          <p:spTgt spid="41"/>
                                        </p:tgtEl>
                                      </p:cBhvr>
                                    </p:animEffect>
                                  </p:childTnLst>
                                </p:cTn>
                              </p:par>
                              <p:par>
                                <p:cTn id="297" presetID="1" presetClass="entr" presetSubtype="0" fill="hold" grpId="0" nodeType="withEffect">
                                  <p:stCondLst>
                                    <p:cond delay="0"/>
                                  </p:stCondLst>
                                  <p:childTnLst>
                                    <p:set>
                                      <p:cBhvr>
                                        <p:cTn id="298" dur="1" fill="hold">
                                          <p:stCondLst>
                                            <p:cond delay="0"/>
                                          </p:stCondLst>
                                        </p:cTn>
                                        <p:tgtEl>
                                          <p:spTgt spid="45"/>
                                        </p:tgtEl>
                                        <p:attrNameLst>
                                          <p:attrName>style.visibility</p:attrName>
                                        </p:attrNameLst>
                                      </p:cBhvr>
                                      <p:to>
                                        <p:strVal val="visible"/>
                                      </p:to>
                                    </p:set>
                                  </p:childTnLst>
                                </p:cTn>
                              </p:par>
                              <p:par>
                                <p:cTn id="299" presetID="55" presetClass="entr" presetSubtype="0" fill="hold" nodeType="withEffect">
                                  <p:stCondLst>
                                    <p:cond delay="0"/>
                                  </p:stCondLst>
                                  <p:childTnLst>
                                    <p:set>
                                      <p:cBhvr>
                                        <p:cTn id="300" dur="1" fill="hold">
                                          <p:stCondLst>
                                            <p:cond delay="0"/>
                                          </p:stCondLst>
                                        </p:cTn>
                                        <p:tgtEl>
                                          <p:spTgt spid="50"/>
                                        </p:tgtEl>
                                        <p:attrNameLst>
                                          <p:attrName>style.visibility</p:attrName>
                                        </p:attrNameLst>
                                      </p:cBhvr>
                                      <p:to>
                                        <p:strVal val="visible"/>
                                      </p:to>
                                    </p:set>
                                    <p:anim calcmode="lin" valueType="num">
                                      <p:cBhvr>
                                        <p:cTn id="301" dur="1000" fill="hold"/>
                                        <p:tgtEl>
                                          <p:spTgt spid="50"/>
                                        </p:tgtEl>
                                        <p:attrNameLst>
                                          <p:attrName>ppt_w</p:attrName>
                                        </p:attrNameLst>
                                      </p:cBhvr>
                                      <p:tavLst>
                                        <p:tav tm="0">
                                          <p:val>
                                            <p:strVal val="#ppt_w*0.70"/>
                                          </p:val>
                                        </p:tav>
                                        <p:tav tm="100000">
                                          <p:val>
                                            <p:strVal val="#ppt_w"/>
                                          </p:val>
                                        </p:tav>
                                      </p:tavLst>
                                    </p:anim>
                                    <p:anim calcmode="lin" valueType="num">
                                      <p:cBhvr>
                                        <p:cTn id="302" dur="1000" fill="hold"/>
                                        <p:tgtEl>
                                          <p:spTgt spid="50"/>
                                        </p:tgtEl>
                                        <p:attrNameLst>
                                          <p:attrName>ppt_h</p:attrName>
                                        </p:attrNameLst>
                                      </p:cBhvr>
                                      <p:tavLst>
                                        <p:tav tm="0">
                                          <p:val>
                                            <p:strVal val="#ppt_h"/>
                                          </p:val>
                                        </p:tav>
                                        <p:tav tm="100000">
                                          <p:val>
                                            <p:strVal val="#ppt_h"/>
                                          </p:val>
                                        </p:tav>
                                      </p:tavLst>
                                    </p:anim>
                                    <p:animEffect transition="in" filter="fade">
                                      <p:cBhvr>
                                        <p:cTn id="303" dur="1000"/>
                                        <p:tgtEl>
                                          <p:spTgt spid="50"/>
                                        </p:tgtEl>
                                      </p:cBhvr>
                                    </p:animEffect>
                                  </p:childTnLst>
                                </p:cTn>
                              </p:par>
                            </p:childTnLst>
                          </p:cTn>
                        </p:par>
                      </p:childTnLst>
                    </p:cTn>
                  </p:par>
                  <p:par>
                    <p:cTn id="304" fill="hold">
                      <p:stCondLst>
                        <p:cond delay="indefinite"/>
                      </p:stCondLst>
                      <p:childTnLst>
                        <p:par>
                          <p:cTn id="305" fill="hold">
                            <p:stCondLst>
                              <p:cond delay="0"/>
                            </p:stCondLst>
                            <p:childTnLst>
                              <p:par>
                                <p:cTn id="306" presetID="55" presetClass="entr" presetSubtype="0" fill="hold" nodeType="clickEffect">
                                  <p:stCondLst>
                                    <p:cond delay="0"/>
                                  </p:stCondLst>
                                  <p:childTnLst>
                                    <p:set>
                                      <p:cBhvr>
                                        <p:cTn id="307" dur="1" fill="hold">
                                          <p:stCondLst>
                                            <p:cond delay="0"/>
                                          </p:stCondLst>
                                        </p:cTn>
                                        <p:tgtEl>
                                          <p:spTgt spid="51"/>
                                        </p:tgtEl>
                                        <p:attrNameLst>
                                          <p:attrName>style.visibility</p:attrName>
                                        </p:attrNameLst>
                                      </p:cBhvr>
                                      <p:to>
                                        <p:strVal val="visible"/>
                                      </p:to>
                                    </p:set>
                                    <p:anim calcmode="lin" valueType="num">
                                      <p:cBhvr>
                                        <p:cTn id="308" dur="1000" fill="hold"/>
                                        <p:tgtEl>
                                          <p:spTgt spid="51"/>
                                        </p:tgtEl>
                                        <p:attrNameLst>
                                          <p:attrName>ppt_w</p:attrName>
                                        </p:attrNameLst>
                                      </p:cBhvr>
                                      <p:tavLst>
                                        <p:tav tm="0">
                                          <p:val>
                                            <p:strVal val="#ppt_w*0.70"/>
                                          </p:val>
                                        </p:tav>
                                        <p:tav tm="100000">
                                          <p:val>
                                            <p:strVal val="#ppt_w"/>
                                          </p:val>
                                        </p:tav>
                                      </p:tavLst>
                                    </p:anim>
                                    <p:anim calcmode="lin" valueType="num">
                                      <p:cBhvr>
                                        <p:cTn id="309" dur="1000" fill="hold"/>
                                        <p:tgtEl>
                                          <p:spTgt spid="51"/>
                                        </p:tgtEl>
                                        <p:attrNameLst>
                                          <p:attrName>ppt_h</p:attrName>
                                        </p:attrNameLst>
                                      </p:cBhvr>
                                      <p:tavLst>
                                        <p:tav tm="0">
                                          <p:val>
                                            <p:strVal val="#ppt_h"/>
                                          </p:val>
                                        </p:tav>
                                        <p:tav tm="100000">
                                          <p:val>
                                            <p:strVal val="#ppt_h"/>
                                          </p:val>
                                        </p:tav>
                                      </p:tavLst>
                                    </p:anim>
                                    <p:animEffect transition="in" filter="fade">
                                      <p:cBhvr>
                                        <p:cTn id="310" dur="1000"/>
                                        <p:tgtEl>
                                          <p:spTgt spid="51"/>
                                        </p:tgtEl>
                                      </p:cBhvr>
                                    </p:animEffect>
                                  </p:childTnLst>
                                </p:cTn>
                              </p:par>
                              <p:par>
                                <p:cTn id="311" presetID="55" presetClass="entr" presetSubtype="0" fill="hold" nodeType="withEffect">
                                  <p:stCondLst>
                                    <p:cond delay="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strVal val="#ppt_w*0.70"/>
                                          </p:val>
                                        </p:tav>
                                        <p:tav tm="100000">
                                          <p:val>
                                            <p:strVal val="#ppt_w"/>
                                          </p:val>
                                        </p:tav>
                                      </p:tavLst>
                                    </p:anim>
                                    <p:anim calcmode="lin" valueType="num">
                                      <p:cBhvr>
                                        <p:cTn id="314" dur="1000" fill="hold"/>
                                        <p:tgtEl>
                                          <p:spTgt spid="59"/>
                                        </p:tgtEl>
                                        <p:attrNameLst>
                                          <p:attrName>ppt_h</p:attrName>
                                        </p:attrNameLst>
                                      </p:cBhvr>
                                      <p:tavLst>
                                        <p:tav tm="0">
                                          <p:val>
                                            <p:strVal val="#ppt_h"/>
                                          </p:val>
                                        </p:tav>
                                        <p:tav tm="100000">
                                          <p:val>
                                            <p:strVal val="#ppt_h"/>
                                          </p:val>
                                        </p:tav>
                                      </p:tavLst>
                                    </p:anim>
                                    <p:animEffect transition="in" filter="fade">
                                      <p:cBhvr>
                                        <p:cTn id="315" dur="1000"/>
                                        <p:tgtEl>
                                          <p:spTgt spid="59"/>
                                        </p:tgtEl>
                                      </p:cBhvr>
                                    </p:animEffect>
                                  </p:childTnLst>
                                </p:cTn>
                              </p:par>
                              <p:par>
                                <p:cTn id="316" presetID="55" presetClass="entr" presetSubtype="0" fill="hold" grpId="0" nodeType="withEffect">
                                  <p:stCondLst>
                                    <p:cond delay="0"/>
                                  </p:stCondLst>
                                  <p:childTnLst>
                                    <p:set>
                                      <p:cBhvr>
                                        <p:cTn id="317" dur="1" fill="hold">
                                          <p:stCondLst>
                                            <p:cond delay="0"/>
                                          </p:stCondLst>
                                        </p:cTn>
                                        <p:tgtEl>
                                          <p:spTgt spid="55"/>
                                        </p:tgtEl>
                                        <p:attrNameLst>
                                          <p:attrName>style.visibility</p:attrName>
                                        </p:attrNameLst>
                                      </p:cBhvr>
                                      <p:to>
                                        <p:strVal val="visible"/>
                                      </p:to>
                                    </p:set>
                                    <p:anim calcmode="lin" valueType="num">
                                      <p:cBhvr>
                                        <p:cTn id="318" dur="1000" fill="hold"/>
                                        <p:tgtEl>
                                          <p:spTgt spid="55"/>
                                        </p:tgtEl>
                                        <p:attrNameLst>
                                          <p:attrName>ppt_w</p:attrName>
                                        </p:attrNameLst>
                                      </p:cBhvr>
                                      <p:tavLst>
                                        <p:tav tm="0">
                                          <p:val>
                                            <p:strVal val="#ppt_w*0.70"/>
                                          </p:val>
                                        </p:tav>
                                        <p:tav tm="100000">
                                          <p:val>
                                            <p:strVal val="#ppt_w"/>
                                          </p:val>
                                        </p:tav>
                                      </p:tavLst>
                                    </p:anim>
                                    <p:anim calcmode="lin" valueType="num">
                                      <p:cBhvr>
                                        <p:cTn id="319" dur="1000" fill="hold"/>
                                        <p:tgtEl>
                                          <p:spTgt spid="55"/>
                                        </p:tgtEl>
                                        <p:attrNameLst>
                                          <p:attrName>ppt_h</p:attrName>
                                        </p:attrNameLst>
                                      </p:cBhvr>
                                      <p:tavLst>
                                        <p:tav tm="0">
                                          <p:val>
                                            <p:strVal val="#ppt_h"/>
                                          </p:val>
                                        </p:tav>
                                        <p:tav tm="100000">
                                          <p:val>
                                            <p:strVal val="#ppt_h"/>
                                          </p:val>
                                        </p:tav>
                                      </p:tavLst>
                                    </p:anim>
                                    <p:animEffect transition="in" filter="fade">
                                      <p:cBhvr>
                                        <p:cTn id="320" dur="1000"/>
                                        <p:tgtEl>
                                          <p:spTgt spid="55"/>
                                        </p:tgtEl>
                                      </p:cBhvr>
                                    </p:animEffect>
                                  </p:childTnLst>
                                </p:cTn>
                              </p:par>
                              <p:par>
                                <p:cTn id="321" presetID="55" presetClass="entr" presetSubtype="0" fill="hold" nodeType="withEffect">
                                  <p:stCondLst>
                                    <p:cond delay="2000"/>
                                  </p:stCondLst>
                                  <p:childTnLst>
                                    <p:set>
                                      <p:cBhvr>
                                        <p:cTn id="322" dur="1" fill="hold">
                                          <p:stCondLst>
                                            <p:cond delay="0"/>
                                          </p:stCondLst>
                                        </p:cTn>
                                        <p:tgtEl>
                                          <p:spTgt spid="52"/>
                                        </p:tgtEl>
                                        <p:attrNameLst>
                                          <p:attrName>style.visibility</p:attrName>
                                        </p:attrNameLst>
                                      </p:cBhvr>
                                      <p:to>
                                        <p:strVal val="visible"/>
                                      </p:to>
                                    </p:set>
                                    <p:anim calcmode="lin" valueType="num">
                                      <p:cBhvr>
                                        <p:cTn id="323" dur="1000" fill="hold"/>
                                        <p:tgtEl>
                                          <p:spTgt spid="52"/>
                                        </p:tgtEl>
                                        <p:attrNameLst>
                                          <p:attrName>ppt_w</p:attrName>
                                        </p:attrNameLst>
                                      </p:cBhvr>
                                      <p:tavLst>
                                        <p:tav tm="0">
                                          <p:val>
                                            <p:strVal val="#ppt_w*0.70"/>
                                          </p:val>
                                        </p:tav>
                                        <p:tav tm="100000">
                                          <p:val>
                                            <p:strVal val="#ppt_w"/>
                                          </p:val>
                                        </p:tav>
                                      </p:tavLst>
                                    </p:anim>
                                    <p:anim calcmode="lin" valueType="num">
                                      <p:cBhvr>
                                        <p:cTn id="324" dur="1000" fill="hold"/>
                                        <p:tgtEl>
                                          <p:spTgt spid="52"/>
                                        </p:tgtEl>
                                        <p:attrNameLst>
                                          <p:attrName>ppt_h</p:attrName>
                                        </p:attrNameLst>
                                      </p:cBhvr>
                                      <p:tavLst>
                                        <p:tav tm="0">
                                          <p:val>
                                            <p:strVal val="#ppt_h"/>
                                          </p:val>
                                        </p:tav>
                                        <p:tav tm="100000">
                                          <p:val>
                                            <p:strVal val="#ppt_h"/>
                                          </p:val>
                                        </p:tav>
                                      </p:tavLst>
                                    </p:anim>
                                    <p:animEffect transition="in" filter="fade">
                                      <p:cBhvr>
                                        <p:cTn id="325" dur="1000"/>
                                        <p:tgtEl>
                                          <p:spTgt spid="52"/>
                                        </p:tgtEl>
                                      </p:cBhvr>
                                    </p:animEffect>
                                  </p:childTnLst>
                                </p:cTn>
                              </p:par>
                              <p:par>
                                <p:cTn id="326" presetID="55" presetClass="entr" presetSubtype="0" fill="hold" nodeType="withEffect">
                                  <p:stCondLst>
                                    <p:cond delay="2000"/>
                                  </p:stCondLst>
                                  <p:childTnLst>
                                    <p:set>
                                      <p:cBhvr>
                                        <p:cTn id="327" dur="1" fill="hold">
                                          <p:stCondLst>
                                            <p:cond delay="0"/>
                                          </p:stCondLst>
                                        </p:cTn>
                                        <p:tgtEl>
                                          <p:spTgt spid="60"/>
                                        </p:tgtEl>
                                        <p:attrNameLst>
                                          <p:attrName>style.visibility</p:attrName>
                                        </p:attrNameLst>
                                      </p:cBhvr>
                                      <p:to>
                                        <p:strVal val="visible"/>
                                      </p:to>
                                    </p:set>
                                    <p:anim calcmode="lin" valueType="num">
                                      <p:cBhvr>
                                        <p:cTn id="328" dur="1000" fill="hold"/>
                                        <p:tgtEl>
                                          <p:spTgt spid="60"/>
                                        </p:tgtEl>
                                        <p:attrNameLst>
                                          <p:attrName>ppt_w</p:attrName>
                                        </p:attrNameLst>
                                      </p:cBhvr>
                                      <p:tavLst>
                                        <p:tav tm="0">
                                          <p:val>
                                            <p:strVal val="#ppt_w*0.70"/>
                                          </p:val>
                                        </p:tav>
                                        <p:tav tm="100000">
                                          <p:val>
                                            <p:strVal val="#ppt_w"/>
                                          </p:val>
                                        </p:tav>
                                      </p:tavLst>
                                    </p:anim>
                                    <p:anim calcmode="lin" valueType="num">
                                      <p:cBhvr>
                                        <p:cTn id="329" dur="1000" fill="hold"/>
                                        <p:tgtEl>
                                          <p:spTgt spid="60"/>
                                        </p:tgtEl>
                                        <p:attrNameLst>
                                          <p:attrName>ppt_h</p:attrName>
                                        </p:attrNameLst>
                                      </p:cBhvr>
                                      <p:tavLst>
                                        <p:tav tm="0">
                                          <p:val>
                                            <p:strVal val="#ppt_h"/>
                                          </p:val>
                                        </p:tav>
                                        <p:tav tm="100000">
                                          <p:val>
                                            <p:strVal val="#ppt_h"/>
                                          </p:val>
                                        </p:tav>
                                      </p:tavLst>
                                    </p:anim>
                                    <p:animEffect transition="in" filter="fade">
                                      <p:cBhvr>
                                        <p:cTn id="330" dur="1000"/>
                                        <p:tgtEl>
                                          <p:spTgt spid="60"/>
                                        </p:tgtEl>
                                      </p:cBhvr>
                                    </p:animEffect>
                                  </p:childTnLst>
                                </p:cTn>
                              </p:par>
                              <p:par>
                                <p:cTn id="331" presetID="55" presetClass="entr" presetSubtype="0" fill="hold" grpId="0" nodeType="withEffect">
                                  <p:stCondLst>
                                    <p:cond delay="2000"/>
                                  </p:stCondLst>
                                  <p:childTnLst>
                                    <p:set>
                                      <p:cBhvr>
                                        <p:cTn id="332" dur="1" fill="hold">
                                          <p:stCondLst>
                                            <p:cond delay="0"/>
                                          </p:stCondLst>
                                        </p:cTn>
                                        <p:tgtEl>
                                          <p:spTgt spid="56"/>
                                        </p:tgtEl>
                                        <p:attrNameLst>
                                          <p:attrName>style.visibility</p:attrName>
                                        </p:attrNameLst>
                                      </p:cBhvr>
                                      <p:to>
                                        <p:strVal val="visible"/>
                                      </p:to>
                                    </p:set>
                                    <p:anim calcmode="lin" valueType="num">
                                      <p:cBhvr>
                                        <p:cTn id="333" dur="1000" fill="hold"/>
                                        <p:tgtEl>
                                          <p:spTgt spid="56"/>
                                        </p:tgtEl>
                                        <p:attrNameLst>
                                          <p:attrName>ppt_w</p:attrName>
                                        </p:attrNameLst>
                                      </p:cBhvr>
                                      <p:tavLst>
                                        <p:tav tm="0">
                                          <p:val>
                                            <p:strVal val="#ppt_w*0.70"/>
                                          </p:val>
                                        </p:tav>
                                        <p:tav tm="100000">
                                          <p:val>
                                            <p:strVal val="#ppt_w"/>
                                          </p:val>
                                        </p:tav>
                                      </p:tavLst>
                                    </p:anim>
                                    <p:anim calcmode="lin" valueType="num">
                                      <p:cBhvr>
                                        <p:cTn id="334" dur="1000" fill="hold"/>
                                        <p:tgtEl>
                                          <p:spTgt spid="56"/>
                                        </p:tgtEl>
                                        <p:attrNameLst>
                                          <p:attrName>ppt_h</p:attrName>
                                        </p:attrNameLst>
                                      </p:cBhvr>
                                      <p:tavLst>
                                        <p:tav tm="0">
                                          <p:val>
                                            <p:strVal val="#ppt_h"/>
                                          </p:val>
                                        </p:tav>
                                        <p:tav tm="100000">
                                          <p:val>
                                            <p:strVal val="#ppt_h"/>
                                          </p:val>
                                        </p:tav>
                                      </p:tavLst>
                                    </p:anim>
                                    <p:animEffect transition="in" filter="fade">
                                      <p:cBhvr>
                                        <p:cTn id="335" dur="1000"/>
                                        <p:tgtEl>
                                          <p:spTgt spid="56"/>
                                        </p:tgtEl>
                                      </p:cBhvr>
                                    </p:animEffect>
                                  </p:childTnLst>
                                </p:cTn>
                              </p:par>
                              <p:par>
                                <p:cTn id="336" presetID="55" presetClass="entr" presetSubtype="0" fill="hold" nodeType="withEffect">
                                  <p:stCondLst>
                                    <p:cond delay="4000"/>
                                  </p:stCondLst>
                                  <p:childTnLst>
                                    <p:set>
                                      <p:cBhvr>
                                        <p:cTn id="337" dur="1" fill="hold">
                                          <p:stCondLst>
                                            <p:cond delay="0"/>
                                          </p:stCondLst>
                                        </p:cTn>
                                        <p:tgtEl>
                                          <p:spTgt spid="53"/>
                                        </p:tgtEl>
                                        <p:attrNameLst>
                                          <p:attrName>style.visibility</p:attrName>
                                        </p:attrNameLst>
                                      </p:cBhvr>
                                      <p:to>
                                        <p:strVal val="visible"/>
                                      </p:to>
                                    </p:set>
                                    <p:anim calcmode="lin" valueType="num">
                                      <p:cBhvr>
                                        <p:cTn id="338" dur="1000" fill="hold"/>
                                        <p:tgtEl>
                                          <p:spTgt spid="53"/>
                                        </p:tgtEl>
                                        <p:attrNameLst>
                                          <p:attrName>ppt_w</p:attrName>
                                        </p:attrNameLst>
                                      </p:cBhvr>
                                      <p:tavLst>
                                        <p:tav tm="0">
                                          <p:val>
                                            <p:strVal val="#ppt_w*0.70"/>
                                          </p:val>
                                        </p:tav>
                                        <p:tav tm="100000">
                                          <p:val>
                                            <p:strVal val="#ppt_w"/>
                                          </p:val>
                                        </p:tav>
                                      </p:tavLst>
                                    </p:anim>
                                    <p:anim calcmode="lin" valueType="num">
                                      <p:cBhvr>
                                        <p:cTn id="339" dur="1000" fill="hold"/>
                                        <p:tgtEl>
                                          <p:spTgt spid="53"/>
                                        </p:tgtEl>
                                        <p:attrNameLst>
                                          <p:attrName>ppt_h</p:attrName>
                                        </p:attrNameLst>
                                      </p:cBhvr>
                                      <p:tavLst>
                                        <p:tav tm="0">
                                          <p:val>
                                            <p:strVal val="#ppt_h"/>
                                          </p:val>
                                        </p:tav>
                                        <p:tav tm="100000">
                                          <p:val>
                                            <p:strVal val="#ppt_h"/>
                                          </p:val>
                                        </p:tav>
                                      </p:tavLst>
                                    </p:anim>
                                    <p:animEffect transition="in" filter="fade">
                                      <p:cBhvr>
                                        <p:cTn id="340" dur="1000"/>
                                        <p:tgtEl>
                                          <p:spTgt spid="53"/>
                                        </p:tgtEl>
                                      </p:cBhvr>
                                    </p:animEffect>
                                  </p:childTnLst>
                                </p:cTn>
                              </p:par>
                              <p:par>
                                <p:cTn id="341" presetID="55" presetClass="entr" presetSubtype="0" fill="hold" nodeType="withEffect">
                                  <p:stCondLst>
                                    <p:cond delay="4000"/>
                                  </p:stCondLst>
                                  <p:childTnLst>
                                    <p:set>
                                      <p:cBhvr>
                                        <p:cTn id="342" dur="1" fill="hold">
                                          <p:stCondLst>
                                            <p:cond delay="0"/>
                                          </p:stCondLst>
                                        </p:cTn>
                                        <p:tgtEl>
                                          <p:spTgt spid="61"/>
                                        </p:tgtEl>
                                        <p:attrNameLst>
                                          <p:attrName>style.visibility</p:attrName>
                                        </p:attrNameLst>
                                      </p:cBhvr>
                                      <p:to>
                                        <p:strVal val="visible"/>
                                      </p:to>
                                    </p:set>
                                    <p:anim calcmode="lin" valueType="num">
                                      <p:cBhvr>
                                        <p:cTn id="343" dur="1000" fill="hold"/>
                                        <p:tgtEl>
                                          <p:spTgt spid="61"/>
                                        </p:tgtEl>
                                        <p:attrNameLst>
                                          <p:attrName>ppt_w</p:attrName>
                                        </p:attrNameLst>
                                      </p:cBhvr>
                                      <p:tavLst>
                                        <p:tav tm="0">
                                          <p:val>
                                            <p:strVal val="#ppt_w*0.70"/>
                                          </p:val>
                                        </p:tav>
                                        <p:tav tm="100000">
                                          <p:val>
                                            <p:strVal val="#ppt_w"/>
                                          </p:val>
                                        </p:tav>
                                      </p:tavLst>
                                    </p:anim>
                                    <p:anim calcmode="lin" valueType="num">
                                      <p:cBhvr>
                                        <p:cTn id="344" dur="1000" fill="hold"/>
                                        <p:tgtEl>
                                          <p:spTgt spid="61"/>
                                        </p:tgtEl>
                                        <p:attrNameLst>
                                          <p:attrName>ppt_h</p:attrName>
                                        </p:attrNameLst>
                                      </p:cBhvr>
                                      <p:tavLst>
                                        <p:tav tm="0">
                                          <p:val>
                                            <p:strVal val="#ppt_h"/>
                                          </p:val>
                                        </p:tav>
                                        <p:tav tm="100000">
                                          <p:val>
                                            <p:strVal val="#ppt_h"/>
                                          </p:val>
                                        </p:tav>
                                      </p:tavLst>
                                    </p:anim>
                                    <p:animEffect transition="in" filter="fade">
                                      <p:cBhvr>
                                        <p:cTn id="345" dur="1000"/>
                                        <p:tgtEl>
                                          <p:spTgt spid="61"/>
                                        </p:tgtEl>
                                      </p:cBhvr>
                                    </p:animEffect>
                                  </p:childTnLst>
                                </p:cTn>
                              </p:par>
                              <p:par>
                                <p:cTn id="346" presetID="55" presetClass="entr" presetSubtype="0" fill="hold" grpId="0" nodeType="withEffect">
                                  <p:stCondLst>
                                    <p:cond delay="4000"/>
                                  </p:stCondLst>
                                  <p:childTnLst>
                                    <p:set>
                                      <p:cBhvr>
                                        <p:cTn id="347" dur="1" fill="hold">
                                          <p:stCondLst>
                                            <p:cond delay="0"/>
                                          </p:stCondLst>
                                        </p:cTn>
                                        <p:tgtEl>
                                          <p:spTgt spid="57"/>
                                        </p:tgtEl>
                                        <p:attrNameLst>
                                          <p:attrName>style.visibility</p:attrName>
                                        </p:attrNameLst>
                                      </p:cBhvr>
                                      <p:to>
                                        <p:strVal val="visible"/>
                                      </p:to>
                                    </p:set>
                                    <p:anim calcmode="lin" valueType="num">
                                      <p:cBhvr>
                                        <p:cTn id="348" dur="1000" fill="hold"/>
                                        <p:tgtEl>
                                          <p:spTgt spid="57"/>
                                        </p:tgtEl>
                                        <p:attrNameLst>
                                          <p:attrName>ppt_w</p:attrName>
                                        </p:attrNameLst>
                                      </p:cBhvr>
                                      <p:tavLst>
                                        <p:tav tm="0">
                                          <p:val>
                                            <p:strVal val="#ppt_w*0.70"/>
                                          </p:val>
                                        </p:tav>
                                        <p:tav tm="100000">
                                          <p:val>
                                            <p:strVal val="#ppt_w"/>
                                          </p:val>
                                        </p:tav>
                                      </p:tavLst>
                                    </p:anim>
                                    <p:anim calcmode="lin" valueType="num">
                                      <p:cBhvr>
                                        <p:cTn id="349" dur="1000" fill="hold"/>
                                        <p:tgtEl>
                                          <p:spTgt spid="57"/>
                                        </p:tgtEl>
                                        <p:attrNameLst>
                                          <p:attrName>ppt_h</p:attrName>
                                        </p:attrNameLst>
                                      </p:cBhvr>
                                      <p:tavLst>
                                        <p:tav tm="0">
                                          <p:val>
                                            <p:strVal val="#ppt_h"/>
                                          </p:val>
                                        </p:tav>
                                        <p:tav tm="100000">
                                          <p:val>
                                            <p:strVal val="#ppt_h"/>
                                          </p:val>
                                        </p:tav>
                                      </p:tavLst>
                                    </p:anim>
                                    <p:animEffect transition="in" filter="fade">
                                      <p:cBhvr>
                                        <p:cTn id="350" dur="1000"/>
                                        <p:tgtEl>
                                          <p:spTgt spid="57"/>
                                        </p:tgtEl>
                                      </p:cBhvr>
                                    </p:animEffect>
                                  </p:childTnLst>
                                </p:cTn>
                              </p:par>
                              <p:par>
                                <p:cTn id="351" presetID="55" presetClass="entr" presetSubtype="0" fill="hold" nodeType="withEffect">
                                  <p:stCondLst>
                                    <p:cond delay="6000"/>
                                  </p:stCondLst>
                                  <p:childTnLst>
                                    <p:set>
                                      <p:cBhvr>
                                        <p:cTn id="352" dur="1" fill="hold">
                                          <p:stCondLst>
                                            <p:cond delay="0"/>
                                          </p:stCondLst>
                                        </p:cTn>
                                        <p:tgtEl>
                                          <p:spTgt spid="54"/>
                                        </p:tgtEl>
                                        <p:attrNameLst>
                                          <p:attrName>style.visibility</p:attrName>
                                        </p:attrNameLst>
                                      </p:cBhvr>
                                      <p:to>
                                        <p:strVal val="visible"/>
                                      </p:to>
                                    </p:set>
                                    <p:anim calcmode="lin" valueType="num">
                                      <p:cBhvr>
                                        <p:cTn id="353" dur="1000" fill="hold"/>
                                        <p:tgtEl>
                                          <p:spTgt spid="54"/>
                                        </p:tgtEl>
                                        <p:attrNameLst>
                                          <p:attrName>ppt_w</p:attrName>
                                        </p:attrNameLst>
                                      </p:cBhvr>
                                      <p:tavLst>
                                        <p:tav tm="0">
                                          <p:val>
                                            <p:strVal val="#ppt_w*0.70"/>
                                          </p:val>
                                        </p:tav>
                                        <p:tav tm="100000">
                                          <p:val>
                                            <p:strVal val="#ppt_w"/>
                                          </p:val>
                                        </p:tav>
                                      </p:tavLst>
                                    </p:anim>
                                    <p:anim calcmode="lin" valueType="num">
                                      <p:cBhvr>
                                        <p:cTn id="354" dur="1000" fill="hold"/>
                                        <p:tgtEl>
                                          <p:spTgt spid="54"/>
                                        </p:tgtEl>
                                        <p:attrNameLst>
                                          <p:attrName>ppt_h</p:attrName>
                                        </p:attrNameLst>
                                      </p:cBhvr>
                                      <p:tavLst>
                                        <p:tav tm="0">
                                          <p:val>
                                            <p:strVal val="#ppt_h"/>
                                          </p:val>
                                        </p:tav>
                                        <p:tav tm="100000">
                                          <p:val>
                                            <p:strVal val="#ppt_h"/>
                                          </p:val>
                                        </p:tav>
                                      </p:tavLst>
                                    </p:anim>
                                    <p:animEffect transition="in" filter="fade">
                                      <p:cBhvr>
                                        <p:cTn id="355" dur="1000"/>
                                        <p:tgtEl>
                                          <p:spTgt spid="54"/>
                                        </p:tgtEl>
                                      </p:cBhvr>
                                    </p:animEffect>
                                  </p:childTnLst>
                                </p:cTn>
                              </p:par>
                              <p:par>
                                <p:cTn id="356" presetID="55" presetClass="entr" presetSubtype="0" fill="hold" nodeType="withEffect">
                                  <p:stCondLst>
                                    <p:cond delay="6000"/>
                                  </p:stCondLst>
                                  <p:childTnLst>
                                    <p:set>
                                      <p:cBhvr>
                                        <p:cTn id="357" dur="1" fill="hold">
                                          <p:stCondLst>
                                            <p:cond delay="0"/>
                                          </p:stCondLst>
                                        </p:cTn>
                                        <p:tgtEl>
                                          <p:spTgt spid="62"/>
                                        </p:tgtEl>
                                        <p:attrNameLst>
                                          <p:attrName>style.visibility</p:attrName>
                                        </p:attrNameLst>
                                      </p:cBhvr>
                                      <p:to>
                                        <p:strVal val="visible"/>
                                      </p:to>
                                    </p:set>
                                    <p:anim calcmode="lin" valueType="num">
                                      <p:cBhvr>
                                        <p:cTn id="358" dur="1000" fill="hold"/>
                                        <p:tgtEl>
                                          <p:spTgt spid="62"/>
                                        </p:tgtEl>
                                        <p:attrNameLst>
                                          <p:attrName>ppt_w</p:attrName>
                                        </p:attrNameLst>
                                      </p:cBhvr>
                                      <p:tavLst>
                                        <p:tav tm="0">
                                          <p:val>
                                            <p:strVal val="#ppt_w*0.70"/>
                                          </p:val>
                                        </p:tav>
                                        <p:tav tm="100000">
                                          <p:val>
                                            <p:strVal val="#ppt_w"/>
                                          </p:val>
                                        </p:tav>
                                      </p:tavLst>
                                    </p:anim>
                                    <p:anim calcmode="lin" valueType="num">
                                      <p:cBhvr>
                                        <p:cTn id="359" dur="1000" fill="hold"/>
                                        <p:tgtEl>
                                          <p:spTgt spid="62"/>
                                        </p:tgtEl>
                                        <p:attrNameLst>
                                          <p:attrName>ppt_h</p:attrName>
                                        </p:attrNameLst>
                                      </p:cBhvr>
                                      <p:tavLst>
                                        <p:tav tm="0">
                                          <p:val>
                                            <p:strVal val="#ppt_h"/>
                                          </p:val>
                                        </p:tav>
                                        <p:tav tm="100000">
                                          <p:val>
                                            <p:strVal val="#ppt_h"/>
                                          </p:val>
                                        </p:tav>
                                      </p:tavLst>
                                    </p:anim>
                                    <p:animEffect transition="in" filter="fade">
                                      <p:cBhvr>
                                        <p:cTn id="360" dur="1000"/>
                                        <p:tgtEl>
                                          <p:spTgt spid="62"/>
                                        </p:tgtEl>
                                      </p:cBhvr>
                                    </p:animEffect>
                                  </p:childTnLst>
                                </p:cTn>
                              </p:par>
                              <p:par>
                                <p:cTn id="361" presetID="55" presetClass="entr" presetSubtype="0" fill="hold" grpId="0" nodeType="withEffect">
                                  <p:stCondLst>
                                    <p:cond delay="6000"/>
                                  </p:stCondLst>
                                  <p:childTnLst>
                                    <p:set>
                                      <p:cBhvr>
                                        <p:cTn id="362" dur="1" fill="hold">
                                          <p:stCondLst>
                                            <p:cond delay="0"/>
                                          </p:stCondLst>
                                        </p:cTn>
                                        <p:tgtEl>
                                          <p:spTgt spid="58"/>
                                        </p:tgtEl>
                                        <p:attrNameLst>
                                          <p:attrName>style.visibility</p:attrName>
                                        </p:attrNameLst>
                                      </p:cBhvr>
                                      <p:to>
                                        <p:strVal val="visible"/>
                                      </p:to>
                                    </p:set>
                                    <p:anim calcmode="lin" valueType="num">
                                      <p:cBhvr>
                                        <p:cTn id="363" dur="1000" fill="hold"/>
                                        <p:tgtEl>
                                          <p:spTgt spid="58"/>
                                        </p:tgtEl>
                                        <p:attrNameLst>
                                          <p:attrName>ppt_w</p:attrName>
                                        </p:attrNameLst>
                                      </p:cBhvr>
                                      <p:tavLst>
                                        <p:tav tm="0">
                                          <p:val>
                                            <p:strVal val="#ppt_w*0.70"/>
                                          </p:val>
                                        </p:tav>
                                        <p:tav tm="100000">
                                          <p:val>
                                            <p:strVal val="#ppt_w"/>
                                          </p:val>
                                        </p:tav>
                                      </p:tavLst>
                                    </p:anim>
                                    <p:anim calcmode="lin" valueType="num">
                                      <p:cBhvr>
                                        <p:cTn id="364" dur="1000" fill="hold"/>
                                        <p:tgtEl>
                                          <p:spTgt spid="58"/>
                                        </p:tgtEl>
                                        <p:attrNameLst>
                                          <p:attrName>ppt_h</p:attrName>
                                        </p:attrNameLst>
                                      </p:cBhvr>
                                      <p:tavLst>
                                        <p:tav tm="0">
                                          <p:val>
                                            <p:strVal val="#ppt_h"/>
                                          </p:val>
                                        </p:tav>
                                        <p:tav tm="100000">
                                          <p:val>
                                            <p:strVal val="#ppt_h"/>
                                          </p:val>
                                        </p:tav>
                                      </p:tavLst>
                                    </p:anim>
                                    <p:animEffect transition="in" filter="fade">
                                      <p:cBhvr>
                                        <p:cTn id="365"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26" grpId="0"/>
      <p:bldP spid="27" grpId="0"/>
      <p:bldP spid="35" grpId="0"/>
      <p:bldP spid="36" grpId="0"/>
      <p:bldP spid="37" grpId="0"/>
      <p:bldP spid="38" grpId="0"/>
      <p:bldP spid="42" grpId="0"/>
      <p:bldP spid="43" grpId="0"/>
      <p:bldP spid="44" grpId="0"/>
      <p:bldP spid="45" grpId="0"/>
      <p:bldP spid="55" grpId="0"/>
      <p:bldP spid="56" grpId="0"/>
      <p:bldP spid="57" grpId="0"/>
      <p:bldP spid="58" grpId="0"/>
      <p:bldP spid="67" grpId="0" animBg="1"/>
      <p:bldP spid="67" grpId="1" animBg="1"/>
      <p:bldP spid="71" grpId="0"/>
      <p:bldP spid="71" grpId="1"/>
      <p:bldP spid="72" grpId="0"/>
      <p:bldP spid="72" grpId="1"/>
      <p:bldP spid="73" grpId="0"/>
      <p:bldP spid="73" grpId="1"/>
      <p:bldP spid="74" grpId="0" animBg="1"/>
      <p:bldP spid="74" grpId="1" animBg="1"/>
      <p:bldP spid="80" grpId="0"/>
      <p:bldP spid="80" grpId="1"/>
      <p:bldP spid="81" grpId="0"/>
      <p:bldP spid="81" grpId="1"/>
      <p:bldP spid="82" grpId="0"/>
      <p:bldP spid="82" grpId="1"/>
      <p:bldP spid="83" grpId="0" animBg="1"/>
      <p:bldP spid="83" grpId="1" animBg="1"/>
      <p:bldP spid="86" grpId="0"/>
      <p:bldP spid="86" grpId="1"/>
      <p:bldP spid="87" grpId="0"/>
      <p:bldP spid="87" grpId="1"/>
      <p:bldP spid="90" grpId="0"/>
      <p:bldP spid="90" grpId="1"/>
      <p:bldP spid="9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2892452"/>
            <a:ext cx="4572000" cy="1754188"/>
          </a:xfrm>
          <a:prstGeom prst="rect">
            <a:avLst/>
          </a:prstGeom>
        </p:spPr>
        <p:txBody>
          <a:bodyPr>
            <a:spAutoFit/>
          </a:bodyPr>
          <a:lstStyle/>
          <a:p>
            <a:pPr marL="285750" indent="-285750">
              <a:buFont typeface="Arial" pitchFamily="34" charset="0"/>
              <a:buChar char="•"/>
              <a:defRPr/>
            </a:pPr>
            <a:endParaRPr lang="en-US" dirty="0">
              <a:latin typeface="Aparajita" pitchFamily="34" charset="0"/>
              <a:cs typeface="Aparajita" pitchFamily="34" charset="0"/>
            </a:endParaRPr>
          </a:p>
          <a:p>
            <a:pPr marL="285750" indent="-285750">
              <a:buFont typeface="Arial" pitchFamily="34" charset="0"/>
              <a:buChar char="•"/>
              <a:defRPr/>
            </a:pPr>
            <a:endParaRPr lang="en-US" dirty="0">
              <a:latin typeface="Aparajita" pitchFamily="34" charset="0"/>
              <a:cs typeface="Aparajita" pitchFamily="34" charset="0"/>
            </a:endParaRPr>
          </a:p>
          <a:p>
            <a:pPr>
              <a:defRPr/>
            </a:pPr>
            <a:endParaRPr lang="en-US" dirty="0">
              <a:latin typeface="Aparajita" pitchFamily="34" charset="0"/>
              <a:cs typeface="Aparajita" pitchFamily="34" charset="0"/>
            </a:endParaRPr>
          </a:p>
          <a:p>
            <a:pPr>
              <a:defRPr/>
            </a:pPr>
            <a:endParaRPr lang="en-US" dirty="0">
              <a:latin typeface="Arial" charset="0"/>
              <a:cs typeface="Arial" charset="0"/>
            </a:endParaRPr>
          </a:p>
          <a:p>
            <a:pPr>
              <a:defRPr/>
            </a:pPr>
            <a:endParaRPr lang="en-US" dirty="0">
              <a:latin typeface="Arial" charset="0"/>
              <a:cs typeface="Arial" charset="0"/>
            </a:endParaRPr>
          </a:p>
          <a:p>
            <a:pPr>
              <a:defRPr/>
            </a:pPr>
            <a:endParaRPr lang="en-US" dirty="0">
              <a:latin typeface="Arial" charset="0"/>
              <a:cs typeface="Arial" charset="0"/>
            </a:endParaRPr>
          </a:p>
        </p:txBody>
      </p:sp>
      <p:sp>
        <p:nvSpPr>
          <p:cNvPr id="5" name="TextBox 2"/>
          <p:cNvSpPr txBox="1">
            <a:spLocks noChangeArrowheads="1"/>
          </p:cNvSpPr>
          <p:nvPr/>
        </p:nvSpPr>
        <p:spPr bwMode="auto">
          <a:xfrm>
            <a:off x="638175" y="1658965"/>
            <a:ext cx="2857500" cy="13239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dirty="0"/>
              <a:t>Calculate Initial Cycle Time Allocate activities to stations</a:t>
            </a:r>
          </a:p>
          <a:p>
            <a:pPr algn="ctr"/>
            <a:endParaRPr lang="en-US" altLang="en-US" sz="1600" dirty="0"/>
          </a:p>
          <a:p>
            <a:pPr algn="ctr"/>
            <a:endParaRPr lang="en-US" altLang="en-US" sz="1600" dirty="0"/>
          </a:p>
          <a:p>
            <a:pPr algn="ctr"/>
            <a:r>
              <a:rPr lang="en-US" altLang="en-US" sz="1600" dirty="0"/>
              <a:t> </a:t>
            </a:r>
            <a:endParaRPr lang="ms-MY" altLang="en-US" sz="1600" dirty="0"/>
          </a:p>
        </p:txBody>
      </p:sp>
      <p:sp>
        <p:nvSpPr>
          <p:cNvPr id="6" name="TextBox 7"/>
          <p:cNvSpPr txBox="1">
            <a:spLocks noChangeArrowheads="1"/>
          </p:cNvSpPr>
          <p:nvPr/>
        </p:nvSpPr>
        <p:spPr bwMode="auto">
          <a:xfrm>
            <a:off x="546100" y="3521102"/>
            <a:ext cx="2857500" cy="11080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a:t>Find the preferred set of robots for each station</a:t>
            </a:r>
          </a:p>
          <a:p>
            <a:pPr algn="ctr"/>
            <a:r>
              <a:rPr lang="en-US" altLang="en-US" sz="1600"/>
              <a:t> where </a:t>
            </a:r>
          </a:p>
          <a:p>
            <a:pPr algn="ctr"/>
            <a:r>
              <a:rPr lang="en-US" altLang="en-US" sz="1600"/>
              <a:t> </a:t>
            </a:r>
            <a:endParaRPr lang="en-MY" altLang="en-US" sz="1600"/>
          </a:p>
        </p:txBody>
      </p:sp>
      <p:sp>
        <p:nvSpPr>
          <p:cNvPr id="7" name="TextBox 8"/>
          <p:cNvSpPr txBox="1">
            <a:spLocks noChangeArrowheads="1"/>
          </p:cNvSpPr>
          <p:nvPr/>
        </p:nvSpPr>
        <p:spPr bwMode="auto">
          <a:xfrm>
            <a:off x="638175" y="5054627"/>
            <a:ext cx="2857500" cy="8318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a:t>Check the cycle time of the preferred robot by adding another activity</a:t>
            </a:r>
            <a:endParaRPr lang="ms-MY" altLang="en-US" sz="1600"/>
          </a:p>
        </p:txBody>
      </p:sp>
      <p:sp>
        <p:nvSpPr>
          <p:cNvPr id="8" name="TextBox 11"/>
          <p:cNvSpPr txBox="1">
            <a:spLocks noChangeArrowheads="1"/>
          </p:cNvSpPr>
          <p:nvPr/>
        </p:nvSpPr>
        <p:spPr bwMode="auto">
          <a:xfrm>
            <a:off x="5486400" y="3214715"/>
            <a:ext cx="2857500" cy="107632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MY" altLang="en-US" sz="1600"/>
              <a:t>Tasks are allocated to the stations and robots are selected which gives minimum execution time</a:t>
            </a:r>
            <a:endParaRPr lang="ms-MY" altLang="en-US" sz="1600"/>
          </a:p>
        </p:txBody>
      </p:sp>
      <p:cxnSp>
        <p:nvCxnSpPr>
          <p:cNvPr id="9" name="Straight Arrow Connector 22"/>
          <p:cNvCxnSpPr>
            <a:cxnSpLocks noChangeShapeType="1"/>
          </p:cNvCxnSpPr>
          <p:nvPr/>
        </p:nvCxnSpPr>
        <p:spPr bwMode="auto">
          <a:xfrm>
            <a:off x="1974850" y="2982940"/>
            <a:ext cx="0" cy="544512"/>
          </a:xfrm>
          <a:prstGeom prst="straightConnector1">
            <a:avLst/>
          </a:prstGeom>
          <a:noFill/>
          <a:ln w="57150" algn="ctr">
            <a:solidFill>
              <a:schemeClr val="tx2"/>
            </a:solidFill>
            <a:round/>
            <a:headEnd/>
            <a:tailEnd type="arrow" w="med" len="med"/>
          </a:ln>
          <a:extLst>
            <a:ext uri="{909E8E84-426E-40DD-AFC4-6F175D3DCCD1}">
              <a14:hiddenFill xmlns:a14="http://schemas.microsoft.com/office/drawing/2010/main" xmlns="">
                <a:noFill/>
              </a14:hiddenFill>
            </a:ext>
          </a:extLst>
        </p:spPr>
      </p:cxnSp>
      <p:sp>
        <p:nvSpPr>
          <p:cNvPr id="10" name="TextBox 53"/>
          <p:cNvSpPr txBox="1">
            <a:spLocks noChangeArrowheads="1"/>
          </p:cNvSpPr>
          <p:nvPr/>
        </p:nvSpPr>
        <p:spPr bwMode="auto">
          <a:xfrm>
            <a:off x="5410200" y="4686327"/>
            <a:ext cx="2857500" cy="132238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MY" altLang="en-US" sz="1600"/>
              <a:t>Assign the best robot.</a:t>
            </a:r>
          </a:p>
          <a:p>
            <a:pPr algn="ctr"/>
            <a:r>
              <a:rPr lang="en-MY" altLang="en-US" sz="1600"/>
              <a:t>Repeat the procedure until all the activities are assigned. </a:t>
            </a:r>
          </a:p>
          <a:p>
            <a:pPr algn="ctr"/>
            <a:r>
              <a:rPr lang="en-MY" altLang="en-US" sz="1600"/>
              <a:t>Increment C</a:t>
            </a:r>
            <a:r>
              <a:rPr lang="en-MY" altLang="en-US" sz="1200"/>
              <a:t>0</a:t>
            </a:r>
            <a:r>
              <a:rPr lang="en-MY" altLang="en-US" sz="1600"/>
              <a:t> if  all activities are not assigned to a station </a:t>
            </a:r>
            <a:endParaRPr lang="ms-MY" altLang="en-US" sz="2400"/>
          </a:p>
        </p:txBody>
      </p:sp>
      <p:cxnSp>
        <p:nvCxnSpPr>
          <p:cNvPr id="11" name="Straight Arrow Connector 54"/>
          <p:cNvCxnSpPr>
            <a:cxnSpLocks noChangeShapeType="1"/>
            <a:stCxn id="8" idx="2"/>
          </p:cNvCxnSpPr>
          <p:nvPr/>
        </p:nvCxnSpPr>
        <p:spPr bwMode="auto">
          <a:xfrm>
            <a:off x="6915150" y="4291040"/>
            <a:ext cx="0" cy="395287"/>
          </a:xfrm>
          <a:prstGeom prst="straightConnector1">
            <a:avLst/>
          </a:prstGeom>
          <a:noFill/>
          <a:ln w="57150"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2" name="Straight Arrow Connector 76"/>
          <p:cNvCxnSpPr>
            <a:cxnSpLocks noChangeShapeType="1"/>
          </p:cNvCxnSpPr>
          <p:nvPr/>
        </p:nvCxnSpPr>
        <p:spPr bwMode="auto">
          <a:xfrm>
            <a:off x="2066925" y="4611715"/>
            <a:ext cx="0" cy="476250"/>
          </a:xfrm>
          <a:prstGeom prst="straightConnector1">
            <a:avLst/>
          </a:prstGeom>
          <a:noFill/>
          <a:ln w="57150" algn="ctr">
            <a:solidFill>
              <a:schemeClr val="tx2"/>
            </a:solidFill>
            <a:round/>
            <a:headEnd/>
            <a:tailEnd type="arrow" w="med" len="med"/>
          </a:ln>
          <a:extLst>
            <a:ext uri="{909E8E84-426E-40DD-AFC4-6F175D3DCCD1}">
              <a14:hiddenFill xmlns:a14="http://schemas.microsoft.com/office/drawing/2010/main" xmlns="">
                <a:noFill/>
              </a14:hiddenFill>
            </a:ext>
          </a:extLst>
        </p:spPr>
      </p:cxnSp>
      <p:cxnSp>
        <p:nvCxnSpPr>
          <p:cNvPr id="13" name="Elbow Connector 75"/>
          <p:cNvCxnSpPr>
            <a:cxnSpLocks noChangeShapeType="1"/>
          </p:cNvCxnSpPr>
          <p:nvPr/>
        </p:nvCxnSpPr>
        <p:spPr bwMode="auto">
          <a:xfrm flipV="1">
            <a:off x="3495675" y="4171977"/>
            <a:ext cx="1990725" cy="1028700"/>
          </a:xfrm>
          <a:prstGeom prst="bentConnector3">
            <a:avLst>
              <a:gd name="adj1" fmla="val 50000"/>
            </a:avLst>
          </a:prstGeom>
          <a:noFill/>
          <a:ln w="57150" algn="ctr">
            <a:solidFill>
              <a:schemeClr val="tx2"/>
            </a:solidFill>
            <a:round/>
            <a:headEnd/>
            <a:tailEnd type="arrow" w="med" len="med"/>
          </a:ln>
          <a:extLst>
            <a:ext uri="{909E8E84-426E-40DD-AFC4-6F175D3DCCD1}">
              <a14:hiddenFill xmlns:a14="http://schemas.microsoft.com/office/drawing/2010/main" xmlns="">
                <a:noFill/>
              </a14:hiddenFill>
            </a:ext>
          </a:extLst>
        </p:spPr>
      </p:cxnSp>
      <p:pic>
        <p:nvPicPr>
          <p:cNvPr id="1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4775" y="4291040"/>
            <a:ext cx="1444625" cy="252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09663" y="2273327"/>
            <a:ext cx="1676400" cy="61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Title 16"/>
          <p:cNvSpPr>
            <a:spLocks noGrp="1"/>
          </p:cNvSpPr>
          <p:nvPr>
            <p:ph type="title"/>
          </p:nvPr>
        </p:nvSpPr>
        <p:spPr/>
        <p:txBody>
          <a:bodyPr/>
          <a:lstStyle/>
          <a:p>
            <a:r>
              <a:rPr lang="en-AU" altLang="en-US" b="1" dirty="0">
                <a:solidFill>
                  <a:schemeClr val="tx1"/>
                </a:solidFill>
              </a:rPr>
              <a:t>Consecutive  Method</a:t>
            </a:r>
            <a:endParaRPr lang="en-US" b="1" dirty="0"/>
          </a:p>
        </p:txBody>
      </p:sp>
    </p:spTree>
    <p:extLst>
      <p:ext uri="{BB962C8B-B14F-4D97-AF65-F5344CB8AC3E}">
        <p14:creationId xmlns:p14="http://schemas.microsoft.com/office/powerpoint/2010/main" xmlns="" val="2459872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7713" y="1484313"/>
            <a:ext cx="1106487" cy="392112"/>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4418013" y="1471613"/>
            <a:ext cx="1116012" cy="381000"/>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5557838" y="1471613"/>
            <a:ext cx="1150937" cy="381000"/>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383157298"/>
              </p:ext>
            </p:extLst>
          </p:nvPr>
        </p:nvGraphicFramePr>
        <p:xfrm>
          <a:off x="4761488" y="901152"/>
          <a:ext cx="4038595" cy="304800"/>
        </p:xfrm>
        <a:graphic>
          <a:graphicData uri="http://schemas.openxmlformats.org/drawingml/2006/table">
            <a:tbl>
              <a:tblPr firstRow="1" bandRow="1">
                <a:tableStyleId>{073A0DAA-6AF3-43AB-8588-CEC1D06C72B9}</a:tableStyleId>
              </a:tblPr>
              <a:tblGrid>
                <a:gridCol w="367145"/>
                <a:gridCol w="367145"/>
                <a:gridCol w="367145"/>
                <a:gridCol w="367145"/>
                <a:gridCol w="367145"/>
                <a:gridCol w="367145"/>
                <a:gridCol w="367145"/>
                <a:gridCol w="367145"/>
                <a:gridCol w="367145"/>
                <a:gridCol w="367145"/>
                <a:gridCol w="367145"/>
              </a:tblGrid>
              <a:tr h="304800">
                <a:tc>
                  <a:txBody>
                    <a:bodyPr/>
                    <a:lstStyle/>
                    <a:p>
                      <a:r>
                        <a:rPr lang="en-US" sz="1200" dirty="0" smtClean="0">
                          <a:ln>
                            <a:noFill/>
                          </a:ln>
                          <a:solidFill>
                            <a:schemeClr val="tx1"/>
                          </a:solidFill>
                          <a:latin typeface="Times New Roman" pitchFamily="18" charset="0"/>
                          <a:cs typeface="Times New Roman" pitchFamily="18" charset="0"/>
                        </a:rPr>
                        <a:t>1</a:t>
                      </a:r>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3</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2</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4</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5</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6</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7</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9</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8</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10</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11</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914400" y="1905000"/>
          <a:ext cx="1265238" cy="1808164"/>
        </p:xfrm>
        <a:graphic>
          <a:graphicData uri="http://schemas.openxmlformats.org/drawingml/2006/table">
            <a:tbl>
              <a:tblPr firstRow="1" bandRow="1">
                <a:tableStyleId>{5C22544A-7EE6-4342-B048-85BDC9FD1C3A}</a:tableStyleId>
              </a:tblPr>
              <a:tblGrid>
                <a:gridCol w="1265238"/>
              </a:tblGrid>
              <a:tr h="452041">
                <a:tc>
                  <a:txBody>
                    <a:bodyPr/>
                    <a:lstStyle/>
                    <a:p>
                      <a:r>
                        <a:rPr lang="en-US" sz="1800" b="0" dirty="0" smtClean="0">
                          <a:solidFill>
                            <a:schemeClr val="tx1"/>
                          </a:solidFill>
                        </a:rPr>
                        <a:t>ROBOT 1</a:t>
                      </a:r>
                      <a:endParaRPr lang="en-US" sz="1800" b="0" dirty="0">
                        <a:solidFill>
                          <a:schemeClr val="tx1"/>
                        </a:solidFill>
                      </a:endParaRP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ROBOT 2</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ROBOT 3</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ROBOT 4</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a:spLocks noChangeArrowheads="1"/>
          </p:cNvSpPr>
          <p:nvPr/>
        </p:nvSpPr>
        <p:spPr bwMode="auto">
          <a:xfrm>
            <a:off x="7162800" y="1535113"/>
            <a:ext cx="1143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C</a:t>
            </a:r>
            <a:r>
              <a:rPr lang="en-US" altLang="en-US" baseline="-25000"/>
              <a:t>O</a:t>
            </a:r>
            <a:r>
              <a:rPr lang="en-US" altLang="en-US"/>
              <a:t>=109</a:t>
            </a:r>
          </a:p>
        </p:txBody>
      </p:sp>
      <p:sp>
        <p:nvSpPr>
          <p:cNvPr id="10" name="TextBox 9"/>
          <p:cNvSpPr txBox="1">
            <a:spLocks noChangeArrowheads="1"/>
          </p:cNvSpPr>
          <p:nvPr/>
        </p:nvSpPr>
        <p:spPr bwMode="auto">
          <a:xfrm>
            <a:off x="2286000" y="19050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a:t>
            </a:r>
          </a:p>
        </p:txBody>
      </p:sp>
      <p:sp>
        <p:nvSpPr>
          <p:cNvPr id="11" name="TextBox 10"/>
          <p:cNvSpPr txBox="1">
            <a:spLocks noChangeArrowheads="1"/>
          </p:cNvSpPr>
          <p:nvPr/>
        </p:nvSpPr>
        <p:spPr bwMode="auto">
          <a:xfrm>
            <a:off x="2286000" y="23622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a:t>
            </a:r>
          </a:p>
        </p:txBody>
      </p:sp>
      <p:sp>
        <p:nvSpPr>
          <p:cNvPr id="12" name="TextBox 11"/>
          <p:cNvSpPr txBox="1">
            <a:spLocks noChangeArrowheads="1"/>
          </p:cNvSpPr>
          <p:nvPr/>
        </p:nvSpPr>
        <p:spPr bwMode="auto">
          <a:xfrm>
            <a:off x="2286000" y="2819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a:t>
            </a:r>
          </a:p>
        </p:txBody>
      </p:sp>
      <p:sp>
        <p:nvSpPr>
          <p:cNvPr id="13" name="TextBox 12"/>
          <p:cNvSpPr txBox="1">
            <a:spLocks noChangeArrowheads="1"/>
          </p:cNvSpPr>
          <p:nvPr/>
        </p:nvSpPr>
        <p:spPr bwMode="auto">
          <a:xfrm>
            <a:off x="2286000" y="32766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a:t>
            </a:r>
          </a:p>
        </p:txBody>
      </p:sp>
      <p:sp>
        <p:nvSpPr>
          <p:cNvPr id="14" name="TextBox 13"/>
          <p:cNvSpPr txBox="1">
            <a:spLocks noChangeArrowheads="1"/>
          </p:cNvSpPr>
          <p:nvPr/>
        </p:nvSpPr>
        <p:spPr bwMode="auto">
          <a:xfrm>
            <a:off x="3505200" y="1905000"/>
            <a:ext cx="11858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(81)&lt;109</a:t>
            </a:r>
          </a:p>
        </p:txBody>
      </p:sp>
      <p:sp>
        <p:nvSpPr>
          <p:cNvPr id="15" name="Rectangle 14"/>
          <p:cNvSpPr>
            <a:spLocks noChangeArrowheads="1"/>
          </p:cNvSpPr>
          <p:nvPr/>
        </p:nvSpPr>
        <p:spPr bwMode="auto">
          <a:xfrm>
            <a:off x="3505200" y="2362200"/>
            <a:ext cx="10255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(37)&lt;109</a:t>
            </a:r>
          </a:p>
        </p:txBody>
      </p:sp>
      <p:sp>
        <p:nvSpPr>
          <p:cNvPr id="16" name="Rectangle 15"/>
          <p:cNvSpPr>
            <a:spLocks noChangeArrowheads="1"/>
          </p:cNvSpPr>
          <p:nvPr/>
        </p:nvSpPr>
        <p:spPr bwMode="auto">
          <a:xfrm>
            <a:off x="3505200" y="2819400"/>
            <a:ext cx="10255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(51)&lt;109</a:t>
            </a:r>
          </a:p>
        </p:txBody>
      </p:sp>
      <p:sp>
        <p:nvSpPr>
          <p:cNvPr id="17" name="Rectangle 16"/>
          <p:cNvSpPr>
            <a:spLocks noChangeArrowheads="1"/>
          </p:cNvSpPr>
          <p:nvPr/>
        </p:nvSpPr>
        <p:spPr bwMode="auto">
          <a:xfrm>
            <a:off x="3505200" y="3276600"/>
            <a:ext cx="10255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(49)&lt;109</a:t>
            </a:r>
          </a:p>
        </p:txBody>
      </p:sp>
      <p:sp>
        <p:nvSpPr>
          <p:cNvPr id="18" name="TextBox 17"/>
          <p:cNvSpPr txBox="1">
            <a:spLocks noChangeArrowheads="1"/>
          </p:cNvSpPr>
          <p:nvPr/>
        </p:nvSpPr>
        <p:spPr bwMode="auto">
          <a:xfrm>
            <a:off x="2209800" y="19050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1 , 3</a:t>
            </a:r>
          </a:p>
        </p:txBody>
      </p:sp>
      <p:sp>
        <p:nvSpPr>
          <p:cNvPr id="19" name="TextBox 18"/>
          <p:cNvSpPr txBox="1">
            <a:spLocks noChangeArrowheads="1"/>
          </p:cNvSpPr>
          <p:nvPr/>
        </p:nvSpPr>
        <p:spPr bwMode="auto">
          <a:xfrm>
            <a:off x="2209800" y="23622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1 , 3</a:t>
            </a:r>
          </a:p>
        </p:txBody>
      </p:sp>
      <p:sp>
        <p:nvSpPr>
          <p:cNvPr id="20" name="TextBox 19"/>
          <p:cNvSpPr txBox="1">
            <a:spLocks noChangeArrowheads="1"/>
          </p:cNvSpPr>
          <p:nvPr/>
        </p:nvSpPr>
        <p:spPr bwMode="auto">
          <a:xfrm>
            <a:off x="2209800" y="2819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1 , 3</a:t>
            </a:r>
          </a:p>
        </p:txBody>
      </p:sp>
      <p:sp>
        <p:nvSpPr>
          <p:cNvPr id="21" name="TextBox 20"/>
          <p:cNvSpPr txBox="1">
            <a:spLocks noChangeArrowheads="1"/>
          </p:cNvSpPr>
          <p:nvPr/>
        </p:nvSpPr>
        <p:spPr bwMode="auto">
          <a:xfrm>
            <a:off x="2209800" y="32766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1 , 3</a:t>
            </a:r>
          </a:p>
        </p:txBody>
      </p:sp>
      <p:sp>
        <p:nvSpPr>
          <p:cNvPr id="22" name="Rectangle 21"/>
          <p:cNvSpPr>
            <a:spLocks noChangeArrowheads="1"/>
          </p:cNvSpPr>
          <p:nvPr/>
        </p:nvSpPr>
        <p:spPr bwMode="auto">
          <a:xfrm>
            <a:off x="3505200" y="1905000"/>
            <a:ext cx="1143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(140)&gt;109</a:t>
            </a:r>
          </a:p>
        </p:txBody>
      </p:sp>
      <p:sp>
        <p:nvSpPr>
          <p:cNvPr id="23" name="Rectangle 22"/>
          <p:cNvSpPr>
            <a:spLocks noChangeArrowheads="1"/>
          </p:cNvSpPr>
          <p:nvPr/>
        </p:nvSpPr>
        <p:spPr bwMode="auto">
          <a:xfrm>
            <a:off x="3505200" y="2362200"/>
            <a:ext cx="1143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(117)&gt;109</a:t>
            </a:r>
          </a:p>
        </p:txBody>
      </p:sp>
      <p:sp>
        <p:nvSpPr>
          <p:cNvPr id="24" name="Rectangle 23"/>
          <p:cNvSpPr>
            <a:spLocks noChangeArrowheads="1"/>
          </p:cNvSpPr>
          <p:nvPr/>
        </p:nvSpPr>
        <p:spPr bwMode="auto">
          <a:xfrm>
            <a:off x="3546475" y="2895600"/>
            <a:ext cx="10255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(89)&lt;109</a:t>
            </a:r>
          </a:p>
        </p:txBody>
      </p:sp>
      <p:sp>
        <p:nvSpPr>
          <p:cNvPr id="25" name="Rectangle 24"/>
          <p:cNvSpPr>
            <a:spLocks noChangeArrowheads="1"/>
          </p:cNvSpPr>
          <p:nvPr/>
        </p:nvSpPr>
        <p:spPr bwMode="auto">
          <a:xfrm>
            <a:off x="3505200" y="3340100"/>
            <a:ext cx="11430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(101)&lt;109</a:t>
            </a:r>
          </a:p>
        </p:txBody>
      </p:sp>
      <p:sp>
        <p:nvSpPr>
          <p:cNvPr id="26" name="TextBox 37"/>
          <p:cNvSpPr txBox="1">
            <a:spLocks noChangeArrowheads="1"/>
          </p:cNvSpPr>
          <p:nvPr/>
        </p:nvSpPr>
        <p:spPr bwMode="auto">
          <a:xfrm>
            <a:off x="1866900" y="4318000"/>
            <a:ext cx="685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7" name="TextBox 26"/>
          <p:cNvSpPr txBox="1">
            <a:spLocks noChangeArrowheads="1"/>
          </p:cNvSpPr>
          <p:nvPr/>
        </p:nvSpPr>
        <p:spPr bwMode="auto">
          <a:xfrm>
            <a:off x="3505200" y="2895600"/>
            <a:ext cx="1331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(179)&gt;109</a:t>
            </a:r>
          </a:p>
        </p:txBody>
      </p:sp>
      <p:sp>
        <p:nvSpPr>
          <p:cNvPr id="28" name="TextBox 27"/>
          <p:cNvSpPr txBox="1">
            <a:spLocks noChangeArrowheads="1"/>
          </p:cNvSpPr>
          <p:nvPr/>
        </p:nvSpPr>
        <p:spPr bwMode="auto">
          <a:xfrm>
            <a:off x="2209800" y="32766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1, 3, 2</a:t>
            </a:r>
          </a:p>
        </p:txBody>
      </p:sp>
      <p:sp>
        <p:nvSpPr>
          <p:cNvPr id="29" name="TextBox 28"/>
          <p:cNvSpPr txBox="1">
            <a:spLocks noChangeArrowheads="1"/>
          </p:cNvSpPr>
          <p:nvPr/>
        </p:nvSpPr>
        <p:spPr bwMode="auto">
          <a:xfrm>
            <a:off x="2209800" y="2819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1, 3, 2</a:t>
            </a:r>
          </a:p>
        </p:txBody>
      </p:sp>
      <p:sp>
        <p:nvSpPr>
          <p:cNvPr id="30" name="TextBox 29"/>
          <p:cNvSpPr txBox="1">
            <a:spLocks noChangeArrowheads="1"/>
          </p:cNvSpPr>
          <p:nvPr/>
        </p:nvSpPr>
        <p:spPr bwMode="auto">
          <a:xfrm>
            <a:off x="3505200" y="3276600"/>
            <a:ext cx="1295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(143)&gt;109</a:t>
            </a:r>
          </a:p>
        </p:txBody>
      </p:sp>
      <p:sp>
        <p:nvSpPr>
          <p:cNvPr id="31" name="TextBox 30"/>
          <p:cNvSpPr txBox="1">
            <a:spLocks noChangeArrowheads="1"/>
          </p:cNvSpPr>
          <p:nvPr/>
        </p:nvSpPr>
        <p:spPr bwMode="auto">
          <a:xfrm>
            <a:off x="2286000" y="2819400"/>
            <a:ext cx="609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1,3</a:t>
            </a:r>
          </a:p>
        </p:txBody>
      </p:sp>
      <p:sp>
        <p:nvSpPr>
          <p:cNvPr id="32" name="TextBox 31"/>
          <p:cNvSpPr txBox="1">
            <a:spLocks noChangeArrowheads="1"/>
          </p:cNvSpPr>
          <p:nvPr/>
        </p:nvSpPr>
        <p:spPr bwMode="auto">
          <a:xfrm>
            <a:off x="2286000" y="3276600"/>
            <a:ext cx="609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1,3</a:t>
            </a:r>
          </a:p>
        </p:txBody>
      </p:sp>
      <p:sp>
        <p:nvSpPr>
          <p:cNvPr id="33" name="TextBox 32"/>
          <p:cNvSpPr txBox="1">
            <a:spLocks noChangeArrowheads="1"/>
          </p:cNvSpPr>
          <p:nvPr/>
        </p:nvSpPr>
        <p:spPr bwMode="auto">
          <a:xfrm>
            <a:off x="3505200" y="3276600"/>
            <a:ext cx="1219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101&lt;109</a:t>
            </a:r>
          </a:p>
        </p:txBody>
      </p:sp>
      <p:sp>
        <p:nvSpPr>
          <p:cNvPr id="34" name="TextBox 33"/>
          <p:cNvSpPr txBox="1">
            <a:spLocks noChangeArrowheads="1"/>
          </p:cNvSpPr>
          <p:nvPr/>
        </p:nvSpPr>
        <p:spPr bwMode="auto">
          <a:xfrm>
            <a:off x="3581400" y="2895600"/>
            <a:ext cx="990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89&lt;109</a:t>
            </a:r>
          </a:p>
        </p:txBody>
      </p:sp>
      <p:graphicFrame>
        <p:nvGraphicFramePr>
          <p:cNvPr id="35" name="Table 34"/>
          <p:cNvGraphicFramePr>
            <a:graphicFrameLocks noGrp="1"/>
          </p:cNvGraphicFramePr>
          <p:nvPr/>
        </p:nvGraphicFramePr>
        <p:xfrm>
          <a:off x="2244725" y="1916113"/>
          <a:ext cx="874713" cy="1828800"/>
        </p:xfrm>
        <a:graphic>
          <a:graphicData uri="http://schemas.openxmlformats.org/drawingml/2006/table">
            <a:tbl>
              <a:tblPr/>
              <a:tblGrid>
                <a:gridCol w="874713"/>
              </a:tblGrid>
              <a:tr h="1828800">
                <a:tc>
                  <a:txBody>
                    <a:bodyPr/>
                    <a:lstStyle/>
                    <a:p>
                      <a:endParaRPr lang="en-US" dirty="0"/>
                    </a:p>
                  </a:txBody>
                  <a:tcPr marL="91509" marR="91509">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36" name="TextBox 35"/>
          <p:cNvSpPr txBox="1">
            <a:spLocks noChangeArrowheads="1"/>
          </p:cNvSpPr>
          <p:nvPr/>
        </p:nvSpPr>
        <p:spPr bwMode="auto">
          <a:xfrm>
            <a:off x="3189288" y="1471613"/>
            <a:ext cx="14414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solidFill>
                  <a:schemeClr val="bg1"/>
                </a:solidFill>
              </a:rPr>
              <a:t>STATION 2</a:t>
            </a:r>
          </a:p>
        </p:txBody>
      </p:sp>
      <p:sp>
        <p:nvSpPr>
          <p:cNvPr id="37" name="TextBox 36"/>
          <p:cNvSpPr txBox="1">
            <a:spLocks noChangeArrowheads="1"/>
          </p:cNvSpPr>
          <p:nvPr/>
        </p:nvSpPr>
        <p:spPr bwMode="auto">
          <a:xfrm>
            <a:off x="4332288" y="1471613"/>
            <a:ext cx="12842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solidFill>
                  <a:schemeClr val="bg1"/>
                </a:solidFill>
              </a:rPr>
              <a:t>STATION3</a:t>
            </a:r>
          </a:p>
        </p:txBody>
      </p:sp>
      <p:sp>
        <p:nvSpPr>
          <p:cNvPr id="38" name="TextBox 37"/>
          <p:cNvSpPr txBox="1">
            <a:spLocks noChangeArrowheads="1"/>
          </p:cNvSpPr>
          <p:nvPr/>
        </p:nvSpPr>
        <p:spPr bwMode="auto">
          <a:xfrm>
            <a:off x="5492750" y="1471613"/>
            <a:ext cx="137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solidFill>
                  <a:schemeClr val="bg1"/>
                </a:solidFill>
              </a:rPr>
              <a:t>STATION 4</a:t>
            </a:r>
          </a:p>
        </p:txBody>
      </p:sp>
      <p:sp>
        <p:nvSpPr>
          <p:cNvPr id="39" name="TextBox 38"/>
          <p:cNvSpPr txBox="1">
            <a:spLocks noChangeArrowheads="1"/>
          </p:cNvSpPr>
          <p:nvPr/>
        </p:nvSpPr>
        <p:spPr bwMode="auto">
          <a:xfrm>
            <a:off x="3355975" y="3352800"/>
            <a:ext cx="76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2,4</a:t>
            </a:r>
          </a:p>
        </p:txBody>
      </p:sp>
      <p:sp>
        <p:nvSpPr>
          <p:cNvPr id="40" name="TextBox 39"/>
          <p:cNvSpPr txBox="1">
            <a:spLocks noChangeArrowheads="1"/>
          </p:cNvSpPr>
          <p:nvPr/>
        </p:nvSpPr>
        <p:spPr bwMode="auto">
          <a:xfrm>
            <a:off x="4495800" y="3363913"/>
            <a:ext cx="10255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82&lt;109</a:t>
            </a:r>
          </a:p>
        </p:txBody>
      </p:sp>
      <p:sp>
        <p:nvSpPr>
          <p:cNvPr id="41" name="TextBox 40"/>
          <p:cNvSpPr txBox="1">
            <a:spLocks noChangeArrowheads="1"/>
          </p:cNvSpPr>
          <p:nvPr/>
        </p:nvSpPr>
        <p:spPr bwMode="auto">
          <a:xfrm>
            <a:off x="4651375" y="3352800"/>
            <a:ext cx="685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5, 6</a:t>
            </a:r>
          </a:p>
        </p:txBody>
      </p:sp>
      <p:sp>
        <p:nvSpPr>
          <p:cNvPr id="42" name="TextBox 41"/>
          <p:cNvSpPr txBox="1">
            <a:spLocks noChangeArrowheads="1"/>
          </p:cNvSpPr>
          <p:nvPr/>
        </p:nvSpPr>
        <p:spPr bwMode="auto">
          <a:xfrm>
            <a:off x="4419600" y="2830513"/>
            <a:ext cx="11017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181&gt;109</a:t>
            </a:r>
          </a:p>
        </p:txBody>
      </p:sp>
      <p:sp>
        <p:nvSpPr>
          <p:cNvPr id="43" name="TextBox 42"/>
          <p:cNvSpPr txBox="1">
            <a:spLocks noChangeArrowheads="1"/>
          </p:cNvSpPr>
          <p:nvPr/>
        </p:nvSpPr>
        <p:spPr bwMode="auto">
          <a:xfrm>
            <a:off x="4419600" y="2286000"/>
            <a:ext cx="11255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142&gt;109</a:t>
            </a:r>
          </a:p>
        </p:txBody>
      </p:sp>
      <p:sp>
        <p:nvSpPr>
          <p:cNvPr id="44" name="TextBox 43"/>
          <p:cNvSpPr txBox="1">
            <a:spLocks noChangeArrowheads="1"/>
          </p:cNvSpPr>
          <p:nvPr/>
        </p:nvSpPr>
        <p:spPr bwMode="auto">
          <a:xfrm>
            <a:off x="4419600" y="1905000"/>
            <a:ext cx="1244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160&gt;109</a:t>
            </a:r>
          </a:p>
        </p:txBody>
      </p:sp>
      <p:graphicFrame>
        <p:nvGraphicFramePr>
          <p:cNvPr id="45" name="Table 44"/>
          <p:cNvGraphicFramePr>
            <a:graphicFrameLocks noGrp="1"/>
          </p:cNvGraphicFramePr>
          <p:nvPr/>
        </p:nvGraphicFramePr>
        <p:xfrm>
          <a:off x="3271838" y="1922463"/>
          <a:ext cx="1111250" cy="1820862"/>
        </p:xfrm>
        <a:graphic>
          <a:graphicData uri="http://schemas.openxmlformats.org/drawingml/2006/table">
            <a:tbl>
              <a:tblPr/>
              <a:tblGrid>
                <a:gridCol w="1111250"/>
              </a:tblGrid>
              <a:tr h="1820862">
                <a:tc>
                  <a:txBody>
                    <a:bodyPr/>
                    <a:lstStyle/>
                    <a:p>
                      <a:endParaRPr lang="en-US" sz="1800" dirty="0"/>
                    </a:p>
                  </a:txBody>
                  <a:tcPr marL="91409" marR="91409" marT="45746" marB="45746">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46" name="TextBox 45"/>
          <p:cNvSpPr txBox="1">
            <a:spLocks noChangeArrowheads="1"/>
          </p:cNvSpPr>
          <p:nvPr/>
        </p:nvSpPr>
        <p:spPr bwMode="auto">
          <a:xfrm>
            <a:off x="5562600" y="2819400"/>
            <a:ext cx="685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7, 9</a:t>
            </a:r>
          </a:p>
        </p:txBody>
      </p:sp>
      <p:graphicFrame>
        <p:nvGraphicFramePr>
          <p:cNvPr id="47" name="Table 46"/>
          <p:cNvGraphicFramePr>
            <a:graphicFrameLocks noGrp="1"/>
          </p:cNvGraphicFramePr>
          <p:nvPr/>
        </p:nvGraphicFramePr>
        <p:xfrm>
          <a:off x="4456113" y="1928813"/>
          <a:ext cx="1066800" cy="1787525"/>
        </p:xfrm>
        <a:graphic>
          <a:graphicData uri="http://schemas.openxmlformats.org/drawingml/2006/table">
            <a:tbl>
              <a:tblPr/>
              <a:tblGrid>
                <a:gridCol w="1066800"/>
              </a:tblGrid>
              <a:tr h="1787525">
                <a:tc>
                  <a:txBody>
                    <a:bodyPr/>
                    <a:lstStyle/>
                    <a:p>
                      <a:endParaRPr lang="en-US" sz="1800" dirty="0"/>
                    </a:p>
                  </a:txBody>
                  <a:tcPr marT="45696" marB="45696">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48" name="Table 47"/>
          <p:cNvGraphicFramePr>
            <a:graphicFrameLocks noGrp="1"/>
          </p:cNvGraphicFramePr>
          <p:nvPr/>
        </p:nvGraphicFramePr>
        <p:xfrm>
          <a:off x="5629275" y="1928813"/>
          <a:ext cx="1066800" cy="1774825"/>
        </p:xfrm>
        <a:graphic>
          <a:graphicData uri="http://schemas.openxmlformats.org/drawingml/2006/table">
            <a:tbl>
              <a:tblPr/>
              <a:tblGrid>
                <a:gridCol w="1066800"/>
              </a:tblGrid>
              <a:tr h="1774825">
                <a:tc>
                  <a:txBody>
                    <a:bodyPr/>
                    <a:lstStyle/>
                    <a:p>
                      <a:endParaRPr lang="en-US" sz="1800" dirty="0"/>
                    </a:p>
                  </a:txBody>
                  <a:tcPr marT="45715" marB="45715">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49" name="TextBox 48"/>
          <p:cNvSpPr txBox="1">
            <a:spLocks noChangeArrowheads="1"/>
          </p:cNvSpPr>
          <p:nvPr/>
        </p:nvSpPr>
        <p:spPr bwMode="auto">
          <a:xfrm>
            <a:off x="6858000" y="2590800"/>
            <a:ext cx="1219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solidFill>
                  <a:srgbClr val="FF0000"/>
                </a:solidFill>
              </a:rPr>
              <a:t> 8, 10 , 11</a:t>
            </a:r>
          </a:p>
        </p:txBody>
      </p:sp>
      <p:cxnSp>
        <p:nvCxnSpPr>
          <p:cNvPr id="50" name="Straight Arrow Connector 49"/>
          <p:cNvCxnSpPr>
            <a:endCxn id="49" idx="2"/>
          </p:cNvCxnSpPr>
          <p:nvPr/>
        </p:nvCxnSpPr>
        <p:spPr>
          <a:xfrm flipV="1">
            <a:off x="7239000" y="2971800"/>
            <a:ext cx="228600" cy="685800"/>
          </a:xfrm>
          <a:prstGeom prst="straightConnector1">
            <a:avLst/>
          </a:prstGeom>
          <a:ln w="22225" cmpd="sng">
            <a:solidFill>
              <a:schemeClr val="tx2">
                <a:lumMod val="60000"/>
                <a:lumOff val="40000"/>
              </a:schemeClr>
            </a:solidFill>
            <a:tailEnd type="arrow"/>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629400" y="3733800"/>
            <a:ext cx="1814513" cy="646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t>Not assigned to any station</a:t>
            </a:r>
          </a:p>
        </p:txBody>
      </p:sp>
      <p:sp>
        <p:nvSpPr>
          <p:cNvPr id="52" name="TextBox 51"/>
          <p:cNvSpPr txBox="1"/>
          <p:nvPr/>
        </p:nvSpPr>
        <p:spPr>
          <a:xfrm>
            <a:off x="152400" y="4430713"/>
            <a:ext cx="3048000" cy="9239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dirty="0"/>
              <a:t>Thus increment C</a:t>
            </a:r>
            <a:r>
              <a:rPr lang="en-US" sz="900" dirty="0"/>
              <a:t>0 </a:t>
            </a:r>
            <a:r>
              <a:rPr lang="en-US" dirty="0"/>
              <a:t>until all activities are assigned to</a:t>
            </a:r>
          </a:p>
          <a:p>
            <a:pPr>
              <a:defRPr/>
            </a:pPr>
            <a:r>
              <a:rPr lang="en-US" dirty="0"/>
              <a:t> stations</a:t>
            </a:r>
          </a:p>
        </p:txBody>
      </p:sp>
      <p:sp>
        <p:nvSpPr>
          <p:cNvPr id="53" name="TextBox 52"/>
          <p:cNvSpPr txBox="1">
            <a:spLocks noChangeArrowheads="1"/>
          </p:cNvSpPr>
          <p:nvPr/>
        </p:nvSpPr>
        <p:spPr bwMode="auto">
          <a:xfrm>
            <a:off x="7162800" y="1535113"/>
            <a:ext cx="1524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C</a:t>
            </a:r>
            <a:r>
              <a:rPr lang="en-US" altLang="en-US" baseline="-25000"/>
              <a:t>O</a:t>
            </a:r>
            <a:r>
              <a:rPr lang="en-US" altLang="en-US"/>
              <a:t>=143</a:t>
            </a:r>
          </a:p>
        </p:txBody>
      </p:sp>
      <p:sp>
        <p:nvSpPr>
          <p:cNvPr id="54" name="TextBox 53"/>
          <p:cNvSpPr txBox="1">
            <a:spLocks noChangeArrowheads="1"/>
          </p:cNvSpPr>
          <p:nvPr/>
        </p:nvSpPr>
        <p:spPr bwMode="auto">
          <a:xfrm>
            <a:off x="2133600" y="32766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1, 3, 2</a:t>
            </a:r>
          </a:p>
        </p:txBody>
      </p:sp>
      <p:sp>
        <p:nvSpPr>
          <p:cNvPr id="55" name="TextBox 54"/>
          <p:cNvSpPr txBox="1">
            <a:spLocks noChangeArrowheads="1"/>
          </p:cNvSpPr>
          <p:nvPr/>
        </p:nvSpPr>
        <p:spPr bwMode="auto">
          <a:xfrm>
            <a:off x="3200400" y="3276600"/>
            <a:ext cx="102711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4, 5, 6</a:t>
            </a:r>
          </a:p>
        </p:txBody>
      </p:sp>
      <p:sp>
        <p:nvSpPr>
          <p:cNvPr id="56" name="TextBox 55"/>
          <p:cNvSpPr txBox="1">
            <a:spLocks noChangeArrowheads="1"/>
          </p:cNvSpPr>
          <p:nvPr/>
        </p:nvSpPr>
        <p:spPr bwMode="auto">
          <a:xfrm>
            <a:off x="4419600" y="2819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7, 9, 8</a:t>
            </a:r>
          </a:p>
        </p:txBody>
      </p:sp>
      <p:sp>
        <p:nvSpPr>
          <p:cNvPr id="57" name="TextBox 56"/>
          <p:cNvSpPr txBox="1">
            <a:spLocks noChangeArrowheads="1"/>
          </p:cNvSpPr>
          <p:nvPr/>
        </p:nvSpPr>
        <p:spPr bwMode="auto">
          <a:xfrm>
            <a:off x="5562600" y="23622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10 , 11</a:t>
            </a:r>
          </a:p>
        </p:txBody>
      </p:sp>
      <p:sp>
        <p:nvSpPr>
          <p:cNvPr id="58" name="TextBox 57"/>
          <p:cNvSpPr txBox="1">
            <a:spLocks noChangeArrowheads="1"/>
          </p:cNvSpPr>
          <p:nvPr/>
        </p:nvSpPr>
        <p:spPr bwMode="auto">
          <a:xfrm>
            <a:off x="914400" y="3276600"/>
            <a:ext cx="1295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solidFill>
                  <a:srgbClr val="FFFF00"/>
                </a:solidFill>
              </a:rPr>
              <a:t>ROBOT 4</a:t>
            </a:r>
          </a:p>
        </p:txBody>
      </p:sp>
      <p:sp>
        <p:nvSpPr>
          <p:cNvPr id="59" name="TextBox 58"/>
          <p:cNvSpPr txBox="1">
            <a:spLocks noChangeArrowheads="1"/>
          </p:cNvSpPr>
          <p:nvPr/>
        </p:nvSpPr>
        <p:spPr bwMode="auto">
          <a:xfrm>
            <a:off x="914400" y="2362200"/>
            <a:ext cx="1295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solidFill>
                  <a:srgbClr val="FFFF00"/>
                </a:solidFill>
              </a:rPr>
              <a:t>ROBOT 2</a:t>
            </a:r>
          </a:p>
        </p:txBody>
      </p:sp>
      <p:sp>
        <p:nvSpPr>
          <p:cNvPr id="60" name="TextBox 59"/>
          <p:cNvSpPr txBox="1">
            <a:spLocks noChangeArrowheads="1"/>
          </p:cNvSpPr>
          <p:nvPr/>
        </p:nvSpPr>
        <p:spPr bwMode="auto">
          <a:xfrm>
            <a:off x="914400" y="2819400"/>
            <a:ext cx="1295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solidFill>
                  <a:srgbClr val="FFFF00"/>
                </a:solidFill>
              </a:rPr>
              <a:t>ROBOT 3</a:t>
            </a:r>
          </a:p>
        </p:txBody>
      </p:sp>
      <p:sp>
        <p:nvSpPr>
          <p:cNvPr id="61" name="TextBox 60"/>
          <p:cNvSpPr txBox="1">
            <a:spLocks noChangeArrowheads="1"/>
          </p:cNvSpPr>
          <p:nvPr/>
        </p:nvSpPr>
        <p:spPr bwMode="auto">
          <a:xfrm>
            <a:off x="2209800" y="3810000"/>
            <a:ext cx="838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T=143</a:t>
            </a:r>
          </a:p>
        </p:txBody>
      </p:sp>
      <p:sp>
        <p:nvSpPr>
          <p:cNvPr id="62" name="TextBox 61"/>
          <p:cNvSpPr txBox="1">
            <a:spLocks noChangeArrowheads="1"/>
          </p:cNvSpPr>
          <p:nvPr/>
        </p:nvSpPr>
        <p:spPr bwMode="auto">
          <a:xfrm>
            <a:off x="3276600" y="3810000"/>
            <a:ext cx="838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T=136</a:t>
            </a:r>
          </a:p>
        </p:txBody>
      </p:sp>
      <p:sp>
        <p:nvSpPr>
          <p:cNvPr id="63" name="TextBox 62"/>
          <p:cNvSpPr txBox="1">
            <a:spLocks noChangeArrowheads="1"/>
          </p:cNvSpPr>
          <p:nvPr/>
        </p:nvSpPr>
        <p:spPr bwMode="auto">
          <a:xfrm>
            <a:off x="4419600" y="3810000"/>
            <a:ext cx="838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T=115</a:t>
            </a:r>
          </a:p>
        </p:txBody>
      </p:sp>
      <p:sp>
        <p:nvSpPr>
          <p:cNvPr id="64" name="TextBox 63"/>
          <p:cNvSpPr txBox="1">
            <a:spLocks noChangeArrowheads="1"/>
          </p:cNvSpPr>
          <p:nvPr/>
        </p:nvSpPr>
        <p:spPr bwMode="auto">
          <a:xfrm>
            <a:off x="5562600" y="3821113"/>
            <a:ext cx="8382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T=84</a:t>
            </a:r>
          </a:p>
        </p:txBody>
      </p:sp>
      <p:sp>
        <p:nvSpPr>
          <p:cNvPr id="65" name="Rectangle 64"/>
          <p:cNvSpPr/>
          <p:nvPr/>
        </p:nvSpPr>
        <p:spPr>
          <a:xfrm>
            <a:off x="2030413" y="1482725"/>
            <a:ext cx="1223962" cy="381000"/>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TextBox 65"/>
          <p:cNvSpPr txBox="1">
            <a:spLocks noChangeArrowheads="1"/>
          </p:cNvSpPr>
          <p:nvPr/>
        </p:nvSpPr>
        <p:spPr bwMode="auto">
          <a:xfrm>
            <a:off x="1995488" y="1471613"/>
            <a:ext cx="13525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solidFill>
                  <a:schemeClr val="bg1"/>
                </a:solidFill>
              </a:rPr>
              <a:t>STATION 1</a:t>
            </a:r>
          </a:p>
        </p:txBody>
      </p:sp>
      <p:pic>
        <p:nvPicPr>
          <p:cNvPr id="6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24500" y="4900613"/>
            <a:ext cx="2719388" cy="1182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9" name="Title 16"/>
          <p:cNvSpPr>
            <a:spLocks noGrp="1"/>
          </p:cNvSpPr>
          <p:nvPr>
            <p:ph type="title"/>
          </p:nvPr>
        </p:nvSpPr>
        <p:spPr>
          <a:xfrm>
            <a:off x="382588" y="152400"/>
            <a:ext cx="8229600" cy="1230313"/>
          </a:xfrm>
        </p:spPr>
        <p:txBody>
          <a:bodyPr/>
          <a:lstStyle/>
          <a:p>
            <a:r>
              <a:rPr lang="en-AU" altLang="en-US" b="1" dirty="0">
                <a:solidFill>
                  <a:schemeClr val="tx1"/>
                </a:solidFill>
              </a:rPr>
              <a:t>Consecutive  Method</a:t>
            </a:r>
            <a:endParaRPr lang="en-US" b="1" dirty="0"/>
          </a:p>
        </p:txBody>
      </p:sp>
    </p:spTree>
    <p:extLst>
      <p:ext uri="{BB962C8B-B14F-4D97-AF65-F5344CB8AC3E}">
        <p14:creationId xmlns:p14="http://schemas.microsoft.com/office/powerpoint/2010/main" xmlns="" val="33364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blinds(horizontal)">
                                      <p:cBhvr>
                                        <p:cTn id="16" dur="500"/>
                                        <p:tgtEl>
                                          <p:spTgt spid="66"/>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ox(in)">
                                      <p:cBhvr>
                                        <p:cTn id="26" dur="500"/>
                                        <p:tgtEl>
                                          <p:spTgt spid="11"/>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3"/>
                                        </p:tgtEl>
                                      </p:cBhvr>
                                    </p:animEffect>
                                    <p:set>
                                      <p:cBhvr>
                                        <p:cTn id="54" dur="1" fill="hold">
                                          <p:stCondLst>
                                            <p:cond delay="499"/>
                                          </p:stCondLst>
                                        </p:cTn>
                                        <p:tgtEl>
                                          <p:spTgt spid="1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5"/>
                                        </p:tgtEl>
                                      </p:cBhvr>
                                    </p:animEffect>
                                    <p:set>
                                      <p:cBhvr>
                                        <p:cTn id="57" dur="1" fill="hold">
                                          <p:stCondLst>
                                            <p:cond delay="499"/>
                                          </p:stCondLst>
                                        </p:cTn>
                                        <p:tgtEl>
                                          <p:spTgt spid="1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3" presetClass="entr" presetSubtype="1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blinds(horizontal)">
                                      <p:cBhvr>
                                        <p:cTn id="77" dur="500"/>
                                        <p:tgtEl>
                                          <p:spTgt spid="2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blinds(horizontal)">
                                      <p:cBhvr>
                                        <p:cTn id="80" dur="500"/>
                                        <p:tgtEl>
                                          <p:spTgt spid="24"/>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linds(horizontal)">
                                      <p:cBhvr>
                                        <p:cTn id="83" dur="500"/>
                                        <p:tgtEl>
                                          <p:spTgt spid="23"/>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linds(horizont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xit" presetSubtype="16" fill="hold" grpId="1" nodeType="clickEffect">
                                  <p:stCondLst>
                                    <p:cond delay="0"/>
                                  </p:stCondLst>
                                  <p:childTnLst>
                                    <p:animEffect transition="out" filter="box(in)">
                                      <p:cBhvr>
                                        <p:cTn id="90" dur="500"/>
                                        <p:tgtEl>
                                          <p:spTgt spid="18"/>
                                        </p:tgtEl>
                                      </p:cBhvr>
                                    </p:animEffect>
                                    <p:set>
                                      <p:cBhvr>
                                        <p:cTn id="91" dur="1" fill="hold">
                                          <p:stCondLst>
                                            <p:cond delay="499"/>
                                          </p:stCondLst>
                                        </p:cTn>
                                        <p:tgtEl>
                                          <p:spTgt spid="18"/>
                                        </p:tgtEl>
                                        <p:attrNameLst>
                                          <p:attrName>style.visibility</p:attrName>
                                        </p:attrNameLst>
                                      </p:cBhvr>
                                      <p:to>
                                        <p:strVal val="hidden"/>
                                      </p:to>
                                    </p:set>
                                  </p:childTnLst>
                                </p:cTn>
                              </p:par>
                              <p:par>
                                <p:cTn id="92" presetID="4" presetClass="exit" presetSubtype="16" fill="hold" grpId="1" nodeType="withEffect">
                                  <p:stCondLst>
                                    <p:cond delay="0"/>
                                  </p:stCondLst>
                                  <p:childTnLst>
                                    <p:animEffect transition="out" filter="box(in)">
                                      <p:cBhvr>
                                        <p:cTn id="93" dur="500"/>
                                        <p:tgtEl>
                                          <p:spTgt spid="19"/>
                                        </p:tgtEl>
                                      </p:cBhvr>
                                    </p:animEffect>
                                    <p:set>
                                      <p:cBhvr>
                                        <p:cTn id="94" dur="1" fill="hold">
                                          <p:stCondLst>
                                            <p:cond delay="499"/>
                                          </p:stCondLst>
                                        </p:cTn>
                                        <p:tgtEl>
                                          <p:spTgt spid="19"/>
                                        </p:tgtEl>
                                        <p:attrNameLst>
                                          <p:attrName>style.visibility</p:attrName>
                                        </p:attrNameLst>
                                      </p:cBhvr>
                                      <p:to>
                                        <p:strVal val="hidden"/>
                                      </p:to>
                                    </p:set>
                                  </p:childTnLst>
                                </p:cTn>
                              </p:par>
                              <p:par>
                                <p:cTn id="95" presetID="4" presetClass="exit" presetSubtype="16" fill="hold" grpId="1" nodeType="withEffect">
                                  <p:stCondLst>
                                    <p:cond delay="0"/>
                                  </p:stCondLst>
                                  <p:childTnLst>
                                    <p:animEffect transition="out" filter="box(in)">
                                      <p:cBhvr>
                                        <p:cTn id="96" dur="500"/>
                                        <p:tgtEl>
                                          <p:spTgt spid="22"/>
                                        </p:tgtEl>
                                      </p:cBhvr>
                                    </p:animEffect>
                                    <p:set>
                                      <p:cBhvr>
                                        <p:cTn id="97" dur="1" fill="hold">
                                          <p:stCondLst>
                                            <p:cond delay="499"/>
                                          </p:stCondLst>
                                        </p:cTn>
                                        <p:tgtEl>
                                          <p:spTgt spid="22"/>
                                        </p:tgtEl>
                                        <p:attrNameLst>
                                          <p:attrName>style.visibility</p:attrName>
                                        </p:attrNameLst>
                                      </p:cBhvr>
                                      <p:to>
                                        <p:strVal val="hidden"/>
                                      </p:to>
                                    </p:set>
                                  </p:childTnLst>
                                </p:cTn>
                              </p:par>
                              <p:par>
                                <p:cTn id="98" presetID="4" presetClass="exit" presetSubtype="16" fill="hold" grpId="1" nodeType="withEffect">
                                  <p:stCondLst>
                                    <p:cond delay="0"/>
                                  </p:stCondLst>
                                  <p:childTnLst>
                                    <p:animEffect transition="out" filter="box(in)">
                                      <p:cBhvr>
                                        <p:cTn id="99" dur="500"/>
                                        <p:tgtEl>
                                          <p:spTgt spid="23"/>
                                        </p:tgtEl>
                                      </p:cBhvr>
                                    </p:animEffect>
                                    <p:set>
                                      <p:cBhvr>
                                        <p:cTn id="100" dur="1" fill="hold">
                                          <p:stCondLst>
                                            <p:cond delay="499"/>
                                          </p:stCondLst>
                                        </p:cTn>
                                        <p:tgtEl>
                                          <p:spTgt spid="2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 presetClass="exit" presetSubtype="16" fill="hold" nodeType="clickEffect">
                                  <p:stCondLst>
                                    <p:cond delay="0"/>
                                  </p:stCondLst>
                                  <p:childTnLst>
                                    <p:animEffect transition="out" filter="box(in)">
                                      <p:cBhvr>
                                        <p:cTn id="104" dur="500"/>
                                        <p:tgtEl>
                                          <p:spTgt spid="24"/>
                                        </p:tgtEl>
                                      </p:cBhvr>
                                    </p:animEffect>
                                    <p:set>
                                      <p:cBhvr>
                                        <p:cTn id="105" dur="1" fill="hold">
                                          <p:stCondLst>
                                            <p:cond delay="499"/>
                                          </p:stCondLst>
                                        </p:cTn>
                                        <p:tgtEl>
                                          <p:spTgt spid="24"/>
                                        </p:tgtEl>
                                        <p:attrNameLst>
                                          <p:attrName>style.visibility</p:attrName>
                                        </p:attrNameLst>
                                      </p:cBhvr>
                                      <p:to>
                                        <p:strVal val="hidden"/>
                                      </p:to>
                                    </p:set>
                                  </p:childTnLst>
                                </p:cTn>
                              </p:par>
                              <p:par>
                                <p:cTn id="106" presetID="4" presetClass="exit" presetSubtype="16" fill="hold" grpId="1" nodeType="withEffect">
                                  <p:stCondLst>
                                    <p:cond delay="0"/>
                                  </p:stCondLst>
                                  <p:childTnLst>
                                    <p:animEffect transition="out" filter="box(in)">
                                      <p:cBhvr>
                                        <p:cTn id="107" dur="500"/>
                                        <p:tgtEl>
                                          <p:spTgt spid="25"/>
                                        </p:tgtEl>
                                      </p:cBhvr>
                                    </p:animEffect>
                                    <p:set>
                                      <p:cBhvr>
                                        <p:cTn id="108" dur="1" fill="hold">
                                          <p:stCondLst>
                                            <p:cond delay="499"/>
                                          </p:stCondLst>
                                        </p:cTn>
                                        <p:tgtEl>
                                          <p:spTgt spid="25"/>
                                        </p:tgtEl>
                                        <p:attrNameLst>
                                          <p:attrName>style.visibility</p:attrName>
                                        </p:attrNameLst>
                                      </p:cBhvr>
                                      <p:to>
                                        <p:strVal val="hidden"/>
                                      </p:to>
                                    </p:set>
                                  </p:childTnLst>
                                </p:cTn>
                              </p:par>
                              <p:par>
                                <p:cTn id="109" presetID="4" presetClass="exit" presetSubtype="16" fill="hold" grpId="1" nodeType="withEffect">
                                  <p:stCondLst>
                                    <p:cond delay="0"/>
                                  </p:stCondLst>
                                  <p:childTnLst>
                                    <p:animEffect transition="out" filter="box(in)">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4" presetClass="exit" presetSubtype="16" fill="hold" grpId="1" nodeType="withEffect">
                                  <p:stCondLst>
                                    <p:cond delay="0"/>
                                  </p:stCondLst>
                                  <p:childTnLst>
                                    <p:animEffect transition="out" filter="box(in)">
                                      <p:cBhvr>
                                        <p:cTn id="113" dur="500"/>
                                        <p:tgtEl>
                                          <p:spTgt spid="21"/>
                                        </p:tgtEl>
                                      </p:cBhvr>
                                    </p:animEffect>
                                    <p:set>
                                      <p:cBhvr>
                                        <p:cTn id="114" dur="1" fill="hold">
                                          <p:stCondLst>
                                            <p:cond delay="499"/>
                                          </p:stCondLst>
                                        </p:cTn>
                                        <p:tgtEl>
                                          <p:spTgt spid="21"/>
                                        </p:tgtEl>
                                        <p:attrNameLst>
                                          <p:attrName>style.visibility</p:attrName>
                                        </p:attrNameLst>
                                      </p:cBhvr>
                                      <p:to>
                                        <p:strVal val="hidden"/>
                                      </p:to>
                                    </p:set>
                                  </p:childTnLst>
                                </p:cTn>
                              </p:par>
                              <p:par>
                                <p:cTn id="115" presetID="3" presetClass="entr" presetSubtype="10"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blinds(horizontal)">
                                      <p:cBhvr>
                                        <p:cTn id="117" dur="500"/>
                                        <p:tgtEl>
                                          <p:spTgt spid="29"/>
                                        </p:tgtEl>
                                      </p:cBhvr>
                                    </p:animEffect>
                                  </p:childTnLst>
                                </p:cTn>
                              </p:par>
                              <p:par>
                                <p:cTn id="118" presetID="3" presetClass="entr" presetSubtype="10" fill="hold" nodeType="with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blinds(horizontal)">
                                      <p:cBhvr>
                                        <p:cTn id="120" dur="500"/>
                                        <p:tgtEl>
                                          <p:spTgt spid="28"/>
                                        </p:tgtEl>
                                      </p:cBhvr>
                                    </p:animEffect>
                                  </p:childTnLst>
                                </p:cTn>
                              </p:par>
                              <p:par>
                                <p:cTn id="121" presetID="3" presetClass="entr" presetSubtype="10" fill="hold" nodeType="with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blinds(horizontal)">
                                      <p:cBhvr>
                                        <p:cTn id="123" dur="500"/>
                                        <p:tgtEl>
                                          <p:spTgt spid="27"/>
                                        </p:tgtEl>
                                      </p:cBhvr>
                                    </p:animEffect>
                                  </p:childTnLst>
                                </p:cTn>
                              </p:par>
                              <p:par>
                                <p:cTn id="124" presetID="3" presetClass="entr" presetSubtype="10" fill="hold"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blinds(horizontal)">
                                      <p:cBhvr>
                                        <p:cTn id="126" dur="500"/>
                                        <p:tgtEl>
                                          <p:spTgt spid="30"/>
                                        </p:tgtEl>
                                      </p:cBhvr>
                                    </p:animEffect>
                                  </p:childTnLst>
                                </p:cTn>
                              </p:par>
                            </p:childTnLst>
                          </p:cTn>
                        </p:par>
                      </p:childTnLst>
                    </p:cTn>
                  </p:par>
                  <p:par>
                    <p:cTn id="127" fill="hold">
                      <p:stCondLst>
                        <p:cond delay="indefinite"/>
                      </p:stCondLst>
                      <p:childTnLst>
                        <p:par>
                          <p:cTn id="128" fill="hold">
                            <p:stCondLst>
                              <p:cond delay="0"/>
                            </p:stCondLst>
                            <p:childTnLst>
                              <p:par>
                                <p:cTn id="129" presetID="4" presetClass="exit" presetSubtype="16" fill="hold" grpId="0" nodeType="clickEffect">
                                  <p:stCondLst>
                                    <p:cond delay="0"/>
                                  </p:stCondLst>
                                  <p:childTnLst>
                                    <p:animEffect transition="out" filter="box(in)">
                                      <p:cBhvr>
                                        <p:cTn id="130" dur="500"/>
                                        <p:tgtEl>
                                          <p:spTgt spid="29"/>
                                        </p:tgtEl>
                                      </p:cBhvr>
                                    </p:animEffect>
                                    <p:set>
                                      <p:cBhvr>
                                        <p:cTn id="131" dur="1" fill="hold">
                                          <p:stCondLst>
                                            <p:cond delay="499"/>
                                          </p:stCondLst>
                                        </p:cTn>
                                        <p:tgtEl>
                                          <p:spTgt spid="29"/>
                                        </p:tgtEl>
                                        <p:attrNameLst>
                                          <p:attrName>style.visibility</p:attrName>
                                        </p:attrNameLst>
                                      </p:cBhvr>
                                      <p:to>
                                        <p:strVal val="hidden"/>
                                      </p:to>
                                    </p:set>
                                  </p:childTnLst>
                                </p:cTn>
                              </p:par>
                              <p:par>
                                <p:cTn id="132" presetID="4" presetClass="exit" presetSubtype="16" fill="hold" grpId="0" nodeType="withEffect">
                                  <p:stCondLst>
                                    <p:cond delay="0"/>
                                  </p:stCondLst>
                                  <p:childTnLst>
                                    <p:animEffect transition="out" filter="box(in)">
                                      <p:cBhvr>
                                        <p:cTn id="133" dur="500"/>
                                        <p:tgtEl>
                                          <p:spTgt spid="28"/>
                                        </p:tgtEl>
                                      </p:cBhvr>
                                    </p:animEffect>
                                    <p:set>
                                      <p:cBhvr>
                                        <p:cTn id="134" dur="1" fill="hold">
                                          <p:stCondLst>
                                            <p:cond delay="499"/>
                                          </p:stCondLst>
                                        </p:cTn>
                                        <p:tgtEl>
                                          <p:spTgt spid="28"/>
                                        </p:tgtEl>
                                        <p:attrNameLst>
                                          <p:attrName>style.visibility</p:attrName>
                                        </p:attrNameLst>
                                      </p:cBhvr>
                                      <p:to>
                                        <p:strVal val="hidden"/>
                                      </p:to>
                                    </p:set>
                                  </p:childTnLst>
                                </p:cTn>
                              </p:par>
                              <p:par>
                                <p:cTn id="135" presetID="4" presetClass="exit" presetSubtype="16" fill="hold" grpId="0" nodeType="withEffect">
                                  <p:stCondLst>
                                    <p:cond delay="0"/>
                                  </p:stCondLst>
                                  <p:childTnLst>
                                    <p:animEffect transition="out" filter="box(in)">
                                      <p:cBhvr>
                                        <p:cTn id="136" dur="500"/>
                                        <p:tgtEl>
                                          <p:spTgt spid="30"/>
                                        </p:tgtEl>
                                      </p:cBhvr>
                                    </p:animEffect>
                                    <p:set>
                                      <p:cBhvr>
                                        <p:cTn id="137" dur="1" fill="hold">
                                          <p:stCondLst>
                                            <p:cond delay="499"/>
                                          </p:stCondLst>
                                        </p:cTn>
                                        <p:tgtEl>
                                          <p:spTgt spid="30"/>
                                        </p:tgtEl>
                                        <p:attrNameLst>
                                          <p:attrName>style.visibility</p:attrName>
                                        </p:attrNameLst>
                                      </p:cBhvr>
                                      <p:to>
                                        <p:strVal val="hidden"/>
                                      </p:to>
                                    </p:set>
                                  </p:childTnLst>
                                </p:cTn>
                              </p:par>
                              <p:par>
                                <p:cTn id="138" presetID="4" presetClass="exit" presetSubtype="16" fill="hold" grpId="0" nodeType="withEffect">
                                  <p:stCondLst>
                                    <p:cond delay="0"/>
                                  </p:stCondLst>
                                  <p:childTnLst>
                                    <p:animEffect transition="out" filter="box(in)">
                                      <p:cBhvr>
                                        <p:cTn id="139" dur="500"/>
                                        <p:tgtEl>
                                          <p:spTgt spid="27"/>
                                        </p:tgtEl>
                                      </p:cBhvr>
                                    </p:animEffect>
                                    <p:set>
                                      <p:cBhvr>
                                        <p:cTn id="140" dur="1" fill="hold">
                                          <p:stCondLst>
                                            <p:cond delay="499"/>
                                          </p:stCondLst>
                                        </p:cTn>
                                        <p:tgtEl>
                                          <p:spTgt spid="27"/>
                                        </p:tgtEl>
                                        <p:attrNameLst>
                                          <p:attrName>style.visibility</p:attrName>
                                        </p:attrNameLst>
                                      </p:cBhvr>
                                      <p:to>
                                        <p:strVal val="hidden"/>
                                      </p:to>
                                    </p:set>
                                  </p:childTnLst>
                                </p:cTn>
                              </p:par>
                              <p:par>
                                <p:cTn id="141" presetID="3" presetClass="entr" presetSubtype="10" fill="hold" grpId="0" nodeType="with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blinds(horizontal)">
                                      <p:cBhvr>
                                        <p:cTn id="143" dur="500"/>
                                        <p:tgtEl>
                                          <p:spTgt spid="33"/>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34"/>
                                        </p:tgtEl>
                                        <p:attrNameLst>
                                          <p:attrName>style.visibility</p:attrName>
                                        </p:attrNameLst>
                                      </p:cBhvr>
                                      <p:to>
                                        <p:strVal val="visible"/>
                                      </p:to>
                                    </p:set>
                                    <p:animEffect transition="in" filter="blinds(horizontal)">
                                      <p:cBhvr>
                                        <p:cTn id="146" dur="500"/>
                                        <p:tgtEl>
                                          <p:spTgt spid="34"/>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31"/>
                                        </p:tgtEl>
                                        <p:attrNameLst>
                                          <p:attrName>style.visibility</p:attrName>
                                        </p:attrNameLst>
                                      </p:cBhvr>
                                      <p:to>
                                        <p:strVal val="visible"/>
                                      </p:to>
                                    </p:set>
                                    <p:animEffect transition="in" filter="blinds(horizontal)">
                                      <p:cBhvr>
                                        <p:cTn id="149" dur="500"/>
                                        <p:tgtEl>
                                          <p:spTgt spid="31"/>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blinds(horizontal)">
                                      <p:cBhvr>
                                        <p:cTn id="152" dur="500"/>
                                        <p:tgtEl>
                                          <p:spTgt spid="32"/>
                                        </p:tgtEl>
                                      </p:cBhvr>
                                    </p:animEffect>
                                  </p:childTnLst>
                                </p:cTn>
                              </p:par>
                            </p:childTnLst>
                          </p:cTn>
                        </p:par>
                      </p:childTnLst>
                    </p:cTn>
                  </p:par>
                  <p:par>
                    <p:cTn id="153" fill="hold">
                      <p:stCondLst>
                        <p:cond delay="indefinite"/>
                      </p:stCondLst>
                      <p:childTnLst>
                        <p:par>
                          <p:cTn id="154" fill="hold">
                            <p:stCondLst>
                              <p:cond delay="0"/>
                            </p:stCondLst>
                            <p:childTnLst>
                              <p:par>
                                <p:cTn id="155" presetID="5" presetClass="exit" presetSubtype="10" fill="hold" grpId="1" nodeType="clickEffect">
                                  <p:stCondLst>
                                    <p:cond delay="0"/>
                                  </p:stCondLst>
                                  <p:childTnLst>
                                    <p:animEffect transition="out" filter="checkerboard(across)">
                                      <p:cBhvr>
                                        <p:cTn id="156" dur="500"/>
                                        <p:tgtEl>
                                          <p:spTgt spid="32"/>
                                        </p:tgtEl>
                                      </p:cBhvr>
                                    </p:animEffect>
                                    <p:set>
                                      <p:cBhvr>
                                        <p:cTn id="157" dur="1" fill="hold">
                                          <p:stCondLst>
                                            <p:cond delay="499"/>
                                          </p:stCondLst>
                                        </p:cTn>
                                        <p:tgtEl>
                                          <p:spTgt spid="32"/>
                                        </p:tgtEl>
                                        <p:attrNameLst>
                                          <p:attrName>style.visibility</p:attrName>
                                        </p:attrNameLst>
                                      </p:cBhvr>
                                      <p:to>
                                        <p:strVal val="hidden"/>
                                      </p:to>
                                    </p:set>
                                  </p:childTnLst>
                                </p:cTn>
                              </p:par>
                              <p:par>
                                <p:cTn id="158" presetID="5" presetClass="exit" presetSubtype="10" fill="hold" grpId="1" nodeType="withEffect">
                                  <p:stCondLst>
                                    <p:cond delay="0"/>
                                  </p:stCondLst>
                                  <p:childTnLst>
                                    <p:animEffect transition="out" filter="checkerboard(across)">
                                      <p:cBhvr>
                                        <p:cTn id="159" dur="500"/>
                                        <p:tgtEl>
                                          <p:spTgt spid="34"/>
                                        </p:tgtEl>
                                      </p:cBhvr>
                                    </p:animEffect>
                                    <p:set>
                                      <p:cBhvr>
                                        <p:cTn id="160" dur="1" fill="hold">
                                          <p:stCondLst>
                                            <p:cond delay="499"/>
                                          </p:stCondLst>
                                        </p:cTn>
                                        <p:tgtEl>
                                          <p:spTgt spid="34"/>
                                        </p:tgtEl>
                                        <p:attrNameLst>
                                          <p:attrName>style.visibility</p:attrName>
                                        </p:attrNameLst>
                                      </p:cBhvr>
                                      <p:to>
                                        <p:strVal val="hidden"/>
                                      </p:to>
                                    </p:set>
                                  </p:childTnLst>
                                </p:cTn>
                              </p:par>
                              <p:par>
                                <p:cTn id="161" presetID="5" presetClass="exit" presetSubtype="10" fill="hold" grpId="1" nodeType="withEffect">
                                  <p:stCondLst>
                                    <p:cond delay="0"/>
                                  </p:stCondLst>
                                  <p:childTnLst>
                                    <p:animEffect transition="out" filter="checkerboard(across)">
                                      <p:cBhvr>
                                        <p:cTn id="162" dur="500"/>
                                        <p:tgtEl>
                                          <p:spTgt spid="33"/>
                                        </p:tgtEl>
                                      </p:cBhvr>
                                    </p:animEffect>
                                    <p:set>
                                      <p:cBhvr>
                                        <p:cTn id="163" dur="1" fill="hold">
                                          <p:stCondLst>
                                            <p:cond delay="499"/>
                                          </p:stCondLst>
                                        </p:cTn>
                                        <p:tgtEl>
                                          <p:spTgt spid="33"/>
                                        </p:tgtEl>
                                        <p:attrNameLst>
                                          <p:attrName>style.visibility</p:attrName>
                                        </p:attrNameLst>
                                      </p:cBhvr>
                                      <p:to>
                                        <p:strVal val="hidden"/>
                                      </p:to>
                                    </p:set>
                                  </p:childTnLst>
                                </p:cTn>
                              </p:par>
                              <p:par>
                                <p:cTn id="164" presetID="1" presetClass="entr" presetSubtype="0" fill="hold" nodeType="withEffect">
                                  <p:stCondLst>
                                    <p:cond delay="0"/>
                                  </p:stCondLst>
                                  <p:childTnLst>
                                    <p:set>
                                      <p:cBhvr>
                                        <p:cTn id="165" dur="1" fill="hold">
                                          <p:stCondLst>
                                            <p:cond delay="0"/>
                                          </p:stCondLst>
                                        </p:cTn>
                                        <p:tgtEl>
                                          <p:spTgt spid="35"/>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36"/>
                                        </p:tgtEl>
                                        <p:attrNameLst>
                                          <p:attrName>style.visibility</p:attrName>
                                        </p:attrNameLst>
                                      </p:cBhvr>
                                      <p:to>
                                        <p:strVal val="visible"/>
                                      </p:to>
                                    </p:set>
                                    <p:animEffect transition="in" filter="blinds(horizontal)">
                                      <p:cBhvr>
                                        <p:cTn id="170" dur="500"/>
                                        <p:tgtEl>
                                          <p:spTgt spid="36"/>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
                                        </p:tgtEl>
                                        <p:attrNameLst>
                                          <p:attrName>style.visibility</p:attrName>
                                        </p:attrNameLst>
                                      </p:cBhvr>
                                      <p:to>
                                        <p:strVal val="visible"/>
                                      </p:to>
                                    </p:set>
                                  </p:childTnLst>
                                </p:cTn>
                              </p:par>
                              <p:par>
                                <p:cTn id="173" presetID="3" presetClass="entr" presetSubtype="10" fill="hold" grpId="0" nodeType="withEffect">
                                  <p:stCondLst>
                                    <p:cond delay="0"/>
                                  </p:stCondLst>
                                  <p:childTnLst>
                                    <p:set>
                                      <p:cBhvr>
                                        <p:cTn id="174" dur="1" fill="hold">
                                          <p:stCondLst>
                                            <p:cond delay="0"/>
                                          </p:stCondLst>
                                        </p:cTn>
                                        <p:tgtEl>
                                          <p:spTgt spid="37"/>
                                        </p:tgtEl>
                                        <p:attrNameLst>
                                          <p:attrName>style.visibility</p:attrName>
                                        </p:attrNameLst>
                                      </p:cBhvr>
                                      <p:to>
                                        <p:strVal val="visible"/>
                                      </p:to>
                                    </p:set>
                                    <p:animEffect transition="in" filter="blinds(horizontal)">
                                      <p:cBhvr>
                                        <p:cTn id="175" dur="500"/>
                                        <p:tgtEl>
                                          <p:spTgt spid="37"/>
                                        </p:tgtEl>
                                      </p:cBhvr>
                                    </p:animEffect>
                                  </p:childTnLst>
                                </p:cTn>
                              </p:par>
                              <p:par>
                                <p:cTn id="176" presetID="1" presetClass="entr" presetSubtype="0" fill="hold" grpId="0" nodeType="withEffect">
                                  <p:stCondLst>
                                    <p:cond delay="0"/>
                                  </p:stCondLst>
                                  <p:childTnLst>
                                    <p:set>
                                      <p:cBhvr>
                                        <p:cTn id="177" dur="1" fill="hold">
                                          <p:stCondLst>
                                            <p:cond delay="0"/>
                                          </p:stCondLst>
                                        </p:cTn>
                                        <p:tgtEl>
                                          <p:spTgt spid="5"/>
                                        </p:tgtEl>
                                        <p:attrNameLst>
                                          <p:attrName>style.visibility</p:attrName>
                                        </p:attrNameLst>
                                      </p:cBhvr>
                                      <p:to>
                                        <p:strVal val="visible"/>
                                      </p:to>
                                    </p:set>
                                  </p:childTnLst>
                                </p:cTn>
                              </p:par>
                              <p:par>
                                <p:cTn id="178" presetID="3" presetClass="entr" presetSubtype="10" fill="hold" grpId="0" nodeType="withEffect">
                                  <p:stCondLst>
                                    <p:cond delay="0"/>
                                  </p:stCondLst>
                                  <p:childTnLst>
                                    <p:set>
                                      <p:cBhvr>
                                        <p:cTn id="179" dur="1" fill="hold">
                                          <p:stCondLst>
                                            <p:cond delay="0"/>
                                          </p:stCondLst>
                                        </p:cTn>
                                        <p:tgtEl>
                                          <p:spTgt spid="38"/>
                                        </p:tgtEl>
                                        <p:attrNameLst>
                                          <p:attrName>style.visibility</p:attrName>
                                        </p:attrNameLst>
                                      </p:cBhvr>
                                      <p:to>
                                        <p:strVal val="visible"/>
                                      </p:to>
                                    </p:set>
                                    <p:animEffect transition="in" filter="blinds(horizontal)">
                                      <p:cBhvr>
                                        <p:cTn id="180" dur="500"/>
                                        <p:tgtEl>
                                          <p:spTgt spid="38"/>
                                        </p:tgtEl>
                                      </p:cBhvr>
                                    </p:animEffect>
                                  </p:childTnLst>
                                </p:cTn>
                              </p:par>
                              <p:par>
                                <p:cTn id="181" presetID="1" presetClass="entr" presetSubtype="0" fill="hold" grpId="0" nodeType="withEffect">
                                  <p:stCondLst>
                                    <p:cond delay="0"/>
                                  </p:stCondLst>
                                  <p:childTnLst>
                                    <p:set>
                                      <p:cBhvr>
                                        <p:cTn id="182" dur="1" fill="hold">
                                          <p:stCondLst>
                                            <p:cond delay="0"/>
                                          </p:stCondLst>
                                        </p:cTn>
                                        <p:tgtEl>
                                          <p:spTgt spid="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43"/>
                                        </p:tgtEl>
                                        <p:attrNameLst>
                                          <p:attrName>style.visibility</p:attrName>
                                        </p:attrNameLst>
                                      </p:cBhvr>
                                      <p:to>
                                        <p:strVal val="visible"/>
                                      </p:to>
                                    </p:set>
                                    <p:animEffect transition="in" filter="blinds(horizontal)">
                                      <p:cBhvr>
                                        <p:cTn id="187" dur="500"/>
                                        <p:tgtEl>
                                          <p:spTgt spid="43"/>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44"/>
                                        </p:tgtEl>
                                        <p:attrNameLst>
                                          <p:attrName>style.visibility</p:attrName>
                                        </p:attrNameLst>
                                      </p:cBhvr>
                                      <p:to>
                                        <p:strVal val="visible"/>
                                      </p:to>
                                    </p:set>
                                    <p:animEffect transition="in" filter="blinds(horizontal)">
                                      <p:cBhvr>
                                        <p:cTn id="190" dur="500"/>
                                        <p:tgtEl>
                                          <p:spTgt spid="44"/>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42"/>
                                        </p:tgtEl>
                                        <p:attrNameLst>
                                          <p:attrName>style.visibility</p:attrName>
                                        </p:attrNameLst>
                                      </p:cBhvr>
                                      <p:to>
                                        <p:strVal val="visible"/>
                                      </p:to>
                                    </p:set>
                                    <p:animEffect transition="in" filter="blinds(horizontal)">
                                      <p:cBhvr>
                                        <p:cTn id="193" dur="500"/>
                                        <p:tgtEl>
                                          <p:spTgt spid="42"/>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40"/>
                                        </p:tgtEl>
                                        <p:attrNameLst>
                                          <p:attrName>style.visibility</p:attrName>
                                        </p:attrNameLst>
                                      </p:cBhvr>
                                      <p:to>
                                        <p:strVal val="visible"/>
                                      </p:to>
                                    </p:set>
                                    <p:animEffect transition="in" filter="blinds(horizontal)">
                                      <p:cBhvr>
                                        <p:cTn id="196" dur="500"/>
                                        <p:tgtEl>
                                          <p:spTgt spid="40"/>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39"/>
                                        </p:tgtEl>
                                        <p:attrNameLst>
                                          <p:attrName>style.visibility</p:attrName>
                                        </p:attrNameLst>
                                      </p:cBhvr>
                                      <p:to>
                                        <p:strVal val="visible"/>
                                      </p:to>
                                    </p:set>
                                    <p:animEffect transition="in" filter="blinds(horizontal)">
                                      <p:cBhvr>
                                        <p:cTn id="199" dur="500"/>
                                        <p:tgtEl>
                                          <p:spTgt spid="39"/>
                                        </p:tgtEl>
                                      </p:cBhvr>
                                    </p:animEffect>
                                  </p:childTnLst>
                                </p:cTn>
                              </p:par>
                              <p:par>
                                <p:cTn id="200" presetID="4" presetClass="exit" presetSubtype="16" fill="hold" grpId="1" nodeType="withEffect">
                                  <p:stCondLst>
                                    <p:cond delay="3000"/>
                                  </p:stCondLst>
                                  <p:childTnLst>
                                    <p:animEffect transition="out" filter="box(in)">
                                      <p:cBhvr>
                                        <p:cTn id="201" dur="500"/>
                                        <p:tgtEl>
                                          <p:spTgt spid="44"/>
                                        </p:tgtEl>
                                      </p:cBhvr>
                                    </p:animEffect>
                                    <p:set>
                                      <p:cBhvr>
                                        <p:cTn id="202" dur="1" fill="hold">
                                          <p:stCondLst>
                                            <p:cond delay="499"/>
                                          </p:stCondLst>
                                        </p:cTn>
                                        <p:tgtEl>
                                          <p:spTgt spid="44"/>
                                        </p:tgtEl>
                                        <p:attrNameLst>
                                          <p:attrName>style.visibility</p:attrName>
                                        </p:attrNameLst>
                                      </p:cBhvr>
                                      <p:to>
                                        <p:strVal val="hidden"/>
                                      </p:to>
                                    </p:set>
                                  </p:childTnLst>
                                </p:cTn>
                              </p:par>
                              <p:par>
                                <p:cTn id="203" presetID="4" presetClass="exit" presetSubtype="16" fill="hold" grpId="1" nodeType="withEffect">
                                  <p:stCondLst>
                                    <p:cond delay="3000"/>
                                  </p:stCondLst>
                                  <p:childTnLst>
                                    <p:animEffect transition="out" filter="box(in)">
                                      <p:cBhvr>
                                        <p:cTn id="204" dur="500"/>
                                        <p:tgtEl>
                                          <p:spTgt spid="43"/>
                                        </p:tgtEl>
                                      </p:cBhvr>
                                    </p:animEffect>
                                    <p:set>
                                      <p:cBhvr>
                                        <p:cTn id="205" dur="1" fill="hold">
                                          <p:stCondLst>
                                            <p:cond delay="499"/>
                                          </p:stCondLst>
                                        </p:cTn>
                                        <p:tgtEl>
                                          <p:spTgt spid="43"/>
                                        </p:tgtEl>
                                        <p:attrNameLst>
                                          <p:attrName>style.visibility</p:attrName>
                                        </p:attrNameLst>
                                      </p:cBhvr>
                                      <p:to>
                                        <p:strVal val="hidden"/>
                                      </p:to>
                                    </p:set>
                                  </p:childTnLst>
                                </p:cTn>
                              </p:par>
                              <p:par>
                                <p:cTn id="206" presetID="4" presetClass="exit" presetSubtype="16" fill="hold" grpId="1" nodeType="withEffect">
                                  <p:stCondLst>
                                    <p:cond delay="3000"/>
                                  </p:stCondLst>
                                  <p:childTnLst>
                                    <p:animEffect transition="out" filter="box(in)">
                                      <p:cBhvr>
                                        <p:cTn id="207" dur="500"/>
                                        <p:tgtEl>
                                          <p:spTgt spid="42"/>
                                        </p:tgtEl>
                                      </p:cBhvr>
                                    </p:animEffect>
                                    <p:set>
                                      <p:cBhvr>
                                        <p:cTn id="208" dur="1" fill="hold">
                                          <p:stCondLst>
                                            <p:cond delay="499"/>
                                          </p:stCondLst>
                                        </p:cTn>
                                        <p:tgtEl>
                                          <p:spTgt spid="42"/>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5" presetClass="exit" presetSubtype="10" fill="hold" grpId="1" nodeType="clickEffect">
                                  <p:stCondLst>
                                    <p:cond delay="0"/>
                                  </p:stCondLst>
                                  <p:childTnLst>
                                    <p:animEffect transition="out" filter="checkerboard(across)">
                                      <p:cBhvr>
                                        <p:cTn id="212" dur="500"/>
                                        <p:tgtEl>
                                          <p:spTgt spid="40"/>
                                        </p:tgtEl>
                                      </p:cBhvr>
                                    </p:animEffect>
                                    <p:set>
                                      <p:cBhvr>
                                        <p:cTn id="213" dur="1" fill="hold">
                                          <p:stCondLst>
                                            <p:cond delay="499"/>
                                          </p:stCondLst>
                                        </p:cTn>
                                        <p:tgtEl>
                                          <p:spTgt spid="40"/>
                                        </p:tgtEl>
                                        <p:attrNameLst>
                                          <p:attrName>style.visibility</p:attrName>
                                        </p:attrNameLst>
                                      </p:cBhvr>
                                      <p:to>
                                        <p:strVal val="hidden"/>
                                      </p:to>
                                    </p:set>
                                  </p:childTnLst>
                                </p:cTn>
                              </p:par>
                              <p:par>
                                <p:cTn id="214" presetID="1" presetClass="entr" presetSubtype="0" fill="hold" nodeType="withEffect">
                                  <p:stCondLst>
                                    <p:cond delay="0"/>
                                  </p:stCondLst>
                                  <p:childTnLst>
                                    <p:set>
                                      <p:cBhvr>
                                        <p:cTn id="215" dur="1" fill="hold">
                                          <p:stCondLst>
                                            <p:cond delay="0"/>
                                          </p:stCondLst>
                                        </p:cTn>
                                        <p:tgtEl>
                                          <p:spTgt spid="4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3" presetClass="entr" presetSubtype="10" fill="hold" grpId="0" nodeType="clickEffect">
                                  <p:stCondLst>
                                    <p:cond delay="0"/>
                                  </p:stCondLst>
                                  <p:childTnLst>
                                    <p:set>
                                      <p:cBhvr>
                                        <p:cTn id="219" dur="1" fill="hold">
                                          <p:stCondLst>
                                            <p:cond delay="0"/>
                                          </p:stCondLst>
                                        </p:cTn>
                                        <p:tgtEl>
                                          <p:spTgt spid="41"/>
                                        </p:tgtEl>
                                        <p:attrNameLst>
                                          <p:attrName>style.visibility</p:attrName>
                                        </p:attrNameLst>
                                      </p:cBhvr>
                                      <p:to>
                                        <p:strVal val="visible"/>
                                      </p:to>
                                    </p:set>
                                    <p:animEffect transition="in" filter="blinds(horizontal)">
                                      <p:cBhvr>
                                        <p:cTn id="220" dur="500"/>
                                        <p:tgtEl>
                                          <p:spTgt spid="41"/>
                                        </p:tgtEl>
                                      </p:cBhvr>
                                    </p:animEffect>
                                  </p:childTnLst>
                                </p:cTn>
                              </p:par>
                              <p:par>
                                <p:cTn id="221" presetID="1" presetClass="entr" presetSubtype="0" fill="hold"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3" presetClass="entr" presetSubtype="10" fill="hold" grpId="0" nodeType="clickEffect">
                                  <p:stCondLst>
                                    <p:cond delay="0"/>
                                  </p:stCondLst>
                                  <p:childTnLst>
                                    <p:set>
                                      <p:cBhvr>
                                        <p:cTn id="226" dur="1" fill="hold">
                                          <p:stCondLst>
                                            <p:cond delay="0"/>
                                          </p:stCondLst>
                                        </p:cTn>
                                        <p:tgtEl>
                                          <p:spTgt spid="46"/>
                                        </p:tgtEl>
                                        <p:attrNameLst>
                                          <p:attrName>style.visibility</p:attrName>
                                        </p:attrNameLst>
                                      </p:cBhvr>
                                      <p:to>
                                        <p:strVal val="visible"/>
                                      </p:to>
                                    </p:set>
                                    <p:animEffect transition="in" filter="blinds(horizontal)">
                                      <p:cBhvr>
                                        <p:cTn id="227" dur="500"/>
                                        <p:tgtEl>
                                          <p:spTgt spid="46"/>
                                        </p:tgtEl>
                                      </p:cBhvr>
                                    </p:animEffect>
                                  </p:childTnLst>
                                </p:cTn>
                              </p:par>
                              <p:par>
                                <p:cTn id="228" presetID="1" presetClass="entr" presetSubtype="0" fill="hold" nodeType="withEffect">
                                  <p:stCondLst>
                                    <p:cond delay="0"/>
                                  </p:stCondLst>
                                  <p:childTnLst>
                                    <p:set>
                                      <p:cBhvr>
                                        <p:cTn id="229" dur="1" fill="hold">
                                          <p:stCondLst>
                                            <p:cond delay="0"/>
                                          </p:stCondLst>
                                        </p:cTn>
                                        <p:tgtEl>
                                          <p:spTgt spid="48"/>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49"/>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nodeType="clickEffect">
                                  <p:stCondLst>
                                    <p:cond delay="0"/>
                                  </p:stCondLst>
                                  <p:childTnLst>
                                    <p:set>
                                      <p:cBhvr>
                                        <p:cTn id="237" dur="1" fill="hold">
                                          <p:stCondLst>
                                            <p:cond delay="0"/>
                                          </p:stCondLst>
                                        </p:cTn>
                                        <p:tgtEl>
                                          <p:spTgt spid="50"/>
                                        </p:tgtEl>
                                        <p:attrNameLst>
                                          <p:attrName>style.visibility</p:attrName>
                                        </p:attrNameLst>
                                      </p:cBhvr>
                                      <p:to>
                                        <p:strVal val="visible"/>
                                      </p:to>
                                    </p:set>
                                  </p:childTnLst>
                                </p:cTn>
                              </p:par>
                              <p:par>
                                <p:cTn id="238" presetID="35" presetClass="emph" presetSubtype="0" repeatCount="3000" fill="hold" nodeType="withEffect">
                                  <p:stCondLst>
                                    <p:cond delay="0"/>
                                  </p:stCondLst>
                                  <p:childTnLst>
                                    <p:anim calcmode="discrete" valueType="str">
                                      <p:cBhvr>
                                        <p:cTn id="239" dur="500" fill="hold"/>
                                        <p:tgtEl>
                                          <p:spTgt spid="50"/>
                                        </p:tgtEl>
                                        <p:attrNameLst>
                                          <p:attrName>style.visibility</p:attrName>
                                        </p:attrNameLst>
                                      </p:cBhvr>
                                      <p:tavLst>
                                        <p:tav tm="0">
                                          <p:val>
                                            <p:strVal val="hidden"/>
                                          </p:val>
                                        </p:tav>
                                        <p:tav tm="50000">
                                          <p:val>
                                            <p:strVal val="visible"/>
                                          </p:val>
                                        </p:tav>
                                      </p:tavLst>
                                    </p:anim>
                                  </p:childTnLst>
                                </p:cTn>
                              </p:par>
                              <p:par>
                                <p:cTn id="240" presetID="1" presetClass="entr" presetSubtype="0" fill="hold" grpId="0" nodeType="withEffect">
                                  <p:stCondLst>
                                    <p:cond delay="0"/>
                                  </p:stCondLst>
                                  <p:childTnLst>
                                    <p:set>
                                      <p:cBhvr>
                                        <p:cTn id="241" dur="1" fill="hold">
                                          <p:stCondLst>
                                            <p:cond delay="0"/>
                                          </p:stCondLst>
                                        </p:cTn>
                                        <p:tgtEl>
                                          <p:spTgt spid="51"/>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50" presetClass="entr" presetSubtype="0" decel="100000" fill="hold" grpId="0" nodeType="clickEffect">
                                  <p:stCondLst>
                                    <p:cond delay="0"/>
                                  </p:stCondLst>
                                  <p:childTnLst>
                                    <p:set>
                                      <p:cBhvr>
                                        <p:cTn id="245" dur="1" fill="hold">
                                          <p:stCondLst>
                                            <p:cond delay="0"/>
                                          </p:stCondLst>
                                        </p:cTn>
                                        <p:tgtEl>
                                          <p:spTgt spid="52"/>
                                        </p:tgtEl>
                                        <p:attrNameLst>
                                          <p:attrName>style.visibility</p:attrName>
                                        </p:attrNameLst>
                                      </p:cBhvr>
                                      <p:to>
                                        <p:strVal val="visible"/>
                                      </p:to>
                                    </p:set>
                                    <p:anim calcmode="lin" valueType="num">
                                      <p:cBhvr>
                                        <p:cTn id="246" dur="1000" fill="hold"/>
                                        <p:tgtEl>
                                          <p:spTgt spid="52"/>
                                        </p:tgtEl>
                                        <p:attrNameLst>
                                          <p:attrName>ppt_w</p:attrName>
                                        </p:attrNameLst>
                                      </p:cBhvr>
                                      <p:tavLst>
                                        <p:tav tm="0">
                                          <p:val>
                                            <p:strVal val="#ppt_w+.3"/>
                                          </p:val>
                                        </p:tav>
                                        <p:tav tm="100000">
                                          <p:val>
                                            <p:strVal val="#ppt_w"/>
                                          </p:val>
                                        </p:tav>
                                      </p:tavLst>
                                    </p:anim>
                                    <p:anim calcmode="lin" valueType="num">
                                      <p:cBhvr>
                                        <p:cTn id="247" dur="1000" fill="hold"/>
                                        <p:tgtEl>
                                          <p:spTgt spid="52"/>
                                        </p:tgtEl>
                                        <p:attrNameLst>
                                          <p:attrName>ppt_h</p:attrName>
                                        </p:attrNameLst>
                                      </p:cBhvr>
                                      <p:tavLst>
                                        <p:tav tm="0">
                                          <p:val>
                                            <p:strVal val="#ppt_h"/>
                                          </p:val>
                                        </p:tav>
                                        <p:tav tm="100000">
                                          <p:val>
                                            <p:strVal val="#ppt_h"/>
                                          </p:val>
                                        </p:tav>
                                      </p:tavLst>
                                    </p:anim>
                                    <p:animEffect transition="in" filter="fade">
                                      <p:cBhvr>
                                        <p:cTn id="248" dur="1000"/>
                                        <p:tgtEl>
                                          <p:spTgt spid="52"/>
                                        </p:tgtEl>
                                      </p:cBhvr>
                                    </p:animEffect>
                                  </p:childTnLst>
                                </p:cTn>
                              </p:par>
                            </p:childTnLst>
                          </p:cTn>
                        </p:par>
                      </p:childTnLst>
                    </p:cTn>
                  </p:par>
                  <p:par>
                    <p:cTn id="249" fill="hold">
                      <p:stCondLst>
                        <p:cond delay="indefinite"/>
                      </p:stCondLst>
                      <p:childTnLst>
                        <p:par>
                          <p:cTn id="250" fill="hold">
                            <p:stCondLst>
                              <p:cond delay="0"/>
                            </p:stCondLst>
                            <p:childTnLst>
                              <p:par>
                                <p:cTn id="251" presetID="4" presetClass="exit" presetSubtype="16" fill="hold" grpId="1" nodeType="clickEffect">
                                  <p:stCondLst>
                                    <p:cond delay="0"/>
                                  </p:stCondLst>
                                  <p:childTnLst>
                                    <p:animEffect transition="out" filter="box(in)">
                                      <p:cBhvr>
                                        <p:cTn id="252" dur="500"/>
                                        <p:tgtEl>
                                          <p:spTgt spid="52"/>
                                        </p:tgtEl>
                                      </p:cBhvr>
                                    </p:animEffect>
                                    <p:set>
                                      <p:cBhvr>
                                        <p:cTn id="253" dur="1" fill="hold">
                                          <p:stCondLst>
                                            <p:cond delay="499"/>
                                          </p:stCondLst>
                                        </p:cTn>
                                        <p:tgtEl>
                                          <p:spTgt spid="52"/>
                                        </p:tgtEl>
                                        <p:attrNameLst>
                                          <p:attrName>style.visibility</p:attrName>
                                        </p:attrNameLst>
                                      </p:cBhvr>
                                      <p:to>
                                        <p:strVal val="hidden"/>
                                      </p:to>
                                    </p:set>
                                  </p:childTnLst>
                                </p:cTn>
                              </p:par>
                              <p:par>
                                <p:cTn id="254" presetID="4" presetClass="exit" presetSubtype="16" fill="hold" grpId="1" nodeType="withEffect">
                                  <p:stCondLst>
                                    <p:cond delay="0"/>
                                  </p:stCondLst>
                                  <p:childTnLst>
                                    <p:animEffect transition="out" filter="box(in)">
                                      <p:cBhvr>
                                        <p:cTn id="255" dur="500"/>
                                        <p:tgtEl>
                                          <p:spTgt spid="51"/>
                                        </p:tgtEl>
                                      </p:cBhvr>
                                    </p:animEffect>
                                    <p:set>
                                      <p:cBhvr>
                                        <p:cTn id="256" dur="1" fill="hold">
                                          <p:stCondLst>
                                            <p:cond delay="499"/>
                                          </p:stCondLst>
                                        </p:cTn>
                                        <p:tgtEl>
                                          <p:spTgt spid="51"/>
                                        </p:tgtEl>
                                        <p:attrNameLst>
                                          <p:attrName>style.visibility</p:attrName>
                                        </p:attrNameLst>
                                      </p:cBhvr>
                                      <p:to>
                                        <p:strVal val="hidden"/>
                                      </p:to>
                                    </p:set>
                                  </p:childTnLst>
                                </p:cTn>
                              </p:par>
                              <p:par>
                                <p:cTn id="257" presetID="4" presetClass="exit" presetSubtype="16" fill="hold" nodeType="withEffect">
                                  <p:stCondLst>
                                    <p:cond delay="0"/>
                                  </p:stCondLst>
                                  <p:childTnLst>
                                    <p:animEffect transition="out" filter="box(in)">
                                      <p:cBhvr>
                                        <p:cTn id="258" dur="500"/>
                                        <p:tgtEl>
                                          <p:spTgt spid="50"/>
                                        </p:tgtEl>
                                      </p:cBhvr>
                                    </p:animEffect>
                                    <p:set>
                                      <p:cBhvr>
                                        <p:cTn id="259" dur="1" fill="hold">
                                          <p:stCondLst>
                                            <p:cond delay="499"/>
                                          </p:stCondLst>
                                        </p:cTn>
                                        <p:tgtEl>
                                          <p:spTgt spid="50"/>
                                        </p:tgtEl>
                                        <p:attrNameLst>
                                          <p:attrName>style.visibility</p:attrName>
                                        </p:attrNameLst>
                                      </p:cBhvr>
                                      <p:to>
                                        <p:strVal val="hidden"/>
                                      </p:to>
                                    </p:set>
                                  </p:childTnLst>
                                </p:cTn>
                              </p:par>
                              <p:par>
                                <p:cTn id="260" presetID="4" presetClass="exit" presetSubtype="16" fill="hold" grpId="1" nodeType="withEffect">
                                  <p:stCondLst>
                                    <p:cond delay="0"/>
                                  </p:stCondLst>
                                  <p:childTnLst>
                                    <p:animEffect transition="out" filter="box(in)">
                                      <p:cBhvr>
                                        <p:cTn id="261" dur="500"/>
                                        <p:tgtEl>
                                          <p:spTgt spid="49"/>
                                        </p:tgtEl>
                                      </p:cBhvr>
                                    </p:animEffect>
                                    <p:set>
                                      <p:cBhvr>
                                        <p:cTn id="262" dur="1" fill="hold">
                                          <p:stCondLst>
                                            <p:cond delay="499"/>
                                          </p:stCondLst>
                                        </p:cTn>
                                        <p:tgtEl>
                                          <p:spTgt spid="49"/>
                                        </p:tgtEl>
                                        <p:attrNameLst>
                                          <p:attrName>style.visibility</p:attrName>
                                        </p:attrNameLst>
                                      </p:cBhvr>
                                      <p:to>
                                        <p:strVal val="hidden"/>
                                      </p:to>
                                    </p:set>
                                  </p:childTnLst>
                                </p:cTn>
                              </p:par>
                              <p:par>
                                <p:cTn id="263" presetID="4" presetClass="exit" presetSubtype="16" fill="hold" grpId="1" nodeType="withEffect">
                                  <p:stCondLst>
                                    <p:cond delay="0"/>
                                  </p:stCondLst>
                                  <p:childTnLst>
                                    <p:animEffect transition="out" filter="box(in)">
                                      <p:cBhvr>
                                        <p:cTn id="264" dur="500"/>
                                        <p:tgtEl>
                                          <p:spTgt spid="31"/>
                                        </p:tgtEl>
                                      </p:cBhvr>
                                    </p:animEffect>
                                    <p:set>
                                      <p:cBhvr>
                                        <p:cTn id="265" dur="1" fill="hold">
                                          <p:stCondLst>
                                            <p:cond delay="499"/>
                                          </p:stCondLst>
                                        </p:cTn>
                                        <p:tgtEl>
                                          <p:spTgt spid="31"/>
                                        </p:tgtEl>
                                        <p:attrNameLst>
                                          <p:attrName>style.visibility</p:attrName>
                                        </p:attrNameLst>
                                      </p:cBhvr>
                                      <p:to>
                                        <p:strVal val="hidden"/>
                                      </p:to>
                                    </p:set>
                                  </p:childTnLst>
                                </p:cTn>
                              </p:par>
                              <p:par>
                                <p:cTn id="266" presetID="4" presetClass="exit" presetSubtype="16" fill="hold" grpId="1" nodeType="withEffect">
                                  <p:stCondLst>
                                    <p:cond delay="0"/>
                                  </p:stCondLst>
                                  <p:childTnLst>
                                    <p:animEffect transition="out" filter="box(in)">
                                      <p:cBhvr>
                                        <p:cTn id="267" dur="500"/>
                                        <p:tgtEl>
                                          <p:spTgt spid="46"/>
                                        </p:tgtEl>
                                      </p:cBhvr>
                                    </p:animEffect>
                                    <p:set>
                                      <p:cBhvr>
                                        <p:cTn id="268" dur="1" fill="hold">
                                          <p:stCondLst>
                                            <p:cond delay="499"/>
                                          </p:stCondLst>
                                        </p:cTn>
                                        <p:tgtEl>
                                          <p:spTgt spid="46"/>
                                        </p:tgtEl>
                                        <p:attrNameLst>
                                          <p:attrName>style.visibility</p:attrName>
                                        </p:attrNameLst>
                                      </p:cBhvr>
                                      <p:to>
                                        <p:strVal val="hidden"/>
                                      </p:to>
                                    </p:set>
                                  </p:childTnLst>
                                </p:cTn>
                              </p:par>
                              <p:par>
                                <p:cTn id="269" presetID="4" presetClass="exit" presetSubtype="16" fill="hold" grpId="1" nodeType="withEffect">
                                  <p:stCondLst>
                                    <p:cond delay="0"/>
                                  </p:stCondLst>
                                  <p:childTnLst>
                                    <p:animEffect transition="out" filter="box(in)">
                                      <p:cBhvr>
                                        <p:cTn id="270" dur="500"/>
                                        <p:tgtEl>
                                          <p:spTgt spid="41"/>
                                        </p:tgtEl>
                                      </p:cBhvr>
                                    </p:animEffect>
                                    <p:set>
                                      <p:cBhvr>
                                        <p:cTn id="271" dur="1" fill="hold">
                                          <p:stCondLst>
                                            <p:cond delay="499"/>
                                          </p:stCondLst>
                                        </p:cTn>
                                        <p:tgtEl>
                                          <p:spTgt spid="41"/>
                                        </p:tgtEl>
                                        <p:attrNameLst>
                                          <p:attrName>style.visibility</p:attrName>
                                        </p:attrNameLst>
                                      </p:cBhvr>
                                      <p:to>
                                        <p:strVal val="hidden"/>
                                      </p:to>
                                    </p:set>
                                  </p:childTnLst>
                                </p:cTn>
                              </p:par>
                              <p:par>
                                <p:cTn id="272" presetID="3" presetClass="exit" presetSubtype="10" fill="hold" grpId="1" nodeType="withEffect">
                                  <p:stCondLst>
                                    <p:cond delay="0"/>
                                  </p:stCondLst>
                                  <p:childTnLst>
                                    <p:animEffect transition="out" filter="blinds(horizontal)">
                                      <p:cBhvr>
                                        <p:cTn id="273" dur="500"/>
                                        <p:tgtEl>
                                          <p:spTgt spid="39"/>
                                        </p:tgtEl>
                                      </p:cBhvr>
                                    </p:animEffect>
                                    <p:set>
                                      <p:cBhvr>
                                        <p:cTn id="274" dur="1" fill="hold">
                                          <p:stCondLst>
                                            <p:cond delay="499"/>
                                          </p:stCondLst>
                                        </p:cTn>
                                        <p:tgtEl>
                                          <p:spTgt spid="39"/>
                                        </p:tgtEl>
                                        <p:attrNameLst>
                                          <p:attrName>style.visibility</p:attrName>
                                        </p:attrNameLst>
                                      </p:cBhvr>
                                      <p:to>
                                        <p:strVal val="hidden"/>
                                      </p:to>
                                    </p:set>
                                  </p:childTnLst>
                                </p:cTn>
                              </p:par>
                              <p:par>
                                <p:cTn id="275" presetID="10" presetClass="exit" presetSubtype="0" fill="hold" grpId="1" nodeType="withEffect">
                                  <p:stCondLst>
                                    <p:cond delay="0"/>
                                  </p:stCondLst>
                                  <p:childTnLst>
                                    <p:animEffect transition="out" filter="fade">
                                      <p:cBhvr>
                                        <p:cTn id="276" dur="500"/>
                                        <p:tgtEl>
                                          <p:spTgt spid="9"/>
                                        </p:tgtEl>
                                      </p:cBhvr>
                                    </p:animEffect>
                                    <p:set>
                                      <p:cBhvr>
                                        <p:cTn id="277" dur="1" fill="hold">
                                          <p:stCondLst>
                                            <p:cond delay="499"/>
                                          </p:stCondLst>
                                        </p:cTn>
                                        <p:tgtEl>
                                          <p:spTgt spid="9"/>
                                        </p:tgtEl>
                                        <p:attrNameLst>
                                          <p:attrName>style.visibility</p:attrName>
                                        </p:attrNameLst>
                                      </p:cBhvr>
                                      <p:to>
                                        <p:strVal val="hidden"/>
                                      </p:to>
                                    </p:set>
                                  </p:childTnLst>
                                </p:cTn>
                              </p:par>
                              <p:par>
                                <p:cTn id="278" presetID="3" presetClass="entr" presetSubtype="10" fill="hold" grpId="0" nodeType="withEffect">
                                  <p:stCondLst>
                                    <p:cond delay="0"/>
                                  </p:stCondLst>
                                  <p:childTnLst>
                                    <p:set>
                                      <p:cBhvr>
                                        <p:cTn id="279" dur="1" fill="hold">
                                          <p:stCondLst>
                                            <p:cond delay="0"/>
                                          </p:stCondLst>
                                        </p:cTn>
                                        <p:tgtEl>
                                          <p:spTgt spid="53"/>
                                        </p:tgtEl>
                                        <p:attrNameLst>
                                          <p:attrName>style.visibility</p:attrName>
                                        </p:attrNameLst>
                                      </p:cBhvr>
                                      <p:to>
                                        <p:strVal val="visible"/>
                                      </p:to>
                                    </p:set>
                                    <p:animEffect transition="in" filter="blinds(horizontal)">
                                      <p:cBhvr>
                                        <p:cTn id="280" dur="500"/>
                                        <p:tgtEl>
                                          <p:spTgt spid="53"/>
                                        </p:tgtEl>
                                      </p:cBhvr>
                                    </p:animEffect>
                                  </p:childTnLst>
                                </p:cTn>
                              </p:par>
                              <p:par>
                                <p:cTn id="281" presetID="4" presetClass="emph" presetSubtype="2" fill="hold" grpId="1" nodeType="withEffect">
                                  <p:stCondLst>
                                    <p:cond delay="0"/>
                                  </p:stCondLst>
                                  <p:childTnLst>
                                    <p:anim to="1.5" calcmode="lin" valueType="num">
                                      <p:cBhvr override="childStyle">
                                        <p:cTn id="282" dur="2000" fill="hold"/>
                                        <p:tgtEl>
                                          <p:spTgt spid="53"/>
                                        </p:tgtEl>
                                        <p:attrNameLst>
                                          <p:attrName>style.fontSize</p:attrName>
                                        </p:attrNameLst>
                                      </p:cBhvr>
                                    </p:anim>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54"/>
                                        </p:tgtEl>
                                        <p:attrNameLst>
                                          <p:attrName>style.visibility</p:attrName>
                                        </p:attrNameLst>
                                      </p:cBhvr>
                                      <p:to>
                                        <p:strVal val="visible"/>
                                      </p:to>
                                    </p:set>
                                  </p:childTnLst>
                                </p:cTn>
                              </p:par>
                              <p:par>
                                <p:cTn id="287" presetID="1" presetClass="entr" presetSubtype="0" fill="hold" grpId="1" nodeType="withEffect">
                                  <p:stCondLst>
                                    <p:cond delay="0"/>
                                  </p:stCondLst>
                                  <p:childTnLst>
                                    <p:set>
                                      <p:cBhvr>
                                        <p:cTn id="288" dur="1" fill="hold">
                                          <p:stCondLst>
                                            <p:cond delay="0"/>
                                          </p:stCondLst>
                                        </p:cTn>
                                        <p:tgtEl>
                                          <p:spTgt spid="58"/>
                                        </p:tgtEl>
                                        <p:attrNameLst>
                                          <p:attrName>style.visibility</p:attrName>
                                        </p:attrNameLst>
                                      </p:cBhvr>
                                      <p:to>
                                        <p:strVal val="visible"/>
                                      </p:to>
                                    </p:set>
                                  </p:childTnLst>
                                </p:cTn>
                              </p:par>
                              <p:par>
                                <p:cTn id="289" presetID="35" presetClass="emph" presetSubtype="0" fill="hold" grpId="0" nodeType="withEffect">
                                  <p:stCondLst>
                                    <p:cond delay="0"/>
                                  </p:stCondLst>
                                  <p:childTnLst>
                                    <p:anim calcmode="discrete" valueType="str">
                                      <p:cBhvr>
                                        <p:cTn id="290" dur="1000" fill="hold"/>
                                        <p:tgtEl>
                                          <p:spTgt spid="58"/>
                                        </p:tgtEl>
                                        <p:attrNameLst>
                                          <p:attrName>style.visibility</p:attrName>
                                        </p:attrNameLst>
                                      </p:cBhvr>
                                      <p:tavLst>
                                        <p:tav tm="0">
                                          <p:val>
                                            <p:strVal val="hidden"/>
                                          </p:val>
                                        </p:tav>
                                        <p:tav tm="50000">
                                          <p:val>
                                            <p:strVal val="visible"/>
                                          </p:val>
                                        </p:tav>
                                      </p:tavLst>
                                    </p:anim>
                                  </p:childTnLst>
                                </p:cTn>
                              </p:par>
                              <p:par>
                                <p:cTn id="291" presetID="55" presetClass="entr" presetSubtype="0" fill="hold" grpId="0" nodeType="withEffect">
                                  <p:stCondLst>
                                    <p:cond delay="0"/>
                                  </p:stCondLst>
                                  <p:childTnLst>
                                    <p:set>
                                      <p:cBhvr>
                                        <p:cTn id="292" dur="1" fill="hold">
                                          <p:stCondLst>
                                            <p:cond delay="0"/>
                                          </p:stCondLst>
                                        </p:cTn>
                                        <p:tgtEl>
                                          <p:spTgt spid="61"/>
                                        </p:tgtEl>
                                        <p:attrNameLst>
                                          <p:attrName>style.visibility</p:attrName>
                                        </p:attrNameLst>
                                      </p:cBhvr>
                                      <p:to>
                                        <p:strVal val="visible"/>
                                      </p:to>
                                    </p:set>
                                    <p:anim calcmode="lin" valueType="num">
                                      <p:cBhvr>
                                        <p:cTn id="293" dur="1000" fill="hold"/>
                                        <p:tgtEl>
                                          <p:spTgt spid="61"/>
                                        </p:tgtEl>
                                        <p:attrNameLst>
                                          <p:attrName>ppt_w</p:attrName>
                                        </p:attrNameLst>
                                      </p:cBhvr>
                                      <p:tavLst>
                                        <p:tav tm="0">
                                          <p:val>
                                            <p:strVal val="#ppt_w*0.70"/>
                                          </p:val>
                                        </p:tav>
                                        <p:tav tm="100000">
                                          <p:val>
                                            <p:strVal val="#ppt_w"/>
                                          </p:val>
                                        </p:tav>
                                      </p:tavLst>
                                    </p:anim>
                                    <p:anim calcmode="lin" valueType="num">
                                      <p:cBhvr>
                                        <p:cTn id="294" dur="1000" fill="hold"/>
                                        <p:tgtEl>
                                          <p:spTgt spid="61"/>
                                        </p:tgtEl>
                                        <p:attrNameLst>
                                          <p:attrName>ppt_h</p:attrName>
                                        </p:attrNameLst>
                                      </p:cBhvr>
                                      <p:tavLst>
                                        <p:tav tm="0">
                                          <p:val>
                                            <p:strVal val="#ppt_h"/>
                                          </p:val>
                                        </p:tav>
                                        <p:tav tm="100000">
                                          <p:val>
                                            <p:strVal val="#ppt_h"/>
                                          </p:val>
                                        </p:tav>
                                      </p:tavLst>
                                    </p:anim>
                                    <p:animEffect transition="in" filter="fade">
                                      <p:cBhvr>
                                        <p:cTn id="295" dur="1000"/>
                                        <p:tgtEl>
                                          <p:spTgt spid="61"/>
                                        </p:tgtEl>
                                      </p:cBhvr>
                                    </p:animEffect>
                                  </p:childTnLst>
                                </p:cTn>
                              </p:par>
                            </p:childTnLst>
                          </p:cTn>
                        </p:par>
                        <p:par>
                          <p:cTn id="296" fill="hold">
                            <p:stCondLst>
                              <p:cond delay="1000"/>
                            </p:stCondLst>
                            <p:childTnLst>
                              <p:par>
                                <p:cTn id="297" presetID="10" presetClass="exit" presetSubtype="0" fill="hold" grpId="2" nodeType="afterEffect">
                                  <p:stCondLst>
                                    <p:cond delay="2000"/>
                                  </p:stCondLst>
                                  <p:childTnLst>
                                    <p:animEffect transition="out" filter="fade">
                                      <p:cBhvr>
                                        <p:cTn id="298" dur="2000"/>
                                        <p:tgtEl>
                                          <p:spTgt spid="58"/>
                                        </p:tgtEl>
                                      </p:cBhvr>
                                    </p:animEffect>
                                    <p:set>
                                      <p:cBhvr>
                                        <p:cTn id="299" dur="1" fill="hold">
                                          <p:stCondLst>
                                            <p:cond delay="1999"/>
                                          </p:stCondLst>
                                        </p:cTn>
                                        <p:tgtEl>
                                          <p:spTgt spid="58"/>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1" presetClass="entr" presetSubtype="0" fill="hold" grpId="0" nodeType="clickEffect">
                                  <p:stCondLst>
                                    <p:cond delay="0"/>
                                  </p:stCondLst>
                                  <p:childTnLst>
                                    <p:set>
                                      <p:cBhvr>
                                        <p:cTn id="303" dur="1" fill="hold">
                                          <p:stCondLst>
                                            <p:cond delay="0"/>
                                          </p:stCondLst>
                                        </p:cTn>
                                        <p:tgtEl>
                                          <p:spTgt spid="55"/>
                                        </p:tgtEl>
                                        <p:attrNameLst>
                                          <p:attrName>style.visibility</p:attrName>
                                        </p:attrNameLst>
                                      </p:cBhvr>
                                      <p:to>
                                        <p:strVal val="visible"/>
                                      </p:to>
                                    </p:set>
                                  </p:childTnLst>
                                </p:cTn>
                              </p:par>
                              <p:par>
                                <p:cTn id="304" presetID="35" presetClass="emph" presetSubtype="0" fill="hold" grpId="3" nodeType="withEffect">
                                  <p:stCondLst>
                                    <p:cond delay="0"/>
                                  </p:stCondLst>
                                  <p:childTnLst>
                                    <p:anim calcmode="discrete" valueType="str">
                                      <p:cBhvr>
                                        <p:cTn id="305" dur="1000" fill="hold"/>
                                        <p:tgtEl>
                                          <p:spTgt spid="58"/>
                                        </p:tgtEl>
                                        <p:attrNameLst>
                                          <p:attrName>style.visibility</p:attrName>
                                        </p:attrNameLst>
                                      </p:cBhvr>
                                      <p:tavLst>
                                        <p:tav tm="0">
                                          <p:val>
                                            <p:strVal val="hidden"/>
                                          </p:val>
                                        </p:tav>
                                        <p:tav tm="50000">
                                          <p:val>
                                            <p:strVal val="visible"/>
                                          </p:val>
                                        </p:tav>
                                      </p:tavLst>
                                    </p:anim>
                                  </p:childTnLst>
                                </p:cTn>
                              </p:par>
                              <p:par>
                                <p:cTn id="306" presetID="55" presetClass="entr" presetSubtype="0" fill="hold" nodeType="withEffect">
                                  <p:stCondLst>
                                    <p:cond delay="0"/>
                                  </p:stCondLst>
                                  <p:childTnLst>
                                    <p:set>
                                      <p:cBhvr>
                                        <p:cTn id="307" dur="1" fill="hold">
                                          <p:stCondLst>
                                            <p:cond delay="0"/>
                                          </p:stCondLst>
                                        </p:cTn>
                                        <p:tgtEl>
                                          <p:spTgt spid="62"/>
                                        </p:tgtEl>
                                        <p:attrNameLst>
                                          <p:attrName>style.visibility</p:attrName>
                                        </p:attrNameLst>
                                      </p:cBhvr>
                                      <p:to>
                                        <p:strVal val="visible"/>
                                      </p:to>
                                    </p:set>
                                    <p:anim calcmode="lin" valueType="num">
                                      <p:cBhvr>
                                        <p:cTn id="308" dur="1000" fill="hold"/>
                                        <p:tgtEl>
                                          <p:spTgt spid="62"/>
                                        </p:tgtEl>
                                        <p:attrNameLst>
                                          <p:attrName>ppt_w</p:attrName>
                                        </p:attrNameLst>
                                      </p:cBhvr>
                                      <p:tavLst>
                                        <p:tav tm="0">
                                          <p:val>
                                            <p:strVal val="#ppt_w*0.70"/>
                                          </p:val>
                                        </p:tav>
                                        <p:tav tm="100000">
                                          <p:val>
                                            <p:strVal val="#ppt_w"/>
                                          </p:val>
                                        </p:tav>
                                      </p:tavLst>
                                    </p:anim>
                                    <p:anim calcmode="lin" valueType="num">
                                      <p:cBhvr>
                                        <p:cTn id="309" dur="1000" fill="hold"/>
                                        <p:tgtEl>
                                          <p:spTgt spid="62"/>
                                        </p:tgtEl>
                                        <p:attrNameLst>
                                          <p:attrName>ppt_h</p:attrName>
                                        </p:attrNameLst>
                                      </p:cBhvr>
                                      <p:tavLst>
                                        <p:tav tm="0">
                                          <p:val>
                                            <p:strVal val="#ppt_h"/>
                                          </p:val>
                                        </p:tav>
                                        <p:tav tm="100000">
                                          <p:val>
                                            <p:strVal val="#ppt_h"/>
                                          </p:val>
                                        </p:tav>
                                      </p:tavLst>
                                    </p:anim>
                                    <p:animEffect transition="in" filter="fade">
                                      <p:cBhvr>
                                        <p:cTn id="310" dur="1000"/>
                                        <p:tgtEl>
                                          <p:spTgt spid="62"/>
                                        </p:tgtEl>
                                      </p:cBhvr>
                                    </p:animEffect>
                                  </p:childTnLst>
                                </p:cTn>
                              </p:par>
                            </p:childTnLst>
                          </p:cTn>
                        </p:par>
                        <p:par>
                          <p:cTn id="311" fill="hold">
                            <p:stCondLst>
                              <p:cond delay="1000"/>
                            </p:stCondLst>
                            <p:childTnLst>
                              <p:par>
                                <p:cTn id="312" presetID="10" presetClass="exit" presetSubtype="0" fill="hold" grpId="4" nodeType="afterEffect">
                                  <p:stCondLst>
                                    <p:cond delay="0"/>
                                  </p:stCondLst>
                                  <p:childTnLst>
                                    <p:animEffect transition="out" filter="fade">
                                      <p:cBhvr>
                                        <p:cTn id="313" dur="2000"/>
                                        <p:tgtEl>
                                          <p:spTgt spid="58"/>
                                        </p:tgtEl>
                                      </p:cBhvr>
                                    </p:animEffect>
                                    <p:set>
                                      <p:cBhvr>
                                        <p:cTn id="314" dur="1" fill="hold">
                                          <p:stCondLst>
                                            <p:cond delay="1999"/>
                                          </p:stCondLst>
                                        </p:cTn>
                                        <p:tgtEl>
                                          <p:spTgt spid="58"/>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56"/>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60"/>
                                        </p:tgtEl>
                                        <p:attrNameLst>
                                          <p:attrName>style.visibility</p:attrName>
                                        </p:attrNameLst>
                                      </p:cBhvr>
                                      <p:to>
                                        <p:strVal val="visible"/>
                                      </p:to>
                                    </p:set>
                                  </p:childTnLst>
                                </p:cTn>
                              </p:par>
                              <p:par>
                                <p:cTn id="321" presetID="35" presetClass="emph" presetSubtype="0" fill="hold" grpId="1" nodeType="withEffect">
                                  <p:stCondLst>
                                    <p:cond delay="0"/>
                                  </p:stCondLst>
                                  <p:childTnLst>
                                    <p:anim calcmode="discrete" valueType="str">
                                      <p:cBhvr>
                                        <p:cTn id="322" dur="1000" fill="hold"/>
                                        <p:tgtEl>
                                          <p:spTgt spid="60"/>
                                        </p:tgtEl>
                                        <p:attrNameLst>
                                          <p:attrName>style.visibility</p:attrName>
                                        </p:attrNameLst>
                                      </p:cBhvr>
                                      <p:tavLst>
                                        <p:tav tm="0">
                                          <p:val>
                                            <p:strVal val="hidden"/>
                                          </p:val>
                                        </p:tav>
                                        <p:tav tm="50000">
                                          <p:val>
                                            <p:strVal val="visible"/>
                                          </p:val>
                                        </p:tav>
                                      </p:tavLst>
                                    </p:anim>
                                  </p:childTnLst>
                                </p:cTn>
                              </p:par>
                              <p:par>
                                <p:cTn id="323" presetID="55" presetClass="entr" presetSubtype="0" fill="hold" nodeType="withEffect">
                                  <p:stCondLst>
                                    <p:cond delay="0"/>
                                  </p:stCondLst>
                                  <p:childTnLst>
                                    <p:set>
                                      <p:cBhvr>
                                        <p:cTn id="324" dur="1" fill="hold">
                                          <p:stCondLst>
                                            <p:cond delay="0"/>
                                          </p:stCondLst>
                                        </p:cTn>
                                        <p:tgtEl>
                                          <p:spTgt spid="63"/>
                                        </p:tgtEl>
                                        <p:attrNameLst>
                                          <p:attrName>style.visibility</p:attrName>
                                        </p:attrNameLst>
                                      </p:cBhvr>
                                      <p:to>
                                        <p:strVal val="visible"/>
                                      </p:to>
                                    </p:set>
                                    <p:anim calcmode="lin" valueType="num">
                                      <p:cBhvr>
                                        <p:cTn id="325" dur="1000" fill="hold"/>
                                        <p:tgtEl>
                                          <p:spTgt spid="63"/>
                                        </p:tgtEl>
                                        <p:attrNameLst>
                                          <p:attrName>ppt_w</p:attrName>
                                        </p:attrNameLst>
                                      </p:cBhvr>
                                      <p:tavLst>
                                        <p:tav tm="0">
                                          <p:val>
                                            <p:strVal val="#ppt_w*0.70"/>
                                          </p:val>
                                        </p:tav>
                                        <p:tav tm="100000">
                                          <p:val>
                                            <p:strVal val="#ppt_w"/>
                                          </p:val>
                                        </p:tav>
                                      </p:tavLst>
                                    </p:anim>
                                    <p:anim calcmode="lin" valueType="num">
                                      <p:cBhvr>
                                        <p:cTn id="326" dur="1000" fill="hold"/>
                                        <p:tgtEl>
                                          <p:spTgt spid="63"/>
                                        </p:tgtEl>
                                        <p:attrNameLst>
                                          <p:attrName>ppt_h</p:attrName>
                                        </p:attrNameLst>
                                      </p:cBhvr>
                                      <p:tavLst>
                                        <p:tav tm="0">
                                          <p:val>
                                            <p:strVal val="#ppt_h"/>
                                          </p:val>
                                        </p:tav>
                                        <p:tav tm="100000">
                                          <p:val>
                                            <p:strVal val="#ppt_h"/>
                                          </p:val>
                                        </p:tav>
                                      </p:tavLst>
                                    </p:anim>
                                    <p:animEffect transition="in" filter="fade">
                                      <p:cBhvr>
                                        <p:cTn id="327" dur="1000"/>
                                        <p:tgtEl>
                                          <p:spTgt spid="63"/>
                                        </p:tgtEl>
                                      </p:cBhvr>
                                    </p:animEffect>
                                  </p:childTnLst>
                                </p:cTn>
                              </p:par>
                            </p:childTnLst>
                          </p:cTn>
                        </p:par>
                        <p:par>
                          <p:cTn id="328" fill="hold">
                            <p:stCondLst>
                              <p:cond delay="1000"/>
                            </p:stCondLst>
                            <p:childTnLst>
                              <p:par>
                                <p:cTn id="329" presetID="10" presetClass="exit" presetSubtype="0" fill="hold" grpId="2" nodeType="afterEffect">
                                  <p:stCondLst>
                                    <p:cond delay="0"/>
                                  </p:stCondLst>
                                  <p:childTnLst>
                                    <p:animEffect transition="out" filter="fade">
                                      <p:cBhvr>
                                        <p:cTn id="330" dur="2000"/>
                                        <p:tgtEl>
                                          <p:spTgt spid="60"/>
                                        </p:tgtEl>
                                      </p:cBhvr>
                                    </p:animEffect>
                                    <p:set>
                                      <p:cBhvr>
                                        <p:cTn id="331" dur="1" fill="hold">
                                          <p:stCondLst>
                                            <p:cond delay="1999"/>
                                          </p:stCondLst>
                                        </p:cTn>
                                        <p:tgtEl>
                                          <p:spTgt spid="60"/>
                                        </p:tgtEl>
                                        <p:attrNameLst>
                                          <p:attrName>style.visibility</p:attrName>
                                        </p:attrNameLst>
                                      </p:cBhvr>
                                      <p:to>
                                        <p:strVal val="hidden"/>
                                      </p:to>
                                    </p:se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57"/>
                                        </p:tgtEl>
                                        <p:attrNameLst>
                                          <p:attrName>style.visibility</p:attrName>
                                        </p:attrNameLst>
                                      </p:cBhvr>
                                      <p:to>
                                        <p:strVal val="visible"/>
                                      </p:to>
                                    </p:set>
                                  </p:childTnLst>
                                </p:cTn>
                              </p:par>
                              <p:par>
                                <p:cTn id="336" presetID="1" presetClass="entr" presetSubtype="0" fill="hold" grpId="0" nodeType="withEffect">
                                  <p:stCondLst>
                                    <p:cond delay="0"/>
                                  </p:stCondLst>
                                  <p:childTnLst>
                                    <p:set>
                                      <p:cBhvr>
                                        <p:cTn id="337" dur="1" fill="hold">
                                          <p:stCondLst>
                                            <p:cond delay="0"/>
                                          </p:stCondLst>
                                        </p:cTn>
                                        <p:tgtEl>
                                          <p:spTgt spid="59"/>
                                        </p:tgtEl>
                                        <p:attrNameLst>
                                          <p:attrName>style.visibility</p:attrName>
                                        </p:attrNameLst>
                                      </p:cBhvr>
                                      <p:to>
                                        <p:strVal val="visible"/>
                                      </p:to>
                                    </p:set>
                                  </p:childTnLst>
                                </p:cTn>
                              </p:par>
                              <p:par>
                                <p:cTn id="338" presetID="35" presetClass="emph" presetSubtype="0" fill="hold" grpId="1" nodeType="withEffect">
                                  <p:stCondLst>
                                    <p:cond delay="0"/>
                                  </p:stCondLst>
                                  <p:childTnLst>
                                    <p:anim calcmode="discrete" valueType="str">
                                      <p:cBhvr>
                                        <p:cTn id="339" dur="1000" fill="hold"/>
                                        <p:tgtEl>
                                          <p:spTgt spid="59"/>
                                        </p:tgtEl>
                                        <p:attrNameLst>
                                          <p:attrName>style.visibility</p:attrName>
                                        </p:attrNameLst>
                                      </p:cBhvr>
                                      <p:tavLst>
                                        <p:tav tm="0">
                                          <p:val>
                                            <p:strVal val="hidden"/>
                                          </p:val>
                                        </p:tav>
                                        <p:tav tm="50000">
                                          <p:val>
                                            <p:strVal val="visible"/>
                                          </p:val>
                                        </p:tav>
                                      </p:tavLst>
                                    </p:anim>
                                  </p:childTnLst>
                                </p:cTn>
                              </p:par>
                              <p:par>
                                <p:cTn id="340" presetID="55" presetClass="entr" presetSubtype="0" fill="hold" nodeType="withEffect">
                                  <p:stCondLst>
                                    <p:cond delay="0"/>
                                  </p:stCondLst>
                                  <p:childTnLst>
                                    <p:set>
                                      <p:cBhvr>
                                        <p:cTn id="341" dur="1" fill="hold">
                                          <p:stCondLst>
                                            <p:cond delay="0"/>
                                          </p:stCondLst>
                                        </p:cTn>
                                        <p:tgtEl>
                                          <p:spTgt spid="64"/>
                                        </p:tgtEl>
                                        <p:attrNameLst>
                                          <p:attrName>style.visibility</p:attrName>
                                        </p:attrNameLst>
                                      </p:cBhvr>
                                      <p:to>
                                        <p:strVal val="visible"/>
                                      </p:to>
                                    </p:set>
                                    <p:anim calcmode="lin" valueType="num">
                                      <p:cBhvr>
                                        <p:cTn id="342" dur="1000" fill="hold"/>
                                        <p:tgtEl>
                                          <p:spTgt spid="64"/>
                                        </p:tgtEl>
                                        <p:attrNameLst>
                                          <p:attrName>ppt_w</p:attrName>
                                        </p:attrNameLst>
                                      </p:cBhvr>
                                      <p:tavLst>
                                        <p:tav tm="0">
                                          <p:val>
                                            <p:strVal val="#ppt_w*0.70"/>
                                          </p:val>
                                        </p:tav>
                                        <p:tav tm="100000">
                                          <p:val>
                                            <p:strVal val="#ppt_w"/>
                                          </p:val>
                                        </p:tav>
                                      </p:tavLst>
                                    </p:anim>
                                    <p:anim calcmode="lin" valueType="num">
                                      <p:cBhvr>
                                        <p:cTn id="343" dur="1000" fill="hold"/>
                                        <p:tgtEl>
                                          <p:spTgt spid="64"/>
                                        </p:tgtEl>
                                        <p:attrNameLst>
                                          <p:attrName>ppt_h</p:attrName>
                                        </p:attrNameLst>
                                      </p:cBhvr>
                                      <p:tavLst>
                                        <p:tav tm="0">
                                          <p:val>
                                            <p:strVal val="#ppt_h"/>
                                          </p:val>
                                        </p:tav>
                                        <p:tav tm="100000">
                                          <p:val>
                                            <p:strVal val="#ppt_h"/>
                                          </p:val>
                                        </p:tav>
                                      </p:tavLst>
                                    </p:anim>
                                    <p:animEffect transition="in" filter="fade">
                                      <p:cBhvr>
                                        <p:cTn id="344" dur="1000"/>
                                        <p:tgtEl>
                                          <p:spTgt spid="64"/>
                                        </p:tgtEl>
                                      </p:cBhvr>
                                    </p:animEffect>
                                  </p:childTnLst>
                                </p:cTn>
                              </p:par>
                            </p:childTnLst>
                          </p:cTn>
                        </p:par>
                        <p:par>
                          <p:cTn id="345" fill="hold">
                            <p:stCondLst>
                              <p:cond delay="1000"/>
                            </p:stCondLst>
                            <p:childTnLst>
                              <p:par>
                                <p:cTn id="346" presetID="10" presetClass="exit" presetSubtype="0" fill="hold" grpId="2" nodeType="afterEffect">
                                  <p:stCondLst>
                                    <p:cond delay="0"/>
                                  </p:stCondLst>
                                  <p:childTnLst>
                                    <p:animEffect transition="out" filter="fade">
                                      <p:cBhvr>
                                        <p:cTn id="347" dur="2000"/>
                                        <p:tgtEl>
                                          <p:spTgt spid="59"/>
                                        </p:tgtEl>
                                      </p:cBhvr>
                                    </p:animEffect>
                                    <p:set>
                                      <p:cBhvr>
                                        <p:cTn id="348" dur="1" fill="hold">
                                          <p:stCondLst>
                                            <p:cond delay="19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5" grpId="0"/>
      <p:bldP spid="25" grpId="1"/>
      <p:bldP spid="27" grpId="0"/>
      <p:bldP spid="28" grpId="0"/>
      <p:bldP spid="29" grpId="0"/>
      <p:bldP spid="30" grpId="0"/>
      <p:bldP spid="31" grpId="0"/>
      <p:bldP spid="31" grpId="1"/>
      <p:bldP spid="32" grpId="0"/>
      <p:bldP spid="32" grpId="1"/>
      <p:bldP spid="33" grpId="0"/>
      <p:bldP spid="33" grpId="1"/>
      <p:bldP spid="34" grpId="0"/>
      <p:bldP spid="34" grpId="1"/>
      <p:bldP spid="36" grpId="0"/>
      <p:bldP spid="37" grpId="0"/>
      <p:bldP spid="38" grpId="0"/>
      <p:bldP spid="39" grpId="0"/>
      <p:bldP spid="39" grpId="1"/>
      <p:bldP spid="40" grpId="0"/>
      <p:bldP spid="40" grpId="1"/>
      <p:bldP spid="41" grpId="0"/>
      <p:bldP spid="41" grpId="1"/>
      <p:bldP spid="42" grpId="0"/>
      <p:bldP spid="42" grpId="1"/>
      <p:bldP spid="43" grpId="0"/>
      <p:bldP spid="43" grpId="1"/>
      <p:bldP spid="44" grpId="0"/>
      <p:bldP spid="44" grpId="1"/>
      <p:bldP spid="46" grpId="0"/>
      <p:bldP spid="46" grpId="1"/>
      <p:bldP spid="49" grpId="0"/>
      <p:bldP spid="49" grpId="1"/>
      <p:bldP spid="51" grpId="0" animBg="1"/>
      <p:bldP spid="51" grpId="1" animBg="1"/>
      <p:bldP spid="52" grpId="0" animBg="1"/>
      <p:bldP spid="52" grpId="1" animBg="1"/>
      <p:bldP spid="53" grpId="0"/>
      <p:bldP spid="53" grpId="1"/>
      <p:bldP spid="54" grpId="0"/>
      <p:bldP spid="55" grpId="0"/>
      <p:bldP spid="56" grpId="0"/>
      <p:bldP spid="57" grpId="0"/>
      <p:bldP spid="58" grpId="0"/>
      <p:bldP spid="58" grpId="1"/>
      <p:bldP spid="58" grpId="2"/>
      <p:bldP spid="58" grpId="3"/>
      <p:bldP spid="58" grpId="4"/>
      <p:bldP spid="59" grpId="0"/>
      <p:bldP spid="59" grpId="1"/>
      <p:bldP spid="59" grpId="2"/>
      <p:bldP spid="60" grpId="0"/>
      <p:bldP spid="60" grpId="1"/>
      <p:bldP spid="60" grpId="2"/>
      <p:bldP spid="61" grpId="0"/>
      <p:bldP spid="65" grpId="0" animBg="1"/>
      <p:bldP spid="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Metaheuristics for RALB – The Two problems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93546373"/>
              </p:ext>
            </p:extLst>
          </p:nvPr>
        </p:nvGraphicFramePr>
        <p:xfrm>
          <a:off x="381000" y="1844675"/>
          <a:ext cx="7976485" cy="2089984"/>
        </p:xfrm>
        <a:graphic>
          <a:graphicData uri="http://schemas.openxmlformats.org/drawingml/2006/table">
            <a:tbl>
              <a:tblPr firstRow="1" bandRow="1">
                <a:tableStyleId>{9DCAF9ED-07DC-4A11-8D7F-57B35C25682E}</a:tableStyleId>
              </a:tblPr>
              <a:tblGrid>
                <a:gridCol w="1672489"/>
                <a:gridCol w="2524430"/>
                <a:gridCol w="1928315"/>
                <a:gridCol w="1851251"/>
              </a:tblGrid>
              <a:tr h="338186">
                <a:tc>
                  <a:txBody>
                    <a:bodyPr/>
                    <a:lstStyle/>
                    <a:p>
                      <a:pPr algn="ctr"/>
                      <a:r>
                        <a:rPr lang="en-US" sz="1800" dirty="0" smtClean="0"/>
                        <a:t>Model</a:t>
                      </a:r>
                      <a:endParaRPr lang="en-US" sz="1800" dirty="0">
                        <a:solidFill>
                          <a:srgbClr val="FF0000"/>
                        </a:solidFill>
                      </a:endParaRPr>
                    </a:p>
                  </a:txBody>
                  <a:tcPr marT="45707" marB="45707"/>
                </a:tc>
                <a:tc>
                  <a:txBody>
                    <a:bodyPr/>
                    <a:lstStyle/>
                    <a:p>
                      <a:pPr algn="ctr"/>
                      <a:r>
                        <a:rPr lang="en-US" sz="1800" dirty="0" smtClean="0"/>
                        <a:t>Metaheuristic</a:t>
                      </a:r>
                      <a:endParaRPr lang="en-US" sz="1800" dirty="0">
                        <a:solidFill>
                          <a:srgbClr val="FF0000"/>
                        </a:solidFill>
                      </a:endParaRPr>
                    </a:p>
                  </a:txBody>
                  <a:tcPr marT="45707" marB="45707"/>
                </a:tc>
                <a:tc>
                  <a:txBody>
                    <a:bodyPr/>
                    <a:lstStyle/>
                    <a:p>
                      <a:pPr algn="ctr"/>
                      <a:r>
                        <a:rPr lang="en-US" sz="1800" dirty="0" smtClean="0"/>
                        <a:t>Objective </a:t>
                      </a:r>
                      <a:endParaRPr lang="en-US" sz="1800" dirty="0">
                        <a:solidFill>
                          <a:srgbClr val="FF0000"/>
                        </a:solidFill>
                      </a:endParaRPr>
                    </a:p>
                  </a:txBody>
                  <a:tcPr marT="45707" marB="45707"/>
                </a:tc>
                <a:tc>
                  <a:txBody>
                    <a:bodyPr/>
                    <a:lstStyle/>
                    <a:p>
                      <a:pPr algn="ctr"/>
                      <a:r>
                        <a:rPr lang="en-US" sz="1800" dirty="0" smtClean="0"/>
                        <a:t>Layout</a:t>
                      </a:r>
                      <a:endParaRPr lang="en-US" sz="1800" dirty="0">
                        <a:solidFill>
                          <a:srgbClr val="FF0000"/>
                        </a:solidFill>
                      </a:endParaRPr>
                    </a:p>
                  </a:txBody>
                  <a:tcPr marT="45707" marB="45707"/>
                </a:tc>
              </a:tr>
              <a:tr h="583852">
                <a:tc>
                  <a:txBody>
                    <a:bodyPr/>
                    <a:lstStyle/>
                    <a:p>
                      <a:pPr algn="ctr"/>
                      <a:r>
                        <a:rPr lang="en-US" sz="1800" dirty="0" smtClean="0"/>
                        <a:t>RALB-II</a:t>
                      </a:r>
                      <a:endParaRPr lang="en-US" sz="1800" dirty="0"/>
                    </a:p>
                  </a:txBody>
                  <a:tcPr marT="45707" marB="45707">
                    <a:solidFill>
                      <a:srgbClr val="F4FB9F"/>
                    </a:solidFill>
                  </a:tcPr>
                </a:tc>
                <a:tc>
                  <a:txBody>
                    <a:bodyPr/>
                    <a:lstStyle/>
                    <a:p>
                      <a:pPr algn="ctr"/>
                      <a:r>
                        <a:rPr lang="en-US" sz="1800" dirty="0" smtClean="0"/>
                        <a:t>PSO</a:t>
                      </a:r>
                      <a:endParaRPr lang="en-US" sz="1800" dirty="0"/>
                    </a:p>
                  </a:txBody>
                  <a:tcPr marT="45707" marB="45707">
                    <a:solidFill>
                      <a:srgbClr val="F4FB9F"/>
                    </a:solidFill>
                  </a:tcPr>
                </a:tc>
                <a:tc>
                  <a:txBody>
                    <a:bodyPr/>
                    <a:lstStyle/>
                    <a:p>
                      <a:pPr algn="ctr"/>
                      <a:r>
                        <a:rPr lang="en-US" sz="1800" dirty="0" smtClean="0"/>
                        <a:t>Minimizing Cycle time</a:t>
                      </a:r>
                      <a:endParaRPr lang="en-US" sz="1800" dirty="0"/>
                    </a:p>
                  </a:txBody>
                  <a:tcPr marT="45707" marB="45707">
                    <a:solidFill>
                      <a:srgbClr val="F4FB9F"/>
                    </a:solidFill>
                  </a:tcPr>
                </a:tc>
                <a:tc>
                  <a:txBody>
                    <a:bodyPr/>
                    <a:lstStyle/>
                    <a:p>
                      <a:pPr algn="ctr"/>
                      <a:r>
                        <a:rPr lang="en-US" sz="1800" dirty="0" smtClean="0"/>
                        <a:t>Straight and </a:t>
                      </a:r>
                    </a:p>
                    <a:p>
                      <a:pPr algn="ctr"/>
                      <a:r>
                        <a:rPr lang="en-US" sz="1800" dirty="0" smtClean="0"/>
                        <a:t>U-shaped </a:t>
                      </a:r>
                      <a:endParaRPr lang="en-US" sz="1800" dirty="0"/>
                    </a:p>
                  </a:txBody>
                  <a:tcPr marT="45707" marB="45707">
                    <a:solidFill>
                      <a:srgbClr val="F4FB9F"/>
                    </a:solidFill>
                  </a:tcPr>
                </a:tc>
              </a:tr>
              <a:tr h="1084196">
                <a:tc>
                  <a:txBody>
                    <a:bodyPr/>
                    <a:lstStyle/>
                    <a:p>
                      <a:pPr algn="ctr"/>
                      <a:r>
                        <a:rPr lang="en-US" sz="1800" dirty="0" smtClean="0"/>
                        <a:t>RALB-Efficiency</a:t>
                      </a:r>
                      <a:endParaRPr lang="en-US" sz="1800" dirty="0"/>
                    </a:p>
                  </a:txBody>
                  <a:tcPr marT="45707" marB="45707">
                    <a:solidFill>
                      <a:srgbClr val="F4FB9F"/>
                    </a:solidFill>
                  </a:tcPr>
                </a:tc>
                <a:tc>
                  <a:txBody>
                    <a:bodyPr/>
                    <a:lstStyle/>
                    <a:p>
                      <a:pPr algn="ctr"/>
                      <a:r>
                        <a:rPr lang="en-US" sz="1800" dirty="0" smtClean="0"/>
                        <a:t>DE</a:t>
                      </a:r>
                      <a:endParaRPr lang="en-US" sz="1800" dirty="0"/>
                    </a:p>
                  </a:txBody>
                  <a:tcPr marT="45707" marB="45707">
                    <a:solidFill>
                      <a:srgbClr val="F4FB9F"/>
                    </a:solidFill>
                  </a:tcPr>
                </a:tc>
                <a:tc>
                  <a:txBody>
                    <a:bodyPr/>
                    <a:lstStyle/>
                    <a:p>
                      <a:pPr algn="ctr"/>
                      <a:r>
                        <a:rPr lang="en-US" sz="1800" dirty="0" smtClean="0"/>
                        <a:t>Maximizing line efficiency</a:t>
                      </a:r>
                      <a:endParaRPr lang="en-US" sz="1800" dirty="0"/>
                    </a:p>
                  </a:txBody>
                  <a:tcPr marT="45707" marB="45707">
                    <a:solidFill>
                      <a:srgbClr val="F4FB9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Straight and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U-shaped</a:t>
                      </a:r>
                    </a:p>
                  </a:txBody>
                  <a:tcPr marT="45707" marB="45707">
                    <a:solidFill>
                      <a:srgbClr val="F4FB9F"/>
                    </a:solidFill>
                  </a:tcPr>
                </a:tc>
              </a:tr>
            </a:tbl>
          </a:graphicData>
        </a:graphic>
      </p:graphicFrame>
    </p:spTree>
    <p:extLst>
      <p:ext uri="{BB962C8B-B14F-4D97-AF65-F5344CB8AC3E}">
        <p14:creationId xmlns:p14="http://schemas.microsoft.com/office/powerpoint/2010/main" xmlns="" val="120635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Decisions</a:t>
            </a:r>
            <a:endParaRPr lang="en-US" dirty="0"/>
          </a:p>
        </p:txBody>
      </p:sp>
      <p:sp>
        <p:nvSpPr>
          <p:cNvPr id="3" name="Content Placeholder 2"/>
          <p:cNvSpPr>
            <a:spLocks noGrp="1"/>
          </p:cNvSpPr>
          <p:nvPr>
            <p:ph idx="1"/>
          </p:nvPr>
        </p:nvSpPr>
        <p:spPr>
          <a:xfrm>
            <a:off x="97105" y="1472441"/>
            <a:ext cx="8342888" cy="3868738"/>
          </a:xfrm>
        </p:spPr>
        <p:txBody>
          <a:bodyPr/>
          <a:lstStyle/>
          <a:p>
            <a:r>
              <a:rPr lang="en-US" b="0" dirty="0" smtClean="0"/>
              <a:t>Strategic Decisions:</a:t>
            </a:r>
          </a:p>
          <a:p>
            <a:pPr lvl="1"/>
            <a:r>
              <a:rPr lang="en-US" sz="2800" b="0" dirty="0" smtClean="0"/>
              <a:t>allocation </a:t>
            </a:r>
            <a:r>
              <a:rPr lang="en-US" sz="2800" b="0" dirty="0"/>
              <a:t>and opening </a:t>
            </a:r>
            <a:r>
              <a:rPr lang="en-US" sz="2800" b="0" dirty="0" smtClean="0"/>
              <a:t>of facilities</a:t>
            </a:r>
          </a:p>
          <a:p>
            <a:pPr lvl="1"/>
            <a:r>
              <a:rPr lang="en-US" sz="2800" b="0" dirty="0" smtClean="0"/>
              <a:t>design </a:t>
            </a:r>
            <a:r>
              <a:rPr lang="en-US" sz="2800" b="0" dirty="0"/>
              <a:t>of the distribution </a:t>
            </a:r>
            <a:r>
              <a:rPr lang="en-US" sz="2800" b="0" dirty="0" smtClean="0"/>
              <a:t>network</a:t>
            </a:r>
          </a:p>
          <a:p>
            <a:r>
              <a:rPr lang="en-US" b="0" dirty="0" smtClean="0">
                <a:solidFill>
                  <a:srgbClr val="FF0000"/>
                </a:solidFill>
              </a:rPr>
              <a:t>Tactical Decisions:</a:t>
            </a:r>
          </a:p>
          <a:p>
            <a:pPr lvl="1"/>
            <a:r>
              <a:rPr lang="en-US" sz="2800" b="0" dirty="0" smtClean="0">
                <a:solidFill>
                  <a:srgbClr val="FF0000"/>
                </a:solidFill>
              </a:rPr>
              <a:t>Manufacturing/Assembly of products</a:t>
            </a:r>
          </a:p>
          <a:p>
            <a:pPr lvl="2"/>
            <a:r>
              <a:rPr lang="en-US" b="1" dirty="0" smtClean="0">
                <a:solidFill>
                  <a:srgbClr val="7030A0"/>
                </a:solidFill>
              </a:rPr>
              <a:t>Assembly line balancing </a:t>
            </a:r>
          </a:p>
          <a:p>
            <a:pPr lvl="1"/>
            <a:r>
              <a:rPr lang="en-US" sz="2800" b="0" dirty="0" smtClean="0">
                <a:solidFill>
                  <a:srgbClr val="FF0000"/>
                </a:solidFill>
              </a:rPr>
              <a:t>warehousing</a:t>
            </a:r>
          </a:p>
          <a:p>
            <a:pPr lvl="1"/>
            <a:endParaRPr lang="en-US" dirty="0"/>
          </a:p>
        </p:txBody>
      </p:sp>
    </p:spTree>
    <p:extLst>
      <p:ext uri="{BB962C8B-B14F-4D97-AF65-F5344CB8AC3E}">
        <p14:creationId xmlns:p14="http://schemas.microsoft.com/office/powerpoint/2010/main" xmlns="" val="296941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400" y="2982913"/>
            <a:ext cx="7848600" cy="1079289"/>
          </a:xfrm>
        </p:spPr>
        <p:txBody>
          <a:bodyPr/>
          <a:lstStyle/>
          <a:p>
            <a:r>
              <a:rPr lang="en-US" b="1" dirty="0" smtClean="0"/>
              <a:t>PSO to solve RALB-II</a:t>
            </a:r>
            <a:endParaRPr lang="en-US" b="1" dirty="0"/>
          </a:p>
        </p:txBody>
      </p:sp>
    </p:spTree>
    <p:extLst>
      <p:ext uri="{BB962C8B-B14F-4D97-AF65-F5344CB8AC3E}">
        <p14:creationId xmlns:p14="http://schemas.microsoft.com/office/powerpoint/2010/main" xmlns="" val="3159015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MY" b="1" dirty="0" smtClean="0">
                <a:solidFill>
                  <a:schemeClr val="tx1"/>
                </a:solidFill>
              </a:rPr>
              <a:t>PSO – The Process</a:t>
            </a:r>
            <a:endParaRPr lang="en-MY" b="1" dirty="0">
              <a:solidFill>
                <a:schemeClr val="tx1"/>
              </a:solidFill>
            </a:endParaRPr>
          </a:p>
        </p:txBody>
      </p:sp>
      <p:sp>
        <p:nvSpPr>
          <p:cNvPr id="410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4104" name="Rectangle 3"/>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410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en-MY"/>
          </a:p>
        </p:txBody>
      </p:sp>
      <p:sp>
        <p:nvSpPr>
          <p:cNvPr id="4106"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4107" name="Rectangle 8"/>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 name="Rectangle 1"/>
          <p:cNvSpPr/>
          <p:nvPr/>
        </p:nvSpPr>
        <p:spPr>
          <a:xfrm>
            <a:off x="3770888" y="1382713"/>
            <a:ext cx="4841300" cy="4154984"/>
          </a:xfrm>
          <a:prstGeom prst="rect">
            <a:avLst/>
          </a:prstGeom>
        </p:spPr>
        <p:txBody>
          <a:bodyPr wrap="square">
            <a:spAutoFit/>
          </a:bodyPr>
          <a:lstStyle/>
          <a:p>
            <a:pPr marL="609600" indent="-609600">
              <a:lnSpc>
                <a:spcPct val="150000"/>
              </a:lnSpc>
              <a:buFont typeface="Wingdings" panose="05000000000000000000" pitchFamily="2" charset="2"/>
              <a:buAutoNum type="arabicPeriod"/>
            </a:pPr>
            <a:r>
              <a:rPr lang="en-US" altLang="zh-TW" sz="2200" b="1" dirty="0">
                <a:latin typeface="Times New Roman" panose="02020603050405020304" pitchFamily="18" charset="0"/>
                <a:cs typeface="Times New Roman" panose="02020603050405020304" pitchFamily="18" charset="0"/>
              </a:rPr>
              <a:t>Initialize </a:t>
            </a:r>
            <a:r>
              <a:rPr lang="en-US" altLang="zh-TW" sz="2200" b="1" dirty="0" smtClean="0">
                <a:latin typeface="Times New Roman" panose="02020603050405020304" pitchFamily="18" charset="0"/>
                <a:cs typeface="Times New Roman" panose="02020603050405020304" pitchFamily="18" charset="0"/>
              </a:rPr>
              <a:t>population</a:t>
            </a:r>
          </a:p>
          <a:p>
            <a:pPr marL="1066800" lvl="1" indent="-609600">
              <a:lnSpc>
                <a:spcPct val="150000"/>
              </a:lnSpc>
              <a:buFont typeface="Arial" panose="020B0604020202020204" pitchFamily="34" charset="0"/>
              <a:buChar char="•"/>
            </a:pPr>
            <a:r>
              <a:rPr lang="en-US" altLang="zh-TW" sz="2200" b="1" dirty="0" smtClean="0">
                <a:latin typeface="Times New Roman" panose="02020603050405020304" pitchFamily="18" charset="0"/>
                <a:cs typeface="Times New Roman" panose="02020603050405020304" pitchFamily="18" charset="0"/>
              </a:rPr>
              <a:t>Includes </a:t>
            </a:r>
            <a:r>
              <a:rPr lang="en-US" altLang="zh-TW" sz="2200" b="1" dirty="0">
                <a:latin typeface="Times New Roman" panose="02020603050405020304" pitchFamily="18" charset="0"/>
                <a:cs typeface="Times New Roman" panose="02020603050405020304" pitchFamily="18" charset="0"/>
              </a:rPr>
              <a:t>position and velocity.</a:t>
            </a:r>
          </a:p>
          <a:p>
            <a:pPr marL="609600" indent="-609600">
              <a:lnSpc>
                <a:spcPct val="150000"/>
              </a:lnSpc>
              <a:buFont typeface="Wingdings" panose="05000000000000000000" pitchFamily="2" charset="2"/>
              <a:buAutoNum type="arabicPeriod"/>
            </a:pPr>
            <a:r>
              <a:rPr lang="en-US" altLang="zh-TW" sz="2200" b="1" dirty="0">
                <a:latin typeface="Times New Roman" panose="02020603050405020304" pitchFamily="18" charset="0"/>
                <a:cs typeface="Times New Roman" panose="02020603050405020304" pitchFamily="18" charset="0"/>
              </a:rPr>
              <a:t>Evaluate fitness of individual particle.</a:t>
            </a:r>
          </a:p>
          <a:p>
            <a:pPr marL="609600" indent="-609600">
              <a:lnSpc>
                <a:spcPct val="150000"/>
              </a:lnSpc>
              <a:buFont typeface="Wingdings" panose="05000000000000000000" pitchFamily="2" charset="2"/>
              <a:buAutoNum type="arabicPeriod"/>
            </a:pPr>
            <a:r>
              <a:rPr lang="en-US" altLang="zh-TW" sz="2200" b="1" dirty="0">
                <a:latin typeface="Times New Roman" panose="02020603050405020304" pitchFamily="18" charset="0"/>
                <a:cs typeface="Times New Roman" panose="02020603050405020304" pitchFamily="18" charset="0"/>
              </a:rPr>
              <a:t>Modify velocities based on personal best and global best.</a:t>
            </a:r>
          </a:p>
          <a:p>
            <a:pPr marL="609600" indent="-609600">
              <a:lnSpc>
                <a:spcPct val="150000"/>
              </a:lnSpc>
              <a:buFont typeface="Wingdings" panose="05000000000000000000" pitchFamily="2" charset="2"/>
              <a:buAutoNum type="arabicPeriod"/>
            </a:pPr>
            <a:r>
              <a:rPr lang="en-US" altLang="zh-TW" sz="2200" b="1" dirty="0">
                <a:latin typeface="Times New Roman" panose="02020603050405020304" pitchFamily="18" charset="0"/>
                <a:cs typeface="Times New Roman" panose="02020603050405020304" pitchFamily="18" charset="0"/>
              </a:rPr>
              <a:t>Terminate on some condition.</a:t>
            </a:r>
          </a:p>
          <a:p>
            <a:pPr marL="609600" indent="-609600">
              <a:lnSpc>
                <a:spcPct val="150000"/>
              </a:lnSpc>
              <a:buFont typeface="Wingdings" panose="05000000000000000000" pitchFamily="2" charset="2"/>
              <a:buAutoNum type="arabicPeriod"/>
            </a:pPr>
            <a:r>
              <a:rPr lang="en-US" altLang="zh-TW" sz="2200" b="1" dirty="0">
                <a:latin typeface="Times New Roman" panose="02020603050405020304" pitchFamily="18" charset="0"/>
                <a:cs typeface="Times New Roman" panose="02020603050405020304" pitchFamily="18" charset="0"/>
              </a:rPr>
              <a:t>Go to step 2.</a:t>
            </a:r>
          </a:p>
        </p:txBody>
      </p:sp>
      <p:sp>
        <p:nvSpPr>
          <p:cNvPr id="3" name="TextBox 2"/>
          <p:cNvSpPr txBox="1"/>
          <p:nvPr/>
        </p:nvSpPr>
        <p:spPr>
          <a:xfrm>
            <a:off x="153749" y="1535112"/>
            <a:ext cx="3398654" cy="4093428"/>
          </a:xfrm>
          <a:prstGeom prst="rect">
            <a:avLst/>
          </a:prstGeom>
          <a:noFill/>
        </p:spPr>
        <p:txBody>
          <a:bodyPr wrap="square" rtlCol="0">
            <a:spAutoFit/>
          </a:bodyPr>
          <a:lstStyle/>
          <a:p>
            <a:pPr marL="342900" indent="-342900" eaLnBrk="1" hangingPunct="1">
              <a:lnSpc>
                <a:spcPct val="150000"/>
              </a:lnSpc>
              <a:spcAft>
                <a:spcPts val="1200"/>
              </a:spcAft>
              <a:buFont typeface="Arial" panose="020B0604020202020204" pitchFamily="34" charset="0"/>
              <a:buChar char="•"/>
            </a:pPr>
            <a:r>
              <a:rPr lang="en-US" sz="2400" b="1" dirty="0">
                <a:solidFill>
                  <a:srgbClr val="FF0000"/>
                </a:solidFill>
                <a:latin typeface="Times New Roman" panose="02020603050405020304" pitchFamily="18" charset="0"/>
                <a:cs typeface="Times New Roman" panose="02020603050405020304" pitchFamily="18" charset="0"/>
              </a:rPr>
              <a:t>Proposed by </a:t>
            </a:r>
            <a:r>
              <a:rPr lang="pt-BR" sz="2400" b="1" dirty="0">
                <a:solidFill>
                  <a:srgbClr val="FF0000"/>
                </a:solidFill>
                <a:latin typeface="Times New Roman" panose="02020603050405020304" pitchFamily="18" charset="0"/>
                <a:cs typeface="Times New Roman" panose="02020603050405020304" pitchFamily="18" charset="0"/>
              </a:rPr>
              <a:t>James </a:t>
            </a:r>
            <a:r>
              <a:rPr lang="en-US" sz="2400" b="1" dirty="0">
                <a:solidFill>
                  <a:srgbClr val="FF0000"/>
                </a:solidFill>
                <a:latin typeface="Times New Roman" panose="02020603050405020304" pitchFamily="18" charset="0"/>
                <a:cs typeface="Times New Roman" panose="02020603050405020304" pitchFamily="18" charset="0"/>
              </a:rPr>
              <a:t>Kennedy &amp; </a:t>
            </a:r>
            <a:r>
              <a:rPr lang="pt-BR" sz="2400" b="1" dirty="0">
                <a:solidFill>
                  <a:srgbClr val="FF0000"/>
                </a:solidFill>
                <a:latin typeface="Times New Roman" panose="02020603050405020304" pitchFamily="18" charset="0"/>
                <a:cs typeface="Times New Roman" panose="02020603050405020304" pitchFamily="18" charset="0"/>
              </a:rPr>
              <a:t>Russell </a:t>
            </a:r>
            <a:r>
              <a:rPr lang="en-US" sz="2400" b="1" dirty="0" err="1">
                <a:solidFill>
                  <a:srgbClr val="FF0000"/>
                </a:solidFill>
                <a:latin typeface="Times New Roman" panose="02020603050405020304" pitchFamily="18" charset="0"/>
                <a:cs typeface="Times New Roman" panose="02020603050405020304" pitchFamily="18" charset="0"/>
              </a:rPr>
              <a:t>Eberhart</a:t>
            </a:r>
            <a:r>
              <a:rPr lang="en-US" sz="2400" b="1" dirty="0">
                <a:solidFill>
                  <a:srgbClr val="FF0000"/>
                </a:solidFill>
                <a:latin typeface="Times New Roman" panose="02020603050405020304" pitchFamily="18" charset="0"/>
                <a:cs typeface="Times New Roman" panose="02020603050405020304" pitchFamily="18" charset="0"/>
              </a:rPr>
              <a:t> (1995)</a:t>
            </a:r>
          </a:p>
          <a:p>
            <a:pPr marL="342900" indent="-342900" eaLnBrk="1" hangingPunct="1">
              <a:lnSpc>
                <a:spcPct val="150000"/>
              </a:lnSpc>
              <a:spcAft>
                <a:spcPts val="1200"/>
              </a:spcAft>
              <a:buFont typeface="Arial" panose="020B0604020202020204" pitchFamily="34" charset="0"/>
              <a:buChar char="•"/>
            </a:pPr>
            <a:r>
              <a:rPr lang="en-US" sz="2400" b="1" dirty="0">
                <a:solidFill>
                  <a:srgbClr val="FF0000"/>
                </a:solidFill>
                <a:latin typeface="Times New Roman" panose="02020603050405020304" pitchFamily="18" charset="0"/>
                <a:cs typeface="Times New Roman" panose="02020603050405020304" pitchFamily="18" charset="0"/>
              </a:rPr>
              <a:t>Combines </a:t>
            </a:r>
            <a:r>
              <a:rPr lang="en-US" sz="2400" b="1" u="sng" dirty="0">
                <a:solidFill>
                  <a:srgbClr val="FF0000"/>
                </a:solidFill>
                <a:latin typeface="Times New Roman" panose="02020603050405020304" pitchFamily="18" charset="0"/>
                <a:cs typeface="Times New Roman" panose="02020603050405020304" pitchFamily="18" charset="0"/>
              </a:rPr>
              <a:t>self-experiences</a:t>
            </a:r>
            <a:r>
              <a:rPr lang="en-US" sz="2400" b="1" dirty="0">
                <a:solidFill>
                  <a:srgbClr val="FF0000"/>
                </a:solidFill>
                <a:latin typeface="Times New Roman" panose="02020603050405020304" pitchFamily="18" charset="0"/>
                <a:cs typeface="Times New Roman" panose="02020603050405020304" pitchFamily="18" charset="0"/>
              </a:rPr>
              <a:t> with </a:t>
            </a:r>
            <a:r>
              <a:rPr lang="en-US" sz="2400" b="1" u="sng" dirty="0">
                <a:solidFill>
                  <a:srgbClr val="FF0000"/>
                </a:solidFill>
                <a:latin typeface="Times New Roman" panose="02020603050405020304" pitchFamily="18" charset="0"/>
                <a:cs typeface="Times New Roman" panose="02020603050405020304" pitchFamily="18" charset="0"/>
              </a:rPr>
              <a:t>social experiences</a:t>
            </a:r>
          </a:p>
          <a:p>
            <a:pPr marL="342900" indent="-342900">
              <a:buFont typeface="Arial" panose="020B0604020202020204" pitchFamily="34" charset="0"/>
              <a:buChar char="•"/>
            </a:pP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0809376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58736" y="108744"/>
            <a:ext cx="8229600" cy="1230313"/>
          </a:xfrm>
        </p:spPr>
        <p:txBody>
          <a:bodyPr/>
          <a:lstStyle/>
          <a:p>
            <a:pPr indent="0" eaLnBrk="1" hangingPunct="1">
              <a:defRPr/>
            </a:pPr>
            <a:r>
              <a:rPr lang="en-GB" b="1" dirty="0">
                <a:solidFill>
                  <a:schemeClr val="tx1"/>
                </a:solidFill>
                <a:latin typeface="+mj-lt"/>
              </a:rPr>
              <a:t>Initialization- Positions and velocities</a:t>
            </a:r>
          </a:p>
        </p:txBody>
      </p:sp>
      <p:pic>
        <p:nvPicPr>
          <p:cNvPr id="1064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9200" y="1828800"/>
            <a:ext cx="6756400" cy="455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6500" name="Oval 4"/>
          <p:cNvSpPr>
            <a:spLocks noChangeArrowheads="1"/>
          </p:cNvSpPr>
          <p:nvPr/>
        </p:nvSpPr>
        <p:spPr bwMode="auto">
          <a:xfrm>
            <a:off x="2006600" y="40386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01" name="Oval 5"/>
          <p:cNvSpPr>
            <a:spLocks noChangeArrowheads="1"/>
          </p:cNvSpPr>
          <p:nvPr/>
        </p:nvSpPr>
        <p:spPr bwMode="auto">
          <a:xfrm>
            <a:off x="2844800" y="28956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02" name="Oval 6"/>
          <p:cNvSpPr>
            <a:spLocks noChangeArrowheads="1"/>
          </p:cNvSpPr>
          <p:nvPr/>
        </p:nvSpPr>
        <p:spPr bwMode="auto">
          <a:xfrm>
            <a:off x="3073400" y="42672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03" name="Oval 7"/>
          <p:cNvSpPr>
            <a:spLocks noChangeArrowheads="1"/>
          </p:cNvSpPr>
          <p:nvPr/>
        </p:nvSpPr>
        <p:spPr bwMode="auto">
          <a:xfrm>
            <a:off x="3302000" y="35814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04" name="Oval 8"/>
          <p:cNvSpPr>
            <a:spLocks noChangeArrowheads="1"/>
          </p:cNvSpPr>
          <p:nvPr/>
        </p:nvSpPr>
        <p:spPr bwMode="auto">
          <a:xfrm>
            <a:off x="3987800" y="54864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05" name="Oval 9"/>
          <p:cNvSpPr>
            <a:spLocks noChangeArrowheads="1"/>
          </p:cNvSpPr>
          <p:nvPr/>
        </p:nvSpPr>
        <p:spPr bwMode="auto">
          <a:xfrm>
            <a:off x="5816600" y="48768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06" name="Oval 10"/>
          <p:cNvSpPr>
            <a:spLocks noChangeArrowheads="1"/>
          </p:cNvSpPr>
          <p:nvPr/>
        </p:nvSpPr>
        <p:spPr bwMode="auto">
          <a:xfrm>
            <a:off x="4673600" y="25146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07" name="Oval 11"/>
          <p:cNvSpPr>
            <a:spLocks noChangeArrowheads="1"/>
          </p:cNvSpPr>
          <p:nvPr/>
        </p:nvSpPr>
        <p:spPr bwMode="auto">
          <a:xfrm>
            <a:off x="2159000" y="33528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08" name="Oval 12"/>
          <p:cNvSpPr>
            <a:spLocks noChangeArrowheads="1"/>
          </p:cNvSpPr>
          <p:nvPr/>
        </p:nvSpPr>
        <p:spPr bwMode="auto">
          <a:xfrm>
            <a:off x="3606800" y="19812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09" name="Oval 13"/>
          <p:cNvSpPr>
            <a:spLocks noChangeArrowheads="1"/>
          </p:cNvSpPr>
          <p:nvPr/>
        </p:nvSpPr>
        <p:spPr bwMode="auto">
          <a:xfrm>
            <a:off x="4521200" y="43434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0" name="Oval 14"/>
          <p:cNvSpPr>
            <a:spLocks noChangeArrowheads="1"/>
          </p:cNvSpPr>
          <p:nvPr/>
        </p:nvSpPr>
        <p:spPr bwMode="auto">
          <a:xfrm>
            <a:off x="5588000" y="42672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1" name="Oval 15"/>
          <p:cNvSpPr>
            <a:spLocks noChangeArrowheads="1"/>
          </p:cNvSpPr>
          <p:nvPr/>
        </p:nvSpPr>
        <p:spPr bwMode="auto">
          <a:xfrm>
            <a:off x="5969000" y="35814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2" name="Oval 16"/>
          <p:cNvSpPr>
            <a:spLocks noChangeArrowheads="1"/>
          </p:cNvSpPr>
          <p:nvPr/>
        </p:nvSpPr>
        <p:spPr bwMode="auto">
          <a:xfrm>
            <a:off x="6959600" y="35814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3" name="Oval 17"/>
          <p:cNvSpPr>
            <a:spLocks noChangeArrowheads="1"/>
          </p:cNvSpPr>
          <p:nvPr/>
        </p:nvSpPr>
        <p:spPr bwMode="auto">
          <a:xfrm>
            <a:off x="5816600" y="28956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4" name="Oval 18"/>
          <p:cNvSpPr>
            <a:spLocks noChangeArrowheads="1"/>
          </p:cNvSpPr>
          <p:nvPr/>
        </p:nvSpPr>
        <p:spPr bwMode="auto">
          <a:xfrm>
            <a:off x="1168400" y="41148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5" name="Oval 19"/>
          <p:cNvSpPr>
            <a:spLocks noChangeArrowheads="1"/>
          </p:cNvSpPr>
          <p:nvPr/>
        </p:nvSpPr>
        <p:spPr bwMode="auto">
          <a:xfrm>
            <a:off x="2159000" y="47244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6" name="Oval 20"/>
          <p:cNvSpPr>
            <a:spLocks noChangeArrowheads="1"/>
          </p:cNvSpPr>
          <p:nvPr/>
        </p:nvSpPr>
        <p:spPr bwMode="auto">
          <a:xfrm>
            <a:off x="3149600" y="52578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7" name="Oval 21"/>
          <p:cNvSpPr>
            <a:spLocks noChangeArrowheads="1"/>
          </p:cNvSpPr>
          <p:nvPr/>
        </p:nvSpPr>
        <p:spPr bwMode="auto">
          <a:xfrm>
            <a:off x="4673600" y="60198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8" name="Oval 22"/>
          <p:cNvSpPr>
            <a:spLocks noChangeArrowheads="1"/>
          </p:cNvSpPr>
          <p:nvPr/>
        </p:nvSpPr>
        <p:spPr bwMode="auto">
          <a:xfrm>
            <a:off x="5511800" y="53340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19" name="Oval 23"/>
          <p:cNvSpPr>
            <a:spLocks noChangeArrowheads="1"/>
          </p:cNvSpPr>
          <p:nvPr/>
        </p:nvSpPr>
        <p:spPr bwMode="auto">
          <a:xfrm>
            <a:off x="6502400" y="44196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20" name="Oval 24"/>
          <p:cNvSpPr>
            <a:spLocks noChangeArrowheads="1"/>
          </p:cNvSpPr>
          <p:nvPr/>
        </p:nvSpPr>
        <p:spPr bwMode="auto">
          <a:xfrm>
            <a:off x="7493000" y="36576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21" name="Oval 25"/>
          <p:cNvSpPr>
            <a:spLocks noChangeArrowheads="1"/>
          </p:cNvSpPr>
          <p:nvPr/>
        </p:nvSpPr>
        <p:spPr bwMode="auto">
          <a:xfrm>
            <a:off x="6426200" y="29718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22" name="Oval 26"/>
          <p:cNvSpPr>
            <a:spLocks noChangeArrowheads="1"/>
          </p:cNvSpPr>
          <p:nvPr/>
        </p:nvSpPr>
        <p:spPr bwMode="auto">
          <a:xfrm>
            <a:off x="4978400" y="22098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23" name="Oval 27"/>
          <p:cNvSpPr>
            <a:spLocks noChangeArrowheads="1"/>
          </p:cNvSpPr>
          <p:nvPr/>
        </p:nvSpPr>
        <p:spPr bwMode="auto">
          <a:xfrm>
            <a:off x="3987800" y="16764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24" name="Oval 28"/>
          <p:cNvSpPr>
            <a:spLocks noChangeArrowheads="1"/>
          </p:cNvSpPr>
          <p:nvPr/>
        </p:nvSpPr>
        <p:spPr bwMode="auto">
          <a:xfrm>
            <a:off x="2997200" y="24384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25" name="Oval 29"/>
          <p:cNvSpPr>
            <a:spLocks noChangeArrowheads="1"/>
          </p:cNvSpPr>
          <p:nvPr/>
        </p:nvSpPr>
        <p:spPr bwMode="auto">
          <a:xfrm>
            <a:off x="2006600" y="32766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06526" name="Group 30"/>
          <p:cNvGrpSpPr>
            <a:grpSpLocks/>
          </p:cNvGrpSpPr>
          <p:nvPr/>
        </p:nvGrpSpPr>
        <p:grpSpPr bwMode="auto">
          <a:xfrm>
            <a:off x="1320800" y="1828800"/>
            <a:ext cx="6324600" cy="4267200"/>
            <a:chOff x="816" y="1056"/>
            <a:chExt cx="3984" cy="2688"/>
          </a:xfrm>
        </p:grpSpPr>
        <p:grpSp>
          <p:nvGrpSpPr>
            <p:cNvPr id="106527" name="Group 31"/>
            <p:cNvGrpSpPr>
              <a:grpSpLocks/>
            </p:cNvGrpSpPr>
            <p:nvPr/>
          </p:nvGrpSpPr>
          <p:grpSpPr bwMode="auto">
            <a:xfrm>
              <a:off x="816" y="1056"/>
              <a:ext cx="3984" cy="2688"/>
              <a:chOff x="816" y="1056"/>
              <a:chExt cx="3984" cy="2688"/>
            </a:xfrm>
          </p:grpSpPr>
          <p:sp>
            <p:nvSpPr>
              <p:cNvPr id="106528" name="Line 32"/>
              <p:cNvSpPr>
                <a:spLocks noChangeShapeType="1"/>
              </p:cNvSpPr>
              <p:nvPr/>
            </p:nvSpPr>
            <p:spPr bwMode="auto">
              <a:xfrm>
                <a:off x="816" y="2592"/>
                <a:ext cx="288" cy="192"/>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29" name="Line 33"/>
              <p:cNvSpPr>
                <a:spLocks noChangeShapeType="1"/>
              </p:cNvSpPr>
              <p:nvPr/>
            </p:nvSpPr>
            <p:spPr bwMode="auto">
              <a:xfrm>
                <a:off x="1440" y="2976"/>
                <a:ext cx="336" cy="144"/>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0" name="Line 34"/>
              <p:cNvSpPr>
                <a:spLocks noChangeShapeType="1"/>
              </p:cNvSpPr>
              <p:nvPr/>
            </p:nvSpPr>
            <p:spPr bwMode="auto">
              <a:xfrm>
                <a:off x="2064" y="3264"/>
                <a:ext cx="288" cy="192"/>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1" name="Line 35"/>
              <p:cNvSpPr>
                <a:spLocks noChangeShapeType="1"/>
              </p:cNvSpPr>
              <p:nvPr/>
            </p:nvSpPr>
            <p:spPr bwMode="auto">
              <a:xfrm flipV="1">
                <a:off x="3024" y="3600"/>
                <a:ext cx="240" cy="144"/>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2" name="Line 36"/>
              <p:cNvSpPr>
                <a:spLocks noChangeShapeType="1"/>
              </p:cNvSpPr>
              <p:nvPr/>
            </p:nvSpPr>
            <p:spPr bwMode="auto">
              <a:xfrm flipV="1">
                <a:off x="3552" y="3072"/>
                <a:ext cx="336" cy="240"/>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3" name="Line 37"/>
              <p:cNvSpPr>
                <a:spLocks noChangeShapeType="1"/>
              </p:cNvSpPr>
              <p:nvPr/>
            </p:nvSpPr>
            <p:spPr bwMode="auto">
              <a:xfrm flipV="1">
                <a:off x="4176" y="2592"/>
                <a:ext cx="288" cy="192"/>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4" name="Line 38"/>
              <p:cNvSpPr>
                <a:spLocks noChangeShapeType="1"/>
              </p:cNvSpPr>
              <p:nvPr/>
            </p:nvSpPr>
            <p:spPr bwMode="auto">
              <a:xfrm flipH="1" flipV="1">
                <a:off x="4416" y="2016"/>
                <a:ext cx="384" cy="288"/>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5" name="Line 39"/>
              <p:cNvSpPr>
                <a:spLocks noChangeShapeType="1"/>
              </p:cNvSpPr>
              <p:nvPr/>
            </p:nvSpPr>
            <p:spPr bwMode="auto">
              <a:xfrm flipH="1" flipV="1">
                <a:off x="3552" y="1584"/>
                <a:ext cx="576" cy="288"/>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6" name="Line 40"/>
              <p:cNvSpPr>
                <a:spLocks noChangeShapeType="1"/>
              </p:cNvSpPr>
              <p:nvPr/>
            </p:nvSpPr>
            <p:spPr bwMode="auto">
              <a:xfrm flipH="1" flipV="1">
                <a:off x="2832" y="1200"/>
                <a:ext cx="384" cy="192"/>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7" name="Line 41"/>
              <p:cNvSpPr>
                <a:spLocks noChangeShapeType="1"/>
              </p:cNvSpPr>
              <p:nvPr/>
            </p:nvSpPr>
            <p:spPr bwMode="auto">
              <a:xfrm flipH="1">
                <a:off x="2160" y="1056"/>
                <a:ext cx="432" cy="336"/>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8" name="Line 42"/>
              <p:cNvSpPr>
                <a:spLocks noChangeShapeType="1"/>
              </p:cNvSpPr>
              <p:nvPr/>
            </p:nvSpPr>
            <p:spPr bwMode="auto">
              <a:xfrm flipH="1">
                <a:off x="1680" y="1536"/>
                <a:ext cx="288" cy="288"/>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39" name="Line 43"/>
              <p:cNvSpPr>
                <a:spLocks noChangeShapeType="1"/>
              </p:cNvSpPr>
              <p:nvPr/>
            </p:nvSpPr>
            <p:spPr bwMode="auto">
              <a:xfrm flipH="1">
                <a:off x="1056" y="2064"/>
                <a:ext cx="288" cy="288"/>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06540" name="Group 44"/>
            <p:cNvGrpSpPr>
              <a:grpSpLocks/>
            </p:cNvGrpSpPr>
            <p:nvPr/>
          </p:nvGrpSpPr>
          <p:grpSpPr bwMode="auto">
            <a:xfrm>
              <a:off x="1392" y="1248"/>
              <a:ext cx="3072" cy="2208"/>
              <a:chOff x="1392" y="1248"/>
              <a:chExt cx="3072" cy="2208"/>
            </a:xfrm>
          </p:grpSpPr>
          <p:sp>
            <p:nvSpPr>
              <p:cNvPr id="106541" name="Line 45"/>
              <p:cNvSpPr>
                <a:spLocks noChangeShapeType="1"/>
              </p:cNvSpPr>
              <p:nvPr/>
            </p:nvSpPr>
            <p:spPr bwMode="auto">
              <a:xfrm>
                <a:off x="1392" y="2544"/>
                <a:ext cx="192" cy="0"/>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42" name="Line 46"/>
              <p:cNvSpPr>
                <a:spLocks noChangeShapeType="1"/>
              </p:cNvSpPr>
              <p:nvPr/>
            </p:nvSpPr>
            <p:spPr bwMode="auto">
              <a:xfrm>
                <a:off x="2016" y="2688"/>
                <a:ext cx="192" cy="432"/>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43" name="Line 47"/>
              <p:cNvSpPr>
                <a:spLocks noChangeShapeType="1"/>
              </p:cNvSpPr>
              <p:nvPr/>
            </p:nvSpPr>
            <p:spPr bwMode="auto">
              <a:xfrm flipV="1">
                <a:off x="1440" y="1968"/>
                <a:ext cx="288" cy="96"/>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44" name="Line 48"/>
              <p:cNvSpPr>
                <a:spLocks noChangeShapeType="1"/>
              </p:cNvSpPr>
              <p:nvPr/>
            </p:nvSpPr>
            <p:spPr bwMode="auto">
              <a:xfrm>
                <a:off x="1872" y="1824"/>
                <a:ext cx="144" cy="576"/>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45" name="Line 49"/>
              <p:cNvSpPr>
                <a:spLocks noChangeShapeType="1"/>
              </p:cNvSpPr>
              <p:nvPr/>
            </p:nvSpPr>
            <p:spPr bwMode="auto">
              <a:xfrm>
                <a:off x="2160" y="2256"/>
                <a:ext cx="384" cy="432"/>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46" name="Line 50"/>
              <p:cNvSpPr>
                <a:spLocks noChangeShapeType="1"/>
              </p:cNvSpPr>
              <p:nvPr/>
            </p:nvSpPr>
            <p:spPr bwMode="auto">
              <a:xfrm>
                <a:off x="2352" y="1248"/>
                <a:ext cx="144" cy="240"/>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47" name="Line 51"/>
              <p:cNvSpPr>
                <a:spLocks noChangeShapeType="1"/>
              </p:cNvSpPr>
              <p:nvPr/>
            </p:nvSpPr>
            <p:spPr bwMode="auto">
              <a:xfrm flipH="1">
                <a:off x="2592" y="1584"/>
                <a:ext cx="432" cy="240"/>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48" name="Line 52"/>
              <p:cNvSpPr>
                <a:spLocks noChangeShapeType="1"/>
              </p:cNvSpPr>
              <p:nvPr/>
            </p:nvSpPr>
            <p:spPr bwMode="auto">
              <a:xfrm>
                <a:off x="3744" y="1824"/>
                <a:ext cx="144" cy="192"/>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49" name="Line 53"/>
              <p:cNvSpPr>
                <a:spLocks noChangeShapeType="1"/>
              </p:cNvSpPr>
              <p:nvPr/>
            </p:nvSpPr>
            <p:spPr bwMode="auto">
              <a:xfrm flipH="1">
                <a:off x="3360" y="2256"/>
                <a:ext cx="480" cy="144"/>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50" name="Line 54"/>
              <p:cNvSpPr>
                <a:spLocks noChangeShapeType="1"/>
              </p:cNvSpPr>
              <p:nvPr/>
            </p:nvSpPr>
            <p:spPr bwMode="auto">
              <a:xfrm>
                <a:off x="2928" y="2736"/>
                <a:ext cx="48" cy="336"/>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51" name="Line 55"/>
              <p:cNvSpPr>
                <a:spLocks noChangeShapeType="1"/>
              </p:cNvSpPr>
              <p:nvPr/>
            </p:nvSpPr>
            <p:spPr bwMode="auto">
              <a:xfrm flipH="1" flipV="1">
                <a:off x="3408" y="2592"/>
                <a:ext cx="192" cy="96"/>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52" name="Line 56"/>
              <p:cNvSpPr>
                <a:spLocks noChangeShapeType="1"/>
              </p:cNvSpPr>
              <p:nvPr/>
            </p:nvSpPr>
            <p:spPr bwMode="auto">
              <a:xfrm flipH="1">
                <a:off x="2976" y="3072"/>
                <a:ext cx="768" cy="288"/>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53" name="Line 57"/>
              <p:cNvSpPr>
                <a:spLocks noChangeShapeType="1"/>
              </p:cNvSpPr>
              <p:nvPr/>
            </p:nvSpPr>
            <p:spPr bwMode="auto">
              <a:xfrm flipH="1" flipV="1">
                <a:off x="4272" y="2064"/>
                <a:ext cx="192" cy="192"/>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54" name="Line 58"/>
              <p:cNvSpPr>
                <a:spLocks noChangeShapeType="1"/>
              </p:cNvSpPr>
              <p:nvPr/>
            </p:nvSpPr>
            <p:spPr bwMode="auto">
              <a:xfrm flipH="1" flipV="1">
                <a:off x="2592" y="3120"/>
                <a:ext cx="0" cy="336"/>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106555" name="Group 59"/>
          <p:cNvGrpSpPr>
            <a:grpSpLocks/>
          </p:cNvGrpSpPr>
          <p:nvPr/>
        </p:nvGrpSpPr>
        <p:grpSpPr bwMode="auto">
          <a:xfrm>
            <a:off x="8102600" y="3124200"/>
            <a:ext cx="609600" cy="381000"/>
            <a:chOff x="5088" y="1872"/>
            <a:chExt cx="384" cy="240"/>
          </a:xfrm>
        </p:grpSpPr>
        <p:sp>
          <p:nvSpPr>
            <p:cNvPr id="106556" name="AutoShape 60">
              <a:hlinkClick r:id="" action="ppaction://noaction" highlightClick="1"/>
            </p:cNvPr>
            <p:cNvSpPr>
              <a:spLocks noChangeArrowheads="1"/>
            </p:cNvSpPr>
            <p:nvPr/>
          </p:nvSpPr>
          <p:spPr bwMode="auto">
            <a:xfrm>
              <a:off x="5088" y="1872"/>
              <a:ext cx="384" cy="240"/>
            </a:xfrm>
            <a:prstGeom prst="actionButtonBlank">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57" name="Line 61"/>
            <p:cNvSpPr>
              <a:spLocks noChangeShapeType="1"/>
            </p:cNvSpPr>
            <p:nvPr/>
          </p:nvSpPr>
          <p:spPr bwMode="auto">
            <a:xfrm>
              <a:off x="5184" y="1968"/>
              <a:ext cx="192" cy="48"/>
            </a:xfrm>
            <a:prstGeom prst="line">
              <a:avLst/>
            </a:prstGeom>
            <a:noFill/>
            <a:ln w="38100">
              <a:solidFill>
                <a:srgbClr val="13D92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06558" name="AutoShape 62">
            <a:hlinkClick r:id="" action="ppaction://noaction" highlightClick="1"/>
          </p:cNvPr>
          <p:cNvSpPr>
            <a:spLocks noChangeArrowheads="1"/>
          </p:cNvSpPr>
          <p:nvPr/>
        </p:nvSpPr>
        <p:spPr bwMode="auto">
          <a:xfrm>
            <a:off x="8102600" y="2514600"/>
            <a:ext cx="609600" cy="533400"/>
          </a:xfrm>
          <a:prstGeom prst="actionButtonBlank">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59" name="AutoShape 63">
            <a:hlinkClick r:id="" action="ppaction://noaction" highlightClick="1"/>
          </p:cNvPr>
          <p:cNvSpPr>
            <a:spLocks noChangeArrowheads="1"/>
          </p:cNvSpPr>
          <p:nvPr/>
        </p:nvSpPr>
        <p:spPr bwMode="auto">
          <a:xfrm>
            <a:off x="8102600" y="1905000"/>
            <a:ext cx="609600" cy="533400"/>
          </a:xfrm>
          <a:prstGeom prst="actionButtonBlank">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60" name="Oval 64"/>
          <p:cNvSpPr>
            <a:spLocks noChangeArrowheads="1"/>
          </p:cNvSpPr>
          <p:nvPr/>
        </p:nvSpPr>
        <p:spPr bwMode="auto">
          <a:xfrm>
            <a:off x="8255000" y="2057400"/>
            <a:ext cx="304800" cy="304800"/>
          </a:xfrm>
          <a:prstGeom prst="ellipse">
            <a:avLst/>
          </a:prstGeom>
          <a:solidFill>
            <a:srgbClr val="13D921"/>
          </a:solidFill>
          <a:ln w="9525">
            <a:solidFill>
              <a:srgbClr val="13D9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561" name="Oval 65"/>
          <p:cNvSpPr>
            <a:spLocks noChangeArrowheads="1"/>
          </p:cNvSpPr>
          <p:nvPr/>
        </p:nvSpPr>
        <p:spPr bwMode="auto">
          <a:xfrm>
            <a:off x="8255000" y="2667000"/>
            <a:ext cx="304800" cy="304800"/>
          </a:xfrm>
          <a:prstGeom prst="ellipse">
            <a:avLst/>
          </a:prstGeom>
          <a:solidFill>
            <a:srgbClr val="4E43DB"/>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925326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ppt_x"/>
                                          </p:val>
                                        </p:tav>
                                        <p:tav tm="100000">
                                          <p:val>
                                            <p:strVal val="#ppt_x"/>
                                          </p:val>
                                        </p:tav>
                                      </p:tavLst>
                                    </p:anim>
                                    <p:anim calcmode="lin" valueType="num">
                                      <p:cBhvr additive="base">
                                        <p:cTn id="8" dur="500" fill="hold"/>
                                        <p:tgtEl>
                                          <p:spTgt spid="1065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06501"/>
                                        </p:tgtEl>
                                        <p:attrNameLst>
                                          <p:attrName>style.visibility</p:attrName>
                                        </p:attrNameLst>
                                      </p:cBhvr>
                                      <p:to>
                                        <p:strVal val="visible"/>
                                      </p:to>
                                    </p:set>
                                    <p:anim calcmode="lin" valueType="num">
                                      <p:cBhvr additive="base">
                                        <p:cTn id="12" dur="500" fill="hold"/>
                                        <p:tgtEl>
                                          <p:spTgt spid="106501"/>
                                        </p:tgtEl>
                                        <p:attrNameLst>
                                          <p:attrName>ppt_x</p:attrName>
                                        </p:attrNameLst>
                                      </p:cBhvr>
                                      <p:tavLst>
                                        <p:tav tm="0">
                                          <p:val>
                                            <p:strVal val="#ppt_x"/>
                                          </p:val>
                                        </p:tav>
                                        <p:tav tm="100000">
                                          <p:val>
                                            <p:strVal val="#ppt_x"/>
                                          </p:val>
                                        </p:tav>
                                      </p:tavLst>
                                    </p:anim>
                                    <p:anim calcmode="lin" valueType="num">
                                      <p:cBhvr additive="base">
                                        <p:cTn id="13" dur="500" fill="hold"/>
                                        <p:tgtEl>
                                          <p:spTgt spid="106501"/>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06502"/>
                                        </p:tgtEl>
                                        <p:attrNameLst>
                                          <p:attrName>style.visibility</p:attrName>
                                        </p:attrNameLst>
                                      </p:cBhvr>
                                      <p:to>
                                        <p:strVal val="visible"/>
                                      </p:to>
                                    </p:set>
                                    <p:anim calcmode="lin" valueType="num">
                                      <p:cBhvr additive="base">
                                        <p:cTn id="17" dur="500" fill="hold"/>
                                        <p:tgtEl>
                                          <p:spTgt spid="106502"/>
                                        </p:tgtEl>
                                        <p:attrNameLst>
                                          <p:attrName>ppt_x</p:attrName>
                                        </p:attrNameLst>
                                      </p:cBhvr>
                                      <p:tavLst>
                                        <p:tav tm="0">
                                          <p:val>
                                            <p:strVal val="#ppt_x"/>
                                          </p:val>
                                        </p:tav>
                                        <p:tav tm="100000">
                                          <p:val>
                                            <p:strVal val="#ppt_x"/>
                                          </p:val>
                                        </p:tav>
                                      </p:tavLst>
                                    </p:anim>
                                    <p:anim calcmode="lin" valueType="num">
                                      <p:cBhvr additive="base">
                                        <p:cTn id="18" dur="500" fill="hold"/>
                                        <p:tgtEl>
                                          <p:spTgt spid="106502"/>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06503"/>
                                        </p:tgtEl>
                                        <p:attrNameLst>
                                          <p:attrName>style.visibility</p:attrName>
                                        </p:attrNameLst>
                                      </p:cBhvr>
                                      <p:to>
                                        <p:strVal val="visible"/>
                                      </p:to>
                                    </p:set>
                                    <p:anim calcmode="lin" valueType="num">
                                      <p:cBhvr additive="base">
                                        <p:cTn id="22" dur="500" fill="hold"/>
                                        <p:tgtEl>
                                          <p:spTgt spid="106503"/>
                                        </p:tgtEl>
                                        <p:attrNameLst>
                                          <p:attrName>ppt_x</p:attrName>
                                        </p:attrNameLst>
                                      </p:cBhvr>
                                      <p:tavLst>
                                        <p:tav tm="0">
                                          <p:val>
                                            <p:strVal val="#ppt_x"/>
                                          </p:val>
                                        </p:tav>
                                        <p:tav tm="100000">
                                          <p:val>
                                            <p:strVal val="#ppt_x"/>
                                          </p:val>
                                        </p:tav>
                                      </p:tavLst>
                                    </p:anim>
                                    <p:anim calcmode="lin" valueType="num">
                                      <p:cBhvr additive="base">
                                        <p:cTn id="23" dur="500" fill="hold"/>
                                        <p:tgtEl>
                                          <p:spTgt spid="106503"/>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06504"/>
                                        </p:tgtEl>
                                        <p:attrNameLst>
                                          <p:attrName>style.visibility</p:attrName>
                                        </p:attrNameLst>
                                      </p:cBhvr>
                                      <p:to>
                                        <p:strVal val="visible"/>
                                      </p:to>
                                    </p:set>
                                    <p:anim calcmode="lin" valueType="num">
                                      <p:cBhvr additive="base">
                                        <p:cTn id="27" dur="500" fill="hold"/>
                                        <p:tgtEl>
                                          <p:spTgt spid="106504"/>
                                        </p:tgtEl>
                                        <p:attrNameLst>
                                          <p:attrName>ppt_x</p:attrName>
                                        </p:attrNameLst>
                                      </p:cBhvr>
                                      <p:tavLst>
                                        <p:tav tm="0">
                                          <p:val>
                                            <p:strVal val="#ppt_x"/>
                                          </p:val>
                                        </p:tav>
                                        <p:tav tm="100000">
                                          <p:val>
                                            <p:strVal val="#ppt_x"/>
                                          </p:val>
                                        </p:tav>
                                      </p:tavLst>
                                    </p:anim>
                                    <p:anim calcmode="lin" valueType="num">
                                      <p:cBhvr additive="base">
                                        <p:cTn id="28" dur="500" fill="hold"/>
                                        <p:tgtEl>
                                          <p:spTgt spid="106504"/>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106505"/>
                                        </p:tgtEl>
                                        <p:attrNameLst>
                                          <p:attrName>style.visibility</p:attrName>
                                        </p:attrNameLst>
                                      </p:cBhvr>
                                      <p:to>
                                        <p:strVal val="visible"/>
                                      </p:to>
                                    </p:set>
                                    <p:anim calcmode="lin" valueType="num">
                                      <p:cBhvr additive="base">
                                        <p:cTn id="32" dur="500" fill="hold"/>
                                        <p:tgtEl>
                                          <p:spTgt spid="106505"/>
                                        </p:tgtEl>
                                        <p:attrNameLst>
                                          <p:attrName>ppt_x</p:attrName>
                                        </p:attrNameLst>
                                      </p:cBhvr>
                                      <p:tavLst>
                                        <p:tav tm="0">
                                          <p:val>
                                            <p:strVal val="#ppt_x"/>
                                          </p:val>
                                        </p:tav>
                                        <p:tav tm="100000">
                                          <p:val>
                                            <p:strVal val="#ppt_x"/>
                                          </p:val>
                                        </p:tav>
                                      </p:tavLst>
                                    </p:anim>
                                    <p:anim calcmode="lin" valueType="num">
                                      <p:cBhvr additive="base">
                                        <p:cTn id="33" dur="500" fill="hold"/>
                                        <p:tgtEl>
                                          <p:spTgt spid="106505"/>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106506"/>
                                        </p:tgtEl>
                                        <p:attrNameLst>
                                          <p:attrName>style.visibility</p:attrName>
                                        </p:attrNameLst>
                                      </p:cBhvr>
                                      <p:to>
                                        <p:strVal val="visible"/>
                                      </p:to>
                                    </p:set>
                                    <p:anim calcmode="lin" valueType="num">
                                      <p:cBhvr additive="base">
                                        <p:cTn id="37" dur="500" fill="hold"/>
                                        <p:tgtEl>
                                          <p:spTgt spid="106506"/>
                                        </p:tgtEl>
                                        <p:attrNameLst>
                                          <p:attrName>ppt_x</p:attrName>
                                        </p:attrNameLst>
                                      </p:cBhvr>
                                      <p:tavLst>
                                        <p:tav tm="0">
                                          <p:val>
                                            <p:strVal val="#ppt_x"/>
                                          </p:val>
                                        </p:tav>
                                        <p:tav tm="100000">
                                          <p:val>
                                            <p:strVal val="#ppt_x"/>
                                          </p:val>
                                        </p:tav>
                                      </p:tavLst>
                                    </p:anim>
                                    <p:anim calcmode="lin" valueType="num">
                                      <p:cBhvr additive="base">
                                        <p:cTn id="38" dur="500" fill="hold"/>
                                        <p:tgtEl>
                                          <p:spTgt spid="106506"/>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106507"/>
                                        </p:tgtEl>
                                        <p:attrNameLst>
                                          <p:attrName>style.visibility</p:attrName>
                                        </p:attrNameLst>
                                      </p:cBhvr>
                                      <p:to>
                                        <p:strVal val="visible"/>
                                      </p:to>
                                    </p:set>
                                    <p:anim calcmode="lin" valueType="num">
                                      <p:cBhvr additive="base">
                                        <p:cTn id="42" dur="500" fill="hold"/>
                                        <p:tgtEl>
                                          <p:spTgt spid="106507"/>
                                        </p:tgtEl>
                                        <p:attrNameLst>
                                          <p:attrName>ppt_x</p:attrName>
                                        </p:attrNameLst>
                                      </p:cBhvr>
                                      <p:tavLst>
                                        <p:tav tm="0">
                                          <p:val>
                                            <p:strVal val="#ppt_x"/>
                                          </p:val>
                                        </p:tav>
                                        <p:tav tm="100000">
                                          <p:val>
                                            <p:strVal val="#ppt_x"/>
                                          </p:val>
                                        </p:tav>
                                      </p:tavLst>
                                    </p:anim>
                                    <p:anim calcmode="lin" valueType="num">
                                      <p:cBhvr additive="base">
                                        <p:cTn id="43" dur="500" fill="hold"/>
                                        <p:tgtEl>
                                          <p:spTgt spid="106507"/>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4000"/>
                            </p:stCondLst>
                            <p:childTnLst>
                              <p:par>
                                <p:cTn id="45" presetID="2" presetClass="entr" presetSubtype="1" fill="hold" grpId="0" nodeType="afterEffect">
                                  <p:stCondLst>
                                    <p:cond delay="0"/>
                                  </p:stCondLst>
                                  <p:childTnLst>
                                    <p:set>
                                      <p:cBhvr>
                                        <p:cTn id="46" dur="1" fill="hold">
                                          <p:stCondLst>
                                            <p:cond delay="0"/>
                                          </p:stCondLst>
                                        </p:cTn>
                                        <p:tgtEl>
                                          <p:spTgt spid="106508"/>
                                        </p:tgtEl>
                                        <p:attrNameLst>
                                          <p:attrName>style.visibility</p:attrName>
                                        </p:attrNameLst>
                                      </p:cBhvr>
                                      <p:to>
                                        <p:strVal val="visible"/>
                                      </p:to>
                                    </p:set>
                                    <p:anim calcmode="lin" valueType="num">
                                      <p:cBhvr additive="base">
                                        <p:cTn id="47" dur="500" fill="hold"/>
                                        <p:tgtEl>
                                          <p:spTgt spid="106508"/>
                                        </p:tgtEl>
                                        <p:attrNameLst>
                                          <p:attrName>ppt_x</p:attrName>
                                        </p:attrNameLst>
                                      </p:cBhvr>
                                      <p:tavLst>
                                        <p:tav tm="0">
                                          <p:val>
                                            <p:strVal val="#ppt_x"/>
                                          </p:val>
                                        </p:tav>
                                        <p:tav tm="100000">
                                          <p:val>
                                            <p:strVal val="#ppt_x"/>
                                          </p:val>
                                        </p:tav>
                                      </p:tavLst>
                                    </p:anim>
                                    <p:anim calcmode="lin" valueType="num">
                                      <p:cBhvr additive="base">
                                        <p:cTn id="48" dur="500" fill="hold"/>
                                        <p:tgtEl>
                                          <p:spTgt spid="106508"/>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4500"/>
                            </p:stCondLst>
                            <p:childTnLst>
                              <p:par>
                                <p:cTn id="50" presetID="2" presetClass="entr" presetSubtype="1" fill="hold" grpId="0" nodeType="afterEffect">
                                  <p:stCondLst>
                                    <p:cond delay="0"/>
                                  </p:stCondLst>
                                  <p:childTnLst>
                                    <p:set>
                                      <p:cBhvr>
                                        <p:cTn id="51" dur="1" fill="hold">
                                          <p:stCondLst>
                                            <p:cond delay="0"/>
                                          </p:stCondLst>
                                        </p:cTn>
                                        <p:tgtEl>
                                          <p:spTgt spid="106509"/>
                                        </p:tgtEl>
                                        <p:attrNameLst>
                                          <p:attrName>style.visibility</p:attrName>
                                        </p:attrNameLst>
                                      </p:cBhvr>
                                      <p:to>
                                        <p:strVal val="visible"/>
                                      </p:to>
                                    </p:set>
                                    <p:anim calcmode="lin" valueType="num">
                                      <p:cBhvr additive="base">
                                        <p:cTn id="52" dur="500" fill="hold"/>
                                        <p:tgtEl>
                                          <p:spTgt spid="106509"/>
                                        </p:tgtEl>
                                        <p:attrNameLst>
                                          <p:attrName>ppt_x</p:attrName>
                                        </p:attrNameLst>
                                      </p:cBhvr>
                                      <p:tavLst>
                                        <p:tav tm="0">
                                          <p:val>
                                            <p:strVal val="#ppt_x"/>
                                          </p:val>
                                        </p:tav>
                                        <p:tav tm="100000">
                                          <p:val>
                                            <p:strVal val="#ppt_x"/>
                                          </p:val>
                                        </p:tav>
                                      </p:tavLst>
                                    </p:anim>
                                    <p:anim calcmode="lin" valueType="num">
                                      <p:cBhvr additive="base">
                                        <p:cTn id="53" dur="500" fill="hold"/>
                                        <p:tgtEl>
                                          <p:spTgt spid="106509"/>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5000"/>
                            </p:stCondLst>
                            <p:childTnLst>
                              <p:par>
                                <p:cTn id="55" presetID="2" presetClass="entr" presetSubtype="1" fill="hold" grpId="0" nodeType="afterEffect">
                                  <p:stCondLst>
                                    <p:cond delay="0"/>
                                  </p:stCondLst>
                                  <p:childTnLst>
                                    <p:set>
                                      <p:cBhvr>
                                        <p:cTn id="56" dur="1" fill="hold">
                                          <p:stCondLst>
                                            <p:cond delay="0"/>
                                          </p:stCondLst>
                                        </p:cTn>
                                        <p:tgtEl>
                                          <p:spTgt spid="106510"/>
                                        </p:tgtEl>
                                        <p:attrNameLst>
                                          <p:attrName>style.visibility</p:attrName>
                                        </p:attrNameLst>
                                      </p:cBhvr>
                                      <p:to>
                                        <p:strVal val="visible"/>
                                      </p:to>
                                    </p:set>
                                    <p:anim calcmode="lin" valueType="num">
                                      <p:cBhvr additive="base">
                                        <p:cTn id="57" dur="500" fill="hold"/>
                                        <p:tgtEl>
                                          <p:spTgt spid="106510"/>
                                        </p:tgtEl>
                                        <p:attrNameLst>
                                          <p:attrName>ppt_x</p:attrName>
                                        </p:attrNameLst>
                                      </p:cBhvr>
                                      <p:tavLst>
                                        <p:tav tm="0">
                                          <p:val>
                                            <p:strVal val="#ppt_x"/>
                                          </p:val>
                                        </p:tav>
                                        <p:tav tm="100000">
                                          <p:val>
                                            <p:strVal val="#ppt_x"/>
                                          </p:val>
                                        </p:tav>
                                      </p:tavLst>
                                    </p:anim>
                                    <p:anim calcmode="lin" valueType="num">
                                      <p:cBhvr additive="base">
                                        <p:cTn id="58" dur="500" fill="hold"/>
                                        <p:tgtEl>
                                          <p:spTgt spid="106510"/>
                                        </p:tgtEl>
                                        <p:attrNameLst>
                                          <p:attrName>ppt_y</p:attrName>
                                        </p:attrNameLst>
                                      </p:cBhvr>
                                      <p:tavLst>
                                        <p:tav tm="0">
                                          <p:val>
                                            <p:strVal val="0-#ppt_h/2"/>
                                          </p:val>
                                        </p:tav>
                                        <p:tav tm="100000">
                                          <p:val>
                                            <p:strVal val="#ppt_y"/>
                                          </p:val>
                                        </p:tav>
                                      </p:tavLst>
                                    </p:anim>
                                  </p:childTnLst>
                                </p:cTn>
                              </p:par>
                            </p:childTnLst>
                          </p:cTn>
                        </p:par>
                        <p:par>
                          <p:cTn id="59" fill="hold" nodeType="afterGroup">
                            <p:stCondLst>
                              <p:cond delay="5500"/>
                            </p:stCondLst>
                            <p:childTnLst>
                              <p:par>
                                <p:cTn id="60" presetID="2" presetClass="entr" presetSubtype="1" fill="hold" grpId="0" nodeType="afterEffect">
                                  <p:stCondLst>
                                    <p:cond delay="0"/>
                                  </p:stCondLst>
                                  <p:childTnLst>
                                    <p:set>
                                      <p:cBhvr>
                                        <p:cTn id="61" dur="1" fill="hold">
                                          <p:stCondLst>
                                            <p:cond delay="0"/>
                                          </p:stCondLst>
                                        </p:cTn>
                                        <p:tgtEl>
                                          <p:spTgt spid="106511"/>
                                        </p:tgtEl>
                                        <p:attrNameLst>
                                          <p:attrName>style.visibility</p:attrName>
                                        </p:attrNameLst>
                                      </p:cBhvr>
                                      <p:to>
                                        <p:strVal val="visible"/>
                                      </p:to>
                                    </p:set>
                                    <p:anim calcmode="lin" valueType="num">
                                      <p:cBhvr additive="base">
                                        <p:cTn id="62" dur="500" fill="hold"/>
                                        <p:tgtEl>
                                          <p:spTgt spid="106511"/>
                                        </p:tgtEl>
                                        <p:attrNameLst>
                                          <p:attrName>ppt_x</p:attrName>
                                        </p:attrNameLst>
                                      </p:cBhvr>
                                      <p:tavLst>
                                        <p:tav tm="0">
                                          <p:val>
                                            <p:strVal val="#ppt_x"/>
                                          </p:val>
                                        </p:tav>
                                        <p:tav tm="100000">
                                          <p:val>
                                            <p:strVal val="#ppt_x"/>
                                          </p:val>
                                        </p:tav>
                                      </p:tavLst>
                                    </p:anim>
                                    <p:anim calcmode="lin" valueType="num">
                                      <p:cBhvr additive="base">
                                        <p:cTn id="63" dur="500" fill="hold"/>
                                        <p:tgtEl>
                                          <p:spTgt spid="106511"/>
                                        </p:tgtEl>
                                        <p:attrNameLst>
                                          <p:attrName>ppt_y</p:attrName>
                                        </p:attrNameLst>
                                      </p:cBhvr>
                                      <p:tavLst>
                                        <p:tav tm="0">
                                          <p:val>
                                            <p:strVal val="0-#ppt_h/2"/>
                                          </p:val>
                                        </p:tav>
                                        <p:tav tm="100000">
                                          <p:val>
                                            <p:strVal val="#ppt_y"/>
                                          </p:val>
                                        </p:tav>
                                      </p:tavLst>
                                    </p:anim>
                                  </p:childTnLst>
                                </p:cTn>
                              </p:par>
                            </p:childTnLst>
                          </p:cTn>
                        </p:par>
                        <p:par>
                          <p:cTn id="64" fill="hold" nodeType="afterGroup">
                            <p:stCondLst>
                              <p:cond delay="6000"/>
                            </p:stCondLst>
                            <p:childTnLst>
                              <p:par>
                                <p:cTn id="65" presetID="2" presetClass="entr" presetSubtype="1" fill="hold" grpId="0" nodeType="afterEffect">
                                  <p:stCondLst>
                                    <p:cond delay="0"/>
                                  </p:stCondLst>
                                  <p:childTnLst>
                                    <p:set>
                                      <p:cBhvr>
                                        <p:cTn id="66" dur="1" fill="hold">
                                          <p:stCondLst>
                                            <p:cond delay="0"/>
                                          </p:stCondLst>
                                        </p:cTn>
                                        <p:tgtEl>
                                          <p:spTgt spid="106512"/>
                                        </p:tgtEl>
                                        <p:attrNameLst>
                                          <p:attrName>style.visibility</p:attrName>
                                        </p:attrNameLst>
                                      </p:cBhvr>
                                      <p:to>
                                        <p:strVal val="visible"/>
                                      </p:to>
                                    </p:set>
                                    <p:anim calcmode="lin" valueType="num">
                                      <p:cBhvr additive="base">
                                        <p:cTn id="67" dur="500" fill="hold"/>
                                        <p:tgtEl>
                                          <p:spTgt spid="106512"/>
                                        </p:tgtEl>
                                        <p:attrNameLst>
                                          <p:attrName>ppt_x</p:attrName>
                                        </p:attrNameLst>
                                      </p:cBhvr>
                                      <p:tavLst>
                                        <p:tav tm="0">
                                          <p:val>
                                            <p:strVal val="#ppt_x"/>
                                          </p:val>
                                        </p:tav>
                                        <p:tav tm="100000">
                                          <p:val>
                                            <p:strVal val="#ppt_x"/>
                                          </p:val>
                                        </p:tav>
                                      </p:tavLst>
                                    </p:anim>
                                    <p:anim calcmode="lin" valueType="num">
                                      <p:cBhvr additive="base">
                                        <p:cTn id="68" dur="500" fill="hold"/>
                                        <p:tgtEl>
                                          <p:spTgt spid="106512"/>
                                        </p:tgtEl>
                                        <p:attrNameLst>
                                          <p:attrName>ppt_y</p:attrName>
                                        </p:attrNameLst>
                                      </p:cBhvr>
                                      <p:tavLst>
                                        <p:tav tm="0">
                                          <p:val>
                                            <p:strVal val="0-#ppt_h/2"/>
                                          </p:val>
                                        </p:tav>
                                        <p:tav tm="100000">
                                          <p:val>
                                            <p:strVal val="#ppt_y"/>
                                          </p:val>
                                        </p:tav>
                                      </p:tavLst>
                                    </p:anim>
                                  </p:childTnLst>
                                </p:cTn>
                              </p:par>
                            </p:childTnLst>
                          </p:cTn>
                        </p:par>
                        <p:par>
                          <p:cTn id="69" fill="hold" nodeType="afterGroup">
                            <p:stCondLst>
                              <p:cond delay="6500"/>
                            </p:stCondLst>
                            <p:childTnLst>
                              <p:par>
                                <p:cTn id="70" presetID="2" presetClass="entr" presetSubtype="1" fill="hold" grpId="0" nodeType="afterEffect">
                                  <p:stCondLst>
                                    <p:cond delay="0"/>
                                  </p:stCondLst>
                                  <p:childTnLst>
                                    <p:set>
                                      <p:cBhvr>
                                        <p:cTn id="71" dur="1" fill="hold">
                                          <p:stCondLst>
                                            <p:cond delay="0"/>
                                          </p:stCondLst>
                                        </p:cTn>
                                        <p:tgtEl>
                                          <p:spTgt spid="106513"/>
                                        </p:tgtEl>
                                        <p:attrNameLst>
                                          <p:attrName>style.visibility</p:attrName>
                                        </p:attrNameLst>
                                      </p:cBhvr>
                                      <p:to>
                                        <p:strVal val="visible"/>
                                      </p:to>
                                    </p:set>
                                    <p:anim calcmode="lin" valueType="num">
                                      <p:cBhvr additive="base">
                                        <p:cTn id="72" dur="500" fill="hold"/>
                                        <p:tgtEl>
                                          <p:spTgt spid="106513"/>
                                        </p:tgtEl>
                                        <p:attrNameLst>
                                          <p:attrName>ppt_x</p:attrName>
                                        </p:attrNameLst>
                                      </p:cBhvr>
                                      <p:tavLst>
                                        <p:tav tm="0">
                                          <p:val>
                                            <p:strVal val="#ppt_x"/>
                                          </p:val>
                                        </p:tav>
                                        <p:tav tm="100000">
                                          <p:val>
                                            <p:strVal val="#ppt_x"/>
                                          </p:val>
                                        </p:tav>
                                      </p:tavLst>
                                    </p:anim>
                                    <p:anim calcmode="lin" valueType="num">
                                      <p:cBhvr additive="base">
                                        <p:cTn id="73" dur="500" fill="hold"/>
                                        <p:tgtEl>
                                          <p:spTgt spid="106513"/>
                                        </p:tgtEl>
                                        <p:attrNameLst>
                                          <p:attrName>ppt_y</p:attrName>
                                        </p:attrNameLst>
                                      </p:cBhvr>
                                      <p:tavLst>
                                        <p:tav tm="0">
                                          <p:val>
                                            <p:strVal val="0-#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106514"/>
                                        </p:tgtEl>
                                        <p:attrNameLst>
                                          <p:attrName>style.visibility</p:attrName>
                                        </p:attrNameLst>
                                      </p:cBhvr>
                                      <p:to>
                                        <p:strVal val="visible"/>
                                      </p:to>
                                    </p:set>
                                    <p:anim calcmode="lin" valueType="num">
                                      <p:cBhvr additive="base">
                                        <p:cTn id="78" dur="500" fill="hold"/>
                                        <p:tgtEl>
                                          <p:spTgt spid="106514"/>
                                        </p:tgtEl>
                                        <p:attrNameLst>
                                          <p:attrName>ppt_x</p:attrName>
                                        </p:attrNameLst>
                                      </p:cBhvr>
                                      <p:tavLst>
                                        <p:tav tm="0">
                                          <p:val>
                                            <p:strVal val="#ppt_x"/>
                                          </p:val>
                                        </p:tav>
                                        <p:tav tm="100000">
                                          <p:val>
                                            <p:strVal val="#ppt_x"/>
                                          </p:val>
                                        </p:tav>
                                      </p:tavLst>
                                    </p:anim>
                                    <p:anim calcmode="lin" valueType="num">
                                      <p:cBhvr additive="base">
                                        <p:cTn id="79" dur="500" fill="hold"/>
                                        <p:tgtEl>
                                          <p:spTgt spid="106514"/>
                                        </p:tgtEl>
                                        <p:attrNameLst>
                                          <p:attrName>ppt_y</p:attrName>
                                        </p:attrNameLst>
                                      </p:cBhvr>
                                      <p:tavLst>
                                        <p:tav tm="0">
                                          <p:val>
                                            <p:strVal val="0-#ppt_h/2"/>
                                          </p:val>
                                        </p:tav>
                                        <p:tav tm="100000">
                                          <p:val>
                                            <p:strVal val="#ppt_y"/>
                                          </p:val>
                                        </p:tav>
                                      </p:tavLst>
                                    </p:anim>
                                  </p:childTnLst>
                                </p:cTn>
                              </p:par>
                            </p:childTnLst>
                          </p:cTn>
                        </p:par>
                        <p:par>
                          <p:cTn id="80" fill="hold" nodeType="afterGroup">
                            <p:stCondLst>
                              <p:cond delay="500"/>
                            </p:stCondLst>
                            <p:childTnLst>
                              <p:par>
                                <p:cTn id="81" presetID="2" presetClass="entr" presetSubtype="1" fill="hold" grpId="0" nodeType="afterEffect">
                                  <p:stCondLst>
                                    <p:cond delay="0"/>
                                  </p:stCondLst>
                                  <p:childTnLst>
                                    <p:set>
                                      <p:cBhvr>
                                        <p:cTn id="82" dur="1" fill="hold">
                                          <p:stCondLst>
                                            <p:cond delay="0"/>
                                          </p:stCondLst>
                                        </p:cTn>
                                        <p:tgtEl>
                                          <p:spTgt spid="106515"/>
                                        </p:tgtEl>
                                        <p:attrNameLst>
                                          <p:attrName>style.visibility</p:attrName>
                                        </p:attrNameLst>
                                      </p:cBhvr>
                                      <p:to>
                                        <p:strVal val="visible"/>
                                      </p:to>
                                    </p:set>
                                    <p:anim calcmode="lin" valueType="num">
                                      <p:cBhvr additive="base">
                                        <p:cTn id="83" dur="500" fill="hold"/>
                                        <p:tgtEl>
                                          <p:spTgt spid="106515"/>
                                        </p:tgtEl>
                                        <p:attrNameLst>
                                          <p:attrName>ppt_x</p:attrName>
                                        </p:attrNameLst>
                                      </p:cBhvr>
                                      <p:tavLst>
                                        <p:tav tm="0">
                                          <p:val>
                                            <p:strVal val="#ppt_x"/>
                                          </p:val>
                                        </p:tav>
                                        <p:tav tm="100000">
                                          <p:val>
                                            <p:strVal val="#ppt_x"/>
                                          </p:val>
                                        </p:tav>
                                      </p:tavLst>
                                    </p:anim>
                                    <p:anim calcmode="lin" valueType="num">
                                      <p:cBhvr additive="base">
                                        <p:cTn id="84" dur="500" fill="hold"/>
                                        <p:tgtEl>
                                          <p:spTgt spid="106515"/>
                                        </p:tgtEl>
                                        <p:attrNameLst>
                                          <p:attrName>ppt_y</p:attrName>
                                        </p:attrNameLst>
                                      </p:cBhvr>
                                      <p:tavLst>
                                        <p:tav tm="0">
                                          <p:val>
                                            <p:strVal val="0-#ppt_h/2"/>
                                          </p:val>
                                        </p:tav>
                                        <p:tav tm="100000">
                                          <p:val>
                                            <p:strVal val="#ppt_y"/>
                                          </p:val>
                                        </p:tav>
                                      </p:tavLst>
                                    </p:anim>
                                  </p:childTnLst>
                                </p:cTn>
                              </p:par>
                            </p:childTnLst>
                          </p:cTn>
                        </p:par>
                        <p:par>
                          <p:cTn id="85" fill="hold" nodeType="afterGroup">
                            <p:stCondLst>
                              <p:cond delay="1000"/>
                            </p:stCondLst>
                            <p:childTnLst>
                              <p:par>
                                <p:cTn id="86" presetID="2" presetClass="entr" presetSubtype="1" fill="hold" grpId="0" nodeType="afterEffect">
                                  <p:stCondLst>
                                    <p:cond delay="0"/>
                                  </p:stCondLst>
                                  <p:childTnLst>
                                    <p:set>
                                      <p:cBhvr>
                                        <p:cTn id="87" dur="1" fill="hold">
                                          <p:stCondLst>
                                            <p:cond delay="0"/>
                                          </p:stCondLst>
                                        </p:cTn>
                                        <p:tgtEl>
                                          <p:spTgt spid="106516"/>
                                        </p:tgtEl>
                                        <p:attrNameLst>
                                          <p:attrName>style.visibility</p:attrName>
                                        </p:attrNameLst>
                                      </p:cBhvr>
                                      <p:to>
                                        <p:strVal val="visible"/>
                                      </p:to>
                                    </p:set>
                                    <p:anim calcmode="lin" valueType="num">
                                      <p:cBhvr additive="base">
                                        <p:cTn id="88" dur="500" fill="hold"/>
                                        <p:tgtEl>
                                          <p:spTgt spid="106516"/>
                                        </p:tgtEl>
                                        <p:attrNameLst>
                                          <p:attrName>ppt_x</p:attrName>
                                        </p:attrNameLst>
                                      </p:cBhvr>
                                      <p:tavLst>
                                        <p:tav tm="0">
                                          <p:val>
                                            <p:strVal val="#ppt_x"/>
                                          </p:val>
                                        </p:tav>
                                        <p:tav tm="100000">
                                          <p:val>
                                            <p:strVal val="#ppt_x"/>
                                          </p:val>
                                        </p:tav>
                                      </p:tavLst>
                                    </p:anim>
                                    <p:anim calcmode="lin" valueType="num">
                                      <p:cBhvr additive="base">
                                        <p:cTn id="89" dur="500" fill="hold"/>
                                        <p:tgtEl>
                                          <p:spTgt spid="106516"/>
                                        </p:tgtEl>
                                        <p:attrNameLst>
                                          <p:attrName>ppt_y</p:attrName>
                                        </p:attrNameLst>
                                      </p:cBhvr>
                                      <p:tavLst>
                                        <p:tav tm="0">
                                          <p:val>
                                            <p:strVal val="0-#ppt_h/2"/>
                                          </p:val>
                                        </p:tav>
                                        <p:tav tm="100000">
                                          <p:val>
                                            <p:strVal val="#ppt_y"/>
                                          </p:val>
                                        </p:tav>
                                      </p:tavLst>
                                    </p:anim>
                                  </p:childTnLst>
                                </p:cTn>
                              </p:par>
                            </p:childTnLst>
                          </p:cTn>
                        </p:par>
                        <p:par>
                          <p:cTn id="90" fill="hold" nodeType="afterGroup">
                            <p:stCondLst>
                              <p:cond delay="1500"/>
                            </p:stCondLst>
                            <p:childTnLst>
                              <p:par>
                                <p:cTn id="91" presetID="2" presetClass="entr" presetSubtype="1" fill="hold" grpId="0" nodeType="afterEffect">
                                  <p:stCondLst>
                                    <p:cond delay="0"/>
                                  </p:stCondLst>
                                  <p:childTnLst>
                                    <p:set>
                                      <p:cBhvr>
                                        <p:cTn id="92" dur="1" fill="hold">
                                          <p:stCondLst>
                                            <p:cond delay="0"/>
                                          </p:stCondLst>
                                        </p:cTn>
                                        <p:tgtEl>
                                          <p:spTgt spid="106517"/>
                                        </p:tgtEl>
                                        <p:attrNameLst>
                                          <p:attrName>style.visibility</p:attrName>
                                        </p:attrNameLst>
                                      </p:cBhvr>
                                      <p:to>
                                        <p:strVal val="visible"/>
                                      </p:to>
                                    </p:set>
                                    <p:anim calcmode="lin" valueType="num">
                                      <p:cBhvr additive="base">
                                        <p:cTn id="93" dur="500" fill="hold"/>
                                        <p:tgtEl>
                                          <p:spTgt spid="106517"/>
                                        </p:tgtEl>
                                        <p:attrNameLst>
                                          <p:attrName>ppt_x</p:attrName>
                                        </p:attrNameLst>
                                      </p:cBhvr>
                                      <p:tavLst>
                                        <p:tav tm="0">
                                          <p:val>
                                            <p:strVal val="#ppt_x"/>
                                          </p:val>
                                        </p:tav>
                                        <p:tav tm="100000">
                                          <p:val>
                                            <p:strVal val="#ppt_x"/>
                                          </p:val>
                                        </p:tav>
                                      </p:tavLst>
                                    </p:anim>
                                    <p:anim calcmode="lin" valueType="num">
                                      <p:cBhvr additive="base">
                                        <p:cTn id="94" dur="500" fill="hold"/>
                                        <p:tgtEl>
                                          <p:spTgt spid="106517"/>
                                        </p:tgtEl>
                                        <p:attrNameLst>
                                          <p:attrName>ppt_y</p:attrName>
                                        </p:attrNameLst>
                                      </p:cBhvr>
                                      <p:tavLst>
                                        <p:tav tm="0">
                                          <p:val>
                                            <p:strVal val="0-#ppt_h/2"/>
                                          </p:val>
                                        </p:tav>
                                        <p:tav tm="100000">
                                          <p:val>
                                            <p:strVal val="#ppt_y"/>
                                          </p:val>
                                        </p:tav>
                                      </p:tavLst>
                                    </p:anim>
                                  </p:childTnLst>
                                </p:cTn>
                              </p:par>
                            </p:childTnLst>
                          </p:cTn>
                        </p:par>
                        <p:par>
                          <p:cTn id="95" fill="hold" nodeType="afterGroup">
                            <p:stCondLst>
                              <p:cond delay="2000"/>
                            </p:stCondLst>
                            <p:childTnLst>
                              <p:par>
                                <p:cTn id="96" presetID="2" presetClass="entr" presetSubtype="1" fill="hold" grpId="0" nodeType="afterEffect">
                                  <p:stCondLst>
                                    <p:cond delay="0"/>
                                  </p:stCondLst>
                                  <p:childTnLst>
                                    <p:set>
                                      <p:cBhvr>
                                        <p:cTn id="97" dur="1" fill="hold">
                                          <p:stCondLst>
                                            <p:cond delay="0"/>
                                          </p:stCondLst>
                                        </p:cTn>
                                        <p:tgtEl>
                                          <p:spTgt spid="106518"/>
                                        </p:tgtEl>
                                        <p:attrNameLst>
                                          <p:attrName>style.visibility</p:attrName>
                                        </p:attrNameLst>
                                      </p:cBhvr>
                                      <p:to>
                                        <p:strVal val="visible"/>
                                      </p:to>
                                    </p:set>
                                    <p:anim calcmode="lin" valueType="num">
                                      <p:cBhvr additive="base">
                                        <p:cTn id="98" dur="500" fill="hold"/>
                                        <p:tgtEl>
                                          <p:spTgt spid="106518"/>
                                        </p:tgtEl>
                                        <p:attrNameLst>
                                          <p:attrName>ppt_x</p:attrName>
                                        </p:attrNameLst>
                                      </p:cBhvr>
                                      <p:tavLst>
                                        <p:tav tm="0">
                                          <p:val>
                                            <p:strVal val="#ppt_x"/>
                                          </p:val>
                                        </p:tav>
                                        <p:tav tm="100000">
                                          <p:val>
                                            <p:strVal val="#ppt_x"/>
                                          </p:val>
                                        </p:tav>
                                      </p:tavLst>
                                    </p:anim>
                                    <p:anim calcmode="lin" valueType="num">
                                      <p:cBhvr additive="base">
                                        <p:cTn id="99" dur="500" fill="hold"/>
                                        <p:tgtEl>
                                          <p:spTgt spid="106518"/>
                                        </p:tgtEl>
                                        <p:attrNameLst>
                                          <p:attrName>ppt_y</p:attrName>
                                        </p:attrNameLst>
                                      </p:cBhvr>
                                      <p:tavLst>
                                        <p:tav tm="0">
                                          <p:val>
                                            <p:strVal val="0-#ppt_h/2"/>
                                          </p:val>
                                        </p:tav>
                                        <p:tav tm="100000">
                                          <p:val>
                                            <p:strVal val="#ppt_y"/>
                                          </p:val>
                                        </p:tav>
                                      </p:tavLst>
                                    </p:anim>
                                  </p:childTnLst>
                                </p:cTn>
                              </p:par>
                            </p:childTnLst>
                          </p:cTn>
                        </p:par>
                        <p:par>
                          <p:cTn id="100" fill="hold" nodeType="afterGroup">
                            <p:stCondLst>
                              <p:cond delay="2500"/>
                            </p:stCondLst>
                            <p:childTnLst>
                              <p:par>
                                <p:cTn id="101" presetID="2" presetClass="entr" presetSubtype="1" fill="hold" grpId="0" nodeType="afterEffect">
                                  <p:stCondLst>
                                    <p:cond delay="0"/>
                                  </p:stCondLst>
                                  <p:childTnLst>
                                    <p:set>
                                      <p:cBhvr>
                                        <p:cTn id="102" dur="1" fill="hold">
                                          <p:stCondLst>
                                            <p:cond delay="0"/>
                                          </p:stCondLst>
                                        </p:cTn>
                                        <p:tgtEl>
                                          <p:spTgt spid="106519"/>
                                        </p:tgtEl>
                                        <p:attrNameLst>
                                          <p:attrName>style.visibility</p:attrName>
                                        </p:attrNameLst>
                                      </p:cBhvr>
                                      <p:to>
                                        <p:strVal val="visible"/>
                                      </p:to>
                                    </p:set>
                                    <p:anim calcmode="lin" valueType="num">
                                      <p:cBhvr additive="base">
                                        <p:cTn id="103" dur="500" fill="hold"/>
                                        <p:tgtEl>
                                          <p:spTgt spid="106519"/>
                                        </p:tgtEl>
                                        <p:attrNameLst>
                                          <p:attrName>ppt_x</p:attrName>
                                        </p:attrNameLst>
                                      </p:cBhvr>
                                      <p:tavLst>
                                        <p:tav tm="0">
                                          <p:val>
                                            <p:strVal val="#ppt_x"/>
                                          </p:val>
                                        </p:tav>
                                        <p:tav tm="100000">
                                          <p:val>
                                            <p:strVal val="#ppt_x"/>
                                          </p:val>
                                        </p:tav>
                                      </p:tavLst>
                                    </p:anim>
                                    <p:anim calcmode="lin" valueType="num">
                                      <p:cBhvr additive="base">
                                        <p:cTn id="104" dur="500" fill="hold"/>
                                        <p:tgtEl>
                                          <p:spTgt spid="106519"/>
                                        </p:tgtEl>
                                        <p:attrNameLst>
                                          <p:attrName>ppt_y</p:attrName>
                                        </p:attrNameLst>
                                      </p:cBhvr>
                                      <p:tavLst>
                                        <p:tav tm="0">
                                          <p:val>
                                            <p:strVal val="0-#ppt_h/2"/>
                                          </p:val>
                                        </p:tav>
                                        <p:tav tm="100000">
                                          <p:val>
                                            <p:strVal val="#ppt_y"/>
                                          </p:val>
                                        </p:tav>
                                      </p:tavLst>
                                    </p:anim>
                                  </p:childTnLst>
                                </p:cTn>
                              </p:par>
                            </p:childTnLst>
                          </p:cTn>
                        </p:par>
                        <p:par>
                          <p:cTn id="105" fill="hold" nodeType="afterGroup">
                            <p:stCondLst>
                              <p:cond delay="3000"/>
                            </p:stCondLst>
                            <p:childTnLst>
                              <p:par>
                                <p:cTn id="106" presetID="2" presetClass="entr" presetSubtype="1" fill="hold" grpId="0" nodeType="afterEffect">
                                  <p:stCondLst>
                                    <p:cond delay="0"/>
                                  </p:stCondLst>
                                  <p:childTnLst>
                                    <p:set>
                                      <p:cBhvr>
                                        <p:cTn id="107" dur="1" fill="hold">
                                          <p:stCondLst>
                                            <p:cond delay="0"/>
                                          </p:stCondLst>
                                        </p:cTn>
                                        <p:tgtEl>
                                          <p:spTgt spid="106520"/>
                                        </p:tgtEl>
                                        <p:attrNameLst>
                                          <p:attrName>style.visibility</p:attrName>
                                        </p:attrNameLst>
                                      </p:cBhvr>
                                      <p:to>
                                        <p:strVal val="visible"/>
                                      </p:to>
                                    </p:set>
                                    <p:anim calcmode="lin" valueType="num">
                                      <p:cBhvr additive="base">
                                        <p:cTn id="108" dur="500" fill="hold"/>
                                        <p:tgtEl>
                                          <p:spTgt spid="106520"/>
                                        </p:tgtEl>
                                        <p:attrNameLst>
                                          <p:attrName>ppt_x</p:attrName>
                                        </p:attrNameLst>
                                      </p:cBhvr>
                                      <p:tavLst>
                                        <p:tav tm="0">
                                          <p:val>
                                            <p:strVal val="#ppt_x"/>
                                          </p:val>
                                        </p:tav>
                                        <p:tav tm="100000">
                                          <p:val>
                                            <p:strVal val="#ppt_x"/>
                                          </p:val>
                                        </p:tav>
                                      </p:tavLst>
                                    </p:anim>
                                    <p:anim calcmode="lin" valueType="num">
                                      <p:cBhvr additive="base">
                                        <p:cTn id="109" dur="500" fill="hold"/>
                                        <p:tgtEl>
                                          <p:spTgt spid="106520"/>
                                        </p:tgtEl>
                                        <p:attrNameLst>
                                          <p:attrName>ppt_y</p:attrName>
                                        </p:attrNameLst>
                                      </p:cBhvr>
                                      <p:tavLst>
                                        <p:tav tm="0">
                                          <p:val>
                                            <p:strVal val="0-#ppt_h/2"/>
                                          </p:val>
                                        </p:tav>
                                        <p:tav tm="100000">
                                          <p:val>
                                            <p:strVal val="#ppt_y"/>
                                          </p:val>
                                        </p:tav>
                                      </p:tavLst>
                                    </p:anim>
                                  </p:childTnLst>
                                </p:cTn>
                              </p:par>
                            </p:childTnLst>
                          </p:cTn>
                        </p:par>
                        <p:par>
                          <p:cTn id="110" fill="hold" nodeType="afterGroup">
                            <p:stCondLst>
                              <p:cond delay="3500"/>
                            </p:stCondLst>
                            <p:childTnLst>
                              <p:par>
                                <p:cTn id="111" presetID="2" presetClass="entr" presetSubtype="1" fill="hold" grpId="0" nodeType="afterEffect">
                                  <p:stCondLst>
                                    <p:cond delay="0"/>
                                  </p:stCondLst>
                                  <p:childTnLst>
                                    <p:set>
                                      <p:cBhvr>
                                        <p:cTn id="112" dur="1" fill="hold">
                                          <p:stCondLst>
                                            <p:cond delay="0"/>
                                          </p:stCondLst>
                                        </p:cTn>
                                        <p:tgtEl>
                                          <p:spTgt spid="106521"/>
                                        </p:tgtEl>
                                        <p:attrNameLst>
                                          <p:attrName>style.visibility</p:attrName>
                                        </p:attrNameLst>
                                      </p:cBhvr>
                                      <p:to>
                                        <p:strVal val="visible"/>
                                      </p:to>
                                    </p:set>
                                    <p:anim calcmode="lin" valueType="num">
                                      <p:cBhvr additive="base">
                                        <p:cTn id="113" dur="500" fill="hold"/>
                                        <p:tgtEl>
                                          <p:spTgt spid="106521"/>
                                        </p:tgtEl>
                                        <p:attrNameLst>
                                          <p:attrName>ppt_x</p:attrName>
                                        </p:attrNameLst>
                                      </p:cBhvr>
                                      <p:tavLst>
                                        <p:tav tm="0">
                                          <p:val>
                                            <p:strVal val="#ppt_x"/>
                                          </p:val>
                                        </p:tav>
                                        <p:tav tm="100000">
                                          <p:val>
                                            <p:strVal val="#ppt_x"/>
                                          </p:val>
                                        </p:tav>
                                      </p:tavLst>
                                    </p:anim>
                                    <p:anim calcmode="lin" valueType="num">
                                      <p:cBhvr additive="base">
                                        <p:cTn id="114" dur="500" fill="hold"/>
                                        <p:tgtEl>
                                          <p:spTgt spid="106521"/>
                                        </p:tgtEl>
                                        <p:attrNameLst>
                                          <p:attrName>ppt_y</p:attrName>
                                        </p:attrNameLst>
                                      </p:cBhvr>
                                      <p:tavLst>
                                        <p:tav tm="0">
                                          <p:val>
                                            <p:strVal val="0-#ppt_h/2"/>
                                          </p:val>
                                        </p:tav>
                                        <p:tav tm="100000">
                                          <p:val>
                                            <p:strVal val="#ppt_y"/>
                                          </p:val>
                                        </p:tav>
                                      </p:tavLst>
                                    </p:anim>
                                  </p:childTnLst>
                                </p:cTn>
                              </p:par>
                            </p:childTnLst>
                          </p:cTn>
                        </p:par>
                        <p:par>
                          <p:cTn id="115" fill="hold" nodeType="afterGroup">
                            <p:stCondLst>
                              <p:cond delay="4000"/>
                            </p:stCondLst>
                            <p:childTnLst>
                              <p:par>
                                <p:cTn id="116" presetID="2" presetClass="entr" presetSubtype="1" fill="hold" grpId="0" nodeType="afterEffect">
                                  <p:stCondLst>
                                    <p:cond delay="0"/>
                                  </p:stCondLst>
                                  <p:childTnLst>
                                    <p:set>
                                      <p:cBhvr>
                                        <p:cTn id="117" dur="1" fill="hold">
                                          <p:stCondLst>
                                            <p:cond delay="0"/>
                                          </p:stCondLst>
                                        </p:cTn>
                                        <p:tgtEl>
                                          <p:spTgt spid="106522"/>
                                        </p:tgtEl>
                                        <p:attrNameLst>
                                          <p:attrName>style.visibility</p:attrName>
                                        </p:attrNameLst>
                                      </p:cBhvr>
                                      <p:to>
                                        <p:strVal val="visible"/>
                                      </p:to>
                                    </p:set>
                                    <p:anim calcmode="lin" valueType="num">
                                      <p:cBhvr additive="base">
                                        <p:cTn id="118" dur="500" fill="hold"/>
                                        <p:tgtEl>
                                          <p:spTgt spid="106522"/>
                                        </p:tgtEl>
                                        <p:attrNameLst>
                                          <p:attrName>ppt_x</p:attrName>
                                        </p:attrNameLst>
                                      </p:cBhvr>
                                      <p:tavLst>
                                        <p:tav tm="0">
                                          <p:val>
                                            <p:strVal val="#ppt_x"/>
                                          </p:val>
                                        </p:tav>
                                        <p:tav tm="100000">
                                          <p:val>
                                            <p:strVal val="#ppt_x"/>
                                          </p:val>
                                        </p:tav>
                                      </p:tavLst>
                                    </p:anim>
                                    <p:anim calcmode="lin" valueType="num">
                                      <p:cBhvr additive="base">
                                        <p:cTn id="119" dur="500" fill="hold"/>
                                        <p:tgtEl>
                                          <p:spTgt spid="106522"/>
                                        </p:tgtEl>
                                        <p:attrNameLst>
                                          <p:attrName>ppt_y</p:attrName>
                                        </p:attrNameLst>
                                      </p:cBhvr>
                                      <p:tavLst>
                                        <p:tav tm="0">
                                          <p:val>
                                            <p:strVal val="0-#ppt_h/2"/>
                                          </p:val>
                                        </p:tav>
                                        <p:tav tm="100000">
                                          <p:val>
                                            <p:strVal val="#ppt_y"/>
                                          </p:val>
                                        </p:tav>
                                      </p:tavLst>
                                    </p:anim>
                                  </p:childTnLst>
                                </p:cTn>
                              </p:par>
                            </p:childTnLst>
                          </p:cTn>
                        </p:par>
                        <p:par>
                          <p:cTn id="120" fill="hold" nodeType="afterGroup">
                            <p:stCondLst>
                              <p:cond delay="4500"/>
                            </p:stCondLst>
                            <p:childTnLst>
                              <p:par>
                                <p:cTn id="121" presetID="2" presetClass="entr" presetSubtype="1" fill="hold" grpId="0" nodeType="afterEffect">
                                  <p:stCondLst>
                                    <p:cond delay="0"/>
                                  </p:stCondLst>
                                  <p:childTnLst>
                                    <p:set>
                                      <p:cBhvr>
                                        <p:cTn id="122" dur="1" fill="hold">
                                          <p:stCondLst>
                                            <p:cond delay="0"/>
                                          </p:stCondLst>
                                        </p:cTn>
                                        <p:tgtEl>
                                          <p:spTgt spid="106523"/>
                                        </p:tgtEl>
                                        <p:attrNameLst>
                                          <p:attrName>style.visibility</p:attrName>
                                        </p:attrNameLst>
                                      </p:cBhvr>
                                      <p:to>
                                        <p:strVal val="visible"/>
                                      </p:to>
                                    </p:set>
                                    <p:anim calcmode="lin" valueType="num">
                                      <p:cBhvr additive="base">
                                        <p:cTn id="123" dur="500" fill="hold"/>
                                        <p:tgtEl>
                                          <p:spTgt spid="106523"/>
                                        </p:tgtEl>
                                        <p:attrNameLst>
                                          <p:attrName>ppt_x</p:attrName>
                                        </p:attrNameLst>
                                      </p:cBhvr>
                                      <p:tavLst>
                                        <p:tav tm="0">
                                          <p:val>
                                            <p:strVal val="#ppt_x"/>
                                          </p:val>
                                        </p:tav>
                                        <p:tav tm="100000">
                                          <p:val>
                                            <p:strVal val="#ppt_x"/>
                                          </p:val>
                                        </p:tav>
                                      </p:tavLst>
                                    </p:anim>
                                    <p:anim calcmode="lin" valueType="num">
                                      <p:cBhvr additive="base">
                                        <p:cTn id="124" dur="500" fill="hold"/>
                                        <p:tgtEl>
                                          <p:spTgt spid="106523"/>
                                        </p:tgtEl>
                                        <p:attrNameLst>
                                          <p:attrName>ppt_y</p:attrName>
                                        </p:attrNameLst>
                                      </p:cBhvr>
                                      <p:tavLst>
                                        <p:tav tm="0">
                                          <p:val>
                                            <p:strVal val="0-#ppt_h/2"/>
                                          </p:val>
                                        </p:tav>
                                        <p:tav tm="100000">
                                          <p:val>
                                            <p:strVal val="#ppt_y"/>
                                          </p:val>
                                        </p:tav>
                                      </p:tavLst>
                                    </p:anim>
                                  </p:childTnLst>
                                </p:cTn>
                              </p:par>
                            </p:childTnLst>
                          </p:cTn>
                        </p:par>
                        <p:par>
                          <p:cTn id="125" fill="hold" nodeType="afterGroup">
                            <p:stCondLst>
                              <p:cond delay="5000"/>
                            </p:stCondLst>
                            <p:childTnLst>
                              <p:par>
                                <p:cTn id="126" presetID="2" presetClass="entr" presetSubtype="1" fill="hold" grpId="0" nodeType="afterEffect">
                                  <p:stCondLst>
                                    <p:cond delay="0"/>
                                  </p:stCondLst>
                                  <p:childTnLst>
                                    <p:set>
                                      <p:cBhvr>
                                        <p:cTn id="127" dur="1" fill="hold">
                                          <p:stCondLst>
                                            <p:cond delay="0"/>
                                          </p:stCondLst>
                                        </p:cTn>
                                        <p:tgtEl>
                                          <p:spTgt spid="106524"/>
                                        </p:tgtEl>
                                        <p:attrNameLst>
                                          <p:attrName>style.visibility</p:attrName>
                                        </p:attrNameLst>
                                      </p:cBhvr>
                                      <p:to>
                                        <p:strVal val="visible"/>
                                      </p:to>
                                    </p:set>
                                    <p:anim calcmode="lin" valueType="num">
                                      <p:cBhvr additive="base">
                                        <p:cTn id="128" dur="500" fill="hold"/>
                                        <p:tgtEl>
                                          <p:spTgt spid="106524"/>
                                        </p:tgtEl>
                                        <p:attrNameLst>
                                          <p:attrName>ppt_x</p:attrName>
                                        </p:attrNameLst>
                                      </p:cBhvr>
                                      <p:tavLst>
                                        <p:tav tm="0">
                                          <p:val>
                                            <p:strVal val="#ppt_x"/>
                                          </p:val>
                                        </p:tav>
                                        <p:tav tm="100000">
                                          <p:val>
                                            <p:strVal val="#ppt_x"/>
                                          </p:val>
                                        </p:tav>
                                      </p:tavLst>
                                    </p:anim>
                                    <p:anim calcmode="lin" valueType="num">
                                      <p:cBhvr additive="base">
                                        <p:cTn id="129" dur="500" fill="hold"/>
                                        <p:tgtEl>
                                          <p:spTgt spid="106524"/>
                                        </p:tgtEl>
                                        <p:attrNameLst>
                                          <p:attrName>ppt_y</p:attrName>
                                        </p:attrNameLst>
                                      </p:cBhvr>
                                      <p:tavLst>
                                        <p:tav tm="0">
                                          <p:val>
                                            <p:strVal val="0-#ppt_h/2"/>
                                          </p:val>
                                        </p:tav>
                                        <p:tav tm="100000">
                                          <p:val>
                                            <p:strVal val="#ppt_y"/>
                                          </p:val>
                                        </p:tav>
                                      </p:tavLst>
                                    </p:anim>
                                  </p:childTnLst>
                                </p:cTn>
                              </p:par>
                            </p:childTnLst>
                          </p:cTn>
                        </p:par>
                        <p:par>
                          <p:cTn id="130" fill="hold" nodeType="afterGroup">
                            <p:stCondLst>
                              <p:cond delay="5500"/>
                            </p:stCondLst>
                            <p:childTnLst>
                              <p:par>
                                <p:cTn id="131" presetID="2" presetClass="entr" presetSubtype="1" fill="hold" grpId="0" nodeType="afterEffect">
                                  <p:stCondLst>
                                    <p:cond delay="0"/>
                                  </p:stCondLst>
                                  <p:childTnLst>
                                    <p:set>
                                      <p:cBhvr>
                                        <p:cTn id="132" dur="1" fill="hold">
                                          <p:stCondLst>
                                            <p:cond delay="0"/>
                                          </p:stCondLst>
                                        </p:cTn>
                                        <p:tgtEl>
                                          <p:spTgt spid="106525"/>
                                        </p:tgtEl>
                                        <p:attrNameLst>
                                          <p:attrName>style.visibility</p:attrName>
                                        </p:attrNameLst>
                                      </p:cBhvr>
                                      <p:to>
                                        <p:strVal val="visible"/>
                                      </p:to>
                                    </p:set>
                                    <p:anim calcmode="lin" valueType="num">
                                      <p:cBhvr additive="base">
                                        <p:cTn id="133" dur="500" fill="hold"/>
                                        <p:tgtEl>
                                          <p:spTgt spid="106525"/>
                                        </p:tgtEl>
                                        <p:attrNameLst>
                                          <p:attrName>ppt_x</p:attrName>
                                        </p:attrNameLst>
                                      </p:cBhvr>
                                      <p:tavLst>
                                        <p:tav tm="0">
                                          <p:val>
                                            <p:strVal val="#ppt_x"/>
                                          </p:val>
                                        </p:tav>
                                        <p:tav tm="100000">
                                          <p:val>
                                            <p:strVal val="#ppt_x"/>
                                          </p:val>
                                        </p:tav>
                                      </p:tavLst>
                                    </p:anim>
                                    <p:anim calcmode="lin" valueType="num">
                                      <p:cBhvr additive="base">
                                        <p:cTn id="134" dur="500" fill="hold"/>
                                        <p:tgtEl>
                                          <p:spTgt spid="106525"/>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499"/>
                                          </p:stCondLst>
                                        </p:cTn>
                                        <p:tgtEl>
                                          <p:spTgt spid="106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P spid="106501" grpId="0" animBg="1"/>
      <p:bldP spid="106502" grpId="0" animBg="1"/>
      <p:bldP spid="106503" grpId="0" animBg="1"/>
      <p:bldP spid="106504" grpId="0" animBg="1"/>
      <p:bldP spid="106505" grpId="0" animBg="1"/>
      <p:bldP spid="106506" grpId="0" animBg="1"/>
      <p:bldP spid="106507" grpId="0" animBg="1"/>
      <p:bldP spid="106508" grpId="0" animBg="1"/>
      <p:bldP spid="106509" grpId="0" animBg="1"/>
      <p:bldP spid="106510" grpId="0" animBg="1"/>
      <p:bldP spid="106511" grpId="0" animBg="1"/>
      <p:bldP spid="106512" grpId="0" animBg="1"/>
      <p:bldP spid="106513" grpId="0" animBg="1"/>
      <p:bldP spid="106514" grpId="0" animBg="1"/>
      <p:bldP spid="106515" grpId="0" animBg="1"/>
      <p:bldP spid="106516" grpId="0" animBg="1"/>
      <p:bldP spid="106517" grpId="0" animBg="1"/>
      <p:bldP spid="106518" grpId="0" animBg="1"/>
      <p:bldP spid="106519" grpId="0" animBg="1"/>
      <p:bldP spid="106520" grpId="0" animBg="1"/>
      <p:bldP spid="106521" grpId="0" animBg="1"/>
      <p:bldP spid="106522" grpId="0" animBg="1"/>
      <p:bldP spid="106523" grpId="0" animBg="1"/>
      <p:bldP spid="106524" grpId="0" animBg="1"/>
      <p:bldP spid="1065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25400" y="0"/>
            <a:ext cx="8229600" cy="1230313"/>
          </a:xfrm>
        </p:spPr>
        <p:txBody>
          <a:bodyPr/>
          <a:lstStyle/>
          <a:p>
            <a:r>
              <a:rPr lang="en-US" altLang="zh-TW" b="1" dirty="0">
                <a:solidFill>
                  <a:schemeClr val="tx1"/>
                </a:solidFill>
                <a:latin typeface="+mj-lt"/>
              </a:rPr>
              <a:t>Modify velocities </a:t>
            </a:r>
            <a:r>
              <a:rPr lang="en-US" altLang="zh-TW" sz="4000" dirty="0"/>
              <a:t/>
            </a:r>
            <a:br>
              <a:rPr lang="en-US" altLang="zh-TW" sz="4000" dirty="0"/>
            </a:br>
            <a:r>
              <a:rPr lang="en-US" altLang="zh-TW" sz="3200" dirty="0"/>
              <a:t>- based on personal best and global best.</a:t>
            </a:r>
            <a:endParaRPr lang="en-GB" sz="3200" dirty="0"/>
          </a:p>
        </p:txBody>
      </p:sp>
      <p:sp>
        <p:nvSpPr>
          <p:cNvPr id="247811" name="Oval 3"/>
          <p:cNvSpPr>
            <a:spLocks noChangeArrowheads="1"/>
          </p:cNvSpPr>
          <p:nvPr/>
        </p:nvSpPr>
        <p:spPr bwMode="auto">
          <a:xfrm>
            <a:off x="5724525" y="3357563"/>
            <a:ext cx="2016125" cy="1871662"/>
          </a:xfrm>
          <a:prstGeom prst="ellipse">
            <a:avLst/>
          </a:prstGeom>
          <a:noFill/>
          <a:ln w="25400" cap="rnd">
            <a:solidFill>
              <a:srgbClr val="0BF53D"/>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12" name="Oval 4"/>
          <p:cNvSpPr>
            <a:spLocks noChangeArrowheads="1"/>
          </p:cNvSpPr>
          <p:nvPr/>
        </p:nvSpPr>
        <p:spPr bwMode="auto">
          <a:xfrm>
            <a:off x="3421063" y="2205038"/>
            <a:ext cx="1511300" cy="1439862"/>
          </a:xfrm>
          <a:prstGeom prst="ellipse">
            <a:avLst/>
          </a:prstGeom>
          <a:noFill/>
          <a:ln w="25400" cap="rnd">
            <a:solidFill>
              <a:srgbClr val="0BF53D"/>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13" name="Line 5"/>
          <p:cNvSpPr>
            <a:spLocks noChangeShapeType="1"/>
          </p:cNvSpPr>
          <p:nvPr/>
        </p:nvSpPr>
        <p:spPr bwMode="auto">
          <a:xfrm>
            <a:off x="3044825" y="3873500"/>
            <a:ext cx="592138" cy="14271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14" name="Line 6"/>
          <p:cNvSpPr>
            <a:spLocks noChangeShapeType="1"/>
          </p:cNvSpPr>
          <p:nvPr/>
        </p:nvSpPr>
        <p:spPr bwMode="auto">
          <a:xfrm flipV="1">
            <a:off x="3121025" y="3068638"/>
            <a:ext cx="1019175" cy="728662"/>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15" name="Line 7"/>
          <p:cNvSpPr>
            <a:spLocks noChangeShapeType="1"/>
          </p:cNvSpPr>
          <p:nvPr/>
        </p:nvSpPr>
        <p:spPr bwMode="auto">
          <a:xfrm>
            <a:off x="3121025" y="3873500"/>
            <a:ext cx="3395663" cy="41910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16" name="Line 8"/>
          <p:cNvSpPr>
            <a:spLocks noChangeShapeType="1"/>
          </p:cNvSpPr>
          <p:nvPr/>
        </p:nvSpPr>
        <p:spPr bwMode="auto">
          <a:xfrm>
            <a:off x="3044825" y="3949700"/>
            <a:ext cx="231775" cy="558800"/>
          </a:xfrm>
          <a:prstGeom prst="line">
            <a:avLst/>
          </a:prstGeom>
          <a:noFill/>
          <a:ln w="76200">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17" name="Line 9"/>
          <p:cNvSpPr>
            <a:spLocks noChangeShapeType="1"/>
          </p:cNvSpPr>
          <p:nvPr/>
        </p:nvSpPr>
        <p:spPr bwMode="auto">
          <a:xfrm flipV="1">
            <a:off x="3276600" y="4149725"/>
            <a:ext cx="504825" cy="309563"/>
          </a:xfrm>
          <a:prstGeom prst="line">
            <a:avLst/>
          </a:prstGeom>
          <a:noFill/>
          <a:ln w="76200">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18" name="Line 10"/>
          <p:cNvSpPr>
            <a:spLocks noChangeShapeType="1"/>
          </p:cNvSpPr>
          <p:nvPr/>
        </p:nvSpPr>
        <p:spPr bwMode="auto">
          <a:xfrm>
            <a:off x="3781425" y="4149725"/>
            <a:ext cx="935038" cy="142875"/>
          </a:xfrm>
          <a:prstGeom prst="line">
            <a:avLst/>
          </a:prstGeom>
          <a:noFill/>
          <a:ln w="76200">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19" name="Text Box 11"/>
          <p:cNvSpPr txBox="1">
            <a:spLocks noChangeArrowheads="1"/>
          </p:cNvSpPr>
          <p:nvPr/>
        </p:nvSpPr>
        <p:spPr bwMode="auto">
          <a:xfrm>
            <a:off x="2557463" y="3789363"/>
            <a:ext cx="5334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kumimoji="0" lang="fr-FR" altLang="fr-FR" sz="2800" i="1">
                <a:latin typeface="Times" panose="02020603050405020304" pitchFamily="18" charset="0"/>
              </a:rPr>
              <a:t>x</a:t>
            </a:r>
            <a:r>
              <a:rPr kumimoji="0" lang="fr-FR" altLang="zh-TW" sz="2800" i="1" baseline="-25000">
                <a:latin typeface="Times" panose="02020603050405020304" pitchFamily="18" charset="0"/>
              </a:rPr>
              <a:t>t</a:t>
            </a:r>
            <a:endParaRPr kumimoji="0" lang="fr-FR" altLang="fr-FR" sz="2800" i="1" baseline="-25000">
              <a:latin typeface="Times" panose="02020603050405020304" pitchFamily="18" charset="0"/>
            </a:endParaRPr>
          </a:p>
        </p:txBody>
      </p:sp>
      <p:sp>
        <p:nvSpPr>
          <p:cNvPr id="247820" name="Text Box 12"/>
          <p:cNvSpPr txBox="1">
            <a:spLocks noChangeArrowheads="1"/>
          </p:cNvSpPr>
          <p:nvPr/>
        </p:nvSpPr>
        <p:spPr bwMode="auto">
          <a:xfrm>
            <a:off x="6373813" y="3644900"/>
            <a:ext cx="1079500" cy="503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kumimoji="0" lang="fr-FR" altLang="zh-TW" sz="4000" i="1" baseline="-25000">
                <a:latin typeface="Times" panose="02020603050405020304" pitchFamily="18" charset="0"/>
              </a:rPr>
              <a:t>gBest</a:t>
            </a:r>
            <a:endParaRPr kumimoji="0" lang="fr-FR" altLang="fr-FR" sz="4000" i="1" baseline="-25000">
              <a:latin typeface="Times" panose="02020603050405020304" pitchFamily="18" charset="0"/>
            </a:endParaRPr>
          </a:p>
        </p:txBody>
      </p:sp>
      <p:sp>
        <p:nvSpPr>
          <p:cNvPr id="247821" name="Text Box 13"/>
          <p:cNvSpPr txBox="1">
            <a:spLocks noChangeArrowheads="1"/>
          </p:cNvSpPr>
          <p:nvPr/>
        </p:nvSpPr>
        <p:spPr bwMode="auto">
          <a:xfrm>
            <a:off x="3997325" y="3068638"/>
            <a:ext cx="10795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kumimoji="0" lang="fr-FR" altLang="zh-TW" sz="2800" i="1" dirty="0" err="1">
                <a:latin typeface="Times" panose="02020603050405020304" pitchFamily="18" charset="0"/>
              </a:rPr>
              <a:t>pBest</a:t>
            </a:r>
            <a:endParaRPr kumimoji="0" lang="fr-FR" altLang="fr-FR" sz="2800" i="1" dirty="0">
              <a:latin typeface="Times" panose="02020603050405020304" pitchFamily="18" charset="0"/>
            </a:endParaRPr>
          </a:p>
        </p:txBody>
      </p:sp>
      <p:sp>
        <p:nvSpPr>
          <p:cNvPr id="247822" name="Text Box 14"/>
          <p:cNvSpPr txBox="1">
            <a:spLocks noChangeArrowheads="1"/>
          </p:cNvSpPr>
          <p:nvPr/>
        </p:nvSpPr>
        <p:spPr bwMode="auto">
          <a:xfrm>
            <a:off x="3276600" y="4940300"/>
            <a:ext cx="341313" cy="519113"/>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eaLnBrk="0" hangingPunct="0"/>
            <a:r>
              <a:rPr kumimoji="0" lang="en-GB" sz="2800" i="1"/>
              <a:t>v</a:t>
            </a:r>
          </a:p>
        </p:txBody>
      </p:sp>
      <p:sp>
        <p:nvSpPr>
          <p:cNvPr id="247823" name="Oval 15"/>
          <p:cNvSpPr>
            <a:spLocks noChangeArrowheads="1"/>
          </p:cNvSpPr>
          <p:nvPr/>
        </p:nvSpPr>
        <p:spPr bwMode="auto">
          <a:xfrm>
            <a:off x="2844800" y="3716338"/>
            <a:ext cx="304800" cy="304800"/>
          </a:xfrm>
          <a:prstGeom prst="ellipse">
            <a:avLst/>
          </a:prstGeom>
          <a:solidFill>
            <a:srgbClr val="0000FF"/>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24" name="Oval 16"/>
          <p:cNvSpPr>
            <a:spLocks noChangeArrowheads="1"/>
          </p:cNvSpPr>
          <p:nvPr/>
        </p:nvSpPr>
        <p:spPr bwMode="auto">
          <a:xfrm>
            <a:off x="6589713" y="4221163"/>
            <a:ext cx="304800" cy="304800"/>
          </a:xfrm>
          <a:prstGeom prst="ellipse">
            <a:avLst/>
          </a:prstGeom>
          <a:solidFill>
            <a:srgbClr val="FF0000"/>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25" name="Oval 17"/>
          <p:cNvSpPr>
            <a:spLocks noChangeArrowheads="1"/>
          </p:cNvSpPr>
          <p:nvPr/>
        </p:nvSpPr>
        <p:spPr bwMode="auto">
          <a:xfrm>
            <a:off x="4068763" y="2781300"/>
            <a:ext cx="304800" cy="304800"/>
          </a:xfrm>
          <a:prstGeom prst="ellipse">
            <a:avLst/>
          </a:prstGeom>
          <a:solidFill>
            <a:schemeClr val="tx1"/>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26" name="Oval 18"/>
          <p:cNvSpPr>
            <a:spLocks noChangeArrowheads="1"/>
          </p:cNvSpPr>
          <p:nvPr/>
        </p:nvSpPr>
        <p:spPr bwMode="auto">
          <a:xfrm>
            <a:off x="4716463" y="4221163"/>
            <a:ext cx="304800" cy="304800"/>
          </a:xfrm>
          <a:prstGeom prst="ellipse">
            <a:avLst/>
          </a:prstGeom>
          <a:solidFill>
            <a:srgbClr val="000080"/>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27" name="Oval 19"/>
          <p:cNvSpPr>
            <a:spLocks noChangeArrowheads="1"/>
          </p:cNvSpPr>
          <p:nvPr/>
        </p:nvSpPr>
        <p:spPr bwMode="auto">
          <a:xfrm>
            <a:off x="2628900" y="2997200"/>
            <a:ext cx="304800" cy="304800"/>
          </a:xfrm>
          <a:prstGeom prst="ellipse">
            <a:avLst/>
          </a:prstGeom>
          <a:solidFill>
            <a:srgbClr val="C0C0C0"/>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28" name="Oval 20"/>
          <p:cNvSpPr>
            <a:spLocks noChangeArrowheads="1"/>
          </p:cNvSpPr>
          <p:nvPr/>
        </p:nvSpPr>
        <p:spPr bwMode="auto">
          <a:xfrm>
            <a:off x="3276600" y="2781300"/>
            <a:ext cx="304800" cy="304800"/>
          </a:xfrm>
          <a:prstGeom prst="ellipse">
            <a:avLst/>
          </a:prstGeom>
          <a:solidFill>
            <a:srgbClr val="C0C0C0"/>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7829" name="Oval 21"/>
          <p:cNvSpPr>
            <a:spLocks noChangeArrowheads="1"/>
          </p:cNvSpPr>
          <p:nvPr/>
        </p:nvSpPr>
        <p:spPr bwMode="auto">
          <a:xfrm>
            <a:off x="4716463" y="2781300"/>
            <a:ext cx="304800" cy="304800"/>
          </a:xfrm>
          <a:prstGeom prst="ellipse">
            <a:avLst/>
          </a:prstGeom>
          <a:solidFill>
            <a:srgbClr val="C0C0C0"/>
          </a:solidFill>
          <a:ln>
            <a:noFill/>
          </a:ln>
          <a:effectLst/>
          <a:extLst>
            <a:ext uri="{91240B29-F687-4F45-9708-019B960494DF}">
              <a14:hiddenLine xmlns:a14="http://schemas.microsoft.com/office/drawing/2010/main" xmlns="" w="9525">
                <a:solidFill>
                  <a:srgbClr val="4E43DB"/>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47830" name="Group 22"/>
          <p:cNvGrpSpPr>
            <a:grpSpLocks/>
          </p:cNvGrpSpPr>
          <p:nvPr/>
        </p:nvGrpSpPr>
        <p:grpSpPr bwMode="auto">
          <a:xfrm>
            <a:off x="2916238" y="2852738"/>
            <a:ext cx="3241675" cy="963612"/>
            <a:chOff x="1791" y="1661"/>
            <a:chExt cx="2042" cy="607"/>
          </a:xfrm>
        </p:grpSpPr>
        <p:cxnSp>
          <p:nvCxnSpPr>
            <p:cNvPr id="247831" name="AutoShape 23"/>
            <p:cNvCxnSpPr>
              <a:cxnSpLocks noChangeShapeType="1"/>
            </p:cNvCxnSpPr>
            <p:nvPr/>
          </p:nvCxnSpPr>
          <p:spPr bwMode="auto">
            <a:xfrm rot="16200000" flipH="1" flipV="1">
              <a:off x="2084" y="1413"/>
              <a:ext cx="562" cy="1148"/>
            </a:xfrm>
            <a:prstGeom prst="curvedConnector4">
              <a:avLst>
                <a:gd name="adj1" fmla="val -894"/>
                <a:gd name="adj2" fmla="val 121250"/>
              </a:avLst>
            </a:prstGeom>
            <a:noFill/>
            <a:ln w="9525">
              <a:solidFill>
                <a:srgbClr val="C0C0C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7832" name="Line 24"/>
            <p:cNvSpPr>
              <a:spLocks noChangeShapeType="1"/>
            </p:cNvSpPr>
            <p:nvPr/>
          </p:nvSpPr>
          <p:spPr bwMode="auto">
            <a:xfrm flipV="1">
              <a:off x="3016" y="1661"/>
              <a:ext cx="817" cy="45"/>
            </a:xfrm>
            <a:prstGeom prst="line">
              <a:avLst/>
            </a:prstGeom>
            <a:noFill/>
            <a:ln w="9525">
              <a:solidFill>
                <a:srgbClr val="C0C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247833" name="Text Box 25"/>
          <p:cNvSpPr txBox="1">
            <a:spLocks noChangeArrowheads="1"/>
          </p:cNvSpPr>
          <p:nvPr/>
        </p:nvSpPr>
        <p:spPr bwMode="auto">
          <a:xfrm>
            <a:off x="4500563" y="4508500"/>
            <a:ext cx="7921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kumimoji="0" lang="fr-FR" altLang="zh-TW" sz="2800" i="1">
                <a:latin typeface="Times" panose="02020603050405020304" pitchFamily="18" charset="0"/>
              </a:rPr>
              <a:t>x</a:t>
            </a:r>
            <a:r>
              <a:rPr kumimoji="0" lang="fr-FR" altLang="zh-TW" sz="2800" i="1" baseline="-25000">
                <a:latin typeface="Times" panose="02020603050405020304" pitchFamily="18" charset="0"/>
              </a:rPr>
              <a:t>t+1</a:t>
            </a:r>
            <a:endParaRPr kumimoji="0" lang="fr-FR" altLang="fr-FR" sz="2800" i="1" baseline="-25000">
              <a:latin typeface="Times" panose="02020603050405020304" pitchFamily="18" charset="0"/>
            </a:endParaRPr>
          </a:p>
        </p:txBody>
      </p:sp>
      <p:sp>
        <p:nvSpPr>
          <p:cNvPr id="247834" name="AutoShape 26"/>
          <p:cNvSpPr>
            <a:spLocks noChangeArrowheads="1"/>
          </p:cNvSpPr>
          <p:nvPr/>
        </p:nvSpPr>
        <p:spPr bwMode="auto">
          <a:xfrm>
            <a:off x="1260475" y="2708275"/>
            <a:ext cx="1296988" cy="793750"/>
          </a:xfrm>
          <a:prstGeom prst="wedgeRoundRectCallout">
            <a:avLst>
              <a:gd name="adj1" fmla="val 55019"/>
              <a:gd name="adj2" fmla="val 8619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kumimoji="0" lang="fr-FR" altLang="fr-FR" sz="1800">
                <a:latin typeface="Arial" panose="020B0604020202020204" pitchFamily="34" charset="0"/>
              </a:rPr>
              <a:t>Here I am</a:t>
            </a:r>
            <a:r>
              <a:rPr kumimoji="0" lang="fr-FR" altLang="zh-TW" sz="1800">
                <a:latin typeface="Arial" panose="020B0604020202020204" pitchFamily="34" charset="0"/>
              </a:rPr>
              <a:t>, now</a:t>
            </a:r>
            <a:r>
              <a:rPr kumimoji="0" lang="fr-FR" altLang="fr-FR" sz="1800">
                <a:latin typeface="Arial" panose="020B0604020202020204" pitchFamily="34" charset="0"/>
              </a:rPr>
              <a:t>!</a:t>
            </a:r>
            <a:endParaRPr kumimoji="0" lang="en-US" altLang="zh-TW" sz="1800">
              <a:latin typeface="Arial" panose="020B0604020202020204" pitchFamily="34" charset="0"/>
            </a:endParaRPr>
          </a:p>
        </p:txBody>
      </p:sp>
      <p:sp>
        <p:nvSpPr>
          <p:cNvPr id="247835" name="AutoShape 27"/>
          <p:cNvSpPr>
            <a:spLocks noChangeArrowheads="1"/>
          </p:cNvSpPr>
          <p:nvPr/>
        </p:nvSpPr>
        <p:spPr bwMode="auto">
          <a:xfrm>
            <a:off x="5221288" y="5300663"/>
            <a:ext cx="1511300" cy="792162"/>
          </a:xfrm>
          <a:prstGeom prst="wedgeRoundRectCallout">
            <a:avLst>
              <a:gd name="adj1" fmla="val -60713"/>
              <a:gd name="adj2" fmla="val -13857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kumimoji="0" lang="fr-FR" altLang="zh-TW" sz="1800">
                <a:latin typeface="Arial" panose="020B0604020202020204" pitchFamily="34" charset="0"/>
              </a:rPr>
              <a:t>New Position !</a:t>
            </a:r>
            <a:endParaRPr kumimoji="0" lang="en-US" altLang="zh-TW" sz="1800">
              <a:latin typeface="Arial" panose="020B0604020202020204" pitchFamily="34" charset="0"/>
            </a:endParaRPr>
          </a:p>
        </p:txBody>
      </p:sp>
    </p:spTree>
    <p:extLst>
      <p:ext uri="{BB962C8B-B14F-4D97-AF65-F5344CB8AC3E}">
        <p14:creationId xmlns:p14="http://schemas.microsoft.com/office/powerpoint/2010/main" xmlns="" val="9806814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7834"/>
                                        </p:tgtEl>
                                        <p:attrNameLst>
                                          <p:attrName>style.visibility</p:attrName>
                                        </p:attrNameLst>
                                      </p:cBhvr>
                                      <p:to>
                                        <p:strVal val="visible"/>
                                      </p:to>
                                    </p:set>
                                    <p:animEffect transition="in" filter="fade">
                                      <p:cBhvr>
                                        <p:cTn id="7" dur="2000"/>
                                        <p:tgtEl>
                                          <p:spTgt spid="247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4781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247812"/>
                                        </p:tgtEl>
                                        <p:attrNameLst>
                                          <p:attrName>style.visibility</p:attrName>
                                        </p:attrNameLst>
                                      </p:cBhvr>
                                      <p:to>
                                        <p:strVal val="visible"/>
                                      </p:to>
                                    </p:set>
                                    <p:anim calcmode="lin" valueType="num">
                                      <p:cBhvr>
                                        <p:cTn id="16" dur="500" fill="hold"/>
                                        <p:tgtEl>
                                          <p:spTgt spid="247812"/>
                                        </p:tgtEl>
                                        <p:attrNameLst>
                                          <p:attrName>ppt_w</p:attrName>
                                        </p:attrNameLst>
                                      </p:cBhvr>
                                      <p:tavLst>
                                        <p:tav tm="0">
                                          <p:val>
                                            <p:fltVal val="0"/>
                                          </p:val>
                                        </p:tav>
                                        <p:tav tm="100000">
                                          <p:val>
                                            <p:strVal val="#ppt_w"/>
                                          </p:val>
                                        </p:tav>
                                      </p:tavLst>
                                    </p:anim>
                                    <p:anim calcmode="lin" valueType="num">
                                      <p:cBhvr>
                                        <p:cTn id="17" dur="500" fill="hold"/>
                                        <p:tgtEl>
                                          <p:spTgt spid="247812"/>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781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247811"/>
                                        </p:tgtEl>
                                        <p:attrNameLst>
                                          <p:attrName>style.visibility</p:attrName>
                                        </p:attrNameLst>
                                      </p:cBhvr>
                                      <p:to>
                                        <p:strVal val="visible"/>
                                      </p:to>
                                    </p:set>
                                    <p:anim calcmode="lin" valueType="num">
                                      <p:cBhvr>
                                        <p:cTn id="26" dur="500" fill="hold"/>
                                        <p:tgtEl>
                                          <p:spTgt spid="247811"/>
                                        </p:tgtEl>
                                        <p:attrNameLst>
                                          <p:attrName>ppt_w</p:attrName>
                                        </p:attrNameLst>
                                      </p:cBhvr>
                                      <p:tavLst>
                                        <p:tav tm="0">
                                          <p:val>
                                            <p:fltVal val="0"/>
                                          </p:val>
                                        </p:tav>
                                        <p:tav tm="100000">
                                          <p:val>
                                            <p:strVal val="#ppt_w"/>
                                          </p:val>
                                        </p:tav>
                                      </p:tavLst>
                                    </p:anim>
                                    <p:anim calcmode="lin" valueType="num">
                                      <p:cBhvr>
                                        <p:cTn id="27" dur="500" fill="hold"/>
                                        <p:tgtEl>
                                          <p:spTgt spid="247811"/>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47818"/>
                                        </p:tgtEl>
                                        <p:attrNameLst>
                                          <p:attrName>style.visibility</p:attrName>
                                        </p:attrNameLst>
                                      </p:cBhvr>
                                      <p:to>
                                        <p:strVal val="visible"/>
                                      </p:to>
                                    </p:set>
                                  </p:childTnLst>
                                </p:cTn>
                              </p:par>
                            </p:childTnLst>
                          </p:cTn>
                        </p:par>
                        <p:par>
                          <p:cTn id="32" fill="hold" nodeType="afterGroup">
                            <p:stCondLst>
                              <p:cond delay="500"/>
                            </p:stCondLst>
                            <p:childTnLst>
                              <p:par>
                                <p:cTn id="33" presetID="2" presetClass="entr" presetSubtype="1" fill="hold" grpId="0" nodeType="afterEffect">
                                  <p:stCondLst>
                                    <p:cond delay="1000"/>
                                  </p:stCondLst>
                                  <p:childTnLst>
                                    <p:set>
                                      <p:cBhvr>
                                        <p:cTn id="34" dur="1" fill="hold">
                                          <p:stCondLst>
                                            <p:cond delay="0"/>
                                          </p:stCondLst>
                                        </p:cTn>
                                        <p:tgtEl>
                                          <p:spTgt spid="247826"/>
                                        </p:tgtEl>
                                        <p:attrNameLst>
                                          <p:attrName>style.visibility</p:attrName>
                                        </p:attrNameLst>
                                      </p:cBhvr>
                                      <p:to>
                                        <p:strVal val="visible"/>
                                      </p:to>
                                    </p:set>
                                    <p:anim calcmode="lin" valueType="num">
                                      <p:cBhvr additive="base">
                                        <p:cTn id="35" dur="500" fill="hold"/>
                                        <p:tgtEl>
                                          <p:spTgt spid="247826"/>
                                        </p:tgtEl>
                                        <p:attrNameLst>
                                          <p:attrName>ppt_x</p:attrName>
                                        </p:attrNameLst>
                                      </p:cBhvr>
                                      <p:tavLst>
                                        <p:tav tm="0">
                                          <p:val>
                                            <p:strVal val="#ppt_x"/>
                                          </p:val>
                                        </p:tav>
                                        <p:tav tm="100000">
                                          <p:val>
                                            <p:strVal val="#ppt_x"/>
                                          </p:val>
                                        </p:tav>
                                      </p:tavLst>
                                    </p:anim>
                                    <p:anim calcmode="lin" valueType="num">
                                      <p:cBhvr additive="base">
                                        <p:cTn id="36" dur="500" fill="hold"/>
                                        <p:tgtEl>
                                          <p:spTgt spid="247826"/>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47835"/>
                                        </p:tgtEl>
                                        <p:attrNameLst>
                                          <p:attrName>style.visibility</p:attrName>
                                        </p:attrNameLst>
                                      </p:cBhvr>
                                      <p:to>
                                        <p:strVal val="visible"/>
                                      </p:to>
                                    </p:set>
                                    <p:animEffect transition="in" filter="wipe(down)">
                                      <p:cBhvr>
                                        <p:cTn id="41" dur="500"/>
                                        <p:tgtEl>
                                          <p:spTgt spid="247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animBg="1"/>
      <p:bldP spid="247812" grpId="0" animBg="1"/>
      <p:bldP spid="247816" grpId="0" animBg="1"/>
      <p:bldP spid="247817" grpId="0" animBg="1"/>
      <p:bldP spid="247818" grpId="0" animBg="1"/>
      <p:bldP spid="247826" grpId="0" animBg="1"/>
      <p:bldP spid="247834" grpId="0" animBg="1"/>
      <p:bldP spid="2478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eaLnBrk="1" hangingPunct="1">
              <a:defRPr/>
            </a:pPr>
            <a:r>
              <a:rPr lang="en-US" b="1" dirty="0">
                <a:solidFill>
                  <a:schemeClr val="tx1"/>
                </a:solidFill>
                <a:latin typeface="+mj-lt"/>
              </a:rPr>
              <a:t>Velocity &amp; Position Update</a:t>
            </a:r>
          </a:p>
        </p:txBody>
      </p:sp>
      <p:sp>
        <p:nvSpPr>
          <p:cNvPr id="3" name="Rectangle 2"/>
          <p:cNvSpPr/>
          <p:nvPr/>
        </p:nvSpPr>
        <p:spPr>
          <a:xfrm>
            <a:off x="206915" y="1602060"/>
            <a:ext cx="7901304" cy="4191917"/>
          </a:xfrm>
          <a:prstGeom prst="rect">
            <a:avLst/>
          </a:prstGeom>
        </p:spPr>
        <p:txBody>
          <a:bodyPr wrap="square">
            <a:spAutoFit/>
          </a:bodyPr>
          <a:lstStyle/>
          <a:p>
            <a:pPr marL="80963">
              <a:lnSpc>
                <a:spcPct val="90000"/>
              </a:lnSpc>
              <a:defRPr/>
            </a:pPr>
            <a:r>
              <a:rPr lang="en-US" sz="2400" b="1" dirty="0">
                <a:solidFill>
                  <a:srgbClr val="FF0000"/>
                </a:solidFill>
                <a:latin typeface="Times New Roman" panose="02020603050405020304" pitchFamily="18" charset="0"/>
                <a:cs typeface="Times New Roman" panose="02020603050405020304" pitchFamily="18" charset="0"/>
              </a:rPr>
              <a:t>Equation (a):</a:t>
            </a:r>
          </a:p>
          <a:p>
            <a:pPr>
              <a:lnSpc>
                <a:spcPct val="150000"/>
              </a:lnSpc>
            </a:pPr>
            <a:r>
              <a:rPr lang="en-GB" sz="2400" b="1" kern="0" dirty="0" smtClean="0">
                <a:latin typeface="Times New Roman" panose="02020603050405020304" pitchFamily="18" charset="0"/>
                <a:cs typeface="Times New Roman" panose="02020603050405020304" pitchFamily="18" charset="0"/>
              </a:rPr>
              <a:t>v</a:t>
            </a:r>
            <a:r>
              <a:rPr lang="en-GB" sz="2400" b="1" kern="0" dirty="0">
                <a:latin typeface="Times New Roman" panose="02020603050405020304" pitchFamily="18" charset="0"/>
                <a:cs typeface="Times New Roman" panose="02020603050405020304" pitchFamily="18" charset="0"/>
              </a:rPr>
              <a:t>[] = </a:t>
            </a:r>
            <a:r>
              <a:rPr lang="en-US" sz="2400" b="1" kern="0" dirty="0">
                <a:latin typeface="Times New Roman" panose="02020603050405020304" pitchFamily="18" charset="0"/>
                <a:cs typeface="Times New Roman" panose="02020603050405020304" pitchFamily="18" charset="0"/>
              </a:rPr>
              <a:t>c0 *</a:t>
            </a:r>
            <a:r>
              <a:rPr lang="en-GB" sz="2400" b="1" kern="0" dirty="0">
                <a:latin typeface="Times New Roman" panose="02020603050405020304" pitchFamily="18" charset="0"/>
                <a:cs typeface="Times New Roman" panose="02020603050405020304" pitchFamily="18" charset="0"/>
              </a:rPr>
              <a:t>v[] </a:t>
            </a:r>
            <a:endParaRPr lang="en-US" sz="2400" b="1" kern="0" dirty="0">
              <a:latin typeface="Times New Roman" panose="02020603050405020304" pitchFamily="18" charset="0"/>
              <a:cs typeface="Times New Roman" panose="02020603050405020304" pitchFamily="18" charset="0"/>
            </a:endParaRPr>
          </a:p>
          <a:p>
            <a:pPr>
              <a:lnSpc>
                <a:spcPct val="150000"/>
              </a:lnSpc>
            </a:pPr>
            <a:r>
              <a:rPr lang="en-US" sz="2400" b="1" kern="0" dirty="0">
                <a:latin typeface="Times New Roman" panose="02020603050405020304" pitchFamily="18" charset="0"/>
                <a:cs typeface="Times New Roman" panose="02020603050405020304" pitchFamily="18" charset="0"/>
              </a:rPr>
              <a:t>     </a:t>
            </a:r>
            <a:r>
              <a:rPr lang="en-GB" sz="2400" b="1" kern="0" dirty="0">
                <a:latin typeface="Times New Roman" panose="02020603050405020304" pitchFamily="18" charset="0"/>
                <a:cs typeface="Times New Roman" panose="02020603050405020304" pitchFamily="18" charset="0"/>
              </a:rPr>
              <a:t>+ c1 * rand() * (</a:t>
            </a:r>
            <a:r>
              <a:rPr lang="en-GB" sz="2400" b="1" kern="0" dirty="0" err="1">
                <a:latin typeface="Times New Roman" panose="02020603050405020304" pitchFamily="18" charset="0"/>
                <a:cs typeface="Times New Roman" panose="02020603050405020304" pitchFamily="18" charset="0"/>
              </a:rPr>
              <a:t>pbest</a:t>
            </a:r>
            <a:r>
              <a:rPr lang="en-GB" sz="2400" b="1" kern="0" dirty="0">
                <a:latin typeface="Times New Roman" panose="02020603050405020304" pitchFamily="18" charset="0"/>
                <a:cs typeface="Times New Roman" panose="02020603050405020304" pitchFamily="18" charset="0"/>
              </a:rPr>
              <a:t>[] - present[]) </a:t>
            </a:r>
            <a:r>
              <a:rPr lang="en-US" sz="2400" b="1" kern="0" dirty="0">
                <a:latin typeface="Times New Roman" panose="02020603050405020304" pitchFamily="18" charset="0"/>
                <a:cs typeface="Times New Roman" panose="02020603050405020304" pitchFamily="18" charset="0"/>
              </a:rPr>
              <a:t>  </a:t>
            </a:r>
          </a:p>
          <a:p>
            <a:pPr>
              <a:lnSpc>
                <a:spcPct val="150000"/>
              </a:lnSpc>
            </a:pPr>
            <a:r>
              <a:rPr lang="en-US" sz="2400" b="1" kern="0" dirty="0">
                <a:latin typeface="Times New Roman" panose="02020603050405020304" pitchFamily="18" charset="0"/>
                <a:cs typeface="Times New Roman" panose="02020603050405020304" pitchFamily="18" charset="0"/>
              </a:rPr>
              <a:t>     + </a:t>
            </a:r>
            <a:r>
              <a:rPr lang="en-GB" sz="2400" b="1" kern="0" dirty="0">
                <a:latin typeface="Times New Roman" panose="02020603050405020304" pitchFamily="18" charset="0"/>
                <a:cs typeface="Times New Roman" panose="02020603050405020304" pitchFamily="18" charset="0"/>
              </a:rPr>
              <a:t>c2 * rand() * (</a:t>
            </a:r>
            <a:r>
              <a:rPr lang="en-GB" sz="2400" b="1" kern="0" dirty="0" err="1">
                <a:latin typeface="Times New Roman" panose="02020603050405020304" pitchFamily="18" charset="0"/>
                <a:cs typeface="Times New Roman" panose="02020603050405020304" pitchFamily="18" charset="0"/>
              </a:rPr>
              <a:t>gbest</a:t>
            </a:r>
            <a:r>
              <a:rPr lang="en-GB" sz="2400" b="1" kern="0" dirty="0">
                <a:latin typeface="Times New Roman" panose="02020603050405020304" pitchFamily="18" charset="0"/>
                <a:cs typeface="Times New Roman" panose="02020603050405020304" pitchFamily="18" charset="0"/>
              </a:rPr>
              <a:t>[] - present[])</a:t>
            </a:r>
            <a:r>
              <a:rPr lang="en-US" sz="2400" b="1" kern="0" dirty="0">
                <a:latin typeface="Times New Roman" panose="02020603050405020304" pitchFamily="18" charset="0"/>
                <a:cs typeface="Times New Roman" panose="02020603050405020304" pitchFamily="18" charset="0"/>
              </a:rPr>
              <a:t>   </a:t>
            </a:r>
            <a:r>
              <a:rPr lang="en-GB" sz="2400" b="1" kern="0" dirty="0">
                <a:latin typeface="Times New Roman" panose="02020603050405020304" pitchFamily="18" charset="0"/>
                <a:cs typeface="Times New Roman" panose="02020603050405020304" pitchFamily="18" charset="0"/>
              </a:rPr>
              <a:t> </a:t>
            </a:r>
            <a:br>
              <a:rPr lang="en-GB" sz="2400" b="1" kern="0" dirty="0">
                <a:latin typeface="Times New Roman" panose="02020603050405020304" pitchFamily="18" charset="0"/>
                <a:cs typeface="Times New Roman" panose="02020603050405020304" pitchFamily="18" charset="0"/>
              </a:rPr>
            </a:br>
            <a:r>
              <a:rPr lang="en-US" sz="2400" b="1" kern="0" dirty="0" smtClean="0">
                <a:solidFill>
                  <a:srgbClr val="7030A0"/>
                </a:solidFill>
                <a:latin typeface="Times New Roman" panose="02020603050405020304" pitchFamily="18" charset="0"/>
                <a:cs typeface="Times New Roman" panose="02020603050405020304" pitchFamily="18" charset="0"/>
              </a:rPr>
              <a:t>(</a:t>
            </a:r>
            <a:r>
              <a:rPr lang="en-US" sz="2400" b="1" kern="0" dirty="0">
                <a:solidFill>
                  <a:srgbClr val="7030A0"/>
                </a:solidFill>
                <a:latin typeface="Times New Roman" panose="02020603050405020304" pitchFamily="18" charset="0"/>
                <a:cs typeface="Times New Roman" panose="02020603050405020304" pitchFamily="18" charset="0"/>
              </a:rPr>
              <a:t>in the original method, c0=1, but </a:t>
            </a:r>
            <a:r>
              <a:rPr lang="en-US" sz="2400" b="1" kern="0" dirty="0" smtClean="0">
                <a:solidFill>
                  <a:srgbClr val="7030A0"/>
                </a:solidFill>
                <a:latin typeface="Times New Roman" panose="02020603050405020304" pitchFamily="18" charset="0"/>
                <a:cs typeface="Times New Roman" panose="02020603050405020304" pitchFamily="18" charset="0"/>
              </a:rPr>
              <a:t>many researchers </a:t>
            </a:r>
            <a:r>
              <a:rPr lang="en-US" sz="2400" b="1" kern="0" dirty="0">
                <a:solidFill>
                  <a:srgbClr val="7030A0"/>
                </a:solidFill>
                <a:latin typeface="Times New Roman" panose="02020603050405020304" pitchFamily="18" charset="0"/>
                <a:cs typeface="Times New Roman" panose="02020603050405020304" pitchFamily="18" charset="0"/>
              </a:rPr>
              <a:t>now play with this parameter)</a:t>
            </a:r>
          </a:p>
          <a:p>
            <a:pPr marL="80963">
              <a:lnSpc>
                <a:spcPct val="90000"/>
              </a:lnSpc>
              <a:defRPr/>
            </a:pPr>
            <a:endParaRPr lang="en-US" sz="2400" b="1" kern="0" dirty="0">
              <a:latin typeface="Times New Roman" panose="02020603050405020304" pitchFamily="18" charset="0"/>
              <a:cs typeface="Times New Roman" panose="02020603050405020304" pitchFamily="18" charset="0"/>
            </a:endParaRPr>
          </a:p>
          <a:p>
            <a:pPr marL="80963">
              <a:lnSpc>
                <a:spcPct val="90000"/>
              </a:lnSpc>
              <a:defRPr/>
            </a:pPr>
            <a:r>
              <a:rPr lang="en-US" sz="2400" b="1" dirty="0" smtClean="0">
                <a:solidFill>
                  <a:srgbClr val="FF0000"/>
                </a:solidFill>
                <a:latin typeface="Times New Roman" panose="02020603050405020304" pitchFamily="18" charset="0"/>
                <a:cs typeface="Times New Roman" panose="02020603050405020304" pitchFamily="18" charset="0"/>
              </a:rPr>
              <a:t>Equation </a:t>
            </a:r>
            <a:r>
              <a:rPr lang="en-US" sz="2400" b="1" dirty="0">
                <a:solidFill>
                  <a:srgbClr val="FF0000"/>
                </a:solidFill>
                <a:latin typeface="Times New Roman" panose="02020603050405020304" pitchFamily="18" charset="0"/>
                <a:cs typeface="Times New Roman" panose="02020603050405020304" pitchFamily="18" charset="0"/>
              </a:rPr>
              <a:t>(b):</a:t>
            </a:r>
          </a:p>
          <a:p>
            <a:pPr>
              <a:lnSpc>
                <a:spcPct val="90000"/>
              </a:lnSpc>
            </a:pPr>
            <a:r>
              <a:rPr lang="en-GB" sz="2400" b="1" kern="0" dirty="0">
                <a:latin typeface="Times New Roman" panose="02020603050405020304" pitchFamily="18" charset="0"/>
                <a:cs typeface="Times New Roman" panose="02020603050405020304" pitchFamily="18" charset="0"/>
              </a:rPr>
              <a:t>present[] = p</a:t>
            </a:r>
            <a:r>
              <a:rPr lang="en-US" sz="2400" b="1" kern="0" dirty="0">
                <a:latin typeface="Times New Roman" panose="02020603050405020304" pitchFamily="18" charset="0"/>
                <a:cs typeface="Times New Roman" panose="02020603050405020304" pitchFamily="18" charset="0"/>
              </a:rPr>
              <a:t>re</a:t>
            </a:r>
            <a:r>
              <a:rPr lang="en-GB" sz="2400" b="1" kern="0" dirty="0">
                <a:latin typeface="Times New Roman" panose="02020603050405020304" pitchFamily="18" charset="0"/>
                <a:cs typeface="Times New Roman" panose="02020603050405020304" pitchFamily="18" charset="0"/>
              </a:rPr>
              <a:t>sent[] + v[] </a:t>
            </a:r>
          </a:p>
        </p:txBody>
      </p:sp>
    </p:spTree>
    <p:extLst>
      <p:ext uri="{BB962C8B-B14F-4D97-AF65-F5344CB8AC3E}">
        <p14:creationId xmlns:p14="http://schemas.microsoft.com/office/powerpoint/2010/main" xmlns="" val="939902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eaLnBrk="1" hangingPunct="1">
              <a:spcBef>
                <a:spcPct val="50000"/>
              </a:spcBef>
            </a:pPr>
            <a:r>
              <a:rPr lang="en-GB" b="1" dirty="0">
                <a:solidFill>
                  <a:schemeClr val="tx1"/>
                </a:solidFill>
              </a:rPr>
              <a:t>Initial swarm Generation </a:t>
            </a:r>
          </a:p>
        </p:txBody>
      </p:sp>
      <p:sp>
        <p:nvSpPr>
          <p:cNvPr id="5" name="Content Placeholder 4"/>
          <p:cNvSpPr>
            <a:spLocks noGrp="1"/>
          </p:cNvSpPr>
          <p:nvPr>
            <p:ph idx="1"/>
          </p:nvPr>
        </p:nvSpPr>
        <p:spPr>
          <a:xfrm>
            <a:off x="-439212" y="1382713"/>
            <a:ext cx="4572001" cy="4618037"/>
          </a:xfrm>
        </p:spPr>
        <p:txBody>
          <a:bodyPr/>
          <a:lstStyle/>
          <a:p>
            <a:pPr marL="808038" lvl="1" eaLnBrk="1" hangingPunct="1">
              <a:spcBef>
                <a:spcPts val="600"/>
              </a:spcBef>
              <a:buFont typeface="Arial" pitchFamily="34" charset="0"/>
              <a:buChar char="•"/>
            </a:pPr>
            <a:r>
              <a:rPr lang="ms-MY" sz="1800" b="1" dirty="0">
                <a:solidFill>
                  <a:schemeClr val="tx1"/>
                </a:solidFill>
                <a:latin typeface="Aparajita" pitchFamily="34" charset="0"/>
                <a:cs typeface="Aparajita" pitchFamily="34" charset="0"/>
              </a:rPr>
              <a:t>Swarm size </a:t>
            </a:r>
            <a:r>
              <a:rPr lang="ms-MY" sz="1800" b="1" dirty="0" smtClean="0">
                <a:solidFill>
                  <a:schemeClr val="tx1"/>
                </a:solidFill>
                <a:latin typeface="Aparajita" pitchFamily="34" charset="0"/>
                <a:cs typeface="Aparajita" pitchFamily="34" charset="0"/>
              </a:rPr>
              <a:t>= 25. </a:t>
            </a:r>
            <a:endParaRPr lang="ms-MY" sz="1800" b="1" dirty="0">
              <a:solidFill>
                <a:schemeClr val="tx1"/>
              </a:solidFill>
              <a:latin typeface="Aparajita" pitchFamily="34" charset="0"/>
              <a:cs typeface="Aparajita" pitchFamily="34" charset="0"/>
            </a:endParaRPr>
          </a:p>
          <a:p>
            <a:pPr marL="808038" lvl="1" eaLnBrk="1" hangingPunct="1">
              <a:spcBef>
                <a:spcPts val="600"/>
              </a:spcBef>
              <a:buFont typeface="Arial" pitchFamily="34" charset="0"/>
              <a:buChar char="•"/>
            </a:pPr>
            <a:r>
              <a:rPr lang="ms-MY" sz="1800" b="1" dirty="0">
                <a:solidFill>
                  <a:schemeClr val="tx1"/>
                </a:solidFill>
                <a:latin typeface="Aparajita" pitchFamily="34" charset="0"/>
                <a:cs typeface="Aparajita" pitchFamily="34" charset="0"/>
              </a:rPr>
              <a:t>Six particles are generated using the </a:t>
            </a:r>
            <a:r>
              <a:rPr lang="ms-MY" sz="1800" b="1" dirty="0" smtClean="0">
                <a:solidFill>
                  <a:schemeClr val="tx1"/>
                </a:solidFill>
                <a:latin typeface="Aparajita" pitchFamily="34" charset="0"/>
                <a:cs typeface="Aparajita" pitchFamily="34" charset="0"/>
              </a:rPr>
              <a:t>following six heuristic rules</a:t>
            </a:r>
            <a:endParaRPr lang="ms-MY" sz="1800" b="1" dirty="0" smtClean="0">
              <a:latin typeface="Aparajita" pitchFamily="34" charset="0"/>
              <a:cs typeface="Aparajita" pitchFamily="34" charset="0"/>
            </a:endParaRPr>
          </a:p>
          <a:p>
            <a:pPr marL="1493837" lvl="2" indent="-342900" eaLnBrk="1" hangingPunct="1">
              <a:spcBef>
                <a:spcPts val="600"/>
              </a:spcBef>
              <a:buFont typeface="+mj-lt"/>
              <a:buAutoNum type="arabicPeriod"/>
            </a:pPr>
            <a:r>
              <a:rPr lang="ms-MY" sz="1800" b="1" dirty="0" smtClean="0">
                <a:latin typeface="Aparajita" pitchFamily="34" charset="0"/>
                <a:cs typeface="Aparajita" pitchFamily="34" charset="0"/>
              </a:rPr>
              <a:t>maximum rank positional weight </a:t>
            </a:r>
          </a:p>
          <a:p>
            <a:pPr marL="1493837" lvl="2" indent="-342900" eaLnBrk="1" hangingPunct="1">
              <a:spcBef>
                <a:spcPts val="600"/>
              </a:spcBef>
              <a:buFont typeface="+mj-lt"/>
              <a:buAutoNum type="arabicPeriod"/>
            </a:pPr>
            <a:r>
              <a:rPr lang="ms-MY" sz="1800" b="1" dirty="0" smtClean="0">
                <a:latin typeface="Aparajita" pitchFamily="34" charset="0"/>
                <a:cs typeface="Aparajita" pitchFamily="34" charset="0"/>
              </a:rPr>
              <a:t>minimum </a:t>
            </a:r>
            <a:r>
              <a:rPr lang="ms-MY" sz="1800" b="1" dirty="0">
                <a:latin typeface="Aparajita" pitchFamily="34" charset="0"/>
                <a:cs typeface="Aparajita" pitchFamily="34" charset="0"/>
              </a:rPr>
              <a:t>inverse positional </a:t>
            </a:r>
            <a:r>
              <a:rPr lang="ms-MY" sz="1800" b="1" dirty="0" smtClean="0">
                <a:latin typeface="Aparajita" pitchFamily="34" charset="0"/>
                <a:cs typeface="Aparajita" pitchFamily="34" charset="0"/>
              </a:rPr>
              <a:t>weight</a:t>
            </a:r>
            <a:endParaRPr lang="ms-MY" sz="1800" b="1" dirty="0">
              <a:latin typeface="Aparajita" pitchFamily="34" charset="0"/>
              <a:cs typeface="Aparajita" pitchFamily="34" charset="0"/>
            </a:endParaRPr>
          </a:p>
          <a:p>
            <a:pPr marL="1493837" lvl="2" indent="-342900" eaLnBrk="1" hangingPunct="1">
              <a:spcBef>
                <a:spcPts val="600"/>
              </a:spcBef>
              <a:buFont typeface="+mj-lt"/>
              <a:buAutoNum type="arabicPeriod"/>
            </a:pPr>
            <a:r>
              <a:rPr lang="ms-MY" sz="1800" b="1" dirty="0">
                <a:latin typeface="Aparajita" pitchFamily="34" charset="0"/>
                <a:cs typeface="Aparajita" pitchFamily="34" charset="0"/>
              </a:rPr>
              <a:t>minimum total number of predecessors tasks</a:t>
            </a:r>
          </a:p>
          <a:p>
            <a:pPr marL="1493837" lvl="2" indent="-342900" eaLnBrk="1" hangingPunct="1">
              <a:spcBef>
                <a:spcPts val="600"/>
              </a:spcBef>
              <a:buFont typeface="+mj-lt"/>
              <a:buAutoNum type="arabicPeriod"/>
            </a:pPr>
            <a:r>
              <a:rPr lang="ms-MY" sz="1800" b="1" dirty="0">
                <a:latin typeface="Aparajita" pitchFamily="34" charset="0"/>
                <a:cs typeface="Aparajita" pitchFamily="34" charset="0"/>
              </a:rPr>
              <a:t>maximum total number of follower tasks</a:t>
            </a:r>
          </a:p>
          <a:p>
            <a:pPr marL="1493837" lvl="2" indent="-342900" eaLnBrk="1" hangingPunct="1">
              <a:spcBef>
                <a:spcPts val="600"/>
              </a:spcBef>
              <a:buFont typeface="+mj-lt"/>
              <a:buAutoNum type="arabicPeriod"/>
            </a:pPr>
            <a:r>
              <a:rPr lang="ms-MY" sz="1800" b="1" dirty="0" smtClean="0">
                <a:latin typeface="Aparajita" pitchFamily="34" charset="0"/>
                <a:cs typeface="Aparajita" pitchFamily="34" charset="0"/>
              </a:rPr>
              <a:t>maximum task time</a:t>
            </a:r>
          </a:p>
          <a:p>
            <a:pPr marL="1493837" lvl="2" indent="-342900" eaLnBrk="1" hangingPunct="1">
              <a:spcBef>
                <a:spcPts val="600"/>
              </a:spcBef>
              <a:buFont typeface="+mj-lt"/>
              <a:buAutoNum type="arabicPeriod"/>
            </a:pPr>
            <a:r>
              <a:rPr lang="ms-MY" sz="1800" b="1" dirty="0">
                <a:latin typeface="Aparajita" pitchFamily="34" charset="0"/>
                <a:cs typeface="Aparajita" pitchFamily="34" charset="0"/>
              </a:rPr>
              <a:t>m</a:t>
            </a:r>
            <a:r>
              <a:rPr lang="ms-MY" sz="1800" b="1" dirty="0" smtClean="0">
                <a:latin typeface="Aparajita" pitchFamily="34" charset="0"/>
                <a:cs typeface="Aparajita" pitchFamily="34" charset="0"/>
              </a:rPr>
              <a:t>inimum task time</a:t>
            </a:r>
          </a:p>
          <a:p>
            <a:pPr marL="1028700" lvl="1" eaLnBrk="1" hangingPunct="1">
              <a:spcBef>
                <a:spcPts val="600"/>
              </a:spcBef>
              <a:buFont typeface="Arial" pitchFamily="34" charset="0"/>
              <a:buChar char="•"/>
            </a:pPr>
            <a:r>
              <a:rPr lang="en-US" sz="1800" b="1" dirty="0" smtClean="0">
                <a:solidFill>
                  <a:schemeClr val="tx1"/>
                </a:solidFill>
                <a:latin typeface="Aparajita" pitchFamily="34" charset="0"/>
                <a:cs typeface="Aparajita" pitchFamily="34" charset="0"/>
              </a:rPr>
              <a:t>Remaining </a:t>
            </a:r>
            <a:r>
              <a:rPr lang="en-US" sz="1800" b="1" dirty="0">
                <a:solidFill>
                  <a:schemeClr val="tx1"/>
                </a:solidFill>
                <a:latin typeface="Aparajita" pitchFamily="34" charset="0"/>
                <a:cs typeface="Aparajita" pitchFamily="34" charset="0"/>
              </a:rPr>
              <a:t>Particles are generated </a:t>
            </a:r>
            <a:r>
              <a:rPr lang="en-US" sz="1800" b="1" dirty="0" smtClean="0">
                <a:solidFill>
                  <a:schemeClr val="tx1"/>
                </a:solidFill>
                <a:latin typeface="Aparajita" pitchFamily="34" charset="0"/>
                <a:cs typeface="Aparajita" pitchFamily="34" charset="0"/>
              </a:rPr>
              <a:t>randomly meeting </a:t>
            </a:r>
            <a:r>
              <a:rPr lang="en-US" sz="1800" b="1" dirty="0">
                <a:solidFill>
                  <a:schemeClr val="tx1"/>
                </a:solidFill>
                <a:latin typeface="Aparajita" pitchFamily="34" charset="0"/>
                <a:cs typeface="Aparajita" pitchFamily="34" charset="0"/>
              </a:rPr>
              <a:t>the precedence </a:t>
            </a:r>
            <a:r>
              <a:rPr lang="en-US" sz="1800" b="1" dirty="0" smtClean="0">
                <a:solidFill>
                  <a:schemeClr val="tx1"/>
                </a:solidFill>
                <a:latin typeface="Aparajita" pitchFamily="34" charset="0"/>
                <a:cs typeface="Aparajita" pitchFamily="34" charset="0"/>
              </a:rPr>
              <a:t>constraints.</a:t>
            </a:r>
            <a:endParaRPr lang="en-US" sz="1800" b="1" dirty="0">
              <a:solidFill>
                <a:schemeClr val="tx1"/>
              </a:solidFill>
              <a:latin typeface="Aparajita" pitchFamily="34" charset="0"/>
              <a:cs typeface="Aparajita" pitchFamily="34" charset="0"/>
            </a:endParaRPr>
          </a:p>
          <a:p>
            <a:pPr marL="1085850" lvl="1" indent="-342900" eaLnBrk="1" hangingPunct="1">
              <a:spcBef>
                <a:spcPct val="50000"/>
              </a:spcBef>
              <a:buFont typeface="Wingdings" pitchFamily="2" charset="2"/>
              <a:buChar char="ü"/>
            </a:pPr>
            <a:endParaRPr lang="en-US" sz="1800" dirty="0" smtClean="0"/>
          </a:p>
          <a:p>
            <a:pPr marL="1085850" lvl="1" indent="-342900" eaLnBrk="1" hangingPunct="1">
              <a:spcBef>
                <a:spcPct val="50000"/>
              </a:spcBef>
              <a:buFont typeface="Wingdings" pitchFamily="2" charset="2"/>
              <a:buChar char="ü"/>
            </a:pPr>
            <a:endParaRPr lang="ms-MY" sz="1800" dirty="0" smtClean="0"/>
          </a:p>
          <a:p>
            <a:pPr eaLnBrk="1" hangingPunct="1">
              <a:defRPr/>
            </a:pPr>
            <a:endParaRPr lang="en-US" sz="1800" b="0" dirty="0" smtClean="0"/>
          </a:p>
        </p:txBody>
      </p:sp>
      <p:sp>
        <p:nvSpPr>
          <p:cNvPr id="34820"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34821" name="Rectangle 3"/>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3482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en-MY"/>
          </a:p>
        </p:txBody>
      </p:sp>
      <p:sp>
        <p:nvSpPr>
          <p:cNvPr id="3482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34824" name="Rectangle 8"/>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2673424404"/>
              </p:ext>
            </p:extLst>
          </p:nvPr>
        </p:nvGraphicFramePr>
        <p:xfrm>
          <a:off x="4039980" y="2745264"/>
          <a:ext cx="4397436" cy="2626237"/>
        </p:xfrm>
        <a:graphic>
          <a:graphicData uri="http://schemas.openxmlformats.org/drawingml/2006/table">
            <a:tbl>
              <a:tblPr firstRow="1" bandRow="1">
                <a:tableStyleId>{17292A2E-F333-43FB-9621-5CBBE7FDCDCB}</a:tableStyleId>
              </a:tblPr>
              <a:tblGrid>
                <a:gridCol w="570346"/>
                <a:gridCol w="162560"/>
                <a:gridCol w="366453"/>
                <a:gridCol w="366453"/>
                <a:gridCol w="366453"/>
                <a:gridCol w="366453"/>
                <a:gridCol w="366453"/>
                <a:gridCol w="366453"/>
                <a:gridCol w="366453"/>
                <a:gridCol w="366453"/>
                <a:gridCol w="366453"/>
                <a:gridCol w="366453"/>
              </a:tblGrid>
              <a:tr h="330445">
                <a:tc>
                  <a:txBody>
                    <a:bodyPr/>
                    <a:lstStyle/>
                    <a:p>
                      <a:pPr>
                        <a:lnSpc>
                          <a:spcPct val="107000"/>
                        </a:lnSpc>
                        <a:spcAft>
                          <a:spcPts val="800"/>
                        </a:spcAft>
                      </a:pPr>
                      <a:r>
                        <a:rPr lang="ms-MY" sz="1400" dirty="0">
                          <a:effectLst/>
                        </a:rPr>
                        <a:t>Rule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gridSpan="11">
                  <a:txBody>
                    <a:bodyPr/>
                    <a:lstStyle/>
                    <a:p>
                      <a:pPr>
                        <a:lnSpc>
                          <a:spcPct val="107000"/>
                        </a:lnSpc>
                        <a:spcAft>
                          <a:spcPts val="800"/>
                        </a:spcAft>
                      </a:pPr>
                      <a:r>
                        <a:rPr lang="ms-MY" sz="1400" dirty="0">
                          <a:effectLst/>
                        </a:rPr>
                        <a:t>Particles Generated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2632">
                <a:tc>
                  <a:txBody>
                    <a:bodyPr/>
                    <a:lstStyle/>
                    <a:p>
                      <a:pPr>
                        <a:lnSpc>
                          <a:spcPct val="107000"/>
                        </a:lnSpc>
                        <a:spcAft>
                          <a:spcPts val="800"/>
                        </a:spcAft>
                      </a:pPr>
                      <a:r>
                        <a:rPr lang="ms-MY"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nSpc>
                          <a:spcPct val="107000"/>
                        </a:lnSpc>
                        <a:spcAft>
                          <a:spcPts val="800"/>
                        </a:spcAft>
                      </a:pPr>
                      <a:r>
                        <a:rPr lang="ms-MY"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r>
              <a:tr h="382632">
                <a:tc>
                  <a:txBody>
                    <a:bodyPr/>
                    <a:lstStyle/>
                    <a:p>
                      <a:pPr>
                        <a:lnSpc>
                          <a:spcPct val="107000"/>
                        </a:lnSpc>
                        <a:spcAft>
                          <a:spcPts val="800"/>
                        </a:spcAft>
                      </a:pPr>
                      <a:r>
                        <a:rPr lang="ms-MY"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nSpc>
                          <a:spcPct val="107000"/>
                        </a:lnSpc>
                        <a:spcAft>
                          <a:spcPts val="800"/>
                        </a:spcAft>
                      </a:pPr>
                      <a:r>
                        <a:rPr lang="ms-MY"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r>
              <a:tr h="382632">
                <a:tc>
                  <a:txBody>
                    <a:bodyPr/>
                    <a:lstStyle/>
                    <a:p>
                      <a:pPr>
                        <a:lnSpc>
                          <a:spcPct val="107000"/>
                        </a:lnSpc>
                        <a:spcAft>
                          <a:spcPts val="800"/>
                        </a:spcAft>
                      </a:pPr>
                      <a:r>
                        <a:rPr lang="ms-MY"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nSpc>
                          <a:spcPct val="107000"/>
                        </a:lnSpc>
                        <a:spcAft>
                          <a:spcPts val="800"/>
                        </a:spcAft>
                      </a:pPr>
                      <a:r>
                        <a:rPr lang="ms-MY"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r>
              <a:tr h="382632">
                <a:tc>
                  <a:txBody>
                    <a:bodyPr/>
                    <a:lstStyle/>
                    <a:p>
                      <a:pPr>
                        <a:lnSpc>
                          <a:spcPct val="107000"/>
                        </a:lnSpc>
                        <a:spcAft>
                          <a:spcPts val="800"/>
                        </a:spcAft>
                      </a:pPr>
                      <a:r>
                        <a:rPr lang="ms-MY"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nSpc>
                          <a:spcPct val="107000"/>
                        </a:lnSpc>
                        <a:spcAft>
                          <a:spcPts val="800"/>
                        </a:spcAft>
                      </a:pPr>
                      <a:r>
                        <a:rPr lang="ms-MY"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r>
              <a:tr h="382632">
                <a:tc>
                  <a:txBody>
                    <a:bodyPr/>
                    <a:lstStyle/>
                    <a:p>
                      <a:pPr>
                        <a:lnSpc>
                          <a:spcPct val="107000"/>
                        </a:lnSpc>
                        <a:spcAft>
                          <a:spcPts val="800"/>
                        </a:spcAft>
                      </a:pPr>
                      <a:r>
                        <a:rPr lang="ms-MY"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nSpc>
                          <a:spcPct val="107000"/>
                        </a:lnSpc>
                        <a:spcAft>
                          <a:spcPts val="800"/>
                        </a:spcAft>
                      </a:pPr>
                      <a:r>
                        <a:rPr lang="ms-MY"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r>
              <a:tr h="382632">
                <a:tc>
                  <a:txBody>
                    <a:bodyPr/>
                    <a:lstStyle/>
                    <a:p>
                      <a:pPr>
                        <a:lnSpc>
                          <a:spcPct val="107000"/>
                        </a:lnSpc>
                        <a:spcAft>
                          <a:spcPts val="800"/>
                        </a:spcAft>
                      </a:pPr>
                      <a:r>
                        <a:rPr lang="ms-MY"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nSpc>
                          <a:spcPct val="107000"/>
                        </a:lnSpc>
                        <a:spcAft>
                          <a:spcPts val="800"/>
                        </a:spcAft>
                      </a:pPr>
                      <a:r>
                        <a:rPr lang="ms-MY"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400" dirty="0">
                          <a:effectLst/>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r>
            </a:tbl>
          </a:graphicData>
        </a:graphic>
      </p:graphicFrame>
    </p:spTree>
    <p:extLst>
      <p:ext uri="{BB962C8B-B14F-4D97-AF65-F5344CB8AC3E}">
        <p14:creationId xmlns:p14="http://schemas.microsoft.com/office/powerpoint/2010/main" xmlns="" val="15299324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eaLnBrk="1" hangingPunct="1">
              <a:spcBef>
                <a:spcPct val="50000"/>
              </a:spcBef>
            </a:pPr>
            <a:r>
              <a:rPr lang="en-GB" b="1" dirty="0">
                <a:solidFill>
                  <a:schemeClr val="tx1"/>
                </a:solidFill>
              </a:rPr>
              <a:t>Initial velocity generation</a:t>
            </a:r>
          </a:p>
        </p:txBody>
      </p:sp>
      <p:sp>
        <p:nvSpPr>
          <p:cNvPr id="6150"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6151" name="Rectangle 3"/>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615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en-MY"/>
          </a:p>
        </p:txBody>
      </p:sp>
      <p:sp>
        <p:nvSpPr>
          <p:cNvPr id="615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6154" name="Rectangle 8"/>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776011914"/>
              </p:ext>
            </p:extLst>
          </p:nvPr>
        </p:nvGraphicFramePr>
        <p:xfrm>
          <a:off x="4704934" y="1984829"/>
          <a:ext cx="3614057" cy="3606800"/>
        </p:xfrm>
        <a:graphic>
          <a:graphicData uri="http://schemas.openxmlformats.org/drawingml/2006/table">
            <a:tbl>
              <a:tblPr firstRow="1" bandRow="1">
                <a:tableStyleId>{21E4AEA4-8DFA-4A89-87EB-49C32662AFE0}</a:tableStyleId>
              </a:tblPr>
              <a:tblGrid>
                <a:gridCol w="1814285"/>
                <a:gridCol w="1799772"/>
              </a:tblGrid>
              <a:tr h="0">
                <a:tc>
                  <a:txBody>
                    <a:bodyPr/>
                    <a:lstStyle/>
                    <a:p>
                      <a:pPr algn="ctr"/>
                      <a:r>
                        <a:rPr lang="en-US" dirty="0" smtClean="0"/>
                        <a:t>No:</a:t>
                      </a:r>
                      <a:r>
                        <a:rPr lang="en-US" baseline="0" dirty="0" smtClean="0"/>
                        <a:t> of Activities</a:t>
                      </a:r>
                      <a:endParaRPr lang="ms-MY" dirty="0"/>
                    </a:p>
                  </a:txBody>
                  <a:tcPr/>
                </a:tc>
                <a:tc>
                  <a:txBody>
                    <a:bodyPr/>
                    <a:lstStyle/>
                    <a:p>
                      <a:pPr algn="ctr"/>
                      <a:endParaRPr lang="en-US" dirty="0" smtClean="0"/>
                    </a:p>
                    <a:p>
                      <a:pPr algn="ctr"/>
                      <a:r>
                        <a:rPr lang="en-US" dirty="0" smtClean="0"/>
                        <a:t>Velocity Pairs</a:t>
                      </a:r>
                      <a:endParaRPr lang="ms-MY" dirty="0"/>
                    </a:p>
                  </a:txBody>
                  <a:tcPr/>
                </a:tc>
              </a:tr>
              <a:tr h="370840">
                <a:tc>
                  <a:txBody>
                    <a:bodyPr/>
                    <a:lstStyle/>
                    <a:p>
                      <a:pPr algn="ctr"/>
                      <a:r>
                        <a:rPr lang="en-US" dirty="0" smtClean="0"/>
                        <a:t>0-20</a:t>
                      </a:r>
                      <a:endParaRPr lang="ms-MY" dirty="0"/>
                    </a:p>
                  </a:txBody>
                  <a:tcPr/>
                </a:tc>
                <a:tc>
                  <a:txBody>
                    <a:bodyPr/>
                    <a:lstStyle/>
                    <a:p>
                      <a:pPr algn="ctr"/>
                      <a:r>
                        <a:rPr lang="en-US" dirty="0" smtClean="0"/>
                        <a:t>4</a:t>
                      </a:r>
                      <a:endParaRPr lang="ms-MY" dirty="0"/>
                    </a:p>
                  </a:txBody>
                  <a:tcPr/>
                </a:tc>
              </a:tr>
              <a:tr h="370840">
                <a:tc>
                  <a:txBody>
                    <a:bodyPr/>
                    <a:lstStyle/>
                    <a:p>
                      <a:pPr algn="ctr"/>
                      <a:r>
                        <a:rPr lang="en-US" dirty="0" smtClean="0"/>
                        <a:t>20-40</a:t>
                      </a:r>
                      <a:endParaRPr lang="ms-MY" dirty="0"/>
                    </a:p>
                  </a:txBody>
                  <a:tcPr/>
                </a:tc>
                <a:tc>
                  <a:txBody>
                    <a:bodyPr/>
                    <a:lstStyle/>
                    <a:p>
                      <a:pPr algn="ctr"/>
                      <a:r>
                        <a:rPr lang="en-US" dirty="0" smtClean="0"/>
                        <a:t>8</a:t>
                      </a:r>
                      <a:endParaRPr lang="ms-MY" dirty="0"/>
                    </a:p>
                  </a:txBody>
                  <a:tcPr/>
                </a:tc>
              </a:tr>
              <a:tr h="370840">
                <a:tc>
                  <a:txBody>
                    <a:bodyPr/>
                    <a:lstStyle/>
                    <a:p>
                      <a:pPr algn="ctr"/>
                      <a:r>
                        <a:rPr lang="en-US" dirty="0" smtClean="0"/>
                        <a:t>60-80</a:t>
                      </a:r>
                      <a:endParaRPr lang="ms-MY" dirty="0"/>
                    </a:p>
                  </a:txBody>
                  <a:tcPr/>
                </a:tc>
                <a:tc>
                  <a:txBody>
                    <a:bodyPr/>
                    <a:lstStyle/>
                    <a:p>
                      <a:pPr algn="ctr"/>
                      <a:r>
                        <a:rPr lang="en-US" dirty="0" smtClean="0"/>
                        <a:t>25</a:t>
                      </a:r>
                      <a:endParaRPr lang="ms-MY" dirty="0"/>
                    </a:p>
                  </a:txBody>
                  <a:tcPr/>
                </a:tc>
              </a:tr>
              <a:tr h="370840">
                <a:tc>
                  <a:txBody>
                    <a:bodyPr/>
                    <a:lstStyle/>
                    <a:p>
                      <a:pPr algn="ctr"/>
                      <a:r>
                        <a:rPr lang="en-US" dirty="0" smtClean="0"/>
                        <a:t>80-100</a:t>
                      </a:r>
                      <a:endParaRPr lang="ms-MY" dirty="0"/>
                    </a:p>
                  </a:txBody>
                  <a:tcPr/>
                </a:tc>
                <a:tc>
                  <a:txBody>
                    <a:bodyPr/>
                    <a:lstStyle/>
                    <a:p>
                      <a:pPr algn="ctr"/>
                      <a:r>
                        <a:rPr lang="en-US" dirty="0" smtClean="0"/>
                        <a:t>30</a:t>
                      </a:r>
                      <a:endParaRPr lang="ms-MY" dirty="0"/>
                    </a:p>
                  </a:txBody>
                  <a:tcPr/>
                </a:tc>
              </a:tr>
              <a:tr h="370840">
                <a:tc>
                  <a:txBody>
                    <a:bodyPr/>
                    <a:lstStyle/>
                    <a:p>
                      <a:pPr algn="ctr"/>
                      <a:r>
                        <a:rPr lang="en-US" dirty="0" smtClean="0"/>
                        <a:t>100-120</a:t>
                      </a:r>
                      <a:endParaRPr lang="ms-MY" dirty="0"/>
                    </a:p>
                  </a:txBody>
                  <a:tcPr/>
                </a:tc>
                <a:tc>
                  <a:txBody>
                    <a:bodyPr/>
                    <a:lstStyle/>
                    <a:p>
                      <a:pPr algn="ctr"/>
                      <a:r>
                        <a:rPr lang="en-US" dirty="0" smtClean="0"/>
                        <a:t>40</a:t>
                      </a:r>
                      <a:endParaRPr lang="ms-MY" dirty="0"/>
                    </a:p>
                  </a:txBody>
                  <a:tcPr/>
                </a:tc>
              </a:tr>
              <a:tr h="370840">
                <a:tc>
                  <a:txBody>
                    <a:bodyPr/>
                    <a:lstStyle/>
                    <a:p>
                      <a:pPr algn="ctr"/>
                      <a:r>
                        <a:rPr lang="en-US" dirty="0" smtClean="0"/>
                        <a:t>120-140</a:t>
                      </a:r>
                      <a:endParaRPr lang="ms-MY" dirty="0"/>
                    </a:p>
                  </a:txBody>
                  <a:tcPr/>
                </a:tc>
                <a:tc>
                  <a:txBody>
                    <a:bodyPr/>
                    <a:lstStyle/>
                    <a:p>
                      <a:pPr algn="ctr"/>
                      <a:r>
                        <a:rPr lang="en-US" dirty="0" smtClean="0"/>
                        <a:t>50</a:t>
                      </a:r>
                      <a:endParaRPr lang="ms-MY" dirty="0"/>
                    </a:p>
                  </a:txBody>
                  <a:tcPr/>
                </a:tc>
              </a:tr>
              <a:tr h="370840">
                <a:tc>
                  <a:txBody>
                    <a:bodyPr/>
                    <a:lstStyle/>
                    <a:p>
                      <a:pPr algn="ctr"/>
                      <a:r>
                        <a:rPr lang="en-US" dirty="0" smtClean="0"/>
                        <a:t>140-200</a:t>
                      </a:r>
                      <a:endParaRPr lang="ms-MY" dirty="0"/>
                    </a:p>
                  </a:txBody>
                  <a:tcPr/>
                </a:tc>
                <a:tc>
                  <a:txBody>
                    <a:bodyPr/>
                    <a:lstStyle/>
                    <a:p>
                      <a:pPr algn="ctr"/>
                      <a:r>
                        <a:rPr lang="en-US" dirty="0" smtClean="0"/>
                        <a:t>65</a:t>
                      </a:r>
                      <a:endParaRPr lang="ms-MY" dirty="0"/>
                    </a:p>
                  </a:txBody>
                  <a:tcPr/>
                </a:tc>
              </a:tr>
              <a:tr h="370840">
                <a:tc>
                  <a:txBody>
                    <a:bodyPr/>
                    <a:lstStyle/>
                    <a:p>
                      <a:pPr algn="ctr"/>
                      <a:r>
                        <a:rPr lang="en-US" dirty="0" smtClean="0"/>
                        <a:t>200-300</a:t>
                      </a:r>
                      <a:endParaRPr lang="ms-MY" dirty="0"/>
                    </a:p>
                  </a:txBody>
                  <a:tcPr/>
                </a:tc>
                <a:tc>
                  <a:txBody>
                    <a:bodyPr/>
                    <a:lstStyle/>
                    <a:p>
                      <a:pPr algn="ctr"/>
                      <a:r>
                        <a:rPr lang="en-US" dirty="0" smtClean="0"/>
                        <a:t>75</a:t>
                      </a:r>
                      <a:endParaRPr lang="ms-MY" dirty="0"/>
                    </a:p>
                  </a:txBody>
                  <a:tcPr/>
                </a:tc>
              </a:tr>
            </a:tbl>
          </a:graphicData>
        </a:graphic>
      </p:graphicFrame>
      <p:sp>
        <p:nvSpPr>
          <p:cNvPr id="9" name="Rectangle 8"/>
          <p:cNvSpPr/>
          <p:nvPr/>
        </p:nvSpPr>
        <p:spPr>
          <a:xfrm>
            <a:off x="1" y="2212975"/>
            <a:ext cx="4523448" cy="2123658"/>
          </a:xfrm>
          <a:prstGeom prst="rect">
            <a:avLst/>
          </a:prstGeom>
        </p:spPr>
        <p:txBody>
          <a:bodyPr wrap="square">
            <a:spAutoFit/>
          </a:bodyPr>
          <a:lstStyle/>
          <a:p>
            <a:pPr marL="285750" indent="-285750" eaLnBrk="1" hangingPunct="1">
              <a:spcBef>
                <a:spcPct val="50000"/>
              </a:spcBef>
              <a:buFont typeface="Arial" pitchFamily="34" charset="0"/>
              <a:buChar char="•"/>
              <a:defRPr/>
            </a:pPr>
            <a:r>
              <a:rPr lang="en-GB" sz="2400" b="1" dirty="0" smtClean="0">
                <a:latin typeface="Aparajita" pitchFamily="34" charset="0"/>
                <a:cs typeface="Aparajita" pitchFamily="34" charset="0"/>
              </a:rPr>
              <a:t>Initial ||</a:t>
            </a:r>
            <a:r>
              <a:rPr lang="en-GB" sz="2400" b="1" dirty="0">
                <a:latin typeface="Aparajita" pitchFamily="34" charset="0"/>
                <a:cs typeface="Aparajita" pitchFamily="34" charset="0"/>
              </a:rPr>
              <a:t>v|| </a:t>
            </a:r>
            <a:r>
              <a:rPr lang="en-GB" sz="2400" b="1" dirty="0" smtClean="0">
                <a:latin typeface="Aparajita" pitchFamily="34" charset="0"/>
                <a:cs typeface="Aparajita" pitchFamily="34" charset="0"/>
              </a:rPr>
              <a:t>is generated randomly</a:t>
            </a:r>
            <a:endParaRPr lang="en-GB" sz="2400" b="1" i="1" dirty="0">
              <a:latin typeface="Aparajita" pitchFamily="34" charset="0"/>
              <a:cs typeface="Aparajita" pitchFamily="34" charset="0"/>
            </a:endParaRPr>
          </a:p>
          <a:p>
            <a:pPr marL="285750" indent="-285750" eaLnBrk="1" hangingPunct="1">
              <a:spcBef>
                <a:spcPct val="50000"/>
              </a:spcBef>
              <a:buFont typeface="Arial" pitchFamily="34" charset="0"/>
              <a:buChar char="•"/>
              <a:defRPr/>
            </a:pPr>
            <a:endParaRPr lang="en-GB" sz="2400" b="1" i="1" dirty="0">
              <a:latin typeface="Aparajita" pitchFamily="34" charset="0"/>
              <a:cs typeface="Aparajita" pitchFamily="34" charset="0"/>
            </a:endParaRPr>
          </a:p>
          <a:p>
            <a:pPr marL="285750" indent="-285750">
              <a:spcBef>
                <a:spcPct val="50000"/>
              </a:spcBef>
              <a:buFont typeface="Arial" pitchFamily="34" charset="0"/>
              <a:buChar char="•"/>
              <a:defRPr/>
            </a:pPr>
            <a:r>
              <a:rPr lang="en-GB" sz="2400" b="1" dirty="0">
                <a:latin typeface="Aparajita" pitchFamily="34" charset="0"/>
                <a:cs typeface="Aparajita" pitchFamily="34" charset="0"/>
              </a:rPr>
              <a:t>For ||v|| =2 the transpositions can be </a:t>
            </a:r>
          </a:p>
          <a:p>
            <a:pPr>
              <a:spcBef>
                <a:spcPct val="50000"/>
              </a:spcBef>
              <a:defRPr/>
            </a:pPr>
            <a:r>
              <a:rPr lang="en-GB" sz="2400" b="1" dirty="0">
                <a:latin typeface="Aparajita" pitchFamily="34" charset="0"/>
                <a:cs typeface="Aparajita" pitchFamily="34" charset="0"/>
              </a:rPr>
              <a:t>                    v</a:t>
            </a:r>
            <a:r>
              <a:rPr lang="en-GB" sz="2400" b="1" baseline="-25000" dirty="0">
                <a:latin typeface="Aparajita" pitchFamily="34" charset="0"/>
                <a:cs typeface="Aparajita" pitchFamily="34" charset="0"/>
              </a:rPr>
              <a:t>1</a:t>
            </a:r>
            <a:r>
              <a:rPr lang="en-GB" sz="2400" b="1" dirty="0">
                <a:latin typeface="Aparajita" pitchFamily="34" charset="0"/>
                <a:cs typeface="Aparajita" pitchFamily="34" charset="0"/>
              </a:rPr>
              <a:t> = ((1, 4),(2, 3)) </a:t>
            </a:r>
          </a:p>
        </p:txBody>
      </p:sp>
    </p:spTree>
    <p:extLst>
      <p:ext uri="{BB962C8B-B14F-4D97-AF65-F5344CB8AC3E}">
        <p14:creationId xmlns:p14="http://schemas.microsoft.com/office/powerpoint/2010/main" xmlns="" val="275700550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MY" b="1" dirty="0">
                <a:solidFill>
                  <a:schemeClr val="tx1"/>
                </a:solidFill>
                <a:cs typeface="Aparajita" pitchFamily="34" charset="0"/>
              </a:rPr>
              <a:t>PSO Parameters</a:t>
            </a:r>
            <a:endParaRPr lang="ms-MY" dirty="0">
              <a:solidFill>
                <a:schemeClr val="tx1"/>
              </a:solidFill>
              <a:cs typeface="Aparajita" pitchFamily="34" charset="0"/>
            </a:endParaRPr>
          </a:p>
        </p:txBody>
      </p:sp>
      <p:sp>
        <p:nvSpPr>
          <p:cNvPr id="5" name="Content Placeholder 4"/>
          <p:cNvSpPr>
            <a:spLocks noGrp="1"/>
          </p:cNvSpPr>
          <p:nvPr>
            <p:ph idx="1"/>
          </p:nvPr>
        </p:nvSpPr>
        <p:spPr>
          <a:xfrm>
            <a:off x="167151" y="1382713"/>
            <a:ext cx="8315325" cy="4060825"/>
          </a:xfrm>
        </p:spPr>
        <p:txBody>
          <a:bodyPr/>
          <a:lstStyle/>
          <a:p>
            <a:pPr marL="285750" indent="-285750">
              <a:spcBef>
                <a:spcPts val="0"/>
              </a:spcBef>
              <a:buFont typeface="Arial" pitchFamily="34" charset="0"/>
              <a:buChar char="•"/>
              <a:defRPr/>
            </a:pPr>
            <a:r>
              <a:rPr lang="ms-MY" sz="2400" dirty="0">
                <a:latin typeface="Aparajita" pitchFamily="34" charset="0"/>
                <a:cs typeface="Aparajita" pitchFamily="34" charset="0"/>
              </a:rPr>
              <a:t>Extensive experiments are conducted to find the optimal parameters.</a:t>
            </a:r>
          </a:p>
          <a:p>
            <a:pPr marL="285750" indent="-285750">
              <a:spcBef>
                <a:spcPts val="0"/>
              </a:spcBef>
              <a:buFont typeface="Arial" pitchFamily="34" charset="0"/>
              <a:buChar char="•"/>
              <a:defRPr/>
            </a:pPr>
            <a:endParaRPr lang="ms-MY" sz="2400" dirty="0" smtClean="0">
              <a:latin typeface="Aparajita" pitchFamily="34" charset="0"/>
              <a:cs typeface="Aparajita" pitchFamily="34" charset="0"/>
            </a:endParaRPr>
          </a:p>
          <a:p>
            <a:pPr marL="285750" indent="-285750">
              <a:spcBef>
                <a:spcPts val="0"/>
              </a:spcBef>
              <a:buFont typeface="Arial" pitchFamily="34" charset="0"/>
              <a:buChar char="•"/>
              <a:defRPr/>
            </a:pPr>
            <a:r>
              <a:rPr lang="ms-MY" sz="2400" dirty="0" smtClean="0">
                <a:latin typeface="Aparajita" pitchFamily="34" charset="0"/>
                <a:cs typeface="Aparajita" pitchFamily="34" charset="0"/>
              </a:rPr>
              <a:t>Sample </a:t>
            </a:r>
            <a:r>
              <a:rPr lang="ms-MY" sz="2400" dirty="0">
                <a:latin typeface="Aparajita" pitchFamily="34" charset="0"/>
                <a:cs typeface="Aparajita" pitchFamily="34" charset="0"/>
              </a:rPr>
              <a:t>data sets were used to find the best parameters</a:t>
            </a:r>
          </a:p>
          <a:p>
            <a:pPr marL="285750" indent="-285750">
              <a:spcBef>
                <a:spcPts val="0"/>
              </a:spcBef>
              <a:buFont typeface="Arial" pitchFamily="34" charset="0"/>
              <a:buChar char="•"/>
              <a:defRPr/>
            </a:pPr>
            <a:endParaRPr lang="en-MY" sz="2400" dirty="0">
              <a:latin typeface="Aparajita" pitchFamily="34" charset="0"/>
              <a:cs typeface="Aparajita" pitchFamily="34" charset="0"/>
            </a:endParaRPr>
          </a:p>
          <a:p>
            <a:pPr marL="285750" indent="-285750">
              <a:spcBef>
                <a:spcPts val="0"/>
              </a:spcBef>
              <a:buFont typeface="Arial" pitchFamily="34" charset="0"/>
              <a:buChar char="•"/>
              <a:defRPr/>
            </a:pPr>
            <a:r>
              <a:rPr lang="en-MY" sz="2400" dirty="0" smtClean="0">
                <a:latin typeface="Aparajita" pitchFamily="34" charset="0"/>
                <a:cs typeface="Aparajita" pitchFamily="34" charset="0"/>
              </a:rPr>
              <a:t>parameters tested:</a:t>
            </a:r>
            <a:endParaRPr lang="en-MY" sz="2400" dirty="0">
              <a:latin typeface="Aparajita" pitchFamily="34" charset="0"/>
              <a:cs typeface="Aparajita" pitchFamily="34" charset="0"/>
            </a:endParaRPr>
          </a:p>
          <a:p>
            <a:pPr marL="1657350" lvl="3">
              <a:buFont typeface="Arial" pitchFamily="34" charset="0"/>
              <a:buChar char="•"/>
              <a:defRPr/>
            </a:pPr>
            <a:r>
              <a:rPr lang="ms-MY" sz="2400" b="1" dirty="0">
                <a:latin typeface="Aparajita" pitchFamily="34" charset="0"/>
                <a:cs typeface="Aparajita" pitchFamily="34" charset="0"/>
              </a:rPr>
              <a:t>Number of iterations:</a:t>
            </a:r>
            <a:r>
              <a:rPr lang="en-MY" sz="2400" b="1" dirty="0">
                <a:latin typeface="Aparajita" pitchFamily="34" charset="0"/>
                <a:cs typeface="Aparajita" pitchFamily="34" charset="0"/>
              </a:rPr>
              <a:t> 10,15,25,30</a:t>
            </a:r>
          </a:p>
          <a:p>
            <a:pPr marL="1657350" lvl="3">
              <a:buFont typeface="Arial" pitchFamily="34" charset="0"/>
              <a:buChar char="•"/>
              <a:defRPr/>
            </a:pPr>
            <a:r>
              <a:rPr lang="ms-MY" sz="2400" b="1" dirty="0">
                <a:latin typeface="Aparajita" pitchFamily="34" charset="0"/>
                <a:cs typeface="Aparajita" pitchFamily="34" charset="0"/>
              </a:rPr>
              <a:t>Learning coefficients</a:t>
            </a:r>
            <a:r>
              <a:rPr lang="en-MY" sz="2400" b="1" dirty="0">
                <a:latin typeface="Aparajita" pitchFamily="34" charset="0"/>
                <a:cs typeface="Aparajita" pitchFamily="34" charset="0"/>
              </a:rPr>
              <a:t>: c1=1, 2, 3; c2=1, 2, 3 and c3= 1, 2, 3</a:t>
            </a:r>
            <a:endParaRPr lang="ms-MY" sz="2400" b="1" dirty="0">
              <a:latin typeface="Aparajita" pitchFamily="34" charset="0"/>
              <a:cs typeface="Aparajita" pitchFamily="34" charset="0"/>
            </a:endParaRPr>
          </a:p>
          <a:p>
            <a:pPr eaLnBrk="1" hangingPunct="1"/>
            <a:endParaRPr lang="en-MY" sz="2400" dirty="0" smtClean="0">
              <a:solidFill>
                <a:srgbClr val="FF0000"/>
              </a:solidFill>
            </a:endParaRPr>
          </a:p>
        </p:txBody>
      </p:sp>
      <p:sp>
        <p:nvSpPr>
          <p:cNvPr id="717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7178" name="Rectangle 3"/>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717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en-MY"/>
          </a:p>
        </p:txBody>
      </p:sp>
      <p:sp>
        <p:nvSpPr>
          <p:cNvPr id="7180"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7181" name="Rectangle 8"/>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Tree>
    <p:extLst>
      <p:ext uri="{BB962C8B-B14F-4D97-AF65-F5344CB8AC3E}">
        <p14:creationId xmlns:p14="http://schemas.microsoft.com/office/powerpoint/2010/main" xmlns="" val="93640810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 Analysis- </a:t>
            </a:r>
            <a:r>
              <a:rPr lang="en-US" b="1" dirty="0"/>
              <a:t>Stopping Condition</a:t>
            </a:r>
          </a:p>
        </p:txBody>
      </p:sp>
      <p:pic>
        <p:nvPicPr>
          <p:cNvPr id="6" name="Picture 8"/>
          <p:cNvPicPr>
            <a:picLocks noChangeAspect="1" noChangeArrowheads="1"/>
          </p:cNvPicPr>
          <p:nvPr/>
        </p:nvPicPr>
        <p:blipFill>
          <a:blip r:embed="rId2">
            <a:extLst>
              <a:ext uri="{BEBA8EAE-BF5A-486C-A8C5-ECC9F3942E4B}">
                <a14:imgProps xmlns:a14="http://schemas.microsoft.com/office/drawing/2010/main" xmlns="">
                  <a14:imgLayer r:embed="rId3">
                    <a14:imgEffect>
                      <a14:artisticPhotocopy/>
                    </a14:imgEffect>
                  </a14:imgLayer>
                </a14:imgProps>
              </a:ext>
              <a:ext uri="{28A0092B-C50C-407E-A947-70E740481C1C}">
                <a14:useLocalDpi xmlns:a14="http://schemas.microsoft.com/office/drawing/2010/main" xmlns="" val="0"/>
              </a:ext>
            </a:extLst>
          </a:blip>
          <a:srcRect/>
          <a:stretch>
            <a:fillRect/>
          </a:stretch>
        </p:blipFill>
        <p:spPr bwMode="auto">
          <a:xfrm>
            <a:off x="71438" y="1831975"/>
            <a:ext cx="4391025" cy="334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9"/>
          <p:cNvSpPr>
            <a:spLocks noChangeArrowheads="1"/>
          </p:cNvSpPr>
          <p:nvPr/>
        </p:nvSpPr>
        <p:spPr bwMode="auto">
          <a:xfrm>
            <a:off x="28575" y="5334000"/>
            <a:ext cx="4572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b="1"/>
              <a:t>Recursive allocation procedure </a:t>
            </a:r>
            <a:endParaRPr lang="en-US"/>
          </a:p>
        </p:txBody>
      </p:sp>
      <p:pic>
        <p:nvPicPr>
          <p:cNvPr id="8" name="Picture 10"/>
          <p:cNvPicPr>
            <a:picLocks noChangeAspect="1" noChangeArrowheads="1"/>
          </p:cNvPicPr>
          <p:nvPr/>
        </p:nvPicPr>
        <p:blipFill>
          <a:blip r:embed="rId4">
            <a:extLst>
              <a:ext uri="{BEBA8EAE-BF5A-486C-A8C5-ECC9F3942E4B}">
                <a14:imgProps xmlns:a14="http://schemas.microsoft.com/office/drawing/2010/main" xmlns="">
                  <a14:imgLayer r:embed="rId5">
                    <a14:imgEffect>
                      <a14:artisticPhotocopy/>
                    </a14:imgEffect>
                  </a14:imgLayer>
                </a14:imgProps>
              </a:ext>
              <a:ext uri="{28A0092B-C50C-407E-A947-70E740481C1C}">
                <a14:useLocalDpi xmlns:a14="http://schemas.microsoft.com/office/drawing/2010/main" xmlns="" val="0"/>
              </a:ext>
            </a:extLst>
          </a:blip>
          <a:srcRect/>
          <a:stretch>
            <a:fillRect/>
          </a:stretch>
        </p:blipFill>
        <p:spPr bwMode="auto">
          <a:xfrm>
            <a:off x="4876800" y="1831975"/>
            <a:ext cx="4084638" cy="334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11"/>
          <p:cNvSpPr>
            <a:spLocks noChangeArrowheads="1"/>
          </p:cNvSpPr>
          <p:nvPr/>
        </p:nvSpPr>
        <p:spPr bwMode="auto">
          <a:xfrm>
            <a:off x="5029200" y="5187950"/>
            <a:ext cx="31051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b="1"/>
              <a:t>Consecutive allocation procedure </a:t>
            </a:r>
            <a:endParaRPr lang="en-US"/>
          </a:p>
        </p:txBody>
      </p:sp>
    </p:spTree>
    <p:extLst>
      <p:ext uri="{BB962C8B-B14F-4D97-AF65-F5344CB8AC3E}">
        <p14:creationId xmlns:p14="http://schemas.microsoft.com/office/powerpoint/2010/main" xmlns="" val="36258624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Parameter Analysis- Acceleration Coefficients</a:t>
            </a:r>
          </a:p>
        </p:txBody>
      </p:sp>
      <p:sp>
        <p:nvSpPr>
          <p:cNvPr id="4" name="Date Placeholder 3"/>
          <p:cNvSpPr txBox="1">
            <a:spLocks/>
          </p:cNvSpPr>
          <p:nvPr/>
        </p:nvSpPr>
        <p:spPr>
          <a:xfrm>
            <a:off x="7345363" y="6542088"/>
            <a:ext cx="1196975" cy="1444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9pPr>
          </a:lstStyle>
          <a:p>
            <a:fld id="{0810F51F-1388-41EC-9A43-6D45107B0187}" type="datetime1">
              <a:rPr lang="en-US" sz="900" smtClean="0"/>
              <a:pPr/>
              <a:t>1/6/2022</a:t>
            </a:fld>
            <a:endParaRPr lang="en-US" sz="900" smtClean="0"/>
          </a:p>
        </p:txBody>
      </p:sp>
      <p:sp>
        <p:nvSpPr>
          <p:cNvPr id="5" name="Footer Placeholder 4"/>
          <p:cNvSpPr txBox="1">
            <a:spLocks/>
          </p:cNvSpPr>
          <p:nvPr/>
        </p:nvSpPr>
        <p:spPr>
          <a:xfrm>
            <a:off x="2700338" y="6542088"/>
            <a:ext cx="4537075" cy="1444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9pPr>
          </a:lstStyle>
          <a:p>
            <a:r>
              <a:rPr lang="en-US" sz="900" smtClean="0"/>
              <a:t>Presentation title</a:t>
            </a:r>
          </a:p>
        </p:txBody>
      </p:sp>
      <p:pic>
        <p:nvPicPr>
          <p:cNvPr id="7" name="Picture 7"/>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artisticPhotocopy trans="0"/>
                    </a14:imgEffect>
                  </a14:imgLayer>
                </a14:imgProps>
              </a:ext>
              <a:ext uri="{28A0092B-C50C-407E-A947-70E740481C1C}">
                <a14:useLocalDpi xmlns:a14="http://schemas.microsoft.com/office/drawing/2010/main" xmlns="" val="0"/>
              </a:ext>
            </a:extLst>
          </a:blip>
          <a:srcRect/>
          <a:stretch>
            <a:fillRect/>
          </a:stretch>
        </p:blipFill>
        <p:spPr bwMode="auto">
          <a:xfrm>
            <a:off x="4361607" y="1743074"/>
            <a:ext cx="4096593" cy="2628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8"/>
          <p:cNvPicPr>
            <a:picLocks noChangeAspect="1" noChangeArrowheads="1"/>
          </p:cNvPicPr>
          <p:nvPr/>
        </p:nvPicPr>
        <p:blipFill>
          <a:blip r:embed="rId5">
            <a:extLst>
              <a:ext uri="{BEBA8EAE-BF5A-486C-A8C5-ECC9F3942E4B}">
                <a14:imgProps xmlns:a14="http://schemas.microsoft.com/office/drawing/2010/main" xmlns="">
                  <a14:imgLayer r:embed="rId6">
                    <a14:imgEffect>
                      <a14:artisticPhotocopy/>
                    </a14:imgEffect>
                  </a14:imgLayer>
                </a14:imgProps>
              </a:ext>
              <a:ext uri="{28A0092B-C50C-407E-A947-70E740481C1C}">
                <a14:useLocalDpi xmlns:a14="http://schemas.microsoft.com/office/drawing/2010/main" xmlns="" val="0"/>
              </a:ext>
            </a:extLst>
          </a:blip>
          <a:srcRect/>
          <a:stretch>
            <a:fillRect/>
          </a:stretch>
        </p:blipFill>
        <p:spPr bwMode="auto">
          <a:xfrm>
            <a:off x="0" y="1764835"/>
            <a:ext cx="4342608" cy="2606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9"/>
          <p:cNvSpPr txBox="1">
            <a:spLocks noChangeArrowheads="1"/>
          </p:cNvSpPr>
          <p:nvPr/>
        </p:nvSpPr>
        <p:spPr bwMode="auto">
          <a:xfrm>
            <a:off x="5067299" y="1408906"/>
            <a:ext cx="299236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b="1" dirty="0"/>
              <a:t>Recursive Allocation Procedure</a:t>
            </a:r>
          </a:p>
        </p:txBody>
      </p:sp>
      <p:sp>
        <p:nvSpPr>
          <p:cNvPr id="10" name="TextBox 10"/>
          <p:cNvSpPr txBox="1">
            <a:spLocks noChangeArrowheads="1"/>
          </p:cNvSpPr>
          <p:nvPr/>
        </p:nvSpPr>
        <p:spPr bwMode="auto">
          <a:xfrm>
            <a:off x="457200" y="1382713"/>
            <a:ext cx="326513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b="1" dirty="0"/>
              <a:t>Consecutive Allocation Procedure</a:t>
            </a:r>
          </a:p>
        </p:txBody>
      </p:sp>
      <p:graphicFrame>
        <p:nvGraphicFramePr>
          <p:cNvPr id="13" name="Object 12"/>
          <p:cNvGraphicFramePr>
            <a:graphicFrameLocks noChangeAspect="1"/>
          </p:cNvGraphicFramePr>
          <p:nvPr>
            <p:extLst>
              <p:ext uri="{D42A27DB-BD31-4B8C-83A1-F6EECF244321}">
                <p14:modId xmlns:p14="http://schemas.microsoft.com/office/powerpoint/2010/main" xmlns="" val="2268027716"/>
              </p:ext>
            </p:extLst>
          </p:nvPr>
        </p:nvGraphicFramePr>
        <p:xfrm>
          <a:off x="2747913" y="4753199"/>
          <a:ext cx="3227387" cy="1442520"/>
        </p:xfrm>
        <a:graphic>
          <a:graphicData uri="http://schemas.openxmlformats.org/presentationml/2006/ole">
            <p:oleObj spid="_x0000_s4126" name="Document" r:id="rId7" imgW="3174739" imgH="1613843" progId="Word.Document.12">
              <p:embed/>
            </p:oleObj>
          </a:graphicData>
        </a:graphic>
      </p:graphicFrame>
    </p:spTree>
    <p:extLst>
      <p:ext uri="{BB962C8B-B14F-4D97-AF65-F5344CB8AC3E}">
        <p14:creationId xmlns:p14="http://schemas.microsoft.com/office/powerpoint/2010/main" xmlns="" val="743609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tx1"/>
                </a:solidFill>
              </a:rPr>
              <a:t>Introduction</a:t>
            </a:r>
            <a:endParaRPr lang="en-US" dirty="0"/>
          </a:p>
        </p:txBody>
      </p:sp>
      <p:sp>
        <p:nvSpPr>
          <p:cNvPr id="3" name="Content Placeholder 2"/>
          <p:cNvSpPr>
            <a:spLocks noGrp="1"/>
          </p:cNvSpPr>
          <p:nvPr>
            <p:ph idx="1"/>
          </p:nvPr>
        </p:nvSpPr>
        <p:spPr>
          <a:xfrm>
            <a:off x="128187" y="1546789"/>
            <a:ext cx="8699619" cy="4166624"/>
          </a:xfrm>
        </p:spPr>
        <p:txBody>
          <a:bodyPr/>
          <a:lstStyle/>
          <a:p>
            <a:pPr marL="285750" indent="-285750">
              <a:lnSpc>
                <a:spcPts val="2600"/>
              </a:lnSpc>
              <a:buSzPct val="120000"/>
              <a:buFont typeface="Arial" pitchFamily="34" charset="0"/>
              <a:buChar char="•"/>
              <a:tabLst>
                <a:tab pos="177800" algn="l"/>
                <a:tab pos="6172200" algn="l"/>
              </a:tabLst>
            </a:pPr>
            <a:r>
              <a:rPr lang="en-US" sz="2000" dirty="0">
                <a:solidFill>
                  <a:schemeClr val="tx1"/>
                </a:solidFill>
                <a:latin typeface="Times New Roman" pitchFamily="18" charset="0"/>
                <a:cs typeface="Times New Roman" pitchFamily="18" charset="0"/>
              </a:rPr>
              <a:t>Assembly Line – first developed by Ford Motor Company in 1900s.</a:t>
            </a:r>
          </a:p>
          <a:p>
            <a:pPr marL="285750" indent="-285750">
              <a:lnSpc>
                <a:spcPts val="2600"/>
              </a:lnSpc>
              <a:buSzPct val="120000"/>
              <a:buFont typeface="Arial" pitchFamily="34" charset="0"/>
              <a:buChar char="•"/>
              <a:tabLst>
                <a:tab pos="177800" algn="l"/>
                <a:tab pos="6172200" algn="l"/>
              </a:tabLst>
            </a:pPr>
            <a:r>
              <a:rPr lang="en-US" sz="2000" dirty="0">
                <a:solidFill>
                  <a:schemeClr val="tx1"/>
                </a:solidFill>
                <a:latin typeface="Times New Roman" pitchFamily="18" charset="0"/>
                <a:cs typeface="Times New Roman" pitchFamily="18" charset="0"/>
              </a:rPr>
              <a:t>Ford installed the first moving assembly line.</a:t>
            </a:r>
          </a:p>
          <a:p>
            <a:pPr marL="285750" indent="-285750">
              <a:lnSpc>
                <a:spcPts val="2600"/>
              </a:lnSpc>
              <a:buSzPct val="120000"/>
              <a:buFont typeface="Arial" pitchFamily="34" charset="0"/>
              <a:buChar char="•"/>
              <a:tabLst>
                <a:tab pos="177800" algn="l"/>
                <a:tab pos="6172200" algn="l"/>
              </a:tabLst>
            </a:pPr>
            <a:r>
              <a:rPr lang="en-US" sz="2000" dirty="0">
                <a:solidFill>
                  <a:schemeClr val="tx1"/>
                </a:solidFill>
                <a:latin typeface="Times New Roman" pitchFamily="18" charset="0"/>
                <a:cs typeface="Times New Roman" pitchFamily="18" charset="0"/>
              </a:rPr>
              <a:t>His innovation reduced the time it took to assemble a chassis from more than 12 hours to two hours and 30 minutes.</a:t>
            </a:r>
          </a:p>
          <a:p>
            <a:pPr marL="285750" indent="-285750">
              <a:lnSpc>
                <a:spcPts val="2600"/>
              </a:lnSpc>
              <a:buFont typeface="Arial" pitchFamily="34" charset="0"/>
              <a:buChar char="•"/>
              <a:tabLst>
                <a:tab pos="177800" algn="l"/>
                <a:tab pos="6172200" algn="l"/>
              </a:tabLst>
            </a:pPr>
            <a:endParaRPr lang="en-US" sz="2000" dirty="0">
              <a:solidFill>
                <a:schemeClr val="tx1"/>
              </a:solidFill>
              <a:latin typeface="Times New Roman" pitchFamily="18" charset="0"/>
              <a:cs typeface="Times New Roman" pitchFamily="18" charset="0"/>
            </a:endParaRPr>
          </a:p>
          <a:p>
            <a:pPr marL="285750" indent="-285750">
              <a:lnSpc>
                <a:spcPts val="2600"/>
              </a:lnSpc>
              <a:buFont typeface="Arial" pitchFamily="34" charset="0"/>
              <a:buChar char="•"/>
              <a:tabLst>
                <a:tab pos="177800" algn="l"/>
                <a:tab pos="6172200" algn="l"/>
              </a:tabLst>
            </a:pPr>
            <a:r>
              <a:rPr lang="en-US" sz="2000" dirty="0">
                <a:solidFill>
                  <a:srgbClr val="FF0000"/>
                </a:solidFill>
                <a:latin typeface="Times New Roman" pitchFamily="18" charset="0"/>
                <a:cs typeface="Times New Roman" pitchFamily="18" charset="0"/>
              </a:rPr>
              <a:t>What is meant by Balancing?</a:t>
            </a:r>
          </a:p>
          <a:p>
            <a:pPr marL="750888" lvl="1">
              <a:lnSpc>
                <a:spcPts val="2600"/>
              </a:lnSpc>
              <a:buFont typeface="Arial" pitchFamily="34" charset="0"/>
              <a:buChar char="•"/>
              <a:tabLst>
                <a:tab pos="177800" algn="l"/>
                <a:tab pos="6172200" algn="l"/>
              </a:tabLst>
            </a:pPr>
            <a:r>
              <a:rPr lang="en-US" sz="1800" b="1" dirty="0">
                <a:latin typeface="Times New Roman" pitchFamily="18" charset="0"/>
                <a:cs typeface="Times New Roman" pitchFamily="18" charset="0"/>
              </a:rPr>
              <a:t>The process of equalizing the amount of work at each workstation on an assembly line. </a:t>
            </a:r>
          </a:p>
          <a:p>
            <a:pPr marL="750888" lvl="1">
              <a:lnSpc>
                <a:spcPts val="2600"/>
              </a:lnSpc>
              <a:buFont typeface="Arial" pitchFamily="34" charset="0"/>
              <a:buChar char="•"/>
              <a:tabLst>
                <a:tab pos="177800" algn="l"/>
                <a:tab pos="6172200" algn="l"/>
              </a:tabLst>
            </a:pPr>
            <a:r>
              <a:rPr lang="en-US" sz="1800" b="1" dirty="0">
                <a:latin typeface="Times New Roman" pitchFamily="18" charset="0"/>
                <a:cs typeface="Times New Roman" pitchFamily="18" charset="0"/>
              </a:rPr>
              <a:t>To work effectively, with no work pile-ups between stations, the line must be </a:t>
            </a:r>
            <a:r>
              <a:rPr lang="en-US" sz="1800" b="1" i="1" dirty="0">
                <a:latin typeface="Times New Roman" pitchFamily="18" charset="0"/>
                <a:cs typeface="Times New Roman" pitchFamily="18" charset="0"/>
              </a:rPr>
              <a:t>balanced</a:t>
            </a:r>
            <a:r>
              <a:rPr lang="en-US" sz="1800" dirty="0">
                <a:latin typeface="Times New Roman" pitchFamily="18" charset="0"/>
                <a:cs typeface="Times New Roman" pitchFamily="18" charset="0"/>
              </a:rPr>
              <a:t>.</a:t>
            </a:r>
            <a:endParaRPr lang="en-US" sz="18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3883532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Parameter Analysis- Population Size</a:t>
            </a:r>
          </a:p>
        </p:txBody>
      </p:sp>
      <p:pic>
        <p:nvPicPr>
          <p:cNvPr id="6" name="Picture 6"/>
          <p:cNvPicPr>
            <a:picLocks noChangeAspect="1" noChangeArrowheads="1"/>
          </p:cNvPicPr>
          <p:nvPr/>
        </p:nvPicPr>
        <p:blipFill>
          <a:blip r:embed="rId2">
            <a:extLst>
              <a:ext uri="{BEBA8EAE-BF5A-486C-A8C5-ECC9F3942E4B}">
                <a14:imgProps xmlns:a14="http://schemas.microsoft.com/office/drawing/2010/main" xmlns="">
                  <a14:imgLayer r:embed="rId3">
                    <a14:imgEffect>
                      <a14:artisticPhotocopy/>
                    </a14:imgEffect>
                  </a14:imgLayer>
                </a14:imgProps>
              </a:ext>
              <a:ext uri="{28A0092B-C50C-407E-A947-70E740481C1C}">
                <a14:useLocalDpi xmlns:a14="http://schemas.microsoft.com/office/drawing/2010/main" xmlns="" val="0"/>
              </a:ext>
            </a:extLst>
          </a:blip>
          <a:srcRect/>
          <a:stretch>
            <a:fillRect/>
          </a:stretch>
        </p:blipFill>
        <p:spPr bwMode="auto">
          <a:xfrm>
            <a:off x="4500520" y="1382713"/>
            <a:ext cx="3923288" cy="22220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BEBA8EAE-BF5A-486C-A8C5-ECC9F3942E4B}">
                <a14:imgProps xmlns:a14="http://schemas.microsoft.com/office/drawing/2010/main" xmlns="">
                  <a14:imgLayer r:embed="rId5">
                    <a14:imgEffect>
                      <a14:artisticPhotocopy/>
                    </a14:imgEffect>
                  </a14:imgLayer>
                </a14:imgProps>
              </a:ext>
              <a:ext uri="{28A0092B-C50C-407E-A947-70E740481C1C}">
                <a14:useLocalDpi xmlns:a14="http://schemas.microsoft.com/office/drawing/2010/main" xmlns="" val="0"/>
              </a:ext>
            </a:extLst>
          </a:blip>
          <a:srcRect/>
          <a:stretch>
            <a:fillRect/>
          </a:stretch>
        </p:blipFill>
        <p:spPr bwMode="auto">
          <a:xfrm>
            <a:off x="4529674" y="3732289"/>
            <a:ext cx="3894134" cy="22055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8"/>
          <p:cNvSpPr txBox="1">
            <a:spLocks noChangeArrowheads="1"/>
          </p:cNvSpPr>
          <p:nvPr/>
        </p:nvSpPr>
        <p:spPr bwMode="auto">
          <a:xfrm>
            <a:off x="946768" y="2339732"/>
            <a:ext cx="305878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b="1" dirty="0"/>
              <a:t>Recursive Allocation Procedure</a:t>
            </a:r>
          </a:p>
        </p:txBody>
      </p:sp>
      <p:sp>
        <p:nvSpPr>
          <p:cNvPr id="9" name="TextBox 9"/>
          <p:cNvSpPr txBox="1">
            <a:spLocks noChangeArrowheads="1"/>
          </p:cNvSpPr>
          <p:nvPr/>
        </p:nvSpPr>
        <p:spPr bwMode="auto">
          <a:xfrm>
            <a:off x="794368" y="4929188"/>
            <a:ext cx="326783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b="1" dirty="0"/>
              <a:t>Consecutive Allocation Procedure</a:t>
            </a:r>
          </a:p>
        </p:txBody>
      </p:sp>
    </p:spTree>
    <p:extLst>
      <p:ext uri="{BB962C8B-B14F-4D97-AF65-F5344CB8AC3E}">
        <p14:creationId xmlns:p14="http://schemas.microsoft.com/office/powerpoint/2010/main" xmlns="" val="3339408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Datasets</a:t>
            </a:r>
            <a:endParaRPr lang="en-US" b="1" dirty="0"/>
          </a:p>
        </p:txBody>
      </p:sp>
      <p:sp>
        <p:nvSpPr>
          <p:cNvPr id="3" name="Content Placeholder 2"/>
          <p:cNvSpPr>
            <a:spLocks noGrp="1"/>
          </p:cNvSpPr>
          <p:nvPr>
            <p:ph idx="1"/>
          </p:nvPr>
        </p:nvSpPr>
        <p:spPr>
          <a:xfrm>
            <a:off x="382588" y="1480533"/>
            <a:ext cx="7607300" cy="3868738"/>
          </a:xfrm>
        </p:spPr>
        <p:txBody>
          <a:bodyPr/>
          <a:lstStyle/>
          <a:p>
            <a:pPr eaLnBrk="1" hangingPunct="1">
              <a:spcBef>
                <a:spcPct val="50000"/>
              </a:spcBef>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http</a:t>
            </a:r>
            <a:r>
              <a:rPr lang="en-US" altLang="en-US" dirty="0">
                <a:latin typeface="Times New Roman" panose="02020603050405020304" pitchFamily="18" charset="0"/>
                <a:cs typeface="Times New Roman" panose="02020603050405020304" pitchFamily="18" charset="0"/>
              </a:rPr>
              <a:t>://www.assembly-line-balancin.de/ </a:t>
            </a:r>
          </a:p>
          <a:p>
            <a:pPr eaLnBrk="1" hangingPunct="1">
              <a:spcBef>
                <a:spcPct val="50000"/>
              </a:spcBef>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Problem </a:t>
            </a:r>
            <a:r>
              <a:rPr lang="en-US" altLang="en-US" dirty="0">
                <a:latin typeface="Times New Roman" panose="02020603050405020304" pitchFamily="18" charset="0"/>
                <a:cs typeface="Times New Roman" panose="02020603050405020304" pitchFamily="18" charset="0"/>
              </a:rPr>
              <a:t>size ranges from 25 tasks to 297 tasks.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492952416"/>
              </p:ext>
            </p:extLst>
          </p:nvPr>
        </p:nvGraphicFramePr>
        <p:xfrm>
          <a:off x="858430" y="3107160"/>
          <a:ext cx="6230193" cy="2971800"/>
        </p:xfrm>
        <a:graphic>
          <a:graphicData uri="http://schemas.openxmlformats.org/drawingml/2006/table">
            <a:tbl>
              <a:tblPr firstRow="1" firstCol="1" bandRow="1"/>
              <a:tblGrid>
                <a:gridCol w="960389"/>
                <a:gridCol w="2213478"/>
                <a:gridCol w="3056326"/>
              </a:tblGrid>
              <a:tr h="262255">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Problem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Reference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F8F05"/>
                    </a:solidFill>
                  </a:tcPr>
                </a:tc>
              </a:tr>
              <a:tr h="262255">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Randomly Generated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(Rosenberg and Ziegler, 1992)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r>
              <a:tr h="466090">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Assembly of an auto engineer cradle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(Gunther et al., 1983)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r>
              <a:tr h="262255">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Assembly of Hot Tank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(Hahn, 1972)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r>
              <a:tr h="262255">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Electronic Industry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(Tonge, 1960)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r>
              <a:tr h="262255">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Assembly of Refrigerator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(Lutz, 1974)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r>
              <a:tr h="262255">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Mixed Assembly 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(Arcus, 1965)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r>
              <a:tr h="466090">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148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Assembly of small Utility Vehicles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(Bartholdi, 1993)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r>
              <a:tr h="262255">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297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Assembly of an Engine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(Scholl, 1999)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r>
            </a:tbl>
          </a:graphicData>
        </a:graphic>
      </p:graphicFrame>
    </p:spTree>
    <p:extLst>
      <p:ext uri="{BB962C8B-B14F-4D97-AF65-F5344CB8AC3E}">
        <p14:creationId xmlns:p14="http://schemas.microsoft.com/office/powerpoint/2010/main" xmlns="" val="41202302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Evaluation – Straight Line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509973399"/>
              </p:ext>
            </p:extLst>
          </p:nvPr>
        </p:nvGraphicFramePr>
        <p:xfrm>
          <a:off x="382587" y="1505125"/>
          <a:ext cx="7863197" cy="4456588"/>
        </p:xfrm>
        <a:graphic>
          <a:graphicData uri="http://schemas.openxmlformats.org/drawingml/2006/table">
            <a:tbl>
              <a:tblPr firstRow="1" firstCol="1" bandRow="1" bandCol="1"/>
              <a:tblGrid>
                <a:gridCol w="485383"/>
                <a:gridCol w="412575"/>
                <a:gridCol w="485383"/>
                <a:gridCol w="630997"/>
                <a:gridCol w="788747"/>
                <a:gridCol w="788747"/>
                <a:gridCol w="473248"/>
                <a:gridCol w="703805"/>
                <a:gridCol w="618862"/>
                <a:gridCol w="825150"/>
                <a:gridCol w="825150"/>
                <a:gridCol w="825150"/>
              </a:tblGrid>
              <a:tr h="229147">
                <a:tc rowSpan="2">
                  <a: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Problem 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489" marR="8489" marT="8489"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rowSpan="2">
                  <a:txBody>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Problem Dataset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489" marR="8489" marT="8489"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gridSpan="4">
                  <a:txBody>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Cycle 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489" marR="8489" marT="8489"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Problem 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489" marR="8489" marT="8489"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rowSpan="2">
                  <a:txBody>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Problem Dataset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489" marR="8489" marT="8489"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gridSpan="2">
                  <a:txBody>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Cycle 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489" marR="8489" marT="8489"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hMerge="1">
                  <a:txBody>
                    <a:bodyPr/>
                    <a:lstStyle/>
                    <a:p>
                      <a:endParaRPr lang="en-US"/>
                    </a:p>
                  </a:txBody>
                  <a:tcPr/>
                </a:tc>
                <a:tc>
                  <a:txBody>
                    <a:bodyPr/>
                    <a:lstStyle/>
                    <a:p>
                      <a:pPr>
                        <a:lnSpc>
                          <a:spcPct val="107000"/>
                        </a:lnSpc>
                      </a:pPr>
                      <a:endParaRPr lang="en-US" sz="1200">
                        <a:effectLst/>
                        <a:latin typeface="Calibri" panose="020F0502020204030204" pitchFamily="34" charset="0"/>
                      </a:endParaRPr>
                    </a:p>
                  </a:txBody>
                  <a:tcPr marL="8489" marR="8489" marT="8489" marB="0" anchor="ctr">
                    <a:lnL>
                      <a:noFill/>
                    </a:lnL>
                    <a:lnR>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pPr>
                      <a:endParaRPr lang="en-US" sz="1200">
                        <a:effectLst/>
                        <a:latin typeface="Calibri" panose="020F0502020204030204" pitchFamily="34" charset="0"/>
                      </a:endParaRPr>
                    </a:p>
                  </a:txBody>
                  <a:tcPr marL="8489" marR="8489" marT="8489" marB="0" anchor="ctr">
                    <a:lnL>
                      <a:noFill/>
                    </a:lnL>
                    <a:lnR>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r>
              <a:tr h="844497">
                <a:tc vMerge="1">
                  <a:txBody>
                    <a:bodyPr/>
                    <a:lstStyle/>
                    <a:p>
                      <a:endParaRPr lang="en-US"/>
                    </a:p>
                  </a:txBody>
                  <a:tcPr/>
                </a:tc>
                <a:tc vMerge="1">
                  <a:txBody>
                    <a:bodyPr/>
                    <a:lstStyle/>
                    <a:p>
                      <a:endParaRPr lang="en-US"/>
                    </a:p>
                  </a:txBody>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HGA</a:t>
                      </a:r>
                    </a:p>
                  </a:txBody>
                  <a:tcPr marL="8489" marR="8489" marT="8489"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Cplex*</a:t>
                      </a:r>
                    </a:p>
                  </a:txBody>
                  <a:tcPr marL="8489" marR="8489" marT="8489"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0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PSO</a:t>
                      </a:r>
                    </a:p>
                    <a:p>
                      <a:pPr>
                        <a:lnSpc>
                          <a:spcPct val="100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Recursive </a:t>
                      </a:r>
                    </a:p>
                  </a:txBody>
                  <a:tcPr marL="8489" marR="8489" marT="8489"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PSO</a:t>
                      </a:r>
                    </a:p>
                    <a:p>
                      <a:pP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Consecutive</a:t>
                      </a:r>
                    </a:p>
                  </a:txBody>
                  <a:tcPr marL="8489" marR="8489" marT="8489"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HGA</a:t>
                      </a:r>
                    </a:p>
                  </a:txBody>
                  <a:tcPr marL="8489" marR="8489" marT="8489"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Cplex*</a:t>
                      </a:r>
                    </a:p>
                  </a:txBody>
                  <a:tcPr marL="8489" marR="8489" marT="8489"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PSO</a:t>
                      </a:r>
                    </a:p>
                    <a:p>
                      <a:pP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Recursive </a:t>
                      </a:r>
                    </a:p>
                  </a:txBody>
                  <a:tcPr marL="8489" marR="8489" marT="8489"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PSO</a:t>
                      </a:r>
                    </a:p>
                    <a:p>
                      <a:pP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Consecutive</a:t>
                      </a:r>
                    </a:p>
                  </a:txBody>
                  <a:tcPr marL="8489" marR="8489" marT="8489"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25-3</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503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503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503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503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17</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89-8</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494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479</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463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25-4</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327</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292</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327</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327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18</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89-12</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370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345</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355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25-6</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213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208</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19</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89-16</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236</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234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25-9</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123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109</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114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89-21</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205</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201</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176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35-4</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449</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341</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347</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344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21</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111-9</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557</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551</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526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6</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35-5</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344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329</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338</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336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22</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111-13</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319</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316</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316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7</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35-7</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222</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201</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219</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23</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111-17</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257</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257</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8</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35-12</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106</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115</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105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24</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111-22</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192</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190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185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9</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53-5</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554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449</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538</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454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25</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148-10</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600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593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603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10</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53-7</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320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283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301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26</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148-14</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427</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426</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420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53-10</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230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221</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228</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27</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148-21</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299</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277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12</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53-14</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162</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142</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146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28</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148-29</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202</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190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13</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70-7</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449</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394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448</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431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29</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297-19</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646</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767</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608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14</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70-10</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272</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245</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266</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297-29</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430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451</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397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70-14</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204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31</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297-38</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344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350</a:t>
                      </a: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tcPr>
                </a:tc>
              </a:tr>
              <a:tr h="211434">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16</a:t>
                      </a:r>
                    </a:p>
                  </a:txBody>
                  <a:tcPr marL="8489" marR="8489"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70-19</a:t>
                      </a:r>
                    </a:p>
                  </a:txBody>
                  <a:tcPr marL="8489" marR="8489"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154</a:t>
                      </a:r>
                    </a:p>
                  </a:txBody>
                  <a:tcPr marL="61121" marR="61121"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153</a:t>
                      </a:r>
                    </a:p>
                  </a:txBody>
                  <a:tcPr marL="61121" marR="61121"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147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32</a:t>
                      </a:r>
                    </a:p>
                  </a:txBody>
                  <a:tcPr marL="8489" marR="8489"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297-50</a:t>
                      </a:r>
                    </a:p>
                  </a:txBody>
                  <a:tcPr marL="8489" marR="8489"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256</a:t>
                      </a:r>
                    </a:p>
                  </a:txBody>
                  <a:tcPr marL="61121" marR="61121"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N/A</a:t>
                      </a:r>
                    </a:p>
                  </a:txBody>
                  <a:tcPr marL="8489" marR="8489"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257</a:t>
                      </a:r>
                    </a:p>
                  </a:txBody>
                  <a:tcPr marL="61121" marR="61121"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245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121" marR="61121" marT="8489"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516318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Content Placeholder 2"/>
          <p:cNvSpPr>
            <a:spLocks noGrp="1"/>
          </p:cNvSpPr>
          <p:nvPr>
            <p:ph idx="1"/>
          </p:nvPr>
        </p:nvSpPr>
        <p:spPr>
          <a:xfrm>
            <a:off x="267711" y="1487909"/>
            <a:ext cx="7607300" cy="3868738"/>
          </a:xfrm>
        </p:spPr>
        <p:txBody>
          <a:bodyPr/>
          <a:lstStyle/>
          <a:p>
            <a:pPr>
              <a:spcBef>
                <a:spcPts val="1200"/>
              </a:spcBef>
            </a:pPr>
            <a:r>
              <a:rPr lang="en-US" sz="2400" dirty="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ecursive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Consecutive approaches converged </a:t>
            </a:r>
            <a:r>
              <a:rPr lang="en-US" sz="2400" dirty="0">
                <a:latin typeface="Times New Roman" panose="02020603050405020304" pitchFamily="18" charset="0"/>
                <a:cs typeface="Times New Roman" panose="02020603050405020304" pitchFamily="18" charset="0"/>
              </a:rPr>
              <a:t>to same </a:t>
            </a:r>
            <a:r>
              <a:rPr lang="en-US" sz="2400" dirty="0" smtClean="0">
                <a:latin typeface="Times New Roman" panose="02020603050405020304" pitchFamily="18" charset="0"/>
                <a:cs typeface="Times New Roman" panose="02020603050405020304" pitchFamily="18" charset="0"/>
              </a:rPr>
              <a:t>solution </a:t>
            </a:r>
            <a:r>
              <a:rPr lang="en-US" sz="2400" dirty="0">
                <a:latin typeface="Times New Roman" panose="02020603050405020304" pitchFamily="18" charset="0"/>
                <a:cs typeface="Times New Roman" panose="02020603050405020304" pitchFamily="18" charset="0"/>
              </a:rPr>
              <a:t>for the first four problems.</a:t>
            </a:r>
          </a:p>
          <a:p>
            <a:pPr>
              <a:spcBef>
                <a:spcPts val="1200"/>
              </a:spcBef>
            </a:pPr>
            <a:r>
              <a:rPr lang="en-US" sz="2400" dirty="0" smtClean="0">
                <a:latin typeface="Times New Roman" panose="02020603050405020304" pitchFamily="18" charset="0"/>
                <a:cs typeface="Times New Roman" panose="02020603050405020304" pitchFamily="18" charset="0"/>
              </a:rPr>
              <a:t>Recursive </a:t>
            </a:r>
            <a:r>
              <a:rPr lang="en-US" sz="2400" dirty="0">
                <a:latin typeface="Times New Roman" panose="02020603050405020304" pitchFamily="18" charset="0"/>
                <a:cs typeface="Times New Roman" panose="02020603050405020304" pitchFamily="18" charset="0"/>
              </a:rPr>
              <a:t>procedure could not obtain better results for large </a:t>
            </a:r>
            <a:r>
              <a:rPr lang="en-US" sz="2400" dirty="0" smtClean="0">
                <a:latin typeface="Times New Roman" panose="02020603050405020304" pitchFamily="18" charset="0"/>
                <a:cs typeface="Times New Roman" panose="02020603050405020304" pitchFamily="18" charset="0"/>
              </a:rPr>
              <a:t>size  </a:t>
            </a:r>
            <a:r>
              <a:rPr lang="en-US" sz="2400" dirty="0">
                <a:latin typeface="Times New Roman" panose="02020603050405020304" pitchFamily="18" charset="0"/>
                <a:cs typeface="Times New Roman" panose="02020603050405020304" pitchFamily="18" charset="0"/>
              </a:rPr>
              <a:t>problem (297 task problems</a:t>
            </a:r>
            <a:r>
              <a:rPr lang="en-US" sz="2400" dirty="0" smtClean="0">
                <a:latin typeface="Times New Roman" panose="02020603050405020304" pitchFamily="18" charset="0"/>
                <a:cs typeface="Times New Roman" panose="02020603050405020304" pitchFamily="18" charset="0"/>
              </a:rPr>
              <a:t>).</a:t>
            </a:r>
          </a:p>
          <a:p>
            <a:pPr>
              <a:spcBef>
                <a:spcPts val="1200"/>
              </a:spcBef>
            </a:pPr>
            <a:r>
              <a:rPr lang="en-US" sz="2400" dirty="0" smtClean="0">
                <a:latin typeface="Times New Roman" panose="02020603050405020304" pitchFamily="18" charset="0"/>
                <a:cs typeface="Times New Roman" panose="02020603050405020304" pitchFamily="18" charset="0"/>
              </a:rPr>
              <a:t>Consecutive </a:t>
            </a:r>
            <a:r>
              <a:rPr lang="en-US" sz="2400" dirty="0">
                <a:latin typeface="Times New Roman" panose="02020603050405020304" pitchFamily="18" charset="0"/>
                <a:cs typeface="Times New Roman" panose="02020603050405020304" pitchFamily="18" charset="0"/>
              </a:rPr>
              <a:t>procedure yields better results for the 30 out of 32 test problems.</a:t>
            </a:r>
          </a:p>
          <a:p>
            <a:pPr>
              <a:spcBef>
                <a:spcPts val="1200"/>
              </a:spcBef>
            </a:pPr>
            <a:r>
              <a:rPr lang="en-US" sz="2400" dirty="0" smtClean="0">
                <a:latin typeface="Times New Roman" panose="02020603050405020304" pitchFamily="18" charset="0"/>
                <a:cs typeface="Times New Roman" panose="02020603050405020304" pitchFamily="18" charset="0"/>
              </a:rPr>
              <a:t>Cplex could solve only small size </a:t>
            </a:r>
            <a:r>
              <a:rPr lang="en-US" sz="2400" dirty="0">
                <a:latin typeface="Times New Roman" panose="02020603050405020304" pitchFamily="18" charset="0"/>
                <a:cs typeface="Times New Roman" panose="02020603050405020304" pitchFamily="18" charset="0"/>
              </a:rPr>
              <a:t>problems </a:t>
            </a:r>
            <a:r>
              <a:rPr lang="en-US" sz="2400" dirty="0" smtClean="0">
                <a:latin typeface="Times New Roman" panose="02020603050405020304" pitchFamily="18" charset="0"/>
                <a:cs typeface="Times New Roman" panose="02020603050405020304" pitchFamily="18" charset="0"/>
              </a:rPr>
              <a:t>using. </a:t>
            </a:r>
          </a:p>
          <a:p>
            <a:pPr>
              <a:spcBef>
                <a:spcPts val="1200"/>
              </a:spcBef>
            </a:pPr>
            <a:endParaRPr lang="en-US" sz="2400" dirty="0"/>
          </a:p>
        </p:txBody>
      </p:sp>
    </p:spTree>
    <p:extLst>
      <p:ext uri="{BB962C8B-B14F-4D97-AF65-F5344CB8AC3E}">
        <p14:creationId xmlns:p14="http://schemas.microsoft.com/office/powerpoint/2010/main" xmlns="" val="1127333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U-shaped Robotic Assembly Line Balancing (RUALB)</a:t>
            </a:r>
            <a:br>
              <a:rPr lang="en-US" altLang="en-US" b="1" dirty="0"/>
            </a:br>
            <a:endParaRPr lang="en-US" dirty="0"/>
          </a:p>
        </p:txBody>
      </p:sp>
      <p:sp>
        <p:nvSpPr>
          <p:cNvPr id="3" name="Content Placeholder 2"/>
          <p:cNvSpPr>
            <a:spLocks noGrp="1"/>
          </p:cNvSpPr>
          <p:nvPr>
            <p:ph idx="1"/>
          </p:nvPr>
        </p:nvSpPr>
        <p:spPr>
          <a:xfrm>
            <a:off x="502380" y="1480533"/>
            <a:ext cx="7607300" cy="3868738"/>
          </a:xfrm>
        </p:spPr>
        <p:txBody>
          <a:bodyPr/>
          <a:lstStyle/>
          <a:p>
            <a:pPr marL="285750" indent="-285750">
              <a:lnSpc>
                <a:spcPct val="150000"/>
              </a:lnSpc>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No </a:t>
            </a:r>
            <a:r>
              <a:rPr lang="en-US" sz="2400" dirty="0">
                <a:latin typeface="Times New Roman" panose="02020603050405020304" pitchFamily="18" charset="0"/>
                <a:cs typeface="Times New Roman" panose="02020603050405020304" pitchFamily="18" charset="0"/>
              </a:rPr>
              <a:t>research reported </a:t>
            </a:r>
            <a:r>
              <a:rPr lang="en-US" sz="2400" dirty="0" smtClean="0">
                <a:latin typeface="Times New Roman" panose="02020603050405020304" pitchFamily="18" charset="0"/>
                <a:cs typeface="Times New Roman" panose="02020603050405020304" pitchFamily="18" charset="0"/>
              </a:rPr>
              <a:t>so far.</a:t>
            </a:r>
          </a:p>
          <a:p>
            <a:pPr marL="285750" indent="-285750">
              <a:lnSpc>
                <a:spcPct val="150000"/>
              </a:lnSpc>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Problem </a:t>
            </a:r>
            <a:r>
              <a:rPr lang="en-US" sz="2400" dirty="0">
                <a:latin typeface="Times New Roman" panose="02020603050405020304" pitchFamily="18" charset="0"/>
                <a:cs typeface="Times New Roman" panose="02020603050405020304" pitchFamily="18" charset="0"/>
              </a:rPr>
              <a:t>is further complicated with addition of robots and U-shaped configuration. </a:t>
            </a:r>
          </a:p>
          <a:p>
            <a:pPr marL="285750" indent="-285750">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RUALB is also NP-hard.</a:t>
            </a:r>
          </a:p>
          <a:p>
            <a:pPr marL="285750" indent="-285750">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A heuristic based on the consecutive procedure is </a:t>
            </a:r>
            <a:r>
              <a:rPr lang="en-US" sz="2400" dirty="0" smtClean="0">
                <a:latin typeface="Times New Roman" panose="02020603050405020304" pitchFamily="18" charset="0"/>
                <a:cs typeface="Times New Roman" panose="02020603050405020304" pitchFamily="18" charset="0"/>
              </a:rPr>
              <a:t>developed </a:t>
            </a:r>
            <a:r>
              <a:rPr lang="en-US" sz="2400" dirty="0">
                <a:latin typeface="Times New Roman" panose="02020603050405020304" pitchFamily="18" charset="0"/>
                <a:cs typeface="Times New Roman" panose="02020603050405020304" pitchFamily="18" charset="0"/>
              </a:rPr>
              <a:t>for </a:t>
            </a:r>
            <a:r>
              <a:rPr lang="en-US" sz="2400" dirty="0" smtClean="0">
                <a:latin typeface="Times New Roman" panose="02020603050405020304" pitchFamily="18" charset="0"/>
                <a:cs typeface="Times New Roman" panose="02020603050405020304" pitchFamily="18" charset="0"/>
              </a:rPr>
              <a:t>allocation of tasks and robot.</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Cycle </a:t>
            </a:r>
            <a:r>
              <a:rPr lang="en-US" sz="2400" dirty="0">
                <a:latin typeface="Times New Roman" panose="02020603050405020304" pitchFamily="18" charset="0"/>
                <a:cs typeface="Times New Roman" panose="02020603050405020304" pitchFamily="18" charset="0"/>
              </a:rPr>
              <a:t>time </a:t>
            </a:r>
            <a:r>
              <a:rPr lang="en-US" sz="2400" dirty="0" smtClean="0">
                <a:latin typeface="Times New Roman" panose="02020603050405020304" pitchFamily="18" charset="0"/>
                <a:cs typeface="Times New Roman" panose="02020603050405020304" pitchFamily="18" charset="0"/>
              </a:rPr>
              <a:t>minimization is considered.</a:t>
            </a:r>
          </a:p>
          <a:p>
            <a:pPr>
              <a:lnSpc>
                <a:spcPct val="150000"/>
              </a:lnSpc>
            </a:pPr>
            <a:endParaRPr lang="en-US" sz="2400" dirty="0"/>
          </a:p>
        </p:txBody>
      </p:sp>
    </p:spTree>
    <p:extLst>
      <p:ext uri="{BB962C8B-B14F-4D97-AF65-F5344CB8AC3E}">
        <p14:creationId xmlns:p14="http://schemas.microsoft.com/office/powerpoint/2010/main" xmlns="" val="39423945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and Robot Allocation</a:t>
            </a:r>
            <a:endParaRPr lang="en-US" b="1" dirty="0"/>
          </a:p>
        </p:txBody>
      </p:sp>
      <p:sp>
        <p:nvSpPr>
          <p:cNvPr id="3" name="Content Placeholder 2"/>
          <p:cNvSpPr>
            <a:spLocks noGrp="1"/>
          </p:cNvSpPr>
          <p:nvPr>
            <p:ph idx="1"/>
          </p:nvPr>
        </p:nvSpPr>
        <p:spPr>
          <a:xfrm>
            <a:off x="382588" y="1529086"/>
            <a:ext cx="7607300" cy="3868738"/>
          </a:xfrm>
        </p:spPr>
        <p:txBody>
          <a:bodyPr/>
          <a:lstStyle/>
          <a:p>
            <a:pPr>
              <a:spcBef>
                <a:spcPts val="0"/>
              </a:spcBef>
              <a:spcAft>
                <a:spcPts val="12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Similar to consecutive procedure.</a:t>
            </a:r>
          </a:p>
          <a:p>
            <a:pPr>
              <a:spcBef>
                <a:spcPts val="0"/>
              </a:spcBef>
              <a:spcAft>
                <a:spcPts val="12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Procedure </a:t>
            </a:r>
            <a:r>
              <a:rPr lang="en-US" sz="2000" dirty="0">
                <a:latin typeface="Times New Roman" panose="02020603050405020304" pitchFamily="18" charset="0"/>
                <a:cs typeface="Times New Roman" panose="02020603050405020304" pitchFamily="18" charset="0"/>
              </a:rPr>
              <a:t>starts with an initial cycle time of the assembly line, </a:t>
            </a:r>
            <a:r>
              <a:rPr lang="en-US" sz="2000" i="1" dirty="0">
                <a:latin typeface="Times New Roman" panose="02020603050405020304" pitchFamily="18" charset="0"/>
                <a:cs typeface="Times New Roman" panose="02020603050405020304" pitchFamily="18" charset="0"/>
              </a:rPr>
              <a:t>C</a:t>
            </a:r>
            <a:r>
              <a:rPr lang="en-US" sz="2000" i="1"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p>
          <a:p>
            <a:pPr>
              <a:spcBef>
                <a:spcPts val="0"/>
              </a:spcBef>
              <a:spcAft>
                <a:spcPts val="12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Allocate </a:t>
            </a:r>
            <a:r>
              <a:rPr lang="en-US" sz="2000" dirty="0">
                <a:latin typeface="Times New Roman" panose="02020603050405020304" pitchFamily="18" charset="0"/>
                <a:cs typeface="Times New Roman" panose="02020603050405020304" pitchFamily="18" charset="0"/>
              </a:rPr>
              <a:t>maximum number of tasks at each workstation. </a:t>
            </a:r>
          </a:p>
          <a:p>
            <a:pPr>
              <a:spcBef>
                <a:spcPts val="0"/>
              </a:spcBef>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Tasks are allocated to the workstation </a:t>
            </a:r>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moving forward and backward through the precedence </a:t>
            </a:r>
            <a:r>
              <a:rPr lang="en-US" sz="2000" dirty="0" smtClean="0">
                <a:latin typeface="Times New Roman" panose="02020603050405020304" pitchFamily="18" charset="0"/>
                <a:cs typeface="Times New Roman" panose="02020603050405020304" pitchFamily="18" charset="0"/>
              </a:rPr>
              <a:t>diagram.</a:t>
            </a:r>
            <a:endParaRPr lang="en-US" sz="2000" dirty="0">
              <a:latin typeface="Times New Roman" panose="02020603050405020304" pitchFamily="18" charset="0"/>
              <a:cs typeface="Times New Roman" panose="02020603050405020304" pitchFamily="18" charset="0"/>
            </a:endParaRPr>
          </a:p>
          <a:p>
            <a:pPr>
              <a:spcBef>
                <a:spcPts val="0"/>
              </a:spcBef>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Best robots to perform the tasks allotted to the workstations </a:t>
            </a:r>
            <a:r>
              <a:rPr lang="en-US" sz="2000" dirty="0" smtClean="0">
                <a:latin typeface="Times New Roman" panose="02020603050405020304" pitchFamily="18" charset="0"/>
                <a:cs typeface="Times New Roman" panose="02020603050405020304" pitchFamily="18" charset="0"/>
              </a:rPr>
              <a:t>are allotted. </a:t>
            </a:r>
            <a:endParaRPr lang="en-US" sz="2000" dirty="0">
              <a:latin typeface="Times New Roman" panose="02020603050405020304" pitchFamily="18" charset="0"/>
              <a:cs typeface="Times New Roman" panose="02020603050405020304" pitchFamily="18" charset="0"/>
            </a:endParaRPr>
          </a:p>
          <a:p>
            <a:pPr>
              <a:spcBef>
                <a:spcPts val="0"/>
              </a:spcBef>
              <a:spcAft>
                <a:spcPts val="12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C</a:t>
            </a:r>
            <a:r>
              <a:rPr lang="en-US" sz="2000" i="1"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incremented by ‘one’ if certain tasks cannot be assigned within the given initial </a:t>
            </a:r>
            <a:r>
              <a:rPr lang="en-US" sz="2000" i="1" dirty="0">
                <a:latin typeface="Times New Roman" panose="02020603050405020304" pitchFamily="18" charset="0"/>
                <a:cs typeface="Times New Roman" panose="02020603050405020304" pitchFamily="18" charset="0"/>
              </a:rPr>
              <a:t>C</a:t>
            </a:r>
            <a:r>
              <a:rPr lang="en-US" sz="2000" i="1"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value.</a:t>
            </a:r>
          </a:p>
          <a:p>
            <a:pPr>
              <a:spcBef>
                <a:spcPts val="0"/>
              </a:spcBef>
              <a:spcAft>
                <a:spcPts val="12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Procedure </a:t>
            </a:r>
            <a:r>
              <a:rPr lang="en-US" sz="2000" dirty="0">
                <a:latin typeface="Times New Roman" panose="02020603050405020304" pitchFamily="18" charset="0"/>
                <a:cs typeface="Times New Roman" panose="02020603050405020304" pitchFamily="18" charset="0"/>
              </a:rPr>
              <a:t>continues until all the tasks are </a:t>
            </a:r>
            <a:r>
              <a:rPr lang="en-US" sz="2000" dirty="0" smtClean="0">
                <a:latin typeface="Times New Roman" panose="02020603050405020304" pitchFamily="18" charset="0"/>
                <a:cs typeface="Times New Roman" panose="02020603050405020304" pitchFamily="18" charset="0"/>
              </a:rPr>
              <a:t>assigned. </a:t>
            </a:r>
            <a:endParaRPr lang="en-US" sz="2000" dirty="0">
              <a:latin typeface="Times New Roman" panose="02020603050405020304" pitchFamily="18" charset="0"/>
              <a:cs typeface="Times New Roman" panose="02020603050405020304" pitchFamily="18" charset="0"/>
            </a:endParaRPr>
          </a:p>
          <a:p>
            <a:pPr>
              <a:spcBef>
                <a:spcPts val="0"/>
              </a:spcBef>
              <a:spcAft>
                <a:spcPts val="1200"/>
              </a:spcAft>
            </a:pPr>
            <a:endParaRPr lang="en-US" sz="2000" dirty="0"/>
          </a:p>
        </p:txBody>
      </p:sp>
    </p:spTree>
    <p:extLst>
      <p:ext uri="{BB962C8B-B14F-4D97-AF65-F5344CB8AC3E}">
        <p14:creationId xmlns:p14="http://schemas.microsoft.com/office/powerpoint/2010/main" xmlns="" val="1245549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230313"/>
          </a:xfrm>
        </p:spPr>
        <p:txBody>
          <a:bodyPr/>
          <a:lstStyle/>
          <a:p>
            <a:r>
              <a:rPr lang="en-US" b="1" dirty="0"/>
              <a:t>Task and Robot Allocation</a:t>
            </a:r>
            <a:endParaRPr lang="en-US" dirty="0"/>
          </a:p>
        </p:txBody>
      </p:sp>
      <p:pic>
        <p:nvPicPr>
          <p:cNvPr id="4" name="Picture 2"/>
          <p:cNvPicPr>
            <a:picLocks noChangeAspect="1" noChangeArrowheads="1"/>
          </p:cNvPicPr>
          <p:nvPr/>
        </p:nvPicPr>
        <p:blipFill>
          <a:blip r:embed="rId2">
            <a:extLst>
              <a:ext uri="{BEBA8EAE-BF5A-486C-A8C5-ECC9F3942E4B}">
                <a14:imgProps xmlns:a14="http://schemas.microsoft.com/office/drawing/2010/main" xmlns="">
                  <a14:imgLayer r:embed="rId3">
                    <a14:imgEffect>
                      <a14:artisticPhotocopy/>
                    </a14:imgEffect>
                  </a14:imgLayer>
                </a14:imgProps>
              </a:ext>
              <a:ext uri="{28A0092B-C50C-407E-A947-70E740481C1C}">
                <a14:useLocalDpi xmlns:a14="http://schemas.microsoft.com/office/drawing/2010/main" xmlns="" val="0"/>
              </a:ext>
            </a:extLst>
          </a:blip>
          <a:srcRect t="3374" r="4509"/>
          <a:stretch>
            <a:fillRect/>
          </a:stretch>
        </p:blipFill>
        <p:spPr bwMode="auto">
          <a:xfrm>
            <a:off x="3010795" y="1382713"/>
            <a:ext cx="5755381" cy="49776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3"/>
          <p:cNvSpPr txBox="1">
            <a:spLocks noChangeArrowheads="1"/>
          </p:cNvSpPr>
          <p:nvPr/>
        </p:nvSpPr>
        <p:spPr bwMode="auto">
          <a:xfrm>
            <a:off x="228600" y="852488"/>
            <a:ext cx="42910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b="1" dirty="0"/>
              <a:t>Allocation in a U-shaped Robotic Assembly Line</a:t>
            </a:r>
          </a:p>
        </p:txBody>
      </p:sp>
      <p:graphicFrame>
        <p:nvGraphicFramePr>
          <p:cNvPr id="6" name="Table 5"/>
          <p:cNvGraphicFramePr>
            <a:graphicFrameLocks noGrp="1"/>
          </p:cNvGraphicFramePr>
          <p:nvPr>
            <p:extLst>
              <p:ext uri="{D42A27DB-BD31-4B8C-83A1-F6EECF244321}">
                <p14:modId xmlns:p14="http://schemas.microsoft.com/office/powerpoint/2010/main" xmlns="" val="1794453418"/>
              </p:ext>
            </p:extLst>
          </p:nvPr>
        </p:nvGraphicFramePr>
        <p:xfrm>
          <a:off x="4464780" y="941979"/>
          <a:ext cx="4038595" cy="304800"/>
        </p:xfrm>
        <a:graphic>
          <a:graphicData uri="http://schemas.openxmlformats.org/drawingml/2006/table">
            <a:tbl>
              <a:tblPr firstRow="1" bandRow="1">
                <a:tableStyleId>{073A0DAA-6AF3-43AB-8588-CEC1D06C72B9}</a:tableStyleId>
              </a:tblPr>
              <a:tblGrid>
                <a:gridCol w="367145"/>
                <a:gridCol w="367145"/>
                <a:gridCol w="367145"/>
                <a:gridCol w="367145"/>
                <a:gridCol w="367145"/>
                <a:gridCol w="367145"/>
                <a:gridCol w="367145"/>
                <a:gridCol w="367145"/>
                <a:gridCol w="367145"/>
                <a:gridCol w="367145"/>
                <a:gridCol w="367145"/>
              </a:tblGrid>
              <a:tr h="304800">
                <a:tc>
                  <a:txBody>
                    <a:bodyPr/>
                    <a:lstStyle/>
                    <a:p>
                      <a:r>
                        <a:rPr lang="en-US" sz="1200" dirty="0" smtClean="0">
                          <a:ln>
                            <a:noFill/>
                          </a:ln>
                          <a:solidFill>
                            <a:schemeClr val="tx1"/>
                          </a:solidFill>
                          <a:latin typeface="Times New Roman" pitchFamily="18" charset="0"/>
                          <a:cs typeface="Times New Roman" pitchFamily="18" charset="0"/>
                        </a:rPr>
                        <a:t>1</a:t>
                      </a:r>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3</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2</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4</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5</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6</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7</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9</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8</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10</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imes New Roman" pitchFamily="18" charset="0"/>
                          <a:cs typeface="Times New Roman" pitchFamily="18" charset="0"/>
                        </a:rPr>
                        <a:t>11</a:t>
                      </a:r>
                      <a:endParaRPr lang="en-US" sz="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3676589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Straight and U-shaped Layout</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t="2011" r="26" b="661"/>
          <a:stretch>
            <a:fillRect/>
          </a:stretch>
        </p:blipFill>
        <p:spPr bwMode="auto">
          <a:xfrm>
            <a:off x="291313" y="1455737"/>
            <a:ext cx="6719087" cy="1944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5"/>
          <p:cNvSpPr txBox="1">
            <a:spLocks noChangeArrowheads="1"/>
          </p:cNvSpPr>
          <p:nvPr/>
        </p:nvSpPr>
        <p:spPr bwMode="auto">
          <a:xfrm>
            <a:off x="7010400" y="2274347"/>
            <a:ext cx="17526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dirty="0"/>
              <a:t>Straight </a:t>
            </a:r>
            <a:r>
              <a:rPr lang="en-US" dirty="0" smtClean="0"/>
              <a:t>Layout</a:t>
            </a:r>
            <a:endParaRPr 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1313" y="3935413"/>
            <a:ext cx="6439687" cy="1922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a:spLocks noChangeArrowheads="1"/>
          </p:cNvSpPr>
          <p:nvPr/>
        </p:nvSpPr>
        <p:spPr bwMode="auto">
          <a:xfrm>
            <a:off x="6859588" y="4716463"/>
            <a:ext cx="17526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dirty="0"/>
              <a:t>U-shaped </a:t>
            </a:r>
            <a:r>
              <a:rPr lang="en-US" dirty="0" smtClean="0"/>
              <a:t>Layout</a:t>
            </a:r>
            <a:endParaRPr lang="en-US" dirty="0"/>
          </a:p>
        </p:txBody>
      </p:sp>
    </p:spTree>
    <p:extLst>
      <p:ext uri="{BB962C8B-B14F-4D97-AF65-F5344CB8AC3E}">
        <p14:creationId xmlns:p14="http://schemas.microsoft.com/office/powerpoint/2010/main" xmlns="" val="17981084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Evaluation – Straight </a:t>
            </a:r>
            <a:r>
              <a:rPr lang="en-US" b="1" dirty="0" smtClean="0"/>
              <a:t>&amp; U-Shaped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433791677"/>
              </p:ext>
            </p:extLst>
          </p:nvPr>
        </p:nvGraphicFramePr>
        <p:xfrm>
          <a:off x="250851" y="1480837"/>
          <a:ext cx="8051577" cy="4451667"/>
        </p:xfrm>
        <a:graphic>
          <a:graphicData uri="http://schemas.openxmlformats.org/drawingml/2006/table">
            <a:tbl>
              <a:tblPr firstRow="1" firstCol="1" bandRow="1" bandCol="1"/>
              <a:tblGrid>
                <a:gridCol w="345311"/>
                <a:gridCol w="766415"/>
                <a:gridCol w="591179"/>
                <a:gridCol w="1044638"/>
                <a:gridCol w="1044638"/>
                <a:gridCol w="621823"/>
                <a:gridCol w="933440"/>
                <a:gridCol w="616388"/>
                <a:gridCol w="994417"/>
                <a:gridCol w="1093328"/>
              </a:tblGrid>
              <a:tr h="228298">
                <a:tc rowSpan="2">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en-GB" sz="1400" dirty="0" smtClean="0">
                          <a:effectLst/>
                          <a:latin typeface="Times New Roman"/>
                          <a:ea typeface="SimSun"/>
                        </a:rPr>
                        <a:t>No</a:t>
                      </a: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en-GB" sz="1400" dirty="0" smtClean="0">
                          <a:effectLst/>
                          <a:latin typeface="Times New Roman"/>
                          <a:ea typeface="SimSun"/>
                        </a:rPr>
                        <a:t>Problem</a:t>
                      </a: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3">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en-GB" sz="1400" dirty="0">
                          <a:effectLst/>
                          <a:latin typeface="Times New Roman"/>
                          <a:ea typeface="SimSun"/>
                        </a:rPr>
                        <a:t>Cycle Time</a:t>
                      </a: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marR="0" algn="ctr">
                        <a:lnSpc>
                          <a:spcPct val="110000"/>
                        </a:lnSpc>
                        <a:spcBef>
                          <a:spcPts val="0"/>
                        </a:spcBef>
                        <a:spcAft>
                          <a:spcPts val="0"/>
                        </a:spcAft>
                        <a:tabLst>
                          <a:tab pos="4508500" algn="r"/>
                        </a:tabLst>
                      </a:pPr>
                      <a:endParaRPr lang="en-US" sz="12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solidFill>
                      <a:srgbClr val="FFFFFF"/>
                    </a:solidFill>
                  </a:tcPr>
                </a:tc>
                <a:tc hMerge="1">
                  <a:txBody>
                    <a:bodyPr/>
                    <a:lstStyle/>
                    <a:p>
                      <a:pPr marL="0" marR="0" algn="ctr">
                        <a:lnSpc>
                          <a:spcPct val="110000"/>
                        </a:lnSpc>
                        <a:spcBef>
                          <a:spcPts val="0"/>
                        </a:spcBef>
                        <a:spcAft>
                          <a:spcPts val="0"/>
                        </a:spcAft>
                        <a:tabLst>
                          <a:tab pos="4508500" algn="r"/>
                        </a:tabLst>
                      </a:pPr>
                      <a:endParaRPr lang="en-US" sz="12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solidFill>
                      <a:srgbClr val="FFFFFF"/>
                    </a:solidFill>
                  </a:tcPr>
                </a:tc>
                <a:tc rowSpan="2">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en-GB" sz="1400" dirty="0">
                          <a:effectLst/>
                          <a:latin typeface="Times New Roman"/>
                          <a:ea typeface="SimSun"/>
                        </a:rPr>
                        <a:t>Problem No:</a:t>
                      </a: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indent="107315" algn="ctr">
                        <a:lnSpc>
                          <a:spcPct val="110000"/>
                        </a:lnSpc>
                        <a:spcBef>
                          <a:spcPts val="0"/>
                        </a:spcBef>
                        <a:spcAft>
                          <a:spcPts val="0"/>
                        </a:spcAft>
                        <a:tabLst>
                          <a:tab pos="4508500" algn="r"/>
                        </a:tabLst>
                      </a:pPr>
                      <a:r>
                        <a:rPr lang="en-GB" sz="1400" dirty="0" smtClean="0">
                          <a:effectLst/>
                          <a:latin typeface="Times New Roman"/>
                          <a:ea typeface="SimSun"/>
                        </a:rPr>
                        <a:t>Problem</a:t>
                      </a: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3">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en-GB" sz="1400" dirty="0">
                          <a:effectLst/>
                          <a:latin typeface="Times New Roman"/>
                          <a:ea typeface="SimSun"/>
                        </a:rPr>
                        <a:t>Cycle Time</a:t>
                      </a: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marR="0" algn="ctr">
                        <a:lnSpc>
                          <a:spcPct val="110000"/>
                        </a:lnSpc>
                        <a:spcBef>
                          <a:spcPts val="0"/>
                        </a:spcBef>
                        <a:spcAft>
                          <a:spcPts val="0"/>
                        </a:spcAft>
                        <a:tabLst>
                          <a:tab pos="4508500" algn="r"/>
                        </a:tabLst>
                      </a:pPr>
                      <a:endParaRPr lang="en-US" sz="12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solidFill>
                      <a:srgbClr val="FFFFFF"/>
                    </a:solidFill>
                  </a:tcPr>
                </a:tc>
                <a:tc hMerge="1">
                  <a:txBody>
                    <a:bodyPr/>
                    <a:lstStyle/>
                    <a:p>
                      <a:pPr marL="0" marR="0" algn="ctr">
                        <a:lnSpc>
                          <a:spcPct val="110000"/>
                        </a:lnSpc>
                        <a:spcBef>
                          <a:spcPts val="0"/>
                        </a:spcBef>
                        <a:spcAft>
                          <a:spcPts val="0"/>
                        </a:spcAft>
                        <a:tabLst>
                          <a:tab pos="4508500" algn="r"/>
                        </a:tabLst>
                      </a:pPr>
                      <a:endParaRPr lang="en-US" sz="12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solidFill>
                      <a:srgbClr val="FFFFFF"/>
                    </a:solidFill>
                  </a:tcPr>
                </a:tc>
              </a:tr>
              <a:tr h="803211">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sv-SE" sz="1400" dirty="0" smtClean="0">
                          <a:effectLst/>
                          <a:latin typeface="Times New Roman"/>
                          <a:ea typeface="SimSun"/>
                        </a:rPr>
                        <a:t>Straight Line</a:t>
                      </a:r>
                      <a:endParaRPr lang="en-US" sz="1400" dirty="0">
                        <a:effectLst/>
                        <a:latin typeface="Times New Roman"/>
                        <a:ea typeface="Times New Roman"/>
                      </a:endParaRPr>
                    </a:p>
                  </a:txBody>
                  <a:tcPr marL="0" marR="0" marT="0"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en-US" sz="1400" dirty="0" smtClean="0">
                          <a:effectLst/>
                          <a:latin typeface="Times New Roman"/>
                          <a:ea typeface="Times New Roman"/>
                        </a:rPr>
                        <a:t>U-shaped</a:t>
                      </a: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en-US" sz="1400" dirty="0" smtClean="0">
                          <a:effectLst/>
                          <a:latin typeface="Times New Roman"/>
                          <a:ea typeface="Times New Roman"/>
                        </a:rPr>
                        <a:t>Percentage</a:t>
                      </a:r>
                      <a:r>
                        <a:rPr lang="en-US" sz="1400" baseline="0" dirty="0" smtClean="0">
                          <a:effectLst/>
                          <a:latin typeface="Times New Roman"/>
                          <a:ea typeface="Times New Roman"/>
                        </a:rPr>
                        <a:t> Deviation</a:t>
                      </a: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sv-SE" sz="1400" dirty="0" smtClean="0">
                          <a:effectLst/>
                          <a:latin typeface="Times New Roman"/>
                          <a:ea typeface="SimSun"/>
                        </a:rPr>
                        <a:t>Straight Line</a:t>
                      </a:r>
                      <a:endParaRPr lang="en-US" sz="1400" dirty="0">
                        <a:effectLst/>
                        <a:latin typeface="Times New Roman"/>
                        <a:ea typeface="Times New Roman"/>
                      </a:endParaRPr>
                    </a:p>
                  </a:txBody>
                  <a:tcPr marL="0" marR="0" marT="0"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lnSpc>
                          <a:spcPct val="110000"/>
                        </a:lnSpc>
                        <a:spcBef>
                          <a:spcPts val="0"/>
                        </a:spcBef>
                        <a:spcAft>
                          <a:spcPts val="0"/>
                        </a:spcAft>
                        <a:tabLst>
                          <a:tab pos="4508500" algn="r"/>
                        </a:tabLst>
                      </a:pPr>
                      <a:r>
                        <a:rPr lang="en-US" sz="1400" dirty="0" smtClean="0">
                          <a:effectLst/>
                          <a:latin typeface="Times New Roman"/>
                          <a:ea typeface="Times New Roman"/>
                        </a:rPr>
                        <a:t>U-shaped</a:t>
                      </a: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indent="0" algn="ctr" defTabSz="457200" rtl="0" eaLnBrk="1" fontAlgn="auto" latinLnBrk="0" hangingPunct="1">
                        <a:lnSpc>
                          <a:spcPct val="110000"/>
                        </a:lnSpc>
                        <a:spcBef>
                          <a:spcPts val="0"/>
                        </a:spcBef>
                        <a:spcAft>
                          <a:spcPts val="0"/>
                        </a:spcAft>
                        <a:buClrTx/>
                        <a:buSzTx/>
                        <a:buFontTx/>
                        <a:buNone/>
                        <a:tabLst>
                          <a:tab pos="4508500" algn="r"/>
                        </a:tabLst>
                        <a:defRPr/>
                      </a:pPr>
                      <a:r>
                        <a:rPr lang="en-US" sz="1400" dirty="0" smtClean="0">
                          <a:effectLst/>
                          <a:latin typeface="Times New Roman"/>
                          <a:ea typeface="Times New Roman"/>
                        </a:rPr>
                        <a:t>Percentage</a:t>
                      </a:r>
                      <a:r>
                        <a:rPr lang="en-US" sz="1400" baseline="0" dirty="0" smtClean="0">
                          <a:effectLst/>
                          <a:latin typeface="Times New Roman"/>
                          <a:ea typeface="Times New Roman"/>
                        </a:rPr>
                        <a:t> Deviation</a:t>
                      </a:r>
                      <a:endParaRPr lang="en-US" sz="1400" dirty="0" smtClean="0">
                        <a:effectLst/>
                        <a:latin typeface="Times New Roman"/>
                        <a:ea typeface="Times New Roman"/>
                      </a:endParaRPr>
                    </a:p>
                    <a:p>
                      <a:pPr marL="0" marR="0" algn="ctr">
                        <a:lnSpc>
                          <a:spcPct val="110000"/>
                        </a:lnSpc>
                        <a:spcBef>
                          <a:spcPts val="0"/>
                        </a:spcBef>
                        <a:spcAft>
                          <a:spcPts val="0"/>
                        </a:spcAft>
                        <a:tabLst>
                          <a:tab pos="4508500" algn="r"/>
                        </a:tabLst>
                      </a:pPr>
                      <a:endParaRPr lang="en-US" sz="1400" dirty="0">
                        <a:effectLst/>
                        <a:latin typeface="Times New Roman"/>
                        <a:ea typeface="Times New Roman"/>
                      </a:endParaRPr>
                    </a:p>
                  </a:txBody>
                  <a:tcPr marL="0" marR="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25-3</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503</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500</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0.5</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17</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89-8</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494</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b="1" dirty="0">
                          <a:solidFill>
                            <a:srgbClr val="000000"/>
                          </a:solidFill>
                          <a:effectLst/>
                          <a:latin typeface="Times New Roman"/>
                          <a:ea typeface="Times New Roman"/>
                          <a:cs typeface="Times New Roman"/>
                        </a:rPr>
                        <a:t>496</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b="1" dirty="0">
                          <a:solidFill>
                            <a:srgbClr val="000000"/>
                          </a:solidFill>
                          <a:effectLst/>
                          <a:latin typeface="Times New Roman"/>
                          <a:ea typeface="Times New Roman"/>
                          <a:cs typeface="Times New Roman"/>
                        </a:rPr>
                        <a:t>-0.49</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25-4</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327</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318</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2.75</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18</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89-12</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370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326</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11.89</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3</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25-6</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213</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188</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11.73</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19</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89-16</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236</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224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5.08</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4</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25-9</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123</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114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7.31</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20</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89-21</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205</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174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15.12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5</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35-4</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449</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355</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20.93</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21</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111-9</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557</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545</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2.15</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6</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35-5</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344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332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3.48</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22</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111-13</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319</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b="1">
                          <a:solidFill>
                            <a:srgbClr val="000000"/>
                          </a:solidFill>
                          <a:effectLst/>
                          <a:latin typeface="Times New Roman"/>
                          <a:ea typeface="Times New Roman"/>
                          <a:cs typeface="Times New Roman"/>
                        </a:rPr>
                        <a:t>320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b="1">
                          <a:solidFill>
                            <a:srgbClr val="000000"/>
                          </a:solidFill>
                          <a:effectLst/>
                          <a:latin typeface="Times New Roman"/>
                          <a:ea typeface="Times New Roman"/>
                          <a:cs typeface="Times New Roman"/>
                        </a:rPr>
                        <a:t>-0.313</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7</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35-7</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222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221</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0.45</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23</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111-17</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257</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256</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0.38</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8</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35-12</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113</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103</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8.84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24</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111-22</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192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186</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3.12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9</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53-5</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554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459</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17.14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25</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148-10</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600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b="1">
                          <a:solidFill>
                            <a:srgbClr val="000000"/>
                          </a:solidFill>
                          <a:effectLst/>
                          <a:latin typeface="Times New Roman"/>
                          <a:ea typeface="Times New Roman"/>
                          <a:cs typeface="Times New Roman"/>
                        </a:rPr>
                        <a:t>629</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b="1">
                          <a:solidFill>
                            <a:srgbClr val="000000"/>
                          </a:solidFill>
                          <a:effectLst/>
                          <a:latin typeface="Times New Roman"/>
                          <a:ea typeface="Times New Roman"/>
                          <a:cs typeface="Times New Roman"/>
                        </a:rPr>
                        <a:t>-4.83</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10</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53-7</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320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286</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10.62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26</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148-14</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427</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421</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1.40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11</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53-10</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230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220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4.34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27</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148-21</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300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283</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5.66</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12</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53-14</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162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148</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8.64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28</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148-29</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202</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187</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7.42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13</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70-7</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449</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447</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0.44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29</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297-19</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646</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597</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7.58</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14</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70-10</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272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272</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30</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297-29</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430</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394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8.37</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15</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70-14</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204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b="1">
                          <a:solidFill>
                            <a:srgbClr val="000000"/>
                          </a:solidFill>
                          <a:effectLst/>
                          <a:latin typeface="Times New Roman"/>
                          <a:ea typeface="Times New Roman"/>
                          <a:cs typeface="Times New Roman"/>
                        </a:rPr>
                        <a:t>211</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b="1">
                          <a:solidFill>
                            <a:srgbClr val="000000"/>
                          </a:solidFill>
                          <a:effectLst/>
                          <a:latin typeface="Times New Roman"/>
                          <a:ea typeface="Times New Roman"/>
                          <a:cs typeface="Times New Roman"/>
                        </a:rPr>
                        <a:t>-3.43</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31</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297-38</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344</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293</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a:solidFill>
                            <a:srgbClr val="000000"/>
                          </a:solidFill>
                          <a:effectLst/>
                          <a:latin typeface="Times New Roman"/>
                          <a:ea typeface="Times New Roman"/>
                          <a:cs typeface="Times New Roman"/>
                        </a:rPr>
                        <a:t>14.8</a:t>
                      </a:r>
                      <a:endParaRPr lang="en-US" sz="140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2700" cap="flat" cmpd="sng" algn="ctr">
                      <a:solidFill>
                        <a:srgbClr val="39393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3189">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16</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70-19</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154</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144</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6.49</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a:solidFill>
                            <a:srgbClr val="000000"/>
                          </a:solidFill>
                          <a:effectLst/>
                          <a:latin typeface="Times New Roman"/>
                          <a:ea typeface="Times New Roman"/>
                        </a:rPr>
                        <a:t>32</a:t>
                      </a:r>
                      <a:endParaRPr lang="en-US" sz="140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marL="0" marR="0" algn="ctr">
                        <a:spcBef>
                          <a:spcPts val="0"/>
                        </a:spcBef>
                        <a:spcAft>
                          <a:spcPts val="0"/>
                        </a:spcAft>
                      </a:pPr>
                      <a:r>
                        <a:rPr lang="en-US" sz="1400" dirty="0">
                          <a:solidFill>
                            <a:srgbClr val="000000"/>
                          </a:solidFill>
                          <a:effectLst/>
                          <a:latin typeface="Times New Roman"/>
                          <a:ea typeface="Times New Roman"/>
                        </a:rPr>
                        <a:t>297-50</a:t>
                      </a:r>
                      <a:endParaRPr lang="en-US" sz="1400" dirty="0">
                        <a:effectLst/>
                        <a:latin typeface="Times New Roman"/>
                        <a:ea typeface="Times New Roman"/>
                      </a:endParaRPr>
                    </a:p>
                  </a:txBody>
                  <a:tcPr marL="0" marR="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256</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224</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Arial"/>
                          <a:cs typeface="Arial"/>
                        </a:defRPr>
                      </a:lvl1pPr>
                      <a:lvl2pPr marL="457200" algn="l" defTabSz="914400" rtl="0" eaLnBrk="1" latinLnBrk="0" hangingPunct="1">
                        <a:defRPr sz="1800" kern="1200">
                          <a:solidFill>
                            <a:schemeClr val="tx1"/>
                          </a:solidFill>
                          <a:latin typeface="Arial"/>
                          <a:ea typeface="Arial"/>
                          <a:cs typeface="Arial"/>
                        </a:defRPr>
                      </a:lvl2pPr>
                      <a:lvl3pPr marL="914400" algn="l" defTabSz="914400" rtl="0" eaLnBrk="1" latinLnBrk="0" hangingPunct="1">
                        <a:defRPr sz="1800" kern="1200">
                          <a:solidFill>
                            <a:schemeClr val="tx1"/>
                          </a:solidFill>
                          <a:latin typeface="Arial"/>
                          <a:ea typeface="Arial"/>
                          <a:cs typeface="Arial"/>
                        </a:defRPr>
                      </a:lvl3pPr>
                      <a:lvl4pPr marL="1371600" algn="l" defTabSz="914400" rtl="0" eaLnBrk="1" latinLnBrk="0" hangingPunct="1">
                        <a:defRPr sz="1800" kern="1200">
                          <a:solidFill>
                            <a:schemeClr val="tx1"/>
                          </a:solidFill>
                          <a:latin typeface="Arial"/>
                          <a:ea typeface="Arial"/>
                          <a:cs typeface="Arial"/>
                        </a:defRPr>
                      </a:lvl4pPr>
                      <a:lvl5pPr marL="1828800" algn="l" defTabSz="914400" rtl="0" eaLnBrk="1" latinLnBrk="0" hangingPunct="1">
                        <a:defRPr sz="1800" kern="1200">
                          <a:solidFill>
                            <a:schemeClr val="tx1"/>
                          </a:solidFill>
                          <a:latin typeface="Arial"/>
                          <a:ea typeface="Arial"/>
                          <a:cs typeface="Arial"/>
                        </a:defRPr>
                      </a:lvl5pPr>
                      <a:lvl6pPr marL="2286000" algn="l" defTabSz="914400" rtl="0" eaLnBrk="1" latinLnBrk="0" hangingPunct="1">
                        <a:defRPr sz="1800" kern="1200">
                          <a:solidFill>
                            <a:schemeClr val="tx1"/>
                          </a:solidFill>
                          <a:latin typeface="Arial"/>
                          <a:ea typeface="Arial"/>
                          <a:cs typeface="Arial"/>
                        </a:defRPr>
                      </a:lvl6pPr>
                      <a:lvl7pPr marL="2743200" algn="l" defTabSz="914400" rtl="0" eaLnBrk="1" latinLnBrk="0" hangingPunct="1">
                        <a:defRPr sz="1800" kern="1200">
                          <a:solidFill>
                            <a:schemeClr val="tx1"/>
                          </a:solidFill>
                          <a:latin typeface="Arial"/>
                          <a:ea typeface="Arial"/>
                          <a:cs typeface="Arial"/>
                        </a:defRPr>
                      </a:lvl7pPr>
                      <a:lvl8pPr marL="3200400" algn="l" defTabSz="914400" rtl="0" eaLnBrk="1" latinLnBrk="0" hangingPunct="1">
                        <a:defRPr sz="1800" kern="1200">
                          <a:solidFill>
                            <a:schemeClr val="tx1"/>
                          </a:solidFill>
                          <a:latin typeface="Arial"/>
                          <a:ea typeface="Arial"/>
                          <a:cs typeface="Arial"/>
                        </a:defRPr>
                      </a:lvl8pPr>
                      <a:lvl9pPr marL="3657600" algn="l" defTabSz="914400" rtl="0" eaLnBrk="1" latinLnBrk="0" hangingPunct="1">
                        <a:defRPr sz="1800" kern="1200">
                          <a:solidFill>
                            <a:schemeClr val="tx1"/>
                          </a:solidFill>
                          <a:latin typeface="Arial"/>
                          <a:ea typeface="Arial"/>
                          <a:cs typeface="Arial"/>
                        </a:defRPr>
                      </a:lvl9pPr>
                    </a:lstStyle>
                    <a:p>
                      <a:pPr algn="ctr">
                        <a:spcAft>
                          <a:spcPts val="0"/>
                        </a:spcAft>
                      </a:pPr>
                      <a:r>
                        <a:rPr lang="en-US" sz="1400" dirty="0">
                          <a:solidFill>
                            <a:srgbClr val="000000"/>
                          </a:solidFill>
                          <a:effectLst/>
                          <a:latin typeface="Times New Roman"/>
                          <a:ea typeface="Times New Roman"/>
                          <a:cs typeface="Times New Roman"/>
                        </a:rPr>
                        <a:t>12.5</a:t>
                      </a:r>
                      <a:endParaRPr lang="en-US" sz="1400" dirty="0">
                        <a:effectLst/>
                        <a:latin typeface="Calibri"/>
                        <a:ea typeface="Times New Roman"/>
                        <a:cs typeface="Times New Roman"/>
                      </a:endParaRPr>
                    </a:p>
                  </a:txBody>
                  <a:tcPr marL="68580" marR="68580" marT="0" marB="0" anchor="ctr">
                    <a:lnL>
                      <a:noFill/>
                    </a:lnL>
                    <a:lnR>
                      <a:noFill/>
                    </a:lnR>
                    <a:lnT w="12700" cap="flat" cmpd="sng" algn="ctr">
                      <a:solidFill>
                        <a:srgbClr val="393938"/>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xmlns="" val="6426532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Content Placeholder 2"/>
          <p:cNvSpPr>
            <a:spLocks noGrp="1"/>
          </p:cNvSpPr>
          <p:nvPr>
            <p:ph idx="1"/>
          </p:nvPr>
        </p:nvSpPr>
        <p:spPr>
          <a:xfrm>
            <a:off x="382588" y="1504810"/>
            <a:ext cx="7607300" cy="3868738"/>
          </a:xfrm>
        </p:spPr>
        <p:txBody>
          <a:bodyPr/>
          <a:lstStyle/>
          <a:p>
            <a:pPr>
              <a:spcBef>
                <a:spcPts val="1200"/>
              </a:spcBef>
            </a:pPr>
            <a:r>
              <a:rPr lang="en-US" sz="2400" dirty="0" smtClean="0"/>
              <a:t>PSO </a:t>
            </a:r>
            <a:r>
              <a:rPr lang="en-US" sz="2400" dirty="0"/>
              <a:t>is proposed to solve </a:t>
            </a:r>
            <a:r>
              <a:rPr lang="en-US" sz="2400" dirty="0" smtClean="0"/>
              <a:t>RALB for straight &amp; U-shaped layout.</a:t>
            </a:r>
            <a:endParaRPr lang="en-US" sz="2400" dirty="0"/>
          </a:p>
          <a:p>
            <a:pPr>
              <a:spcBef>
                <a:spcPts val="1200"/>
              </a:spcBef>
            </a:pPr>
            <a:r>
              <a:rPr lang="en-US" sz="2400" dirty="0" smtClean="0"/>
              <a:t>Tasks </a:t>
            </a:r>
            <a:r>
              <a:rPr lang="en-US" sz="2400" dirty="0"/>
              <a:t>and robot assignment in the U-shaped configuration are highly </a:t>
            </a:r>
            <a:r>
              <a:rPr lang="en-US" sz="2400" dirty="0" smtClean="0"/>
              <a:t>complex. </a:t>
            </a:r>
          </a:p>
          <a:p>
            <a:pPr>
              <a:spcBef>
                <a:spcPts val="1200"/>
              </a:spcBef>
            </a:pPr>
            <a:r>
              <a:rPr lang="en-US" sz="2400" dirty="0" smtClean="0"/>
              <a:t>Cycle </a:t>
            </a:r>
            <a:r>
              <a:rPr lang="en-US" sz="2400" dirty="0"/>
              <a:t>time for U-shaped </a:t>
            </a:r>
            <a:r>
              <a:rPr lang="en-US" sz="2400" dirty="0" smtClean="0"/>
              <a:t>layout is </a:t>
            </a:r>
            <a:r>
              <a:rPr lang="en-US" sz="2400" dirty="0"/>
              <a:t>lower than </a:t>
            </a:r>
            <a:r>
              <a:rPr lang="en-US" sz="2400" dirty="0" smtClean="0"/>
              <a:t>the </a:t>
            </a:r>
            <a:r>
              <a:rPr lang="en-US" sz="2400" dirty="0"/>
              <a:t>straight </a:t>
            </a:r>
            <a:r>
              <a:rPr lang="en-US" sz="2400" dirty="0" smtClean="0"/>
              <a:t>layout.</a:t>
            </a:r>
            <a:endParaRPr lang="en-US" sz="2400" dirty="0"/>
          </a:p>
          <a:p>
            <a:pPr>
              <a:spcBef>
                <a:spcPts val="1200"/>
              </a:spcBef>
            </a:pPr>
            <a:endParaRPr lang="en-US" sz="2400" dirty="0"/>
          </a:p>
        </p:txBody>
      </p:sp>
    </p:spTree>
    <p:extLst>
      <p:ext uri="{BB962C8B-B14F-4D97-AF65-F5344CB8AC3E}">
        <p14:creationId xmlns:p14="http://schemas.microsoft.com/office/powerpoint/2010/main" xmlns="" val="3663290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tx1"/>
                </a:solidFill>
              </a:rPr>
              <a:t>Introduction</a:t>
            </a:r>
            <a:endParaRPr lang="en-US" dirty="0"/>
          </a:p>
        </p:txBody>
      </p:sp>
      <p:sp>
        <p:nvSpPr>
          <p:cNvPr id="4" name="Content Placeholder 4"/>
          <p:cNvSpPr>
            <a:spLocks noGrp="1"/>
          </p:cNvSpPr>
          <p:nvPr>
            <p:ph idx="1"/>
          </p:nvPr>
        </p:nvSpPr>
        <p:spPr>
          <a:xfrm>
            <a:off x="213644" y="1495678"/>
            <a:ext cx="8398543" cy="4571836"/>
          </a:xfrm>
        </p:spPr>
        <p:txBody>
          <a:bodyPr/>
          <a:lstStyle/>
          <a:p>
            <a:pPr>
              <a:lnSpc>
                <a:spcPts val="1000"/>
              </a:lnSpc>
            </a:pPr>
            <a:endParaRPr lang="en-US" altLang="zh-CN" sz="2000" dirty="0">
              <a:latin typeface="Times New Roman" panose="02020603050405020304" pitchFamily="18" charset="0"/>
              <a:cs typeface="Times New Roman" panose="02020603050405020304" pitchFamily="18" charset="0"/>
            </a:endParaRPr>
          </a:p>
          <a:p>
            <a:pPr marL="342900">
              <a:lnSpc>
                <a:spcPts val="1000"/>
              </a:lnSpc>
              <a:buSzPct val="120000"/>
              <a:buFont typeface="Arial" panose="020B0604020202020204" pitchFamily="34" charset="0"/>
              <a:buChar char="•"/>
            </a:pPr>
            <a:r>
              <a:rPr lang="en-US" altLang="zh-CN" sz="2000" dirty="0" smtClean="0">
                <a:solidFill>
                  <a:schemeClr val="tx1"/>
                </a:solidFill>
                <a:latin typeface="Times New Roman" panose="02020603050405020304" pitchFamily="18" charset="0"/>
                <a:cs typeface="Times New Roman" panose="02020603050405020304" pitchFamily="18" charset="0"/>
              </a:rPr>
              <a:t>Assembly </a:t>
            </a:r>
            <a:r>
              <a:rPr lang="en-US" altLang="zh-CN" sz="2000" dirty="0">
                <a:solidFill>
                  <a:schemeClr val="tx1"/>
                </a:solidFill>
                <a:latin typeface="Times New Roman" panose="02020603050405020304" pitchFamily="18" charset="0"/>
                <a:cs typeface="Times New Roman" panose="02020603050405020304" pitchFamily="18" charset="0"/>
              </a:rPr>
              <a:t>Line Balancing </a:t>
            </a:r>
            <a:r>
              <a:rPr lang="en-US" altLang="zh-CN" sz="2000" dirty="0" smtClean="0">
                <a:solidFill>
                  <a:schemeClr val="tx1"/>
                </a:solidFill>
                <a:latin typeface="Times New Roman" panose="02020603050405020304" pitchFamily="18" charset="0"/>
                <a:cs typeface="Times New Roman" panose="02020603050405020304" pitchFamily="18" charset="0"/>
              </a:rPr>
              <a:t>is </a:t>
            </a:r>
            <a:r>
              <a:rPr lang="en-US" altLang="zh-CN" sz="2000" dirty="0">
                <a:solidFill>
                  <a:schemeClr val="tx1"/>
                </a:solidFill>
                <a:latin typeface="Times New Roman" panose="02020603050405020304" pitchFamily="18" charset="0"/>
                <a:cs typeface="Times New Roman" panose="02020603050405020304" pitchFamily="18" charset="0"/>
              </a:rPr>
              <a:t>a </a:t>
            </a:r>
            <a:r>
              <a:rPr lang="en-US" altLang="zh-CN" sz="2000" dirty="0">
                <a:solidFill>
                  <a:srgbClr val="FF0000"/>
                </a:solidFill>
                <a:latin typeface="Times New Roman" panose="02020603050405020304" pitchFamily="18" charset="0"/>
                <a:cs typeface="Times New Roman" panose="02020603050405020304" pitchFamily="18" charset="0"/>
              </a:rPr>
              <a:t>classical optimization </a:t>
            </a:r>
            <a:r>
              <a:rPr lang="en-US" altLang="zh-CN" sz="2000" dirty="0" smtClean="0">
                <a:solidFill>
                  <a:srgbClr val="FF0000"/>
                </a:solidFill>
                <a:latin typeface="Times New Roman" panose="02020603050405020304" pitchFamily="18" charset="0"/>
                <a:cs typeface="Times New Roman" panose="02020603050405020304" pitchFamily="18" charset="0"/>
              </a:rPr>
              <a:t>problem.</a:t>
            </a:r>
          </a:p>
          <a:p>
            <a:pPr marL="342900">
              <a:lnSpc>
                <a:spcPts val="1000"/>
              </a:lnSpc>
              <a:buSzPct val="120000"/>
              <a:buFont typeface="Arial" panose="020B0604020202020204" pitchFamily="34" charset="0"/>
              <a:buChar char="•"/>
            </a:pPr>
            <a:endParaRPr lang="en-US" sz="2000" dirty="0">
              <a:solidFill>
                <a:srgbClr val="FF0000"/>
              </a:solidFill>
              <a:latin typeface="Times New Roman" panose="02020603050405020304" pitchFamily="18" charset="0"/>
              <a:cs typeface="Times New Roman" panose="02020603050405020304" pitchFamily="18" charset="0"/>
            </a:endParaRPr>
          </a:p>
          <a:p>
            <a:pPr marL="342900">
              <a:lnSpc>
                <a:spcPct val="80000"/>
              </a:lnSpc>
              <a:buSzPct val="1200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Assembly </a:t>
            </a:r>
            <a:r>
              <a:rPr lang="en-US" sz="2000" dirty="0">
                <a:solidFill>
                  <a:schemeClr val="tx1"/>
                </a:solidFill>
                <a:latin typeface="Times New Roman" panose="02020603050405020304" pitchFamily="18" charset="0"/>
                <a:cs typeface="Times New Roman" panose="02020603050405020304" pitchFamily="18" charset="0"/>
              </a:rPr>
              <a:t>Line Balancing </a:t>
            </a:r>
            <a:r>
              <a:rPr lang="en-US" sz="2000" dirty="0" smtClean="0">
                <a:solidFill>
                  <a:schemeClr val="tx1"/>
                </a:solidFill>
                <a:latin typeface="Times New Roman" panose="02020603050405020304" pitchFamily="18" charset="0"/>
                <a:cs typeface="Times New Roman" panose="02020603050405020304" pitchFamily="18" charset="0"/>
              </a:rPr>
              <a:t>can ensure………..</a:t>
            </a:r>
          </a:p>
          <a:p>
            <a:pPr marL="0" indent="0">
              <a:lnSpc>
                <a:spcPct val="80000"/>
              </a:lnSpc>
              <a:buNone/>
            </a:pPr>
            <a:r>
              <a:rPr lang="en-US" sz="2000" dirty="0" smtClean="0">
                <a:solidFill>
                  <a:schemeClr val="tx1"/>
                </a:solidFill>
                <a:latin typeface="Times New Roman" panose="02020603050405020304" pitchFamily="18" charset="0"/>
                <a:cs typeface="Times New Roman" panose="02020603050405020304" pitchFamily="18" charset="0"/>
              </a:rPr>
              <a:t>     </a:t>
            </a:r>
          </a:p>
          <a:p>
            <a:pPr>
              <a:lnSpc>
                <a:spcPct val="80000"/>
              </a:lnSpc>
              <a:buFont typeface="Wingdings" pitchFamily="2" charset="2"/>
              <a:buChar char="§"/>
            </a:pPr>
            <a:r>
              <a:rPr lang="en-US" sz="2400" dirty="0">
                <a:solidFill>
                  <a:srgbClr val="000099"/>
                </a:solidFill>
                <a:latin typeface="Times New Roman" panose="02020603050405020304" pitchFamily="18" charset="0"/>
                <a:cs typeface="Times New Roman" panose="02020603050405020304" pitchFamily="18" charset="0"/>
              </a:rPr>
              <a:t>Improvement of:</a:t>
            </a:r>
          </a:p>
          <a:p>
            <a:pPr lvl="2">
              <a:lnSpc>
                <a:spcPct val="80000"/>
              </a:lnSpc>
              <a:buFont typeface="Wingdings" pitchFamily="2" charset="2"/>
              <a:buChar char="§"/>
            </a:pPr>
            <a:r>
              <a:rPr lang="en-US" sz="2000" dirty="0">
                <a:solidFill>
                  <a:srgbClr val="000099"/>
                </a:solidFill>
                <a:latin typeface="Times New Roman" panose="02020603050405020304" pitchFamily="18" charset="0"/>
                <a:cs typeface="Times New Roman" panose="02020603050405020304" pitchFamily="18" charset="0"/>
              </a:rPr>
              <a:t> efficiency </a:t>
            </a:r>
          </a:p>
          <a:p>
            <a:pPr lvl="2">
              <a:lnSpc>
                <a:spcPct val="80000"/>
              </a:lnSpc>
              <a:buFont typeface="Wingdings" pitchFamily="2" charset="2"/>
              <a:buChar char="§"/>
            </a:pPr>
            <a:r>
              <a:rPr lang="en-US" sz="2000" dirty="0">
                <a:solidFill>
                  <a:srgbClr val="000099"/>
                </a:solidFill>
                <a:latin typeface="Times New Roman" panose="02020603050405020304" pitchFamily="18" charset="0"/>
                <a:cs typeface="Times New Roman" panose="02020603050405020304" pitchFamily="18" charset="0"/>
              </a:rPr>
              <a:t> production </a:t>
            </a:r>
            <a:r>
              <a:rPr lang="en-US" sz="2000" dirty="0" smtClean="0">
                <a:solidFill>
                  <a:srgbClr val="000099"/>
                </a:solidFill>
                <a:latin typeface="Times New Roman" panose="02020603050405020304" pitchFamily="18" charset="0"/>
                <a:cs typeface="Times New Roman" panose="02020603050405020304" pitchFamily="18" charset="0"/>
              </a:rPr>
              <a:t>rate</a:t>
            </a:r>
            <a:endParaRPr lang="en-US" sz="2000" dirty="0">
              <a:solidFill>
                <a:srgbClr val="000099"/>
              </a:solidFill>
              <a:latin typeface="Times New Roman" panose="02020603050405020304" pitchFamily="18" charset="0"/>
              <a:cs typeface="Times New Roman" panose="02020603050405020304" pitchFamily="18" charset="0"/>
            </a:endParaRPr>
          </a:p>
          <a:p>
            <a:pPr lvl="2">
              <a:lnSpc>
                <a:spcPct val="80000"/>
              </a:lnSpc>
              <a:buFont typeface="Wingdings" pitchFamily="2" charset="2"/>
              <a:buChar char="§"/>
            </a:pPr>
            <a:r>
              <a:rPr lang="en-US" sz="2000" dirty="0">
                <a:solidFill>
                  <a:srgbClr val="000099"/>
                </a:solidFill>
                <a:latin typeface="Times New Roman" panose="02020603050405020304" pitchFamily="18" charset="0"/>
                <a:cs typeface="Times New Roman" panose="02020603050405020304" pitchFamily="18" charset="0"/>
              </a:rPr>
              <a:t> </a:t>
            </a:r>
            <a:r>
              <a:rPr lang="en-US" sz="2000" dirty="0" smtClean="0">
                <a:solidFill>
                  <a:srgbClr val="000099"/>
                </a:solidFill>
                <a:latin typeface="Times New Roman" panose="02020603050405020304" pitchFamily="18" charset="0"/>
                <a:cs typeface="Times New Roman" panose="02020603050405020304" pitchFamily="18" charset="0"/>
              </a:rPr>
              <a:t>productivity</a:t>
            </a:r>
          </a:p>
          <a:p>
            <a:pPr>
              <a:lnSpc>
                <a:spcPct val="80000"/>
              </a:lnSpc>
              <a:buFont typeface="Wingdings"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nSpc>
                <a:spcPct val="80000"/>
              </a:lnSpc>
              <a:buFont typeface="Wingdings" pitchFamily="2" charset="2"/>
              <a:buChar char="§"/>
            </a:pPr>
            <a:r>
              <a:rPr lang="en-US" sz="2400" dirty="0" smtClean="0">
                <a:solidFill>
                  <a:srgbClr val="7030A0"/>
                </a:solidFill>
                <a:latin typeface="Times New Roman" panose="02020603050405020304" pitchFamily="18" charset="0"/>
                <a:cs typeface="Times New Roman" panose="02020603050405020304" pitchFamily="18" charset="0"/>
              </a:rPr>
              <a:t>Reduction of:</a:t>
            </a:r>
          </a:p>
          <a:p>
            <a:pPr lvl="2">
              <a:lnSpc>
                <a:spcPct val="80000"/>
              </a:lnSpc>
              <a:buFont typeface="Wingdings" pitchFamily="2" charset="2"/>
              <a:buChar char="§"/>
            </a:pPr>
            <a:r>
              <a:rPr lang="en-US" sz="2000" dirty="0" smtClean="0">
                <a:solidFill>
                  <a:srgbClr val="7030A0"/>
                </a:solidFill>
                <a:latin typeface="Times New Roman" panose="02020603050405020304" pitchFamily="18" charset="0"/>
                <a:cs typeface="Times New Roman" panose="02020603050405020304" pitchFamily="18" charset="0"/>
              </a:rPr>
              <a:t>idle time</a:t>
            </a:r>
            <a:endParaRPr lang="en-US" sz="2000" dirty="0">
              <a:solidFill>
                <a:srgbClr val="7030A0"/>
              </a:solidFill>
              <a:latin typeface="Times New Roman" panose="02020603050405020304" pitchFamily="18" charset="0"/>
              <a:cs typeface="Times New Roman" panose="02020603050405020304" pitchFamily="18" charset="0"/>
            </a:endParaRPr>
          </a:p>
          <a:p>
            <a:pPr lvl="2">
              <a:lnSpc>
                <a:spcPct val="80000"/>
              </a:lnSpc>
              <a:buFont typeface="Wingdings" pitchFamily="2" charset="2"/>
              <a:buChar char="§"/>
            </a:pPr>
            <a:r>
              <a:rPr lang="en-US" sz="2000" dirty="0">
                <a:solidFill>
                  <a:srgbClr val="7030A0"/>
                </a:solidFill>
                <a:latin typeface="Times New Roman" panose="02020603050405020304" pitchFamily="18" charset="0"/>
                <a:cs typeface="Times New Roman" panose="02020603050405020304" pitchFamily="18" charset="0"/>
              </a:rPr>
              <a:t>resource </a:t>
            </a:r>
            <a:r>
              <a:rPr lang="en-US" sz="2000" dirty="0" smtClean="0">
                <a:solidFill>
                  <a:srgbClr val="7030A0"/>
                </a:solidFill>
                <a:latin typeface="Times New Roman" panose="02020603050405020304" pitchFamily="18" charset="0"/>
                <a:cs typeface="Times New Roman" panose="02020603050405020304" pitchFamily="18" charset="0"/>
              </a:rPr>
              <a:t>utilization</a:t>
            </a:r>
            <a:endParaRPr lang="en-US" sz="2000" dirty="0">
              <a:solidFill>
                <a:srgbClr val="7030A0"/>
              </a:solidFill>
              <a:latin typeface="Times New Roman" panose="02020603050405020304" pitchFamily="18" charset="0"/>
              <a:cs typeface="Times New Roman" panose="02020603050405020304" pitchFamily="18" charset="0"/>
            </a:endParaRPr>
          </a:p>
          <a:p>
            <a:pPr lvl="2">
              <a:lnSpc>
                <a:spcPct val="80000"/>
              </a:lnSpc>
              <a:buFont typeface="Wingdings" pitchFamily="2" charset="2"/>
              <a:buChar char="§"/>
            </a:pPr>
            <a:r>
              <a:rPr lang="en-US" sz="2000" dirty="0">
                <a:solidFill>
                  <a:srgbClr val="7030A0"/>
                </a:solidFill>
                <a:latin typeface="Times New Roman" panose="02020603050405020304" pitchFamily="18" charset="0"/>
                <a:cs typeface="Times New Roman" panose="02020603050405020304" pitchFamily="18" charset="0"/>
              </a:rPr>
              <a:t>production cost </a:t>
            </a:r>
          </a:p>
        </p:txBody>
      </p:sp>
      <p:pic>
        <p:nvPicPr>
          <p:cNvPr id="5" name="Picture 4" descr="C:\Users\user\Desktop\6a00d8341c761a53ef0120a677ed73970b.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60148" y="2709016"/>
            <a:ext cx="5272755" cy="3358498"/>
          </a:xfrm>
          <a:prstGeom prst="rect">
            <a:avLst/>
          </a:prstGeom>
          <a:noFill/>
          <a:ln>
            <a:noFill/>
          </a:ln>
          <a:extLst/>
        </p:spPr>
      </p:pic>
    </p:spTree>
    <p:extLst>
      <p:ext uri="{BB962C8B-B14F-4D97-AF65-F5344CB8AC3E}">
        <p14:creationId xmlns:p14="http://schemas.microsoft.com/office/powerpoint/2010/main" xmlns="" val="1549480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399" y="2982913"/>
            <a:ext cx="8071581" cy="852712"/>
          </a:xfrm>
        </p:spPr>
        <p:txBody>
          <a:bodyPr/>
          <a:lstStyle/>
          <a:p>
            <a:r>
              <a:rPr lang="en-US" b="1" dirty="0" smtClean="0"/>
              <a:t>DE to solve RALB-Efficiency</a:t>
            </a:r>
            <a:endParaRPr lang="en-US" b="1" dirty="0"/>
          </a:p>
        </p:txBody>
      </p:sp>
    </p:spTree>
    <p:extLst>
      <p:ext uri="{BB962C8B-B14F-4D97-AF65-F5344CB8AC3E}">
        <p14:creationId xmlns:p14="http://schemas.microsoft.com/office/powerpoint/2010/main" xmlns="" val="1157493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RALB-Efficiency</a:t>
            </a:r>
            <a:endParaRPr lang="en-US" b="1" dirty="0"/>
          </a:p>
        </p:txBody>
      </p:sp>
      <p:sp>
        <p:nvSpPr>
          <p:cNvPr id="3" name="Content Placeholder 2"/>
          <p:cNvSpPr>
            <a:spLocks noGrp="1"/>
          </p:cNvSpPr>
          <p:nvPr>
            <p:ph idx="1"/>
          </p:nvPr>
        </p:nvSpPr>
        <p:spPr>
          <a:xfrm>
            <a:off x="243436" y="1488625"/>
            <a:ext cx="7607300" cy="3868738"/>
          </a:xfrm>
        </p:spPr>
        <p:txBody>
          <a:bodyPr/>
          <a:lstStyle/>
          <a:p>
            <a:pPr>
              <a:spcBef>
                <a:spcPts val="1200"/>
              </a:spcBef>
            </a:pPr>
            <a:r>
              <a:rPr lang="en-US" sz="2400" dirty="0"/>
              <a:t>Efficiency is a crucial factor in industrial production </a:t>
            </a:r>
            <a:r>
              <a:rPr lang="en-US" sz="2400" dirty="0" smtClean="0"/>
              <a:t>lines to improve </a:t>
            </a:r>
            <a:r>
              <a:rPr lang="en-US" sz="2400" dirty="0"/>
              <a:t>the utilization of </a:t>
            </a:r>
            <a:r>
              <a:rPr lang="en-US" sz="2400" dirty="0" smtClean="0"/>
              <a:t>resources</a:t>
            </a:r>
            <a:r>
              <a:rPr lang="en-US" sz="2400" dirty="0"/>
              <a:t>.  </a:t>
            </a:r>
          </a:p>
          <a:p>
            <a:pPr>
              <a:spcBef>
                <a:spcPts val="1200"/>
              </a:spcBef>
            </a:pPr>
            <a:r>
              <a:rPr lang="en-US" sz="2400" dirty="0" smtClean="0"/>
              <a:t>Industries </a:t>
            </a:r>
            <a:r>
              <a:rPr lang="en-US" sz="2400" dirty="0"/>
              <a:t>would </a:t>
            </a:r>
            <a:r>
              <a:rPr lang="en-US" sz="2400" dirty="0" smtClean="0"/>
              <a:t>produce </a:t>
            </a:r>
            <a:r>
              <a:rPr lang="en-US" sz="2400" dirty="0"/>
              <a:t>more </a:t>
            </a:r>
            <a:r>
              <a:rPr lang="en-US" sz="2400" dirty="0" smtClean="0"/>
              <a:t>in </a:t>
            </a:r>
            <a:r>
              <a:rPr lang="en-US" sz="2400" dirty="0"/>
              <a:t>shorter time and </a:t>
            </a:r>
            <a:r>
              <a:rPr lang="en-US" sz="2400" dirty="0" smtClean="0"/>
              <a:t>meet the </a:t>
            </a:r>
            <a:r>
              <a:rPr lang="en-US" sz="2400" dirty="0"/>
              <a:t>demand of the </a:t>
            </a:r>
            <a:r>
              <a:rPr lang="en-US" sz="2400" dirty="0" smtClean="0"/>
              <a:t>customers. </a:t>
            </a:r>
            <a:endParaRPr lang="en-US" sz="2400" dirty="0"/>
          </a:p>
          <a:p>
            <a:pPr>
              <a:spcBef>
                <a:spcPts val="1200"/>
              </a:spcBef>
            </a:pPr>
            <a:r>
              <a:rPr lang="en-US" sz="2400" dirty="0" smtClean="0"/>
              <a:t>Maximizing </a:t>
            </a:r>
            <a:r>
              <a:rPr lang="en-US" sz="2400" dirty="0"/>
              <a:t>line efficiency is the key to profitability. </a:t>
            </a:r>
          </a:p>
          <a:p>
            <a:pPr>
              <a:spcBef>
                <a:spcPts val="1200"/>
              </a:spcBef>
            </a:pPr>
            <a:endParaRPr lang="en-US" sz="2400" dirty="0"/>
          </a:p>
        </p:txBody>
      </p:sp>
    </p:spTree>
    <p:extLst>
      <p:ext uri="{BB962C8B-B14F-4D97-AF65-F5344CB8AC3E}">
        <p14:creationId xmlns:p14="http://schemas.microsoft.com/office/powerpoint/2010/main" xmlns="" val="1192788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 Efficiency &amp; Smoothness Index</a:t>
            </a:r>
            <a:endParaRPr lang="en-US" b="1" dirty="0"/>
          </a:p>
        </p:txBody>
      </p:sp>
      <p:sp>
        <p:nvSpPr>
          <p:cNvPr id="4" name="TextBox 4"/>
          <p:cNvSpPr txBox="1">
            <a:spLocks noChangeArrowheads="1"/>
          </p:cNvSpPr>
          <p:nvPr/>
        </p:nvSpPr>
        <p:spPr bwMode="auto">
          <a:xfrm>
            <a:off x="152400" y="1447800"/>
            <a:ext cx="8052924"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285750" indent="-28575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Line Efficiency</a:t>
            </a:r>
            <a:endParaRPr lang="en-US" sz="24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algn="just"/>
            <a:endParaRPr lang="en-US" sz="18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Smoothness Index</a:t>
            </a:r>
            <a:endParaRPr lang="en-US" sz="2400" b="1" dirty="0">
              <a:latin typeface="Times New Roman" panose="02020603050405020304" pitchFamily="18" charset="0"/>
              <a:cs typeface="Times New Roman" panose="02020603050405020304" pitchFamily="18" charset="0"/>
            </a:endParaRPr>
          </a:p>
        </p:txBody>
      </p:sp>
      <p:graphicFrame>
        <p:nvGraphicFramePr>
          <p:cNvPr id="5" name="Object 9"/>
          <p:cNvGraphicFramePr>
            <a:graphicFrameLocks noChangeAspect="1"/>
          </p:cNvGraphicFramePr>
          <p:nvPr>
            <p:extLst>
              <p:ext uri="{D42A27DB-BD31-4B8C-83A1-F6EECF244321}">
                <p14:modId xmlns:p14="http://schemas.microsoft.com/office/powerpoint/2010/main" xmlns="" val="3544108488"/>
              </p:ext>
            </p:extLst>
          </p:nvPr>
        </p:nvGraphicFramePr>
        <p:xfrm>
          <a:off x="483726" y="1955719"/>
          <a:ext cx="5976938" cy="1230313"/>
        </p:xfrm>
        <a:graphic>
          <a:graphicData uri="http://schemas.openxmlformats.org/presentationml/2006/ole">
            <p:oleObj spid="_x0000_s5152" name="Equation" r:id="rId3" imgW="2692080" imgH="774360" progId="">
              <p:embed/>
            </p:oleObj>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xmlns="" val="2016369725"/>
              </p:ext>
            </p:extLst>
          </p:nvPr>
        </p:nvGraphicFramePr>
        <p:xfrm>
          <a:off x="483726" y="3872873"/>
          <a:ext cx="2103438" cy="1466850"/>
        </p:xfrm>
        <a:graphic>
          <a:graphicData uri="http://schemas.openxmlformats.org/presentationml/2006/ole">
            <p:oleObj spid="_x0000_s5153" name="Equation" r:id="rId4" imgW="1346040" imgH="774360" progId="">
              <p:embed/>
            </p:oleObj>
          </a:graphicData>
        </a:graphic>
      </p:graphicFrame>
      <p:pic>
        <p:nvPicPr>
          <p:cNvPr id="7" name="Picture 1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587164" y="3247822"/>
            <a:ext cx="5850254" cy="2674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152799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Differential Evolution</a:t>
            </a:r>
            <a:endParaRPr lang="en-US" b="1" dirty="0"/>
          </a:p>
        </p:txBody>
      </p:sp>
      <p:sp>
        <p:nvSpPr>
          <p:cNvPr id="41" name="Oval 40"/>
          <p:cNvSpPr/>
          <p:nvPr/>
        </p:nvSpPr>
        <p:spPr>
          <a:xfrm>
            <a:off x="6162540" y="1430166"/>
            <a:ext cx="914400" cy="424933"/>
          </a:xfrm>
          <a:prstGeom prst="ellipse">
            <a:avLst/>
          </a:prstGeom>
          <a:solidFill>
            <a:srgbClr val="4F81BD">
              <a:lumMod val="20000"/>
              <a:lumOff val="80000"/>
            </a:srgbClr>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Start</a:t>
            </a:r>
          </a:p>
        </p:txBody>
      </p:sp>
      <p:sp>
        <p:nvSpPr>
          <p:cNvPr id="42" name="TextBox 41"/>
          <p:cNvSpPr txBox="1"/>
          <p:nvPr/>
        </p:nvSpPr>
        <p:spPr>
          <a:xfrm>
            <a:off x="5171940" y="2050793"/>
            <a:ext cx="2895600" cy="923330"/>
          </a:xfrm>
          <a:prstGeom prst="rect">
            <a:avLst/>
          </a:prstGeom>
          <a:solidFill>
            <a:srgbClr val="4F81BD">
              <a:lumMod val="20000"/>
              <a:lumOff val="80000"/>
            </a:srgb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Population of </a:t>
            </a:r>
            <a:r>
              <a:rPr kumimoji="0" lang="en-US" sz="1800" b="1" i="1" u="none" strike="noStrike" kern="0" cap="none" spc="0" normalizeH="0" baseline="0" noProof="0" dirty="0" smtClean="0">
                <a:ln>
                  <a:noFill/>
                </a:ln>
                <a:solidFill>
                  <a:prstClr val="black"/>
                </a:solidFill>
                <a:effectLst/>
                <a:uLnTx/>
                <a:uFillTx/>
                <a:latin typeface="Calibri"/>
              </a:rPr>
              <a:t>D</a:t>
            </a:r>
            <a:r>
              <a:rPr kumimoji="0" lang="en-US" sz="1800" b="1" i="0" u="none" strike="noStrike" kern="0" cap="none" spc="0" normalizeH="0" baseline="0" noProof="0" dirty="0" smtClean="0">
                <a:ln>
                  <a:noFill/>
                </a:ln>
                <a:solidFill>
                  <a:prstClr val="black"/>
                </a:solidFill>
                <a:effectLst/>
                <a:uLnTx/>
                <a:uFillTx/>
                <a:latin typeface="Calibri"/>
              </a:rPr>
              <a:t>-dimensional parameter vectors → Target vectors</a:t>
            </a:r>
          </a:p>
        </p:txBody>
      </p:sp>
      <p:sp>
        <p:nvSpPr>
          <p:cNvPr id="43" name="TextBox 42"/>
          <p:cNvSpPr txBox="1"/>
          <p:nvPr/>
        </p:nvSpPr>
        <p:spPr>
          <a:xfrm>
            <a:off x="5171940" y="3189781"/>
            <a:ext cx="2895600" cy="369332"/>
          </a:xfrm>
          <a:prstGeom prst="rect">
            <a:avLst/>
          </a:prstGeom>
          <a:solidFill>
            <a:srgbClr val="4F81BD">
              <a:lumMod val="20000"/>
              <a:lumOff val="80000"/>
            </a:srgb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Mutation → Donor vectors</a:t>
            </a:r>
          </a:p>
        </p:txBody>
      </p:sp>
      <p:sp>
        <p:nvSpPr>
          <p:cNvPr id="44" name="TextBox 43"/>
          <p:cNvSpPr txBox="1"/>
          <p:nvPr/>
        </p:nvSpPr>
        <p:spPr>
          <a:xfrm>
            <a:off x="5171940" y="3781070"/>
            <a:ext cx="2895600" cy="369332"/>
          </a:xfrm>
          <a:prstGeom prst="rect">
            <a:avLst/>
          </a:prstGeom>
          <a:solidFill>
            <a:srgbClr val="4F81BD">
              <a:lumMod val="20000"/>
              <a:lumOff val="80000"/>
            </a:srgb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Crossover → Trial vectors</a:t>
            </a:r>
          </a:p>
        </p:txBody>
      </p:sp>
      <p:sp>
        <p:nvSpPr>
          <p:cNvPr id="45" name="TextBox 44"/>
          <p:cNvSpPr txBox="1"/>
          <p:nvPr/>
        </p:nvSpPr>
        <p:spPr>
          <a:xfrm>
            <a:off x="5186227" y="4330455"/>
            <a:ext cx="2895600" cy="369332"/>
          </a:xfrm>
          <a:prstGeom prst="rect">
            <a:avLst/>
          </a:prstGeom>
          <a:solidFill>
            <a:srgbClr val="4F81BD">
              <a:lumMod val="20000"/>
              <a:lumOff val="80000"/>
            </a:srgb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Selection</a:t>
            </a:r>
          </a:p>
        </p:txBody>
      </p:sp>
      <p:sp>
        <p:nvSpPr>
          <p:cNvPr id="46" name="Flowchart: Decision 45"/>
          <p:cNvSpPr/>
          <p:nvPr/>
        </p:nvSpPr>
        <p:spPr>
          <a:xfrm>
            <a:off x="5210039" y="4902460"/>
            <a:ext cx="2881313" cy="1032538"/>
          </a:xfrm>
          <a:prstGeom prst="flowChartDecision">
            <a:avLst/>
          </a:prstGeom>
          <a:solidFill>
            <a:srgbClr val="4F81BD">
              <a:lumMod val="20000"/>
              <a:lumOff val="80000"/>
            </a:srgb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Stopping criterion met?</a:t>
            </a:r>
          </a:p>
        </p:txBody>
      </p:sp>
      <p:sp>
        <p:nvSpPr>
          <p:cNvPr id="47" name="Oval 46"/>
          <p:cNvSpPr/>
          <p:nvPr/>
        </p:nvSpPr>
        <p:spPr>
          <a:xfrm>
            <a:off x="6041095" y="6133968"/>
            <a:ext cx="1219200" cy="369332"/>
          </a:xfrm>
          <a:prstGeom prst="ellipse">
            <a:avLst/>
          </a:prstGeom>
          <a:solidFill>
            <a:srgbClr val="4F81BD">
              <a:lumMod val="20000"/>
              <a:lumOff val="80000"/>
            </a:srgbClr>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Stop</a:t>
            </a:r>
          </a:p>
        </p:txBody>
      </p:sp>
      <p:cxnSp>
        <p:nvCxnSpPr>
          <p:cNvPr id="48" name="Straight Arrow Connector 47"/>
          <p:cNvCxnSpPr>
            <a:stCxn id="41" idx="4"/>
          </p:cNvCxnSpPr>
          <p:nvPr/>
        </p:nvCxnSpPr>
        <p:spPr>
          <a:xfrm>
            <a:off x="6619740" y="1855099"/>
            <a:ext cx="0" cy="195694"/>
          </a:xfrm>
          <a:prstGeom prst="straightConnector1">
            <a:avLst/>
          </a:prstGeom>
          <a:noFill/>
          <a:ln w="28575" cap="flat" cmpd="sng" algn="ctr">
            <a:solidFill>
              <a:srgbClr val="F79646"/>
            </a:solidFill>
            <a:prstDash val="solid"/>
            <a:tailEnd type="arrow"/>
          </a:ln>
          <a:effectLst/>
        </p:spPr>
      </p:cxnSp>
      <p:cxnSp>
        <p:nvCxnSpPr>
          <p:cNvPr id="49" name="Straight Arrow Connector 48"/>
          <p:cNvCxnSpPr/>
          <p:nvPr/>
        </p:nvCxnSpPr>
        <p:spPr>
          <a:xfrm>
            <a:off x="6634027" y="2983950"/>
            <a:ext cx="0" cy="195694"/>
          </a:xfrm>
          <a:prstGeom prst="straightConnector1">
            <a:avLst/>
          </a:prstGeom>
          <a:noFill/>
          <a:ln w="28575" cap="flat" cmpd="sng" algn="ctr">
            <a:solidFill>
              <a:srgbClr val="F79646"/>
            </a:solidFill>
            <a:prstDash val="solid"/>
            <a:tailEnd type="arrow"/>
          </a:ln>
          <a:effectLst/>
        </p:spPr>
      </p:cxnSp>
      <p:cxnSp>
        <p:nvCxnSpPr>
          <p:cNvPr id="50" name="Straight Arrow Connector 49"/>
          <p:cNvCxnSpPr/>
          <p:nvPr/>
        </p:nvCxnSpPr>
        <p:spPr>
          <a:xfrm>
            <a:off x="6619740" y="3563766"/>
            <a:ext cx="0" cy="195694"/>
          </a:xfrm>
          <a:prstGeom prst="straightConnector1">
            <a:avLst/>
          </a:prstGeom>
          <a:noFill/>
          <a:ln w="28575" cap="flat" cmpd="sng" algn="ctr">
            <a:solidFill>
              <a:srgbClr val="F79646"/>
            </a:solidFill>
            <a:prstDash val="solid"/>
            <a:tailEnd type="arrow"/>
          </a:ln>
          <a:effectLst/>
        </p:spPr>
      </p:cxnSp>
      <p:cxnSp>
        <p:nvCxnSpPr>
          <p:cNvPr id="51" name="Straight Arrow Connector 50"/>
          <p:cNvCxnSpPr/>
          <p:nvPr/>
        </p:nvCxnSpPr>
        <p:spPr>
          <a:xfrm>
            <a:off x="6629265" y="4173366"/>
            <a:ext cx="0" cy="195694"/>
          </a:xfrm>
          <a:prstGeom prst="straightConnector1">
            <a:avLst/>
          </a:prstGeom>
          <a:noFill/>
          <a:ln w="28575" cap="flat" cmpd="sng" algn="ctr">
            <a:solidFill>
              <a:srgbClr val="F79646"/>
            </a:solidFill>
            <a:prstDash val="solid"/>
            <a:tailEnd type="arrow"/>
          </a:ln>
          <a:effectLst/>
        </p:spPr>
      </p:cxnSp>
      <p:cxnSp>
        <p:nvCxnSpPr>
          <p:cNvPr id="52" name="Straight Arrow Connector 51"/>
          <p:cNvCxnSpPr/>
          <p:nvPr/>
        </p:nvCxnSpPr>
        <p:spPr>
          <a:xfrm>
            <a:off x="6634027" y="4706766"/>
            <a:ext cx="0" cy="195694"/>
          </a:xfrm>
          <a:prstGeom prst="straightConnector1">
            <a:avLst/>
          </a:prstGeom>
          <a:noFill/>
          <a:ln w="28575" cap="flat" cmpd="sng" algn="ctr">
            <a:solidFill>
              <a:srgbClr val="F79646"/>
            </a:solidFill>
            <a:prstDash val="solid"/>
            <a:tailEnd type="arrow"/>
          </a:ln>
          <a:effectLst/>
        </p:spPr>
      </p:cxnSp>
      <p:cxnSp>
        <p:nvCxnSpPr>
          <p:cNvPr id="53" name="Straight Arrow Connector 52"/>
          <p:cNvCxnSpPr/>
          <p:nvPr/>
        </p:nvCxnSpPr>
        <p:spPr>
          <a:xfrm>
            <a:off x="6650695" y="5934998"/>
            <a:ext cx="0" cy="195694"/>
          </a:xfrm>
          <a:prstGeom prst="straightConnector1">
            <a:avLst/>
          </a:prstGeom>
          <a:noFill/>
          <a:ln w="28575" cap="flat" cmpd="sng" algn="ctr">
            <a:solidFill>
              <a:srgbClr val="F79646"/>
            </a:solidFill>
            <a:prstDash val="solid"/>
            <a:tailEnd type="arrow"/>
          </a:ln>
          <a:effectLst/>
        </p:spPr>
      </p:cxnSp>
      <p:cxnSp>
        <p:nvCxnSpPr>
          <p:cNvPr id="54" name="Straight Connector 53"/>
          <p:cNvCxnSpPr>
            <a:stCxn id="47" idx="2"/>
          </p:cNvCxnSpPr>
          <p:nvPr/>
        </p:nvCxnSpPr>
        <p:spPr>
          <a:xfrm flipH="1">
            <a:off x="5019540" y="6318634"/>
            <a:ext cx="1021555" cy="0"/>
          </a:xfrm>
          <a:prstGeom prst="line">
            <a:avLst/>
          </a:prstGeom>
          <a:noFill/>
          <a:ln w="28575" cap="flat" cmpd="sng" algn="ctr">
            <a:solidFill>
              <a:srgbClr val="F79646"/>
            </a:solidFill>
            <a:prstDash val="solid"/>
          </a:ln>
          <a:effectLst/>
        </p:spPr>
      </p:cxnSp>
      <p:cxnSp>
        <p:nvCxnSpPr>
          <p:cNvPr id="55" name="Straight Connector 54"/>
          <p:cNvCxnSpPr/>
          <p:nvPr/>
        </p:nvCxnSpPr>
        <p:spPr>
          <a:xfrm flipV="1">
            <a:off x="5019540" y="3374447"/>
            <a:ext cx="0" cy="2944189"/>
          </a:xfrm>
          <a:prstGeom prst="line">
            <a:avLst/>
          </a:prstGeom>
          <a:noFill/>
          <a:ln w="28575" cap="flat" cmpd="sng" algn="ctr">
            <a:solidFill>
              <a:srgbClr val="F79646"/>
            </a:solidFill>
            <a:prstDash val="solid"/>
          </a:ln>
          <a:effectLst/>
        </p:spPr>
      </p:cxnSp>
      <p:cxnSp>
        <p:nvCxnSpPr>
          <p:cNvPr id="56" name="Straight Connector 55"/>
          <p:cNvCxnSpPr>
            <a:endCxn id="43" idx="1"/>
          </p:cNvCxnSpPr>
          <p:nvPr/>
        </p:nvCxnSpPr>
        <p:spPr>
          <a:xfrm>
            <a:off x="5019540" y="3374447"/>
            <a:ext cx="152400" cy="0"/>
          </a:xfrm>
          <a:prstGeom prst="line">
            <a:avLst/>
          </a:prstGeom>
          <a:noFill/>
          <a:ln w="28575" cap="flat" cmpd="sng" algn="ctr">
            <a:solidFill>
              <a:srgbClr val="F79646"/>
            </a:solidFill>
            <a:prstDash val="solid"/>
            <a:headEnd type="none" w="med" len="med"/>
            <a:tailEnd type="arrow" w="med" len="med"/>
          </a:ln>
          <a:effectLst/>
        </p:spPr>
      </p:cxnSp>
      <p:sp>
        <p:nvSpPr>
          <p:cNvPr id="57" name="TextBox 56"/>
          <p:cNvSpPr txBox="1"/>
          <p:nvPr/>
        </p:nvSpPr>
        <p:spPr>
          <a:xfrm>
            <a:off x="6772140" y="5861434"/>
            <a:ext cx="685800" cy="369332"/>
          </a:xfrm>
          <a:prstGeom prst="rect">
            <a:avLst/>
          </a:prstGeom>
          <a:noFill/>
        </p:spPr>
        <p:txBody>
          <a:bodyPr wrap="square" rtlCol="0">
            <a:spAutoFit/>
          </a:bodyPr>
          <a:lstStyle/>
          <a:p>
            <a:pPr fontAlgn="auto">
              <a:spcBef>
                <a:spcPts val="0"/>
              </a:spcBef>
              <a:spcAft>
                <a:spcPts val="0"/>
              </a:spcAft>
            </a:pPr>
            <a:r>
              <a:rPr lang="en-US" b="1" dirty="0" smtClean="0">
                <a:solidFill>
                  <a:prstClr val="black"/>
                </a:solidFill>
                <a:latin typeface="Calibri"/>
              </a:rPr>
              <a:t>Yes</a:t>
            </a:r>
            <a:endParaRPr lang="en-US" b="1" dirty="0">
              <a:solidFill>
                <a:prstClr val="black"/>
              </a:solidFill>
              <a:latin typeface="Calibri"/>
            </a:endParaRPr>
          </a:p>
        </p:txBody>
      </p:sp>
      <p:sp>
        <p:nvSpPr>
          <p:cNvPr id="58" name="TextBox 57"/>
          <p:cNvSpPr txBox="1"/>
          <p:nvPr/>
        </p:nvSpPr>
        <p:spPr>
          <a:xfrm>
            <a:off x="5076690" y="5949304"/>
            <a:ext cx="685800" cy="369332"/>
          </a:xfrm>
          <a:prstGeom prst="rect">
            <a:avLst/>
          </a:prstGeom>
          <a:noFill/>
        </p:spPr>
        <p:txBody>
          <a:bodyPr wrap="square" rtlCol="0">
            <a:spAutoFit/>
          </a:bodyPr>
          <a:lstStyle/>
          <a:p>
            <a:pPr fontAlgn="auto">
              <a:spcBef>
                <a:spcPts val="0"/>
              </a:spcBef>
              <a:spcAft>
                <a:spcPts val="0"/>
              </a:spcAft>
            </a:pPr>
            <a:r>
              <a:rPr lang="en-US" b="1" dirty="0" smtClean="0">
                <a:solidFill>
                  <a:prstClr val="black"/>
                </a:solidFill>
                <a:latin typeface="Calibri"/>
              </a:rPr>
              <a:t>No</a:t>
            </a:r>
            <a:endParaRPr lang="en-US" b="1" dirty="0">
              <a:solidFill>
                <a:prstClr val="black"/>
              </a:solidFill>
              <a:latin typeface="Calibri"/>
            </a:endParaRPr>
          </a:p>
        </p:txBody>
      </p:sp>
      <p:sp>
        <p:nvSpPr>
          <p:cNvPr id="59" name="TextBox 58"/>
          <p:cNvSpPr txBox="1"/>
          <p:nvPr/>
        </p:nvSpPr>
        <p:spPr>
          <a:xfrm>
            <a:off x="332805" y="1804787"/>
            <a:ext cx="3962835" cy="1938992"/>
          </a:xfrm>
          <a:prstGeom prst="rect">
            <a:avLst/>
          </a:prstGeom>
          <a:noFill/>
        </p:spPr>
        <p:txBody>
          <a:bodyPr wrap="square" rtlCol="0">
            <a:spAutoFit/>
          </a:bodyPr>
          <a:lstStyle/>
          <a:p>
            <a:r>
              <a:rPr lang="en-US" sz="2000" dirty="0" err="1"/>
              <a:t>Storn</a:t>
            </a:r>
            <a:r>
              <a:rPr lang="en-US" sz="2000" dirty="0"/>
              <a:t>, R., &amp; Price, K. (1997). Differential evolution–a simple and efficient heuristic for global optimization over continuous spaces. </a:t>
            </a:r>
            <a:r>
              <a:rPr lang="en-US" sz="2000" i="1" dirty="0"/>
              <a:t>Journal of global optimization</a:t>
            </a:r>
            <a:r>
              <a:rPr lang="en-US" sz="2000" dirty="0"/>
              <a:t>, </a:t>
            </a:r>
            <a:r>
              <a:rPr lang="en-US" sz="2000" i="1" dirty="0"/>
              <a:t>11</a:t>
            </a:r>
            <a:r>
              <a:rPr lang="en-US" sz="2000" dirty="0"/>
              <a:t>(4), </a:t>
            </a:r>
            <a:r>
              <a:rPr lang="en-US" sz="2000" dirty="0" smtClean="0"/>
              <a:t>341-359.</a:t>
            </a:r>
            <a:endParaRPr lang="en-US" sz="2000" dirty="0"/>
          </a:p>
        </p:txBody>
      </p:sp>
    </p:spTree>
    <p:extLst>
      <p:ext uri="{BB962C8B-B14F-4D97-AF65-F5344CB8AC3E}">
        <p14:creationId xmlns:p14="http://schemas.microsoft.com/office/powerpoint/2010/main" xmlns="" val="40707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2"/>
                                        </p:tgtEl>
                                        <p:attrNameLst>
                                          <p:attrName>fillcolor</p:attrName>
                                        </p:attrNameLst>
                                      </p:cBhvr>
                                      <p:to>
                                        <a:srgbClr val="F79646"/>
                                      </p:to>
                                    </p:animClr>
                                    <p:set>
                                      <p:cBhvr>
                                        <p:cTn id="7" dur="500" fill="hold"/>
                                        <p:tgtEl>
                                          <p:spTgt spid="42"/>
                                        </p:tgtEl>
                                        <p:attrNameLst>
                                          <p:attrName>fill.type</p:attrName>
                                        </p:attrNameLst>
                                      </p:cBhvr>
                                      <p:to>
                                        <p:strVal val="solid"/>
                                      </p:to>
                                    </p:set>
                                    <p:set>
                                      <p:cBhvr>
                                        <p:cTn id="8" dur="500" fill="hold"/>
                                        <p:tgtEl>
                                          <p:spTgt spid="4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42"/>
                                        </p:tgtEl>
                                        <p:attrNameLst>
                                          <p:attrName>fillcolor</p:attrName>
                                        </p:attrNameLst>
                                      </p:cBhvr>
                                      <p:to>
                                        <a:srgbClr val="DBE5F1"/>
                                      </p:to>
                                    </p:animClr>
                                    <p:set>
                                      <p:cBhvr>
                                        <p:cTn id="13" dur="500" fill="hold"/>
                                        <p:tgtEl>
                                          <p:spTgt spid="42"/>
                                        </p:tgtEl>
                                        <p:attrNameLst>
                                          <p:attrName>fill.type</p:attrName>
                                        </p:attrNameLst>
                                      </p:cBhvr>
                                      <p:to>
                                        <p:strVal val="solid"/>
                                      </p:to>
                                    </p:set>
                                    <p:set>
                                      <p:cBhvr>
                                        <p:cTn id="14" dur="500" fill="hold"/>
                                        <p:tgtEl>
                                          <p:spTgt spid="42"/>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43"/>
                                        </p:tgtEl>
                                        <p:attrNameLst>
                                          <p:attrName>fillcolor</p:attrName>
                                        </p:attrNameLst>
                                      </p:cBhvr>
                                      <p:to>
                                        <a:srgbClr val="F79646"/>
                                      </p:to>
                                    </p:animClr>
                                    <p:set>
                                      <p:cBhvr>
                                        <p:cTn id="17" dur="500" fill="hold"/>
                                        <p:tgtEl>
                                          <p:spTgt spid="43"/>
                                        </p:tgtEl>
                                        <p:attrNameLst>
                                          <p:attrName>fill.type</p:attrName>
                                        </p:attrNameLst>
                                      </p:cBhvr>
                                      <p:to>
                                        <p:strVal val="solid"/>
                                      </p:to>
                                    </p:set>
                                    <p:set>
                                      <p:cBhvr>
                                        <p:cTn id="18" dur="500" fill="hold"/>
                                        <p:tgtEl>
                                          <p:spTgt spid="4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43"/>
                                        </p:tgtEl>
                                        <p:attrNameLst>
                                          <p:attrName>fillcolor</p:attrName>
                                        </p:attrNameLst>
                                      </p:cBhvr>
                                      <p:to>
                                        <a:srgbClr val="DBE5F1"/>
                                      </p:to>
                                    </p:animClr>
                                    <p:set>
                                      <p:cBhvr>
                                        <p:cTn id="23" dur="500" fill="hold"/>
                                        <p:tgtEl>
                                          <p:spTgt spid="43"/>
                                        </p:tgtEl>
                                        <p:attrNameLst>
                                          <p:attrName>fill.type</p:attrName>
                                        </p:attrNameLst>
                                      </p:cBhvr>
                                      <p:to>
                                        <p:strVal val="solid"/>
                                      </p:to>
                                    </p:set>
                                    <p:set>
                                      <p:cBhvr>
                                        <p:cTn id="24" dur="500" fill="hold"/>
                                        <p:tgtEl>
                                          <p:spTgt spid="43"/>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44"/>
                                        </p:tgtEl>
                                        <p:attrNameLst>
                                          <p:attrName>fillcolor</p:attrName>
                                        </p:attrNameLst>
                                      </p:cBhvr>
                                      <p:to>
                                        <a:srgbClr val="F79646"/>
                                      </p:to>
                                    </p:animClr>
                                    <p:set>
                                      <p:cBhvr>
                                        <p:cTn id="27" dur="500" fill="hold"/>
                                        <p:tgtEl>
                                          <p:spTgt spid="44"/>
                                        </p:tgtEl>
                                        <p:attrNameLst>
                                          <p:attrName>fill.type</p:attrName>
                                        </p:attrNameLst>
                                      </p:cBhvr>
                                      <p:to>
                                        <p:strVal val="solid"/>
                                      </p:to>
                                    </p:set>
                                    <p:set>
                                      <p:cBhvr>
                                        <p:cTn id="28" dur="500" fill="hold"/>
                                        <p:tgtEl>
                                          <p:spTgt spid="4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44"/>
                                        </p:tgtEl>
                                        <p:attrNameLst>
                                          <p:attrName>fillcolor</p:attrName>
                                        </p:attrNameLst>
                                      </p:cBhvr>
                                      <p:to>
                                        <a:srgbClr val="DBE5F1"/>
                                      </p:to>
                                    </p:animClr>
                                    <p:set>
                                      <p:cBhvr>
                                        <p:cTn id="33" dur="500" fill="hold"/>
                                        <p:tgtEl>
                                          <p:spTgt spid="44"/>
                                        </p:tgtEl>
                                        <p:attrNameLst>
                                          <p:attrName>fill.type</p:attrName>
                                        </p:attrNameLst>
                                      </p:cBhvr>
                                      <p:to>
                                        <p:strVal val="solid"/>
                                      </p:to>
                                    </p:set>
                                    <p:set>
                                      <p:cBhvr>
                                        <p:cTn id="34" dur="500" fill="hold"/>
                                        <p:tgtEl>
                                          <p:spTgt spid="4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45"/>
                                        </p:tgtEl>
                                        <p:attrNameLst>
                                          <p:attrName>fillcolor</p:attrName>
                                        </p:attrNameLst>
                                      </p:cBhvr>
                                      <p:to>
                                        <a:srgbClr val="F79646"/>
                                      </p:to>
                                    </p:animClr>
                                    <p:set>
                                      <p:cBhvr>
                                        <p:cTn id="37" dur="500" fill="hold"/>
                                        <p:tgtEl>
                                          <p:spTgt spid="45"/>
                                        </p:tgtEl>
                                        <p:attrNameLst>
                                          <p:attrName>fill.type</p:attrName>
                                        </p:attrNameLst>
                                      </p:cBhvr>
                                      <p:to>
                                        <p:strVal val="solid"/>
                                      </p:to>
                                    </p:set>
                                    <p:set>
                                      <p:cBhvr>
                                        <p:cTn id="38" dur="500" fill="hold"/>
                                        <p:tgtEl>
                                          <p:spTgt spid="45"/>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500" fill="hold"/>
                                        <p:tgtEl>
                                          <p:spTgt spid="45"/>
                                        </p:tgtEl>
                                        <p:attrNameLst>
                                          <p:attrName>fillcolor</p:attrName>
                                        </p:attrNameLst>
                                      </p:cBhvr>
                                      <p:to>
                                        <a:srgbClr val="DBE5F1"/>
                                      </p:to>
                                    </p:animClr>
                                    <p:set>
                                      <p:cBhvr>
                                        <p:cTn id="43" dur="500" fill="hold"/>
                                        <p:tgtEl>
                                          <p:spTgt spid="45"/>
                                        </p:tgtEl>
                                        <p:attrNameLst>
                                          <p:attrName>fill.type</p:attrName>
                                        </p:attrNameLst>
                                      </p:cBhvr>
                                      <p:to>
                                        <p:strVal val="solid"/>
                                      </p:to>
                                    </p:set>
                                    <p:set>
                                      <p:cBhvr>
                                        <p:cTn id="44" dur="500" fill="hold"/>
                                        <p:tgtEl>
                                          <p:spTgt spid="4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500" fill="hold"/>
                                        <p:tgtEl>
                                          <p:spTgt spid="46"/>
                                        </p:tgtEl>
                                        <p:attrNameLst>
                                          <p:attrName>fillcolor</p:attrName>
                                        </p:attrNameLst>
                                      </p:cBhvr>
                                      <p:to>
                                        <a:srgbClr val="F79646"/>
                                      </p:to>
                                    </p:animClr>
                                    <p:set>
                                      <p:cBhvr>
                                        <p:cTn id="47" dur="500" fill="hold"/>
                                        <p:tgtEl>
                                          <p:spTgt spid="46"/>
                                        </p:tgtEl>
                                        <p:attrNameLst>
                                          <p:attrName>fill.type</p:attrName>
                                        </p:attrNameLst>
                                      </p:cBhvr>
                                      <p:to>
                                        <p:strVal val="solid"/>
                                      </p:to>
                                    </p:set>
                                    <p:set>
                                      <p:cBhvr>
                                        <p:cTn id="48" dur="50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Population Initialization</a:t>
            </a:r>
            <a:endParaRPr lang="en-US" b="1" dirty="0"/>
          </a:p>
        </p:txBody>
      </p:sp>
      <p:graphicFrame>
        <p:nvGraphicFramePr>
          <p:cNvPr id="5" name="Content Placeholder 3"/>
          <p:cNvGraphicFramePr>
            <a:graphicFrameLocks/>
          </p:cNvGraphicFramePr>
          <p:nvPr>
            <p:extLst>
              <p:ext uri="{D42A27DB-BD31-4B8C-83A1-F6EECF244321}">
                <p14:modId xmlns:p14="http://schemas.microsoft.com/office/powerpoint/2010/main" xmlns="" val="2571692586"/>
              </p:ext>
            </p:extLst>
          </p:nvPr>
        </p:nvGraphicFramePr>
        <p:xfrm>
          <a:off x="382588" y="1528384"/>
          <a:ext cx="7944114" cy="4129728"/>
        </p:xfrm>
        <a:graphic>
          <a:graphicData uri="http://schemas.openxmlformats.org/drawingml/2006/table">
            <a:tbl>
              <a:tblPr firstRow="1" bandRow="1">
                <a:tableStyleId>{0E3FDE45-AF77-4B5C-9715-49D594BDF05E}</a:tableStyleId>
              </a:tblPr>
              <a:tblGrid>
                <a:gridCol w="2208185"/>
                <a:gridCol w="441636"/>
                <a:gridCol w="588850"/>
                <a:gridCol w="441636"/>
                <a:gridCol w="588850"/>
                <a:gridCol w="441636"/>
                <a:gridCol w="441636"/>
                <a:gridCol w="441636"/>
                <a:gridCol w="588850"/>
                <a:gridCol w="588850"/>
                <a:gridCol w="588850"/>
                <a:gridCol w="583499"/>
              </a:tblGrid>
              <a:tr h="332784">
                <a:tc>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ctr">
                        <a:spcBef>
                          <a:spcPts val="0"/>
                        </a:spcBef>
                        <a:spcAft>
                          <a:spcPts val="0"/>
                        </a:spcAft>
                      </a:pPr>
                      <a:r>
                        <a:rPr lang="ms-MY" sz="1800" b="0" dirty="0" smtClean="0">
                          <a:effectLst/>
                        </a:rPr>
                        <a:t>Methods</a:t>
                      </a:r>
                      <a:endParaRPr lang="ms-MY" sz="1800" b="0" dirty="0">
                        <a:solidFill>
                          <a:schemeClr val="tx1"/>
                        </a:solidFill>
                        <a:effectLst/>
                        <a:latin typeface="Times New Roman"/>
                        <a:ea typeface="Times New Roman"/>
                      </a:endParaRPr>
                    </a:p>
                  </a:txBody>
                  <a:tcPr marL="68579" marR="68579" marT="0" marB="0" anchor="ctr"/>
                </a:tc>
                <a:tc gridSpan="11">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ctr">
                        <a:spcBef>
                          <a:spcPts val="0"/>
                        </a:spcBef>
                        <a:spcAft>
                          <a:spcPts val="0"/>
                        </a:spcAft>
                      </a:pPr>
                      <a:r>
                        <a:rPr lang="ms-MY" sz="1800" b="0" dirty="0" smtClean="0">
                          <a:effectLst/>
                        </a:rPr>
                        <a:t>Target Vectors </a:t>
                      </a:r>
                      <a:r>
                        <a:rPr lang="ms-MY" sz="1800" b="0" dirty="0">
                          <a:effectLst/>
                        </a:rPr>
                        <a:t>Genrated</a:t>
                      </a:r>
                      <a:endParaRPr lang="ms-MY" sz="1800" b="0" dirty="0">
                        <a:solidFill>
                          <a:schemeClr val="tx1"/>
                        </a:solidFill>
                        <a:effectLst/>
                        <a:latin typeface="Times New Roman"/>
                        <a:ea typeface="Times New Roman"/>
                      </a:endParaRPr>
                    </a:p>
                  </a:txBody>
                  <a:tcPr marL="68579" marR="68579" marT="0" marB="0" anchor="b"/>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ms-MY" sz="800" b="0" dirty="0">
                        <a:solidFill>
                          <a:schemeClr val="tx1"/>
                        </a:solidFill>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3110">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l">
                        <a:spcBef>
                          <a:spcPts val="0"/>
                        </a:spcBef>
                        <a:spcAft>
                          <a:spcPts val="0"/>
                        </a:spcAft>
                      </a:pPr>
                      <a:r>
                        <a:rPr lang="ms-MY" sz="1800" b="0" dirty="0">
                          <a:effectLst/>
                        </a:rPr>
                        <a:t>Maximum Rank Positional Weight</a:t>
                      </a:r>
                      <a:endParaRPr lang="ms-MY" sz="1800" b="0" dirty="0">
                        <a:solidFill>
                          <a:schemeClr val="tx1"/>
                        </a:solidFill>
                        <a:effectLst/>
                        <a:latin typeface="Times New Roman"/>
                        <a:ea typeface="Times New Roman"/>
                      </a:endParaRPr>
                    </a:p>
                  </a:txBody>
                  <a:tcPr marL="68579" marR="68579" marT="0" marB="0" anchor="ct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2</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6</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3</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4</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5</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7</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8</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10</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9</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11</a:t>
                      </a:r>
                      <a:endParaRPr lang="ms-MY" sz="1800" b="0" dirty="0">
                        <a:solidFill>
                          <a:schemeClr val="tx1"/>
                        </a:solidFill>
                        <a:effectLst/>
                        <a:latin typeface="Times New Roman"/>
                        <a:ea typeface="Times New Roman"/>
                      </a:endParaRPr>
                    </a:p>
                  </a:txBody>
                  <a:tcPr marL="68579" marR="68579" marT="0" marB="0" anchor="b"/>
                </a:tc>
              </a:tr>
              <a:tr h="533110">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l">
                        <a:spcBef>
                          <a:spcPts val="0"/>
                        </a:spcBef>
                        <a:spcAft>
                          <a:spcPts val="0"/>
                        </a:spcAft>
                      </a:pPr>
                      <a:r>
                        <a:rPr lang="ms-MY" sz="1800" b="0" dirty="0">
                          <a:effectLst/>
                        </a:rPr>
                        <a:t>Minimum Inverse Positional Weight</a:t>
                      </a:r>
                      <a:endParaRPr lang="ms-MY" sz="1800" b="0" dirty="0">
                        <a:solidFill>
                          <a:schemeClr val="tx1"/>
                        </a:solidFill>
                        <a:effectLst/>
                        <a:latin typeface="Times New Roman"/>
                        <a:ea typeface="Times New Roman"/>
                      </a:endParaRPr>
                    </a:p>
                  </a:txBody>
                  <a:tcPr marL="68579" marR="68579" marT="0" marB="0" anchor="ct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5</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4</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3</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2</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7</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9</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6</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8</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10</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11</a:t>
                      </a:r>
                      <a:endParaRPr lang="ms-MY" sz="1800" b="0" dirty="0">
                        <a:solidFill>
                          <a:schemeClr val="tx1"/>
                        </a:solidFill>
                        <a:effectLst/>
                        <a:latin typeface="Times New Roman"/>
                        <a:ea typeface="Times New Roman"/>
                      </a:endParaRPr>
                    </a:p>
                  </a:txBody>
                  <a:tcPr marL="68579" marR="68579" marT="0" marB="0" anchor="b"/>
                </a:tc>
              </a:tr>
              <a:tr h="533110">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l">
                        <a:spcBef>
                          <a:spcPts val="0"/>
                        </a:spcBef>
                        <a:spcAft>
                          <a:spcPts val="0"/>
                        </a:spcAft>
                      </a:pPr>
                      <a:r>
                        <a:rPr lang="ms-MY" sz="1800" b="0" dirty="0">
                          <a:effectLst/>
                        </a:rPr>
                        <a:t>Minimum Total Number Of  Predecessors Tasks</a:t>
                      </a:r>
                      <a:endParaRPr lang="ms-MY" sz="1800" b="0" dirty="0">
                        <a:solidFill>
                          <a:schemeClr val="tx1"/>
                        </a:solidFill>
                        <a:effectLst/>
                        <a:latin typeface="Times New Roman"/>
                        <a:ea typeface="Times New Roman"/>
                      </a:endParaRPr>
                    </a:p>
                  </a:txBody>
                  <a:tcPr marL="68579" marR="68579" marT="0" marB="0" anchor="ct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2</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3</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4</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5</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6</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8</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10</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7</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9</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11</a:t>
                      </a:r>
                      <a:endParaRPr lang="ms-MY" sz="1800" b="0" dirty="0">
                        <a:solidFill>
                          <a:schemeClr val="tx1"/>
                        </a:solidFill>
                        <a:effectLst/>
                        <a:latin typeface="Times New Roman"/>
                        <a:ea typeface="Times New Roman"/>
                      </a:endParaRPr>
                    </a:p>
                  </a:txBody>
                  <a:tcPr marL="68579" marR="68579" marT="0" marB="0" anchor="b"/>
                </a:tc>
              </a:tr>
              <a:tr h="799665">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l">
                        <a:spcBef>
                          <a:spcPts val="0"/>
                        </a:spcBef>
                        <a:spcAft>
                          <a:spcPts val="0"/>
                        </a:spcAft>
                      </a:pPr>
                      <a:r>
                        <a:rPr lang="ms-MY" sz="1800" b="0" dirty="0">
                          <a:effectLst/>
                        </a:rPr>
                        <a:t>Maximum Total Number of Follower Tasks</a:t>
                      </a:r>
                      <a:endParaRPr lang="ms-MY" sz="1800" b="0" dirty="0">
                        <a:solidFill>
                          <a:schemeClr val="tx1"/>
                        </a:solidFill>
                        <a:effectLst/>
                        <a:latin typeface="Times New Roman"/>
                        <a:ea typeface="Times New Roman"/>
                      </a:endParaRPr>
                    </a:p>
                  </a:txBody>
                  <a:tcPr marL="68579" marR="68579" marT="0" marB="0" anchor="ct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1</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2</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3</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4</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5</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6</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7</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8</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9</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10</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11</a:t>
                      </a:r>
                      <a:endParaRPr lang="ms-MY" sz="1800" b="0" dirty="0">
                        <a:solidFill>
                          <a:schemeClr val="tx1"/>
                        </a:solidFill>
                        <a:effectLst/>
                        <a:latin typeface="Times New Roman"/>
                        <a:ea typeface="Times New Roman"/>
                      </a:endParaRPr>
                    </a:p>
                  </a:txBody>
                  <a:tcPr marL="68579" marR="68579" marT="0" marB="0" anchor="b"/>
                </a:tc>
              </a:tr>
              <a:tr h="505104">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l">
                        <a:spcBef>
                          <a:spcPts val="0"/>
                        </a:spcBef>
                        <a:spcAft>
                          <a:spcPts val="0"/>
                        </a:spcAft>
                      </a:pPr>
                      <a:r>
                        <a:rPr lang="ms-MY" sz="1800" b="0" dirty="0">
                          <a:effectLst/>
                        </a:rPr>
                        <a:t> Maximum Task Time</a:t>
                      </a:r>
                      <a:endParaRPr lang="ms-MY" sz="1800" b="0" dirty="0">
                        <a:solidFill>
                          <a:schemeClr val="tx1"/>
                        </a:solidFill>
                        <a:effectLst/>
                        <a:latin typeface="Times New Roman"/>
                        <a:ea typeface="Times New Roman"/>
                      </a:endParaRPr>
                    </a:p>
                  </a:txBody>
                  <a:tcPr marL="68579" marR="68579" marT="0" marB="0" anchor="ct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1</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5</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2</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6</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3</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4</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7</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8</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10</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9</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11</a:t>
                      </a:r>
                      <a:endParaRPr lang="ms-MY" sz="1800" b="0" dirty="0">
                        <a:solidFill>
                          <a:schemeClr val="tx1"/>
                        </a:solidFill>
                        <a:effectLst/>
                        <a:latin typeface="Times New Roman"/>
                        <a:ea typeface="Times New Roman"/>
                      </a:endParaRPr>
                    </a:p>
                  </a:txBody>
                  <a:tcPr marL="68579" marR="68579" marT="0" marB="0" anchor="b"/>
                </a:tc>
              </a:tr>
              <a:tr h="505104">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l">
                        <a:spcBef>
                          <a:spcPts val="0"/>
                        </a:spcBef>
                        <a:spcAft>
                          <a:spcPts val="0"/>
                        </a:spcAft>
                      </a:pPr>
                      <a:r>
                        <a:rPr lang="ms-MY" sz="1800" b="0">
                          <a:effectLst/>
                        </a:rPr>
                        <a:t>Minimum Task Time</a:t>
                      </a:r>
                      <a:endParaRPr lang="ms-MY" sz="1800" b="0">
                        <a:solidFill>
                          <a:schemeClr val="tx1"/>
                        </a:solidFill>
                        <a:effectLst/>
                        <a:latin typeface="Times New Roman"/>
                        <a:ea typeface="Times New Roman"/>
                      </a:endParaRPr>
                    </a:p>
                  </a:txBody>
                  <a:tcPr marL="68579" marR="68579" marT="0" marB="0" anchor="ct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1</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4</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3</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2</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5</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7</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9</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6</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a:effectLst/>
                        </a:rPr>
                        <a:t>8</a:t>
                      </a:r>
                      <a:endParaRPr lang="ms-MY" sz="1800" b="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10</a:t>
                      </a:r>
                      <a:endParaRPr lang="ms-MY" sz="1800" b="0" dirty="0">
                        <a:solidFill>
                          <a:schemeClr val="tx1"/>
                        </a:solidFill>
                        <a:effectLst/>
                        <a:latin typeface="Times New Roman"/>
                        <a:ea typeface="Times New Roman"/>
                      </a:endParaRPr>
                    </a:p>
                  </a:txBody>
                  <a:tcPr marL="68579" marR="68579" marT="0" marB="0" anchor="b"/>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algn="ctr">
                        <a:spcBef>
                          <a:spcPts val="0"/>
                        </a:spcBef>
                        <a:spcAft>
                          <a:spcPts val="0"/>
                        </a:spcAft>
                      </a:pPr>
                      <a:r>
                        <a:rPr lang="ms-MY" sz="1800" b="0" dirty="0">
                          <a:effectLst/>
                        </a:rPr>
                        <a:t>11</a:t>
                      </a:r>
                      <a:endParaRPr lang="ms-MY" sz="1800" b="0" dirty="0">
                        <a:solidFill>
                          <a:schemeClr val="tx1"/>
                        </a:solidFill>
                        <a:effectLst/>
                        <a:latin typeface="Times New Roman"/>
                        <a:ea typeface="Times New Roman"/>
                      </a:endParaRPr>
                    </a:p>
                  </a:txBody>
                  <a:tcPr marL="68579" marR="68579" marT="0" marB="0" anchor="b"/>
                </a:tc>
              </a:tr>
            </a:tbl>
          </a:graphicData>
        </a:graphic>
      </p:graphicFrame>
    </p:spTree>
    <p:extLst>
      <p:ext uri="{BB962C8B-B14F-4D97-AF65-F5344CB8AC3E}">
        <p14:creationId xmlns:p14="http://schemas.microsoft.com/office/powerpoint/2010/main" xmlns="" val="21438570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Mutation</a:t>
            </a:r>
            <a:endParaRPr lang="en-US" b="1" dirty="0"/>
          </a:p>
        </p:txBody>
      </p:sp>
      <mc:AlternateContent xmlns:mc="http://schemas.openxmlformats.org/markup-compatibility/2006">
        <mc:Choice xmlns:a14="http://schemas.microsoft.com/office/drawing/2010/main" xmlns="" Requires="a14">
          <p:sp>
            <p:nvSpPr>
              <p:cNvPr id="30" name="Content Placeholder 2"/>
              <p:cNvSpPr txBox="1">
                <a:spLocks/>
              </p:cNvSpPr>
              <p:nvPr/>
            </p:nvSpPr>
            <p:spPr>
              <a:xfrm>
                <a:off x="106799" y="1449029"/>
                <a:ext cx="8458200" cy="7958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kern="1200">
                    <a:ln w="3175">
                      <a:noFill/>
                    </a:ln>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Clr>
                    <a:schemeClr val="accent1"/>
                  </a:buClr>
                  <a:buFont typeface="Arial" pitchFamily="34" charset="0"/>
                  <a:buChar char="•"/>
                  <a:defRPr sz="1800" kern="1200">
                    <a:ln w="3175">
                      <a:noFill/>
                    </a:ln>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ln w="3175">
                      <a:noFill/>
                    </a:ln>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ln w="3175">
                      <a:noFill/>
                    </a:ln>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ln w="3175">
                      <a:noFill/>
                    </a:ln>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F81BD"/>
                  </a:buClr>
                  <a:buSzTx/>
                  <a:buFont typeface="Wingdings" pitchFamily="2" charset="2"/>
                  <a:buNone/>
                  <a:tabLst/>
                  <a:defRPr/>
                </a:pPr>
                <a:endParaRPr kumimoji="0" lang="en-US" sz="2000" b="1" i="0" u="none" strike="noStrike" kern="1200" cap="none" spc="0" normalizeH="0" baseline="0" noProof="0" dirty="0" smtClean="0">
                  <a:ln w="3175">
                    <a:noFill/>
                  </a:ln>
                  <a:solidFill>
                    <a:sysClr val="windowText" lastClr="000000">
                      <a:lumMod val="85000"/>
                      <a:lumOff val="15000"/>
                    </a:sysClr>
                  </a:solidFill>
                  <a:effectLst/>
                  <a:uLnTx/>
                  <a:uFillTx/>
                  <a:latin typeface="Calibri"/>
                </a:endParaRPr>
              </a:p>
              <a:p>
                <a:pPr marL="0" marR="0" lvl="0" indent="0" algn="l" defTabSz="914400" rtl="0" eaLnBrk="1" fontAlgn="auto" latinLnBrk="0" hangingPunct="1">
                  <a:lnSpc>
                    <a:spcPct val="100000"/>
                  </a:lnSpc>
                  <a:spcBef>
                    <a:spcPct val="20000"/>
                  </a:spcBef>
                  <a:spcAft>
                    <a:spcPts val="0"/>
                  </a:spcAft>
                  <a:buClr>
                    <a:srgbClr val="4F81BD"/>
                  </a:buClr>
                  <a:buSzTx/>
                  <a:buFont typeface="Wingdings" pitchFamily="2" charset="2"/>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Pr>
                        <m:e>
                          <m:acc>
                            <m:accPr>
                              <m:chr m:val="̂"/>
                              <m:ctrlP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accPr>
                            <m:e>
                              <m: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a:rPr>
                                <m:t>𝒙</m:t>
                              </m:r>
                            </m:e>
                          </m:acc>
                        </m:e>
                        <m:sub>
                          <m: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a:rPr>
                            <m:t>𝒊</m:t>
                          </m:r>
                          <m: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a:rPr>
                            <m:t>,</m:t>
                          </m:r>
                          <m:r>
                            <a:rPr kumimoji="0" lang="en-US" sz="2400" b="1" i="1" u="none" strike="noStrike" kern="1200" cap="none" spc="0" normalizeH="0" baseline="0" noProof="0" smtClean="0">
                              <a:ln w="3175">
                                <a:noFill/>
                              </a:ln>
                              <a:solidFill>
                                <a:sysClr val="windowText" lastClr="000000">
                                  <a:lumMod val="85000"/>
                                  <a:lumOff val="15000"/>
                                </a:sysClr>
                              </a:solidFill>
                              <a:effectLst/>
                              <a:uLnTx/>
                              <a:uFillTx/>
                              <a:latin typeface="Cambria Math"/>
                            </a:rPr>
                            <m:t>𝑮</m:t>
                          </m:r>
                        </m:sub>
                      </m:sSub>
                      <m:r>
                        <a:rPr kumimoji="0" lang="en-US" sz="2400" b="1" i="0" u="none" strike="noStrike" kern="1200" cap="none" spc="0" normalizeH="0" baseline="0" noProof="0">
                          <a:ln w="3175">
                            <a:noFill/>
                          </a:ln>
                          <a:solidFill>
                            <a:sysClr val="windowText" lastClr="000000">
                              <a:lumMod val="85000"/>
                              <a:lumOff val="15000"/>
                            </a:sysClr>
                          </a:solidFill>
                          <a:effectLst/>
                          <a:uLnTx/>
                          <a:uFillTx/>
                          <a:latin typeface="Cambria Math"/>
                        </a:rPr>
                        <m:t>=</m:t>
                      </m:r>
                      <m:sSub>
                        <m:sSubPr>
                          <m:ctrlP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Pr>
                        <m:e>
                          <m: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a:rPr>
                            <m:t>𝒙</m:t>
                          </m:r>
                        </m:e>
                        <m:sub>
                          <m:r>
                            <a:rPr kumimoji="0" lang="en-US" sz="2400" b="1" i="1" u="none" strike="noStrike" kern="1200" cap="none" spc="0" normalizeH="0" baseline="0" noProof="0" smtClean="0">
                              <a:ln w="3175">
                                <a:noFill/>
                              </a:ln>
                              <a:solidFill>
                                <a:sysClr val="windowText" lastClr="000000">
                                  <a:lumMod val="85000"/>
                                  <a:lumOff val="15000"/>
                                </a:sysClr>
                              </a:solidFill>
                              <a:effectLst/>
                              <a:uLnTx/>
                              <a:uFillTx/>
                              <a:latin typeface="Cambria Math"/>
                            </a:rPr>
                            <m:t>𝒓</m:t>
                          </m:r>
                          <m:r>
                            <a:rPr kumimoji="0" lang="en-US" sz="2400" b="1" i="1" u="none" strike="noStrike" kern="1200" cap="none" spc="0" normalizeH="0" baseline="0" noProof="0" smtClean="0">
                              <a:ln w="3175">
                                <a:noFill/>
                              </a:ln>
                              <a:solidFill>
                                <a:sysClr val="windowText" lastClr="000000">
                                  <a:lumMod val="85000"/>
                                  <a:lumOff val="15000"/>
                                </a:sysClr>
                              </a:solidFill>
                              <a:effectLst/>
                              <a:uLnTx/>
                              <a:uFillTx/>
                              <a:latin typeface="Cambria Math"/>
                            </a:rPr>
                            <m:t>𝟏</m:t>
                          </m:r>
                          <m:r>
                            <a:rPr kumimoji="0" lang="en-US" sz="2400" b="1" i="1" u="none" strike="noStrike" kern="1200" cap="none" spc="0" normalizeH="0" baseline="0" noProof="0" smtClean="0">
                              <a:ln w="3175">
                                <a:noFill/>
                              </a:ln>
                              <a:solidFill>
                                <a:sysClr val="windowText" lastClr="000000">
                                  <a:lumMod val="85000"/>
                                  <a:lumOff val="15000"/>
                                </a:sysClr>
                              </a:solidFill>
                              <a:effectLst/>
                              <a:uLnTx/>
                              <a:uFillTx/>
                              <a:latin typeface="Cambria Math"/>
                            </a:rPr>
                            <m:t>,</m:t>
                          </m:r>
                          <m:r>
                            <a:rPr kumimoji="0" lang="en-US" sz="2400" b="1" i="1" u="none" strike="noStrike" kern="1200" cap="none" spc="0" normalizeH="0" baseline="0" noProof="0" smtClean="0">
                              <a:ln w="3175">
                                <a:noFill/>
                              </a:ln>
                              <a:solidFill>
                                <a:sysClr val="windowText" lastClr="000000">
                                  <a:lumMod val="85000"/>
                                  <a:lumOff val="15000"/>
                                </a:sysClr>
                              </a:solidFill>
                              <a:effectLst/>
                              <a:uLnTx/>
                              <a:uFillTx/>
                              <a:latin typeface="Cambria Math"/>
                            </a:rPr>
                            <m:t>𝑮</m:t>
                          </m:r>
                        </m:sub>
                      </m:sSub>
                      <m:r>
                        <a:rPr kumimoji="0" lang="en-US" sz="2400" b="1" i="0" u="none" strike="noStrike" kern="1200" cap="none" spc="0" normalizeH="0" baseline="0" noProof="0">
                          <a:ln w="3175">
                            <a:noFill/>
                          </a:ln>
                          <a:solidFill>
                            <a:sysClr val="windowText" lastClr="000000">
                              <a:lumMod val="85000"/>
                              <a:lumOff val="15000"/>
                            </a:sysClr>
                          </a:solidFill>
                          <a:effectLst/>
                          <a:uLnTx/>
                          <a:uFillTx/>
                          <a:latin typeface="Cambria Math"/>
                        </a:rPr>
                        <m:t>+</m:t>
                      </m:r>
                      <m: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a:rPr>
                        <m:t>𝑭</m:t>
                      </m:r>
                      <m:r>
                        <a:rPr kumimoji="0" lang="en-US" sz="2400" b="1" i="0" u="none" strike="noStrike" kern="1200" cap="none" spc="0" normalizeH="0" baseline="0" noProof="0">
                          <a:ln w="3175">
                            <a:noFill/>
                          </a:ln>
                          <a:solidFill>
                            <a:sysClr val="windowText" lastClr="000000">
                              <a:lumMod val="85000"/>
                              <a:lumOff val="15000"/>
                            </a:sysClr>
                          </a:solidFill>
                          <a:effectLst/>
                          <a:uLnTx/>
                          <a:uFillTx/>
                          <a:latin typeface="Cambria Math"/>
                        </a:rPr>
                        <m:t>(</m:t>
                      </m:r>
                      <m:sSub>
                        <m:sSubPr>
                          <m:ctrlP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Pr>
                        <m:e>
                          <m:r>
                            <a:rPr kumimoji="0" lang="en-US" sz="2400" b="1" i="1" u="none" strike="noStrike" kern="1200" cap="none" spc="0" normalizeH="0" baseline="0" noProof="0">
                              <a:ln w="3175">
                                <a:noFill/>
                              </a:ln>
                              <a:solidFill>
                                <a:sysClr val="windowText" lastClr="000000">
                                  <a:lumMod val="85000"/>
                                  <a:lumOff val="15000"/>
                                </a:sysClr>
                              </a:solidFill>
                              <a:effectLst/>
                              <a:uLnTx/>
                              <a:uFillTx/>
                              <a:latin typeface="Cambria Math"/>
                            </a:rPr>
                            <m:t>𝒙</m:t>
                          </m:r>
                        </m:e>
                        <m:sub>
                          <m:r>
                            <a:rPr kumimoji="0" lang="en-US" sz="2400" b="1" i="0" u="none" strike="noStrike" kern="1200" cap="none" spc="0" normalizeH="0" baseline="0" noProof="0" smtClean="0">
                              <a:ln w="3175">
                                <a:noFill/>
                              </a:ln>
                              <a:solidFill>
                                <a:sysClr val="windowText" lastClr="000000">
                                  <a:lumMod val="85000"/>
                                  <a:lumOff val="15000"/>
                                </a:sysClr>
                              </a:solidFill>
                              <a:effectLst/>
                              <a:uLnTx/>
                              <a:uFillTx/>
                              <a:latin typeface="Cambria Math"/>
                            </a:rPr>
                            <m:t>𝐫𝟐</m:t>
                          </m:r>
                          <m:r>
                            <a:rPr kumimoji="0" lang="en-US" sz="2400" b="1" i="0" u="none" strike="noStrike" kern="1200" cap="none" spc="0" normalizeH="0" baseline="0" noProof="0" smtClean="0">
                              <a:ln w="3175">
                                <a:noFill/>
                              </a:ln>
                              <a:solidFill>
                                <a:sysClr val="windowText" lastClr="000000">
                                  <a:lumMod val="85000"/>
                                  <a:lumOff val="15000"/>
                                </a:sysClr>
                              </a:solidFill>
                              <a:effectLst/>
                              <a:uLnTx/>
                              <a:uFillTx/>
                              <a:latin typeface="Cambria Math"/>
                            </a:rPr>
                            <m:t>,</m:t>
                          </m:r>
                          <m:r>
                            <a:rPr kumimoji="0" lang="en-US" sz="2400" b="1" i="1" u="none" strike="noStrike" kern="1200" cap="none" spc="0" normalizeH="0" baseline="0" noProof="0" smtClean="0">
                              <a:ln w="3175">
                                <a:noFill/>
                              </a:ln>
                              <a:solidFill>
                                <a:sysClr val="windowText" lastClr="000000">
                                  <a:lumMod val="85000"/>
                                  <a:lumOff val="15000"/>
                                </a:sysClr>
                              </a:solidFill>
                              <a:effectLst/>
                              <a:uLnTx/>
                              <a:uFillTx/>
                              <a:latin typeface="Cambria Math"/>
                            </a:rPr>
                            <m:t>𝑮</m:t>
                          </m:r>
                        </m:sub>
                      </m:sSub>
                      <m:r>
                        <a:rPr kumimoji="0" lang="en-US" sz="2400" b="1" i="1" u="none" strike="noStrike" kern="1200" cap="none" spc="0" normalizeH="0" baseline="0" noProof="0" smtClean="0">
                          <a:ln w="3175">
                            <a:noFill/>
                          </a:ln>
                          <a:solidFill>
                            <a:sysClr val="windowText" lastClr="000000">
                              <a:lumMod val="85000"/>
                              <a:lumOff val="15000"/>
                            </a:sysClr>
                          </a:solidFill>
                          <a:effectLst/>
                          <a:uLnTx/>
                          <a:uFillTx/>
                          <a:latin typeface="Cambria Math"/>
                        </a:rPr>
                        <m:t>−</m:t>
                      </m:r>
                      <m:sSub>
                        <m:sSubPr>
                          <m:ctrlPr>
                            <a:rPr kumimoji="0" lang="en-US" sz="2400" b="1" i="1" u="none" strike="noStrike" kern="1200" cap="none" spc="0" normalizeH="0" baseline="0" noProof="0" smtClean="0">
                              <a:ln w="3175">
                                <a:noFill/>
                              </a:ln>
                              <a:solidFill>
                                <a:sysClr val="windowText" lastClr="000000">
                                  <a:lumMod val="85000"/>
                                  <a:lumOff val="15000"/>
                                </a:sysClr>
                              </a:solidFill>
                              <a:effectLst/>
                              <a:uLnTx/>
                              <a:uFillTx/>
                              <a:latin typeface="Cambria Math" panose="02040503050406030204" pitchFamily="18" charset="0"/>
                            </a:rPr>
                          </m:ctrlPr>
                        </m:sSubPr>
                        <m:e>
                          <m:r>
                            <a:rPr kumimoji="0" lang="en-US" sz="2400" b="1" i="1" u="none" strike="noStrike" kern="1200" cap="none" spc="0" normalizeH="0" baseline="0" noProof="0" smtClean="0">
                              <a:ln w="3175">
                                <a:noFill/>
                              </a:ln>
                              <a:solidFill>
                                <a:sysClr val="windowText" lastClr="000000">
                                  <a:lumMod val="85000"/>
                                  <a:lumOff val="15000"/>
                                </a:sysClr>
                              </a:solidFill>
                              <a:effectLst/>
                              <a:uLnTx/>
                              <a:uFillTx/>
                              <a:latin typeface="Cambria Math"/>
                            </a:rPr>
                            <m:t>𝒙</m:t>
                          </m:r>
                        </m:e>
                        <m:sub>
                          <m:r>
                            <a:rPr kumimoji="0" lang="en-US" sz="2400" b="1" i="0" u="none" strike="noStrike" kern="1200" cap="none" spc="0" normalizeH="0" baseline="0" noProof="0" smtClean="0">
                              <a:ln w="3175">
                                <a:noFill/>
                              </a:ln>
                              <a:solidFill>
                                <a:sysClr val="windowText" lastClr="000000">
                                  <a:lumMod val="85000"/>
                                  <a:lumOff val="15000"/>
                                </a:sysClr>
                              </a:solidFill>
                              <a:effectLst/>
                              <a:uLnTx/>
                              <a:uFillTx/>
                              <a:latin typeface="Cambria Math"/>
                            </a:rPr>
                            <m:t>𝐫𝟑</m:t>
                          </m:r>
                          <m:r>
                            <a:rPr kumimoji="0" lang="en-US" sz="2400" b="1" i="0" u="none" strike="noStrike" kern="1200" cap="none" spc="0" normalizeH="0" baseline="0" noProof="0" smtClean="0">
                              <a:ln w="3175">
                                <a:noFill/>
                              </a:ln>
                              <a:solidFill>
                                <a:sysClr val="windowText" lastClr="000000">
                                  <a:lumMod val="85000"/>
                                  <a:lumOff val="15000"/>
                                </a:sysClr>
                              </a:solidFill>
                              <a:effectLst/>
                              <a:uLnTx/>
                              <a:uFillTx/>
                              <a:latin typeface="Cambria Math"/>
                            </a:rPr>
                            <m:t>,</m:t>
                          </m:r>
                          <m:r>
                            <a:rPr kumimoji="0" lang="en-US" sz="2400" b="1" i="0" u="none" strike="noStrike" kern="1200" cap="none" spc="0" normalizeH="0" baseline="0" noProof="0" smtClean="0">
                              <a:ln w="3175">
                                <a:noFill/>
                              </a:ln>
                              <a:solidFill>
                                <a:sysClr val="windowText" lastClr="000000">
                                  <a:lumMod val="85000"/>
                                  <a:lumOff val="15000"/>
                                </a:sysClr>
                              </a:solidFill>
                              <a:effectLst/>
                              <a:uLnTx/>
                              <a:uFillTx/>
                              <a:latin typeface="Cambria Math"/>
                            </a:rPr>
                            <m:t>𝐆</m:t>
                          </m:r>
                        </m:sub>
                      </m:sSub>
                      <m:r>
                        <a:rPr kumimoji="0" lang="en-US" sz="2400" b="1" i="0" u="none" strike="noStrike" kern="1200" cap="none" spc="0" normalizeH="0" baseline="0" noProof="0">
                          <a:ln w="3175">
                            <a:noFill/>
                          </a:ln>
                          <a:solidFill>
                            <a:sysClr val="windowText" lastClr="000000">
                              <a:lumMod val="85000"/>
                              <a:lumOff val="15000"/>
                            </a:sysClr>
                          </a:solidFill>
                          <a:effectLst/>
                          <a:uLnTx/>
                          <a:uFillTx/>
                          <a:latin typeface="Cambria Math"/>
                        </a:rPr>
                        <m:t>)</m:t>
                      </m:r>
                    </m:oMath>
                  </m:oMathPara>
                </a14:m>
                <a:endParaRPr kumimoji="0" lang="en-US" sz="2400" b="1" i="0" u="none" strike="noStrike" kern="1200" cap="none" spc="0" normalizeH="0" baseline="0" noProof="0" dirty="0">
                  <a:ln w="3175">
                    <a:noFill/>
                  </a:ln>
                  <a:solidFill>
                    <a:sysClr val="windowText" lastClr="000000">
                      <a:lumMod val="85000"/>
                      <a:lumOff val="15000"/>
                    </a:sysClr>
                  </a:solidFill>
                  <a:effectLst/>
                  <a:uLnTx/>
                  <a:uFillTx/>
                  <a:latin typeface="Calibri"/>
                </a:endParaRPr>
              </a:p>
            </p:txBody>
          </p:sp>
        </mc:Choice>
        <mc:Fallback>
          <p:sp>
            <p:nvSpPr>
              <p:cNvPr id="30" name="Content Placeholder 2"/>
              <p:cNvSpPr txBox="1">
                <a:spLocks noRot="1" noChangeAspect="1" noMove="1" noResize="1" noEditPoints="1" noAdjustHandles="1" noChangeArrowheads="1" noChangeShapeType="1" noTextEdit="1"/>
              </p:cNvSpPr>
              <p:nvPr/>
            </p:nvSpPr>
            <p:spPr>
              <a:xfrm>
                <a:off x="106799" y="1449029"/>
                <a:ext cx="8458200" cy="795814"/>
              </a:xfrm>
              <a:prstGeom prst="rect">
                <a:avLst/>
              </a:prstGeom>
              <a:blipFill rotWithShape="0">
                <a:blip r:embed="rId2"/>
                <a:stretch>
                  <a:fillRect b="-7692"/>
                </a:stretch>
              </a:blipFill>
            </p:spPr>
            <p:txBody>
              <a:bodyPr/>
              <a:lstStyle/>
              <a:p>
                <a:r>
                  <a:rPr lang="en-US">
                    <a:noFill/>
                  </a:rPr>
                  <a:t> </a:t>
                </a:r>
              </a:p>
            </p:txBody>
          </p:sp>
        </mc:Fallback>
      </mc:AlternateContent>
      <p:grpSp>
        <p:nvGrpSpPr>
          <p:cNvPr id="31" name="Group 30"/>
          <p:cNvGrpSpPr/>
          <p:nvPr/>
        </p:nvGrpSpPr>
        <p:grpSpPr>
          <a:xfrm>
            <a:off x="1373624" y="2283980"/>
            <a:ext cx="1524000" cy="1359932"/>
            <a:chOff x="1600200" y="2971800"/>
            <a:chExt cx="1524000" cy="1359932"/>
          </a:xfrm>
        </p:grpSpPr>
        <p:cxnSp>
          <p:nvCxnSpPr>
            <p:cNvPr id="32" name="Straight Arrow Connector 31"/>
            <p:cNvCxnSpPr/>
            <p:nvPr/>
          </p:nvCxnSpPr>
          <p:spPr>
            <a:xfrm flipH="1">
              <a:off x="2590800" y="2971800"/>
              <a:ext cx="381000" cy="990600"/>
            </a:xfrm>
            <a:prstGeom prst="straightConnector1">
              <a:avLst/>
            </a:prstGeom>
            <a:noFill/>
            <a:ln w="28575" cap="flat" cmpd="sng" algn="ctr">
              <a:solidFill>
                <a:srgbClr val="4F81BD">
                  <a:shade val="95000"/>
                  <a:satMod val="105000"/>
                </a:srgbClr>
              </a:solidFill>
              <a:prstDash val="solid"/>
              <a:tailEnd type="arrow"/>
            </a:ln>
            <a:effectLst/>
          </p:spPr>
        </p:cxnSp>
        <p:sp>
          <p:nvSpPr>
            <p:cNvPr id="33" name="TextBox 32"/>
            <p:cNvSpPr txBox="1"/>
            <p:nvPr/>
          </p:nvSpPr>
          <p:spPr>
            <a:xfrm>
              <a:off x="1600200" y="3962400"/>
              <a:ext cx="1524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Donor vector</a:t>
              </a:r>
            </a:p>
          </p:txBody>
        </p:sp>
      </p:grpSp>
      <p:grpSp>
        <p:nvGrpSpPr>
          <p:cNvPr id="34" name="Group 33"/>
          <p:cNvGrpSpPr/>
          <p:nvPr/>
        </p:nvGrpSpPr>
        <p:grpSpPr>
          <a:xfrm>
            <a:off x="2811899" y="2283980"/>
            <a:ext cx="1524000" cy="1426607"/>
            <a:chOff x="3038475" y="2971800"/>
            <a:chExt cx="1524000" cy="1426607"/>
          </a:xfrm>
        </p:grpSpPr>
        <p:cxnSp>
          <p:nvCxnSpPr>
            <p:cNvPr id="35" name="Straight Arrow Connector 34"/>
            <p:cNvCxnSpPr/>
            <p:nvPr/>
          </p:nvCxnSpPr>
          <p:spPr>
            <a:xfrm flipH="1">
              <a:off x="3733800" y="2971800"/>
              <a:ext cx="114300" cy="990600"/>
            </a:xfrm>
            <a:prstGeom prst="straightConnector1">
              <a:avLst/>
            </a:prstGeom>
            <a:noFill/>
            <a:ln w="28575" cap="flat" cmpd="sng" algn="ctr">
              <a:solidFill>
                <a:srgbClr val="4F81BD">
                  <a:shade val="95000"/>
                  <a:satMod val="105000"/>
                </a:srgbClr>
              </a:solidFill>
              <a:prstDash val="solid"/>
              <a:tailEnd type="arrow"/>
            </a:ln>
            <a:effectLst/>
          </p:spPr>
        </p:cxnSp>
        <p:sp>
          <p:nvSpPr>
            <p:cNvPr id="36" name="TextBox 35"/>
            <p:cNvSpPr txBox="1"/>
            <p:nvPr/>
          </p:nvSpPr>
          <p:spPr>
            <a:xfrm>
              <a:off x="3038475" y="4029075"/>
              <a:ext cx="1524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Base vector</a:t>
              </a:r>
            </a:p>
          </p:txBody>
        </p:sp>
      </p:grpSp>
      <p:grpSp>
        <p:nvGrpSpPr>
          <p:cNvPr id="37" name="Group 36"/>
          <p:cNvGrpSpPr/>
          <p:nvPr/>
        </p:nvGrpSpPr>
        <p:grpSpPr>
          <a:xfrm>
            <a:off x="3118132" y="2245880"/>
            <a:ext cx="2971800" cy="1986439"/>
            <a:chOff x="3352800" y="2933700"/>
            <a:chExt cx="2971800" cy="1986439"/>
          </a:xfrm>
        </p:grpSpPr>
        <p:cxnSp>
          <p:nvCxnSpPr>
            <p:cNvPr id="38" name="Straight Arrow Connector 37"/>
            <p:cNvCxnSpPr/>
            <p:nvPr/>
          </p:nvCxnSpPr>
          <p:spPr>
            <a:xfrm>
              <a:off x="4457700" y="2933700"/>
              <a:ext cx="0" cy="1714500"/>
            </a:xfrm>
            <a:prstGeom prst="straightConnector1">
              <a:avLst/>
            </a:prstGeom>
            <a:noFill/>
            <a:ln w="28575" cap="flat" cmpd="sng" algn="ctr">
              <a:solidFill>
                <a:srgbClr val="4F81BD">
                  <a:shade val="95000"/>
                  <a:satMod val="105000"/>
                </a:srgbClr>
              </a:solidFill>
              <a:prstDash val="solid"/>
              <a:tailEnd type="arrow"/>
            </a:ln>
            <a:effectLst/>
          </p:spPr>
        </p:cxnSp>
        <mc:AlternateContent xmlns:mc="http://schemas.openxmlformats.org/markup-compatibility/2006">
          <mc:Choice xmlns:a14="http://schemas.microsoft.com/office/drawing/2010/main" xmlns="" Requires="a14">
            <p:sp>
              <p:nvSpPr>
                <p:cNvPr id="39" name="TextBox 38"/>
                <p:cNvSpPr txBox="1"/>
                <p:nvPr/>
              </p:nvSpPr>
              <p:spPr>
                <a:xfrm>
                  <a:off x="3352800" y="4550807"/>
                  <a:ext cx="29718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Mutation scale factor </a:t>
                  </a:r>
                  <a14:m>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∈[0,2]</m:t>
                      </m:r>
                    </m:oMath>
                  </a14:m>
                  <a:endParaRPr kumimoji="0" lang="en-US" sz="1800" b="0" i="0" u="none" strike="noStrike" kern="0" cap="none" spc="0" normalizeH="0" baseline="0" noProof="0" dirty="0" smtClean="0">
                    <a:ln>
                      <a:noFill/>
                    </a:ln>
                    <a:solidFill>
                      <a:prstClr val="black"/>
                    </a:solidFill>
                    <a:effectLst/>
                    <a:uLnTx/>
                    <a:uFillTx/>
                    <a:latin typeface="Calibri"/>
                  </a:endParaRPr>
                </a:p>
              </p:txBody>
            </p:sp>
          </mc:Choice>
          <mc:Fallback>
            <p:sp>
              <p:nvSpPr>
                <p:cNvPr id="14" name="TextBox 13"/>
                <p:cNvSpPr txBox="1">
                  <a:spLocks noRot="1" noChangeAspect="1" noMove="1" noResize="1" noEditPoints="1" noAdjustHandles="1" noChangeArrowheads="1" noChangeShapeType="1" noTextEdit="1"/>
                </p:cNvSpPr>
                <p:nvPr/>
              </p:nvSpPr>
              <p:spPr>
                <a:xfrm>
                  <a:off x="3352800" y="4550807"/>
                  <a:ext cx="2971800" cy="369332"/>
                </a:xfrm>
                <a:prstGeom prst="rect">
                  <a:avLst/>
                </a:prstGeom>
                <a:blipFill rotWithShape="1">
                  <a:blip r:embed="rId3"/>
                  <a:stretch>
                    <a:fillRect l="-1639" t="-8333" b="-26667"/>
                  </a:stretch>
                </a:blipFill>
              </p:spPr>
              <p:txBody>
                <a:bodyPr/>
                <a:lstStyle/>
                <a:p>
                  <a:r>
                    <a:rPr lang="en-US">
                      <a:noFill/>
                    </a:rPr>
                    <a:t> </a:t>
                  </a:r>
                </a:p>
              </p:txBody>
            </p:sp>
          </mc:Fallback>
        </mc:AlternateContent>
      </p:grpSp>
      <p:grpSp>
        <p:nvGrpSpPr>
          <p:cNvPr id="40" name="Group 39"/>
          <p:cNvGrpSpPr/>
          <p:nvPr/>
        </p:nvGrpSpPr>
        <p:grpSpPr>
          <a:xfrm>
            <a:off x="4534240" y="2245880"/>
            <a:ext cx="2286000" cy="1108591"/>
            <a:chOff x="5181600" y="2933700"/>
            <a:chExt cx="2286000" cy="1108591"/>
          </a:xfrm>
        </p:grpSpPr>
        <p:cxnSp>
          <p:nvCxnSpPr>
            <p:cNvPr id="41" name="Straight Arrow Connector 40"/>
            <p:cNvCxnSpPr/>
            <p:nvPr/>
          </p:nvCxnSpPr>
          <p:spPr>
            <a:xfrm>
              <a:off x="5410200" y="2933700"/>
              <a:ext cx="533400" cy="723900"/>
            </a:xfrm>
            <a:prstGeom prst="straightConnector1">
              <a:avLst/>
            </a:prstGeom>
            <a:noFill/>
            <a:ln w="28575" cap="flat" cmpd="sng" algn="ctr">
              <a:solidFill>
                <a:srgbClr val="4F81BD">
                  <a:shade val="95000"/>
                  <a:satMod val="105000"/>
                </a:srgbClr>
              </a:solidFill>
              <a:prstDash val="solid"/>
              <a:tailEnd type="arrow"/>
            </a:ln>
            <a:effectLst/>
          </p:spPr>
        </p:cxnSp>
        <p:sp>
          <p:nvSpPr>
            <p:cNvPr id="42" name="TextBox 41"/>
            <p:cNvSpPr txBox="1"/>
            <p:nvPr/>
          </p:nvSpPr>
          <p:spPr>
            <a:xfrm>
              <a:off x="5181600" y="3672959"/>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Difference vector</a:t>
              </a:r>
            </a:p>
          </p:txBody>
        </p:sp>
      </p:grpSp>
      <p:cxnSp>
        <p:nvCxnSpPr>
          <p:cNvPr id="43" name="Straight Arrow Connector 42"/>
          <p:cNvCxnSpPr/>
          <p:nvPr/>
        </p:nvCxnSpPr>
        <p:spPr>
          <a:xfrm flipV="1">
            <a:off x="6105670" y="4259376"/>
            <a:ext cx="0" cy="1606004"/>
          </a:xfrm>
          <a:prstGeom prst="straightConnector1">
            <a:avLst/>
          </a:prstGeom>
          <a:noFill/>
          <a:ln w="28575" cap="flat" cmpd="sng" algn="ctr">
            <a:solidFill>
              <a:sysClr val="windowText" lastClr="000000"/>
            </a:solidFill>
            <a:prstDash val="solid"/>
            <a:tailEnd type="arrow"/>
          </a:ln>
          <a:effectLst/>
        </p:spPr>
      </p:cxnSp>
      <p:cxnSp>
        <p:nvCxnSpPr>
          <p:cNvPr id="44" name="Straight Arrow Connector 43"/>
          <p:cNvCxnSpPr/>
          <p:nvPr/>
        </p:nvCxnSpPr>
        <p:spPr>
          <a:xfrm>
            <a:off x="6105670" y="5865380"/>
            <a:ext cx="1457002" cy="0"/>
          </a:xfrm>
          <a:prstGeom prst="straightConnector1">
            <a:avLst/>
          </a:prstGeom>
          <a:noFill/>
          <a:ln w="28575" cap="flat" cmpd="sng" algn="ctr">
            <a:solidFill>
              <a:sysClr val="windowText" lastClr="000000"/>
            </a:solidFill>
            <a:prstDash val="solid"/>
            <a:tailEnd type="arrow"/>
          </a:ln>
          <a:effectLst/>
        </p:spPr>
      </p:cxnSp>
      <p:cxnSp>
        <p:nvCxnSpPr>
          <p:cNvPr id="45" name="Straight Arrow Connector 44"/>
          <p:cNvCxnSpPr>
            <a:endCxn id="46" idx="2"/>
          </p:cNvCxnSpPr>
          <p:nvPr/>
        </p:nvCxnSpPr>
        <p:spPr>
          <a:xfrm flipV="1">
            <a:off x="6105670" y="5130785"/>
            <a:ext cx="1150265" cy="734596"/>
          </a:xfrm>
          <a:prstGeom prst="straightConnector1">
            <a:avLst/>
          </a:prstGeom>
          <a:noFill/>
          <a:ln w="28575" cap="flat" cmpd="sng" algn="ctr">
            <a:solidFill>
              <a:srgbClr val="4F81BD">
                <a:shade val="95000"/>
                <a:satMod val="105000"/>
              </a:srgbClr>
            </a:solidFill>
            <a:prstDash val="solid"/>
            <a:tailEnd type="arrow"/>
          </a:ln>
          <a:effectLst/>
        </p:spPr>
      </p:cxnSp>
      <p:sp>
        <p:nvSpPr>
          <p:cNvPr id="46" name="Oval 45"/>
          <p:cNvSpPr/>
          <p:nvPr/>
        </p:nvSpPr>
        <p:spPr>
          <a:xfrm>
            <a:off x="7255935" y="5058796"/>
            <a:ext cx="76685" cy="143978"/>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7" name="Oval 46"/>
          <p:cNvSpPr/>
          <p:nvPr/>
        </p:nvSpPr>
        <p:spPr>
          <a:xfrm>
            <a:off x="7217593" y="5534078"/>
            <a:ext cx="76685" cy="143978"/>
          </a:xfrm>
          <a:prstGeom prst="ellipse">
            <a:avLst/>
          </a:prstGeom>
          <a:solidFill>
            <a:srgbClr val="66FF3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cxnSp>
        <p:nvCxnSpPr>
          <p:cNvPr id="48" name="Straight Arrow Connector 47"/>
          <p:cNvCxnSpPr>
            <a:endCxn id="47" idx="2"/>
          </p:cNvCxnSpPr>
          <p:nvPr/>
        </p:nvCxnSpPr>
        <p:spPr>
          <a:xfrm flipV="1">
            <a:off x="6105670" y="5606068"/>
            <a:ext cx="1111923" cy="259314"/>
          </a:xfrm>
          <a:prstGeom prst="straightConnector1">
            <a:avLst/>
          </a:prstGeom>
          <a:noFill/>
          <a:ln w="28575" cap="flat" cmpd="sng" algn="ctr">
            <a:solidFill>
              <a:srgbClr val="4F81BD">
                <a:shade val="95000"/>
                <a:satMod val="105000"/>
              </a:srgbClr>
            </a:solidFill>
            <a:prstDash val="solid"/>
            <a:tailEnd type="arrow"/>
          </a:ln>
          <a:effectLst/>
        </p:spPr>
      </p:cxnSp>
      <p:cxnSp>
        <p:nvCxnSpPr>
          <p:cNvPr id="49" name="Straight Arrow Connector 48"/>
          <p:cNvCxnSpPr/>
          <p:nvPr/>
        </p:nvCxnSpPr>
        <p:spPr>
          <a:xfrm flipV="1">
            <a:off x="6105670" y="4958169"/>
            <a:ext cx="766843" cy="907211"/>
          </a:xfrm>
          <a:prstGeom prst="straightConnector1">
            <a:avLst/>
          </a:prstGeom>
          <a:noFill/>
          <a:ln w="28575" cap="flat" cmpd="sng" algn="ctr">
            <a:solidFill>
              <a:srgbClr val="4F81BD">
                <a:shade val="95000"/>
                <a:satMod val="105000"/>
              </a:srgbClr>
            </a:solidFill>
            <a:prstDash val="solid"/>
            <a:tailEnd type="arrow"/>
          </a:ln>
          <a:effectLst/>
        </p:spPr>
      </p:cxnSp>
      <p:sp>
        <p:nvSpPr>
          <p:cNvPr id="50" name="Oval 49"/>
          <p:cNvSpPr/>
          <p:nvPr/>
        </p:nvSpPr>
        <p:spPr>
          <a:xfrm>
            <a:off x="6872513" y="4856755"/>
            <a:ext cx="76685" cy="143978"/>
          </a:xfrm>
          <a:prstGeom prst="ellips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cxnSp>
        <p:nvCxnSpPr>
          <p:cNvPr id="51" name="Straight Arrow Connector 50"/>
          <p:cNvCxnSpPr>
            <a:stCxn id="47" idx="0"/>
            <a:endCxn id="46" idx="4"/>
          </p:cNvCxnSpPr>
          <p:nvPr/>
        </p:nvCxnSpPr>
        <p:spPr>
          <a:xfrm flipV="1">
            <a:off x="7255935" y="5202774"/>
            <a:ext cx="38342" cy="331304"/>
          </a:xfrm>
          <a:prstGeom prst="straightConnector1">
            <a:avLst/>
          </a:prstGeom>
          <a:noFill/>
          <a:ln w="28575" cap="flat" cmpd="sng" algn="ctr">
            <a:solidFill>
              <a:srgbClr val="F79646"/>
            </a:solidFill>
            <a:prstDash val="solid"/>
            <a:tailEnd type="arrow"/>
          </a:ln>
          <a:effectLst/>
        </p:spPr>
      </p:cxnSp>
      <p:cxnSp>
        <p:nvCxnSpPr>
          <p:cNvPr id="52" name="Straight Arrow Connector 51"/>
          <p:cNvCxnSpPr/>
          <p:nvPr/>
        </p:nvCxnSpPr>
        <p:spPr>
          <a:xfrm flipV="1">
            <a:off x="6910855" y="4611190"/>
            <a:ext cx="19171" cy="298156"/>
          </a:xfrm>
          <a:prstGeom prst="straightConnector1">
            <a:avLst/>
          </a:prstGeom>
          <a:noFill/>
          <a:ln w="28575" cap="flat" cmpd="sng" algn="ctr">
            <a:solidFill>
              <a:srgbClr val="F79646"/>
            </a:solidFill>
            <a:prstDash val="solid"/>
            <a:tailEnd type="arrow"/>
          </a:ln>
          <a:effectLst/>
        </p:spPr>
      </p:cxnSp>
      <p:cxnSp>
        <p:nvCxnSpPr>
          <p:cNvPr id="53" name="Straight Arrow Connector 52"/>
          <p:cNvCxnSpPr/>
          <p:nvPr/>
        </p:nvCxnSpPr>
        <p:spPr>
          <a:xfrm flipV="1">
            <a:off x="6105670" y="4578042"/>
            <a:ext cx="766843" cy="1287342"/>
          </a:xfrm>
          <a:prstGeom prst="straightConnector1">
            <a:avLst/>
          </a:prstGeom>
          <a:noFill/>
          <a:ln w="28575" cap="flat" cmpd="sng" algn="ctr">
            <a:solidFill>
              <a:srgbClr val="4F81BD">
                <a:shade val="95000"/>
                <a:satMod val="105000"/>
              </a:srgbClr>
            </a:solidFill>
            <a:prstDash val="solid"/>
            <a:tailEnd type="arrow"/>
          </a:ln>
          <a:effectLst/>
        </p:spPr>
      </p:cxnSp>
      <p:sp>
        <p:nvSpPr>
          <p:cNvPr id="54" name="TextBox 53"/>
          <p:cNvSpPr txBox="1"/>
          <p:nvPr/>
        </p:nvSpPr>
        <p:spPr>
          <a:xfrm>
            <a:off x="7309080" y="5105121"/>
            <a:ext cx="1196145" cy="646331"/>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alibri"/>
              </a:rPr>
              <a:t>Difference vector</a:t>
            </a:r>
            <a:endParaRPr lang="en-US" dirty="0">
              <a:solidFill>
                <a:prstClr val="black"/>
              </a:solidFill>
              <a:latin typeface="Calibri"/>
            </a:endParaRPr>
          </a:p>
        </p:txBody>
      </p:sp>
      <p:sp>
        <p:nvSpPr>
          <p:cNvPr id="55" name="TextBox 54"/>
          <p:cNvSpPr txBox="1"/>
          <p:nvPr/>
        </p:nvSpPr>
        <p:spPr>
          <a:xfrm>
            <a:off x="6906602" y="4689464"/>
            <a:ext cx="1312140" cy="369332"/>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alibri"/>
              </a:rPr>
              <a:t>Base vector</a:t>
            </a:r>
            <a:endParaRPr lang="en-US" dirty="0">
              <a:solidFill>
                <a:prstClr val="black"/>
              </a:solidFill>
              <a:latin typeface="Calibri"/>
            </a:endParaRPr>
          </a:p>
        </p:txBody>
      </p:sp>
      <p:sp>
        <p:nvSpPr>
          <p:cNvPr id="56" name="TextBox 55"/>
          <p:cNvSpPr txBox="1"/>
          <p:nvPr/>
        </p:nvSpPr>
        <p:spPr>
          <a:xfrm>
            <a:off x="6877892" y="4320132"/>
            <a:ext cx="1312140" cy="369332"/>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alibri"/>
              </a:rPr>
              <a:t>New vector</a:t>
            </a:r>
            <a:endParaRPr lang="en-US" dirty="0">
              <a:solidFill>
                <a:prstClr val="black"/>
              </a:solidFill>
              <a:latin typeface="Calibri"/>
            </a:endParaRPr>
          </a:p>
        </p:txBody>
      </p:sp>
    </p:spTree>
    <p:extLst>
      <p:ext uri="{BB962C8B-B14F-4D97-AF65-F5344CB8AC3E}">
        <p14:creationId xmlns:p14="http://schemas.microsoft.com/office/powerpoint/2010/main" xmlns="" val="308619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par>
                                <p:cTn id="13" presetID="2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par>
                                <p:cTn id="16" presetID="22" presetClass="entr" presetSubtype="1"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4"/>
                                        </p:tgtEl>
                                      </p:cBhvr>
                                    </p:animEffect>
                                    <p:set>
                                      <p:cBhvr>
                                        <p:cTn id="23" dur="1" fill="hold">
                                          <p:stCondLst>
                                            <p:cond delay="499"/>
                                          </p:stCondLst>
                                        </p:cTn>
                                        <p:tgtEl>
                                          <p:spTgt spid="3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0"/>
                                        </p:tgtEl>
                                      </p:cBhvr>
                                    </p:animEffect>
                                    <p:set>
                                      <p:cBhvr>
                                        <p:cTn id="26" dur="1" fill="hold">
                                          <p:stCondLst>
                                            <p:cond delay="499"/>
                                          </p:stCondLst>
                                        </p:cTn>
                                        <p:tgtEl>
                                          <p:spTgt spid="40"/>
                                        </p:tgtEl>
                                        <p:attrNameLst>
                                          <p:attrName>style.visibility</p:attrName>
                                        </p:attrNameLst>
                                      </p:cBhvr>
                                      <p:to>
                                        <p:strVal val="hidden"/>
                                      </p:to>
                                    </p:set>
                                  </p:childTnLst>
                                </p:cTn>
                              </p:par>
                              <p:par>
                                <p:cTn id="27" presetID="22" presetClass="entr" presetSubtype="1"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up)">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37"/>
                                        </p:tgtEl>
                                      </p:cBhvr>
                                    </p:animEffect>
                                    <p:set>
                                      <p:cBhvr>
                                        <p:cTn id="34" dur="1" fill="hold">
                                          <p:stCondLst>
                                            <p:cond delay="499"/>
                                          </p:stCondLst>
                                        </p:cTn>
                                        <p:tgtEl>
                                          <p:spTgt spid="37"/>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par>
                                <p:cTn id="54" presetID="10" presetClass="entr" presetSubtype="0"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down)">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ipe(down)">
                                      <p:cBhvr>
                                        <p:cTn id="75" dur="500"/>
                                        <p:tgtEl>
                                          <p:spTgt spid="52"/>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grpId="1" nodeType="clickEffect">
                                  <p:stCondLst>
                                    <p:cond delay="0"/>
                                  </p:stCondLst>
                                  <p:childTnLst>
                                    <p:animMotion origin="layout" path="M -3.61111E-6 2.22222E-6 L 0.00191 -0.04653 " pathEditMode="relative" rAng="0" ptsTypes="AA">
                                      <p:cBhvr>
                                        <p:cTn id="79" dur="750" fill="hold"/>
                                        <p:tgtEl>
                                          <p:spTgt spid="50"/>
                                        </p:tgtEl>
                                        <p:attrNameLst>
                                          <p:attrName>ppt_x</p:attrName>
                                          <p:attrName>ppt_y</p:attrName>
                                        </p:attrNameLst>
                                      </p:cBhvr>
                                      <p:rCtr x="87" y="-2338"/>
                                    </p:animMotion>
                                  </p:childTnLst>
                                </p:cTn>
                              </p:par>
                            </p:childTnLst>
                          </p:cTn>
                        </p:par>
                        <p:par>
                          <p:cTn id="80" fill="hold">
                            <p:stCondLst>
                              <p:cond delay="750"/>
                            </p:stCondLst>
                            <p:childTnLst>
                              <p:par>
                                <p:cTn id="81" presetID="22" presetClass="entr" presetSubtype="8" fill="hold" nodeType="after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wipe(left)">
                                      <p:cBhvr>
                                        <p:cTn id="83" dur="500"/>
                                        <p:tgtEl>
                                          <p:spTgt spid="5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fade">
                                      <p:cBhvr>
                                        <p:cTn id="86" dur="500"/>
                                        <p:tgtEl>
                                          <p:spTgt spid="56"/>
                                        </p:tgtEl>
                                      </p:cBhvr>
                                    </p:animEffect>
                                  </p:childTnLst>
                                </p:cTn>
                              </p:par>
                            </p:childTnLst>
                          </p:cTn>
                        </p:par>
                        <p:par>
                          <p:cTn id="87" fill="hold">
                            <p:stCondLst>
                              <p:cond delay="1250"/>
                            </p:stCondLst>
                            <p:childTnLst>
                              <p:par>
                                <p:cTn id="88" presetID="10" presetClass="exit" presetSubtype="0" fill="hold" nodeType="afterEffect">
                                  <p:stCondLst>
                                    <p:cond delay="0"/>
                                  </p:stCondLst>
                                  <p:childTnLst>
                                    <p:animEffect transition="out" filter="fade">
                                      <p:cBhvr>
                                        <p:cTn id="89" dur="500"/>
                                        <p:tgtEl>
                                          <p:spTgt spid="52"/>
                                        </p:tgtEl>
                                      </p:cBhvr>
                                    </p:animEffect>
                                    <p:set>
                                      <p:cBhvr>
                                        <p:cTn id="90" dur="1" fill="hold">
                                          <p:stCondLst>
                                            <p:cond delay="499"/>
                                          </p:stCondLst>
                                        </p:cTn>
                                        <p:tgtEl>
                                          <p:spTgt spid="52"/>
                                        </p:tgtEl>
                                        <p:attrNameLst>
                                          <p:attrName>style.visibility</p:attrName>
                                        </p:attrNameLst>
                                      </p:cBhvr>
                                      <p:to>
                                        <p:strVal val="hidden"/>
                                      </p:to>
                                    </p:set>
                                  </p:childTnLst>
                                </p:cTn>
                              </p:par>
                            </p:childTnLst>
                          </p:cTn>
                        </p:par>
                        <p:par>
                          <p:cTn id="91" fill="hold">
                            <p:stCondLst>
                              <p:cond delay="1750"/>
                            </p:stCondLst>
                            <p:childTnLst>
                              <p:par>
                                <p:cTn id="92" presetID="10" presetClass="exit" presetSubtype="0" fill="hold" nodeType="afterEffect">
                                  <p:stCondLst>
                                    <p:cond delay="0"/>
                                  </p:stCondLst>
                                  <p:childTnLst>
                                    <p:animEffect transition="out" filter="fade">
                                      <p:cBhvr>
                                        <p:cTn id="93" dur="500"/>
                                        <p:tgtEl>
                                          <p:spTgt spid="49"/>
                                        </p:tgtEl>
                                      </p:cBhvr>
                                    </p:animEffect>
                                    <p:set>
                                      <p:cBhvr>
                                        <p:cTn id="94" dur="1" fill="hold">
                                          <p:stCondLst>
                                            <p:cond delay="499"/>
                                          </p:stCondLst>
                                        </p:cTn>
                                        <p:tgtEl>
                                          <p:spTgt spid="4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xit" presetSubtype="2" fill="hold" grpId="1" nodeType="clickEffect">
                                  <p:stCondLst>
                                    <p:cond delay="0"/>
                                  </p:stCondLst>
                                  <p:childTnLst>
                                    <p:animEffect transition="out" filter="wipe(right)">
                                      <p:cBhvr>
                                        <p:cTn id="98" dur="500"/>
                                        <p:tgtEl>
                                          <p:spTgt spid="46"/>
                                        </p:tgtEl>
                                      </p:cBhvr>
                                    </p:animEffect>
                                    <p:set>
                                      <p:cBhvr>
                                        <p:cTn id="99" dur="1" fill="hold">
                                          <p:stCondLst>
                                            <p:cond delay="499"/>
                                          </p:stCondLst>
                                        </p:cTn>
                                        <p:tgtEl>
                                          <p:spTgt spid="46"/>
                                        </p:tgtEl>
                                        <p:attrNameLst>
                                          <p:attrName>style.visibility</p:attrName>
                                        </p:attrNameLst>
                                      </p:cBhvr>
                                      <p:to>
                                        <p:strVal val="hidden"/>
                                      </p:to>
                                    </p:set>
                                  </p:childTnLst>
                                </p:cTn>
                              </p:par>
                              <p:par>
                                <p:cTn id="100" presetID="22" presetClass="exit" presetSubtype="2" fill="hold" nodeType="withEffect">
                                  <p:stCondLst>
                                    <p:cond delay="0"/>
                                  </p:stCondLst>
                                  <p:childTnLst>
                                    <p:animEffect transition="out" filter="wipe(right)">
                                      <p:cBhvr>
                                        <p:cTn id="101" dur="500"/>
                                        <p:tgtEl>
                                          <p:spTgt spid="45"/>
                                        </p:tgtEl>
                                      </p:cBhvr>
                                    </p:animEffect>
                                    <p:set>
                                      <p:cBhvr>
                                        <p:cTn id="102" dur="1" fill="hold">
                                          <p:stCondLst>
                                            <p:cond delay="499"/>
                                          </p:stCondLst>
                                        </p:cTn>
                                        <p:tgtEl>
                                          <p:spTgt spid="45"/>
                                        </p:tgtEl>
                                        <p:attrNameLst>
                                          <p:attrName>style.visibility</p:attrName>
                                        </p:attrNameLst>
                                      </p:cBhvr>
                                      <p:to>
                                        <p:strVal val="hidden"/>
                                      </p:to>
                                    </p:set>
                                  </p:childTnLst>
                                </p:cTn>
                              </p:par>
                              <p:par>
                                <p:cTn id="103" presetID="22" presetClass="exit" presetSubtype="2" fill="hold" grpId="1" nodeType="withEffect">
                                  <p:stCondLst>
                                    <p:cond delay="0"/>
                                  </p:stCondLst>
                                  <p:childTnLst>
                                    <p:animEffect transition="out" filter="wipe(right)">
                                      <p:cBhvr>
                                        <p:cTn id="104" dur="500"/>
                                        <p:tgtEl>
                                          <p:spTgt spid="55"/>
                                        </p:tgtEl>
                                      </p:cBhvr>
                                    </p:animEffect>
                                    <p:set>
                                      <p:cBhvr>
                                        <p:cTn id="105" dur="1" fill="hold">
                                          <p:stCondLst>
                                            <p:cond delay="499"/>
                                          </p:stCondLst>
                                        </p:cTn>
                                        <p:tgtEl>
                                          <p:spTgt spid="55"/>
                                        </p:tgtEl>
                                        <p:attrNameLst>
                                          <p:attrName>style.visibility</p:attrName>
                                        </p:attrNameLst>
                                      </p:cBhvr>
                                      <p:to>
                                        <p:strVal val="hidden"/>
                                      </p:to>
                                    </p:set>
                                  </p:childTnLst>
                                </p:cTn>
                              </p:par>
                              <p:par>
                                <p:cTn id="106" presetID="22" presetClass="exit" presetSubtype="2" fill="hold" grpId="1" nodeType="withEffect">
                                  <p:stCondLst>
                                    <p:cond delay="0"/>
                                  </p:stCondLst>
                                  <p:childTnLst>
                                    <p:animEffect transition="out" filter="wipe(right)">
                                      <p:cBhvr>
                                        <p:cTn id="107" dur="500"/>
                                        <p:tgtEl>
                                          <p:spTgt spid="47"/>
                                        </p:tgtEl>
                                      </p:cBhvr>
                                    </p:animEffect>
                                    <p:set>
                                      <p:cBhvr>
                                        <p:cTn id="108" dur="1" fill="hold">
                                          <p:stCondLst>
                                            <p:cond delay="499"/>
                                          </p:stCondLst>
                                        </p:cTn>
                                        <p:tgtEl>
                                          <p:spTgt spid="47"/>
                                        </p:tgtEl>
                                        <p:attrNameLst>
                                          <p:attrName>style.visibility</p:attrName>
                                        </p:attrNameLst>
                                      </p:cBhvr>
                                      <p:to>
                                        <p:strVal val="hidden"/>
                                      </p:to>
                                    </p:set>
                                  </p:childTnLst>
                                </p:cTn>
                              </p:par>
                              <p:par>
                                <p:cTn id="109" presetID="22" presetClass="exit" presetSubtype="2" fill="hold" nodeType="withEffect">
                                  <p:stCondLst>
                                    <p:cond delay="0"/>
                                  </p:stCondLst>
                                  <p:childTnLst>
                                    <p:animEffect transition="out" filter="wipe(right)">
                                      <p:cBhvr>
                                        <p:cTn id="110" dur="500"/>
                                        <p:tgtEl>
                                          <p:spTgt spid="49"/>
                                        </p:tgtEl>
                                      </p:cBhvr>
                                    </p:animEffect>
                                    <p:set>
                                      <p:cBhvr>
                                        <p:cTn id="111" dur="1" fill="hold">
                                          <p:stCondLst>
                                            <p:cond delay="499"/>
                                          </p:stCondLst>
                                        </p:cTn>
                                        <p:tgtEl>
                                          <p:spTgt spid="49"/>
                                        </p:tgtEl>
                                        <p:attrNameLst>
                                          <p:attrName>style.visibility</p:attrName>
                                        </p:attrNameLst>
                                      </p:cBhvr>
                                      <p:to>
                                        <p:strVal val="hidden"/>
                                      </p:to>
                                    </p:set>
                                  </p:childTnLst>
                                </p:cTn>
                              </p:par>
                              <p:par>
                                <p:cTn id="112" presetID="22" presetClass="exit" presetSubtype="2" fill="hold" grpId="2" nodeType="withEffect">
                                  <p:stCondLst>
                                    <p:cond delay="0"/>
                                  </p:stCondLst>
                                  <p:childTnLst>
                                    <p:animEffect transition="out" filter="wipe(right)">
                                      <p:cBhvr>
                                        <p:cTn id="113" dur="500"/>
                                        <p:tgtEl>
                                          <p:spTgt spid="50"/>
                                        </p:tgtEl>
                                      </p:cBhvr>
                                    </p:animEffect>
                                    <p:set>
                                      <p:cBhvr>
                                        <p:cTn id="114" dur="1" fill="hold">
                                          <p:stCondLst>
                                            <p:cond delay="499"/>
                                          </p:stCondLst>
                                        </p:cTn>
                                        <p:tgtEl>
                                          <p:spTgt spid="50"/>
                                        </p:tgtEl>
                                        <p:attrNameLst>
                                          <p:attrName>style.visibility</p:attrName>
                                        </p:attrNameLst>
                                      </p:cBhvr>
                                      <p:to>
                                        <p:strVal val="hidden"/>
                                      </p:to>
                                    </p:set>
                                  </p:childTnLst>
                                </p:cTn>
                              </p:par>
                              <p:par>
                                <p:cTn id="115" presetID="22" presetClass="exit" presetSubtype="2" fill="hold" nodeType="withEffect">
                                  <p:stCondLst>
                                    <p:cond delay="0"/>
                                  </p:stCondLst>
                                  <p:childTnLst>
                                    <p:animEffect transition="out" filter="wipe(right)">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22" presetClass="exit" presetSubtype="2" fill="hold" nodeType="withEffect">
                                  <p:stCondLst>
                                    <p:cond delay="0"/>
                                  </p:stCondLst>
                                  <p:childTnLst>
                                    <p:animEffect transition="out" filter="wipe(right)">
                                      <p:cBhvr>
                                        <p:cTn id="119" dur="500"/>
                                        <p:tgtEl>
                                          <p:spTgt spid="48"/>
                                        </p:tgtEl>
                                      </p:cBhvr>
                                    </p:animEffect>
                                    <p:set>
                                      <p:cBhvr>
                                        <p:cTn id="120" dur="1" fill="hold">
                                          <p:stCondLst>
                                            <p:cond delay="499"/>
                                          </p:stCondLst>
                                        </p:cTn>
                                        <p:tgtEl>
                                          <p:spTgt spid="48"/>
                                        </p:tgtEl>
                                        <p:attrNameLst>
                                          <p:attrName>style.visibility</p:attrName>
                                        </p:attrNameLst>
                                      </p:cBhvr>
                                      <p:to>
                                        <p:strVal val="hidden"/>
                                      </p:to>
                                    </p:set>
                                  </p:childTnLst>
                                </p:cTn>
                              </p:par>
                              <p:par>
                                <p:cTn id="121" presetID="22" presetClass="exit" presetSubtype="2" fill="hold" nodeType="withEffect">
                                  <p:stCondLst>
                                    <p:cond delay="0"/>
                                  </p:stCondLst>
                                  <p:childTnLst>
                                    <p:animEffect transition="out" filter="wipe(right)">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par>
                                <p:cTn id="124" presetID="22" presetClass="exit" presetSubtype="2" fill="hold" nodeType="withEffect">
                                  <p:stCondLst>
                                    <p:cond delay="0"/>
                                  </p:stCondLst>
                                  <p:childTnLst>
                                    <p:animEffect transition="out" filter="wipe(right)">
                                      <p:cBhvr>
                                        <p:cTn id="125" dur="500"/>
                                        <p:tgtEl>
                                          <p:spTgt spid="51"/>
                                        </p:tgtEl>
                                      </p:cBhvr>
                                    </p:animEffect>
                                    <p:set>
                                      <p:cBhvr>
                                        <p:cTn id="126" dur="1" fill="hold">
                                          <p:stCondLst>
                                            <p:cond delay="499"/>
                                          </p:stCondLst>
                                        </p:cTn>
                                        <p:tgtEl>
                                          <p:spTgt spid="51"/>
                                        </p:tgtEl>
                                        <p:attrNameLst>
                                          <p:attrName>style.visibility</p:attrName>
                                        </p:attrNameLst>
                                      </p:cBhvr>
                                      <p:to>
                                        <p:strVal val="hidden"/>
                                      </p:to>
                                    </p:set>
                                  </p:childTnLst>
                                </p:cTn>
                              </p:par>
                              <p:par>
                                <p:cTn id="127" presetID="22" presetClass="exit" presetSubtype="2" fill="hold" grpId="1" nodeType="withEffect">
                                  <p:stCondLst>
                                    <p:cond delay="0"/>
                                  </p:stCondLst>
                                  <p:childTnLst>
                                    <p:animEffect transition="out" filter="wipe(right)">
                                      <p:cBhvr>
                                        <p:cTn id="128" dur="500"/>
                                        <p:tgtEl>
                                          <p:spTgt spid="54"/>
                                        </p:tgtEl>
                                      </p:cBhvr>
                                    </p:animEffect>
                                    <p:set>
                                      <p:cBhvr>
                                        <p:cTn id="129" dur="1" fill="hold">
                                          <p:stCondLst>
                                            <p:cond delay="499"/>
                                          </p:stCondLst>
                                        </p:cTn>
                                        <p:tgtEl>
                                          <p:spTgt spid="54"/>
                                        </p:tgtEl>
                                        <p:attrNameLst>
                                          <p:attrName>style.visibility</p:attrName>
                                        </p:attrNameLst>
                                      </p:cBhvr>
                                      <p:to>
                                        <p:strVal val="hidden"/>
                                      </p:to>
                                    </p:set>
                                  </p:childTnLst>
                                </p:cTn>
                              </p:par>
                              <p:par>
                                <p:cTn id="130" presetID="22" presetClass="exit" presetSubtype="2" fill="hold" nodeType="withEffect">
                                  <p:stCondLst>
                                    <p:cond delay="0"/>
                                  </p:stCondLst>
                                  <p:childTnLst>
                                    <p:animEffect transition="out" filter="wipe(right)">
                                      <p:cBhvr>
                                        <p:cTn id="131" dur="500"/>
                                        <p:tgtEl>
                                          <p:spTgt spid="52"/>
                                        </p:tgtEl>
                                      </p:cBhvr>
                                    </p:animEffect>
                                    <p:set>
                                      <p:cBhvr>
                                        <p:cTn id="132" dur="1" fill="hold">
                                          <p:stCondLst>
                                            <p:cond delay="499"/>
                                          </p:stCondLst>
                                        </p:cTn>
                                        <p:tgtEl>
                                          <p:spTgt spid="52"/>
                                        </p:tgtEl>
                                        <p:attrNameLst>
                                          <p:attrName>style.visibility</p:attrName>
                                        </p:attrNameLst>
                                      </p:cBhvr>
                                      <p:to>
                                        <p:strVal val="hidden"/>
                                      </p:to>
                                    </p:set>
                                  </p:childTnLst>
                                </p:cTn>
                              </p:par>
                              <p:par>
                                <p:cTn id="133" presetID="22" presetClass="exit" presetSubtype="2" fill="hold" nodeType="withEffect">
                                  <p:stCondLst>
                                    <p:cond delay="0"/>
                                  </p:stCondLst>
                                  <p:childTnLst>
                                    <p:animEffect transition="out" filter="wipe(right)">
                                      <p:cBhvr>
                                        <p:cTn id="134" dur="500"/>
                                        <p:tgtEl>
                                          <p:spTgt spid="53"/>
                                        </p:tgtEl>
                                      </p:cBhvr>
                                    </p:animEffect>
                                    <p:set>
                                      <p:cBhvr>
                                        <p:cTn id="135"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50" grpId="0" animBg="1"/>
      <p:bldP spid="50" grpId="1" animBg="1"/>
      <p:bldP spid="50" grpId="2" animBg="1"/>
      <p:bldP spid="54" grpId="0"/>
      <p:bldP spid="54" grpId="1"/>
      <p:bldP spid="55" grpId="0"/>
      <p:bldP spid="55" grpId="1"/>
      <p:bldP spid="5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Crossover</a:t>
            </a:r>
            <a:endParaRPr lang="en-US" b="1" dirty="0"/>
          </a:p>
        </p:txBody>
      </p:sp>
      <mc:AlternateContent xmlns:mc="http://schemas.openxmlformats.org/markup-compatibility/2006">
        <mc:Choice xmlns:a14="http://schemas.microsoft.com/office/drawing/2010/main" xmlns="" Requires="a14">
          <p:sp>
            <p:nvSpPr>
              <p:cNvPr id="4" name="Content Placeholder 2"/>
              <p:cNvSpPr txBox="1">
                <a:spLocks/>
              </p:cNvSpPr>
              <p:nvPr/>
            </p:nvSpPr>
            <p:spPr>
              <a:xfrm>
                <a:off x="159383" y="1600200"/>
                <a:ext cx="84582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kern="1200">
                    <a:ln w="3175">
                      <a:noFill/>
                    </a:ln>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Clr>
                    <a:schemeClr val="accent1"/>
                  </a:buClr>
                  <a:buFont typeface="Arial" pitchFamily="34" charset="0"/>
                  <a:buChar char="•"/>
                  <a:defRPr sz="1800" kern="1200">
                    <a:ln w="3175">
                      <a:noFill/>
                    </a:ln>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ln w="3175">
                      <a:noFill/>
                    </a:ln>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ln w="3175">
                      <a:noFill/>
                    </a:ln>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ln w="3175">
                      <a:noFill/>
                    </a:ln>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r>
                  <a:rPr kumimoji="0" lang="en-US" b="1" i="0" u="none" strike="noStrike" kern="1200" cap="none" spc="0" normalizeH="0" baseline="0" noProof="0" dirty="0" smtClean="0">
                    <a:ln w="3175">
                      <a:noFill/>
                    </a:ln>
                    <a:solidFill>
                      <a:sysClr val="windowText" lastClr="000000">
                        <a:lumMod val="85000"/>
                        <a:lumOff val="15000"/>
                      </a:sysClr>
                    </a:solidFill>
                    <a:effectLst/>
                    <a:uLnTx/>
                    <a:uFillTx/>
                    <a:latin typeface="Calibri"/>
                  </a:rPr>
                  <a:t>The mixture of elements between donor vectors and target vectors to create trial vectors.</a:t>
                </a:r>
              </a:p>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endParaRPr kumimoji="0" lang="en-US" b="1" i="0" u="none" strike="noStrike" kern="1200" cap="none" spc="0" normalizeH="0" baseline="0" noProof="0" dirty="0" smtClean="0">
                  <a:ln w="3175">
                    <a:noFill/>
                  </a:ln>
                  <a:solidFill>
                    <a:sysClr val="windowText" lastClr="000000">
                      <a:lumMod val="85000"/>
                      <a:lumOff val="15000"/>
                    </a:sysClr>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r>
                  <a:rPr kumimoji="0" lang="en-US" b="1" i="0" u="none" strike="noStrike" kern="1200" cap="none" spc="0" normalizeH="0" baseline="0" noProof="0" dirty="0" smtClean="0">
                    <a:ln w="3175">
                      <a:noFill/>
                    </a:ln>
                    <a:solidFill>
                      <a:sysClr val="windowText" lastClr="000000">
                        <a:lumMod val="85000"/>
                        <a:lumOff val="15000"/>
                      </a:sysClr>
                    </a:solidFill>
                    <a:effectLst/>
                    <a:uLnTx/>
                    <a:uFillTx/>
                    <a:latin typeface="Calibri"/>
                  </a:rPr>
                  <a:t>Binomial → element-by-element:</a:t>
                </a:r>
              </a:p>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endParaRPr lang="en-US" dirty="0">
                  <a:solidFill>
                    <a:sysClr val="windowText" lastClr="000000">
                      <a:lumMod val="85000"/>
                      <a:lumOff val="15000"/>
                    </a:sysClr>
                  </a:solidFill>
                  <a:latin typeface="Calibri"/>
                </a:endParaRPr>
              </a:p>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endParaRPr kumimoji="0" lang="en-US" sz="2000" b="0" i="0" u="none" strike="noStrike" kern="1200" cap="none" spc="0" normalizeH="0" baseline="0" noProof="0" dirty="0" smtClean="0">
                  <a:ln w="3175">
                    <a:noFill/>
                  </a:ln>
                  <a:solidFill>
                    <a:sysClr val="windowText" lastClr="000000">
                      <a:lumMod val="85000"/>
                      <a:lumOff val="15000"/>
                    </a:sysClr>
                  </a:solidFill>
                  <a:effectLst/>
                  <a:uLnTx/>
                  <a:uFillTx/>
                  <a:latin typeface="Calibri"/>
                </a:endParaRPr>
              </a:p>
              <a:p>
                <a:pPr marL="0" marR="0" lvl="0" indent="0" algn="l" defTabSz="914400" rtl="0" eaLnBrk="1" fontAlgn="auto" latinLnBrk="0" hangingPunct="1">
                  <a:lnSpc>
                    <a:spcPct val="100000"/>
                  </a:lnSpc>
                  <a:spcBef>
                    <a:spcPct val="20000"/>
                  </a:spcBef>
                  <a:spcAft>
                    <a:spcPts val="0"/>
                  </a:spcAft>
                  <a:buClr>
                    <a:srgbClr val="4F81BD"/>
                  </a:buClr>
                  <a:buSzTx/>
                  <a:buFont typeface="Wingdings" pitchFamily="2" charset="2"/>
                  <a:buNone/>
                  <a:tabLst/>
                  <a:defRPr/>
                </a:pPr>
                <a:endParaRPr kumimoji="0" lang="en-US" sz="2000" b="0" i="0" u="none" strike="noStrike" kern="1200" cap="none" spc="0" normalizeH="0" baseline="0" noProof="0" dirty="0" smtClean="0">
                  <a:ln w="3175">
                    <a:noFill/>
                  </a:ln>
                  <a:solidFill>
                    <a:sysClr val="windowText" lastClr="000000">
                      <a:lumMod val="85000"/>
                      <a:lumOff val="15000"/>
                    </a:sysClr>
                  </a:solidFill>
                  <a:effectLst/>
                  <a:uLnTx/>
                  <a:uFillTx/>
                  <a:latin typeface="Calibri"/>
                </a:endParaRPr>
              </a:p>
              <a:p>
                <a:pPr marL="0" marR="0" lvl="0" indent="0" algn="l" defTabSz="914400" rtl="0" eaLnBrk="1" fontAlgn="auto" latinLnBrk="0" hangingPunct="1">
                  <a:lnSpc>
                    <a:spcPct val="100000"/>
                  </a:lnSpc>
                  <a:spcBef>
                    <a:spcPct val="20000"/>
                  </a:spcBef>
                  <a:spcAft>
                    <a:spcPts val="0"/>
                  </a:spcAft>
                  <a:buClr>
                    <a:srgbClr val="4F81BD"/>
                  </a:buClr>
                  <a:buSzTx/>
                  <a:buFont typeface="Wingdings" pitchFamily="2" charset="2"/>
                  <a:buNone/>
                  <a:tabLst/>
                  <a:defRPr/>
                </a:pPr>
                <a14:m>
                  <m:oMathPara xmlns:m="http://schemas.openxmlformats.org/officeDocument/2006/math">
                    <m:oMathParaPr>
                      <m:jc m:val="centerGroup"/>
                    </m:oMathParaPr>
                    <m:oMath xmlns:m="http://schemas.openxmlformats.org/officeDocument/2006/math">
                      <m:sSubSup>
                        <m:sSubSupPr>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Sup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𝑦</m:t>
                          </m:r>
                        </m:e>
                        <m:sub>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𝑖</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𝑘</m:t>
                          </m:r>
                        </m:sub>
                        <m: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𝑗</m:t>
                          </m:r>
                        </m:sup>
                      </m:sSub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m:t>
                      </m:r>
                      <m:d>
                        <m:dPr>
                          <m:begChr m:val="{"/>
                          <m:endChr m:val=""/>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d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m>
                            <m:mPr>
                              <m:mcs>
                                <m:mc>
                                  <m:mcPr>
                                    <m:count m:val="1"/>
                                    <m:mcJc m:val="center"/>
                                  </m:mcPr>
                                </m:mc>
                              </m:mcs>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mPr>
                            <m:mr>
                              <m:e>
                                <m:sSubSup>
                                  <m:sSubSupPr>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SupPr>
                                  <m:e>
                                    <m:acc>
                                      <m:accPr>
                                        <m:chr m:val="̂"/>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acc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𝑥</m:t>
                                        </m:r>
                                      </m:e>
                                    </m:acc>
                                  </m:e>
                                  <m:sub>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𝑖</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𝑘</m:t>
                                    </m:r>
                                  </m:sub>
                                  <m: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𝑗</m:t>
                                    </m:r>
                                  </m:sup>
                                </m:sSub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r>
                                  <m:rPr>
                                    <m:nor/>
                                  </m:rPr>
                                  <a:rPr kumimoji="0" lang="en-US" sz="2000" b="0" i="0" u="none" strike="noStrike" kern="1200" cap="none" spc="0" normalizeH="0" baseline="0" noProof="0">
                                    <a:ln w="3175">
                                      <a:noFill/>
                                    </a:ln>
                                    <a:solidFill>
                                      <a:sysClr val="windowText" lastClr="000000">
                                        <a:lumMod val="85000"/>
                                        <a:lumOff val="15000"/>
                                      </a:sysClr>
                                    </a:solidFill>
                                    <a:effectLst/>
                                    <a:uLnTx/>
                                    <a:uFillTx/>
                                    <a:latin typeface="Calibri"/>
                                  </a:rPr>
                                  <m:t>if</m:t>
                                </m:r>
                                <m:r>
                                  <m:rPr>
                                    <m:nor/>
                                  </m:rPr>
                                  <a:rPr kumimoji="0" lang="en-US" sz="2000" b="0" i="0" u="none" strike="noStrike" kern="1200" cap="none" spc="0" normalizeH="0" baseline="0" noProof="0">
                                    <a:ln w="3175">
                                      <a:noFill/>
                                    </a:ln>
                                    <a:solidFill>
                                      <a:sysClr val="windowText" lastClr="000000">
                                        <a:lumMod val="85000"/>
                                        <a:lumOff val="15000"/>
                                      </a:sysClr>
                                    </a:solidFill>
                                    <a:effectLst/>
                                    <a:uLnTx/>
                                    <a:uFillTx/>
                                    <a:latin typeface="Calibri"/>
                                  </a:rPr>
                                  <m:t> </m:t>
                                </m:r>
                                <m:sSup>
                                  <m:sSupPr>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p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𝑅</m:t>
                                    </m:r>
                                  </m:e>
                                  <m: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𝑗</m:t>
                                    </m:r>
                                  </m:sup>
                                </m:s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sSub>
                                  <m:sSubPr>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𝐶</m:t>
                                    </m:r>
                                  </m:e>
                                  <m:sub>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𝑅</m:t>
                                    </m:r>
                                  </m:sub>
                                </m:sSub>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𝑜𝑟</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𝑗</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m:t>
                                </m:r>
                                <m:sSub>
                                  <m:sSubPr>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𝐼</m:t>
                                    </m:r>
                                  </m:e>
                                  <m:sub>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𝑖</m:t>
                                    </m:r>
                                  </m:sub>
                                </m:sSub>
                              </m:e>
                            </m:mr>
                            <m:m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sSubSup>
                                  <m:sSubSupPr>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Sup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𝑥</m:t>
                                    </m:r>
                                  </m:e>
                                  <m:sub>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𝑖</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𝑘</m:t>
                                    </m:r>
                                  </m:sub>
                                  <m: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𝑗</m:t>
                                    </m:r>
                                  </m:sup>
                                </m:sSub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r>
                                  <m:rPr>
                                    <m:nor/>
                                  </m:rPr>
                                  <a:rPr kumimoji="0" lang="en-US" sz="2000" b="0" i="0" u="none" strike="noStrike" kern="1200" cap="none" spc="0" normalizeH="0" baseline="0" noProof="0">
                                    <a:ln w="3175">
                                      <a:noFill/>
                                    </a:ln>
                                    <a:solidFill>
                                      <a:sysClr val="windowText" lastClr="000000">
                                        <a:lumMod val="85000"/>
                                        <a:lumOff val="15000"/>
                                      </a:sysClr>
                                    </a:solidFill>
                                    <a:effectLst/>
                                    <a:uLnTx/>
                                    <a:uFillTx/>
                                    <a:latin typeface="Calibri"/>
                                  </a:rPr>
                                  <m:t>if</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sSup>
                                  <m:sSupPr>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p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𝑅</m:t>
                                    </m:r>
                                  </m:e>
                                  <m: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𝑗</m:t>
                                    </m:r>
                                  </m:sup>
                                </m:sSup>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&gt;</m:t>
                                </m:r>
                                <m:sSub>
                                  <m:sSubPr>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𝐶</m:t>
                                    </m:r>
                                  </m:e>
                                  <m:sub>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𝑅</m:t>
                                    </m:r>
                                  </m:sub>
                                </m:sSub>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𝑎𝑛𝑑</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𝑗</m:t>
                                </m:r>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 ≠</m:t>
                                </m:r>
                                <m:sSub>
                                  <m:sSubPr>
                                    <m:ctrlP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panose="02040503050406030204" pitchFamily="18" charset="0"/>
                                      </a:rPr>
                                    </m:ctrlPr>
                                  </m:sSubPr>
                                  <m:e>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𝐼</m:t>
                                    </m:r>
                                  </m:e>
                                  <m:sub>
                                    <m:r>
                                      <a:rPr kumimoji="0" lang="en-US" sz="2000" b="0" i="1" u="none" strike="noStrike" kern="1200" cap="none" spc="0" normalizeH="0" baseline="0" noProof="0">
                                        <a:ln w="3175">
                                          <a:noFill/>
                                        </a:ln>
                                        <a:solidFill>
                                          <a:sysClr val="windowText" lastClr="000000">
                                            <a:lumMod val="85000"/>
                                            <a:lumOff val="15000"/>
                                          </a:sysClr>
                                        </a:solidFill>
                                        <a:effectLst/>
                                        <a:uLnTx/>
                                        <a:uFillTx/>
                                        <a:latin typeface="Cambria Math"/>
                                      </a:rPr>
                                      <m:t>𝑖</m:t>
                                    </m:r>
                                  </m:sub>
                                </m:sSub>
                              </m:e>
                            </m:mr>
                          </m:m>
                        </m:e>
                      </m:d>
                    </m:oMath>
                  </m:oMathPara>
                </a14:m>
                <a:endParaRPr kumimoji="0" lang="en-US" sz="2000" b="0" i="0" u="none" strike="noStrike" kern="1200" cap="none" spc="0" normalizeH="0" baseline="0" noProof="0" dirty="0">
                  <a:ln w="3175">
                    <a:noFill/>
                  </a:ln>
                  <a:solidFill>
                    <a:sysClr val="windowText" lastClr="000000">
                      <a:lumMod val="85000"/>
                      <a:lumOff val="15000"/>
                    </a:sysClr>
                  </a:solidFill>
                  <a:effectLst/>
                  <a:uLnTx/>
                  <a:uFillTx/>
                  <a:latin typeface="Calibri"/>
                </a:endParaRPr>
              </a:p>
            </p:txBody>
          </p:sp>
        </mc:Choice>
        <mc:Fallback>
          <p:sp>
            <p:nvSpPr>
              <p:cNvPr id="4" name="Content Placeholder 2"/>
              <p:cNvSpPr txBox="1">
                <a:spLocks noRot="1" noChangeAspect="1" noMove="1" noResize="1" noEditPoints="1" noAdjustHandles="1" noChangeArrowheads="1" noChangeShapeType="1" noTextEdit="1"/>
              </p:cNvSpPr>
              <p:nvPr/>
            </p:nvSpPr>
            <p:spPr>
              <a:xfrm>
                <a:off x="159383" y="1600200"/>
                <a:ext cx="8458200" cy="5257800"/>
              </a:xfrm>
              <a:prstGeom prst="rect">
                <a:avLst/>
              </a:prstGeom>
              <a:blipFill rotWithShape="0">
                <a:blip r:embed="rId2"/>
                <a:stretch>
                  <a:fillRect l="-648" t="-696"/>
                </a:stretch>
              </a:blipFill>
            </p:spPr>
            <p:txBody>
              <a:bodyPr/>
              <a:lstStyle/>
              <a:p>
                <a:r>
                  <a:rPr lang="en-US">
                    <a:noFill/>
                  </a:rPr>
                  <a:t> </a:t>
                </a:r>
              </a:p>
            </p:txBody>
          </p:sp>
        </mc:Fallback>
      </mc:AlternateContent>
      <p:grpSp>
        <p:nvGrpSpPr>
          <p:cNvPr id="5" name="Group 4"/>
          <p:cNvGrpSpPr/>
          <p:nvPr/>
        </p:nvGrpSpPr>
        <p:grpSpPr>
          <a:xfrm>
            <a:off x="381000" y="4766191"/>
            <a:ext cx="2438400" cy="773073"/>
            <a:chOff x="381000" y="4766191"/>
            <a:chExt cx="2438400" cy="773073"/>
          </a:xfrm>
        </p:grpSpPr>
        <p:cxnSp>
          <p:nvCxnSpPr>
            <p:cNvPr id="6" name="Straight Arrow Connector 5"/>
            <p:cNvCxnSpPr/>
            <p:nvPr/>
          </p:nvCxnSpPr>
          <p:spPr>
            <a:xfrm flipH="1">
              <a:off x="2209800" y="4766191"/>
              <a:ext cx="609600" cy="381000"/>
            </a:xfrm>
            <a:prstGeom prst="straightConnector1">
              <a:avLst/>
            </a:prstGeom>
            <a:noFill/>
            <a:ln w="28575" cap="flat" cmpd="sng" algn="ctr">
              <a:solidFill>
                <a:srgbClr val="4F81BD">
                  <a:shade val="95000"/>
                  <a:satMod val="105000"/>
                </a:srgbClr>
              </a:solidFill>
              <a:prstDash val="solid"/>
              <a:tailEnd type="arrow"/>
            </a:ln>
            <a:effectLst/>
          </p:spPr>
        </p:cxnSp>
        <p:sp>
          <p:nvSpPr>
            <p:cNvPr id="7" name="TextBox 6"/>
            <p:cNvSpPr txBox="1"/>
            <p:nvPr/>
          </p:nvSpPr>
          <p:spPr>
            <a:xfrm>
              <a:off x="381000" y="5169932"/>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Trial vector element</a:t>
              </a:r>
            </a:p>
          </p:txBody>
        </p:sp>
      </p:grpSp>
      <p:grpSp>
        <p:nvGrpSpPr>
          <p:cNvPr id="8" name="Group 7"/>
          <p:cNvGrpSpPr/>
          <p:nvPr/>
        </p:nvGrpSpPr>
        <p:grpSpPr>
          <a:xfrm>
            <a:off x="2933700" y="4979432"/>
            <a:ext cx="2400300" cy="788908"/>
            <a:chOff x="2933700" y="4979432"/>
            <a:chExt cx="2400300" cy="788908"/>
          </a:xfrm>
        </p:grpSpPr>
        <p:cxnSp>
          <p:nvCxnSpPr>
            <p:cNvPr id="9" name="Straight Arrow Connector 8"/>
            <p:cNvCxnSpPr/>
            <p:nvPr/>
          </p:nvCxnSpPr>
          <p:spPr>
            <a:xfrm flipH="1">
              <a:off x="3657600" y="4979432"/>
              <a:ext cx="152400" cy="381000"/>
            </a:xfrm>
            <a:prstGeom prst="straightConnector1">
              <a:avLst/>
            </a:prstGeom>
            <a:noFill/>
            <a:ln w="28575" cap="flat" cmpd="sng" algn="ctr">
              <a:solidFill>
                <a:srgbClr val="4F81BD">
                  <a:shade val="95000"/>
                  <a:satMod val="105000"/>
                </a:srgbClr>
              </a:solidFill>
              <a:prstDash val="solid"/>
              <a:tailEnd type="arrow"/>
            </a:ln>
            <a:effectLst/>
          </p:spPr>
        </p:cxnSp>
        <p:sp>
          <p:nvSpPr>
            <p:cNvPr id="10" name="TextBox 9"/>
            <p:cNvSpPr txBox="1"/>
            <p:nvPr/>
          </p:nvSpPr>
          <p:spPr>
            <a:xfrm>
              <a:off x="2933700" y="5399008"/>
              <a:ext cx="24003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Target vector element</a:t>
              </a:r>
            </a:p>
          </p:txBody>
        </p:sp>
      </p:grpSp>
      <p:grpSp>
        <p:nvGrpSpPr>
          <p:cNvPr id="11" name="Group 10"/>
          <p:cNvGrpSpPr/>
          <p:nvPr/>
        </p:nvGrpSpPr>
        <p:grpSpPr>
          <a:xfrm>
            <a:off x="3810000" y="3549134"/>
            <a:ext cx="2438400" cy="565666"/>
            <a:chOff x="3810000" y="3549134"/>
            <a:chExt cx="2438400" cy="565666"/>
          </a:xfrm>
        </p:grpSpPr>
        <p:sp>
          <p:nvSpPr>
            <p:cNvPr id="12" name="TextBox 11"/>
            <p:cNvSpPr txBox="1"/>
            <p:nvPr/>
          </p:nvSpPr>
          <p:spPr>
            <a:xfrm>
              <a:off x="3962400" y="3549134"/>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Donor vector element</a:t>
              </a:r>
            </a:p>
          </p:txBody>
        </p:sp>
        <p:cxnSp>
          <p:nvCxnSpPr>
            <p:cNvPr id="13" name="Straight Arrow Connector 12"/>
            <p:cNvCxnSpPr/>
            <p:nvPr/>
          </p:nvCxnSpPr>
          <p:spPr>
            <a:xfrm flipV="1">
              <a:off x="3810000" y="3918466"/>
              <a:ext cx="228600" cy="196334"/>
            </a:xfrm>
            <a:prstGeom prst="straightConnector1">
              <a:avLst/>
            </a:prstGeom>
            <a:noFill/>
            <a:ln w="28575" cap="flat" cmpd="sng" algn="ctr">
              <a:solidFill>
                <a:srgbClr val="4F81BD">
                  <a:shade val="95000"/>
                  <a:satMod val="105000"/>
                </a:srgbClr>
              </a:solidFill>
              <a:prstDash val="solid"/>
              <a:tailEnd type="arrow"/>
            </a:ln>
            <a:effectLst/>
          </p:spPr>
        </p:cxnSp>
      </p:grpSp>
      <p:grpSp>
        <p:nvGrpSpPr>
          <p:cNvPr id="14" name="Group 13"/>
          <p:cNvGrpSpPr/>
          <p:nvPr/>
        </p:nvGrpSpPr>
        <p:grpSpPr>
          <a:xfrm>
            <a:off x="5105400" y="4956691"/>
            <a:ext cx="2538413" cy="964049"/>
            <a:chOff x="5105400" y="4956691"/>
            <a:chExt cx="2538413" cy="964049"/>
          </a:xfrm>
        </p:grpSpPr>
        <p:cxnSp>
          <p:nvCxnSpPr>
            <p:cNvPr id="15" name="Straight Arrow Connector 14"/>
            <p:cNvCxnSpPr/>
            <p:nvPr/>
          </p:nvCxnSpPr>
          <p:spPr>
            <a:xfrm>
              <a:off x="5105400" y="4956691"/>
              <a:ext cx="457200" cy="556141"/>
            </a:xfrm>
            <a:prstGeom prst="straightConnector1">
              <a:avLst/>
            </a:prstGeom>
            <a:noFill/>
            <a:ln w="28575" cap="flat" cmpd="sng" algn="ctr">
              <a:solidFill>
                <a:srgbClr val="4F81BD">
                  <a:shade val="95000"/>
                  <a:satMod val="105000"/>
                </a:srgbClr>
              </a:solidFill>
              <a:prstDash val="solid"/>
              <a:tailEnd type="arrow"/>
            </a:ln>
            <a:effectLst/>
          </p:spPr>
        </p:cxnSp>
        <mc:AlternateContent xmlns:mc="http://schemas.openxmlformats.org/markup-compatibility/2006">
          <mc:Choice xmlns:a14="http://schemas.microsoft.com/office/drawing/2010/main" xmlns="" Requires="a14">
            <p:sp>
              <p:nvSpPr>
                <p:cNvPr id="16" name="TextBox 15"/>
                <p:cNvSpPr txBox="1"/>
                <p:nvPr/>
              </p:nvSpPr>
              <p:spPr>
                <a:xfrm>
                  <a:off x="5334000" y="5551408"/>
                  <a:ext cx="230981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Crossover rate </a:t>
                  </a:r>
                  <a14:m>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∈[0,1]</m:t>
                      </m:r>
                    </m:oMath>
                  </a14:m>
                  <a:endParaRPr kumimoji="0" lang="en-US" sz="1800" b="0" i="0" u="none" strike="noStrike" kern="0" cap="none" spc="0" normalizeH="0" baseline="0" noProof="0" dirty="0" smtClean="0">
                    <a:ln>
                      <a:noFill/>
                    </a:ln>
                    <a:solidFill>
                      <a:prstClr val="black"/>
                    </a:solidFill>
                    <a:effectLst/>
                    <a:uLnTx/>
                    <a:uFillTx/>
                    <a:latin typeface="Calibri"/>
                  </a:endParaRPr>
                </a:p>
              </p:txBody>
            </p:sp>
          </mc:Choice>
          <mc:Fallback>
            <p:sp>
              <p:nvSpPr>
                <p:cNvPr id="3" name="TextBox 18"/>
                <p:cNvSpPr txBox="1">
                  <a:spLocks noRot="1" noChangeAspect="1" noMove="1" noResize="1" noEditPoints="1" noAdjustHandles="1" noChangeArrowheads="1" noChangeShapeType="1" noTextEdit="1"/>
                </p:cNvSpPr>
                <p:nvPr/>
              </p:nvSpPr>
              <p:spPr>
                <a:xfrm>
                  <a:off x="5334000" y="5551408"/>
                  <a:ext cx="2309813" cy="369332"/>
                </a:xfrm>
                <a:prstGeom prst="rect">
                  <a:avLst/>
                </a:prstGeom>
                <a:blipFill rotWithShape="1">
                  <a:blip r:embed="rId3"/>
                  <a:stretch>
                    <a:fillRect l="-2111" t="-8333" b="-26667"/>
                  </a:stretch>
                </a:blipFill>
              </p:spPr>
              <p:txBody>
                <a:bodyPr/>
                <a:lstStyle/>
                <a:p>
                  <a:r>
                    <a:rPr lang="en-US">
                      <a:noFill/>
                    </a:rPr>
                    <a:t> </a:t>
                  </a:r>
                </a:p>
              </p:txBody>
            </p:sp>
          </mc:Fallback>
        </mc:AlternateContent>
      </p:grpSp>
      <p:grpSp>
        <p:nvGrpSpPr>
          <p:cNvPr id="17" name="Group 16"/>
          <p:cNvGrpSpPr/>
          <p:nvPr/>
        </p:nvGrpSpPr>
        <p:grpSpPr>
          <a:xfrm>
            <a:off x="6401426" y="3623639"/>
            <a:ext cx="1621846" cy="174247"/>
            <a:chOff x="6401426" y="3623639"/>
            <a:chExt cx="1621846" cy="174247"/>
          </a:xfrm>
        </p:grpSpPr>
        <p:sp>
          <p:nvSpPr>
            <p:cNvPr id="18" name="Rectangle 17"/>
            <p:cNvSpPr/>
            <p:nvPr/>
          </p:nvSpPr>
          <p:spPr>
            <a:xfrm>
              <a:off x="6401426" y="3623639"/>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9" name="Rectangle 18"/>
            <p:cNvSpPr/>
            <p:nvPr/>
          </p:nvSpPr>
          <p:spPr>
            <a:xfrm>
              <a:off x="6606840" y="3623639"/>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0" name="Rectangle 19"/>
            <p:cNvSpPr/>
            <p:nvPr/>
          </p:nvSpPr>
          <p:spPr>
            <a:xfrm>
              <a:off x="6806255" y="3623639"/>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1" name="Rectangle 20"/>
            <p:cNvSpPr/>
            <p:nvPr/>
          </p:nvSpPr>
          <p:spPr>
            <a:xfrm>
              <a:off x="7011669" y="3623639"/>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2" name="Rectangle 21"/>
            <p:cNvSpPr/>
            <p:nvPr/>
          </p:nvSpPr>
          <p:spPr>
            <a:xfrm>
              <a:off x="7208848" y="3623639"/>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3" name="Rectangle 22"/>
            <p:cNvSpPr/>
            <p:nvPr/>
          </p:nvSpPr>
          <p:spPr>
            <a:xfrm>
              <a:off x="7414262" y="3623639"/>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4" name="Rectangle 23"/>
            <p:cNvSpPr/>
            <p:nvPr/>
          </p:nvSpPr>
          <p:spPr>
            <a:xfrm>
              <a:off x="7626731" y="3623639"/>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5" name="Rectangle 24"/>
            <p:cNvSpPr/>
            <p:nvPr/>
          </p:nvSpPr>
          <p:spPr>
            <a:xfrm>
              <a:off x="7832145" y="3623639"/>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grpSp>
        <p:nvGrpSpPr>
          <p:cNvPr id="26" name="Group 25"/>
          <p:cNvGrpSpPr/>
          <p:nvPr/>
        </p:nvGrpSpPr>
        <p:grpSpPr>
          <a:xfrm>
            <a:off x="6408845" y="5035153"/>
            <a:ext cx="1621846" cy="174247"/>
            <a:chOff x="6408845" y="5035153"/>
            <a:chExt cx="1621846" cy="174247"/>
          </a:xfrm>
        </p:grpSpPr>
        <p:sp>
          <p:nvSpPr>
            <p:cNvPr id="27" name="Rectangle 26"/>
            <p:cNvSpPr/>
            <p:nvPr/>
          </p:nvSpPr>
          <p:spPr>
            <a:xfrm>
              <a:off x="6408845" y="503515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8" name="Rectangle 27"/>
            <p:cNvSpPr/>
            <p:nvPr/>
          </p:nvSpPr>
          <p:spPr>
            <a:xfrm>
              <a:off x="6614259" y="503515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9" name="Rectangle 28"/>
            <p:cNvSpPr/>
            <p:nvPr/>
          </p:nvSpPr>
          <p:spPr>
            <a:xfrm>
              <a:off x="6813674" y="503515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0" name="Rectangle 29"/>
            <p:cNvSpPr/>
            <p:nvPr/>
          </p:nvSpPr>
          <p:spPr>
            <a:xfrm>
              <a:off x="7019088" y="503515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1" name="Rectangle 30"/>
            <p:cNvSpPr/>
            <p:nvPr/>
          </p:nvSpPr>
          <p:spPr>
            <a:xfrm>
              <a:off x="7216267" y="503515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2" name="Rectangle 31"/>
            <p:cNvSpPr/>
            <p:nvPr/>
          </p:nvSpPr>
          <p:spPr>
            <a:xfrm>
              <a:off x="7421681" y="503515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3" name="Rectangle 32"/>
            <p:cNvSpPr/>
            <p:nvPr/>
          </p:nvSpPr>
          <p:spPr>
            <a:xfrm>
              <a:off x="7634150" y="503515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4" name="Rectangle 33"/>
            <p:cNvSpPr/>
            <p:nvPr/>
          </p:nvSpPr>
          <p:spPr>
            <a:xfrm>
              <a:off x="7839564" y="503515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grpSp>
        <p:nvGrpSpPr>
          <p:cNvPr id="35" name="Group 34"/>
          <p:cNvGrpSpPr/>
          <p:nvPr/>
        </p:nvGrpSpPr>
        <p:grpSpPr>
          <a:xfrm>
            <a:off x="6401426" y="4373433"/>
            <a:ext cx="1621846" cy="174247"/>
            <a:chOff x="6401426" y="4373433"/>
            <a:chExt cx="1621846" cy="174247"/>
          </a:xfrm>
        </p:grpSpPr>
        <p:sp>
          <p:nvSpPr>
            <p:cNvPr id="36" name="Rectangle 35"/>
            <p:cNvSpPr/>
            <p:nvPr/>
          </p:nvSpPr>
          <p:spPr>
            <a:xfrm>
              <a:off x="6401426" y="4373433"/>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7" name="Rectangle 36"/>
            <p:cNvSpPr/>
            <p:nvPr/>
          </p:nvSpPr>
          <p:spPr>
            <a:xfrm>
              <a:off x="6606840" y="437343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8" name="Rectangle 37"/>
            <p:cNvSpPr/>
            <p:nvPr/>
          </p:nvSpPr>
          <p:spPr>
            <a:xfrm>
              <a:off x="6806255" y="437343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9" name="Rectangle 38"/>
            <p:cNvSpPr/>
            <p:nvPr/>
          </p:nvSpPr>
          <p:spPr>
            <a:xfrm>
              <a:off x="7011669" y="4373433"/>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0" name="Rectangle 39"/>
            <p:cNvSpPr/>
            <p:nvPr/>
          </p:nvSpPr>
          <p:spPr>
            <a:xfrm>
              <a:off x="7208848" y="4373433"/>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1" name="Rectangle 40"/>
            <p:cNvSpPr/>
            <p:nvPr/>
          </p:nvSpPr>
          <p:spPr>
            <a:xfrm>
              <a:off x="7414262" y="437343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2" name="Rectangle 41"/>
            <p:cNvSpPr/>
            <p:nvPr/>
          </p:nvSpPr>
          <p:spPr>
            <a:xfrm>
              <a:off x="7626731" y="4373433"/>
              <a:ext cx="191127" cy="17424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3" name="Rectangle 42"/>
            <p:cNvSpPr/>
            <p:nvPr/>
          </p:nvSpPr>
          <p:spPr>
            <a:xfrm>
              <a:off x="7832145" y="4373433"/>
              <a:ext cx="191127" cy="174247"/>
            </a:xfrm>
            <a:prstGeom prst="rect">
              <a:avLst/>
            </a:prstGeom>
            <a:solidFill>
              <a:srgbClr val="66FF33"/>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grpSp>
      <p:cxnSp>
        <p:nvCxnSpPr>
          <p:cNvPr id="44" name="Straight Arrow Connector 43"/>
          <p:cNvCxnSpPr/>
          <p:nvPr/>
        </p:nvCxnSpPr>
        <p:spPr>
          <a:xfrm>
            <a:off x="7208848" y="3837550"/>
            <a:ext cx="0" cy="466634"/>
          </a:xfrm>
          <a:prstGeom prst="straightConnector1">
            <a:avLst/>
          </a:prstGeom>
          <a:noFill/>
          <a:ln w="28575" cap="flat" cmpd="sng" algn="ctr">
            <a:solidFill>
              <a:srgbClr val="F79646"/>
            </a:solidFill>
            <a:prstDash val="solid"/>
            <a:tailEnd type="arrow"/>
          </a:ln>
          <a:effectLst/>
        </p:spPr>
      </p:cxnSp>
      <p:cxnSp>
        <p:nvCxnSpPr>
          <p:cNvPr id="45" name="Straight Arrow Connector 44"/>
          <p:cNvCxnSpPr/>
          <p:nvPr/>
        </p:nvCxnSpPr>
        <p:spPr>
          <a:xfrm flipV="1">
            <a:off x="7208848" y="4563562"/>
            <a:ext cx="0" cy="442555"/>
          </a:xfrm>
          <a:prstGeom prst="straightConnector1">
            <a:avLst/>
          </a:prstGeom>
          <a:noFill/>
          <a:ln w="28575" cap="flat" cmpd="sng" algn="ctr">
            <a:solidFill>
              <a:srgbClr val="F79646"/>
            </a:solidFill>
            <a:prstDash val="solid"/>
            <a:tailEnd type="arrow"/>
          </a:ln>
          <a:effectLst/>
        </p:spPr>
      </p:cxnSp>
    </p:spTree>
    <p:extLst>
      <p:ext uri="{BB962C8B-B14F-4D97-AF65-F5344CB8AC3E}">
        <p14:creationId xmlns:p14="http://schemas.microsoft.com/office/powerpoint/2010/main" xmlns="" val="31966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up)">
                                      <p:cBhvr>
                                        <p:cTn id="45" dur="500"/>
                                        <p:tgtEl>
                                          <p:spTgt spid="44"/>
                                        </p:tgtEl>
                                      </p:cBhvr>
                                    </p:animEffect>
                                  </p:childTnLst>
                                </p:cTn>
                              </p:par>
                              <p:par>
                                <p:cTn id="46" presetID="22" presetClass="entr" presetSubtype="4"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down)">
                                      <p:cBhvr>
                                        <p:cTn id="48" dur="500"/>
                                        <p:tgtEl>
                                          <p:spTgt spid="45"/>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26"/>
                                        </p:tgtEl>
                                      </p:cBhvr>
                                    </p:animEffect>
                                    <p:set>
                                      <p:cBhvr>
                                        <p:cTn id="57" dur="1" fill="hold">
                                          <p:stCondLst>
                                            <p:cond delay="499"/>
                                          </p:stCondLst>
                                        </p:cTn>
                                        <p:tgtEl>
                                          <p:spTgt spid="26"/>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44"/>
                                        </p:tgtEl>
                                      </p:cBhvr>
                                    </p:animEffect>
                                    <p:set>
                                      <p:cBhvr>
                                        <p:cTn id="60" dur="1" fill="hold">
                                          <p:stCondLst>
                                            <p:cond delay="499"/>
                                          </p:stCondLst>
                                        </p:cTn>
                                        <p:tgtEl>
                                          <p:spTgt spid="44"/>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45"/>
                                        </p:tgtEl>
                                      </p:cBhvr>
                                    </p:animEffect>
                                    <p:set>
                                      <p:cBhvr>
                                        <p:cTn id="63"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Selection</a:t>
            </a:r>
            <a:endParaRPr lang="en-US" b="1" dirty="0"/>
          </a:p>
        </p:txBody>
      </p:sp>
      <mc:AlternateContent xmlns:mc="http://schemas.openxmlformats.org/markup-compatibility/2006">
        <mc:Choice xmlns:a14="http://schemas.microsoft.com/office/drawing/2010/main" xmlns="" Requires="a14">
          <p:sp>
            <p:nvSpPr>
              <p:cNvPr id="4" name="Content Placeholder 2"/>
              <p:cNvSpPr>
                <a:spLocks noGrp="1"/>
              </p:cNvSpPr>
              <p:nvPr>
                <p:ph idx="1"/>
              </p:nvPr>
            </p:nvSpPr>
            <p:spPr>
              <a:xfrm>
                <a:off x="304800" y="1600200"/>
                <a:ext cx="8458200" cy="5257800"/>
              </a:xfrm>
            </p:spPr>
            <p:txBody>
              <a:bodyPr/>
              <a:lstStyle/>
              <a:p>
                <a:r>
                  <a:rPr lang="en-US" sz="2400" dirty="0" smtClean="0"/>
                  <a:t>Each target vector competes with the corresponding trial vector to be copied to the next generation</a:t>
                </a:r>
              </a:p>
              <a:p>
                <a:endParaRPr lang="en-US" sz="2400" dirty="0"/>
              </a:p>
              <a:p>
                <a:r>
                  <a:rPr lang="en-US" sz="2400" dirty="0" smtClean="0"/>
                  <a:t>Vector with lower cost function is copied to the next generation</a:t>
                </a:r>
              </a:p>
              <a:p>
                <a:pPr marL="0" indent="0">
                  <a:buNone/>
                </a:pPr>
                <a:endParaRPr lang="en-US"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r>
                            <a:rPr lang="en-US" sz="2400">
                              <a:latin typeface="Cambria Math"/>
                            </a:rPr>
                            <m:t>,</m:t>
                          </m:r>
                          <m:r>
                            <a:rPr lang="en-US" sz="2400" b="0" i="1" smtClean="0">
                              <a:latin typeface="Cambria Math"/>
                            </a:rPr>
                            <m:t>𝐺</m:t>
                          </m:r>
                          <m:r>
                            <a:rPr lang="en-US" sz="2400">
                              <a:latin typeface="Cambria Math"/>
                            </a:rPr>
                            <m:t>+1</m:t>
                          </m:r>
                        </m:sub>
                      </m:sSub>
                      <m:r>
                        <a:rPr lang="en-US" sz="2400">
                          <a:latin typeface="Cambria Math"/>
                        </a:rPr>
                        <m:t>= </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r>
                                      <a:rPr lang="en-US" sz="2400">
                                        <a:latin typeface="Cambria Math"/>
                                      </a:rPr>
                                      <m:t>,</m:t>
                                    </m:r>
                                    <m:r>
                                      <a:rPr lang="en-US" sz="2400" b="0" i="1" smtClean="0">
                                        <a:latin typeface="Cambria Math"/>
                                      </a:rPr>
                                      <m:t>𝐺</m:t>
                                    </m:r>
                                  </m:sub>
                                </m:sSub>
                                <m:r>
                                  <a:rPr lang="en-US" sz="2400">
                                    <a:latin typeface="Cambria Math"/>
                                  </a:rPr>
                                  <m:t> </m:t>
                                </m:r>
                                <m:r>
                                  <a:rPr lang="en-US" sz="2400" i="1">
                                    <a:latin typeface="Cambria Math"/>
                                  </a:rPr>
                                  <m:t>𝑖𝑓</m:t>
                                </m:r>
                                <m:r>
                                  <a:rPr lang="en-US" sz="2400">
                                    <a:latin typeface="Cambria Math"/>
                                  </a:rPr>
                                  <m:t> </m:t>
                                </m:r>
                                <m:r>
                                  <a:rPr lang="en-US" sz="2400" i="1">
                                    <a:latin typeface="Cambria Math"/>
                                  </a:rPr>
                                  <m:t>𝑓</m:t>
                                </m:r>
                                <m:r>
                                  <a:rPr lang="en-US" sz="2400">
                                    <a:latin typeface="Cambria Math"/>
                                  </a:rPr>
                                  <m:t>(</m:t>
                                </m:r>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r>
                                      <a:rPr lang="en-US" sz="2400">
                                        <a:latin typeface="Cambria Math"/>
                                      </a:rPr>
                                      <m:t>,</m:t>
                                    </m:r>
                                    <m:r>
                                      <a:rPr lang="en-US" sz="2400" b="0" i="1" smtClean="0">
                                        <a:latin typeface="Cambria Math"/>
                                      </a:rPr>
                                      <m:t>𝐺</m:t>
                                    </m:r>
                                  </m:sub>
                                </m:sSub>
                                <m:r>
                                  <a:rPr lang="en-US" sz="2400">
                                    <a:latin typeface="Cambria Math"/>
                                  </a:rPr>
                                  <m:t>)&gt;</m:t>
                                </m:r>
                                <m:r>
                                  <a:rPr lang="en-US" sz="2400" i="1">
                                    <a:latin typeface="Cambria Math"/>
                                  </a:rPr>
                                  <m:t>𝑓</m:t>
                                </m:r>
                                <m:r>
                                  <a:rPr lang="en-US" sz="2400">
                                    <a:latin typeface="Cambria Math"/>
                                  </a:rPr>
                                  <m:t>(</m:t>
                                </m:r>
                                <m:sSub>
                                  <m:sSubPr>
                                    <m:ctrlPr>
                                      <a:rPr lang="en-US" sz="2400" i="1" smtClean="0">
                                        <a:latin typeface="Cambria Math" panose="02040503050406030204" pitchFamily="18" charset="0"/>
                                      </a:rPr>
                                    </m:ctrlPr>
                                  </m:sSubPr>
                                  <m:e>
                                    <m:r>
                                      <a:rPr lang="en-US" sz="2400" i="1">
                                        <a:latin typeface="Cambria Math"/>
                                      </a:rPr>
                                      <m:t>𝑥</m:t>
                                    </m:r>
                                  </m:e>
                                  <m:sub>
                                    <m:r>
                                      <a:rPr lang="en-US" sz="2400" i="1">
                                        <a:latin typeface="Cambria Math"/>
                                      </a:rPr>
                                      <m:t>𝑖</m:t>
                                    </m:r>
                                    <m:r>
                                      <a:rPr lang="en-US" sz="2400">
                                        <a:latin typeface="Cambria Math"/>
                                      </a:rPr>
                                      <m:t>,</m:t>
                                    </m:r>
                                    <m:r>
                                      <a:rPr lang="en-US" sz="2400" b="0" i="1" smtClean="0">
                                        <a:latin typeface="Cambria Math"/>
                                      </a:rPr>
                                      <m:t>𝐺</m:t>
                                    </m:r>
                                  </m:sub>
                                </m:sSub>
                                <m:r>
                                  <a:rPr lang="en-US" sz="2400">
                                    <a:latin typeface="Cambria Math"/>
                                  </a:rPr>
                                  <m:t>)</m:t>
                                </m:r>
                              </m:e>
                            </m:mr>
                            <m:mr>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r>
                                      <a:rPr lang="en-US" sz="2400">
                                        <a:latin typeface="Cambria Math"/>
                                      </a:rPr>
                                      <m:t>,</m:t>
                                    </m:r>
                                    <m:r>
                                      <a:rPr lang="en-US" sz="2400" b="0" i="1" smtClean="0">
                                        <a:latin typeface="Cambria Math"/>
                                      </a:rPr>
                                      <m:t>𝐺</m:t>
                                    </m:r>
                                  </m:sub>
                                </m:sSub>
                                <m:r>
                                  <a:rPr lang="en-US" sz="2400">
                                    <a:latin typeface="Cambria Math"/>
                                  </a:rPr>
                                  <m:t> </m:t>
                                </m:r>
                                <m:r>
                                  <m:rPr>
                                    <m:nor/>
                                  </m:rPr>
                                  <a:rPr lang="en-US" sz="2400"/>
                                  <m:t>otherwise</m:t>
                                </m:r>
                              </m:e>
                            </m:mr>
                          </m:m>
                        </m:e>
                      </m:d>
                    </m:oMath>
                  </m:oMathPara>
                </a14:m>
                <a:endParaRPr lang="en-US" sz="2400" dirty="0" smtClean="0"/>
              </a:p>
              <a:p>
                <a:pPr marL="0" indent="0">
                  <a:buNone/>
                </a:pPr>
                <a:endParaRPr lang="en-US" sz="2400"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304800" y="1600200"/>
                <a:ext cx="8458200" cy="5257800"/>
              </a:xfrm>
              <a:blipFill rotWithShape="0">
                <a:blip r:embed="rId2"/>
                <a:stretch>
                  <a:fillRect t="-812"/>
                </a:stretch>
              </a:blipFill>
            </p:spPr>
            <p:txBody>
              <a:bodyPr/>
              <a:lstStyle/>
              <a:p>
                <a:r>
                  <a:rPr lang="en-US">
                    <a:noFill/>
                  </a:rPr>
                  <a:t> </a:t>
                </a:r>
              </a:p>
            </p:txBody>
          </p:sp>
        </mc:Fallback>
      </mc:AlternateContent>
    </p:spTree>
    <p:extLst>
      <p:ext uri="{BB962C8B-B14F-4D97-AF65-F5344CB8AC3E}">
        <p14:creationId xmlns:p14="http://schemas.microsoft.com/office/powerpoint/2010/main" xmlns="" val="1424469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 Parameters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xmlns="" val="2518530387"/>
              </p:ext>
            </p:extLst>
          </p:nvPr>
        </p:nvGraphicFramePr>
        <p:xfrm>
          <a:off x="1187450" y="2341404"/>
          <a:ext cx="5994400" cy="2875280"/>
        </p:xfrm>
        <a:graphic>
          <a:graphicData uri="http://schemas.openxmlformats.org/drawingml/2006/table">
            <a:tbl>
              <a:tblPr firstRow="1" bandRow="1"/>
              <a:tblGrid>
                <a:gridCol w="5994400"/>
              </a:tblGrid>
              <a:tr h="718820">
                <a:tc>
                  <a:txBody>
                    <a:bodyPr/>
                    <a:lstStyle/>
                    <a:p>
                      <a:pPr>
                        <a:lnSpc>
                          <a:spcPct val="107000"/>
                        </a:lnSpc>
                        <a:spcAft>
                          <a:spcPts val="8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Mutation factor: 0.5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18820">
                <a:tc>
                  <a:txBody>
                    <a:bodyPr/>
                    <a:lstStyle/>
                    <a:p>
                      <a:pPr>
                        <a:lnSpc>
                          <a:spcPct val="107000"/>
                        </a:lnSpc>
                        <a:spcAft>
                          <a:spcPts val="8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Crossover Rate: 0.7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18820">
                <a:tc>
                  <a:txBody>
                    <a:bodyPr/>
                    <a:lstStyle/>
                    <a:p>
                      <a:pPr>
                        <a:lnSpc>
                          <a:spcPct val="107000"/>
                        </a:lnSpc>
                        <a:spcAft>
                          <a:spcPts val="8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Population Size:25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18820">
                <a:tc>
                  <a:txBody>
                    <a:bodyPr/>
                    <a:lstStyle/>
                    <a:p>
                      <a:pP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Number of Generations: 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11149402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xmlns="" val="2817895374"/>
              </p:ext>
            </p:extLst>
          </p:nvPr>
        </p:nvGraphicFramePr>
        <p:xfrm>
          <a:off x="382588" y="1440381"/>
          <a:ext cx="7434318" cy="4572000"/>
        </p:xfrm>
        <a:graphic>
          <a:graphicData uri="http://schemas.openxmlformats.org/drawingml/2006/table">
            <a:tbl>
              <a:tblPr firstRow="1" firstCol="1" bandRow="1">
                <a:tableStyleId>{073A0DAA-6AF3-43AB-8588-CEC1D06C72B9}</a:tableStyleId>
              </a:tblPr>
              <a:tblGrid>
                <a:gridCol w="1141307"/>
                <a:gridCol w="1863941"/>
                <a:gridCol w="884739"/>
                <a:gridCol w="988615"/>
                <a:gridCol w="818474"/>
                <a:gridCol w="868621"/>
                <a:gridCol w="868621"/>
              </a:tblGrid>
              <a:tr h="629702">
                <a:tc rowSpan="2">
                  <a:txBody>
                    <a:bodyPr/>
                    <a:lstStyle/>
                    <a:p>
                      <a:pPr marL="0" marR="0" indent="144145" algn="ctr" hangingPunct="0">
                        <a:lnSpc>
                          <a:spcPts val="1200"/>
                        </a:lnSpc>
                        <a:spcBef>
                          <a:spcPts val="0"/>
                        </a:spcBef>
                        <a:spcAft>
                          <a:spcPts val="0"/>
                        </a:spcAft>
                      </a:pPr>
                      <a:endParaRPr lang="en-US" sz="1600" b="1" kern="1200" dirty="0" smtClean="0">
                        <a:solidFill>
                          <a:schemeClr val="lt1"/>
                        </a:solidFill>
                        <a:effectLst/>
                        <a:latin typeface="+mn-lt"/>
                        <a:ea typeface="+mn-ea"/>
                        <a:cs typeface="+mn-cs"/>
                      </a:endParaRPr>
                    </a:p>
                    <a:p>
                      <a:pPr marL="0" marR="0" indent="144145" algn="ctr" hangingPunct="0">
                        <a:lnSpc>
                          <a:spcPts val="1200"/>
                        </a:lnSpc>
                        <a:spcBef>
                          <a:spcPts val="0"/>
                        </a:spcBef>
                        <a:spcAft>
                          <a:spcPts val="0"/>
                        </a:spcAft>
                      </a:pPr>
                      <a:r>
                        <a:rPr lang="en-US" sz="1600" b="1" kern="1200" dirty="0" smtClean="0">
                          <a:solidFill>
                            <a:schemeClr val="lt1"/>
                          </a:solidFill>
                          <a:effectLst/>
                          <a:latin typeface="+mn-lt"/>
                          <a:ea typeface="+mn-ea"/>
                          <a:cs typeface="+mn-cs"/>
                        </a:rPr>
                        <a:t>Problem</a:t>
                      </a:r>
                      <a:endParaRPr lang="en-US" sz="1600" b="1" kern="1200" dirty="0">
                        <a:solidFill>
                          <a:schemeClr val="lt1"/>
                        </a:solidFill>
                        <a:effectLst/>
                        <a:latin typeface="+mn-lt"/>
                        <a:ea typeface="+mn-ea"/>
                        <a:cs typeface="+mn-cs"/>
                      </a:endParaRPr>
                    </a:p>
                  </a:txBody>
                  <a:tcPr marL="68586" marR="68586" marT="0" marB="0"/>
                </a:tc>
                <a:tc gridSpan="3">
                  <a:txBody>
                    <a:bodyPr/>
                    <a:lstStyle/>
                    <a:p>
                      <a:pPr marL="0" marR="0" indent="0" algn="ctr" hangingPunct="0">
                        <a:lnSpc>
                          <a:spcPts val="1200"/>
                        </a:lnSpc>
                        <a:spcBef>
                          <a:spcPts val="0"/>
                        </a:spcBef>
                        <a:spcAft>
                          <a:spcPts val="0"/>
                        </a:spcAft>
                      </a:pPr>
                      <a:endParaRPr lang="en-US" sz="1600" b="1" kern="1200" dirty="0" smtClean="0">
                        <a:solidFill>
                          <a:schemeClr val="lt1"/>
                        </a:solidFill>
                        <a:effectLst/>
                        <a:latin typeface="+mn-lt"/>
                        <a:ea typeface="+mn-ea"/>
                        <a:cs typeface="+mn-cs"/>
                      </a:endParaRPr>
                    </a:p>
                    <a:p>
                      <a:pPr marL="0" marR="0" indent="0" algn="ctr" hangingPunct="0">
                        <a:lnSpc>
                          <a:spcPts val="1200"/>
                        </a:lnSpc>
                        <a:spcBef>
                          <a:spcPts val="0"/>
                        </a:spcBef>
                        <a:spcAft>
                          <a:spcPts val="0"/>
                        </a:spcAft>
                      </a:pPr>
                      <a:r>
                        <a:rPr lang="en-US" sz="1600" b="1" kern="1200" dirty="0" smtClean="0">
                          <a:solidFill>
                            <a:schemeClr val="lt1"/>
                          </a:solidFill>
                          <a:effectLst/>
                          <a:latin typeface="+mn-lt"/>
                          <a:ea typeface="+mn-ea"/>
                          <a:cs typeface="+mn-cs"/>
                        </a:rPr>
                        <a:t>Straight </a:t>
                      </a:r>
                      <a:r>
                        <a:rPr lang="en-US" sz="1600" b="1" kern="1200" dirty="0">
                          <a:solidFill>
                            <a:schemeClr val="lt1"/>
                          </a:solidFill>
                          <a:effectLst/>
                          <a:latin typeface="+mn-lt"/>
                          <a:ea typeface="+mn-ea"/>
                          <a:cs typeface="+mn-cs"/>
                        </a:rPr>
                        <a:t>Line </a:t>
                      </a:r>
                      <a:r>
                        <a:rPr lang="en-US" sz="1600" b="1" kern="1200" dirty="0" smtClean="0">
                          <a:solidFill>
                            <a:schemeClr val="lt1"/>
                          </a:solidFill>
                          <a:effectLst/>
                          <a:latin typeface="+mn-lt"/>
                          <a:ea typeface="+mn-ea"/>
                          <a:cs typeface="+mn-cs"/>
                        </a:rPr>
                        <a:t>RALB</a:t>
                      </a:r>
                    </a:p>
                    <a:p>
                      <a:pPr marL="0" marR="0" indent="0" algn="ctr" hangingPunct="0">
                        <a:lnSpc>
                          <a:spcPts val="1200"/>
                        </a:lnSpc>
                        <a:spcBef>
                          <a:spcPts val="0"/>
                        </a:spcBef>
                        <a:spcAft>
                          <a:spcPts val="0"/>
                        </a:spcAft>
                      </a:pPr>
                      <a:endParaRPr lang="en-US" sz="1600" b="1" kern="1200" dirty="0">
                        <a:solidFill>
                          <a:schemeClr val="lt1"/>
                        </a:solidFill>
                        <a:effectLst/>
                        <a:latin typeface="+mn-lt"/>
                        <a:ea typeface="+mn-ea"/>
                        <a:cs typeface="+mn-cs"/>
                      </a:endParaRPr>
                    </a:p>
                  </a:txBody>
                  <a:tcPr marL="68586" marR="68586" marT="0" marB="0"/>
                </a:tc>
                <a:tc hMerge="1">
                  <a:txBody>
                    <a:bodyPr/>
                    <a:lstStyle/>
                    <a:p>
                      <a:endParaRPr lang="en-US"/>
                    </a:p>
                  </a:txBody>
                  <a:tcPr/>
                </a:tc>
                <a:tc hMerge="1">
                  <a:txBody>
                    <a:bodyPr/>
                    <a:lstStyle/>
                    <a:p>
                      <a:endParaRPr lang="en-US"/>
                    </a:p>
                  </a:txBody>
                  <a:tcPr/>
                </a:tc>
                <a:tc gridSpan="3">
                  <a:txBody>
                    <a:bodyPr/>
                    <a:lstStyle/>
                    <a:p>
                      <a:pPr marL="0" marR="0" indent="0" algn="ctr" hangingPunct="0">
                        <a:lnSpc>
                          <a:spcPts val="1200"/>
                        </a:lnSpc>
                        <a:spcBef>
                          <a:spcPts val="0"/>
                        </a:spcBef>
                        <a:spcAft>
                          <a:spcPts val="0"/>
                        </a:spcAft>
                      </a:pPr>
                      <a:endParaRPr lang="en-US" sz="1600" dirty="0" smtClean="0">
                        <a:effectLst/>
                      </a:endParaRPr>
                    </a:p>
                    <a:p>
                      <a:pPr marL="0" marR="0" indent="0" algn="ctr" hangingPunct="0">
                        <a:lnSpc>
                          <a:spcPts val="1200"/>
                        </a:lnSpc>
                        <a:spcBef>
                          <a:spcPts val="0"/>
                        </a:spcBef>
                        <a:spcAft>
                          <a:spcPts val="0"/>
                        </a:spcAft>
                      </a:pPr>
                      <a:r>
                        <a:rPr lang="en-US" sz="1600" dirty="0" smtClean="0">
                          <a:effectLst/>
                        </a:rPr>
                        <a:t>U-shaped </a:t>
                      </a:r>
                      <a:r>
                        <a:rPr lang="en-US" sz="1600" dirty="0">
                          <a:effectLst/>
                        </a:rPr>
                        <a:t>RALB</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hMerge="1">
                  <a:txBody>
                    <a:bodyPr/>
                    <a:lstStyle/>
                    <a:p>
                      <a:endParaRPr lang="en-US"/>
                    </a:p>
                  </a:txBody>
                  <a:tcPr/>
                </a:tc>
                <a:tc hMerge="1">
                  <a:txBody>
                    <a:bodyPr/>
                    <a:lstStyle/>
                    <a:p>
                      <a:endParaRPr lang="en-US"/>
                    </a:p>
                  </a:txBody>
                  <a:tcPr/>
                </a:tc>
              </a:tr>
              <a:tr h="419802">
                <a:tc vMerge="1">
                  <a:txBody>
                    <a:bodyPr/>
                    <a:lstStyle/>
                    <a:p>
                      <a:endParaRPr lang="en-US"/>
                    </a:p>
                  </a:txBody>
                  <a:tcPr/>
                </a:tc>
                <a:tc>
                  <a:txBody>
                    <a:bodyPr/>
                    <a:lstStyle/>
                    <a:p>
                      <a:pPr marL="0" marR="0" indent="0" algn="ctr" hangingPunct="0">
                        <a:lnSpc>
                          <a:spcPts val="1200"/>
                        </a:lnSpc>
                        <a:spcBef>
                          <a:spcPts val="0"/>
                        </a:spcBef>
                        <a:spcAft>
                          <a:spcPts val="0"/>
                        </a:spcAft>
                      </a:pPr>
                      <a:endParaRPr lang="en-US" sz="1600" dirty="0" smtClean="0">
                        <a:effectLst/>
                      </a:endParaRPr>
                    </a:p>
                    <a:p>
                      <a:pPr marL="0" marR="0" indent="0" algn="ctr" hangingPunct="0">
                        <a:lnSpc>
                          <a:spcPts val="1200"/>
                        </a:lnSpc>
                        <a:spcBef>
                          <a:spcPts val="0"/>
                        </a:spcBef>
                        <a:spcAft>
                          <a:spcPts val="0"/>
                        </a:spcAft>
                      </a:pPr>
                      <a:r>
                        <a:rPr lang="en-US" sz="1600" dirty="0" smtClean="0">
                          <a:effectLst/>
                        </a:rPr>
                        <a:t>LE </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endParaRPr lang="en-US" sz="1600" dirty="0" smtClean="0">
                        <a:effectLst/>
                      </a:endParaRPr>
                    </a:p>
                    <a:p>
                      <a:pPr marL="0" marR="0" indent="0" algn="ctr" hangingPunct="0">
                        <a:lnSpc>
                          <a:spcPts val="1200"/>
                        </a:lnSpc>
                        <a:spcBef>
                          <a:spcPts val="0"/>
                        </a:spcBef>
                        <a:spcAft>
                          <a:spcPts val="0"/>
                        </a:spcAft>
                      </a:pPr>
                      <a:r>
                        <a:rPr lang="en-US" sz="1600" dirty="0" smtClean="0">
                          <a:effectLst/>
                        </a:rPr>
                        <a:t>c</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endParaRPr lang="en-US" sz="1600" dirty="0" smtClean="0">
                        <a:effectLst/>
                      </a:endParaRPr>
                    </a:p>
                    <a:p>
                      <a:pPr marL="0" marR="0" indent="0" algn="ctr" hangingPunct="0">
                        <a:lnSpc>
                          <a:spcPts val="1200"/>
                        </a:lnSpc>
                        <a:spcBef>
                          <a:spcPts val="0"/>
                        </a:spcBef>
                        <a:spcAft>
                          <a:spcPts val="0"/>
                        </a:spcAft>
                      </a:pPr>
                      <a:r>
                        <a:rPr lang="en-US" sz="1600" dirty="0" smtClean="0">
                          <a:effectLst/>
                        </a:rPr>
                        <a:t>SI</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endParaRPr lang="en-US" sz="1600" dirty="0" smtClean="0">
                        <a:effectLst/>
                      </a:endParaRPr>
                    </a:p>
                    <a:p>
                      <a:pPr marL="0" marR="0" indent="0" algn="ctr" hangingPunct="0">
                        <a:lnSpc>
                          <a:spcPts val="1200"/>
                        </a:lnSpc>
                        <a:spcBef>
                          <a:spcPts val="0"/>
                        </a:spcBef>
                        <a:spcAft>
                          <a:spcPts val="0"/>
                        </a:spcAft>
                      </a:pPr>
                      <a:r>
                        <a:rPr lang="en-US" sz="1600" dirty="0" smtClean="0">
                          <a:effectLst/>
                        </a:rPr>
                        <a:t>LE</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endParaRPr lang="en-US" sz="1600" dirty="0" smtClean="0">
                        <a:effectLst/>
                      </a:endParaRPr>
                    </a:p>
                    <a:p>
                      <a:pPr marL="0" marR="0" indent="0" algn="ctr" hangingPunct="0">
                        <a:lnSpc>
                          <a:spcPts val="1200"/>
                        </a:lnSpc>
                        <a:spcBef>
                          <a:spcPts val="0"/>
                        </a:spcBef>
                        <a:spcAft>
                          <a:spcPts val="0"/>
                        </a:spcAft>
                      </a:pPr>
                      <a:r>
                        <a:rPr lang="en-US" sz="1600" dirty="0" smtClean="0">
                          <a:effectLst/>
                        </a:rPr>
                        <a:t>c</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endParaRPr lang="en-US" sz="1600" dirty="0" smtClean="0">
                        <a:effectLst/>
                      </a:endParaRPr>
                    </a:p>
                    <a:p>
                      <a:pPr marL="0" marR="0" indent="0" algn="ctr" hangingPunct="0">
                        <a:lnSpc>
                          <a:spcPts val="1200"/>
                        </a:lnSpc>
                        <a:spcBef>
                          <a:spcPts val="0"/>
                        </a:spcBef>
                        <a:spcAft>
                          <a:spcPts val="0"/>
                        </a:spcAft>
                      </a:pPr>
                      <a:r>
                        <a:rPr lang="en-US" sz="1600" dirty="0" smtClean="0">
                          <a:effectLst/>
                        </a:rPr>
                        <a:t>SI</a:t>
                      </a:r>
                      <a:endParaRPr lang="en-US" sz="1600"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smtClean="0">
                          <a:effectLst/>
                        </a:rPr>
                        <a:t>25-3</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dirty="0">
                          <a:effectLst/>
                        </a:rPr>
                        <a:t>97.3</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503</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18.6</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99.1</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500</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6.02</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smtClean="0">
                          <a:effectLst/>
                        </a:rPr>
                        <a:t>25-4</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dirty="0">
                          <a:effectLst/>
                        </a:rPr>
                        <a:t>88.6</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329</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40.4</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91.5</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a:effectLst/>
                        </a:rPr>
                        <a:t>318</a:t>
                      </a:r>
                      <a:endParaRPr lang="en-US" sz="1600" b="1">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33.5</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25-6</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88.2</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dirty="0">
                          <a:effectLst/>
                        </a:rPr>
                        <a:t>208</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29.3</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96.9</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183</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7.3</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a:effectLst/>
                        </a:rPr>
                        <a:t>25-9</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84.5</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dirty="0">
                          <a:effectLst/>
                        </a:rPr>
                        <a:t>114</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dirty="0">
                          <a:effectLst/>
                        </a:rPr>
                        <a:t>23.3</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88.9</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a:effectLst/>
                        </a:rPr>
                        <a:t>109</a:t>
                      </a:r>
                      <a:endParaRPr lang="en-US" sz="1600" b="1">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15.8</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35-4</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98.0</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347</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9.6</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98.6</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345</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3.6</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35-5</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93.0</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335</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dirty="0">
                          <a:effectLst/>
                        </a:rPr>
                        <a:t>31.9</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97.4</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334</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11.8</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35-7</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92.0</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219</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21.7</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94.8</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215</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13.5</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35-12</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82.3</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115</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24.5</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87.3</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106</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a:effectLst/>
                        </a:rPr>
                        <a:t>17.8</a:t>
                      </a:r>
                      <a:endParaRPr lang="en-US" sz="1600" b="1">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53-5</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92.1</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485</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45.2</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97.3</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459</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16.7</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53-7</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93.4</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304</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26.0</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93.8</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286</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21.8</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53-10</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91.4</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234</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24.3</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93.7</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220</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16.4</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53-14</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82.2</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161</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32.0</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90.0</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148</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18.3</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70-7</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95.0</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447</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29.2</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97.4</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427</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12.2</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70-10</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93.8</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272</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21</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94.0</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266</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22</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70-14</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87.6</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211</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29.6</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92.8</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199</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18.0</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r h="220156">
                <a:tc>
                  <a:txBody>
                    <a:bodyPr/>
                    <a:lstStyle/>
                    <a:p>
                      <a:pPr marL="0" marR="0" indent="0" algn="ctr" hangingPunct="0">
                        <a:lnSpc>
                          <a:spcPts val="1200"/>
                        </a:lnSpc>
                        <a:spcBef>
                          <a:spcPts val="0"/>
                        </a:spcBef>
                        <a:spcAft>
                          <a:spcPts val="0"/>
                        </a:spcAft>
                      </a:pPr>
                      <a:r>
                        <a:rPr lang="en-US" sz="1600" dirty="0">
                          <a:effectLst/>
                        </a:rPr>
                        <a:t>70-19</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87.5</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dirty="0">
                          <a:effectLst/>
                        </a:rPr>
                        <a:t>144</a:t>
                      </a:r>
                      <a:endParaRPr lang="en-US" sz="1600"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a:effectLst/>
                        </a:rPr>
                        <a:t>23.5</a:t>
                      </a:r>
                      <a:endParaRPr lang="en-US" sz="160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89.2</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140</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c>
                  <a:txBody>
                    <a:bodyPr/>
                    <a:lstStyle/>
                    <a:p>
                      <a:pPr marL="0" marR="0" indent="0" algn="ctr" hangingPunct="0">
                        <a:lnSpc>
                          <a:spcPts val="1200"/>
                        </a:lnSpc>
                        <a:spcBef>
                          <a:spcPts val="0"/>
                        </a:spcBef>
                        <a:spcAft>
                          <a:spcPts val="0"/>
                        </a:spcAft>
                      </a:pPr>
                      <a:r>
                        <a:rPr lang="en-US" sz="1600" b="1" dirty="0">
                          <a:effectLst/>
                        </a:rPr>
                        <a:t>17.9</a:t>
                      </a:r>
                      <a:endParaRPr lang="en-US" sz="1600" b="1" dirty="0">
                        <a:effectLst/>
                        <a:latin typeface="Times New Roman" panose="02020603050405020304" pitchFamily="18" charset="0"/>
                        <a:ea typeface="Times New Roman" panose="02020603050405020304" pitchFamily="18" charset="0"/>
                      </a:endParaRPr>
                    </a:p>
                  </a:txBody>
                  <a:tcPr marL="68586" marR="68586" marT="0" marB="0"/>
                </a:tc>
              </a:tr>
            </a:tbl>
          </a:graphicData>
        </a:graphic>
      </p:graphicFrame>
    </p:spTree>
    <p:extLst>
      <p:ext uri="{BB962C8B-B14F-4D97-AF65-F5344CB8AC3E}">
        <p14:creationId xmlns:p14="http://schemas.microsoft.com/office/powerpoint/2010/main" xmlns="" val="20199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Unbalance Issues</a:t>
            </a:r>
            <a:endParaRPr lang="en-US" dirty="0"/>
          </a:p>
        </p:txBody>
      </p:sp>
      <p:sp>
        <p:nvSpPr>
          <p:cNvPr id="4" name="Freeform 3"/>
          <p:cNvSpPr>
            <a:spLocks/>
          </p:cNvSpPr>
          <p:nvPr/>
        </p:nvSpPr>
        <p:spPr bwMode="auto">
          <a:xfrm>
            <a:off x="1908175" y="2766789"/>
            <a:ext cx="130175" cy="258762"/>
          </a:xfrm>
          <a:custGeom>
            <a:avLst/>
            <a:gdLst>
              <a:gd name="T0" fmla="*/ 39 w 163"/>
              <a:gd name="T1" fmla="*/ 26 h 326"/>
              <a:gd name="T2" fmla="*/ 57 w 163"/>
              <a:gd name="T3" fmla="*/ 6 h 326"/>
              <a:gd name="T4" fmla="*/ 89 w 163"/>
              <a:gd name="T5" fmla="*/ 0 h 326"/>
              <a:gd name="T6" fmla="*/ 119 w 163"/>
              <a:gd name="T7" fmla="*/ 6 h 326"/>
              <a:gd name="T8" fmla="*/ 134 w 163"/>
              <a:gd name="T9" fmla="*/ 17 h 326"/>
              <a:gd name="T10" fmla="*/ 147 w 163"/>
              <a:gd name="T11" fmla="*/ 37 h 326"/>
              <a:gd name="T12" fmla="*/ 158 w 163"/>
              <a:gd name="T13" fmla="*/ 76 h 326"/>
              <a:gd name="T14" fmla="*/ 163 w 163"/>
              <a:gd name="T15" fmla="*/ 117 h 326"/>
              <a:gd name="T16" fmla="*/ 163 w 163"/>
              <a:gd name="T17" fmla="*/ 190 h 326"/>
              <a:gd name="T18" fmla="*/ 147 w 163"/>
              <a:gd name="T19" fmla="*/ 253 h 326"/>
              <a:gd name="T20" fmla="*/ 122 w 163"/>
              <a:gd name="T21" fmla="*/ 291 h 326"/>
              <a:gd name="T22" fmla="*/ 100 w 163"/>
              <a:gd name="T23" fmla="*/ 311 h 326"/>
              <a:gd name="T24" fmla="*/ 72 w 163"/>
              <a:gd name="T25" fmla="*/ 326 h 326"/>
              <a:gd name="T26" fmla="*/ 33 w 163"/>
              <a:gd name="T27" fmla="*/ 324 h 326"/>
              <a:gd name="T28" fmla="*/ 3 w 163"/>
              <a:gd name="T29" fmla="*/ 302 h 326"/>
              <a:gd name="T30" fmla="*/ 0 w 163"/>
              <a:gd name="T31" fmla="*/ 276 h 326"/>
              <a:gd name="T32" fmla="*/ 15 w 163"/>
              <a:gd name="T33" fmla="*/ 237 h 326"/>
              <a:gd name="T34" fmla="*/ 28 w 163"/>
              <a:gd name="T35" fmla="*/ 194 h 326"/>
              <a:gd name="T36" fmla="*/ 33 w 163"/>
              <a:gd name="T37" fmla="*/ 138 h 326"/>
              <a:gd name="T38" fmla="*/ 24 w 163"/>
              <a:gd name="T39" fmla="*/ 90 h 326"/>
              <a:gd name="T40" fmla="*/ 24 w 163"/>
              <a:gd name="T41" fmla="*/ 54 h 326"/>
              <a:gd name="T42" fmla="*/ 39 w 163"/>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3" h="326">
                <a:moveTo>
                  <a:pt x="39" y="26"/>
                </a:moveTo>
                <a:lnTo>
                  <a:pt x="57" y="6"/>
                </a:lnTo>
                <a:lnTo>
                  <a:pt x="89" y="0"/>
                </a:lnTo>
                <a:lnTo>
                  <a:pt x="119" y="6"/>
                </a:lnTo>
                <a:lnTo>
                  <a:pt x="134" y="17"/>
                </a:lnTo>
                <a:lnTo>
                  <a:pt x="147" y="37"/>
                </a:lnTo>
                <a:lnTo>
                  <a:pt x="158" y="76"/>
                </a:lnTo>
                <a:lnTo>
                  <a:pt x="163" y="117"/>
                </a:lnTo>
                <a:lnTo>
                  <a:pt x="163" y="190"/>
                </a:lnTo>
                <a:lnTo>
                  <a:pt x="147" y="253"/>
                </a:lnTo>
                <a:lnTo>
                  <a:pt x="122" y="291"/>
                </a:lnTo>
                <a:lnTo>
                  <a:pt x="100" y="311"/>
                </a:lnTo>
                <a:lnTo>
                  <a:pt x="72" y="326"/>
                </a:lnTo>
                <a:lnTo>
                  <a:pt x="33" y="324"/>
                </a:lnTo>
                <a:lnTo>
                  <a:pt x="3" y="302"/>
                </a:lnTo>
                <a:lnTo>
                  <a:pt x="0" y="276"/>
                </a:lnTo>
                <a:lnTo>
                  <a:pt x="15" y="237"/>
                </a:lnTo>
                <a:lnTo>
                  <a:pt x="28" y="194"/>
                </a:lnTo>
                <a:lnTo>
                  <a:pt x="33" y="138"/>
                </a:lnTo>
                <a:lnTo>
                  <a:pt x="24" y="90"/>
                </a:lnTo>
                <a:lnTo>
                  <a:pt x="24" y="54"/>
                </a:lnTo>
                <a:lnTo>
                  <a:pt x="39" y="26"/>
                </a:lnTo>
                <a:close/>
              </a:path>
            </a:pathLst>
          </a:custGeom>
          <a:solidFill>
            <a:schemeClr val="tx1"/>
          </a:solidFill>
          <a:ln w="9525">
            <a:solidFill>
              <a:schemeClr val="tx1"/>
            </a:solidFill>
            <a:round/>
            <a:headEnd/>
            <a:tailEnd/>
          </a:ln>
        </p:spPr>
        <p:txBody>
          <a:bodyPr/>
          <a:lstStyle/>
          <a:p>
            <a:endParaRPr lang="ms-MY"/>
          </a:p>
        </p:txBody>
      </p:sp>
      <p:sp>
        <p:nvSpPr>
          <p:cNvPr id="5" name="Freeform 4"/>
          <p:cNvSpPr>
            <a:spLocks/>
          </p:cNvSpPr>
          <p:nvPr/>
        </p:nvSpPr>
        <p:spPr bwMode="auto">
          <a:xfrm>
            <a:off x="1957388" y="2995389"/>
            <a:ext cx="149225" cy="254000"/>
          </a:xfrm>
          <a:custGeom>
            <a:avLst/>
            <a:gdLst>
              <a:gd name="T0" fmla="*/ 63 w 188"/>
              <a:gd name="T1" fmla="*/ 13 h 320"/>
              <a:gd name="T2" fmla="*/ 41 w 188"/>
              <a:gd name="T3" fmla="*/ 0 h 320"/>
              <a:gd name="T4" fmla="*/ 11 w 188"/>
              <a:gd name="T5" fmla="*/ 0 h 320"/>
              <a:gd name="T6" fmla="*/ 0 w 188"/>
              <a:gd name="T7" fmla="*/ 18 h 320"/>
              <a:gd name="T8" fmla="*/ 6 w 188"/>
              <a:gd name="T9" fmla="*/ 45 h 320"/>
              <a:gd name="T10" fmla="*/ 32 w 188"/>
              <a:gd name="T11" fmla="*/ 69 h 320"/>
              <a:gd name="T12" fmla="*/ 84 w 188"/>
              <a:gd name="T13" fmla="*/ 93 h 320"/>
              <a:gd name="T14" fmla="*/ 143 w 188"/>
              <a:gd name="T15" fmla="*/ 143 h 320"/>
              <a:gd name="T16" fmla="*/ 152 w 188"/>
              <a:gd name="T17" fmla="*/ 164 h 320"/>
              <a:gd name="T18" fmla="*/ 149 w 188"/>
              <a:gd name="T19" fmla="*/ 175 h 320"/>
              <a:gd name="T20" fmla="*/ 102 w 188"/>
              <a:gd name="T21" fmla="*/ 207 h 320"/>
              <a:gd name="T22" fmla="*/ 48 w 188"/>
              <a:gd name="T23" fmla="*/ 246 h 320"/>
              <a:gd name="T24" fmla="*/ 35 w 188"/>
              <a:gd name="T25" fmla="*/ 264 h 320"/>
              <a:gd name="T26" fmla="*/ 35 w 188"/>
              <a:gd name="T27" fmla="*/ 281 h 320"/>
              <a:gd name="T28" fmla="*/ 76 w 188"/>
              <a:gd name="T29" fmla="*/ 300 h 320"/>
              <a:gd name="T30" fmla="*/ 141 w 188"/>
              <a:gd name="T31" fmla="*/ 320 h 320"/>
              <a:gd name="T32" fmla="*/ 164 w 188"/>
              <a:gd name="T33" fmla="*/ 320 h 320"/>
              <a:gd name="T34" fmla="*/ 188 w 188"/>
              <a:gd name="T35" fmla="*/ 307 h 320"/>
              <a:gd name="T36" fmla="*/ 188 w 188"/>
              <a:gd name="T37" fmla="*/ 296 h 320"/>
              <a:gd name="T38" fmla="*/ 169 w 188"/>
              <a:gd name="T39" fmla="*/ 290 h 320"/>
              <a:gd name="T40" fmla="*/ 87 w 188"/>
              <a:gd name="T41" fmla="*/ 281 h 320"/>
              <a:gd name="T42" fmla="*/ 58 w 188"/>
              <a:gd name="T43" fmla="*/ 274 h 320"/>
              <a:gd name="T44" fmla="*/ 54 w 188"/>
              <a:gd name="T45" fmla="*/ 261 h 320"/>
              <a:gd name="T46" fmla="*/ 108 w 188"/>
              <a:gd name="T47" fmla="*/ 225 h 320"/>
              <a:gd name="T48" fmla="*/ 164 w 188"/>
              <a:gd name="T49" fmla="*/ 190 h 320"/>
              <a:gd name="T50" fmla="*/ 177 w 188"/>
              <a:gd name="T51" fmla="*/ 177 h 320"/>
              <a:gd name="T52" fmla="*/ 182 w 188"/>
              <a:gd name="T53" fmla="*/ 160 h 320"/>
              <a:gd name="T54" fmla="*/ 177 w 188"/>
              <a:gd name="T55" fmla="*/ 136 h 320"/>
              <a:gd name="T56" fmla="*/ 160 w 188"/>
              <a:gd name="T57" fmla="*/ 117 h 320"/>
              <a:gd name="T58" fmla="*/ 102 w 188"/>
              <a:gd name="T59" fmla="*/ 54 h 320"/>
              <a:gd name="T60" fmla="*/ 63 w 188"/>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 h="320">
                <a:moveTo>
                  <a:pt x="63" y="13"/>
                </a:moveTo>
                <a:lnTo>
                  <a:pt x="41" y="0"/>
                </a:lnTo>
                <a:lnTo>
                  <a:pt x="11" y="0"/>
                </a:lnTo>
                <a:lnTo>
                  <a:pt x="0" y="18"/>
                </a:lnTo>
                <a:lnTo>
                  <a:pt x="6" y="45"/>
                </a:lnTo>
                <a:lnTo>
                  <a:pt x="32" y="69"/>
                </a:lnTo>
                <a:lnTo>
                  <a:pt x="84" y="93"/>
                </a:lnTo>
                <a:lnTo>
                  <a:pt x="143" y="143"/>
                </a:lnTo>
                <a:lnTo>
                  <a:pt x="152" y="164"/>
                </a:lnTo>
                <a:lnTo>
                  <a:pt x="149" y="175"/>
                </a:lnTo>
                <a:lnTo>
                  <a:pt x="102" y="207"/>
                </a:lnTo>
                <a:lnTo>
                  <a:pt x="48" y="246"/>
                </a:lnTo>
                <a:lnTo>
                  <a:pt x="35" y="264"/>
                </a:lnTo>
                <a:lnTo>
                  <a:pt x="35" y="281"/>
                </a:lnTo>
                <a:lnTo>
                  <a:pt x="76" y="300"/>
                </a:lnTo>
                <a:lnTo>
                  <a:pt x="141" y="320"/>
                </a:lnTo>
                <a:lnTo>
                  <a:pt x="164" y="320"/>
                </a:lnTo>
                <a:lnTo>
                  <a:pt x="188" y="307"/>
                </a:lnTo>
                <a:lnTo>
                  <a:pt x="188" y="296"/>
                </a:lnTo>
                <a:lnTo>
                  <a:pt x="169" y="290"/>
                </a:lnTo>
                <a:lnTo>
                  <a:pt x="87" y="281"/>
                </a:lnTo>
                <a:lnTo>
                  <a:pt x="58" y="274"/>
                </a:lnTo>
                <a:lnTo>
                  <a:pt x="54" y="261"/>
                </a:lnTo>
                <a:lnTo>
                  <a:pt x="108" y="225"/>
                </a:lnTo>
                <a:lnTo>
                  <a:pt x="164" y="190"/>
                </a:lnTo>
                <a:lnTo>
                  <a:pt x="177" y="177"/>
                </a:lnTo>
                <a:lnTo>
                  <a:pt x="182" y="160"/>
                </a:lnTo>
                <a:lnTo>
                  <a:pt x="177" y="136"/>
                </a:lnTo>
                <a:lnTo>
                  <a:pt x="160" y="117"/>
                </a:lnTo>
                <a:lnTo>
                  <a:pt x="102" y="54"/>
                </a:lnTo>
                <a:lnTo>
                  <a:pt x="63" y="13"/>
                </a:lnTo>
                <a:close/>
              </a:path>
            </a:pathLst>
          </a:custGeom>
          <a:solidFill>
            <a:srgbClr val="CECE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6" name="Freeform 5"/>
          <p:cNvSpPr>
            <a:spLocks/>
          </p:cNvSpPr>
          <p:nvPr/>
        </p:nvSpPr>
        <p:spPr bwMode="auto">
          <a:xfrm>
            <a:off x="1763713" y="2982689"/>
            <a:ext cx="184150" cy="271462"/>
          </a:xfrm>
          <a:custGeom>
            <a:avLst/>
            <a:gdLst>
              <a:gd name="T0" fmla="*/ 127 w 233"/>
              <a:gd name="T1" fmla="*/ 47 h 343"/>
              <a:gd name="T2" fmla="*/ 164 w 233"/>
              <a:gd name="T3" fmla="*/ 19 h 343"/>
              <a:gd name="T4" fmla="*/ 199 w 233"/>
              <a:gd name="T5" fmla="*/ 0 h 343"/>
              <a:gd name="T6" fmla="*/ 222 w 233"/>
              <a:gd name="T7" fmla="*/ 4 h 343"/>
              <a:gd name="T8" fmla="*/ 233 w 233"/>
              <a:gd name="T9" fmla="*/ 19 h 343"/>
              <a:gd name="T10" fmla="*/ 233 w 233"/>
              <a:gd name="T11" fmla="*/ 34 h 343"/>
              <a:gd name="T12" fmla="*/ 225 w 233"/>
              <a:gd name="T13" fmla="*/ 52 h 343"/>
              <a:gd name="T14" fmla="*/ 203 w 233"/>
              <a:gd name="T15" fmla="*/ 62 h 343"/>
              <a:gd name="T16" fmla="*/ 155 w 233"/>
              <a:gd name="T17" fmla="*/ 86 h 343"/>
              <a:gd name="T18" fmla="*/ 125 w 233"/>
              <a:gd name="T19" fmla="*/ 117 h 343"/>
              <a:gd name="T20" fmla="*/ 106 w 233"/>
              <a:gd name="T21" fmla="*/ 153 h 343"/>
              <a:gd name="T22" fmla="*/ 101 w 233"/>
              <a:gd name="T23" fmla="*/ 173 h 343"/>
              <a:gd name="T24" fmla="*/ 127 w 233"/>
              <a:gd name="T25" fmla="*/ 199 h 343"/>
              <a:gd name="T26" fmla="*/ 155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4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7 w 233"/>
              <a:gd name="T55" fmla="*/ 298 h 343"/>
              <a:gd name="T56" fmla="*/ 160 w 233"/>
              <a:gd name="T57" fmla="*/ 291 h 343"/>
              <a:gd name="T58" fmla="*/ 145 w 233"/>
              <a:gd name="T59" fmla="*/ 259 h 343"/>
              <a:gd name="T60" fmla="*/ 110 w 233"/>
              <a:gd name="T61" fmla="*/ 218 h 343"/>
              <a:gd name="T62" fmla="*/ 88 w 233"/>
              <a:gd name="T63" fmla="*/ 186 h 343"/>
              <a:gd name="T64" fmla="*/ 77 w 233"/>
              <a:gd name="T65" fmla="*/ 170 h 343"/>
              <a:gd name="T66" fmla="*/ 77 w 233"/>
              <a:gd name="T67" fmla="*/ 144 h 343"/>
              <a:gd name="T68" fmla="*/ 93 w 233"/>
              <a:gd name="T69" fmla="*/ 101 h 343"/>
              <a:gd name="T70" fmla="*/ 108 w 233"/>
              <a:gd name="T71" fmla="*/ 73 h 343"/>
              <a:gd name="T72" fmla="*/ 127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7" y="47"/>
                </a:moveTo>
                <a:lnTo>
                  <a:pt x="164" y="19"/>
                </a:lnTo>
                <a:lnTo>
                  <a:pt x="199" y="0"/>
                </a:lnTo>
                <a:lnTo>
                  <a:pt x="222" y="4"/>
                </a:lnTo>
                <a:lnTo>
                  <a:pt x="233" y="19"/>
                </a:lnTo>
                <a:lnTo>
                  <a:pt x="233" y="34"/>
                </a:lnTo>
                <a:lnTo>
                  <a:pt x="225" y="52"/>
                </a:lnTo>
                <a:lnTo>
                  <a:pt x="203" y="62"/>
                </a:lnTo>
                <a:lnTo>
                  <a:pt x="155" y="86"/>
                </a:lnTo>
                <a:lnTo>
                  <a:pt x="125" y="117"/>
                </a:lnTo>
                <a:lnTo>
                  <a:pt x="106" y="153"/>
                </a:lnTo>
                <a:lnTo>
                  <a:pt x="101" y="173"/>
                </a:lnTo>
                <a:lnTo>
                  <a:pt x="127" y="199"/>
                </a:lnTo>
                <a:lnTo>
                  <a:pt x="155" y="239"/>
                </a:lnTo>
                <a:lnTo>
                  <a:pt x="173" y="272"/>
                </a:lnTo>
                <a:lnTo>
                  <a:pt x="179" y="294"/>
                </a:lnTo>
                <a:lnTo>
                  <a:pt x="179" y="307"/>
                </a:lnTo>
                <a:lnTo>
                  <a:pt x="166" y="315"/>
                </a:lnTo>
                <a:lnTo>
                  <a:pt x="125" y="317"/>
                </a:lnTo>
                <a:lnTo>
                  <a:pt x="64" y="330"/>
                </a:lnTo>
                <a:lnTo>
                  <a:pt x="52" y="341"/>
                </a:lnTo>
                <a:lnTo>
                  <a:pt x="43" y="343"/>
                </a:lnTo>
                <a:lnTo>
                  <a:pt x="0" y="330"/>
                </a:lnTo>
                <a:lnTo>
                  <a:pt x="0" y="317"/>
                </a:lnTo>
                <a:lnTo>
                  <a:pt x="19" y="307"/>
                </a:lnTo>
                <a:lnTo>
                  <a:pt x="97" y="294"/>
                </a:lnTo>
                <a:lnTo>
                  <a:pt x="136" y="298"/>
                </a:lnTo>
                <a:lnTo>
                  <a:pt x="157" y="298"/>
                </a:lnTo>
                <a:lnTo>
                  <a:pt x="160" y="291"/>
                </a:lnTo>
                <a:lnTo>
                  <a:pt x="145" y="259"/>
                </a:lnTo>
                <a:lnTo>
                  <a:pt x="110" y="218"/>
                </a:lnTo>
                <a:lnTo>
                  <a:pt x="88" y="186"/>
                </a:lnTo>
                <a:lnTo>
                  <a:pt x="77" y="170"/>
                </a:lnTo>
                <a:lnTo>
                  <a:pt x="77" y="144"/>
                </a:lnTo>
                <a:lnTo>
                  <a:pt x="93" y="101"/>
                </a:lnTo>
                <a:lnTo>
                  <a:pt x="108" y="73"/>
                </a:lnTo>
                <a:lnTo>
                  <a:pt x="127" y="47"/>
                </a:lnTo>
                <a:close/>
              </a:path>
            </a:pathLst>
          </a:custGeom>
          <a:solidFill>
            <a:srgbClr val="CECE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7" name="Freeform 6"/>
          <p:cNvSpPr>
            <a:spLocks/>
          </p:cNvSpPr>
          <p:nvPr/>
        </p:nvSpPr>
        <p:spPr bwMode="auto">
          <a:xfrm>
            <a:off x="1920875" y="2565176"/>
            <a:ext cx="184150" cy="192088"/>
          </a:xfrm>
          <a:custGeom>
            <a:avLst/>
            <a:gdLst>
              <a:gd name="T0" fmla="*/ 2 w 233"/>
              <a:gd name="T1" fmla="*/ 132 h 242"/>
              <a:gd name="T2" fmla="*/ 0 w 233"/>
              <a:gd name="T3" fmla="*/ 162 h 242"/>
              <a:gd name="T4" fmla="*/ 10 w 233"/>
              <a:gd name="T5" fmla="*/ 199 h 242"/>
              <a:gd name="T6" fmla="*/ 26 w 233"/>
              <a:gd name="T7" fmla="*/ 223 h 242"/>
              <a:gd name="T8" fmla="*/ 45 w 233"/>
              <a:gd name="T9" fmla="*/ 236 h 242"/>
              <a:gd name="T10" fmla="*/ 75 w 233"/>
              <a:gd name="T11" fmla="*/ 242 h 242"/>
              <a:gd name="T12" fmla="*/ 106 w 233"/>
              <a:gd name="T13" fmla="*/ 225 h 242"/>
              <a:gd name="T14" fmla="*/ 129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4 w 233"/>
              <a:gd name="T27" fmla="*/ 97 h 242"/>
              <a:gd name="T28" fmla="*/ 233 w 233"/>
              <a:gd name="T29" fmla="*/ 93 h 242"/>
              <a:gd name="T30" fmla="*/ 231 w 233"/>
              <a:gd name="T31" fmla="*/ 82 h 242"/>
              <a:gd name="T32" fmla="*/ 222 w 233"/>
              <a:gd name="T33" fmla="*/ 72 h 242"/>
              <a:gd name="T34" fmla="*/ 185 w 233"/>
              <a:gd name="T35" fmla="*/ 89 h 242"/>
              <a:gd name="T36" fmla="*/ 160 w 233"/>
              <a:gd name="T37" fmla="*/ 102 h 242"/>
              <a:gd name="T38" fmla="*/ 160 w 233"/>
              <a:gd name="T39" fmla="*/ 78 h 242"/>
              <a:gd name="T40" fmla="*/ 160 w 233"/>
              <a:gd name="T41" fmla="*/ 59 h 242"/>
              <a:gd name="T42" fmla="*/ 147 w 233"/>
              <a:gd name="T43" fmla="*/ 30 h 242"/>
              <a:gd name="T44" fmla="*/ 131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10" y="199"/>
                </a:lnTo>
                <a:lnTo>
                  <a:pt x="26" y="223"/>
                </a:lnTo>
                <a:lnTo>
                  <a:pt x="45" y="236"/>
                </a:lnTo>
                <a:lnTo>
                  <a:pt x="75" y="242"/>
                </a:lnTo>
                <a:lnTo>
                  <a:pt x="106" y="225"/>
                </a:lnTo>
                <a:lnTo>
                  <a:pt x="129" y="208"/>
                </a:lnTo>
                <a:lnTo>
                  <a:pt x="140" y="186"/>
                </a:lnTo>
                <a:lnTo>
                  <a:pt x="151" y="154"/>
                </a:lnTo>
                <a:lnTo>
                  <a:pt x="160" y="126"/>
                </a:lnTo>
                <a:lnTo>
                  <a:pt x="162" y="121"/>
                </a:lnTo>
                <a:lnTo>
                  <a:pt x="188" y="104"/>
                </a:lnTo>
                <a:lnTo>
                  <a:pt x="224" y="97"/>
                </a:lnTo>
                <a:lnTo>
                  <a:pt x="233" y="93"/>
                </a:lnTo>
                <a:lnTo>
                  <a:pt x="231" y="82"/>
                </a:lnTo>
                <a:lnTo>
                  <a:pt x="222" y="72"/>
                </a:lnTo>
                <a:lnTo>
                  <a:pt x="185" y="89"/>
                </a:lnTo>
                <a:lnTo>
                  <a:pt x="160" y="102"/>
                </a:lnTo>
                <a:lnTo>
                  <a:pt x="160" y="78"/>
                </a:lnTo>
                <a:lnTo>
                  <a:pt x="160" y="59"/>
                </a:lnTo>
                <a:lnTo>
                  <a:pt x="147" y="30"/>
                </a:lnTo>
                <a:lnTo>
                  <a:pt x="131" y="13"/>
                </a:lnTo>
                <a:lnTo>
                  <a:pt x="97" y="0"/>
                </a:lnTo>
                <a:lnTo>
                  <a:pt x="60" y="22"/>
                </a:lnTo>
                <a:lnTo>
                  <a:pt x="28" y="65"/>
                </a:lnTo>
                <a:lnTo>
                  <a:pt x="2" y="112"/>
                </a:lnTo>
                <a:lnTo>
                  <a:pt x="2" y="132"/>
                </a:lnTo>
                <a:close/>
              </a:path>
            </a:pathLst>
          </a:custGeom>
          <a:solidFill>
            <a:schemeClr val="tx1"/>
          </a:solidFill>
          <a:ln w="9525">
            <a:solidFill>
              <a:schemeClr val="tx1"/>
            </a:solidFill>
            <a:round/>
            <a:headEnd/>
            <a:tailEnd/>
          </a:ln>
        </p:spPr>
        <p:txBody>
          <a:bodyPr/>
          <a:lstStyle/>
          <a:p>
            <a:endParaRPr lang="ms-MY"/>
          </a:p>
        </p:txBody>
      </p:sp>
      <p:sp>
        <p:nvSpPr>
          <p:cNvPr id="8" name="Freeform 7"/>
          <p:cNvSpPr>
            <a:spLocks/>
          </p:cNvSpPr>
          <p:nvPr/>
        </p:nvSpPr>
        <p:spPr bwMode="auto">
          <a:xfrm>
            <a:off x="2032000" y="2731864"/>
            <a:ext cx="238125" cy="223837"/>
          </a:xfrm>
          <a:custGeom>
            <a:avLst/>
            <a:gdLst>
              <a:gd name="T0" fmla="*/ 0 w 299"/>
              <a:gd name="T1" fmla="*/ 65 h 282"/>
              <a:gd name="T2" fmla="*/ 13 w 299"/>
              <a:gd name="T3" fmla="*/ 84 h 282"/>
              <a:gd name="T4" fmla="*/ 35 w 299"/>
              <a:gd name="T5" fmla="*/ 90 h 282"/>
              <a:gd name="T6" fmla="*/ 99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90 w 299"/>
              <a:gd name="T19" fmla="*/ 168 h 282"/>
              <a:gd name="T20" fmla="*/ 171 w 299"/>
              <a:gd name="T21" fmla="*/ 201 h 282"/>
              <a:gd name="T22" fmla="*/ 166 w 299"/>
              <a:gd name="T23" fmla="*/ 226 h 282"/>
              <a:gd name="T24" fmla="*/ 171 w 299"/>
              <a:gd name="T25" fmla="*/ 237 h 282"/>
              <a:gd name="T26" fmla="*/ 188 w 299"/>
              <a:gd name="T27" fmla="*/ 241 h 282"/>
              <a:gd name="T28" fmla="*/ 212 w 299"/>
              <a:gd name="T29" fmla="*/ 231 h 282"/>
              <a:gd name="T30" fmla="*/ 253 w 299"/>
              <a:gd name="T31" fmla="*/ 229 h 282"/>
              <a:gd name="T32" fmla="*/ 270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4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4 w 299"/>
              <a:gd name="T59" fmla="*/ 88 h 282"/>
              <a:gd name="T60" fmla="*/ 247 w 299"/>
              <a:gd name="T61" fmla="*/ 39 h 282"/>
              <a:gd name="T62" fmla="*/ 242 w 299"/>
              <a:gd name="T63" fmla="*/ 6 h 282"/>
              <a:gd name="T64" fmla="*/ 231 w 299"/>
              <a:gd name="T65" fmla="*/ 0 h 282"/>
              <a:gd name="T66" fmla="*/ 219 w 299"/>
              <a:gd name="T67" fmla="*/ 0 h 282"/>
              <a:gd name="T68" fmla="*/ 182 w 299"/>
              <a:gd name="T69" fmla="*/ 10 h 282"/>
              <a:gd name="T70" fmla="*/ 108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9" y="71"/>
                </a:lnTo>
                <a:lnTo>
                  <a:pt x="171" y="41"/>
                </a:lnTo>
                <a:lnTo>
                  <a:pt x="214" y="24"/>
                </a:lnTo>
                <a:lnTo>
                  <a:pt x="223" y="28"/>
                </a:lnTo>
                <a:lnTo>
                  <a:pt x="221" y="62"/>
                </a:lnTo>
                <a:lnTo>
                  <a:pt x="208" y="118"/>
                </a:lnTo>
                <a:lnTo>
                  <a:pt x="190" y="168"/>
                </a:lnTo>
                <a:lnTo>
                  <a:pt x="171" y="201"/>
                </a:lnTo>
                <a:lnTo>
                  <a:pt x="166" y="226"/>
                </a:lnTo>
                <a:lnTo>
                  <a:pt x="171" y="237"/>
                </a:lnTo>
                <a:lnTo>
                  <a:pt x="188" y="241"/>
                </a:lnTo>
                <a:lnTo>
                  <a:pt x="212" y="231"/>
                </a:lnTo>
                <a:lnTo>
                  <a:pt x="253" y="229"/>
                </a:lnTo>
                <a:lnTo>
                  <a:pt x="270" y="244"/>
                </a:lnTo>
                <a:lnTo>
                  <a:pt x="286" y="269"/>
                </a:lnTo>
                <a:lnTo>
                  <a:pt x="290" y="282"/>
                </a:lnTo>
                <a:lnTo>
                  <a:pt x="299" y="272"/>
                </a:lnTo>
                <a:lnTo>
                  <a:pt x="299" y="239"/>
                </a:lnTo>
                <a:lnTo>
                  <a:pt x="288" y="213"/>
                </a:lnTo>
                <a:lnTo>
                  <a:pt x="262" y="207"/>
                </a:lnTo>
                <a:lnTo>
                  <a:pt x="244" y="213"/>
                </a:lnTo>
                <a:lnTo>
                  <a:pt x="206" y="218"/>
                </a:lnTo>
                <a:lnTo>
                  <a:pt x="197" y="214"/>
                </a:lnTo>
                <a:lnTo>
                  <a:pt x="195" y="205"/>
                </a:lnTo>
                <a:lnTo>
                  <a:pt x="208" y="168"/>
                </a:lnTo>
                <a:lnTo>
                  <a:pt x="227" y="140"/>
                </a:lnTo>
                <a:lnTo>
                  <a:pt x="244" y="88"/>
                </a:lnTo>
                <a:lnTo>
                  <a:pt x="247" y="39"/>
                </a:lnTo>
                <a:lnTo>
                  <a:pt x="242" y="6"/>
                </a:lnTo>
                <a:lnTo>
                  <a:pt x="231" y="0"/>
                </a:lnTo>
                <a:lnTo>
                  <a:pt x="219" y="0"/>
                </a:lnTo>
                <a:lnTo>
                  <a:pt x="182" y="10"/>
                </a:lnTo>
                <a:lnTo>
                  <a:pt x="108" y="34"/>
                </a:lnTo>
                <a:lnTo>
                  <a:pt x="59" y="45"/>
                </a:lnTo>
                <a:lnTo>
                  <a:pt x="26" y="49"/>
                </a:lnTo>
                <a:lnTo>
                  <a:pt x="7" y="56"/>
                </a:lnTo>
                <a:lnTo>
                  <a:pt x="0" y="65"/>
                </a:lnTo>
                <a:close/>
              </a:path>
            </a:pathLst>
          </a:custGeom>
          <a:solidFill>
            <a:schemeClr val="tx1"/>
          </a:solidFill>
          <a:ln w="9525">
            <a:solidFill>
              <a:schemeClr val="tx1"/>
            </a:solidFill>
            <a:round/>
            <a:headEnd/>
            <a:tailEnd/>
          </a:ln>
        </p:spPr>
        <p:txBody>
          <a:bodyPr/>
          <a:lstStyle/>
          <a:p>
            <a:endParaRPr lang="ms-MY"/>
          </a:p>
        </p:txBody>
      </p:sp>
      <p:sp>
        <p:nvSpPr>
          <p:cNvPr id="9" name="Freeform 8"/>
          <p:cNvSpPr>
            <a:spLocks/>
          </p:cNvSpPr>
          <p:nvPr/>
        </p:nvSpPr>
        <p:spPr bwMode="auto">
          <a:xfrm>
            <a:off x="1770063" y="2781076"/>
            <a:ext cx="214312" cy="227013"/>
          </a:xfrm>
          <a:custGeom>
            <a:avLst/>
            <a:gdLst>
              <a:gd name="T0" fmla="*/ 269 w 269"/>
              <a:gd name="T1" fmla="*/ 31 h 287"/>
              <a:gd name="T2" fmla="*/ 260 w 269"/>
              <a:gd name="T3" fmla="*/ 52 h 287"/>
              <a:gd name="T4" fmla="*/ 240 w 269"/>
              <a:gd name="T5" fmla="*/ 61 h 287"/>
              <a:gd name="T6" fmla="*/ 175 w 269"/>
              <a:gd name="T7" fmla="*/ 52 h 287"/>
              <a:gd name="T8" fmla="*/ 96 w 269"/>
              <a:gd name="T9" fmla="*/ 33 h 287"/>
              <a:gd name="T10" fmla="*/ 54 w 269"/>
              <a:gd name="T11" fmla="*/ 22 h 287"/>
              <a:gd name="T12" fmla="*/ 44 w 269"/>
              <a:gd name="T13" fmla="*/ 28 h 287"/>
              <a:gd name="T14" fmla="*/ 52 w 269"/>
              <a:gd name="T15" fmla="*/ 61 h 287"/>
              <a:gd name="T16" fmla="*/ 72 w 269"/>
              <a:gd name="T17" fmla="*/ 113 h 287"/>
              <a:gd name="T18" fmla="*/ 98 w 269"/>
              <a:gd name="T19" fmla="*/ 160 h 287"/>
              <a:gd name="T20" fmla="*/ 121 w 269"/>
              <a:gd name="T21" fmla="*/ 190 h 287"/>
              <a:gd name="T22" fmla="*/ 130 w 269"/>
              <a:gd name="T23" fmla="*/ 214 h 287"/>
              <a:gd name="T24" fmla="*/ 126 w 269"/>
              <a:gd name="T25" fmla="*/ 227 h 287"/>
              <a:gd name="T26" fmla="*/ 111 w 269"/>
              <a:gd name="T27" fmla="*/ 233 h 287"/>
              <a:gd name="T28" fmla="*/ 85 w 269"/>
              <a:gd name="T29" fmla="*/ 225 h 287"/>
              <a:gd name="T30" fmla="*/ 44 w 269"/>
              <a:gd name="T31" fmla="*/ 231 h 287"/>
              <a:gd name="T32" fmla="*/ 31 w 269"/>
              <a:gd name="T33" fmla="*/ 247 h 287"/>
              <a:gd name="T34" fmla="*/ 18 w 269"/>
              <a:gd name="T35" fmla="*/ 275 h 287"/>
              <a:gd name="T36" fmla="*/ 15 w 269"/>
              <a:gd name="T37" fmla="*/ 287 h 287"/>
              <a:gd name="T38" fmla="*/ 5 w 269"/>
              <a:gd name="T39" fmla="*/ 279 h 287"/>
              <a:gd name="T40" fmla="*/ 0 w 269"/>
              <a:gd name="T41" fmla="*/ 247 h 287"/>
              <a:gd name="T42" fmla="*/ 7 w 269"/>
              <a:gd name="T43" fmla="*/ 220 h 287"/>
              <a:gd name="T44" fmla="*/ 33 w 269"/>
              <a:gd name="T45" fmla="*/ 210 h 287"/>
              <a:gd name="T46" fmla="*/ 52 w 269"/>
              <a:gd name="T47" fmla="*/ 212 h 287"/>
              <a:gd name="T48" fmla="*/ 89 w 269"/>
              <a:gd name="T49" fmla="*/ 212 h 287"/>
              <a:gd name="T50" fmla="*/ 98 w 269"/>
              <a:gd name="T51" fmla="*/ 208 h 287"/>
              <a:gd name="T52" fmla="*/ 98 w 269"/>
              <a:gd name="T53" fmla="*/ 199 h 287"/>
              <a:gd name="T54" fmla="*/ 80 w 269"/>
              <a:gd name="T55" fmla="*/ 164 h 287"/>
              <a:gd name="T56" fmla="*/ 57 w 269"/>
              <a:gd name="T57" fmla="*/ 138 h 287"/>
              <a:gd name="T58" fmla="*/ 33 w 269"/>
              <a:gd name="T59" fmla="*/ 89 h 287"/>
              <a:gd name="T60" fmla="*/ 24 w 269"/>
              <a:gd name="T61" fmla="*/ 41 h 287"/>
              <a:gd name="T62" fmla="*/ 24 w 269"/>
              <a:gd name="T63" fmla="*/ 7 h 287"/>
              <a:gd name="T64" fmla="*/ 33 w 269"/>
              <a:gd name="T65" fmla="*/ 2 h 287"/>
              <a:gd name="T66" fmla="*/ 44 w 269"/>
              <a:gd name="T67" fmla="*/ 0 h 287"/>
              <a:gd name="T68" fmla="*/ 83 w 269"/>
              <a:gd name="T69" fmla="*/ 3 h 287"/>
              <a:gd name="T70" fmla="*/ 160 w 269"/>
              <a:gd name="T71" fmla="*/ 16 h 287"/>
              <a:gd name="T72" fmla="*/ 210 w 269"/>
              <a:gd name="T73" fmla="*/ 20 h 287"/>
              <a:gd name="T74" fmla="*/ 243 w 269"/>
              <a:gd name="T75" fmla="*/ 18 h 287"/>
              <a:gd name="T76" fmla="*/ 264 w 269"/>
              <a:gd name="T77" fmla="*/ 24 h 287"/>
              <a:gd name="T78" fmla="*/ 269 w 269"/>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9" h="287">
                <a:moveTo>
                  <a:pt x="269" y="31"/>
                </a:moveTo>
                <a:lnTo>
                  <a:pt x="260" y="52"/>
                </a:lnTo>
                <a:lnTo>
                  <a:pt x="240" y="61"/>
                </a:lnTo>
                <a:lnTo>
                  <a:pt x="175" y="52"/>
                </a:lnTo>
                <a:lnTo>
                  <a:pt x="96" y="33"/>
                </a:lnTo>
                <a:lnTo>
                  <a:pt x="54" y="22"/>
                </a:lnTo>
                <a:lnTo>
                  <a:pt x="44" y="28"/>
                </a:lnTo>
                <a:lnTo>
                  <a:pt x="52" y="61"/>
                </a:lnTo>
                <a:lnTo>
                  <a:pt x="72" y="113"/>
                </a:lnTo>
                <a:lnTo>
                  <a:pt x="98" y="160"/>
                </a:lnTo>
                <a:lnTo>
                  <a:pt x="121" y="190"/>
                </a:lnTo>
                <a:lnTo>
                  <a:pt x="130" y="214"/>
                </a:lnTo>
                <a:lnTo>
                  <a:pt x="126" y="227"/>
                </a:lnTo>
                <a:lnTo>
                  <a:pt x="111" y="233"/>
                </a:lnTo>
                <a:lnTo>
                  <a:pt x="85" y="225"/>
                </a:lnTo>
                <a:lnTo>
                  <a:pt x="44" y="231"/>
                </a:lnTo>
                <a:lnTo>
                  <a:pt x="31" y="247"/>
                </a:lnTo>
                <a:lnTo>
                  <a:pt x="18" y="275"/>
                </a:lnTo>
                <a:lnTo>
                  <a:pt x="15" y="287"/>
                </a:lnTo>
                <a:lnTo>
                  <a:pt x="5" y="279"/>
                </a:lnTo>
                <a:lnTo>
                  <a:pt x="0" y="247"/>
                </a:lnTo>
                <a:lnTo>
                  <a:pt x="7" y="220"/>
                </a:lnTo>
                <a:lnTo>
                  <a:pt x="33" y="210"/>
                </a:lnTo>
                <a:lnTo>
                  <a:pt x="52" y="212"/>
                </a:lnTo>
                <a:lnTo>
                  <a:pt x="89" y="212"/>
                </a:lnTo>
                <a:lnTo>
                  <a:pt x="98" y="208"/>
                </a:lnTo>
                <a:lnTo>
                  <a:pt x="98" y="199"/>
                </a:lnTo>
                <a:lnTo>
                  <a:pt x="80" y="164"/>
                </a:lnTo>
                <a:lnTo>
                  <a:pt x="57" y="138"/>
                </a:lnTo>
                <a:lnTo>
                  <a:pt x="33" y="89"/>
                </a:lnTo>
                <a:lnTo>
                  <a:pt x="24" y="41"/>
                </a:lnTo>
                <a:lnTo>
                  <a:pt x="24" y="7"/>
                </a:lnTo>
                <a:lnTo>
                  <a:pt x="33" y="2"/>
                </a:lnTo>
                <a:lnTo>
                  <a:pt x="44" y="0"/>
                </a:lnTo>
                <a:lnTo>
                  <a:pt x="83" y="3"/>
                </a:lnTo>
                <a:lnTo>
                  <a:pt x="160" y="16"/>
                </a:lnTo>
                <a:lnTo>
                  <a:pt x="210" y="20"/>
                </a:lnTo>
                <a:lnTo>
                  <a:pt x="243" y="18"/>
                </a:lnTo>
                <a:lnTo>
                  <a:pt x="264" y="24"/>
                </a:lnTo>
                <a:lnTo>
                  <a:pt x="269" y="31"/>
                </a:lnTo>
                <a:close/>
              </a:path>
            </a:pathLst>
          </a:custGeom>
          <a:solidFill>
            <a:schemeClr val="tx1"/>
          </a:solidFill>
          <a:ln w="9525">
            <a:solidFill>
              <a:schemeClr val="tx1"/>
            </a:solidFill>
            <a:round/>
            <a:headEnd/>
            <a:tailEnd/>
          </a:ln>
        </p:spPr>
        <p:txBody>
          <a:bodyPr/>
          <a:lstStyle/>
          <a:p>
            <a:endParaRPr lang="ms-MY"/>
          </a:p>
        </p:txBody>
      </p:sp>
      <p:grpSp>
        <p:nvGrpSpPr>
          <p:cNvPr id="10" name="Group 9"/>
          <p:cNvGrpSpPr>
            <a:grpSpLocks/>
          </p:cNvGrpSpPr>
          <p:nvPr/>
        </p:nvGrpSpPr>
        <p:grpSpPr bwMode="auto">
          <a:xfrm>
            <a:off x="3403600" y="2565176"/>
            <a:ext cx="508000" cy="688975"/>
            <a:chOff x="3209" y="2210"/>
            <a:chExt cx="320" cy="434"/>
          </a:xfrm>
        </p:grpSpPr>
        <p:sp>
          <p:nvSpPr>
            <p:cNvPr id="11" name="Freeform 10"/>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 name="Freeform 11"/>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3" name="Freeform 12"/>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4" name="Freeform 13"/>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5" name="Freeform 14"/>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6" name="Freeform 15"/>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17" name="Rectangle 16"/>
          <p:cNvSpPr>
            <a:spLocks noChangeArrowheads="1"/>
          </p:cNvSpPr>
          <p:nvPr/>
        </p:nvSpPr>
        <p:spPr bwMode="auto">
          <a:xfrm>
            <a:off x="1630363" y="2985864"/>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1</a:t>
            </a:r>
            <a:endParaRPr lang="en-GB" sz="1200" b="1"/>
          </a:p>
        </p:txBody>
      </p:sp>
      <p:sp>
        <p:nvSpPr>
          <p:cNvPr id="18" name="Rectangle 17"/>
          <p:cNvSpPr>
            <a:spLocks noChangeArrowheads="1"/>
          </p:cNvSpPr>
          <p:nvPr/>
        </p:nvSpPr>
        <p:spPr bwMode="auto">
          <a:xfrm>
            <a:off x="3352800" y="2985864"/>
            <a:ext cx="731838"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2</a:t>
            </a:r>
            <a:endParaRPr lang="en-GB" sz="1200" b="1"/>
          </a:p>
        </p:txBody>
      </p:sp>
      <p:grpSp>
        <p:nvGrpSpPr>
          <p:cNvPr id="19" name="Group 18"/>
          <p:cNvGrpSpPr>
            <a:grpSpLocks/>
          </p:cNvGrpSpPr>
          <p:nvPr/>
        </p:nvGrpSpPr>
        <p:grpSpPr bwMode="auto">
          <a:xfrm>
            <a:off x="4237038" y="3070001"/>
            <a:ext cx="228600" cy="228600"/>
            <a:chOff x="3264" y="1920"/>
            <a:chExt cx="144" cy="144"/>
          </a:xfrm>
        </p:grpSpPr>
        <p:sp>
          <p:nvSpPr>
            <p:cNvPr id="20" name="Rectangle 19"/>
            <p:cNvSpPr>
              <a:spLocks noChangeArrowheads="1"/>
            </p:cNvSpPr>
            <p:nvPr/>
          </p:nvSpPr>
          <p:spPr bwMode="auto">
            <a:xfrm>
              <a:off x="3264" y="1920"/>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21" name="AutoShape 20"/>
            <p:cNvSpPr>
              <a:spLocks noChangeArrowheads="1"/>
            </p:cNvSpPr>
            <p:nvPr/>
          </p:nvSpPr>
          <p:spPr bwMode="auto">
            <a:xfrm>
              <a:off x="3264" y="1920"/>
              <a:ext cx="144" cy="137"/>
            </a:xfrm>
            <a:prstGeom prst="star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grpSp>
        <p:nvGrpSpPr>
          <p:cNvPr id="22" name="Group 21"/>
          <p:cNvGrpSpPr>
            <a:grpSpLocks/>
          </p:cNvGrpSpPr>
          <p:nvPr/>
        </p:nvGrpSpPr>
        <p:grpSpPr bwMode="auto">
          <a:xfrm>
            <a:off x="5037138" y="2565176"/>
            <a:ext cx="508000" cy="688975"/>
            <a:chOff x="3209" y="2210"/>
            <a:chExt cx="320" cy="434"/>
          </a:xfrm>
        </p:grpSpPr>
        <p:sp>
          <p:nvSpPr>
            <p:cNvPr id="23" name="Freeform 22"/>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4" name="Freeform 23"/>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5" name="Freeform 24"/>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6" name="Freeform 25"/>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7" name="Freeform 26"/>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8" name="Freeform 27"/>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29" name="Rectangle 28"/>
          <p:cNvSpPr>
            <a:spLocks noChangeArrowheads="1"/>
          </p:cNvSpPr>
          <p:nvPr/>
        </p:nvSpPr>
        <p:spPr bwMode="auto">
          <a:xfrm>
            <a:off x="4879975" y="2985864"/>
            <a:ext cx="731838"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3</a:t>
            </a:r>
            <a:endParaRPr lang="en-GB" sz="1200" b="1"/>
          </a:p>
        </p:txBody>
      </p:sp>
      <p:grpSp>
        <p:nvGrpSpPr>
          <p:cNvPr id="30" name="Group 29"/>
          <p:cNvGrpSpPr>
            <a:grpSpLocks/>
          </p:cNvGrpSpPr>
          <p:nvPr/>
        </p:nvGrpSpPr>
        <p:grpSpPr bwMode="auto">
          <a:xfrm>
            <a:off x="5791200" y="3098576"/>
            <a:ext cx="228600" cy="228600"/>
            <a:chOff x="3696" y="2064"/>
            <a:chExt cx="144" cy="144"/>
          </a:xfrm>
        </p:grpSpPr>
        <p:sp>
          <p:nvSpPr>
            <p:cNvPr id="31" name="Rectangle 30"/>
            <p:cNvSpPr>
              <a:spLocks noChangeArrowheads="1"/>
            </p:cNvSpPr>
            <p:nvPr/>
          </p:nvSpPr>
          <p:spPr bwMode="auto">
            <a:xfrm>
              <a:off x="3696" y="2064"/>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32" name="AutoShape 31"/>
            <p:cNvSpPr>
              <a:spLocks noChangeArrowheads="1"/>
            </p:cNvSpPr>
            <p:nvPr/>
          </p:nvSpPr>
          <p:spPr bwMode="auto">
            <a:xfrm>
              <a:off x="3696" y="2064"/>
              <a:ext cx="144" cy="137"/>
            </a:xfrm>
            <a:prstGeom prst="star5">
              <a:avLst/>
            </a:prstGeom>
            <a:solidFill>
              <a:srgbClr val="FF33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grpSp>
        <p:nvGrpSpPr>
          <p:cNvPr id="33" name="Group 32"/>
          <p:cNvGrpSpPr>
            <a:grpSpLocks/>
          </p:cNvGrpSpPr>
          <p:nvPr/>
        </p:nvGrpSpPr>
        <p:grpSpPr bwMode="auto">
          <a:xfrm>
            <a:off x="6584950" y="2573114"/>
            <a:ext cx="508000" cy="688975"/>
            <a:chOff x="3209" y="2210"/>
            <a:chExt cx="320" cy="434"/>
          </a:xfrm>
        </p:grpSpPr>
        <p:sp>
          <p:nvSpPr>
            <p:cNvPr id="34" name="Freeform 33"/>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5" name="Freeform 34"/>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6" name="Freeform 35"/>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7" name="Freeform 36"/>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8" name="Freeform 37"/>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9" name="Freeform 38"/>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40" name="Rectangle 39"/>
          <p:cNvSpPr>
            <a:spLocks noChangeArrowheads="1"/>
          </p:cNvSpPr>
          <p:nvPr/>
        </p:nvSpPr>
        <p:spPr bwMode="auto">
          <a:xfrm>
            <a:off x="6427788" y="2993801"/>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4</a:t>
            </a:r>
            <a:endParaRPr lang="en-GB" sz="1200" b="1"/>
          </a:p>
        </p:txBody>
      </p:sp>
      <p:grpSp>
        <p:nvGrpSpPr>
          <p:cNvPr id="41" name="Group 55"/>
          <p:cNvGrpSpPr>
            <a:grpSpLocks/>
          </p:cNvGrpSpPr>
          <p:nvPr/>
        </p:nvGrpSpPr>
        <p:grpSpPr bwMode="auto">
          <a:xfrm>
            <a:off x="7797368" y="3093020"/>
            <a:ext cx="228600" cy="228600"/>
            <a:chOff x="4704" y="3408"/>
            <a:chExt cx="144" cy="144"/>
          </a:xfrm>
        </p:grpSpPr>
        <p:sp>
          <p:nvSpPr>
            <p:cNvPr id="42" name="Rectangle 56"/>
            <p:cNvSpPr>
              <a:spLocks noChangeArrowheads="1"/>
            </p:cNvSpPr>
            <p:nvPr/>
          </p:nvSpPr>
          <p:spPr bwMode="auto">
            <a:xfrm>
              <a:off x="4704" y="3408"/>
              <a:ext cx="144" cy="144"/>
            </a:xfrm>
            <a:prstGeom prst="rect">
              <a:avLst/>
            </a:prstGeom>
            <a:solidFill>
              <a:srgbClr val="CC6600"/>
            </a:solidFill>
            <a:ln w="12700">
              <a:solidFill>
                <a:srgbClr val="CC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3" name="Line 57"/>
            <p:cNvSpPr>
              <a:spLocks noChangeShapeType="1"/>
            </p:cNvSpPr>
            <p:nvPr/>
          </p:nvSpPr>
          <p:spPr bwMode="auto">
            <a:xfrm flipV="1">
              <a:off x="4752" y="3408"/>
              <a:ext cx="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4" name="Line 58"/>
            <p:cNvSpPr>
              <a:spLocks noChangeShapeType="1"/>
            </p:cNvSpPr>
            <p:nvPr/>
          </p:nvSpPr>
          <p:spPr bwMode="auto">
            <a:xfrm>
              <a:off x="4704" y="3456"/>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5" name="Rectangle 59"/>
            <p:cNvSpPr>
              <a:spLocks noChangeArrowheads="1"/>
            </p:cNvSpPr>
            <p:nvPr/>
          </p:nvSpPr>
          <p:spPr bwMode="auto">
            <a:xfrm>
              <a:off x="4800" y="3504"/>
              <a:ext cx="48" cy="4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sp>
        <p:nvSpPr>
          <p:cNvPr id="46" name="Line 70"/>
          <p:cNvSpPr>
            <a:spLocks noChangeShapeType="1"/>
          </p:cNvSpPr>
          <p:nvPr/>
        </p:nvSpPr>
        <p:spPr bwMode="auto">
          <a:xfrm>
            <a:off x="7265988" y="2793776"/>
            <a:ext cx="0" cy="533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7" name="Line 71"/>
          <p:cNvSpPr>
            <a:spLocks noChangeShapeType="1"/>
          </p:cNvSpPr>
          <p:nvPr/>
        </p:nvSpPr>
        <p:spPr bwMode="auto">
          <a:xfrm>
            <a:off x="7265988" y="3327176"/>
            <a:ext cx="7620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8" name="Line 72"/>
          <p:cNvSpPr>
            <a:spLocks noChangeShapeType="1"/>
          </p:cNvSpPr>
          <p:nvPr/>
        </p:nvSpPr>
        <p:spPr bwMode="auto">
          <a:xfrm flipV="1">
            <a:off x="8027988" y="2793776"/>
            <a:ext cx="0" cy="533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9" name="Text Box 73"/>
          <p:cNvSpPr txBox="1">
            <a:spLocks noChangeArrowheads="1"/>
          </p:cNvSpPr>
          <p:nvPr/>
        </p:nvSpPr>
        <p:spPr bwMode="auto">
          <a:xfrm>
            <a:off x="3354388" y="2085751"/>
            <a:ext cx="8016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25 mins</a:t>
            </a:r>
            <a:endParaRPr lang="en-GB" sz="1400">
              <a:solidFill>
                <a:schemeClr val="tx2"/>
              </a:solidFill>
            </a:endParaRPr>
          </a:p>
        </p:txBody>
      </p:sp>
      <p:sp>
        <p:nvSpPr>
          <p:cNvPr id="50" name="Text Box 74"/>
          <p:cNvSpPr txBox="1">
            <a:spLocks noChangeArrowheads="1"/>
          </p:cNvSpPr>
          <p:nvPr/>
        </p:nvSpPr>
        <p:spPr bwMode="auto">
          <a:xfrm>
            <a:off x="1746250" y="2085751"/>
            <a:ext cx="7032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dirty="0">
                <a:solidFill>
                  <a:schemeClr val="tx2"/>
                </a:solidFill>
              </a:rPr>
              <a:t>5 </a:t>
            </a:r>
            <a:r>
              <a:rPr lang="en-US" sz="1400" dirty="0" err="1">
                <a:solidFill>
                  <a:schemeClr val="tx2"/>
                </a:solidFill>
              </a:rPr>
              <a:t>mins</a:t>
            </a:r>
            <a:endParaRPr lang="en-GB" sz="1400" dirty="0">
              <a:solidFill>
                <a:schemeClr val="tx2"/>
              </a:solidFill>
            </a:endParaRPr>
          </a:p>
        </p:txBody>
      </p:sp>
      <p:sp>
        <p:nvSpPr>
          <p:cNvPr id="51" name="Text Box 75"/>
          <p:cNvSpPr txBox="1">
            <a:spLocks noChangeArrowheads="1"/>
          </p:cNvSpPr>
          <p:nvPr/>
        </p:nvSpPr>
        <p:spPr bwMode="auto">
          <a:xfrm>
            <a:off x="4832350" y="2085751"/>
            <a:ext cx="8016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15 mins</a:t>
            </a:r>
            <a:endParaRPr lang="en-GB" sz="1400">
              <a:solidFill>
                <a:schemeClr val="tx2"/>
              </a:solidFill>
            </a:endParaRPr>
          </a:p>
        </p:txBody>
      </p:sp>
      <p:sp>
        <p:nvSpPr>
          <p:cNvPr id="52" name="Text Box 76"/>
          <p:cNvSpPr txBox="1">
            <a:spLocks noChangeArrowheads="1"/>
          </p:cNvSpPr>
          <p:nvPr/>
        </p:nvSpPr>
        <p:spPr bwMode="auto">
          <a:xfrm>
            <a:off x="6356350" y="2085751"/>
            <a:ext cx="8016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10 mins</a:t>
            </a:r>
            <a:endParaRPr lang="en-GB" sz="1400">
              <a:solidFill>
                <a:schemeClr val="tx2"/>
              </a:solidFill>
            </a:endParaRPr>
          </a:p>
        </p:txBody>
      </p:sp>
      <p:grpSp>
        <p:nvGrpSpPr>
          <p:cNvPr id="53" name="Group 77"/>
          <p:cNvGrpSpPr>
            <a:grpSpLocks/>
          </p:cNvGrpSpPr>
          <p:nvPr/>
        </p:nvGrpSpPr>
        <p:grpSpPr bwMode="auto">
          <a:xfrm>
            <a:off x="2438400" y="2641376"/>
            <a:ext cx="685800" cy="685800"/>
            <a:chOff x="1632" y="1776"/>
            <a:chExt cx="432" cy="432"/>
          </a:xfrm>
        </p:grpSpPr>
        <p:grpSp>
          <p:nvGrpSpPr>
            <p:cNvPr id="54" name="Group 78"/>
            <p:cNvGrpSpPr>
              <a:grpSpLocks/>
            </p:cNvGrpSpPr>
            <p:nvPr/>
          </p:nvGrpSpPr>
          <p:grpSpPr bwMode="auto">
            <a:xfrm>
              <a:off x="1632" y="2064"/>
              <a:ext cx="288" cy="144"/>
              <a:chOff x="1632" y="2064"/>
              <a:chExt cx="288" cy="144"/>
            </a:xfrm>
          </p:grpSpPr>
          <p:sp>
            <p:nvSpPr>
              <p:cNvPr id="64" name="Rectangle 79"/>
              <p:cNvSpPr>
                <a:spLocks noChangeArrowheads="1"/>
              </p:cNvSpPr>
              <p:nvPr/>
            </p:nvSpPr>
            <p:spPr bwMode="auto">
              <a:xfrm>
                <a:off x="1632" y="2064"/>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65" name="Rectangle 80"/>
              <p:cNvSpPr>
                <a:spLocks noChangeArrowheads="1"/>
              </p:cNvSpPr>
              <p:nvPr/>
            </p:nvSpPr>
            <p:spPr bwMode="auto">
              <a:xfrm>
                <a:off x="1776" y="2064"/>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grpSp>
        <p:grpSp>
          <p:nvGrpSpPr>
            <p:cNvPr id="55" name="Group 81"/>
            <p:cNvGrpSpPr>
              <a:grpSpLocks/>
            </p:cNvGrpSpPr>
            <p:nvPr/>
          </p:nvGrpSpPr>
          <p:grpSpPr bwMode="auto">
            <a:xfrm>
              <a:off x="1632" y="1920"/>
              <a:ext cx="288" cy="144"/>
              <a:chOff x="1632" y="1920"/>
              <a:chExt cx="288" cy="144"/>
            </a:xfrm>
          </p:grpSpPr>
          <p:sp>
            <p:nvSpPr>
              <p:cNvPr id="62" name="Rectangle 82"/>
              <p:cNvSpPr>
                <a:spLocks noChangeArrowheads="1"/>
              </p:cNvSpPr>
              <p:nvPr/>
            </p:nvSpPr>
            <p:spPr bwMode="auto">
              <a:xfrm>
                <a:off x="1632" y="1920"/>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63" name="Rectangle 83"/>
              <p:cNvSpPr>
                <a:spLocks noChangeArrowheads="1"/>
              </p:cNvSpPr>
              <p:nvPr/>
            </p:nvSpPr>
            <p:spPr bwMode="auto">
              <a:xfrm>
                <a:off x="1776" y="1920"/>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grpSp>
        <p:grpSp>
          <p:nvGrpSpPr>
            <p:cNvPr id="56" name="Group 84"/>
            <p:cNvGrpSpPr>
              <a:grpSpLocks/>
            </p:cNvGrpSpPr>
            <p:nvPr/>
          </p:nvGrpSpPr>
          <p:grpSpPr bwMode="auto">
            <a:xfrm>
              <a:off x="1920" y="1920"/>
              <a:ext cx="144" cy="288"/>
              <a:chOff x="1920" y="1920"/>
              <a:chExt cx="144" cy="288"/>
            </a:xfrm>
          </p:grpSpPr>
          <p:sp>
            <p:nvSpPr>
              <p:cNvPr id="60" name="Rectangle 85"/>
              <p:cNvSpPr>
                <a:spLocks noChangeArrowheads="1"/>
              </p:cNvSpPr>
              <p:nvPr/>
            </p:nvSpPr>
            <p:spPr bwMode="auto">
              <a:xfrm>
                <a:off x="1920" y="2064"/>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61" name="Rectangle 86"/>
              <p:cNvSpPr>
                <a:spLocks noChangeArrowheads="1"/>
              </p:cNvSpPr>
              <p:nvPr/>
            </p:nvSpPr>
            <p:spPr bwMode="auto">
              <a:xfrm>
                <a:off x="1920" y="1920"/>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grpSp>
        <p:grpSp>
          <p:nvGrpSpPr>
            <p:cNvPr id="57" name="Group 87"/>
            <p:cNvGrpSpPr>
              <a:grpSpLocks/>
            </p:cNvGrpSpPr>
            <p:nvPr/>
          </p:nvGrpSpPr>
          <p:grpSpPr bwMode="auto">
            <a:xfrm>
              <a:off x="1632" y="1776"/>
              <a:ext cx="288" cy="144"/>
              <a:chOff x="1632" y="1776"/>
              <a:chExt cx="288" cy="144"/>
            </a:xfrm>
          </p:grpSpPr>
          <p:sp>
            <p:nvSpPr>
              <p:cNvPr id="58" name="Rectangle 88"/>
              <p:cNvSpPr>
                <a:spLocks noChangeArrowheads="1"/>
              </p:cNvSpPr>
              <p:nvPr/>
            </p:nvSpPr>
            <p:spPr bwMode="auto">
              <a:xfrm>
                <a:off x="1632" y="1776"/>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59" name="Rectangle 89"/>
              <p:cNvSpPr>
                <a:spLocks noChangeArrowheads="1"/>
              </p:cNvSpPr>
              <p:nvPr/>
            </p:nvSpPr>
            <p:spPr bwMode="auto">
              <a:xfrm>
                <a:off x="1776" y="1776"/>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grpSp>
      </p:grpSp>
      <p:sp>
        <p:nvSpPr>
          <p:cNvPr id="66" name="AutoShape 90"/>
          <p:cNvSpPr>
            <a:spLocks noChangeArrowheads="1"/>
          </p:cNvSpPr>
          <p:nvPr/>
        </p:nvSpPr>
        <p:spPr bwMode="auto">
          <a:xfrm>
            <a:off x="2895600" y="3555776"/>
            <a:ext cx="1595438" cy="652463"/>
          </a:xfrm>
          <a:prstGeom prst="upArrowCallout">
            <a:avLst>
              <a:gd name="adj1" fmla="val 61131"/>
              <a:gd name="adj2" fmla="val 61131"/>
              <a:gd name="adj3" fmla="val 16667"/>
              <a:gd name="adj4" fmla="val 66667"/>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eaLnBrk="0" hangingPunct="0"/>
            <a:r>
              <a:rPr lang="en-US" sz="1200" b="1"/>
              <a:t>Constraint</a:t>
            </a:r>
          </a:p>
          <a:p>
            <a:pPr algn="ctr" eaLnBrk="0" hangingPunct="0"/>
            <a:r>
              <a:rPr lang="en-US" sz="1200" b="1"/>
              <a:t>Overburden</a:t>
            </a:r>
            <a:endParaRPr lang="en-GB" sz="1200" b="1"/>
          </a:p>
        </p:txBody>
      </p:sp>
      <p:sp>
        <p:nvSpPr>
          <p:cNvPr id="67" name="AutoShape 91"/>
          <p:cNvSpPr>
            <a:spLocks noChangeArrowheads="1"/>
          </p:cNvSpPr>
          <p:nvPr/>
        </p:nvSpPr>
        <p:spPr bwMode="auto">
          <a:xfrm>
            <a:off x="4724400" y="3406551"/>
            <a:ext cx="1219200" cy="911225"/>
          </a:xfrm>
          <a:prstGeom prst="upArrowCallout">
            <a:avLst>
              <a:gd name="adj1" fmla="val 33449"/>
              <a:gd name="adj2" fmla="val 34843"/>
              <a:gd name="adj3" fmla="val 16611"/>
              <a:gd name="adj4" fmla="val 67981"/>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lgn="ctr" eaLnBrk="0" hangingPunct="0"/>
            <a:r>
              <a:rPr lang="en-US" sz="1200"/>
              <a:t>This operator must </a:t>
            </a:r>
            <a:r>
              <a:rPr lang="en-US" sz="1200" b="1"/>
              <a:t>WAIT</a:t>
            </a:r>
            <a:r>
              <a:rPr lang="en-US" sz="1200"/>
              <a:t> for operator 2</a:t>
            </a:r>
            <a:endParaRPr lang="en-GB" sz="1200"/>
          </a:p>
        </p:txBody>
      </p:sp>
      <p:grpSp>
        <p:nvGrpSpPr>
          <p:cNvPr id="68" name="Group 92"/>
          <p:cNvGrpSpPr>
            <a:grpSpLocks/>
          </p:cNvGrpSpPr>
          <p:nvPr/>
        </p:nvGrpSpPr>
        <p:grpSpPr bwMode="auto">
          <a:xfrm>
            <a:off x="199231" y="1188815"/>
            <a:ext cx="7950201" cy="1371600"/>
            <a:chOff x="241" y="397"/>
            <a:chExt cx="5087" cy="947"/>
          </a:xfrm>
        </p:grpSpPr>
        <p:sp>
          <p:nvSpPr>
            <p:cNvPr id="69" name="AutoShape 93" descr="Bouquet"/>
            <p:cNvSpPr>
              <a:spLocks noChangeArrowheads="1"/>
            </p:cNvSpPr>
            <p:nvPr/>
          </p:nvSpPr>
          <p:spPr bwMode="auto">
            <a:xfrm>
              <a:off x="1580" y="912"/>
              <a:ext cx="388" cy="432"/>
            </a:xfrm>
            <a:prstGeom prst="downArrow">
              <a:avLst>
                <a:gd name="adj1" fmla="val 50000"/>
                <a:gd name="adj2" fmla="val 27835"/>
              </a:avLst>
            </a:prstGeom>
            <a:blipFill dpi="0" rotWithShape="0">
              <a:blip r:embed="rId2" cstate="print"/>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70" name="AutoShape 94" descr="Bouquet"/>
            <p:cNvSpPr>
              <a:spLocks noChangeArrowheads="1"/>
            </p:cNvSpPr>
            <p:nvPr/>
          </p:nvSpPr>
          <p:spPr bwMode="auto">
            <a:xfrm>
              <a:off x="241" y="397"/>
              <a:ext cx="3237" cy="744"/>
            </a:xfrm>
            <a:prstGeom prst="irregularSeal2">
              <a:avLst/>
            </a:prstGeom>
            <a:blipFill dpi="0" rotWithShape="0">
              <a:blip r:embed="rId2" cstate="print"/>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eaLnBrk="0" hangingPunct="0"/>
              <a:r>
                <a:rPr lang="en-US" sz="1400" b="1" dirty="0"/>
                <a:t>Overproduction</a:t>
              </a:r>
              <a:r>
                <a:rPr lang="en-US" sz="1400" dirty="0"/>
                <a:t> which causes </a:t>
              </a:r>
              <a:r>
                <a:rPr lang="en-US" sz="1400" dirty="0" smtClean="0"/>
                <a:t>wastes</a:t>
              </a:r>
              <a:endParaRPr lang="en-GB" sz="1400" dirty="0"/>
            </a:p>
          </p:txBody>
        </p:sp>
        <p:grpSp>
          <p:nvGrpSpPr>
            <p:cNvPr id="71" name="Group 95"/>
            <p:cNvGrpSpPr>
              <a:grpSpLocks/>
            </p:cNvGrpSpPr>
            <p:nvPr/>
          </p:nvGrpSpPr>
          <p:grpSpPr bwMode="auto">
            <a:xfrm>
              <a:off x="3552" y="432"/>
              <a:ext cx="1776" cy="720"/>
              <a:chOff x="3600" y="672"/>
              <a:chExt cx="1776" cy="720"/>
            </a:xfrm>
          </p:grpSpPr>
          <p:sp>
            <p:nvSpPr>
              <p:cNvPr id="72" name="AutoShape 96"/>
              <p:cNvSpPr>
                <a:spLocks noChangeArrowheads="1"/>
              </p:cNvSpPr>
              <p:nvPr/>
            </p:nvSpPr>
            <p:spPr bwMode="auto">
              <a:xfrm>
                <a:off x="3600" y="672"/>
                <a:ext cx="1776" cy="720"/>
              </a:xfrm>
              <a:prstGeom prst="cloudCallout">
                <a:avLst>
                  <a:gd name="adj1" fmla="val -72130"/>
                  <a:gd name="adj2" fmla="val 5931"/>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lstStyle/>
              <a:p>
                <a:pPr algn="ctr" eaLnBrk="0" hangingPunct="0"/>
                <a:endParaRPr lang="en-GB" sz="1200" b="1">
                  <a:solidFill>
                    <a:srgbClr val="FF3300"/>
                  </a:solidFill>
                </a:endParaRPr>
              </a:p>
            </p:txBody>
          </p:sp>
          <p:sp>
            <p:nvSpPr>
              <p:cNvPr id="73" name="Text Box 97"/>
              <p:cNvSpPr txBox="1">
                <a:spLocks noChangeArrowheads="1"/>
              </p:cNvSpPr>
              <p:nvPr/>
            </p:nvSpPr>
            <p:spPr bwMode="auto">
              <a:xfrm>
                <a:off x="4757" y="894"/>
                <a:ext cx="462"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b="1" dirty="0">
                    <a:solidFill>
                      <a:srgbClr val="FF3300"/>
                    </a:solidFill>
                  </a:rPr>
                  <a:t>Waiting</a:t>
                </a:r>
                <a:endParaRPr lang="en-GB" sz="1200" b="1" dirty="0">
                  <a:solidFill>
                    <a:srgbClr val="FF3300"/>
                  </a:solidFill>
                </a:endParaRPr>
              </a:p>
            </p:txBody>
          </p:sp>
          <p:sp>
            <p:nvSpPr>
              <p:cNvPr id="74" name="Text Box 98"/>
              <p:cNvSpPr txBox="1">
                <a:spLocks noChangeArrowheads="1"/>
              </p:cNvSpPr>
              <p:nvPr/>
            </p:nvSpPr>
            <p:spPr bwMode="auto">
              <a:xfrm>
                <a:off x="3972" y="720"/>
                <a:ext cx="87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b="1">
                    <a:solidFill>
                      <a:srgbClr val="FF3300"/>
                    </a:solidFill>
                  </a:rPr>
                  <a:t>Over-processing</a:t>
                </a:r>
                <a:endParaRPr lang="en-GB" sz="1200" b="1">
                  <a:solidFill>
                    <a:srgbClr val="FF3300"/>
                  </a:solidFill>
                </a:endParaRPr>
              </a:p>
            </p:txBody>
          </p:sp>
          <p:sp>
            <p:nvSpPr>
              <p:cNvPr id="75" name="Text Box 99"/>
              <p:cNvSpPr txBox="1">
                <a:spLocks noChangeArrowheads="1"/>
              </p:cNvSpPr>
              <p:nvPr/>
            </p:nvSpPr>
            <p:spPr bwMode="auto">
              <a:xfrm>
                <a:off x="3740" y="871"/>
                <a:ext cx="54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b="1" dirty="0">
                    <a:solidFill>
                      <a:srgbClr val="FF3300"/>
                    </a:solidFill>
                  </a:rPr>
                  <a:t>Inventory</a:t>
                </a:r>
                <a:endParaRPr lang="en-GB" sz="1200" b="1" dirty="0">
                  <a:solidFill>
                    <a:srgbClr val="FF3300"/>
                  </a:solidFill>
                </a:endParaRPr>
              </a:p>
            </p:txBody>
          </p:sp>
          <p:sp>
            <p:nvSpPr>
              <p:cNvPr id="76" name="Text Box 101"/>
              <p:cNvSpPr txBox="1">
                <a:spLocks noChangeArrowheads="1"/>
              </p:cNvSpPr>
              <p:nvPr/>
            </p:nvSpPr>
            <p:spPr bwMode="auto">
              <a:xfrm>
                <a:off x="4056" y="1032"/>
                <a:ext cx="792"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b="1" dirty="0">
                    <a:solidFill>
                      <a:srgbClr val="FF3300"/>
                    </a:solidFill>
                  </a:rPr>
                  <a:t>Transportation</a:t>
                </a:r>
                <a:endParaRPr lang="en-GB" sz="1200" b="1" dirty="0">
                  <a:solidFill>
                    <a:srgbClr val="FF3300"/>
                  </a:solidFill>
                </a:endParaRPr>
              </a:p>
            </p:txBody>
          </p:sp>
        </p:grpSp>
      </p:grpSp>
      <p:sp>
        <p:nvSpPr>
          <p:cNvPr id="77" name="AutoShape 103"/>
          <p:cNvSpPr>
            <a:spLocks noChangeArrowheads="1"/>
          </p:cNvSpPr>
          <p:nvPr/>
        </p:nvSpPr>
        <p:spPr bwMode="auto">
          <a:xfrm>
            <a:off x="6324600" y="3406551"/>
            <a:ext cx="1219200" cy="911225"/>
          </a:xfrm>
          <a:prstGeom prst="upArrowCallout">
            <a:avLst>
              <a:gd name="adj1" fmla="val 33449"/>
              <a:gd name="adj2" fmla="val 34843"/>
              <a:gd name="adj3" fmla="val 16611"/>
              <a:gd name="adj4" fmla="val 67981"/>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lgn="ctr" eaLnBrk="0" hangingPunct="0"/>
            <a:r>
              <a:rPr lang="en-US" sz="1200"/>
              <a:t>This operator must </a:t>
            </a:r>
            <a:r>
              <a:rPr lang="en-US" sz="1200" b="1"/>
              <a:t>WAIT</a:t>
            </a:r>
            <a:r>
              <a:rPr lang="en-US" sz="1200"/>
              <a:t> for operator 3</a:t>
            </a:r>
            <a:endParaRPr lang="en-GB" sz="1200"/>
          </a:p>
        </p:txBody>
      </p:sp>
      <p:sp>
        <p:nvSpPr>
          <p:cNvPr id="78" name="Line 104"/>
          <p:cNvSpPr>
            <a:spLocks noChangeShapeType="1"/>
          </p:cNvSpPr>
          <p:nvPr/>
        </p:nvSpPr>
        <p:spPr bwMode="auto">
          <a:xfrm>
            <a:off x="1338263" y="4329240"/>
            <a:ext cx="0" cy="1752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79" name="Line 105"/>
          <p:cNvSpPr>
            <a:spLocks noChangeShapeType="1"/>
          </p:cNvSpPr>
          <p:nvPr/>
        </p:nvSpPr>
        <p:spPr bwMode="auto">
          <a:xfrm>
            <a:off x="1104900" y="5929440"/>
            <a:ext cx="69723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80" name="Text Box 106"/>
          <p:cNvSpPr txBox="1">
            <a:spLocks noChangeArrowheads="1"/>
          </p:cNvSpPr>
          <p:nvPr/>
        </p:nvSpPr>
        <p:spPr bwMode="auto">
          <a:xfrm>
            <a:off x="1050925" y="5472240"/>
            <a:ext cx="2651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5</a:t>
            </a:r>
            <a:endParaRPr lang="en-GB" sz="1200"/>
          </a:p>
        </p:txBody>
      </p:sp>
      <p:sp>
        <p:nvSpPr>
          <p:cNvPr id="81" name="Text Box 107"/>
          <p:cNvSpPr txBox="1">
            <a:spLocks noChangeArrowheads="1"/>
          </p:cNvSpPr>
          <p:nvPr/>
        </p:nvSpPr>
        <p:spPr bwMode="auto">
          <a:xfrm>
            <a:off x="976313" y="516744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10</a:t>
            </a:r>
            <a:endParaRPr lang="en-GB" sz="1200"/>
          </a:p>
        </p:txBody>
      </p:sp>
      <p:sp>
        <p:nvSpPr>
          <p:cNvPr id="82" name="Text Box 108"/>
          <p:cNvSpPr txBox="1">
            <a:spLocks noChangeArrowheads="1"/>
          </p:cNvSpPr>
          <p:nvPr/>
        </p:nvSpPr>
        <p:spPr bwMode="auto">
          <a:xfrm>
            <a:off x="976313" y="486264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15</a:t>
            </a:r>
            <a:endParaRPr lang="en-GB" sz="1200"/>
          </a:p>
        </p:txBody>
      </p:sp>
      <p:sp>
        <p:nvSpPr>
          <p:cNvPr id="83" name="Text Box 109"/>
          <p:cNvSpPr txBox="1">
            <a:spLocks noChangeArrowheads="1"/>
          </p:cNvSpPr>
          <p:nvPr/>
        </p:nvSpPr>
        <p:spPr bwMode="auto">
          <a:xfrm>
            <a:off x="976313" y="455784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20</a:t>
            </a:r>
            <a:endParaRPr lang="en-GB" sz="1200"/>
          </a:p>
        </p:txBody>
      </p:sp>
      <p:sp>
        <p:nvSpPr>
          <p:cNvPr id="84" name="Text Box 110"/>
          <p:cNvSpPr txBox="1">
            <a:spLocks noChangeArrowheads="1"/>
          </p:cNvSpPr>
          <p:nvPr/>
        </p:nvSpPr>
        <p:spPr bwMode="auto">
          <a:xfrm>
            <a:off x="976313" y="425304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25</a:t>
            </a:r>
            <a:endParaRPr lang="en-GB" sz="1200"/>
          </a:p>
        </p:txBody>
      </p:sp>
      <p:sp>
        <p:nvSpPr>
          <p:cNvPr id="85" name="Rectangle 111"/>
          <p:cNvSpPr>
            <a:spLocks noChangeArrowheads="1"/>
          </p:cNvSpPr>
          <p:nvPr/>
        </p:nvSpPr>
        <p:spPr bwMode="auto">
          <a:xfrm>
            <a:off x="1803400" y="5548440"/>
            <a:ext cx="928688" cy="3810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6" name="Rectangle 112"/>
          <p:cNvSpPr>
            <a:spLocks noChangeArrowheads="1"/>
          </p:cNvSpPr>
          <p:nvPr/>
        </p:nvSpPr>
        <p:spPr bwMode="auto">
          <a:xfrm>
            <a:off x="3197225" y="4405440"/>
            <a:ext cx="928688" cy="15240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7" name="Rectangle 113"/>
          <p:cNvSpPr>
            <a:spLocks noChangeArrowheads="1"/>
          </p:cNvSpPr>
          <p:nvPr/>
        </p:nvSpPr>
        <p:spPr bwMode="auto">
          <a:xfrm>
            <a:off x="4824413" y="5091240"/>
            <a:ext cx="928687" cy="8382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8" name="Rectangle 114"/>
          <p:cNvSpPr>
            <a:spLocks noChangeArrowheads="1"/>
          </p:cNvSpPr>
          <p:nvPr/>
        </p:nvSpPr>
        <p:spPr bwMode="auto">
          <a:xfrm>
            <a:off x="6450013" y="5396040"/>
            <a:ext cx="930275" cy="533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9" name="Rectangle 115"/>
          <p:cNvSpPr>
            <a:spLocks noChangeArrowheads="1"/>
          </p:cNvSpPr>
          <p:nvPr/>
        </p:nvSpPr>
        <p:spPr bwMode="auto">
          <a:xfrm>
            <a:off x="2090738" y="5880888"/>
            <a:ext cx="266700" cy="274638"/>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b="1" dirty="0"/>
              <a:t>1</a:t>
            </a:r>
            <a:endParaRPr lang="en-GB" sz="1200" b="1" dirty="0"/>
          </a:p>
        </p:txBody>
      </p:sp>
      <p:sp>
        <p:nvSpPr>
          <p:cNvPr id="90" name="Rectangle 116"/>
          <p:cNvSpPr>
            <a:spLocks noChangeArrowheads="1"/>
          </p:cNvSpPr>
          <p:nvPr/>
        </p:nvSpPr>
        <p:spPr bwMode="auto">
          <a:xfrm>
            <a:off x="3544888" y="5880888"/>
            <a:ext cx="265112" cy="274638"/>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b="1"/>
              <a:t>2</a:t>
            </a:r>
            <a:endParaRPr lang="en-GB" sz="1200" b="1"/>
          </a:p>
        </p:txBody>
      </p:sp>
      <p:sp>
        <p:nvSpPr>
          <p:cNvPr id="91" name="Rectangle 117"/>
          <p:cNvSpPr>
            <a:spLocks noChangeArrowheads="1"/>
          </p:cNvSpPr>
          <p:nvPr/>
        </p:nvSpPr>
        <p:spPr bwMode="auto">
          <a:xfrm>
            <a:off x="5170488" y="5880888"/>
            <a:ext cx="265112" cy="274638"/>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b="1"/>
              <a:t>3</a:t>
            </a:r>
            <a:endParaRPr lang="en-GB" sz="1200" b="1"/>
          </a:p>
        </p:txBody>
      </p:sp>
      <p:sp>
        <p:nvSpPr>
          <p:cNvPr id="92" name="Rectangle 118"/>
          <p:cNvSpPr>
            <a:spLocks noChangeArrowheads="1"/>
          </p:cNvSpPr>
          <p:nvPr/>
        </p:nvSpPr>
        <p:spPr bwMode="auto">
          <a:xfrm>
            <a:off x="6794500" y="5880888"/>
            <a:ext cx="265113" cy="274638"/>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b="1"/>
              <a:t>4</a:t>
            </a:r>
            <a:endParaRPr lang="en-GB" sz="1200" b="1"/>
          </a:p>
        </p:txBody>
      </p:sp>
      <p:sp>
        <p:nvSpPr>
          <p:cNvPr id="93" name="Text Box 119"/>
          <p:cNvSpPr txBox="1">
            <a:spLocks noChangeArrowheads="1"/>
          </p:cNvSpPr>
          <p:nvPr/>
        </p:nvSpPr>
        <p:spPr bwMode="auto">
          <a:xfrm>
            <a:off x="381000" y="4862640"/>
            <a:ext cx="501650" cy="274638"/>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dirty="0" err="1"/>
              <a:t>mins</a:t>
            </a:r>
            <a:endParaRPr lang="en-GB" sz="1200" dirty="0"/>
          </a:p>
        </p:txBody>
      </p:sp>
      <p:sp>
        <p:nvSpPr>
          <p:cNvPr id="94" name="TextBox 93"/>
          <p:cNvSpPr txBox="1"/>
          <p:nvPr/>
        </p:nvSpPr>
        <p:spPr>
          <a:xfrm>
            <a:off x="4053450" y="5887956"/>
            <a:ext cx="826525" cy="307777"/>
          </a:xfrm>
          <a:prstGeom prst="rect">
            <a:avLst/>
          </a:prstGeom>
          <a:noFill/>
        </p:spPr>
        <p:txBody>
          <a:bodyPr wrap="square" rtlCol="0">
            <a:spAutoFit/>
          </a:bodyPr>
          <a:lstStyle/>
          <a:p>
            <a:r>
              <a:rPr lang="en-US" sz="1400" dirty="0" smtClean="0"/>
              <a:t>Station</a:t>
            </a:r>
            <a:endParaRPr lang="en-MY" sz="1400" dirty="0"/>
          </a:p>
        </p:txBody>
      </p:sp>
    </p:spTree>
    <p:extLst>
      <p:ext uri="{BB962C8B-B14F-4D97-AF65-F5344CB8AC3E}">
        <p14:creationId xmlns:p14="http://schemas.microsoft.com/office/powerpoint/2010/main" xmlns="" val="89581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anim calcmode="lin" valueType="num">
                                      <p:cBhvr additive="base">
                                        <p:cTn id="24" dur="500" fill="hold"/>
                                        <p:tgtEl>
                                          <p:spTgt spid="66"/>
                                        </p:tgtEl>
                                        <p:attrNameLst>
                                          <p:attrName>ppt_x</p:attrName>
                                        </p:attrNameLst>
                                      </p:cBhvr>
                                      <p:tavLst>
                                        <p:tav tm="0">
                                          <p:val>
                                            <p:strVal val="0-#ppt_w/2"/>
                                          </p:val>
                                        </p:tav>
                                        <p:tav tm="100000">
                                          <p:val>
                                            <p:strVal val="#ppt_x"/>
                                          </p:val>
                                        </p:tav>
                                      </p:tavLst>
                                    </p:anim>
                                    <p:anim calcmode="lin" valueType="num">
                                      <p:cBhvr additive="base">
                                        <p:cTn id="25"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0-#ppt_w/2"/>
                                          </p:val>
                                        </p:tav>
                                        <p:tav tm="100000">
                                          <p:val>
                                            <p:strVal val="#ppt_x"/>
                                          </p:val>
                                        </p:tav>
                                      </p:tavLst>
                                    </p:anim>
                                    <p:anim calcmode="lin" valueType="num">
                                      <p:cBhvr additive="base">
                                        <p:cTn id="31"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7"/>
                                        </p:tgtEl>
                                        <p:attrNameLst>
                                          <p:attrName>style.visibility</p:attrName>
                                        </p:attrNameLst>
                                      </p:cBhvr>
                                      <p:to>
                                        <p:strVal val="visible"/>
                                      </p:to>
                                    </p:set>
                                    <p:anim calcmode="lin" valueType="num">
                                      <p:cBhvr additive="base">
                                        <p:cTn id="36" dur="500" fill="hold"/>
                                        <p:tgtEl>
                                          <p:spTgt spid="77"/>
                                        </p:tgtEl>
                                        <p:attrNameLst>
                                          <p:attrName>ppt_x</p:attrName>
                                        </p:attrNameLst>
                                      </p:cBhvr>
                                      <p:tavLst>
                                        <p:tav tm="0">
                                          <p:val>
                                            <p:strVal val="0-#ppt_w/2"/>
                                          </p:val>
                                        </p:tav>
                                        <p:tav tm="100000">
                                          <p:val>
                                            <p:strVal val="#ppt_x"/>
                                          </p:val>
                                        </p:tav>
                                      </p:tavLst>
                                    </p:anim>
                                    <p:anim calcmode="lin" valueType="num">
                                      <p:cBhvr additive="base">
                                        <p:cTn id="37"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ppt_x"/>
                                          </p:val>
                                        </p:tav>
                                        <p:tav tm="100000">
                                          <p:val>
                                            <p:strVal val="#ppt_x"/>
                                          </p:val>
                                        </p:tav>
                                      </p:tavLst>
                                    </p:anim>
                                    <p:anim calcmode="lin" valueType="num">
                                      <p:cBhvr additive="base">
                                        <p:cTn id="43"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autoUpdateAnimBg="0"/>
      <p:bldP spid="67" grpId="0" animBg="1" autoUpdateAnimBg="0"/>
      <p:bldP spid="77"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xmlns="" val="1151306606"/>
              </p:ext>
            </p:extLst>
          </p:nvPr>
        </p:nvGraphicFramePr>
        <p:xfrm>
          <a:off x="462595" y="1382713"/>
          <a:ext cx="7071090" cy="4710582"/>
        </p:xfrm>
        <a:graphic>
          <a:graphicData uri="http://schemas.openxmlformats.org/drawingml/2006/table">
            <a:tbl>
              <a:tblPr firstRow="1" firstCol="1" bandRow="1">
                <a:tableStyleId>{073A0DAA-6AF3-43AB-8588-CEC1D06C72B9}</a:tableStyleId>
              </a:tblPr>
              <a:tblGrid>
                <a:gridCol w="1344440"/>
                <a:gridCol w="1097381"/>
                <a:gridCol w="683711"/>
                <a:gridCol w="1047569"/>
                <a:gridCol w="927356"/>
                <a:gridCol w="695518"/>
                <a:gridCol w="1275115"/>
              </a:tblGrid>
              <a:tr h="648791">
                <a:tc rowSpan="2">
                  <a:txBody>
                    <a:bodyPr/>
                    <a:lstStyle/>
                    <a:p>
                      <a:pPr marL="0" marR="0" indent="144145" algn="ctr" hangingPunct="0">
                        <a:lnSpc>
                          <a:spcPts val="1200"/>
                        </a:lnSpc>
                        <a:spcBef>
                          <a:spcPts val="0"/>
                        </a:spcBef>
                        <a:spcAft>
                          <a:spcPts val="0"/>
                        </a:spcAft>
                      </a:pPr>
                      <a:endParaRPr lang="en-US" sz="1800" b="1" kern="1200" dirty="0" smtClean="0">
                        <a:solidFill>
                          <a:schemeClr val="lt1"/>
                        </a:solidFill>
                        <a:effectLst/>
                        <a:latin typeface="+mn-lt"/>
                        <a:ea typeface="+mn-ea"/>
                        <a:cs typeface="+mn-cs"/>
                      </a:endParaRPr>
                    </a:p>
                    <a:p>
                      <a:pPr marL="0" marR="0" indent="144145" algn="ctr" hangingPunct="0">
                        <a:lnSpc>
                          <a:spcPts val="1200"/>
                        </a:lnSpc>
                        <a:spcBef>
                          <a:spcPts val="0"/>
                        </a:spcBef>
                        <a:spcAft>
                          <a:spcPts val="0"/>
                        </a:spcAft>
                      </a:pPr>
                      <a:r>
                        <a:rPr lang="en-US" sz="1800" b="1" kern="1200" dirty="0" smtClean="0">
                          <a:solidFill>
                            <a:schemeClr val="lt1"/>
                          </a:solidFill>
                          <a:effectLst/>
                          <a:latin typeface="+mn-lt"/>
                          <a:ea typeface="+mn-ea"/>
                          <a:cs typeface="+mn-cs"/>
                        </a:rPr>
                        <a:t>Problem</a:t>
                      </a:r>
                      <a:endParaRPr lang="en-US" sz="1800" b="1" kern="1200" dirty="0">
                        <a:solidFill>
                          <a:schemeClr val="lt1"/>
                        </a:solidFill>
                        <a:effectLst/>
                        <a:latin typeface="+mn-lt"/>
                        <a:ea typeface="+mn-ea"/>
                        <a:cs typeface="+mn-cs"/>
                      </a:endParaRPr>
                    </a:p>
                  </a:txBody>
                  <a:tcPr marL="68580" marR="68580" marT="0" marB="0"/>
                </a:tc>
                <a:tc gridSpan="3">
                  <a:txBody>
                    <a:bodyPr/>
                    <a:lstStyle/>
                    <a:p>
                      <a:pPr marL="0" marR="0" indent="0" algn="ctr" hangingPunct="0">
                        <a:lnSpc>
                          <a:spcPts val="1200"/>
                        </a:lnSpc>
                        <a:spcBef>
                          <a:spcPts val="0"/>
                        </a:spcBef>
                        <a:spcAft>
                          <a:spcPts val="0"/>
                        </a:spcAft>
                      </a:pPr>
                      <a:endParaRPr lang="en-US" sz="1800" b="1" kern="1200" dirty="0" smtClean="0">
                        <a:solidFill>
                          <a:schemeClr val="lt1"/>
                        </a:solidFill>
                        <a:effectLst/>
                        <a:latin typeface="+mn-lt"/>
                        <a:ea typeface="+mn-ea"/>
                        <a:cs typeface="+mn-cs"/>
                      </a:endParaRPr>
                    </a:p>
                    <a:p>
                      <a:pPr marL="0" marR="0" indent="0" algn="ctr" hangingPunct="0">
                        <a:lnSpc>
                          <a:spcPts val="1200"/>
                        </a:lnSpc>
                        <a:spcBef>
                          <a:spcPts val="0"/>
                        </a:spcBef>
                        <a:spcAft>
                          <a:spcPts val="0"/>
                        </a:spcAft>
                      </a:pPr>
                      <a:r>
                        <a:rPr lang="en-US" sz="1800" b="1" kern="1200" dirty="0" smtClean="0">
                          <a:solidFill>
                            <a:schemeClr val="lt1"/>
                          </a:solidFill>
                          <a:effectLst/>
                          <a:latin typeface="+mn-lt"/>
                          <a:ea typeface="+mn-ea"/>
                          <a:cs typeface="+mn-cs"/>
                        </a:rPr>
                        <a:t>Straight </a:t>
                      </a:r>
                      <a:r>
                        <a:rPr lang="en-US" sz="1800" b="1" kern="1200" dirty="0">
                          <a:solidFill>
                            <a:schemeClr val="lt1"/>
                          </a:solidFill>
                          <a:effectLst/>
                          <a:latin typeface="+mn-lt"/>
                          <a:ea typeface="+mn-ea"/>
                          <a:cs typeface="+mn-cs"/>
                        </a:rPr>
                        <a:t>Line </a:t>
                      </a:r>
                      <a:r>
                        <a:rPr lang="en-US" sz="1800" b="1" kern="1200" dirty="0" smtClean="0">
                          <a:solidFill>
                            <a:schemeClr val="lt1"/>
                          </a:solidFill>
                          <a:effectLst/>
                          <a:latin typeface="+mn-lt"/>
                          <a:ea typeface="+mn-ea"/>
                          <a:cs typeface="+mn-cs"/>
                        </a:rPr>
                        <a:t>RALB</a:t>
                      </a:r>
                    </a:p>
                    <a:p>
                      <a:pPr marL="0" marR="0" indent="0" algn="ctr" hangingPunct="0">
                        <a:lnSpc>
                          <a:spcPts val="1200"/>
                        </a:lnSpc>
                        <a:spcBef>
                          <a:spcPts val="0"/>
                        </a:spcBef>
                        <a:spcAft>
                          <a:spcPts val="0"/>
                        </a:spcAft>
                      </a:pPr>
                      <a:endParaRPr lang="en-US" sz="1800" b="1" kern="1200" dirty="0">
                        <a:solidFill>
                          <a:schemeClr val="lt1"/>
                        </a:solidFill>
                        <a:effectLst/>
                        <a:latin typeface="+mn-lt"/>
                        <a:ea typeface="+mn-ea"/>
                        <a:cs typeface="+mn-cs"/>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indent="0" algn="ctr" hangingPunct="0">
                        <a:lnSpc>
                          <a:spcPts val="1200"/>
                        </a:lnSpc>
                        <a:spcBef>
                          <a:spcPts val="0"/>
                        </a:spcBef>
                        <a:spcAft>
                          <a:spcPts val="0"/>
                        </a:spcAft>
                      </a:pPr>
                      <a:endParaRPr lang="en-US" sz="1800" dirty="0" smtClean="0">
                        <a:effectLst/>
                      </a:endParaRPr>
                    </a:p>
                    <a:p>
                      <a:pPr marL="0" marR="0" indent="0" algn="ctr" hangingPunct="0">
                        <a:lnSpc>
                          <a:spcPts val="1200"/>
                        </a:lnSpc>
                        <a:spcBef>
                          <a:spcPts val="0"/>
                        </a:spcBef>
                        <a:spcAft>
                          <a:spcPts val="0"/>
                        </a:spcAft>
                      </a:pPr>
                      <a:r>
                        <a:rPr lang="en-US" sz="1800" dirty="0" smtClean="0">
                          <a:effectLst/>
                        </a:rPr>
                        <a:t>U-shaped </a:t>
                      </a:r>
                      <a:r>
                        <a:rPr lang="en-US" sz="1800" dirty="0">
                          <a:effectLst/>
                        </a:rPr>
                        <a:t>RALB</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432527">
                <a:tc vMerge="1">
                  <a:txBody>
                    <a:bodyPr/>
                    <a:lstStyle/>
                    <a:p>
                      <a:endParaRPr lang="en-US"/>
                    </a:p>
                  </a:txBody>
                  <a:tcPr/>
                </a:tc>
                <a:tc>
                  <a:txBody>
                    <a:bodyPr/>
                    <a:lstStyle/>
                    <a:p>
                      <a:pPr marL="0" marR="0" indent="0" algn="ctr" hangingPunct="0">
                        <a:lnSpc>
                          <a:spcPts val="1200"/>
                        </a:lnSpc>
                        <a:spcBef>
                          <a:spcPts val="0"/>
                        </a:spcBef>
                        <a:spcAft>
                          <a:spcPts val="0"/>
                        </a:spcAft>
                      </a:pPr>
                      <a:endParaRPr lang="en-US" sz="1800" dirty="0" smtClean="0">
                        <a:effectLst/>
                      </a:endParaRPr>
                    </a:p>
                    <a:p>
                      <a:pPr marL="0" marR="0" indent="0" algn="ctr" hangingPunct="0">
                        <a:lnSpc>
                          <a:spcPts val="1200"/>
                        </a:lnSpc>
                        <a:spcBef>
                          <a:spcPts val="0"/>
                        </a:spcBef>
                        <a:spcAft>
                          <a:spcPts val="0"/>
                        </a:spcAft>
                      </a:pPr>
                      <a:r>
                        <a:rPr lang="en-US" sz="1800" dirty="0" smtClean="0">
                          <a:effectLst/>
                        </a:rPr>
                        <a:t>LE </a:t>
                      </a:r>
                      <a:r>
                        <a:rPr lang="en-US" sz="1800" dirty="0">
                          <a:effectLst/>
                        </a:rPr>
                        <a:t>(%)</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ts val="1200"/>
                        </a:lnSpc>
                        <a:spcBef>
                          <a:spcPts val="0"/>
                        </a:spcBef>
                        <a:spcAft>
                          <a:spcPts val="0"/>
                        </a:spcAft>
                      </a:pPr>
                      <a:endParaRPr lang="en-US" sz="1800" dirty="0" smtClean="0">
                        <a:effectLst/>
                      </a:endParaRPr>
                    </a:p>
                    <a:p>
                      <a:pPr marL="0" marR="0" indent="0" algn="ctr" hangingPunct="0">
                        <a:lnSpc>
                          <a:spcPts val="1200"/>
                        </a:lnSpc>
                        <a:spcBef>
                          <a:spcPts val="0"/>
                        </a:spcBef>
                        <a:spcAft>
                          <a:spcPts val="0"/>
                        </a:spcAft>
                      </a:pPr>
                      <a:r>
                        <a:rPr lang="en-US" sz="1800" dirty="0" smtClean="0">
                          <a:effectLst/>
                        </a:rPr>
                        <a:t>c</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ts val="1200"/>
                        </a:lnSpc>
                        <a:spcBef>
                          <a:spcPts val="0"/>
                        </a:spcBef>
                        <a:spcAft>
                          <a:spcPts val="0"/>
                        </a:spcAft>
                      </a:pPr>
                      <a:endParaRPr lang="en-US" sz="1800" dirty="0" smtClean="0">
                        <a:effectLst/>
                      </a:endParaRPr>
                    </a:p>
                    <a:p>
                      <a:pPr marL="0" marR="0" indent="0" algn="ctr" hangingPunct="0">
                        <a:lnSpc>
                          <a:spcPts val="1200"/>
                        </a:lnSpc>
                        <a:spcBef>
                          <a:spcPts val="0"/>
                        </a:spcBef>
                        <a:spcAft>
                          <a:spcPts val="0"/>
                        </a:spcAft>
                      </a:pPr>
                      <a:r>
                        <a:rPr lang="en-US" sz="1800" dirty="0" smtClean="0">
                          <a:effectLst/>
                        </a:rPr>
                        <a:t>SI</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ts val="1200"/>
                        </a:lnSpc>
                        <a:spcBef>
                          <a:spcPts val="0"/>
                        </a:spcBef>
                        <a:spcAft>
                          <a:spcPts val="0"/>
                        </a:spcAft>
                      </a:pPr>
                      <a:endParaRPr lang="en-US" sz="1800" dirty="0" smtClean="0">
                        <a:effectLst/>
                      </a:endParaRPr>
                    </a:p>
                    <a:p>
                      <a:pPr marL="0" marR="0" indent="0" algn="ctr" hangingPunct="0">
                        <a:lnSpc>
                          <a:spcPts val="1200"/>
                        </a:lnSpc>
                        <a:spcBef>
                          <a:spcPts val="0"/>
                        </a:spcBef>
                        <a:spcAft>
                          <a:spcPts val="0"/>
                        </a:spcAft>
                      </a:pPr>
                      <a:r>
                        <a:rPr lang="en-US" sz="1800" dirty="0" smtClean="0">
                          <a:effectLst/>
                        </a:rPr>
                        <a:t>LE</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ts val="1200"/>
                        </a:lnSpc>
                        <a:spcBef>
                          <a:spcPts val="0"/>
                        </a:spcBef>
                        <a:spcAft>
                          <a:spcPts val="0"/>
                        </a:spcAft>
                      </a:pPr>
                      <a:endParaRPr lang="en-US" sz="1800" dirty="0" smtClean="0">
                        <a:effectLst/>
                      </a:endParaRPr>
                    </a:p>
                    <a:p>
                      <a:pPr marL="0" marR="0" indent="0" algn="ctr" hangingPunct="0">
                        <a:lnSpc>
                          <a:spcPts val="1200"/>
                        </a:lnSpc>
                        <a:spcBef>
                          <a:spcPts val="0"/>
                        </a:spcBef>
                        <a:spcAft>
                          <a:spcPts val="0"/>
                        </a:spcAft>
                      </a:pPr>
                      <a:r>
                        <a:rPr lang="en-US" sz="1800" dirty="0" smtClean="0">
                          <a:effectLst/>
                        </a:rPr>
                        <a:t>c</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ts val="1200"/>
                        </a:lnSpc>
                        <a:spcBef>
                          <a:spcPts val="0"/>
                        </a:spcBef>
                        <a:spcAft>
                          <a:spcPts val="0"/>
                        </a:spcAft>
                      </a:pPr>
                      <a:endParaRPr lang="en-US" sz="1800" dirty="0" smtClean="0">
                        <a:effectLst/>
                      </a:endParaRPr>
                    </a:p>
                    <a:p>
                      <a:pPr marL="0" marR="0" indent="0" algn="ctr" hangingPunct="0">
                        <a:lnSpc>
                          <a:spcPts val="1200"/>
                        </a:lnSpc>
                        <a:spcBef>
                          <a:spcPts val="0"/>
                        </a:spcBef>
                        <a:spcAft>
                          <a:spcPts val="0"/>
                        </a:spcAft>
                      </a:pPr>
                      <a:r>
                        <a:rPr lang="en-US" sz="1800" dirty="0" smtClean="0">
                          <a:effectLst/>
                        </a:rPr>
                        <a:t>SI</a:t>
                      </a:r>
                      <a:endParaRPr lang="en-US" sz="1800" dirty="0">
                        <a:effectLst/>
                        <a:latin typeface="Times New Roman" panose="02020603050405020304" pitchFamily="18" charset="0"/>
                        <a:ea typeface="Times New Roman" panose="02020603050405020304" pitchFamily="18" charset="0"/>
                      </a:endParaRPr>
                    </a:p>
                  </a:txBody>
                  <a:tcPr marL="68580" marR="68580" marT="0" marB="0"/>
                </a:tc>
              </a:tr>
              <a:tr h="226829">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89-8</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82.3</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486</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35.6</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84</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475</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19.9</a:t>
                      </a:r>
                    </a:p>
                  </a:txBody>
                  <a:tcPr marL="68580" marR="68580" marT="0" marB="0"/>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89-12</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94.3</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317</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22.6</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96</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315</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16.4</a:t>
                      </a:r>
                    </a:p>
                  </a:txBody>
                  <a:tcPr marL="68580" marR="68580" marT="0" marB="0"/>
                </a:tc>
              </a:tr>
              <a:tr h="226829">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89-16</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90.8</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247</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41.1</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98.2</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224</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22.03</a:t>
                      </a:r>
                    </a:p>
                  </a:txBody>
                  <a:tcPr marL="68580" marR="68580" marT="0" marB="0"/>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89-21</a:t>
                      </a:r>
                    </a:p>
                  </a:txBody>
                  <a:tcPr marL="68580" marR="68580" marT="0" marB="0"/>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88.2</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174</a:t>
                      </a:r>
                    </a:p>
                  </a:txBody>
                  <a:tcPr marL="68580" marR="68580" marT="0" marB="0"/>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23.1</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88.6</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172</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25</a:t>
                      </a:r>
                    </a:p>
                  </a:txBody>
                  <a:tcPr marL="68580" marR="68580" marT="0" marB="0"/>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111-9</a:t>
                      </a:r>
                    </a:p>
                  </a:txBody>
                  <a:tcPr marL="68580" marR="68580" marT="0" marB="0"/>
                </a:tc>
                <a:tc>
                  <a:txBody>
                    <a:bodyPr/>
                    <a:lstStyle/>
                    <a:p>
                      <a:pPr marL="0" marR="0" indent="0" algn="ctr" hangingPunct="0">
                        <a:lnSpc>
                          <a:spcPts val="1200"/>
                        </a:lnSpc>
                        <a:spcBef>
                          <a:spcPts val="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97.8</a:t>
                      </a:r>
                      <a:endParaRPr lang="en-US"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523</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16.9</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96.8</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520</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23.6</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111-13</a:t>
                      </a:r>
                    </a:p>
                  </a:txBody>
                  <a:tcPr marL="68580" marR="68580" marT="0" marB="0"/>
                </a:tc>
                <a:tc>
                  <a:txBody>
                    <a:bodyPr/>
                    <a:lstStyle/>
                    <a:p>
                      <a:pPr marL="0" marR="0" indent="0" algn="ctr" hangingPunct="0">
                        <a:lnSpc>
                          <a:spcPts val="1200"/>
                        </a:lnSpc>
                        <a:spcBef>
                          <a:spcPts val="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95.6</a:t>
                      </a:r>
                      <a:endParaRPr lang="en-US"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321</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19.9</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94.4</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319</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23.5</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111-17</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93.2</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247</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19.7</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93.8</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242</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18.3</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111-22</a:t>
                      </a:r>
                    </a:p>
                  </a:txBody>
                  <a:tcPr marL="68580" marR="68580" marT="0" marB="0"/>
                </a:tc>
                <a:tc>
                  <a:txBody>
                    <a:bodyPr/>
                    <a:lstStyle/>
                    <a:p>
                      <a:pPr marL="0" marR="0" indent="0" algn="ctr" hangingPunct="0">
                        <a:lnSpc>
                          <a:spcPts val="1200"/>
                        </a:lnSpc>
                        <a:spcBef>
                          <a:spcPts val="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91.7</a:t>
                      </a:r>
                      <a:endParaRPr lang="en-US"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183</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18.0</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90.1</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181</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22.1</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148-10</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96.2</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641</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32.2</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96.7</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629</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26.3</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148-14</a:t>
                      </a:r>
                    </a:p>
                  </a:txBody>
                  <a:tcPr marL="68580" marR="68580" marT="0" marB="0"/>
                </a:tc>
                <a:tc>
                  <a:txBody>
                    <a:bodyPr/>
                    <a:lstStyle/>
                    <a:p>
                      <a:pPr marL="0" marR="0" indent="0" algn="ctr" hangingPunct="0">
                        <a:lnSpc>
                          <a:spcPts val="1200"/>
                        </a:lnSpc>
                        <a:spcBef>
                          <a:spcPts val="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96.4</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420</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18.2</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94.0</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418</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32.2</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148-21</a:t>
                      </a:r>
                    </a:p>
                  </a:txBody>
                  <a:tcPr marL="68580" marR="68580" marT="0" marB="0"/>
                </a:tc>
                <a:tc>
                  <a:txBody>
                    <a:bodyPr/>
                    <a:lstStyle/>
                    <a:p>
                      <a:pPr marL="0" marR="0" indent="0" algn="ctr" hangingPunct="0">
                        <a:lnSpc>
                          <a:spcPts val="1200"/>
                        </a:lnSpc>
                        <a:spcBef>
                          <a:spcPts val="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94.5</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273</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15.5</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92.7</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275</a:t>
                      </a: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22.5</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148-29</a:t>
                      </a:r>
                    </a:p>
                  </a:txBody>
                  <a:tcPr marL="68580" marR="68580" marT="0" marB="0"/>
                </a:tc>
                <a:tc>
                  <a:txBody>
                    <a:bodyPr/>
                    <a:lstStyle/>
                    <a:p>
                      <a:pPr marL="0" marR="0" indent="0" algn="ctr" hangingPunct="0">
                        <a:lnSpc>
                          <a:spcPts val="1200"/>
                        </a:lnSpc>
                        <a:spcBef>
                          <a:spcPts val="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92.8</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189</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18.0</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89.9</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187</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22.5</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rPr>
                        <a:t>297-19</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ts val="1200"/>
                        </a:lnSpc>
                        <a:spcBef>
                          <a:spcPts val="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97.1</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594</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20.7</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96.4</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589</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24.5</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297-29</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93.3</a:t>
                      </a: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399</a:t>
                      </a: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31.3</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93.4</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390</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34.2</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297-38</a:t>
                      </a:r>
                    </a:p>
                  </a:txBody>
                  <a:tcPr marL="68580" marR="68580" marT="0" marB="0"/>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91.2</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305</a:t>
                      </a: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31.0</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93.6</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291</a:t>
                      </a: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22.9</a:t>
                      </a:r>
                    </a:p>
                  </a:txBody>
                  <a:tcPr marL="68580" marR="68580" marT="0" marB="0" anchor="b"/>
                </a:tc>
              </a:tr>
              <a:tr h="226829">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297-50</a:t>
                      </a:r>
                    </a:p>
                  </a:txBody>
                  <a:tcPr marL="68580" marR="68580" marT="0" marB="0"/>
                </a:tc>
                <a:tc>
                  <a:txBody>
                    <a:bodyPr/>
                    <a:lstStyle/>
                    <a:p>
                      <a:pPr marL="0" marR="0" indent="0" algn="ctr" hangingPunct="0">
                        <a:lnSpc>
                          <a:spcPts val="1200"/>
                        </a:lnSpc>
                        <a:spcBef>
                          <a:spcPts val="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92.4</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indent="0" algn="ctr" hangingPunct="0">
                        <a:lnSpc>
                          <a:spcPts val="1200"/>
                        </a:lnSpc>
                        <a:spcBef>
                          <a:spcPts val="0"/>
                        </a:spcBef>
                        <a:spcAft>
                          <a:spcPts val="0"/>
                        </a:spcAft>
                      </a:pPr>
                      <a:r>
                        <a:rPr lang="en-US" sz="1800">
                          <a:effectLst/>
                          <a:latin typeface="Times New Roman" panose="02020603050405020304" pitchFamily="18" charset="0"/>
                          <a:ea typeface="Times New Roman" panose="02020603050405020304" pitchFamily="18" charset="0"/>
                        </a:rPr>
                        <a:t>225</a:t>
                      </a: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19.8</a:t>
                      </a: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90.9</a:t>
                      </a: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222</a:t>
                      </a:r>
                    </a:p>
                  </a:txBody>
                  <a:tcPr marL="68580" marR="68580" marT="0" marB="0" anchor="b"/>
                </a:tc>
                <a:tc>
                  <a:txBody>
                    <a:bodyPr/>
                    <a:lstStyle/>
                    <a:p>
                      <a:pPr marL="0" marR="0" indent="0" algn="ctr"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22.7</a:t>
                      </a:r>
                    </a:p>
                  </a:txBody>
                  <a:tcPr marL="68580" marR="68580" marT="0" marB="0" anchor="b"/>
                </a:tc>
              </a:tr>
            </a:tbl>
          </a:graphicData>
        </a:graphic>
      </p:graphicFrame>
    </p:spTree>
    <p:extLst>
      <p:ext uri="{BB962C8B-B14F-4D97-AF65-F5344CB8AC3E}">
        <p14:creationId xmlns:p14="http://schemas.microsoft.com/office/powerpoint/2010/main" xmlns="" val="29197324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Content Placeholder 2"/>
          <p:cNvSpPr>
            <a:spLocks noGrp="1"/>
          </p:cNvSpPr>
          <p:nvPr>
            <p:ph idx="1"/>
          </p:nvPr>
        </p:nvSpPr>
        <p:spPr>
          <a:xfrm>
            <a:off x="382588" y="1553362"/>
            <a:ext cx="7607300" cy="3868738"/>
          </a:xfrm>
        </p:spPr>
        <p:txBody>
          <a:bodyPr/>
          <a:lstStyle/>
          <a:p>
            <a:pPr>
              <a:spcBef>
                <a:spcPts val="1200"/>
              </a:spcBef>
            </a:pPr>
            <a:r>
              <a:rPr lang="en-US" dirty="0">
                <a:latin typeface="Times New Roman" panose="02020603050405020304" pitchFamily="18" charset="0"/>
                <a:cs typeface="Times New Roman" panose="02020603050405020304" pitchFamily="18" charset="0"/>
              </a:rPr>
              <a:t>U-shaped Robotic assembly line produces better line efficiency and lower cycle time for all the small </a:t>
            </a:r>
            <a:r>
              <a:rPr lang="en-US" dirty="0" smtClean="0">
                <a:latin typeface="Times New Roman" panose="02020603050405020304" pitchFamily="18" charset="0"/>
                <a:cs typeface="Times New Roman" panose="02020603050405020304" pitchFamily="18" charset="0"/>
              </a:rPr>
              <a:t>datasets. </a:t>
            </a:r>
            <a:endParaRPr lang="en-US" dirty="0">
              <a:latin typeface="Times New Roman" panose="02020603050405020304" pitchFamily="18" charset="0"/>
              <a:cs typeface="Times New Roman" panose="02020603050405020304" pitchFamily="18" charset="0"/>
            </a:endParaRPr>
          </a:p>
          <a:p>
            <a:pPr>
              <a:spcBef>
                <a:spcPts val="1200"/>
              </a:spcBef>
            </a:pPr>
            <a:r>
              <a:rPr lang="en-US" dirty="0" smtClean="0">
                <a:latin typeface="Times New Roman" panose="02020603050405020304" pitchFamily="18" charset="0"/>
                <a:cs typeface="Times New Roman" panose="02020603050405020304" pitchFamily="18" charset="0"/>
              </a:rPr>
              <a:t>Straight </a:t>
            </a:r>
            <a:r>
              <a:rPr lang="en-US" dirty="0">
                <a:latin typeface="Times New Roman" panose="02020603050405020304" pitchFamily="18" charset="0"/>
                <a:cs typeface="Times New Roman" panose="02020603050405020304" pitchFamily="18" charset="0"/>
              </a:rPr>
              <a:t>robotic assembly line reported better efficiency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large </a:t>
            </a:r>
            <a:r>
              <a:rPr lang="en-US" dirty="0" smtClean="0">
                <a:latin typeface="Times New Roman" panose="02020603050405020304" pitchFamily="18" charset="0"/>
                <a:cs typeface="Times New Roman" panose="02020603050405020304" pitchFamily="18" charset="0"/>
              </a:rPr>
              <a:t>datasets.</a:t>
            </a:r>
          </a:p>
          <a:p>
            <a:pPr>
              <a:spcBef>
                <a:spcPts val="1200"/>
              </a:spcBef>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could be due to the variation in station time is lower when assembled through straight line. </a:t>
            </a:r>
          </a:p>
          <a:p>
            <a:pPr>
              <a:spcBef>
                <a:spcPts val="1200"/>
              </a:spcBef>
            </a:pPr>
            <a:endParaRPr lang="en-US" dirty="0"/>
          </a:p>
        </p:txBody>
      </p:sp>
    </p:spTree>
    <p:extLst>
      <p:ext uri="{BB962C8B-B14F-4D97-AF65-F5344CB8AC3E}">
        <p14:creationId xmlns:p14="http://schemas.microsoft.com/office/powerpoint/2010/main" xmlns="" val="8757888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a:t>
            </a:r>
            <a:endParaRPr lang="en-US" b="1" dirty="0"/>
          </a:p>
        </p:txBody>
      </p:sp>
      <p:sp>
        <p:nvSpPr>
          <p:cNvPr id="3" name="Content Placeholder 2"/>
          <p:cNvSpPr>
            <a:spLocks noGrp="1"/>
          </p:cNvSpPr>
          <p:nvPr>
            <p:ph idx="1"/>
          </p:nvPr>
        </p:nvSpPr>
        <p:spPr>
          <a:xfrm>
            <a:off x="382588" y="1440072"/>
            <a:ext cx="7607300" cy="4038235"/>
          </a:xfrm>
        </p:spPr>
        <p:txBody>
          <a:bodyPr/>
          <a:lstStyle/>
          <a:p>
            <a:pPr hangingPunct="1">
              <a:spcBef>
                <a:spcPts val="1800"/>
              </a:spcBef>
              <a:buFont typeface="Arial" panose="020B0604020202020204" pitchFamily="34" charset="0"/>
              <a:buChar char="•"/>
            </a:pPr>
            <a:r>
              <a:rPr lang="en-US" sz="2200" dirty="0"/>
              <a:t>U-shaped robotic assembly line produces higher line efficiency compared to that of straight robotic assembly line for small size datasets.</a:t>
            </a:r>
          </a:p>
          <a:p>
            <a:pPr hangingPunct="1">
              <a:spcBef>
                <a:spcPts val="1800"/>
              </a:spcBef>
              <a:buFont typeface="Arial" panose="020B0604020202020204" pitchFamily="34" charset="0"/>
              <a:buChar char="•"/>
            </a:pPr>
            <a:r>
              <a:rPr lang="en-US" sz="2200" dirty="0"/>
              <a:t>For large size datasets straight robotic assembly line generates higher line efficiency. </a:t>
            </a:r>
          </a:p>
          <a:p>
            <a:pPr hangingPunct="1">
              <a:spcBef>
                <a:spcPts val="1800"/>
              </a:spcBef>
              <a:buFont typeface="Arial" panose="020B0604020202020204" pitchFamily="34" charset="0"/>
              <a:buChar char="•"/>
            </a:pPr>
            <a:r>
              <a:rPr lang="en-US" sz="2200" dirty="0"/>
              <a:t>When the cycle time is compared U-shaped robotic assembly line performs better than the straight robotic assembly line.</a:t>
            </a:r>
          </a:p>
          <a:p>
            <a:pPr hangingPunct="1">
              <a:spcBef>
                <a:spcPts val="1800"/>
              </a:spcBef>
              <a:buFont typeface="Arial" panose="020B0604020202020204" pitchFamily="34" charset="0"/>
              <a:buChar char="•"/>
            </a:pPr>
            <a:r>
              <a:rPr lang="en-US" sz="2200" dirty="0"/>
              <a:t>DE parameters are selected through a series of fine tuning and these parameters are used to find the solution reported here.</a:t>
            </a:r>
          </a:p>
          <a:p>
            <a:pPr>
              <a:spcBef>
                <a:spcPts val="1800"/>
              </a:spcBef>
            </a:pPr>
            <a:endParaRPr lang="en-US" sz="2200" dirty="0"/>
          </a:p>
        </p:txBody>
      </p:sp>
    </p:spTree>
    <p:extLst>
      <p:ext uri="{BB962C8B-B14F-4D97-AF65-F5344CB8AC3E}">
        <p14:creationId xmlns:p14="http://schemas.microsoft.com/office/powerpoint/2010/main" xmlns="" val="2949600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0" y="228600"/>
            <a:ext cx="3091543" cy="859971"/>
          </a:xfrm>
        </p:spPr>
        <p:txBody>
          <a:bodyPr/>
          <a:lstStyle/>
          <a:p>
            <a:r>
              <a:rPr lang="en-US" b="1" dirty="0" smtClean="0">
                <a:solidFill>
                  <a:schemeClr val="tx1"/>
                </a:solidFill>
                <a:cs typeface="Aparajita" pitchFamily="34" charset="0"/>
              </a:rPr>
              <a:t>Computational </a:t>
            </a:r>
            <a:br>
              <a:rPr lang="en-US" b="1" dirty="0" smtClean="0">
                <a:solidFill>
                  <a:schemeClr val="tx1"/>
                </a:solidFill>
                <a:cs typeface="Aparajita" pitchFamily="34" charset="0"/>
              </a:rPr>
            </a:br>
            <a:r>
              <a:rPr lang="en-US" b="1" dirty="0" smtClean="0">
                <a:solidFill>
                  <a:schemeClr val="tx1"/>
                </a:solidFill>
                <a:cs typeface="Aparajita" pitchFamily="34" charset="0"/>
              </a:rPr>
              <a:t>Time</a:t>
            </a:r>
            <a:endParaRPr lang="ms-MY" b="1" dirty="0">
              <a:solidFill>
                <a:schemeClr val="tx1"/>
              </a:solidFill>
              <a:cs typeface="Aparajita" pitchFamily="34" charset="0"/>
            </a:endParaRPr>
          </a:p>
        </p:txBody>
      </p:sp>
      <p:sp>
        <p:nvSpPr>
          <p:cNvPr id="819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8198" name="Rectangle 3"/>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819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en-MY"/>
          </a:p>
        </p:txBody>
      </p:sp>
      <p:sp>
        <p:nvSpPr>
          <p:cNvPr id="8200"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8201" name="Rectangle 8"/>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graphicFrame>
        <p:nvGraphicFramePr>
          <p:cNvPr id="11" name="Table 10"/>
          <p:cNvGraphicFramePr>
            <a:graphicFrameLocks noGrp="1"/>
          </p:cNvGraphicFramePr>
          <p:nvPr>
            <p:extLst/>
          </p:nvPr>
        </p:nvGraphicFramePr>
        <p:xfrm>
          <a:off x="3976914" y="457200"/>
          <a:ext cx="5167086" cy="5855313"/>
        </p:xfrm>
        <a:graphic>
          <a:graphicData uri="http://schemas.openxmlformats.org/drawingml/2006/table">
            <a:tbl>
              <a:tblPr firstRow="1" bandRow="1">
                <a:tableStyleId>{21E4AEA4-8DFA-4A89-87EB-49C32662AFE0}</a:tableStyleId>
              </a:tblPr>
              <a:tblGrid>
                <a:gridCol w="502701"/>
                <a:gridCol w="428530"/>
                <a:gridCol w="998974"/>
                <a:gridCol w="1312250"/>
                <a:gridCol w="743607"/>
                <a:gridCol w="1181024"/>
              </a:tblGrid>
              <a:tr h="260646">
                <a:tc>
                  <a:txBody>
                    <a:bodyPr/>
                    <a:lstStyle/>
                    <a:p>
                      <a:pPr>
                        <a:spcAft>
                          <a:spcPts val="0"/>
                        </a:spcAft>
                      </a:pPr>
                      <a:endParaRPr lang="en-MY" sz="2000" b="1" dirty="0">
                        <a:solidFill>
                          <a:schemeClr val="tx1"/>
                        </a:solidFill>
                        <a:effectLst/>
                        <a:latin typeface="Times New Roman"/>
                        <a:ea typeface="Times New Roman"/>
                      </a:endParaRPr>
                    </a:p>
                  </a:txBody>
                  <a:tcPr marL="46183" marR="46183" marT="0" marB="0" anchor="b">
                    <a:solidFill>
                      <a:schemeClr val="accent1">
                        <a:lumMod val="75000"/>
                      </a:schemeClr>
                    </a:solidFill>
                  </a:tcPr>
                </a:tc>
                <a:tc>
                  <a:txBody>
                    <a:bodyPr/>
                    <a:lstStyle/>
                    <a:p>
                      <a:pPr algn="ctr">
                        <a:spcAft>
                          <a:spcPts val="0"/>
                        </a:spcAft>
                      </a:pPr>
                      <a:endParaRPr lang="en-MY" sz="2000" b="1" dirty="0">
                        <a:solidFill>
                          <a:schemeClr val="bg1"/>
                        </a:solidFill>
                        <a:effectLst/>
                        <a:latin typeface="Times New Roman"/>
                        <a:ea typeface="Times New Roman"/>
                      </a:endParaRPr>
                    </a:p>
                  </a:txBody>
                  <a:tcPr marL="46183" marR="46183" marT="0" marB="0" anchor="b">
                    <a:solidFill>
                      <a:schemeClr val="accent1">
                        <a:lumMod val="75000"/>
                      </a:schemeClr>
                    </a:solidFill>
                  </a:tcPr>
                </a:tc>
                <a:tc gridSpan="4">
                  <a:txBody>
                    <a:bodyPr/>
                    <a:lstStyle/>
                    <a:p>
                      <a:pPr algn="ctr">
                        <a:spcAft>
                          <a:spcPts val="0"/>
                        </a:spcAft>
                      </a:pPr>
                      <a:r>
                        <a:rPr lang="en-MY" sz="2000" b="1" dirty="0" smtClean="0">
                          <a:solidFill>
                            <a:schemeClr val="bg1"/>
                          </a:solidFill>
                          <a:effectLst/>
                          <a:latin typeface="Times New Roman"/>
                          <a:ea typeface="Times New Roman"/>
                        </a:rPr>
                        <a:t>CPU</a:t>
                      </a:r>
                      <a:r>
                        <a:rPr lang="en-MY" sz="2000" b="1" baseline="0" dirty="0" smtClean="0">
                          <a:solidFill>
                            <a:schemeClr val="bg1"/>
                          </a:solidFill>
                          <a:effectLst/>
                          <a:latin typeface="Times New Roman"/>
                          <a:ea typeface="Times New Roman"/>
                        </a:rPr>
                        <a:t> TIME (sec)</a:t>
                      </a:r>
                      <a:endParaRPr lang="en-MY" sz="2000" b="1" dirty="0">
                        <a:solidFill>
                          <a:schemeClr val="bg1"/>
                        </a:solidFill>
                        <a:effectLst/>
                        <a:latin typeface="Times New Roman"/>
                        <a:ea typeface="Times New Roman"/>
                      </a:endParaRPr>
                    </a:p>
                  </a:txBody>
                  <a:tcPr marL="46183" marR="46183" marT="0" marB="0" anchor="b">
                    <a:solidFill>
                      <a:schemeClr val="accent1">
                        <a:lumMod val="75000"/>
                      </a:schemeClr>
                    </a:solidFill>
                  </a:tcPr>
                </a:tc>
                <a:tc hMerge="1">
                  <a:txBody>
                    <a:bodyPr/>
                    <a:lstStyle/>
                    <a:p>
                      <a:pPr algn="ctr">
                        <a:spcAft>
                          <a:spcPts val="0"/>
                        </a:spcAft>
                      </a:pPr>
                      <a:endParaRPr lang="en-MY" sz="1000" b="1" dirty="0">
                        <a:solidFill>
                          <a:schemeClr val="tx1"/>
                        </a:solidFill>
                        <a:effectLst/>
                      </a:endParaRPr>
                    </a:p>
                  </a:txBody>
                  <a:tcPr marL="46183" marR="46183" marT="0" marB="0"/>
                </a:tc>
                <a:tc hMerge="1">
                  <a:txBody>
                    <a:bodyPr/>
                    <a:lstStyle/>
                    <a:p>
                      <a:pPr algn="ctr">
                        <a:spcAft>
                          <a:spcPts val="0"/>
                        </a:spcAft>
                      </a:pPr>
                      <a:endParaRPr lang="en-MY" sz="1000" b="1" dirty="0">
                        <a:solidFill>
                          <a:schemeClr val="tx1"/>
                        </a:solidFill>
                        <a:effectLst/>
                        <a:latin typeface="Times New Roman"/>
                        <a:ea typeface="Times New Roman"/>
                      </a:endParaRPr>
                    </a:p>
                  </a:txBody>
                  <a:tcPr marL="46183" marR="46183" marT="0" marB="0" anchor="b"/>
                </a:tc>
                <a:tc hMerge="1">
                  <a:txBody>
                    <a:bodyPr/>
                    <a:lstStyle/>
                    <a:p>
                      <a:pPr algn="ctr">
                        <a:spcAft>
                          <a:spcPts val="0"/>
                        </a:spcAft>
                      </a:pPr>
                      <a:endParaRPr lang="en-MY" sz="1000" b="1" dirty="0">
                        <a:solidFill>
                          <a:schemeClr val="tx1"/>
                        </a:solidFill>
                        <a:effectLst/>
                        <a:latin typeface="Times New Roman"/>
                        <a:ea typeface="Times New Roman"/>
                      </a:endParaRPr>
                    </a:p>
                  </a:txBody>
                  <a:tcPr marL="46183" marR="46183" marT="0" marB="0" anchor="b"/>
                </a:tc>
              </a:tr>
              <a:tr h="473503">
                <a:tc>
                  <a:txBody>
                    <a:bodyPr/>
                    <a:lstStyle/>
                    <a:p>
                      <a:pPr>
                        <a:spcAft>
                          <a:spcPts val="0"/>
                        </a:spcAft>
                      </a:pPr>
                      <a:r>
                        <a:rPr lang="en-MY" sz="1000" b="1" dirty="0" smtClean="0">
                          <a:solidFill>
                            <a:schemeClr val="bg1"/>
                          </a:solidFill>
                          <a:effectLst/>
                          <a:latin typeface="+mn-lt"/>
                        </a:rPr>
                        <a:t>N</a:t>
                      </a:r>
                      <a:r>
                        <a:rPr lang="en-MY" sz="1000" b="1" baseline="-25000" dirty="0" smtClean="0">
                          <a:solidFill>
                            <a:schemeClr val="bg1"/>
                          </a:solidFill>
                          <a:effectLst/>
                          <a:latin typeface="+mn-lt"/>
                        </a:rPr>
                        <a:t>a</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c>
                  <a:txBody>
                    <a:bodyPr/>
                    <a:lstStyle/>
                    <a:p>
                      <a:pPr algn="ctr">
                        <a:spcAft>
                          <a:spcPts val="0"/>
                        </a:spcAft>
                      </a:pPr>
                      <a:r>
                        <a:rPr lang="en-MY" sz="1000" b="1" dirty="0">
                          <a:solidFill>
                            <a:schemeClr val="bg1"/>
                          </a:solidFill>
                          <a:effectLst/>
                          <a:latin typeface="+mn-lt"/>
                        </a:rPr>
                        <a:t> </a:t>
                      </a:r>
                    </a:p>
                    <a:p>
                      <a:pPr algn="ctr">
                        <a:spcAft>
                          <a:spcPts val="0"/>
                        </a:spcAft>
                      </a:pPr>
                      <a:r>
                        <a:rPr lang="en-MY" sz="1000" b="1" dirty="0">
                          <a:solidFill>
                            <a:schemeClr val="bg1"/>
                          </a:solidFill>
                          <a:effectLst/>
                          <a:latin typeface="+mn-lt"/>
                        </a:rPr>
                        <a:t>N</a:t>
                      </a:r>
                      <a:r>
                        <a:rPr lang="en-MY" sz="1000" b="1" baseline="-25000" dirty="0">
                          <a:solidFill>
                            <a:schemeClr val="bg1"/>
                          </a:solidFill>
                          <a:effectLst/>
                          <a:latin typeface="+mn-lt"/>
                        </a:rPr>
                        <a:t>st</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c>
                  <a:txBody>
                    <a:bodyPr/>
                    <a:lstStyle/>
                    <a:p>
                      <a:pPr algn="ctr">
                        <a:spcAft>
                          <a:spcPts val="0"/>
                        </a:spcAft>
                      </a:pPr>
                      <a:r>
                        <a:rPr lang="en-MY" sz="1000" b="1" dirty="0">
                          <a:solidFill>
                            <a:schemeClr val="bg1"/>
                          </a:solidFill>
                          <a:effectLst/>
                          <a:latin typeface="+mn-lt"/>
                        </a:rPr>
                        <a:t>G</a:t>
                      </a:r>
                      <a:r>
                        <a:rPr lang="en-MY" sz="1000" b="1" dirty="0" smtClean="0">
                          <a:solidFill>
                            <a:schemeClr val="bg1"/>
                          </a:solidFill>
                          <a:effectLst/>
                          <a:latin typeface="+mn-lt"/>
                        </a:rPr>
                        <a:t>A</a:t>
                      </a:r>
                      <a:r>
                        <a:rPr lang="en-MY" sz="1000" b="1" dirty="0">
                          <a:solidFill>
                            <a:schemeClr val="bg1"/>
                          </a:solidFill>
                          <a:effectLst/>
                          <a:latin typeface="+mn-lt"/>
                        </a:rPr>
                        <a:t>+</a:t>
                      </a:r>
                    </a:p>
                    <a:p>
                      <a:pPr algn="ctr">
                        <a:spcAft>
                          <a:spcPts val="0"/>
                        </a:spcAft>
                      </a:pPr>
                      <a:r>
                        <a:rPr lang="en-MY" sz="1000" b="1" dirty="0" smtClean="0">
                          <a:solidFill>
                            <a:schemeClr val="bg1"/>
                          </a:solidFill>
                          <a:effectLst/>
                          <a:latin typeface="+mn-lt"/>
                        </a:rPr>
                        <a:t>Recursive</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c>
                  <a:txBody>
                    <a:bodyPr/>
                    <a:lstStyle/>
                    <a:p>
                      <a:pPr algn="ctr">
                        <a:spcAft>
                          <a:spcPts val="0"/>
                        </a:spcAft>
                      </a:pPr>
                      <a:endParaRPr lang="en-MY" sz="1000" b="1" dirty="0" smtClean="0">
                        <a:solidFill>
                          <a:schemeClr val="bg1"/>
                        </a:solidFill>
                        <a:effectLst/>
                        <a:latin typeface="+mn-lt"/>
                      </a:endParaRPr>
                    </a:p>
                    <a:p>
                      <a:pPr algn="ctr">
                        <a:spcAft>
                          <a:spcPts val="0"/>
                        </a:spcAft>
                      </a:pPr>
                      <a:r>
                        <a:rPr lang="en-MY" sz="1000" b="1" dirty="0" smtClean="0">
                          <a:solidFill>
                            <a:schemeClr val="bg1"/>
                          </a:solidFill>
                          <a:effectLst/>
                          <a:latin typeface="+mn-lt"/>
                        </a:rPr>
                        <a:t>GA</a:t>
                      </a:r>
                      <a:r>
                        <a:rPr lang="en-MY" sz="1000" b="1" dirty="0">
                          <a:solidFill>
                            <a:schemeClr val="bg1"/>
                          </a:solidFill>
                          <a:effectLst/>
                          <a:latin typeface="+mn-lt"/>
                        </a:rPr>
                        <a:t>+</a:t>
                      </a:r>
                    </a:p>
                    <a:p>
                      <a:pPr algn="ctr">
                        <a:spcAft>
                          <a:spcPts val="0"/>
                        </a:spcAft>
                      </a:pPr>
                      <a:r>
                        <a:rPr lang="en-MY" sz="1000" b="1" dirty="0">
                          <a:solidFill>
                            <a:schemeClr val="bg1"/>
                          </a:solidFill>
                          <a:effectLst/>
                          <a:latin typeface="+mn-lt"/>
                        </a:rPr>
                        <a:t>Consecutive </a:t>
                      </a:r>
                    </a:p>
                  </a:txBody>
                  <a:tcPr marL="46183" marR="46183" marT="0" marB="0">
                    <a:solidFill>
                      <a:schemeClr val="accent1">
                        <a:lumMod val="75000"/>
                      </a:schemeClr>
                    </a:solidFill>
                  </a:tcPr>
                </a:tc>
                <a:tc>
                  <a:txBody>
                    <a:bodyPr/>
                    <a:lstStyle/>
                    <a:p>
                      <a:pPr algn="ctr">
                        <a:spcAft>
                          <a:spcPts val="0"/>
                        </a:spcAft>
                      </a:pPr>
                      <a:endParaRPr lang="en-MY" sz="1000" b="1" dirty="0" smtClean="0">
                        <a:solidFill>
                          <a:schemeClr val="bg1"/>
                        </a:solidFill>
                        <a:effectLst/>
                        <a:latin typeface="+mn-lt"/>
                      </a:endParaRPr>
                    </a:p>
                    <a:p>
                      <a:pPr algn="ctr">
                        <a:spcAft>
                          <a:spcPts val="0"/>
                        </a:spcAft>
                      </a:pPr>
                      <a:r>
                        <a:rPr lang="en-MY" sz="1000" b="1" dirty="0" smtClean="0">
                          <a:solidFill>
                            <a:schemeClr val="bg1"/>
                          </a:solidFill>
                          <a:effectLst/>
                          <a:latin typeface="+mn-lt"/>
                        </a:rPr>
                        <a:t>Hybrid GA </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c>
                  <a:txBody>
                    <a:bodyPr/>
                    <a:lstStyle/>
                    <a:p>
                      <a:pPr algn="ctr">
                        <a:spcAft>
                          <a:spcPts val="0"/>
                        </a:spcAft>
                      </a:pPr>
                      <a:r>
                        <a:rPr lang="en-MY" sz="1000" b="1" dirty="0">
                          <a:solidFill>
                            <a:schemeClr val="bg1"/>
                          </a:solidFill>
                          <a:effectLst/>
                          <a:latin typeface="+mn-lt"/>
                        </a:rPr>
                        <a:t>Proposed Method</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r>
              <a:tr h="315669">
                <a:tc rowSpan="4">
                  <a:txBody>
                    <a:bodyPr/>
                    <a:lstStyle/>
                    <a:p>
                      <a:endParaRPr lang="en-US" sz="1000" dirty="0" smtClean="0">
                        <a:solidFill>
                          <a:schemeClr val="tx1"/>
                        </a:solidFill>
                        <a:latin typeface="+mn-lt"/>
                      </a:endParaRPr>
                    </a:p>
                    <a:p>
                      <a:endParaRPr lang="en-US" sz="1000" dirty="0" smtClean="0">
                        <a:solidFill>
                          <a:schemeClr val="tx1"/>
                        </a:solidFill>
                        <a:latin typeface="+mn-lt"/>
                      </a:endParaRPr>
                    </a:p>
                    <a:p>
                      <a:endParaRPr lang="en-US" sz="1000" dirty="0" smtClean="0">
                        <a:solidFill>
                          <a:schemeClr val="tx1"/>
                        </a:solidFill>
                        <a:latin typeface="+mn-lt"/>
                      </a:endParaRPr>
                    </a:p>
                    <a:p>
                      <a:endParaRPr lang="en-US" sz="1000" dirty="0" smtClean="0">
                        <a:solidFill>
                          <a:schemeClr val="tx1"/>
                        </a:solidFill>
                        <a:latin typeface="+mn-lt"/>
                      </a:endParaRPr>
                    </a:p>
                    <a:p>
                      <a:r>
                        <a:rPr lang="en-US" sz="1000" dirty="0" smtClean="0">
                          <a:solidFill>
                            <a:schemeClr val="tx1"/>
                          </a:solidFill>
                          <a:latin typeface="+mn-lt"/>
                        </a:rPr>
                        <a:t>25</a:t>
                      </a:r>
                      <a:endParaRPr lang="en-MY" sz="1000" dirty="0">
                        <a:solidFill>
                          <a:schemeClr val="tx1"/>
                        </a:solidFill>
                        <a:latin typeface="+mn-lt"/>
                      </a:endParaRPr>
                    </a:p>
                  </a:txBody>
                  <a:tcPr marL="46183" marR="46183" marT="0" marB="0">
                    <a:solidFill>
                      <a:schemeClr val="accent1">
                        <a:lumMod val="75000"/>
                      </a:schemeClr>
                    </a:solidFill>
                  </a:tcPr>
                </a:tc>
                <a:tc>
                  <a:txBody>
                    <a:bodyPr/>
                    <a:lstStyle/>
                    <a:p>
                      <a:pPr algn="ctr">
                        <a:spcAft>
                          <a:spcPts val="0"/>
                        </a:spcAft>
                      </a:pPr>
                      <a:endParaRPr lang="en-US" sz="1000" dirty="0" smtClean="0">
                        <a:solidFill>
                          <a:schemeClr val="tx1"/>
                        </a:solidFill>
                        <a:effectLst/>
                        <a:latin typeface="+mn-lt"/>
                        <a:ea typeface="Times New Roman"/>
                      </a:endParaRPr>
                    </a:p>
                    <a:p>
                      <a:pPr algn="ctr">
                        <a:spcAft>
                          <a:spcPts val="0"/>
                        </a:spcAft>
                      </a:pPr>
                      <a:r>
                        <a:rPr lang="en-US" sz="1000" dirty="0" smtClean="0">
                          <a:solidFill>
                            <a:schemeClr val="tx1"/>
                          </a:solidFill>
                          <a:effectLst/>
                          <a:latin typeface="+mn-lt"/>
                          <a:ea typeface="Times New Roman"/>
                        </a:rPr>
                        <a:t>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5</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3.5</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dirty="0">
                          <a:solidFill>
                            <a:schemeClr val="tx1"/>
                          </a:solidFill>
                          <a:effectLst/>
                          <a:latin typeface="+mn-lt"/>
                        </a:rPr>
                        <a:t> </a:t>
                      </a:r>
                    </a:p>
                    <a:p>
                      <a:pPr algn="ctr">
                        <a:spcAft>
                          <a:spcPts val="0"/>
                        </a:spcAft>
                      </a:pPr>
                      <a:r>
                        <a:rPr lang="en-MY" sz="1000" dirty="0">
                          <a:solidFill>
                            <a:schemeClr val="tx1"/>
                          </a:solidFill>
                          <a:effectLst/>
                          <a:latin typeface="+mn-lt"/>
                        </a:rPr>
                        <a:t>4</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5</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3.9</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spcAft>
                          <a:spcPts val="0"/>
                        </a:spcAft>
                      </a:pPr>
                      <a:r>
                        <a:rPr lang="en-MY" sz="1000" dirty="0">
                          <a:solidFill>
                            <a:schemeClr val="tx1"/>
                          </a:solidFill>
                          <a:effectLst/>
                          <a:latin typeface="+mn-lt"/>
                        </a:rPr>
                        <a:t> </a:t>
                      </a:r>
                    </a:p>
                    <a:p>
                      <a:pPr algn="ctr">
                        <a:spcAft>
                          <a:spcPts val="0"/>
                        </a:spcAft>
                      </a:pPr>
                      <a:r>
                        <a:rPr lang="en-MY" sz="1000" dirty="0">
                          <a:solidFill>
                            <a:schemeClr val="tx1"/>
                          </a:solidFill>
                          <a:effectLst/>
                          <a:latin typeface="+mn-lt"/>
                        </a:rPr>
                        <a:t>6</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6</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4.2</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dirty="0">
                          <a:solidFill>
                            <a:schemeClr val="tx1"/>
                          </a:solidFill>
                          <a:effectLst/>
                          <a:latin typeface="+mn-lt"/>
                        </a:rPr>
                        <a:t> </a:t>
                      </a:r>
                    </a:p>
                    <a:p>
                      <a:pPr algn="ctr">
                        <a:spcAft>
                          <a:spcPts val="0"/>
                        </a:spcAft>
                      </a:pPr>
                      <a:r>
                        <a:rPr lang="en-MY" sz="1000" dirty="0">
                          <a:solidFill>
                            <a:schemeClr val="tx1"/>
                          </a:solidFill>
                          <a:effectLst/>
                          <a:latin typeface="+mn-lt"/>
                        </a:rPr>
                        <a:t>9</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5</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4.8</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rowSpan="4">
                  <a:txBody>
                    <a:bodyPr/>
                    <a:lstStyle/>
                    <a:p>
                      <a:endParaRPr lang="en-US" sz="1000" dirty="0" smtClean="0">
                        <a:solidFill>
                          <a:schemeClr val="tx1"/>
                        </a:solidFill>
                        <a:latin typeface="+mn-lt"/>
                      </a:endParaRPr>
                    </a:p>
                    <a:p>
                      <a:endParaRPr lang="en-US" sz="1000" dirty="0" smtClean="0">
                        <a:solidFill>
                          <a:schemeClr val="tx1"/>
                        </a:solidFill>
                        <a:latin typeface="+mn-lt"/>
                      </a:endParaRPr>
                    </a:p>
                    <a:p>
                      <a:endParaRPr lang="en-US" sz="1000" dirty="0" smtClean="0">
                        <a:solidFill>
                          <a:schemeClr val="tx1"/>
                        </a:solidFill>
                        <a:latin typeface="+mn-lt"/>
                      </a:endParaRPr>
                    </a:p>
                    <a:p>
                      <a:endParaRPr lang="en-US" sz="1000" dirty="0" smtClean="0">
                        <a:solidFill>
                          <a:schemeClr val="tx1"/>
                        </a:solidFill>
                        <a:latin typeface="+mn-lt"/>
                      </a:endParaRPr>
                    </a:p>
                    <a:p>
                      <a:r>
                        <a:rPr lang="en-US" sz="1000" dirty="0" smtClean="0">
                          <a:solidFill>
                            <a:schemeClr val="tx1"/>
                          </a:solidFill>
                          <a:latin typeface="+mn-lt"/>
                        </a:rPr>
                        <a:t>35</a:t>
                      </a:r>
                      <a:endParaRPr lang="en-MY" sz="1000" dirty="0">
                        <a:solidFill>
                          <a:schemeClr val="tx1"/>
                        </a:solidFill>
                        <a:latin typeface="+mn-lt"/>
                      </a:endParaRPr>
                    </a:p>
                  </a:txBody>
                  <a:tcPr marL="46183" marR="46183" marT="0" marB="0">
                    <a:solidFill>
                      <a:schemeClr val="accent1">
                        <a:lumMod val="75000"/>
                      </a:schemeClr>
                    </a:solidFill>
                  </a:tcPr>
                </a:tc>
                <a:tc>
                  <a:txBody>
                    <a:bodyPr/>
                    <a:lstStyle/>
                    <a:p>
                      <a:pPr algn="ctr">
                        <a:spcAft>
                          <a:spcPts val="0"/>
                        </a:spcAft>
                      </a:pPr>
                      <a:r>
                        <a:rPr lang="en-MY" sz="1000">
                          <a:solidFill>
                            <a:schemeClr val="tx1"/>
                          </a:solidFill>
                          <a:effectLst/>
                          <a:latin typeface="+mn-lt"/>
                        </a:rPr>
                        <a:t> </a:t>
                      </a:r>
                    </a:p>
                    <a:p>
                      <a:pPr algn="ctr">
                        <a:spcAft>
                          <a:spcPts val="0"/>
                        </a:spcAft>
                      </a:pPr>
                      <a:r>
                        <a:rPr lang="en-MY" sz="1000">
                          <a:solidFill>
                            <a:schemeClr val="tx1"/>
                          </a:solidFill>
                          <a:effectLst/>
                          <a:latin typeface="+mn-lt"/>
                        </a:rPr>
                        <a:t>4</a:t>
                      </a:r>
                      <a:endParaRPr lang="en-MY" sz="100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8</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7.7</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a:solidFill>
                            <a:schemeClr val="tx1"/>
                          </a:solidFill>
                          <a:effectLst/>
                          <a:latin typeface="+mn-lt"/>
                        </a:rPr>
                        <a:t> </a:t>
                      </a:r>
                    </a:p>
                    <a:p>
                      <a:pPr algn="ctr">
                        <a:spcAft>
                          <a:spcPts val="0"/>
                        </a:spcAft>
                      </a:pPr>
                      <a:r>
                        <a:rPr lang="en-MY" sz="1000">
                          <a:solidFill>
                            <a:schemeClr val="tx1"/>
                          </a:solidFill>
                          <a:effectLst/>
                          <a:latin typeface="+mn-lt"/>
                        </a:rPr>
                        <a:t>5</a:t>
                      </a:r>
                      <a:endParaRPr lang="en-MY" sz="100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11</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16</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7.9</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a:solidFill>
                            <a:schemeClr val="tx1"/>
                          </a:solidFill>
                          <a:effectLst/>
                          <a:latin typeface="+mn-lt"/>
                        </a:rPr>
                        <a:t> </a:t>
                      </a:r>
                    </a:p>
                    <a:p>
                      <a:pPr algn="ctr">
                        <a:spcAft>
                          <a:spcPts val="0"/>
                        </a:spcAft>
                      </a:pPr>
                      <a:r>
                        <a:rPr lang="en-MY" sz="1000">
                          <a:solidFill>
                            <a:schemeClr val="tx1"/>
                          </a:solidFill>
                          <a:effectLst/>
                          <a:latin typeface="+mn-lt"/>
                        </a:rPr>
                        <a:t>7</a:t>
                      </a:r>
                      <a:endParaRPr lang="en-MY" sz="100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14</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7.9</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a:solidFill>
                            <a:schemeClr val="tx1"/>
                          </a:solidFill>
                          <a:effectLst/>
                          <a:latin typeface="+mn-lt"/>
                        </a:rPr>
                        <a:t> </a:t>
                      </a:r>
                    </a:p>
                    <a:p>
                      <a:pPr algn="ctr">
                        <a:spcAft>
                          <a:spcPts val="0"/>
                        </a:spcAft>
                      </a:pPr>
                      <a:r>
                        <a:rPr lang="en-MY" sz="1000">
                          <a:solidFill>
                            <a:schemeClr val="tx1"/>
                          </a:solidFill>
                          <a:effectLst/>
                          <a:latin typeface="+mn-lt"/>
                        </a:rPr>
                        <a:t>12</a:t>
                      </a:r>
                      <a:endParaRPr lang="en-MY" sz="100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17</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30</a:t>
                      </a: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8.3</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rowSpan="4">
                  <a:txBody>
                    <a:bodyPr/>
                    <a:lstStyle/>
                    <a:p>
                      <a:endParaRPr lang="en-US" sz="1000" dirty="0" smtClean="0">
                        <a:solidFill>
                          <a:schemeClr val="tx1"/>
                        </a:solidFill>
                        <a:latin typeface="+mn-lt"/>
                      </a:endParaRPr>
                    </a:p>
                    <a:p>
                      <a:endParaRPr lang="en-US" sz="1000" dirty="0" smtClean="0">
                        <a:solidFill>
                          <a:schemeClr val="tx1"/>
                        </a:solidFill>
                        <a:latin typeface="+mn-lt"/>
                      </a:endParaRPr>
                    </a:p>
                    <a:p>
                      <a:endParaRPr lang="en-US" sz="1000" dirty="0" smtClean="0">
                        <a:solidFill>
                          <a:schemeClr val="tx1"/>
                        </a:solidFill>
                        <a:latin typeface="+mn-lt"/>
                      </a:endParaRPr>
                    </a:p>
                    <a:p>
                      <a:r>
                        <a:rPr lang="en-US" sz="1000" dirty="0" smtClean="0">
                          <a:solidFill>
                            <a:schemeClr val="tx1"/>
                          </a:solidFill>
                          <a:latin typeface="+mn-lt"/>
                        </a:rPr>
                        <a:t>53</a:t>
                      </a:r>
                      <a:endParaRPr lang="en-MY" sz="1000" dirty="0">
                        <a:solidFill>
                          <a:schemeClr val="tx1"/>
                        </a:solidFill>
                        <a:latin typeface="+mn-lt"/>
                      </a:endParaRPr>
                    </a:p>
                  </a:txBody>
                  <a:tcPr marL="46183" marR="46183" marT="0" marB="0">
                    <a:solidFill>
                      <a:schemeClr val="accent1">
                        <a:lumMod val="75000"/>
                      </a:schemeClr>
                    </a:solidFill>
                  </a:tcPr>
                </a:tc>
                <a:tc>
                  <a:txBody>
                    <a:bodyPr/>
                    <a:lstStyle/>
                    <a:p>
                      <a:pPr algn="ctr">
                        <a:spcAft>
                          <a:spcPts val="0"/>
                        </a:spcAft>
                      </a:pPr>
                      <a:r>
                        <a:rPr lang="en-MY" sz="1000">
                          <a:solidFill>
                            <a:schemeClr val="tx1"/>
                          </a:solidFill>
                          <a:effectLst/>
                          <a:latin typeface="+mn-lt"/>
                        </a:rPr>
                        <a:t> </a:t>
                      </a:r>
                    </a:p>
                    <a:p>
                      <a:pPr algn="ctr">
                        <a:spcAft>
                          <a:spcPts val="0"/>
                        </a:spcAft>
                      </a:pPr>
                      <a:r>
                        <a:rPr lang="en-MY" sz="1000">
                          <a:solidFill>
                            <a:schemeClr val="tx1"/>
                          </a:solidFill>
                          <a:effectLst/>
                          <a:latin typeface="+mn-lt"/>
                        </a:rPr>
                        <a:t>5</a:t>
                      </a:r>
                      <a:endParaRPr lang="en-MY" sz="100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15</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 17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22</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a:solidFill>
                            <a:schemeClr val="tx1"/>
                          </a:solidFill>
                          <a:effectLst/>
                          <a:latin typeface="+mn-lt"/>
                        </a:rPr>
                        <a:t> </a:t>
                      </a:r>
                    </a:p>
                    <a:p>
                      <a:pPr algn="ctr">
                        <a:spcAft>
                          <a:spcPts val="0"/>
                        </a:spcAft>
                      </a:pPr>
                      <a:r>
                        <a:rPr lang="en-MY" sz="1000">
                          <a:solidFill>
                            <a:schemeClr val="tx1"/>
                          </a:solidFill>
                          <a:effectLst/>
                          <a:latin typeface="+mn-lt"/>
                        </a:rPr>
                        <a:t>7</a:t>
                      </a:r>
                      <a:endParaRPr lang="en-MY" sz="100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17</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21</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22.4</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a:solidFill>
                            <a:schemeClr val="tx1"/>
                          </a:solidFill>
                          <a:effectLst/>
                          <a:latin typeface="+mn-lt"/>
                        </a:rPr>
                        <a:t> </a:t>
                      </a:r>
                    </a:p>
                    <a:p>
                      <a:pPr algn="ctr">
                        <a:spcAft>
                          <a:spcPts val="0"/>
                        </a:spcAft>
                      </a:pPr>
                      <a:r>
                        <a:rPr lang="en-MY" sz="1000">
                          <a:solidFill>
                            <a:schemeClr val="tx1"/>
                          </a:solidFill>
                          <a:effectLst/>
                          <a:latin typeface="+mn-lt"/>
                        </a:rPr>
                        <a:t>10</a:t>
                      </a:r>
                      <a:endParaRPr lang="en-MY" sz="100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19</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22.7</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a:solidFill>
                            <a:schemeClr val="tx1"/>
                          </a:solidFill>
                          <a:effectLst/>
                          <a:latin typeface="+mn-lt"/>
                        </a:rPr>
                        <a:t> </a:t>
                      </a:r>
                    </a:p>
                    <a:p>
                      <a:pPr algn="ctr">
                        <a:spcAft>
                          <a:spcPts val="0"/>
                        </a:spcAft>
                      </a:pPr>
                      <a:r>
                        <a:rPr lang="en-MY" sz="1000">
                          <a:solidFill>
                            <a:schemeClr val="tx1"/>
                          </a:solidFill>
                          <a:effectLst/>
                          <a:latin typeface="+mn-lt"/>
                        </a:rPr>
                        <a:t>14</a:t>
                      </a:r>
                      <a:endParaRPr lang="en-MY" sz="100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20</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35</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22.9</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41975">
                <a:tc rowSpan="4">
                  <a:txBody>
                    <a:bodyPr/>
                    <a:lstStyle/>
                    <a:p>
                      <a:endParaRPr lang="en-US" sz="1000" dirty="0" smtClean="0">
                        <a:solidFill>
                          <a:schemeClr val="tx1"/>
                        </a:solidFill>
                        <a:latin typeface="+mn-lt"/>
                      </a:endParaRPr>
                    </a:p>
                    <a:p>
                      <a:endParaRPr lang="en-US" sz="1000" dirty="0" smtClean="0">
                        <a:solidFill>
                          <a:schemeClr val="tx1"/>
                        </a:solidFill>
                        <a:latin typeface="+mn-lt"/>
                      </a:endParaRPr>
                    </a:p>
                    <a:p>
                      <a:endParaRPr lang="en-US" sz="1000" dirty="0" smtClean="0">
                        <a:solidFill>
                          <a:schemeClr val="tx1"/>
                        </a:solidFill>
                        <a:latin typeface="+mn-lt"/>
                      </a:endParaRPr>
                    </a:p>
                    <a:p>
                      <a:endParaRPr lang="en-US" sz="1000" dirty="0" smtClean="0">
                        <a:solidFill>
                          <a:schemeClr val="tx1"/>
                        </a:solidFill>
                        <a:latin typeface="+mn-lt"/>
                      </a:endParaRPr>
                    </a:p>
                    <a:p>
                      <a:r>
                        <a:rPr lang="en-US" sz="1000" dirty="0" smtClean="0">
                          <a:solidFill>
                            <a:schemeClr val="tx1"/>
                          </a:solidFill>
                          <a:latin typeface="+mn-lt"/>
                        </a:rPr>
                        <a:t>70</a:t>
                      </a:r>
                      <a:endParaRPr lang="en-MY" sz="1000" dirty="0">
                        <a:solidFill>
                          <a:schemeClr val="tx1"/>
                        </a:solidFill>
                        <a:latin typeface="+mn-lt"/>
                      </a:endParaRPr>
                    </a:p>
                  </a:txBody>
                  <a:tcPr marL="46183" marR="46183" marT="0" marB="0">
                    <a:solidFill>
                      <a:schemeClr val="accent1">
                        <a:lumMod val="75000"/>
                      </a:schemeClr>
                    </a:solidFill>
                  </a:tcPr>
                </a:tc>
                <a:tc>
                  <a:txBody>
                    <a:bodyPr/>
                    <a:lstStyle/>
                    <a:p>
                      <a:pPr algn="ctr">
                        <a:spcAft>
                          <a:spcPts val="0"/>
                        </a:spcAft>
                      </a:pPr>
                      <a:r>
                        <a:rPr lang="en-MY" sz="1000" dirty="0">
                          <a:solidFill>
                            <a:schemeClr val="tx1"/>
                          </a:solidFill>
                          <a:effectLst/>
                          <a:latin typeface="+mn-lt"/>
                        </a:rPr>
                        <a:t> </a:t>
                      </a:r>
                    </a:p>
                    <a:p>
                      <a:pPr algn="ctr">
                        <a:spcAft>
                          <a:spcPts val="0"/>
                        </a:spcAft>
                      </a:pPr>
                      <a:r>
                        <a:rPr lang="en-MY" sz="1000" dirty="0">
                          <a:solidFill>
                            <a:schemeClr val="tx1"/>
                          </a:solidFill>
                          <a:effectLst/>
                          <a:latin typeface="+mn-lt"/>
                        </a:rPr>
                        <a:t>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5</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22</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40</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46.4</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dirty="0">
                          <a:solidFill>
                            <a:schemeClr val="tx1"/>
                          </a:solidFill>
                          <a:effectLst/>
                          <a:latin typeface="+mn-lt"/>
                        </a:rPr>
                        <a:t> </a:t>
                      </a:r>
                    </a:p>
                    <a:p>
                      <a:pPr algn="ctr">
                        <a:spcAft>
                          <a:spcPts val="0"/>
                        </a:spcAft>
                      </a:pPr>
                      <a:r>
                        <a:rPr lang="en-MY" sz="1000" dirty="0">
                          <a:solidFill>
                            <a:schemeClr val="tx1"/>
                          </a:solidFill>
                          <a:effectLst/>
                          <a:latin typeface="+mn-lt"/>
                        </a:rPr>
                        <a:t>10</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7</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26</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53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47.3</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a:solidFill>
                            <a:schemeClr val="tx1"/>
                          </a:solidFill>
                          <a:effectLst/>
                          <a:latin typeface="+mn-lt"/>
                        </a:rPr>
                        <a:t> </a:t>
                      </a:r>
                    </a:p>
                    <a:p>
                      <a:pPr algn="ctr">
                        <a:spcAft>
                          <a:spcPts val="0"/>
                        </a:spcAft>
                      </a:pPr>
                      <a:r>
                        <a:rPr lang="en-MY" sz="1000">
                          <a:solidFill>
                            <a:schemeClr val="tx1"/>
                          </a:solidFill>
                          <a:effectLst/>
                          <a:latin typeface="+mn-lt"/>
                        </a:rPr>
                        <a:t>14</a:t>
                      </a:r>
                      <a:endParaRPr lang="en-MY" sz="100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9</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64</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47.8</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dirty="0"/>
                    </a:p>
                  </a:txBody>
                  <a:tcPr marL="46183" marR="46183" marT="0" marB="0"/>
                </a:tc>
                <a:tc>
                  <a:txBody>
                    <a:bodyPr/>
                    <a:lstStyle/>
                    <a:p>
                      <a:pPr algn="ctr">
                        <a:spcAft>
                          <a:spcPts val="0"/>
                        </a:spcAft>
                      </a:pPr>
                      <a:r>
                        <a:rPr lang="en-MY" sz="1000" dirty="0">
                          <a:solidFill>
                            <a:schemeClr val="tx1"/>
                          </a:solidFill>
                          <a:effectLst/>
                          <a:latin typeface="+mn-lt"/>
                        </a:rPr>
                        <a:t> </a:t>
                      </a:r>
                    </a:p>
                    <a:p>
                      <a:pPr algn="ctr">
                        <a:spcAft>
                          <a:spcPts val="0"/>
                        </a:spcAft>
                      </a:pPr>
                      <a:r>
                        <a:rPr lang="en-MY" sz="1000" dirty="0">
                          <a:solidFill>
                            <a:schemeClr val="tx1"/>
                          </a:solidFill>
                          <a:effectLst/>
                          <a:latin typeface="+mn-lt"/>
                        </a:rPr>
                        <a:t>19</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11</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82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48.2</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bl>
          </a:graphicData>
        </a:graphic>
      </p:graphicFrame>
      <p:sp>
        <p:nvSpPr>
          <p:cNvPr id="2" name="TextBox 1"/>
          <p:cNvSpPr txBox="1"/>
          <p:nvPr/>
        </p:nvSpPr>
        <p:spPr>
          <a:xfrm>
            <a:off x="0" y="2801257"/>
            <a:ext cx="3962399" cy="2308324"/>
          </a:xfrm>
          <a:prstGeom prst="rect">
            <a:avLst/>
          </a:prstGeom>
          <a:noFill/>
        </p:spPr>
        <p:txBody>
          <a:bodyPr wrap="square" rtlCol="0">
            <a:spAutoFit/>
          </a:bodyPr>
          <a:lstStyle/>
          <a:p>
            <a:pPr marL="285750" indent="-285750">
              <a:buFont typeface="Arial" pitchFamily="34" charset="0"/>
              <a:buChar char="•"/>
            </a:pPr>
            <a:r>
              <a:rPr lang="en-US" b="1" dirty="0" smtClean="0"/>
              <a:t>Table contains the compared result of the average computational time (CPU Time) of all the methods.</a:t>
            </a:r>
          </a:p>
          <a:p>
            <a:pPr marL="285750" indent="-285750">
              <a:buFont typeface="Arial" pitchFamily="34" charset="0"/>
              <a:buChar char="•"/>
            </a:pPr>
            <a:endParaRPr lang="en-US" b="1" dirty="0"/>
          </a:p>
          <a:p>
            <a:pPr marL="285750" indent="-285750">
              <a:buFont typeface="Arial" pitchFamily="34" charset="0"/>
              <a:buChar char="•"/>
            </a:pPr>
            <a:r>
              <a:rPr lang="en-US" b="1" dirty="0" smtClean="0"/>
              <a:t>Proposed research finds the solution faster for small sized problems.</a:t>
            </a:r>
            <a:endParaRPr lang="ms-MY" b="1" dirty="0"/>
          </a:p>
        </p:txBody>
      </p:sp>
      <p:sp>
        <p:nvSpPr>
          <p:cNvPr id="14" name="TextBox 13"/>
          <p:cNvSpPr txBox="1"/>
          <p:nvPr/>
        </p:nvSpPr>
        <p:spPr>
          <a:xfrm>
            <a:off x="0" y="1654629"/>
            <a:ext cx="3962399" cy="646331"/>
          </a:xfrm>
          <a:prstGeom prst="rect">
            <a:avLst/>
          </a:prstGeom>
          <a:noFill/>
        </p:spPr>
        <p:txBody>
          <a:bodyPr wrap="square" rtlCol="0">
            <a:spAutoFit/>
          </a:bodyPr>
          <a:lstStyle/>
          <a:p>
            <a:pPr algn="ctr"/>
            <a:r>
              <a:rPr lang="en-US" b="1" dirty="0" smtClean="0">
                <a:solidFill>
                  <a:srgbClr val="FF0000"/>
                </a:solidFill>
              </a:rPr>
              <a:t>Computation time for</a:t>
            </a:r>
            <a:endParaRPr lang="ms-MY" b="1" dirty="0" smtClean="0">
              <a:solidFill>
                <a:srgbClr val="FF0000"/>
              </a:solidFill>
            </a:endParaRPr>
          </a:p>
          <a:p>
            <a:pPr algn="ctr"/>
            <a:r>
              <a:rPr lang="ms-MY" b="1" dirty="0" smtClean="0">
                <a:solidFill>
                  <a:srgbClr val="FF0000"/>
                </a:solidFill>
              </a:rPr>
              <a:t>25-70 tasks</a:t>
            </a:r>
            <a:endParaRPr lang="en-US" b="1" dirty="0" smtClean="0">
              <a:solidFill>
                <a:srgbClr val="FF0000"/>
              </a:solidFill>
            </a:endParaRPr>
          </a:p>
        </p:txBody>
      </p:sp>
    </p:spTree>
    <p:extLst>
      <p:ext uri="{BB962C8B-B14F-4D97-AF65-F5344CB8AC3E}">
        <p14:creationId xmlns:p14="http://schemas.microsoft.com/office/powerpoint/2010/main" xmlns="" val="329476820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0" y="228600"/>
            <a:ext cx="3091543" cy="859971"/>
          </a:xfrm>
        </p:spPr>
        <p:txBody>
          <a:bodyPr/>
          <a:lstStyle/>
          <a:p>
            <a:r>
              <a:rPr lang="en-US" b="1" dirty="0" smtClean="0">
                <a:solidFill>
                  <a:schemeClr val="tx1"/>
                </a:solidFill>
                <a:cs typeface="Aparajita" pitchFamily="34" charset="0"/>
              </a:rPr>
              <a:t>Computational </a:t>
            </a:r>
            <a:br>
              <a:rPr lang="en-US" b="1" dirty="0" smtClean="0">
                <a:solidFill>
                  <a:schemeClr val="tx1"/>
                </a:solidFill>
                <a:cs typeface="Aparajita" pitchFamily="34" charset="0"/>
              </a:rPr>
            </a:br>
            <a:r>
              <a:rPr lang="en-US" b="1" dirty="0" smtClean="0">
                <a:solidFill>
                  <a:schemeClr val="tx1"/>
                </a:solidFill>
                <a:cs typeface="Aparajita" pitchFamily="34" charset="0"/>
              </a:rPr>
              <a:t>Time</a:t>
            </a:r>
            <a:endParaRPr lang="ms-MY" b="1" dirty="0">
              <a:solidFill>
                <a:schemeClr val="tx1"/>
              </a:solidFill>
              <a:cs typeface="Aparajita" pitchFamily="34" charset="0"/>
            </a:endParaRPr>
          </a:p>
        </p:txBody>
      </p:sp>
      <p:sp>
        <p:nvSpPr>
          <p:cNvPr id="819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8198" name="Rectangle 3"/>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819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en-MY"/>
          </a:p>
        </p:txBody>
      </p:sp>
      <p:sp>
        <p:nvSpPr>
          <p:cNvPr id="8200"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8201" name="Rectangle 8"/>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graphicFrame>
        <p:nvGraphicFramePr>
          <p:cNvPr id="11" name="Table 10"/>
          <p:cNvGraphicFramePr>
            <a:graphicFrameLocks noGrp="1"/>
          </p:cNvGraphicFramePr>
          <p:nvPr>
            <p:extLst/>
          </p:nvPr>
        </p:nvGraphicFramePr>
        <p:xfrm>
          <a:off x="4107542" y="457200"/>
          <a:ext cx="5036457" cy="5855313"/>
        </p:xfrm>
        <a:graphic>
          <a:graphicData uri="http://schemas.openxmlformats.org/drawingml/2006/table">
            <a:tbl>
              <a:tblPr firstRow="1" bandRow="1">
                <a:tableStyleId>{21E4AEA4-8DFA-4A89-87EB-49C32662AFE0}</a:tableStyleId>
              </a:tblPr>
              <a:tblGrid>
                <a:gridCol w="372072"/>
                <a:gridCol w="428530"/>
                <a:gridCol w="998974"/>
                <a:gridCol w="1312250"/>
                <a:gridCol w="743607"/>
                <a:gridCol w="1181024"/>
              </a:tblGrid>
              <a:tr h="260646">
                <a:tc>
                  <a:txBody>
                    <a:bodyPr/>
                    <a:lstStyle/>
                    <a:p>
                      <a:pPr>
                        <a:spcAft>
                          <a:spcPts val="0"/>
                        </a:spcAft>
                      </a:pPr>
                      <a:endParaRPr lang="en-MY" sz="2000" b="1" dirty="0">
                        <a:solidFill>
                          <a:schemeClr val="tx1"/>
                        </a:solidFill>
                        <a:effectLst/>
                        <a:latin typeface="Times New Roman"/>
                        <a:ea typeface="Times New Roman"/>
                      </a:endParaRPr>
                    </a:p>
                  </a:txBody>
                  <a:tcPr marL="46183" marR="46183" marT="0" marB="0" anchor="b">
                    <a:solidFill>
                      <a:schemeClr val="accent1">
                        <a:lumMod val="75000"/>
                      </a:schemeClr>
                    </a:solidFill>
                  </a:tcPr>
                </a:tc>
                <a:tc>
                  <a:txBody>
                    <a:bodyPr/>
                    <a:lstStyle/>
                    <a:p>
                      <a:pPr algn="ctr">
                        <a:spcAft>
                          <a:spcPts val="0"/>
                        </a:spcAft>
                      </a:pPr>
                      <a:endParaRPr lang="en-MY" sz="2000" b="1" dirty="0">
                        <a:solidFill>
                          <a:schemeClr val="bg1"/>
                        </a:solidFill>
                        <a:effectLst/>
                        <a:latin typeface="Times New Roman"/>
                        <a:ea typeface="Times New Roman"/>
                      </a:endParaRPr>
                    </a:p>
                  </a:txBody>
                  <a:tcPr marL="46183" marR="46183" marT="0" marB="0" anchor="b">
                    <a:solidFill>
                      <a:schemeClr val="accent1">
                        <a:lumMod val="75000"/>
                      </a:schemeClr>
                    </a:solidFill>
                  </a:tcPr>
                </a:tc>
                <a:tc gridSpan="4">
                  <a:txBody>
                    <a:bodyPr/>
                    <a:lstStyle/>
                    <a:p>
                      <a:pPr algn="ctr">
                        <a:spcAft>
                          <a:spcPts val="0"/>
                        </a:spcAft>
                      </a:pPr>
                      <a:r>
                        <a:rPr lang="en-MY" sz="2000" b="1" dirty="0" smtClean="0">
                          <a:solidFill>
                            <a:schemeClr val="bg1"/>
                          </a:solidFill>
                          <a:effectLst/>
                          <a:latin typeface="Times New Roman"/>
                          <a:ea typeface="Times New Roman"/>
                        </a:rPr>
                        <a:t>CPU</a:t>
                      </a:r>
                      <a:r>
                        <a:rPr lang="en-MY" sz="2000" b="1" baseline="0" dirty="0" smtClean="0">
                          <a:solidFill>
                            <a:schemeClr val="bg1"/>
                          </a:solidFill>
                          <a:effectLst/>
                          <a:latin typeface="Times New Roman"/>
                          <a:ea typeface="Times New Roman"/>
                        </a:rPr>
                        <a:t> TIME (sec)</a:t>
                      </a:r>
                      <a:endParaRPr lang="en-MY" sz="2000" b="1" dirty="0">
                        <a:solidFill>
                          <a:schemeClr val="bg1"/>
                        </a:solidFill>
                        <a:effectLst/>
                        <a:latin typeface="Times New Roman"/>
                        <a:ea typeface="Times New Roman"/>
                      </a:endParaRPr>
                    </a:p>
                  </a:txBody>
                  <a:tcPr marL="46183" marR="46183" marT="0" marB="0" anchor="b">
                    <a:solidFill>
                      <a:schemeClr val="accent1">
                        <a:lumMod val="75000"/>
                      </a:schemeClr>
                    </a:solidFill>
                  </a:tcPr>
                </a:tc>
                <a:tc hMerge="1">
                  <a:txBody>
                    <a:bodyPr/>
                    <a:lstStyle/>
                    <a:p>
                      <a:pPr algn="ctr">
                        <a:spcAft>
                          <a:spcPts val="0"/>
                        </a:spcAft>
                      </a:pPr>
                      <a:endParaRPr lang="en-MY" sz="1000" b="1" dirty="0">
                        <a:solidFill>
                          <a:schemeClr val="tx1"/>
                        </a:solidFill>
                        <a:effectLst/>
                      </a:endParaRPr>
                    </a:p>
                  </a:txBody>
                  <a:tcPr marL="46183" marR="46183" marT="0" marB="0"/>
                </a:tc>
                <a:tc hMerge="1">
                  <a:txBody>
                    <a:bodyPr/>
                    <a:lstStyle/>
                    <a:p>
                      <a:pPr algn="ctr">
                        <a:spcAft>
                          <a:spcPts val="0"/>
                        </a:spcAft>
                      </a:pPr>
                      <a:endParaRPr lang="en-MY" sz="1000" b="1" dirty="0">
                        <a:solidFill>
                          <a:schemeClr val="tx1"/>
                        </a:solidFill>
                        <a:effectLst/>
                        <a:latin typeface="Times New Roman"/>
                        <a:ea typeface="Times New Roman"/>
                      </a:endParaRPr>
                    </a:p>
                  </a:txBody>
                  <a:tcPr marL="46183" marR="46183" marT="0" marB="0" anchor="b"/>
                </a:tc>
                <a:tc hMerge="1">
                  <a:txBody>
                    <a:bodyPr/>
                    <a:lstStyle/>
                    <a:p>
                      <a:pPr algn="ctr">
                        <a:spcAft>
                          <a:spcPts val="0"/>
                        </a:spcAft>
                      </a:pPr>
                      <a:endParaRPr lang="en-MY" sz="1000" b="1" dirty="0">
                        <a:solidFill>
                          <a:schemeClr val="tx1"/>
                        </a:solidFill>
                        <a:effectLst/>
                        <a:latin typeface="Times New Roman"/>
                        <a:ea typeface="Times New Roman"/>
                      </a:endParaRPr>
                    </a:p>
                  </a:txBody>
                  <a:tcPr marL="46183" marR="46183" marT="0" marB="0" anchor="b"/>
                </a:tc>
              </a:tr>
              <a:tr h="473503">
                <a:tc>
                  <a:txBody>
                    <a:bodyPr/>
                    <a:lstStyle/>
                    <a:p>
                      <a:pPr>
                        <a:spcAft>
                          <a:spcPts val="0"/>
                        </a:spcAft>
                      </a:pPr>
                      <a:r>
                        <a:rPr lang="en-MY" sz="1000" b="1" dirty="0" smtClean="0">
                          <a:solidFill>
                            <a:schemeClr val="bg1"/>
                          </a:solidFill>
                          <a:effectLst/>
                          <a:latin typeface="+mn-lt"/>
                        </a:rPr>
                        <a:t>N</a:t>
                      </a:r>
                      <a:r>
                        <a:rPr lang="en-MY" sz="1000" b="1" baseline="-25000" dirty="0" smtClean="0">
                          <a:solidFill>
                            <a:schemeClr val="bg1"/>
                          </a:solidFill>
                          <a:effectLst/>
                          <a:latin typeface="+mn-lt"/>
                        </a:rPr>
                        <a:t>a</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c>
                  <a:txBody>
                    <a:bodyPr/>
                    <a:lstStyle/>
                    <a:p>
                      <a:pPr algn="ctr">
                        <a:spcAft>
                          <a:spcPts val="0"/>
                        </a:spcAft>
                      </a:pPr>
                      <a:r>
                        <a:rPr lang="en-MY" sz="1000" b="1" dirty="0">
                          <a:solidFill>
                            <a:schemeClr val="bg1"/>
                          </a:solidFill>
                          <a:effectLst/>
                          <a:latin typeface="+mn-lt"/>
                        </a:rPr>
                        <a:t> </a:t>
                      </a:r>
                    </a:p>
                    <a:p>
                      <a:pPr algn="ctr">
                        <a:spcAft>
                          <a:spcPts val="0"/>
                        </a:spcAft>
                      </a:pPr>
                      <a:r>
                        <a:rPr lang="en-MY" sz="1000" b="1" dirty="0">
                          <a:solidFill>
                            <a:schemeClr val="bg1"/>
                          </a:solidFill>
                          <a:effectLst/>
                          <a:latin typeface="+mn-lt"/>
                        </a:rPr>
                        <a:t>N</a:t>
                      </a:r>
                      <a:r>
                        <a:rPr lang="en-MY" sz="1000" b="1" baseline="-25000" dirty="0">
                          <a:solidFill>
                            <a:schemeClr val="bg1"/>
                          </a:solidFill>
                          <a:effectLst/>
                          <a:latin typeface="+mn-lt"/>
                        </a:rPr>
                        <a:t>st</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c>
                  <a:txBody>
                    <a:bodyPr/>
                    <a:lstStyle/>
                    <a:p>
                      <a:pPr algn="ctr">
                        <a:spcAft>
                          <a:spcPts val="0"/>
                        </a:spcAft>
                      </a:pPr>
                      <a:r>
                        <a:rPr lang="en-MY" sz="1000" b="1" dirty="0">
                          <a:solidFill>
                            <a:schemeClr val="bg1"/>
                          </a:solidFill>
                          <a:effectLst/>
                          <a:latin typeface="+mn-lt"/>
                        </a:rPr>
                        <a:t>G</a:t>
                      </a:r>
                      <a:r>
                        <a:rPr lang="en-MY" sz="1000" b="1" dirty="0" smtClean="0">
                          <a:solidFill>
                            <a:schemeClr val="bg1"/>
                          </a:solidFill>
                          <a:effectLst/>
                          <a:latin typeface="+mn-lt"/>
                        </a:rPr>
                        <a:t>A</a:t>
                      </a:r>
                      <a:r>
                        <a:rPr lang="en-MY" sz="1000" b="1" dirty="0">
                          <a:solidFill>
                            <a:schemeClr val="bg1"/>
                          </a:solidFill>
                          <a:effectLst/>
                          <a:latin typeface="+mn-lt"/>
                        </a:rPr>
                        <a:t>+</a:t>
                      </a:r>
                    </a:p>
                    <a:p>
                      <a:pPr algn="ctr">
                        <a:spcAft>
                          <a:spcPts val="0"/>
                        </a:spcAft>
                      </a:pPr>
                      <a:r>
                        <a:rPr lang="en-MY" sz="1000" b="1" dirty="0" smtClean="0">
                          <a:solidFill>
                            <a:schemeClr val="bg1"/>
                          </a:solidFill>
                          <a:effectLst/>
                          <a:latin typeface="+mn-lt"/>
                        </a:rPr>
                        <a:t>Recursive</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c>
                  <a:txBody>
                    <a:bodyPr/>
                    <a:lstStyle/>
                    <a:p>
                      <a:pPr algn="ctr">
                        <a:spcAft>
                          <a:spcPts val="0"/>
                        </a:spcAft>
                      </a:pPr>
                      <a:endParaRPr lang="en-MY" sz="1000" b="1" dirty="0" smtClean="0">
                        <a:solidFill>
                          <a:schemeClr val="bg1"/>
                        </a:solidFill>
                        <a:effectLst/>
                        <a:latin typeface="+mn-lt"/>
                      </a:endParaRPr>
                    </a:p>
                    <a:p>
                      <a:pPr algn="ctr">
                        <a:spcAft>
                          <a:spcPts val="0"/>
                        </a:spcAft>
                      </a:pPr>
                      <a:r>
                        <a:rPr lang="en-MY" sz="1000" b="1" dirty="0" smtClean="0">
                          <a:solidFill>
                            <a:schemeClr val="bg1"/>
                          </a:solidFill>
                          <a:effectLst/>
                          <a:latin typeface="+mn-lt"/>
                        </a:rPr>
                        <a:t>GA</a:t>
                      </a:r>
                      <a:r>
                        <a:rPr lang="en-MY" sz="1000" b="1" dirty="0">
                          <a:solidFill>
                            <a:schemeClr val="bg1"/>
                          </a:solidFill>
                          <a:effectLst/>
                          <a:latin typeface="+mn-lt"/>
                        </a:rPr>
                        <a:t>+</a:t>
                      </a:r>
                    </a:p>
                    <a:p>
                      <a:pPr algn="ctr">
                        <a:spcAft>
                          <a:spcPts val="0"/>
                        </a:spcAft>
                      </a:pPr>
                      <a:r>
                        <a:rPr lang="en-MY" sz="1000" b="1" dirty="0">
                          <a:solidFill>
                            <a:schemeClr val="bg1"/>
                          </a:solidFill>
                          <a:effectLst/>
                          <a:latin typeface="+mn-lt"/>
                        </a:rPr>
                        <a:t>Consecutive </a:t>
                      </a:r>
                    </a:p>
                  </a:txBody>
                  <a:tcPr marL="46183" marR="46183" marT="0" marB="0">
                    <a:solidFill>
                      <a:schemeClr val="accent1">
                        <a:lumMod val="75000"/>
                      </a:schemeClr>
                    </a:solidFill>
                  </a:tcPr>
                </a:tc>
                <a:tc>
                  <a:txBody>
                    <a:bodyPr/>
                    <a:lstStyle/>
                    <a:p>
                      <a:pPr algn="ctr">
                        <a:spcAft>
                          <a:spcPts val="0"/>
                        </a:spcAft>
                      </a:pPr>
                      <a:endParaRPr lang="en-MY" sz="1000" b="1" dirty="0" smtClean="0">
                        <a:solidFill>
                          <a:schemeClr val="bg1"/>
                        </a:solidFill>
                        <a:effectLst/>
                        <a:latin typeface="+mn-lt"/>
                      </a:endParaRPr>
                    </a:p>
                    <a:p>
                      <a:pPr algn="ctr">
                        <a:spcAft>
                          <a:spcPts val="0"/>
                        </a:spcAft>
                      </a:pPr>
                      <a:r>
                        <a:rPr lang="en-MY" sz="1000" b="1" dirty="0" smtClean="0">
                          <a:solidFill>
                            <a:schemeClr val="bg1"/>
                          </a:solidFill>
                          <a:effectLst/>
                          <a:latin typeface="+mn-lt"/>
                        </a:rPr>
                        <a:t>Hybrid GA </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c>
                  <a:txBody>
                    <a:bodyPr/>
                    <a:lstStyle/>
                    <a:p>
                      <a:pPr algn="ctr">
                        <a:spcAft>
                          <a:spcPts val="0"/>
                        </a:spcAft>
                      </a:pPr>
                      <a:r>
                        <a:rPr lang="en-MY" sz="1000" b="1" dirty="0">
                          <a:solidFill>
                            <a:schemeClr val="bg1"/>
                          </a:solidFill>
                          <a:effectLst/>
                          <a:latin typeface="+mn-lt"/>
                        </a:rPr>
                        <a:t>Proposed Method</a:t>
                      </a:r>
                      <a:endParaRPr lang="en-MY" sz="1000" b="1" dirty="0">
                        <a:solidFill>
                          <a:schemeClr val="bg1"/>
                        </a:solidFill>
                        <a:effectLst/>
                        <a:latin typeface="+mn-lt"/>
                        <a:ea typeface="Times New Roman"/>
                      </a:endParaRPr>
                    </a:p>
                  </a:txBody>
                  <a:tcPr marL="46183" marR="46183" marT="0" marB="0" anchor="b">
                    <a:solidFill>
                      <a:schemeClr val="accent1">
                        <a:lumMod val="75000"/>
                      </a:schemeClr>
                    </a:solidFill>
                  </a:tcPr>
                </a:tc>
              </a:tr>
              <a:tr h="315669">
                <a:tc rowSpan="4">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 </a:t>
                      </a:r>
                      <a:endParaRPr lang="en-MY" sz="1000" dirty="0" smtClean="0">
                        <a:effectLst/>
                        <a:latin typeface="+mn-lt"/>
                        <a:ea typeface="Times New Roman"/>
                      </a:endParaRPr>
                    </a:p>
                    <a:p>
                      <a:pPr algn="ctr">
                        <a:spcAft>
                          <a:spcPts val="0"/>
                        </a:spcAft>
                      </a:pPr>
                      <a:r>
                        <a:rPr lang="en-MY" sz="1000" dirty="0" smtClean="0">
                          <a:effectLst/>
                          <a:latin typeface="+mn-lt"/>
                          <a:ea typeface="Calibri"/>
                        </a:rPr>
                        <a:t>89</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8</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6</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25</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46</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88.7</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a:p>
                  </a:txBody>
                  <a:tcPr/>
                </a:tc>
                <a:tc>
                  <a:txBody>
                    <a:bodyPr/>
                    <a:lstStyle/>
                    <a:p>
                      <a:pPr algn="ctr">
                        <a:spcAft>
                          <a:spcPts val="0"/>
                        </a:spcAft>
                      </a:pPr>
                      <a:r>
                        <a:rPr lang="en-MY" sz="1000" dirty="0" smtClean="0">
                          <a:effectLst/>
                          <a:latin typeface="+mn-lt"/>
                          <a:ea typeface="Calibri"/>
                        </a:rPr>
                        <a:t> </a:t>
                      </a:r>
                      <a:endParaRPr lang="en-MY" sz="1000" dirty="0" smtClean="0">
                        <a:effectLst/>
                        <a:latin typeface="+mn-lt"/>
                        <a:ea typeface="Times New Roman"/>
                      </a:endParaRPr>
                    </a:p>
                    <a:p>
                      <a:pPr algn="ctr">
                        <a:spcAft>
                          <a:spcPts val="0"/>
                        </a:spcAft>
                      </a:pPr>
                      <a:r>
                        <a:rPr lang="en-MY" sz="1000" dirty="0" smtClean="0">
                          <a:effectLst/>
                          <a:latin typeface="+mn-lt"/>
                          <a:ea typeface="Calibri"/>
                        </a:rPr>
                        <a:t>12</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8</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29</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58</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89.4</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a:p>
                  </a:txBody>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16</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10</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71</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92.1</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a:p>
                  </a:txBody>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21</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46</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89</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93.2</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rowSpan="4">
                  <a:txBody>
                    <a:bodyPr/>
                    <a:lstStyle/>
                    <a:p>
                      <a:pPr algn="ctr">
                        <a:spcAft>
                          <a:spcPts val="0"/>
                        </a:spcAft>
                      </a:pPr>
                      <a:r>
                        <a:rPr lang="en-MY" sz="1000">
                          <a:effectLst/>
                          <a:latin typeface="+mn-lt"/>
                          <a:ea typeface="Calibri"/>
                        </a:rPr>
                        <a:t> </a:t>
                      </a:r>
                      <a:endParaRPr lang="en-MY" sz="1000">
                        <a:effectLst/>
                        <a:latin typeface="+mn-lt"/>
                        <a:ea typeface="Times New Roman"/>
                      </a:endParaRPr>
                    </a:p>
                    <a:p>
                      <a:pPr algn="ctr">
                        <a:spcAft>
                          <a:spcPts val="0"/>
                        </a:spcAft>
                      </a:pPr>
                      <a:r>
                        <a:rPr lang="en-MY" sz="1000">
                          <a:effectLst/>
                          <a:latin typeface="+mn-lt"/>
                          <a:ea typeface="Calibri"/>
                        </a:rPr>
                        <a:t> </a:t>
                      </a:r>
                      <a:endParaRPr lang="en-MY" sz="1000">
                        <a:effectLst/>
                        <a:latin typeface="+mn-lt"/>
                        <a:ea typeface="Times New Roman"/>
                      </a:endParaRPr>
                    </a:p>
                    <a:p>
                      <a:pPr>
                        <a:spcAft>
                          <a:spcPts val="0"/>
                        </a:spcAft>
                      </a:pPr>
                      <a:r>
                        <a:rPr lang="en-MY" sz="1000">
                          <a:effectLst/>
                          <a:latin typeface="+mn-lt"/>
                          <a:ea typeface="Calibri"/>
                        </a:rPr>
                        <a:t>      111</a:t>
                      </a:r>
                      <a:endParaRPr lang="en-MY" sz="100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9</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83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157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167.2</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a:p>
                  </a:txBody>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13</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9</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82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192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167.6</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a:p>
                  </a:txBody>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17</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11</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109</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229</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168.2</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a:p>
                  </a:txBody>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22</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14</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142</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271</a:t>
                      </a: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171.2</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rowSpan="4">
                  <a:txBody>
                    <a:bodyPr/>
                    <a:lstStyle/>
                    <a:p>
                      <a:pPr algn="ctr">
                        <a:spcAft>
                          <a:spcPts val="0"/>
                        </a:spcAft>
                      </a:pPr>
                      <a:r>
                        <a:rPr lang="en-MY" sz="1000">
                          <a:effectLst/>
                          <a:latin typeface="+mn-lt"/>
                          <a:ea typeface="Calibri"/>
                        </a:rPr>
                        <a:t> </a:t>
                      </a:r>
                      <a:endParaRPr lang="en-MY" sz="1000">
                        <a:effectLst/>
                        <a:latin typeface="+mn-lt"/>
                        <a:ea typeface="Times New Roman"/>
                      </a:endParaRPr>
                    </a:p>
                    <a:p>
                      <a:pPr algn="ctr">
                        <a:spcAft>
                          <a:spcPts val="0"/>
                        </a:spcAft>
                      </a:pPr>
                      <a:r>
                        <a:rPr lang="en-MY" sz="1000">
                          <a:effectLst/>
                          <a:latin typeface="+mn-lt"/>
                          <a:ea typeface="Calibri"/>
                        </a:rPr>
                        <a:t> </a:t>
                      </a:r>
                      <a:endParaRPr lang="en-MY" sz="1000">
                        <a:effectLst/>
                        <a:latin typeface="+mn-lt"/>
                        <a:ea typeface="Times New Roman"/>
                      </a:endParaRPr>
                    </a:p>
                    <a:p>
                      <a:pPr algn="ctr">
                        <a:spcAft>
                          <a:spcPts val="0"/>
                        </a:spcAft>
                      </a:pPr>
                      <a:r>
                        <a:rPr lang="en-MY" sz="1000">
                          <a:effectLst/>
                          <a:latin typeface="+mn-lt"/>
                          <a:ea typeface="Calibri"/>
                        </a:rPr>
                        <a:t>148</a:t>
                      </a:r>
                      <a:endParaRPr lang="en-MY" sz="100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10</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13</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113</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240</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381.1</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a:p>
                  </a:txBody>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14</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16</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151</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297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385.5</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a:p>
                  </a:txBody>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21</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23</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164</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332</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390.4</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15669">
                <a:tc vMerge="1">
                  <a:txBody>
                    <a:bodyPr/>
                    <a:lstStyle/>
                    <a:p>
                      <a:endParaRPr lang="en-MY"/>
                    </a:p>
                  </a:txBody>
                  <a:tcPr/>
                </a:tc>
                <a:tc>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29</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26</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227</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417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0" marR="0" algn="ctr">
                        <a:spcBef>
                          <a:spcPts val="0"/>
                        </a:spcBef>
                        <a:spcAft>
                          <a:spcPts val="0"/>
                        </a:spcAft>
                      </a:pPr>
                      <a:r>
                        <a:rPr lang="en-MY" sz="1000" dirty="0">
                          <a:effectLst/>
                          <a:latin typeface="+mn-lt"/>
                          <a:cs typeface="Times New Roman" pitchFamily="18" charset="0"/>
                        </a:rPr>
                        <a:t>390.9</a:t>
                      </a:r>
                      <a:endParaRPr lang="ms-MY" sz="1000" dirty="0">
                        <a:effectLst/>
                        <a:latin typeface="+mn-lt"/>
                        <a:ea typeface="Times New Roman"/>
                        <a:cs typeface="Times New Roman" pitchFamily="18" charset="0"/>
                      </a:endParaRPr>
                    </a:p>
                  </a:txBody>
                  <a:tcPr marL="68580" marR="68580" marT="0" marB="0" anchor="b">
                    <a:solidFill>
                      <a:schemeClr val="accent1">
                        <a:lumMod val="75000"/>
                      </a:schemeClr>
                    </a:solidFill>
                  </a:tcPr>
                </a:tc>
              </a:tr>
              <a:tr h="341975">
                <a:tc rowSpan="4">
                  <a:txBody>
                    <a:bodyPr/>
                    <a:lstStyle/>
                    <a:p>
                      <a:pPr algn="ctr">
                        <a:spcAft>
                          <a:spcPts val="0"/>
                        </a:spcAft>
                      </a:pPr>
                      <a:r>
                        <a:rPr lang="en-MY" sz="1000" dirty="0">
                          <a:effectLst/>
                          <a:latin typeface="+mn-lt"/>
                          <a:ea typeface="Calibri"/>
                        </a:rPr>
                        <a:t> </a:t>
                      </a:r>
                      <a:endParaRPr lang="en-MY" sz="1000" dirty="0">
                        <a:effectLst/>
                        <a:latin typeface="+mn-lt"/>
                        <a:ea typeface="Times New Roman"/>
                      </a:endParaRPr>
                    </a:p>
                    <a:p>
                      <a:pPr algn="ctr">
                        <a:spcAft>
                          <a:spcPts val="0"/>
                        </a:spcAft>
                      </a:pPr>
                      <a:r>
                        <a:rPr lang="en-MY" sz="1000" dirty="0">
                          <a:effectLst/>
                          <a:latin typeface="+mn-lt"/>
                          <a:ea typeface="Calibri"/>
                        </a:rPr>
                        <a:t> </a:t>
                      </a:r>
                      <a:endParaRPr lang="en-MY" sz="1000" dirty="0" smtClean="0">
                        <a:effectLst/>
                        <a:latin typeface="+mn-lt"/>
                        <a:ea typeface="Calibri"/>
                      </a:endParaRPr>
                    </a:p>
                    <a:p>
                      <a:pPr algn="ctr">
                        <a:spcAft>
                          <a:spcPts val="0"/>
                        </a:spcAft>
                      </a:pPr>
                      <a:endParaRPr lang="en-US" sz="1000" dirty="0" smtClean="0">
                        <a:effectLst/>
                        <a:latin typeface="+mn-lt"/>
                        <a:ea typeface="Times New Roman"/>
                      </a:endParaRPr>
                    </a:p>
                    <a:p>
                      <a:pPr algn="ctr">
                        <a:spcAft>
                          <a:spcPts val="0"/>
                        </a:spcAft>
                      </a:pPr>
                      <a:r>
                        <a:rPr lang="en-US" sz="1000" dirty="0" smtClean="0">
                          <a:effectLst/>
                          <a:latin typeface="+mn-lt"/>
                          <a:ea typeface="Times New Roman"/>
                        </a:rPr>
                        <a:t>297</a:t>
                      </a:r>
                      <a:endParaRPr lang="en-MY" sz="1000" dirty="0">
                        <a:effectLst/>
                        <a:latin typeface="+mn-lt"/>
                        <a:ea typeface="Times New Roman"/>
                      </a:endParaRPr>
                    </a:p>
                  </a:txBody>
                  <a:tcPr marL="68580" marR="68580" marT="0" marB="0">
                    <a:solidFill>
                      <a:schemeClr val="accent1">
                        <a:lumMod val="75000"/>
                      </a:schemeClr>
                    </a:solidFill>
                  </a:tcPr>
                </a:tc>
                <a:tc>
                  <a:txBody>
                    <a:bodyPr/>
                    <a:lstStyle/>
                    <a:p>
                      <a:pPr marL="25400" marR="0" algn="ctr">
                        <a:lnSpc>
                          <a:spcPts val="1255"/>
                        </a:lnSpc>
                        <a:spcBef>
                          <a:spcPts val="0"/>
                        </a:spcBef>
                        <a:spcAft>
                          <a:spcPts val="0"/>
                        </a:spcAft>
                      </a:pPr>
                      <a:endParaRPr lang="en-US" sz="1000" dirty="0" smtClean="0">
                        <a:solidFill>
                          <a:schemeClr val="tx1"/>
                        </a:solidFill>
                        <a:effectLst/>
                        <a:latin typeface="+mn-lt"/>
                        <a:ea typeface="Times New Roman"/>
                        <a:cs typeface="Times New Roman" pitchFamily="18" charset="0"/>
                      </a:endParaRPr>
                    </a:p>
                    <a:p>
                      <a:pPr marL="25400" marR="0" algn="ctr">
                        <a:lnSpc>
                          <a:spcPts val="1255"/>
                        </a:lnSpc>
                        <a:spcBef>
                          <a:spcPts val="0"/>
                        </a:spcBef>
                        <a:spcAft>
                          <a:spcPts val="0"/>
                        </a:spcAft>
                      </a:pPr>
                      <a:r>
                        <a:rPr lang="en-US" sz="1000" dirty="0" smtClean="0">
                          <a:solidFill>
                            <a:schemeClr val="tx1"/>
                          </a:solidFill>
                          <a:effectLst/>
                          <a:latin typeface="+mn-lt"/>
                          <a:ea typeface="Times New Roman"/>
                          <a:cs typeface="Times New Roman" pitchFamily="18" charset="0"/>
                        </a:rPr>
                        <a:t>19</a:t>
                      </a:r>
                      <a:endParaRPr lang="ms-MY" sz="1000" dirty="0">
                        <a:solidFill>
                          <a:schemeClr val="tx1"/>
                        </a:solidFill>
                        <a:effectLst/>
                        <a:latin typeface="+mn-lt"/>
                        <a:ea typeface="Times New Roman"/>
                        <a:cs typeface="Times New Roman" pitchFamily="18" charset="0"/>
                      </a:endParaRPr>
                    </a:p>
                  </a:txBody>
                  <a:tcPr marL="0" marR="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37</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425</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824</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25400" marR="0" algn="ctr">
                        <a:lnSpc>
                          <a:spcPts val="1255"/>
                        </a:lnSpc>
                        <a:spcBef>
                          <a:spcPts val="0"/>
                        </a:spcBef>
                        <a:spcAft>
                          <a:spcPts val="0"/>
                        </a:spcAft>
                      </a:pPr>
                      <a:endParaRPr lang="en-US" sz="1000" dirty="0" smtClean="0">
                        <a:solidFill>
                          <a:schemeClr val="tx1"/>
                        </a:solidFill>
                        <a:effectLst/>
                        <a:latin typeface="+mn-lt"/>
                        <a:ea typeface="Times New Roman"/>
                        <a:cs typeface="Times New Roman" pitchFamily="18" charset="0"/>
                      </a:endParaRPr>
                    </a:p>
                    <a:p>
                      <a:pPr marL="25400" marR="0" algn="ctr">
                        <a:lnSpc>
                          <a:spcPts val="1255"/>
                        </a:lnSpc>
                        <a:spcBef>
                          <a:spcPts val="0"/>
                        </a:spcBef>
                        <a:spcAft>
                          <a:spcPts val="0"/>
                        </a:spcAft>
                      </a:pPr>
                      <a:r>
                        <a:rPr lang="en-US" sz="1000" dirty="0" smtClean="0">
                          <a:solidFill>
                            <a:schemeClr val="tx1"/>
                          </a:solidFill>
                          <a:effectLst/>
                          <a:latin typeface="+mn-lt"/>
                          <a:ea typeface="Times New Roman"/>
                          <a:cs typeface="Times New Roman" pitchFamily="18" charset="0"/>
                        </a:rPr>
                        <a:t>1123.5</a:t>
                      </a:r>
                      <a:endParaRPr lang="ms-MY" sz="1000" dirty="0">
                        <a:solidFill>
                          <a:schemeClr val="tx1"/>
                        </a:solidFill>
                        <a:effectLst/>
                        <a:latin typeface="+mn-lt"/>
                        <a:ea typeface="Times New Roman"/>
                        <a:cs typeface="Times New Roman" pitchFamily="18" charset="0"/>
                      </a:endParaRPr>
                    </a:p>
                  </a:txBody>
                  <a:tcPr marL="0" marR="0" marT="0" marB="0">
                    <a:solidFill>
                      <a:schemeClr val="accent1">
                        <a:lumMod val="75000"/>
                      </a:schemeClr>
                    </a:solidFill>
                  </a:tcPr>
                </a:tc>
              </a:tr>
              <a:tr h="315669">
                <a:tc vMerge="1">
                  <a:txBody>
                    <a:bodyPr/>
                    <a:lstStyle/>
                    <a:p>
                      <a:endParaRPr lang="en-MY"/>
                    </a:p>
                  </a:txBody>
                  <a:tcPr/>
                </a:tc>
                <a:tc>
                  <a:txBody>
                    <a:bodyPr/>
                    <a:lstStyle/>
                    <a:p>
                      <a:pPr marL="0" marR="0" algn="ctr">
                        <a:spcBef>
                          <a:spcPts val="0"/>
                        </a:spcBef>
                        <a:spcAft>
                          <a:spcPts val="0"/>
                        </a:spcAft>
                      </a:pPr>
                      <a:endParaRPr lang="en-US" sz="1000" dirty="0" smtClean="0">
                        <a:solidFill>
                          <a:schemeClr val="tx1"/>
                        </a:solidFill>
                        <a:effectLst/>
                        <a:latin typeface="+mn-lt"/>
                        <a:ea typeface="Times New Roman"/>
                        <a:cs typeface="Times New Roman" pitchFamily="18" charset="0"/>
                      </a:endParaRPr>
                    </a:p>
                    <a:p>
                      <a:pPr marL="0" marR="0" algn="ctr">
                        <a:spcBef>
                          <a:spcPts val="0"/>
                        </a:spcBef>
                        <a:spcAft>
                          <a:spcPts val="0"/>
                        </a:spcAft>
                      </a:pPr>
                      <a:r>
                        <a:rPr lang="en-US" sz="1000" dirty="0" smtClean="0">
                          <a:solidFill>
                            <a:schemeClr val="tx1"/>
                          </a:solidFill>
                          <a:effectLst/>
                          <a:latin typeface="+mn-lt"/>
                          <a:ea typeface="Times New Roman"/>
                          <a:cs typeface="Times New Roman" pitchFamily="18" charset="0"/>
                        </a:rPr>
                        <a:t>29</a:t>
                      </a:r>
                      <a:endParaRPr lang="ms-MY" sz="1000" dirty="0">
                        <a:solidFill>
                          <a:schemeClr val="tx1"/>
                        </a:solidFill>
                        <a:effectLst/>
                        <a:latin typeface="+mn-lt"/>
                        <a:ea typeface="Times New Roman"/>
                        <a:cs typeface="Times New Roman" pitchFamily="18" charset="0"/>
                      </a:endParaRPr>
                    </a:p>
                  </a:txBody>
                  <a:tcPr marL="0" marR="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40</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459</a:t>
                      </a:r>
                      <a:endParaRPr lang="en-MY" sz="1000" dirty="0">
                        <a:solidFill>
                          <a:schemeClr val="tx1"/>
                        </a:solidFill>
                        <a:effectLst/>
                        <a:latin typeface="+mn-lt"/>
                        <a:ea typeface="Times New Roman"/>
                      </a:endParaRPr>
                    </a:p>
                  </a:txBody>
                  <a:tcPr marL="46183" marR="46183" marT="0" marB="0" anchor="ctr">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907</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25400" marR="0" algn="ctr">
                        <a:lnSpc>
                          <a:spcPts val="1000"/>
                        </a:lnSpc>
                        <a:spcBef>
                          <a:spcPts val="0"/>
                        </a:spcBef>
                        <a:spcAft>
                          <a:spcPts val="0"/>
                        </a:spcAft>
                      </a:pPr>
                      <a:endParaRPr lang="en-US" sz="1000" dirty="0" smtClean="0">
                        <a:solidFill>
                          <a:schemeClr val="tx1"/>
                        </a:solidFill>
                        <a:effectLst/>
                        <a:latin typeface="+mn-lt"/>
                        <a:ea typeface="Times New Roman"/>
                        <a:cs typeface="Times New Roman" pitchFamily="18" charset="0"/>
                      </a:endParaRPr>
                    </a:p>
                    <a:p>
                      <a:pPr marL="25400" marR="0" algn="ctr">
                        <a:lnSpc>
                          <a:spcPts val="1000"/>
                        </a:lnSpc>
                        <a:spcBef>
                          <a:spcPts val="0"/>
                        </a:spcBef>
                        <a:spcAft>
                          <a:spcPts val="0"/>
                        </a:spcAft>
                      </a:pPr>
                      <a:r>
                        <a:rPr lang="en-US" sz="1000" dirty="0" smtClean="0">
                          <a:solidFill>
                            <a:schemeClr val="tx1"/>
                          </a:solidFill>
                          <a:effectLst/>
                          <a:latin typeface="+mn-lt"/>
                          <a:ea typeface="Times New Roman"/>
                          <a:cs typeface="Times New Roman" pitchFamily="18" charset="0"/>
                        </a:rPr>
                        <a:t>1135.9</a:t>
                      </a:r>
                      <a:endParaRPr lang="ms-MY" sz="1000" dirty="0">
                        <a:solidFill>
                          <a:schemeClr val="tx1"/>
                        </a:solidFill>
                        <a:effectLst/>
                        <a:latin typeface="+mn-lt"/>
                        <a:ea typeface="Times New Roman"/>
                        <a:cs typeface="Times New Roman" pitchFamily="18" charset="0"/>
                      </a:endParaRPr>
                    </a:p>
                  </a:txBody>
                  <a:tcPr marL="0" marR="0" marT="0" marB="0">
                    <a:solidFill>
                      <a:schemeClr val="accent1">
                        <a:lumMod val="75000"/>
                      </a:schemeClr>
                    </a:solidFill>
                  </a:tcPr>
                </a:tc>
              </a:tr>
              <a:tr h="315669">
                <a:tc vMerge="1">
                  <a:txBody>
                    <a:bodyPr/>
                    <a:lstStyle/>
                    <a:p>
                      <a:endParaRPr lang="en-MY"/>
                    </a:p>
                  </a:txBody>
                  <a:tcPr/>
                </a:tc>
                <a:tc>
                  <a:txBody>
                    <a:bodyPr/>
                    <a:lstStyle/>
                    <a:p>
                      <a:pPr marL="0" marR="0" algn="ctr">
                        <a:spcBef>
                          <a:spcPts val="0"/>
                        </a:spcBef>
                        <a:spcAft>
                          <a:spcPts val="0"/>
                        </a:spcAft>
                      </a:pPr>
                      <a:endParaRPr lang="en-US" sz="1000" dirty="0" smtClean="0">
                        <a:solidFill>
                          <a:schemeClr val="tx1"/>
                        </a:solidFill>
                        <a:effectLst/>
                        <a:latin typeface="+mn-lt"/>
                        <a:ea typeface="Times New Roman"/>
                        <a:cs typeface="Times New Roman" pitchFamily="18" charset="0"/>
                      </a:endParaRPr>
                    </a:p>
                    <a:p>
                      <a:pPr marL="0" marR="0" algn="ctr">
                        <a:spcBef>
                          <a:spcPts val="0"/>
                        </a:spcBef>
                        <a:spcAft>
                          <a:spcPts val="0"/>
                        </a:spcAft>
                      </a:pPr>
                      <a:r>
                        <a:rPr lang="en-US" sz="1000" dirty="0" smtClean="0">
                          <a:solidFill>
                            <a:schemeClr val="tx1"/>
                          </a:solidFill>
                          <a:effectLst/>
                          <a:latin typeface="+mn-lt"/>
                          <a:ea typeface="Times New Roman"/>
                          <a:cs typeface="Times New Roman" pitchFamily="18" charset="0"/>
                        </a:rPr>
                        <a:t>38</a:t>
                      </a:r>
                      <a:endParaRPr lang="ms-MY" sz="1000" dirty="0">
                        <a:solidFill>
                          <a:schemeClr val="tx1"/>
                        </a:solidFill>
                        <a:effectLst/>
                        <a:latin typeface="+mn-lt"/>
                        <a:ea typeface="Times New Roman"/>
                        <a:cs typeface="Times New Roman" pitchFamily="18" charset="0"/>
                      </a:endParaRPr>
                    </a:p>
                  </a:txBody>
                  <a:tcPr marL="0" marR="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493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996</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25400" marR="0" algn="ctr">
                        <a:lnSpc>
                          <a:spcPts val="995"/>
                        </a:lnSpc>
                        <a:spcBef>
                          <a:spcPts val="0"/>
                        </a:spcBef>
                        <a:spcAft>
                          <a:spcPts val="0"/>
                        </a:spcAft>
                      </a:pPr>
                      <a:endParaRPr lang="en-US" sz="1000" dirty="0" smtClean="0">
                        <a:solidFill>
                          <a:schemeClr val="tx1"/>
                        </a:solidFill>
                        <a:effectLst/>
                        <a:latin typeface="+mn-lt"/>
                        <a:ea typeface="Times New Roman"/>
                        <a:cs typeface="Times New Roman" pitchFamily="18" charset="0"/>
                      </a:endParaRPr>
                    </a:p>
                    <a:p>
                      <a:pPr marL="25400" marR="0" algn="ctr">
                        <a:lnSpc>
                          <a:spcPts val="995"/>
                        </a:lnSpc>
                        <a:spcBef>
                          <a:spcPts val="0"/>
                        </a:spcBef>
                        <a:spcAft>
                          <a:spcPts val="0"/>
                        </a:spcAft>
                      </a:pPr>
                      <a:r>
                        <a:rPr lang="en-US" sz="1000" dirty="0" smtClean="0">
                          <a:solidFill>
                            <a:schemeClr val="tx1"/>
                          </a:solidFill>
                          <a:effectLst/>
                          <a:latin typeface="+mn-lt"/>
                          <a:ea typeface="Times New Roman"/>
                          <a:cs typeface="Times New Roman" pitchFamily="18" charset="0"/>
                        </a:rPr>
                        <a:t>1140.2</a:t>
                      </a:r>
                      <a:endParaRPr lang="ms-MY" sz="1000" dirty="0">
                        <a:solidFill>
                          <a:schemeClr val="tx1"/>
                        </a:solidFill>
                        <a:effectLst/>
                        <a:latin typeface="+mn-lt"/>
                        <a:ea typeface="Times New Roman"/>
                        <a:cs typeface="Times New Roman" pitchFamily="18" charset="0"/>
                      </a:endParaRPr>
                    </a:p>
                  </a:txBody>
                  <a:tcPr marL="0" marR="0" marT="0" marB="0">
                    <a:solidFill>
                      <a:schemeClr val="accent1">
                        <a:lumMod val="75000"/>
                      </a:schemeClr>
                    </a:solidFill>
                  </a:tcPr>
                </a:tc>
              </a:tr>
              <a:tr h="315669">
                <a:tc vMerge="1">
                  <a:txBody>
                    <a:bodyPr/>
                    <a:lstStyle/>
                    <a:p>
                      <a:pPr algn="ctr">
                        <a:spcAft>
                          <a:spcPts val="0"/>
                        </a:spcAft>
                      </a:pPr>
                      <a:endParaRPr lang="en-MY" sz="800" dirty="0">
                        <a:effectLst/>
                        <a:latin typeface="+mn-lt"/>
                        <a:ea typeface="Times New Roman"/>
                      </a:endParaRPr>
                    </a:p>
                  </a:txBody>
                  <a:tcPr marL="68580" marR="68580" marT="0" marB="0"/>
                </a:tc>
                <a:tc>
                  <a:txBody>
                    <a:bodyPr/>
                    <a:lstStyle/>
                    <a:p>
                      <a:pPr marL="0" marR="0" algn="ctr">
                        <a:spcBef>
                          <a:spcPts val="0"/>
                        </a:spcBef>
                        <a:spcAft>
                          <a:spcPts val="0"/>
                        </a:spcAft>
                      </a:pPr>
                      <a:endParaRPr lang="en-US" sz="1000" dirty="0" smtClean="0">
                        <a:solidFill>
                          <a:schemeClr val="tx1"/>
                        </a:solidFill>
                        <a:effectLst/>
                        <a:latin typeface="+mn-lt"/>
                        <a:ea typeface="Times New Roman"/>
                        <a:cs typeface="Times New Roman" pitchFamily="18" charset="0"/>
                      </a:endParaRPr>
                    </a:p>
                    <a:p>
                      <a:pPr marL="0" marR="0" algn="ctr">
                        <a:spcBef>
                          <a:spcPts val="0"/>
                        </a:spcBef>
                        <a:spcAft>
                          <a:spcPts val="0"/>
                        </a:spcAft>
                      </a:pPr>
                      <a:r>
                        <a:rPr lang="en-US" sz="1000" dirty="0" smtClean="0">
                          <a:solidFill>
                            <a:schemeClr val="tx1"/>
                          </a:solidFill>
                          <a:effectLst/>
                          <a:latin typeface="+mn-lt"/>
                          <a:ea typeface="Times New Roman"/>
                          <a:cs typeface="Times New Roman" pitchFamily="18" charset="0"/>
                        </a:rPr>
                        <a:t>50</a:t>
                      </a:r>
                      <a:endParaRPr lang="ms-MY" sz="1000" dirty="0">
                        <a:solidFill>
                          <a:schemeClr val="tx1"/>
                        </a:solidFill>
                        <a:effectLst/>
                        <a:latin typeface="+mn-lt"/>
                        <a:ea typeface="Times New Roman"/>
                        <a:cs typeface="Times New Roman" pitchFamily="18" charset="0"/>
                      </a:endParaRPr>
                    </a:p>
                  </a:txBody>
                  <a:tcPr marL="0" marR="0"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45</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549</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algn="ctr">
                        <a:spcAft>
                          <a:spcPts val="0"/>
                        </a:spcAft>
                      </a:pPr>
                      <a:endParaRPr lang="en-MY" sz="1000" dirty="0" smtClean="0">
                        <a:solidFill>
                          <a:schemeClr val="tx1"/>
                        </a:solidFill>
                        <a:effectLst/>
                        <a:latin typeface="+mn-lt"/>
                        <a:ea typeface="Times New Roman"/>
                      </a:endParaRPr>
                    </a:p>
                    <a:p>
                      <a:pPr algn="ctr">
                        <a:spcAft>
                          <a:spcPts val="0"/>
                        </a:spcAft>
                      </a:pPr>
                      <a:r>
                        <a:rPr lang="en-MY" sz="1000" dirty="0" smtClean="0">
                          <a:solidFill>
                            <a:schemeClr val="tx1"/>
                          </a:solidFill>
                          <a:effectLst/>
                          <a:latin typeface="+mn-lt"/>
                          <a:ea typeface="Times New Roman"/>
                        </a:rPr>
                        <a:t>1103</a:t>
                      </a:r>
                      <a:endParaRPr lang="en-MY" sz="1000" dirty="0">
                        <a:solidFill>
                          <a:schemeClr val="tx1"/>
                        </a:solidFill>
                        <a:effectLst/>
                        <a:latin typeface="+mn-lt"/>
                        <a:ea typeface="Times New Roman"/>
                      </a:endParaRPr>
                    </a:p>
                  </a:txBody>
                  <a:tcPr marL="46183" marR="46183" marT="0" marB="0">
                    <a:solidFill>
                      <a:schemeClr val="accent1">
                        <a:lumMod val="75000"/>
                      </a:schemeClr>
                    </a:solidFill>
                  </a:tcPr>
                </a:tc>
                <a:tc>
                  <a:txBody>
                    <a:bodyPr/>
                    <a:lstStyle/>
                    <a:p>
                      <a:pPr marL="25400" marR="0" algn="ctr">
                        <a:lnSpc>
                          <a:spcPts val="1060"/>
                        </a:lnSpc>
                        <a:spcBef>
                          <a:spcPts val="0"/>
                        </a:spcBef>
                        <a:spcAft>
                          <a:spcPts val="0"/>
                        </a:spcAft>
                      </a:pPr>
                      <a:endParaRPr lang="en-US" sz="1000" dirty="0" smtClean="0">
                        <a:solidFill>
                          <a:schemeClr val="tx1"/>
                        </a:solidFill>
                        <a:effectLst/>
                        <a:latin typeface="+mn-lt"/>
                        <a:ea typeface="Times New Roman"/>
                        <a:cs typeface="Times New Roman" pitchFamily="18" charset="0"/>
                      </a:endParaRPr>
                    </a:p>
                    <a:p>
                      <a:pPr marL="25400" marR="0" algn="ctr">
                        <a:lnSpc>
                          <a:spcPts val="1060"/>
                        </a:lnSpc>
                        <a:spcBef>
                          <a:spcPts val="0"/>
                        </a:spcBef>
                        <a:spcAft>
                          <a:spcPts val="0"/>
                        </a:spcAft>
                      </a:pPr>
                      <a:r>
                        <a:rPr lang="en-US" sz="1000" dirty="0" smtClean="0">
                          <a:solidFill>
                            <a:schemeClr val="tx1"/>
                          </a:solidFill>
                          <a:effectLst/>
                          <a:latin typeface="+mn-lt"/>
                          <a:ea typeface="Times New Roman"/>
                          <a:cs typeface="Times New Roman" pitchFamily="18" charset="0"/>
                        </a:rPr>
                        <a:t>1148.7</a:t>
                      </a:r>
                      <a:endParaRPr lang="ms-MY" sz="1000" dirty="0">
                        <a:solidFill>
                          <a:schemeClr val="tx1"/>
                        </a:solidFill>
                        <a:effectLst/>
                        <a:latin typeface="+mn-lt"/>
                        <a:ea typeface="Times New Roman"/>
                        <a:cs typeface="Times New Roman" pitchFamily="18" charset="0"/>
                      </a:endParaRPr>
                    </a:p>
                  </a:txBody>
                  <a:tcPr marL="0" marR="0" marT="0" marB="0">
                    <a:solidFill>
                      <a:schemeClr val="accent1">
                        <a:lumMod val="75000"/>
                      </a:schemeClr>
                    </a:solidFill>
                  </a:tcPr>
                </a:tc>
              </a:tr>
            </a:tbl>
          </a:graphicData>
        </a:graphic>
      </p:graphicFrame>
      <p:sp>
        <p:nvSpPr>
          <p:cNvPr id="2" name="TextBox 1"/>
          <p:cNvSpPr txBox="1"/>
          <p:nvPr/>
        </p:nvSpPr>
        <p:spPr>
          <a:xfrm>
            <a:off x="0" y="2801257"/>
            <a:ext cx="3962399" cy="646331"/>
          </a:xfrm>
          <a:prstGeom prst="rect">
            <a:avLst/>
          </a:prstGeom>
          <a:noFill/>
        </p:spPr>
        <p:txBody>
          <a:bodyPr wrap="square" rtlCol="0">
            <a:spAutoFit/>
          </a:bodyPr>
          <a:lstStyle/>
          <a:p>
            <a:pPr algn="ctr"/>
            <a:r>
              <a:rPr lang="en-US" b="1" dirty="0" smtClean="0">
                <a:solidFill>
                  <a:srgbClr val="FF0000"/>
                </a:solidFill>
              </a:rPr>
              <a:t>Computation time </a:t>
            </a:r>
            <a:r>
              <a:rPr lang="ms-MY" b="1" dirty="0" smtClean="0">
                <a:solidFill>
                  <a:srgbClr val="FF0000"/>
                </a:solidFill>
              </a:rPr>
              <a:t>for </a:t>
            </a:r>
          </a:p>
          <a:p>
            <a:pPr algn="ctr"/>
            <a:r>
              <a:rPr lang="ms-MY" b="1" dirty="0" smtClean="0">
                <a:solidFill>
                  <a:srgbClr val="FF0000"/>
                </a:solidFill>
              </a:rPr>
              <a:t>89-297 tasks</a:t>
            </a:r>
            <a:endParaRPr lang="en-US" b="1" dirty="0" smtClean="0">
              <a:solidFill>
                <a:srgbClr val="FF0000"/>
              </a:solidFill>
            </a:endParaRPr>
          </a:p>
        </p:txBody>
      </p:sp>
    </p:spTree>
    <p:extLst>
      <p:ext uri="{BB962C8B-B14F-4D97-AF65-F5344CB8AC3E}">
        <p14:creationId xmlns:p14="http://schemas.microsoft.com/office/powerpoint/2010/main" xmlns="" val="189095326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b="1" dirty="0" smtClean="0">
                <a:solidFill>
                  <a:schemeClr val="tx1"/>
                </a:solidFill>
                <a:cs typeface="Aparajita" pitchFamily="34" charset="0"/>
              </a:rPr>
              <a:t>Conclusion</a:t>
            </a:r>
            <a:endParaRPr lang="ms-MY" b="1" dirty="0">
              <a:solidFill>
                <a:schemeClr val="tx1"/>
              </a:solidFill>
              <a:cs typeface="Aparajita" pitchFamily="34" charset="0"/>
            </a:endParaRPr>
          </a:p>
        </p:txBody>
      </p:sp>
      <p:sp>
        <p:nvSpPr>
          <p:cNvPr id="819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8198" name="Rectangle 3"/>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819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en-MY"/>
          </a:p>
        </p:txBody>
      </p:sp>
      <p:sp>
        <p:nvSpPr>
          <p:cNvPr id="8200"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MY"/>
          </a:p>
        </p:txBody>
      </p:sp>
      <p:sp>
        <p:nvSpPr>
          <p:cNvPr id="8201" name="Rectangle 8"/>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3" name="Rectangle 2"/>
          <p:cNvSpPr/>
          <p:nvPr/>
        </p:nvSpPr>
        <p:spPr>
          <a:xfrm>
            <a:off x="190500" y="1584901"/>
            <a:ext cx="8153400" cy="4031873"/>
          </a:xfrm>
          <a:prstGeom prst="rect">
            <a:avLst/>
          </a:prstGeom>
        </p:spPr>
        <p:txBody>
          <a:bodyPr wrap="square">
            <a:spAutoFit/>
          </a:bodyPr>
          <a:lstStyle/>
          <a:p>
            <a:pPr marL="285750" indent="-285750">
              <a:buFont typeface="Arial" pitchFamily="34" charset="0"/>
              <a:buChar char="•"/>
            </a:pPr>
            <a:r>
              <a:rPr lang="en-US" sz="1600" dirty="0" smtClean="0"/>
              <a:t>Main </a:t>
            </a:r>
            <a:r>
              <a:rPr lang="en-US" sz="1600" dirty="0"/>
              <a:t>intent of this work is to develop an efficient </a:t>
            </a:r>
            <a:r>
              <a:rPr lang="en-US" sz="1600" dirty="0" smtClean="0"/>
              <a:t>PSO for rALB.</a:t>
            </a:r>
            <a:endParaRPr lang="en-US" sz="1600" dirty="0"/>
          </a:p>
          <a:p>
            <a:endParaRPr lang="en-US" sz="1600" dirty="0"/>
          </a:p>
          <a:p>
            <a:pPr marL="285750" indent="-285750">
              <a:buFont typeface="Arial" pitchFamily="34" charset="0"/>
              <a:buChar char="•"/>
            </a:pPr>
            <a:r>
              <a:rPr lang="en-US" sz="1600" dirty="0" smtClean="0"/>
              <a:t>Solution </a:t>
            </a:r>
            <a:r>
              <a:rPr lang="en-US" sz="1600" dirty="0"/>
              <a:t>obtained provides the best </a:t>
            </a:r>
            <a:r>
              <a:rPr lang="en-US" sz="1600" dirty="0" smtClean="0"/>
              <a:t>task assignment  to the stations and selecting the best  robot.</a:t>
            </a:r>
          </a:p>
          <a:p>
            <a:endParaRPr lang="en-US" sz="1600" dirty="0"/>
          </a:p>
          <a:p>
            <a:endParaRPr lang="en-US" sz="1600" dirty="0"/>
          </a:p>
          <a:p>
            <a:pPr marL="285750" indent="-285750">
              <a:buFont typeface="Arial" pitchFamily="34" charset="0"/>
              <a:buChar char="•"/>
            </a:pPr>
            <a:r>
              <a:rPr lang="en-US" sz="1600" dirty="0"/>
              <a:t>A local exchange procedure is implemented to improve the solution obtained from PSO.</a:t>
            </a:r>
          </a:p>
          <a:p>
            <a:pPr marL="285750" indent="-285750">
              <a:buFont typeface="Arial" pitchFamily="34" charset="0"/>
              <a:buChar char="•"/>
            </a:pPr>
            <a:endParaRPr lang="ms-MY" sz="1600" dirty="0"/>
          </a:p>
          <a:p>
            <a:pPr marL="285750" indent="-285750">
              <a:buFont typeface="Arial" pitchFamily="34" charset="0"/>
              <a:buChar char="•"/>
            </a:pPr>
            <a:r>
              <a:rPr lang="en-US" sz="1600" dirty="0"/>
              <a:t>Performance of the proposed PSO is </a:t>
            </a:r>
            <a:r>
              <a:rPr lang="en-US" sz="1600" dirty="0" smtClean="0"/>
              <a:t>performing better than GA </a:t>
            </a:r>
            <a:r>
              <a:rPr lang="en-US" sz="1600" dirty="0"/>
              <a:t>with recursive, GA with consecutive and hybrid GA available in </a:t>
            </a:r>
            <a:r>
              <a:rPr lang="en-US" sz="1600" dirty="0" smtClean="0"/>
              <a:t>terms of cycle time minimization</a:t>
            </a:r>
            <a:endParaRPr lang="en-US" sz="1600" dirty="0"/>
          </a:p>
          <a:p>
            <a:pPr marL="285750" indent="-285750">
              <a:buFont typeface="Arial" pitchFamily="34" charset="0"/>
              <a:buChar char="•"/>
            </a:pPr>
            <a:endParaRPr lang="en-US" sz="1600" dirty="0"/>
          </a:p>
          <a:p>
            <a:endParaRPr lang="en-US" sz="1600" dirty="0"/>
          </a:p>
          <a:p>
            <a:pPr marL="285750" indent="-285750">
              <a:buFont typeface="Arial" pitchFamily="34" charset="0"/>
              <a:buChar char="•"/>
            </a:pPr>
            <a:r>
              <a:rPr lang="ms-MY" sz="1600" dirty="0"/>
              <a:t>Algortihm gives optimal solutions for very small-size problems in an acceptable time span. </a:t>
            </a:r>
          </a:p>
          <a:p>
            <a:pPr marL="285750" indent="-285750">
              <a:buFont typeface="Arial" pitchFamily="34" charset="0"/>
              <a:buChar char="•"/>
            </a:pPr>
            <a:endParaRPr lang="ms-MY" sz="1600" dirty="0"/>
          </a:p>
        </p:txBody>
      </p:sp>
    </p:spTree>
    <p:extLst>
      <p:ext uri="{BB962C8B-B14F-4D97-AF65-F5344CB8AC3E}">
        <p14:creationId xmlns:p14="http://schemas.microsoft.com/office/powerpoint/2010/main" xmlns="" val="367467874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and ALB</a:t>
            </a:r>
            <a:endParaRPr lang="en-US" dirty="0"/>
          </a:p>
        </p:txBody>
      </p:sp>
      <p:sp>
        <p:nvSpPr>
          <p:cNvPr id="3" name="Content Placeholder 2"/>
          <p:cNvSpPr>
            <a:spLocks noGrp="1"/>
          </p:cNvSpPr>
          <p:nvPr>
            <p:ph idx="1"/>
          </p:nvPr>
        </p:nvSpPr>
        <p:spPr/>
        <p:txBody>
          <a:bodyPr/>
          <a:lstStyle/>
          <a:p>
            <a:r>
              <a:rPr lang="en-US" dirty="0" smtClean="0"/>
              <a:t>Optimization of Strategic and Tactical decisions simultaneously.</a:t>
            </a:r>
          </a:p>
          <a:p>
            <a:pPr lvl="1"/>
            <a:r>
              <a:rPr lang="en-US" dirty="0" smtClean="0"/>
              <a:t>SCN design – strategic decision</a:t>
            </a:r>
          </a:p>
          <a:p>
            <a:pPr lvl="1"/>
            <a:r>
              <a:rPr lang="en-US" dirty="0" smtClean="0"/>
              <a:t>ALB – tactical decision</a:t>
            </a:r>
          </a:p>
          <a:p>
            <a:r>
              <a:rPr lang="en-US" dirty="0" smtClean="0"/>
              <a:t>Very few literature available</a:t>
            </a:r>
          </a:p>
          <a:p>
            <a:r>
              <a:rPr lang="en-US" dirty="0" smtClean="0"/>
              <a:t>Few formulations are reported in the literature</a:t>
            </a:r>
          </a:p>
          <a:p>
            <a:r>
              <a:rPr lang="en-US" dirty="0" smtClean="0"/>
              <a:t>Lot of scope to work on the integrated approach</a:t>
            </a:r>
          </a:p>
          <a:p>
            <a:endParaRPr lang="en-US" dirty="0"/>
          </a:p>
        </p:txBody>
      </p:sp>
    </p:spTree>
    <p:extLst>
      <p:ext uri="{BB962C8B-B14F-4D97-AF65-F5344CB8AC3E}">
        <p14:creationId xmlns:p14="http://schemas.microsoft.com/office/powerpoint/2010/main" xmlns="" val="29030785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Research Directions</a:t>
            </a:r>
          </a:p>
        </p:txBody>
      </p:sp>
      <p:sp>
        <p:nvSpPr>
          <p:cNvPr id="3" name="Content Placeholder 2"/>
          <p:cNvSpPr>
            <a:spLocks noGrp="1"/>
          </p:cNvSpPr>
          <p:nvPr>
            <p:ph idx="1"/>
          </p:nvPr>
        </p:nvSpPr>
        <p:spPr>
          <a:xfrm>
            <a:off x="382588" y="1448165"/>
            <a:ext cx="7607300" cy="3868738"/>
          </a:xfrm>
        </p:spPr>
        <p:txBody>
          <a:bodyPr/>
          <a:lstStyle/>
          <a:p>
            <a:r>
              <a:rPr lang="en-US" sz="2400" b="0" dirty="0" smtClean="0"/>
              <a:t>Efficient heuristics </a:t>
            </a:r>
            <a:r>
              <a:rPr lang="en-US" sz="2400" b="0" dirty="0"/>
              <a:t>and meta-heuristic approaches </a:t>
            </a:r>
            <a:r>
              <a:rPr lang="en-US" sz="2400" b="0" dirty="0" smtClean="0"/>
              <a:t>could </a:t>
            </a:r>
            <a:r>
              <a:rPr lang="en-US" sz="2400" b="0" dirty="0"/>
              <a:t>be developed to solve these </a:t>
            </a:r>
            <a:r>
              <a:rPr lang="en-US" sz="2400" b="0" dirty="0" smtClean="0"/>
              <a:t>NP-hard </a:t>
            </a:r>
            <a:r>
              <a:rPr lang="en-US" sz="2400" b="0" dirty="0"/>
              <a:t>problems</a:t>
            </a:r>
            <a:r>
              <a:rPr lang="en-US" sz="2400" b="0" dirty="0" smtClean="0"/>
              <a:t>.</a:t>
            </a:r>
          </a:p>
          <a:p>
            <a:r>
              <a:rPr lang="en-US" sz="2400" b="0" dirty="0" smtClean="0"/>
              <a:t>Study on </a:t>
            </a:r>
          </a:p>
          <a:p>
            <a:pPr lvl="1"/>
            <a:r>
              <a:rPr lang="en-US" sz="2400" b="0" dirty="0" smtClean="0"/>
              <a:t>disassembly lines </a:t>
            </a:r>
          </a:p>
          <a:p>
            <a:pPr lvl="1"/>
            <a:r>
              <a:rPr lang="en-US" sz="2400" b="0" dirty="0" smtClean="0"/>
              <a:t>different </a:t>
            </a:r>
            <a:r>
              <a:rPr lang="en-US" sz="2400" b="0" dirty="0"/>
              <a:t>types of </a:t>
            </a:r>
            <a:r>
              <a:rPr lang="en-US" sz="2400" b="0" dirty="0" smtClean="0"/>
              <a:t>networks: </a:t>
            </a:r>
            <a:r>
              <a:rPr lang="en-US" sz="2400" b="0" dirty="0"/>
              <a:t>reverse, closed-loop or </a:t>
            </a:r>
            <a:r>
              <a:rPr lang="en-US" sz="2400" b="0" dirty="0" smtClean="0"/>
              <a:t>decentralized </a:t>
            </a:r>
            <a:r>
              <a:rPr lang="en-US" sz="2400" b="0" dirty="0"/>
              <a:t>supply </a:t>
            </a:r>
            <a:r>
              <a:rPr lang="en-US" sz="2400" b="0" dirty="0" smtClean="0"/>
              <a:t>chains</a:t>
            </a:r>
          </a:p>
          <a:p>
            <a:r>
              <a:rPr lang="en-US" sz="2400" b="0" dirty="0" smtClean="0"/>
              <a:t>Simultaneously to </a:t>
            </a:r>
            <a:r>
              <a:rPr lang="en-US" sz="2400" b="0" dirty="0"/>
              <a:t>provide environmental profits. </a:t>
            </a:r>
            <a:endParaRPr lang="en-US" sz="2400" b="0" dirty="0" smtClean="0"/>
          </a:p>
          <a:p>
            <a:r>
              <a:rPr lang="en-US" sz="2400" b="0" dirty="0" smtClean="0"/>
              <a:t>Application of these </a:t>
            </a:r>
            <a:r>
              <a:rPr lang="en-US" sz="2400" b="0" dirty="0"/>
              <a:t>planning models to real case </a:t>
            </a:r>
            <a:r>
              <a:rPr lang="en-US" sz="2400" b="0" dirty="0" smtClean="0"/>
              <a:t>studies.</a:t>
            </a:r>
            <a:endParaRPr lang="en-US" sz="2400" dirty="0"/>
          </a:p>
        </p:txBody>
      </p:sp>
    </p:spTree>
    <p:extLst>
      <p:ext uri="{BB962C8B-B14F-4D97-AF65-F5344CB8AC3E}">
        <p14:creationId xmlns:p14="http://schemas.microsoft.com/office/powerpoint/2010/main" xmlns="" val="19932200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 of Presentation</a:t>
            </a:r>
            <a:endParaRPr lang="en-US" dirty="0"/>
          </a:p>
        </p:txBody>
      </p:sp>
      <p:sp>
        <p:nvSpPr>
          <p:cNvPr id="5" name="Subtitle 4"/>
          <p:cNvSpPr>
            <a:spLocks noGrp="1"/>
          </p:cNvSpPr>
          <p:nvPr>
            <p:ph type="body" idx="1"/>
          </p:nvPr>
        </p:nvSpPr>
        <p:spPr/>
        <p:txBody>
          <a:bodyPr/>
          <a:lstStyle/>
          <a:p>
            <a:pPr marL="0" indent="0">
              <a:buNone/>
            </a:pPr>
            <a:r>
              <a:rPr lang="en-US" dirty="0" smtClean="0"/>
              <a:t>Thank you for your patience and attention</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152" y="6062653"/>
            <a:ext cx="3212483" cy="7315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094090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 Balance : Simple Example</a:t>
            </a:r>
            <a:endParaRPr lang="en-US" dirty="0"/>
          </a:p>
        </p:txBody>
      </p:sp>
      <p:sp>
        <p:nvSpPr>
          <p:cNvPr id="75" name="Line 4"/>
          <p:cNvSpPr>
            <a:spLocks noChangeShapeType="1"/>
          </p:cNvSpPr>
          <p:nvPr/>
        </p:nvSpPr>
        <p:spPr bwMode="auto">
          <a:xfrm>
            <a:off x="1406525" y="5435828"/>
            <a:ext cx="621347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76" name="Text Box 5"/>
          <p:cNvSpPr txBox="1">
            <a:spLocks noChangeArrowheads="1"/>
          </p:cNvSpPr>
          <p:nvPr/>
        </p:nvSpPr>
        <p:spPr bwMode="auto">
          <a:xfrm>
            <a:off x="1344613" y="4978628"/>
            <a:ext cx="2651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5</a:t>
            </a:r>
            <a:endParaRPr lang="en-GB" sz="1200"/>
          </a:p>
        </p:txBody>
      </p:sp>
      <p:sp>
        <p:nvSpPr>
          <p:cNvPr id="77" name="Text Box 6"/>
          <p:cNvSpPr txBox="1">
            <a:spLocks noChangeArrowheads="1"/>
          </p:cNvSpPr>
          <p:nvPr/>
        </p:nvSpPr>
        <p:spPr bwMode="auto">
          <a:xfrm>
            <a:off x="1274763" y="4673828"/>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10</a:t>
            </a:r>
            <a:endParaRPr lang="en-GB" sz="1200"/>
          </a:p>
        </p:txBody>
      </p:sp>
      <p:sp>
        <p:nvSpPr>
          <p:cNvPr id="78" name="Text Box 7"/>
          <p:cNvSpPr txBox="1">
            <a:spLocks noChangeArrowheads="1"/>
          </p:cNvSpPr>
          <p:nvPr/>
        </p:nvSpPr>
        <p:spPr bwMode="auto">
          <a:xfrm>
            <a:off x="1274763" y="4369028"/>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15</a:t>
            </a:r>
            <a:endParaRPr lang="en-GB" sz="1200"/>
          </a:p>
        </p:txBody>
      </p:sp>
      <p:sp>
        <p:nvSpPr>
          <p:cNvPr id="79" name="Text Box 8"/>
          <p:cNvSpPr txBox="1">
            <a:spLocks noChangeArrowheads="1"/>
          </p:cNvSpPr>
          <p:nvPr/>
        </p:nvSpPr>
        <p:spPr bwMode="auto">
          <a:xfrm>
            <a:off x="1274763" y="4064228"/>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20</a:t>
            </a:r>
            <a:endParaRPr lang="en-GB" sz="1200"/>
          </a:p>
        </p:txBody>
      </p:sp>
      <p:sp>
        <p:nvSpPr>
          <p:cNvPr id="80" name="Text Box 9"/>
          <p:cNvSpPr txBox="1">
            <a:spLocks noChangeArrowheads="1"/>
          </p:cNvSpPr>
          <p:nvPr/>
        </p:nvSpPr>
        <p:spPr bwMode="auto">
          <a:xfrm>
            <a:off x="1274763" y="3759428"/>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25</a:t>
            </a:r>
            <a:endParaRPr lang="en-GB" sz="1200"/>
          </a:p>
        </p:txBody>
      </p:sp>
      <p:sp>
        <p:nvSpPr>
          <p:cNvPr id="81" name="Rectangle 10"/>
          <p:cNvSpPr>
            <a:spLocks noChangeArrowheads="1"/>
          </p:cNvSpPr>
          <p:nvPr/>
        </p:nvSpPr>
        <p:spPr bwMode="auto">
          <a:xfrm>
            <a:off x="2057400" y="5054828"/>
            <a:ext cx="838200" cy="3810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2" name="Rectangle 11"/>
          <p:cNvSpPr>
            <a:spLocks noChangeArrowheads="1"/>
          </p:cNvSpPr>
          <p:nvPr/>
        </p:nvSpPr>
        <p:spPr bwMode="auto">
          <a:xfrm>
            <a:off x="3276600" y="4521428"/>
            <a:ext cx="838200" cy="914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3" name="Rectangle 12"/>
          <p:cNvSpPr>
            <a:spLocks noChangeArrowheads="1"/>
          </p:cNvSpPr>
          <p:nvPr/>
        </p:nvSpPr>
        <p:spPr bwMode="auto">
          <a:xfrm>
            <a:off x="4721225" y="4521428"/>
            <a:ext cx="827088" cy="914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4" name="Rectangle 13"/>
          <p:cNvSpPr>
            <a:spLocks noChangeArrowheads="1"/>
          </p:cNvSpPr>
          <p:nvPr/>
        </p:nvSpPr>
        <p:spPr bwMode="auto">
          <a:xfrm>
            <a:off x="6170613" y="4902428"/>
            <a:ext cx="828675" cy="533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5" name="Rectangle 14"/>
          <p:cNvSpPr>
            <a:spLocks noChangeArrowheads="1"/>
          </p:cNvSpPr>
          <p:nvPr/>
        </p:nvSpPr>
        <p:spPr bwMode="auto">
          <a:xfrm>
            <a:off x="2057400" y="4521428"/>
            <a:ext cx="838200" cy="5334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86" name="Rectangle 15"/>
          <p:cNvSpPr>
            <a:spLocks noChangeArrowheads="1"/>
          </p:cNvSpPr>
          <p:nvPr/>
        </p:nvSpPr>
        <p:spPr bwMode="auto">
          <a:xfrm>
            <a:off x="3276600" y="3911828"/>
            <a:ext cx="838200" cy="609600"/>
          </a:xfrm>
          <a:prstGeom prst="rect">
            <a:avLst/>
          </a:prstGeom>
          <a:solidFill>
            <a:schemeClr val="tx2">
              <a:alpha val="50000"/>
            </a:schemeClr>
          </a:solidFill>
          <a:ln w="12700">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7" name="Text Box 16"/>
          <p:cNvSpPr txBox="1">
            <a:spLocks noChangeArrowheads="1"/>
          </p:cNvSpPr>
          <p:nvPr/>
        </p:nvSpPr>
        <p:spPr bwMode="auto">
          <a:xfrm>
            <a:off x="2741613" y="3556832"/>
            <a:ext cx="19923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b="1" dirty="0"/>
              <a:t>Redistribute the work</a:t>
            </a:r>
            <a:endParaRPr lang="en-GB" sz="1400" b="1" dirty="0"/>
          </a:p>
        </p:txBody>
      </p:sp>
      <p:sp>
        <p:nvSpPr>
          <p:cNvPr id="88" name="Freeform 17"/>
          <p:cNvSpPr>
            <a:spLocks/>
          </p:cNvSpPr>
          <p:nvPr/>
        </p:nvSpPr>
        <p:spPr bwMode="auto">
          <a:xfrm>
            <a:off x="2365375" y="2801181"/>
            <a:ext cx="130175" cy="258762"/>
          </a:xfrm>
          <a:custGeom>
            <a:avLst/>
            <a:gdLst>
              <a:gd name="T0" fmla="*/ 39 w 163"/>
              <a:gd name="T1" fmla="*/ 26 h 326"/>
              <a:gd name="T2" fmla="*/ 57 w 163"/>
              <a:gd name="T3" fmla="*/ 6 h 326"/>
              <a:gd name="T4" fmla="*/ 89 w 163"/>
              <a:gd name="T5" fmla="*/ 0 h 326"/>
              <a:gd name="T6" fmla="*/ 119 w 163"/>
              <a:gd name="T7" fmla="*/ 6 h 326"/>
              <a:gd name="T8" fmla="*/ 134 w 163"/>
              <a:gd name="T9" fmla="*/ 17 h 326"/>
              <a:gd name="T10" fmla="*/ 147 w 163"/>
              <a:gd name="T11" fmla="*/ 37 h 326"/>
              <a:gd name="T12" fmla="*/ 158 w 163"/>
              <a:gd name="T13" fmla="*/ 76 h 326"/>
              <a:gd name="T14" fmla="*/ 163 w 163"/>
              <a:gd name="T15" fmla="*/ 117 h 326"/>
              <a:gd name="T16" fmla="*/ 163 w 163"/>
              <a:gd name="T17" fmla="*/ 190 h 326"/>
              <a:gd name="T18" fmla="*/ 147 w 163"/>
              <a:gd name="T19" fmla="*/ 253 h 326"/>
              <a:gd name="T20" fmla="*/ 122 w 163"/>
              <a:gd name="T21" fmla="*/ 291 h 326"/>
              <a:gd name="T22" fmla="*/ 100 w 163"/>
              <a:gd name="T23" fmla="*/ 311 h 326"/>
              <a:gd name="T24" fmla="*/ 72 w 163"/>
              <a:gd name="T25" fmla="*/ 326 h 326"/>
              <a:gd name="T26" fmla="*/ 33 w 163"/>
              <a:gd name="T27" fmla="*/ 324 h 326"/>
              <a:gd name="T28" fmla="*/ 3 w 163"/>
              <a:gd name="T29" fmla="*/ 302 h 326"/>
              <a:gd name="T30" fmla="*/ 0 w 163"/>
              <a:gd name="T31" fmla="*/ 276 h 326"/>
              <a:gd name="T32" fmla="*/ 15 w 163"/>
              <a:gd name="T33" fmla="*/ 237 h 326"/>
              <a:gd name="T34" fmla="*/ 28 w 163"/>
              <a:gd name="T35" fmla="*/ 194 h 326"/>
              <a:gd name="T36" fmla="*/ 33 w 163"/>
              <a:gd name="T37" fmla="*/ 138 h 326"/>
              <a:gd name="T38" fmla="*/ 24 w 163"/>
              <a:gd name="T39" fmla="*/ 90 h 326"/>
              <a:gd name="T40" fmla="*/ 24 w 163"/>
              <a:gd name="T41" fmla="*/ 54 h 326"/>
              <a:gd name="T42" fmla="*/ 39 w 163"/>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3" h="326">
                <a:moveTo>
                  <a:pt x="39" y="26"/>
                </a:moveTo>
                <a:lnTo>
                  <a:pt x="57" y="6"/>
                </a:lnTo>
                <a:lnTo>
                  <a:pt x="89" y="0"/>
                </a:lnTo>
                <a:lnTo>
                  <a:pt x="119" y="6"/>
                </a:lnTo>
                <a:lnTo>
                  <a:pt x="134" y="17"/>
                </a:lnTo>
                <a:lnTo>
                  <a:pt x="147" y="37"/>
                </a:lnTo>
                <a:lnTo>
                  <a:pt x="158" y="76"/>
                </a:lnTo>
                <a:lnTo>
                  <a:pt x="163" y="117"/>
                </a:lnTo>
                <a:lnTo>
                  <a:pt x="163" y="190"/>
                </a:lnTo>
                <a:lnTo>
                  <a:pt x="147" y="253"/>
                </a:lnTo>
                <a:lnTo>
                  <a:pt x="122" y="291"/>
                </a:lnTo>
                <a:lnTo>
                  <a:pt x="100" y="311"/>
                </a:lnTo>
                <a:lnTo>
                  <a:pt x="72" y="326"/>
                </a:lnTo>
                <a:lnTo>
                  <a:pt x="33" y="324"/>
                </a:lnTo>
                <a:lnTo>
                  <a:pt x="3" y="302"/>
                </a:lnTo>
                <a:lnTo>
                  <a:pt x="0" y="276"/>
                </a:lnTo>
                <a:lnTo>
                  <a:pt x="15" y="237"/>
                </a:lnTo>
                <a:lnTo>
                  <a:pt x="28" y="194"/>
                </a:lnTo>
                <a:lnTo>
                  <a:pt x="33" y="138"/>
                </a:lnTo>
                <a:lnTo>
                  <a:pt x="24" y="90"/>
                </a:lnTo>
                <a:lnTo>
                  <a:pt x="24" y="54"/>
                </a:lnTo>
                <a:lnTo>
                  <a:pt x="39" y="26"/>
                </a:lnTo>
                <a:close/>
              </a:path>
            </a:pathLst>
          </a:custGeom>
          <a:solidFill>
            <a:schemeClr val="tx1"/>
          </a:solidFill>
          <a:ln w="9525">
            <a:solidFill>
              <a:schemeClr val="tx1"/>
            </a:solidFill>
            <a:round/>
            <a:headEnd/>
            <a:tailEnd/>
          </a:ln>
        </p:spPr>
        <p:txBody>
          <a:bodyPr/>
          <a:lstStyle/>
          <a:p>
            <a:endParaRPr lang="ms-MY"/>
          </a:p>
        </p:txBody>
      </p:sp>
      <p:sp>
        <p:nvSpPr>
          <p:cNvPr id="89" name="Freeform 18"/>
          <p:cNvSpPr>
            <a:spLocks/>
          </p:cNvSpPr>
          <p:nvPr/>
        </p:nvSpPr>
        <p:spPr bwMode="auto">
          <a:xfrm>
            <a:off x="2414588" y="3029781"/>
            <a:ext cx="149225" cy="254000"/>
          </a:xfrm>
          <a:custGeom>
            <a:avLst/>
            <a:gdLst>
              <a:gd name="T0" fmla="*/ 63 w 188"/>
              <a:gd name="T1" fmla="*/ 13 h 320"/>
              <a:gd name="T2" fmla="*/ 41 w 188"/>
              <a:gd name="T3" fmla="*/ 0 h 320"/>
              <a:gd name="T4" fmla="*/ 11 w 188"/>
              <a:gd name="T5" fmla="*/ 0 h 320"/>
              <a:gd name="T6" fmla="*/ 0 w 188"/>
              <a:gd name="T7" fmla="*/ 18 h 320"/>
              <a:gd name="T8" fmla="*/ 6 w 188"/>
              <a:gd name="T9" fmla="*/ 45 h 320"/>
              <a:gd name="T10" fmla="*/ 32 w 188"/>
              <a:gd name="T11" fmla="*/ 69 h 320"/>
              <a:gd name="T12" fmla="*/ 84 w 188"/>
              <a:gd name="T13" fmla="*/ 93 h 320"/>
              <a:gd name="T14" fmla="*/ 143 w 188"/>
              <a:gd name="T15" fmla="*/ 143 h 320"/>
              <a:gd name="T16" fmla="*/ 152 w 188"/>
              <a:gd name="T17" fmla="*/ 164 h 320"/>
              <a:gd name="T18" fmla="*/ 149 w 188"/>
              <a:gd name="T19" fmla="*/ 175 h 320"/>
              <a:gd name="T20" fmla="*/ 102 w 188"/>
              <a:gd name="T21" fmla="*/ 207 h 320"/>
              <a:gd name="T22" fmla="*/ 48 w 188"/>
              <a:gd name="T23" fmla="*/ 246 h 320"/>
              <a:gd name="T24" fmla="*/ 35 w 188"/>
              <a:gd name="T25" fmla="*/ 264 h 320"/>
              <a:gd name="T26" fmla="*/ 35 w 188"/>
              <a:gd name="T27" fmla="*/ 281 h 320"/>
              <a:gd name="T28" fmla="*/ 76 w 188"/>
              <a:gd name="T29" fmla="*/ 300 h 320"/>
              <a:gd name="T30" fmla="*/ 141 w 188"/>
              <a:gd name="T31" fmla="*/ 320 h 320"/>
              <a:gd name="T32" fmla="*/ 164 w 188"/>
              <a:gd name="T33" fmla="*/ 320 h 320"/>
              <a:gd name="T34" fmla="*/ 188 w 188"/>
              <a:gd name="T35" fmla="*/ 307 h 320"/>
              <a:gd name="T36" fmla="*/ 188 w 188"/>
              <a:gd name="T37" fmla="*/ 296 h 320"/>
              <a:gd name="T38" fmla="*/ 169 w 188"/>
              <a:gd name="T39" fmla="*/ 290 h 320"/>
              <a:gd name="T40" fmla="*/ 87 w 188"/>
              <a:gd name="T41" fmla="*/ 281 h 320"/>
              <a:gd name="T42" fmla="*/ 58 w 188"/>
              <a:gd name="T43" fmla="*/ 274 h 320"/>
              <a:gd name="T44" fmla="*/ 54 w 188"/>
              <a:gd name="T45" fmla="*/ 261 h 320"/>
              <a:gd name="T46" fmla="*/ 108 w 188"/>
              <a:gd name="T47" fmla="*/ 225 h 320"/>
              <a:gd name="T48" fmla="*/ 164 w 188"/>
              <a:gd name="T49" fmla="*/ 190 h 320"/>
              <a:gd name="T50" fmla="*/ 177 w 188"/>
              <a:gd name="T51" fmla="*/ 177 h 320"/>
              <a:gd name="T52" fmla="*/ 182 w 188"/>
              <a:gd name="T53" fmla="*/ 160 h 320"/>
              <a:gd name="T54" fmla="*/ 177 w 188"/>
              <a:gd name="T55" fmla="*/ 136 h 320"/>
              <a:gd name="T56" fmla="*/ 160 w 188"/>
              <a:gd name="T57" fmla="*/ 117 h 320"/>
              <a:gd name="T58" fmla="*/ 102 w 188"/>
              <a:gd name="T59" fmla="*/ 54 h 320"/>
              <a:gd name="T60" fmla="*/ 63 w 188"/>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 h="320">
                <a:moveTo>
                  <a:pt x="63" y="13"/>
                </a:moveTo>
                <a:lnTo>
                  <a:pt x="41" y="0"/>
                </a:lnTo>
                <a:lnTo>
                  <a:pt x="11" y="0"/>
                </a:lnTo>
                <a:lnTo>
                  <a:pt x="0" y="18"/>
                </a:lnTo>
                <a:lnTo>
                  <a:pt x="6" y="45"/>
                </a:lnTo>
                <a:lnTo>
                  <a:pt x="32" y="69"/>
                </a:lnTo>
                <a:lnTo>
                  <a:pt x="84" y="93"/>
                </a:lnTo>
                <a:lnTo>
                  <a:pt x="143" y="143"/>
                </a:lnTo>
                <a:lnTo>
                  <a:pt x="152" y="164"/>
                </a:lnTo>
                <a:lnTo>
                  <a:pt x="149" y="175"/>
                </a:lnTo>
                <a:lnTo>
                  <a:pt x="102" y="207"/>
                </a:lnTo>
                <a:lnTo>
                  <a:pt x="48" y="246"/>
                </a:lnTo>
                <a:lnTo>
                  <a:pt x="35" y="264"/>
                </a:lnTo>
                <a:lnTo>
                  <a:pt x="35" y="281"/>
                </a:lnTo>
                <a:lnTo>
                  <a:pt x="76" y="300"/>
                </a:lnTo>
                <a:lnTo>
                  <a:pt x="141" y="320"/>
                </a:lnTo>
                <a:lnTo>
                  <a:pt x="164" y="320"/>
                </a:lnTo>
                <a:lnTo>
                  <a:pt x="188" y="307"/>
                </a:lnTo>
                <a:lnTo>
                  <a:pt x="188" y="296"/>
                </a:lnTo>
                <a:lnTo>
                  <a:pt x="169" y="290"/>
                </a:lnTo>
                <a:lnTo>
                  <a:pt x="87" y="281"/>
                </a:lnTo>
                <a:lnTo>
                  <a:pt x="58" y="274"/>
                </a:lnTo>
                <a:lnTo>
                  <a:pt x="54" y="261"/>
                </a:lnTo>
                <a:lnTo>
                  <a:pt x="108" y="225"/>
                </a:lnTo>
                <a:lnTo>
                  <a:pt x="164" y="190"/>
                </a:lnTo>
                <a:lnTo>
                  <a:pt x="177" y="177"/>
                </a:lnTo>
                <a:lnTo>
                  <a:pt x="182" y="160"/>
                </a:lnTo>
                <a:lnTo>
                  <a:pt x="177" y="136"/>
                </a:lnTo>
                <a:lnTo>
                  <a:pt x="160" y="117"/>
                </a:lnTo>
                <a:lnTo>
                  <a:pt x="102" y="54"/>
                </a:lnTo>
                <a:lnTo>
                  <a:pt x="63" y="13"/>
                </a:lnTo>
                <a:close/>
              </a:path>
            </a:pathLst>
          </a:custGeom>
          <a:solidFill>
            <a:srgbClr val="CECE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0" name="Freeform 19"/>
          <p:cNvSpPr>
            <a:spLocks/>
          </p:cNvSpPr>
          <p:nvPr/>
        </p:nvSpPr>
        <p:spPr bwMode="auto">
          <a:xfrm>
            <a:off x="2220913" y="3017081"/>
            <a:ext cx="184150" cy="271462"/>
          </a:xfrm>
          <a:custGeom>
            <a:avLst/>
            <a:gdLst>
              <a:gd name="T0" fmla="*/ 127 w 233"/>
              <a:gd name="T1" fmla="*/ 47 h 343"/>
              <a:gd name="T2" fmla="*/ 164 w 233"/>
              <a:gd name="T3" fmla="*/ 19 h 343"/>
              <a:gd name="T4" fmla="*/ 199 w 233"/>
              <a:gd name="T5" fmla="*/ 0 h 343"/>
              <a:gd name="T6" fmla="*/ 222 w 233"/>
              <a:gd name="T7" fmla="*/ 4 h 343"/>
              <a:gd name="T8" fmla="*/ 233 w 233"/>
              <a:gd name="T9" fmla="*/ 19 h 343"/>
              <a:gd name="T10" fmla="*/ 233 w 233"/>
              <a:gd name="T11" fmla="*/ 34 h 343"/>
              <a:gd name="T12" fmla="*/ 225 w 233"/>
              <a:gd name="T13" fmla="*/ 52 h 343"/>
              <a:gd name="T14" fmla="*/ 203 w 233"/>
              <a:gd name="T15" fmla="*/ 62 h 343"/>
              <a:gd name="T16" fmla="*/ 155 w 233"/>
              <a:gd name="T17" fmla="*/ 86 h 343"/>
              <a:gd name="T18" fmla="*/ 125 w 233"/>
              <a:gd name="T19" fmla="*/ 117 h 343"/>
              <a:gd name="T20" fmla="*/ 106 w 233"/>
              <a:gd name="T21" fmla="*/ 153 h 343"/>
              <a:gd name="T22" fmla="*/ 101 w 233"/>
              <a:gd name="T23" fmla="*/ 173 h 343"/>
              <a:gd name="T24" fmla="*/ 127 w 233"/>
              <a:gd name="T25" fmla="*/ 199 h 343"/>
              <a:gd name="T26" fmla="*/ 155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4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7 w 233"/>
              <a:gd name="T55" fmla="*/ 298 h 343"/>
              <a:gd name="T56" fmla="*/ 160 w 233"/>
              <a:gd name="T57" fmla="*/ 291 h 343"/>
              <a:gd name="T58" fmla="*/ 145 w 233"/>
              <a:gd name="T59" fmla="*/ 259 h 343"/>
              <a:gd name="T60" fmla="*/ 110 w 233"/>
              <a:gd name="T61" fmla="*/ 218 h 343"/>
              <a:gd name="T62" fmla="*/ 88 w 233"/>
              <a:gd name="T63" fmla="*/ 186 h 343"/>
              <a:gd name="T64" fmla="*/ 77 w 233"/>
              <a:gd name="T65" fmla="*/ 170 h 343"/>
              <a:gd name="T66" fmla="*/ 77 w 233"/>
              <a:gd name="T67" fmla="*/ 144 h 343"/>
              <a:gd name="T68" fmla="*/ 93 w 233"/>
              <a:gd name="T69" fmla="*/ 101 h 343"/>
              <a:gd name="T70" fmla="*/ 108 w 233"/>
              <a:gd name="T71" fmla="*/ 73 h 343"/>
              <a:gd name="T72" fmla="*/ 127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7" y="47"/>
                </a:moveTo>
                <a:lnTo>
                  <a:pt x="164" y="19"/>
                </a:lnTo>
                <a:lnTo>
                  <a:pt x="199" y="0"/>
                </a:lnTo>
                <a:lnTo>
                  <a:pt x="222" y="4"/>
                </a:lnTo>
                <a:lnTo>
                  <a:pt x="233" y="19"/>
                </a:lnTo>
                <a:lnTo>
                  <a:pt x="233" y="34"/>
                </a:lnTo>
                <a:lnTo>
                  <a:pt x="225" y="52"/>
                </a:lnTo>
                <a:lnTo>
                  <a:pt x="203" y="62"/>
                </a:lnTo>
                <a:lnTo>
                  <a:pt x="155" y="86"/>
                </a:lnTo>
                <a:lnTo>
                  <a:pt x="125" y="117"/>
                </a:lnTo>
                <a:lnTo>
                  <a:pt x="106" y="153"/>
                </a:lnTo>
                <a:lnTo>
                  <a:pt x="101" y="173"/>
                </a:lnTo>
                <a:lnTo>
                  <a:pt x="127" y="199"/>
                </a:lnTo>
                <a:lnTo>
                  <a:pt x="155" y="239"/>
                </a:lnTo>
                <a:lnTo>
                  <a:pt x="173" y="272"/>
                </a:lnTo>
                <a:lnTo>
                  <a:pt x="179" y="294"/>
                </a:lnTo>
                <a:lnTo>
                  <a:pt x="179" y="307"/>
                </a:lnTo>
                <a:lnTo>
                  <a:pt x="166" y="315"/>
                </a:lnTo>
                <a:lnTo>
                  <a:pt x="125" y="317"/>
                </a:lnTo>
                <a:lnTo>
                  <a:pt x="64" y="330"/>
                </a:lnTo>
                <a:lnTo>
                  <a:pt x="52" y="341"/>
                </a:lnTo>
                <a:lnTo>
                  <a:pt x="43" y="343"/>
                </a:lnTo>
                <a:lnTo>
                  <a:pt x="0" y="330"/>
                </a:lnTo>
                <a:lnTo>
                  <a:pt x="0" y="317"/>
                </a:lnTo>
                <a:lnTo>
                  <a:pt x="19" y="307"/>
                </a:lnTo>
                <a:lnTo>
                  <a:pt x="97" y="294"/>
                </a:lnTo>
                <a:lnTo>
                  <a:pt x="136" y="298"/>
                </a:lnTo>
                <a:lnTo>
                  <a:pt x="157" y="298"/>
                </a:lnTo>
                <a:lnTo>
                  <a:pt x="160" y="291"/>
                </a:lnTo>
                <a:lnTo>
                  <a:pt x="145" y="259"/>
                </a:lnTo>
                <a:lnTo>
                  <a:pt x="110" y="218"/>
                </a:lnTo>
                <a:lnTo>
                  <a:pt x="88" y="186"/>
                </a:lnTo>
                <a:lnTo>
                  <a:pt x="77" y="170"/>
                </a:lnTo>
                <a:lnTo>
                  <a:pt x="77" y="144"/>
                </a:lnTo>
                <a:lnTo>
                  <a:pt x="93" y="101"/>
                </a:lnTo>
                <a:lnTo>
                  <a:pt x="108" y="73"/>
                </a:lnTo>
                <a:lnTo>
                  <a:pt x="127" y="47"/>
                </a:lnTo>
                <a:close/>
              </a:path>
            </a:pathLst>
          </a:custGeom>
          <a:solidFill>
            <a:srgbClr val="CECE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1" name="Freeform 20"/>
          <p:cNvSpPr>
            <a:spLocks/>
          </p:cNvSpPr>
          <p:nvPr/>
        </p:nvSpPr>
        <p:spPr bwMode="auto">
          <a:xfrm>
            <a:off x="2378075" y="2599568"/>
            <a:ext cx="184150" cy="192088"/>
          </a:xfrm>
          <a:custGeom>
            <a:avLst/>
            <a:gdLst>
              <a:gd name="T0" fmla="*/ 2 w 233"/>
              <a:gd name="T1" fmla="*/ 132 h 242"/>
              <a:gd name="T2" fmla="*/ 0 w 233"/>
              <a:gd name="T3" fmla="*/ 162 h 242"/>
              <a:gd name="T4" fmla="*/ 10 w 233"/>
              <a:gd name="T5" fmla="*/ 199 h 242"/>
              <a:gd name="T6" fmla="*/ 26 w 233"/>
              <a:gd name="T7" fmla="*/ 223 h 242"/>
              <a:gd name="T8" fmla="*/ 45 w 233"/>
              <a:gd name="T9" fmla="*/ 236 h 242"/>
              <a:gd name="T10" fmla="*/ 75 w 233"/>
              <a:gd name="T11" fmla="*/ 242 h 242"/>
              <a:gd name="T12" fmla="*/ 106 w 233"/>
              <a:gd name="T13" fmla="*/ 225 h 242"/>
              <a:gd name="T14" fmla="*/ 129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4 w 233"/>
              <a:gd name="T27" fmla="*/ 97 h 242"/>
              <a:gd name="T28" fmla="*/ 233 w 233"/>
              <a:gd name="T29" fmla="*/ 93 h 242"/>
              <a:gd name="T30" fmla="*/ 231 w 233"/>
              <a:gd name="T31" fmla="*/ 82 h 242"/>
              <a:gd name="T32" fmla="*/ 222 w 233"/>
              <a:gd name="T33" fmla="*/ 72 h 242"/>
              <a:gd name="T34" fmla="*/ 185 w 233"/>
              <a:gd name="T35" fmla="*/ 89 h 242"/>
              <a:gd name="T36" fmla="*/ 160 w 233"/>
              <a:gd name="T37" fmla="*/ 102 h 242"/>
              <a:gd name="T38" fmla="*/ 160 w 233"/>
              <a:gd name="T39" fmla="*/ 78 h 242"/>
              <a:gd name="T40" fmla="*/ 160 w 233"/>
              <a:gd name="T41" fmla="*/ 59 h 242"/>
              <a:gd name="T42" fmla="*/ 147 w 233"/>
              <a:gd name="T43" fmla="*/ 30 h 242"/>
              <a:gd name="T44" fmla="*/ 131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10" y="199"/>
                </a:lnTo>
                <a:lnTo>
                  <a:pt x="26" y="223"/>
                </a:lnTo>
                <a:lnTo>
                  <a:pt x="45" y="236"/>
                </a:lnTo>
                <a:lnTo>
                  <a:pt x="75" y="242"/>
                </a:lnTo>
                <a:lnTo>
                  <a:pt x="106" y="225"/>
                </a:lnTo>
                <a:lnTo>
                  <a:pt x="129" y="208"/>
                </a:lnTo>
                <a:lnTo>
                  <a:pt x="140" y="186"/>
                </a:lnTo>
                <a:lnTo>
                  <a:pt x="151" y="154"/>
                </a:lnTo>
                <a:lnTo>
                  <a:pt x="160" y="126"/>
                </a:lnTo>
                <a:lnTo>
                  <a:pt x="162" y="121"/>
                </a:lnTo>
                <a:lnTo>
                  <a:pt x="188" y="104"/>
                </a:lnTo>
                <a:lnTo>
                  <a:pt x="224" y="97"/>
                </a:lnTo>
                <a:lnTo>
                  <a:pt x="233" y="93"/>
                </a:lnTo>
                <a:lnTo>
                  <a:pt x="231" y="82"/>
                </a:lnTo>
                <a:lnTo>
                  <a:pt x="222" y="72"/>
                </a:lnTo>
                <a:lnTo>
                  <a:pt x="185" y="89"/>
                </a:lnTo>
                <a:lnTo>
                  <a:pt x="160" y="102"/>
                </a:lnTo>
                <a:lnTo>
                  <a:pt x="160" y="78"/>
                </a:lnTo>
                <a:lnTo>
                  <a:pt x="160" y="59"/>
                </a:lnTo>
                <a:lnTo>
                  <a:pt x="147" y="30"/>
                </a:lnTo>
                <a:lnTo>
                  <a:pt x="131" y="13"/>
                </a:lnTo>
                <a:lnTo>
                  <a:pt x="97" y="0"/>
                </a:lnTo>
                <a:lnTo>
                  <a:pt x="60" y="22"/>
                </a:lnTo>
                <a:lnTo>
                  <a:pt x="28" y="65"/>
                </a:lnTo>
                <a:lnTo>
                  <a:pt x="2" y="112"/>
                </a:lnTo>
                <a:lnTo>
                  <a:pt x="2" y="132"/>
                </a:lnTo>
                <a:close/>
              </a:path>
            </a:pathLst>
          </a:custGeom>
          <a:solidFill>
            <a:schemeClr val="tx1"/>
          </a:solidFill>
          <a:ln w="9525">
            <a:solidFill>
              <a:schemeClr val="tx1"/>
            </a:solidFill>
            <a:round/>
            <a:headEnd/>
            <a:tailEnd/>
          </a:ln>
        </p:spPr>
        <p:txBody>
          <a:bodyPr/>
          <a:lstStyle/>
          <a:p>
            <a:endParaRPr lang="ms-MY"/>
          </a:p>
        </p:txBody>
      </p:sp>
      <p:sp>
        <p:nvSpPr>
          <p:cNvPr id="92" name="Freeform 21"/>
          <p:cNvSpPr>
            <a:spLocks/>
          </p:cNvSpPr>
          <p:nvPr/>
        </p:nvSpPr>
        <p:spPr bwMode="auto">
          <a:xfrm>
            <a:off x="2489200" y="2766256"/>
            <a:ext cx="238125" cy="223837"/>
          </a:xfrm>
          <a:custGeom>
            <a:avLst/>
            <a:gdLst>
              <a:gd name="T0" fmla="*/ 0 w 299"/>
              <a:gd name="T1" fmla="*/ 65 h 282"/>
              <a:gd name="T2" fmla="*/ 13 w 299"/>
              <a:gd name="T3" fmla="*/ 84 h 282"/>
              <a:gd name="T4" fmla="*/ 35 w 299"/>
              <a:gd name="T5" fmla="*/ 90 h 282"/>
              <a:gd name="T6" fmla="*/ 99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90 w 299"/>
              <a:gd name="T19" fmla="*/ 168 h 282"/>
              <a:gd name="T20" fmla="*/ 171 w 299"/>
              <a:gd name="T21" fmla="*/ 201 h 282"/>
              <a:gd name="T22" fmla="*/ 166 w 299"/>
              <a:gd name="T23" fmla="*/ 226 h 282"/>
              <a:gd name="T24" fmla="*/ 171 w 299"/>
              <a:gd name="T25" fmla="*/ 237 h 282"/>
              <a:gd name="T26" fmla="*/ 188 w 299"/>
              <a:gd name="T27" fmla="*/ 241 h 282"/>
              <a:gd name="T28" fmla="*/ 212 w 299"/>
              <a:gd name="T29" fmla="*/ 231 h 282"/>
              <a:gd name="T30" fmla="*/ 253 w 299"/>
              <a:gd name="T31" fmla="*/ 229 h 282"/>
              <a:gd name="T32" fmla="*/ 270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4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4 w 299"/>
              <a:gd name="T59" fmla="*/ 88 h 282"/>
              <a:gd name="T60" fmla="*/ 247 w 299"/>
              <a:gd name="T61" fmla="*/ 39 h 282"/>
              <a:gd name="T62" fmla="*/ 242 w 299"/>
              <a:gd name="T63" fmla="*/ 6 h 282"/>
              <a:gd name="T64" fmla="*/ 231 w 299"/>
              <a:gd name="T65" fmla="*/ 0 h 282"/>
              <a:gd name="T66" fmla="*/ 219 w 299"/>
              <a:gd name="T67" fmla="*/ 0 h 282"/>
              <a:gd name="T68" fmla="*/ 182 w 299"/>
              <a:gd name="T69" fmla="*/ 10 h 282"/>
              <a:gd name="T70" fmla="*/ 108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9" y="71"/>
                </a:lnTo>
                <a:lnTo>
                  <a:pt x="171" y="41"/>
                </a:lnTo>
                <a:lnTo>
                  <a:pt x="214" y="24"/>
                </a:lnTo>
                <a:lnTo>
                  <a:pt x="223" y="28"/>
                </a:lnTo>
                <a:lnTo>
                  <a:pt x="221" y="62"/>
                </a:lnTo>
                <a:lnTo>
                  <a:pt x="208" y="118"/>
                </a:lnTo>
                <a:lnTo>
                  <a:pt x="190" y="168"/>
                </a:lnTo>
                <a:lnTo>
                  <a:pt x="171" y="201"/>
                </a:lnTo>
                <a:lnTo>
                  <a:pt x="166" y="226"/>
                </a:lnTo>
                <a:lnTo>
                  <a:pt x="171" y="237"/>
                </a:lnTo>
                <a:lnTo>
                  <a:pt x="188" y="241"/>
                </a:lnTo>
                <a:lnTo>
                  <a:pt x="212" y="231"/>
                </a:lnTo>
                <a:lnTo>
                  <a:pt x="253" y="229"/>
                </a:lnTo>
                <a:lnTo>
                  <a:pt x="270" y="244"/>
                </a:lnTo>
                <a:lnTo>
                  <a:pt x="286" y="269"/>
                </a:lnTo>
                <a:lnTo>
                  <a:pt x="290" y="282"/>
                </a:lnTo>
                <a:lnTo>
                  <a:pt x="299" y="272"/>
                </a:lnTo>
                <a:lnTo>
                  <a:pt x="299" y="239"/>
                </a:lnTo>
                <a:lnTo>
                  <a:pt x="288" y="213"/>
                </a:lnTo>
                <a:lnTo>
                  <a:pt x="262" y="207"/>
                </a:lnTo>
                <a:lnTo>
                  <a:pt x="244" y="213"/>
                </a:lnTo>
                <a:lnTo>
                  <a:pt x="206" y="218"/>
                </a:lnTo>
                <a:lnTo>
                  <a:pt x="197" y="214"/>
                </a:lnTo>
                <a:lnTo>
                  <a:pt x="195" y="205"/>
                </a:lnTo>
                <a:lnTo>
                  <a:pt x="208" y="168"/>
                </a:lnTo>
                <a:lnTo>
                  <a:pt x="227" y="140"/>
                </a:lnTo>
                <a:lnTo>
                  <a:pt x="244" y="88"/>
                </a:lnTo>
                <a:lnTo>
                  <a:pt x="247" y="39"/>
                </a:lnTo>
                <a:lnTo>
                  <a:pt x="242" y="6"/>
                </a:lnTo>
                <a:lnTo>
                  <a:pt x="231" y="0"/>
                </a:lnTo>
                <a:lnTo>
                  <a:pt x="219" y="0"/>
                </a:lnTo>
                <a:lnTo>
                  <a:pt x="182" y="10"/>
                </a:lnTo>
                <a:lnTo>
                  <a:pt x="108" y="34"/>
                </a:lnTo>
                <a:lnTo>
                  <a:pt x="59" y="45"/>
                </a:lnTo>
                <a:lnTo>
                  <a:pt x="26" y="49"/>
                </a:lnTo>
                <a:lnTo>
                  <a:pt x="7" y="56"/>
                </a:lnTo>
                <a:lnTo>
                  <a:pt x="0" y="65"/>
                </a:lnTo>
                <a:close/>
              </a:path>
            </a:pathLst>
          </a:custGeom>
          <a:solidFill>
            <a:schemeClr val="tx1"/>
          </a:solidFill>
          <a:ln w="9525">
            <a:solidFill>
              <a:schemeClr val="tx1"/>
            </a:solidFill>
            <a:round/>
            <a:headEnd/>
            <a:tailEnd/>
          </a:ln>
        </p:spPr>
        <p:txBody>
          <a:bodyPr/>
          <a:lstStyle/>
          <a:p>
            <a:endParaRPr lang="ms-MY"/>
          </a:p>
        </p:txBody>
      </p:sp>
      <p:sp>
        <p:nvSpPr>
          <p:cNvPr id="93" name="Freeform 22"/>
          <p:cNvSpPr>
            <a:spLocks/>
          </p:cNvSpPr>
          <p:nvPr/>
        </p:nvSpPr>
        <p:spPr bwMode="auto">
          <a:xfrm>
            <a:off x="2227263" y="2815468"/>
            <a:ext cx="214312" cy="227013"/>
          </a:xfrm>
          <a:custGeom>
            <a:avLst/>
            <a:gdLst>
              <a:gd name="T0" fmla="*/ 269 w 269"/>
              <a:gd name="T1" fmla="*/ 31 h 287"/>
              <a:gd name="T2" fmla="*/ 260 w 269"/>
              <a:gd name="T3" fmla="*/ 52 h 287"/>
              <a:gd name="T4" fmla="*/ 240 w 269"/>
              <a:gd name="T5" fmla="*/ 61 h 287"/>
              <a:gd name="T6" fmla="*/ 175 w 269"/>
              <a:gd name="T7" fmla="*/ 52 h 287"/>
              <a:gd name="T8" fmla="*/ 96 w 269"/>
              <a:gd name="T9" fmla="*/ 33 h 287"/>
              <a:gd name="T10" fmla="*/ 54 w 269"/>
              <a:gd name="T11" fmla="*/ 22 h 287"/>
              <a:gd name="T12" fmla="*/ 44 w 269"/>
              <a:gd name="T13" fmla="*/ 28 h 287"/>
              <a:gd name="T14" fmla="*/ 52 w 269"/>
              <a:gd name="T15" fmla="*/ 61 h 287"/>
              <a:gd name="T16" fmla="*/ 72 w 269"/>
              <a:gd name="T17" fmla="*/ 113 h 287"/>
              <a:gd name="T18" fmla="*/ 98 w 269"/>
              <a:gd name="T19" fmla="*/ 160 h 287"/>
              <a:gd name="T20" fmla="*/ 121 w 269"/>
              <a:gd name="T21" fmla="*/ 190 h 287"/>
              <a:gd name="T22" fmla="*/ 130 w 269"/>
              <a:gd name="T23" fmla="*/ 214 h 287"/>
              <a:gd name="T24" fmla="*/ 126 w 269"/>
              <a:gd name="T25" fmla="*/ 227 h 287"/>
              <a:gd name="T26" fmla="*/ 111 w 269"/>
              <a:gd name="T27" fmla="*/ 233 h 287"/>
              <a:gd name="T28" fmla="*/ 85 w 269"/>
              <a:gd name="T29" fmla="*/ 225 h 287"/>
              <a:gd name="T30" fmla="*/ 44 w 269"/>
              <a:gd name="T31" fmla="*/ 231 h 287"/>
              <a:gd name="T32" fmla="*/ 31 w 269"/>
              <a:gd name="T33" fmla="*/ 247 h 287"/>
              <a:gd name="T34" fmla="*/ 18 w 269"/>
              <a:gd name="T35" fmla="*/ 275 h 287"/>
              <a:gd name="T36" fmla="*/ 15 w 269"/>
              <a:gd name="T37" fmla="*/ 287 h 287"/>
              <a:gd name="T38" fmla="*/ 5 w 269"/>
              <a:gd name="T39" fmla="*/ 279 h 287"/>
              <a:gd name="T40" fmla="*/ 0 w 269"/>
              <a:gd name="T41" fmla="*/ 247 h 287"/>
              <a:gd name="T42" fmla="*/ 7 w 269"/>
              <a:gd name="T43" fmla="*/ 220 h 287"/>
              <a:gd name="T44" fmla="*/ 33 w 269"/>
              <a:gd name="T45" fmla="*/ 210 h 287"/>
              <a:gd name="T46" fmla="*/ 52 w 269"/>
              <a:gd name="T47" fmla="*/ 212 h 287"/>
              <a:gd name="T48" fmla="*/ 89 w 269"/>
              <a:gd name="T49" fmla="*/ 212 h 287"/>
              <a:gd name="T50" fmla="*/ 98 w 269"/>
              <a:gd name="T51" fmla="*/ 208 h 287"/>
              <a:gd name="T52" fmla="*/ 98 w 269"/>
              <a:gd name="T53" fmla="*/ 199 h 287"/>
              <a:gd name="T54" fmla="*/ 80 w 269"/>
              <a:gd name="T55" fmla="*/ 164 h 287"/>
              <a:gd name="T56" fmla="*/ 57 w 269"/>
              <a:gd name="T57" fmla="*/ 138 h 287"/>
              <a:gd name="T58" fmla="*/ 33 w 269"/>
              <a:gd name="T59" fmla="*/ 89 h 287"/>
              <a:gd name="T60" fmla="*/ 24 w 269"/>
              <a:gd name="T61" fmla="*/ 41 h 287"/>
              <a:gd name="T62" fmla="*/ 24 w 269"/>
              <a:gd name="T63" fmla="*/ 7 h 287"/>
              <a:gd name="T64" fmla="*/ 33 w 269"/>
              <a:gd name="T65" fmla="*/ 2 h 287"/>
              <a:gd name="T66" fmla="*/ 44 w 269"/>
              <a:gd name="T67" fmla="*/ 0 h 287"/>
              <a:gd name="T68" fmla="*/ 83 w 269"/>
              <a:gd name="T69" fmla="*/ 3 h 287"/>
              <a:gd name="T70" fmla="*/ 160 w 269"/>
              <a:gd name="T71" fmla="*/ 16 h 287"/>
              <a:gd name="T72" fmla="*/ 210 w 269"/>
              <a:gd name="T73" fmla="*/ 20 h 287"/>
              <a:gd name="T74" fmla="*/ 243 w 269"/>
              <a:gd name="T75" fmla="*/ 18 h 287"/>
              <a:gd name="T76" fmla="*/ 264 w 269"/>
              <a:gd name="T77" fmla="*/ 24 h 287"/>
              <a:gd name="T78" fmla="*/ 269 w 269"/>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9" h="287">
                <a:moveTo>
                  <a:pt x="269" y="31"/>
                </a:moveTo>
                <a:lnTo>
                  <a:pt x="260" y="52"/>
                </a:lnTo>
                <a:lnTo>
                  <a:pt x="240" y="61"/>
                </a:lnTo>
                <a:lnTo>
                  <a:pt x="175" y="52"/>
                </a:lnTo>
                <a:lnTo>
                  <a:pt x="96" y="33"/>
                </a:lnTo>
                <a:lnTo>
                  <a:pt x="54" y="22"/>
                </a:lnTo>
                <a:lnTo>
                  <a:pt x="44" y="28"/>
                </a:lnTo>
                <a:lnTo>
                  <a:pt x="52" y="61"/>
                </a:lnTo>
                <a:lnTo>
                  <a:pt x="72" y="113"/>
                </a:lnTo>
                <a:lnTo>
                  <a:pt x="98" y="160"/>
                </a:lnTo>
                <a:lnTo>
                  <a:pt x="121" y="190"/>
                </a:lnTo>
                <a:lnTo>
                  <a:pt x="130" y="214"/>
                </a:lnTo>
                <a:lnTo>
                  <a:pt x="126" y="227"/>
                </a:lnTo>
                <a:lnTo>
                  <a:pt x="111" y="233"/>
                </a:lnTo>
                <a:lnTo>
                  <a:pt x="85" y="225"/>
                </a:lnTo>
                <a:lnTo>
                  <a:pt x="44" y="231"/>
                </a:lnTo>
                <a:lnTo>
                  <a:pt x="31" y="247"/>
                </a:lnTo>
                <a:lnTo>
                  <a:pt x="18" y="275"/>
                </a:lnTo>
                <a:lnTo>
                  <a:pt x="15" y="287"/>
                </a:lnTo>
                <a:lnTo>
                  <a:pt x="5" y="279"/>
                </a:lnTo>
                <a:lnTo>
                  <a:pt x="0" y="247"/>
                </a:lnTo>
                <a:lnTo>
                  <a:pt x="7" y="220"/>
                </a:lnTo>
                <a:lnTo>
                  <a:pt x="33" y="210"/>
                </a:lnTo>
                <a:lnTo>
                  <a:pt x="52" y="212"/>
                </a:lnTo>
                <a:lnTo>
                  <a:pt x="89" y="212"/>
                </a:lnTo>
                <a:lnTo>
                  <a:pt x="98" y="208"/>
                </a:lnTo>
                <a:lnTo>
                  <a:pt x="98" y="199"/>
                </a:lnTo>
                <a:lnTo>
                  <a:pt x="80" y="164"/>
                </a:lnTo>
                <a:lnTo>
                  <a:pt x="57" y="138"/>
                </a:lnTo>
                <a:lnTo>
                  <a:pt x="33" y="89"/>
                </a:lnTo>
                <a:lnTo>
                  <a:pt x="24" y="41"/>
                </a:lnTo>
                <a:lnTo>
                  <a:pt x="24" y="7"/>
                </a:lnTo>
                <a:lnTo>
                  <a:pt x="33" y="2"/>
                </a:lnTo>
                <a:lnTo>
                  <a:pt x="44" y="0"/>
                </a:lnTo>
                <a:lnTo>
                  <a:pt x="83" y="3"/>
                </a:lnTo>
                <a:lnTo>
                  <a:pt x="160" y="16"/>
                </a:lnTo>
                <a:lnTo>
                  <a:pt x="210" y="20"/>
                </a:lnTo>
                <a:lnTo>
                  <a:pt x="243" y="18"/>
                </a:lnTo>
                <a:lnTo>
                  <a:pt x="264" y="24"/>
                </a:lnTo>
                <a:lnTo>
                  <a:pt x="269" y="31"/>
                </a:lnTo>
                <a:close/>
              </a:path>
            </a:pathLst>
          </a:custGeom>
          <a:solidFill>
            <a:schemeClr val="tx1"/>
          </a:solidFill>
          <a:ln w="9525">
            <a:solidFill>
              <a:schemeClr val="tx1"/>
            </a:solidFill>
            <a:round/>
            <a:headEnd/>
            <a:tailEnd/>
          </a:ln>
        </p:spPr>
        <p:txBody>
          <a:bodyPr/>
          <a:lstStyle/>
          <a:p>
            <a:endParaRPr lang="ms-MY"/>
          </a:p>
        </p:txBody>
      </p:sp>
      <p:grpSp>
        <p:nvGrpSpPr>
          <p:cNvPr id="94" name="Group 23"/>
          <p:cNvGrpSpPr>
            <a:grpSpLocks/>
          </p:cNvGrpSpPr>
          <p:nvPr/>
        </p:nvGrpSpPr>
        <p:grpSpPr bwMode="auto">
          <a:xfrm>
            <a:off x="3357563" y="2599568"/>
            <a:ext cx="508000" cy="688975"/>
            <a:chOff x="3209" y="2210"/>
            <a:chExt cx="320" cy="434"/>
          </a:xfrm>
        </p:grpSpPr>
        <p:sp>
          <p:nvSpPr>
            <p:cNvPr id="95" name="Freeform 24"/>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6" name="Freeform 25"/>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7" name="Freeform 26"/>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8" name="Freeform 27"/>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9" name="Freeform 28"/>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00" name="Freeform 29"/>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101" name="Rectangle 30"/>
          <p:cNvSpPr>
            <a:spLocks noChangeArrowheads="1"/>
          </p:cNvSpPr>
          <p:nvPr/>
        </p:nvSpPr>
        <p:spPr bwMode="auto">
          <a:xfrm>
            <a:off x="2087563" y="3020256"/>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1</a:t>
            </a:r>
            <a:endParaRPr lang="en-GB" sz="1200" b="1"/>
          </a:p>
        </p:txBody>
      </p:sp>
      <p:sp>
        <p:nvSpPr>
          <p:cNvPr id="102" name="Rectangle 31"/>
          <p:cNvSpPr>
            <a:spLocks noChangeArrowheads="1"/>
          </p:cNvSpPr>
          <p:nvPr/>
        </p:nvSpPr>
        <p:spPr bwMode="auto">
          <a:xfrm>
            <a:off x="3306763" y="3020256"/>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2</a:t>
            </a:r>
            <a:endParaRPr lang="en-GB" sz="1200" b="1"/>
          </a:p>
        </p:txBody>
      </p:sp>
      <p:grpSp>
        <p:nvGrpSpPr>
          <p:cNvPr id="103" name="Group 32"/>
          <p:cNvGrpSpPr>
            <a:grpSpLocks/>
          </p:cNvGrpSpPr>
          <p:nvPr/>
        </p:nvGrpSpPr>
        <p:grpSpPr bwMode="auto">
          <a:xfrm>
            <a:off x="4267200" y="3104393"/>
            <a:ext cx="228600" cy="228600"/>
            <a:chOff x="3264" y="1920"/>
            <a:chExt cx="144" cy="144"/>
          </a:xfrm>
        </p:grpSpPr>
        <p:sp>
          <p:nvSpPr>
            <p:cNvPr id="104" name="Rectangle 33"/>
            <p:cNvSpPr>
              <a:spLocks noChangeArrowheads="1"/>
            </p:cNvSpPr>
            <p:nvPr/>
          </p:nvSpPr>
          <p:spPr bwMode="auto">
            <a:xfrm>
              <a:off x="3264" y="1920"/>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05" name="AutoShape 34"/>
            <p:cNvSpPr>
              <a:spLocks noChangeArrowheads="1"/>
            </p:cNvSpPr>
            <p:nvPr/>
          </p:nvSpPr>
          <p:spPr bwMode="auto">
            <a:xfrm>
              <a:off x="3264" y="1920"/>
              <a:ext cx="144" cy="137"/>
            </a:xfrm>
            <a:prstGeom prst="star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grpSp>
        <p:nvGrpSpPr>
          <p:cNvPr id="106" name="Group 35"/>
          <p:cNvGrpSpPr>
            <a:grpSpLocks/>
          </p:cNvGrpSpPr>
          <p:nvPr/>
        </p:nvGrpSpPr>
        <p:grpSpPr bwMode="auto">
          <a:xfrm>
            <a:off x="4891088" y="2599568"/>
            <a:ext cx="508000" cy="688975"/>
            <a:chOff x="3209" y="2210"/>
            <a:chExt cx="320" cy="434"/>
          </a:xfrm>
        </p:grpSpPr>
        <p:sp>
          <p:nvSpPr>
            <p:cNvPr id="107" name="Freeform 36"/>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08" name="Freeform 37"/>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09" name="Freeform 38"/>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10" name="Freeform 39"/>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11" name="Freeform 40"/>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12" name="Freeform 41"/>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113" name="Rectangle 42"/>
          <p:cNvSpPr>
            <a:spLocks noChangeArrowheads="1"/>
          </p:cNvSpPr>
          <p:nvPr/>
        </p:nvSpPr>
        <p:spPr bwMode="auto">
          <a:xfrm>
            <a:off x="4733925" y="3020256"/>
            <a:ext cx="731838"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3</a:t>
            </a:r>
            <a:endParaRPr lang="en-GB" sz="1200" b="1"/>
          </a:p>
        </p:txBody>
      </p:sp>
      <p:grpSp>
        <p:nvGrpSpPr>
          <p:cNvPr id="114" name="Group 43"/>
          <p:cNvGrpSpPr>
            <a:grpSpLocks/>
          </p:cNvGrpSpPr>
          <p:nvPr/>
        </p:nvGrpSpPr>
        <p:grpSpPr bwMode="auto">
          <a:xfrm>
            <a:off x="5645150" y="3132968"/>
            <a:ext cx="228600" cy="228600"/>
            <a:chOff x="3696" y="2064"/>
            <a:chExt cx="144" cy="144"/>
          </a:xfrm>
        </p:grpSpPr>
        <p:sp>
          <p:nvSpPr>
            <p:cNvPr id="115" name="Rectangle 44"/>
            <p:cNvSpPr>
              <a:spLocks noChangeArrowheads="1"/>
            </p:cNvSpPr>
            <p:nvPr/>
          </p:nvSpPr>
          <p:spPr bwMode="auto">
            <a:xfrm>
              <a:off x="3696" y="2064"/>
              <a:ext cx="144" cy="14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16" name="AutoShape 45"/>
            <p:cNvSpPr>
              <a:spLocks noChangeArrowheads="1"/>
            </p:cNvSpPr>
            <p:nvPr/>
          </p:nvSpPr>
          <p:spPr bwMode="auto">
            <a:xfrm>
              <a:off x="3696" y="2064"/>
              <a:ext cx="144" cy="137"/>
            </a:xfrm>
            <a:prstGeom prst="star5">
              <a:avLst/>
            </a:prstGeom>
            <a:solidFill>
              <a:srgbClr val="FF33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grpSp>
        <p:nvGrpSpPr>
          <p:cNvPr id="117" name="Group 46"/>
          <p:cNvGrpSpPr>
            <a:grpSpLocks/>
          </p:cNvGrpSpPr>
          <p:nvPr/>
        </p:nvGrpSpPr>
        <p:grpSpPr bwMode="auto">
          <a:xfrm>
            <a:off x="6324600" y="2607506"/>
            <a:ext cx="508000" cy="688975"/>
            <a:chOff x="3209" y="2210"/>
            <a:chExt cx="320" cy="434"/>
          </a:xfrm>
        </p:grpSpPr>
        <p:sp>
          <p:nvSpPr>
            <p:cNvPr id="118" name="Freeform 47"/>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19" name="Freeform 48"/>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0" name="Freeform 49"/>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1" name="Freeform 50"/>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2" name="Freeform 51"/>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3" name="Freeform 52"/>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124" name="Rectangle 53"/>
          <p:cNvSpPr>
            <a:spLocks noChangeArrowheads="1"/>
          </p:cNvSpPr>
          <p:nvPr/>
        </p:nvSpPr>
        <p:spPr bwMode="auto">
          <a:xfrm>
            <a:off x="6167438" y="3028193"/>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4</a:t>
            </a:r>
            <a:endParaRPr lang="en-GB" sz="1200" b="1"/>
          </a:p>
        </p:txBody>
      </p:sp>
      <p:grpSp>
        <p:nvGrpSpPr>
          <p:cNvPr id="125" name="Group 64"/>
          <p:cNvGrpSpPr>
            <a:grpSpLocks/>
          </p:cNvGrpSpPr>
          <p:nvPr/>
        </p:nvGrpSpPr>
        <p:grpSpPr bwMode="auto">
          <a:xfrm>
            <a:off x="7539038" y="3132968"/>
            <a:ext cx="228600" cy="228600"/>
            <a:chOff x="4704" y="3408"/>
            <a:chExt cx="144" cy="144"/>
          </a:xfrm>
        </p:grpSpPr>
        <p:sp>
          <p:nvSpPr>
            <p:cNvPr id="126" name="Rectangle 65"/>
            <p:cNvSpPr>
              <a:spLocks noChangeArrowheads="1"/>
            </p:cNvSpPr>
            <p:nvPr/>
          </p:nvSpPr>
          <p:spPr bwMode="auto">
            <a:xfrm>
              <a:off x="4704" y="3408"/>
              <a:ext cx="144" cy="144"/>
            </a:xfrm>
            <a:prstGeom prst="rect">
              <a:avLst/>
            </a:prstGeom>
            <a:solidFill>
              <a:srgbClr val="CC6600"/>
            </a:solidFill>
            <a:ln w="12700">
              <a:solidFill>
                <a:srgbClr val="CC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27" name="Line 66"/>
            <p:cNvSpPr>
              <a:spLocks noChangeShapeType="1"/>
            </p:cNvSpPr>
            <p:nvPr/>
          </p:nvSpPr>
          <p:spPr bwMode="auto">
            <a:xfrm flipV="1">
              <a:off x="4752" y="3408"/>
              <a:ext cx="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28" name="Line 67"/>
            <p:cNvSpPr>
              <a:spLocks noChangeShapeType="1"/>
            </p:cNvSpPr>
            <p:nvPr/>
          </p:nvSpPr>
          <p:spPr bwMode="auto">
            <a:xfrm>
              <a:off x="4704" y="3456"/>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29" name="Rectangle 68"/>
            <p:cNvSpPr>
              <a:spLocks noChangeArrowheads="1"/>
            </p:cNvSpPr>
            <p:nvPr/>
          </p:nvSpPr>
          <p:spPr bwMode="auto">
            <a:xfrm>
              <a:off x="4800" y="3504"/>
              <a:ext cx="48" cy="4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sp>
        <p:nvSpPr>
          <p:cNvPr id="130" name="Line 84"/>
          <p:cNvSpPr>
            <a:spLocks noChangeShapeType="1"/>
          </p:cNvSpPr>
          <p:nvPr/>
        </p:nvSpPr>
        <p:spPr bwMode="auto">
          <a:xfrm>
            <a:off x="7005638" y="2828168"/>
            <a:ext cx="0" cy="533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31" name="Line 85"/>
          <p:cNvSpPr>
            <a:spLocks noChangeShapeType="1"/>
          </p:cNvSpPr>
          <p:nvPr/>
        </p:nvSpPr>
        <p:spPr bwMode="auto">
          <a:xfrm>
            <a:off x="7005638" y="3361568"/>
            <a:ext cx="7620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32" name="Line 86"/>
          <p:cNvSpPr>
            <a:spLocks noChangeShapeType="1"/>
          </p:cNvSpPr>
          <p:nvPr/>
        </p:nvSpPr>
        <p:spPr bwMode="auto">
          <a:xfrm flipV="1">
            <a:off x="7767638" y="2828168"/>
            <a:ext cx="0" cy="533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33" name="Text Box 87"/>
          <p:cNvSpPr txBox="1">
            <a:spLocks noChangeArrowheads="1"/>
          </p:cNvSpPr>
          <p:nvPr/>
        </p:nvSpPr>
        <p:spPr bwMode="auto">
          <a:xfrm>
            <a:off x="3270250" y="2142368"/>
            <a:ext cx="8016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15 mins</a:t>
            </a:r>
            <a:endParaRPr lang="en-GB" sz="1400">
              <a:solidFill>
                <a:schemeClr val="tx2"/>
              </a:solidFill>
            </a:endParaRPr>
          </a:p>
        </p:txBody>
      </p:sp>
      <p:sp>
        <p:nvSpPr>
          <p:cNvPr id="134" name="Text Box 88"/>
          <p:cNvSpPr txBox="1">
            <a:spLocks noChangeArrowheads="1"/>
          </p:cNvSpPr>
          <p:nvPr/>
        </p:nvSpPr>
        <p:spPr bwMode="auto">
          <a:xfrm>
            <a:off x="2001838" y="2120143"/>
            <a:ext cx="8016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15 mins</a:t>
            </a:r>
            <a:endParaRPr lang="en-GB" sz="1400">
              <a:solidFill>
                <a:schemeClr val="tx2"/>
              </a:solidFill>
            </a:endParaRPr>
          </a:p>
        </p:txBody>
      </p:sp>
      <p:sp>
        <p:nvSpPr>
          <p:cNvPr id="135" name="Text Box 89"/>
          <p:cNvSpPr txBox="1">
            <a:spLocks noChangeArrowheads="1"/>
          </p:cNvSpPr>
          <p:nvPr/>
        </p:nvSpPr>
        <p:spPr bwMode="auto">
          <a:xfrm>
            <a:off x="4686300" y="2120143"/>
            <a:ext cx="8016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15 mins</a:t>
            </a:r>
            <a:endParaRPr lang="en-GB" sz="1400">
              <a:solidFill>
                <a:schemeClr val="tx2"/>
              </a:solidFill>
            </a:endParaRPr>
          </a:p>
        </p:txBody>
      </p:sp>
      <p:sp>
        <p:nvSpPr>
          <p:cNvPr id="136" name="Text Box 90"/>
          <p:cNvSpPr txBox="1">
            <a:spLocks noChangeArrowheads="1"/>
          </p:cNvSpPr>
          <p:nvPr/>
        </p:nvSpPr>
        <p:spPr bwMode="auto">
          <a:xfrm>
            <a:off x="6096000" y="2120143"/>
            <a:ext cx="8016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10 mins</a:t>
            </a:r>
            <a:endParaRPr lang="en-GB" sz="1400">
              <a:solidFill>
                <a:schemeClr val="tx2"/>
              </a:solidFill>
            </a:endParaRPr>
          </a:p>
        </p:txBody>
      </p:sp>
      <p:sp>
        <p:nvSpPr>
          <p:cNvPr id="137" name="Rectangle 91"/>
          <p:cNvSpPr>
            <a:spLocks noChangeArrowheads="1"/>
          </p:cNvSpPr>
          <p:nvPr/>
        </p:nvSpPr>
        <p:spPr bwMode="auto">
          <a:xfrm>
            <a:off x="2895600" y="3132968"/>
            <a:ext cx="228600" cy="228600"/>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38" name="AutoShape 92"/>
          <p:cNvSpPr>
            <a:spLocks noChangeArrowheads="1"/>
          </p:cNvSpPr>
          <p:nvPr/>
        </p:nvSpPr>
        <p:spPr bwMode="auto">
          <a:xfrm>
            <a:off x="1477962" y="1469828"/>
            <a:ext cx="1905000" cy="649399"/>
          </a:xfrm>
          <a:prstGeom prst="flowChartAlternateProcess">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lgn="ctr" eaLnBrk="0" hangingPunct="0"/>
            <a:r>
              <a:rPr lang="en-US" sz="1600" b="1" dirty="0">
                <a:solidFill>
                  <a:schemeClr val="bg1"/>
                </a:solidFill>
              </a:rPr>
              <a:t>Promotes one-piece FLOW</a:t>
            </a:r>
            <a:endParaRPr lang="en-GB" sz="1600" b="1" dirty="0">
              <a:solidFill>
                <a:schemeClr val="bg1"/>
              </a:solidFill>
            </a:endParaRPr>
          </a:p>
        </p:txBody>
      </p:sp>
      <p:sp>
        <p:nvSpPr>
          <p:cNvPr id="139" name="AutoShape 93"/>
          <p:cNvSpPr>
            <a:spLocks noChangeArrowheads="1"/>
          </p:cNvSpPr>
          <p:nvPr/>
        </p:nvSpPr>
        <p:spPr bwMode="auto">
          <a:xfrm>
            <a:off x="4267200" y="1469944"/>
            <a:ext cx="1600200" cy="649399"/>
          </a:xfrm>
          <a:prstGeom prst="flowChartAlternateProcess">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lgn="ctr" eaLnBrk="0" hangingPunct="0"/>
            <a:r>
              <a:rPr lang="en-US" sz="1600" b="1" dirty="0">
                <a:solidFill>
                  <a:schemeClr val="bg1"/>
                </a:solidFill>
              </a:rPr>
              <a:t>Avoids overburden</a:t>
            </a:r>
            <a:endParaRPr lang="en-GB" sz="1600" b="1" dirty="0">
              <a:solidFill>
                <a:schemeClr val="bg1"/>
              </a:solidFill>
            </a:endParaRPr>
          </a:p>
        </p:txBody>
      </p:sp>
      <p:sp>
        <p:nvSpPr>
          <p:cNvPr id="140" name="AutoShape 94"/>
          <p:cNvSpPr>
            <a:spLocks noChangeArrowheads="1"/>
          </p:cNvSpPr>
          <p:nvPr/>
        </p:nvSpPr>
        <p:spPr bwMode="auto">
          <a:xfrm>
            <a:off x="6214151" y="1472369"/>
            <a:ext cx="2073275" cy="376984"/>
          </a:xfrm>
          <a:prstGeom prst="flowChartAlternateProcess">
            <a:avLst/>
          </a:prstGeom>
          <a:solidFill>
            <a:schemeClr val="accent1">
              <a:lumMod val="50000"/>
            </a:schemeClr>
          </a:solidFill>
          <a:ln w="12700">
            <a:solidFill>
              <a:schemeClr val="tx1"/>
            </a:solidFill>
            <a:miter lim="800000"/>
            <a:headEnd/>
            <a:tailEnd/>
          </a:ln>
          <a:effectLst/>
        </p:spPr>
        <p:txBody>
          <a:bodyPr lIns="90000" tIns="46800" rIns="90000" bIns="46800">
            <a:spAutoFit/>
          </a:bodyPr>
          <a:lstStyle/>
          <a:p>
            <a:pPr algn="ctr" eaLnBrk="0" hangingPunct="0"/>
            <a:r>
              <a:rPr lang="en-US" sz="1600" b="1" dirty="0" smtClean="0">
                <a:solidFill>
                  <a:schemeClr val="bg1"/>
                </a:solidFill>
              </a:rPr>
              <a:t>Minimizes wastes</a:t>
            </a:r>
            <a:endParaRPr lang="en-GB" sz="1600" b="1" dirty="0">
              <a:solidFill>
                <a:schemeClr val="bg1"/>
              </a:solidFill>
            </a:endParaRPr>
          </a:p>
        </p:txBody>
      </p:sp>
      <p:grpSp>
        <p:nvGrpSpPr>
          <p:cNvPr id="141" name="Group 96"/>
          <p:cNvGrpSpPr>
            <a:grpSpLocks/>
          </p:cNvGrpSpPr>
          <p:nvPr/>
        </p:nvGrpSpPr>
        <p:grpSpPr bwMode="auto">
          <a:xfrm>
            <a:off x="2057400" y="3778478"/>
            <a:ext cx="2185988" cy="1276350"/>
            <a:chOff x="1296" y="2844"/>
            <a:chExt cx="1377" cy="804"/>
          </a:xfrm>
        </p:grpSpPr>
        <p:sp>
          <p:nvSpPr>
            <p:cNvPr id="142" name="Rectangle 97"/>
            <p:cNvSpPr>
              <a:spLocks noChangeArrowheads="1"/>
            </p:cNvSpPr>
            <p:nvPr/>
          </p:nvSpPr>
          <p:spPr bwMode="auto">
            <a:xfrm>
              <a:off x="1296" y="3312"/>
              <a:ext cx="528" cy="336"/>
            </a:xfrm>
            <a:prstGeom prst="rect">
              <a:avLst/>
            </a:prstGeom>
            <a:solidFill>
              <a:schemeClr val="tx2">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43" name="Rectangle 98"/>
            <p:cNvSpPr>
              <a:spLocks noChangeArrowheads="1"/>
            </p:cNvSpPr>
            <p:nvPr/>
          </p:nvSpPr>
          <p:spPr bwMode="auto">
            <a:xfrm>
              <a:off x="2016" y="2844"/>
              <a:ext cx="657" cy="45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sp>
        <p:nvSpPr>
          <p:cNvPr id="144" name="AutoShape 99"/>
          <p:cNvSpPr>
            <a:spLocks noChangeArrowheads="1"/>
          </p:cNvSpPr>
          <p:nvPr/>
        </p:nvSpPr>
        <p:spPr bwMode="auto">
          <a:xfrm flipH="1">
            <a:off x="2605088" y="4064228"/>
            <a:ext cx="1066800" cy="457200"/>
          </a:xfrm>
          <a:prstGeom prst="curvedDownArrow">
            <a:avLst>
              <a:gd name="adj1" fmla="val 47358"/>
              <a:gd name="adj2" fmla="val 93333"/>
              <a:gd name="adj3" fmla="val 33333"/>
            </a:avLst>
          </a:prstGeom>
          <a:solidFill>
            <a:srgbClr val="FF3300">
              <a:alpha val="50000"/>
            </a:srgb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45" name="Text Box 119"/>
          <p:cNvSpPr txBox="1">
            <a:spLocks noChangeArrowheads="1"/>
          </p:cNvSpPr>
          <p:nvPr/>
        </p:nvSpPr>
        <p:spPr bwMode="auto">
          <a:xfrm>
            <a:off x="381000" y="4369028"/>
            <a:ext cx="987171" cy="279180"/>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dirty="0" smtClean="0"/>
              <a:t>Time (</a:t>
            </a:r>
            <a:r>
              <a:rPr lang="en-US" sz="1200" dirty="0" err="1" smtClean="0"/>
              <a:t>mins</a:t>
            </a:r>
            <a:r>
              <a:rPr lang="en-US" sz="1200" dirty="0" smtClean="0"/>
              <a:t>)</a:t>
            </a:r>
            <a:endParaRPr lang="en-GB" sz="1200" dirty="0"/>
          </a:p>
        </p:txBody>
      </p:sp>
      <p:sp>
        <p:nvSpPr>
          <p:cNvPr id="147" name="TextBox 146"/>
          <p:cNvSpPr txBox="1"/>
          <p:nvPr/>
        </p:nvSpPr>
        <p:spPr>
          <a:xfrm>
            <a:off x="4024022" y="5458053"/>
            <a:ext cx="1463966" cy="307777"/>
          </a:xfrm>
          <a:prstGeom prst="rect">
            <a:avLst/>
          </a:prstGeom>
          <a:noFill/>
        </p:spPr>
        <p:txBody>
          <a:bodyPr wrap="square" rtlCol="0">
            <a:spAutoFit/>
          </a:bodyPr>
          <a:lstStyle/>
          <a:p>
            <a:r>
              <a:rPr lang="en-US" sz="1400" dirty="0" smtClean="0"/>
              <a:t>Stations</a:t>
            </a:r>
            <a:endParaRPr lang="en-MY" sz="1400" dirty="0"/>
          </a:p>
        </p:txBody>
      </p:sp>
    </p:spTree>
    <p:extLst>
      <p:ext uri="{BB962C8B-B14F-4D97-AF65-F5344CB8AC3E}">
        <p14:creationId xmlns:p14="http://schemas.microsoft.com/office/powerpoint/2010/main" xmlns="" val="73931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wipe(down)">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0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40"/>
                                        </p:tgtEl>
                                        <p:attrNameLst>
                                          <p:attrName>style.visibility</p:attrName>
                                        </p:attrNameLst>
                                      </p:cBhvr>
                                      <p:to>
                                        <p:strVal val="visible"/>
                                      </p:to>
                                    </p:set>
                                    <p:anim calcmode="lin" valueType="num">
                                      <p:cBhvr additive="base">
                                        <p:cTn id="28" dur="500" fill="hold"/>
                                        <p:tgtEl>
                                          <p:spTgt spid="140"/>
                                        </p:tgtEl>
                                        <p:attrNameLst>
                                          <p:attrName>ppt_x</p:attrName>
                                        </p:attrNameLst>
                                      </p:cBhvr>
                                      <p:tavLst>
                                        <p:tav tm="0">
                                          <p:val>
                                            <p:strVal val="0-#ppt_w/2"/>
                                          </p:val>
                                        </p:tav>
                                        <p:tav tm="100000">
                                          <p:val>
                                            <p:strVal val="#ppt_x"/>
                                          </p:val>
                                        </p:tav>
                                      </p:tavLst>
                                    </p:anim>
                                    <p:anim calcmode="lin" valueType="num">
                                      <p:cBhvr additive="base">
                                        <p:cTn id="29" dur="5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39"/>
                                        </p:tgtEl>
                                        <p:attrNameLst>
                                          <p:attrName>style.visibility</p:attrName>
                                        </p:attrNameLst>
                                      </p:cBhvr>
                                      <p:to>
                                        <p:strVal val="visible"/>
                                      </p:to>
                                    </p:set>
                                    <p:anim calcmode="lin" valueType="num">
                                      <p:cBhvr additive="base">
                                        <p:cTn id="34" dur="500" fill="hold"/>
                                        <p:tgtEl>
                                          <p:spTgt spid="139"/>
                                        </p:tgtEl>
                                        <p:attrNameLst>
                                          <p:attrName>ppt_x</p:attrName>
                                        </p:attrNameLst>
                                      </p:cBhvr>
                                      <p:tavLst>
                                        <p:tav tm="0">
                                          <p:val>
                                            <p:strVal val="0-#ppt_w/2"/>
                                          </p:val>
                                        </p:tav>
                                        <p:tav tm="100000">
                                          <p:val>
                                            <p:strVal val="#ppt_x"/>
                                          </p:val>
                                        </p:tav>
                                      </p:tavLst>
                                    </p:anim>
                                    <p:anim calcmode="lin" valueType="num">
                                      <p:cBhvr additive="base">
                                        <p:cTn id="35" dur="500" fill="hold"/>
                                        <p:tgtEl>
                                          <p:spTgt spid="13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38"/>
                                        </p:tgtEl>
                                        <p:attrNameLst>
                                          <p:attrName>style.visibility</p:attrName>
                                        </p:attrNameLst>
                                      </p:cBhvr>
                                      <p:to>
                                        <p:strVal val="visible"/>
                                      </p:to>
                                    </p:set>
                                    <p:anim calcmode="lin" valueType="num">
                                      <p:cBhvr additive="base">
                                        <p:cTn id="40" dur="500" fill="hold"/>
                                        <p:tgtEl>
                                          <p:spTgt spid="138"/>
                                        </p:tgtEl>
                                        <p:attrNameLst>
                                          <p:attrName>ppt_x</p:attrName>
                                        </p:attrNameLst>
                                      </p:cBhvr>
                                      <p:tavLst>
                                        <p:tav tm="0">
                                          <p:val>
                                            <p:strVal val="0-#ppt_w/2"/>
                                          </p:val>
                                        </p:tav>
                                        <p:tav tm="100000">
                                          <p:val>
                                            <p:strVal val="#ppt_x"/>
                                          </p:val>
                                        </p:tav>
                                      </p:tavLst>
                                    </p:anim>
                                    <p:anim calcmode="lin" valueType="num">
                                      <p:cBhvr additive="base">
                                        <p:cTn id="41" dur="500" fill="hold"/>
                                        <p:tgtEl>
                                          <p:spTgt spid="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autoUpdateAnimBg="0"/>
      <p:bldP spid="139" grpId="0" animBg="1" autoUpdateAnimBg="0"/>
      <p:bldP spid="14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cs typeface="Times New Roman" pitchFamily="18" charset="0"/>
              </a:rPr>
              <a:t>Classification of ALB Problems</a:t>
            </a:r>
            <a:endParaRPr lang="en-US" dirty="0"/>
          </a:p>
        </p:txBody>
      </p:sp>
      <p:sp>
        <p:nvSpPr>
          <p:cNvPr id="4" name="Content Placeholder 4"/>
          <p:cNvSpPr txBox="1">
            <a:spLocks/>
          </p:cNvSpPr>
          <p:nvPr/>
        </p:nvSpPr>
        <p:spPr bwMode="auto">
          <a:xfrm>
            <a:off x="121867" y="1272726"/>
            <a:ext cx="7607300" cy="3868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mj-lt"/>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mj-lt"/>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mj-lt"/>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j-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j-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pPr eaLnBrk="1" hangingPunct="1">
              <a:defRPr/>
            </a:pPr>
            <a:endParaRPr lang="en-US" altLang="zh-CN" sz="2000" kern="0" dirty="0" smtClean="0">
              <a:solidFill>
                <a:schemeClr val="tx1"/>
              </a:solidFill>
              <a:latin typeface="Times New Roman" panose="02020603050405020304" pitchFamily="18" charset="0"/>
              <a:cs typeface="Times New Roman" panose="02020603050405020304" pitchFamily="18" charset="0"/>
            </a:endParaRPr>
          </a:p>
          <a:p>
            <a:pPr eaLnBrk="1" hangingPunct="1">
              <a:defRPr/>
            </a:pPr>
            <a:r>
              <a:rPr lang="en-US" altLang="zh-CN" sz="2000" kern="0" dirty="0" smtClean="0">
                <a:solidFill>
                  <a:schemeClr val="tx1"/>
                </a:solidFill>
                <a:latin typeface="Times New Roman" panose="02020603050405020304" pitchFamily="18" charset="0"/>
                <a:cs typeface="Times New Roman" panose="02020603050405020304" pitchFamily="18" charset="0"/>
              </a:rPr>
              <a:t>ALB was first mathematically formulated by  </a:t>
            </a:r>
            <a:r>
              <a:rPr lang="en-US" altLang="zh-CN" sz="2000" kern="0" dirty="0" err="1" smtClean="0">
                <a:solidFill>
                  <a:schemeClr val="tx1"/>
                </a:solidFill>
                <a:latin typeface="Times New Roman" panose="02020603050405020304" pitchFamily="18" charset="0"/>
                <a:cs typeface="Times New Roman" panose="02020603050405020304" pitchFamily="18" charset="0"/>
              </a:rPr>
              <a:t>Helgeson</a:t>
            </a:r>
            <a:r>
              <a:rPr lang="en-US" altLang="zh-CN" sz="2000" kern="0" dirty="0" smtClean="0">
                <a:solidFill>
                  <a:schemeClr val="tx1"/>
                </a:solidFill>
                <a:latin typeface="Times New Roman" panose="02020603050405020304" pitchFamily="18" charset="0"/>
                <a:cs typeface="Times New Roman" panose="02020603050405020304" pitchFamily="18" charset="0"/>
              </a:rPr>
              <a:t> in 1954.</a:t>
            </a:r>
            <a:endParaRPr lang="en-US" altLang="zh-CN" kern="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xmlns="" val="2936791297"/>
              </p:ext>
            </p:extLst>
          </p:nvPr>
        </p:nvGraphicFramePr>
        <p:xfrm>
          <a:off x="181954" y="2010107"/>
          <a:ext cx="8671489" cy="4015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12041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ALB problems based on </a:t>
            </a:r>
            <a:r>
              <a:rPr lang="en-US" altLang="en-US" b="1" dirty="0" smtClean="0"/>
              <a:t>models &amp; </a:t>
            </a:r>
            <a:r>
              <a:rPr lang="en-US" altLang="en-US" b="1" dirty="0"/>
              <a:t>layout </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1289" y="1643356"/>
            <a:ext cx="3744912" cy="663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363" y="2854464"/>
            <a:ext cx="3779837" cy="67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2400" y="3822812"/>
            <a:ext cx="3733800" cy="606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183583" y="2809936"/>
            <a:ext cx="4277206" cy="1550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183582" y="1588609"/>
            <a:ext cx="4341942" cy="986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454275" y="4661028"/>
            <a:ext cx="4569612" cy="1208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2"/>
          <p:cNvSpPr txBox="1">
            <a:spLocks noChangeArrowheads="1"/>
          </p:cNvSpPr>
          <p:nvPr/>
        </p:nvSpPr>
        <p:spPr bwMode="auto">
          <a:xfrm>
            <a:off x="548912" y="2214787"/>
            <a:ext cx="28194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dirty="0"/>
              <a:t>Single Model Assembly Line</a:t>
            </a:r>
          </a:p>
        </p:txBody>
      </p:sp>
      <p:sp>
        <p:nvSpPr>
          <p:cNvPr id="11" name="TextBox 10"/>
          <p:cNvSpPr txBox="1">
            <a:spLocks noChangeArrowheads="1"/>
          </p:cNvSpPr>
          <p:nvPr/>
        </p:nvSpPr>
        <p:spPr bwMode="auto">
          <a:xfrm>
            <a:off x="564393" y="3396084"/>
            <a:ext cx="2819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dirty="0"/>
              <a:t>Multi Model Assembly Line</a:t>
            </a:r>
          </a:p>
        </p:txBody>
      </p:sp>
      <p:sp>
        <p:nvSpPr>
          <p:cNvPr id="12" name="TextBox 11"/>
          <p:cNvSpPr txBox="1">
            <a:spLocks noChangeArrowheads="1"/>
          </p:cNvSpPr>
          <p:nvPr/>
        </p:nvSpPr>
        <p:spPr bwMode="auto">
          <a:xfrm>
            <a:off x="599276" y="4433888"/>
            <a:ext cx="2819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dirty="0"/>
              <a:t>Mixed Model Assembly Line</a:t>
            </a:r>
          </a:p>
        </p:txBody>
      </p:sp>
      <p:sp>
        <p:nvSpPr>
          <p:cNvPr id="13" name="TextBox 12"/>
          <p:cNvSpPr txBox="1">
            <a:spLocks noChangeArrowheads="1"/>
          </p:cNvSpPr>
          <p:nvPr/>
        </p:nvSpPr>
        <p:spPr bwMode="auto">
          <a:xfrm>
            <a:off x="5540375" y="2526709"/>
            <a:ext cx="2819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dirty="0"/>
              <a:t>Parallel Assembly Line</a:t>
            </a:r>
          </a:p>
        </p:txBody>
      </p:sp>
      <p:sp>
        <p:nvSpPr>
          <p:cNvPr id="14" name="TextBox 13"/>
          <p:cNvSpPr txBox="1">
            <a:spLocks noChangeArrowheads="1"/>
          </p:cNvSpPr>
          <p:nvPr/>
        </p:nvSpPr>
        <p:spPr bwMode="auto">
          <a:xfrm>
            <a:off x="5365694" y="4296796"/>
            <a:ext cx="2819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dirty="0"/>
              <a:t>Two Sided Assembly Line</a:t>
            </a:r>
          </a:p>
        </p:txBody>
      </p:sp>
      <p:sp>
        <p:nvSpPr>
          <p:cNvPr id="15" name="TextBox 14"/>
          <p:cNvSpPr txBox="1">
            <a:spLocks noChangeArrowheads="1"/>
          </p:cNvSpPr>
          <p:nvPr/>
        </p:nvSpPr>
        <p:spPr bwMode="auto">
          <a:xfrm>
            <a:off x="4077666" y="5754240"/>
            <a:ext cx="2819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dirty="0"/>
              <a:t>U-shaped Assembly Line</a:t>
            </a:r>
          </a:p>
        </p:txBody>
      </p:sp>
    </p:spTree>
    <p:extLst>
      <p:ext uri="{BB962C8B-B14F-4D97-AF65-F5344CB8AC3E}">
        <p14:creationId xmlns:p14="http://schemas.microsoft.com/office/powerpoint/2010/main" xmlns="" val="3883100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Engineering">
  <a:themeElements>
    <a:clrScheme name="Eng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ginee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578B"/>
        </a:soli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578B"/>
        </a:soli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ng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g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g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g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g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g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g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g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g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g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g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g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7289</TotalTime>
  <Words>4321</Words>
  <Application>Microsoft Office PowerPoint</Application>
  <PresentationFormat>On-screen Show (4:3)</PresentationFormat>
  <Paragraphs>2008</Paragraphs>
  <Slides>68</Slides>
  <Notes>6</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68</vt:i4>
      </vt:variant>
    </vt:vector>
  </HeadingPairs>
  <TitlesOfParts>
    <vt:vector size="73" baseType="lpstr">
      <vt:lpstr>Engineering</vt:lpstr>
      <vt:lpstr>Custom Design</vt:lpstr>
      <vt:lpstr>Office Theme</vt:lpstr>
      <vt:lpstr>Document</vt:lpstr>
      <vt:lpstr>Equation</vt:lpstr>
      <vt:lpstr>Slide 1</vt:lpstr>
      <vt:lpstr>Outline</vt:lpstr>
      <vt:lpstr>SCM Decisions</vt:lpstr>
      <vt:lpstr>Introduction</vt:lpstr>
      <vt:lpstr>Introduction</vt:lpstr>
      <vt:lpstr>Unbalance Issues</vt:lpstr>
      <vt:lpstr>Line Balance : Simple Example</vt:lpstr>
      <vt:lpstr>Classification of ALB Problems</vt:lpstr>
      <vt:lpstr>ALB problems based on models &amp; layout </vt:lpstr>
      <vt:lpstr>ALB - Objectives</vt:lpstr>
      <vt:lpstr>Complexity of ALB problems</vt:lpstr>
      <vt:lpstr>Strategies for Solving NP-hard Optimization Problems</vt:lpstr>
      <vt:lpstr>Concept of Metaheuristic Algorithms</vt:lpstr>
      <vt:lpstr>Classification of Metaheuristics</vt:lpstr>
      <vt:lpstr>Why RALB?</vt:lpstr>
      <vt:lpstr>Robotic Assembly Lines</vt:lpstr>
      <vt:lpstr>Literature on RALB-I</vt:lpstr>
      <vt:lpstr>Literature on RALB-II</vt:lpstr>
      <vt:lpstr>State of the Art </vt:lpstr>
      <vt:lpstr>Research Scope</vt:lpstr>
      <vt:lpstr>Metaheuristics for RALB</vt:lpstr>
      <vt:lpstr>Assumptions </vt:lpstr>
      <vt:lpstr>Allocation of Task and Robot to stations</vt:lpstr>
      <vt:lpstr>Recursive Method</vt:lpstr>
      <vt:lpstr>Example Problem</vt:lpstr>
      <vt:lpstr>Recursive Method</vt:lpstr>
      <vt:lpstr>Consecutive  Method</vt:lpstr>
      <vt:lpstr>Consecutive  Method</vt:lpstr>
      <vt:lpstr>Metaheuristics for RALB – The Two problems</vt:lpstr>
      <vt:lpstr>Slide 30</vt:lpstr>
      <vt:lpstr>PSO – The Process</vt:lpstr>
      <vt:lpstr>Initialization- Positions and velocities</vt:lpstr>
      <vt:lpstr>Modify velocities  - based on personal best and global best.</vt:lpstr>
      <vt:lpstr>Velocity &amp; Position Update</vt:lpstr>
      <vt:lpstr>Initial swarm Generation </vt:lpstr>
      <vt:lpstr>Initial velocity generation</vt:lpstr>
      <vt:lpstr>PSO Parameters</vt:lpstr>
      <vt:lpstr>Parameter Analysis- Stopping Condition</vt:lpstr>
      <vt:lpstr>Parameter Analysis- Acceleration Coefficients</vt:lpstr>
      <vt:lpstr>Parameter Analysis- Population Size</vt:lpstr>
      <vt:lpstr>Datasets</vt:lpstr>
      <vt:lpstr>Performance Evaluation – Straight Line</vt:lpstr>
      <vt:lpstr>Observations</vt:lpstr>
      <vt:lpstr>U-shaped Robotic Assembly Line Balancing (RUALB) </vt:lpstr>
      <vt:lpstr>Task and Robot Allocation</vt:lpstr>
      <vt:lpstr>Task and Robot Allocation</vt:lpstr>
      <vt:lpstr>Straight and U-shaped Layout</vt:lpstr>
      <vt:lpstr>Performance Evaluation – Straight &amp; U-Shaped</vt:lpstr>
      <vt:lpstr>Observation</vt:lpstr>
      <vt:lpstr>Slide 50</vt:lpstr>
      <vt:lpstr>RALB-Efficiency</vt:lpstr>
      <vt:lpstr>Line Efficiency &amp; Smoothness Index</vt:lpstr>
      <vt:lpstr>Differential Evolution</vt:lpstr>
      <vt:lpstr>Population Initialization</vt:lpstr>
      <vt:lpstr>Mutation</vt:lpstr>
      <vt:lpstr>Crossover</vt:lpstr>
      <vt:lpstr>Selection</vt:lpstr>
      <vt:lpstr>DE Parameters</vt:lpstr>
      <vt:lpstr>Results</vt:lpstr>
      <vt:lpstr>Results</vt:lpstr>
      <vt:lpstr>Observations</vt:lpstr>
      <vt:lpstr>Conclusions</vt:lpstr>
      <vt:lpstr>Computational  Time</vt:lpstr>
      <vt:lpstr>Computational  Time</vt:lpstr>
      <vt:lpstr>Conclusion</vt:lpstr>
      <vt:lpstr>SCM and ALB</vt:lpstr>
      <vt:lpstr>Future Research Directions</vt:lpstr>
      <vt:lpstr>End of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MONASH UNIVERSITY</dc:title>
  <dc:creator>xxx</dc:creator>
  <cp:lastModifiedBy>ranguDpro</cp:lastModifiedBy>
  <cp:revision>840</cp:revision>
  <cp:lastPrinted>2001-04-20T00:55:53Z</cp:lastPrinted>
  <dcterms:created xsi:type="dcterms:W3CDTF">2001-02-11T22:17:52Z</dcterms:created>
  <dcterms:modified xsi:type="dcterms:W3CDTF">2022-01-06T06:43:52Z</dcterms:modified>
</cp:coreProperties>
</file>