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4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Masters/slideMaster5.xml" ContentType="application/vnd.openxmlformats-officedocument.presentationml.slideMaster+xml"/>
  <Override PartName="/ppt/slides/slide49.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notesSlides/notesSlide19.xml" ContentType="application/vnd.openxmlformats-officedocument.presentationml.notesSlide+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Default Extension="jpeg" ContentType="image/jpeg"/>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slides/slide29.xml" ContentType="application/vnd.openxmlformats-officedocument.presentationml.slide+xml"/>
  <Override PartName="/ppt/slideLayouts/slideLayout39.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 id="2147483733" r:id="rId2"/>
    <p:sldMasterId id="2147483716" r:id="rId3"/>
    <p:sldMasterId id="2147483746" r:id="rId4"/>
    <p:sldMasterId id="2147483758" r:id="rId5"/>
  </p:sldMasterIdLst>
  <p:notesMasterIdLst>
    <p:notesMasterId r:id="rId77"/>
  </p:notesMasterIdLst>
  <p:handoutMasterIdLst>
    <p:handoutMasterId r:id="rId78"/>
  </p:handoutMasterIdLst>
  <p:sldIdLst>
    <p:sldId id="256" r:id="rId6"/>
    <p:sldId id="533" r:id="rId7"/>
    <p:sldId id="534" r:id="rId8"/>
    <p:sldId id="535" r:id="rId9"/>
    <p:sldId id="536" r:id="rId10"/>
    <p:sldId id="537" r:id="rId11"/>
    <p:sldId id="538" r:id="rId12"/>
    <p:sldId id="541" r:id="rId13"/>
    <p:sldId id="539" r:id="rId14"/>
    <p:sldId id="543" r:id="rId15"/>
    <p:sldId id="258" r:id="rId16"/>
    <p:sldId id="492" r:id="rId17"/>
    <p:sldId id="518" r:id="rId18"/>
    <p:sldId id="579" r:id="rId19"/>
    <p:sldId id="606" r:id="rId20"/>
    <p:sldId id="607" r:id="rId21"/>
    <p:sldId id="581" r:id="rId22"/>
    <p:sldId id="580" r:id="rId23"/>
    <p:sldId id="609" r:id="rId24"/>
    <p:sldId id="259" r:id="rId25"/>
    <p:sldId id="610" r:id="rId26"/>
    <p:sldId id="611" r:id="rId27"/>
    <p:sldId id="612" r:id="rId28"/>
    <p:sldId id="613" r:id="rId29"/>
    <p:sldId id="517" r:id="rId30"/>
    <p:sldId id="614" r:id="rId31"/>
    <p:sldId id="585" r:id="rId32"/>
    <p:sldId id="584" r:id="rId33"/>
    <p:sldId id="600" r:id="rId34"/>
    <p:sldId id="498" r:id="rId35"/>
    <p:sldId id="615" r:id="rId36"/>
    <p:sldId id="616" r:id="rId37"/>
    <p:sldId id="618" r:id="rId38"/>
    <p:sldId id="554" r:id="rId39"/>
    <p:sldId id="277" r:id="rId40"/>
    <p:sldId id="619" r:id="rId41"/>
    <p:sldId id="278" r:id="rId42"/>
    <p:sldId id="279" r:id="rId43"/>
    <p:sldId id="280" r:id="rId44"/>
    <p:sldId id="281" r:id="rId45"/>
    <p:sldId id="282" r:id="rId46"/>
    <p:sldId id="283" r:id="rId47"/>
    <p:sldId id="284" r:id="rId48"/>
    <p:sldId id="285" r:id="rId49"/>
    <p:sldId id="286" r:id="rId50"/>
    <p:sldId id="287" r:id="rId51"/>
    <p:sldId id="502" r:id="rId52"/>
    <p:sldId id="548" r:id="rId53"/>
    <p:sldId id="608" r:id="rId54"/>
    <p:sldId id="549" r:id="rId55"/>
    <p:sldId id="290" r:id="rId56"/>
    <p:sldId id="291" r:id="rId57"/>
    <p:sldId id="621" r:id="rId58"/>
    <p:sldId id="622" r:id="rId59"/>
    <p:sldId id="623" r:id="rId60"/>
    <p:sldId id="292" r:id="rId61"/>
    <p:sldId id="293" r:id="rId62"/>
    <p:sldId id="624" r:id="rId63"/>
    <p:sldId id="625" r:id="rId64"/>
    <p:sldId id="626" r:id="rId65"/>
    <p:sldId id="627" r:id="rId66"/>
    <p:sldId id="628" r:id="rId67"/>
    <p:sldId id="629" r:id="rId68"/>
    <p:sldId id="630" r:id="rId69"/>
    <p:sldId id="631" r:id="rId70"/>
    <p:sldId id="632" r:id="rId71"/>
    <p:sldId id="633" r:id="rId72"/>
    <p:sldId id="602" r:id="rId73"/>
    <p:sldId id="603" r:id="rId74"/>
    <p:sldId id="604" r:id="rId75"/>
    <p:sldId id="462" r:id="rId76"/>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127">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3399"/>
    <a:srgbClr val="F4FB9F"/>
    <a:srgbClr val="000099"/>
    <a:srgbClr val="7B1F5A"/>
    <a:srgbClr val="0D0163"/>
    <a:srgbClr val="634001"/>
    <a:srgbClr val="FCA304"/>
    <a:srgbClr val="CC6600"/>
    <a:srgbClr val="000000"/>
    <a:srgbClr val="B2B2B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autoAdjust="0"/>
    <p:restoredTop sz="80284" autoAdjust="0"/>
  </p:normalViewPr>
  <p:slideViewPr>
    <p:cSldViewPr snapToGrid="0">
      <p:cViewPr varScale="1">
        <p:scale>
          <a:sx n="115" d="100"/>
          <a:sy n="115" d="100"/>
        </p:scale>
        <p:origin x="-1524" y="-11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40" d="100"/>
          <a:sy n="40" d="100"/>
        </p:scale>
        <p:origin x="-1488" y="-96"/>
      </p:cViewPr>
      <p:guideLst>
        <p:guide orient="horz" pos="3127"/>
        <p:guide pos="2142"/>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648D18-9C89-4C7D-8439-4B87C21BCD74}" type="doc">
      <dgm:prSet loTypeId="urn:microsoft.com/office/officeart/2005/8/layout/orgChart1" loCatId="hierarchy" qsTypeId="urn:microsoft.com/office/officeart/2005/8/quickstyle/3d2" qsCatId="3D" csTypeId="urn:microsoft.com/office/officeart/2005/8/colors/accent6_1" csCatId="accent6" phldr="1"/>
      <dgm:spPr/>
      <dgm:t>
        <a:bodyPr/>
        <a:lstStyle/>
        <a:p>
          <a:endParaRPr lang="ms-MY"/>
        </a:p>
      </dgm:t>
    </dgm:pt>
    <dgm:pt modelId="{1C2DD83C-CCCC-495E-8BAB-B1B51AA823A1}">
      <dgm:prSet phldrT="[Text]" custT="1"/>
      <dgm:spPr/>
      <dgm:t>
        <a:bodyPr/>
        <a:lstStyle/>
        <a:p>
          <a:r>
            <a:rPr lang="en-US" sz="1600" dirty="0"/>
            <a:t>ALB Types</a:t>
          </a:r>
          <a:endParaRPr lang="ms-MY" sz="1600" dirty="0"/>
        </a:p>
      </dgm:t>
    </dgm:pt>
    <dgm:pt modelId="{AB7DD177-EF61-4E15-86FE-6F74F95FFF6B}" type="parTrans" cxnId="{968A3D90-0A97-4ACD-98BB-61E9EE178F25}">
      <dgm:prSet/>
      <dgm:spPr/>
      <dgm:t>
        <a:bodyPr/>
        <a:lstStyle/>
        <a:p>
          <a:endParaRPr lang="ms-MY"/>
        </a:p>
      </dgm:t>
    </dgm:pt>
    <dgm:pt modelId="{D277ABB5-9B35-4E9C-B318-6F28A200B1E4}" type="sibTrans" cxnId="{968A3D90-0A97-4ACD-98BB-61E9EE178F25}">
      <dgm:prSet/>
      <dgm:spPr/>
      <dgm:t>
        <a:bodyPr/>
        <a:lstStyle/>
        <a:p>
          <a:endParaRPr lang="ms-MY"/>
        </a:p>
      </dgm:t>
    </dgm:pt>
    <dgm:pt modelId="{810DA4D8-1D7D-4629-9401-E1DD7716A170}">
      <dgm:prSet phldrT="[Text]" custT="1"/>
      <dgm:spPr/>
      <dgm:t>
        <a:bodyPr/>
        <a:lstStyle/>
        <a:p>
          <a:pPr algn="ctr"/>
          <a:r>
            <a:rPr lang="en-US" sz="1600" dirty="0"/>
            <a:t>Model Type</a:t>
          </a:r>
          <a:r>
            <a:rPr lang="en-US" sz="1900" dirty="0"/>
            <a:t>	</a:t>
          </a:r>
          <a:endParaRPr lang="ms-MY" sz="1900" dirty="0"/>
        </a:p>
      </dgm:t>
    </dgm:pt>
    <dgm:pt modelId="{A2A7ECB9-1209-472E-890C-1E8DD28E6F2F}" type="parTrans" cxnId="{DBFD494A-105F-4FD0-B90C-CD16DA2FA714}">
      <dgm:prSet/>
      <dgm:spPr/>
      <dgm:t>
        <a:bodyPr/>
        <a:lstStyle/>
        <a:p>
          <a:endParaRPr lang="ms-MY"/>
        </a:p>
      </dgm:t>
    </dgm:pt>
    <dgm:pt modelId="{3431B2E8-A2F3-44DF-8F0A-83942720B4A9}" type="sibTrans" cxnId="{DBFD494A-105F-4FD0-B90C-CD16DA2FA714}">
      <dgm:prSet/>
      <dgm:spPr/>
      <dgm:t>
        <a:bodyPr/>
        <a:lstStyle/>
        <a:p>
          <a:endParaRPr lang="ms-MY"/>
        </a:p>
      </dgm:t>
    </dgm:pt>
    <dgm:pt modelId="{12D2EEBB-64A6-463C-84BD-C960DCBB6FB1}">
      <dgm:prSet phldrT="[Text]" custT="1"/>
      <dgm:spPr/>
      <dgm:t>
        <a:bodyPr/>
        <a:lstStyle/>
        <a:p>
          <a:r>
            <a:rPr lang="en-US" sz="1600" dirty="0"/>
            <a:t>Single Model	</a:t>
          </a:r>
          <a:endParaRPr lang="ms-MY" sz="1600" dirty="0"/>
        </a:p>
      </dgm:t>
    </dgm:pt>
    <dgm:pt modelId="{20B78968-DF5E-4D56-AD29-78B4873EAD9B}" type="parTrans" cxnId="{D94966E5-567B-4C32-B7CC-8FBE087E6DE6}">
      <dgm:prSet/>
      <dgm:spPr/>
      <dgm:t>
        <a:bodyPr/>
        <a:lstStyle/>
        <a:p>
          <a:endParaRPr lang="ms-MY"/>
        </a:p>
      </dgm:t>
    </dgm:pt>
    <dgm:pt modelId="{E78AB4B7-E208-43DE-8E85-058B9C44DC8B}" type="sibTrans" cxnId="{D94966E5-567B-4C32-B7CC-8FBE087E6DE6}">
      <dgm:prSet/>
      <dgm:spPr/>
      <dgm:t>
        <a:bodyPr/>
        <a:lstStyle/>
        <a:p>
          <a:endParaRPr lang="ms-MY"/>
        </a:p>
      </dgm:t>
    </dgm:pt>
    <dgm:pt modelId="{EB29A0E6-A7A9-49DD-815D-D89329734733}">
      <dgm:prSet phldrT="[Text]" custT="1"/>
      <dgm:spPr/>
      <dgm:t>
        <a:bodyPr/>
        <a:lstStyle/>
        <a:p>
          <a:r>
            <a:rPr lang="en-US" sz="1600" dirty="0"/>
            <a:t>Multi Model</a:t>
          </a:r>
          <a:r>
            <a:rPr lang="en-US" sz="1900" dirty="0"/>
            <a:t>	 </a:t>
          </a:r>
          <a:endParaRPr lang="ms-MY" sz="1900" dirty="0"/>
        </a:p>
      </dgm:t>
    </dgm:pt>
    <dgm:pt modelId="{D363C134-F250-4745-98D6-79DB3D89A82E}" type="parTrans" cxnId="{9EC44E8D-CD31-4070-B615-74A4A78F21C1}">
      <dgm:prSet/>
      <dgm:spPr/>
      <dgm:t>
        <a:bodyPr/>
        <a:lstStyle/>
        <a:p>
          <a:endParaRPr lang="ms-MY"/>
        </a:p>
      </dgm:t>
    </dgm:pt>
    <dgm:pt modelId="{F5A4BABD-A98B-499C-BD1D-3F586630E7FA}" type="sibTrans" cxnId="{9EC44E8D-CD31-4070-B615-74A4A78F21C1}">
      <dgm:prSet/>
      <dgm:spPr/>
      <dgm:t>
        <a:bodyPr/>
        <a:lstStyle/>
        <a:p>
          <a:endParaRPr lang="ms-MY"/>
        </a:p>
      </dgm:t>
    </dgm:pt>
    <dgm:pt modelId="{9710F135-0DBA-4EB9-AC31-04FFC39BBE72}">
      <dgm:prSet phldrT="[Text]" custT="1"/>
      <dgm:spPr/>
      <dgm:t>
        <a:bodyPr/>
        <a:lstStyle/>
        <a:p>
          <a:r>
            <a:rPr lang="en-US" sz="1600" dirty="0"/>
            <a:t>Problem Structure</a:t>
          </a:r>
          <a:endParaRPr lang="ms-MY" sz="1600" dirty="0"/>
        </a:p>
      </dgm:t>
    </dgm:pt>
    <dgm:pt modelId="{400610FF-DE91-446E-8C3F-0077392C9878}" type="parTrans" cxnId="{92232A55-2F3E-467C-B072-0B003EE96CC1}">
      <dgm:prSet/>
      <dgm:spPr/>
      <dgm:t>
        <a:bodyPr/>
        <a:lstStyle/>
        <a:p>
          <a:endParaRPr lang="ms-MY"/>
        </a:p>
      </dgm:t>
    </dgm:pt>
    <dgm:pt modelId="{5AC3E4BF-01F0-4813-94F6-535C9BC55629}" type="sibTrans" cxnId="{92232A55-2F3E-467C-B072-0B003EE96CC1}">
      <dgm:prSet/>
      <dgm:spPr/>
      <dgm:t>
        <a:bodyPr/>
        <a:lstStyle/>
        <a:p>
          <a:endParaRPr lang="ms-MY"/>
        </a:p>
      </dgm:t>
    </dgm:pt>
    <dgm:pt modelId="{813A561D-EC2F-4047-AFA0-D0697D092798}">
      <dgm:prSet phldrT="[Text]" custT="1"/>
      <dgm:spPr/>
      <dgm:t>
        <a:bodyPr/>
        <a:lstStyle/>
        <a:p>
          <a:r>
            <a:rPr lang="en-US" sz="1600" dirty="0"/>
            <a:t>Simple ALB </a:t>
          </a:r>
          <a:endParaRPr lang="ms-MY" sz="1600" dirty="0"/>
        </a:p>
      </dgm:t>
    </dgm:pt>
    <dgm:pt modelId="{1A04BB05-61DD-47E2-A0B6-0B8E7A09E59A}" type="parTrans" cxnId="{FB083874-A1AD-48D9-8219-F140581B0EA0}">
      <dgm:prSet/>
      <dgm:spPr/>
      <dgm:t>
        <a:bodyPr/>
        <a:lstStyle/>
        <a:p>
          <a:endParaRPr lang="ms-MY"/>
        </a:p>
      </dgm:t>
    </dgm:pt>
    <dgm:pt modelId="{2D96D5D7-D8AD-45E0-B7CD-CE28F73E45F8}" type="sibTrans" cxnId="{FB083874-A1AD-48D9-8219-F140581B0EA0}">
      <dgm:prSet/>
      <dgm:spPr/>
      <dgm:t>
        <a:bodyPr/>
        <a:lstStyle/>
        <a:p>
          <a:endParaRPr lang="ms-MY"/>
        </a:p>
      </dgm:t>
    </dgm:pt>
    <dgm:pt modelId="{B03AA9F1-E690-4625-A889-5C8E130437DE}">
      <dgm:prSet phldrT="[Text]" custT="1"/>
      <dgm:spPr/>
      <dgm:t>
        <a:bodyPr/>
        <a:lstStyle/>
        <a:p>
          <a:r>
            <a:rPr lang="en-US" sz="1600" dirty="0"/>
            <a:t>Mixed Model </a:t>
          </a:r>
          <a:endParaRPr lang="ms-MY" sz="1600" dirty="0"/>
        </a:p>
      </dgm:t>
    </dgm:pt>
    <dgm:pt modelId="{1A06DBF9-A3C8-4E07-891B-1782085AF528}" type="parTrans" cxnId="{5AFDD0C4-3803-4F9D-9A76-FE0C72C6552E}">
      <dgm:prSet/>
      <dgm:spPr/>
      <dgm:t>
        <a:bodyPr/>
        <a:lstStyle/>
        <a:p>
          <a:endParaRPr lang="ms-MY"/>
        </a:p>
      </dgm:t>
    </dgm:pt>
    <dgm:pt modelId="{F58D09A7-B450-483E-815E-3CCEE4896CCF}" type="sibTrans" cxnId="{5AFDD0C4-3803-4F9D-9A76-FE0C72C6552E}">
      <dgm:prSet/>
      <dgm:spPr/>
      <dgm:t>
        <a:bodyPr/>
        <a:lstStyle/>
        <a:p>
          <a:endParaRPr lang="ms-MY"/>
        </a:p>
      </dgm:t>
    </dgm:pt>
    <dgm:pt modelId="{4562A607-AB08-4CF4-BCF8-1A22AFD3AF3D}">
      <dgm:prSet custT="1"/>
      <dgm:spPr/>
      <dgm:t>
        <a:bodyPr/>
        <a:lstStyle/>
        <a:p>
          <a:r>
            <a:rPr lang="en-US" sz="1600" dirty="0"/>
            <a:t>SALB-I	</a:t>
          </a:r>
          <a:endParaRPr lang="ms-MY" sz="1600" dirty="0"/>
        </a:p>
      </dgm:t>
    </dgm:pt>
    <dgm:pt modelId="{1E445B7A-4CF0-45DC-9BC1-5E132FDF4E57}" type="parTrans" cxnId="{F89DAD42-B3B3-4AF8-A878-DF074C3E25C8}">
      <dgm:prSet/>
      <dgm:spPr/>
      <dgm:t>
        <a:bodyPr/>
        <a:lstStyle/>
        <a:p>
          <a:endParaRPr lang="ms-MY"/>
        </a:p>
      </dgm:t>
    </dgm:pt>
    <dgm:pt modelId="{A418ABA8-B4E9-46EE-A451-8B389AC2EB4E}" type="sibTrans" cxnId="{F89DAD42-B3B3-4AF8-A878-DF074C3E25C8}">
      <dgm:prSet/>
      <dgm:spPr/>
      <dgm:t>
        <a:bodyPr/>
        <a:lstStyle/>
        <a:p>
          <a:endParaRPr lang="ms-MY"/>
        </a:p>
      </dgm:t>
    </dgm:pt>
    <dgm:pt modelId="{324D4948-4233-45B2-8395-3AB31A412D9D}">
      <dgm:prSet custT="1"/>
      <dgm:spPr/>
      <dgm:t>
        <a:bodyPr/>
        <a:lstStyle/>
        <a:p>
          <a:r>
            <a:rPr lang="en-US" sz="1600" dirty="0"/>
            <a:t>SALB-II</a:t>
          </a:r>
          <a:endParaRPr lang="ms-MY" sz="1600" dirty="0"/>
        </a:p>
      </dgm:t>
    </dgm:pt>
    <dgm:pt modelId="{2E84F9EB-3D09-4D29-BFA3-24847FBA4E89}" type="parTrans" cxnId="{5DE1C05A-D42C-4B3F-A9C6-AEA751B03505}">
      <dgm:prSet/>
      <dgm:spPr/>
      <dgm:t>
        <a:bodyPr/>
        <a:lstStyle/>
        <a:p>
          <a:endParaRPr lang="ms-MY"/>
        </a:p>
      </dgm:t>
    </dgm:pt>
    <dgm:pt modelId="{7A70D8FD-E7EA-4121-8226-5667433839B9}" type="sibTrans" cxnId="{5DE1C05A-D42C-4B3F-A9C6-AEA751B03505}">
      <dgm:prSet/>
      <dgm:spPr/>
      <dgm:t>
        <a:bodyPr/>
        <a:lstStyle/>
        <a:p>
          <a:endParaRPr lang="ms-MY"/>
        </a:p>
      </dgm:t>
    </dgm:pt>
    <dgm:pt modelId="{65989237-E599-4B7A-9887-255950DB9D71}">
      <dgm:prSet custT="1"/>
      <dgm:spPr/>
      <dgm:t>
        <a:bodyPr/>
        <a:lstStyle/>
        <a:p>
          <a:r>
            <a:rPr lang="ms-MY" sz="1600" dirty="0"/>
            <a:t>Automated ALB</a:t>
          </a:r>
        </a:p>
      </dgm:t>
    </dgm:pt>
    <dgm:pt modelId="{C4ECD7E9-AEA8-4B86-8FFD-17C3BC6E284C}" type="parTrans" cxnId="{E1911F3A-A664-4882-8D74-A826AF82F17E}">
      <dgm:prSet/>
      <dgm:spPr/>
      <dgm:t>
        <a:bodyPr/>
        <a:lstStyle/>
        <a:p>
          <a:endParaRPr lang="ms-MY"/>
        </a:p>
      </dgm:t>
    </dgm:pt>
    <dgm:pt modelId="{0C96D895-9200-4645-8081-CA41C3C17B13}" type="sibTrans" cxnId="{E1911F3A-A664-4882-8D74-A826AF82F17E}">
      <dgm:prSet/>
      <dgm:spPr/>
      <dgm:t>
        <a:bodyPr/>
        <a:lstStyle/>
        <a:p>
          <a:endParaRPr lang="ms-MY"/>
        </a:p>
      </dgm:t>
    </dgm:pt>
    <dgm:pt modelId="{4B951230-AFDC-4F21-806A-B24D43B6E1E3}">
      <dgm:prSet custT="1"/>
      <dgm:spPr/>
      <dgm:t>
        <a:bodyPr/>
        <a:lstStyle/>
        <a:p>
          <a:r>
            <a:rPr lang="en-US" sz="1600" dirty="0"/>
            <a:t>RALB</a:t>
          </a:r>
        </a:p>
      </dgm:t>
    </dgm:pt>
    <dgm:pt modelId="{1D97B30A-1C07-400E-A1EE-3D86A0B87094}" type="parTrans" cxnId="{4DE9C03D-E070-4BD5-A76E-082997EB6F34}">
      <dgm:prSet/>
      <dgm:spPr/>
      <dgm:t>
        <a:bodyPr/>
        <a:lstStyle/>
        <a:p>
          <a:endParaRPr lang="en-US"/>
        </a:p>
      </dgm:t>
    </dgm:pt>
    <dgm:pt modelId="{B516E3BA-489D-41BB-A325-5325FEC1B3A4}" type="sibTrans" cxnId="{4DE9C03D-E070-4BD5-A76E-082997EB6F34}">
      <dgm:prSet/>
      <dgm:spPr/>
      <dgm:t>
        <a:bodyPr/>
        <a:lstStyle/>
        <a:p>
          <a:endParaRPr lang="en-US"/>
        </a:p>
      </dgm:t>
    </dgm:pt>
    <dgm:pt modelId="{0202FA78-8C9A-4F6A-8A7D-5650E27A5B7B}">
      <dgm:prSet custT="1"/>
      <dgm:spPr/>
      <dgm:t>
        <a:bodyPr/>
        <a:lstStyle/>
        <a:p>
          <a:r>
            <a:rPr lang="en-US" sz="1600" dirty="0"/>
            <a:t>FALB</a:t>
          </a:r>
        </a:p>
      </dgm:t>
    </dgm:pt>
    <dgm:pt modelId="{9C5B9496-CC47-401F-9646-2E795D6FCD55}" type="parTrans" cxnId="{FED5C1D1-C38D-4594-AA21-AC69F58FDEB0}">
      <dgm:prSet/>
      <dgm:spPr/>
      <dgm:t>
        <a:bodyPr/>
        <a:lstStyle/>
        <a:p>
          <a:endParaRPr lang="en-US"/>
        </a:p>
      </dgm:t>
    </dgm:pt>
    <dgm:pt modelId="{CE118795-93F9-44B0-9BBF-17F6A02BF44B}" type="sibTrans" cxnId="{FED5C1D1-C38D-4594-AA21-AC69F58FDEB0}">
      <dgm:prSet/>
      <dgm:spPr/>
      <dgm:t>
        <a:bodyPr/>
        <a:lstStyle/>
        <a:p>
          <a:endParaRPr lang="en-US"/>
        </a:p>
      </dgm:t>
    </dgm:pt>
    <dgm:pt modelId="{51D6A848-9D61-49AA-B822-9D8F45CB3636}" type="pres">
      <dgm:prSet presAssocID="{72648D18-9C89-4C7D-8439-4B87C21BCD74}" presName="hierChild1" presStyleCnt="0">
        <dgm:presLayoutVars>
          <dgm:orgChart val="1"/>
          <dgm:chPref val="1"/>
          <dgm:dir/>
          <dgm:animOne val="branch"/>
          <dgm:animLvl val="lvl"/>
          <dgm:resizeHandles/>
        </dgm:presLayoutVars>
      </dgm:prSet>
      <dgm:spPr/>
      <dgm:t>
        <a:bodyPr/>
        <a:lstStyle/>
        <a:p>
          <a:endParaRPr lang="en-US"/>
        </a:p>
      </dgm:t>
    </dgm:pt>
    <dgm:pt modelId="{7880461A-5390-41C2-8EA3-53769FFA8E0D}" type="pres">
      <dgm:prSet presAssocID="{1C2DD83C-CCCC-495E-8BAB-B1B51AA823A1}" presName="hierRoot1" presStyleCnt="0">
        <dgm:presLayoutVars>
          <dgm:hierBranch val="init"/>
        </dgm:presLayoutVars>
      </dgm:prSet>
      <dgm:spPr/>
    </dgm:pt>
    <dgm:pt modelId="{3CA8B01C-8F85-4314-9E02-03754478068E}" type="pres">
      <dgm:prSet presAssocID="{1C2DD83C-CCCC-495E-8BAB-B1B51AA823A1}" presName="rootComposite1" presStyleCnt="0"/>
      <dgm:spPr/>
    </dgm:pt>
    <dgm:pt modelId="{D56D5D9C-4F9E-450E-BA08-40DB5C207869}" type="pres">
      <dgm:prSet presAssocID="{1C2DD83C-CCCC-495E-8BAB-B1B51AA823A1}" presName="rootText1" presStyleLbl="node0" presStyleIdx="0" presStyleCnt="1" custScaleX="166675" custLinFactNeighborY="-2236">
        <dgm:presLayoutVars>
          <dgm:chPref val="3"/>
        </dgm:presLayoutVars>
      </dgm:prSet>
      <dgm:spPr/>
      <dgm:t>
        <a:bodyPr/>
        <a:lstStyle/>
        <a:p>
          <a:endParaRPr lang="en-US"/>
        </a:p>
      </dgm:t>
    </dgm:pt>
    <dgm:pt modelId="{56BEAF9B-0153-4736-9AAC-2A08B9E56E9C}" type="pres">
      <dgm:prSet presAssocID="{1C2DD83C-CCCC-495E-8BAB-B1B51AA823A1}" presName="rootConnector1" presStyleLbl="node1" presStyleIdx="0" presStyleCnt="0"/>
      <dgm:spPr/>
      <dgm:t>
        <a:bodyPr/>
        <a:lstStyle/>
        <a:p>
          <a:endParaRPr lang="en-US"/>
        </a:p>
      </dgm:t>
    </dgm:pt>
    <dgm:pt modelId="{BFB92396-1721-4BD5-ACDE-E0A064488B45}" type="pres">
      <dgm:prSet presAssocID="{1C2DD83C-CCCC-495E-8BAB-B1B51AA823A1}" presName="hierChild2" presStyleCnt="0"/>
      <dgm:spPr/>
    </dgm:pt>
    <dgm:pt modelId="{701DBCE1-F048-4311-85B9-F25C724DFFF7}" type="pres">
      <dgm:prSet presAssocID="{A2A7ECB9-1209-472E-890C-1E8DD28E6F2F}" presName="Name37" presStyleLbl="parChTrans1D2" presStyleIdx="0" presStyleCnt="2"/>
      <dgm:spPr/>
      <dgm:t>
        <a:bodyPr/>
        <a:lstStyle/>
        <a:p>
          <a:endParaRPr lang="en-US"/>
        </a:p>
      </dgm:t>
    </dgm:pt>
    <dgm:pt modelId="{D7B20D02-C271-4B0C-8F4B-1E1A3399D429}" type="pres">
      <dgm:prSet presAssocID="{810DA4D8-1D7D-4629-9401-E1DD7716A170}" presName="hierRoot2" presStyleCnt="0">
        <dgm:presLayoutVars>
          <dgm:hierBranch val="init"/>
        </dgm:presLayoutVars>
      </dgm:prSet>
      <dgm:spPr/>
    </dgm:pt>
    <dgm:pt modelId="{BF9FB821-6AD2-4A71-8989-1744464E282F}" type="pres">
      <dgm:prSet presAssocID="{810DA4D8-1D7D-4629-9401-E1DD7716A170}" presName="rootComposite" presStyleCnt="0"/>
      <dgm:spPr/>
    </dgm:pt>
    <dgm:pt modelId="{5C322143-25A5-4643-99ED-ED6BC82831D3}" type="pres">
      <dgm:prSet presAssocID="{810DA4D8-1D7D-4629-9401-E1DD7716A170}" presName="rootText" presStyleLbl="node2" presStyleIdx="0" presStyleCnt="2">
        <dgm:presLayoutVars>
          <dgm:chPref val="3"/>
        </dgm:presLayoutVars>
      </dgm:prSet>
      <dgm:spPr/>
      <dgm:t>
        <a:bodyPr/>
        <a:lstStyle/>
        <a:p>
          <a:endParaRPr lang="en-US"/>
        </a:p>
      </dgm:t>
    </dgm:pt>
    <dgm:pt modelId="{10A280E4-6B43-4C4D-93F0-544DAC7302A1}" type="pres">
      <dgm:prSet presAssocID="{810DA4D8-1D7D-4629-9401-E1DD7716A170}" presName="rootConnector" presStyleLbl="node2" presStyleIdx="0" presStyleCnt="2"/>
      <dgm:spPr/>
      <dgm:t>
        <a:bodyPr/>
        <a:lstStyle/>
        <a:p>
          <a:endParaRPr lang="en-US"/>
        </a:p>
      </dgm:t>
    </dgm:pt>
    <dgm:pt modelId="{56EF1A75-727F-4F7B-AC0D-054E3DA91DEA}" type="pres">
      <dgm:prSet presAssocID="{810DA4D8-1D7D-4629-9401-E1DD7716A170}" presName="hierChild4" presStyleCnt="0"/>
      <dgm:spPr/>
    </dgm:pt>
    <dgm:pt modelId="{1F6FEB09-5E20-4A91-A816-6F9E360BA6A9}" type="pres">
      <dgm:prSet presAssocID="{20B78968-DF5E-4D56-AD29-78B4873EAD9B}" presName="Name37" presStyleLbl="parChTrans1D3" presStyleIdx="0" presStyleCnt="5"/>
      <dgm:spPr/>
      <dgm:t>
        <a:bodyPr/>
        <a:lstStyle/>
        <a:p>
          <a:endParaRPr lang="en-US"/>
        </a:p>
      </dgm:t>
    </dgm:pt>
    <dgm:pt modelId="{9F65AAF4-CD11-480C-8D28-6E19BD436DBB}" type="pres">
      <dgm:prSet presAssocID="{12D2EEBB-64A6-463C-84BD-C960DCBB6FB1}" presName="hierRoot2" presStyleCnt="0">
        <dgm:presLayoutVars>
          <dgm:hierBranch val="init"/>
        </dgm:presLayoutVars>
      </dgm:prSet>
      <dgm:spPr/>
    </dgm:pt>
    <dgm:pt modelId="{BB6923BC-F5C5-4F9E-8ADF-131C0FA61FDD}" type="pres">
      <dgm:prSet presAssocID="{12D2EEBB-64A6-463C-84BD-C960DCBB6FB1}" presName="rootComposite" presStyleCnt="0"/>
      <dgm:spPr/>
    </dgm:pt>
    <dgm:pt modelId="{0A30D67C-AF5E-4374-A909-8127A9332BE0}" type="pres">
      <dgm:prSet presAssocID="{12D2EEBB-64A6-463C-84BD-C960DCBB6FB1}" presName="rootText" presStyleLbl="node3" presStyleIdx="0" presStyleCnt="5" custLinFactX="-48082" custLinFactNeighborX="-100000" custLinFactNeighborY="5807">
        <dgm:presLayoutVars>
          <dgm:chPref val="3"/>
        </dgm:presLayoutVars>
      </dgm:prSet>
      <dgm:spPr/>
      <dgm:t>
        <a:bodyPr/>
        <a:lstStyle/>
        <a:p>
          <a:endParaRPr lang="en-US"/>
        </a:p>
      </dgm:t>
    </dgm:pt>
    <dgm:pt modelId="{08944245-3960-41D2-A586-75DA9A31E46B}" type="pres">
      <dgm:prSet presAssocID="{12D2EEBB-64A6-463C-84BD-C960DCBB6FB1}" presName="rootConnector" presStyleLbl="node3" presStyleIdx="0" presStyleCnt="5"/>
      <dgm:spPr/>
      <dgm:t>
        <a:bodyPr/>
        <a:lstStyle/>
        <a:p>
          <a:endParaRPr lang="en-US"/>
        </a:p>
      </dgm:t>
    </dgm:pt>
    <dgm:pt modelId="{0113C916-825F-42DE-AE35-A28C87728E51}" type="pres">
      <dgm:prSet presAssocID="{12D2EEBB-64A6-463C-84BD-C960DCBB6FB1}" presName="hierChild4" presStyleCnt="0"/>
      <dgm:spPr/>
    </dgm:pt>
    <dgm:pt modelId="{3DD70164-46A8-4C3A-B069-DEAD33F01817}" type="pres">
      <dgm:prSet presAssocID="{12D2EEBB-64A6-463C-84BD-C960DCBB6FB1}" presName="hierChild5" presStyleCnt="0"/>
      <dgm:spPr/>
    </dgm:pt>
    <dgm:pt modelId="{5B98CB51-27FD-4B6F-B954-93814FB7E8F6}" type="pres">
      <dgm:prSet presAssocID="{D363C134-F250-4745-98D6-79DB3D89A82E}" presName="Name37" presStyleLbl="parChTrans1D3" presStyleIdx="1" presStyleCnt="5"/>
      <dgm:spPr/>
      <dgm:t>
        <a:bodyPr/>
        <a:lstStyle/>
        <a:p>
          <a:endParaRPr lang="en-US"/>
        </a:p>
      </dgm:t>
    </dgm:pt>
    <dgm:pt modelId="{B467F7E2-F94B-48A9-9CF0-C8D65085A0A5}" type="pres">
      <dgm:prSet presAssocID="{EB29A0E6-A7A9-49DD-815D-D89329734733}" presName="hierRoot2" presStyleCnt="0">
        <dgm:presLayoutVars>
          <dgm:hierBranch val="init"/>
        </dgm:presLayoutVars>
      </dgm:prSet>
      <dgm:spPr/>
    </dgm:pt>
    <dgm:pt modelId="{4BA1E284-3E4E-4E56-862C-D2145DFA4F10}" type="pres">
      <dgm:prSet presAssocID="{EB29A0E6-A7A9-49DD-815D-D89329734733}" presName="rootComposite" presStyleCnt="0"/>
      <dgm:spPr/>
    </dgm:pt>
    <dgm:pt modelId="{23287B00-46D5-4A86-B0D7-A36191B46755}" type="pres">
      <dgm:prSet presAssocID="{EB29A0E6-A7A9-49DD-815D-D89329734733}" presName="rootText" presStyleLbl="node3" presStyleIdx="1" presStyleCnt="5">
        <dgm:presLayoutVars>
          <dgm:chPref val="3"/>
        </dgm:presLayoutVars>
      </dgm:prSet>
      <dgm:spPr/>
      <dgm:t>
        <a:bodyPr/>
        <a:lstStyle/>
        <a:p>
          <a:endParaRPr lang="en-US"/>
        </a:p>
      </dgm:t>
    </dgm:pt>
    <dgm:pt modelId="{A925D36A-04E6-4CA4-A15A-E1951E61B7FE}" type="pres">
      <dgm:prSet presAssocID="{EB29A0E6-A7A9-49DD-815D-D89329734733}" presName="rootConnector" presStyleLbl="node3" presStyleIdx="1" presStyleCnt="5"/>
      <dgm:spPr/>
      <dgm:t>
        <a:bodyPr/>
        <a:lstStyle/>
        <a:p>
          <a:endParaRPr lang="en-US"/>
        </a:p>
      </dgm:t>
    </dgm:pt>
    <dgm:pt modelId="{91CC5963-2BA9-4A7D-86CC-47DC97D8076E}" type="pres">
      <dgm:prSet presAssocID="{EB29A0E6-A7A9-49DD-815D-D89329734733}" presName="hierChild4" presStyleCnt="0"/>
      <dgm:spPr/>
    </dgm:pt>
    <dgm:pt modelId="{BF1201BC-0BEC-441B-85FE-97E29C30B97B}" type="pres">
      <dgm:prSet presAssocID="{EB29A0E6-A7A9-49DD-815D-D89329734733}" presName="hierChild5" presStyleCnt="0"/>
      <dgm:spPr/>
    </dgm:pt>
    <dgm:pt modelId="{893E64A6-EA71-4B83-BF2C-1D3B943CACA0}" type="pres">
      <dgm:prSet presAssocID="{1A06DBF9-A3C8-4E07-891B-1782085AF528}" presName="Name37" presStyleLbl="parChTrans1D3" presStyleIdx="2" presStyleCnt="5"/>
      <dgm:spPr/>
      <dgm:t>
        <a:bodyPr/>
        <a:lstStyle/>
        <a:p>
          <a:endParaRPr lang="en-US"/>
        </a:p>
      </dgm:t>
    </dgm:pt>
    <dgm:pt modelId="{41991F0A-9137-4C10-9956-7289CC996EEA}" type="pres">
      <dgm:prSet presAssocID="{B03AA9F1-E690-4625-A889-5C8E130437DE}" presName="hierRoot2" presStyleCnt="0">
        <dgm:presLayoutVars>
          <dgm:hierBranch val="init"/>
        </dgm:presLayoutVars>
      </dgm:prSet>
      <dgm:spPr/>
    </dgm:pt>
    <dgm:pt modelId="{0A605E0E-D492-454D-AD8D-555F7D6F351D}" type="pres">
      <dgm:prSet presAssocID="{B03AA9F1-E690-4625-A889-5C8E130437DE}" presName="rootComposite" presStyleCnt="0"/>
      <dgm:spPr/>
    </dgm:pt>
    <dgm:pt modelId="{8B736209-326F-45D8-9B13-BA6CD85F922D}" type="pres">
      <dgm:prSet presAssocID="{B03AA9F1-E690-4625-A889-5C8E130437DE}" presName="rootText" presStyleLbl="node3" presStyleIdx="2" presStyleCnt="5" custLinFactX="-39372" custLinFactNeighborX="-100000" custLinFactNeighborY="-8711">
        <dgm:presLayoutVars>
          <dgm:chPref val="3"/>
        </dgm:presLayoutVars>
      </dgm:prSet>
      <dgm:spPr/>
      <dgm:t>
        <a:bodyPr/>
        <a:lstStyle/>
        <a:p>
          <a:endParaRPr lang="en-US"/>
        </a:p>
      </dgm:t>
    </dgm:pt>
    <dgm:pt modelId="{1650D3F2-257E-4EBF-850A-B546428804AA}" type="pres">
      <dgm:prSet presAssocID="{B03AA9F1-E690-4625-A889-5C8E130437DE}" presName="rootConnector" presStyleLbl="node3" presStyleIdx="2" presStyleCnt="5"/>
      <dgm:spPr/>
      <dgm:t>
        <a:bodyPr/>
        <a:lstStyle/>
        <a:p>
          <a:endParaRPr lang="en-US"/>
        </a:p>
      </dgm:t>
    </dgm:pt>
    <dgm:pt modelId="{36E18B72-2D83-440B-B949-35F195B635E0}" type="pres">
      <dgm:prSet presAssocID="{B03AA9F1-E690-4625-A889-5C8E130437DE}" presName="hierChild4" presStyleCnt="0"/>
      <dgm:spPr/>
    </dgm:pt>
    <dgm:pt modelId="{11AC9BEE-48AF-47F5-81E0-608BF3575F15}" type="pres">
      <dgm:prSet presAssocID="{B03AA9F1-E690-4625-A889-5C8E130437DE}" presName="hierChild5" presStyleCnt="0"/>
      <dgm:spPr/>
    </dgm:pt>
    <dgm:pt modelId="{C2DA59C8-764A-4951-9209-CC0A68F83A32}" type="pres">
      <dgm:prSet presAssocID="{810DA4D8-1D7D-4629-9401-E1DD7716A170}" presName="hierChild5" presStyleCnt="0"/>
      <dgm:spPr/>
    </dgm:pt>
    <dgm:pt modelId="{1DB1355B-3BE6-403A-91FE-26850965AAFA}" type="pres">
      <dgm:prSet presAssocID="{400610FF-DE91-446E-8C3F-0077392C9878}" presName="Name37" presStyleLbl="parChTrans1D2" presStyleIdx="1" presStyleCnt="2"/>
      <dgm:spPr/>
      <dgm:t>
        <a:bodyPr/>
        <a:lstStyle/>
        <a:p>
          <a:endParaRPr lang="en-US"/>
        </a:p>
      </dgm:t>
    </dgm:pt>
    <dgm:pt modelId="{41C409C0-5FFA-4E7D-AF49-E377379AA8FF}" type="pres">
      <dgm:prSet presAssocID="{9710F135-0DBA-4EB9-AC31-04FFC39BBE72}" presName="hierRoot2" presStyleCnt="0">
        <dgm:presLayoutVars>
          <dgm:hierBranch val="init"/>
        </dgm:presLayoutVars>
      </dgm:prSet>
      <dgm:spPr/>
    </dgm:pt>
    <dgm:pt modelId="{AB78805A-7729-4C49-86B4-490782AF42E2}" type="pres">
      <dgm:prSet presAssocID="{9710F135-0DBA-4EB9-AC31-04FFC39BBE72}" presName="rootComposite" presStyleCnt="0"/>
      <dgm:spPr/>
    </dgm:pt>
    <dgm:pt modelId="{3785680D-1F37-4F6E-86AC-7E21E5A0C8AA}" type="pres">
      <dgm:prSet presAssocID="{9710F135-0DBA-4EB9-AC31-04FFC39BBE72}" presName="rootText" presStyleLbl="node2" presStyleIdx="1" presStyleCnt="2">
        <dgm:presLayoutVars>
          <dgm:chPref val="3"/>
        </dgm:presLayoutVars>
      </dgm:prSet>
      <dgm:spPr/>
      <dgm:t>
        <a:bodyPr/>
        <a:lstStyle/>
        <a:p>
          <a:endParaRPr lang="en-US"/>
        </a:p>
      </dgm:t>
    </dgm:pt>
    <dgm:pt modelId="{0FE75211-8919-45E4-A3D9-0121910F4752}" type="pres">
      <dgm:prSet presAssocID="{9710F135-0DBA-4EB9-AC31-04FFC39BBE72}" presName="rootConnector" presStyleLbl="node2" presStyleIdx="1" presStyleCnt="2"/>
      <dgm:spPr/>
      <dgm:t>
        <a:bodyPr/>
        <a:lstStyle/>
        <a:p>
          <a:endParaRPr lang="en-US"/>
        </a:p>
      </dgm:t>
    </dgm:pt>
    <dgm:pt modelId="{4B9AD9B7-7156-48E0-9272-0379992B71A1}" type="pres">
      <dgm:prSet presAssocID="{9710F135-0DBA-4EB9-AC31-04FFC39BBE72}" presName="hierChild4" presStyleCnt="0"/>
      <dgm:spPr/>
    </dgm:pt>
    <dgm:pt modelId="{ADA7234D-61E0-4A67-9443-B85802EFD70C}" type="pres">
      <dgm:prSet presAssocID="{1A04BB05-61DD-47E2-A0B6-0B8E7A09E59A}" presName="Name37" presStyleLbl="parChTrans1D3" presStyleIdx="3" presStyleCnt="5"/>
      <dgm:spPr/>
      <dgm:t>
        <a:bodyPr/>
        <a:lstStyle/>
        <a:p>
          <a:endParaRPr lang="en-US"/>
        </a:p>
      </dgm:t>
    </dgm:pt>
    <dgm:pt modelId="{CD7A90CB-627C-436F-ABB0-0EB6C5AEE760}" type="pres">
      <dgm:prSet presAssocID="{813A561D-EC2F-4047-AFA0-D0697D092798}" presName="hierRoot2" presStyleCnt="0">
        <dgm:presLayoutVars>
          <dgm:hierBranch val="init"/>
        </dgm:presLayoutVars>
      </dgm:prSet>
      <dgm:spPr/>
    </dgm:pt>
    <dgm:pt modelId="{5CC0A5C4-FEF3-4EA2-987D-376308EEEC61}" type="pres">
      <dgm:prSet presAssocID="{813A561D-EC2F-4047-AFA0-D0697D092798}" presName="rootComposite" presStyleCnt="0"/>
      <dgm:spPr/>
    </dgm:pt>
    <dgm:pt modelId="{B55043F8-6C6C-4B77-8F7D-6A97260FCA59}" type="pres">
      <dgm:prSet presAssocID="{813A561D-EC2F-4047-AFA0-D0697D092798}" presName="rootText" presStyleLbl="node3" presStyleIdx="3" presStyleCnt="5">
        <dgm:presLayoutVars>
          <dgm:chPref val="3"/>
        </dgm:presLayoutVars>
      </dgm:prSet>
      <dgm:spPr/>
      <dgm:t>
        <a:bodyPr/>
        <a:lstStyle/>
        <a:p>
          <a:endParaRPr lang="en-US"/>
        </a:p>
      </dgm:t>
    </dgm:pt>
    <dgm:pt modelId="{C8AC1C01-F1CF-41E1-8961-99DA1C8AC2D6}" type="pres">
      <dgm:prSet presAssocID="{813A561D-EC2F-4047-AFA0-D0697D092798}" presName="rootConnector" presStyleLbl="node3" presStyleIdx="3" presStyleCnt="5"/>
      <dgm:spPr/>
      <dgm:t>
        <a:bodyPr/>
        <a:lstStyle/>
        <a:p>
          <a:endParaRPr lang="en-US"/>
        </a:p>
      </dgm:t>
    </dgm:pt>
    <dgm:pt modelId="{A93DADA3-1D86-4B7E-9508-6DF7BDA6B1A4}" type="pres">
      <dgm:prSet presAssocID="{813A561D-EC2F-4047-AFA0-D0697D092798}" presName="hierChild4" presStyleCnt="0"/>
      <dgm:spPr/>
    </dgm:pt>
    <dgm:pt modelId="{7F30E90A-7FBB-4AF1-8470-C3617AE51653}" type="pres">
      <dgm:prSet presAssocID="{1E445B7A-4CF0-45DC-9BC1-5E132FDF4E57}" presName="Name37" presStyleLbl="parChTrans1D4" presStyleIdx="0" presStyleCnt="4"/>
      <dgm:spPr/>
      <dgm:t>
        <a:bodyPr/>
        <a:lstStyle/>
        <a:p>
          <a:endParaRPr lang="en-US"/>
        </a:p>
      </dgm:t>
    </dgm:pt>
    <dgm:pt modelId="{76DA2D0D-5494-4787-A663-0B4F02D35E96}" type="pres">
      <dgm:prSet presAssocID="{4562A607-AB08-4CF4-BCF8-1A22AFD3AF3D}" presName="hierRoot2" presStyleCnt="0">
        <dgm:presLayoutVars>
          <dgm:hierBranch val="init"/>
        </dgm:presLayoutVars>
      </dgm:prSet>
      <dgm:spPr/>
    </dgm:pt>
    <dgm:pt modelId="{8F3857BE-A1C2-4A42-80C6-E90C11387942}" type="pres">
      <dgm:prSet presAssocID="{4562A607-AB08-4CF4-BCF8-1A22AFD3AF3D}" presName="rootComposite" presStyleCnt="0"/>
      <dgm:spPr/>
    </dgm:pt>
    <dgm:pt modelId="{0A1E2E70-A5B3-444E-93D8-FFF36F852DA1}" type="pres">
      <dgm:prSet presAssocID="{4562A607-AB08-4CF4-BCF8-1A22AFD3AF3D}" presName="rootText" presStyleLbl="node4" presStyleIdx="0" presStyleCnt="4">
        <dgm:presLayoutVars>
          <dgm:chPref val="3"/>
        </dgm:presLayoutVars>
      </dgm:prSet>
      <dgm:spPr/>
      <dgm:t>
        <a:bodyPr/>
        <a:lstStyle/>
        <a:p>
          <a:endParaRPr lang="en-US"/>
        </a:p>
      </dgm:t>
    </dgm:pt>
    <dgm:pt modelId="{4537FFC3-6CD4-4FF3-BF44-9C3809F1BB5E}" type="pres">
      <dgm:prSet presAssocID="{4562A607-AB08-4CF4-BCF8-1A22AFD3AF3D}" presName="rootConnector" presStyleLbl="node4" presStyleIdx="0" presStyleCnt="4"/>
      <dgm:spPr/>
      <dgm:t>
        <a:bodyPr/>
        <a:lstStyle/>
        <a:p>
          <a:endParaRPr lang="en-US"/>
        </a:p>
      </dgm:t>
    </dgm:pt>
    <dgm:pt modelId="{3C3534B6-C18A-4732-A97B-243DCA976124}" type="pres">
      <dgm:prSet presAssocID="{4562A607-AB08-4CF4-BCF8-1A22AFD3AF3D}" presName="hierChild4" presStyleCnt="0"/>
      <dgm:spPr/>
    </dgm:pt>
    <dgm:pt modelId="{360E9DF8-ADCF-49B9-AAD6-5E668FADCCC8}" type="pres">
      <dgm:prSet presAssocID="{4562A607-AB08-4CF4-BCF8-1A22AFD3AF3D}" presName="hierChild5" presStyleCnt="0"/>
      <dgm:spPr/>
    </dgm:pt>
    <dgm:pt modelId="{2C9B2FDB-74B7-4770-BCDE-1D6A931E0446}" type="pres">
      <dgm:prSet presAssocID="{2E84F9EB-3D09-4D29-BFA3-24847FBA4E89}" presName="Name37" presStyleLbl="parChTrans1D4" presStyleIdx="1" presStyleCnt="4"/>
      <dgm:spPr/>
      <dgm:t>
        <a:bodyPr/>
        <a:lstStyle/>
        <a:p>
          <a:endParaRPr lang="en-US"/>
        </a:p>
      </dgm:t>
    </dgm:pt>
    <dgm:pt modelId="{D3CE193A-E9F2-4872-A9D1-A1CC7E7F4D7A}" type="pres">
      <dgm:prSet presAssocID="{324D4948-4233-45B2-8395-3AB31A412D9D}" presName="hierRoot2" presStyleCnt="0">
        <dgm:presLayoutVars>
          <dgm:hierBranch val="init"/>
        </dgm:presLayoutVars>
      </dgm:prSet>
      <dgm:spPr/>
    </dgm:pt>
    <dgm:pt modelId="{8FFE7BD3-4BA8-47FD-9DBB-01237D115638}" type="pres">
      <dgm:prSet presAssocID="{324D4948-4233-45B2-8395-3AB31A412D9D}" presName="rootComposite" presStyleCnt="0"/>
      <dgm:spPr/>
    </dgm:pt>
    <dgm:pt modelId="{DC7D37A8-A634-490B-B7F0-F668F345A493}" type="pres">
      <dgm:prSet presAssocID="{324D4948-4233-45B2-8395-3AB31A412D9D}" presName="rootText" presStyleLbl="node4" presStyleIdx="1" presStyleCnt="4">
        <dgm:presLayoutVars>
          <dgm:chPref val="3"/>
        </dgm:presLayoutVars>
      </dgm:prSet>
      <dgm:spPr/>
      <dgm:t>
        <a:bodyPr/>
        <a:lstStyle/>
        <a:p>
          <a:endParaRPr lang="en-US"/>
        </a:p>
      </dgm:t>
    </dgm:pt>
    <dgm:pt modelId="{E66846BB-DC57-4000-B8E6-01D020AEE5F5}" type="pres">
      <dgm:prSet presAssocID="{324D4948-4233-45B2-8395-3AB31A412D9D}" presName="rootConnector" presStyleLbl="node4" presStyleIdx="1" presStyleCnt="4"/>
      <dgm:spPr/>
      <dgm:t>
        <a:bodyPr/>
        <a:lstStyle/>
        <a:p>
          <a:endParaRPr lang="en-US"/>
        </a:p>
      </dgm:t>
    </dgm:pt>
    <dgm:pt modelId="{6809D658-544F-4ED8-B573-57B93E1C00E8}" type="pres">
      <dgm:prSet presAssocID="{324D4948-4233-45B2-8395-3AB31A412D9D}" presName="hierChild4" presStyleCnt="0"/>
      <dgm:spPr/>
    </dgm:pt>
    <dgm:pt modelId="{C2B2D80C-081C-4AF5-AB1F-720344840314}" type="pres">
      <dgm:prSet presAssocID="{324D4948-4233-45B2-8395-3AB31A412D9D}" presName="hierChild5" presStyleCnt="0"/>
      <dgm:spPr/>
    </dgm:pt>
    <dgm:pt modelId="{A2EBEF4A-6308-44E0-9F1F-F3D2CCFE4D4B}" type="pres">
      <dgm:prSet presAssocID="{813A561D-EC2F-4047-AFA0-D0697D092798}" presName="hierChild5" presStyleCnt="0"/>
      <dgm:spPr/>
    </dgm:pt>
    <dgm:pt modelId="{EAFDFC9E-47DF-41C0-B2C3-20F324EF28A4}" type="pres">
      <dgm:prSet presAssocID="{C4ECD7E9-AEA8-4B86-8FFD-17C3BC6E284C}" presName="Name37" presStyleLbl="parChTrans1D3" presStyleIdx="4" presStyleCnt="5"/>
      <dgm:spPr/>
      <dgm:t>
        <a:bodyPr/>
        <a:lstStyle/>
        <a:p>
          <a:endParaRPr lang="en-US"/>
        </a:p>
      </dgm:t>
    </dgm:pt>
    <dgm:pt modelId="{708F6D25-81CD-474E-BAB8-04800FDDB5A7}" type="pres">
      <dgm:prSet presAssocID="{65989237-E599-4B7A-9887-255950DB9D71}" presName="hierRoot2" presStyleCnt="0">
        <dgm:presLayoutVars>
          <dgm:hierBranch val="init"/>
        </dgm:presLayoutVars>
      </dgm:prSet>
      <dgm:spPr/>
    </dgm:pt>
    <dgm:pt modelId="{86FDD73D-6766-4499-BAC0-7AEA7D7F8C05}" type="pres">
      <dgm:prSet presAssocID="{65989237-E599-4B7A-9887-255950DB9D71}" presName="rootComposite" presStyleCnt="0"/>
      <dgm:spPr/>
    </dgm:pt>
    <dgm:pt modelId="{04FEE2D4-F0FF-4C81-89DF-D929D398162B}" type="pres">
      <dgm:prSet presAssocID="{65989237-E599-4B7A-9887-255950DB9D71}" presName="rootText" presStyleLbl="node3" presStyleIdx="4" presStyleCnt="5" custLinFactNeighborX="49468">
        <dgm:presLayoutVars>
          <dgm:chPref val="3"/>
        </dgm:presLayoutVars>
      </dgm:prSet>
      <dgm:spPr/>
      <dgm:t>
        <a:bodyPr/>
        <a:lstStyle/>
        <a:p>
          <a:endParaRPr lang="en-US"/>
        </a:p>
      </dgm:t>
    </dgm:pt>
    <dgm:pt modelId="{BBB5AF6D-D089-403E-A27B-7D84A75B92AA}" type="pres">
      <dgm:prSet presAssocID="{65989237-E599-4B7A-9887-255950DB9D71}" presName="rootConnector" presStyleLbl="node3" presStyleIdx="4" presStyleCnt="5"/>
      <dgm:spPr/>
      <dgm:t>
        <a:bodyPr/>
        <a:lstStyle/>
        <a:p>
          <a:endParaRPr lang="en-US"/>
        </a:p>
      </dgm:t>
    </dgm:pt>
    <dgm:pt modelId="{5B7A1D81-52FF-4C1D-9B73-C4E99EE42AC0}" type="pres">
      <dgm:prSet presAssocID="{65989237-E599-4B7A-9887-255950DB9D71}" presName="hierChild4" presStyleCnt="0"/>
      <dgm:spPr/>
    </dgm:pt>
    <dgm:pt modelId="{6C3E0BDB-FB42-4DB0-88C5-D65BA0E6F60F}" type="pres">
      <dgm:prSet presAssocID="{1D97B30A-1C07-400E-A1EE-3D86A0B87094}" presName="Name37" presStyleLbl="parChTrans1D4" presStyleIdx="2" presStyleCnt="4"/>
      <dgm:spPr/>
      <dgm:t>
        <a:bodyPr/>
        <a:lstStyle/>
        <a:p>
          <a:endParaRPr lang="en-US"/>
        </a:p>
      </dgm:t>
    </dgm:pt>
    <dgm:pt modelId="{14B81F2C-6D70-441F-8DBD-BF8E8DB0914B}" type="pres">
      <dgm:prSet presAssocID="{4B951230-AFDC-4F21-806A-B24D43B6E1E3}" presName="hierRoot2" presStyleCnt="0">
        <dgm:presLayoutVars>
          <dgm:hierBranch val="init"/>
        </dgm:presLayoutVars>
      </dgm:prSet>
      <dgm:spPr/>
    </dgm:pt>
    <dgm:pt modelId="{F44E8B1C-DF8C-42F9-9CB8-4443FCBC8D2B}" type="pres">
      <dgm:prSet presAssocID="{4B951230-AFDC-4F21-806A-B24D43B6E1E3}" presName="rootComposite" presStyleCnt="0"/>
      <dgm:spPr/>
    </dgm:pt>
    <dgm:pt modelId="{B15051E5-372F-444A-95EB-0B9251207161}" type="pres">
      <dgm:prSet presAssocID="{4B951230-AFDC-4F21-806A-B24D43B6E1E3}" presName="rootText" presStyleLbl="node4" presStyleIdx="2" presStyleCnt="4" custLinFactY="37972" custLinFactNeighborX="70976" custLinFactNeighborY="100000">
        <dgm:presLayoutVars>
          <dgm:chPref val="3"/>
        </dgm:presLayoutVars>
      </dgm:prSet>
      <dgm:spPr/>
      <dgm:t>
        <a:bodyPr/>
        <a:lstStyle/>
        <a:p>
          <a:endParaRPr lang="en-US"/>
        </a:p>
      </dgm:t>
    </dgm:pt>
    <dgm:pt modelId="{C9ED4DE5-9DB7-4A0C-9D29-8EEABFA2B6B1}" type="pres">
      <dgm:prSet presAssocID="{4B951230-AFDC-4F21-806A-B24D43B6E1E3}" presName="rootConnector" presStyleLbl="node4" presStyleIdx="2" presStyleCnt="4"/>
      <dgm:spPr/>
      <dgm:t>
        <a:bodyPr/>
        <a:lstStyle/>
        <a:p>
          <a:endParaRPr lang="en-US"/>
        </a:p>
      </dgm:t>
    </dgm:pt>
    <dgm:pt modelId="{6C666CE3-245A-4D9B-9823-A3143B47B4CA}" type="pres">
      <dgm:prSet presAssocID="{4B951230-AFDC-4F21-806A-B24D43B6E1E3}" presName="hierChild4" presStyleCnt="0"/>
      <dgm:spPr/>
    </dgm:pt>
    <dgm:pt modelId="{67A4B71C-E9F8-495F-9D62-A7F4C6DC1089}" type="pres">
      <dgm:prSet presAssocID="{4B951230-AFDC-4F21-806A-B24D43B6E1E3}" presName="hierChild5" presStyleCnt="0"/>
      <dgm:spPr/>
    </dgm:pt>
    <dgm:pt modelId="{F3302193-4763-4B0F-A97B-75377D07F8BF}" type="pres">
      <dgm:prSet presAssocID="{9C5B9496-CC47-401F-9646-2E795D6FCD55}" presName="Name37" presStyleLbl="parChTrans1D4" presStyleIdx="3" presStyleCnt="4"/>
      <dgm:spPr/>
      <dgm:t>
        <a:bodyPr/>
        <a:lstStyle/>
        <a:p>
          <a:endParaRPr lang="en-US"/>
        </a:p>
      </dgm:t>
    </dgm:pt>
    <dgm:pt modelId="{5707845A-9CF8-454B-B48E-221D4E71F9BE}" type="pres">
      <dgm:prSet presAssocID="{0202FA78-8C9A-4F6A-8A7D-5650E27A5B7B}" presName="hierRoot2" presStyleCnt="0">
        <dgm:presLayoutVars>
          <dgm:hierBranch val="init"/>
        </dgm:presLayoutVars>
      </dgm:prSet>
      <dgm:spPr/>
    </dgm:pt>
    <dgm:pt modelId="{8D074D39-B27E-403B-A49F-5261B5FD7487}" type="pres">
      <dgm:prSet presAssocID="{0202FA78-8C9A-4F6A-8A7D-5650E27A5B7B}" presName="rootComposite" presStyleCnt="0"/>
      <dgm:spPr/>
    </dgm:pt>
    <dgm:pt modelId="{14B3109A-36AA-4EEE-AB71-2C4CDC7CA455}" type="pres">
      <dgm:prSet presAssocID="{0202FA78-8C9A-4F6A-8A7D-5650E27A5B7B}" presName="rootText" presStyleLbl="node4" presStyleIdx="3" presStyleCnt="4" custLinFactY="-35501" custLinFactNeighborX="69901" custLinFactNeighborY="-100000">
        <dgm:presLayoutVars>
          <dgm:chPref val="3"/>
        </dgm:presLayoutVars>
      </dgm:prSet>
      <dgm:spPr/>
      <dgm:t>
        <a:bodyPr/>
        <a:lstStyle/>
        <a:p>
          <a:endParaRPr lang="en-US"/>
        </a:p>
      </dgm:t>
    </dgm:pt>
    <dgm:pt modelId="{DAA7B247-15BE-4A25-93DF-1C8EFF38E7C0}" type="pres">
      <dgm:prSet presAssocID="{0202FA78-8C9A-4F6A-8A7D-5650E27A5B7B}" presName="rootConnector" presStyleLbl="node4" presStyleIdx="3" presStyleCnt="4"/>
      <dgm:spPr/>
      <dgm:t>
        <a:bodyPr/>
        <a:lstStyle/>
        <a:p>
          <a:endParaRPr lang="en-US"/>
        </a:p>
      </dgm:t>
    </dgm:pt>
    <dgm:pt modelId="{BE629586-CC9F-4A88-B93F-2C74D184C4D4}" type="pres">
      <dgm:prSet presAssocID="{0202FA78-8C9A-4F6A-8A7D-5650E27A5B7B}" presName="hierChild4" presStyleCnt="0"/>
      <dgm:spPr/>
    </dgm:pt>
    <dgm:pt modelId="{4EA49204-8ABA-4385-BB04-56FEC0F8FFEC}" type="pres">
      <dgm:prSet presAssocID="{0202FA78-8C9A-4F6A-8A7D-5650E27A5B7B}" presName="hierChild5" presStyleCnt="0"/>
      <dgm:spPr/>
    </dgm:pt>
    <dgm:pt modelId="{88A15197-2839-4A7D-829C-73125592FF8F}" type="pres">
      <dgm:prSet presAssocID="{65989237-E599-4B7A-9887-255950DB9D71}" presName="hierChild5" presStyleCnt="0"/>
      <dgm:spPr/>
    </dgm:pt>
    <dgm:pt modelId="{8EF3BE11-E515-4D3D-B51C-1ED4540A1340}" type="pres">
      <dgm:prSet presAssocID="{9710F135-0DBA-4EB9-AC31-04FFC39BBE72}" presName="hierChild5" presStyleCnt="0"/>
      <dgm:spPr/>
    </dgm:pt>
    <dgm:pt modelId="{FC1411D3-1801-4E61-B3A9-1771788A6EA0}" type="pres">
      <dgm:prSet presAssocID="{1C2DD83C-CCCC-495E-8BAB-B1B51AA823A1}" presName="hierChild3" presStyleCnt="0"/>
      <dgm:spPr/>
    </dgm:pt>
  </dgm:ptLst>
  <dgm:cxnLst>
    <dgm:cxn modelId="{DE62A86B-FE9A-4A8D-AAE1-93055B5122EA}" type="presOf" srcId="{65989237-E599-4B7A-9887-255950DB9D71}" destId="{04FEE2D4-F0FF-4C81-89DF-D929D398162B}" srcOrd="0" destOrd="0" presId="urn:microsoft.com/office/officeart/2005/8/layout/orgChart1"/>
    <dgm:cxn modelId="{E954CF4E-1DE2-427C-B487-555CCD00BAC1}" type="presOf" srcId="{C4ECD7E9-AEA8-4B86-8FFD-17C3BC6E284C}" destId="{EAFDFC9E-47DF-41C0-B2C3-20F324EF28A4}" srcOrd="0" destOrd="0" presId="urn:microsoft.com/office/officeart/2005/8/layout/orgChart1"/>
    <dgm:cxn modelId="{FA506B14-FDB4-4246-BA95-09CFCC9F3323}" type="presOf" srcId="{324D4948-4233-45B2-8395-3AB31A412D9D}" destId="{E66846BB-DC57-4000-B8E6-01D020AEE5F5}" srcOrd="1" destOrd="0" presId="urn:microsoft.com/office/officeart/2005/8/layout/orgChart1"/>
    <dgm:cxn modelId="{A90183B9-F126-4B82-A51F-D2F4F3101C28}" type="presOf" srcId="{12D2EEBB-64A6-463C-84BD-C960DCBB6FB1}" destId="{0A30D67C-AF5E-4374-A909-8127A9332BE0}" srcOrd="0" destOrd="0" presId="urn:microsoft.com/office/officeart/2005/8/layout/orgChart1"/>
    <dgm:cxn modelId="{09CE409E-C308-4DC3-91A3-1390DF0E5632}" type="presOf" srcId="{65989237-E599-4B7A-9887-255950DB9D71}" destId="{BBB5AF6D-D089-403E-A27B-7D84A75B92AA}" srcOrd="1" destOrd="0" presId="urn:microsoft.com/office/officeart/2005/8/layout/orgChart1"/>
    <dgm:cxn modelId="{9ED3E58D-22CB-4F3C-A4AB-335C903CFA40}" type="presOf" srcId="{12D2EEBB-64A6-463C-84BD-C960DCBB6FB1}" destId="{08944245-3960-41D2-A586-75DA9A31E46B}" srcOrd="1" destOrd="0" presId="urn:microsoft.com/office/officeart/2005/8/layout/orgChart1"/>
    <dgm:cxn modelId="{B626EBC5-FE49-4B37-9A4F-0127A9B410EC}" type="presOf" srcId="{1A06DBF9-A3C8-4E07-891B-1782085AF528}" destId="{893E64A6-EA71-4B83-BF2C-1D3B943CACA0}" srcOrd="0" destOrd="0" presId="urn:microsoft.com/office/officeart/2005/8/layout/orgChart1"/>
    <dgm:cxn modelId="{5AFDD0C4-3803-4F9D-9A76-FE0C72C6552E}" srcId="{810DA4D8-1D7D-4629-9401-E1DD7716A170}" destId="{B03AA9F1-E690-4625-A889-5C8E130437DE}" srcOrd="2" destOrd="0" parTransId="{1A06DBF9-A3C8-4E07-891B-1782085AF528}" sibTransId="{F58D09A7-B450-483E-815E-3CCEE4896CCF}"/>
    <dgm:cxn modelId="{7E59ACAE-2B2F-4F16-A194-70779CA99E63}" type="presOf" srcId="{D363C134-F250-4745-98D6-79DB3D89A82E}" destId="{5B98CB51-27FD-4B6F-B954-93814FB7E8F6}" srcOrd="0" destOrd="0" presId="urn:microsoft.com/office/officeart/2005/8/layout/orgChart1"/>
    <dgm:cxn modelId="{2DE7A4B5-1F68-4CD3-BF3D-469201521594}" type="presOf" srcId="{813A561D-EC2F-4047-AFA0-D0697D092798}" destId="{C8AC1C01-F1CF-41E1-8961-99DA1C8AC2D6}" srcOrd="1" destOrd="0" presId="urn:microsoft.com/office/officeart/2005/8/layout/orgChart1"/>
    <dgm:cxn modelId="{D01B8152-769A-4B72-A334-782C3E4B794F}" type="presOf" srcId="{4B951230-AFDC-4F21-806A-B24D43B6E1E3}" destId="{C9ED4DE5-9DB7-4A0C-9D29-8EEABFA2B6B1}" srcOrd="1" destOrd="0" presId="urn:microsoft.com/office/officeart/2005/8/layout/orgChart1"/>
    <dgm:cxn modelId="{5A92A069-8CD5-419A-B82C-39D59AE8EBA5}" type="presOf" srcId="{9C5B9496-CC47-401F-9646-2E795D6FCD55}" destId="{F3302193-4763-4B0F-A97B-75377D07F8BF}" srcOrd="0" destOrd="0" presId="urn:microsoft.com/office/officeart/2005/8/layout/orgChart1"/>
    <dgm:cxn modelId="{7E9CAE8B-A4DA-45E7-A522-343E423C55A0}" type="presOf" srcId="{0202FA78-8C9A-4F6A-8A7D-5650E27A5B7B}" destId="{14B3109A-36AA-4EEE-AB71-2C4CDC7CA455}" srcOrd="0" destOrd="0" presId="urn:microsoft.com/office/officeart/2005/8/layout/orgChart1"/>
    <dgm:cxn modelId="{19F9807B-93FC-4AE1-8F65-33EE85CAE6A3}" type="presOf" srcId="{9710F135-0DBA-4EB9-AC31-04FFC39BBE72}" destId="{3785680D-1F37-4F6E-86AC-7E21E5A0C8AA}" srcOrd="0" destOrd="0" presId="urn:microsoft.com/office/officeart/2005/8/layout/orgChart1"/>
    <dgm:cxn modelId="{8E0B240A-1072-47C7-A928-727F0B7CEF12}" type="presOf" srcId="{2E84F9EB-3D09-4D29-BFA3-24847FBA4E89}" destId="{2C9B2FDB-74B7-4770-BCDE-1D6A931E0446}" srcOrd="0" destOrd="0" presId="urn:microsoft.com/office/officeart/2005/8/layout/orgChart1"/>
    <dgm:cxn modelId="{D94966E5-567B-4C32-B7CC-8FBE087E6DE6}" srcId="{810DA4D8-1D7D-4629-9401-E1DD7716A170}" destId="{12D2EEBB-64A6-463C-84BD-C960DCBB6FB1}" srcOrd="0" destOrd="0" parTransId="{20B78968-DF5E-4D56-AD29-78B4873EAD9B}" sibTransId="{E78AB4B7-E208-43DE-8E85-058B9C44DC8B}"/>
    <dgm:cxn modelId="{50FF1FD2-6034-43D6-B30A-B720F6EFC62D}" type="presOf" srcId="{1C2DD83C-CCCC-495E-8BAB-B1B51AA823A1}" destId="{D56D5D9C-4F9E-450E-BA08-40DB5C207869}" srcOrd="0" destOrd="0" presId="urn:microsoft.com/office/officeart/2005/8/layout/orgChart1"/>
    <dgm:cxn modelId="{42CA50B0-9175-4C08-A1AD-E84F49A66B0F}" type="presOf" srcId="{810DA4D8-1D7D-4629-9401-E1DD7716A170}" destId="{10A280E4-6B43-4C4D-93F0-544DAC7302A1}" srcOrd="1" destOrd="0" presId="urn:microsoft.com/office/officeart/2005/8/layout/orgChart1"/>
    <dgm:cxn modelId="{5DE1C05A-D42C-4B3F-A9C6-AEA751B03505}" srcId="{813A561D-EC2F-4047-AFA0-D0697D092798}" destId="{324D4948-4233-45B2-8395-3AB31A412D9D}" srcOrd="1" destOrd="0" parTransId="{2E84F9EB-3D09-4D29-BFA3-24847FBA4E89}" sibTransId="{7A70D8FD-E7EA-4121-8226-5667433839B9}"/>
    <dgm:cxn modelId="{0978A464-04E1-4748-862C-A8B1445C7630}" type="presOf" srcId="{B03AA9F1-E690-4625-A889-5C8E130437DE}" destId="{8B736209-326F-45D8-9B13-BA6CD85F922D}" srcOrd="0" destOrd="0" presId="urn:microsoft.com/office/officeart/2005/8/layout/orgChart1"/>
    <dgm:cxn modelId="{ECA00878-3094-42EA-A2B9-311C59C926A5}" type="presOf" srcId="{72648D18-9C89-4C7D-8439-4B87C21BCD74}" destId="{51D6A848-9D61-49AA-B822-9D8F45CB3636}" srcOrd="0" destOrd="0" presId="urn:microsoft.com/office/officeart/2005/8/layout/orgChart1"/>
    <dgm:cxn modelId="{7B3B67E0-2629-4BBF-8177-BAEA7F619111}" type="presOf" srcId="{4B951230-AFDC-4F21-806A-B24D43B6E1E3}" destId="{B15051E5-372F-444A-95EB-0B9251207161}" srcOrd="0" destOrd="0" presId="urn:microsoft.com/office/officeart/2005/8/layout/orgChart1"/>
    <dgm:cxn modelId="{CA6429F9-13CF-4C11-B3D3-B94C8F08B211}" type="presOf" srcId="{A2A7ECB9-1209-472E-890C-1E8DD28E6F2F}" destId="{701DBCE1-F048-4311-85B9-F25C724DFFF7}" srcOrd="0" destOrd="0" presId="urn:microsoft.com/office/officeart/2005/8/layout/orgChart1"/>
    <dgm:cxn modelId="{FED5C1D1-C38D-4594-AA21-AC69F58FDEB0}" srcId="{65989237-E599-4B7A-9887-255950DB9D71}" destId="{0202FA78-8C9A-4F6A-8A7D-5650E27A5B7B}" srcOrd="1" destOrd="0" parTransId="{9C5B9496-CC47-401F-9646-2E795D6FCD55}" sibTransId="{CE118795-93F9-44B0-9BBF-17F6A02BF44B}"/>
    <dgm:cxn modelId="{904AC7E5-8E60-445E-9DBF-66F7C82C5E3E}" type="presOf" srcId="{EB29A0E6-A7A9-49DD-815D-D89329734733}" destId="{23287B00-46D5-4A86-B0D7-A36191B46755}" srcOrd="0" destOrd="0" presId="urn:microsoft.com/office/officeart/2005/8/layout/orgChart1"/>
    <dgm:cxn modelId="{B34FF520-D0E3-47E6-BCFB-9D5615B95A97}" type="presOf" srcId="{0202FA78-8C9A-4F6A-8A7D-5650E27A5B7B}" destId="{DAA7B247-15BE-4A25-93DF-1C8EFF38E7C0}" srcOrd="1" destOrd="0" presId="urn:microsoft.com/office/officeart/2005/8/layout/orgChart1"/>
    <dgm:cxn modelId="{92232A55-2F3E-467C-B072-0B003EE96CC1}" srcId="{1C2DD83C-CCCC-495E-8BAB-B1B51AA823A1}" destId="{9710F135-0DBA-4EB9-AC31-04FFC39BBE72}" srcOrd="1" destOrd="0" parTransId="{400610FF-DE91-446E-8C3F-0077392C9878}" sibTransId="{5AC3E4BF-01F0-4813-94F6-535C9BC55629}"/>
    <dgm:cxn modelId="{BD5FA55F-7F5E-47E3-B8A0-F24D8C6D95DC}" type="presOf" srcId="{1C2DD83C-CCCC-495E-8BAB-B1B51AA823A1}" destId="{56BEAF9B-0153-4736-9AAC-2A08B9E56E9C}" srcOrd="1" destOrd="0" presId="urn:microsoft.com/office/officeart/2005/8/layout/orgChart1"/>
    <dgm:cxn modelId="{DBFD494A-105F-4FD0-B90C-CD16DA2FA714}" srcId="{1C2DD83C-CCCC-495E-8BAB-B1B51AA823A1}" destId="{810DA4D8-1D7D-4629-9401-E1DD7716A170}" srcOrd="0" destOrd="0" parTransId="{A2A7ECB9-1209-472E-890C-1E8DD28E6F2F}" sibTransId="{3431B2E8-A2F3-44DF-8F0A-83942720B4A9}"/>
    <dgm:cxn modelId="{FB083874-A1AD-48D9-8219-F140581B0EA0}" srcId="{9710F135-0DBA-4EB9-AC31-04FFC39BBE72}" destId="{813A561D-EC2F-4047-AFA0-D0697D092798}" srcOrd="0" destOrd="0" parTransId="{1A04BB05-61DD-47E2-A0B6-0B8E7A09E59A}" sibTransId="{2D96D5D7-D8AD-45E0-B7CD-CE28F73E45F8}"/>
    <dgm:cxn modelId="{762A791F-F934-421E-A184-E2E4DA5AED01}" type="presOf" srcId="{813A561D-EC2F-4047-AFA0-D0697D092798}" destId="{B55043F8-6C6C-4B77-8F7D-6A97260FCA59}" srcOrd="0" destOrd="0" presId="urn:microsoft.com/office/officeart/2005/8/layout/orgChart1"/>
    <dgm:cxn modelId="{DFB88EAB-4D6A-4141-977B-D40EA79737CD}" type="presOf" srcId="{1D97B30A-1C07-400E-A1EE-3D86A0B87094}" destId="{6C3E0BDB-FB42-4DB0-88C5-D65BA0E6F60F}" srcOrd="0" destOrd="0" presId="urn:microsoft.com/office/officeart/2005/8/layout/orgChart1"/>
    <dgm:cxn modelId="{D26328CF-B422-450F-81D9-91B5A37B3742}" type="presOf" srcId="{20B78968-DF5E-4D56-AD29-78B4873EAD9B}" destId="{1F6FEB09-5E20-4A91-A816-6F9E360BA6A9}" srcOrd="0" destOrd="0" presId="urn:microsoft.com/office/officeart/2005/8/layout/orgChart1"/>
    <dgm:cxn modelId="{38F681B0-7E13-4A26-A919-249AE2A7B5EB}" type="presOf" srcId="{9710F135-0DBA-4EB9-AC31-04FFC39BBE72}" destId="{0FE75211-8919-45E4-A3D9-0121910F4752}" srcOrd="1" destOrd="0" presId="urn:microsoft.com/office/officeart/2005/8/layout/orgChart1"/>
    <dgm:cxn modelId="{4DE9C03D-E070-4BD5-A76E-082997EB6F34}" srcId="{65989237-E599-4B7A-9887-255950DB9D71}" destId="{4B951230-AFDC-4F21-806A-B24D43B6E1E3}" srcOrd="0" destOrd="0" parTransId="{1D97B30A-1C07-400E-A1EE-3D86A0B87094}" sibTransId="{B516E3BA-489D-41BB-A325-5325FEC1B3A4}"/>
    <dgm:cxn modelId="{5A6643A0-F14D-4AF7-A2B4-7FEED8727F88}" type="presOf" srcId="{1A04BB05-61DD-47E2-A0B6-0B8E7A09E59A}" destId="{ADA7234D-61E0-4A67-9443-B85802EFD70C}" srcOrd="0" destOrd="0" presId="urn:microsoft.com/office/officeart/2005/8/layout/orgChart1"/>
    <dgm:cxn modelId="{AB3A965A-18E2-4FAB-BF33-F20DE231C022}" type="presOf" srcId="{4562A607-AB08-4CF4-BCF8-1A22AFD3AF3D}" destId="{4537FFC3-6CD4-4FF3-BF44-9C3809F1BB5E}" srcOrd="1" destOrd="0" presId="urn:microsoft.com/office/officeart/2005/8/layout/orgChart1"/>
    <dgm:cxn modelId="{F89DAD42-B3B3-4AF8-A878-DF074C3E25C8}" srcId="{813A561D-EC2F-4047-AFA0-D0697D092798}" destId="{4562A607-AB08-4CF4-BCF8-1A22AFD3AF3D}" srcOrd="0" destOrd="0" parTransId="{1E445B7A-4CF0-45DC-9BC1-5E132FDF4E57}" sibTransId="{A418ABA8-B4E9-46EE-A451-8B389AC2EB4E}"/>
    <dgm:cxn modelId="{41F89248-BF3F-4EAE-8343-DC6B60693D83}" type="presOf" srcId="{1E445B7A-4CF0-45DC-9BC1-5E132FDF4E57}" destId="{7F30E90A-7FBB-4AF1-8470-C3617AE51653}" srcOrd="0" destOrd="0" presId="urn:microsoft.com/office/officeart/2005/8/layout/orgChart1"/>
    <dgm:cxn modelId="{9EC44E8D-CD31-4070-B615-74A4A78F21C1}" srcId="{810DA4D8-1D7D-4629-9401-E1DD7716A170}" destId="{EB29A0E6-A7A9-49DD-815D-D89329734733}" srcOrd="1" destOrd="0" parTransId="{D363C134-F250-4745-98D6-79DB3D89A82E}" sibTransId="{F5A4BABD-A98B-499C-BD1D-3F586630E7FA}"/>
    <dgm:cxn modelId="{E1911F3A-A664-4882-8D74-A826AF82F17E}" srcId="{9710F135-0DBA-4EB9-AC31-04FFC39BBE72}" destId="{65989237-E599-4B7A-9887-255950DB9D71}" srcOrd="1" destOrd="0" parTransId="{C4ECD7E9-AEA8-4B86-8FFD-17C3BC6E284C}" sibTransId="{0C96D895-9200-4645-8081-CA41C3C17B13}"/>
    <dgm:cxn modelId="{98CA7947-EFE9-483D-98D4-8CC4FE7D0B29}" type="presOf" srcId="{EB29A0E6-A7A9-49DD-815D-D89329734733}" destId="{A925D36A-04E6-4CA4-A15A-E1951E61B7FE}" srcOrd="1" destOrd="0" presId="urn:microsoft.com/office/officeart/2005/8/layout/orgChart1"/>
    <dgm:cxn modelId="{47F16947-ED3D-415A-943F-A3EA27733C2F}" type="presOf" srcId="{810DA4D8-1D7D-4629-9401-E1DD7716A170}" destId="{5C322143-25A5-4643-99ED-ED6BC82831D3}" srcOrd="0" destOrd="0" presId="urn:microsoft.com/office/officeart/2005/8/layout/orgChart1"/>
    <dgm:cxn modelId="{968A3D90-0A97-4ACD-98BB-61E9EE178F25}" srcId="{72648D18-9C89-4C7D-8439-4B87C21BCD74}" destId="{1C2DD83C-CCCC-495E-8BAB-B1B51AA823A1}" srcOrd="0" destOrd="0" parTransId="{AB7DD177-EF61-4E15-86FE-6F74F95FFF6B}" sibTransId="{D277ABB5-9B35-4E9C-B318-6F28A200B1E4}"/>
    <dgm:cxn modelId="{D9B6C046-07D1-4008-BA6E-EEA493107822}" type="presOf" srcId="{B03AA9F1-E690-4625-A889-5C8E130437DE}" destId="{1650D3F2-257E-4EBF-850A-B546428804AA}" srcOrd="1" destOrd="0" presId="urn:microsoft.com/office/officeart/2005/8/layout/orgChart1"/>
    <dgm:cxn modelId="{A82606ED-24B2-4CBA-BF3C-C50CC4D6D953}" type="presOf" srcId="{4562A607-AB08-4CF4-BCF8-1A22AFD3AF3D}" destId="{0A1E2E70-A5B3-444E-93D8-FFF36F852DA1}" srcOrd="0" destOrd="0" presId="urn:microsoft.com/office/officeart/2005/8/layout/orgChart1"/>
    <dgm:cxn modelId="{BA2540BD-81B9-459A-9274-C79DC238C492}" type="presOf" srcId="{324D4948-4233-45B2-8395-3AB31A412D9D}" destId="{DC7D37A8-A634-490B-B7F0-F668F345A493}" srcOrd="0" destOrd="0" presId="urn:microsoft.com/office/officeart/2005/8/layout/orgChart1"/>
    <dgm:cxn modelId="{BE54B645-A1F4-463F-BE97-1C75840BD93E}" type="presOf" srcId="{400610FF-DE91-446E-8C3F-0077392C9878}" destId="{1DB1355B-3BE6-403A-91FE-26850965AAFA}" srcOrd="0" destOrd="0" presId="urn:microsoft.com/office/officeart/2005/8/layout/orgChart1"/>
    <dgm:cxn modelId="{AA36254E-FA50-46CC-B19D-EF48282AC95D}" type="presParOf" srcId="{51D6A848-9D61-49AA-B822-9D8F45CB3636}" destId="{7880461A-5390-41C2-8EA3-53769FFA8E0D}" srcOrd="0" destOrd="0" presId="urn:microsoft.com/office/officeart/2005/8/layout/orgChart1"/>
    <dgm:cxn modelId="{4A251202-CA3A-47FB-B7C5-323997B8374E}" type="presParOf" srcId="{7880461A-5390-41C2-8EA3-53769FFA8E0D}" destId="{3CA8B01C-8F85-4314-9E02-03754478068E}" srcOrd="0" destOrd="0" presId="urn:microsoft.com/office/officeart/2005/8/layout/orgChart1"/>
    <dgm:cxn modelId="{6B073CB7-9F52-4320-A922-DE80B172C438}" type="presParOf" srcId="{3CA8B01C-8F85-4314-9E02-03754478068E}" destId="{D56D5D9C-4F9E-450E-BA08-40DB5C207869}" srcOrd="0" destOrd="0" presId="urn:microsoft.com/office/officeart/2005/8/layout/orgChart1"/>
    <dgm:cxn modelId="{ADF39CAE-430A-4590-A432-5EB763DBAFA3}" type="presParOf" srcId="{3CA8B01C-8F85-4314-9E02-03754478068E}" destId="{56BEAF9B-0153-4736-9AAC-2A08B9E56E9C}" srcOrd="1" destOrd="0" presId="urn:microsoft.com/office/officeart/2005/8/layout/orgChart1"/>
    <dgm:cxn modelId="{3871574A-6830-40AE-8D8A-5BCF7705FAB5}" type="presParOf" srcId="{7880461A-5390-41C2-8EA3-53769FFA8E0D}" destId="{BFB92396-1721-4BD5-ACDE-E0A064488B45}" srcOrd="1" destOrd="0" presId="urn:microsoft.com/office/officeart/2005/8/layout/orgChart1"/>
    <dgm:cxn modelId="{3CCD50F3-EBEE-4BDC-B5D2-299D683CF432}" type="presParOf" srcId="{BFB92396-1721-4BD5-ACDE-E0A064488B45}" destId="{701DBCE1-F048-4311-85B9-F25C724DFFF7}" srcOrd="0" destOrd="0" presId="urn:microsoft.com/office/officeart/2005/8/layout/orgChart1"/>
    <dgm:cxn modelId="{55D15944-42BD-4B74-B994-8538C7FAC910}" type="presParOf" srcId="{BFB92396-1721-4BD5-ACDE-E0A064488B45}" destId="{D7B20D02-C271-4B0C-8F4B-1E1A3399D429}" srcOrd="1" destOrd="0" presId="urn:microsoft.com/office/officeart/2005/8/layout/orgChart1"/>
    <dgm:cxn modelId="{EAED2A4A-4EB1-45D0-8E91-FC9CCB2C6D0E}" type="presParOf" srcId="{D7B20D02-C271-4B0C-8F4B-1E1A3399D429}" destId="{BF9FB821-6AD2-4A71-8989-1744464E282F}" srcOrd="0" destOrd="0" presId="urn:microsoft.com/office/officeart/2005/8/layout/orgChart1"/>
    <dgm:cxn modelId="{FA0619D7-E496-4D71-A8D4-B6D4C1A4A2F3}" type="presParOf" srcId="{BF9FB821-6AD2-4A71-8989-1744464E282F}" destId="{5C322143-25A5-4643-99ED-ED6BC82831D3}" srcOrd="0" destOrd="0" presId="urn:microsoft.com/office/officeart/2005/8/layout/orgChart1"/>
    <dgm:cxn modelId="{BD383DD2-D57E-42E9-8047-4D5646820A10}" type="presParOf" srcId="{BF9FB821-6AD2-4A71-8989-1744464E282F}" destId="{10A280E4-6B43-4C4D-93F0-544DAC7302A1}" srcOrd="1" destOrd="0" presId="urn:microsoft.com/office/officeart/2005/8/layout/orgChart1"/>
    <dgm:cxn modelId="{535006FD-F1F7-4A2F-B963-269285E1E8D3}" type="presParOf" srcId="{D7B20D02-C271-4B0C-8F4B-1E1A3399D429}" destId="{56EF1A75-727F-4F7B-AC0D-054E3DA91DEA}" srcOrd="1" destOrd="0" presId="urn:microsoft.com/office/officeart/2005/8/layout/orgChart1"/>
    <dgm:cxn modelId="{53BF5060-3676-4F2D-AB08-2123A5B4ECB7}" type="presParOf" srcId="{56EF1A75-727F-4F7B-AC0D-054E3DA91DEA}" destId="{1F6FEB09-5E20-4A91-A816-6F9E360BA6A9}" srcOrd="0" destOrd="0" presId="urn:microsoft.com/office/officeart/2005/8/layout/orgChart1"/>
    <dgm:cxn modelId="{66F0DBC2-68EE-4DD6-ABA7-C47C9411D7FD}" type="presParOf" srcId="{56EF1A75-727F-4F7B-AC0D-054E3DA91DEA}" destId="{9F65AAF4-CD11-480C-8D28-6E19BD436DBB}" srcOrd="1" destOrd="0" presId="urn:microsoft.com/office/officeart/2005/8/layout/orgChart1"/>
    <dgm:cxn modelId="{38B27DFE-4731-4C4B-B9BB-C5A44C552089}" type="presParOf" srcId="{9F65AAF4-CD11-480C-8D28-6E19BD436DBB}" destId="{BB6923BC-F5C5-4F9E-8ADF-131C0FA61FDD}" srcOrd="0" destOrd="0" presId="urn:microsoft.com/office/officeart/2005/8/layout/orgChart1"/>
    <dgm:cxn modelId="{6167AF06-6FBD-4A2E-A797-60CFF605369B}" type="presParOf" srcId="{BB6923BC-F5C5-4F9E-8ADF-131C0FA61FDD}" destId="{0A30D67C-AF5E-4374-A909-8127A9332BE0}" srcOrd="0" destOrd="0" presId="urn:microsoft.com/office/officeart/2005/8/layout/orgChart1"/>
    <dgm:cxn modelId="{392A5738-805F-4087-A2D7-32FD333D2186}" type="presParOf" srcId="{BB6923BC-F5C5-4F9E-8ADF-131C0FA61FDD}" destId="{08944245-3960-41D2-A586-75DA9A31E46B}" srcOrd="1" destOrd="0" presId="urn:microsoft.com/office/officeart/2005/8/layout/orgChart1"/>
    <dgm:cxn modelId="{846B9F66-19FA-4002-B9FC-6B5F8D9AF542}" type="presParOf" srcId="{9F65AAF4-CD11-480C-8D28-6E19BD436DBB}" destId="{0113C916-825F-42DE-AE35-A28C87728E51}" srcOrd="1" destOrd="0" presId="urn:microsoft.com/office/officeart/2005/8/layout/orgChart1"/>
    <dgm:cxn modelId="{F43B4BB5-3F8D-4199-BD9E-6151A1CE18DF}" type="presParOf" srcId="{9F65AAF4-CD11-480C-8D28-6E19BD436DBB}" destId="{3DD70164-46A8-4C3A-B069-DEAD33F01817}" srcOrd="2" destOrd="0" presId="urn:microsoft.com/office/officeart/2005/8/layout/orgChart1"/>
    <dgm:cxn modelId="{D692B5CB-5430-4939-BA29-15A497CF886D}" type="presParOf" srcId="{56EF1A75-727F-4F7B-AC0D-054E3DA91DEA}" destId="{5B98CB51-27FD-4B6F-B954-93814FB7E8F6}" srcOrd="2" destOrd="0" presId="urn:microsoft.com/office/officeart/2005/8/layout/orgChart1"/>
    <dgm:cxn modelId="{E9027067-70CD-47C3-B25C-0723A96A692A}" type="presParOf" srcId="{56EF1A75-727F-4F7B-AC0D-054E3DA91DEA}" destId="{B467F7E2-F94B-48A9-9CF0-C8D65085A0A5}" srcOrd="3" destOrd="0" presId="urn:microsoft.com/office/officeart/2005/8/layout/orgChart1"/>
    <dgm:cxn modelId="{ADA9F8F1-CCCE-48FB-BE95-86DF9775320F}" type="presParOf" srcId="{B467F7E2-F94B-48A9-9CF0-C8D65085A0A5}" destId="{4BA1E284-3E4E-4E56-862C-D2145DFA4F10}" srcOrd="0" destOrd="0" presId="urn:microsoft.com/office/officeart/2005/8/layout/orgChart1"/>
    <dgm:cxn modelId="{08EA7BE5-9E94-4690-81D6-2569531833C5}" type="presParOf" srcId="{4BA1E284-3E4E-4E56-862C-D2145DFA4F10}" destId="{23287B00-46D5-4A86-B0D7-A36191B46755}" srcOrd="0" destOrd="0" presId="urn:microsoft.com/office/officeart/2005/8/layout/orgChart1"/>
    <dgm:cxn modelId="{DAD4DBE5-B7AD-48F9-ACD9-89B197C51436}" type="presParOf" srcId="{4BA1E284-3E4E-4E56-862C-D2145DFA4F10}" destId="{A925D36A-04E6-4CA4-A15A-E1951E61B7FE}" srcOrd="1" destOrd="0" presId="urn:microsoft.com/office/officeart/2005/8/layout/orgChart1"/>
    <dgm:cxn modelId="{2E9FFABA-CD90-4C52-B561-092D6FFDD747}" type="presParOf" srcId="{B467F7E2-F94B-48A9-9CF0-C8D65085A0A5}" destId="{91CC5963-2BA9-4A7D-86CC-47DC97D8076E}" srcOrd="1" destOrd="0" presId="urn:microsoft.com/office/officeart/2005/8/layout/orgChart1"/>
    <dgm:cxn modelId="{3C8E3ECE-CD59-4A82-86A0-2BCEDAC83B20}" type="presParOf" srcId="{B467F7E2-F94B-48A9-9CF0-C8D65085A0A5}" destId="{BF1201BC-0BEC-441B-85FE-97E29C30B97B}" srcOrd="2" destOrd="0" presId="urn:microsoft.com/office/officeart/2005/8/layout/orgChart1"/>
    <dgm:cxn modelId="{169DCDFB-BC80-4716-951A-E6C089494EAB}" type="presParOf" srcId="{56EF1A75-727F-4F7B-AC0D-054E3DA91DEA}" destId="{893E64A6-EA71-4B83-BF2C-1D3B943CACA0}" srcOrd="4" destOrd="0" presId="urn:microsoft.com/office/officeart/2005/8/layout/orgChart1"/>
    <dgm:cxn modelId="{B6AC8F65-7ECF-4999-8DF2-42457400ABD3}" type="presParOf" srcId="{56EF1A75-727F-4F7B-AC0D-054E3DA91DEA}" destId="{41991F0A-9137-4C10-9956-7289CC996EEA}" srcOrd="5" destOrd="0" presId="urn:microsoft.com/office/officeart/2005/8/layout/orgChart1"/>
    <dgm:cxn modelId="{20C65EF9-4EFC-426B-8872-181AE33394F8}" type="presParOf" srcId="{41991F0A-9137-4C10-9956-7289CC996EEA}" destId="{0A605E0E-D492-454D-AD8D-555F7D6F351D}" srcOrd="0" destOrd="0" presId="urn:microsoft.com/office/officeart/2005/8/layout/orgChart1"/>
    <dgm:cxn modelId="{1C8994CF-A285-4B4D-A16F-8D47A986CED2}" type="presParOf" srcId="{0A605E0E-D492-454D-AD8D-555F7D6F351D}" destId="{8B736209-326F-45D8-9B13-BA6CD85F922D}" srcOrd="0" destOrd="0" presId="urn:microsoft.com/office/officeart/2005/8/layout/orgChart1"/>
    <dgm:cxn modelId="{8D11DFCD-2060-447B-A145-FFB790E102C1}" type="presParOf" srcId="{0A605E0E-D492-454D-AD8D-555F7D6F351D}" destId="{1650D3F2-257E-4EBF-850A-B546428804AA}" srcOrd="1" destOrd="0" presId="urn:microsoft.com/office/officeart/2005/8/layout/orgChart1"/>
    <dgm:cxn modelId="{A9CBF29A-D312-42B2-9003-C57143EDD8B5}" type="presParOf" srcId="{41991F0A-9137-4C10-9956-7289CC996EEA}" destId="{36E18B72-2D83-440B-B949-35F195B635E0}" srcOrd="1" destOrd="0" presId="urn:microsoft.com/office/officeart/2005/8/layout/orgChart1"/>
    <dgm:cxn modelId="{5D88A551-FAF7-4900-AAB5-D2740DED738A}" type="presParOf" srcId="{41991F0A-9137-4C10-9956-7289CC996EEA}" destId="{11AC9BEE-48AF-47F5-81E0-608BF3575F15}" srcOrd="2" destOrd="0" presId="urn:microsoft.com/office/officeart/2005/8/layout/orgChart1"/>
    <dgm:cxn modelId="{52DF3E4B-4F5F-49EC-9F4C-2A120177432E}" type="presParOf" srcId="{D7B20D02-C271-4B0C-8F4B-1E1A3399D429}" destId="{C2DA59C8-764A-4951-9209-CC0A68F83A32}" srcOrd="2" destOrd="0" presId="urn:microsoft.com/office/officeart/2005/8/layout/orgChart1"/>
    <dgm:cxn modelId="{9D33679D-1909-4CD0-8205-3BFCD13410B2}" type="presParOf" srcId="{BFB92396-1721-4BD5-ACDE-E0A064488B45}" destId="{1DB1355B-3BE6-403A-91FE-26850965AAFA}" srcOrd="2" destOrd="0" presId="urn:microsoft.com/office/officeart/2005/8/layout/orgChart1"/>
    <dgm:cxn modelId="{C7989D3E-5E3B-4549-991B-F49D4567B614}" type="presParOf" srcId="{BFB92396-1721-4BD5-ACDE-E0A064488B45}" destId="{41C409C0-5FFA-4E7D-AF49-E377379AA8FF}" srcOrd="3" destOrd="0" presId="urn:microsoft.com/office/officeart/2005/8/layout/orgChart1"/>
    <dgm:cxn modelId="{54D98D53-EBE2-4860-85DC-D7EB844E1531}" type="presParOf" srcId="{41C409C0-5FFA-4E7D-AF49-E377379AA8FF}" destId="{AB78805A-7729-4C49-86B4-490782AF42E2}" srcOrd="0" destOrd="0" presId="urn:microsoft.com/office/officeart/2005/8/layout/orgChart1"/>
    <dgm:cxn modelId="{D6951C34-1A96-40B8-8480-28C20020D184}" type="presParOf" srcId="{AB78805A-7729-4C49-86B4-490782AF42E2}" destId="{3785680D-1F37-4F6E-86AC-7E21E5A0C8AA}" srcOrd="0" destOrd="0" presId="urn:microsoft.com/office/officeart/2005/8/layout/orgChart1"/>
    <dgm:cxn modelId="{1E7DCD90-18F1-4EAC-8910-928930459261}" type="presParOf" srcId="{AB78805A-7729-4C49-86B4-490782AF42E2}" destId="{0FE75211-8919-45E4-A3D9-0121910F4752}" srcOrd="1" destOrd="0" presId="urn:microsoft.com/office/officeart/2005/8/layout/orgChart1"/>
    <dgm:cxn modelId="{CB3816C3-8103-4495-8BD4-684E33EA75C4}" type="presParOf" srcId="{41C409C0-5FFA-4E7D-AF49-E377379AA8FF}" destId="{4B9AD9B7-7156-48E0-9272-0379992B71A1}" srcOrd="1" destOrd="0" presId="urn:microsoft.com/office/officeart/2005/8/layout/orgChart1"/>
    <dgm:cxn modelId="{14DFCED3-C122-4FE8-A935-48573B5C6758}" type="presParOf" srcId="{4B9AD9B7-7156-48E0-9272-0379992B71A1}" destId="{ADA7234D-61E0-4A67-9443-B85802EFD70C}" srcOrd="0" destOrd="0" presId="urn:microsoft.com/office/officeart/2005/8/layout/orgChart1"/>
    <dgm:cxn modelId="{5F6F73FF-9749-471E-B36B-A4C13640C6A1}" type="presParOf" srcId="{4B9AD9B7-7156-48E0-9272-0379992B71A1}" destId="{CD7A90CB-627C-436F-ABB0-0EB6C5AEE760}" srcOrd="1" destOrd="0" presId="urn:microsoft.com/office/officeart/2005/8/layout/orgChart1"/>
    <dgm:cxn modelId="{40BAB7C1-901F-46C0-A16E-858FA69F56E2}" type="presParOf" srcId="{CD7A90CB-627C-436F-ABB0-0EB6C5AEE760}" destId="{5CC0A5C4-FEF3-4EA2-987D-376308EEEC61}" srcOrd="0" destOrd="0" presId="urn:microsoft.com/office/officeart/2005/8/layout/orgChart1"/>
    <dgm:cxn modelId="{6CC95093-C410-45D3-BEB5-053710EEC304}" type="presParOf" srcId="{5CC0A5C4-FEF3-4EA2-987D-376308EEEC61}" destId="{B55043F8-6C6C-4B77-8F7D-6A97260FCA59}" srcOrd="0" destOrd="0" presId="urn:microsoft.com/office/officeart/2005/8/layout/orgChart1"/>
    <dgm:cxn modelId="{6FF7CFD5-11AA-4496-9124-A13CBCD22AE6}" type="presParOf" srcId="{5CC0A5C4-FEF3-4EA2-987D-376308EEEC61}" destId="{C8AC1C01-F1CF-41E1-8961-99DA1C8AC2D6}" srcOrd="1" destOrd="0" presId="urn:microsoft.com/office/officeart/2005/8/layout/orgChart1"/>
    <dgm:cxn modelId="{4DC8DD44-4770-4282-8199-E0AA39537F63}" type="presParOf" srcId="{CD7A90CB-627C-436F-ABB0-0EB6C5AEE760}" destId="{A93DADA3-1D86-4B7E-9508-6DF7BDA6B1A4}" srcOrd="1" destOrd="0" presId="urn:microsoft.com/office/officeart/2005/8/layout/orgChart1"/>
    <dgm:cxn modelId="{597449CA-B3A6-417F-AD1E-EA2700863710}" type="presParOf" srcId="{A93DADA3-1D86-4B7E-9508-6DF7BDA6B1A4}" destId="{7F30E90A-7FBB-4AF1-8470-C3617AE51653}" srcOrd="0" destOrd="0" presId="urn:microsoft.com/office/officeart/2005/8/layout/orgChart1"/>
    <dgm:cxn modelId="{33C29969-7069-4A3C-A570-F7ED83DE5FEB}" type="presParOf" srcId="{A93DADA3-1D86-4B7E-9508-6DF7BDA6B1A4}" destId="{76DA2D0D-5494-4787-A663-0B4F02D35E96}" srcOrd="1" destOrd="0" presId="urn:microsoft.com/office/officeart/2005/8/layout/orgChart1"/>
    <dgm:cxn modelId="{736670AB-93A7-4F1A-82AD-70B76EA6A0DD}" type="presParOf" srcId="{76DA2D0D-5494-4787-A663-0B4F02D35E96}" destId="{8F3857BE-A1C2-4A42-80C6-E90C11387942}" srcOrd="0" destOrd="0" presId="urn:microsoft.com/office/officeart/2005/8/layout/orgChart1"/>
    <dgm:cxn modelId="{0799D05E-E555-4FF3-88A9-E7B5BE287B75}" type="presParOf" srcId="{8F3857BE-A1C2-4A42-80C6-E90C11387942}" destId="{0A1E2E70-A5B3-444E-93D8-FFF36F852DA1}" srcOrd="0" destOrd="0" presId="urn:microsoft.com/office/officeart/2005/8/layout/orgChart1"/>
    <dgm:cxn modelId="{069F16EA-45EC-46E8-8DFB-A48BDBFB21A9}" type="presParOf" srcId="{8F3857BE-A1C2-4A42-80C6-E90C11387942}" destId="{4537FFC3-6CD4-4FF3-BF44-9C3809F1BB5E}" srcOrd="1" destOrd="0" presId="urn:microsoft.com/office/officeart/2005/8/layout/orgChart1"/>
    <dgm:cxn modelId="{677A89B0-8015-470F-953B-7C7E9C35FD22}" type="presParOf" srcId="{76DA2D0D-5494-4787-A663-0B4F02D35E96}" destId="{3C3534B6-C18A-4732-A97B-243DCA976124}" srcOrd="1" destOrd="0" presId="urn:microsoft.com/office/officeart/2005/8/layout/orgChart1"/>
    <dgm:cxn modelId="{0238CDFF-E9EA-4392-B3EC-EF4E39E17812}" type="presParOf" srcId="{76DA2D0D-5494-4787-A663-0B4F02D35E96}" destId="{360E9DF8-ADCF-49B9-AAD6-5E668FADCCC8}" srcOrd="2" destOrd="0" presId="urn:microsoft.com/office/officeart/2005/8/layout/orgChart1"/>
    <dgm:cxn modelId="{A58D505C-BA4E-4E86-85D8-23322B35B2F0}" type="presParOf" srcId="{A93DADA3-1D86-4B7E-9508-6DF7BDA6B1A4}" destId="{2C9B2FDB-74B7-4770-BCDE-1D6A931E0446}" srcOrd="2" destOrd="0" presId="urn:microsoft.com/office/officeart/2005/8/layout/orgChart1"/>
    <dgm:cxn modelId="{DC9EC6CF-FC2F-4A1B-8324-BDD2584356F4}" type="presParOf" srcId="{A93DADA3-1D86-4B7E-9508-6DF7BDA6B1A4}" destId="{D3CE193A-E9F2-4872-A9D1-A1CC7E7F4D7A}" srcOrd="3" destOrd="0" presId="urn:microsoft.com/office/officeart/2005/8/layout/orgChart1"/>
    <dgm:cxn modelId="{3893D070-66A2-4102-BA02-34B97BEBA4A6}" type="presParOf" srcId="{D3CE193A-E9F2-4872-A9D1-A1CC7E7F4D7A}" destId="{8FFE7BD3-4BA8-47FD-9DBB-01237D115638}" srcOrd="0" destOrd="0" presId="urn:microsoft.com/office/officeart/2005/8/layout/orgChart1"/>
    <dgm:cxn modelId="{AFD91D89-15E9-4B09-95BC-A49751E6DC1F}" type="presParOf" srcId="{8FFE7BD3-4BA8-47FD-9DBB-01237D115638}" destId="{DC7D37A8-A634-490B-B7F0-F668F345A493}" srcOrd="0" destOrd="0" presId="urn:microsoft.com/office/officeart/2005/8/layout/orgChart1"/>
    <dgm:cxn modelId="{DF320280-D97E-45DA-9BB9-151D22C3CCE0}" type="presParOf" srcId="{8FFE7BD3-4BA8-47FD-9DBB-01237D115638}" destId="{E66846BB-DC57-4000-B8E6-01D020AEE5F5}" srcOrd="1" destOrd="0" presId="urn:microsoft.com/office/officeart/2005/8/layout/orgChart1"/>
    <dgm:cxn modelId="{381D7838-69DE-44C1-8FEF-C4CC9512F070}" type="presParOf" srcId="{D3CE193A-E9F2-4872-A9D1-A1CC7E7F4D7A}" destId="{6809D658-544F-4ED8-B573-57B93E1C00E8}" srcOrd="1" destOrd="0" presId="urn:microsoft.com/office/officeart/2005/8/layout/orgChart1"/>
    <dgm:cxn modelId="{295F5DB5-DA5F-4D08-8260-39B58A0B3851}" type="presParOf" srcId="{D3CE193A-E9F2-4872-A9D1-A1CC7E7F4D7A}" destId="{C2B2D80C-081C-4AF5-AB1F-720344840314}" srcOrd="2" destOrd="0" presId="urn:microsoft.com/office/officeart/2005/8/layout/orgChart1"/>
    <dgm:cxn modelId="{CBF82620-108B-4D53-BF15-DA496DA3D294}" type="presParOf" srcId="{CD7A90CB-627C-436F-ABB0-0EB6C5AEE760}" destId="{A2EBEF4A-6308-44E0-9F1F-F3D2CCFE4D4B}" srcOrd="2" destOrd="0" presId="urn:microsoft.com/office/officeart/2005/8/layout/orgChart1"/>
    <dgm:cxn modelId="{2375BC08-DD2D-4E1C-A0DF-E05DFAC8D298}" type="presParOf" srcId="{4B9AD9B7-7156-48E0-9272-0379992B71A1}" destId="{EAFDFC9E-47DF-41C0-B2C3-20F324EF28A4}" srcOrd="2" destOrd="0" presId="urn:microsoft.com/office/officeart/2005/8/layout/orgChart1"/>
    <dgm:cxn modelId="{6D8ADD20-8C14-48DA-AD94-CD5C702CEB2C}" type="presParOf" srcId="{4B9AD9B7-7156-48E0-9272-0379992B71A1}" destId="{708F6D25-81CD-474E-BAB8-04800FDDB5A7}" srcOrd="3" destOrd="0" presId="urn:microsoft.com/office/officeart/2005/8/layout/orgChart1"/>
    <dgm:cxn modelId="{21C777C6-336D-476A-85B1-3812212BBB5C}" type="presParOf" srcId="{708F6D25-81CD-474E-BAB8-04800FDDB5A7}" destId="{86FDD73D-6766-4499-BAC0-7AEA7D7F8C05}" srcOrd="0" destOrd="0" presId="urn:microsoft.com/office/officeart/2005/8/layout/orgChart1"/>
    <dgm:cxn modelId="{E9A63F58-CF6A-4181-867D-E08259856C7B}" type="presParOf" srcId="{86FDD73D-6766-4499-BAC0-7AEA7D7F8C05}" destId="{04FEE2D4-F0FF-4C81-89DF-D929D398162B}" srcOrd="0" destOrd="0" presId="urn:microsoft.com/office/officeart/2005/8/layout/orgChart1"/>
    <dgm:cxn modelId="{6D259419-DAC7-4D51-838B-2837B05E73BC}" type="presParOf" srcId="{86FDD73D-6766-4499-BAC0-7AEA7D7F8C05}" destId="{BBB5AF6D-D089-403E-A27B-7D84A75B92AA}" srcOrd="1" destOrd="0" presId="urn:microsoft.com/office/officeart/2005/8/layout/orgChart1"/>
    <dgm:cxn modelId="{5FA2BE76-817B-4D98-8BC1-8C4E126E0AC9}" type="presParOf" srcId="{708F6D25-81CD-474E-BAB8-04800FDDB5A7}" destId="{5B7A1D81-52FF-4C1D-9B73-C4E99EE42AC0}" srcOrd="1" destOrd="0" presId="urn:microsoft.com/office/officeart/2005/8/layout/orgChart1"/>
    <dgm:cxn modelId="{09883C71-3935-4E1D-9B51-6AC4D9237807}" type="presParOf" srcId="{5B7A1D81-52FF-4C1D-9B73-C4E99EE42AC0}" destId="{6C3E0BDB-FB42-4DB0-88C5-D65BA0E6F60F}" srcOrd="0" destOrd="0" presId="urn:microsoft.com/office/officeart/2005/8/layout/orgChart1"/>
    <dgm:cxn modelId="{C163897B-5435-4552-B824-5D7BAAC88F51}" type="presParOf" srcId="{5B7A1D81-52FF-4C1D-9B73-C4E99EE42AC0}" destId="{14B81F2C-6D70-441F-8DBD-BF8E8DB0914B}" srcOrd="1" destOrd="0" presId="urn:microsoft.com/office/officeart/2005/8/layout/orgChart1"/>
    <dgm:cxn modelId="{E19DCAD5-7C06-49C2-AD75-E78E549E4696}" type="presParOf" srcId="{14B81F2C-6D70-441F-8DBD-BF8E8DB0914B}" destId="{F44E8B1C-DF8C-42F9-9CB8-4443FCBC8D2B}" srcOrd="0" destOrd="0" presId="urn:microsoft.com/office/officeart/2005/8/layout/orgChart1"/>
    <dgm:cxn modelId="{1E672721-E951-48C3-A562-6907F8CB24D4}" type="presParOf" srcId="{F44E8B1C-DF8C-42F9-9CB8-4443FCBC8D2B}" destId="{B15051E5-372F-444A-95EB-0B9251207161}" srcOrd="0" destOrd="0" presId="urn:microsoft.com/office/officeart/2005/8/layout/orgChart1"/>
    <dgm:cxn modelId="{1814D1E9-9AAB-4116-8A64-52F27FD057C8}" type="presParOf" srcId="{F44E8B1C-DF8C-42F9-9CB8-4443FCBC8D2B}" destId="{C9ED4DE5-9DB7-4A0C-9D29-8EEABFA2B6B1}" srcOrd="1" destOrd="0" presId="urn:microsoft.com/office/officeart/2005/8/layout/orgChart1"/>
    <dgm:cxn modelId="{9CE85E07-AB99-476D-876D-6B3F26848A54}" type="presParOf" srcId="{14B81F2C-6D70-441F-8DBD-BF8E8DB0914B}" destId="{6C666CE3-245A-4D9B-9823-A3143B47B4CA}" srcOrd="1" destOrd="0" presId="urn:microsoft.com/office/officeart/2005/8/layout/orgChart1"/>
    <dgm:cxn modelId="{3746909B-3B2A-4C4C-B1FD-5E6CA671485E}" type="presParOf" srcId="{14B81F2C-6D70-441F-8DBD-BF8E8DB0914B}" destId="{67A4B71C-E9F8-495F-9D62-A7F4C6DC1089}" srcOrd="2" destOrd="0" presId="urn:microsoft.com/office/officeart/2005/8/layout/orgChart1"/>
    <dgm:cxn modelId="{2C4CC08C-0321-4813-8A10-DFEE1CF9B5F5}" type="presParOf" srcId="{5B7A1D81-52FF-4C1D-9B73-C4E99EE42AC0}" destId="{F3302193-4763-4B0F-A97B-75377D07F8BF}" srcOrd="2" destOrd="0" presId="urn:microsoft.com/office/officeart/2005/8/layout/orgChart1"/>
    <dgm:cxn modelId="{B99CFB4E-9546-401D-B03A-94269154E62E}" type="presParOf" srcId="{5B7A1D81-52FF-4C1D-9B73-C4E99EE42AC0}" destId="{5707845A-9CF8-454B-B48E-221D4E71F9BE}" srcOrd="3" destOrd="0" presId="urn:microsoft.com/office/officeart/2005/8/layout/orgChart1"/>
    <dgm:cxn modelId="{A7B4476E-65CE-457E-9252-7E30823B80C4}" type="presParOf" srcId="{5707845A-9CF8-454B-B48E-221D4E71F9BE}" destId="{8D074D39-B27E-403B-A49F-5261B5FD7487}" srcOrd="0" destOrd="0" presId="urn:microsoft.com/office/officeart/2005/8/layout/orgChart1"/>
    <dgm:cxn modelId="{784DB606-FC89-4C1F-B07E-994F17C63FE9}" type="presParOf" srcId="{8D074D39-B27E-403B-A49F-5261B5FD7487}" destId="{14B3109A-36AA-4EEE-AB71-2C4CDC7CA455}" srcOrd="0" destOrd="0" presId="urn:microsoft.com/office/officeart/2005/8/layout/orgChart1"/>
    <dgm:cxn modelId="{50BC2329-56EE-42DC-8DB1-DDF436E768EC}" type="presParOf" srcId="{8D074D39-B27E-403B-A49F-5261B5FD7487}" destId="{DAA7B247-15BE-4A25-93DF-1C8EFF38E7C0}" srcOrd="1" destOrd="0" presId="urn:microsoft.com/office/officeart/2005/8/layout/orgChart1"/>
    <dgm:cxn modelId="{3B56812A-0A0E-4794-81F5-A2A4910630AB}" type="presParOf" srcId="{5707845A-9CF8-454B-B48E-221D4E71F9BE}" destId="{BE629586-CC9F-4A88-B93F-2C74D184C4D4}" srcOrd="1" destOrd="0" presId="urn:microsoft.com/office/officeart/2005/8/layout/orgChart1"/>
    <dgm:cxn modelId="{D63091C9-D83B-4857-B973-F5B201F32A4E}" type="presParOf" srcId="{5707845A-9CF8-454B-B48E-221D4E71F9BE}" destId="{4EA49204-8ABA-4385-BB04-56FEC0F8FFEC}" srcOrd="2" destOrd="0" presId="urn:microsoft.com/office/officeart/2005/8/layout/orgChart1"/>
    <dgm:cxn modelId="{0857AFE7-E4EB-4D57-A8E5-215535B02200}" type="presParOf" srcId="{708F6D25-81CD-474E-BAB8-04800FDDB5A7}" destId="{88A15197-2839-4A7D-829C-73125592FF8F}" srcOrd="2" destOrd="0" presId="urn:microsoft.com/office/officeart/2005/8/layout/orgChart1"/>
    <dgm:cxn modelId="{934DFA99-27B9-4B2C-A313-D222039CD422}" type="presParOf" srcId="{41C409C0-5FFA-4E7D-AF49-E377379AA8FF}" destId="{8EF3BE11-E515-4D3D-B51C-1ED4540A1340}" srcOrd="2" destOrd="0" presId="urn:microsoft.com/office/officeart/2005/8/layout/orgChart1"/>
    <dgm:cxn modelId="{F6B4CCB0-A7A5-451D-8C5D-F06AADACA9E0}" type="presParOf" srcId="{7880461A-5390-41C2-8EA3-53769FFA8E0D}" destId="{FC1411D3-1801-4E61-B3A9-1771788A6EA0}"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302193-4763-4B0F-A97B-75377D07F8BF}">
      <dsp:nvSpPr>
        <dsp:cNvPr id="0" name=""/>
        <dsp:cNvSpPr/>
      </dsp:nvSpPr>
      <dsp:spPr>
        <a:xfrm>
          <a:off x="5658202" y="2308286"/>
          <a:ext cx="425899" cy="591971"/>
        </a:xfrm>
        <a:custGeom>
          <a:avLst/>
          <a:gdLst/>
          <a:ahLst/>
          <a:cxnLst/>
          <a:rect l="0" t="0" r="0" b="0"/>
          <a:pathLst>
            <a:path>
              <a:moveTo>
                <a:pt x="0" y="0"/>
              </a:moveTo>
              <a:lnTo>
                <a:pt x="0" y="591971"/>
              </a:lnTo>
              <a:lnTo>
                <a:pt x="425899" y="591971"/>
              </a:lnTo>
            </a:path>
          </a:pathLst>
        </a:custGeom>
        <a:noFill/>
        <a:ln w="25400" cap="flat" cmpd="sng" algn="ctr">
          <a:solidFill>
            <a:schemeClr val="accent6">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C3E0BDB-FB42-4DB0-88C5-D65BA0E6F60F}">
      <dsp:nvSpPr>
        <dsp:cNvPr id="0" name=""/>
        <dsp:cNvSpPr/>
      </dsp:nvSpPr>
      <dsp:spPr>
        <a:xfrm>
          <a:off x="5658202" y="2308286"/>
          <a:ext cx="438820" cy="1382115"/>
        </a:xfrm>
        <a:custGeom>
          <a:avLst/>
          <a:gdLst/>
          <a:ahLst/>
          <a:cxnLst/>
          <a:rect l="0" t="0" r="0" b="0"/>
          <a:pathLst>
            <a:path>
              <a:moveTo>
                <a:pt x="0" y="0"/>
              </a:moveTo>
              <a:lnTo>
                <a:pt x="0" y="1382115"/>
              </a:lnTo>
              <a:lnTo>
                <a:pt x="438820" y="1382115"/>
              </a:lnTo>
            </a:path>
          </a:pathLst>
        </a:custGeom>
        <a:noFill/>
        <a:ln w="25400" cap="flat" cmpd="sng" algn="ctr">
          <a:solidFill>
            <a:schemeClr val="accent6">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AFDFC9E-47DF-41C0-B2C3-20F324EF28A4}">
      <dsp:nvSpPr>
        <dsp:cNvPr id="0" name=""/>
        <dsp:cNvSpPr/>
      </dsp:nvSpPr>
      <dsp:spPr>
        <a:xfrm>
          <a:off x="4817197" y="1454877"/>
          <a:ext cx="1321799" cy="252416"/>
        </a:xfrm>
        <a:custGeom>
          <a:avLst/>
          <a:gdLst/>
          <a:ahLst/>
          <a:cxnLst/>
          <a:rect l="0" t="0" r="0" b="0"/>
          <a:pathLst>
            <a:path>
              <a:moveTo>
                <a:pt x="0" y="0"/>
              </a:moveTo>
              <a:lnTo>
                <a:pt x="0" y="126208"/>
              </a:lnTo>
              <a:lnTo>
                <a:pt x="1321799" y="126208"/>
              </a:lnTo>
              <a:lnTo>
                <a:pt x="1321799" y="252416"/>
              </a:lnTo>
            </a:path>
          </a:pathLst>
        </a:custGeom>
        <a:noFill/>
        <a:ln w="25400" cap="flat" cmpd="sng" algn="ctr">
          <a:solidFill>
            <a:schemeClr val="accent6">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C9B2FDB-74B7-4770-BCDE-1D6A931E0446}">
      <dsp:nvSpPr>
        <dsp:cNvPr id="0" name=""/>
        <dsp:cNvSpPr/>
      </dsp:nvSpPr>
      <dsp:spPr>
        <a:xfrm>
          <a:off x="3609201" y="2308286"/>
          <a:ext cx="180297" cy="1406323"/>
        </a:xfrm>
        <a:custGeom>
          <a:avLst/>
          <a:gdLst/>
          <a:ahLst/>
          <a:cxnLst/>
          <a:rect l="0" t="0" r="0" b="0"/>
          <a:pathLst>
            <a:path>
              <a:moveTo>
                <a:pt x="0" y="0"/>
              </a:moveTo>
              <a:lnTo>
                <a:pt x="0" y="1406323"/>
              </a:lnTo>
              <a:lnTo>
                <a:pt x="180297" y="1406323"/>
              </a:lnTo>
            </a:path>
          </a:pathLst>
        </a:custGeom>
        <a:noFill/>
        <a:ln w="25400" cap="flat" cmpd="sng" algn="ctr">
          <a:solidFill>
            <a:schemeClr val="accent6">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F30E90A-7FBB-4AF1-8470-C3617AE51653}">
      <dsp:nvSpPr>
        <dsp:cNvPr id="0" name=""/>
        <dsp:cNvSpPr/>
      </dsp:nvSpPr>
      <dsp:spPr>
        <a:xfrm>
          <a:off x="3609201" y="2308286"/>
          <a:ext cx="180297" cy="552913"/>
        </a:xfrm>
        <a:custGeom>
          <a:avLst/>
          <a:gdLst/>
          <a:ahLst/>
          <a:cxnLst/>
          <a:rect l="0" t="0" r="0" b="0"/>
          <a:pathLst>
            <a:path>
              <a:moveTo>
                <a:pt x="0" y="0"/>
              </a:moveTo>
              <a:lnTo>
                <a:pt x="0" y="552913"/>
              </a:lnTo>
              <a:lnTo>
                <a:pt x="180297" y="552913"/>
              </a:lnTo>
            </a:path>
          </a:pathLst>
        </a:custGeom>
        <a:noFill/>
        <a:ln w="25400" cap="flat" cmpd="sng" algn="ctr">
          <a:solidFill>
            <a:schemeClr val="accent6">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DA7234D-61E0-4A67-9443-B85802EFD70C}">
      <dsp:nvSpPr>
        <dsp:cNvPr id="0" name=""/>
        <dsp:cNvSpPr/>
      </dsp:nvSpPr>
      <dsp:spPr>
        <a:xfrm>
          <a:off x="4089996" y="1454877"/>
          <a:ext cx="727201" cy="252416"/>
        </a:xfrm>
        <a:custGeom>
          <a:avLst/>
          <a:gdLst/>
          <a:ahLst/>
          <a:cxnLst/>
          <a:rect l="0" t="0" r="0" b="0"/>
          <a:pathLst>
            <a:path>
              <a:moveTo>
                <a:pt x="727201" y="0"/>
              </a:moveTo>
              <a:lnTo>
                <a:pt x="727201" y="126208"/>
              </a:lnTo>
              <a:lnTo>
                <a:pt x="0" y="126208"/>
              </a:lnTo>
              <a:lnTo>
                <a:pt x="0" y="252416"/>
              </a:lnTo>
            </a:path>
          </a:pathLst>
        </a:custGeom>
        <a:noFill/>
        <a:ln w="25400" cap="flat" cmpd="sng" algn="ctr">
          <a:solidFill>
            <a:schemeClr val="accent6">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DB1355B-3BE6-403A-91FE-26850965AAFA}">
      <dsp:nvSpPr>
        <dsp:cNvPr id="0" name=""/>
        <dsp:cNvSpPr/>
      </dsp:nvSpPr>
      <dsp:spPr>
        <a:xfrm>
          <a:off x="3576147" y="600992"/>
          <a:ext cx="1241050" cy="252891"/>
        </a:xfrm>
        <a:custGeom>
          <a:avLst/>
          <a:gdLst/>
          <a:ahLst/>
          <a:cxnLst/>
          <a:rect l="0" t="0" r="0" b="0"/>
          <a:pathLst>
            <a:path>
              <a:moveTo>
                <a:pt x="0" y="0"/>
              </a:moveTo>
              <a:lnTo>
                <a:pt x="0" y="126683"/>
              </a:lnTo>
              <a:lnTo>
                <a:pt x="1241050" y="126683"/>
              </a:lnTo>
              <a:lnTo>
                <a:pt x="1241050" y="252891"/>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93E64A6-EA71-4B83-BF2C-1D3B943CACA0}">
      <dsp:nvSpPr>
        <dsp:cNvPr id="0" name=""/>
        <dsp:cNvSpPr/>
      </dsp:nvSpPr>
      <dsp:spPr>
        <a:xfrm>
          <a:off x="1561355" y="1454877"/>
          <a:ext cx="292947" cy="2207380"/>
        </a:xfrm>
        <a:custGeom>
          <a:avLst/>
          <a:gdLst/>
          <a:ahLst/>
          <a:cxnLst/>
          <a:rect l="0" t="0" r="0" b="0"/>
          <a:pathLst>
            <a:path>
              <a:moveTo>
                <a:pt x="292947" y="0"/>
              </a:moveTo>
              <a:lnTo>
                <a:pt x="292947" y="2207380"/>
              </a:lnTo>
              <a:lnTo>
                <a:pt x="0" y="2207380"/>
              </a:lnTo>
            </a:path>
          </a:pathLst>
        </a:custGeom>
        <a:noFill/>
        <a:ln w="25400" cap="flat" cmpd="sng" algn="ctr">
          <a:solidFill>
            <a:schemeClr val="accent6">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B98CB51-27FD-4B6F-B954-93814FB7E8F6}">
      <dsp:nvSpPr>
        <dsp:cNvPr id="0" name=""/>
        <dsp:cNvSpPr/>
      </dsp:nvSpPr>
      <dsp:spPr>
        <a:xfrm>
          <a:off x="1854302" y="1454877"/>
          <a:ext cx="180297" cy="1406323"/>
        </a:xfrm>
        <a:custGeom>
          <a:avLst/>
          <a:gdLst/>
          <a:ahLst/>
          <a:cxnLst/>
          <a:rect l="0" t="0" r="0" b="0"/>
          <a:pathLst>
            <a:path>
              <a:moveTo>
                <a:pt x="0" y="0"/>
              </a:moveTo>
              <a:lnTo>
                <a:pt x="0" y="1406323"/>
              </a:lnTo>
              <a:lnTo>
                <a:pt x="180297" y="1406323"/>
              </a:lnTo>
            </a:path>
          </a:pathLst>
        </a:custGeom>
        <a:noFill/>
        <a:ln w="25400" cap="flat" cmpd="sng" algn="ctr">
          <a:solidFill>
            <a:schemeClr val="accent6">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F6FEB09-5E20-4A91-A816-6F9E360BA6A9}">
      <dsp:nvSpPr>
        <dsp:cNvPr id="0" name=""/>
        <dsp:cNvSpPr/>
      </dsp:nvSpPr>
      <dsp:spPr>
        <a:xfrm>
          <a:off x="1456662" y="1454877"/>
          <a:ext cx="397640" cy="587812"/>
        </a:xfrm>
        <a:custGeom>
          <a:avLst/>
          <a:gdLst/>
          <a:ahLst/>
          <a:cxnLst/>
          <a:rect l="0" t="0" r="0" b="0"/>
          <a:pathLst>
            <a:path>
              <a:moveTo>
                <a:pt x="397640" y="0"/>
              </a:moveTo>
              <a:lnTo>
                <a:pt x="397640" y="587812"/>
              </a:lnTo>
              <a:lnTo>
                <a:pt x="0" y="587812"/>
              </a:lnTo>
            </a:path>
          </a:pathLst>
        </a:custGeom>
        <a:noFill/>
        <a:ln w="25400" cap="flat" cmpd="sng" algn="ctr">
          <a:solidFill>
            <a:schemeClr val="accent6">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01DBCE1-F048-4311-85B9-F25C724DFFF7}">
      <dsp:nvSpPr>
        <dsp:cNvPr id="0" name=""/>
        <dsp:cNvSpPr/>
      </dsp:nvSpPr>
      <dsp:spPr>
        <a:xfrm>
          <a:off x="2335097" y="600992"/>
          <a:ext cx="1241050" cy="252891"/>
        </a:xfrm>
        <a:custGeom>
          <a:avLst/>
          <a:gdLst/>
          <a:ahLst/>
          <a:cxnLst/>
          <a:rect l="0" t="0" r="0" b="0"/>
          <a:pathLst>
            <a:path>
              <a:moveTo>
                <a:pt x="1241050" y="0"/>
              </a:moveTo>
              <a:lnTo>
                <a:pt x="1241050" y="126683"/>
              </a:lnTo>
              <a:lnTo>
                <a:pt x="0" y="126683"/>
              </a:lnTo>
              <a:lnTo>
                <a:pt x="0" y="252891"/>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56D5D9C-4F9E-450E-BA08-40DB5C207869}">
      <dsp:nvSpPr>
        <dsp:cNvPr id="0" name=""/>
        <dsp:cNvSpPr/>
      </dsp:nvSpPr>
      <dsp:spPr>
        <a:xfrm>
          <a:off x="2574442" y="0"/>
          <a:ext cx="2003409" cy="60099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ALB Types</a:t>
          </a:r>
          <a:endParaRPr lang="ms-MY" sz="1600" kern="1200" dirty="0"/>
        </a:p>
      </dsp:txBody>
      <dsp:txXfrm>
        <a:off x="2574442" y="0"/>
        <a:ext cx="2003409" cy="600992"/>
      </dsp:txXfrm>
    </dsp:sp>
    <dsp:sp modelId="{5C322143-25A5-4643-99ED-ED6BC82831D3}">
      <dsp:nvSpPr>
        <dsp:cNvPr id="0" name=""/>
        <dsp:cNvSpPr/>
      </dsp:nvSpPr>
      <dsp:spPr>
        <a:xfrm>
          <a:off x="1734104" y="853884"/>
          <a:ext cx="1201985" cy="60099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Model Type</a:t>
          </a:r>
          <a:r>
            <a:rPr lang="en-US" sz="1900" kern="1200" dirty="0"/>
            <a:t>	</a:t>
          </a:r>
          <a:endParaRPr lang="ms-MY" sz="1900" kern="1200" dirty="0"/>
        </a:p>
      </dsp:txBody>
      <dsp:txXfrm>
        <a:off x="1734104" y="853884"/>
        <a:ext cx="1201985" cy="600992"/>
      </dsp:txXfrm>
    </dsp:sp>
    <dsp:sp modelId="{0A30D67C-AF5E-4374-A909-8127A9332BE0}">
      <dsp:nvSpPr>
        <dsp:cNvPr id="0" name=""/>
        <dsp:cNvSpPr/>
      </dsp:nvSpPr>
      <dsp:spPr>
        <a:xfrm>
          <a:off x="254676" y="1742193"/>
          <a:ext cx="1201985" cy="60099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Single Model	</a:t>
          </a:r>
          <a:endParaRPr lang="ms-MY" sz="1600" kern="1200" dirty="0"/>
        </a:p>
      </dsp:txBody>
      <dsp:txXfrm>
        <a:off x="254676" y="1742193"/>
        <a:ext cx="1201985" cy="600992"/>
      </dsp:txXfrm>
    </dsp:sp>
    <dsp:sp modelId="{23287B00-46D5-4A86-B0D7-A36191B46755}">
      <dsp:nvSpPr>
        <dsp:cNvPr id="0" name=""/>
        <dsp:cNvSpPr/>
      </dsp:nvSpPr>
      <dsp:spPr>
        <a:xfrm>
          <a:off x="2034600" y="2560703"/>
          <a:ext cx="1201985" cy="60099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Multi Model</a:t>
          </a:r>
          <a:r>
            <a:rPr lang="en-US" sz="1900" kern="1200" dirty="0"/>
            <a:t>	 </a:t>
          </a:r>
          <a:endParaRPr lang="ms-MY" sz="1900" kern="1200" dirty="0"/>
        </a:p>
      </dsp:txBody>
      <dsp:txXfrm>
        <a:off x="2034600" y="2560703"/>
        <a:ext cx="1201985" cy="600992"/>
      </dsp:txXfrm>
    </dsp:sp>
    <dsp:sp modelId="{8B736209-326F-45D8-9B13-BA6CD85F922D}">
      <dsp:nvSpPr>
        <dsp:cNvPr id="0" name=""/>
        <dsp:cNvSpPr/>
      </dsp:nvSpPr>
      <dsp:spPr>
        <a:xfrm>
          <a:off x="359369" y="3361761"/>
          <a:ext cx="1201985" cy="60099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Mixed Model </a:t>
          </a:r>
          <a:endParaRPr lang="ms-MY" sz="1600" kern="1200" dirty="0"/>
        </a:p>
      </dsp:txBody>
      <dsp:txXfrm>
        <a:off x="359369" y="3361761"/>
        <a:ext cx="1201985" cy="600992"/>
      </dsp:txXfrm>
    </dsp:sp>
    <dsp:sp modelId="{3785680D-1F37-4F6E-86AC-7E21E5A0C8AA}">
      <dsp:nvSpPr>
        <dsp:cNvPr id="0" name=""/>
        <dsp:cNvSpPr/>
      </dsp:nvSpPr>
      <dsp:spPr>
        <a:xfrm>
          <a:off x="4216204" y="853884"/>
          <a:ext cx="1201985" cy="60099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Problem Structure</a:t>
          </a:r>
          <a:endParaRPr lang="ms-MY" sz="1600" kern="1200" dirty="0"/>
        </a:p>
      </dsp:txBody>
      <dsp:txXfrm>
        <a:off x="4216204" y="853884"/>
        <a:ext cx="1201985" cy="600992"/>
      </dsp:txXfrm>
    </dsp:sp>
    <dsp:sp modelId="{B55043F8-6C6C-4B77-8F7D-6A97260FCA59}">
      <dsp:nvSpPr>
        <dsp:cNvPr id="0" name=""/>
        <dsp:cNvSpPr/>
      </dsp:nvSpPr>
      <dsp:spPr>
        <a:xfrm>
          <a:off x="3489003" y="1707294"/>
          <a:ext cx="1201985" cy="60099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Simple ALB </a:t>
          </a:r>
          <a:endParaRPr lang="ms-MY" sz="1600" kern="1200" dirty="0"/>
        </a:p>
      </dsp:txBody>
      <dsp:txXfrm>
        <a:off x="3489003" y="1707294"/>
        <a:ext cx="1201985" cy="600992"/>
      </dsp:txXfrm>
    </dsp:sp>
    <dsp:sp modelId="{0A1E2E70-A5B3-444E-93D8-FFF36F852DA1}">
      <dsp:nvSpPr>
        <dsp:cNvPr id="0" name=""/>
        <dsp:cNvSpPr/>
      </dsp:nvSpPr>
      <dsp:spPr>
        <a:xfrm>
          <a:off x="3789499" y="2560703"/>
          <a:ext cx="1201985" cy="60099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SALB-I	</a:t>
          </a:r>
          <a:endParaRPr lang="ms-MY" sz="1600" kern="1200" dirty="0"/>
        </a:p>
      </dsp:txBody>
      <dsp:txXfrm>
        <a:off x="3789499" y="2560703"/>
        <a:ext cx="1201985" cy="600992"/>
      </dsp:txXfrm>
    </dsp:sp>
    <dsp:sp modelId="{DC7D37A8-A634-490B-B7F0-F668F345A493}">
      <dsp:nvSpPr>
        <dsp:cNvPr id="0" name=""/>
        <dsp:cNvSpPr/>
      </dsp:nvSpPr>
      <dsp:spPr>
        <a:xfrm>
          <a:off x="3789499" y="3414113"/>
          <a:ext cx="1201985" cy="60099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SALB-II</a:t>
          </a:r>
          <a:endParaRPr lang="ms-MY" sz="1600" kern="1200" dirty="0"/>
        </a:p>
      </dsp:txBody>
      <dsp:txXfrm>
        <a:off x="3789499" y="3414113"/>
        <a:ext cx="1201985" cy="600992"/>
      </dsp:txXfrm>
    </dsp:sp>
    <dsp:sp modelId="{04FEE2D4-F0FF-4C81-89DF-D929D398162B}">
      <dsp:nvSpPr>
        <dsp:cNvPr id="0" name=""/>
        <dsp:cNvSpPr/>
      </dsp:nvSpPr>
      <dsp:spPr>
        <a:xfrm>
          <a:off x="5538003" y="1707294"/>
          <a:ext cx="1201985" cy="60099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ms-MY" sz="1600" kern="1200" dirty="0"/>
            <a:t>Automated ALB</a:t>
          </a:r>
        </a:p>
      </dsp:txBody>
      <dsp:txXfrm>
        <a:off x="5538003" y="1707294"/>
        <a:ext cx="1201985" cy="600992"/>
      </dsp:txXfrm>
    </dsp:sp>
    <dsp:sp modelId="{B15051E5-372F-444A-95EB-0B9251207161}">
      <dsp:nvSpPr>
        <dsp:cNvPr id="0" name=""/>
        <dsp:cNvSpPr/>
      </dsp:nvSpPr>
      <dsp:spPr>
        <a:xfrm>
          <a:off x="6097023" y="3389905"/>
          <a:ext cx="1201985" cy="60099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RALB</a:t>
          </a:r>
        </a:p>
      </dsp:txBody>
      <dsp:txXfrm>
        <a:off x="6097023" y="3389905"/>
        <a:ext cx="1201985" cy="600992"/>
      </dsp:txXfrm>
    </dsp:sp>
    <dsp:sp modelId="{14B3109A-36AA-4EEE-AB71-2C4CDC7CA455}">
      <dsp:nvSpPr>
        <dsp:cNvPr id="0" name=""/>
        <dsp:cNvSpPr/>
      </dsp:nvSpPr>
      <dsp:spPr>
        <a:xfrm>
          <a:off x="6084101" y="2599762"/>
          <a:ext cx="1201985" cy="60099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FALB</a:t>
          </a:r>
        </a:p>
      </dsp:txBody>
      <dsp:txXfrm>
        <a:off x="6084101" y="2599762"/>
        <a:ext cx="1201985" cy="60099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44813" cy="496888"/>
          </a:xfrm>
          <a:prstGeom prst="rect">
            <a:avLst/>
          </a:prstGeom>
          <a:noFill/>
          <a:ln w="12700" cap="sq">
            <a:noFill/>
            <a:miter lim="800000"/>
            <a:headEnd type="none" w="sm" len="sm"/>
            <a:tailEnd type="none" w="sm" len="sm"/>
          </a:ln>
          <a:effectLst/>
        </p:spPr>
        <p:txBody>
          <a:bodyPr vert="horz" wrap="square" lIns="92263" tIns="46131" rIns="92263" bIns="46131" numCol="1" anchor="t" anchorCtr="0" compatLnSpc="1">
            <a:prstTxWarp prst="textNoShape">
              <a:avLst/>
            </a:prstTxWarp>
          </a:bodyPr>
          <a:lstStyle>
            <a:lvl1pPr defTabSz="922338" eaLnBrk="0" hangingPunct="0">
              <a:defRPr sz="1200">
                <a:latin typeface="Times New Roman" pitchFamily="18" charset="0"/>
              </a:defRPr>
            </a:lvl1pPr>
          </a:lstStyle>
          <a:p>
            <a:endParaRPr lang="en-AU" dirty="0"/>
          </a:p>
        </p:txBody>
      </p:sp>
      <p:sp>
        <p:nvSpPr>
          <p:cNvPr id="35843" name="Rectangle 3"/>
          <p:cNvSpPr>
            <a:spLocks noGrp="1" noChangeArrowheads="1"/>
          </p:cNvSpPr>
          <p:nvPr>
            <p:ph type="dt" sz="quarter" idx="1"/>
          </p:nvPr>
        </p:nvSpPr>
        <p:spPr bwMode="auto">
          <a:xfrm>
            <a:off x="3852863" y="0"/>
            <a:ext cx="2944812" cy="496888"/>
          </a:xfrm>
          <a:prstGeom prst="rect">
            <a:avLst/>
          </a:prstGeom>
          <a:noFill/>
          <a:ln w="12700" cap="sq">
            <a:noFill/>
            <a:miter lim="800000"/>
            <a:headEnd type="none" w="sm" len="sm"/>
            <a:tailEnd type="none" w="sm" len="sm"/>
          </a:ln>
          <a:effectLst/>
        </p:spPr>
        <p:txBody>
          <a:bodyPr vert="horz" wrap="square" lIns="92263" tIns="46131" rIns="92263" bIns="46131" numCol="1" anchor="t" anchorCtr="0" compatLnSpc="1">
            <a:prstTxWarp prst="textNoShape">
              <a:avLst/>
            </a:prstTxWarp>
          </a:bodyPr>
          <a:lstStyle>
            <a:lvl1pPr algn="r" defTabSz="922338" eaLnBrk="0" hangingPunct="0">
              <a:defRPr sz="1200">
                <a:latin typeface="Times New Roman" pitchFamily="18" charset="0"/>
              </a:defRPr>
            </a:lvl1pPr>
          </a:lstStyle>
          <a:p>
            <a:endParaRPr lang="en-AU" dirty="0"/>
          </a:p>
        </p:txBody>
      </p:sp>
      <p:sp>
        <p:nvSpPr>
          <p:cNvPr id="35844" name="Rectangle 4"/>
          <p:cNvSpPr>
            <a:spLocks noGrp="1" noChangeArrowheads="1"/>
          </p:cNvSpPr>
          <p:nvPr>
            <p:ph type="ftr" sz="quarter" idx="2"/>
          </p:nvPr>
        </p:nvSpPr>
        <p:spPr bwMode="auto">
          <a:xfrm>
            <a:off x="0" y="9429750"/>
            <a:ext cx="2944813" cy="496888"/>
          </a:xfrm>
          <a:prstGeom prst="rect">
            <a:avLst/>
          </a:prstGeom>
          <a:noFill/>
          <a:ln w="12700" cap="sq">
            <a:noFill/>
            <a:miter lim="800000"/>
            <a:headEnd type="none" w="sm" len="sm"/>
            <a:tailEnd type="none" w="sm" len="sm"/>
          </a:ln>
          <a:effectLst/>
        </p:spPr>
        <p:txBody>
          <a:bodyPr vert="horz" wrap="square" lIns="92263" tIns="46131" rIns="92263" bIns="46131" numCol="1" anchor="b" anchorCtr="0" compatLnSpc="1">
            <a:prstTxWarp prst="textNoShape">
              <a:avLst/>
            </a:prstTxWarp>
          </a:bodyPr>
          <a:lstStyle>
            <a:lvl1pPr defTabSz="922338" eaLnBrk="0" hangingPunct="0">
              <a:defRPr sz="1200">
                <a:latin typeface="Times New Roman" pitchFamily="18" charset="0"/>
              </a:defRPr>
            </a:lvl1pPr>
          </a:lstStyle>
          <a:p>
            <a:endParaRPr lang="en-AU" dirty="0"/>
          </a:p>
        </p:txBody>
      </p:sp>
      <p:sp>
        <p:nvSpPr>
          <p:cNvPr id="35845" name="Rectangle 5"/>
          <p:cNvSpPr>
            <a:spLocks noGrp="1" noChangeArrowheads="1"/>
          </p:cNvSpPr>
          <p:nvPr>
            <p:ph type="sldNum" sz="quarter" idx="3"/>
          </p:nvPr>
        </p:nvSpPr>
        <p:spPr bwMode="auto">
          <a:xfrm>
            <a:off x="3852863" y="9429750"/>
            <a:ext cx="2944812" cy="496888"/>
          </a:xfrm>
          <a:prstGeom prst="rect">
            <a:avLst/>
          </a:prstGeom>
          <a:noFill/>
          <a:ln w="12700" cap="sq">
            <a:noFill/>
            <a:miter lim="800000"/>
            <a:headEnd type="none" w="sm" len="sm"/>
            <a:tailEnd type="none" w="sm" len="sm"/>
          </a:ln>
          <a:effectLst/>
        </p:spPr>
        <p:txBody>
          <a:bodyPr vert="horz" wrap="square" lIns="92263" tIns="46131" rIns="92263" bIns="46131" numCol="1" anchor="b" anchorCtr="0" compatLnSpc="1">
            <a:prstTxWarp prst="textNoShape">
              <a:avLst/>
            </a:prstTxWarp>
          </a:bodyPr>
          <a:lstStyle>
            <a:lvl1pPr algn="r" defTabSz="922338" eaLnBrk="0" hangingPunct="0">
              <a:defRPr sz="1200">
                <a:latin typeface="Times New Roman" pitchFamily="18" charset="0"/>
              </a:defRPr>
            </a:lvl1pPr>
          </a:lstStyle>
          <a:p>
            <a:fld id="{C3A8BAFE-ABE8-4427-BE37-B73496B40D19}" type="slidenum">
              <a:rPr lang="en-AU"/>
              <a:pPr/>
              <a:t>‹#›</a:t>
            </a:fld>
            <a:endParaRPr lang="en-AU" dirty="0"/>
          </a:p>
        </p:txBody>
      </p:sp>
    </p:spTree>
    <p:extLst>
      <p:ext uri="{BB962C8B-B14F-4D97-AF65-F5344CB8AC3E}">
        <p14:creationId xmlns:p14="http://schemas.microsoft.com/office/powerpoint/2010/main" xmlns="" val="11407868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44813" cy="496888"/>
          </a:xfrm>
          <a:prstGeom prst="rect">
            <a:avLst/>
          </a:prstGeom>
          <a:noFill/>
          <a:ln w="12700" cap="sq">
            <a:noFill/>
            <a:miter lim="800000"/>
            <a:headEnd type="none" w="sm" len="sm"/>
            <a:tailEnd type="none" w="sm" len="sm"/>
          </a:ln>
          <a:effectLst/>
        </p:spPr>
        <p:txBody>
          <a:bodyPr vert="horz" wrap="square" lIns="92263" tIns="46131" rIns="92263" bIns="46131" numCol="1" anchor="t" anchorCtr="0" compatLnSpc="1">
            <a:prstTxWarp prst="textNoShape">
              <a:avLst/>
            </a:prstTxWarp>
          </a:bodyPr>
          <a:lstStyle>
            <a:lvl1pPr defTabSz="922338" eaLnBrk="0" hangingPunct="0">
              <a:defRPr sz="1200">
                <a:latin typeface="Times New Roman" pitchFamily="18" charset="0"/>
              </a:defRPr>
            </a:lvl1pPr>
          </a:lstStyle>
          <a:p>
            <a:endParaRPr lang="en-AU" dirty="0"/>
          </a:p>
        </p:txBody>
      </p:sp>
      <p:sp>
        <p:nvSpPr>
          <p:cNvPr id="29699" name="Rectangle 3"/>
          <p:cNvSpPr>
            <a:spLocks noGrp="1" noChangeArrowheads="1"/>
          </p:cNvSpPr>
          <p:nvPr>
            <p:ph type="dt" idx="1"/>
          </p:nvPr>
        </p:nvSpPr>
        <p:spPr bwMode="auto">
          <a:xfrm>
            <a:off x="3852863" y="0"/>
            <a:ext cx="2944812" cy="496888"/>
          </a:xfrm>
          <a:prstGeom prst="rect">
            <a:avLst/>
          </a:prstGeom>
          <a:noFill/>
          <a:ln w="12700" cap="sq">
            <a:noFill/>
            <a:miter lim="800000"/>
            <a:headEnd type="none" w="sm" len="sm"/>
            <a:tailEnd type="none" w="sm" len="sm"/>
          </a:ln>
          <a:effectLst/>
        </p:spPr>
        <p:txBody>
          <a:bodyPr vert="horz" wrap="square" lIns="92263" tIns="46131" rIns="92263" bIns="46131" numCol="1" anchor="t" anchorCtr="0" compatLnSpc="1">
            <a:prstTxWarp prst="textNoShape">
              <a:avLst/>
            </a:prstTxWarp>
          </a:bodyPr>
          <a:lstStyle>
            <a:lvl1pPr algn="r" defTabSz="922338" eaLnBrk="0" hangingPunct="0">
              <a:defRPr sz="1200">
                <a:latin typeface="Times New Roman" pitchFamily="18" charset="0"/>
              </a:defRPr>
            </a:lvl1pPr>
          </a:lstStyle>
          <a:p>
            <a:endParaRPr lang="en-AU" dirty="0"/>
          </a:p>
        </p:txBody>
      </p:sp>
      <p:sp>
        <p:nvSpPr>
          <p:cNvPr id="55300" name="Rectangle 4"/>
          <p:cNvSpPr>
            <a:spLocks noGrp="1" noRot="1" noChangeAspec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p:spPr>
      </p:sp>
      <p:sp>
        <p:nvSpPr>
          <p:cNvPr id="29701" name="Rectangle 5"/>
          <p:cNvSpPr>
            <a:spLocks noGrp="1" noChangeArrowheads="1"/>
          </p:cNvSpPr>
          <p:nvPr>
            <p:ph type="body" sz="quarter" idx="3"/>
          </p:nvPr>
        </p:nvSpPr>
        <p:spPr bwMode="auto">
          <a:xfrm>
            <a:off x="906463" y="4716463"/>
            <a:ext cx="4984750" cy="4465637"/>
          </a:xfrm>
          <a:prstGeom prst="rect">
            <a:avLst/>
          </a:prstGeom>
          <a:noFill/>
          <a:ln w="12700" cap="sq">
            <a:noFill/>
            <a:miter lim="800000"/>
            <a:headEnd type="none" w="sm" len="sm"/>
            <a:tailEnd type="none" w="sm" len="sm"/>
          </a:ln>
          <a:effectLst/>
        </p:spPr>
        <p:txBody>
          <a:bodyPr vert="horz" wrap="square" lIns="92263" tIns="46131" rIns="92263" bIns="46131"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9702" name="Rectangle 6"/>
          <p:cNvSpPr>
            <a:spLocks noGrp="1" noChangeArrowheads="1"/>
          </p:cNvSpPr>
          <p:nvPr>
            <p:ph type="ftr" sz="quarter" idx="4"/>
          </p:nvPr>
        </p:nvSpPr>
        <p:spPr bwMode="auto">
          <a:xfrm>
            <a:off x="0" y="9429750"/>
            <a:ext cx="2944813" cy="496888"/>
          </a:xfrm>
          <a:prstGeom prst="rect">
            <a:avLst/>
          </a:prstGeom>
          <a:noFill/>
          <a:ln w="12700" cap="sq">
            <a:noFill/>
            <a:miter lim="800000"/>
            <a:headEnd type="none" w="sm" len="sm"/>
            <a:tailEnd type="none" w="sm" len="sm"/>
          </a:ln>
          <a:effectLst/>
        </p:spPr>
        <p:txBody>
          <a:bodyPr vert="horz" wrap="square" lIns="92263" tIns="46131" rIns="92263" bIns="46131" numCol="1" anchor="b" anchorCtr="0" compatLnSpc="1">
            <a:prstTxWarp prst="textNoShape">
              <a:avLst/>
            </a:prstTxWarp>
          </a:bodyPr>
          <a:lstStyle>
            <a:lvl1pPr defTabSz="922338" eaLnBrk="0" hangingPunct="0">
              <a:defRPr sz="1200">
                <a:latin typeface="Times New Roman" pitchFamily="18" charset="0"/>
              </a:defRPr>
            </a:lvl1pPr>
          </a:lstStyle>
          <a:p>
            <a:endParaRPr lang="en-AU" dirty="0"/>
          </a:p>
        </p:txBody>
      </p:sp>
      <p:sp>
        <p:nvSpPr>
          <p:cNvPr id="29703" name="Rectangle 7"/>
          <p:cNvSpPr>
            <a:spLocks noGrp="1" noChangeArrowheads="1"/>
          </p:cNvSpPr>
          <p:nvPr>
            <p:ph type="sldNum" sz="quarter" idx="5"/>
          </p:nvPr>
        </p:nvSpPr>
        <p:spPr bwMode="auto">
          <a:xfrm>
            <a:off x="3852863" y="9429750"/>
            <a:ext cx="2944812" cy="496888"/>
          </a:xfrm>
          <a:prstGeom prst="rect">
            <a:avLst/>
          </a:prstGeom>
          <a:noFill/>
          <a:ln w="12700" cap="sq">
            <a:noFill/>
            <a:miter lim="800000"/>
            <a:headEnd type="none" w="sm" len="sm"/>
            <a:tailEnd type="none" w="sm" len="sm"/>
          </a:ln>
          <a:effectLst/>
        </p:spPr>
        <p:txBody>
          <a:bodyPr vert="horz" wrap="square" lIns="92263" tIns="46131" rIns="92263" bIns="46131" numCol="1" anchor="b" anchorCtr="0" compatLnSpc="1">
            <a:prstTxWarp prst="textNoShape">
              <a:avLst/>
            </a:prstTxWarp>
          </a:bodyPr>
          <a:lstStyle>
            <a:lvl1pPr algn="r" defTabSz="922338" eaLnBrk="0" hangingPunct="0">
              <a:defRPr sz="1200">
                <a:latin typeface="Times New Roman" pitchFamily="18" charset="0"/>
              </a:defRPr>
            </a:lvl1pPr>
          </a:lstStyle>
          <a:p>
            <a:fld id="{7CFAD57C-5E6A-467D-8DC7-720B755994E4}" type="slidenum">
              <a:rPr lang="en-AU"/>
              <a:pPr/>
              <a:t>‹#›</a:t>
            </a:fld>
            <a:endParaRPr lang="en-AU" dirty="0"/>
          </a:p>
        </p:txBody>
      </p:sp>
    </p:spTree>
    <p:extLst>
      <p:ext uri="{BB962C8B-B14F-4D97-AF65-F5344CB8AC3E}">
        <p14:creationId xmlns:p14="http://schemas.microsoft.com/office/powerpoint/2010/main" xmlns="" val="37067952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21b6cafc68_0_2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21b6cafc68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24939614a0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24939614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24939614a0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g124939614a0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4113" cy="3722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FAD57C-5E6A-467D-8DC7-720B755994E4}" type="slidenum">
              <a:rPr lang="en-AU" smtClean="0">
                <a:solidFill>
                  <a:srgbClr val="000000"/>
                </a:solidFill>
              </a:rPr>
              <a:pPr/>
              <a:t>13</a:t>
            </a:fld>
            <a:endParaRPr lang="en-AU" dirty="0">
              <a:solidFill>
                <a:srgbClr val="000000"/>
              </a:solidFill>
            </a:endParaRPr>
          </a:p>
        </p:txBody>
      </p:sp>
    </p:spTree>
    <p:extLst>
      <p:ext uri="{BB962C8B-B14F-4D97-AF65-F5344CB8AC3E}">
        <p14:creationId xmlns:p14="http://schemas.microsoft.com/office/powerpoint/2010/main" xmlns="" val="1744318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 name="Google Shape;356;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4" name="Google Shape;364;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1e4443a461_0_67: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3" name="Google Shape;693;g11e4443a461_0_67:notes"/>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6:notes"/>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20445c06fd_0_0: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120445c06fd_0_0:notes"/>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3" name="Google Shape;403;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1" name="Google Shape;411;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11e62a013f6_0_0: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8" name="Google Shape;528;g11e62a013f6_0_0:notes"/>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1e460e1baf_0_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4" name="Google Shape;544;g11e460e1baf_0_5:notes"/>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11e460e1baf_0_2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1" name="Google Shape;561;g11e460e1baf_0_25:notes"/>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4113" cy="3722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FAD57C-5E6A-467D-8DC7-720B755994E4}" type="slidenum">
              <a:rPr lang="en-AU" smtClean="0">
                <a:solidFill>
                  <a:srgbClr val="000000"/>
                </a:solidFill>
              </a:rPr>
              <a:pPr/>
              <a:t>14</a:t>
            </a:fld>
            <a:endParaRPr lang="en-AU" dirty="0">
              <a:solidFill>
                <a:srgbClr val="000000"/>
              </a:solidFill>
            </a:endParaRPr>
          </a:p>
        </p:txBody>
      </p:sp>
    </p:spTree>
    <p:extLst>
      <p:ext uri="{BB962C8B-B14F-4D97-AF65-F5344CB8AC3E}">
        <p14:creationId xmlns:p14="http://schemas.microsoft.com/office/powerpoint/2010/main" xmlns="" val="17595208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11e460e1baf_0_46: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8" name="Google Shape;578;g11e460e1baf_0_46:notes"/>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11e460e1baf_0_6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5" name="Google Shape;595;g11e460e1baf_0_65:notes"/>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11e62a013f6_0_18: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3" name="Google Shape;603;g11e62a013f6_0_18:notes"/>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11e62a013f6_0_23: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7" name="Google Shape;687;g11e62a013f6_0_23:notes"/>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11e4443a461_0_128:notes"/>
          <p:cNvSpPr>
            <a:spLocks noGrp="1" noRot="1" noChangeAspect="1"/>
          </p:cNvSpPr>
          <p:nvPr>
            <p:ph type="sldImg" idx="2"/>
          </p:nvPr>
        </p:nvSpPr>
        <p:spPr>
          <a:xfrm>
            <a:off x="377946" y="744498"/>
            <a:ext cx="6042378" cy="3722489"/>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11e4443a461_0_128:notes"/>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4113" cy="3722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FAD57C-5E6A-467D-8DC7-720B755994E4}" type="slidenum">
              <a:rPr lang="en-AU" smtClean="0">
                <a:solidFill>
                  <a:srgbClr val="000000"/>
                </a:solidFill>
              </a:rPr>
              <a:pPr/>
              <a:t>15</a:t>
            </a:fld>
            <a:endParaRPr lang="en-AU" dirty="0">
              <a:solidFill>
                <a:srgbClr val="000000"/>
              </a:solidFill>
            </a:endParaRPr>
          </a:p>
        </p:txBody>
      </p:sp>
    </p:spTree>
    <p:extLst>
      <p:ext uri="{BB962C8B-B14F-4D97-AF65-F5344CB8AC3E}">
        <p14:creationId xmlns:p14="http://schemas.microsoft.com/office/powerpoint/2010/main" xmlns="" val="1178789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4113" cy="3722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FAD57C-5E6A-467D-8DC7-720B755994E4}" type="slidenum">
              <a:rPr lang="en-AU" smtClean="0">
                <a:solidFill>
                  <a:srgbClr val="000000"/>
                </a:solidFill>
              </a:rPr>
              <a:pPr/>
              <a:t>16</a:t>
            </a:fld>
            <a:endParaRPr lang="en-AU" dirty="0">
              <a:solidFill>
                <a:srgbClr val="000000"/>
              </a:solidFill>
            </a:endParaRPr>
          </a:p>
        </p:txBody>
      </p:sp>
    </p:spTree>
    <p:extLst>
      <p:ext uri="{BB962C8B-B14F-4D97-AF65-F5344CB8AC3E}">
        <p14:creationId xmlns:p14="http://schemas.microsoft.com/office/powerpoint/2010/main" xmlns="" val="593400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4113" cy="3722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FAD57C-5E6A-467D-8DC7-720B755994E4}" type="slidenum">
              <a:rPr lang="en-AU" smtClean="0">
                <a:solidFill>
                  <a:srgbClr val="000000"/>
                </a:solidFill>
              </a:rPr>
              <a:pPr/>
              <a:t>17</a:t>
            </a:fld>
            <a:endParaRPr lang="en-AU" dirty="0">
              <a:solidFill>
                <a:srgbClr val="000000"/>
              </a:solidFill>
            </a:endParaRPr>
          </a:p>
        </p:txBody>
      </p:sp>
    </p:spTree>
    <p:extLst>
      <p:ext uri="{BB962C8B-B14F-4D97-AF65-F5344CB8AC3E}">
        <p14:creationId xmlns:p14="http://schemas.microsoft.com/office/powerpoint/2010/main" xmlns="" val="3616902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1b6cafc68_0_2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1b6cafc68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967765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1027"/>
          <p:cNvGrpSpPr>
            <a:grpSpLocks/>
          </p:cNvGrpSpPr>
          <p:nvPr/>
        </p:nvGrpSpPr>
        <p:grpSpPr bwMode="auto">
          <a:xfrm>
            <a:off x="0" y="2636839"/>
            <a:ext cx="8515350" cy="3744912"/>
            <a:chOff x="0" y="768"/>
            <a:chExt cx="5528" cy="3312"/>
          </a:xfrm>
        </p:grpSpPr>
        <p:sp>
          <p:nvSpPr>
            <p:cNvPr id="6" name="Rectangle 1028"/>
            <p:cNvSpPr>
              <a:spLocks noChangeArrowheads="1"/>
            </p:cNvSpPr>
            <p:nvPr/>
          </p:nvSpPr>
          <p:spPr bwMode="auto">
            <a:xfrm>
              <a:off x="0" y="768"/>
              <a:ext cx="5528" cy="2832"/>
            </a:xfrm>
            <a:prstGeom prst="rect">
              <a:avLst/>
            </a:prstGeom>
            <a:solidFill>
              <a:srgbClr val="E1E1E1"/>
            </a:solidFill>
            <a:ln w="9525">
              <a:noFill/>
              <a:miter lim="800000"/>
              <a:headEnd/>
              <a:tailEnd/>
            </a:ln>
            <a:effectLst/>
          </p:spPr>
          <p:txBody>
            <a:bodyPr wrap="none" anchor="ctr"/>
            <a:lstStyle/>
            <a:p>
              <a:pPr algn="ctr"/>
              <a:endParaRPr lang="en-MY" dirty="0"/>
            </a:p>
          </p:txBody>
        </p:sp>
        <p:sp>
          <p:nvSpPr>
            <p:cNvPr id="7" name="AutoShape 1029"/>
            <p:cNvSpPr>
              <a:spLocks noChangeArrowheads="1"/>
            </p:cNvSpPr>
            <p:nvPr/>
          </p:nvSpPr>
          <p:spPr bwMode="auto">
            <a:xfrm>
              <a:off x="1976" y="2832"/>
              <a:ext cx="3552" cy="1248"/>
            </a:xfrm>
            <a:prstGeom prst="roundRect">
              <a:avLst>
                <a:gd name="adj" fmla="val 16667"/>
              </a:avLst>
            </a:prstGeom>
            <a:solidFill>
              <a:srgbClr val="E1E1E1"/>
            </a:solidFill>
            <a:ln w="9525">
              <a:noFill/>
              <a:round/>
              <a:headEnd/>
              <a:tailEnd/>
            </a:ln>
            <a:effectLst/>
          </p:spPr>
          <p:txBody>
            <a:bodyPr wrap="none" anchor="ctr"/>
            <a:lstStyle/>
            <a:p>
              <a:pPr algn="ctr"/>
              <a:endParaRPr lang="en-MY" dirty="0"/>
            </a:p>
          </p:txBody>
        </p:sp>
        <p:sp>
          <p:nvSpPr>
            <p:cNvPr id="8" name="Rectangle 1030"/>
            <p:cNvSpPr>
              <a:spLocks noChangeArrowheads="1"/>
            </p:cNvSpPr>
            <p:nvPr/>
          </p:nvSpPr>
          <p:spPr bwMode="auto">
            <a:xfrm>
              <a:off x="0" y="1584"/>
              <a:ext cx="2456" cy="2496"/>
            </a:xfrm>
            <a:prstGeom prst="rect">
              <a:avLst/>
            </a:prstGeom>
            <a:solidFill>
              <a:srgbClr val="E1E1E1"/>
            </a:solidFill>
            <a:ln w="9525">
              <a:noFill/>
              <a:miter lim="800000"/>
              <a:headEnd/>
              <a:tailEnd/>
            </a:ln>
            <a:effectLst/>
          </p:spPr>
          <p:txBody>
            <a:bodyPr wrap="none" anchor="ctr"/>
            <a:lstStyle/>
            <a:p>
              <a:pPr algn="ctr"/>
              <a:endParaRPr lang="en-MY" dirty="0"/>
            </a:p>
          </p:txBody>
        </p:sp>
      </p:grpSp>
      <p:sp>
        <p:nvSpPr>
          <p:cNvPr id="9" name="Line 1033"/>
          <p:cNvSpPr>
            <a:spLocks noChangeShapeType="1"/>
          </p:cNvSpPr>
          <p:nvPr/>
        </p:nvSpPr>
        <p:spPr bwMode="auto">
          <a:xfrm>
            <a:off x="-14288" y="2576513"/>
            <a:ext cx="8515351" cy="0"/>
          </a:xfrm>
          <a:prstGeom prst="line">
            <a:avLst/>
          </a:prstGeom>
          <a:noFill/>
          <a:ln w="101600">
            <a:solidFill>
              <a:srgbClr val="DF8E05"/>
            </a:solidFill>
            <a:round/>
            <a:headEnd/>
            <a:tailEnd/>
          </a:ln>
          <a:effectLst/>
        </p:spPr>
        <p:txBody>
          <a:bodyPr wrap="none" anchor="ctr"/>
          <a:lstStyle/>
          <a:p>
            <a:pPr algn="ctr">
              <a:defRPr/>
            </a:pPr>
            <a:endParaRPr lang="en-MY" dirty="0">
              <a:cs typeface="+mn-cs"/>
            </a:endParaRPr>
          </a:p>
        </p:txBody>
      </p:sp>
      <p:sp>
        <p:nvSpPr>
          <p:cNvPr id="75778" name="Rectangle 1026"/>
          <p:cNvSpPr>
            <a:spLocks noGrp="1" noChangeArrowheads="1"/>
          </p:cNvSpPr>
          <p:nvPr>
            <p:ph type="ctrTitle"/>
          </p:nvPr>
        </p:nvSpPr>
        <p:spPr>
          <a:xfrm>
            <a:off x="228600" y="1490677"/>
            <a:ext cx="7772400" cy="754063"/>
          </a:xfrm>
        </p:spPr>
        <p:txBody>
          <a:bodyPr anchor="t"/>
          <a:lstStyle>
            <a:lvl1pPr>
              <a:defRPr sz="3200">
                <a:latin typeface="+mj-lt"/>
              </a:defRPr>
            </a:lvl1pPr>
          </a:lstStyle>
          <a:p>
            <a:r>
              <a:rPr lang="en-AU"/>
              <a:t>Click to edit Master title style</a:t>
            </a:r>
          </a:p>
        </p:txBody>
      </p:sp>
      <p:sp>
        <p:nvSpPr>
          <p:cNvPr id="75784" name="Rectangle 1032"/>
          <p:cNvSpPr>
            <a:spLocks noGrp="1" noChangeArrowheads="1"/>
          </p:cNvSpPr>
          <p:nvPr>
            <p:ph type="subTitle" idx="1"/>
          </p:nvPr>
        </p:nvSpPr>
        <p:spPr>
          <a:xfrm>
            <a:off x="279400" y="2982913"/>
            <a:ext cx="7848600" cy="2544763"/>
          </a:xfrm>
        </p:spPr>
        <p:txBody>
          <a:bodyPr anchor="b"/>
          <a:lstStyle>
            <a:lvl1pPr marL="0" indent="0">
              <a:buFontTx/>
              <a:buNone/>
              <a:defRPr sz="4500" b="0">
                <a:latin typeface="+mj-lt"/>
              </a:defRPr>
            </a:lvl1pPr>
          </a:lstStyle>
          <a:p>
            <a:r>
              <a:rPr lang="en-AU"/>
              <a:t>Click to edit Master subtitle style</a:t>
            </a:r>
          </a:p>
        </p:txBody>
      </p:sp>
      <p:pic>
        <p:nvPicPr>
          <p:cNvPr id="8194" name="Picture 2">
            <a:extLst>
              <a:ext uri="{FF2B5EF4-FFF2-40B4-BE49-F238E27FC236}">
                <a16:creationId xmlns:a16="http://schemas.microsoft.com/office/drawing/2014/main" xmlns="" id="{EC767E94-4E41-4FF5-B2EC-1ABCBE427C6E}"/>
              </a:ext>
            </a:extLst>
          </p:cNvPr>
          <p:cNvPicPr>
            <a:picLocks noChangeAspect="1" noChangeArrowheads="1"/>
          </p:cNvPicPr>
          <p:nvPr userDrawn="1"/>
        </p:nvPicPr>
        <p:blipFill rotWithShape="1">
          <a:blip r:embed="rId2">
            <a:extLst>
              <a:ext uri="{28A0092B-C50C-407E-A947-70E740481C1C}">
                <a14:useLocalDpi xmlns:a14="http://schemas.microsoft.com/office/drawing/2010/main" xmlns="" val="0"/>
              </a:ext>
            </a:extLst>
          </a:blip>
          <a:srcRect t="23350" b="18433"/>
          <a:stretch/>
        </p:blipFill>
        <p:spPr bwMode="auto">
          <a:xfrm>
            <a:off x="6569767" y="60523"/>
            <a:ext cx="2574235" cy="83146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4788" y="152400"/>
            <a:ext cx="2057400" cy="5561013"/>
          </a:xfrm>
        </p:spPr>
        <p:txBody>
          <a:bodyPr vert="eaVert"/>
          <a:lstStyle/>
          <a:p>
            <a:r>
              <a:rPr lang="en-US"/>
              <a:t>Click to edit Master title style</a:t>
            </a:r>
            <a:endParaRPr lang="en-MY"/>
          </a:p>
        </p:txBody>
      </p:sp>
      <p:sp>
        <p:nvSpPr>
          <p:cNvPr id="3" name="Vertical Text Placeholder 2"/>
          <p:cNvSpPr>
            <a:spLocks noGrp="1"/>
          </p:cNvSpPr>
          <p:nvPr>
            <p:ph type="body" orient="vert" idx="1"/>
          </p:nvPr>
        </p:nvSpPr>
        <p:spPr>
          <a:xfrm>
            <a:off x="381000" y="152400"/>
            <a:ext cx="6021388" cy="55610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8" y="152414"/>
            <a:ext cx="8229600" cy="1230313"/>
          </a:xfrm>
        </p:spPr>
        <p:txBody>
          <a:bodyPr/>
          <a:lstStyle/>
          <a:p>
            <a:r>
              <a:rPr lang="en-US"/>
              <a:t>Click to edit Master title style</a:t>
            </a:r>
            <a:endParaRPr lang="en-MY"/>
          </a:p>
        </p:txBody>
      </p:sp>
      <p:sp>
        <p:nvSpPr>
          <p:cNvPr id="3" name="Text Placeholder 2"/>
          <p:cNvSpPr>
            <a:spLocks noGrp="1"/>
          </p:cNvSpPr>
          <p:nvPr>
            <p:ph type="body" sz="half" idx="1"/>
          </p:nvPr>
        </p:nvSpPr>
        <p:spPr>
          <a:xfrm>
            <a:off x="381000" y="1844677"/>
            <a:ext cx="3727450" cy="38687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quarter" idx="2"/>
          </p:nvPr>
        </p:nvSpPr>
        <p:spPr>
          <a:xfrm>
            <a:off x="4260850" y="1844690"/>
            <a:ext cx="3727450" cy="185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Content Placeholder 4"/>
          <p:cNvSpPr>
            <a:spLocks noGrp="1"/>
          </p:cNvSpPr>
          <p:nvPr>
            <p:ph sz="quarter" idx="3"/>
          </p:nvPr>
        </p:nvSpPr>
        <p:spPr>
          <a:xfrm>
            <a:off x="4260850" y="3854453"/>
            <a:ext cx="3727450" cy="1858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8" y="152414"/>
            <a:ext cx="8229600" cy="1230313"/>
          </a:xfrm>
        </p:spPr>
        <p:txBody>
          <a:bodyPr/>
          <a:lstStyle/>
          <a:p>
            <a:r>
              <a:rPr lang="en-US"/>
              <a:t>Click to edit Master title style</a:t>
            </a:r>
            <a:endParaRPr lang="en-MY"/>
          </a:p>
        </p:txBody>
      </p:sp>
      <p:sp>
        <p:nvSpPr>
          <p:cNvPr id="3" name="Text Placeholder 2"/>
          <p:cNvSpPr>
            <a:spLocks noGrp="1"/>
          </p:cNvSpPr>
          <p:nvPr>
            <p:ph type="body" sz="half" idx="1"/>
          </p:nvPr>
        </p:nvSpPr>
        <p:spPr>
          <a:xfrm>
            <a:off x="381000" y="1844677"/>
            <a:ext cx="3727450" cy="38687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4260850" y="1844677"/>
            <a:ext cx="3727450" cy="38687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81000" y="152400"/>
            <a:ext cx="8231188" cy="5561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658535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7"/>
            <a:ext cx="6858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CED2E15-B29C-4400-9598-56586F8F7D8D}"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5573F-E786-4F8B-AEED-98DE24D740FC}" type="slidenum">
              <a:rPr lang="en-US" smtClean="0"/>
              <a:pPr/>
              <a:t>‹#›</a:t>
            </a:fld>
            <a:endParaRPr lang="en-US"/>
          </a:p>
        </p:txBody>
      </p:sp>
    </p:spTree>
    <p:extLst>
      <p:ext uri="{BB962C8B-B14F-4D97-AF65-F5344CB8AC3E}">
        <p14:creationId xmlns:p14="http://schemas.microsoft.com/office/powerpoint/2010/main" xmlns="" val="4744161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2E15-B29C-4400-9598-56586F8F7D8D}"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5573F-E786-4F8B-AEED-98DE24D740FC}" type="slidenum">
              <a:rPr lang="en-US" smtClean="0"/>
              <a:pPr/>
              <a:t>‹#›</a:t>
            </a:fld>
            <a:endParaRPr lang="en-US"/>
          </a:p>
        </p:txBody>
      </p:sp>
    </p:spTree>
    <p:extLst>
      <p:ext uri="{BB962C8B-B14F-4D97-AF65-F5344CB8AC3E}">
        <p14:creationId xmlns:p14="http://schemas.microsoft.com/office/powerpoint/2010/main" xmlns="" val="20179425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53"/>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5"/>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ED2E15-B29C-4400-9598-56586F8F7D8D}"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5573F-E786-4F8B-AEED-98DE24D740FC}" type="slidenum">
              <a:rPr lang="en-US" smtClean="0"/>
              <a:pPr/>
              <a:t>‹#›</a:t>
            </a:fld>
            <a:endParaRPr lang="en-US"/>
          </a:p>
        </p:txBody>
      </p:sp>
    </p:spTree>
    <p:extLst>
      <p:ext uri="{BB962C8B-B14F-4D97-AF65-F5344CB8AC3E}">
        <p14:creationId xmlns:p14="http://schemas.microsoft.com/office/powerpoint/2010/main" xmlns="" val="7850351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ED2E15-B29C-4400-9598-56586F8F7D8D}" type="datetimeFigureOut">
              <a:rPr lang="en-US" smtClean="0"/>
              <a:pPr/>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35573F-E786-4F8B-AEED-98DE24D740FC}" type="slidenum">
              <a:rPr lang="en-US" smtClean="0"/>
              <a:pPr/>
              <a:t>‹#›</a:t>
            </a:fld>
            <a:endParaRPr lang="en-US"/>
          </a:p>
        </p:txBody>
      </p:sp>
    </p:spTree>
    <p:extLst>
      <p:ext uri="{BB962C8B-B14F-4D97-AF65-F5344CB8AC3E}">
        <p14:creationId xmlns:p14="http://schemas.microsoft.com/office/powerpoint/2010/main" xmlns="" val="2939596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a:t>Click to edit Master title style</a:t>
            </a:r>
            <a:endParaRPr lang="en-MY" dirty="0"/>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MY" dirty="0"/>
          </a:p>
        </p:txBody>
      </p:sp>
      <p:pic>
        <p:nvPicPr>
          <p:cNvPr id="9218" name="Picture 2">
            <a:extLst>
              <a:ext uri="{FF2B5EF4-FFF2-40B4-BE49-F238E27FC236}">
                <a16:creationId xmlns:a16="http://schemas.microsoft.com/office/drawing/2014/main" xmlns="" id="{9F4392DB-985F-4250-B78D-FC344C751737}"/>
              </a:ext>
            </a:extLst>
          </p:cNvPr>
          <p:cNvPicPr>
            <a:picLocks noChangeAspect="1" noChangeArrowheads="1"/>
          </p:cNvPicPr>
          <p:nvPr userDrawn="1"/>
        </p:nvPicPr>
        <p:blipFill rotWithShape="1">
          <a:blip r:embed="rId2">
            <a:extLst>
              <a:ext uri="{28A0092B-C50C-407E-A947-70E740481C1C}">
                <a14:useLocalDpi xmlns:a14="http://schemas.microsoft.com/office/drawing/2010/main" xmlns="" val="0"/>
              </a:ext>
            </a:extLst>
          </a:blip>
          <a:srcRect t="25007" b="24382"/>
          <a:stretch/>
        </p:blipFill>
        <p:spPr bwMode="auto">
          <a:xfrm>
            <a:off x="13" y="6394037"/>
            <a:ext cx="1652273" cy="46396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60"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60"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ED2E15-B29C-4400-9598-56586F8F7D8D}" type="datetimeFigureOut">
              <a:rPr lang="en-US" smtClean="0"/>
              <a:pPr/>
              <a:t>4/22/2022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35573F-E786-4F8B-AEED-98DE24D740FC}" type="slidenum">
              <a:rPr lang="en-US" smtClean="0"/>
              <a:pPr/>
              <a:t>‹#›</a:t>
            </a:fld>
            <a:endParaRPr lang="en-US"/>
          </a:p>
        </p:txBody>
      </p:sp>
    </p:spTree>
    <p:extLst>
      <p:ext uri="{BB962C8B-B14F-4D97-AF65-F5344CB8AC3E}">
        <p14:creationId xmlns:p14="http://schemas.microsoft.com/office/powerpoint/2010/main" xmlns="" val="15452664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ED2E15-B29C-4400-9598-56586F8F7D8D}" type="datetimeFigureOut">
              <a:rPr lang="en-US" smtClean="0"/>
              <a:pPr/>
              <a:t>4/22/2022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35573F-E786-4F8B-AEED-98DE24D740FC}" type="slidenum">
              <a:rPr lang="en-US" smtClean="0"/>
              <a:pPr/>
              <a:t>‹#›</a:t>
            </a:fld>
            <a:endParaRPr lang="en-US"/>
          </a:p>
        </p:txBody>
      </p:sp>
    </p:spTree>
    <p:extLst>
      <p:ext uri="{BB962C8B-B14F-4D97-AF65-F5344CB8AC3E}">
        <p14:creationId xmlns:p14="http://schemas.microsoft.com/office/powerpoint/2010/main" xmlns="" val="14144812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ED2E15-B29C-4400-9598-56586F8F7D8D}" type="datetimeFigureOut">
              <a:rPr lang="en-US" smtClean="0"/>
              <a:pPr/>
              <a:t>4/22/2022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35573F-E786-4F8B-AEED-98DE24D740FC}" type="slidenum">
              <a:rPr lang="en-US" smtClean="0"/>
              <a:pPr/>
              <a:t>‹#›</a:t>
            </a:fld>
            <a:endParaRPr lang="en-US"/>
          </a:p>
        </p:txBody>
      </p:sp>
    </p:spTree>
    <p:extLst>
      <p:ext uri="{BB962C8B-B14F-4D97-AF65-F5344CB8AC3E}">
        <p14:creationId xmlns:p14="http://schemas.microsoft.com/office/powerpoint/2010/main" xmlns="" val="9842496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60"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4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60" y="2057403"/>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ED2E15-B29C-4400-9598-56586F8F7D8D}" type="datetimeFigureOut">
              <a:rPr lang="en-US" smtClean="0"/>
              <a:pPr/>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35573F-E786-4F8B-AEED-98DE24D740FC}" type="slidenum">
              <a:rPr lang="en-US" smtClean="0"/>
              <a:pPr/>
              <a:t>‹#›</a:t>
            </a:fld>
            <a:endParaRPr lang="en-US"/>
          </a:p>
        </p:txBody>
      </p:sp>
    </p:spTree>
    <p:extLst>
      <p:ext uri="{BB962C8B-B14F-4D97-AF65-F5344CB8AC3E}">
        <p14:creationId xmlns:p14="http://schemas.microsoft.com/office/powerpoint/2010/main" xmlns="" val="14673581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60"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40"/>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60" y="2057403"/>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ED2E15-B29C-4400-9598-56586F8F7D8D}" type="datetimeFigureOut">
              <a:rPr lang="en-US" smtClean="0"/>
              <a:pPr/>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35573F-E786-4F8B-AEED-98DE24D740FC}" type="slidenum">
              <a:rPr lang="en-US" smtClean="0"/>
              <a:pPr/>
              <a:t>‹#›</a:t>
            </a:fld>
            <a:endParaRPr lang="en-US"/>
          </a:p>
        </p:txBody>
      </p:sp>
    </p:spTree>
    <p:extLst>
      <p:ext uri="{BB962C8B-B14F-4D97-AF65-F5344CB8AC3E}">
        <p14:creationId xmlns:p14="http://schemas.microsoft.com/office/powerpoint/2010/main" xmlns="" val="3528206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2E15-B29C-4400-9598-56586F8F7D8D}"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5573F-E786-4F8B-AEED-98DE24D740FC}" type="slidenum">
              <a:rPr lang="en-US" smtClean="0"/>
              <a:pPr/>
              <a:t>‹#›</a:t>
            </a:fld>
            <a:endParaRPr lang="en-US"/>
          </a:p>
        </p:txBody>
      </p:sp>
    </p:spTree>
    <p:extLst>
      <p:ext uri="{BB962C8B-B14F-4D97-AF65-F5344CB8AC3E}">
        <p14:creationId xmlns:p14="http://schemas.microsoft.com/office/powerpoint/2010/main" xmlns="" val="677759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39"/>
            <a:ext cx="1971675" cy="58118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62" y="365139"/>
            <a:ext cx="5762625"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2E15-B29C-4400-9598-56586F8F7D8D}"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5573F-E786-4F8B-AEED-98DE24D740FC}" type="slidenum">
              <a:rPr lang="en-US" smtClean="0"/>
              <a:pPr/>
              <a:t>‹#›</a:t>
            </a:fld>
            <a:endParaRPr lang="en-US"/>
          </a:p>
        </p:txBody>
      </p:sp>
    </p:spTree>
    <p:extLst>
      <p:ext uri="{BB962C8B-B14F-4D97-AF65-F5344CB8AC3E}">
        <p14:creationId xmlns:p14="http://schemas.microsoft.com/office/powerpoint/2010/main" xmlns="" val="1632366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9766" y="1600200"/>
            <a:ext cx="7334251" cy="914400"/>
          </a:xfrm>
        </p:spPr>
        <p:txBody>
          <a:bodyPr anchor="t">
            <a:normAutofit/>
          </a:bodyPr>
          <a:lstStyle>
            <a:lvl1pPr algn="l">
              <a:defRPr sz="3600" cap="all" baseline="0">
                <a:ln w="12700">
                  <a:gradFill>
                    <a:gsLst>
                      <a:gs pos="0">
                        <a:schemeClr val="tx2"/>
                      </a:gs>
                      <a:gs pos="50000">
                        <a:schemeClr val="tx2"/>
                      </a:gs>
                      <a:gs pos="100000">
                        <a:schemeClr val="accent1"/>
                      </a:gs>
                    </a:gsLst>
                    <a:lin ang="5400000" scaled="0"/>
                  </a:gradFill>
                </a:ln>
                <a:gradFill>
                  <a:gsLst>
                    <a:gs pos="0">
                      <a:schemeClr val="tx2"/>
                    </a:gs>
                    <a:gs pos="50000">
                      <a:schemeClr val="tx2"/>
                    </a:gs>
                    <a:gs pos="100000">
                      <a:schemeClr val="accent1"/>
                    </a:gs>
                  </a:gsLst>
                  <a:lin ang="5400000" scaled="0"/>
                </a:gradFill>
              </a:defRPr>
            </a:lvl1pPr>
          </a:lstStyle>
          <a:p>
            <a:r>
              <a:rPr lang="en-US" dirty="0"/>
              <a:t>Click to edit Master title style</a:t>
            </a:r>
          </a:p>
        </p:txBody>
      </p:sp>
      <p:sp>
        <p:nvSpPr>
          <p:cNvPr id="3" name="Subtitle 2"/>
          <p:cNvSpPr>
            <a:spLocks noGrp="1"/>
          </p:cNvSpPr>
          <p:nvPr>
            <p:ph type="subTitle" idx="1"/>
          </p:nvPr>
        </p:nvSpPr>
        <p:spPr>
          <a:xfrm>
            <a:off x="1809762" y="2514600"/>
            <a:ext cx="7351183" cy="1828800"/>
          </a:xfrm>
        </p:spPr>
        <p:txBody>
          <a:bodyPr>
            <a:normAutofit/>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Rectangle 7"/>
          <p:cNvSpPr/>
          <p:nvPr userDrawn="1"/>
        </p:nvSpPr>
        <p:spPr>
          <a:xfrm>
            <a:off x="0" y="0"/>
            <a:ext cx="9144000" cy="1600200"/>
          </a:xfrm>
          <a:prstGeom prst="rect">
            <a:avLst/>
          </a:prstGeom>
          <a:gradFill flip="none" rotWithShape="1">
            <a:gsLst>
              <a:gs pos="0">
                <a:srgbClr val="5E9EFF"/>
              </a:gs>
              <a:gs pos="39999">
                <a:srgbClr val="85C2FF"/>
              </a:gs>
              <a:gs pos="70000">
                <a:srgbClr val="C4D6EB"/>
              </a:gs>
              <a:gs pos="100000">
                <a:schemeClr val="bg1"/>
              </a:gs>
            </a:gsLst>
            <a:path path="rect">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9" name="Rectangle 8"/>
          <p:cNvSpPr/>
          <p:nvPr userDrawn="1"/>
        </p:nvSpPr>
        <p:spPr>
          <a:xfrm>
            <a:off x="0" y="4343400"/>
            <a:ext cx="9144000" cy="2514600"/>
          </a:xfrm>
          <a:prstGeom prst="rect">
            <a:avLst/>
          </a:prstGeom>
          <a:gradFill flip="none" rotWithShape="1">
            <a:gsLst>
              <a:gs pos="0">
                <a:srgbClr val="5E9EFF"/>
              </a:gs>
              <a:gs pos="39999">
                <a:srgbClr val="85C2FF"/>
              </a:gs>
              <a:gs pos="70000">
                <a:srgbClr val="C4D6EB"/>
              </a:gs>
              <a:gs pos="100000">
                <a:schemeClr val="bg1"/>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 y="2224303"/>
            <a:ext cx="1791639" cy="1433311"/>
          </a:xfrm>
          <a:prstGeom prst="rect">
            <a:avLst/>
          </a:prstGeom>
        </p:spPr>
      </p:pic>
    </p:spTree>
    <p:extLst>
      <p:ext uri="{BB962C8B-B14F-4D97-AF65-F5344CB8AC3E}">
        <p14:creationId xmlns:p14="http://schemas.microsoft.com/office/powerpoint/2010/main" xmlns="" val="26024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9" name="Rectangle 8"/>
          <p:cNvSpPr/>
          <p:nvPr userDrawn="1"/>
        </p:nvSpPr>
        <p:spPr>
          <a:xfrm>
            <a:off x="0" y="0"/>
            <a:ext cx="9144000" cy="1600200"/>
          </a:xfrm>
          <a:prstGeom prst="rect">
            <a:avLst/>
          </a:prstGeom>
          <a:gradFill flip="none" rotWithShape="1">
            <a:gsLst>
              <a:gs pos="0">
                <a:srgbClr val="5E9EFF"/>
              </a:gs>
              <a:gs pos="39999">
                <a:srgbClr val="85C2FF"/>
              </a:gs>
              <a:gs pos="70000">
                <a:srgbClr val="C4D6EB"/>
              </a:gs>
              <a:gs pos="100000">
                <a:schemeClr val="bg1"/>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2" name="Title 1"/>
          <p:cNvSpPr>
            <a:spLocks noGrp="1"/>
          </p:cNvSpPr>
          <p:nvPr>
            <p:ph type="title"/>
          </p:nvPr>
        </p:nvSpPr>
        <p:spPr>
          <a:xfrm>
            <a:off x="0" y="0"/>
            <a:ext cx="9144000" cy="1600200"/>
          </a:xfrm>
          <a:ln w="9525">
            <a:noFill/>
          </a:ln>
        </p:spPr>
        <p:txBody>
          <a:bodyPr>
            <a:normAutofit/>
          </a:bodyPr>
          <a:lstStyle>
            <a:lvl1pPr algn="ctr">
              <a:defRPr sz="3200" cap="all" baseline="0">
                <a:ln w="25400">
                  <a:gradFill>
                    <a:gsLst>
                      <a:gs pos="0">
                        <a:schemeClr val="tx2"/>
                      </a:gs>
                      <a:gs pos="50000">
                        <a:schemeClr val="tx2"/>
                      </a:gs>
                      <a:gs pos="100000">
                        <a:schemeClr val="accent1"/>
                      </a:gs>
                    </a:gsLst>
                    <a:lin ang="5400000" scaled="0"/>
                  </a:gradFill>
                </a:ln>
                <a:gradFill>
                  <a:gsLst>
                    <a:gs pos="0">
                      <a:schemeClr val="tx2"/>
                    </a:gs>
                    <a:gs pos="50000">
                      <a:schemeClr val="tx2"/>
                    </a:gs>
                    <a:gs pos="100000">
                      <a:schemeClr val="accent1"/>
                    </a:gs>
                  </a:gsLst>
                  <a:lin ang="5400000" scaled="0"/>
                </a:gradFill>
              </a:defRPr>
            </a:lvl1pPr>
          </a:lstStyle>
          <a:p>
            <a:endParaRPr lang="en-US" dirty="0"/>
          </a:p>
        </p:txBody>
      </p:sp>
      <p:sp>
        <p:nvSpPr>
          <p:cNvPr id="3" name="Content Placeholder 2"/>
          <p:cNvSpPr>
            <a:spLocks noGrp="1"/>
          </p:cNvSpPr>
          <p:nvPr>
            <p:ph idx="1"/>
          </p:nvPr>
        </p:nvSpPr>
        <p:spPr>
          <a:xfrm>
            <a:off x="304800" y="1600200"/>
            <a:ext cx="8458200" cy="5257800"/>
          </a:xfrm>
        </p:spPr>
        <p:txBody>
          <a:bodyPr>
            <a:normAutofit/>
          </a:bodyPr>
          <a:lstStyle>
            <a:lvl1pPr marL="342900" indent="-342900">
              <a:buClr>
                <a:schemeClr val="accent1"/>
              </a:buClr>
              <a:buFont typeface="Wingdings" pitchFamily="2" charset="2"/>
              <a:buChar char="§"/>
              <a:defRPr sz="2000">
                <a:ln w="3175">
                  <a:noFill/>
                </a:ln>
                <a:solidFill>
                  <a:schemeClr val="tx1">
                    <a:lumMod val="85000"/>
                    <a:lumOff val="15000"/>
                  </a:schemeClr>
                </a:solidFill>
              </a:defRPr>
            </a:lvl1pPr>
            <a:lvl2pPr marL="742950" indent="-285750">
              <a:buClr>
                <a:schemeClr val="accent1"/>
              </a:buClr>
              <a:buFont typeface="Arial" pitchFamily="34" charset="0"/>
              <a:buChar char="•"/>
              <a:defRPr sz="1800">
                <a:ln w="3175">
                  <a:noFill/>
                </a:ln>
                <a:solidFill>
                  <a:schemeClr val="tx1">
                    <a:lumMod val="85000"/>
                    <a:lumOff val="15000"/>
                  </a:schemeClr>
                </a:solidFill>
              </a:defRPr>
            </a:lvl2pPr>
            <a:lvl3pPr>
              <a:defRPr sz="1600">
                <a:ln w="3175">
                  <a:noFill/>
                </a:ln>
                <a:solidFill>
                  <a:schemeClr val="tx1">
                    <a:lumMod val="85000"/>
                    <a:lumOff val="15000"/>
                  </a:schemeClr>
                </a:solidFill>
              </a:defRPr>
            </a:lvl3pPr>
            <a:lvl4pPr>
              <a:defRPr sz="1400">
                <a:ln w="3175">
                  <a:noFill/>
                </a:ln>
                <a:solidFill>
                  <a:schemeClr val="tx1">
                    <a:lumMod val="85000"/>
                    <a:lumOff val="15000"/>
                  </a:schemeClr>
                </a:solidFill>
              </a:defRPr>
            </a:lvl4pPr>
            <a:lvl5pPr>
              <a:defRPr sz="1200">
                <a:ln w="3175">
                  <a:noFill/>
                </a:ln>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9711159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383A7F-B5E8-441C-9BBF-5C9FF54EC9A4}" type="datetimeFigureOut">
              <a:rPr lang="en-US" smtClean="0">
                <a:solidFill>
                  <a:prstClr val="black">
                    <a:tint val="75000"/>
                  </a:prstClr>
                </a:solidFill>
              </a:rPr>
              <a:pPr/>
              <a:t>4/22/2022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142D9C-3B57-4C7D-A449-BC255F73197A}"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0" y="4419600"/>
            <a:ext cx="9144000" cy="1600200"/>
          </a:xfrm>
          <a:prstGeom prst="rect">
            <a:avLst/>
          </a:prstGeom>
          <a:gradFill flip="none" rotWithShape="1">
            <a:gsLst>
              <a:gs pos="0">
                <a:srgbClr val="5E9EFF"/>
              </a:gs>
              <a:gs pos="39999">
                <a:srgbClr val="85C2FF"/>
              </a:gs>
              <a:gs pos="70000">
                <a:srgbClr val="C4D6EB"/>
              </a:gs>
              <a:gs pos="100000">
                <a:schemeClr val="bg1"/>
              </a:gs>
            </a:gsLst>
            <a:path path="rect">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Tree>
    <p:extLst>
      <p:ext uri="{BB962C8B-B14F-4D97-AF65-F5344CB8AC3E}">
        <p14:creationId xmlns:p14="http://schemas.microsoft.com/office/powerpoint/2010/main" xmlns="" val="87416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endParaRPr lang="en-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9" name="Rectangle 8"/>
          <p:cNvSpPr/>
          <p:nvPr userDrawn="1"/>
        </p:nvSpPr>
        <p:spPr>
          <a:xfrm>
            <a:off x="0" y="0"/>
            <a:ext cx="9144000" cy="1600200"/>
          </a:xfrm>
          <a:prstGeom prst="rect">
            <a:avLst/>
          </a:prstGeom>
          <a:gradFill flip="none" rotWithShape="1">
            <a:gsLst>
              <a:gs pos="0">
                <a:srgbClr val="5E9EFF"/>
              </a:gs>
              <a:gs pos="39999">
                <a:srgbClr val="85C2FF"/>
              </a:gs>
              <a:gs pos="70000">
                <a:srgbClr val="C4D6EB"/>
              </a:gs>
              <a:gs pos="100000">
                <a:schemeClr val="bg1"/>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1"/>
          <p:cNvSpPr>
            <a:spLocks noGrp="1"/>
          </p:cNvSpPr>
          <p:nvPr>
            <p:ph type="title"/>
          </p:nvPr>
        </p:nvSpPr>
        <p:spPr>
          <a:xfrm>
            <a:off x="0" y="0"/>
            <a:ext cx="9144000" cy="1600200"/>
          </a:xfrm>
        </p:spPr>
        <p:txBody>
          <a:bodyPr>
            <a:normAutofit/>
          </a:bodyPr>
          <a:lstStyle>
            <a:lvl1pPr algn="ctr">
              <a:defRPr sz="3200" cap="all" baseline="0">
                <a:ln w="25400">
                  <a:gradFill>
                    <a:gsLst>
                      <a:gs pos="0">
                        <a:schemeClr val="tx2"/>
                      </a:gs>
                      <a:gs pos="50000">
                        <a:schemeClr val="tx2"/>
                      </a:gs>
                      <a:gs pos="100000">
                        <a:schemeClr val="accent1"/>
                      </a:gs>
                    </a:gsLst>
                    <a:lin ang="5400000" scaled="0"/>
                  </a:gradFill>
                </a:ln>
                <a:solidFill>
                  <a:schemeClr val="tx2"/>
                </a:solidFill>
              </a:defRPr>
            </a:lvl1pPr>
          </a:lstStyle>
          <a:p>
            <a:r>
              <a:rPr lang="en-US" dirty="0"/>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200"/>
            </a:lvl1pPr>
            <a:lvl2pPr>
              <a:defRPr sz="1900"/>
            </a:lvl2pPr>
            <a:lvl3pPr>
              <a:defRPr sz="1800"/>
            </a:lvl3pPr>
            <a:lvl4pPr>
              <a:defRPr sz="17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1"/>
            <a:ext cx="4038600" cy="4525963"/>
          </a:xfrm>
        </p:spPr>
        <p:txBody>
          <a:bodyPr/>
          <a:lstStyle>
            <a:lvl1pPr>
              <a:defRPr sz="2200"/>
            </a:lvl1pPr>
            <a:lvl2pPr>
              <a:defRPr sz="1900"/>
            </a:lvl2pPr>
            <a:lvl3pPr>
              <a:defRPr sz="1800"/>
            </a:lvl3pPr>
            <a:lvl4pPr>
              <a:defRPr sz="17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0383A7F-B5E8-441C-9BBF-5C9FF54EC9A4}" type="datetimeFigureOut">
              <a:rPr lang="en-US" smtClean="0">
                <a:solidFill>
                  <a:prstClr val="black">
                    <a:tint val="75000"/>
                  </a:prstClr>
                </a:solidFill>
              </a:rPr>
              <a:pPr/>
              <a:t>4/22/2022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142D9C-3B57-4C7D-A449-BC255F73197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5015312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6" name="Rectangle 5"/>
          <p:cNvSpPr/>
          <p:nvPr userDrawn="1"/>
        </p:nvSpPr>
        <p:spPr>
          <a:xfrm>
            <a:off x="0" y="0"/>
            <a:ext cx="9144000" cy="1600200"/>
          </a:xfrm>
          <a:prstGeom prst="rect">
            <a:avLst/>
          </a:prstGeom>
          <a:gradFill flip="none" rotWithShape="1">
            <a:gsLst>
              <a:gs pos="0">
                <a:srgbClr val="5E9EFF"/>
              </a:gs>
              <a:gs pos="39999">
                <a:srgbClr val="85C2FF"/>
              </a:gs>
              <a:gs pos="70000">
                <a:srgbClr val="C4D6EB"/>
              </a:gs>
              <a:gs pos="100000">
                <a:schemeClr val="bg1"/>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1"/>
          <p:cNvSpPr>
            <a:spLocks noGrp="1"/>
          </p:cNvSpPr>
          <p:nvPr>
            <p:ph type="title"/>
          </p:nvPr>
        </p:nvSpPr>
        <p:spPr>
          <a:xfrm>
            <a:off x="0" y="0"/>
            <a:ext cx="9144000" cy="1600200"/>
          </a:xfrm>
        </p:spPr>
        <p:txBody>
          <a:bodyPr>
            <a:normAutofit/>
          </a:bodyPr>
          <a:lstStyle>
            <a:lvl1pPr>
              <a:defRPr sz="3500" cap="all" baseline="0">
                <a:ln w="25400">
                  <a:gradFill>
                    <a:gsLst>
                      <a:gs pos="0">
                        <a:schemeClr val="tx2"/>
                      </a:gs>
                      <a:gs pos="50000">
                        <a:schemeClr val="tx2"/>
                      </a:gs>
                      <a:gs pos="100000">
                        <a:schemeClr val="accent1"/>
                      </a:gs>
                    </a:gsLst>
                    <a:lin ang="5400000" scaled="0"/>
                  </a:gradFill>
                </a:ln>
                <a:solidFill>
                  <a:schemeClr val="tx2"/>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C0383A7F-B5E8-441C-9BBF-5C9FF54EC9A4}" type="datetimeFigureOut">
              <a:rPr lang="en-US" smtClean="0">
                <a:solidFill>
                  <a:prstClr val="black">
                    <a:tint val="75000"/>
                  </a:prstClr>
                </a:solidFill>
              </a:rPr>
              <a:pPr/>
              <a:t>4/22/2022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8142D9C-3B57-4C7D-A449-BC255F73197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2369437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0"/>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0348949-9708-459A-A81F-DE3D05BDDB1B}" type="datetimeFigureOut">
              <a:rPr lang="en-US" smtClean="0">
                <a:solidFill>
                  <a:prstClr val="black">
                    <a:tint val="75000"/>
                  </a:prstClr>
                </a:solidFill>
              </a:rPr>
              <a:pPr/>
              <a:t>4/22/2022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2CFD21-44C8-4D39-9E40-D9974CFFDC6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3654188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348949-9708-459A-A81F-DE3D05BDDB1B}" type="datetimeFigureOut">
              <a:rPr lang="en-US" smtClean="0">
                <a:solidFill>
                  <a:prstClr val="black">
                    <a:tint val="75000"/>
                  </a:prstClr>
                </a:solidFill>
              </a:rPr>
              <a:pPr/>
              <a:t>4/22/2022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2CFD21-44C8-4D39-9E40-D9974CFFDC6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949687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348949-9708-459A-A81F-DE3D05BDDB1B}" type="datetimeFigureOut">
              <a:rPr lang="en-US" smtClean="0">
                <a:solidFill>
                  <a:prstClr val="black">
                    <a:tint val="75000"/>
                  </a:prstClr>
                </a:solidFill>
              </a:rPr>
              <a:pPr/>
              <a:t>4/22/2022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2CFD21-44C8-4D39-9E40-D9974CFFDC6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7680270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0348949-9708-459A-A81F-DE3D05BDDB1B}" type="datetimeFigureOut">
              <a:rPr lang="en-US" smtClean="0">
                <a:solidFill>
                  <a:prstClr val="black">
                    <a:tint val="75000"/>
                  </a:prstClr>
                </a:solidFill>
              </a:rPr>
              <a:pPr/>
              <a:t>4/22/2022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2CFD21-44C8-4D39-9E40-D9974CFFDC6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0826280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348949-9708-459A-A81F-DE3D05BDDB1B}" type="datetimeFigureOut">
              <a:rPr lang="en-US" smtClean="0">
                <a:solidFill>
                  <a:prstClr val="black">
                    <a:tint val="75000"/>
                  </a:prstClr>
                </a:solidFill>
              </a:rPr>
              <a:pPr/>
              <a:t>4/22/2022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22CFD21-44C8-4D39-9E40-D9974CFFDC6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4528836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0348949-9708-459A-A81F-DE3D05BDDB1B}" type="datetimeFigureOut">
              <a:rPr lang="en-US" smtClean="0">
                <a:solidFill>
                  <a:prstClr val="black">
                    <a:tint val="75000"/>
                  </a:prstClr>
                </a:solidFill>
              </a:rPr>
              <a:pPr/>
              <a:t>4/22/2022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22CFD21-44C8-4D39-9E40-D9974CFFDC6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0005570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348949-9708-459A-A81F-DE3D05BDDB1B}" type="datetimeFigureOut">
              <a:rPr lang="en-US" smtClean="0">
                <a:solidFill>
                  <a:prstClr val="black">
                    <a:tint val="75000"/>
                  </a:prstClr>
                </a:solidFill>
              </a:rPr>
              <a:pPr/>
              <a:t>4/22/2022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22CFD21-44C8-4D39-9E40-D9974CFFDC6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6848214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65"/>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9"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348949-9708-459A-A81F-DE3D05BDDB1B}" type="datetimeFigureOut">
              <a:rPr lang="en-US" smtClean="0">
                <a:solidFill>
                  <a:prstClr val="black">
                    <a:tint val="75000"/>
                  </a:prstClr>
                </a:solidFill>
              </a:rPr>
              <a:pPr/>
              <a:t>4/22/2022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2CFD21-44C8-4D39-9E40-D9974CFFDC6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54849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sz="half" idx="1"/>
          </p:nvPr>
        </p:nvSpPr>
        <p:spPr>
          <a:xfrm>
            <a:off x="381000" y="1844677"/>
            <a:ext cx="3727450" cy="38687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4260850" y="1844677"/>
            <a:ext cx="3727450" cy="38687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51"/>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348949-9708-459A-A81F-DE3D05BDDB1B}" type="datetimeFigureOut">
              <a:rPr lang="en-US" smtClean="0">
                <a:solidFill>
                  <a:prstClr val="black">
                    <a:tint val="75000"/>
                  </a:prstClr>
                </a:solidFill>
              </a:rPr>
              <a:pPr/>
              <a:t>4/22/2022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2CFD21-44C8-4D39-9E40-D9974CFFDC6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2654887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348949-9708-459A-A81F-DE3D05BDDB1B}" type="datetimeFigureOut">
              <a:rPr lang="en-US" smtClean="0">
                <a:solidFill>
                  <a:prstClr val="black">
                    <a:tint val="75000"/>
                  </a:prstClr>
                </a:solidFill>
              </a:rPr>
              <a:pPr/>
              <a:t>4/22/2022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2CFD21-44C8-4D39-9E40-D9974CFFDC6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2088575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348949-9708-459A-A81F-DE3D05BDDB1B}" type="datetimeFigureOut">
              <a:rPr lang="en-US" smtClean="0">
                <a:solidFill>
                  <a:prstClr val="black">
                    <a:tint val="75000"/>
                  </a:prstClr>
                </a:solidFill>
              </a:rPr>
              <a:pPr/>
              <a:t>4/22/2022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2CFD21-44C8-4D39-9E40-D9974CFFDC6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8628269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7"/>
        <p:cNvGrpSpPr/>
        <p:nvPr/>
      </p:nvGrpSpPr>
      <p:grpSpPr>
        <a:xfrm>
          <a:off x="0" y="0"/>
          <a:ext cx="0" cy="0"/>
          <a:chOff x="0" y="0"/>
          <a:chExt cx="0" cy="0"/>
        </a:xfrm>
      </p:grpSpPr>
      <p:sp>
        <p:nvSpPr>
          <p:cNvPr id="68" name="Google Shape;68;p14"/>
          <p:cNvSpPr/>
          <p:nvPr/>
        </p:nvSpPr>
        <p:spPr>
          <a:xfrm flipH="1">
            <a:off x="0" y="0"/>
            <a:ext cx="4572000" cy="6858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4"/>
          <p:cNvSpPr/>
          <p:nvPr/>
        </p:nvSpPr>
        <p:spPr>
          <a:xfrm rot="5400000">
            <a:off x="1089275" y="3375100"/>
            <a:ext cx="68572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4"/>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71" name="Google Shape;71;p14"/>
          <p:cNvSpPr txBox="1">
            <a:spLocks noGrp="1"/>
          </p:cNvSpPr>
          <p:nvPr>
            <p:ph type="subTitle" idx="1"/>
          </p:nvPr>
        </p:nvSpPr>
        <p:spPr>
          <a:xfrm>
            <a:off x="265500" y="3705956"/>
            <a:ext cx="40452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2" name="Google Shape;72;p14"/>
          <p:cNvSpPr txBox="1">
            <a:spLocks noGrp="1"/>
          </p:cNvSpPr>
          <p:nvPr>
            <p:ph type="body" idx="2"/>
          </p:nvPr>
        </p:nvSpPr>
        <p:spPr>
          <a:xfrm>
            <a:off x="4939500" y="965600"/>
            <a:ext cx="3837000" cy="4926800"/>
          </a:xfrm>
          <a:prstGeom prst="rect">
            <a:avLst/>
          </a:prstGeom>
          <a:noFill/>
          <a:ln>
            <a:noFill/>
          </a:ln>
        </p:spPr>
        <p:txBody>
          <a:bodyPr spcFirstLastPara="1" wrap="square" lIns="91425" tIns="91425" rIns="91425" bIns="91425" anchor="ctr" anchorCtr="0">
            <a:noAutofit/>
          </a:bodyPr>
          <a:lstStyle>
            <a:lvl1pPr marL="457189" lvl="0" indent="-342891" algn="l">
              <a:lnSpc>
                <a:spcPct val="115000"/>
              </a:lnSpc>
              <a:spcBef>
                <a:spcPts val="0"/>
              </a:spcBef>
              <a:spcAft>
                <a:spcPts val="0"/>
              </a:spcAft>
              <a:buClr>
                <a:schemeClr val="lt1"/>
              </a:buClr>
              <a:buSzPts val="1800"/>
              <a:buChar char="●"/>
              <a:defRPr>
                <a:solidFill>
                  <a:schemeClr val="lt1"/>
                </a:solidFill>
              </a:defRPr>
            </a:lvl1pPr>
            <a:lvl2pPr marL="914377" lvl="1" indent="-317492" algn="l">
              <a:lnSpc>
                <a:spcPct val="115000"/>
              </a:lnSpc>
              <a:spcBef>
                <a:spcPts val="1600"/>
              </a:spcBef>
              <a:spcAft>
                <a:spcPts val="0"/>
              </a:spcAft>
              <a:buClr>
                <a:schemeClr val="lt1"/>
              </a:buClr>
              <a:buSzPts val="1400"/>
              <a:buChar char="○"/>
              <a:defRPr>
                <a:solidFill>
                  <a:schemeClr val="lt1"/>
                </a:solidFill>
              </a:defRPr>
            </a:lvl2pPr>
            <a:lvl3pPr marL="1371566" lvl="2" indent="-317492" algn="l">
              <a:lnSpc>
                <a:spcPct val="115000"/>
              </a:lnSpc>
              <a:spcBef>
                <a:spcPts val="1600"/>
              </a:spcBef>
              <a:spcAft>
                <a:spcPts val="0"/>
              </a:spcAft>
              <a:buClr>
                <a:schemeClr val="lt1"/>
              </a:buClr>
              <a:buSzPts val="1400"/>
              <a:buChar char="■"/>
              <a:defRPr>
                <a:solidFill>
                  <a:schemeClr val="lt1"/>
                </a:solidFill>
              </a:defRPr>
            </a:lvl3pPr>
            <a:lvl4pPr marL="1828754" lvl="3" indent="-317492" algn="l">
              <a:lnSpc>
                <a:spcPct val="115000"/>
              </a:lnSpc>
              <a:spcBef>
                <a:spcPts val="1600"/>
              </a:spcBef>
              <a:spcAft>
                <a:spcPts val="0"/>
              </a:spcAft>
              <a:buClr>
                <a:schemeClr val="lt1"/>
              </a:buClr>
              <a:buSzPts val="1400"/>
              <a:buChar char="●"/>
              <a:defRPr>
                <a:solidFill>
                  <a:schemeClr val="lt1"/>
                </a:solidFill>
              </a:defRPr>
            </a:lvl4pPr>
            <a:lvl5pPr marL="2285943" lvl="4" indent="-317492" algn="l">
              <a:lnSpc>
                <a:spcPct val="115000"/>
              </a:lnSpc>
              <a:spcBef>
                <a:spcPts val="1600"/>
              </a:spcBef>
              <a:spcAft>
                <a:spcPts val="0"/>
              </a:spcAft>
              <a:buClr>
                <a:schemeClr val="lt1"/>
              </a:buClr>
              <a:buSzPts val="1400"/>
              <a:buChar char="○"/>
              <a:defRPr>
                <a:solidFill>
                  <a:schemeClr val="lt1"/>
                </a:solidFill>
              </a:defRPr>
            </a:lvl5pPr>
            <a:lvl6pPr marL="2743131" lvl="5" indent="-317492" algn="l">
              <a:lnSpc>
                <a:spcPct val="115000"/>
              </a:lnSpc>
              <a:spcBef>
                <a:spcPts val="1600"/>
              </a:spcBef>
              <a:spcAft>
                <a:spcPts val="0"/>
              </a:spcAft>
              <a:buClr>
                <a:schemeClr val="lt1"/>
              </a:buClr>
              <a:buSzPts val="1400"/>
              <a:buChar char="■"/>
              <a:defRPr>
                <a:solidFill>
                  <a:schemeClr val="lt1"/>
                </a:solidFill>
              </a:defRPr>
            </a:lvl6pPr>
            <a:lvl7pPr marL="3200320" lvl="6" indent="-317492" algn="l">
              <a:lnSpc>
                <a:spcPct val="115000"/>
              </a:lnSpc>
              <a:spcBef>
                <a:spcPts val="1600"/>
              </a:spcBef>
              <a:spcAft>
                <a:spcPts val="0"/>
              </a:spcAft>
              <a:buClr>
                <a:schemeClr val="lt1"/>
              </a:buClr>
              <a:buSzPts val="1400"/>
              <a:buChar char="●"/>
              <a:defRPr>
                <a:solidFill>
                  <a:schemeClr val="lt1"/>
                </a:solidFill>
              </a:defRPr>
            </a:lvl7pPr>
            <a:lvl8pPr marL="3657509" lvl="7" indent="-317492" algn="l">
              <a:lnSpc>
                <a:spcPct val="115000"/>
              </a:lnSpc>
              <a:spcBef>
                <a:spcPts val="1600"/>
              </a:spcBef>
              <a:spcAft>
                <a:spcPts val="0"/>
              </a:spcAft>
              <a:buClr>
                <a:schemeClr val="lt1"/>
              </a:buClr>
              <a:buSzPts val="1400"/>
              <a:buChar char="○"/>
              <a:defRPr>
                <a:solidFill>
                  <a:schemeClr val="lt1"/>
                </a:solidFill>
              </a:defRPr>
            </a:lvl8pPr>
            <a:lvl9pPr marL="4114697" lvl="8" indent="-317492"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73" name="Google Shape;73;p14"/>
          <p:cNvSpPr txBox="1">
            <a:spLocks noGrp="1"/>
          </p:cNvSpPr>
          <p:nvPr>
            <p:ph type="sldNum" idx="12"/>
          </p:nvPr>
        </p:nvSpPr>
        <p:spPr>
          <a:xfrm>
            <a:off x="8523543" y="6260831"/>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7956328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4"/>
        <p:cNvGrpSpPr/>
        <p:nvPr/>
      </p:nvGrpSpPr>
      <p:grpSpPr>
        <a:xfrm>
          <a:off x="0" y="0"/>
          <a:ext cx="0" cy="0"/>
          <a:chOff x="0" y="0"/>
          <a:chExt cx="0" cy="0"/>
        </a:xfrm>
      </p:grpSpPr>
      <p:sp>
        <p:nvSpPr>
          <p:cNvPr id="75" name="Google Shape;75;p15"/>
          <p:cNvSpPr/>
          <p:nvPr/>
        </p:nvSpPr>
        <p:spPr>
          <a:xfrm rot="10800000" flipH="1">
            <a:off x="0" y="875200"/>
            <a:ext cx="9144000" cy="59828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5"/>
          <p:cNvSpPr/>
          <p:nvPr/>
        </p:nvSpPr>
        <p:spPr>
          <a:xfrm>
            <a:off x="0" y="875133"/>
            <a:ext cx="9144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5"/>
          <p:cNvSpPr txBox="1">
            <a:spLocks noGrp="1"/>
          </p:cNvSpPr>
          <p:nvPr>
            <p:ph type="title"/>
          </p:nvPr>
        </p:nvSpPr>
        <p:spPr>
          <a:xfrm>
            <a:off x="98251" y="21800"/>
            <a:ext cx="8826600" cy="8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78" name="Google Shape;78;p15"/>
          <p:cNvSpPr txBox="1">
            <a:spLocks noGrp="1"/>
          </p:cNvSpPr>
          <p:nvPr>
            <p:ph type="sldNum" idx="12"/>
          </p:nvPr>
        </p:nvSpPr>
        <p:spPr>
          <a:xfrm>
            <a:off x="8523543" y="6260831"/>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29938033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79"/>
        <p:cNvGrpSpPr/>
        <p:nvPr/>
      </p:nvGrpSpPr>
      <p:grpSpPr>
        <a:xfrm>
          <a:off x="0" y="0"/>
          <a:ext cx="0" cy="0"/>
          <a:chOff x="0" y="0"/>
          <a:chExt cx="0" cy="0"/>
        </a:xfrm>
      </p:grpSpPr>
      <p:sp>
        <p:nvSpPr>
          <p:cNvPr id="80" name="Google Shape;80;p16"/>
          <p:cNvSpPr txBox="1">
            <a:spLocks noGrp="1"/>
          </p:cNvSpPr>
          <p:nvPr>
            <p:ph type="sldNum" idx="12"/>
          </p:nvPr>
        </p:nvSpPr>
        <p:spPr>
          <a:xfrm>
            <a:off x="8523543" y="6260831"/>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30341945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1"/>
        <p:cNvGrpSpPr/>
        <p:nvPr/>
      </p:nvGrpSpPr>
      <p:grpSpPr>
        <a:xfrm>
          <a:off x="0" y="0"/>
          <a:ext cx="0" cy="0"/>
          <a:chOff x="0" y="0"/>
          <a:chExt cx="0" cy="0"/>
        </a:xfrm>
      </p:grpSpPr>
      <p:sp>
        <p:nvSpPr>
          <p:cNvPr id="82" name="Google Shape;82;p17"/>
          <p:cNvSpPr/>
          <p:nvPr/>
        </p:nvSpPr>
        <p:spPr>
          <a:xfrm flipH="1">
            <a:off x="8246400" y="5661233"/>
            <a:ext cx="897600" cy="11968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7"/>
          <p:cNvSpPr/>
          <p:nvPr/>
        </p:nvSpPr>
        <p:spPr>
          <a:xfrm flipH="1">
            <a:off x="8246400" y="5661167"/>
            <a:ext cx="897600" cy="1196800"/>
          </a:xfrm>
          <a:prstGeom prst="round1Rect">
            <a:avLst>
              <a:gd name="adj" fmla="val 16667"/>
            </a:avLst>
          </a:prstGeom>
          <a:solidFill>
            <a:schemeClr val="lt1">
              <a:alpha val="6745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7"/>
          <p:cNvSpPr txBox="1">
            <a:spLocks noGrp="1"/>
          </p:cNvSpPr>
          <p:nvPr>
            <p:ph type="ctrTitle"/>
          </p:nvPr>
        </p:nvSpPr>
        <p:spPr>
          <a:xfrm>
            <a:off x="390527" y="2425700"/>
            <a:ext cx="8222100" cy="1244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5" name="Google Shape;85;p17"/>
          <p:cNvSpPr txBox="1">
            <a:spLocks noGrp="1"/>
          </p:cNvSpPr>
          <p:nvPr>
            <p:ph type="subTitle" idx="1"/>
          </p:nvPr>
        </p:nvSpPr>
        <p:spPr>
          <a:xfrm>
            <a:off x="390527" y="3718840"/>
            <a:ext cx="8222100" cy="57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86" name="Google Shape;86;p17"/>
          <p:cNvSpPr txBox="1">
            <a:spLocks noGrp="1"/>
          </p:cNvSpPr>
          <p:nvPr>
            <p:ph type="sldNum" idx="12"/>
          </p:nvPr>
        </p:nvSpPr>
        <p:spPr>
          <a:xfrm>
            <a:off x="8523543" y="6260831"/>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9953467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7"/>
        <p:cNvGrpSpPr/>
        <p:nvPr/>
      </p:nvGrpSpPr>
      <p:grpSpPr>
        <a:xfrm>
          <a:off x="0" y="0"/>
          <a:ext cx="0" cy="0"/>
          <a:chOff x="0" y="0"/>
          <a:chExt cx="0" cy="0"/>
        </a:xfrm>
      </p:grpSpPr>
      <p:sp>
        <p:nvSpPr>
          <p:cNvPr id="88" name="Google Shape;88;p18"/>
          <p:cNvSpPr/>
          <p:nvPr/>
        </p:nvSpPr>
        <p:spPr>
          <a:xfrm rot="10800000" flipH="1">
            <a:off x="0" y="2248000"/>
            <a:ext cx="9144000" cy="4610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8"/>
          <p:cNvSpPr/>
          <p:nvPr/>
        </p:nvSpPr>
        <p:spPr>
          <a:xfrm>
            <a:off x="0" y="2248000"/>
            <a:ext cx="9144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8"/>
          <p:cNvSpPr txBox="1">
            <a:spLocks noGrp="1"/>
          </p:cNvSpPr>
          <p:nvPr>
            <p:ph type="title"/>
          </p:nvPr>
        </p:nvSpPr>
        <p:spPr>
          <a:xfrm>
            <a:off x="471902" y="984967"/>
            <a:ext cx="8222100" cy="102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91" name="Google Shape;91;p18"/>
          <p:cNvSpPr txBox="1">
            <a:spLocks noGrp="1"/>
          </p:cNvSpPr>
          <p:nvPr>
            <p:ph type="body" idx="1"/>
          </p:nvPr>
        </p:nvSpPr>
        <p:spPr>
          <a:xfrm>
            <a:off x="471902" y="2558767"/>
            <a:ext cx="8222100" cy="3613600"/>
          </a:xfrm>
          <a:prstGeom prst="rect">
            <a:avLst/>
          </a:prstGeom>
          <a:noFill/>
          <a:ln>
            <a:noFill/>
          </a:ln>
        </p:spPr>
        <p:txBody>
          <a:bodyPr spcFirstLastPara="1" wrap="square" lIns="91425" tIns="91425" rIns="91425" bIns="91425" anchor="t" anchorCtr="0">
            <a:noAutofit/>
          </a:bodyPr>
          <a:lstStyle>
            <a:lvl1pPr marL="457189" lvl="0" indent="-342891" algn="l">
              <a:lnSpc>
                <a:spcPct val="115000"/>
              </a:lnSpc>
              <a:spcBef>
                <a:spcPts val="0"/>
              </a:spcBef>
              <a:spcAft>
                <a:spcPts val="0"/>
              </a:spcAft>
              <a:buSzPts val="1800"/>
              <a:buChar char="●"/>
              <a:defRPr/>
            </a:lvl1pPr>
            <a:lvl2pPr marL="914377"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1"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92" name="Google Shape;92;p18"/>
          <p:cNvSpPr txBox="1">
            <a:spLocks noGrp="1"/>
          </p:cNvSpPr>
          <p:nvPr>
            <p:ph type="sldNum" idx="12"/>
          </p:nvPr>
        </p:nvSpPr>
        <p:spPr>
          <a:xfrm>
            <a:off x="8523543" y="6260831"/>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2860064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460951" y="2753800"/>
            <a:ext cx="8222100" cy="135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95" name="Google Shape;95;p19"/>
          <p:cNvSpPr txBox="1">
            <a:spLocks noGrp="1"/>
          </p:cNvSpPr>
          <p:nvPr>
            <p:ph type="sldNum" idx="12"/>
          </p:nvPr>
        </p:nvSpPr>
        <p:spPr>
          <a:xfrm>
            <a:off x="8523543" y="6260831"/>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345350245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6"/>
        <p:cNvGrpSpPr/>
        <p:nvPr/>
      </p:nvGrpSpPr>
      <p:grpSpPr>
        <a:xfrm>
          <a:off x="0" y="0"/>
          <a:ext cx="0" cy="0"/>
          <a:chOff x="0" y="0"/>
          <a:chExt cx="0" cy="0"/>
        </a:xfrm>
      </p:grpSpPr>
      <p:sp>
        <p:nvSpPr>
          <p:cNvPr id="97" name="Google Shape;97;p20"/>
          <p:cNvSpPr/>
          <p:nvPr/>
        </p:nvSpPr>
        <p:spPr>
          <a:xfrm rot="10800000" flipH="1">
            <a:off x="0" y="2248000"/>
            <a:ext cx="9144000" cy="4610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0"/>
          <p:cNvSpPr/>
          <p:nvPr/>
        </p:nvSpPr>
        <p:spPr>
          <a:xfrm>
            <a:off x="0" y="2248000"/>
            <a:ext cx="9144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0"/>
          <p:cNvSpPr txBox="1">
            <a:spLocks noGrp="1"/>
          </p:cNvSpPr>
          <p:nvPr>
            <p:ph type="title"/>
          </p:nvPr>
        </p:nvSpPr>
        <p:spPr>
          <a:xfrm>
            <a:off x="471902" y="984967"/>
            <a:ext cx="8222100" cy="102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00" name="Google Shape;100;p20"/>
          <p:cNvSpPr txBox="1">
            <a:spLocks noGrp="1"/>
          </p:cNvSpPr>
          <p:nvPr>
            <p:ph type="body" idx="1"/>
          </p:nvPr>
        </p:nvSpPr>
        <p:spPr>
          <a:xfrm>
            <a:off x="471902" y="2558767"/>
            <a:ext cx="3999900" cy="36136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7" lvl="1" indent="-304792" algn="l">
              <a:lnSpc>
                <a:spcPct val="115000"/>
              </a:lnSpc>
              <a:spcBef>
                <a:spcPts val="1600"/>
              </a:spcBef>
              <a:spcAft>
                <a:spcPts val="0"/>
              </a:spcAft>
              <a:buSzPts val="1200"/>
              <a:buChar char="○"/>
              <a:defRPr sz="1200"/>
            </a:lvl2pPr>
            <a:lvl3pPr marL="1371566" lvl="2" indent="-304792" algn="l">
              <a:lnSpc>
                <a:spcPct val="115000"/>
              </a:lnSpc>
              <a:spcBef>
                <a:spcPts val="1600"/>
              </a:spcBef>
              <a:spcAft>
                <a:spcPts val="0"/>
              </a:spcAft>
              <a:buSzPts val="1200"/>
              <a:buChar char="■"/>
              <a:defRPr sz="1200"/>
            </a:lvl3pPr>
            <a:lvl4pPr marL="1828754" lvl="3" indent="-304792" algn="l">
              <a:lnSpc>
                <a:spcPct val="115000"/>
              </a:lnSpc>
              <a:spcBef>
                <a:spcPts val="1600"/>
              </a:spcBef>
              <a:spcAft>
                <a:spcPts val="0"/>
              </a:spcAft>
              <a:buSzPts val="1200"/>
              <a:buChar char="●"/>
              <a:defRPr sz="1200"/>
            </a:lvl4pPr>
            <a:lvl5pPr marL="2285943" lvl="4" indent="-304792" algn="l">
              <a:lnSpc>
                <a:spcPct val="115000"/>
              </a:lnSpc>
              <a:spcBef>
                <a:spcPts val="1600"/>
              </a:spcBef>
              <a:spcAft>
                <a:spcPts val="0"/>
              </a:spcAft>
              <a:buSzPts val="1200"/>
              <a:buChar char="○"/>
              <a:defRPr sz="1200"/>
            </a:lvl5pPr>
            <a:lvl6pPr marL="2743131" lvl="5" indent="-304792" algn="l">
              <a:lnSpc>
                <a:spcPct val="115000"/>
              </a:lnSpc>
              <a:spcBef>
                <a:spcPts val="1600"/>
              </a:spcBef>
              <a:spcAft>
                <a:spcPts val="0"/>
              </a:spcAft>
              <a:buSzPts val="1200"/>
              <a:buChar char="■"/>
              <a:defRPr sz="1200"/>
            </a:lvl6pPr>
            <a:lvl7pPr marL="3200320" lvl="6" indent="-304792" algn="l">
              <a:lnSpc>
                <a:spcPct val="115000"/>
              </a:lnSpc>
              <a:spcBef>
                <a:spcPts val="1600"/>
              </a:spcBef>
              <a:spcAft>
                <a:spcPts val="0"/>
              </a:spcAft>
              <a:buSzPts val="1200"/>
              <a:buChar char="●"/>
              <a:defRPr sz="1200"/>
            </a:lvl7pPr>
            <a:lvl8pPr marL="3657509" lvl="7" indent="-304792" algn="l">
              <a:lnSpc>
                <a:spcPct val="115000"/>
              </a:lnSpc>
              <a:spcBef>
                <a:spcPts val="1600"/>
              </a:spcBef>
              <a:spcAft>
                <a:spcPts val="0"/>
              </a:spcAft>
              <a:buSzPts val="1200"/>
              <a:buChar char="○"/>
              <a:defRPr sz="1200"/>
            </a:lvl8pPr>
            <a:lvl9pPr marL="4114697" lvl="8" indent="-304792" algn="l">
              <a:lnSpc>
                <a:spcPct val="115000"/>
              </a:lnSpc>
              <a:spcBef>
                <a:spcPts val="1600"/>
              </a:spcBef>
              <a:spcAft>
                <a:spcPts val="1600"/>
              </a:spcAft>
              <a:buSzPts val="1200"/>
              <a:buChar char="■"/>
              <a:defRPr sz="1200"/>
            </a:lvl9pPr>
          </a:lstStyle>
          <a:p>
            <a:endParaRPr/>
          </a:p>
        </p:txBody>
      </p:sp>
      <p:sp>
        <p:nvSpPr>
          <p:cNvPr id="101" name="Google Shape;101;p20"/>
          <p:cNvSpPr txBox="1">
            <a:spLocks noGrp="1"/>
          </p:cNvSpPr>
          <p:nvPr>
            <p:ph type="body" idx="2"/>
          </p:nvPr>
        </p:nvSpPr>
        <p:spPr>
          <a:xfrm>
            <a:off x="4694251" y="2558767"/>
            <a:ext cx="3999900" cy="36136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7" lvl="1" indent="-304792" algn="l">
              <a:lnSpc>
                <a:spcPct val="115000"/>
              </a:lnSpc>
              <a:spcBef>
                <a:spcPts val="1600"/>
              </a:spcBef>
              <a:spcAft>
                <a:spcPts val="0"/>
              </a:spcAft>
              <a:buSzPts val="1200"/>
              <a:buChar char="○"/>
              <a:defRPr sz="1200"/>
            </a:lvl2pPr>
            <a:lvl3pPr marL="1371566" lvl="2" indent="-304792" algn="l">
              <a:lnSpc>
                <a:spcPct val="115000"/>
              </a:lnSpc>
              <a:spcBef>
                <a:spcPts val="1600"/>
              </a:spcBef>
              <a:spcAft>
                <a:spcPts val="0"/>
              </a:spcAft>
              <a:buSzPts val="1200"/>
              <a:buChar char="■"/>
              <a:defRPr sz="1200"/>
            </a:lvl3pPr>
            <a:lvl4pPr marL="1828754" lvl="3" indent="-304792" algn="l">
              <a:lnSpc>
                <a:spcPct val="115000"/>
              </a:lnSpc>
              <a:spcBef>
                <a:spcPts val="1600"/>
              </a:spcBef>
              <a:spcAft>
                <a:spcPts val="0"/>
              </a:spcAft>
              <a:buSzPts val="1200"/>
              <a:buChar char="●"/>
              <a:defRPr sz="1200"/>
            </a:lvl4pPr>
            <a:lvl5pPr marL="2285943" lvl="4" indent="-304792" algn="l">
              <a:lnSpc>
                <a:spcPct val="115000"/>
              </a:lnSpc>
              <a:spcBef>
                <a:spcPts val="1600"/>
              </a:spcBef>
              <a:spcAft>
                <a:spcPts val="0"/>
              </a:spcAft>
              <a:buSzPts val="1200"/>
              <a:buChar char="○"/>
              <a:defRPr sz="1200"/>
            </a:lvl5pPr>
            <a:lvl6pPr marL="2743131" lvl="5" indent="-304792" algn="l">
              <a:lnSpc>
                <a:spcPct val="115000"/>
              </a:lnSpc>
              <a:spcBef>
                <a:spcPts val="1600"/>
              </a:spcBef>
              <a:spcAft>
                <a:spcPts val="0"/>
              </a:spcAft>
              <a:buSzPts val="1200"/>
              <a:buChar char="■"/>
              <a:defRPr sz="1200"/>
            </a:lvl6pPr>
            <a:lvl7pPr marL="3200320" lvl="6" indent="-304792" algn="l">
              <a:lnSpc>
                <a:spcPct val="115000"/>
              </a:lnSpc>
              <a:spcBef>
                <a:spcPts val="1600"/>
              </a:spcBef>
              <a:spcAft>
                <a:spcPts val="0"/>
              </a:spcAft>
              <a:buSzPts val="1200"/>
              <a:buChar char="●"/>
              <a:defRPr sz="1200"/>
            </a:lvl7pPr>
            <a:lvl8pPr marL="3657509" lvl="7" indent="-304792" algn="l">
              <a:lnSpc>
                <a:spcPct val="115000"/>
              </a:lnSpc>
              <a:spcBef>
                <a:spcPts val="1600"/>
              </a:spcBef>
              <a:spcAft>
                <a:spcPts val="0"/>
              </a:spcAft>
              <a:buSzPts val="1200"/>
              <a:buChar char="○"/>
              <a:defRPr sz="1200"/>
            </a:lvl8pPr>
            <a:lvl9pPr marL="4114697" lvl="8" indent="-304792" algn="l">
              <a:lnSpc>
                <a:spcPct val="115000"/>
              </a:lnSpc>
              <a:spcBef>
                <a:spcPts val="1600"/>
              </a:spcBef>
              <a:spcAft>
                <a:spcPts val="1600"/>
              </a:spcAft>
              <a:buSzPts val="1200"/>
              <a:buChar char="■"/>
              <a:defRPr sz="1200"/>
            </a:lvl9pPr>
          </a:lstStyle>
          <a:p>
            <a:endParaRPr/>
          </a:p>
        </p:txBody>
      </p:sp>
      <p:sp>
        <p:nvSpPr>
          <p:cNvPr id="102" name="Google Shape;102;p20"/>
          <p:cNvSpPr txBox="1">
            <a:spLocks noGrp="1"/>
          </p:cNvSpPr>
          <p:nvPr>
            <p:ph type="sldNum" idx="12"/>
          </p:nvPr>
        </p:nvSpPr>
        <p:spPr>
          <a:xfrm>
            <a:off x="8523543" y="6260831"/>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2965056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endParaRPr lang="en-MY"/>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3"/>
        <p:cNvGrpSpPr/>
        <p:nvPr/>
      </p:nvGrpSpPr>
      <p:grpSpPr>
        <a:xfrm>
          <a:off x="0" y="0"/>
          <a:ext cx="0" cy="0"/>
          <a:chOff x="0" y="0"/>
          <a:chExt cx="0" cy="0"/>
        </a:xfrm>
      </p:grpSpPr>
      <p:sp>
        <p:nvSpPr>
          <p:cNvPr id="104" name="Google Shape;104;p21"/>
          <p:cNvSpPr txBox="1"/>
          <p:nvPr/>
        </p:nvSpPr>
        <p:spPr>
          <a:xfrm rot="10800000" flipH="1">
            <a:off x="3276600" y="33"/>
            <a:ext cx="5867400" cy="6858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1"/>
          <p:cNvSpPr/>
          <p:nvPr/>
        </p:nvSpPr>
        <p:spPr>
          <a:xfrm rot="-5400000">
            <a:off x="-98100" y="3374700"/>
            <a:ext cx="6858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1"/>
          <p:cNvSpPr txBox="1">
            <a:spLocks noGrp="1"/>
          </p:cNvSpPr>
          <p:nvPr>
            <p:ph type="title"/>
          </p:nvPr>
        </p:nvSpPr>
        <p:spPr>
          <a:xfrm>
            <a:off x="226079" y="477067"/>
            <a:ext cx="2808000" cy="1271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7" name="Google Shape;107;p21"/>
          <p:cNvSpPr txBox="1">
            <a:spLocks noGrp="1"/>
          </p:cNvSpPr>
          <p:nvPr>
            <p:ph type="body" idx="1"/>
          </p:nvPr>
        </p:nvSpPr>
        <p:spPr>
          <a:xfrm>
            <a:off x="226075" y="1954400"/>
            <a:ext cx="2808000" cy="4218000"/>
          </a:xfrm>
          <a:prstGeom prst="rect">
            <a:avLst/>
          </a:prstGeom>
          <a:noFill/>
          <a:ln>
            <a:noFill/>
          </a:ln>
        </p:spPr>
        <p:txBody>
          <a:bodyPr spcFirstLastPara="1" wrap="square" lIns="91425" tIns="91425" rIns="91425" bIns="91425" anchor="t" anchorCtr="0">
            <a:noAutofit/>
          </a:bodyPr>
          <a:lstStyle>
            <a:lvl1pPr marL="457189" lvl="0" indent="-304792" algn="l">
              <a:lnSpc>
                <a:spcPct val="115000"/>
              </a:lnSpc>
              <a:spcBef>
                <a:spcPts val="0"/>
              </a:spcBef>
              <a:spcAft>
                <a:spcPts val="0"/>
              </a:spcAft>
              <a:buClr>
                <a:schemeClr val="lt1"/>
              </a:buClr>
              <a:buSzPts val="1200"/>
              <a:buChar char="●"/>
              <a:defRPr sz="1200">
                <a:solidFill>
                  <a:schemeClr val="lt1"/>
                </a:solidFill>
              </a:defRPr>
            </a:lvl1pPr>
            <a:lvl2pPr marL="914377" lvl="1" indent="-304792" algn="l">
              <a:lnSpc>
                <a:spcPct val="115000"/>
              </a:lnSpc>
              <a:spcBef>
                <a:spcPts val="1600"/>
              </a:spcBef>
              <a:spcAft>
                <a:spcPts val="0"/>
              </a:spcAft>
              <a:buClr>
                <a:schemeClr val="lt1"/>
              </a:buClr>
              <a:buSzPts val="1200"/>
              <a:buChar char="○"/>
              <a:defRPr sz="1200">
                <a:solidFill>
                  <a:schemeClr val="lt1"/>
                </a:solidFill>
              </a:defRPr>
            </a:lvl2pPr>
            <a:lvl3pPr marL="1371566" lvl="2" indent="-304792" algn="l">
              <a:lnSpc>
                <a:spcPct val="115000"/>
              </a:lnSpc>
              <a:spcBef>
                <a:spcPts val="1600"/>
              </a:spcBef>
              <a:spcAft>
                <a:spcPts val="0"/>
              </a:spcAft>
              <a:buClr>
                <a:schemeClr val="lt1"/>
              </a:buClr>
              <a:buSzPts val="1200"/>
              <a:buChar char="■"/>
              <a:defRPr sz="1200">
                <a:solidFill>
                  <a:schemeClr val="lt1"/>
                </a:solidFill>
              </a:defRPr>
            </a:lvl3pPr>
            <a:lvl4pPr marL="1828754" lvl="3" indent="-304792" algn="l">
              <a:lnSpc>
                <a:spcPct val="115000"/>
              </a:lnSpc>
              <a:spcBef>
                <a:spcPts val="1600"/>
              </a:spcBef>
              <a:spcAft>
                <a:spcPts val="0"/>
              </a:spcAft>
              <a:buClr>
                <a:schemeClr val="lt1"/>
              </a:buClr>
              <a:buSzPts val="1200"/>
              <a:buChar char="●"/>
              <a:defRPr sz="1200">
                <a:solidFill>
                  <a:schemeClr val="lt1"/>
                </a:solidFill>
              </a:defRPr>
            </a:lvl4pPr>
            <a:lvl5pPr marL="2285943" lvl="4" indent="-304792" algn="l">
              <a:lnSpc>
                <a:spcPct val="115000"/>
              </a:lnSpc>
              <a:spcBef>
                <a:spcPts val="1600"/>
              </a:spcBef>
              <a:spcAft>
                <a:spcPts val="0"/>
              </a:spcAft>
              <a:buClr>
                <a:schemeClr val="lt1"/>
              </a:buClr>
              <a:buSzPts val="1200"/>
              <a:buChar char="○"/>
              <a:defRPr sz="1200">
                <a:solidFill>
                  <a:schemeClr val="lt1"/>
                </a:solidFill>
              </a:defRPr>
            </a:lvl5pPr>
            <a:lvl6pPr marL="2743131" lvl="5" indent="-304792" algn="l">
              <a:lnSpc>
                <a:spcPct val="115000"/>
              </a:lnSpc>
              <a:spcBef>
                <a:spcPts val="1600"/>
              </a:spcBef>
              <a:spcAft>
                <a:spcPts val="0"/>
              </a:spcAft>
              <a:buClr>
                <a:schemeClr val="lt1"/>
              </a:buClr>
              <a:buSzPts val="1200"/>
              <a:buChar char="■"/>
              <a:defRPr sz="1200">
                <a:solidFill>
                  <a:schemeClr val="lt1"/>
                </a:solidFill>
              </a:defRPr>
            </a:lvl6pPr>
            <a:lvl7pPr marL="3200320" lvl="6" indent="-304792" algn="l">
              <a:lnSpc>
                <a:spcPct val="115000"/>
              </a:lnSpc>
              <a:spcBef>
                <a:spcPts val="1600"/>
              </a:spcBef>
              <a:spcAft>
                <a:spcPts val="0"/>
              </a:spcAft>
              <a:buClr>
                <a:schemeClr val="lt1"/>
              </a:buClr>
              <a:buSzPts val="1200"/>
              <a:buChar char="●"/>
              <a:defRPr sz="1200">
                <a:solidFill>
                  <a:schemeClr val="lt1"/>
                </a:solidFill>
              </a:defRPr>
            </a:lvl7pPr>
            <a:lvl8pPr marL="3657509" lvl="7" indent="-304792" algn="l">
              <a:lnSpc>
                <a:spcPct val="115000"/>
              </a:lnSpc>
              <a:spcBef>
                <a:spcPts val="1600"/>
              </a:spcBef>
              <a:spcAft>
                <a:spcPts val="0"/>
              </a:spcAft>
              <a:buClr>
                <a:schemeClr val="lt1"/>
              </a:buClr>
              <a:buSzPts val="1200"/>
              <a:buChar char="○"/>
              <a:defRPr sz="1200">
                <a:solidFill>
                  <a:schemeClr val="lt1"/>
                </a:solidFill>
              </a:defRPr>
            </a:lvl8pPr>
            <a:lvl9pPr marL="4114697" lvl="8" indent="-304792" algn="l">
              <a:lnSpc>
                <a:spcPct val="115000"/>
              </a:lnSpc>
              <a:spcBef>
                <a:spcPts val="1600"/>
              </a:spcBef>
              <a:spcAft>
                <a:spcPts val="1600"/>
              </a:spcAft>
              <a:buClr>
                <a:schemeClr val="lt1"/>
              </a:buClr>
              <a:buSzPts val="1200"/>
              <a:buChar char="■"/>
              <a:defRPr sz="1200">
                <a:solidFill>
                  <a:schemeClr val="lt1"/>
                </a:solidFill>
              </a:defRPr>
            </a:lvl9pPr>
          </a:lstStyle>
          <a:p>
            <a:endParaRPr/>
          </a:p>
        </p:txBody>
      </p:sp>
      <p:sp>
        <p:nvSpPr>
          <p:cNvPr id="108" name="Google Shape;108;p21"/>
          <p:cNvSpPr txBox="1">
            <a:spLocks noGrp="1"/>
          </p:cNvSpPr>
          <p:nvPr>
            <p:ph type="sldNum" idx="12"/>
          </p:nvPr>
        </p:nvSpPr>
        <p:spPr>
          <a:xfrm>
            <a:off x="8523543" y="6260831"/>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74096817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490251" y="651000"/>
            <a:ext cx="62271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111" name="Google Shape;111;p22"/>
          <p:cNvSpPr txBox="1">
            <a:spLocks noGrp="1"/>
          </p:cNvSpPr>
          <p:nvPr>
            <p:ph type="sldNum" idx="12"/>
          </p:nvPr>
        </p:nvSpPr>
        <p:spPr>
          <a:xfrm>
            <a:off x="8523543" y="6260831"/>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20908105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12"/>
        <p:cNvGrpSpPr/>
        <p:nvPr/>
      </p:nvGrpSpPr>
      <p:grpSpPr>
        <a:xfrm>
          <a:off x="0" y="0"/>
          <a:ext cx="0" cy="0"/>
          <a:chOff x="0" y="0"/>
          <a:chExt cx="0" cy="0"/>
        </a:xfrm>
      </p:grpSpPr>
      <p:sp>
        <p:nvSpPr>
          <p:cNvPr id="113" name="Google Shape;113;p23"/>
          <p:cNvSpPr txBox="1"/>
          <p:nvPr/>
        </p:nvSpPr>
        <p:spPr>
          <a:xfrm rot="10800000" flipH="1">
            <a:off x="0" y="0"/>
            <a:ext cx="9144000" cy="62612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3"/>
          <p:cNvSpPr/>
          <p:nvPr/>
        </p:nvSpPr>
        <p:spPr>
          <a:xfrm rot="10800000" flipH="1">
            <a:off x="0" y="6163633"/>
            <a:ext cx="9144000" cy="9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3"/>
          <p:cNvSpPr txBox="1">
            <a:spLocks noGrp="1"/>
          </p:cNvSpPr>
          <p:nvPr>
            <p:ph type="body" idx="1"/>
          </p:nvPr>
        </p:nvSpPr>
        <p:spPr>
          <a:xfrm>
            <a:off x="57151" y="6262433"/>
            <a:ext cx="8382000" cy="5956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116" name="Google Shape;116;p23"/>
          <p:cNvSpPr txBox="1">
            <a:spLocks noGrp="1"/>
          </p:cNvSpPr>
          <p:nvPr>
            <p:ph type="sldNum" idx="12"/>
          </p:nvPr>
        </p:nvSpPr>
        <p:spPr>
          <a:xfrm>
            <a:off x="8523543" y="6260831"/>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17104230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4"/>
        </a:solidFill>
        <a:effectLst/>
      </p:bgPr>
    </p:bg>
    <p:spTree>
      <p:nvGrpSpPr>
        <p:cNvPr id="1" name="Shape 117"/>
        <p:cNvGrpSpPr/>
        <p:nvPr/>
      </p:nvGrpSpPr>
      <p:grpSpPr>
        <a:xfrm>
          <a:off x="0" y="0"/>
          <a:ext cx="0" cy="0"/>
          <a:chOff x="0" y="0"/>
          <a:chExt cx="0" cy="0"/>
        </a:xfrm>
      </p:grpSpPr>
      <p:sp>
        <p:nvSpPr>
          <p:cNvPr id="118" name="Google Shape;118;p24"/>
          <p:cNvSpPr txBox="1">
            <a:spLocks noGrp="1"/>
          </p:cNvSpPr>
          <p:nvPr>
            <p:ph type="title" hasCustomPrompt="1"/>
          </p:nvPr>
        </p:nvSpPr>
        <p:spPr>
          <a:xfrm>
            <a:off x="475502" y="1678033"/>
            <a:ext cx="8222100" cy="2618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119" name="Google Shape;119;p24"/>
          <p:cNvSpPr txBox="1">
            <a:spLocks noGrp="1"/>
          </p:cNvSpPr>
          <p:nvPr>
            <p:ph type="body" idx="1"/>
          </p:nvPr>
        </p:nvSpPr>
        <p:spPr>
          <a:xfrm>
            <a:off x="475502" y="4406167"/>
            <a:ext cx="8222100" cy="1734400"/>
          </a:xfrm>
          <a:prstGeom prst="rect">
            <a:avLst/>
          </a:prstGeom>
          <a:noFill/>
          <a:ln>
            <a:noFill/>
          </a:ln>
        </p:spPr>
        <p:txBody>
          <a:bodyPr spcFirstLastPara="1" wrap="square" lIns="91425" tIns="91425" rIns="91425" bIns="91425" anchor="t" anchorCtr="0">
            <a:noAutofit/>
          </a:bodyPr>
          <a:lstStyle>
            <a:lvl1pPr marL="457189" lvl="0" indent="-342891" algn="ctr">
              <a:lnSpc>
                <a:spcPct val="115000"/>
              </a:lnSpc>
              <a:spcBef>
                <a:spcPts val="0"/>
              </a:spcBef>
              <a:spcAft>
                <a:spcPts val="0"/>
              </a:spcAft>
              <a:buSzPts val="1800"/>
              <a:buChar char="●"/>
              <a:defRPr/>
            </a:lvl1pPr>
            <a:lvl2pPr marL="914377" lvl="1" indent="-317492" algn="ctr">
              <a:lnSpc>
                <a:spcPct val="115000"/>
              </a:lnSpc>
              <a:spcBef>
                <a:spcPts val="1600"/>
              </a:spcBef>
              <a:spcAft>
                <a:spcPts val="0"/>
              </a:spcAft>
              <a:buSzPts val="1400"/>
              <a:buChar char="○"/>
              <a:defRPr/>
            </a:lvl2pPr>
            <a:lvl3pPr marL="1371566" lvl="2" indent="-317492" algn="ctr">
              <a:lnSpc>
                <a:spcPct val="115000"/>
              </a:lnSpc>
              <a:spcBef>
                <a:spcPts val="1600"/>
              </a:spcBef>
              <a:spcAft>
                <a:spcPts val="0"/>
              </a:spcAft>
              <a:buSzPts val="1400"/>
              <a:buChar char="■"/>
              <a:defRPr/>
            </a:lvl3pPr>
            <a:lvl4pPr marL="1828754" lvl="3" indent="-317492" algn="ctr">
              <a:lnSpc>
                <a:spcPct val="115000"/>
              </a:lnSpc>
              <a:spcBef>
                <a:spcPts val="1600"/>
              </a:spcBef>
              <a:spcAft>
                <a:spcPts val="0"/>
              </a:spcAft>
              <a:buSzPts val="1400"/>
              <a:buChar char="●"/>
              <a:defRPr/>
            </a:lvl4pPr>
            <a:lvl5pPr marL="2285943" lvl="4" indent="-317492" algn="ctr">
              <a:lnSpc>
                <a:spcPct val="115000"/>
              </a:lnSpc>
              <a:spcBef>
                <a:spcPts val="1600"/>
              </a:spcBef>
              <a:spcAft>
                <a:spcPts val="0"/>
              </a:spcAft>
              <a:buSzPts val="1400"/>
              <a:buChar char="○"/>
              <a:defRPr/>
            </a:lvl5pPr>
            <a:lvl6pPr marL="2743131" lvl="5" indent="-317492" algn="ctr">
              <a:lnSpc>
                <a:spcPct val="115000"/>
              </a:lnSpc>
              <a:spcBef>
                <a:spcPts val="1600"/>
              </a:spcBef>
              <a:spcAft>
                <a:spcPts val="0"/>
              </a:spcAft>
              <a:buSzPts val="1400"/>
              <a:buChar char="■"/>
              <a:defRPr/>
            </a:lvl6pPr>
            <a:lvl7pPr marL="3200320" lvl="6" indent="-317492" algn="ctr">
              <a:lnSpc>
                <a:spcPct val="115000"/>
              </a:lnSpc>
              <a:spcBef>
                <a:spcPts val="1600"/>
              </a:spcBef>
              <a:spcAft>
                <a:spcPts val="0"/>
              </a:spcAft>
              <a:buSzPts val="1400"/>
              <a:buChar char="●"/>
              <a:defRPr/>
            </a:lvl7pPr>
            <a:lvl8pPr marL="3657509" lvl="7" indent="-317492" algn="ctr">
              <a:lnSpc>
                <a:spcPct val="115000"/>
              </a:lnSpc>
              <a:spcBef>
                <a:spcPts val="1600"/>
              </a:spcBef>
              <a:spcAft>
                <a:spcPts val="0"/>
              </a:spcAft>
              <a:buSzPts val="1400"/>
              <a:buChar char="○"/>
              <a:defRPr/>
            </a:lvl8pPr>
            <a:lvl9pPr marL="4114697" lvl="8" indent="-317492" algn="ctr">
              <a:lnSpc>
                <a:spcPct val="115000"/>
              </a:lnSpc>
              <a:spcBef>
                <a:spcPts val="1600"/>
              </a:spcBef>
              <a:spcAft>
                <a:spcPts val="1600"/>
              </a:spcAft>
              <a:buSzPts val="1400"/>
              <a:buChar char="■"/>
              <a:defRPr/>
            </a:lvl9pPr>
          </a:lstStyle>
          <a:p>
            <a:endParaRPr/>
          </a:p>
        </p:txBody>
      </p:sp>
      <p:sp>
        <p:nvSpPr>
          <p:cNvPr id="120" name="Google Shape;120;p24"/>
          <p:cNvSpPr txBox="1">
            <a:spLocks noGrp="1"/>
          </p:cNvSpPr>
          <p:nvPr>
            <p:ph type="sldNum" idx="12"/>
          </p:nvPr>
        </p:nvSpPr>
        <p:spPr>
          <a:xfrm>
            <a:off x="8523543" y="6260831"/>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186429681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523543" y="6260831"/>
            <a:ext cx="5487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28178359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90251" y="651000"/>
            <a:ext cx="6227100" cy="54544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13" name="Google Shape;13;p3"/>
          <p:cNvSpPr txBox="1">
            <a:spLocks noGrp="1"/>
          </p:cNvSpPr>
          <p:nvPr>
            <p:ph type="sldNum" idx="12"/>
          </p:nvPr>
        </p:nvSpPr>
        <p:spPr>
          <a:xfrm>
            <a:off x="8523543" y="6260831"/>
            <a:ext cx="5487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53358888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4"/>
        <p:cNvGrpSpPr/>
        <p:nvPr/>
      </p:nvGrpSpPr>
      <p:grpSpPr>
        <a:xfrm>
          <a:off x="0" y="0"/>
          <a:ext cx="0" cy="0"/>
          <a:chOff x="0" y="0"/>
          <a:chExt cx="0" cy="0"/>
        </a:xfrm>
      </p:grpSpPr>
      <p:sp>
        <p:nvSpPr>
          <p:cNvPr id="15" name="Google Shape;15;p4"/>
          <p:cNvSpPr/>
          <p:nvPr/>
        </p:nvSpPr>
        <p:spPr>
          <a:xfrm flipH="1">
            <a:off x="0" y="0"/>
            <a:ext cx="4572000" cy="6858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4"/>
          <p:cNvSpPr/>
          <p:nvPr/>
        </p:nvSpPr>
        <p:spPr>
          <a:xfrm rot="5400000">
            <a:off x="1089275" y="3375100"/>
            <a:ext cx="68572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4"/>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8" name="Google Shape;18;p4"/>
          <p:cNvSpPr txBox="1">
            <a:spLocks noGrp="1"/>
          </p:cNvSpPr>
          <p:nvPr>
            <p:ph type="subTitle" idx="1"/>
          </p:nvPr>
        </p:nvSpPr>
        <p:spPr>
          <a:xfrm>
            <a:off x="265500" y="3705956"/>
            <a:ext cx="4045200" cy="16468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9" name="Google Shape;19;p4"/>
          <p:cNvSpPr txBox="1">
            <a:spLocks noGrp="1"/>
          </p:cNvSpPr>
          <p:nvPr>
            <p:ph type="body" idx="2"/>
          </p:nvPr>
        </p:nvSpPr>
        <p:spPr>
          <a:xfrm>
            <a:off x="4939500" y="965600"/>
            <a:ext cx="3837000" cy="4926800"/>
          </a:xfrm>
          <a:prstGeom prst="rect">
            <a:avLst/>
          </a:prstGeom>
          <a:noFill/>
          <a:ln>
            <a:noFill/>
          </a:ln>
        </p:spPr>
        <p:txBody>
          <a:bodyPr spcFirstLastPara="1" wrap="square" lIns="91425" tIns="91425" rIns="91425" bIns="91425" anchor="ctr" anchorCtr="0">
            <a:normAutofit/>
          </a:bodyPr>
          <a:lstStyle>
            <a:lvl1pPr marL="457189" lvl="0" indent="-342891" algn="l">
              <a:lnSpc>
                <a:spcPct val="115000"/>
              </a:lnSpc>
              <a:spcBef>
                <a:spcPts val="0"/>
              </a:spcBef>
              <a:spcAft>
                <a:spcPts val="0"/>
              </a:spcAft>
              <a:buClr>
                <a:schemeClr val="lt1"/>
              </a:buClr>
              <a:buSzPts val="1800"/>
              <a:buChar char="●"/>
              <a:defRPr>
                <a:solidFill>
                  <a:schemeClr val="lt1"/>
                </a:solidFill>
              </a:defRPr>
            </a:lvl1pPr>
            <a:lvl2pPr marL="914377" lvl="1" indent="-317492" algn="l">
              <a:lnSpc>
                <a:spcPct val="115000"/>
              </a:lnSpc>
              <a:spcBef>
                <a:spcPts val="0"/>
              </a:spcBef>
              <a:spcAft>
                <a:spcPts val="0"/>
              </a:spcAft>
              <a:buClr>
                <a:schemeClr val="lt1"/>
              </a:buClr>
              <a:buSzPts val="1400"/>
              <a:buChar char="○"/>
              <a:defRPr>
                <a:solidFill>
                  <a:schemeClr val="lt1"/>
                </a:solidFill>
              </a:defRPr>
            </a:lvl2pPr>
            <a:lvl3pPr marL="1371566" lvl="2" indent="-317492" algn="l">
              <a:lnSpc>
                <a:spcPct val="115000"/>
              </a:lnSpc>
              <a:spcBef>
                <a:spcPts val="0"/>
              </a:spcBef>
              <a:spcAft>
                <a:spcPts val="0"/>
              </a:spcAft>
              <a:buClr>
                <a:schemeClr val="lt1"/>
              </a:buClr>
              <a:buSzPts val="1400"/>
              <a:buChar char="■"/>
              <a:defRPr>
                <a:solidFill>
                  <a:schemeClr val="lt1"/>
                </a:solidFill>
              </a:defRPr>
            </a:lvl3pPr>
            <a:lvl4pPr marL="1828754" lvl="3" indent="-317492" algn="l">
              <a:lnSpc>
                <a:spcPct val="115000"/>
              </a:lnSpc>
              <a:spcBef>
                <a:spcPts val="0"/>
              </a:spcBef>
              <a:spcAft>
                <a:spcPts val="0"/>
              </a:spcAft>
              <a:buClr>
                <a:schemeClr val="lt1"/>
              </a:buClr>
              <a:buSzPts val="1400"/>
              <a:buChar char="●"/>
              <a:defRPr>
                <a:solidFill>
                  <a:schemeClr val="lt1"/>
                </a:solidFill>
              </a:defRPr>
            </a:lvl4pPr>
            <a:lvl5pPr marL="2285943" lvl="4" indent="-317492" algn="l">
              <a:lnSpc>
                <a:spcPct val="115000"/>
              </a:lnSpc>
              <a:spcBef>
                <a:spcPts val="0"/>
              </a:spcBef>
              <a:spcAft>
                <a:spcPts val="0"/>
              </a:spcAft>
              <a:buClr>
                <a:schemeClr val="lt1"/>
              </a:buClr>
              <a:buSzPts val="1400"/>
              <a:buChar char="○"/>
              <a:defRPr>
                <a:solidFill>
                  <a:schemeClr val="lt1"/>
                </a:solidFill>
              </a:defRPr>
            </a:lvl5pPr>
            <a:lvl6pPr marL="2743131" lvl="5" indent="-317492" algn="l">
              <a:lnSpc>
                <a:spcPct val="115000"/>
              </a:lnSpc>
              <a:spcBef>
                <a:spcPts val="0"/>
              </a:spcBef>
              <a:spcAft>
                <a:spcPts val="0"/>
              </a:spcAft>
              <a:buClr>
                <a:schemeClr val="lt1"/>
              </a:buClr>
              <a:buSzPts val="1400"/>
              <a:buChar char="■"/>
              <a:defRPr>
                <a:solidFill>
                  <a:schemeClr val="lt1"/>
                </a:solidFill>
              </a:defRPr>
            </a:lvl6pPr>
            <a:lvl7pPr marL="3200320" lvl="6" indent="-317492" algn="l">
              <a:lnSpc>
                <a:spcPct val="115000"/>
              </a:lnSpc>
              <a:spcBef>
                <a:spcPts val="0"/>
              </a:spcBef>
              <a:spcAft>
                <a:spcPts val="0"/>
              </a:spcAft>
              <a:buClr>
                <a:schemeClr val="lt1"/>
              </a:buClr>
              <a:buSzPts val="1400"/>
              <a:buChar char="●"/>
              <a:defRPr>
                <a:solidFill>
                  <a:schemeClr val="lt1"/>
                </a:solidFill>
              </a:defRPr>
            </a:lvl7pPr>
            <a:lvl8pPr marL="3657509" lvl="7" indent="-317492" algn="l">
              <a:lnSpc>
                <a:spcPct val="115000"/>
              </a:lnSpc>
              <a:spcBef>
                <a:spcPts val="0"/>
              </a:spcBef>
              <a:spcAft>
                <a:spcPts val="0"/>
              </a:spcAft>
              <a:buClr>
                <a:schemeClr val="lt1"/>
              </a:buClr>
              <a:buSzPts val="1400"/>
              <a:buChar char="○"/>
              <a:defRPr>
                <a:solidFill>
                  <a:schemeClr val="lt1"/>
                </a:solidFill>
              </a:defRPr>
            </a:lvl8pPr>
            <a:lvl9pPr marL="4114697" lvl="8" indent="-317492"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20" name="Google Shape;20;p4"/>
          <p:cNvSpPr txBox="1">
            <a:spLocks noGrp="1"/>
          </p:cNvSpPr>
          <p:nvPr>
            <p:ph type="sldNum" idx="12"/>
          </p:nvPr>
        </p:nvSpPr>
        <p:spPr>
          <a:xfrm>
            <a:off x="8523543" y="6260831"/>
            <a:ext cx="5487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27859430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1"/>
        <p:cNvGrpSpPr/>
        <p:nvPr/>
      </p:nvGrpSpPr>
      <p:grpSpPr>
        <a:xfrm>
          <a:off x="0" y="0"/>
          <a:ext cx="0" cy="0"/>
          <a:chOff x="0" y="0"/>
          <a:chExt cx="0" cy="0"/>
        </a:xfrm>
      </p:grpSpPr>
      <p:sp>
        <p:nvSpPr>
          <p:cNvPr id="22" name="Google Shape;22;p5"/>
          <p:cNvSpPr/>
          <p:nvPr/>
        </p:nvSpPr>
        <p:spPr>
          <a:xfrm flipH="1">
            <a:off x="8246400" y="5661233"/>
            <a:ext cx="897600" cy="11968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5"/>
          <p:cNvSpPr/>
          <p:nvPr/>
        </p:nvSpPr>
        <p:spPr>
          <a:xfrm flipH="1">
            <a:off x="8246400" y="5661167"/>
            <a:ext cx="897600" cy="1196800"/>
          </a:xfrm>
          <a:prstGeom prst="round1Rect">
            <a:avLst>
              <a:gd name="adj" fmla="val 16667"/>
            </a:avLst>
          </a:prstGeom>
          <a:solidFill>
            <a:schemeClr val="lt1">
              <a:alpha val="6745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5"/>
          <p:cNvSpPr txBox="1">
            <a:spLocks noGrp="1"/>
          </p:cNvSpPr>
          <p:nvPr>
            <p:ph type="ctrTitle"/>
          </p:nvPr>
        </p:nvSpPr>
        <p:spPr>
          <a:xfrm>
            <a:off x="390527" y="2425700"/>
            <a:ext cx="8222100" cy="12448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5" name="Google Shape;25;p5"/>
          <p:cNvSpPr txBox="1">
            <a:spLocks noGrp="1"/>
          </p:cNvSpPr>
          <p:nvPr>
            <p:ph type="subTitle" idx="1"/>
          </p:nvPr>
        </p:nvSpPr>
        <p:spPr>
          <a:xfrm>
            <a:off x="390527" y="3718840"/>
            <a:ext cx="8222100" cy="57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6" name="Google Shape;26;p5"/>
          <p:cNvSpPr txBox="1">
            <a:spLocks noGrp="1"/>
          </p:cNvSpPr>
          <p:nvPr>
            <p:ph type="sldNum" idx="12"/>
          </p:nvPr>
        </p:nvSpPr>
        <p:spPr>
          <a:xfrm>
            <a:off x="8523543" y="6260831"/>
            <a:ext cx="5487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25393373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460951" y="2753800"/>
            <a:ext cx="8222100" cy="13504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29" name="Google Shape;29;p6"/>
          <p:cNvSpPr txBox="1">
            <a:spLocks noGrp="1"/>
          </p:cNvSpPr>
          <p:nvPr>
            <p:ph type="sldNum" idx="12"/>
          </p:nvPr>
        </p:nvSpPr>
        <p:spPr>
          <a:xfrm>
            <a:off x="8523543" y="6260831"/>
            <a:ext cx="5487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332854180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0"/>
        <p:cNvGrpSpPr/>
        <p:nvPr/>
      </p:nvGrpSpPr>
      <p:grpSpPr>
        <a:xfrm>
          <a:off x="0" y="0"/>
          <a:ext cx="0" cy="0"/>
          <a:chOff x="0" y="0"/>
          <a:chExt cx="0" cy="0"/>
        </a:xfrm>
      </p:grpSpPr>
      <p:sp>
        <p:nvSpPr>
          <p:cNvPr id="31" name="Google Shape;31;p7"/>
          <p:cNvSpPr/>
          <p:nvPr/>
        </p:nvSpPr>
        <p:spPr>
          <a:xfrm rot="10800000" flipH="1">
            <a:off x="0" y="2248000"/>
            <a:ext cx="9144000" cy="4610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7"/>
          <p:cNvSpPr/>
          <p:nvPr/>
        </p:nvSpPr>
        <p:spPr>
          <a:xfrm>
            <a:off x="0" y="2248000"/>
            <a:ext cx="9144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7"/>
          <p:cNvSpPr txBox="1">
            <a:spLocks noGrp="1"/>
          </p:cNvSpPr>
          <p:nvPr>
            <p:ph type="title"/>
          </p:nvPr>
        </p:nvSpPr>
        <p:spPr>
          <a:xfrm>
            <a:off x="471902" y="984967"/>
            <a:ext cx="8222100" cy="10236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34" name="Google Shape;34;p7"/>
          <p:cNvSpPr txBox="1">
            <a:spLocks noGrp="1"/>
          </p:cNvSpPr>
          <p:nvPr>
            <p:ph type="body" idx="1"/>
          </p:nvPr>
        </p:nvSpPr>
        <p:spPr>
          <a:xfrm>
            <a:off x="471902" y="2558767"/>
            <a:ext cx="8222100" cy="3613600"/>
          </a:xfrm>
          <a:prstGeom prst="rect">
            <a:avLst/>
          </a:prstGeom>
          <a:noFill/>
          <a:ln>
            <a:noFill/>
          </a:ln>
        </p:spPr>
        <p:txBody>
          <a:bodyPr spcFirstLastPara="1" wrap="square" lIns="91425" tIns="91425" rIns="91425" bIns="91425" anchor="t" anchorCtr="0">
            <a:normAutofit/>
          </a:bodyPr>
          <a:lstStyle>
            <a:lvl1pPr marL="457189" lvl="0" indent="-342891" algn="l">
              <a:lnSpc>
                <a:spcPct val="115000"/>
              </a:lnSpc>
              <a:spcBef>
                <a:spcPts val="0"/>
              </a:spcBef>
              <a:spcAft>
                <a:spcPts val="0"/>
              </a:spcAft>
              <a:buSzPts val="1800"/>
              <a:buChar char="●"/>
              <a:defRPr/>
            </a:lvl1pPr>
            <a:lvl2pPr marL="914377" lvl="1" indent="-317492" algn="l">
              <a:lnSpc>
                <a:spcPct val="115000"/>
              </a:lnSpc>
              <a:spcBef>
                <a:spcPts val="0"/>
              </a:spcBef>
              <a:spcAft>
                <a:spcPts val="0"/>
              </a:spcAft>
              <a:buSzPts val="1400"/>
              <a:buChar char="○"/>
              <a:defRPr/>
            </a:lvl2pPr>
            <a:lvl3pPr marL="1371566" lvl="2" indent="-317492" algn="l">
              <a:lnSpc>
                <a:spcPct val="115000"/>
              </a:lnSpc>
              <a:spcBef>
                <a:spcPts val="0"/>
              </a:spcBef>
              <a:spcAft>
                <a:spcPts val="0"/>
              </a:spcAft>
              <a:buSzPts val="1400"/>
              <a:buChar char="■"/>
              <a:defRPr/>
            </a:lvl3pPr>
            <a:lvl4pPr marL="1828754" lvl="3" indent="-317492" algn="l">
              <a:lnSpc>
                <a:spcPct val="115000"/>
              </a:lnSpc>
              <a:spcBef>
                <a:spcPts val="0"/>
              </a:spcBef>
              <a:spcAft>
                <a:spcPts val="0"/>
              </a:spcAft>
              <a:buSzPts val="1400"/>
              <a:buChar char="●"/>
              <a:defRPr/>
            </a:lvl4pPr>
            <a:lvl5pPr marL="2285943" lvl="4" indent="-317492" algn="l">
              <a:lnSpc>
                <a:spcPct val="115000"/>
              </a:lnSpc>
              <a:spcBef>
                <a:spcPts val="0"/>
              </a:spcBef>
              <a:spcAft>
                <a:spcPts val="0"/>
              </a:spcAft>
              <a:buSzPts val="1400"/>
              <a:buChar char="○"/>
              <a:defRPr/>
            </a:lvl5pPr>
            <a:lvl6pPr marL="2743131" lvl="5" indent="-317492" algn="l">
              <a:lnSpc>
                <a:spcPct val="115000"/>
              </a:lnSpc>
              <a:spcBef>
                <a:spcPts val="0"/>
              </a:spcBef>
              <a:spcAft>
                <a:spcPts val="0"/>
              </a:spcAft>
              <a:buSzPts val="1400"/>
              <a:buChar char="■"/>
              <a:defRPr/>
            </a:lvl6pPr>
            <a:lvl7pPr marL="3200320" lvl="6" indent="-317492" algn="l">
              <a:lnSpc>
                <a:spcPct val="115000"/>
              </a:lnSpc>
              <a:spcBef>
                <a:spcPts val="0"/>
              </a:spcBef>
              <a:spcAft>
                <a:spcPts val="0"/>
              </a:spcAft>
              <a:buSzPts val="1400"/>
              <a:buChar char="●"/>
              <a:defRPr/>
            </a:lvl7pPr>
            <a:lvl8pPr marL="3657509" lvl="7" indent="-317492" algn="l">
              <a:lnSpc>
                <a:spcPct val="115000"/>
              </a:lnSpc>
              <a:spcBef>
                <a:spcPts val="0"/>
              </a:spcBef>
              <a:spcAft>
                <a:spcPts val="0"/>
              </a:spcAft>
              <a:buSzPts val="1400"/>
              <a:buChar char="○"/>
              <a:defRPr/>
            </a:lvl8pPr>
            <a:lvl9pPr marL="4114697" lvl="8" indent="-317492" algn="l">
              <a:lnSpc>
                <a:spcPct val="115000"/>
              </a:lnSpc>
              <a:spcBef>
                <a:spcPts val="0"/>
              </a:spcBef>
              <a:spcAft>
                <a:spcPts val="0"/>
              </a:spcAft>
              <a:buSzPts val="1400"/>
              <a:buChar char="■"/>
              <a:defRPr/>
            </a:lvl9pPr>
          </a:lstStyle>
          <a:p>
            <a:endParaRPr/>
          </a:p>
        </p:txBody>
      </p:sp>
      <p:sp>
        <p:nvSpPr>
          <p:cNvPr id="35" name="Google Shape;35;p7"/>
          <p:cNvSpPr txBox="1">
            <a:spLocks noGrp="1"/>
          </p:cNvSpPr>
          <p:nvPr>
            <p:ph type="sldNum" idx="12"/>
          </p:nvPr>
        </p:nvSpPr>
        <p:spPr>
          <a:xfrm>
            <a:off x="8523543" y="6260831"/>
            <a:ext cx="5487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2951469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pic>
        <p:nvPicPr>
          <p:cNvPr id="4" name="Picture 2">
            <a:extLst>
              <a:ext uri="{FF2B5EF4-FFF2-40B4-BE49-F238E27FC236}">
                <a16:creationId xmlns:a16="http://schemas.microsoft.com/office/drawing/2014/main" xmlns="" id="{EB02E635-E508-44BF-847C-C43698C5204B}"/>
              </a:ext>
            </a:extLst>
          </p:cNvPr>
          <p:cNvPicPr>
            <a:picLocks noChangeAspect="1" noChangeArrowheads="1"/>
          </p:cNvPicPr>
          <p:nvPr userDrawn="1"/>
        </p:nvPicPr>
        <p:blipFill rotWithShape="1">
          <a:blip r:embed="rId2">
            <a:extLst>
              <a:ext uri="{28A0092B-C50C-407E-A947-70E740481C1C}">
                <a14:useLocalDpi xmlns:a14="http://schemas.microsoft.com/office/drawing/2010/main" xmlns="" val="0"/>
              </a:ext>
            </a:extLst>
          </a:blip>
          <a:srcRect t="25007" b="24382"/>
          <a:stretch/>
        </p:blipFill>
        <p:spPr bwMode="auto">
          <a:xfrm>
            <a:off x="13" y="6394037"/>
            <a:ext cx="1652273" cy="46396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6"/>
        <p:cNvGrpSpPr/>
        <p:nvPr/>
      </p:nvGrpSpPr>
      <p:grpSpPr>
        <a:xfrm>
          <a:off x="0" y="0"/>
          <a:ext cx="0" cy="0"/>
          <a:chOff x="0" y="0"/>
          <a:chExt cx="0" cy="0"/>
        </a:xfrm>
      </p:grpSpPr>
      <p:sp>
        <p:nvSpPr>
          <p:cNvPr id="37" name="Google Shape;37;p8"/>
          <p:cNvSpPr/>
          <p:nvPr/>
        </p:nvSpPr>
        <p:spPr>
          <a:xfrm rot="10800000" flipH="1">
            <a:off x="0" y="2248000"/>
            <a:ext cx="9144000" cy="4610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8"/>
          <p:cNvSpPr/>
          <p:nvPr/>
        </p:nvSpPr>
        <p:spPr>
          <a:xfrm>
            <a:off x="0" y="2248000"/>
            <a:ext cx="9144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8"/>
          <p:cNvSpPr txBox="1">
            <a:spLocks noGrp="1"/>
          </p:cNvSpPr>
          <p:nvPr>
            <p:ph type="title"/>
          </p:nvPr>
        </p:nvSpPr>
        <p:spPr>
          <a:xfrm>
            <a:off x="471902" y="984967"/>
            <a:ext cx="8222100" cy="10236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40" name="Google Shape;40;p8"/>
          <p:cNvSpPr txBox="1">
            <a:spLocks noGrp="1"/>
          </p:cNvSpPr>
          <p:nvPr>
            <p:ph type="body" idx="1"/>
          </p:nvPr>
        </p:nvSpPr>
        <p:spPr>
          <a:xfrm>
            <a:off x="471902" y="2558767"/>
            <a:ext cx="3999900" cy="3613600"/>
          </a:xfrm>
          <a:prstGeom prst="rect">
            <a:avLst/>
          </a:prstGeom>
          <a:noFill/>
          <a:ln>
            <a:noFill/>
          </a:ln>
        </p:spPr>
        <p:txBody>
          <a:bodyPr spcFirstLastPara="1" wrap="square" lIns="91425" tIns="91425" rIns="91425" bIns="91425" anchor="t" anchorCtr="0">
            <a:normAutofit/>
          </a:bodyPr>
          <a:lstStyle>
            <a:lvl1pPr marL="457189" lvl="0" indent="-317492" algn="l">
              <a:lnSpc>
                <a:spcPct val="115000"/>
              </a:lnSpc>
              <a:spcBef>
                <a:spcPts val="0"/>
              </a:spcBef>
              <a:spcAft>
                <a:spcPts val="0"/>
              </a:spcAft>
              <a:buSzPts val="1400"/>
              <a:buChar char="●"/>
              <a:defRPr sz="1400"/>
            </a:lvl1pPr>
            <a:lvl2pPr marL="914377" lvl="1" indent="-304792" algn="l">
              <a:lnSpc>
                <a:spcPct val="115000"/>
              </a:lnSpc>
              <a:spcBef>
                <a:spcPts val="0"/>
              </a:spcBef>
              <a:spcAft>
                <a:spcPts val="0"/>
              </a:spcAft>
              <a:buSzPts val="1200"/>
              <a:buChar char="○"/>
              <a:defRPr sz="1200"/>
            </a:lvl2pPr>
            <a:lvl3pPr marL="1371566" lvl="2" indent="-304792" algn="l">
              <a:lnSpc>
                <a:spcPct val="115000"/>
              </a:lnSpc>
              <a:spcBef>
                <a:spcPts val="0"/>
              </a:spcBef>
              <a:spcAft>
                <a:spcPts val="0"/>
              </a:spcAft>
              <a:buSzPts val="1200"/>
              <a:buChar char="■"/>
              <a:defRPr sz="1200"/>
            </a:lvl3pPr>
            <a:lvl4pPr marL="1828754" lvl="3" indent="-304792" algn="l">
              <a:lnSpc>
                <a:spcPct val="115000"/>
              </a:lnSpc>
              <a:spcBef>
                <a:spcPts val="0"/>
              </a:spcBef>
              <a:spcAft>
                <a:spcPts val="0"/>
              </a:spcAft>
              <a:buSzPts val="1200"/>
              <a:buChar char="●"/>
              <a:defRPr sz="1200"/>
            </a:lvl4pPr>
            <a:lvl5pPr marL="2285943" lvl="4" indent="-304792" algn="l">
              <a:lnSpc>
                <a:spcPct val="115000"/>
              </a:lnSpc>
              <a:spcBef>
                <a:spcPts val="0"/>
              </a:spcBef>
              <a:spcAft>
                <a:spcPts val="0"/>
              </a:spcAft>
              <a:buSzPts val="1200"/>
              <a:buChar char="○"/>
              <a:defRPr sz="1200"/>
            </a:lvl5pPr>
            <a:lvl6pPr marL="2743131" lvl="5" indent="-304792" algn="l">
              <a:lnSpc>
                <a:spcPct val="115000"/>
              </a:lnSpc>
              <a:spcBef>
                <a:spcPts val="0"/>
              </a:spcBef>
              <a:spcAft>
                <a:spcPts val="0"/>
              </a:spcAft>
              <a:buSzPts val="1200"/>
              <a:buChar char="■"/>
              <a:defRPr sz="1200"/>
            </a:lvl6pPr>
            <a:lvl7pPr marL="3200320" lvl="6" indent="-304792" algn="l">
              <a:lnSpc>
                <a:spcPct val="115000"/>
              </a:lnSpc>
              <a:spcBef>
                <a:spcPts val="0"/>
              </a:spcBef>
              <a:spcAft>
                <a:spcPts val="0"/>
              </a:spcAft>
              <a:buSzPts val="1200"/>
              <a:buChar char="●"/>
              <a:defRPr sz="1200"/>
            </a:lvl7pPr>
            <a:lvl8pPr marL="3657509" lvl="7" indent="-304792" algn="l">
              <a:lnSpc>
                <a:spcPct val="115000"/>
              </a:lnSpc>
              <a:spcBef>
                <a:spcPts val="0"/>
              </a:spcBef>
              <a:spcAft>
                <a:spcPts val="0"/>
              </a:spcAft>
              <a:buSzPts val="1200"/>
              <a:buChar char="○"/>
              <a:defRPr sz="1200"/>
            </a:lvl8pPr>
            <a:lvl9pPr marL="4114697" lvl="8" indent="-304792" algn="l">
              <a:lnSpc>
                <a:spcPct val="115000"/>
              </a:lnSpc>
              <a:spcBef>
                <a:spcPts val="0"/>
              </a:spcBef>
              <a:spcAft>
                <a:spcPts val="0"/>
              </a:spcAft>
              <a:buSzPts val="1200"/>
              <a:buChar char="■"/>
              <a:defRPr sz="1200"/>
            </a:lvl9pPr>
          </a:lstStyle>
          <a:p>
            <a:endParaRPr/>
          </a:p>
        </p:txBody>
      </p:sp>
      <p:sp>
        <p:nvSpPr>
          <p:cNvPr id="41" name="Google Shape;41;p8"/>
          <p:cNvSpPr txBox="1">
            <a:spLocks noGrp="1"/>
          </p:cNvSpPr>
          <p:nvPr>
            <p:ph type="body" idx="2"/>
          </p:nvPr>
        </p:nvSpPr>
        <p:spPr>
          <a:xfrm>
            <a:off x="4694251" y="2558767"/>
            <a:ext cx="3999900" cy="3613600"/>
          </a:xfrm>
          <a:prstGeom prst="rect">
            <a:avLst/>
          </a:prstGeom>
          <a:noFill/>
          <a:ln>
            <a:noFill/>
          </a:ln>
        </p:spPr>
        <p:txBody>
          <a:bodyPr spcFirstLastPara="1" wrap="square" lIns="91425" tIns="91425" rIns="91425" bIns="91425" anchor="t" anchorCtr="0">
            <a:normAutofit/>
          </a:bodyPr>
          <a:lstStyle>
            <a:lvl1pPr marL="457189" lvl="0" indent="-317492" algn="l">
              <a:lnSpc>
                <a:spcPct val="115000"/>
              </a:lnSpc>
              <a:spcBef>
                <a:spcPts val="0"/>
              </a:spcBef>
              <a:spcAft>
                <a:spcPts val="0"/>
              </a:spcAft>
              <a:buSzPts val="1400"/>
              <a:buChar char="●"/>
              <a:defRPr sz="1400"/>
            </a:lvl1pPr>
            <a:lvl2pPr marL="914377" lvl="1" indent="-304792" algn="l">
              <a:lnSpc>
                <a:spcPct val="115000"/>
              </a:lnSpc>
              <a:spcBef>
                <a:spcPts val="0"/>
              </a:spcBef>
              <a:spcAft>
                <a:spcPts val="0"/>
              </a:spcAft>
              <a:buSzPts val="1200"/>
              <a:buChar char="○"/>
              <a:defRPr sz="1200"/>
            </a:lvl2pPr>
            <a:lvl3pPr marL="1371566" lvl="2" indent="-304792" algn="l">
              <a:lnSpc>
                <a:spcPct val="115000"/>
              </a:lnSpc>
              <a:spcBef>
                <a:spcPts val="0"/>
              </a:spcBef>
              <a:spcAft>
                <a:spcPts val="0"/>
              </a:spcAft>
              <a:buSzPts val="1200"/>
              <a:buChar char="■"/>
              <a:defRPr sz="1200"/>
            </a:lvl3pPr>
            <a:lvl4pPr marL="1828754" lvl="3" indent="-304792" algn="l">
              <a:lnSpc>
                <a:spcPct val="115000"/>
              </a:lnSpc>
              <a:spcBef>
                <a:spcPts val="0"/>
              </a:spcBef>
              <a:spcAft>
                <a:spcPts val="0"/>
              </a:spcAft>
              <a:buSzPts val="1200"/>
              <a:buChar char="●"/>
              <a:defRPr sz="1200"/>
            </a:lvl4pPr>
            <a:lvl5pPr marL="2285943" lvl="4" indent="-304792" algn="l">
              <a:lnSpc>
                <a:spcPct val="115000"/>
              </a:lnSpc>
              <a:spcBef>
                <a:spcPts val="0"/>
              </a:spcBef>
              <a:spcAft>
                <a:spcPts val="0"/>
              </a:spcAft>
              <a:buSzPts val="1200"/>
              <a:buChar char="○"/>
              <a:defRPr sz="1200"/>
            </a:lvl5pPr>
            <a:lvl6pPr marL="2743131" lvl="5" indent="-304792" algn="l">
              <a:lnSpc>
                <a:spcPct val="115000"/>
              </a:lnSpc>
              <a:spcBef>
                <a:spcPts val="0"/>
              </a:spcBef>
              <a:spcAft>
                <a:spcPts val="0"/>
              </a:spcAft>
              <a:buSzPts val="1200"/>
              <a:buChar char="■"/>
              <a:defRPr sz="1200"/>
            </a:lvl6pPr>
            <a:lvl7pPr marL="3200320" lvl="6" indent="-304792" algn="l">
              <a:lnSpc>
                <a:spcPct val="115000"/>
              </a:lnSpc>
              <a:spcBef>
                <a:spcPts val="0"/>
              </a:spcBef>
              <a:spcAft>
                <a:spcPts val="0"/>
              </a:spcAft>
              <a:buSzPts val="1200"/>
              <a:buChar char="●"/>
              <a:defRPr sz="1200"/>
            </a:lvl7pPr>
            <a:lvl8pPr marL="3657509" lvl="7" indent="-304792" algn="l">
              <a:lnSpc>
                <a:spcPct val="115000"/>
              </a:lnSpc>
              <a:spcBef>
                <a:spcPts val="0"/>
              </a:spcBef>
              <a:spcAft>
                <a:spcPts val="0"/>
              </a:spcAft>
              <a:buSzPts val="1200"/>
              <a:buChar char="○"/>
              <a:defRPr sz="1200"/>
            </a:lvl8pPr>
            <a:lvl9pPr marL="4114697" lvl="8" indent="-304792" algn="l">
              <a:lnSpc>
                <a:spcPct val="115000"/>
              </a:lnSpc>
              <a:spcBef>
                <a:spcPts val="0"/>
              </a:spcBef>
              <a:spcAft>
                <a:spcPts val="0"/>
              </a:spcAft>
              <a:buSzPts val="1200"/>
              <a:buChar char="■"/>
              <a:defRPr sz="1200"/>
            </a:lvl9pPr>
          </a:lstStyle>
          <a:p>
            <a:endParaRPr/>
          </a:p>
        </p:txBody>
      </p:sp>
      <p:sp>
        <p:nvSpPr>
          <p:cNvPr id="42" name="Google Shape;42;p8"/>
          <p:cNvSpPr txBox="1">
            <a:spLocks noGrp="1"/>
          </p:cNvSpPr>
          <p:nvPr>
            <p:ph type="sldNum" idx="12"/>
          </p:nvPr>
        </p:nvSpPr>
        <p:spPr>
          <a:xfrm>
            <a:off x="8523543" y="6260831"/>
            <a:ext cx="5487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142556070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3"/>
        <p:cNvGrpSpPr/>
        <p:nvPr/>
      </p:nvGrpSpPr>
      <p:grpSpPr>
        <a:xfrm>
          <a:off x="0" y="0"/>
          <a:ext cx="0" cy="0"/>
          <a:chOff x="0" y="0"/>
          <a:chExt cx="0" cy="0"/>
        </a:xfrm>
      </p:grpSpPr>
      <p:sp>
        <p:nvSpPr>
          <p:cNvPr id="44" name="Google Shape;44;p9"/>
          <p:cNvSpPr/>
          <p:nvPr/>
        </p:nvSpPr>
        <p:spPr>
          <a:xfrm rot="10800000" flipH="1">
            <a:off x="0" y="875200"/>
            <a:ext cx="9144000" cy="59828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9"/>
          <p:cNvSpPr/>
          <p:nvPr/>
        </p:nvSpPr>
        <p:spPr>
          <a:xfrm>
            <a:off x="0" y="875133"/>
            <a:ext cx="9144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9"/>
          <p:cNvSpPr txBox="1">
            <a:spLocks noGrp="1"/>
          </p:cNvSpPr>
          <p:nvPr>
            <p:ph type="title"/>
          </p:nvPr>
        </p:nvSpPr>
        <p:spPr>
          <a:xfrm>
            <a:off x="98251" y="21800"/>
            <a:ext cx="8826600" cy="8036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47" name="Google Shape;47;p9"/>
          <p:cNvSpPr txBox="1">
            <a:spLocks noGrp="1"/>
          </p:cNvSpPr>
          <p:nvPr>
            <p:ph type="sldNum" idx="12"/>
          </p:nvPr>
        </p:nvSpPr>
        <p:spPr>
          <a:xfrm>
            <a:off x="8523543" y="6260831"/>
            <a:ext cx="5487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101395668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8"/>
        <p:cNvGrpSpPr/>
        <p:nvPr/>
      </p:nvGrpSpPr>
      <p:grpSpPr>
        <a:xfrm>
          <a:off x="0" y="0"/>
          <a:ext cx="0" cy="0"/>
          <a:chOff x="0" y="0"/>
          <a:chExt cx="0" cy="0"/>
        </a:xfrm>
      </p:grpSpPr>
      <p:sp>
        <p:nvSpPr>
          <p:cNvPr id="49" name="Google Shape;49;p10"/>
          <p:cNvSpPr txBox="1"/>
          <p:nvPr/>
        </p:nvSpPr>
        <p:spPr>
          <a:xfrm rot="10800000" flipH="1">
            <a:off x="3276600" y="33"/>
            <a:ext cx="5867400" cy="6858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0"/>
          <p:cNvSpPr/>
          <p:nvPr/>
        </p:nvSpPr>
        <p:spPr>
          <a:xfrm rot="-5400000">
            <a:off x="-98100" y="3374700"/>
            <a:ext cx="6858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0"/>
          <p:cNvSpPr txBox="1">
            <a:spLocks noGrp="1"/>
          </p:cNvSpPr>
          <p:nvPr>
            <p:ph type="title"/>
          </p:nvPr>
        </p:nvSpPr>
        <p:spPr>
          <a:xfrm>
            <a:off x="226079" y="477067"/>
            <a:ext cx="2808000" cy="12712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2" name="Google Shape;52;p10"/>
          <p:cNvSpPr txBox="1">
            <a:spLocks noGrp="1"/>
          </p:cNvSpPr>
          <p:nvPr>
            <p:ph type="body" idx="1"/>
          </p:nvPr>
        </p:nvSpPr>
        <p:spPr>
          <a:xfrm>
            <a:off x="226075" y="1954400"/>
            <a:ext cx="2808000" cy="4218000"/>
          </a:xfrm>
          <a:prstGeom prst="rect">
            <a:avLst/>
          </a:prstGeom>
          <a:noFill/>
          <a:ln>
            <a:noFill/>
          </a:ln>
        </p:spPr>
        <p:txBody>
          <a:bodyPr spcFirstLastPara="1" wrap="square" lIns="91425" tIns="91425" rIns="91425" bIns="91425" anchor="t" anchorCtr="0">
            <a:normAutofit/>
          </a:bodyPr>
          <a:lstStyle>
            <a:lvl1pPr marL="457189" lvl="0" indent="-304792" algn="l">
              <a:lnSpc>
                <a:spcPct val="115000"/>
              </a:lnSpc>
              <a:spcBef>
                <a:spcPts val="0"/>
              </a:spcBef>
              <a:spcAft>
                <a:spcPts val="0"/>
              </a:spcAft>
              <a:buClr>
                <a:schemeClr val="lt1"/>
              </a:buClr>
              <a:buSzPts val="1200"/>
              <a:buChar char="●"/>
              <a:defRPr sz="1200">
                <a:solidFill>
                  <a:schemeClr val="lt1"/>
                </a:solidFill>
              </a:defRPr>
            </a:lvl1pPr>
            <a:lvl2pPr marL="914377" lvl="1" indent="-304792" algn="l">
              <a:lnSpc>
                <a:spcPct val="115000"/>
              </a:lnSpc>
              <a:spcBef>
                <a:spcPts val="0"/>
              </a:spcBef>
              <a:spcAft>
                <a:spcPts val="0"/>
              </a:spcAft>
              <a:buClr>
                <a:schemeClr val="lt1"/>
              </a:buClr>
              <a:buSzPts val="1200"/>
              <a:buChar char="○"/>
              <a:defRPr sz="1200">
                <a:solidFill>
                  <a:schemeClr val="lt1"/>
                </a:solidFill>
              </a:defRPr>
            </a:lvl2pPr>
            <a:lvl3pPr marL="1371566" lvl="2" indent="-304792" algn="l">
              <a:lnSpc>
                <a:spcPct val="115000"/>
              </a:lnSpc>
              <a:spcBef>
                <a:spcPts val="0"/>
              </a:spcBef>
              <a:spcAft>
                <a:spcPts val="0"/>
              </a:spcAft>
              <a:buClr>
                <a:schemeClr val="lt1"/>
              </a:buClr>
              <a:buSzPts val="1200"/>
              <a:buChar char="■"/>
              <a:defRPr sz="1200">
                <a:solidFill>
                  <a:schemeClr val="lt1"/>
                </a:solidFill>
              </a:defRPr>
            </a:lvl3pPr>
            <a:lvl4pPr marL="1828754" lvl="3" indent="-304792" algn="l">
              <a:lnSpc>
                <a:spcPct val="115000"/>
              </a:lnSpc>
              <a:spcBef>
                <a:spcPts val="0"/>
              </a:spcBef>
              <a:spcAft>
                <a:spcPts val="0"/>
              </a:spcAft>
              <a:buClr>
                <a:schemeClr val="lt1"/>
              </a:buClr>
              <a:buSzPts val="1200"/>
              <a:buChar char="●"/>
              <a:defRPr sz="1200">
                <a:solidFill>
                  <a:schemeClr val="lt1"/>
                </a:solidFill>
              </a:defRPr>
            </a:lvl4pPr>
            <a:lvl5pPr marL="2285943" lvl="4" indent="-304792" algn="l">
              <a:lnSpc>
                <a:spcPct val="115000"/>
              </a:lnSpc>
              <a:spcBef>
                <a:spcPts val="0"/>
              </a:spcBef>
              <a:spcAft>
                <a:spcPts val="0"/>
              </a:spcAft>
              <a:buClr>
                <a:schemeClr val="lt1"/>
              </a:buClr>
              <a:buSzPts val="1200"/>
              <a:buChar char="○"/>
              <a:defRPr sz="1200">
                <a:solidFill>
                  <a:schemeClr val="lt1"/>
                </a:solidFill>
              </a:defRPr>
            </a:lvl5pPr>
            <a:lvl6pPr marL="2743131" lvl="5" indent="-304792" algn="l">
              <a:lnSpc>
                <a:spcPct val="115000"/>
              </a:lnSpc>
              <a:spcBef>
                <a:spcPts val="0"/>
              </a:spcBef>
              <a:spcAft>
                <a:spcPts val="0"/>
              </a:spcAft>
              <a:buClr>
                <a:schemeClr val="lt1"/>
              </a:buClr>
              <a:buSzPts val="1200"/>
              <a:buChar char="■"/>
              <a:defRPr sz="1200">
                <a:solidFill>
                  <a:schemeClr val="lt1"/>
                </a:solidFill>
              </a:defRPr>
            </a:lvl6pPr>
            <a:lvl7pPr marL="3200320" lvl="6" indent="-304792" algn="l">
              <a:lnSpc>
                <a:spcPct val="115000"/>
              </a:lnSpc>
              <a:spcBef>
                <a:spcPts val="0"/>
              </a:spcBef>
              <a:spcAft>
                <a:spcPts val="0"/>
              </a:spcAft>
              <a:buClr>
                <a:schemeClr val="lt1"/>
              </a:buClr>
              <a:buSzPts val="1200"/>
              <a:buChar char="●"/>
              <a:defRPr sz="1200">
                <a:solidFill>
                  <a:schemeClr val="lt1"/>
                </a:solidFill>
              </a:defRPr>
            </a:lvl7pPr>
            <a:lvl8pPr marL="3657509" lvl="7" indent="-304792" algn="l">
              <a:lnSpc>
                <a:spcPct val="115000"/>
              </a:lnSpc>
              <a:spcBef>
                <a:spcPts val="0"/>
              </a:spcBef>
              <a:spcAft>
                <a:spcPts val="0"/>
              </a:spcAft>
              <a:buClr>
                <a:schemeClr val="lt1"/>
              </a:buClr>
              <a:buSzPts val="1200"/>
              <a:buChar char="○"/>
              <a:defRPr sz="1200">
                <a:solidFill>
                  <a:schemeClr val="lt1"/>
                </a:solidFill>
              </a:defRPr>
            </a:lvl8pPr>
            <a:lvl9pPr marL="4114697" lvl="8" indent="-304792" algn="l">
              <a:lnSpc>
                <a:spcPct val="115000"/>
              </a:lnSpc>
              <a:spcBef>
                <a:spcPts val="0"/>
              </a:spcBef>
              <a:spcAft>
                <a:spcPts val="0"/>
              </a:spcAft>
              <a:buClr>
                <a:schemeClr val="lt1"/>
              </a:buClr>
              <a:buSzPts val="1200"/>
              <a:buChar char="■"/>
              <a:defRPr sz="1200">
                <a:solidFill>
                  <a:schemeClr val="lt1"/>
                </a:solidFill>
              </a:defRPr>
            </a:lvl9pPr>
          </a:lstStyle>
          <a:p>
            <a:endParaRPr/>
          </a:p>
        </p:txBody>
      </p:sp>
      <p:sp>
        <p:nvSpPr>
          <p:cNvPr id="53" name="Google Shape;53;p10"/>
          <p:cNvSpPr txBox="1">
            <a:spLocks noGrp="1"/>
          </p:cNvSpPr>
          <p:nvPr>
            <p:ph type="sldNum" idx="12"/>
          </p:nvPr>
        </p:nvSpPr>
        <p:spPr>
          <a:xfrm>
            <a:off x="8523543" y="6260831"/>
            <a:ext cx="5487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169962114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4"/>
        <p:cNvGrpSpPr/>
        <p:nvPr/>
      </p:nvGrpSpPr>
      <p:grpSpPr>
        <a:xfrm>
          <a:off x="0" y="0"/>
          <a:ext cx="0" cy="0"/>
          <a:chOff x="0" y="0"/>
          <a:chExt cx="0" cy="0"/>
        </a:xfrm>
      </p:grpSpPr>
      <p:sp>
        <p:nvSpPr>
          <p:cNvPr id="55" name="Google Shape;55;p11"/>
          <p:cNvSpPr txBox="1"/>
          <p:nvPr/>
        </p:nvSpPr>
        <p:spPr>
          <a:xfrm rot="10800000" flipH="1">
            <a:off x="0" y="0"/>
            <a:ext cx="9144000" cy="62612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1"/>
          <p:cNvSpPr/>
          <p:nvPr/>
        </p:nvSpPr>
        <p:spPr>
          <a:xfrm rot="10800000" flipH="1">
            <a:off x="0" y="6163633"/>
            <a:ext cx="9144000" cy="9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1"/>
          <p:cNvSpPr txBox="1">
            <a:spLocks noGrp="1"/>
          </p:cNvSpPr>
          <p:nvPr>
            <p:ph type="body" idx="1"/>
          </p:nvPr>
        </p:nvSpPr>
        <p:spPr>
          <a:xfrm>
            <a:off x="57151" y="6262433"/>
            <a:ext cx="8382000" cy="595600"/>
          </a:xfrm>
          <a:prstGeom prst="rect">
            <a:avLst/>
          </a:prstGeom>
          <a:noFill/>
          <a:ln>
            <a:noFill/>
          </a:ln>
        </p:spPr>
        <p:txBody>
          <a:bodyPr spcFirstLastPara="1" wrap="square" lIns="91425" tIns="91425" rIns="91425" bIns="91425" anchor="ctr" anchorCtr="0">
            <a:normAutofit/>
          </a:bodyPr>
          <a:lstStyle>
            <a:lvl1pPr marL="457189" lvl="0" indent="-228594" algn="l">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8" name="Google Shape;58;p11"/>
          <p:cNvSpPr txBox="1">
            <a:spLocks noGrp="1"/>
          </p:cNvSpPr>
          <p:nvPr>
            <p:ph type="sldNum" idx="12"/>
          </p:nvPr>
        </p:nvSpPr>
        <p:spPr>
          <a:xfrm>
            <a:off x="8523543" y="6260831"/>
            <a:ext cx="5487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386388053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4"/>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title" hasCustomPrompt="1"/>
          </p:nvPr>
        </p:nvSpPr>
        <p:spPr>
          <a:xfrm>
            <a:off x="475502" y="1678033"/>
            <a:ext cx="8222100" cy="26180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61" name="Google Shape;61;p12"/>
          <p:cNvSpPr txBox="1">
            <a:spLocks noGrp="1"/>
          </p:cNvSpPr>
          <p:nvPr>
            <p:ph type="body" idx="1"/>
          </p:nvPr>
        </p:nvSpPr>
        <p:spPr>
          <a:xfrm>
            <a:off x="475502" y="4406167"/>
            <a:ext cx="8222100" cy="1734400"/>
          </a:xfrm>
          <a:prstGeom prst="rect">
            <a:avLst/>
          </a:prstGeom>
          <a:noFill/>
          <a:ln>
            <a:noFill/>
          </a:ln>
        </p:spPr>
        <p:txBody>
          <a:bodyPr spcFirstLastPara="1" wrap="square" lIns="91425" tIns="91425" rIns="91425" bIns="91425" anchor="t" anchorCtr="0">
            <a:normAutofit/>
          </a:bodyPr>
          <a:lstStyle>
            <a:lvl1pPr marL="457189" lvl="0" indent="-342891" algn="ctr">
              <a:lnSpc>
                <a:spcPct val="115000"/>
              </a:lnSpc>
              <a:spcBef>
                <a:spcPts val="0"/>
              </a:spcBef>
              <a:spcAft>
                <a:spcPts val="0"/>
              </a:spcAft>
              <a:buSzPts val="1800"/>
              <a:buChar char="●"/>
              <a:defRPr/>
            </a:lvl1pPr>
            <a:lvl2pPr marL="914377" lvl="1" indent="-317492" algn="ctr">
              <a:lnSpc>
                <a:spcPct val="115000"/>
              </a:lnSpc>
              <a:spcBef>
                <a:spcPts val="0"/>
              </a:spcBef>
              <a:spcAft>
                <a:spcPts val="0"/>
              </a:spcAft>
              <a:buSzPts val="1400"/>
              <a:buChar char="○"/>
              <a:defRPr/>
            </a:lvl2pPr>
            <a:lvl3pPr marL="1371566" lvl="2" indent="-317492" algn="ctr">
              <a:lnSpc>
                <a:spcPct val="115000"/>
              </a:lnSpc>
              <a:spcBef>
                <a:spcPts val="0"/>
              </a:spcBef>
              <a:spcAft>
                <a:spcPts val="0"/>
              </a:spcAft>
              <a:buSzPts val="1400"/>
              <a:buChar char="■"/>
              <a:defRPr/>
            </a:lvl3pPr>
            <a:lvl4pPr marL="1828754" lvl="3" indent="-317492" algn="ctr">
              <a:lnSpc>
                <a:spcPct val="115000"/>
              </a:lnSpc>
              <a:spcBef>
                <a:spcPts val="0"/>
              </a:spcBef>
              <a:spcAft>
                <a:spcPts val="0"/>
              </a:spcAft>
              <a:buSzPts val="1400"/>
              <a:buChar char="●"/>
              <a:defRPr/>
            </a:lvl4pPr>
            <a:lvl5pPr marL="2285943" lvl="4" indent="-317492" algn="ctr">
              <a:lnSpc>
                <a:spcPct val="115000"/>
              </a:lnSpc>
              <a:spcBef>
                <a:spcPts val="0"/>
              </a:spcBef>
              <a:spcAft>
                <a:spcPts val="0"/>
              </a:spcAft>
              <a:buSzPts val="1400"/>
              <a:buChar char="○"/>
              <a:defRPr/>
            </a:lvl5pPr>
            <a:lvl6pPr marL="2743131" lvl="5" indent="-317492" algn="ctr">
              <a:lnSpc>
                <a:spcPct val="115000"/>
              </a:lnSpc>
              <a:spcBef>
                <a:spcPts val="0"/>
              </a:spcBef>
              <a:spcAft>
                <a:spcPts val="0"/>
              </a:spcAft>
              <a:buSzPts val="1400"/>
              <a:buChar char="■"/>
              <a:defRPr/>
            </a:lvl6pPr>
            <a:lvl7pPr marL="3200320" lvl="6" indent="-317492" algn="ctr">
              <a:lnSpc>
                <a:spcPct val="115000"/>
              </a:lnSpc>
              <a:spcBef>
                <a:spcPts val="0"/>
              </a:spcBef>
              <a:spcAft>
                <a:spcPts val="0"/>
              </a:spcAft>
              <a:buSzPts val="1400"/>
              <a:buChar char="●"/>
              <a:defRPr/>
            </a:lvl7pPr>
            <a:lvl8pPr marL="3657509" lvl="7" indent="-317492" algn="ctr">
              <a:lnSpc>
                <a:spcPct val="115000"/>
              </a:lnSpc>
              <a:spcBef>
                <a:spcPts val="0"/>
              </a:spcBef>
              <a:spcAft>
                <a:spcPts val="0"/>
              </a:spcAft>
              <a:buSzPts val="1400"/>
              <a:buChar char="○"/>
              <a:defRPr/>
            </a:lvl8pPr>
            <a:lvl9pPr marL="4114697" lvl="8" indent="-317492" algn="ctr">
              <a:lnSpc>
                <a:spcPct val="115000"/>
              </a:lnSpc>
              <a:spcBef>
                <a:spcPts val="0"/>
              </a:spcBef>
              <a:spcAft>
                <a:spcPts val="0"/>
              </a:spcAft>
              <a:buSzPts val="1400"/>
              <a:buChar char="■"/>
              <a:defRPr/>
            </a:lvl9pPr>
          </a:lstStyle>
          <a:p>
            <a:endParaRPr/>
          </a:p>
        </p:txBody>
      </p:sp>
      <p:sp>
        <p:nvSpPr>
          <p:cNvPr id="62" name="Google Shape;62;p12"/>
          <p:cNvSpPr txBox="1">
            <a:spLocks noGrp="1"/>
          </p:cNvSpPr>
          <p:nvPr>
            <p:ph type="sldNum" idx="12"/>
          </p:nvPr>
        </p:nvSpPr>
        <p:spPr>
          <a:xfrm>
            <a:off x="8523543" y="6260831"/>
            <a:ext cx="5487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7551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049"/>
            <a:ext cx="3008313" cy="1162051"/>
          </a:xfrm>
        </p:spPr>
        <p:txBody>
          <a:bodyPr anchor="b"/>
          <a:lstStyle>
            <a:lvl1pPr algn="l">
              <a:defRPr sz="2000" b="1"/>
            </a:lvl1pPr>
          </a:lstStyle>
          <a:p>
            <a:r>
              <a:rPr lang="en-US"/>
              <a:t>Click to edit Master title style</a:t>
            </a:r>
            <a:endParaRPr lang="en-MY"/>
          </a:p>
        </p:txBody>
      </p:sp>
      <p:sp>
        <p:nvSpPr>
          <p:cNvPr id="3" name="Content Placeholder 2"/>
          <p:cNvSpPr>
            <a:spLocks noGrp="1"/>
          </p:cNvSpPr>
          <p:nvPr>
            <p:ph idx="1"/>
          </p:nvPr>
        </p:nvSpPr>
        <p:spPr>
          <a:xfrm>
            <a:off x="3575050" y="273065"/>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457219"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endParaRPr lang="en-MY"/>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MY" noProof="0" dirty="0"/>
          </a:p>
        </p:txBody>
      </p:sp>
      <p:sp>
        <p:nvSpPr>
          <p:cNvPr id="4" name="Text Placeholder 3"/>
          <p:cNvSpPr>
            <a:spLocks noGrp="1"/>
          </p:cNvSpPr>
          <p:nvPr>
            <p:ph type="body" sz="half" idx="2"/>
          </p:nvPr>
        </p:nvSpPr>
        <p:spPr>
          <a:xfrm>
            <a:off x="1792288" y="5367351"/>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theme" Target="../theme/theme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theme" Target="../theme/theme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theme" Target="../theme/theme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386" name="Group 1026"/>
          <p:cNvGrpSpPr>
            <a:grpSpLocks/>
          </p:cNvGrpSpPr>
          <p:nvPr/>
        </p:nvGrpSpPr>
        <p:grpSpPr bwMode="auto">
          <a:xfrm>
            <a:off x="0" y="1362090"/>
            <a:ext cx="8515350" cy="4659313"/>
            <a:chOff x="0" y="768"/>
            <a:chExt cx="5528" cy="3312"/>
          </a:xfrm>
        </p:grpSpPr>
        <p:sp>
          <p:nvSpPr>
            <p:cNvPr id="74755" name="Rectangle 1027"/>
            <p:cNvSpPr>
              <a:spLocks noChangeArrowheads="1"/>
            </p:cNvSpPr>
            <p:nvPr/>
          </p:nvSpPr>
          <p:spPr bwMode="auto">
            <a:xfrm>
              <a:off x="0" y="768"/>
              <a:ext cx="5528" cy="2832"/>
            </a:xfrm>
            <a:prstGeom prst="rect">
              <a:avLst/>
            </a:prstGeom>
            <a:solidFill>
              <a:srgbClr val="E1E1E1"/>
            </a:solidFill>
            <a:ln w="9525">
              <a:noFill/>
              <a:miter lim="800000"/>
              <a:headEnd/>
              <a:tailEnd/>
            </a:ln>
            <a:effectLst/>
          </p:spPr>
          <p:txBody>
            <a:bodyPr wrap="none" anchor="ctr"/>
            <a:lstStyle/>
            <a:p>
              <a:pPr algn="ctr"/>
              <a:endParaRPr lang="en-MY" dirty="0"/>
            </a:p>
          </p:txBody>
        </p:sp>
        <p:sp>
          <p:nvSpPr>
            <p:cNvPr id="74756" name="AutoShape 1028"/>
            <p:cNvSpPr>
              <a:spLocks noChangeArrowheads="1"/>
            </p:cNvSpPr>
            <p:nvPr/>
          </p:nvSpPr>
          <p:spPr bwMode="auto">
            <a:xfrm>
              <a:off x="1976" y="2832"/>
              <a:ext cx="3552" cy="1248"/>
            </a:xfrm>
            <a:prstGeom prst="roundRect">
              <a:avLst>
                <a:gd name="adj" fmla="val 16667"/>
              </a:avLst>
            </a:prstGeom>
            <a:solidFill>
              <a:srgbClr val="E1E1E1"/>
            </a:solidFill>
            <a:ln w="9525">
              <a:noFill/>
              <a:round/>
              <a:headEnd/>
              <a:tailEnd/>
            </a:ln>
            <a:effectLst/>
          </p:spPr>
          <p:txBody>
            <a:bodyPr wrap="none" anchor="ctr"/>
            <a:lstStyle/>
            <a:p>
              <a:pPr algn="ctr"/>
              <a:endParaRPr lang="en-MY" dirty="0"/>
            </a:p>
          </p:txBody>
        </p:sp>
        <p:sp>
          <p:nvSpPr>
            <p:cNvPr id="74757" name="Rectangle 1029"/>
            <p:cNvSpPr>
              <a:spLocks noChangeArrowheads="1"/>
            </p:cNvSpPr>
            <p:nvPr/>
          </p:nvSpPr>
          <p:spPr bwMode="auto">
            <a:xfrm>
              <a:off x="0" y="1584"/>
              <a:ext cx="2456" cy="2496"/>
            </a:xfrm>
            <a:prstGeom prst="rect">
              <a:avLst/>
            </a:prstGeom>
            <a:solidFill>
              <a:srgbClr val="E1E1E1"/>
            </a:solidFill>
            <a:ln w="9525">
              <a:noFill/>
              <a:miter lim="800000"/>
              <a:headEnd/>
              <a:tailEnd/>
            </a:ln>
            <a:effectLst/>
          </p:spPr>
          <p:txBody>
            <a:bodyPr wrap="none" anchor="ctr"/>
            <a:lstStyle/>
            <a:p>
              <a:pPr algn="ctr"/>
              <a:endParaRPr lang="en-MY" dirty="0"/>
            </a:p>
          </p:txBody>
        </p:sp>
      </p:grpSp>
      <p:sp>
        <p:nvSpPr>
          <p:cNvPr id="16387" name="Rectangle 1030"/>
          <p:cNvSpPr>
            <a:spLocks noGrp="1" noChangeArrowheads="1"/>
          </p:cNvSpPr>
          <p:nvPr>
            <p:ph type="title"/>
          </p:nvPr>
        </p:nvSpPr>
        <p:spPr bwMode="auto">
          <a:xfrm>
            <a:off x="382588" y="152414"/>
            <a:ext cx="8229600" cy="12303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AU"/>
              <a:t>Click to edit Master title style</a:t>
            </a:r>
          </a:p>
        </p:txBody>
      </p:sp>
      <p:sp>
        <p:nvSpPr>
          <p:cNvPr id="16388" name="Rectangle 1031"/>
          <p:cNvSpPr>
            <a:spLocks noGrp="1" noChangeArrowheads="1"/>
          </p:cNvSpPr>
          <p:nvPr>
            <p:ph type="body" idx="1"/>
          </p:nvPr>
        </p:nvSpPr>
        <p:spPr bwMode="auto">
          <a:xfrm>
            <a:off x="381000" y="1844677"/>
            <a:ext cx="7607300" cy="38687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p:txBody>
      </p:sp>
      <p:sp>
        <p:nvSpPr>
          <p:cNvPr id="74761" name="Line 1033"/>
          <p:cNvSpPr>
            <a:spLocks noChangeShapeType="1"/>
          </p:cNvSpPr>
          <p:nvPr/>
        </p:nvSpPr>
        <p:spPr bwMode="auto">
          <a:xfrm>
            <a:off x="0" y="1323975"/>
            <a:ext cx="8515350" cy="0"/>
          </a:xfrm>
          <a:prstGeom prst="line">
            <a:avLst/>
          </a:prstGeom>
          <a:noFill/>
          <a:ln w="101600">
            <a:solidFill>
              <a:srgbClr val="DF8E05"/>
            </a:solidFill>
            <a:round/>
            <a:headEnd/>
            <a:tailEnd/>
          </a:ln>
          <a:effectLst/>
        </p:spPr>
        <p:txBody>
          <a:bodyPr wrap="none" anchor="ctr"/>
          <a:lstStyle/>
          <a:p>
            <a:pPr algn="ctr">
              <a:defRPr/>
            </a:pPr>
            <a:endParaRPr lang="en-MY" dirty="0">
              <a:cs typeface="+mn-cs"/>
            </a:endParaRPr>
          </a:p>
        </p:txBody>
      </p:sp>
      <p:sp>
        <p:nvSpPr>
          <p:cNvPr id="74763" name="Rectangle 1035"/>
          <p:cNvSpPr>
            <a:spLocks noGrp="1" noChangeArrowheads="1"/>
          </p:cNvSpPr>
          <p:nvPr/>
        </p:nvSpPr>
        <p:spPr bwMode="auto">
          <a:xfrm>
            <a:off x="6705600" y="6400800"/>
            <a:ext cx="1905000" cy="457200"/>
          </a:xfrm>
          <a:prstGeom prst="rect">
            <a:avLst/>
          </a:prstGeom>
          <a:noFill/>
          <a:ln w="9525">
            <a:noFill/>
            <a:miter lim="800000"/>
            <a:headEnd/>
            <a:tailEnd/>
          </a:ln>
          <a:effectLst/>
        </p:spPr>
        <p:txBody>
          <a:bodyPr/>
          <a:lstStyle/>
          <a:p>
            <a:pPr algn="r" eaLnBrk="0" hangingPunct="0"/>
            <a:fld id="{5941EEBE-EC0E-4804-AF67-12546E654917}" type="slidenum">
              <a:rPr lang="en-AU" sz="1000"/>
              <a:pPr algn="r" eaLnBrk="0" hangingPunct="0"/>
              <a:t>‹#›</a:t>
            </a:fld>
            <a:endParaRPr lang="en-AU" sz="1000" dirty="0"/>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45" r:id="rId15"/>
  </p:sldLayoutIdLst>
  <p:hf sldNum="0" hdr="0"/>
  <p:txStyles>
    <p:titleStyle>
      <a:lvl1pPr marL="80963" indent="-80963" algn="l" rtl="0" eaLnBrk="0" fontAlgn="base" hangingPunct="0">
        <a:spcBef>
          <a:spcPct val="0"/>
        </a:spcBef>
        <a:spcAft>
          <a:spcPct val="0"/>
        </a:spcAft>
        <a:defRPr sz="3200">
          <a:solidFill>
            <a:schemeClr val="tx2"/>
          </a:solidFill>
          <a:latin typeface="Arial Unicode MS" pitchFamily="34" charset="-128"/>
          <a:ea typeface="Arial Unicode MS" pitchFamily="34" charset="-128"/>
          <a:cs typeface="Arial Unicode MS" pitchFamily="34" charset="-128"/>
        </a:defRPr>
      </a:lvl1pPr>
      <a:lvl2pPr marL="80963" indent="-80963" algn="l" rtl="0" eaLnBrk="0" fontAlgn="base" hangingPunct="0">
        <a:spcBef>
          <a:spcPct val="0"/>
        </a:spcBef>
        <a:spcAft>
          <a:spcPct val="0"/>
        </a:spcAft>
        <a:defRPr sz="3200">
          <a:solidFill>
            <a:schemeClr val="tx2"/>
          </a:solidFill>
          <a:latin typeface="Arial Unicode MS" pitchFamily="34" charset="-128"/>
          <a:ea typeface="Arial Unicode MS" pitchFamily="34" charset="-128"/>
          <a:cs typeface="Arial Unicode MS" pitchFamily="34" charset="-128"/>
        </a:defRPr>
      </a:lvl2pPr>
      <a:lvl3pPr marL="80963" indent="-80963" algn="l" rtl="0" eaLnBrk="0" fontAlgn="base" hangingPunct="0">
        <a:spcBef>
          <a:spcPct val="0"/>
        </a:spcBef>
        <a:spcAft>
          <a:spcPct val="0"/>
        </a:spcAft>
        <a:defRPr sz="3200">
          <a:solidFill>
            <a:schemeClr val="tx2"/>
          </a:solidFill>
          <a:latin typeface="Arial Unicode MS" pitchFamily="34" charset="-128"/>
          <a:ea typeface="Arial Unicode MS" pitchFamily="34" charset="-128"/>
          <a:cs typeface="Arial Unicode MS" pitchFamily="34" charset="-128"/>
        </a:defRPr>
      </a:lvl3pPr>
      <a:lvl4pPr marL="80963" indent="-80963" algn="l" rtl="0" eaLnBrk="0" fontAlgn="base" hangingPunct="0">
        <a:spcBef>
          <a:spcPct val="0"/>
        </a:spcBef>
        <a:spcAft>
          <a:spcPct val="0"/>
        </a:spcAft>
        <a:defRPr sz="3200">
          <a:solidFill>
            <a:schemeClr val="tx2"/>
          </a:solidFill>
          <a:latin typeface="Arial Unicode MS" pitchFamily="34" charset="-128"/>
          <a:ea typeface="Arial Unicode MS" pitchFamily="34" charset="-128"/>
          <a:cs typeface="Arial Unicode MS" pitchFamily="34" charset="-128"/>
        </a:defRPr>
      </a:lvl4pPr>
      <a:lvl5pPr marL="80963" indent="-80963" algn="l" rtl="0" eaLnBrk="0" fontAlgn="base" hangingPunct="0">
        <a:spcBef>
          <a:spcPct val="0"/>
        </a:spcBef>
        <a:spcAft>
          <a:spcPct val="0"/>
        </a:spcAft>
        <a:defRPr sz="3200">
          <a:solidFill>
            <a:schemeClr val="tx2"/>
          </a:solidFill>
          <a:latin typeface="Arial Unicode MS" pitchFamily="34" charset="-128"/>
          <a:ea typeface="Arial Unicode MS" pitchFamily="34" charset="-128"/>
          <a:cs typeface="Arial Unicode MS" pitchFamily="34" charset="-128"/>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800" b="1">
          <a:solidFill>
            <a:srgbClr val="00528B"/>
          </a:solidFill>
          <a:latin typeface="Arial Unicode MS" pitchFamily="34" charset="-128"/>
          <a:ea typeface="Arial Unicode MS" pitchFamily="34" charset="-128"/>
          <a:cs typeface="Arial Unicode MS" pitchFamily="34" charset="-128"/>
        </a:defRPr>
      </a:lvl1pPr>
      <a:lvl2pPr marL="906463" indent="-285750" algn="l" rtl="0" eaLnBrk="0" fontAlgn="base" hangingPunct="0">
        <a:spcBef>
          <a:spcPct val="20000"/>
        </a:spcBef>
        <a:spcAft>
          <a:spcPct val="0"/>
        </a:spcAft>
        <a:buChar char="–"/>
        <a:defRPr sz="2600">
          <a:solidFill>
            <a:schemeClr val="tx1"/>
          </a:solidFill>
          <a:latin typeface="Arial Unicode MS" pitchFamily="34" charset="-128"/>
          <a:ea typeface="Arial Unicode MS" pitchFamily="34" charset="-128"/>
          <a:cs typeface="Arial Unicode MS" pitchFamily="34" charset="-128"/>
        </a:defRPr>
      </a:lvl2pPr>
      <a:lvl3pPr marL="1314450" indent="-228600" algn="l" rtl="0" eaLnBrk="0" fontAlgn="base" hangingPunct="0">
        <a:spcBef>
          <a:spcPct val="20000"/>
        </a:spcBef>
        <a:spcAft>
          <a:spcPct val="0"/>
        </a:spcAft>
        <a:buFont typeface="Arial" charset="0"/>
        <a:buChar char="&gt;"/>
        <a:defRPr sz="2400">
          <a:solidFill>
            <a:schemeClr val="tx1"/>
          </a:solidFill>
          <a:latin typeface="Arial Unicode MS" pitchFamily="34" charset="-128"/>
          <a:ea typeface="Arial Unicode MS" pitchFamily="34" charset="-128"/>
          <a:cs typeface="Arial Unicode MS" pitchFamily="34" charset="-128"/>
        </a:defRPr>
      </a:lvl3pPr>
      <a:lvl4pPr marL="1722438" indent="-228600" algn="l" rtl="0" eaLnBrk="0" fontAlgn="base" hangingPunct="0">
        <a:spcBef>
          <a:spcPct val="20000"/>
        </a:spcBef>
        <a:spcAft>
          <a:spcPct val="0"/>
        </a:spcAft>
        <a:buChar char="–"/>
        <a:defRPr sz="2000">
          <a:solidFill>
            <a:schemeClr val="tx1"/>
          </a:solidFill>
          <a:latin typeface="+mn-lt"/>
          <a:ea typeface="Arial Unicode MS" pitchFamily="34" charset="-128"/>
          <a:cs typeface="Arial Unicode MS" pitchFamily="34" charset="-128"/>
        </a:defRPr>
      </a:lvl4pPr>
      <a:lvl5pPr marL="2130425" indent="-228600" algn="l" rtl="0" eaLnBrk="0" fontAlgn="base" hangingPunct="0">
        <a:spcBef>
          <a:spcPct val="20000"/>
        </a:spcBef>
        <a:spcAft>
          <a:spcPct val="0"/>
        </a:spcAft>
        <a:buChar char="»"/>
        <a:defRPr sz="2000">
          <a:solidFill>
            <a:schemeClr val="tx1"/>
          </a:solidFill>
          <a:latin typeface="+mn-lt"/>
          <a:ea typeface="Arial Unicode MS" pitchFamily="34" charset="-128"/>
          <a:cs typeface="Arial Unicode MS" pitchFamily="34" charset="-128"/>
        </a:defRPr>
      </a:lvl5pPr>
      <a:lvl6pPr marL="2587625" indent="-228600" algn="l" rtl="0" fontAlgn="base">
        <a:spcBef>
          <a:spcPct val="20000"/>
        </a:spcBef>
        <a:spcAft>
          <a:spcPct val="0"/>
        </a:spcAft>
        <a:buChar char="»"/>
        <a:defRPr sz="2000">
          <a:solidFill>
            <a:schemeClr val="tx1"/>
          </a:solidFill>
          <a:latin typeface="+mn-lt"/>
        </a:defRPr>
      </a:lvl6pPr>
      <a:lvl7pPr marL="3044825" indent="-228600" algn="l" rtl="0" fontAlgn="base">
        <a:spcBef>
          <a:spcPct val="20000"/>
        </a:spcBef>
        <a:spcAft>
          <a:spcPct val="0"/>
        </a:spcAft>
        <a:buChar char="»"/>
        <a:defRPr sz="2000">
          <a:solidFill>
            <a:schemeClr val="tx1"/>
          </a:solidFill>
          <a:latin typeface="+mn-lt"/>
        </a:defRPr>
      </a:lvl7pPr>
      <a:lvl8pPr marL="3502025" indent="-228600" algn="l" rtl="0" fontAlgn="base">
        <a:spcBef>
          <a:spcPct val="20000"/>
        </a:spcBef>
        <a:spcAft>
          <a:spcPct val="0"/>
        </a:spcAft>
        <a:buChar char="»"/>
        <a:defRPr sz="2000">
          <a:solidFill>
            <a:schemeClr val="tx1"/>
          </a:solidFill>
          <a:latin typeface="+mn-lt"/>
        </a:defRPr>
      </a:lvl8pPr>
      <a:lvl9pPr marL="3959225"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ED2E15-B29C-4400-9598-56586F8F7D8D}" type="datetimeFigureOut">
              <a:rPr lang="en-US" smtClean="0"/>
              <a:pPr/>
              <a:t>4/22/2022</a:t>
            </a:fld>
            <a:endParaRPr lang="en-US"/>
          </a:p>
        </p:txBody>
      </p:sp>
      <p:sp>
        <p:nvSpPr>
          <p:cNvPr id="5" name="Footer Placeholder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35573F-E786-4F8B-AEED-98DE24D740FC}" type="slidenum">
              <a:rPr lang="en-US" smtClean="0"/>
              <a:pPr/>
              <a:t>‹#›</a:t>
            </a:fld>
            <a:endParaRPr lang="en-US"/>
          </a:p>
        </p:txBody>
      </p:sp>
    </p:spTree>
    <p:extLst>
      <p:ext uri="{BB962C8B-B14F-4D97-AF65-F5344CB8AC3E}">
        <p14:creationId xmlns:p14="http://schemas.microsoft.com/office/powerpoint/2010/main" xmlns="" val="253399374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30348949-9708-459A-A81F-DE3D05BDDB1B}" type="datetimeFigureOut">
              <a:rPr lang="en-US" smtClean="0">
                <a:solidFill>
                  <a:prstClr val="black">
                    <a:tint val="75000"/>
                  </a:prstClr>
                </a:solidFill>
                <a:latin typeface="Calibri"/>
                <a:cs typeface="+mn-cs"/>
              </a:rPr>
              <a:pPr fontAlgn="auto">
                <a:spcBef>
                  <a:spcPts val="0"/>
                </a:spcBef>
                <a:spcAft>
                  <a:spcPts val="0"/>
                </a:spcAft>
              </a:pPr>
              <a:t>4/22/2022</a:t>
            </a:fld>
            <a:endParaRPr lang="en-US">
              <a:solidFill>
                <a:prstClr val="black">
                  <a:tint val="75000"/>
                </a:prstClr>
              </a:solidFill>
              <a:latin typeface="Calibri"/>
              <a:cs typeface="+mn-cs"/>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cs typeface="+mn-cs"/>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222CFD21-44C8-4D39-9E40-D9974CFFDC66}" type="slidenum">
              <a:rPr lang="en-US" smtClean="0">
                <a:solidFill>
                  <a:prstClr val="black">
                    <a:tint val="75000"/>
                  </a:prstClr>
                </a:solidFill>
                <a:latin typeface="Calibri"/>
                <a:cs typeface="+mn-cs"/>
              </a:rPr>
              <a:pPr fontAlgn="auto">
                <a:spcBef>
                  <a:spcPts val="0"/>
                </a:spcBef>
                <a:spcAft>
                  <a:spcPts val="0"/>
                </a:spcAft>
              </a:pPr>
              <a:t>‹#›</a:t>
            </a:fld>
            <a:endParaRPr lang="en-US">
              <a:solidFill>
                <a:prstClr val="black">
                  <a:tint val="75000"/>
                </a:prstClr>
              </a:solidFill>
              <a:latin typeface="Calibri"/>
              <a:cs typeface="+mn-cs"/>
            </a:endParaRPr>
          </a:p>
        </p:txBody>
      </p:sp>
    </p:spTree>
    <p:extLst>
      <p:ext uri="{BB962C8B-B14F-4D97-AF65-F5344CB8AC3E}">
        <p14:creationId xmlns:p14="http://schemas.microsoft.com/office/powerpoint/2010/main" xmlns="" val="2148744123"/>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471902" y="984967"/>
            <a:ext cx="8222100" cy="10236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5" name="Google Shape;65;p13"/>
          <p:cNvSpPr txBox="1">
            <a:spLocks noGrp="1"/>
          </p:cNvSpPr>
          <p:nvPr>
            <p:ph type="body" idx="1"/>
          </p:nvPr>
        </p:nvSpPr>
        <p:spPr>
          <a:xfrm>
            <a:off x="471902" y="2558767"/>
            <a:ext cx="8222100" cy="36136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66" name="Google Shape;66;p13"/>
          <p:cNvSpPr txBox="1">
            <a:spLocks noGrp="1"/>
          </p:cNvSpPr>
          <p:nvPr>
            <p:ph type="sldNum" idx="12"/>
          </p:nvPr>
        </p:nvSpPr>
        <p:spPr>
          <a:xfrm>
            <a:off x="8523543" y="6260831"/>
            <a:ext cx="5487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2609518461"/>
      </p:ext>
    </p:extLst>
  </p:cSld>
  <p:clrMap bg1="lt1" tx1="dk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2" y="984967"/>
            <a:ext cx="8222100" cy="10236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2" y="2558767"/>
            <a:ext cx="8222100" cy="36136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3" y="6260831"/>
            <a:ext cx="548700" cy="5248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1541937465"/>
      </p:ext>
    </p:extLst>
  </p:cSld>
  <p:clrMap bg1="lt1" tx1="dk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link.springer.com/article/10.1007/s10845-020-01641-7"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3.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3.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3.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3.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7.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4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61.xml"/><Relationship Id="rId5" Type="http://schemas.openxmlformats.org/officeDocument/2006/relationships/image" Target="../media/image25.png"/><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4.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44.xml"/></Relationships>
</file>

<file path=ppt/slides/_rels/slide4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4.xml"/></Relationships>
</file>

<file path=ppt/slides/_rels/slide5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4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4.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44.xml"/><Relationship Id="rId4" Type="http://schemas.openxmlformats.org/officeDocument/2006/relationships/image" Target="../media/image38.png"/></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44.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44.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44.xml"/><Relationship Id="rId5" Type="http://schemas.openxmlformats.org/officeDocument/2006/relationships/image" Target="../media/image43.png"/><Relationship Id="rId4" Type="http://schemas.openxmlformats.org/officeDocument/2006/relationships/image" Target="../media/image42.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0" y="603250"/>
            <a:ext cx="8534400" cy="2544763"/>
          </a:xfrm>
        </p:spPr>
        <p:txBody>
          <a:bodyPr anchor="ctr"/>
          <a:lstStyle/>
          <a:p>
            <a:r>
              <a:rPr lang="en-US" sz="2800" b="1" dirty="0"/>
              <a:t>Metaheuristic Algorithms to Balance Robotic Assembly Lines</a:t>
            </a:r>
            <a:endParaRPr lang="ms-MY" sz="2800" dirty="0">
              <a:solidFill>
                <a:schemeClr val="tx1"/>
              </a:solidFill>
            </a:endParaRPr>
          </a:p>
        </p:txBody>
      </p:sp>
      <p:sp>
        <p:nvSpPr>
          <p:cNvPr id="5" name="Rectangle 7"/>
          <p:cNvSpPr>
            <a:spLocks noChangeArrowheads="1"/>
          </p:cNvSpPr>
          <p:nvPr/>
        </p:nvSpPr>
        <p:spPr bwMode="auto">
          <a:xfrm>
            <a:off x="2059622" y="4794296"/>
            <a:ext cx="6339315" cy="1446550"/>
          </a:xfrm>
          <a:prstGeom prst="rect">
            <a:avLst/>
          </a:prstGeom>
          <a:noFill/>
          <a:ln w="9525">
            <a:noFill/>
            <a:miter lim="800000"/>
            <a:headEnd/>
            <a:tailEnd/>
          </a:ln>
        </p:spPr>
        <p:txBody>
          <a:bodyPr wrap="square">
            <a:spAutoFit/>
          </a:bodyPr>
          <a:lstStyle/>
          <a:p>
            <a:pPr algn="r"/>
            <a:r>
              <a:rPr lang="en-US" sz="2400" b="1" dirty="0">
                <a:latin typeface="Aharoni" pitchFamily="2" charset="-79"/>
                <a:cs typeface="Aharoni" pitchFamily="2" charset="-79"/>
              </a:rPr>
              <a:t>S. G. PONNAMBALAM</a:t>
            </a:r>
          </a:p>
          <a:p>
            <a:pPr algn="r"/>
            <a:r>
              <a:rPr lang="en-US" sz="1600" dirty="0"/>
              <a:t>Professor</a:t>
            </a:r>
          </a:p>
          <a:p>
            <a:pPr algn="r"/>
            <a:r>
              <a:rPr lang="en-US" sz="1600" dirty="0">
                <a:solidFill>
                  <a:srgbClr val="FF0000"/>
                </a:solidFill>
              </a:rPr>
              <a:t>Faculty of Manufacturing &amp; Mechatronics  Engineering Technology</a:t>
            </a:r>
          </a:p>
          <a:p>
            <a:pPr algn="r"/>
            <a:r>
              <a:rPr lang="en-US" sz="1600" dirty="0">
                <a:solidFill>
                  <a:srgbClr val="FF0000"/>
                </a:solidFill>
              </a:rPr>
              <a:t>University Malaysia Pahang, Malaysia</a:t>
            </a:r>
          </a:p>
          <a:p>
            <a:pPr algn="r"/>
            <a:r>
              <a:rPr lang="en-US" sz="1600" dirty="0">
                <a:solidFill>
                  <a:srgbClr val="FF0000"/>
                </a:solidFill>
              </a:rPr>
              <a:t>sgponnambalam@ump.edu.my</a:t>
            </a:r>
            <a:endParaRPr lang="en-US" sz="11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olidFill>
                  <a:schemeClr val="tx1"/>
                </a:solidFill>
                <a:ea typeface="SimSun" panose="02010600030101010101" pitchFamily="2" charset="-122"/>
                <a:cs typeface="Times New Roman" panose="02020603050405020304" pitchFamily="18" charset="0"/>
              </a:rPr>
              <a:t>Robotic Assembly Lines</a:t>
            </a:r>
            <a:endParaRPr lang="en-US" b="1" dirty="0"/>
          </a:p>
        </p:txBody>
      </p:sp>
      <p:sp>
        <p:nvSpPr>
          <p:cNvPr id="3" name="Content Placeholder 2"/>
          <p:cNvSpPr>
            <a:spLocks noGrp="1"/>
          </p:cNvSpPr>
          <p:nvPr>
            <p:ph idx="1"/>
          </p:nvPr>
        </p:nvSpPr>
        <p:spPr>
          <a:xfrm>
            <a:off x="0" y="1382713"/>
            <a:ext cx="8612188" cy="3868739"/>
          </a:xfrm>
        </p:spPr>
        <p:txBody>
          <a:bodyPr/>
          <a:lstStyle/>
          <a:p>
            <a:pPr marL="342900">
              <a:spcBef>
                <a:spcPts val="1200"/>
              </a:spcBef>
              <a:buFont typeface="Arial" pitchFamily="34" charset="0"/>
              <a:buChar char="•"/>
              <a:defRPr/>
            </a:pPr>
            <a:r>
              <a:rPr lang="en-US" altLang="zh-CN" sz="2200" dirty="0"/>
              <a:t>Robot can work 24 hours a day without  fatigue. </a:t>
            </a:r>
          </a:p>
          <a:p>
            <a:pPr marL="342900">
              <a:spcBef>
                <a:spcPts val="1200"/>
              </a:spcBef>
              <a:buFont typeface="Arial" pitchFamily="34" charset="0"/>
              <a:buChar char="•"/>
              <a:defRPr/>
            </a:pPr>
            <a:r>
              <a:rPr lang="en-US" altLang="zh-CN" sz="2200" dirty="0"/>
              <a:t>Goals for implementation of robotic assembly lines</a:t>
            </a:r>
          </a:p>
          <a:p>
            <a:pPr marL="750888" lvl="3" indent="-342900">
              <a:spcBef>
                <a:spcPts val="1200"/>
              </a:spcBef>
              <a:buFont typeface="Arial" pitchFamily="34" charset="0"/>
              <a:buChar char="•"/>
              <a:defRPr/>
            </a:pPr>
            <a:r>
              <a:rPr lang="en-US" altLang="zh-CN" sz="2200" b="1" dirty="0"/>
              <a:t>high productivity</a:t>
            </a:r>
          </a:p>
          <a:p>
            <a:pPr marL="750888" lvl="3" indent="-342900">
              <a:spcBef>
                <a:spcPts val="1200"/>
              </a:spcBef>
              <a:buFont typeface="Arial" pitchFamily="34" charset="0"/>
              <a:buChar char="•"/>
              <a:defRPr/>
            </a:pPr>
            <a:r>
              <a:rPr lang="en-US" altLang="zh-CN" sz="2200" b="1" dirty="0"/>
              <a:t>quality of product</a:t>
            </a:r>
          </a:p>
          <a:p>
            <a:pPr marL="750888" lvl="3" indent="-342900">
              <a:spcBef>
                <a:spcPts val="1200"/>
              </a:spcBef>
              <a:buFont typeface="Arial" pitchFamily="34" charset="0"/>
              <a:buChar char="•"/>
              <a:defRPr/>
            </a:pPr>
            <a:r>
              <a:rPr lang="en-US" altLang="zh-CN" sz="2200" b="1" dirty="0"/>
              <a:t>manufacturing flexibility</a:t>
            </a:r>
          </a:p>
          <a:p>
            <a:pPr marL="750888" lvl="3" indent="-342900">
              <a:spcBef>
                <a:spcPts val="1200"/>
              </a:spcBef>
              <a:buFont typeface="Arial" pitchFamily="34" charset="0"/>
              <a:buChar char="•"/>
              <a:defRPr/>
            </a:pPr>
            <a:r>
              <a:rPr lang="en-US" altLang="zh-CN" sz="2200" b="1" dirty="0"/>
              <a:t>safety</a:t>
            </a:r>
          </a:p>
          <a:p>
            <a:pPr marL="0" indent="0">
              <a:spcBef>
                <a:spcPts val="1200"/>
              </a:spcBef>
              <a:buNone/>
              <a:defRPr/>
            </a:pPr>
            <a:endParaRPr lang="en-US" altLang="zh-CN" sz="2000" dirty="0"/>
          </a:p>
          <a:p>
            <a:pPr marL="342900">
              <a:spcBef>
                <a:spcPts val="1200"/>
              </a:spcBef>
              <a:buFont typeface="Arial" pitchFamily="34" charset="0"/>
              <a:buChar char="•"/>
              <a:defRPr/>
            </a:pPr>
            <a:r>
              <a:rPr lang="en-US" altLang="zh-CN" sz="2200" dirty="0">
                <a:solidFill>
                  <a:srgbClr val="C00000"/>
                </a:solidFill>
              </a:rPr>
              <a:t>Performance of RALs depends on the quality of its balance. </a:t>
            </a:r>
          </a:p>
          <a:p>
            <a:pPr marL="342900">
              <a:spcBef>
                <a:spcPts val="1200"/>
              </a:spcBef>
              <a:buFont typeface="Arial" pitchFamily="34" charset="0"/>
              <a:buChar char="•"/>
              <a:defRPr/>
            </a:pPr>
            <a:r>
              <a:rPr lang="en-US" altLang="zh-CN" sz="2200" dirty="0">
                <a:solidFill>
                  <a:srgbClr val="C00000"/>
                </a:solidFill>
              </a:rPr>
              <a:t>RALB also falls under the category of NP-hard .</a:t>
            </a:r>
          </a:p>
          <a:p>
            <a:pPr>
              <a:spcBef>
                <a:spcPts val="1200"/>
              </a:spcBef>
            </a:pPr>
            <a:endParaRPr lang="en-US" sz="24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130980" y="2338948"/>
            <a:ext cx="4357585" cy="2326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029197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172720" y="324960"/>
            <a:ext cx="6392570" cy="701200"/>
          </a:xfrm>
          <a:prstGeom prst="rect">
            <a:avLst/>
          </a:prstGeom>
        </p:spPr>
        <p:txBody>
          <a:bodyPr spcFirstLastPara="1" vert="horz" wrap="square" lIns="91425" tIns="91425" rIns="91425" bIns="91425" numCol="1" anchor="ctr" anchorCtr="0" compatLnSpc="1">
            <a:prstTxWarp prst="textNoShape">
              <a:avLst/>
            </a:prstTxWarp>
            <a:noAutofit/>
          </a:bodyPr>
          <a:lstStyle/>
          <a:p>
            <a:pPr algn="ctr"/>
            <a:r>
              <a:rPr lang="en" b="1" dirty="0">
                <a:latin typeface="+mj-lt"/>
              </a:rPr>
              <a:t>RALB Problem: Classifications</a:t>
            </a:r>
            <a:endParaRPr b="1" dirty="0">
              <a:latin typeface="+mj-lt"/>
            </a:endParaRPr>
          </a:p>
        </p:txBody>
      </p:sp>
      <p:sp>
        <p:nvSpPr>
          <p:cNvPr id="139" name="Google Shape;139;p27"/>
          <p:cNvSpPr txBox="1"/>
          <p:nvPr/>
        </p:nvSpPr>
        <p:spPr>
          <a:xfrm>
            <a:off x="172742" y="1285480"/>
            <a:ext cx="8180729" cy="5093672"/>
          </a:xfrm>
          <a:prstGeom prst="rect">
            <a:avLst/>
          </a:prstGeom>
          <a:noFill/>
          <a:ln>
            <a:noFill/>
          </a:ln>
        </p:spPr>
        <p:txBody>
          <a:bodyPr spcFirstLastPara="1" wrap="square" lIns="91425" tIns="91425" rIns="91425" bIns="91425" anchor="t" anchorCtr="0">
            <a:spAutoFit/>
          </a:bodyPr>
          <a:lstStyle/>
          <a:p>
            <a:pPr marL="457189" indent="-311143" algn="just">
              <a:lnSpc>
                <a:spcPct val="115000"/>
              </a:lnSpc>
              <a:buClr>
                <a:srgbClr val="FF0000"/>
              </a:buClr>
              <a:buSzPts val="1300"/>
              <a:buFont typeface="Times New Roman"/>
              <a:buChar char="➔"/>
            </a:pPr>
            <a:r>
              <a:rPr lang="en" sz="2000" dirty="0">
                <a:solidFill>
                  <a:srgbClr val="0000FF"/>
                </a:solidFill>
                <a:latin typeface="+mj-lt"/>
                <a:ea typeface="Times New Roman"/>
                <a:cs typeface="Times New Roman"/>
                <a:sym typeface="Times New Roman"/>
              </a:rPr>
              <a:t>RALBP TYPE I</a:t>
            </a:r>
            <a:r>
              <a:rPr lang="en" sz="2000" dirty="0">
                <a:latin typeface="+mj-lt"/>
                <a:ea typeface="Times New Roman"/>
                <a:cs typeface="Times New Roman"/>
                <a:sym typeface="Times New Roman"/>
              </a:rPr>
              <a:t> – Aims at reducing number of workstations by assigning best suited robots and tasks to workstations.</a:t>
            </a:r>
            <a:endParaRPr sz="2000" dirty="0">
              <a:latin typeface="+mj-lt"/>
              <a:ea typeface="Times New Roman"/>
              <a:cs typeface="Times New Roman"/>
              <a:sym typeface="Times New Roman"/>
            </a:endParaRPr>
          </a:p>
          <a:p>
            <a:pPr marL="457189" indent="-311143" algn="just">
              <a:lnSpc>
                <a:spcPct val="115000"/>
              </a:lnSpc>
              <a:buClr>
                <a:srgbClr val="FF0000"/>
              </a:buClr>
              <a:buSzPts val="1300"/>
              <a:buFont typeface="Times New Roman"/>
              <a:buChar char="➔"/>
            </a:pPr>
            <a:r>
              <a:rPr lang="en" sz="2000" dirty="0">
                <a:solidFill>
                  <a:srgbClr val="0000FF"/>
                </a:solidFill>
                <a:latin typeface="+mj-lt"/>
                <a:ea typeface="Times New Roman"/>
                <a:cs typeface="Times New Roman"/>
                <a:sym typeface="Times New Roman"/>
              </a:rPr>
              <a:t>RALBP TYPE II</a:t>
            </a:r>
            <a:r>
              <a:rPr lang="en" sz="2000" dirty="0">
                <a:latin typeface="+mj-lt"/>
                <a:ea typeface="Times New Roman"/>
                <a:cs typeface="Times New Roman"/>
                <a:sym typeface="Times New Roman"/>
              </a:rPr>
              <a:t> – Aims at minimising cycle time with predefined number of workstations.</a:t>
            </a:r>
            <a:endParaRPr sz="2000" dirty="0">
              <a:latin typeface="+mj-lt"/>
              <a:ea typeface="Times New Roman"/>
              <a:cs typeface="Times New Roman"/>
              <a:sym typeface="Times New Roman"/>
            </a:endParaRPr>
          </a:p>
          <a:p>
            <a:pPr marL="457189" indent="-311143" algn="just">
              <a:lnSpc>
                <a:spcPct val="115000"/>
              </a:lnSpc>
              <a:buClr>
                <a:srgbClr val="FF0000"/>
              </a:buClr>
              <a:buSzPts val="1300"/>
              <a:buFont typeface="Times New Roman"/>
              <a:buChar char="➔"/>
            </a:pPr>
            <a:r>
              <a:rPr lang="en" sz="2000" dirty="0">
                <a:solidFill>
                  <a:srgbClr val="0000FF"/>
                </a:solidFill>
                <a:latin typeface="+mj-lt"/>
                <a:ea typeface="Times New Roman"/>
                <a:cs typeface="Times New Roman"/>
                <a:sym typeface="Times New Roman"/>
              </a:rPr>
              <a:t>RALBP TYPE E</a:t>
            </a:r>
            <a:r>
              <a:rPr lang="en" sz="2000" dirty="0">
                <a:latin typeface="+mj-lt"/>
                <a:ea typeface="Times New Roman"/>
                <a:cs typeface="Times New Roman"/>
                <a:sym typeface="Times New Roman"/>
              </a:rPr>
              <a:t> – Aims at reducing both cycle time and workstations thus maximising the assembly line efficiency.</a:t>
            </a:r>
            <a:endParaRPr sz="2000" dirty="0">
              <a:latin typeface="+mj-lt"/>
              <a:ea typeface="Times New Roman"/>
              <a:cs typeface="Times New Roman"/>
              <a:sym typeface="Times New Roman"/>
            </a:endParaRPr>
          </a:p>
          <a:p>
            <a:pPr marL="457189" indent="-311143" algn="just">
              <a:lnSpc>
                <a:spcPct val="115000"/>
              </a:lnSpc>
              <a:buClr>
                <a:srgbClr val="FF0000"/>
              </a:buClr>
              <a:buSzPts val="1300"/>
              <a:buFont typeface="Times New Roman"/>
              <a:buChar char="➔"/>
            </a:pPr>
            <a:r>
              <a:rPr lang="en" sz="2000" dirty="0">
                <a:solidFill>
                  <a:srgbClr val="0000FF"/>
                </a:solidFill>
                <a:latin typeface="+mj-lt"/>
                <a:ea typeface="Times New Roman"/>
                <a:cs typeface="Times New Roman"/>
                <a:sym typeface="Times New Roman"/>
              </a:rPr>
              <a:t>RALBP TYPE F</a:t>
            </a:r>
            <a:r>
              <a:rPr lang="en" sz="2000" dirty="0">
                <a:latin typeface="+mj-lt"/>
                <a:ea typeface="Times New Roman"/>
                <a:cs typeface="Times New Roman"/>
                <a:sym typeface="Times New Roman"/>
              </a:rPr>
              <a:t> – Aims at finding feasible solutions for a predefined set of workstations and cycle times.</a:t>
            </a:r>
            <a:endParaRPr sz="2000" dirty="0">
              <a:latin typeface="+mj-lt"/>
              <a:ea typeface="Times New Roman"/>
              <a:cs typeface="Times New Roman"/>
              <a:sym typeface="Times New Roman"/>
            </a:endParaRPr>
          </a:p>
          <a:p>
            <a:pPr marL="457189" indent="-311143" algn="just">
              <a:lnSpc>
                <a:spcPct val="115000"/>
              </a:lnSpc>
              <a:buClr>
                <a:srgbClr val="FF0000"/>
              </a:buClr>
              <a:buSzPts val="1300"/>
              <a:buFont typeface="Times New Roman"/>
              <a:buChar char="➔"/>
            </a:pPr>
            <a:r>
              <a:rPr lang="en" sz="2000" dirty="0">
                <a:solidFill>
                  <a:srgbClr val="0000FF"/>
                </a:solidFill>
                <a:latin typeface="+mj-lt"/>
                <a:ea typeface="Times New Roman"/>
                <a:cs typeface="Times New Roman"/>
                <a:sym typeface="Times New Roman"/>
              </a:rPr>
              <a:t>RAL BP TYPE COST</a:t>
            </a:r>
            <a:r>
              <a:rPr lang="en" sz="2000" dirty="0">
                <a:latin typeface="+mj-lt"/>
                <a:ea typeface="Times New Roman"/>
                <a:cs typeface="Times New Roman"/>
                <a:sym typeface="Times New Roman"/>
              </a:rPr>
              <a:t> – Aims at monetary and economic aspects of RAL.</a:t>
            </a:r>
            <a:endParaRPr sz="2000" dirty="0">
              <a:solidFill>
                <a:srgbClr val="0000FF"/>
              </a:solidFill>
              <a:latin typeface="+mj-lt"/>
              <a:ea typeface="Times New Roman"/>
              <a:cs typeface="Times New Roman"/>
              <a:sym typeface="Times New Roman"/>
            </a:endParaRPr>
          </a:p>
          <a:p>
            <a:pPr algn="just">
              <a:lnSpc>
                <a:spcPct val="115000"/>
              </a:lnSpc>
              <a:spcBef>
                <a:spcPts val="600"/>
              </a:spcBef>
              <a:spcAft>
                <a:spcPts val="1800"/>
              </a:spcAft>
            </a:pPr>
            <a:r>
              <a:rPr lang="en" sz="2000" dirty="0">
                <a:latin typeface="+mj-lt"/>
                <a:ea typeface="Times New Roman"/>
                <a:cs typeface="Times New Roman"/>
                <a:sym typeface="Times New Roman"/>
              </a:rPr>
              <a:t>Structures: </a:t>
            </a:r>
            <a:r>
              <a:rPr lang="en" sz="2000" i="1" dirty="0">
                <a:latin typeface="+mj-lt"/>
                <a:ea typeface="Times New Roman"/>
                <a:cs typeface="Times New Roman"/>
                <a:sym typeface="Times New Roman"/>
              </a:rPr>
              <a:t>multi-manned</a:t>
            </a:r>
            <a:r>
              <a:rPr lang="en" sz="2000" dirty="0">
                <a:latin typeface="+mj-lt"/>
                <a:ea typeface="Times New Roman"/>
                <a:cs typeface="Times New Roman"/>
                <a:sym typeface="Times New Roman"/>
              </a:rPr>
              <a:t>, </a:t>
            </a:r>
            <a:r>
              <a:rPr lang="en" sz="2000" i="1" dirty="0">
                <a:latin typeface="+mj-lt"/>
                <a:ea typeface="Times New Roman"/>
                <a:cs typeface="Times New Roman"/>
                <a:sym typeface="Times New Roman"/>
              </a:rPr>
              <a:t>parallel workstation</a:t>
            </a:r>
            <a:r>
              <a:rPr lang="en" sz="2000" dirty="0">
                <a:latin typeface="+mj-lt"/>
                <a:ea typeface="Times New Roman"/>
                <a:cs typeface="Times New Roman"/>
                <a:sym typeface="Times New Roman"/>
              </a:rPr>
              <a:t>, </a:t>
            </a:r>
            <a:r>
              <a:rPr lang="en" sz="2000" i="1" dirty="0">
                <a:latin typeface="+mj-lt"/>
                <a:ea typeface="Times New Roman"/>
                <a:cs typeface="Times New Roman"/>
                <a:sym typeface="Times New Roman"/>
              </a:rPr>
              <a:t>U-shaped</a:t>
            </a:r>
            <a:r>
              <a:rPr lang="en" sz="2000" dirty="0">
                <a:latin typeface="+mj-lt"/>
                <a:ea typeface="Times New Roman"/>
                <a:cs typeface="Times New Roman"/>
                <a:sym typeface="Times New Roman"/>
              </a:rPr>
              <a:t>, </a:t>
            </a:r>
            <a:r>
              <a:rPr lang="en" sz="2000" i="1" dirty="0">
                <a:latin typeface="+mj-lt"/>
                <a:ea typeface="Times New Roman"/>
                <a:cs typeface="Times New Roman"/>
                <a:sym typeface="Times New Roman"/>
              </a:rPr>
              <a:t>straight line</a:t>
            </a:r>
            <a:r>
              <a:rPr lang="en" sz="2000" dirty="0">
                <a:latin typeface="+mj-lt"/>
                <a:ea typeface="Times New Roman"/>
                <a:cs typeface="Times New Roman"/>
                <a:sym typeface="Times New Roman"/>
              </a:rPr>
              <a:t>, </a:t>
            </a:r>
            <a:r>
              <a:rPr lang="en" sz="2000" i="1" dirty="0">
                <a:latin typeface="+mj-lt"/>
                <a:ea typeface="Times New Roman"/>
                <a:cs typeface="Times New Roman"/>
                <a:sym typeface="Times New Roman"/>
              </a:rPr>
              <a:t>two sided)</a:t>
            </a:r>
            <a:r>
              <a:rPr lang="en" sz="2000" dirty="0">
                <a:latin typeface="+mj-lt"/>
                <a:ea typeface="Times New Roman"/>
                <a:cs typeface="Times New Roman"/>
                <a:sym typeface="Times New Roman"/>
              </a:rPr>
              <a:t>, </a:t>
            </a:r>
            <a:r>
              <a:rPr lang="en" sz="2000" i="1" dirty="0">
                <a:latin typeface="+mj-lt"/>
                <a:ea typeface="Times New Roman"/>
                <a:cs typeface="Times New Roman"/>
                <a:sym typeface="Times New Roman"/>
              </a:rPr>
              <a:t>parallel U-line</a:t>
            </a:r>
            <a:r>
              <a:rPr lang="en" sz="2000" dirty="0">
                <a:latin typeface="+mj-lt"/>
                <a:ea typeface="Times New Roman"/>
                <a:cs typeface="Times New Roman"/>
                <a:sym typeface="Times New Roman"/>
              </a:rPr>
              <a:t>, </a:t>
            </a:r>
            <a:r>
              <a:rPr lang="en" sz="2000" i="1" dirty="0">
                <a:latin typeface="+mj-lt"/>
                <a:ea typeface="Times New Roman"/>
                <a:cs typeface="Times New Roman"/>
                <a:sym typeface="Times New Roman"/>
              </a:rPr>
              <a:t>parallel adjacent U-line)</a:t>
            </a:r>
            <a:r>
              <a:rPr lang="en" sz="2000" dirty="0">
                <a:latin typeface="+mj-lt"/>
                <a:ea typeface="Times New Roman"/>
                <a:cs typeface="Times New Roman"/>
                <a:sym typeface="Times New Roman"/>
              </a:rPr>
              <a:t>, </a:t>
            </a:r>
            <a:r>
              <a:rPr lang="en" sz="2000" i="1" dirty="0">
                <a:latin typeface="+mj-lt"/>
                <a:ea typeface="Times New Roman"/>
                <a:cs typeface="Times New Roman"/>
                <a:sym typeface="Times New Roman"/>
              </a:rPr>
              <a:t>parallel multi-manned</a:t>
            </a:r>
            <a:r>
              <a:rPr lang="en" sz="2000" dirty="0">
                <a:latin typeface="+mj-lt"/>
                <a:ea typeface="Times New Roman"/>
                <a:cs typeface="Times New Roman"/>
                <a:sym typeface="Times New Roman"/>
              </a:rPr>
              <a:t>.  </a:t>
            </a:r>
            <a:endParaRPr sz="2000" b="1" dirty="0">
              <a:solidFill>
                <a:srgbClr val="9900FF"/>
              </a:solidFill>
              <a:latin typeface="+mj-lt"/>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1" y="390539"/>
            <a:ext cx="5231220" cy="866775"/>
          </a:xfrm>
        </p:spPr>
        <p:txBody>
          <a:bodyPr/>
          <a:lstStyle/>
          <a:p>
            <a:pPr>
              <a:lnSpc>
                <a:spcPts val="3600"/>
              </a:lnSpc>
            </a:pPr>
            <a:r>
              <a:rPr lang="en-US" altLang="zh-CN" b="1" dirty="0">
                <a:solidFill>
                  <a:schemeClr val="tx1"/>
                </a:solidFill>
                <a:cs typeface="Times New Roman" pitchFamily="18" charset="0"/>
              </a:rPr>
              <a:t>Key Research on RALB-I</a:t>
            </a:r>
          </a:p>
        </p:txBody>
      </p:sp>
      <p:sp>
        <p:nvSpPr>
          <p:cNvPr id="24579" name="Content Placeholder 4"/>
          <p:cNvSpPr>
            <a:spLocks noGrp="1"/>
          </p:cNvSpPr>
          <p:nvPr>
            <p:ph idx="1"/>
          </p:nvPr>
        </p:nvSpPr>
        <p:spPr>
          <a:xfrm>
            <a:off x="381000" y="1601802"/>
            <a:ext cx="7607300" cy="3868737"/>
          </a:xfrm>
        </p:spPr>
        <p:txBody>
          <a:bodyPr/>
          <a:lstStyle/>
          <a:p>
            <a:pPr marL="342900">
              <a:lnSpc>
                <a:spcPts val="1900"/>
              </a:lnSpc>
              <a:buFont typeface="Arial" pitchFamily="34" charset="0"/>
              <a:buChar char="•"/>
            </a:pPr>
            <a:endParaRPr lang="en-US" altLang="zh-CN" sz="2000" dirty="0">
              <a:solidFill>
                <a:srgbClr val="000000"/>
              </a:solidFill>
              <a:cs typeface="Times New Roman" pitchFamily="18" charset="0"/>
            </a:endParaRPr>
          </a:p>
          <a:p>
            <a:pPr marL="342900">
              <a:lnSpc>
                <a:spcPts val="1900"/>
              </a:lnSpc>
              <a:buFont typeface="Arial" pitchFamily="34" charset="0"/>
              <a:buChar char="•"/>
            </a:pPr>
            <a:endParaRPr lang="en-US" altLang="zh-CN" sz="2000" dirty="0">
              <a:solidFill>
                <a:srgbClr val="000000"/>
              </a:solidFill>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xmlns="" val="2888870980"/>
              </p:ext>
            </p:extLst>
          </p:nvPr>
        </p:nvGraphicFramePr>
        <p:xfrm>
          <a:off x="186499" y="1493587"/>
          <a:ext cx="8172955" cy="3565644"/>
        </p:xfrm>
        <a:graphic>
          <a:graphicData uri="http://schemas.openxmlformats.org/drawingml/2006/table">
            <a:tbl>
              <a:tblPr firstRow="1" bandRow="1">
                <a:tableStyleId>{073A0DAA-6AF3-43AB-8588-CEC1D06C72B9}</a:tableStyleId>
              </a:tblPr>
              <a:tblGrid>
                <a:gridCol w="2033869">
                  <a:extLst>
                    <a:ext uri="{9D8B030D-6E8A-4147-A177-3AD203B41FA5}">
                      <a16:colId xmlns:a16="http://schemas.microsoft.com/office/drawing/2014/main" xmlns="" val="20000"/>
                    </a:ext>
                  </a:extLst>
                </a:gridCol>
                <a:gridCol w="3754834">
                  <a:extLst>
                    <a:ext uri="{9D8B030D-6E8A-4147-A177-3AD203B41FA5}">
                      <a16:colId xmlns:a16="http://schemas.microsoft.com/office/drawing/2014/main" xmlns="" val="20001"/>
                    </a:ext>
                  </a:extLst>
                </a:gridCol>
                <a:gridCol w="2384252">
                  <a:extLst>
                    <a:ext uri="{9D8B030D-6E8A-4147-A177-3AD203B41FA5}">
                      <a16:colId xmlns:a16="http://schemas.microsoft.com/office/drawing/2014/main" xmlns="" val="20002"/>
                    </a:ext>
                  </a:extLst>
                </a:gridCol>
              </a:tblGrid>
              <a:tr h="670560">
                <a:tc>
                  <a:txBody>
                    <a:bodyPr/>
                    <a:lstStyle/>
                    <a:p>
                      <a:r>
                        <a:rPr lang="en-US" sz="1900" dirty="0"/>
                        <a:t>Source</a:t>
                      </a:r>
                    </a:p>
                  </a:txBody>
                  <a:tcPr/>
                </a:tc>
                <a:tc>
                  <a:txBody>
                    <a:bodyPr/>
                    <a:lstStyle/>
                    <a:p>
                      <a:r>
                        <a:rPr lang="en-US" sz="1900" dirty="0"/>
                        <a:t>Model</a:t>
                      </a:r>
                    </a:p>
                  </a:txBody>
                  <a:tcPr/>
                </a:tc>
                <a:tc>
                  <a:txBody>
                    <a:bodyPr/>
                    <a:lstStyle/>
                    <a:p>
                      <a:r>
                        <a:rPr lang="en-US" sz="1900" dirty="0"/>
                        <a:t>Solution Procedure</a:t>
                      </a:r>
                    </a:p>
                  </a:txBody>
                  <a:tcPr/>
                </a:tc>
                <a:extLst>
                  <a:ext uri="{0D108BD9-81ED-4DB2-BD59-A6C34878D82A}">
                    <a16:rowId xmlns:a16="http://schemas.microsoft.com/office/drawing/2014/main" xmlns="" val="10000"/>
                  </a:ext>
                </a:extLst>
              </a:tr>
              <a:tr h="670560">
                <a:tc>
                  <a:txBody>
                    <a:bodyPr/>
                    <a:lstStyle/>
                    <a:p>
                      <a:pPr marL="0" marR="0" lvl="5" indent="0" algn="l" defTabSz="914400" rtl="0" eaLnBrk="1" fontAlgn="auto" latinLnBrk="0" hangingPunct="1">
                        <a:lnSpc>
                          <a:spcPct val="100000"/>
                        </a:lnSpc>
                        <a:spcBef>
                          <a:spcPts val="0"/>
                        </a:spcBef>
                        <a:spcAft>
                          <a:spcPts val="0"/>
                        </a:spcAft>
                        <a:buClrTx/>
                        <a:buSzTx/>
                        <a:buFontTx/>
                        <a:buNone/>
                        <a:tabLst/>
                        <a:defRPr/>
                      </a:pPr>
                      <a:r>
                        <a:rPr lang="en-US" altLang="zh-CN" sz="1900" b="1" dirty="0" err="1">
                          <a:solidFill>
                            <a:srgbClr val="C00000"/>
                          </a:solidFill>
                          <a:latin typeface="+mj-lt"/>
                          <a:cs typeface="Times New Roman" panose="02020603050405020304" pitchFamily="18" charset="0"/>
                        </a:rPr>
                        <a:t>Rubinovitz</a:t>
                      </a:r>
                      <a:r>
                        <a:rPr lang="en-US" altLang="zh-CN" sz="1900" b="1" dirty="0">
                          <a:solidFill>
                            <a:srgbClr val="C00000"/>
                          </a:solidFill>
                          <a:latin typeface="+mj-lt"/>
                          <a:cs typeface="Times New Roman" panose="02020603050405020304" pitchFamily="18" charset="0"/>
                        </a:rPr>
                        <a:t> et al. (1993) </a:t>
                      </a:r>
                      <a:endParaRPr lang="en-US" sz="1900" b="1" kern="1200" dirty="0">
                        <a:solidFill>
                          <a:srgbClr val="C00000"/>
                        </a:solidFill>
                        <a:latin typeface="+mj-lt"/>
                        <a:ea typeface="+mn-ea"/>
                        <a:cs typeface="Times New Roman" panose="02020603050405020304" pitchFamily="18" charset="0"/>
                      </a:endParaRPr>
                    </a:p>
                  </a:txBody>
                  <a:tcPr/>
                </a:tc>
                <a:tc>
                  <a:txBody>
                    <a:bodyPr/>
                    <a:lstStyle/>
                    <a:p>
                      <a:r>
                        <a:rPr lang="en-US" sz="1900" b="1" dirty="0">
                          <a:solidFill>
                            <a:srgbClr val="C00000"/>
                          </a:solidFill>
                          <a:latin typeface="+mj-lt"/>
                          <a:cs typeface="Times New Roman" panose="02020603050405020304" pitchFamily="18" charset="0"/>
                        </a:rPr>
                        <a:t>Minimization of workstations</a:t>
                      </a:r>
                      <a:r>
                        <a:rPr lang="en-US" sz="1900" b="1" baseline="0" dirty="0">
                          <a:solidFill>
                            <a:srgbClr val="C00000"/>
                          </a:solidFill>
                          <a:latin typeface="+mj-lt"/>
                          <a:cs typeface="Times New Roman" panose="02020603050405020304" pitchFamily="18" charset="0"/>
                        </a:rPr>
                        <a:t> for a given cycle time</a:t>
                      </a:r>
                      <a:endParaRPr lang="en-US" sz="1900" b="1" dirty="0">
                        <a:solidFill>
                          <a:srgbClr val="C00000"/>
                        </a:solidFill>
                        <a:latin typeface="+mj-lt"/>
                        <a:cs typeface="Times New Roman" panose="02020603050405020304" pitchFamily="18" charset="0"/>
                      </a:endParaRPr>
                    </a:p>
                  </a:txBody>
                  <a:tcPr/>
                </a:tc>
                <a:tc>
                  <a:txBody>
                    <a:bodyPr/>
                    <a:lstStyle/>
                    <a:p>
                      <a:pPr marL="0" indent="0">
                        <a:buFont typeface="Arial" panose="020B0604020202020204" pitchFamily="34" charset="0"/>
                        <a:buNone/>
                      </a:pPr>
                      <a:r>
                        <a:rPr lang="en-US" sz="1900" b="1" kern="1200" dirty="0">
                          <a:solidFill>
                            <a:srgbClr val="C00000"/>
                          </a:solidFill>
                          <a:latin typeface="+mj-lt"/>
                          <a:ea typeface="+mn-ea"/>
                          <a:cs typeface="Times New Roman" panose="02020603050405020304" pitchFamily="18" charset="0"/>
                        </a:rPr>
                        <a:t>Heuristics </a:t>
                      </a:r>
                    </a:p>
                  </a:txBody>
                  <a:tcPr/>
                </a:tc>
                <a:extLst>
                  <a:ext uri="{0D108BD9-81ED-4DB2-BD59-A6C34878D82A}">
                    <a16:rowId xmlns:a16="http://schemas.microsoft.com/office/drawing/2014/main" xmlns="" val="10001"/>
                  </a:ext>
                </a:extLst>
              </a:tr>
              <a:tr h="1828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900" b="1" dirty="0">
                          <a:solidFill>
                            <a:srgbClr val="7030A0"/>
                          </a:solidFill>
                          <a:latin typeface="+mj-lt"/>
                          <a:ea typeface="SimSun"/>
                          <a:cs typeface="Times New Roman" panose="02020603050405020304" pitchFamily="18" charset="0"/>
                        </a:rPr>
                        <a:t>Tsai and Yao (1993)</a:t>
                      </a:r>
                      <a:endParaRPr lang="en-MY" sz="1900" b="1" kern="1200" dirty="0">
                        <a:solidFill>
                          <a:srgbClr val="7030A0"/>
                        </a:solidFill>
                        <a:latin typeface="+mj-lt"/>
                        <a:ea typeface="+mn-ea"/>
                        <a:cs typeface="Times New Roman" panose="02020603050405020304" pitchFamily="18" charset="0"/>
                      </a:endParaRPr>
                    </a:p>
                  </a:txBody>
                  <a:tcPr/>
                </a:tc>
                <a:tc>
                  <a:txBody>
                    <a:bodyPr/>
                    <a:lstStyle/>
                    <a:p>
                      <a:r>
                        <a:rPr lang="en-US" sz="1900" b="1" i="0" kern="1200" dirty="0">
                          <a:solidFill>
                            <a:srgbClr val="7030A0"/>
                          </a:solidFill>
                          <a:effectLst/>
                          <a:latin typeface="+mj-lt"/>
                          <a:ea typeface="+mn-ea"/>
                          <a:cs typeface="Times New Roman" panose="02020603050405020304" pitchFamily="18" charset="0"/>
                        </a:rPr>
                        <a:t>Determine the robot type and number of robots required in each workstation. Minimize the SD of output rates of all workstations.</a:t>
                      </a:r>
                      <a:endParaRPr lang="en-US" sz="1900" b="1" dirty="0">
                        <a:solidFill>
                          <a:srgbClr val="7030A0"/>
                        </a:solidFill>
                        <a:latin typeface="+mj-lt"/>
                        <a:cs typeface="Times New Roman" panose="02020603050405020304" pitchFamily="18" charset="0"/>
                      </a:endParaRPr>
                    </a:p>
                  </a:txBody>
                  <a:tcPr/>
                </a:tc>
                <a:tc>
                  <a:txBody>
                    <a:bodyPr/>
                    <a:lstStyle/>
                    <a:p>
                      <a:r>
                        <a:rPr lang="en-US" sz="1900" b="1" kern="1200" dirty="0">
                          <a:solidFill>
                            <a:srgbClr val="7030A0"/>
                          </a:solidFill>
                          <a:latin typeface="+mj-lt"/>
                          <a:ea typeface="+mn-ea"/>
                          <a:cs typeface="Times New Roman" panose="02020603050405020304" pitchFamily="18" charset="0"/>
                        </a:rPr>
                        <a:t>Integer programming</a:t>
                      </a:r>
                      <a:r>
                        <a:rPr lang="en-US" sz="1900" b="1" kern="1200" baseline="0" dirty="0">
                          <a:solidFill>
                            <a:srgbClr val="7030A0"/>
                          </a:solidFill>
                          <a:latin typeface="+mj-lt"/>
                          <a:ea typeface="+mn-ea"/>
                          <a:cs typeface="Times New Roman" panose="02020603050405020304" pitchFamily="18" charset="0"/>
                        </a:rPr>
                        <a:t> model and simulation adjustment procedure</a:t>
                      </a:r>
                      <a:endParaRPr lang="en-US" sz="1900" b="1" kern="1200" dirty="0">
                        <a:solidFill>
                          <a:srgbClr val="7030A0"/>
                        </a:solidFill>
                        <a:latin typeface="+mj-lt"/>
                        <a:ea typeface="+mn-ea"/>
                        <a:cs typeface="Times New Roman" panose="02020603050405020304" pitchFamily="18" charset="0"/>
                      </a:endParaRPr>
                    </a:p>
                  </a:txBody>
                  <a:tcPr/>
                </a:tc>
                <a:extLst>
                  <a:ext uri="{0D108BD9-81ED-4DB2-BD59-A6C34878D82A}">
                    <a16:rowId xmlns:a16="http://schemas.microsoft.com/office/drawing/2014/main" xmlns="" val="10002"/>
                  </a:ext>
                </a:extLst>
              </a:tr>
              <a:tr h="759033">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ms-MY" sz="1900" b="1" dirty="0">
                          <a:solidFill>
                            <a:srgbClr val="FF0000"/>
                          </a:solidFill>
                          <a:latin typeface="+mj-lt"/>
                          <a:cs typeface="Times New Roman" panose="02020603050405020304" pitchFamily="18" charset="0"/>
                        </a:rPr>
                        <a:t>Bukchin and Tzur (2000)</a:t>
                      </a:r>
                    </a:p>
                  </a:txBody>
                  <a:tcPr/>
                </a:tc>
                <a:tc>
                  <a:txBody>
                    <a:bodyPr/>
                    <a:lstStyle/>
                    <a:p>
                      <a:r>
                        <a:rPr lang="en-US" sz="1900" b="1" dirty="0">
                          <a:solidFill>
                            <a:srgbClr val="FF0000"/>
                          </a:solidFill>
                          <a:latin typeface="+mj-lt"/>
                          <a:cs typeface="Times New Roman" panose="02020603050405020304" pitchFamily="18" charset="0"/>
                        </a:rPr>
                        <a:t>Minimize equipment</a:t>
                      </a:r>
                      <a:r>
                        <a:rPr lang="en-US" sz="1900" b="1" baseline="0" dirty="0">
                          <a:solidFill>
                            <a:srgbClr val="FF0000"/>
                          </a:solidFill>
                          <a:latin typeface="+mj-lt"/>
                          <a:cs typeface="Times New Roman" panose="02020603050405020304" pitchFamily="18" charset="0"/>
                        </a:rPr>
                        <a:t> cost for a predetermined cycle time</a:t>
                      </a:r>
                      <a:endParaRPr lang="en-US" sz="1900" b="1" dirty="0">
                        <a:solidFill>
                          <a:srgbClr val="FF0000"/>
                        </a:solidFill>
                        <a:latin typeface="+mj-lt"/>
                        <a:cs typeface="Times New Roman" panose="02020603050405020304" pitchFamily="18" charset="0"/>
                      </a:endParaRPr>
                    </a:p>
                  </a:txBody>
                  <a:tcPr/>
                </a:tc>
                <a:tc>
                  <a:txBody>
                    <a:bodyPr/>
                    <a:lstStyle/>
                    <a:p>
                      <a:pPr marL="0" indent="0">
                        <a:buFont typeface="Arial" panose="020B0604020202020204" pitchFamily="34" charset="0"/>
                        <a:buNone/>
                      </a:pPr>
                      <a:r>
                        <a:rPr lang="en-US" sz="1900" b="1" kern="1200" dirty="0">
                          <a:solidFill>
                            <a:srgbClr val="FF0000"/>
                          </a:solidFill>
                          <a:latin typeface="+mj-lt"/>
                          <a:ea typeface="+mn-ea"/>
                          <a:cs typeface="Times New Roman" panose="02020603050405020304" pitchFamily="18" charset="0"/>
                        </a:rPr>
                        <a:t>Branch and Bound Algorithm</a:t>
                      </a: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xmlns="" val="291005979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lstStyle/>
          <a:p>
            <a:pPr indent="0" eaLnBrk="1" hangingPunct="1">
              <a:defRPr/>
            </a:pPr>
            <a:r>
              <a:rPr lang="en-US" altLang="zh-CN" b="1" dirty="0">
                <a:solidFill>
                  <a:schemeClr val="tx1"/>
                </a:solidFill>
                <a:cs typeface="Times New Roman" pitchFamily="18" charset="0"/>
              </a:rPr>
              <a:t>Key Research on RALB-II</a:t>
            </a:r>
            <a:endParaRPr lang="en-AU" b="1"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xmlns="" val="2012962126"/>
              </p:ext>
            </p:extLst>
          </p:nvPr>
        </p:nvGraphicFramePr>
        <p:xfrm>
          <a:off x="67378" y="1612024"/>
          <a:ext cx="8396892" cy="4211219"/>
        </p:xfrm>
        <a:graphic>
          <a:graphicData uri="http://schemas.openxmlformats.org/drawingml/2006/table">
            <a:tbl>
              <a:tblPr firstRow="1" bandRow="1">
                <a:tableStyleId>{073A0DAA-6AF3-43AB-8588-CEC1D06C72B9}</a:tableStyleId>
              </a:tblPr>
              <a:tblGrid>
                <a:gridCol w="1627344">
                  <a:extLst>
                    <a:ext uri="{9D8B030D-6E8A-4147-A177-3AD203B41FA5}">
                      <a16:colId xmlns:a16="http://schemas.microsoft.com/office/drawing/2014/main" xmlns="" val="20000"/>
                    </a:ext>
                  </a:extLst>
                </a:gridCol>
                <a:gridCol w="3199308">
                  <a:extLst>
                    <a:ext uri="{9D8B030D-6E8A-4147-A177-3AD203B41FA5}">
                      <a16:colId xmlns:a16="http://schemas.microsoft.com/office/drawing/2014/main" xmlns="" val="20001"/>
                    </a:ext>
                  </a:extLst>
                </a:gridCol>
                <a:gridCol w="3570240">
                  <a:extLst>
                    <a:ext uri="{9D8B030D-6E8A-4147-A177-3AD203B41FA5}">
                      <a16:colId xmlns:a16="http://schemas.microsoft.com/office/drawing/2014/main" xmlns="" val="20002"/>
                    </a:ext>
                  </a:extLst>
                </a:gridCol>
              </a:tblGrid>
              <a:tr h="381000">
                <a:tc>
                  <a:txBody>
                    <a:bodyPr/>
                    <a:lstStyle/>
                    <a:p>
                      <a:r>
                        <a:rPr lang="en-US" sz="1900" dirty="0"/>
                        <a:t>Source</a:t>
                      </a:r>
                    </a:p>
                  </a:txBody>
                  <a:tcPr/>
                </a:tc>
                <a:tc>
                  <a:txBody>
                    <a:bodyPr/>
                    <a:lstStyle/>
                    <a:p>
                      <a:r>
                        <a:rPr lang="en-US" sz="1900" dirty="0"/>
                        <a:t>Model</a:t>
                      </a:r>
                    </a:p>
                  </a:txBody>
                  <a:tcPr/>
                </a:tc>
                <a:tc>
                  <a:txBody>
                    <a:bodyPr/>
                    <a:lstStyle/>
                    <a:p>
                      <a:r>
                        <a:rPr lang="en-US" sz="1900" dirty="0"/>
                        <a:t>Solution Procedure</a:t>
                      </a:r>
                    </a:p>
                  </a:txBody>
                  <a:tcPr/>
                </a:tc>
                <a:extLst>
                  <a:ext uri="{0D108BD9-81ED-4DB2-BD59-A6C34878D82A}">
                    <a16:rowId xmlns:a16="http://schemas.microsoft.com/office/drawing/2014/main" xmlns="" val="10000"/>
                  </a:ext>
                </a:extLst>
              </a:tr>
              <a:tr h="1539240">
                <a:tc>
                  <a:txBody>
                    <a:bodyPr/>
                    <a:lstStyle/>
                    <a:p>
                      <a:pPr marL="0" marR="0" lvl="5" indent="0" algn="l" defTabSz="914400" rtl="0" eaLnBrk="1" fontAlgn="auto" latinLnBrk="0" hangingPunct="1">
                        <a:lnSpc>
                          <a:spcPct val="100000"/>
                        </a:lnSpc>
                        <a:spcBef>
                          <a:spcPts val="0"/>
                        </a:spcBef>
                        <a:spcAft>
                          <a:spcPts val="0"/>
                        </a:spcAft>
                        <a:buClrTx/>
                        <a:buSzTx/>
                        <a:buFontTx/>
                        <a:buNone/>
                        <a:tabLst/>
                        <a:defRPr/>
                      </a:pPr>
                      <a:endParaRPr lang="en-US" sz="1900" b="1" kern="1200" dirty="0">
                        <a:solidFill>
                          <a:srgbClr val="C00000"/>
                        </a:solidFill>
                      </a:endParaRPr>
                    </a:p>
                    <a:p>
                      <a:pPr marL="0" marR="0" lvl="5" indent="0" algn="l" defTabSz="914400" rtl="0" eaLnBrk="1" fontAlgn="auto" latinLnBrk="0" hangingPunct="1">
                        <a:lnSpc>
                          <a:spcPct val="100000"/>
                        </a:lnSpc>
                        <a:spcBef>
                          <a:spcPts val="0"/>
                        </a:spcBef>
                        <a:spcAft>
                          <a:spcPts val="0"/>
                        </a:spcAft>
                        <a:buClrTx/>
                        <a:buSzTx/>
                        <a:buFontTx/>
                        <a:buNone/>
                        <a:tabLst/>
                        <a:defRPr/>
                      </a:pPr>
                      <a:r>
                        <a:rPr lang="en-US" sz="1900" b="1" kern="1200" dirty="0">
                          <a:solidFill>
                            <a:srgbClr val="C00000"/>
                          </a:solidFill>
                        </a:rPr>
                        <a:t>Levitin et al. </a:t>
                      </a:r>
                    </a:p>
                    <a:p>
                      <a:pPr marL="0" marR="0" lvl="5" indent="0" algn="l" defTabSz="914400" rtl="0" eaLnBrk="1" fontAlgn="auto" latinLnBrk="0" hangingPunct="1">
                        <a:lnSpc>
                          <a:spcPct val="100000"/>
                        </a:lnSpc>
                        <a:spcBef>
                          <a:spcPts val="0"/>
                        </a:spcBef>
                        <a:spcAft>
                          <a:spcPts val="0"/>
                        </a:spcAft>
                        <a:buClrTx/>
                        <a:buSzTx/>
                        <a:buFontTx/>
                        <a:buNone/>
                        <a:tabLst/>
                        <a:defRPr/>
                      </a:pPr>
                      <a:r>
                        <a:rPr lang="en-US" sz="1900" b="1" kern="1200" dirty="0">
                          <a:solidFill>
                            <a:srgbClr val="C00000"/>
                          </a:solidFill>
                        </a:rPr>
                        <a:t>(2006)</a:t>
                      </a:r>
                      <a:endParaRPr lang="en-US" sz="1900" b="1" kern="1200" dirty="0">
                        <a:solidFill>
                          <a:srgbClr val="C00000"/>
                        </a:solidFill>
                        <a:latin typeface="Aparajita" pitchFamily="34" charset="0"/>
                        <a:ea typeface="+mn-ea"/>
                        <a:cs typeface="Aparajita" pitchFamily="34" charset="0"/>
                      </a:endParaRPr>
                    </a:p>
                  </a:txBody>
                  <a:tcPr/>
                </a:tc>
                <a:tc>
                  <a:txBody>
                    <a:bodyPr/>
                    <a:lstStyle/>
                    <a:p>
                      <a:r>
                        <a:rPr lang="en-MY" sz="1900" b="1" dirty="0">
                          <a:solidFill>
                            <a:srgbClr val="C00000"/>
                          </a:solidFill>
                        </a:rPr>
                        <a:t>Assignment of tasks to workstations and selection of best fit robot in such way</a:t>
                      </a:r>
                      <a:r>
                        <a:rPr lang="en-MY" sz="1900" b="1" baseline="0" dirty="0">
                          <a:solidFill>
                            <a:srgbClr val="C00000"/>
                          </a:solidFill>
                        </a:rPr>
                        <a:t> </a:t>
                      </a:r>
                      <a:r>
                        <a:rPr lang="en-MY" sz="1900" b="1" dirty="0">
                          <a:solidFill>
                            <a:srgbClr val="C00000"/>
                          </a:solidFill>
                        </a:rPr>
                        <a:t>the cycle time is minimized.</a:t>
                      </a:r>
                      <a:endParaRPr lang="en-US" sz="1900" b="1" dirty="0">
                        <a:solidFill>
                          <a:srgbClr val="C00000"/>
                        </a:solidFill>
                      </a:endParaRPr>
                    </a:p>
                  </a:txBody>
                  <a:tcPr/>
                </a:tc>
                <a:tc>
                  <a:txBody>
                    <a:bodyPr/>
                    <a:lstStyle/>
                    <a:p>
                      <a:pPr marL="285750" indent="-285750">
                        <a:buFont typeface="Arial" panose="020B0604020202020204" pitchFamily="34" charset="0"/>
                        <a:buChar char="•"/>
                      </a:pPr>
                      <a:r>
                        <a:rPr lang="en-US" sz="1900" b="1" kern="1200" dirty="0">
                          <a:solidFill>
                            <a:srgbClr val="C00000"/>
                          </a:solidFill>
                        </a:rPr>
                        <a:t>Two versions of GA </a:t>
                      </a:r>
                    </a:p>
                    <a:p>
                      <a:pPr marL="285750" indent="-285750">
                        <a:buFont typeface="Arial" panose="020B0604020202020204" pitchFamily="34" charset="0"/>
                        <a:buChar char="•"/>
                      </a:pPr>
                      <a:r>
                        <a:rPr lang="en-US" sz="1900" b="1" kern="1200" dirty="0">
                          <a:solidFill>
                            <a:srgbClr val="C00000"/>
                          </a:solidFill>
                        </a:rPr>
                        <a:t>local exchange procedure to improve the quality of</a:t>
                      </a:r>
                      <a:r>
                        <a:rPr lang="en-US" sz="1900" b="1" kern="1200" baseline="0" dirty="0">
                          <a:solidFill>
                            <a:srgbClr val="C00000"/>
                          </a:solidFill>
                        </a:rPr>
                        <a:t> the solution</a:t>
                      </a:r>
                      <a:endParaRPr lang="en-US" sz="1900" b="1" kern="1200" dirty="0">
                        <a:solidFill>
                          <a:srgbClr val="C00000"/>
                        </a:solidFill>
                        <a:latin typeface="Aparajita" pitchFamily="34" charset="0"/>
                        <a:ea typeface="+mn-ea"/>
                        <a:cs typeface="Aparajita" pitchFamily="34" charset="0"/>
                      </a:endParaRPr>
                    </a:p>
                  </a:txBody>
                  <a:tcPr/>
                </a:tc>
                <a:extLst>
                  <a:ext uri="{0D108BD9-81ED-4DB2-BD59-A6C34878D82A}">
                    <a16:rowId xmlns:a16="http://schemas.microsoft.com/office/drawing/2014/main" xmlns="" val="10001"/>
                  </a:ext>
                </a:extLst>
              </a:tr>
              <a:tr h="670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900" b="1" kern="1200" dirty="0">
                          <a:solidFill>
                            <a:srgbClr val="7030A0"/>
                          </a:solidFill>
                        </a:rPr>
                        <a:t>Gao et al.(2009)</a:t>
                      </a:r>
                      <a:endParaRPr lang="en-MY" sz="1900" b="1" kern="1200" dirty="0">
                        <a:solidFill>
                          <a:srgbClr val="7030A0"/>
                        </a:solidFill>
                        <a:latin typeface="Aparajita" pitchFamily="34" charset="0"/>
                        <a:ea typeface="+mn-ea"/>
                        <a:cs typeface="Aparajita" pitchFamily="34" charset="0"/>
                      </a:endParaRPr>
                    </a:p>
                  </a:txBody>
                  <a:tcPr/>
                </a:tc>
                <a:tc>
                  <a:txBody>
                    <a:bodyPr/>
                    <a:lstStyle/>
                    <a:p>
                      <a:endParaRPr lang="en-US" sz="1900" b="1" i="0" u="none" strike="noStrike" kern="1200" baseline="0" dirty="0">
                        <a:solidFill>
                          <a:srgbClr val="7030A0"/>
                        </a:solidFill>
                        <a:latin typeface="+mn-lt"/>
                        <a:ea typeface="+mn-ea"/>
                        <a:cs typeface="+mn-cs"/>
                      </a:endParaRPr>
                    </a:p>
                    <a:p>
                      <a:r>
                        <a:rPr lang="en-US" sz="1900" b="1" i="0" u="none" strike="noStrike" kern="1200" baseline="0" dirty="0">
                          <a:solidFill>
                            <a:srgbClr val="7030A0"/>
                          </a:solidFill>
                          <a:latin typeface="+mn-lt"/>
                          <a:ea typeface="+mn-ea"/>
                          <a:cs typeface="+mn-cs"/>
                        </a:rPr>
                        <a:t>Minimize cycle time.</a:t>
                      </a:r>
                      <a:endParaRPr lang="en-US" sz="1900" b="1" dirty="0">
                        <a:solidFill>
                          <a:srgbClr val="7030A0"/>
                        </a:solidFill>
                      </a:endParaRPr>
                    </a:p>
                  </a:txBody>
                  <a:tcPr/>
                </a:tc>
                <a:tc>
                  <a:txBody>
                    <a:bodyPr/>
                    <a:lstStyle/>
                    <a:p>
                      <a:endParaRPr lang="en-MY" sz="1900" b="1" kern="1200" dirty="0">
                        <a:solidFill>
                          <a:srgbClr val="7030A0"/>
                        </a:solidFill>
                      </a:endParaRPr>
                    </a:p>
                    <a:p>
                      <a:r>
                        <a:rPr lang="en-MY" sz="1900" b="1" kern="1200" dirty="0">
                          <a:solidFill>
                            <a:srgbClr val="7030A0"/>
                          </a:solidFill>
                        </a:rPr>
                        <a:t>Hybrid Genetic</a:t>
                      </a:r>
                      <a:r>
                        <a:rPr lang="en-MY" sz="1900" b="1" kern="1200" baseline="0" dirty="0">
                          <a:solidFill>
                            <a:srgbClr val="7030A0"/>
                          </a:solidFill>
                        </a:rPr>
                        <a:t> </a:t>
                      </a:r>
                      <a:r>
                        <a:rPr lang="en-MY" sz="1900" b="1" kern="1200" dirty="0">
                          <a:solidFill>
                            <a:srgbClr val="7030A0"/>
                          </a:solidFill>
                        </a:rPr>
                        <a:t>Algorithm</a:t>
                      </a:r>
                      <a:endParaRPr lang="en-US" sz="1900" b="1" kern="1200" dirty="0">
                        <a:solidFill>
                          <a:srgbClr val="7030A0"/>
                        </a:solidFill>
                        <a:latin typeface="Aparajita" pitchFamily="34" charset="0"/>
                        <a:ea typeface="+mn-ea"/>
                        <a:cs typeface="Aparajita" pitchFamily="34" charset="0"/>
                      </a:endParaRPr>
                    </a:p>
                  </a:txBody>
                  <a:tcPr/>
                </a:tc>
                <a:extLst>
                  <a:ext uri="{0D108BD9-81ED-4DB2-BD59-A6C34878D82A}">
                    <a16:rowId xmlns:a16="http://schemas.microsoft.com/office/drawing/2014/main" xmlns="" val="10002"/>
                  </a:ext>
                </a:extLst>
              </a:tr>
              <a:tr h="1828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900" b="1" kern="1200" dirty="0">
                          <a:solidFill>
                            <a:srgbClr val="C00000"/>
                          </a:solidFill>
                        </a:rPr>
                        <a:t>Yoosefelahi et al.(2012)</a:t>
                      </a:r>
                      <a:endParaRPr lang="en-MY" sz="1900" b="1" kern="1200" dirty="0">
                        <a:solidFill>
                          <a:srgbClr val="C00000"/>
                        </a:solidFill>
                        <a:latin typeface="Aparajita" pitchFamily="34" charset="0"/>
                        <a:ea typeface="+mn-ea"/>
                        <a:cs typeface="Aparajita" pitchFamily="34" charset="0"/>
                      </a:endParaRPr>
                    </a:p>
                  </a:txBody>
                  <a:tcPr/>
                </a:tc>
                <a:tc>
                  <a:txBody>
                    <a:bodyPr/>
                    <a:lstStyle/>
                    <a:p>
                      <a:r>
                        <a:rPr lang="en-US" sz="1900" b="1" i="0" u="none" strike="noStrike" kern="1200" baseline="0" dirty="0">
                          <a:solidFill>
                            <a:srgbClr val="C00000"/>
                          </a:solidFill>
                          <a:latin typeface="+mn-lt"/>
                          <a:ea typeface="+mn-ea"/>
                          <a:cs typeface="+mn-cs"/>
                        </a:rPr>
                        <a:t>Minimize the cycle time, robot setup costs and robot costs.</a:t>
                      </a:r>
                      <a:endParaRPr lang="en-US" sz="1900" b="1" dirty="0">
                        <a:solidFill>
                          <a:srgbClr val="C00000"/>
                        </a:solidFill>
                      </a:endParaRPr>
                    </a:p>
                  </a:txBody>
                  <a:tcPr/>
                </a:tc>
                <a:tc>
                  <a:txBody>
                    <a:bodyPr/>
                    <a:lstStyle/>
                    <a:p>
                      <a:pPr marL="285750" indent="-285750">
                        <a:buFont typeface="Arial" panose="020B0604020202020204" pitchFamily="34" charset="0"/>
                        <a:buChar char="•"/>
                      </a:pPr>
                      <a:r>
                        <a:rPr lang="en-US" sz="1900" b="1" i="0" u="none" strike="noStrike" kern="1200" baseline="0" dirty="0">
                          <a:solidFill>
                            <a:srgbClr val="C00000"/>
                          </a:solidFill>
                          <a:latin typeface="+mn-lt"/>
                          <a:ea typeface="+mn-ea"/>
                          <a:cs typeface="+mn-cs"/>
                        </a:rPr>
                        <a:t>Mixed-integer linear programming model is developed. </a:t>
                      </a:r>
                    </a:p>
                    <a:p>
                      <a:pPr marL="285750" indent="-285750">
                        <a:buFont typeface="Arial" panose="020B0604020202020204" pitchFamily="34" charset="0"/>
                        <a:buChar char="•"/>
                      </a:pPr>
                      <a:r>
                        <a:rPr lang="en-US" sz="1900" b="1" i="0" u="none" strike="noStrike" kern="1200" baseline="0" dirty="0">
                          <a:solidFill>
                            <a:srgbClr val="C00000"/>
                          </a:solidFill>
                          <a:latin typeface="+mn-lt"/>
                          <a:ea typeface="+mn-ea"/>
                          <a:cs typeface="+mn-cs"/>
                        </a:rPr>
                        <a:t>Multi-objective evolution strategies (MOES) are developed.</a:t>
                      </a:r>
                      <a:endParaRPr lang="en-US" sz="1900" b="1" kern="1200" dirty="0">
                        <a:solidFill>
                          <a:srgbClr val="C00000"/>
                        </a:solidFill>
                        <a:latin typeface="Aparajita" pitchFamily="34" charset="0"/>
                        <a:ea typeface="+mn-ea"/>
                        <a:cs typeface="Aparajita" pitchFamily="34" charset="0"/>
                      </a:endParaRP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27975416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lstStyle/>
          <a:p>
            <a:pPr indent="0" eaLnBrk="1" hangingPunct="1">
              <a:defRPr/>
            </a:pPr>
            <a:r>
              <a:rPr lang="en-US" altLang="zh-CN" b="1" dirty="0">
                <a:solidFill>
                  <a:schemeClr val="tx1"/>
                </a:solidFill>
                <a:cs typeface="Times New Roman" pitchFamily="18" charset="0"/>
              </a:rPr>
              <a:t>Key Research on RALB-II</a:t>
            </a:r>
            <a:endParaRPr lang="en-AU" b="1"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xmlns="" val="3228763814"/>
              </p:ext>
            </p:extLst>
          </p:nvPr>
        </p:nvGraphicFramePr>
        <p:xfrm>
          <a:off x="22" y="1934679"/>
          <a:ext cx="8464269" cy="3017520"/>
        </p:xfrm>
        <a:graphic>
          <a:graphicData uri="http://schemas.openxmlformats.org/drawingml/2006/table">
            <a:tbl>
              <a:tblPr firstRow="1" bandRow="1">
                <a:tableStyleId>{073A0DAA-6AF3-43AB-8588-CEC1D06C72B9}</a:tableStyleId>
              </a:tblPr>
              <a:tblGrid>
                <a:gridCol w="2121212">
                  <a:extLst>
                    <a:ext uri="{9D8B030D-6E8A-4147-A177-3AD203B41FA5}">
                      <a16:colId xmlns:a16="http://schemas.microsoft.com/office/drawing/2014/main" xmlns="" val="20000"/>
                    </a:ext>
                  </a:extLst>
                </a:gridCol>
                <a:gridCol w="2744169">
                  <a:extLst>
                    <a:ext uri="{9D8B030D-6E8A-4147-A177-3AD203B41FA5}">
                      <a16:colId xmlns:a16="http://schemas.microsoft.com/office/drawing/2014/main" xmlns="" val="20001"/>
                    </a:ext>
                  </a:extLst>
                </a:gridCol>
                <a:gridCol w="3598888">
                  <a:extLst>
                    <a:ext uri="{9D8B030D-6E8A-4147-A177-3AD203B41FA5}">
                      <a16:colId xmlns:a16="http://schemas.microsoft.com/office/drawing/2014/main" xmlns="" val="20002"/>
                    </a:ext>
                  </a:extLst>
                </a:gridCol>
              </a:tblGrid>
              <a:tr h="381000">
                <a:tc>
                  <a:txBody>
                    <a:bodyPr/>
                    <a:lstStyle/>
                    <a:p>
                      <a:r>
                        <a:rPr lang="en-US" sz="1900" dirty="0">
                          <a:latin typeface="+mj-lt"/>
                        </a:rPr>
                        <a:t>Source</a:t>
                      </a:r>
                    </a:p>
                  </a:txBody>
                  <a:tcPr/>
                </a:tc>
                <a:tc>
                  <a:txBody>
                    <a:bodyPr/>
                    <a:lstStyle/>
                    <a:p>
                      <a:r>
                        <a:rPr lang="en-US" sz="1900" dirty="0">
                          <a:latin typeface="+mj-lt"/>
                        </a:rPr>
                        <a:t>Model</a:t>
                      </a:r>
                    </a:p>
                  </a:txBody>
                  <a:tcPr/>
                </a:tc>
                <a:tc>
                  <a:txBody>
                    <a:bodyPr/>
                    <a:lstStyle/>
                    <a:p>
                      <a:r>
                        <a:rPr lang="en-US" sz="1900" dirty="0">
                          <a:latin typeface="+mj-lt"/>
                        </a:rPr>
                        <a:t>Solution Procedure</a:t>
                      </a:r>
                    </a:p>
                  </a:txBody>
                  <a:tcPr/>
                </a:tc>
                <a:extLst>
                  <a:ext uri="{0D108BD9-81ED-4DB2-BD59-A6C34878D82A}">
                    <a16:rowId xmlns:a16="http://schemas.microsoft.com/office/drawing/2014/main" xmlns="" val="10000"/>
                  </a:ext>
                </a:extLst>
              </a:tr>
              <a:tr h="1249680">
                <a:tc>
                  <a:txBody>
                    <a:bodyPr/>
                    <a:lstStyle/>
                    <a:p>
                      <a:pPr marL="0" marR="0" lvl="5" indent="0" algn="l" defTabSz="914400" rtl="0" eaLnBrk="1" fontAlgn="auto" latinLnBrk="0" hangingPunct="1">
                        <a:lnSpc>
                          <a:spcPct val="100000"/>
                        </a:lnSpc>
                        <a:spcBef>
                          <a:spcPts val="0"/>
                        </a:spcBef>
                        <a:spcAft>
                          <a:spcPts val="0"/>
                        </a:spcAft>
                        <a:buClrTx/>
                        <a:buSzTx/>
                        <a:buFontTx/>
                        <a:buNone/>
                        <a:tabLst/>
                        <a:defRPr/>
                      </a:pPr>
                      <a:r>
                        <a:rPr lang="en-US" sz="1900" b="1" kern="1200" dirty="0">
                          <a:solidFill>
                            <a:srgbClr val="FF0000"/>
                          </a:solidFill>
                          <a:latin typeface="+mj-lt"/>
                        </a:rPr>
                        <a:t>Nilakantan et al. (2015)</a:t>
                      </a:r>
                    </a:p>
                  </a:txBody>
                  <a:tcPr/>
                </a:tc>
                <a:tc>
                  <a:txBody>
                    <a:bodyPr/>
                    <a:lstStyle/>
                    <a:p>
                      <a:r>
                        <a:rPr lang="en-US" sz="1900" b="1" i="0" u="none" strike="noStrike" kern="1200" baseline="0" dirty="0">
                          <a:solidFill>
                            <a:srgbClr val="FF0000"/>
                          </a:solidFill>
                          <a:latin typeface="+mj-lt"/>
                          <a:ea typeface="+mn-ea"/>
                          <a:cs typeface="+mn-cs"/>
                        </a:rPr>
                        <a:t>Minimize cycle time in a straight robotic assembly line</a:t>
                      </a:r>
                      <a:endParaRPr lang="en-US" sz="1900" b="1" dirty="0">
                        <a:solidFill>
                          <a:srgbClr val="FF0000"/>
                        </a:solidFill>
                        <a:latin typeface="+mj-lt"/>
                      </a:endParaRPr>
                    </a:p>
                  </a:txBody>
                  <a:tcPr/>
                </a:tc>
                <a:tc>
                  <a:txBody>
                    <a:bodyPr/>
                    <a:lstStyle/>
                    <a:p>
                      <a:pPr marL="285750" indent="-285750">
                        <a:buFont typeface="Arial" panose="020B0604020202020204" pitchFamily="34" charset="0"/>
                        <a:buChar char="•"/>
                      </a:pPr>
                      <a:r>
                        <a:rPr lang="en-US" sz="1900" b="1" kern="1200" dirty="0">
                          <a:solidFill>
                            <a:srgbClr val="FF0000"/>
                          </a:solidFill>
                          <a:latin typeface="+mj-lt"/>
                          <a:ea typeface="+mn-ea"/>
                          <a:cs typeface="Aparajita" pitchFamily="34" charset="0"/>
                        </a:rPr>
                        <a:t>Particle Swarm Optimization (PSO)</a:t>
                      </a:r>
                    </a:p>
                    <a:p>
                      <a:pPr marL="285750" indent="-285750">
                        <a:buFont typeface="Arial" panose="020B0604020202020204" pitchFamily="34" charset="0"/>
                        <a:buChar char="•"/>
                      </a:pPr>
                      <a:r>
                        <a:rPr lang="en-US" sz="1900" b="1" kern="1200" dirty="0">
                          <a:solidFill>
                            <a:srgbClr val="FF0000"/>
                          </a:solidFill>
                          <a:latin typeface="+mj-lt"/>
                          <a:ea typeface="+mn-ea"/>
                          <a:cs typeface="Aparajita" pitchFamily="34" charset="0"/>
                        </a:rPr>
                        <a:t>Hybrid Cuckoo</a:t>
                      </a:r>
                      <a:r>
                        <a:rPr lang="en-US" sz="1900" b="1" kern="1200" baseline="0" dirty="0">
                          <a:solidFill>
                            <a:srgbClr val="FF0000"/>
                          </a:solidFill>
                          <a:latin typeface="+mj-lt"/>
                          <a:ea typeface="+mn-ea"/>
                          <a:cs typeface="Aparajita" pitchFamily="34" charset="0"/>
                        </a:rPr>
                        <a:t> search and PSO</a:t>
                      </a:r>
                      <a:endParaRPr lang="en-US" sz="1900" b="1" kern="1200" dirty="0">
                        <a:solidFill>
                          <a:srgbClr val="FF0000"/>
                        </a:solidFill>
                        <a:latin typeface="+mj-lt"/>
                        <a:ea typeface="+mn-ea"/>
                        <a:cs typeface="Aparajita" pitchFamily="34" charset="0"/>
                      </a:endParaRPr>
                    </a:p>
                  </a:txBody>
                  <a:tcPr/>
                </a:tc>
                <a:extLst>
                  <a:ext uri="{0D108BD9-81ED-4DB2-BD59-A6C34878D82A}">
                    <a16:rowId xmlns:a16="http://schemas.microsoft.com/office/drawing/2014/main" xmlns="" val="10001"/>
                  </a:ext>
                </a:extLst>
              </a:tr>
              <a:tr h="1539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900" b="1" kern="1200" dirty="0">
                          <a:solidFill>
                            <a:srgbClr val="7030A0"/>
                          </a:solidFill>
                          <a:latin typeface="+mj-lt"/>
                          <a:ea typeface="+mn-ea"/>
                          <a:cs typeface="Aparajita" pitchFamily="34" charset="0"/>
                        </a:rPr>
                        <a:t>Nilakantan and Ponnambalam</a:t>
                      </a:r>
                      <a:r>
                        <a:rPr lang="en-MY" sz="1900" b="1" kern="1200" baseline="0" dirty="0">
                          <a:solidFill>
                            <a:srgbClr val="7030A0"/>
                          </a:solidFill>
                          <a:latin typeface="+mj-lt"/>
                          <a:ea typeface="+mn-ea"/>
                          <a:cs typeface="Aparajita" pitchFamily="34" charset="0"/>
                        </a:rPr>
                        <a:t> (2016)</a:t>
                      </a:r>
                      <a:endParaRPr lang="en-MY" sz="1900" b="1" kern="1200" dirty="0">
                        <a:solidFill>
                          <a:srgbClr val="7030A0"/>
                        </a:solidFill>
                        <a:latin typeface="+mj-lt"/>
                        <a:ea typeface="+mn-ea"/>
                        <a:cs typeface="Aparajita"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b="1" i="0" u="none" strike="noStrike" kern="1200" baseline="0" dirty="0">
                          <a:solidFill>
                            <a:srgbClr val="7030A0"/>
                          </a:solidFill>
                          <a:latin typeface="+mj-lt"/>
                          <a:ea typeface="+mn-ea"/>
                          <a:cs typeface="+mn-cs"/>
                        </a:rPr>
                        <a:t>Minimize cycle time in a U-shaped robotic assembly line</a:t>
                      </a:r>
                      <a:endParaRPr lang="en-US" sz="1900" b="1" dirty="0">
                        <a:solidFill>
                          <a:srgbClr val="C00000"/>
                        </a:solidFill>
                        <a:latin typeface="+mj-lt"/>
                      </a:endParaRPr>
                    </a:p>
                    <a:p>
                      <a:endParaRPr lang="en-US" sz="1900" b="1" dirty="0">
                        <a:solidFill>
                          <a:srgbClr val="7030A0"/>
                        </a:solidFill>
                        <a:latin typeface="+mj-lt"/>
                      </a:endParaRPr>
                    </a:p>
                  </a:txBody>
                  <a:tcPr/>
                </a:tc>
                <a:tc>
                  <a:txBody>
                    <a:bodyPr/>
                    <a:lstStyle/>
                    <a:p>
                      <a:pPr marL="285750" indent="-285750">
                        <a:buFont typeface="Arial" panose="020B0604020202020204" pitchFamily="34" charset="0"/>
                        <a:buChar char="•"/>
                      </a:pPr>
                      <a:r>
                        <a:rPr lang="en-US" sz="1900" b="1" kern="1200" dirty="0">
                          <a:solidFill>
                            <a:srgbClr val="7030A0"/>
                          </a:solidFill>
                          <a:latin typeface="+mj-lt"/>
                          <a:ea typeface="+mn-ea"/>
                          <a:cs typeface="Aparajita" pitchFamily="34" charset="0"/>
                        </a:rPr>
                        <a:t>New heuristic algorithm for allocation in a U-shaped assembly line</a:t>
                      </a:r>
                    </a:p>
                    <a:p>
                      <a:pPr marL="285750" indent="-285750">
                        <a:buFont typeface="Arial" panose="020B0604020202020204" pitchFamily="34" charset="0"/>
                        <a:buChar char="•"/>
                      </a:pPr>
                      <a:r>
                        <a:rPr lang="en-US" sz="1900" b="1" kern="1200" dirty="0">
                          <a:solidFill>
                            <a:srgbClr val="7030A0"/>
                          </a:solidFill>
                          <a:latin typeface="+mj-lt"/>
                          <a:ea typeface="+mn-ea"/>
                          <a:cs typeface="Aparajita" pitchFamily="34" charset="0"/>
                        </a:rPr>
                        <a:t>Particle Swarm Optimization (PSO)</a:t>
                      </a: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1171423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lstStyle/>
          <a:p>
            <a:pPr indent="0" eaLnBrk="1" hangingPunct="1">
              <a:defRPr/>
            </a:pPr>
            <a:r>
              <a:rPr lang="en-US" altLang="zh-CN" b="1" dirty="0">
                <a:solidFill>
                  <a:schemeClr val="tx1"/>
                </a:solidFill>
                <a:cs typeface="Times New Roman" pitchFamily="18" charset="0"/>
              </a:rPr>
              <a:t>Key Research on RALB-II</a:t>
            </a:r>
            <a:endParaRPr lang="en-AU" b="1"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xmlns="" val="2933115094"/>
              </p:ext>
            </p:extLst>
          </p:nvPr>
        </p:nvGraphicFramePr>
        <p:xfrm>
          <a:off x="22" y="1463054"/>
          <a:ext cx="8464269" cy="4516745"/>
        </p:xfrm>
        <a:graphic>
          <a:graphicData uri="http://schemas.openxmlformats.org/drawingml/2006/table">
            <a:tbl>
              <a:tblPr firstRow="1" bandRow="1">
                <a:tableStyleId>{073A0DAA-6AF3-43AB-8588-CEC1D06C72B9}</a:tableStyleId>
              </a:tblPr>
              <a:tblGrid>
                <a:gridCol w="2121212">
                  <a:extLst>
                    <a:ext uri="{9D8B030D-6E8A-4147-A177-3AD203B41FA5}">
                      <a16:colId xmlns:a16="http://schemas.microsoft.com/office/drawing/2014/main" xmlns="" val="20000"/>
                    </a:ext>
                  </a:extLst>
                </a:gridCol>
                <a:gridCol w="2744169">
                  <a:extLst>
                    <a:ext uri="{9D8B030D-6E8A-4147-A177-3AD203B41FA5}">
                      <a16:colId xmlns:a16="http://schemas.microsoft.com/office/drawing/2014/main" xmlns="" val="20001"/>
                    </a:ext>
                  </a:extLst>
                </a:gridCol>
                <a:gridCol w="3598888">
                  <a:extLst>
                    <a:ext uri="{9D8B030D-6E8A-4147-A177-3AD203B41FA5}">
                      <a16:colId xmlns:a16="http://schemas.microsoft.com/office/drawing/2014/main" xmlns="" val="20002"/>
                    </a:ext>
                  </a:extLst>
                </a:gridCol>
              </a:tblGrid>
              <a:tr h="381000">
                <a:tc>
                  <a:txBody>
                    <a:bodyPr/>
                    <a:lstStyle/>
                    <a:p>
                      <a:r>
                        <a:rPr lang="en-US" sz="1900" dirty="0">
                          <a:latin typeface="+mj-lt"/>
                        </a:rPr>
                        <a:t>Source</a:t>
                      </a:r>
                    </a:p>
                  </a:txBody>
                  <a:tcPr/>
                </a:tc>
                <a:tc>
                  <a:txBody>
                    <a:bodyPr/>
                    <a:lstStyle/>
                    <a:p>
                      <a:r>
                        <a:rPr lang="en-US" sz="1900" dirty="0">
                          <a:latin typeface="+mj-lt"/>
                        </a:rPr>
                        <a:t>Model</a:t>
                      </a:r>
                    </a:p>
                  </a:txBody>
                  <a:tcPr/>
                </a:tc>
                <a:tc>
                  <a:txBody>
                    <a:bodyPr/>
                    <a:lstStyle/>
                    <a:p>
                      <a:r>
                        <a:rPr lang="en-US" sz="1900" dirty="0">
                          <a:latin typeface="+mj-lt"/>
                        </a:rPr>
                        <a:t>Solution Procedure</a:t>
                      </a:r>
                    </a:p>
                  </a:txBody>
                  <a:tcPr/>
                </a:tc>
                <a:extLst>
                  <a:ext uri="{0D108BD9-81ED-4DB2-BD59-A6C34878D82A}">
                    <a16:rowId xmlns:a16="http://schemas.microsoft.com/office/drawing/2014/main" xmlns="" val="10000"/>
                  </a:ext>
                </a:extLst>
              </a:tr>
              <a:tr h="2407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900" b="1" kern="1200" dirty="0">
                          <a:solidFill>
                            <a:srgbClr val="C00000"/>
                          </a:solidFill>
                          <a:latin typeface="+mj-lt"/>
                          <a:ea typeface="+mn-ea"/>
                          <a:cs typeface="Aparajita" pitchFamily="34" charset="0"/>
                        </a:rPr>
                        <a:t>Li et al. (2016)</a:t>
                      </a:r>
                    </a:p>
                  </a:txBody>
                  <a:tcPr/>
                </a:tc>
                <a:tc>
                  <a:txBody>
                    <a:bodyPr/>
                    <a:lstStyle/>
                    <a:p>
                      <a:r>
                        <a:rPr lang="en-US" sz="1900" b="1" dirty="0">
                          <a:solidFill>
                            <a:srgbClr val="C00000"/>
                          </a:solidFill>
                          <a:latin typeface="+mj-lt"/>
                        </a:rPr>
                        <a:t>Minimize cycle time in a two-sided robotic assembly line</a:t>
                      </a:r>
                    </a:p>
                  </a:txBody>
                  <a:tcPr/>
                </a:tc>
                <a:tc>
                  <a:txBody>
                    <a:bodyPr/>
                    <a:lstStyle/>
                    <a:p>
                      <a:pPr marL="285750" indent="-285750">
                        <a:buFont typeface="Arial" panose="020B0604020202020204" pitchFamily="34" charset="0"/>
                        <a:buChar char="•"/>
                      </a:pPr>
                      <a:r>
                        <a:rPr lang="en-US" sz="1900" b="1" kern="1200" dirty="0">
                          <a:solidFill>
                            <a:srgbClr val="C00000"/>
                          </a:solidFill>
                          <a:latin typeface="+mj-lt"/>
                          <a:ea typeface="+mn-ea"/>
                          <a:cs typeface="Aparajita" pitchFamily="34" charset="0"/>
                        </a:rPr>
                        <a:t>Mixed integer programming</a:t>
                      </a:r>
                      <a:r>
                        <a:rPr lang="en-US" sz="1900" b="1" kern="1200" baseline="0" dirty="0">
                          <a:solidFill>
                            <a:srgbClr val="C00000"/>
                          </a:solidFill>
                          <a:latin typeface="+mj-lt"/>
                          <a:ea typeface="+mn-ea"/>
                          <a:cs typeface="Aparajita" pitchFamily="34" charset="0"/>
                        </a:rPr>
                        <a:t> model, solved using CPLEX</a:t>
                      </a:r>
                    </a:p>
                    <a:p>
                      <a:pPr marL="285750" indent="-285750">
                        <a:buFont typeface="Arial" panose="020B0604020202020204" pitchFamily="34" charset="0"/>
                        <a:buChar char="•"/>
                      </a:pPr>
                      <a:r>
                        <a:rPr lang="en-US" sz="1900" b="1" kern="1200" baseline="0" dirty="0">
                          <a:solidFill>
                            <a:srgbClr val="C00000"/>
                          </a:solidFill>
                          <a:latin typeface="+mj-lt"/>
                          <a:ea typeface="+mn-ea"/>
                          <a:cs typeface="Aparajita" pitchFamily="34" charset="0"/>
                        </a:rPr>
                        <a:t>Co-evolutionary particle swarm optimization algorithm </a:t>
                      </a:r>
                    </a:p>
                    <a:p>
                      <a:pPr marL="285750" indent="-285750">
                        <a:buFont typeface="Arial" panose="020B0604020202020204" pitchFamily="34" charset="0"/>
                        <a:buChar char="•"/>
                      </a:pPr>
                      <a:r>
                        <a:rPr lang="en-US" sz="1900" b="1" kern="1200" baseline="0" dirty="0">
                          <a:solidFill>
                            <a:srgbClr val="C00000"/>
                          </a:solidFill>
                          <a:latin typeface="+mj-lt"/>
                          <a:ea typeface="+mn-ea"/>
                          <a:cs typeface="Aparajita" pitchFamily="34" charset="0"/>
                        </a:rPr>
                        <a:t>Local searches and restart mechanism</a:t>
                      </a:r>
                      <a:endParaRPr lang="en-US" sz="1900" b="1" kern="1200" dirty="0">
                        <a:solidFill>
                          <a:srgbClr val="C00000"/>
                        </a:solidFill>
                        <a:latin typeface="+mj-lt"/>
                        <a:ea typeface="+mn-ea"/>
                        <a:cs typeface="Aparajita" pitchFamily="34" charset="0"/>
                      </a:endParaRPr>
                    </a:p>
                  </a:txBody>
                  <a:tcPr/>
                </a:tc>
                <a:extLst>
                  <a:ext uri="{0D108BD9-81ED-4DB2-BD59-A6C34878D82A}">
                    <a16:rowId xmlns:a16="http://schemas.microsoft.com/office/drawing/2014/main" xmlns="" val="10003"/>
                  </a:ext>
                </a:extLst>
              </a:tr>
              <a:tr h="9601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900" b="1" kern="1200" dirty="0">
                          <a:solidFill>
                            <a:srgbClr val="7030A0"/>
                          </a:solidFill>
                          <a:latin typeface="+mj-lt"/>
                          <a:ea typeface="+mn-ea"/>
                          <a:cs typeface="Aparajita" pitchFamily="34" charset="0"/>
                        </a:rPr>
                        <a:t>Tang et al.</a:t>
                      </a:r>
                      <a:r>
                        <a:rPr lang="en-MY" sz="1900" b="1" kern="1200" baseline="0" dirty="0">
                          <a:solidFill>
                            <a:srgbClr val="7030A0"/>
                          </a:solidFill>
                          <a:latin typeface="+mj-lt"/>
                          <a:ea typeface="+mn-ea"/>
                          <a:cs typeface="Aparajita" pitchFamily="34" charset="0"/>
                        </a:rPr>
                        <a:t> (2016)</a:t>
                      </a:r>
                      <a:endParaRPr lang="en-MY" sz="1900" b="1" kern="1200" dirty="0">
                        <a:solidFill>
                          <a:srgbClr val="7030A0"/>
                        </a:solidFill>
                        <a:latin typeface="+mj-lt"/>
                        <a:ea typeface="+mn-ea"/>
                        <a:cs typeface="Aparajita" pitchFamily="34" charset="0"/>
                      </a:endParaRPr>
                    </a:p>
                  </a:txBody>
                  <a:tcPr/>
                </a:tc>
                <a:tc>
                  <a:txBody>
                    <a:bodyPr/>
                    <a:lstStyle/>
                    <a:p>
                      <a:r>
                        <a:rPr lang="en-US" sz="1900" b="1" dirty="0">
                          <a:solidFill>
                            <a:srgbClr val="7030A0"/>
                          </a:solidFill>
                          <a:latin typeface="+mj-lt"/>
                        </a:rPr>
                        <a:t>Minimize idle</a:t>
                      </a:r>
                      <a:r>
                        <a:rPr lang="en-US" sz="1900" b="1" baseline="0" dirty="0">
                          <a:solidFill>
                            <a:srgbClr val="7030A0"/>
                          </a:solidFill>
                          <a:latin typeface="+mj-lt"/>
                        </a:rPr>
                        <a:t> time in a two sided robotic assembly line</a:t>
                      </a:r>
                      <a:endParaRPr lang="en-US" sz="1900" b="1" dirty="0">
                        <a:solidFill>
                          <a:srgbClr val="7030A0"/>
                        </a:solidFill>
                        <a:latin typeface="+mj-lt"/>
                      </a:endParaRPr>
                    </a:p>
                  </a:txBody>
                  <a:tcPr/>
                </a:tc>
                <a:tc>
                  <a:txBody>
                    <a:bodyPr/>
                    <a:lstStyle/>
                    <a:p>
                      <a:pPr marL="285750" indent="-285750">
                        <a:buFont typeface="Arial" panose="020B0604020202020204" pitchFamily="34" charset="0"/>
                        <a:buChar char="•"/>
                      </a:pPr>
                      <a:r>
                        <a:rPr lang="en-US" sz="1900" b="1" kern="1200" dirty="0">
                          <a:solidFill>
                            <a:srgbClr val="7030A0"/>
                          </a:solidFill>
                          <a:latin typeface="+mj-lt"/>
                          <a:ea typeface="+mn-ea"/>
                          <a:cs typeface="Aparajita" pitchFamily="34" charset="0"/>
                        </a:rPr>
                        <a:t>Discrete artificial</a:t>
                      </a:r>
                      <a:r>
                        <a:rPr lang="en-US" sz="1900" b="1" kern="1200" baseline="0" dirty="0">
                          <a:solidFill>
                            <a:srgbClr val="7030A0"/>
                          </a:solidFill>
                          <a:latin typeface="+mj-lt"/>
                          <a:ea typeface="+mn-ea"/>
                          <a:cs typeface="Aparajita" pitchFamily="34" charset="0"/>
                        </a:rPr>
                        <a:t> bee colony algorithm</a:t>
                      </a:r>
                    </a:p>
                  </a:txBody>
                  <a:tcPr/>
                </a:tc>
                <a:extLst>
                  <a:ext uri="{0D108BD9-81ED-4DB2-BD59-A6C34878D82A}">
                    <a16:rowId xmlns:a16="http://schemas.microsoft.com/office/drawing/2014/main" xmlns="" val="3913442386"/>
                  </a:ext>
                </a:extLst>
              </a:tr>
              <a:tr h="1539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900" b="1" kern="1200" dirty="0" err="1">
                          <a:solidFill>
                            <a:srgbClr val="C00000"/>
                          </a:solidFill>
                          <a:latin typeface="+mj-lt"/>
                          <a:ea typeface="+mn-ea"/>
                          <a:cs typeface="Aparajita" pitchFamily="34" charset="0"/>
                        </a:rPr>
                        <a:t>Çil</a:t>
                      </a:r>
                      <a:r>
                        <a:rPr lang="en-MY" sz="1900" b="1" kern="1200" dirty="0">
                          <a:solidFill>
                            <a:srgbClr val="C00000"/>
                          </a:solidFill>
                          <a:latin typeface="+mj-lt"/>
                          <a:ea typeface="+mn-ea"/>
                          <a:cs typeface="Aparajita" pitchFamily="34" charset="0"/>
                        </a:rPr>
                        <a:t> et al. (2017)</a:t>
                      </a:r>
                    </a:p>
                  </a:txBody>
                  <a:tcPr/>
                </a:tc>
                <a:tc>
                  <a:txBody>
                    <a:bodyPr/>
                    <a:lstStyle/>
                    <a:p>
                      <a:r>
                        <a:rPr lang="en-US" sz="1900" b="1" kern="1200" dirty="0">
                          <a:solidFill>
                            <a:srgbClr val="C00000"/>
                          </a:solidFill>
                          <a:latin typeface="+mj-lt"/>
                          <a:ea typeface="+mn-ea"/>
                          <a:cs typeface="Aparajita" pitchFamily="34" charset="0"/>
                        </a:rPr>
                        <a:t>Minimize the cycle time in a mixed model robotic assembly line</a:t>
                      </a:r>
                    </a:p>
                  </a:txBody>
                  <a:tcPr/>
                </a:tc>
                <a:tc>
                  <a:txBody>
                    <a:bodyPr/>
                    <a:lstStyle/>
                    <a:p>
                      <a:pPr marL="285750" indent="-285750">
                        <a:buFont typeface="Arial" panose="020B0604020202020204" pitchFamily="34" charset="0"/>
                        <a:buChar char="•"/>
                      </a:pPr>
                      <a:r>
                        <a:rPr lang="en-US" sz="1900" b="1" kern="1200" dirty="0">
                          <a:solidFill>
                            <a:srgbClr val="C00000"/>
                          </a:solidFill>
                          <a:latin typeface="+mj-lt"/>
                          <a:ea typeface="+mn-ea"/>
                          <a:cs typeface="Aparajita" pitchFamily="34" charset="0"/>
                        </a:rPr>
                        <a:t>Beam Search (BS) algorithm</a:t>
                      </a:r>
                    </a:p>
                    <a:p>
                      <a:pPr marL="285750" indent="-285750">
                        <a:buFont typeface="Arial" panose="020B0604020202020204" pitchFamily="34" charset="0"/>
                        <a:buChar char="•"/>
                      </a:pPr>
                      <a:r>
                        <a:rPr lang="en-US" sz="1900" b="1" kern="1200" dirty="0">
                          <a:solidFill>
                            <a:srgbClr val="C00000"/>
                          </a:solidFill>
                          <a:latin typeface="+mj-lt"/>
                          <a:ea typeface="+mn-ea"/>
                          <a:cs typeface="Aparajita" pitchFamily="34" charset="0"/>
                        </a:rPr>
                        <a:t>Mixed integer programming model</a:t>
                      </a:r>
                    </a:p>
                    <a:p>
                      <a:pPr marL="285750" indent="-285750">
                        <a:buFont typeface="Arial" panose="020B0604020202020204" pitchFamily="34" charset="0"/>
                        <a:buChar char="•"/>
                      </a:pPr>
                      <a:r>
                        <a:rPr lang="en-US" sz="1900" b="1" kern="1200" dirty="0">
                          <a:solidFill>
                            <a:srgbClr val="C00000"/>
                          </a:solidFill>
                          <a:latin typeface="+mj-lt"/>
                          <a:ea typeface="+mn-ea"/>
                          <a:cs typeface="Aparajita" pitchFamily="34" charset="0"/>
                        </a:rPr>
                        <a:t>Versions of BS proposed</a:t>
                      </a: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xmlns="" val="91583041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lstStyle/>
          <a:p>
            <a:pPr indent="0" eaLnBrk="1" hangingPunct="1">
              <a:defRPr/>
            </a:pPr>
            <a:r>
              <a:rPr lang="en-US" altLang="zh-CN" b="1" dirty="0">
                <a:solidFill>
                  <a:schemeClr val="tx1"/>
                </a:solidFill>
                <a:cs typeface="Times New Roman" pitchFamily="18" charset="0"/>
              </a:rPr>
              <a:t>Key Research on RALB- Reviews</a:t>
            </a:r>
            <a:endParaRPr lang="en-AU" b="1"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xmlns="" val="1170129348"/>
              </p:ext>
            </p:extLst>
          </p:nvPr>
        </p:nvGraphicFramePr>
        <p:xfrm>
          <a:off x="234691" y="1463040"/>
          <a:ext cx="8086371" cy="3291840"/>
        </p:xfrm>
        <a:graphic>
          <a:graphicData uri="http://schemas.openxmlformats.org/drawingml/2006/table">
            <a:tbl>
              <a:tblPr firstRow="1" bandRow="1">
                <a:tableStyleId>{073A0DAA-6AF3-43AB-8588-CEC1D06C72B9}</a:tableStyleId>
              </a:tblPr>
              <a:tblGrid>
                <a:gridCol w="2026508">
                  <a:extLst>
                    <a:ext uri="{9D8B030D-6E8A-4147-A177-3AD203B41FA5}">
                      <a16:colId xmlns:a16="http://schemas.microsoft.com/office/drawing/2014/main" xmlns="" val="20000"/>
                    </a:ext>
                  </a:extLst>
                </a:gridCol>
                <a:gridCol w="2621652">
                  <a:extLst>
                    <a:ext uri="{9D8B030D-6E8A-4147-A177-3AD203B41FA5}">
                      <a16:colId xmlns:a16="http://schemas.microsoft.com/office/drawing/2014/main" xmlns="" val="20001"/>
                    </a:ext>
                  </a:extLst>
                </a:gridCol>
                <a:gridCol w="3438211">
                  <a:extLst>
                    <a:ext uri="{9D8B030D-6E8A-4147-A177-3AD203B41FA5}">
                      <a16:colId xmlns:a16="http://schemas.microsoft.com/office/drawing/2014/main" xmlns="" val="20002"/>
                    </a:ext>
                  </a:extLst>
                </a:gridCol>
              </a:tblGrid>
              <a:tr h="381000">
                <a:tc>
                  <a:txBody>
                    <a:bodyPr/>
                    <a:lstStyle/>
                    <a:p>
                      <a:r>
                        <a:rPr lang="en-US" sz="1900" dirty="0">
                          <a:latin typeface="+mj-lt"/>
                        </a:rPr>
                        <a:t>Source</a:t>
                      </a:r>
                    </a:p>
                  </a:txBody>
                  <a:tcPr/>
                </a:tc>
                <a:tc>
                  <a:txBody>
                    <a:bodyPr/>
                    <a:lstStyle/>
                    <a:p>
                      <a:r>
                        <a:rPr lang="en-US" sz="1900" dirty="0">
                          <a:latin typeface="+mj-lt"/>
                        </a:rPr>
                        <a:t>Model</a:t>
                      </a:r>
                    </a:p>
                  </a:txBody>
                  <a:tcPr/>
                </a:tc>
                <a:tc>
                  <a:txBody>
                    <a:bodyPr/>
                    <a:lstStyle/>
                    <a:p>
                      <a:r>
                        <a:rPr lang="en-US" sz="1900" dirty="0">
                          <a:latin typeface="+mj-lt"/>
                        </a:rPr>
                        <a:t>Solution Procedure</a:t>
                      </a:r>
                    </a:p>
                  </a:txBody>
                  <a:tcPr/>
                </a:tc>
                <a:extLst>
                  <a:ext uri="{0D108BD9-81ED-4DB2-BD59-A6C34878D82A}">
                    <a16:rowId xmlns:a16="http://schemas.microsoft.com/office/drawing/2014/main" xmlns="" val="10000"/>
                  </a:ext>
                </a:extLst>
              </a:tr>
              <a:tr h="1828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900" dirty="0" err="1">
                          <a:solidFill>
                            <a:schemeClr val="tx1"/>
                          </a:solidFill>
                          <a:uFill>
                            <a:noFill/>
                          </a:uFill>
                          <a:latin typeface="Roboto"/>
                          <a:ea typeface="Roboto"/>
                          <a:cs typeface="Roboto"/>
                          <a:sym typeface="Roboto"/>
                          <a:hlinkClick r:id="rId3">
                            <a:extLst>
                              <a:ext uri="{A12FA001-AC4F-418D-AE19-62706E023703}">
                                <ahyp:hlinkClr xmlns:ahyp="http://schemas.microsoft.com/office/drawing/2018/hyperlinkcolor" xmlns="" val="tx"/>
                              </a:ext>
                            </a:extLst>
                          </a:hlinkClick>
                        </a:rPr>
                        <a:t>Parames</a:t>
                      </a:r>
                      <a:r>
                        <a:rPr lang="en-MY" sz="1900" dirty="0">
                          <a:solidFill>
                            <a:schemeClr val="tx1"/>
                          </a:solidFill>
                          <a:uFill>
                            <a:noFill/>
                          </a:uFill>
                          <a:latin typeface="Roboto"/>
                          <a:ea typeface="Roboto"/>
                          <a:cs typeface="Roboto"/>
                          <a:sym typeface="Roboto"/>
                          <a:hlinkClick r:id="rId3">
                            <a:extLst>
                              <a:ext uri="{A12FA001-AC4F-418D-AE19-62706E023703}">
                                <ahyp:hlinkClr xmlns:ahyp="http://schemas.microsoft.com/office/drawing/2018/hyperlinkcolor" xmlns="" val="tx"/>
                              </a:ext>
                            </a:extLst>
                          </a:hlinkClick>
                        </a:rPr>
                        <a:t> </a:t>
                      </a:r>
                      <a:r>
                        <a:rPr lang="en-MY" sz="1900" dirty="0" err="1">
                          <a:solidFill>
                            <a:schemeClr val="tx1"/>
                          </a:solidFill>
                          <a:uFill>
                            <a:noFill/>
                          </a:uFill>
                          <a:latin typeface="Roboto"/>
                          <a:ea typeface="Roboto"/>
                          <a:cs typeface="Roboto"/>
                          <a:sym typeface="Roboto"/>
                          <a:hlinkClick r:id="rId3">
                            <a:extLst>
                              <a:ext uri="{A12FA001-AC4F-418D-AE19-62706E023703}">
                                <ahyp:hlinkClr xmlns:ahyp="http://schemas.microsoft.com/office/drawing/2018/hyperlinkcolor" xmlns="" val="tx"/>
                              </a:ext>
                            </a:extLst>
                          </a:hlinkClick>
                        </a:rPr>
                        <a:t>Chutima</a:t>
                      </a:r>
                      <a:r>
                        <a:rPr lang="en-MY" sz="1900" b="1" kern="1200" dirty="0">
                          <a:solidFill>
                            <a:schemeClr val="tx1"/>
                          </a:solidFill>
                          <a:uFill>
                            <a:noFill/>
                          </a:uFill>
                          <a:latin typeface="+mj-lt"/>
                          <a:ea typeface="+mn-ea"/>
                          <a:cs typeface="Aparajita" pitchFamily="34" charset="0"/>
                          <a:sym typeface="Roboto"/>
                        </a:rPr>
                        <a:t> (2020)</a:t>
                      </a:r>
                      <a:endParaRPr lang="en-MY" sz="1900" dirty="0">
                        <a:solidFill>
                          <a:schemeClr val="tx1"/>
                        </a:solidFill>
                        <a:latin typeface="Roboto"/>
                        <a:ea typeface="Roboto"/>
                        <a:cs typeface="Roboto"/>
                        <a:sym typeface="Roboto"/>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dirty="0">
                          <a:latin typeface="Roboto"/>
                          <a:ea typeface="Roboto"/>
                          <a:cs typeface="Roboto"/>
                          <a:sym typeface="Roboto"/>
                        </a:rPr>
                        <a:t>A comprehensive review of robotic assembly line balancing problem.</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900" dirty="0">
                          <a:latin typeface="Roboto"/>
                          <a:ea typeface="Roboto"/>
                          <a:cs typeface="Roboto"/>
                          <a:sym typeface="Roboto"/>
                        </a:rPr>
                        <a:t>All types of RALB problem approaches till 2020 reviewed including classifications, solution methods, layout considerations.</a:t>
                      </a:r>
                      <a:endParaRPr lang="en-US" sz="1900" u="none" strike="noStrike" cap="none" dirty="0">
                        <a:latin typeface="Roboto"/>
                        <a:ea typeface="Roboto"/>
                        <a:cs typeface="Roboto"/>
                        <a:sym typeface="Roboto"/>
                      </a:endParaRPr>
                    </a:p>
                  </a:txBody>
                  <a:tcPr/>
                </a:tc>
                <a:extLst>
                  <a:ext uri="{0D108BD9-81ED-4DB2-BD59-A6C34878D82A}">
                    <a16:rowId xmlns:a16="http://schemas.microsoft.com/office/drawing/2014/main" xmlns="" val="3959826791"/>
                  </a:ext>
                </a:extLst>
              </a:tr>
              <a:tr h="12496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solidFill>
                            <a:srgbClr val="FF0000"/>
                          </a:solidFill>
                        </a:rPr>
                        <a:t>Nils Boysen, Philipp Schulze, Armin Scholl </a:t>
                      </a:r>
                      <a:r>
                        <a:rPr lang="de-DE" sz="1900" b="1" dirty="0">
                          <a:solidFill>
                            <a:srgbClr val="FF0000"/>
                          </a:solidFill>
                        </a:rPr>
                        <a:t>(2021)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dirty="0">
                          <a:solidFill>
                            <a:srgbClr val="FF0000"/>
                          </a:solidFill>
                        </a:rPr>
                        <a:t>Assembly line balancing: What happened in the last fifteen years? </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900" dirty="0">
                          <a:solidFill>
                            <a:srgbClr val="FF0000"/>
                          </a:solidFill>
                          <a:latin typeface="Roboto"/>
                          <a:ea typeface="Roboto"/>
                          <a:cs typeface="Roboto"/>
                          <a:sym typeface="Roboto"/>
                        </a:rPr>
                        <a:t>Reviewed all types of assembly line problem &amp; solution approaches proposed. </a:t>
                      </a:r>
                      <a:endParaRPr lang="en-US" sz="1900" u="none" strike="noStrike" cap="none" dirty="0">
                        <a:solidFill>
                          <a:srgbClr val="FF0000"/>
                        </a:solidFill>
                        <a:latin typeface="Roboto"/>
                        <a:ea typeface="Roboto"/>
                        <a:cs typeface="Roboto"/>
                        <a:sym typeface="Roboto"/>
                      </a:endParaRPr>
                    </a:p>
                  </a:txBody>
                  <a:tcPr/>
                </a:tc>
                <a:extLst>
                  <a:ext uri="{0D108BD9-81ED-4DB2-BD59-A6C34878D82A}">
                    <a16:rowId xmlns:a16="http://schemas.microsoft.com/office/drawing/2014/main" xmlns="" val="2694832819"/>
                  </a:ext>
                </a:extLst>
              </a:tr>
            </a:tbl>
          </a:graphicData>
        </a:graphic>
      </p:graphicFrame>
    </p:spTree>
    <p:extLst>
      <p:ext uri="{BB962C8B-B14F-4D97-AF65-F5344CB8AC3E}">
        <p14:creationId xmlns:p14="http://schemas.microsoft.com/office/powerpoint/2010/main" xmlns="" val="418064556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lstStyle/>
          <a:p>
            <a:pPr indent="0" eaLnBrk="1" hangingPunct="1">
              <a:defRPr/>
            </a:pPr>
            <a:r>
              <a:rPr lang="en-US" altLang="zh-CN" b="1" dirty="0">
                <a:solidFill>
                  <a:schemeClr val="tx1"/>
                </a:solidFill>
                <a:cs typeface="Times New Roman" pitchFamily="18" charset="0"/>
              </a:rPr>
              <a:t>Key Research on RALB- other objectives</a:t>
            </a:r>
            <a:endParaRPr lang="en-AU" b="1"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xmlns="" val="3773111707"/>
              </p:ext>
            </p:extLst>
          </p:nvPr>
        </p:nvGraphicFramePr>
        <p:xfrm>
          <a:off x="382610" y="1552903"/>
          <a:ext cx="8081681" cy="4249092"/>
        </p:xfrm>
        <a:graphic>
          <a:graphicData uri="http://schemas.openxmlformats.org/drawingml/2006/table">
            <a:tbl>
              <a:tblPr firstRow="1" bandRow="1">
                <a:tableStyleId>{073A0DAA-6AF3-43AB-8588-CEC1D06C72B9}</a:tableStyleId>
              </a:tblPr>
              <a:tblGrid>
                <a:gridCol w="2025332">
                  <a:extLst>
                    <a:ext uri="{9D8B030D-6E8A-4147-A177-3AD203B41FA5}">
                      <a16:colId xmlns:a16="http://schemas.microsoft.com/office/drawing/2014/main" xmlns="" val="20000"/>
                    </a:ext>
                  </a:extLst>
                </a:gridCol>
                <a:gridCol w="2620132">
                  <a:extLst>
                    <a:ext uri="{9D8B030D-6E8A-4147-A177-3AD203B41FA5}">
                      <a16:colId xmlns:a16="http://schemas.microsoft.com/office/drawing/2014/main" xmlns="" val="20001"/>
                    </a:ext>
                  </a:extLst>
                </a:gridCol>
                <a:gridCol w="3436217">
                  <a:extLst>
                    <a:ext uri="{9D8B030D-6E8A-4147-A177-3AD203B41FA5}">
                      <a16:colId xmlns:a16="http://schemas.microsoft.com/office/drawing/2014/main" xmlns="" val="20002"/>
                    </a:ext>
                  </a:extLst>
                </a:gridCol>
              </a:tblGrid>
              <a:tr h="378132">
                <a:tc>
                  <a:txBody>
                    <a:bodyPr/>
                    <a:lstStyle/>
                    <a:p>
                      <a:r>
                        <a:rPr lang="en-US" sz="1500" dirty="0">
                          <a:latin typeface="+mj-lt"/>
                        </a:rPr>
                        <a:t>Source</a:t>
                      </a:r>
                    </a:p>
                  </a:txBody>
                  <a:tcPr/>
                </a:tc>
                <a:tc>
                  <a:txBody>
                    <a:bodyPr/>
                    <a:lstStyle/>
                    <a:p>
                      <a:r>
                        <a:rPr lang="en-US" sz="1500" dirty="0">
                          <a:latin typeface="+mj-lt"/>
                        </a:rPr>
                        <a:t>Model</a:t>
                      </a:r>
                    </a:p>
                  </a:txBody>
                  <a:tcPr/>
                </a:tc>
                <a:tc>
                  <a:txBody>
                    <a:bodyPr/>
                    <a:lstStyle/>
                    <a:p>
                      <a:r>
                        <a:rPr lang="en-US" sz="1500" dirty="0">
                          <a:latin typeface="+mj-lt"/>
                        </a:rPr>
                        <a:t>Solution Procedure</a:t>
                      </a:r>
                    </a:p>
                  </a:txBody>
                  <a:tcPr/>
                </a:tc>
                <a:extLst>
                  <a:ext uri="{0D108BD9-81ED-4DB2-BD59-A6C34878D82A}">
                    <a16:rowId xmlns:a16="http://schemas.microsoft.com/office/drawing/2014/main" xmlns="" val="10000"/>
                  </a:ext>
                </a:extLst>
              </a:tr>
              <a:tr h="548640">
                <a:tc>
                  <a:txBody>
                    <a:bodyPr/>
                    <a:lstStyle/>
                    <a:p>
                      <a:pPr marL="0" marR="0" lvl="5"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C00000"/>
                          </a:solidFill>
                          <a:latin typeface="+mj-lt"/>
                        </a:rPr>
                        <a:t>Daoud et al. (2014)</a:t>
                      </a:r>
                    </a:p>
                  </a:txBody>
                  <a:tcPr/>
                </a:tc>
                <a:tc>
                  <a:txBody>
                    <a:bodyPr/>
                    <a:lstStyle/>
                    <a:p>
                      <a:r>
                        <a:rPr lang="en-US" sz="1500" b="1" dirty="0">
                          <a:solidFill>
                            <a:srgbClr val="C00000"/>
                          </a:solidFill>
                          <a:latin typeface="+mj-lt"/>
                        </a:rPr>
                        <a:t>Maximize line efficiency</a:t>
                      </a:r>
                    </a:p>
                  </a:txBody>
                  <a:tcPr/>
                </a:tc>
                <a:tc>
                  <a:txBody>
                    <a:bodyPr/>
                    <a:lstStyle/>
                    <a:p>
                      <a:pPr marL="285750" indent="-285750">
                        <a:buFont typeface="Arial" panose="020B0604020202020204" pitchFamily="34" charset="0"/>
                        <a:buChar char="•"/>
                      </a:pPr>
                      <a:r>
                        <a:rPr lang="en-GB" sz="1500" b="1" kern="1200" dirty="0">
                          <a:solidFill>
                            <a:srgbClr val="C00000"/>
                          </a:solidFill>
                          <a:latin typeface="+mj-lt"/>
                          <a:ea typeface="+mn-ea"/>
                          <a:cs typeface="Aparajita" pitchFamily="34" charset="0"/>
                        </a:rPr>
                        <a:t>Three evolutionary algorithms</a:t>
                      </a:r>
                      <a:r>
                        <a:rPr lang="en-GB" sz="1500" b="1" kern="1200" baseline="0" dirty="0">
                          <a:solidFill>
                            <a:srgbClr val="C00000"/>
                          </a:solidFill>
                          <a:latin typeface="+mj-lt"/>
                          <a:ea typeface="+mn-ea"/>
                          <a:cs typeface="Aparajita" pitchFamily="34" charset="0"/>
                        </a:rPr>
                        <a:t> </a:t>
                      </a:r>
                      <a:r>
                        <a:rPr lang="en-GB" sz="1500" b="1" kern="1200" dirty="0">
                          <a:solidFill>
                            <a:srgbClr val="C00000"/>
                          </a:solidFill>
                          <a:latin typeface="+mj-lt"/>
                          <a:ea typeface="+mn-ea"/>
                          <a:cs typeface="Aparajita" pitchFamily="34" charset="0"/>
                        </a:rPr>
                        <a:t>and local search</a:t>
                      </a:r>
                      <a:endParaRPr lang="en-US" sz="1500" b="1" kern="1200" dirty="0">
                        <a:solidFill>
                          <a:srgbClr val="C00000"/>
                        </a:solidFill>
                        <a:latin typeface="+mj-lt"/>
                        <a:ea typeface="+mn-ea"/>
                        <a:cs typeface="Aparajita" pitchFamily="34" charset="0"/>
                      </a:endParaRPr>
                    </a:p>
                  </a:txBody>
                  <a:tcPr/>
                </a:tc>
                <a:extLst>
                  <a:ext uri="{0D108BD9-81ED-4DB2-BD59-A6C34878D82A}">
                    <a16:rowId xmlns:a16="http://schemas.microsoft.com/office/drawing/2014/main" xmlns="" val="10001"/>
                  </a:ext>
                </a:extLst>
              </a:tr>
              <a:tr h="1005840">
                <a:tc>
                  <a:txBody>
                    <a:bodyPr/>
                    <a:lstStyle/>
                    <a:p>
                      <a:pPr marL="0" marR="0" lvl="5"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7030A0"/>
                          </a:solidFill>
                          <a:latin typeface="+mj-lt"/>
                          <a:ea typeface="+mn-ea"/>
                          <a:cs typeface="Aparajita" pitchFamily="34" charset="0"/>
                        </a:rPr>
                        <a:t>Nilakantan et al. (2015)</a:t>
                      </a:r>
                    </a:p>
                  </a:txBody>
                  <a:tcPr/>
                </a:tc>
                <a:tc>
                  <a:txBody>
                    <a:bodyPr/>
                    <a:lstStyle/>
                    <a:p>
                      <a:r>
                        <a:rPr lang="en-US" sz="1500" b="1" kern="1200" dirty="0">
                          <a:solidFill>
                            <a:srgbClr val="7030A0"/>
                          </a:solidFill>
                          <a:latin typeface="+mj-lt"/>
                          <a:ea typeface="+mn-ea"/>
                          <a:cs typeface="Aparajita" pitchFamily="34" charset="0"/>
                        </a:rPr>
                        <a:t>Minimize energy consumption and cycle time in a straight robotic assembly line</a:t>
                      </a:r>
                    </a:p>
                  </a:txBody>
                  <a:tcPr/>
                </a:tc>
                <a:tc>
                  <a:txBody>
                    <a:bodyPr/>
                    <a:lstStyle/>
                    <a:p>
                      <a:pPr marL="285750" indent="-285750">
                        <a:buFont typeface="Arial" panose="020B0604020202020204" pitchFamily="34" charset="0"/>
                        <a:buChar char="•"/>
                      </a:pPr>
                      <a:r>
                        <a:rPr lang="en-US" sz="1500" b="1" kern="1200" dirty="0">
                          <a:solidFill>
                            <a:srgbClr val="7030A0"/>
                          </a:solidFill>
                          <a:latin typeface="+mj-lt"/>
                          <a:ea typeface="+mn-ea"/>
                          <a:cs typeface="Aparajita" pitchFamily="34" charset="0"/>
                        </a:rPr>
                        <a:t>Particle Swarm Optimization</a:t>
                      </a:r>
                    </a:p>
                    <a:p>
                      <a:pPr marL="285750" indent="-285750">
                        <a:buFont typeface="Arial" panose="020B0604020202020204" pitchFamily="34" charset="0"/>
                        <a:buChar char="•"/>
                      </a:pPr>
                      <a:r>
                        <a:rPr lang="en-US" sz="1500" b="1" kern="1200" dirty="0">
                          <a:solidFill>
                            <a:srgbClr val="7030A0"/>
                          </a:solidFill>
                          <a:latin typeface="+mj-lt"/>
                          <a:ea typeface="+mn-ea"/>
                          <a:cs typeface="Aparajita" pitchFamily="34" charset="0"/>
                        </a:rPr>
                        <a:t>0-1 integer programming model</a:t>
                      </a:r>
                    </a:p>
                  </a:txBody>
                  <a:tcPr/>
                </a:tc>
                <a:extLst>
                  <a:ext uri="{0D108BD9-81ED-4DB2-BD59-A6C34878D82A}">
                    <a16:rowId xmlns:a16="http://schemas.microsoft.com/office/drawing/2014/main" xmlns="" val="10002"/>
                  </a:ext>
                </a:extLst>
              </a:tr>
              <a:tr h="777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500" b="1" kern="1200" dirty="0">
                          <a:solidFill>
                            <a:srgbClr val="C00000"/>
                          </a:solidFill>
                          <a:latin typeface="+mj-lt"/>
                          <a:ea typeface="+mn-ea"/>
                          <a:cs typeface="+mn-cs"/>
                        </a:rPr>
                        <a:t>Nilakantan et al. (2017)</a:t>
                      </a:r>
                    </a:p>
                  </a:txBody>
                  <a:tcPr/>
                </a:tc>
                <a:tc>
                  <a:txBody>
                    <a:bodyPr/>
                    <a:lstStyle/>
                    <a:p>
                      <a:r>
                        <a:rPr lang="en-US" sz="1500" b="1" kern="1200" dirty="0">
                          <a:solidFill>
                            <a:srgbClr val="C00000"/>
                          </a:solidFill>
                          <a:latin typeface="+mj-lt"/>
                          <a:ea typeface="+mn-ea"/>
                          <a:cs typeface="+mn-cs"/>
                        </a:rPr>
                        <a:t>Minimize assembly line cost in a straight robotic assembly line</a:t>
                      </a:r>
                    </a:p>
                  </a:txBody>
                  <a:tcPr/>
                </a:tc>
                <a:tc>
                  <a:txBody>
                    <a:bodyPr/>
                    <a:lstStyle/>
                    <a:p>
                      <a:pPr marL="285750" indent="-285750">
                        <a:buFont typeface="Arial" panose="020B0604020202020204" pitchFamily="34" charset="0"/>
                        <a:buChar char="•"/>
                      </a:pPr>
                      <a:r>
                        <a:rPr lang="en-US" sz="1500" b="1" kern="1200" dirty="0">
                          <a:solidFill>
                            <a:srgbClr val="C00000"/>
                          </a:solidFill>
                          <a:latin typeface="+mj-lt"/>
                          <a:ea typeface="+mn-ea"/>
                          <a:cs typeface="+mn-cs"/>
                        </a:rPr>
                        <a:t>Differential Evolution algorithm</a:t>
                      </a:r>
                    </a:p>
                  </a:txBody>
                  <a:tcPr/>
                </a:tc>
                <a:extLst>
                  <a:ext uri="{0D108BD9-81ED-4DB2-BD59-A6C34878D82A}">
                    <a16:rowId xmlns:a16="http://schemas.microsoft.com/office/drawing/2014/main" xmlns="" val="10003"/>
                  </a:ext>
                </a:extLst>
              </a:tr>
              <a:tr h="777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500" b="1" kern="1200" dirty="0">
                          <a:solidFill>
                            <a:srgbClr val="7030A0"/>
                          </a:solidFill>
                          <a:latin typeface="+mj-lt"/>
                          <a:ea typeface="+mn-ea"/>
                          <a:cs typeface="Aparajita" pitchFamily="34" charset="0"/>
                        </a:rPr>
                        <a:t>Nilakantan et al. (2016)</a:t>
                      </a:r>
                    </a:p>
                  </a:txBody>
                  <a:tcPr/>
                </a:tc>
                <a:tc>
                  <a:txBody>
                    <a:bodyPr/>
                    <a:lstStyle/>
                    <a:p>
                      <a:r>
                        <a:rPr lang="en-US" sz="1500" b="1" kern="1200" dirty="0">
                          <a:solidFill>
                            <a:srgbClr val="7030A0"/>
                          </a:solidFill>
                          <a:latin typeface="+mj-lt"/>
                          <a:ea typeface="+mn-ea"/>
                          <a:cs typeface="Aparajita" pitchFamily="34" charset="0"/>
                        </a:rPr>
                        <a:t>Maximize line efficiency of straight and U-shaped assembly lines</a:t>
                      </a:r>
                    </a:p>
                  </a:txBody>
                  <a:tcPr/>
                </a:tc>
                <a:tc>
                  <a:txBody>
                    <a:bodyPr/>
                    <a:lstStyle/>
                    <a:p>
                      <a:pPr marL="285750" indent="-285750">
                        <a:buFont typeface="Arial" panose="020B0604020202020204" pitchFamily="34" charset="0"/>
                        <a:buChar char="•"/>
                      </a:pPr>
                      <a:r>
                        <a:rPr lang="en-US" sz="1500" b="1" kern="1200" dirty="0">
                          <a:solidFill>
                            <a:srgbClr val="7030A0"/>
                          </a:solidFill>
                          <a:latin typeface="+mj-lt"/>
                          <a:ea typeface="+mn-ea"/>
                          <a:cs typeface="Aparajita" pitchFamily="34" charset="0"/>
                        </a:rPr>
                        <a:t>Particle Swarm Optimization</a:t>
                      </a:r>
                    </a:p>
                    <a:p>
                      <a:pPr marL="285750" indent="-285750">
                        <a:buFont typeface="Arial" panose="020B0604020202020204" pitchFamily="34" charset="0"/>
                        <a:buChar char="•"/>
                      </a:pPr>
                      <a:r>
                        <a:rPr lang="en-US" sz="1500" b="1" kern="1200" dirty="0">
                          <a:solidFill>
                            <a:srgbClr val="7030A0"/>
                          </a:solidFill>
                          <a:latin typeface="+mj-lt"/>
                          <a:ea typeface="+mn-ea"/>
                          <a:cs typeface="Aparajita" pitchFamily="34" charset="0"/>
                        </a:rPr>
                        <a:t>Differential Evolution algorithm</a:t>
                      </a:r>
                    </a:p>
                  </a:txBody>
                  <a:tcPr/>
                </a:tc>
                <a:extLst>
                  <a:ext uri="{0D108BD9-81ED-4DB2-BD59-A6C34878D82A}">
                    <a16:rowId xmlns:a16="http://schemas.microsoft.com/office/drawing/2014/main" xmlns="" val="10004"/>
                  </a:ext>
                </a:extLst>
              </a:tr>
              <a:tr h="1005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500" b="1" kern="1200" dirty="0">
                          <a:solidFill>
                            <a:srgbClr val="C00000"/>
                          </a:solidFill>
                          <a:latin typeface="+mj-lt"/>
                          <a:ea typeface="+mn-ea"/>
                          <a:cs typeface="Aparajita" pitchFamily="34" charset="0"/>
                        </a:rPr>
                        <a:t>Nilakantan et al. (2017)</a:t>
                      </a:r>
                    </a:p>
                  </a:txBody>
                  <a:tcPr/>
                </a:tc>
                <a:tc>
                  <a:txBody>
                    <a:bodyPr/>
                    <a:lstStyle/>
                    <a:p>
                      <a:r>
                        <a:rPr lang="en-GB" sz="1500" b="1" dirty="0">
                          <a:solidFill>
                            <a:srgbClr val="C00000"/>
                          </a:solidFill>
                          <a:latin typeface="+mj-lt"/>
                        </a:rPr>
                        <a:t>Minimize the total carbon footprint and maximize the efficiency of robotic assembly line systems</a:t>
                      </a:r>
                      <a:endParaRPr lang="en-US" sz="1500" b="1" dirty="0">
                        <a:solidFill>
                          <a:srgbClr val="C00000"/>
                        </a:solidFill>
                        <a:latin typeface="+mj-lt"/>
                      </a:endParaRPr>
                    </a:p>
                  </a:txBody>
                  <a:tcPr/>
                </a:tc>
                <a:tc>
                  <a:txBody>
                    <a:bodyPr/>
                    <a:lstStyle/>
                    <a:p>
                      <a:pPr marL="285750" indent="-285750">
                        <a:buFont typeface="Arial" panose="020B0604020202020204" pitchFamily="34" charset="0"/>
                        <a:buChar char="•"/>
                      </a:pPr>
                      <a:r>
                        <a:rPr lang="en-US" sz="1500" b="1" kern="1200" dirty="0">
                          <a:solidFill>
                            <a:srgbClr val="C00000"/>
                          </a:solidFill>
                          <a:latin typeface="+mj-lt"/>
                          <a:ea typeface="+mn-ea"/>
                          <a:cs typeface="Aparajita" pitchFamily="34" charset="0"/>
                        </a:rPr>
                        <a:t>Multi-objective co-operative co-evolutionary</a:t>
                      </a:r>
                      <a:r>
                        <a:rPr lang="en-US" sz="1500" b="1" kern="1200" baseline="0" dirty="0">
                          <a:solidFill>
                            <a:srgbClr val="C00000"/>
                          </a:solidFill>
                          <a:latin typeface="+mj-lt"/>
                          <a:ea typeface="+mn-ea"/>
                          <a:cs typeface="Aparajita" pitchFamily="34" charset="0"/>
                        </a:rPr>
                        <a:t> algorithm</a:t>
                      </a:r>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321692470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olidFill>
                  <a:schemeClr val="tx1"/>
                </a:solidFill>
                <a:cs typeface="Times New Roman" pitchFamily="18" charset="0"/>
              </a:rPr>
              <a:t>Key Research on RALB-other objectives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xmlns="" val="3133485693"/>
              </p:ext>
            </p:extLst>
          </p:nvPr>
        </p:nvGraphicFramePr>
        <p:xfrm>
          <a:off x="382610" y="1552901"/>
          <a:ext cx="8081681" cy="4038363"/>
        </p:xfrm>
        <a:graphic>
          <a:graphicData uri="http://schemas.openxmlformats.org/drawingml/2006/table">
            <a:tbl>
              <a:tblPr firstRow="1" bandRow="1">
                <a:tableStyleId>{073A0DAA-6AF3-43AB-8588-CEC1D06C72B9}</a:tableStyleId>
              </a:tblPr>
              <a:tblGrid>
                <a:gridCol w="2025332">
                  <a:extLst>
                    <a:ext uri="{9D8B030D-6E8A-4147-A177-3AD203B41FA5}">
                      <a16:colId xmlns:a16="http://schemas.microsoft.com/office/drawing/2014/main" xmlns="" val="20000"/>
                    </a:ext>
                  </a:extLst>
                </a:gridCol>
                <a:gridCol w="2620132">
                  <a:extLst>
                    <a:ext uri="{9D8B030D-6E8A-4147-A177-3AD203B41FA5}">
                      <a16:colId xmlns:a16="http://schemas.microsoft.com/office/drawing/2014/main" xmlns="" val="20001"/>
                    </a:ext>
                  </a:extLst>
                </a:gridCol>
                <a:gridCol w="3436217">
                  <a:extLst>
                    <a:ext uri="{9D8B030D-6E8A-4147-A177-3AD203B41FA5}">
                      <a16:colId xmlns:a16="http://schemas.microsoft.com/office/drawing/2014/main" xmlns="" val="20002"/>
                    </a:ext>
                  </a:extLst>
                </a:gridCol>
              </a:tblGrid>
              <a:tr h="378132">
                <a:tc>
                  <a:txBody>
                    <a:bodyPr/>
                    <a:lstStyle/>
                    <a:p>
                      <a:r>
                        <a:rPr lang="en-US" sz="1500" dirty="0">
                          <a:latin typeface="+mj-lt"/>
                        </a:rPr>
                        <a:t>Source</a:t>
                      </a:r>
                    </a:p>
                  </a:txBody>
                  <a:tcPr/>
                </a:tc>
                <a:tc>
                  <a:txBody>
                    <a:bodyPr/>
                    <a:lstStyle/>
                    <a:p>
                      <a:r>
                        <a:rPr lang="en-US" sz="1500" dirty="0">
                          <a:latin typeface="+mj-lt"/>
                        </a:rPr>
                        <a:t>Model</a:t>
                      </a:r>
                    </a:p>
                  </a:txBody>
                  <a:tcPr/>
                </a:tc>
                <a:tc>
                  <a:txBody>
                    <a:bodyPr/>
                    <a:lstStyle/>
                    <a:p>
                      <a:r>
                        <a:rPr lang="en-US" sz="1500" dirty="0">
                          <a:latin typeface="+mj-lt"/>
                        </a:rPr>
                        <a:t>Solution Procedure</a:t>
                      </a:r>
                    </a:p>
                  </a:txBody>
                  <a:tcPr/>
                </a:tc>
                <a:extLst>
                  <a:ext uri="{0D108BD9-81ED-4DB2-BD59-A6C34878D82A}">
                    <a16:rowId xmlns:a16="http://schemas.microsoft.com/office/drawing/2014/main" xmlns="" val="10000"/>
                  </a:ext>
                </a:extLst>
              </a:tr>
              <a:tr h="1005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500" b="1" kern="1200" dirty="0">
                          <a:solidFill>
                            <a:srgbClr val="7030A0"/>
                          </a:solidFill>
                          <a:latin typeface="+mj-lt"/>
                          <a:ea typeface="+mn-ea"/>
                          <a:cs typeface="Aparajita" pitchFamily="34" charset="0"/>
                        </a:rPr>
                        <a:t>Cil</a:t>
                      </a:r>
                      <a:r>
                        <a:rPr lang="en-MY" sz="1500" b="1" kern="1200" baseline="0" dirty="0">
                          <a:solidFill>
                            <a:srgbClr val="7030A0"/>
                          </a:solidFill>
                          <a:latin typeface="+mj-lt"/>
                          <a:ea typeface="+mn-ea"/>
                          <a:cs typeface="Aparajita" pitchFamily="34" charset="0"/>
                        </a:rPr>
                        <a:t> et al. (2016)</a:t>
                      </a:r>
                      <a:endParaRPr lang="en-MY" sz="1500" b="1" kern="1200" dirty="0">
                        <a:solidFill>
                          <a:srgbClr val="7030A0"/>
                        </a:solidFill>
                        <a:latin typeface="+mj-lt"/>
                        <a:ea typeface="+mn-ea"/>
                        <a:cs typeface="Aparajita" pitchFamily="34" charset="0"/>
                      </a:endParaRPr>
                    </a:p>
                  </a:txBody>
                  <a:tcPr/>
                </a:tc>
                <a:tc>
                  <a:txBody>
                    <a:bodyPr/>
                    <a:lstStyle/>
                    <a:p>
                      <a:r>
                        <a:rPr lang="en-GB" sz="1500" b="1" dirty="0">
                          <a:solidFill>
                            <a:srgbClr val="7030A0"/>
                          </a:solidFill>
                          <a:latin typeface="+mj-lt"/>
                        </a:rPr>
                        <a:t>Minimizing cycle time, number of workstation and robot cost, are considered. </a:t>
                      </a:r>
                      <a:endParaRPr lang="en-US" sz="1500" b="1" dirty="0">
                        <a:solidFill>
                          <a:srgbClr val="7030A0"/>
                        </a:solidFill>
                        <a:latin typeface="+mj-lt"/>
                      </a:endParaRPr>
                    </a:p>
                  </a:txBody>
                  <a:tcPr/>
                </a:tc>
                <a:tc>
                  <a:txBody>
                    <a:bodyPr/>
                    <a:lstStyle/>
                    <a:p>
                      <a:pPr marL="285750" indent="-285750">
                        <a:buFont typeface="Arial" panose="020B0604020202020204" pitchFamily="34" charset="0"/>
                        <a:buChar char="•"/>
                      </a:pPr>
                      <a:r>
                        <a:rPr lang="en-US" sz="1500" b="1" kern="1200" dirty="0">
                          <a:solidFill>
                            <a:srgbClr val="7030A0"/>
                          </a:solidFill>
                          <a:latin typeface="+mj-lt"/>
                          <a:ea typeface="+mn-ea"/>
                          <a:cs typeface="Aparajita" pitchFamily="34" charset="0"/>
                        </a:rPr>
                        <a:t>Goal programming approach</a:t>
                      </a:r>
                    </a:p>
                    <a:p>
                      <a:pPr marL="0" indent="0">
                        <a:buFont typeface="Arial" panose="020B0604020202020204" pitchFamily="34" charset="0"/>
                        <a:buNone/>
                      </a:pPr>
                      <a:endParaRPr lang="en-US" sz="1500" b="1" kern="1200" dirty="0">
                        <a:solidFill>
                          <a:srgbClr val="7030A0"/>
                        </a:solidFill>
                        <a:latin typeface="+mj-lt"/>
                        <a:ea typeface="+mn-ea"/>
                        <a:cs typeface="Aparajita" pitchFamily="34" charset="0"/>
                      </a:endParaRPr>
                    </a:p>
                  </a:txBody>
                  <a:tcPr/>
                </a:tc>
                <a:extLst>
                  <a:ext uri="{0D108BD9-81ED-4DB2-BD59-A6C34878D82A}">
                    <a16:rowId xmlns:a16="http://schemas.microsoft.com/office/drawing/2014/main" xmlns="" val="10002"/>
                  </a:ext>
                </a:extLst>
              </a:tr>
              <a:tr h="825591">
                <a:tc>
                  <a:txBody>
                    <a:bodyPr/>
                    <a:lstStyle/>
                    <a:p>
                      <a:pPr marL="0" marR="0" lvl="5"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C00000"/>
                          </a:solidFill>
                          <a:latin typeface="+mj-lt"/>
                        </a:rPr>
                        <a:t>Li et al. (2018)</a:t>
                      </a:r>
                    </a:p>
                  </a:txBody>
                  <a:tcPr/>
                </a:tc>
                <a:tc>
                  <a:txBody>
                    <a:bodyPr/>
                    <a:lstStyle/>
                    <a:p>
                      <a:r>
                        <a:rPr lang="en-US" sz="1500" b="1" dirty="0">
                          <a:solidFill>
                            <a:srgbClr val="C00000"/>
                          </a:solidFill>
                          <a:latin typeface="+mj-lt"/>
                        </a:rPr>
                        <a:t>Minimize</a:t>
                      </a:r>
                      <a:r>
                        <a:rPr lang="en-US" sz="1500" b="1" baseline="0" dirty="0">
                          <a:solidFill>
                            <a:srgbClr val="C00000"/>
                          </a:solidFill>
                          <a:latin typeface="+mj-lt"/>
                        </a:rPr>
                        <a:t> make span in a robotic mixed model assembly line</a:t>
                      </a:r>
                      <a:endParaRPr lang="en-US" sz="1500" b="1" dirty="0">
                        <a:solidFill>
                          <a:srgbClr val="C00000"/>
                        </a:solidFill>
                        <a:latin typeface="+mj-lt"/>
                      </a:endParaRPr>
                    </a:p>
                  </a:txBody>
                  <a:tcPr/>
                </a:tc>
                <a:tc>
                  <a:txBody>
                    <a:bodyPr/>
                    <a:lstStyle/>
                    <a:p>
                      <a:pPr marL="285750" indent="-285750">
                        <a:buFont typeface="Arial" panose="020B0604020202020204" pitchFamily="34" charset="0"/>
                        <a:buChar char="•"/>
                      </a:pPr>
                      <a:r>
                        <a:rPr lang="en-GB" sz="1500" b="1" kern="1200" dirty="0">
                          <a:solidFill>
                            <a:srgbClr val="C00000"/>
                          </a:solidFill>
                          <a:latin typeface="+mj-lt"/>
                          <a:ea typeface="+mn-ea"/>
                          <a:cs typeface="Aparajita" pitchFamily="34" charset="0"/>
                        </a:rPr>
                        <a:t>Simulated annealing algorithm with restarts </a:t>
                      </a:r>
                    </a:p>
                    <a:p>
                      <a:pPr marL="285750" indent="-285750">
                        <a:buFont typeface="Arial" panose="020B0604020202020204" pitchFamily="34" charset="0"/>
                        <a:buChar char="•"/>
                      </a:pPr>
                      <a:r>
                        <a:rPr lang="en-GB" sz="1500" b="1" kern="1200" dirty="0">
                          <a:solidFill>
                            <a:srgbClr val="C00000"/>
                          </a:solidFill>
                          <a:latin typeface="+mj-lt"/>
                          <a:ea typeface="+mn-ea"/>
                          <a:cs typeface="Aparajita" pitchFamily="34" charset="0"/>
                        </a:rPr>
                        <a:t>Co-evolutionary algorithm</a:t>
                      </a:r>
                      <a:endParaRPr lang="en-US" sz="1500" b="1" kern="1200" dirty="0">
                        <a:solidFill>
                          <a:srgbClr val="C00000"/>
                        </a:solidFill>
                        <a:latin typeface="+mj-lt"/>
                        <a:ea typeface="+mn-ea"/>
                        <a:cs typeface="Aparajita" pitchFamily="34" charset="0"/>
                      </a:endParaRPr>
                    </a:p>
                  </a:txBody>
                  <a:tcPr/>
                </a:tc>
                <a:extLst>
                  <a:ext uri="{0D108BD9-81ED-4DB2-BD59-A6C34878D82A}">
                    <a16:rowId xmlns:a16="http://schemas.microsoft.com/office/drawing/2014/main" xmlns="" val="10003"/>
                  </a:ext>
                </a:extLst>
              </a:tr>
              <a:tr h="1005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500" b="1" kern="1200" dirty="0" err="1">
                          <a:solidFill>
                            <a:srgbClr val="C00000"/>
                          </a:solidFill>
                          <a:latin typeface="+mn-lt"/>
                          <a:ea typeface="+mn-ea"/>
                          <a:cs typeface="Aparajita" pitchFamily="34" charset="0"/>
                        </a:rPr>
                        <a:t>Nilakantan</a:t>
                      </a:r>
                      <a:r>
                        <a:rPr lang="en-MY" sz="1500" b="1" kern="1200" dirty="0">
                          <a:solidFill>
                            <a:srgbClr val="C00000"/>
                          </a:solidFill>
                          <a:latin typeface="+mn-lt"/>
                          <a:ea typeface="+mn-ea"/>
                          <a:cs typeface="Aparajita" pitchFamily="34" charset="0"/>
                        </a:rPr>
                        <a:t> et</a:t>
                      </a:r>
                      <a:r>
                        <a:rPr lang="en-MY" sz="1500" b="1" kern="1200" baseline="0" dirty="0">
                          <a:solidFill>
                            <a:srgbClr val="C00000"/>
                          </a:solidFill>
                          <a:latin typeface="+mn-lt"/>
                          <a:ea typeface="+mn-ea"/>
                          <a:cs typeface="Aparajita" pitchFamily="34" charset="0"/>
                        </a:rPr>
                        <a:t> al. (2018)</a:t>
                      </a:r>
                      <a:endParaRPr lang="en-MY" sz="1500" b="1" kern="1200" dirty="0">
                        <a:solidFill>
                          <a:srgbClr val="C00000"/>
                        </a:solidFill>
                        <a:latin typeface="+mn-lt"/>
                        <a:ea typeface="+mn-ea"/>
                        <a:cs typeface="Aparajita"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MY" sz="1500" b="1" kern="1200" dirty="0">
                        <a:solidFill>
                          <a:srgbClr val="C00000"/>
                        </a:solidFill>
                        <a:latin typeface="+mj-lt"/>
                        <a:ea typeface="+mn-ea"/>
                        <a:cs typeface="Aparajita"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C00000"/>
                          </a:solidFill>
                          <a:latin typeface="+mn-lt"/>
                          <a:ea typeface="+mn-ea"/>
                          <a:cs typeface="+mn-cs"/>
                        </a:rPr>
                        <a:t>Maximizing</a:t>
                      </a:r>
                      <a:r>
                        <a:rPr lang="en-US" sz="1500" b="1" kern="1200" baseline="0" dirty="0">
                          <a:solidFill>
                            <a:srgbClr val="C00000"/>
                          </a:solidFill>
                          <a:latin typeface="+mn-lt"/>
                          <a:ea typeface="+mn-ea"/>
                          <a:cs typeface="+mn-cs"/>
                        </a:rPr>
                        <a:t> line efficiency by minimizing energy consumption</a:t>
                      </a:r>
                      <a:endParaRPr lang="en-US" sz="1500" b="1" kern="1200" dirty="0">
                        <a:solidFill>
                          <a:srgbClr val="C00000"/>
                        </a:solidFill>
                        <a:latin typeface="+mn-lt"/>
                        <a:ea typeface="+mn-ea"/>
                        <a:cs typeface="+mn-cs"/>
                      </a:endParaRPr>
                    </a:p>
                    <a:p>
                      <a:endParaRPr lang="en-US" sz="1500" b="1" dirty="0">
                        <a:solidFill>
                          <a:srgbClr val="C00000"/>
                        </a:solidFill>
                        <a:latin typeface="+mj-lt"/>
                      </a:endParaRPr>
                    </a:p>
                  </a:txBody>
                  <a:tcPr/>
                </a:tc>
                <a:tc>
                  <a:txBody>
                    <a:bodyPr/>
                    <a:lstStyle/>
                    <a:p>
                      <a:pPr marL="285750" indent="-285750">
                        <a:buFont typeface="Arial" panose="020B0604020202020204" pitchFamily="34" charset="0"/>
                        <a:buChar char="•"/>
                      </a:pPr>
                      <a:r>
                        <a:rPr lang="en-US" sz="1500" b="1" kern="1200" dirty="0">
                          <a:solidFill>
                            <a:srgbClr val="C00000"/>
                          </a:solidFill>
                          <a:latin typeface="+mn-lt"/>
                          <a:ea typeface="+mn-ea"/>
                          <a:cs typeface="Aparajita" pitchFamily="34" charset="0"/>
                        </a:rPr>
                        <a:t>Particle Swarm Optimization</a:t>
                      </a:r>
                    </a:p>
                    <a:p>
                      <a:pPr marL="285750" indent="-285750">
                        <a:buFont typeface="Arial" panose="020B0604020202020204" pitchFamily="34" charset="0"/>
                        <a:buChar char="•"/>
                      </a:pPr>
                      <a:r>
                        <a:rPr lang="en-US" sz="1500" b="1" kern="1200" dirty="0">
                          <a:solidFill>
                            <a:srgbClr val="C00000"/>
                          </a:solidFill>
                          <a:latin typeface="+mn-lt"/>
                          <a:ea typeface="+mn-ea"/>
                          <a:cs typeface="Aparajita" pitchFamily="34" charset="0"/>
                        </a:rPr>
                        <a:t>Differential</a:t>
                      </a:r>
                      <a:r>
                        <a:rPr lang="en-US" sz="1500" b="1" kern="1200" baseline="0" dirty="0">
                          <a:solidFill>
                            <a:srgbClr val="C00000"/>
                          </a:solidFill>
                          <a:latin typeface="+mn-lt"/>
                          <a:ea typeface="+mn-ea"/>
                          <a:cs typeface="Aparajita" pitchFamily="34" charset="0"/>
                        </a:rPr>
                        <a:t> Evolution</a:t>
                      </a:r>
                      <a:endParaRPr lang="en-US" sz="1500" b="1" kern="1200" dirty="0">
                        <a:solidFill>
                          <a:srgbClr val="C00000"/>
                        </a:solidFill>
                        <a:latin typeface="+mn-lt"/>
                        <a:ea typeface="+mn-ea"/>
                        <a:cs typeface="Aparajita" pitchFamily="34" charset="0"/>
                      </a:endParaRPr>
                    </a:p>
                    <a:p>
                      <a:pPr marL="285750" indent="-285750">
                        <a:buFont typeface="Arial" panose="020B0604020202020204" pitchFamily="34" charset="0"/>
                        <a:buChar char="•"/>
                      </a:pPr>
                      <a:endParaRPr lang="en-US" sz="1500" b="1" kern="1200" dirty="0">
                        <a:solidFill>
                          <a:srgbClr val="C00000"/>
                        </a:solidFill>
                        <a:latin typeface="+mj-lt"/>
                        <a:ea typeface="+mn-ea"/>
                        <a:cs typeface="Aparajita" pitchFamily="34" charset="0"/>
                      </a:endParaRPr>
                    </a:p>
                  </a:txBody>
                  <a:tcPr/>
                </a:tc>
                <a:extLst>
                  <a:ext uri="{0D108BD9-81ED-4DB2-BD59-A6C34878D82A}">
                    <a16:rowId xmlns:a16="http://schemas.microsoft.com/office/drawing/2014/main" xmlns="" val="1567489452"/>
                  </a:ext>
                </a:extLst>
              </a:tr>
              <a:tr h="12344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500" b="1" kern="1200" dirty="0" err="1">
                          <a:solidFill>
                            <a:srgbClr val="7030A0"/>
                          </a:solidFill>
                          <a:latin typeface="+mj-lt"/>
                          <a:ea typeface="+mn-ea"/>
                          <a:cs typeface="Aparajita" pitchFamily="34" charset="0"/>
                        </a:rPr>
                        <a:t>Zixiang</a:t>
                      </a:r>
                      <a:r>
                        <a:rPr lang="en-MY" sz="1500" b="1" kern="1200" dirty="0">
                          <a:solidFill>
                            <a:srgbClr val="7030A0"/>
                          </a:solidFill>
                          <a:latin typeface="+mj-lt"/>
                          <a:ea typeface="+mn-ea"/>
                          <a:cs typeface="Aparajita" pitchFamily="34" charset="0"/>
                        </a:rPr>
                        <a:t> et al. (2019)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500" b="1" kern="1200" dirty="0">
                          <a:solidFill>
                            <a:srgbClr val="7030A0"/>
                          </a:solidFill>
                          <a:latin typeface="+mj-lt"/>
                          <a:ea typeface="+mn-ea"/>
                          <a:cs typeface="Aparajita" pitchFamily="34" charset="0"/>
                        </a:rPr>
                        <a:t>Minimizing Cycle time. Mixed Integer LPP.</a:t>
                      </a:r>
                    </a:p>
                    <a:p>
                      <a:pPr marL="0" marR="0" indent="0" algn="l" defTabSz="914400" rtl="0" eaLnBrk="1" fontAlgn="auto" latinLnBrk="0" hangingPunct="1">
                        <a:lnSpc>
                          <a:spcPct val="100000"/>
                        </a:lnSpc>
                        <a:spcBef>
                          <a:spcPts val="0"/>
                        </a:spcBef>
                        <a:spcAft>
                          <a:spcPts val="0"/>
                        </a:spcAft>
                        <a:buClrTx/>
                        <a:buSzTx/>
                        <a:buFontTx/>
                        <a:buNone/>
                        <a:tabLst/>
                        <a:defRPr/>
                      </a:pPr>
                      <a:r>
                        <a:rPr lang="en-MY" sz="1500" b="1" kern="1200" dirty="0">
                          <a:solidFill>
                            <a:srgbClr val="7030A0"/>
                          </a:solidFill>
                          <a:latin typeface="+mj-lt"/>
                          <a:ea typeface="+mn-ea"/>
                          <a:cs typeface="Aparajita" pitchFamily="34" charset="0"/>
                        </a:rPr>
                        <a:t>Two-sided assembly line balancing problems with setup times</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b="1" kern="1200" dirty="0">
                          <a:solidFill>
                            <a:srgbClr val="7030A0"/>
                          </a:solidFill>
                          <a:latin typeface="+mj-lt"/>
                          <a:ea typeface="+mn-ea"/>
                          <a:cs typeface="Aparajita" pitchFamily="34" charset="0"/>
                        </a:rPr>
                        <a:t>13 metaheuristic algorithms</a:t>
                      </a:r>
                    </a:p>
                  </a:txBody>
                  <a:tcPr/>
                </a:tc>
                <a:extLst>
                  <a:ext uri="{0D108BD9-81ED-4DB2-BD59-A6C34878D82A}">
                    <a16:rowId xmlns:a16="http://schemas.microsoft.com/office/drawing/2014/main" xmlns="" val="205918131"/>
                  </a:ext>
                </a:extLst>
              </a:tr>
            </a:tbl>
          </a:graphicData>
        </a:graphic>
      </p:graphicFrame>
    </p:spTree>
    <p:extLst>
      <p:ext uri="{BB962C8B-B14F-4D97-AF65-F5344CB8AC3E}">
        <p14:creationId xmlns:p14="http://schemas.microsoft.com/office/powerpoint/2010/main" xmlns="" val="685788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olidFill>
                  <a:schemeClr val="tx1"/>
                </a:solidFill>
                <a:cs typeface="Times New Roman" pitchFamily="18" charset="0"/>
              </a:rPr>
              <a:t>Key Research on RALB-other objectives</a:t>
            </a:r>
            <a:endParaRPr lang="en-GB" dirty="0"/>
          </a:p>
        </p:txBody>
      </p:sp>
      <p:graphicFrame>
        <p:nvGraphicFramePr>
          <p:cNvPr id="4" name="Table 3"/>
          <p:cNvGraphicFramePr>
            <a:graphicFrameLocks noGrp="1"/>
          </p:cNvGraphicFramePr>
          <p:nvPr/>
        </p:nvGraphicFramePr>
        <p:xfrm>
          <a:off x="382610" y="1552901"/>
          <a:ext cx="8081681" cy="4038363"/>
        </p:xfrm>
        <a:graphic>
          <a:graphicData uri="http://schemas.openxmlformats.org/drawingml/2006/table">
            <a:tbl>
              <a:tblPr firstRow="1" bandRow="1">
                <a:tableStyleId>{073A0DAA-6AF3-43AB-8588-CEC1D06C72B9}</a:tableStyleId>
              </a:tblPr>
              <a:tblGrid>
                <a:gridCol w="2025332">
                  <a:extLst>
                    <a:ext uri="{9D8B030D-6E8A-4147-A177-3AD203B41FA5}">
                      <a16:colId xmlns:a16="http://schemas.microsoft.com/office/drawing/2014/main" xmlns="" val="20000"/>
                    </a:ext>
                  </a:extLst>
                </a:gridCol>
                <a:gridCol w="2620132">
                  <a:extLst>
                    <a:ext uri="{9D8B030D-6E8A-4147-A177-3AD203B41FA5}">
                      <a16:colId xmlns:a16="http://schemas.microsoft.com/office/drawing/2014/main" xmlns="" val="20001"/>
                    </a:ext>
                  </a:extLst>
                </a:gridCol>
                <a:gridCol w="3436217">
                  <a:extLst>
                    <a:ext uri="{9D8B030D-6E8A-4147-A177-3AD203B41FA5}">
                      <a16:colId xmlns:a16="http://schemas.microsoft.com/office/drawing/2014/main" xmlns="" val="20002"/>
                    </a:ext>
                  </a:extLst>
                </a:gridCol>
              </a:tblGrid>
              <a:tr h="378132">
                <a:tc>
                  <a:txBody>
                    <a:bodyPr/>
                    <a:lstStyle/>
                    <a:p>
                      <a:r>
                        <a:rPr lang="en-US" sz="1500" dirty="0">
                          <a:latin typeface="+mj-lt"/>
                        </a:rPr>
                        <a:t>Source</a:t>
                      </a:r>
                    </a:p>
                  </a:txBody>
                  <a:tcPr/>
                </a:tc>
                <a:tc>
                  <a:txBody>
                    <a:bodyPr/>
                    <a:lstStyle/>
                    <a:p>
                      <a:r>
                        <a:rPr lang="en-US" sz="1500" dirty="0">
                          <a:latin typeface="+mj-lt"/>
                        </a:rPr>
                        <a:t>Model</a:t>
                      </a:r>
                    </a:p>
                  </a:txBody>
                  <a:tcPr/>
                </a:tc>
                <a:tc>
                  <a:txBody>
                    <a:bodyPr/>
                    <a:lstStyle/>
                    <a:p>
                      <a:r>
                        <a:rPr lang="en-US" sz="1500" dirty="0">
                          <a:latin typeface="+mj-lt"/>
                        </a:rPr>
                        <a:t>Solution Procedure</a:t>
                      </a:r>
                    </a:p>
                  </a:txBody>
                  <a:tcPr/>
                </a:tc>
                <a:extLst>
                  <a:ext uri="{0D108BD9-81ED-4DB2-BD59-A6C34878D82A}">
                    <a16:rowId xmlns:a16="http://schemas.microsoft.com/office/drawing/2014/main" xmlns="" val="10000"/>
                  </a:ext>
                </a:extLst>
              </a:tr>
              <a:tr h="1005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500" b="1" kern="1200" dirty="0">
                          <a:solidFill>
                            <a:srgbClr val="7030A0"/>
                          </a:solidFill>
                          <a:latin typeface="+mj-lt"/>
                          <a:ea typeface="+mn-ea"/>
                          <a:cs typeface="Aparajita" pitchFamily="34" charset="0"/>
                        </a:rPr>
                        <a:t>Cil</a:t>
                      </a:r>
                      <a:r>
                        <a:rPr lang="en-MY" sz="1500" b="1" kern="1200" baseline="0" dirty="0">
                          <a:solidFill>
                            <a:srgbClr val="7030A0"/>
                          </a:solidFill>
                          <a:latin typeface="+mj-lt"/>
                          <a:ea typeface="+mn-ea"/>
                          <a:cs typeface="Aparajita" pitchFamily="34" charset="0"/>
                        </a:rPr>
                        <a:t> et al. (2016)</a:t>
                      </a:r>
                      <a:endParaRPr lang="en-MY" sz="1500" b="1" kern="1200" dirty="0">
                        <a:solidFill>
                          <a:srgbClr val="7030A0"/>
                        </a:solidFill>
                        <a:latin typeface="+mj-lt"/>
                        <a:ea typeface="+mn-ea"/>
                        <a:cs typeface="Aparajita" pitchFamily="34" charset="0"/>
                      </a:endParaRPr>
                    </a:p>
                  </a:txBody>
                  <a:tcPr/>
                </a:tc>
                <a:tc>
                  <a:txBody>
                    <a:bodyPr/>
                    <a:lstStyle/>
                    <a:p>
                      <a:r>
                        <a:rPr lang="en-GB" sz="1500" b="1" dirty="0">
                          <a:solidFill>
                            <a:srgbClr val="7030A0"/>
                          </a:solidFill>
                          <a:latin typeface="+mj-lt"/>
                        </a:rPr>
                        <a:t>Minimizing cycle time, number of workstation and robot cost, are considered. </a:t>
                      </a:r>
                      <a:endParaRPr lang="en-US" sz="1500" b="1" dirty="0">
                        <a:solidFill>
                          <a:srgbClr val="7030A0"/>
                        </a:solidFill>
                        <a:latin typeface="+mj-lt"/>
                      </a:endParaRPr>
                    </a:p>
                  </a:txBody>
                  <a:tcPr/>
                </a:tc>
                <a:tc>
                  <a:txBody>
                    <a:bodyPr/>
                    <a:lstStyle/>
                    <a:p>
                      <a:pPr marL="285750" indent="-285750">
                        <a:buFont typeface="Arial" panose="020B0604020202020204" pitchFamily="34" charset="0"/>
                        <a:buChar char="•"/>
                      </a:pPr>
                      <a:r>
                        <a:rPr lang="en-US" sz="1500" b="1" kern="1200" dirty="0">
                          <a:solidFill>
                            <a:srgbClr val="7030A0"/>
                          </a:solidFill>
                          <a:latin typeface="+mj-lt"/>
                          <a:ea typeface="+mn-ea"/>
                          <a:cs typeface="Aparajita" pitchFamily="34" charset="0"/>
                        </a:rPr>
                        <a:t>Goal programming approach</a:t>
                      </a:r>
                    </a:p>
                    <a:p>
                      <a:pPr marL="0" indent="0">
                        <a:buFont typeface="Arial" panose="020B0604020202020204" pitchFamily="34" charset="0"/>
                        <a:buNone/>
                      </a:pPr>
                      <a:endParaRPr lang="en-US" sz="1500" b="1" kern="1200" dirty="0">
                        <a:solidFill>
                          <a:srgbClr val="7030A0"/>
                        </a:solidFill>
                        <a:latin typeface="+mj-lt"/>
                        <a:ea typeface="+mn-ea"/>
                        <a:cs typeface="Aparajita" pitchFamily="34" charset="0"/>
                      </a:endParaRPr>
                    </a:p>
                  </a:txBody>
                  <a:tcPr/>
                </a:tc>
                <a:extLst>
                  <a:ext uri="{0D108BD9-81ED-4DB2-BD59-A6C34878D82A}">
                    <a16:rowId xmlns:a16="http://schemas.microsoft.com/office/drawing/2014/main" xmlns="" val="10002"/>
                  </a:ext>
                </a:extLst>
              </a:tr>
              <a:tr h="825591">
                <a:tc>
                  <a:txBody>
                    <a:bodyPr/>
                    <a:lstStyle/>
                    <a:p>
                      <a:pPr marL="0" marR="0" lvl="5"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C00000"/>
                          </a:solidFill>
                          <a:latin typeface="+mj-lt"/>
                        </a:rPr>
                        <a:t>Li et al. (2018)</a:t>
                      </a:r>
                    </a:p>
                  </a:txBody>
                  <a:tcPr/>
                </a:tc>
                <a:tc>
                  <a:txBody>
                    <a:bodyPr/>
                    <a:lstStyle/>
                    <a:p>
                      <a:r>
                        <a:rPr lang="en-US" sz="1500" b="1" dirty="0">
                          <a:solidFill>
                            <a:srgbClr val="C00000"/>
                          </a:solidFill>
                          <a:latin typeface="+mj-lt"/>
                        </a:rPr>
                        <a:t>Minimize</a:t>
                      </a:r>
                      <a:r>
                        <a:rPr lang="en-US" sz="1500" b="1" baseline="0" dirty="0">
                          <a:solidFill>
                            <a:srgbClr val="C00000"/>
                          </a:solidFill>
                          <a:latin typeface="+mj-lt"/>
                        </a:rPr>
                        <a:t> make span in a robotic mixed model assembly line</a:t>
                      </a:r>
                      <a:endParaRPr lang="en-US" sz="1500" b="1" dirty="0">
                        <a:solidFill>
                          <a:srgbClr val="C00000"/>
                        </a:solidFill>
                        <a:latin typeface="+mj-lt"/>
                      </a:endParaRPr>
                    </a:p>
                  </a:txBody>
                  <a:tcPr/>
                </a:tc>
                <a:tc>
                  <a:txBody>
                    <a:bodyPr/>
                    <a:lstStyle/>
                    <a:p>
                      <a:pPr marL="285750" indent="-285750">
                        <a:buFont typeface="Arial" panose="020B0604020202020204" pitchFamily="34" charset="0"/>
                        <a:buChar char="•"/>
                      </a:pPr>
                      <a:r>
                        <a:rPr lang="en-GB" sz="1500" b="1" kern="1200" dirty="0">
                          <a:solidFill>
                            <a:srgbClr val="C00000"/>
                          </a:solidFill>
                          <a:latin typeface="+mj-lt"/>
                          <a:ea typeface="+mn-ea"/>
                          <a:cs typeface="Aparajita" pitchFamily="34" charset="0"/>
                        </a:rPr>
                        <a:t>Simulated annealing algorithm with restarts </a:t>
                      </a:r>
                    </a:p>
                    <a:p>
                      <a:pPr marL="285750" indent="-285750">
                        <a:buFont typeface="Arial" panose="020B0604020202020204" pitchFamily="34" charset="0"/>
                        <a:buChar char="•"/>
                      </a:pPr>
                      <a:r>
                        <a:rPr lang="en-GB" sz="1500" b="1" kern="1200" dirty="0">
                          <a:solidFill>
                            <a:srgbClr val="C00000"/>
                          </a:solidFill>
                          <a:latin typeface="+mj-lt"/>
                          <a:ea typeface="+mn-ea"/>
                          <a:cs typeface="Aparajita" pitchFamily="34" charset="0"/>
                        </a:rPr>
                        <a:t>Co-evolutionary algorithm</a:t>
                      </a:r>
                      <a:endParaRPr lang="en-US" sz="1500" b="1" kern="1200" dirty="0">
                        <a:solidFill>
                          <a:srgbClr val="C00000"/>
                        </a:solidFill>
                        <a:latin typeface="+mj-lt"/>
                        <a:ea typeface="+mn-ea"/>
                        <a:cs typeface="Aparajita" pitchFamily="34" charset="0"/>
                      </a:endParaRPr>
                    </a:p>
                  </a:txBody>
                  <a:tcPr/>
                </a:tc>
                <a:extLst>
                  <a:ext uri="{0D108BD9-81ED-4DB2-BD59-A6C34878D82A}">
                    <a16:rowId xmlns:a16="http://schemas.microsoft.com/office/drawing/2014/main" xmlns="" val="10003"/>
                  </a:ext>
                </a:extLst>
              </a:tr>
              <a:tr h="1005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500" b="1" kern="1200" dirty="0" err="1">
                          <a:solidFill>
                            <a:srgbClr val="C00000"/>
                          </a:solidFill>
                          <a:latin typeface="+mn-lt"/>
                          <a:ea typeface="+mn-ea"/>
                          <a:cs typeface="Aparajita" pitchFamily="34" charset="0"/>
                        </a:rPr>
                        <a:t>Nilakantan</a:t>
                      </a:r>
                      <a:r>
                        <a:rPr lang="en-MY" sz="1500" b="1" kern="1200" dirty="0">
                          <a:solidFill>
                            <a:srgbClr val="C00000"/>
                          </a:solidFill>
                          <a:latin typeface="+mn-lt"/>
                          <a:ea typeface="+mn-ea"/>
                          <a:cs typeface="Aparajita" pitchFamily="34" charset="0"/>
                        </a:rPr>
                        <a:t> et</a:t>
                      </a:r>
                      <a:r>
                        <a:rPr lang="en-MY" sz="1500" b="1" kern="1200" baseline="0" dirty="0">
                          <a:solidFill>
                            <a:srgbClr val="C00000"/>
                          </a:solidFill>
                          <a:latin typeface="+mn-lt"/>
                          <a:ea typeface="+mn-ea"/>
                          <a:cs typeface="Aparajita" pitchFamily="34" charset="0"/>
                        </a:rPr>
                        <a:t> al. (2018)</a:t>
                      </a:r>
                      <a:endParaRPr lang="en-MY" sz="1500" b="1" kern="1200" dirty="0">
                        <a:solidFill>
                          <a:srgbClr val="C00000"/>
                        </a:solidFill>
                        <a:latin typeface="+mn-lt"/>
                        <a:ea typeface="+mn-ea"/>
                        <a:cs typeface="Aparajita"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MY" sz="1500" b="1" kern="1200" dirty="0">
                        <a:solidFill>
                          <a:srgbClr val="C00000"/>
                        </a:solidFill>
                        <a:latin typeface="+mj-lt"/>
                        <a:ea typeface="+mn-ea"/>
                        <a:cs typeface="Aparajita"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rgbClr val="C00000"/>
                          </a:solidFill>
                          <a:latin typeface="+mn-lt"/>
                          <a:ea typeface="+mn-ea"/>
                          <a:cs typeface="+mn-cs"/>
                        </a:rPr>
                        <a:t>Maximizing</a:t>
                      </a:r>
                      <a:r>
                        <a:rPr lang="en-US" sz="1500" b="1" kern="1200" baseline="0" dirty="0">
                          <a:solidFill>
                            <a:srgbClr val="C00000"/>
                          </a:solidFill>
                          <a:latin typeface="+mn-lt"/>
                          <a:ea typeface="+mn-ea"/>
                          <a:cs typeface="+mn-cs"/>
                        </a:rPr>
                        <a:t> line efficiency by minimizing energy consumption</a:t>
                      </a:r>
                      <a:endParaRPr lang="en-US" sz="1500" b="1" kern="1200" dirty="0">
                        <a:solidFill>
                          <a:srgbClr val="C00000"/>
                        </a:solidFill>
                        <a:latin typeface="+mn-lt"/>
                        <a:ea typeface="+mn-ea"/>
                        <a:cs typeface="+mn-cs"/>
                      </a:endParaRPr>
                    </a:p>
                    <a:p>
                      <a:endParaRPr lang="en-US" sz="1500" b="1" dirty="0">
                        <a:solidFill>
                          <a:srgbClr val="C00000"/>
                        </a:solidFill>
                        <a:latin typeface="+mj-lt"/>
                      </a:endParaRPr>
                    </a:p>
                  </a:txBody>
                  <a:tcPr/>
                </a:tc>
                <a:tc>
                  <a:txBody>
                    <a:bodyPr/>
                    <a:lstStyle/>
                    <a:p>
                      <a:pPr marL="285750" indent="-285750">
                        <a:buFont typeface="Arial" panose="020B0604020202020204" pitchFamily="34" charset="0"/>
                        <a:buChar char="•"/>
                      </a:pPr>
                      <a:r>
                        <a:rPr lang="en-US" sz="1500" b="1" kern="1200" dirty="0">
                          <a:solidFill>
                            <a:srgbClr val="C00000"/>
                          </a:solidFill>
                          <a:latin typeface="+mn-lt"/>
                          <a:ea typeface="+mn-ea"/>
                          <a:cs typeface="Aparajita" pitchFamily="34" charset="0"/>
                        </a:rPr>
                        <a:t>Particle Swarm Optimization</a:t>
                      </a:r>
                    </a:p>
                    <a:p>
                      <a:pPr marL="285750" indent="-285750">
                        <a:buFont typeface="Arial" panose="020B0604020202020204" pitchFamily="34" charset="0"/>
                        <a:buChar char="•"/>
                      </a:pPr>
                      <a:r>
                        <a:rPr lang="en-US" sz="1500" b="1" kern="1200" dirty="0">
                          <a:solidFill>
                            <a:srgbClr val="C00000"/>
                          </a:solidFill>
                          <a:latin typeface="+mn-lt"/>
                          <a:ea typeface="+mn-ea"/>
                          <a:cs typeface="Aparajita" pitchFamily="34" charset="0"/>
                        </a:rPr>
                        <a:t>Differential</a:t>
                      </a:r>
                      <a:r>
                        <a:rPr lang="en-US" sz="1500" b="1" kern="1200" baseline="0" dirty="0">
                          <a:solidFill>
                            <a:srgbClr val="C00000"/>
                          </a:solidFill>
                          <a:latin typeface="+mn-lt"/>
                          <a:ea typeface="+mn-ea"/>
                          <a:cs typeface="Aparajita" pitchFamily="34" charset="0"/>
                        </a:rPr>
                        <a:t> Evolution</a:t>
                      </a:r>
                      <a:endParaRPr lang="en-US" sz="1500" b="1" kern="1200" dirty="0">
                        <a:solidFill>
                          <a:srgbClr val="C00000"/>
                        </a:solidFill>
                        <a:latin typeface="+mn-lt"/>
                        <a:ea typeface="+mn-ea"/>
                        <a:cs typeface="Aparajita" pitchFamily="34" charset="0"/>
                      </a:endParaRPr>
                    </a:p>
                    <a:p>
                      <a:pPr marL="285750" indent="-285750">
                        <a:buFont typeface="Arial" panose="020B0604020202020204" pitchFamily="34" charset="0"/>
                        <a:buChar char="•"/>
                      </a:pPr>
                      <a:endParaRPr lang="en-US" sz="1500" b="1" kern="1200" dirty="0">
                        <a:solidFill>
                          <a:srgbClr val="C00000"/>
                        </a:solidFill>
                        <a:latin typeface="+mj-lt"/>
                        <a:ea typeface="+mn-ea"/>
                        <a:cs typeface="Aparajita" pitchFamily="34" charset="0"/>
                      </a:endParaRPr>
                    </a:p>
                  </a:txBody>
                  <a:tcPr/>
                </a:tc>
                <a:extLst>
                  <a:ext uri="{0D108BD9-81ED-4DB2-BD59-A6C34878D82A}">
                    <a16:rowId xmlns:a16="http://schemas.microsoft.com/office/drawing/2014/main" xmlns="" val="1567489452"/>
                  </a:ext>
                </a:extLst>
              </a:tr>
              <a:tr h="12344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500" b="1" kern="1200" dirty="0" err="1">
                          <a:solidFill>
                            <a:srgbClr val="7030A0"/>
                          </a:solidFill>
                          <a:latin typeface="+mj-lt"/>
                          <a:ea typeface="+mn-ea"/>
                          <a:cs typeface="Aparajita" pitchFamily="34" charset="0"/>
                        </a:rPr>
                        <a:t>Zixiang</a:t>
                      </a:r>
                      <a:r>
                        <a:rPr lang="en-MY" sz="1500" b="1" kern="1200" dirty="0">
                          <a:solidFill>
                            <a:srgbClr val="7030A0"/>
                          </a:solidFill>
                          <a:latin typeface="+mj-lt"/>
                          <a:ea typeface="+mn-ea"/>
                          <a:cs typeface="Aparajita" pitchFamily="34" charset="0"/>
                        </a:rPr>
                        <a:t> et al. (2019)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500" b="1" kern="1200" dirty="0">
                          <a:solidFill>
                            <a:srgbClr val="7030A0"/>
                          </a:solidFill>
                          <a:latin typeface="+mj-lt"/>
                          <a:ea typeface="+mn-ea"/>
                          <a:cs typeface="Aparajita" pitchFamily="34" charset="0"/>
                        </a:rPr>
                        <a:t>Minimizing Cycle time. Mixed Integer LPP.</a:t>
                      </a:r>
                    </a:p>
                    <a:p>
                      <a:pPr marL="0" marR="0" indent="0" algn="l" defTabSz="914400" rtl="0" eaLnBrk="1" fontAlgn="auto" latinLnBrk="0" hangingPunct="1">
                        <a:lnSpc>
                          <a:spcPct val="100000"/>
                        </a:lnSpc>
                        <a:spcBef>
                          <a:spcPts val="0"/>
                        </a:spcBef>
                        <a:spcAft>
                          <a:spcPts val="0"/>
                        </a:spcAft>
                        <a:buClrTx/>
                        <a:buSzTx/>
                        <a:buFontTx/>
                        <a:buNone/>
                        <a:tabLst/>
                        <a:defRPr/>
                      </a:pPr>
                      <a:r>
                        <a:rPr lang="en-MY" sz="1500" b="1" kern="1200" dirty="0">
                          <a:solidFill>
                            <a:srgbClr val="7030A0"/>
                          </a:solidFill>
                          <a:latin typeface="+mj-lt"/>
                          <a:ea typeface="+mn-ea"/>
                          <a:cs typeface="Aparajita" pitchFamily="34" charset="0"/>
                        </a:rPr>
                        <a:t>Two-sided assembly line balancing problems with setup times</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b="1" kern="1200" dirty="0">
                          <a:solidFill>
                            <a:srgbClr val="7030A0"/>
                          </a:solidFill>
                          <a:latin typeface="+mj-lt"/>
                          <a:ea typeface="+mn-ea"/>
                          <a:cs typeface="Aparajita" pitchFamily="34" charset="0"/>
                        </a:rPr>
                        <a:t>13 metaheuristic algorithms</a:t>
                      </a:r>
                    </a:p>
                  </a:txBody>
                  <a:tcPr/>
                </a:tc>
                <a:extLst>
                  <a:ext uri="{0D108BD9-81ED-4DB2-BD59-A6C34878D82A}">
                    <a16:rowId xmlns:a16="http://schemas.microsoft.com/office/drawing/2014/main" xmlns="" val="205918131"/>
                  </a:ext>
                </a:extLst>
              </a:tr>
            </a:tbl>
          </a:graphicData>
        </a:graphic>
      </p:graphicFrame>
    </p:spTree>
    <p:extLst>
      <p:ext uri="{BB962C8B-B14F-4D97-AF65-F5344CB8AC3E}">
        <p14:creationId xmlns:p14="http://schemas.microsoft.com/office/powerpoint/2010/main" xmlns="" val="1806498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chemeClr val="tx1"/>
                </a:solidFill>
              </a:rPr>
              <a:t>Outline</a:t>
            </a:r>
            <a:endParaRPr lang="en-US" dirty="0"/>
          </a:p>
        </p:txBody>
      </p:sp>
      <p:sp>
        <p:nvSpPr>
          <p:cNvPr id="3" name="Content Placeholder 2"/>
          <p:cNvSpPr>
            <a:spLocks noGrp="1"/>
          </p:cNvSpPr>
          <p:nvPr>
            <p:ph idx="1"/>
          </p:nvPr>
        </p:nvSpPr>
        <p:spPr>
          <a:xfrm>
            <a:off x="382588" y="1716197"/>
            <a:ext cx="7607300" cy="3868739"/>
          </a:xfrm>
        </p:spPr>
        <p:txBody>
          <a:bodyPr/>
          <a:lstStyle/>
          <a:p>
            <a:pPr marL="342900">
              <a:spcBef>
                <a:spcPts val="600"/>
              </a:spcBef>
              <a:spcAft>
                <a:spcPts val="600"/>
              </a:spcAft>
              <a:buFont typeface="Arial" pitchFamily="34" charset="0"/>
              <a:buChar char="•"/>
            </a:pPr>
            <a:r>
              <a:rPr lang="en-US" altLang="zh-CN" sz="2400" dirty="0"/>
              <a:t>ALB</a:t>
            </a:r>
          </a:p>
          <a:p>
            <a:pPr marL="342900">
              <a:spcBef>
                <a:spcPts val="600"/>
              </a:spcBef>
              <a:spcAft>
                <a:spcPts val="600"/>
              </a:spcAft>
              <a:buFont typeface="Arial" pitchFamily="34" charset="0"/>
              <a:buChar char="•"/>
            </a:pPr>
            <a:r>
              <a:rPr lang="en-US" altLang="zh-CN" sz="2400" dirty="0"/>
              <a:t>RALB</a:t>
            </a:r>
          </a:p>
          <a:p>
            <a:pPr marL="342900">
              <a:spcBef>
                <a:spcPts val="600"/>
              </a:spcBef>
              <a:spcAft>
                <a:spcPts val="600"/>
              </a:spcAft>
              <a:buFont typeface="Arial" pitchFamily="34" charset="0"/>
              <a:buChar char="•"/>
            </a:pPr>
            <a:r>
              <a:rPr lang="en-US" altLang="zh-CN" sz="2400" dirty="0"/>
              <a:t>Metaheuristic Algorithms</a:t>
            </a:r>
          </a:p>
          <a:p>
            <a:pPr marL="342900">
              <a:spcBef>
                <a:spcPts val="600"/>
              </a:spcBef>
              <a:spcAft>
                <a:spcPts val="600"/>
              </a:spcAft>
              <a:buFont typeface="Arial" pitchFamily="34" charset="0"/>
              <a:buChar char="•"/>
            </a:pPr>
            <a:r>
              <a:rPr lang="en-US" altLang="zh-CN" sz="2400" dirty="0"/>
              <a:t>PSO for RALB-II</a:t>
            </a:r>
          </a:p>
          <a:p>
            <a:pPr marL="342900">
              <a:spcBef>
                <a:spcPts val="600"/>
              </a:spcBef>
              <a:spcAft>
                <a:spcPts val="600"/>
              </a:spcAft>
              <a:buFont typeface="Arial" pitchFamily="34" charset="0"/>
              <a:buChar char="•"/>
            </a:pPr>
            <a:r>
              <a:rPr lang="en-US" altLang="zh-CN" sz="2400" b="1" dirty="0">
                <a:solidFill>
                  <a:srgbClr val="00528B"/>
                </a:solidFill>
              </a:rPr>
              <a:t>Industry 4.0</a:t>
            </a:r>
          </a:p>
          <a:p>
            <a:pPr marL="342900">
              <a:spcBef>
                <a:spcPts val="600"/>
              </a:spcBef>
              <a:spcAft>
                <a:spcPts val="600"/>
              </a:spcAft>
              <a:buFont typeface="Arial" pitchFamily="34" charset="0"/>
              <a:buChar char="•"/>
            </a:pPr>
            <a:r>
              <a:rPr lang="en-US" altLang="zh-CN" sz="2400" dirty="0"/>
              <a:t>Future Research Directions</a:t>
            </a:r>
          </a:p>
          <a:p>
            <a:pPr marL="342900">
              <a:spcBef>
                <a:spcPts val="600"/>
              </a:spcBef>
              <a:spcAft>
                <a:spcPts val="600"/>
              </a:spcAft>
              <a:buFont typeface="Arial" pitchFamily="34" charset="0"/>
              <a:buChar char="•"/>
            </a:pPr>
            <a:r>
              <a:rPr lang="en-US" altLang="zh-CN" sz="2400" dirty="0"/>
              <a:t>Q &amp; A</a:t>
            </a:r>
          </a:p>
          <a:p>
            <a:pPr>
              <a:spcBef>
                <a:spcPts val="600"/>
              </a:spcBef>
              <a:spcAft>
                <a:spcPts val="600"/>
              </a:spcAft>
            </a:pPr>
            <a:endParaRPr lang="en-US" sz="2400" dirty="0">
              <a:solidFill>
                <a:srgbClr val="0070C0"/>
              </a:solidFill>
            </a:endParaRPr>
          </a:p>
        </p:txBody>
      </p:sp>
    </p:spTree>
    <p:extLst>
      <p:ext uri="{BB962C8B-B14F-4D97-AF65-F5344CB8AC3E}">
        <p14:creationId xmlns:p14="http://schemas.microsoft.com/office/powerpoint/2010/main" xmlns="" val="3911178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0" y="447155"/>
            <a:ext cx="9144000" cy="602700"/>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p>
            <a:r>
              <a:rPr lang="en-US" sz="3000" b="1" dirty="0">
                <a:latin typeface="+mj-lt"/>
              </a:rPr>
              <a:t>Human Robot Collaboration in Assembly Lines</a:t>
            </a:r>
          </a:p>
        </p:txBody>
      </p:sp>
      <p:sp>
        <p:nvSpPr>
          <p:cNvPr id="145" name="Google Shape;145;p28"/>
          <p:cNvSpPr txBox="1"/>
          <p:nvPr/>
        </p:nvSpPr>
        <p:spPr>
          <a:xfrm>
            <a:off x="262051" y="1613442"/>
            <a:ext cx="8662800" cy="414699"/>
          </a:xfrm>
          <a:prstGeom prst="rect">
            <a:avLst/>
          </a:prstGeom>
          <a:noFill/>
          <a:ln>
            <a:noFill/>
          </a:ln>
        </p:spPr>
        <p:txBody>
          <a:bodyPr spcFirstLastPara="1" wrap="square" lIns="91425" tIns="91425" rIns="91425" bIns="91425" anchor="t" anchorCtr="0">
            <a:spAutoFit/>
          </a:bodyPr>
          <a:lstStyle/>
          <a:p>
            <a:pPr algn="just">
              <a:lnSpc>
                <a:spcPct val="115000"/>
              </a:lnSpc>
            </a:pPr>
            <a:endParaRPr sz="1300">
              <a:solidFill>
                <a:srgbClr val="0000FF"/>
              </a:solidFill>
              <a:latin typeface="Times New Roman"/>
              <a:ea typeface="Times New Roman"/>
              <a:cs typeface="Times New Roman"/>
              <a:sym typeface="Times New Roman"/>
            </a:endParaRPr>
          </a:p>
        </p:txBody>
      </p:sp>
      <p:sp>
        <p:nvSpPr>
          <p:cNvPr id="146" name="Google Shape;146;p28"/>
          <p:cNvSpPr txBox="1"/>
          <p:nvPr/>
        </p:nvSpPr>
        <p:spPr>
          <a:xfrm>
            <a:off x="0" y="1430548"/>
            <a:ext cx="8422640" cy="4544804"/>
          </a:xfrm>
          <a:prstGeom prst="rect">
            <a:avLst/>
          </a:prstGeom>
          <a:noFill/>
          <a:ln>
            <a:noFill/>
          </a:ln>
        </p:spPr>
        <p:txBody>
          <a:bodyPr spcFirstLastPara="1" wrap="square" lIns="91425" tIns="91425" rIns="91425" bIns="91425" anchor="t" anchorCtr="0">
            <a:spAutoFit/>
          </a:bodyPr>
          <a:lstStyle/>
          <a:p>
            <a:pPr marL="488946" indent="-342900" algn="just">
              <a:lnSpc>
                <a:spcPct val="115000"/>
              </a:lnSpc>
              <a:spcBef>
                <a:spcPts val="1800"/>
              </a:spcBef>
              <a:buClr>
                <a:schemeClr val="tx1"/>
              </a:buClr>
              <a:buSzPct val="125000"/>
              <a:buFont typeface="Arial" panose="020B0604020202020204" pitchFamily="34" charset="0"/>
              <a:buChar char="•"/>
            </a:pPr>
            <a:r>
              <a:rPr lang="en" sz="2000" dirty="0">
                <a:latin typeface="+mj-lt"/>
                <a:ea typeface="Times New Roman"/>
                <a:cs typeface="Times New Roman"/>
                <a:sym typeface="Times New Roman"/>
              </a:rPr>
              <a:t>Not all tasks could be automated due to the </a:t>
            </a:r>
            <a:r>
              <a:rPr lang="en" sz="2000" dirty="0">
                <a:solidFill>
                  <a:srgbClr val="0000FF"/>
                </a:solidFill>
                <a:latin typeface="+mj-lt"/>
                <a:ea typeface="Times New Roman"/>
                <a:cs typeface="Times New Roman"/>
                <a:sym typeface="Times New Roman"/>
              </a:rPr>
              <a:t>lack of flexibility with available robotic technologies. </a:t>
            </a:r>
            <a:endParaRPr sz="2000" dirty="0">
              <a:solidFill>
                <a:srgbClr val="0000FF"/>
              </a:solidFill>
              <a:latin typeface="+mj-lt"/>
              <a:ea typeface="Times New Roman"/>
              <a:cs typeface="Times New Roman"/>
              <a:sym typeface="Times New Roman"/>
            </a:endParaRPr>
          </a:p>
          <a:p>
            <a:pPr marL="488946" indent="-342900" algn="just">
              <a:lnSpc>
                <a:spcPct val="115000"/>
              </a:lnSpc>
              <a:spcBef>
                <a:spcPts val="1000"/>
              </a:spcBef>
              <a:buClr>
                <a:schemeClr val="tx1"/>
              </a:buClr>
              <a:buSzPct val="125000"/>
              <a:buFont typeface="Arial" panose="020B0604020202020204" pitchFamily="34" charset="0"/>
              <a:buChar char="•"/>
            </a:pPr>
            <a:r>
              <a:rPr lang="en" sz="2000" dirty="0">
                <a:latin typeface="+mj-lt"/>
                <a:ea typeface="Times New Roman"/>
                <a:cs typeface="Times New Roman"/>
                <a:sym typeface="Times New Roman"/>
              </a:rPr>
              <a:t>Humans on the other hand are </a:t>
            </a:r>
            <a:r>
              <a:rPr lang="en" sz="2000" i="1" dirty="0">
                <a:solidFill>
                  <a:srgbClr val="0000FF"/>
                </a:solidFill>
                <a:latin typeface="+mj-lt"/>
                <a:ea typeface="Times New Roman"/>
                <a:cs typeface="Times New Roman"/>
                <a:sym typeface="Times New Roman"/>
              </a:rPr>
              <a:t>flexible, adaptable according to market demands, and also have decision making skills with creativity.</a:t>
            </a:r>
            <a:r>
              <a:rPr lang="en" sz="2000" dirty="0">
                <a:latin typeface="+mj-lt"/>
                <a:ea typeface="Times New Roman"/>
                <a:cs typeface="Times New Roman"/>
                <a:sym typeface="Times New Roman"/>
              </a:rPr>
              <a:t> </a:t>
            </a:r>
            <a:endParaRPr sz="2000" dirty="0">
              <a:latin typeface="+mj-lt"/>
              <a:ea typeface="Times New Roman"/>
              <a:cs typeface="Times New Roman"/>
              <a:sym typeface="Times New Roman"/>
            </a:endParaRPr>
          </a:p>
          <a:p>
            <a:pPr marL="488946" indent="-342900" algn="just">
              <a:lnSpc>
                <a:spcPct val="115000"/>
              </a:lnSpc>
              <a:spcBef>
                <a:spcPts val="1800"/>
              </a:spcBef>
              <a:buClr>
                <a:schemeClr val="tx1"/>
              </a:buClr>
              <a:buSzPct val="125000"/>
              <a:buFont typeface="Arial" panose="020B0604020202020204" pitchFamily="34" charset="0"/>
              <a:buChar char="•"/>
            </a:pPr>
            <a:r>
              <a:rPr lang="en" sz="2000" dirty="0">
                <a:latin typeface="+mj-lt"/>
                <a:ea typeface="Times New Roman"/>
                <a:cs typeface="Times New Roman"/>
                <a:sym typeface="Times New Roman"/>
              </a:rPr>
              <a:t>Human-Robot Collaboration, where the skills of </a:t>
            </a:r>
            <a:r>
              <a:rPr lang="en" sz="2000" dirty="0">
                <a:solidFill>
                  <a:srgbClr val="0000FF"/>
                </a:solidFill>
                <a:latin typeface="+mj-lt"/>
                <a:ea typeface="Times New Roman"/>
                <a:cs typeface="Times New Roman"/>
                <a:sym typeface="Times New Roman"/>
              </a:rPr>
              <a:t>human and the speed, endurance, and accuracy of robots are brought together</a:t>
            </a:r>
            <a:r>
              <a:rPr lang="en" sz="2000" dirty="0">
                <a:latin typeface="+mj-lt"/>
                <a:ea typeface="Times New Roman"/>
                <a:cs typeface="Times New Roman"/>
                <a:sym typeface="Times New Roman"/>
              </a:rPr>
              <a:t> could increase flexibility with automation. </a:t>
            </a:r>
          </a:p>
          <a:p>
            <a:pPr marL="488946" indent="-342900" algn="just">
              <a:lnSpc>
                <a:spcPct val="115000"/>
              </a:lnSpc>
              <a:spcBef>
                <a:spcPts val="1800"/>
              </a:spcBef>
              <a:buClr>
                <a:schemeClr val="tx1"/>
              </a:buClr>
              <a:buSzPct val="125000"/>
              <a:buFont typeface="Arial" panose="020B0604020202020204" pitchFamily="34" charset="0"/>
              <a:buChar char="•"/>
            </a:pPr>
            <a:r>
              <a:rPr lang="en" sz="2000" dirty="0">
                <a:latin typeface="+mj-lt"/>
                <a:ea typeface="Times New Roman"/>
                <a:cs typeface="Times New Roman"/>
                <a:sym typeface="Times New Roman"/>
              </a:rPr>
              <a:t>This also helps the human workers as the repetitive and stressful tasks are done by robots.</a:t>
            </a:r>
            <a:endParaRPr sz="2000" dirty="0">
              <a:latin typeface="+mj-lt"/>
              <a:ea typeface="Times New Roman"/>
              <a:cs typeface="Times New Roman"/>
              <a:sym typeface="Times New Roman"/>
            </a:endParaRPr>
          </a:p>
        </p:txBody>
      </p:sp>
    </p:spTree>
    <p:extLst>
      <p:ext uri="{BB962C8B-B14F-4D97-AF65-F5344CB8AC3E}">
        <p14:creationId xmlns:p14="http://schemas.microsoft.com/office/powerpoint/2010/main" xmlns="" val="1943241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olidFill>
                  <a:schemeClr val="tx1"/>
                </a:solidFill>
                <a:cs typeface="Times New Roman" pitchFamily="18" charset="0"/>
              </a:rPr>
              <a:t>HRC in Assembly Lines</a:t>
            </a:r>
            <a:endParaRPr lang="en-GB" dirty="0"/>
          </a:p>
        </p:txBody>
      </p:sp>
      <p:graphicFrame>
        <p:nvGraphicFramePr>
          <p:cNvPr id="5" name="Google Shape;178;p33">
            <a:extLst>
              <a:ext uri="{FF2B5EF4-FFF2-40B4-BE49-F238E27FC236}">
                <a16:creationId xmlns:a16="http://schemas.microsoft.com/office/drawing/2014/main" xmlns="" id="{4AFB00DB-97BF-494C-9F32-A8772FDDBDE7}"/>
              </a:ext>
            </a:extLst>
          </p:cNvPr>
          <p:cNvGraphicFramePr/>
          <p:nvPr>
            <p:extLst>
              <p:ext uri="{D42A27DB-BD31-4B8C-83A1-F6EECF244321}">
                <p14:modId xmlns:p14="http://schemas.microsoft.com/office/powerpoint/2010/main" xmlns="" val="1265341546"/>
              </p:ext>
            </p:extLst>
          </p:nvPr>
        </p:nvGraphicFramePr>
        <p:xfrm>
          <a:off x="413068" y="1607203"/>
          <a:ext cx="7887652" cy="3643623"/>
        </p:xfrm>
        <a:graphic>
          <a:graphicData uri="http://schemas.openxmlformats.org/drawingml/2006/table">
            <a:tbl>
              <a:tblPr>
                <a:noFill/>
              </a:tblPr>
              <a:tblGrid>
                <a:gridCol w="2240149">
                  <a:extLst>
                    <a:ext uri="{9D8B030D-6E8A-4147-A177-3AD203B41FA5}">
                      <a16:colId xmlns:a16="http://schemas.microsoft.com/office/drawing/2014/main" xmlns="" val="20000"/>
                    </a:ext>
                  </a:extLst>
                </a:gridCol>
                <a:gridCol w="1650819">
                  <a:extLst>
                    <a:ext uri="{9D8B030D-6E8A-4147-A177-3AD203B41FA5}">
                      <a16:colId xmlns:a16="http://schemas.microsoft.com/office/drawing/2014/main" xmlns="" val="20001"/>
                    </a:ext>
                  </a:extLst>
                </a:gridCol>
                <a:gridCol w="3996684">
                  <a:extLst>
                    <a:ext uri="{9D8B030D-6E8A-4147-A177-3AD203B41FA5}">
                      <a16:colId xmlns:a16="http://schemas.microsoft.com/office/drawing/2014/main" xmlns="" val="20003"/>
                    </a:ext>
                  </a:extLst>
                </a:gridCol>
              </a:tblGrid>
              <a:tr h="1000025">
                <a:tc>
                  <a:txBody>
                    <a:bodyPr/>
                    <a:lstStyle/>
                    <a:p>
                      <a:pPr marL="0" marR="0" lvl="0" indent="0" algn="ctr" rtl="0">
                        <a:lnSpc>
                          <a:spcPct val="115000"/>
                        </a:lnSpc>
                        <a:spcBef>
                          <a:spcPts val="0"/>
                        </a:spcBef>
                        <a:spcAft>
                          <a:spcPts val="0"/>
                        </a:spcAft>
                        <a:buNone/>
                      </a:pPr>
                      <a:r>
                        <a:rPr lang="en" sz="2300" b="1" u="none" strike="noStrike" cap="none" dirty="0">
                          <a:solidFill>
                            <a:srgbClr val="C00000"/>
                          </a:solidFill>
                          <a:latin typeface="+mj-lt"/>
                          <a:ea typeface="Cambria"/>
                          <a:cs typeface="Cambria"/>
                          <a:sym typeface="Cambria"/>
                        </a:rPr>
                        <a:t>Title of the paper</a:t>
                      </a:r>
                      <a:endParaRPr sz="1100" b="1" dirty="0">
                        <a:latin typeface="+mj-lt"/>
                      </a:endParaRPr>
                    </a:p>
                  </a:txBody>
                  <a:tcPr marL="23225" marR="232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8D8D8"/>
                    </a:solidFill>
                  </a:tcPr>
                </a:tc>
                <a:tc>
                  <a:txBody>
                    <a:bodyPr/>
                    <a:lstStyle/>
                    <a:p>
                      <a:pPr marL="0" marR="0" lvl="0" indent="0" algn="ctr" rtl="0">
                        <a:lnSpc>
                          <a:spcPct val="115000"/>
                        </a:lnSpc>
                        <a:spcBef>
                          <a:spcPts val="0"/>
                        </a:spcBef>
                        <a:spcAft>
                          <a:spcPts val="0"/>
                        </a:spcAft>
                        <a:buNone/>
                      </a:pPr>
                      <a:r>
                        <a:rPr lang="en" sz="2300" b="1" u="none" strike="noStrike" cap="none">
                          <a:solidFill>
                            <a:srgbClr val="C00000"/>
                          </a:solidFill>
                          <a:latin typeface="+mj-lt"/>
                          <a:ea typeface="Cambria"/>
                          <a:cs typeface="Cambria"/>
                          <a:sym typeface="Cambria"/>
                        </a:rPr>
                        <a:t>Journal &amp; Year</a:t>
                      </a:r>
                      <a:endParaRPr sz="2300" b="1" u="none" strike="noStrike" cap="none">
                        <a:solidFill>
                          <a:srgbClr val="C00000"/>
                        </a:solidFill>
                        <a:latin typeface="+mj-lt"/>
                        <a:ea typeface="Cambria"/>
                        <a:cs typeface="Cambria"/>
                        <a:sym typeface="Cambria"/>
                      </a:endParaRPr>
                    </a:p>
                  </a:txBody>
                  <a:tcPr marL="23225" marR="232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8D8D8"/>
                    </a:solidFill>
                  </a:tcPr>
                </a:tc>
                <a:tc>
                  <a:txBody>
                    <a:bodyPr/>
                    <a:lstStyle/>
                    <a:p>
                      <a:pPr marL="0" marR="0" lvl="0" indent="0" algn="ctr" rtl="0">
                        <a:lnSpc>
                          <a:spcPct val="115000"/>
                        </a:lnSpc>
                        <a:spcBef>
                          <a:spcPts val="0"/>
                        </a:spcBef>
                        <a:spcAft>
                          <a:spcPts val="0"/>
                        </a:spcAft>
                        <a:buNone/>
                      </a:pPr>
                      <a:r>
                        <a:rPr lang="en" sz="2300" b="1" u="none" strike="noStrike" cap="none" dirty="0">
                          <a:solidFill>
                            <a:srgbClr val="C00000"/>
                          </a:solidFill>
                          <a:latin typeface="+mj-lt"/>
                          <a:ea typeface="Cambria"/>
                          <a:cs typeface="Cambria"/>
                          <a:sym typeface="Cambria"/>
                        </a:rPr>
                        <a:t>Description/</a:t>
                      </a:r>
                      <a:endParaRPr sz="2300" b="1" u="none" strike="noStrike" cap="none" dirty="0">
                        <a:solidFill>
                          <a:srgbClr val="C00000"/>
                        </a:solidFill>
                        <a:latin typeface="+mj-lt"/>
                        <a:ea typeface="Cambria"/>
                        <a:cs typeface="Cambria"/>
                        <a:sym typeface="Cambria"/>
                      </a:endParaRPr>
                    </a:p>
                    <a:p>
                      <a:pPr marL="0" marR="0" lvl="0" indent="0" algn="ctr" rtl="0">
                        <a:lnSpc>
                          <a:spcPct val="115000"/>
                        </a:lnSpc>
                        <a:spcBef>
                          <a:spcPts val="0"/>
                        </a:spcBef>
                        <a:spcAft>
                          <a:spcPts val="0"/>
                        </a:spcAft>
                        <a:buNone/>
                      </a:pPr>
                      <a:r>
                        <a:rPr lang="en" sz="2300" b="1" u="none" strike="noStrike" cap="none" dirty="0">
                          <a:solidFill>
                            <a:srgbClr val="C00000"/>
                          </a:solidFill>
                          <a:latin typeface="+mj-lt"/>
                          <a:ea typeface="Cambria"/>
                          <a:cs typeface="Cambria"/>
                          <a:sym typeface="Cambria"/>
                        </a:rPr>
                        <a:t>Remarks</a:t>
                      </a:r>
                      <a:endParaRPr sz="2300" b="1" u="none" strike="noStrike" cap="none" dirty="0">
                        <a:solidFill>
                          <a:srgbClr val="C00000"/>
                        </a:solidFill>
                        <a:latin typeface="+mj-lt"/>
                        <a:ea typeface="Cambria"/>
                        <a:cs typeface="Cambria"/>
                        <a:sym typeface="Cambria"/>
                      </a:endParaRPr>
                    </a:p>
                  </a:txBody>
                  <a:tcPr marL="23225" marR="23225" marT="0" marB="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solidFill>
                      <a:srgbClr val="D8D8D8"/>
                    </a:solidFill>
                  </a:tcPr>
                </a:tc>
                <a:extLst>
                  <a:ext uri="{0D108BD9-81ED-4DB2-BD59-A6C34878D82A}">
                    <a16:rowId xmlns:a16="http://schemas.microsoft.com/office/drawing/2014/main" xmlns="" val="10000"/>
                  </a:ext>
                </a:extLst>
              </a:tr>
              <a:tr h="1828800">
                <a:tc>
                  <a:txBody>
                    <a:bodyPr/>
                    <a:lstStyle/>
                    <a:p>
                      <a:pPr marL="0" lvl="0" indent="0" algn="l" rtl="0">
                        <a:spcBef>
                          <a:spcPts val="0"/>
                        </a:spcBef>
                        <a:spcAft>
                          <a:spcPts val="0"/>
                        </a:spcAft>
                        <a:buNone/>
                      </a:pPr>
                      <a:r>
                        <a:rPr lang="en" sz="1500" b="1" dirty="0">
                          <a:latin typeface="+mj-lt"/>
                          <a:cs typeface="Arial" panose="020B0604020202020204" pitchFamily="34" charset="0"/>
                        </a:rPr>
                        <a:t>An analysis of task assignment and cycle times when robots are added to human-operated assembly lines, using mathematical programming models.</a:t>
                      </a:r>
                      <a:endParaRPr sz="1500" b="1" dirty="0">
                        <a:latin typeface="+mj-lt"/>
                        <a:cs typeface="Arial" panose="020B0604020202020204" pitchFamily="34" charset="0"/>
                      </a:endParaRPr>
                    </a:p>
                  </a:txBody>
                  <a:tcPr marL="23225" marR="23225" marT="0" marB="0">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500" b="1" dirty="0">
                          <a:latin typeface="+mj-lt"/>
                          <a:cs typeface="Arial" panose="020B0604020202020204" pitchFamily="34" charset="0"/>
                        </a:rPr>
                        <a:t>IJPE, 2021</a:t>
                      </a:r>
                      <a:endParaRPr sz="1500" b="1" dirty="0">
                        <a:latin typeface="+mj-lt"/>
                        <a:cs typeface="Arial" panose="020B0604020202020204" pitchFamily="34" charset="0"/>
                      </a:endParaRPr>
                    </a:p>
                  </a:txBody>
                  <a:tcPr marL="23225" marR="23225" marT="0" marB="0">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rgbClr val="000000"/>
                        </a:buClr>
                        <a:buSzPts val="1500"/>
                        <a:buFont typeface="Noto Sans Symbols"/>
                        <a:buNone/>
                      </a:pPr>
                      <a:r>
                        <a:rPr lang="en" sz="1500" b="1" dirty="0">
                          <a:latin typeface="+mj-lt"/>
                          <a:ea typeface="Roboto"/>
                          <a:cs typeface="Arial" panose="020B0604020202020204" pitchFamily="34" charset="0"/>
                          <a:sym typeface="Roboto"/>
                        </a:rPr>
                        <a:t>Three different layouts for human-robot assembly line (only human/both in a workstation/both in different workstations).  MILP approach to solve every scenario was formulated.</a:t>
                      </a:r>
                      <a:endParaRPr sz="1500" b="1" u="none" strike="noStrike" cap="none" dirty="0">
                        <a:latin typeface="+mj-lt"/>
                        <a:ea typeface="Roboto"/>
                        <a:cs typeface="Arial" panose="020B0604020202020204" pitchFamily="34" charset="0"/>
                        <a:sym typeface="Roboto"/>
                      </a:endParaRPr>
                    </a:p>
                  </a:txBody>
                  <a:tcPr marL="23225" marR="23225" marT="0" marB="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r h="1371600">
                <a:tc>
                  <a:txBody>
                    <a:bodyPr/>
                    <a:lstStyle/>
                    <a:p>
                      <a:pPr marL="0" lvl="0" indent="0" algn="l" rtl="0">
                        <a:spcBef>
                          <a:spcPts val="0"/>
                        </a:spcBef>
                        <a:spcAft>
                          <a:spcPts val="0"/>
                        </a:spcAft>
                        <a:buNone/>
                      </a:pPr>
                      <a:r>
                        <a:rPr lang="en" sz="1500" b="1" dirty="0">
                          <a:solidFill>
                            <a:srgbClr val="7030A0"/>
                          </a:solidFill>
                          <a:latin typeface="+mj-lt"/>
                          <a:cs typeface="Arial" panose="020B0604020202020204" pitchFamily="34" charset="0"/>
                        </a:rPr>
                        <a:t>Identification and classification of risk factors for human-robot collaboration from a system-wide perspective.</a:t>
                      </a:r>
                      <a:endParaRPr sz="1500" b="1" dirty="0">
                        <a:solidFill>
                          <a:srgbClr val="7030A0"/>
                        </a:solidFill>
                        <a:latin typeface="+mj-lt"/>
                        <a:cs typeface="Arial" panose="020B0604020202020204" pitchFamily="34" charset="0"/>
                      </a:endParaRPr>
                    </a:p>
                  </a:txBody>
                  <a:tcPr marL="23225" marR="232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500" b="1" dirty="0">
                          <a:solidFill>
                            <a:srgbClr val="7030A0"/>
                          </a:solidFill>
                          <a:latin typeface="+mj-lt"/>
                          <a:cs typeface="Arial" panose="020B0604020202020204" pitchFamily="34" charset="0"/>
                        </a:rPr>
                        <a:t>CAIE, 2022.</a:t>
                      </a:r>
                      <a:endParaRPr sz="1500" b="1" dirty="0">
                        <a:solidFill>
                          <a:srgbClr val="7030A0"/>
                        </a:solidFill>
                        <a:latin typeface="+mj-lt"/>
                        <a:cs typeface="Arial" panose="020B0604020202020204" pitchFamily="34" charset="0"/>
                      </a:endParaRPr>
                    </a:p>
                  </a:txBody>
                  <a:tcPr marL="23225" marR="232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0" lvl="0" indent="0" algn="just" rtl="0">
                        <a:lnSpc>
                          <a:spcPct val="115000"/>
                        </a:lnSpc>
                        <a:spcBef>
                          <a:spcPts val="0"/>
                        </a:spcBef>
                        <a:spcAft>
                          <a:spcPts val="0"/>
                        </a:spcAft>
                        <a:buNone/>
                      </a:pPr>
                      <a:r>
                        <a:rPr lang="en" sz="1500" b="1" dirty="0">
                          <a:solidFill>
                            <a:srgbClr val="7030A0"/>
                          </a:solidFill>
                          <a:latin typeface="+mj-lt"/>
                          <a:ea typeface="Roboto"/>
                          <a:cs typeface="Arial" panose="020B0604020202020204" pitchFamily="34" charset="0"/>
                          <a:sym typeface="Roboto"/>
                        </a:rPr>
                        <a:t>Tabulates all possible risks in a human-robot collaborative assembly line environment.</a:t>
                      </a:r>
                      <a:endParaRPr sz="1500" b="1" u="none" strike="noStrike" cap="none" dirty="0">
                        <a:solidFill>
                          <a:srgbClr val="7030A0"/>
                        </a:solidFill>
                        <a:latin typeface="+mj-lt"/>
                        <a:ea typeface="Roboto"/>
                        <a:cs typeface="Arial" panose="020B0604020202020204" pitchFamily="34" charset="0"/>
                        <a:sym typeface="Roboto"/>
                      </a:endParaRPr>
                    </a:p>
                  </a:txBody>
                  <a:tcPr marL="23225" marR="23225" marT="0" marB="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1042879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olidFill>
                  <a:schemeClr val="tx1"/>
                </a:solidFill>
                <a:cs typeface="Times New Roman" pitchFamily="18" charset="0"/>
              </a:rPr>
              <a:t>HRC in Assembly Lines</a:t>
            </a:r>
            <a:endParaRPr lang="en-GB" dirty="0"/>
          </a:p>
        </p:txBody>
      </p:sp>
      <p:graphicFrame>
        <p:nvGraphicFramePr>
          <p:cNvPr id="3" name="Google Shape;203;p38">
            <a:extLst>
              <a:ext uri="{FF2B5EF4-FFF2-40B4-BE49-F238E27FC236}">
                <a16:creationId xmlns:a16="http://schemas.microsoft.com/office/drawing/2014/main" xmlns="" id="{399369E8-B728-4640-B262-E07BB8034F18}"/>
              </a:ext>
            </a:extLst>
          </p:cNvPr>
          <p:cNvGraphicFramePr/>
          <p:nvPr>
            <p:extLst>
              <p:ext uri="{D42A27DB-BD31-4B8C-83A1-F6EECF244321}">
                <p14:modId xmlns:p14="http://schemas.microsoft.com/office/powerpoint/2010/main" xmlns="" val="1264831974"/>
              </p:ext>
            </p:extLst>
          </p:nvPr>
        </p:nvGraphicFramePr>
        <p:xfrm>
          <a:off x="274347" y="1507503"/>
          <a:ext cx="8006075" cy="3928100"/>
        </p:xfrm>
        <a:graphic>
          <a:graphicData uri="http://schemas.openxmlformats.org/drawingml/2006/table">
            <a:tbl>
              <a:tblPr>
                <a:noFill/>
              </a:tblPr>
              <a:tblGrid>
                <a:gridCol w="2088900">
                  <a:extLst>
                    <a:ext uri="{9D8B030D-6E8A-4147-A177-3AD203B41FA5}">
                      <a16:colId xmlns:a16="http://schemas.microsoft.com/office/drawing/2014/main" xmlns="" val="20000"/>
                    </a:ext>
                  </a:extLst>
                </a:gridCol>
                <a:gridCol w="1527723">
                  <a:extLst>
                    <a:ext uri="{9D8B030D-6E8A-4147-A177-3AD203B41FA5}">
                      <a16:colId xmlns:a16="http://schemas.microsoft.com/office/drawing/2014/main" xmlns="" val="20001"/>
                    </a:ext>
                  </a:extLst>
                </a:gridCol>
                <a:gridCol w="4389452">
                  <a:extLst>
                    <a:ext uri="{9D8B030D-6E8A-4147-A177-3AD203B41FA5}">
                      <a16:colId xmlns:a16="http://schemas.microsoft.com/office/drawing/2014/main" xmlns="" val="20003"/>
                    </a:ext>
                  </a:extLst>
                </a:gridCol>
              </a:tblGrid>
              <a:tr h="1013925">
                <a:tc>
                  <a:txBody>
                    <a:bodyPr/>
                    <a:lstStyle/>
                    <a:p>
                      <a:pPr marL="0" marR="0" lvl="0" indent="0" algn="ctr" rtl="0">
                        <a:lnSpc>
                          <a:spcPct val="115000"/>
                        </a:lnSpc>
                        <a:spcBef>
                          <a:spcPts val="0"/>
                        </a:spcBef>
                        <a:spcAft>
                          <a:spcPts val="0"/>
                        </a:spcAft>
                        <a:buClr>
                          <a:srgbClr val="000000"/>
                        </a:buClr>
                        <a:buSzPts val="2300"/>
                        <a:buFont typeface="Arial"/>
                        <a:buNone/>
                      </a:pPr>
                      <a:r>
                        <a:rPr lang="en" sz="1500" b="1" u="none" strike="noStrike" cap="none">
                          <a:solidFill>
                            <a:srgbClr val="C00000"/>
                          </a:solidFill>
                          <a:latin typeface="+mj-lt"/>
                          <a:ea typeface="Cambria"/>
                          <a:cs typeface="Cambria"/>
                          <a:sym typeface="Cambria"/>
                        </a:rPr>
                        <a:t>Title of the paper</a:t>
                      </a:r>
                      <a:endParaRPr sz="1500" b="1" u="none" strike="noStrike" cap="none">
                        <a:latin typeface="+mj-lt"/>
                      </a:endParaRPr>
                    </a:p>
                  </a:txBody>
                  <a:tcPr marL="23225" marR="232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8D8D8"/>
                    </a:solidFill>
                  </a:tcPr>
                </a:tc>
                <a:tc>
                  <a:txBody>
                    <a:bodyPr/>
                    <a:lstStyle/>
                    <a:p>
                      <a:pPr marL="0" marR="0" lvl="0" indent="0" algn="ctr" rtl="0">
                        <a:lnSpc>
                          <a:spcPct val="115000"/>
                        </a:lnSpc>
                        <a:spcBef>
                          <a:spcPts val="0"/>
                        </a:spcBef>
                        <a:spcAft>
                          <a:spcPts val="0"/>
                        </a:spcAft>
                        <a:buClr>
                          <a:srgbClr val="000000"/>
                        </a:buClr>
                        <a:buSzPts val="2300"/>
                        <a:buFont typeface="Arial"/>
                        <a:buNone/>
                      </a:pPr>
                      <a:r>
                        <a:rPr lang="en" sz="1500" b="1" u="none" strike="noStrike" cap="none" dirty="0">
                          <a:solidFill>
                            <a:srgbClr val="C00000"/>
                          </a:solidFill>
                          <a:latin typeface="+mj-lt"/>
                          <a:ea typeface="Cambria"/>
                          <a:cs typeface="Cambria"/>
                          <a:sym typeface="Cambria"/>
                        </a:rPr>
                        <a:t>Journal &amp; Year</a:t>
                      </a:r>
                      <a:endParaRPr sz="1500" b="1" u="none" strike="noStrike" cap="none" dirty="0">
                        <a:solidFill>
                          <a:srgbClr val="C00000"/>
                        </a:solidFill>
                        <a:latin typeface="+mj-lt"/>
                        <a:ea typeface="Cambria"/>
                        <a:cs typeface="Cambria"/>
                        <a:sym typeface="Cambria"/>
                      </a:endParaRPr>
                    </a:p>
                  </a:txBody>
                  <a:tcPr marL="23225" marR="232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8D8D8"/>
                    </a:solidFill>
                  </a:tcPr>
                </a:tc>
                <a:tc>
                  <a:txBody>
                    <a:bodyPr/>
                    <a:lstStyle/>
                    <a:p>
                      <a:pPr marL="0" marR="0" lvl="0" indent="0" algn="ctr" rtl="0">
                        <a:lnSpc>
                          <a:spcPct val="115000"/>
                        </a:lnSpc>
                        <a:spcBef>
                          <a:spcPts val="0"/>
                        </a:spcBef>
                        <a:spcAft>
                          <a:spcPts val="0"/>
                        </a:spcAft>
                        <a:buClr>
                          <a:srgbClr val="000000"/>
                        </a:buClr>
                        <a:buSzPts val="2300"/>
                        <a:buFont typeface="Arial"/>
                        <a:buNone/>
                      </a:pPr>
                      <a:r>
                        <a:rPr lang="en" sz="1500" b="1" u="none" strike="noStrike" cap="none">
                          <a:solidFill>
                            <a:srgbClr val="C00000"/>
                          </a:solidFill>
                          <a:latin typeface="+mj-lt"/>
                          <a:ea typeface="Cambria"/>
                          <a:cs typeface="Cambria"/>
                          <a:sym typeface="Cambria"/>
                        </a:rPr>
                        <a:t>Description/</a:t>
                      </a:r>
                      <a:endParaRPr sz="1500" b="1" u="none" strike="noStrike" cap="none">
                        <a:solidFill>
                          <a:srgbClr val="C00000"/>
                        </a:solidFill>
                        <a:latin typeface="+mj-lt"/>
                        <a:ea typeface="Cambria"/>
                        <a:cs typeface="Cambria"/>
                        <a:sym typeface="Cambria"/>
                      </a:endParaRPr>
                    </a:p>
                    <a:p>
                      <a:pPr marL="0" marR="0" lvl="0" indent="0" algn="ctr" rtl="0">
                        <a:lnSpc>
                          <a:spcPct val="115000"/>
                        </a:lnSpc>
                        <a:spcBef>
                          <a:spcPts val="0"/>
                        </a:spcBef>
                        <a:spcAft>
                          <a:spcPts val="0"/>
                        </a:spcAft>
                        <a:buClr>
                          <a:srgbClr val="000000"/>
                        </a:buClr>
                        <a:buSzPts val="2300"/>
                        <a:buFont typeface="Arial"/>
                        <a:buNone/>
                      </a:pPr>
                      <a:r>
                        <a:rPr lang="en" sz="1500" b="1" u="none" strike="noStrike" cap="none">
                          <a:solidFill>
                            <a:srgbClr val="C00000"/>
                          </a:solidFill>
                          <a:latin typeface="+mj-lt"/>
                          <a:ea typeface="Cambria"/>
                          <a:cs typeface="Cambria"/>
                          <a:sym typeface="Cambria"/>
                        </a:rPr>
                        <a:t>Remarks</a:t>
                      </a:r>
                      <a:endParaRPr sz="1500" b="1" u="none" strike="noStrike" cap="none">
                        <a:solidFill>
                          <a:srgbClr val="C00000"/>
                        </a:solidFill>
                        <a:latin typeface="+mj-lt"/>
                        <a:ea typeface="Cambria"/>
                        <a:cs typeface="Cambria"/>
                        <a:sym typeface="Cambria"/>
                      </a:endParaRPr>
                    </a:p>
                  </a:txBody>
                  <a:tcPr marL="23225" marR="23225" marT="0" marB="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solidFill>
                      <a:srgbClr val="D8D8D8"/>
                    </a:solidFill>
                  </a:tcPr>
                </a:tc>
                <a:extLst>
                  <a:ext uri="{0D108BD9-81ED-4DB2-BD59-A6C34878D82A}">
                    <a16:rowId xmlns:a16="http://schemas.microsoft.com/office/drawing/2014/main" xmlns="" val="10000"/>
                  </a:ext>
                </a:extLst>
              </a:tr>
              <a:tr h="1143000">
                <a:tc>
                  <a:txBody>
                    <a:bodyPr/>
                    <a:lstStyle/>
                    <a:p>
                      <a:pPr marL="0" marR="0" lvl="0" indent="0" algn="l" rtl="0">
                        <a:lnSpc>
                          <a:spcPct val="100000"/>
                        </a:lnSpc>
                        <a:spcBef>
                          <a:spcPts val="0"/>
                        </a:spcBef>
                        <a:spcAft>
                          <a:spcPts val="0"/>
                        </a:spcAft>
                        <a:buClr>
                          <a:srgbClr val="000000"/>
                        </a:buClr>
                        <a:buSzPts val="1400"/>
                        <a:buFont typeface="Arial"/>
                        <a:buNone/>
                      </a:pPr>
                      <a:r>
                        <a:rPr lang="en" sz="1500" b="1" u="none" strike="noStrike" cap="none" dirty="0">
                          <a:latin typeface="+mj-lt"/>
                          <a:ea typeface="Roboto"/>
                          <a:cs typeface="Roboto"/>
                          <a:sym typeface="Roboto"/>
                        </a:rPr>
                        <a:t>Balancing and scheduling assembly lines with human-robot collaboration tasks </a:t>
                      </a:r>
                      <a:endParaRPr sz="1500" b="1" u="none" strike="noStrike" cap="none" dirty="0">
                        <a:latin typeface="+mj-lt"/>
                        <a:ea typeface="Roboto"/>
                        <a:cs typeface="Roboto"/>
                        <a:sym typeface="Roboto"/>
                      </a:endParaRPr>
                    </a:p>
                  </a:txBody>
                  <a:tcPr marL="23225" marR="23225" marT="0" marB="0">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500" b="1" u="none" strike="noStrike" cap="none" dirty="0">
                          <a:latin typeface="+mj-lt"/>
                          <a:ea typeface="Roboto"/>
                          <a:cs typeface="Roboto"/>
                          <a:sym typeface="Roboto"/>
                        </a:rPr>
                        <a:t>COR, 2022</a:t>
                      </a:r>
                      <a:endParaRPr sz="1500" b="1" u="none" strike="noStrike" cap="none" dirty="0">
                        <a:latin typeface="+mj-lt"/>
                        <a:ea typeface="Roboto"/>
                        <a:cs typeface="Roboto"/>
                        <a:sym typeface="Roboto"/>
                      </a:endParaRPr>
                    </a:p>
                  </a:txBody>
                  <a:tcPr marL="23225" marR="23225" marT="0" marB="0">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a:buNone/>
                      </a:pPr>
                      <a:r>
                        <a:rPr lang="en" sz="1500" b="1" u="none" strike="noStrike" cap="none" dirty="0">
                          <a:latin typeface="+mj-lt"/>
                          <a:ea typeface="Roboto"/>
                          <a:cs typeface="Roboto"/>
                          <a:sym typeface="Roboto"/>
                        </a:rPr>
                        <a:t>Human and robot characteristics in terms of task times, allowing multiple humans and robots at stations, and their joint/collaborative task formulations.</a:t>
                      </a:r>
                      <a:endParaRPr sz="1500" b="1" u="none" strike="noStrike" cap="none" dirty="0">
                        <a:latin typeface="+mj-lt"/>
                        <a:ea typeface="Roboto"/>
                        <a:cs typeface="Roboto"/>
                        <a:sym typeface="Roboto"/>
                      </a:endParaRPr>
                    </a:p>
                  </a:txBody>
                  <a:tcPr marL="23225" marR="23225" marT="0" marB="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r h="1828800">
                <a:tc>
                  <a:txBody>
                    <a:bodyPr/>
                    <a:lstStyle/>
                    <a:p>
                      <a:pPr marL="0" marR="0" lvl="0" indent="0" algn="l" rtl="0">
                        <a:lnSpc>
                          <a:spcPct val="100000"/>
                        </a:lnSpc>
                        <a:spcBef>
                          <a:spcPts val="0"/>
                        </a:spcBef>
                        <a:spcAft>
                          <a:spcPts val="0"/>
                        </a:spcAft>
                        <a:buClr>
                          <a:srgbClr val="000000"/>
                        </a:buClr>
                        <a:buSzPts val="1400"/>
                        <a:buFont typeface="Arial"/>
                        <a:buNone/>
                      </a:pPr>
                      <a:r>
                        <a:rPr lang="en" sz="1500" b="1" u="none" strike="noStrike" cap="none" dirty="0">
                          <a:solidFill>
                            <a:srgbClr val="7030A0"/>
                          </a:solidFill>
                          <a:latin typeface="+mj-lt"/>
                          <a:ea typeface="Roboto"/>
                          <a:cs typeface="Roboto"/>
                          <a:sym typeface="Roboto"/>
                        </a:rPr>
                        <a:t>Designing human-robot collaboration (HRC) workspaces in industrial settings: A systematic literature review </a:t>
                      </a:r>
                      <a:endParaRPr sz="1500" b="1" u="none" strike="noStrike" cap="none" dirty="0">
                        <a:solidFill>
                          <a:srgbClr val="7030A0"/>
                        </a:solidFill>
                        <a:latin typeface="+mj-lt"/>
                        <a:ea typeface="Roboto"/>
                        <a:cs typeface="Roboto"/>
                        <a:sym typeface="Roboto"/>
                      </a:endParaRPr>
                    </a:p>
                  </a:txBody>
                  <a:tcPr marL="23225" marR="232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500" b="1" u="none" strike="noStrike" cap="none" dirty="0">
                          <a:solidFill>
                            <a:srgbClr val="7030A0"/>
                          </a:solidFill>
                          <a:latin typeface="+mj-lt"/>
                          <a:ea typeface="Roboto"/>
                          <a:cs typeface="Roboto"/>
                          <a:sym typeface="Roboto"/>
                        </a:rPr>
                        <a:t>JMS, 2022</a:t>
                      </a:r>
                      <a:endParaRPr sz="1500" b="1" u="none" strike="noStrike" cap="none" dirty="0">
                        <a:solidFill>
                          <a:srgbClr val="7030A0"/>
                        </a:solidFill>
                        <a:latin typeface="+mj-lt"/>
                        <a:ea typeface="Roboto"/>
                        <a:cs typeface="Roboto"/>
                        <a:sym typeface="Roboto"/>
                      </a:endParaRPr>
                    </a:p>
                  </a:txBody>
                  <a:tcPr marL="23225" marR="232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500" b="1" u="none" strike="noStrike" cap="none" dirty="0">
                          <a:solidFill>
                            <a:srgbClr val="7030A0"/>
                          </a:solidFill>
                          <a:latin typeface="+mj-lt"/>
                          <a:ea typeface="Roboto"/>
                          <a:cs typeface="Roboto"/>
                          <a:sym typeface="Roboto"/>
                        </a:rPr>
                        <a:t>A framework that represents the complexity levels of the influencing factors in H-R workplace. Three groups of H-R design layout and considerations, with increasing order of complexity.</a:t>
                      </a:r>
                      <a:endParaRPr sz="1500" b="1" u="none" strike="noStrike" cap="none" dirty="0">
                        <a:solidFill>
                          <a:srgbClr val="7030A0"/>
                        </a:solidFill>
                        <a:latin typeface="+mj-lt"/>
                        <a:ea typeface="Roboto"/>
                        <a:cs typeface="Roboto"/>
                        <a:sym typeface="Roboto"/>
                      </a:endParaRPr>
                    </a:p>
                  </a:txBody>
                  <a:tcPr marL="23225" marR="23225" marT="0" marB="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1292110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olidFill>
                  <a:schemeClr val="tx1"/>
                </a:solidFill>
                <a:cs typeface="Times New Roman" pitchFamily="18" charset="0"/>
              </a:rPr>
              <a:t>HRC in Assembly Lines</a:t>
            </a:r>
            <a:endParaRPr lang="en-GB" dirty="0"/>
          </a:p>
        </p:txBody>
      </p:sp>
      <p:graphicFrame>
        <p:nvGraphicFramePr>
          <p:cNvPr id="3" name="Google Shape;208;p39">
            <a:extLst>
              <a:ext uri="{FF2B5EF4-FFF2-40B4-BE49-F238E27FC236}">
                <a16:creationId xmlns:a16="http://schemas.microsoft.com/office/drawing/2014/main" xmlns="" id="{780107FA-55BB-43A8-8ED0-A54BFD1612B3}"/>
              </a:ext>
            </a:extLst>
          </p:cNvPr>
          <p:cNvGraphicFramePr/>
          <p:nvPr>
            <p:extLst>
              <p:ext uri="{D42A27DB-BD31-4B8C-83A1-F6EECF244321}">
                <p14:modId xmlns:p14="http://schemas.microsoft.com/office/powerpoint/2010/main" xmlns="" val="74844562"/>
              </p:ext>
            </p:extLst>
          </p:nvPr>
        </p:nvGraphicFramePr>
        <p:xfrm>
          <a:off x="111760" y="1514793"/>
          <a:ext cx="8148320" cy="3811040"/>
        </p:xfrm>
        <a:graphic>
          <a:graphicData uri="http://schemas.openxmlformats.org/drawingml/2006/table">
            <a:tbl>
              <a:tblPr>
                <a:noFill/>
              </a:tblPr>
              <a:tblGrid>
                <a:gridCol w="2101368">
                  <a:extLst>
                    <a:ext uri="{9D8B030D-6E8A-4147-A177-3AD203B41FA5}">
                      <a16:colId xmlns:a16="http://schemas.microsoft.com/office/drawing/2014/main" xmlns="" val="20000"/>
                    </a:ext>
                  </a:extLst>
                </a:gridCol>
                <a:gridCol w="1299832">
                  <a:extLst>
                    <a:ext uri="{9D8B030D-6E8A-4147-A177-3AD203B41FA5}">
                      <a16:colId xmlns:a16="http://schemas.microsoft.com/office/drawing/2014/main" xmlns="" val="20001"/>
                    </a:ext>
                  </a:extLst>
                </a:gridCol>
                <a:gridCol w="4747120">
                  <a:extLst>
                    <a:ext uri="{9D8B030D-6E8A-4147-A177-3AD203B41FA5}">
                      <a16:colId xmlns:a16="http://schemas.microsoft.com/office/drawing/2014/main" xmlns="" val="20003"/>
                    </a:ext>
                  </a:extLst>
                </a:gridCol>
              </a:tblGrid>
              <a:tr h="714583">
                <a:tc>
                  <a:txBody>
                    <a:bodyPr/>
                    <a:lstStyle/>
                    <a:p>
                      <a:pPr marL="0" marR="0" lvl="0" indent="0" algn="ctr" rtl="0">
                        <a:lnSpc>
                          <a:spcPct val="115000"/>
                        </a:lnSpc>
                        <a:spcBef>
                          <a:spcPts val="0"/>
                        </a:spcBef>
                        <a:spcAft>
                          <a:spcPts val="0"/>
                        </a:spcAft>
                        <a:buClr>
                          <a:srgbClr val="000000"/>
                        </a:buClr>
                        <a:buSzPts val="2300"/>
                        <a:buFont typeface="Arial"/>
                        <a:buNone/>
                      </a:pPr>
                      <a:r>
                        <a:rPr lang="en" sz="1500" b="1" u="none" strike="noStrike" cap="none" dirty="0">
                          <a:solidFill>
                            <a:srgbClr val="C00000"/>
                          </a:solidFill>
                          <a:latin typeface="+mj-lt"/>
                          <a:ea typeface="Cambria"/>
                          <a:cs typeface="Cambria"/>
                          <a:sym typeface="Cambria"/>
                        </a:rPr>
                        <a:t>Title of the paper</a:t>
                      </a:r>
                      <a:endParaRPr sz="1500" b="1" u="none" strike="noStrike" cap="none" dirty="0">
                        <a:latin typeface="+mj-lt"/>
                      </a:endParaRPr>
                    </a:p>
                  </a:txBody>
                  <a:tcPr marL="23225" marR="232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8D8D8"/>
                    </a:solidFill>
                  </a:tcPr>
                </a:tc>
                <a:tc>
                  <a:txBody>
                    <a:bodyPr/>
                    <a:lstStyle/>
                    <a:p>
                      <a:pPr marL="0" marR="0" lvl="0" indent="0" algn="ctr" rtl="0">
                        <a:lnSpc>
                          <a:spcPct val="115000"/>
                        </a:lnSpc>
                        <a:spcBef>
                          <a:spcPts val="0"/>
                        </a:spcBef>
                        <a:spcAft>
                          <a:spcPts val="0"/>
                        </a:spcAft>
                        <a:buClr>
                          <a:srgbClr val="000000"/>
                        </a:buClr>
                        <a:buSzPts val="2300"/>
                        <a:buFont typeface="Arial"/>
                        <a:buNone/>
                      </a:pPr>
                      <a:r>
                        <a:rPr lang="en" sz="1500" b="1" u="none" strike="noStrike" cap="none">
                          <a:solidFill>
                            <a:srgbClr val="C00000"/>
                          </a:solidFill>
                          <a:latin typeface="+mj-lt"/>
                          <a:ea typeface="Cambria"/>
                          <a:cs typeface="Cambria"/>
                          <a:sym typeface="Cambria"/>
                        </a:rPr>
                        <a:t>Journal &amp; Year</a:t>
                      </a:r>
                      <a:endParaRPr sz="1500" b="1" u="none" strike="noStrike" cap="none">
                        <a:solidFill>
                          <a:srgbClr val="C00000"/>
                        </a:solidFill>
                        <a:latin typeface="+mj-lt"/>
                        <a:ea typeface="Cambria"/>
                        <a:cs typeface="Cambria"/>
                        <a:sym typeface="Cambria"/>
                      </a:endParaRPr>
                    </a:p>
                  </a:txBody>
                  <a:tcPr marL="23225" marR="232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8D8D8"/>
                    </a:solidFill>
                  </a:tcPr>
                </a:tc>
                <a:tc>
                  <a:txBody>
                    <a:bodyPr/>
                    <a:lstStyle/>
                    <a:p>
                      <a:pPr marL="0" marR="0" lvl="0" indent="0" algn="ctr" rtl="0">
                        <a:lnSpc>
                          <a:spcPct val="115000"/>
                        </a:lnSpc>
                        <a:spcBef>
                          <a:spcPts val="0"/>
                        </a:spcBef>
                        <a:spcAft>
                          <a:spcPts val="0"/>
                        </a:spcAft>
                        <a:buClr>
                          <a:srgbClr val="000000"/>
                        </a:buClr>
                        <a:buSzPts val="2300"/>
                        <a:buFont typeface="Arial"/>
                        <a:buNone/>
                      </a:pPr>
                      <a:r>
                        <a:rPr lang="en" sz="1500" b="1" u="none" strike="noStrike" cap="none">
                          <a:solidFill>
                            <a:srgbClr val="C00000"/>
                          </a:solidFill>
                          <a:latin typeface="+mj-lt"/>
                          <a:ea typeface="Cambria"/>
                          <a:cs typeface="Cambria"/>
                          <a:sym typeface="Cambria"/>
                        </a:rPr>
                        <a:t>Description/</a:t>
                      </a:r>
                      <a:endParaRPr sz="1500" b="1" u="none" strike="noStrike" cap="none">
                        <a:solidFill>
                          <a:srgbClr val="C00000"/>
                        </a:solidFill>
                        <a:latin typeface="+mj-lt"/>
                        <a:ea typeface="Cambria"/>
                        <a:cs typeface="Cambria"/>
                        <a:sym typeface="Cambria"/>
                      </a:endParaRPr>
                    </a:p>
                    <a:p>
                      <a:pPr marL="0" marR="0" lvl="0" indent="0" algn="ctr" rtl="0">
                        <a:lnSpc>
                          <a:spcPct val="115000"/>
                        </a:lnSpc>
                        <a:spcBef>
                          <a:spcPts val="0"/>
                        </a:spcBef>
                        <a:spcAft>
                          <a:spcPts val="0"/>
                        </a:spcAft>
                        <a:buClr>
                          <a:srgbClr val="000000"/>
                        </a:buClr>
                        <a:buSzPts val="2300"/>
                        <a:buFont typeface="Arial"/>
                        <a:buNone/>
                      </a:pPr>
                      <a:r>
                        <a:rPr lang="en" sz="1500" b="1" u="none" strike="noStrike" cap="none">
                          <a:solidFill>
                            <a:srgbClr val="C00000"/>
                          </a:solidFill>
                          <a:latin typeface="+mj-lt"/>
                          <a:ea typeface="Cambria"/>
                          <a:cs typeface="Cambria"/>
                          <a:sym typeface="Cambria"/>
                        </a:rPr>
                        <a:t>Remarks</a:t>
                      </a:r>
                      <a:endParaRPr sz="1500" b="1" u="none" strike="noStrike" cap="none">
                        <a:solidFill>
                          <a:srgbClr val="C00000"/>
                        </a:solidFill>
                        <a:latin typeface="+mj-lt"/>
                        <a:ea typeface="Cambria"/>
                        <a:cs typeface="Cambria"/>
                        <a:sym typeface="Cambria"/>
                      </a:endParaRPr>
                    </a:p>
                  </a:txBody>
                  <a:tcPr marL="23225" marR="23225" marT="0" marB="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solidFill>
                      <a:srgbClr val="D8D8D8"/>
                    </a:solidFill>
                  </a:tcPr>
                </a:tc>
                <a:extLst>
                  <a:ext uri="{0D108BD9-81ED-4DB2-BD59-A6C34878D82A}">
                    <a16:rowId xmlns:a16="http://schemas.microsoft.com/office/drawing/2014/main" xmlns="" val="10000"/>
                  </a:ext>
                </a:extLst>
              </a:tr>
              <a:tr h="1828800">
                <a:tc>
                  <a:txBody>
                    <a:bodyPr/>
                    <a:lstStyle/>
                    <a:p>
                      <a:pPr marL="0" marR="0" lvl="0" indent="0" algn="l" rtl="0">
                        <a:lnSpc>
                          <a:spcPct val="100000"/>
                        </a:lnSpc>
                        <a:spcBef>
                          <a:spcPts val="0"/>
                        </a:spcBef>
                        <a:spcAft>
                          <a:spcPts val="0"/>
                        </a:spcAft>
                        <a:buClr>
                          <a:srgbClr val="000000"/>
                        </a:buClr>
                        <a:buSzPts val="1400"/>
                        <a:buFont typeface="Arial"/>
                        <a:buNone/>
                      </a:pPr>
                      <a:r>
                        <a:rPr lang="en" sz="1500" b="1" u="none" strike="noStrike" cap="none" dirty="0">
                          <a:latin typeface="+mj-lt"/>
                          <a:ea typeface="Roboto"/>
                          <a:cs typeface="Roboto"/>
                          <a:sym typeface="Roboto"/>
                        </a:rPr>
                        <a:t>Flow Time in a Human-Robot collaborative Assembly Process: Performance evaluation, System properties, and a Case study</a:t>
                      </a:r>
                      <a:endParaRPr sz="1500" b="1" u="none" strike="noStrike" cap="none" dirty="0">
                        <a:latin typeface="+mj-lt"/>
                        <a:ea typeface="Roboto"/>
                        <a:cs typeface="Roboto"/>
                        <a:sym typeface="Roboto"/>
                      </a:endParaRPr>
                    </a:p>
                  </a:txBody>
                  <a:tcPr marL="23225" marR="23225" marT="0" marB="0">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500" b="1" u="none" strike="noStrike" cap="none" dirty="0">
                          <a:latin typeface="+mj-lt"/>
                          <a:ea typeface="Roboto"/>
                          <a:cs typeface="Roboto"/>
                          <a:sym typeface="Roboto"/>
                        </a:rPr>
                        <a:t>IISE Trans, 2021</a:t>
                      </a:r>
                      <a:endParaRPr sz="1500" b="1" u="none" strike="noStrike" cap="none" dirty="0">
                        <a:latin typeface="+mj-lt"/>
                        <a:ea typeface="Roboto"/>
                        <a:cs typeface="Roboto"/>
                        <a:sym typeface="Roboto"/>
                      </a:endParaRPr>
                    </a:p>
                  </a:txBody>
                  <a:tcPr marL="23225" marR="23225" marT="0" marB="0">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500" b="1" u="none" strike="noStrike" cap="none" dirty="0">
                          <a:latin typeface="+mj-lt"/>
                          <a:ea typeface="Roboto"/>
                          <a:cs typeface="Roboto"/>
                          <a:sym typeface="Roboto"/>
                        </a:rPr>
                        <a:t>An analytical method is introduced to evaluate the flow time of an assembly process with collaborative robots. Also, real time industrial case study is carried out.</a:t>
                      </a:r>
                      <a:endParaRPr sz="1500" b="1" u="none" strike="noStrike" cap="none" dirty="0">
                        <a:latin typeface="+mj-lt"/>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500" b="1" u="none" strike="noStrike" cap="none" dirty="0">
                        <a:latin typeface="+mj-lt"/>
                        <a:ea typeface="Roboto"/>
                        <a:cs typeface="Roboto"/>
                        <a:sym typeface="Roboto"/>
                      </a:endParaRPr>
                    </a:p>
                  </a:txBody>
                  <a:tcPr marL="23225" marR="23225" marT="0" marB="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r h="1602937">
                <a:tc>
                  <a:txBody>
                    <a:bodyPr/>
                    <a:lstStyle/>
                    <a:p>
                      <a:pPr marL="0" marR="0" lvl="0" indent="0" algn="l" rtl="0">
                        <a:lnSpc>
                          <a:spcPct val="100000"/>
                        </a:lnSpc>
                        <a:spcBef>
                          <a:spcPts val="0"/>
                        </a:spcBef>
                        <a:spcAft>
                          <a:spcPts val="0"/>
                        </a:spcAft>
                        <a:buClr>
                          <a:srgbClr val="000000"/>
                        </a:buClr>
                        <a:buSzPts val="1400"/>
                        <a:buFont typeface="Arial"/>
                        <a:buNone/>
                      </a:pPr>
                      <a:r>
                        <a:rPr lang="en" sz="1500" b="1" u="none" strike="noStrike" cap="none" dirty="0">
                          <a:solidFill>
                            <a:srgbClr val="7030A0"/>
                          </a:solidFill>
                          <a:latin typeface="+mj-lt"/>
                          <a:ea typeface="Roboto"/>
                          <a:cs typeface="Roboto"/>
                          <a:sym typeface="Roboto"/>
                        </a:rPr>
                        <a:t>Mathematical model and bee algorithms for mixed-model assembly line balancing problem with physical human–robot collaboration</a:t>
                      </a:r>
                      <a:endParaRPr sz="1500" b="1" u="none" strike="noStrike" cap="none" dirty="0">
                        <a:solidFill>
                          <a:srgbClr val="7030A0"/>
                        </a:solidFill>
                        <a:latin typeface="+mj-lt"/>
                        <a:ea typeface="Roboto"/>
                        <a:cs typeface="Roboto"/>
                        <a:sym typeface="Roboto"/>
                      </a:endParaRPr>
                    </a:p>
                  </a:txBody>
                  <a:tcPr marL="23225" marR="232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500" b="1" u="none" strike="noStrike" cap="none" dirty="0">
                          <a:solidFill>
                            <a:srgbClr val="7030A0"/>
                          </a:solidFill>
                          <a:latin typeface="+mj-lt"/>
                          <a:ea typeface="Roboto"/>
                          <a:cs typeface="Roboto"/>
                          <a:sym typeface="Roboto"/>
                        </a:rPr>
                        <a:t>ASC, 2020</a:t>
                      </a:r>
                      <a:endParaRPr sz="1500" b="1" u="none" strike="noStrike" cap="none" dirty="0">
                        <a:solidFill>
                          <a:srgbClr val="7030A0"/>
                        </a:solidFill>
                        <a:latin typeface="+mj-lt"/>
                        <a:ea typeface="Roboto"/>
                        <a:cs typeface="Roboto"/>
                        <a:sym typeface="Roboto"/>
                      </a:endParaRPr>
                    </a:p>
                  </a:txBody>
                  <a:tcPr marL="23225" marR="232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500" b="1" u="none" strike="noStrike" cap="none" dirty="0">
                          <a:solidFill>
                            <a:srgbClr val="7030A0"/>
                          </a:solidFill>
                          <a:latin typeface="+mj-lt"/>
                          <a:ea typeface="Roboto"/>
                          <a:cs typeface="Roboto"/>
                          <a:sym typeface="Roboto"/>
                        </a:rPr>
                        <a:t>Mixed-model ALBP with the collaboration between human workers and robots. Bee and ABC algorithms are formulated with new phases each to increase exploration and exploitation.</a:t>
                      </a:r>
                      <a:endParaRPr sz="1500" b="1" u="none" strike="noStrike" cap="none" dirty="0">
                        <a:solidFill>
                          <a:srgbClr val="7030A0"/>
                        </a:solidFill>
                        <a:latin typeface="+mj-lt"/>
                        <a:ea typeface="Roboto"/>
                        <a:cs typeface="Roboto"/>
                        <a:sym typeface="Roboto"/>
                      </a:endParaRPr>
                    </a:p>
                  </a:txBody>
                  <a:tcPr marL="23225" marR="23225" marT="0" marB="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1120919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olidFill>
                  <a:schemeClr val="tx1"/>
                </a:solidFill>
                <a:cs typeface="Times New Roman" pitchFamily="18" charset="0"/>
              </a:rPr>
              <a:t>HRC in Assembly Lines</a:t>
            </a:r>
            <a:endParaRPr lang="en-GB" dirty="0"/>
          </a:p>
        </p:txBody>
      </p:sp>
      <p:graphicFrame>
        <p:nvGraphicFramePr>
          <p:cNvPr id="4" name="Table 3">
            <a:extLst>
              <a:ext uri="{FF2B5EF4-FFF2-40B4-BE49-F238E27FC236}">
                <a16:creationId xmlns:a16="http://schemas.microsoft.com/office/drawing/2014/main" xmlns="" id="{B565C80F-5369-4EDB-B7F9-04EBC50B1327}"/>
              </a:ext>
            </a:extLst>
          </p:cNvPr>
          <p:cNvGraphicFramePr>
            <a:graphicFrameLocks noGrp="1"/>
          </p:cNvGraphicFramePr>
          <p:nvPr>
            <p:extLst>
              <p:ext uri="{D42A27DB-BD31-4B8C-83A1-F6EECF244321}">
                <p14:modId xmlns:p14="http://schemas.microsoft.com/office/powerpoint/2010/main" xmlns="" val="1661669887"/>
              </p:ext>
            </p:extLst>
          </p:nvPr>
        </p:nvGraphicFramePr>
        <p:xfrm>
          <a:off x="287226" y="2114665"/>
          <a:ext cx="7911894" cy="2472209"/>
        </p:xfrm>
        <a:graphic>
          <a:graphicData uri="http://schemas.openxmlformats.org/drawingml/2006/table">
            <a:tbl>
              <a:tblPr>
                <a:noFill/>
              </a:tblPr>
              <a:tblGrid>
                <a:gridCol w="2203805">
                  <a:extLst>
                    <a:ext uri="{9D8B030D-6E8A-4147-A177-3AD203B41FA5}">
                      <a16:colId xmlns:a16="http://schemas.microsoft.com/office/drawing/2014/main" xmlns="" val="2507863849"/>
                    </a:ext>
                  </a:extLst>
                </a:gridCol>
                <a:gridCol w="2046475">
                  <a:extLst>
                    <a:ext uri="{9D8B030D-6E8A-4147-A177-3AD203B41FA5}">
                      <a16:colId xmlns:a16="http://schemas.microsoft.com/office/drawing/2014/main" xmlns="" val="1166822452"/>
                    </a:ext>
                  </a:extLst>
                </a:gridCol>
                <a:gridCol w="3661614">
                  <a:extLst>
                    <a:ext uri="{9D8B030D-6E8A-4147-A177-3AD203B41FA5}">
                      <a16:colId xmlns:a16="http://schemas.microsoft.com/office/drawing/2014/main" xmlns="" val="866338305"/>
                    </a:ext>
                  </a:extLst>
                </a:gridCol>
              </a:tblGrid>
              <a:tr h="1000025">
                <a:tc>
                  <a:txBody>
                    <a:bodyPr/>
                    <a:lstStyle/>
                    <a:p>
                      <a:pPr marL="0" marR="0" lvl="0" indent="0" algn="ctr" rtl="0">
                        <a:lnSpc>
                          <a:spcPct val="115000"/>
                        </a:lnSpc>
                        <a:spcBef>
                          <a:spcPts val="0"/>
                        </a:spcBef>
                        <a:spcAft>
                          <a:spcPts val="0"/>
                        </a:spcAft>
                        <a:buNone/>
                      </a:pPr>
                      <a:r>
                        <a:rPr lang="en" sz="1500" b="1" u="none" strike="noStrike" cap="none" dirty="0">
                          <a:solidFill>
                            <a:srgbClr val="C00000"/>
                          </a:solidFill>
                          <a:latin typeface="+mj-lt"/>
                          <a:ea typeface="Cambria"/>
                          <a:cs typeface="Cambria"/>
                          <a:sym typeface="Cambria"/>
                        </a:rPr>
                        <a:t>Title of the paper</a:t>
                      </a:r>
                      <a:endParaRPr sz="1500" b="1" dirty="0">
                        <a:latin typeface="+mj-lt"/>
                      </a:endParaRPr>
                    </a:p>
                  </a:txBody>
                  <a:tcPr marL="23225" marR="232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solidFill>
                      <a:srgbClr val="D8D8D8"/>
                    </a:solidFill>
                  </a:tcPr>
                </a:tc>
                <a:tc>
                  <a:txBody>
                    <a:bodyPr/>
                    <a:lstStyle/>
                    <a:p>
                      <a:pPr marL="0" marR="0" lvl="0" indent="0" algn="ctr" rtl="0">
                        <a:lnSpc>
                          <a:spcPct val="115000"/>
                        </a:lnSpc>
                        <a:spcBef>
                          <a:spcPts val="0"/>
                        </a:spcBef>
                        <a:spcAft>
                          <a:spcPts val="0"/>
                        </a:spcAft>
                        <a:buNone/>
                      </a:pPr>
                      <a:r>
                        <a:rPr lang="en" sz="1500" b="1" u="none" strike="noStrike" cap="none" dirty="0">
                          <a:solidFill>
                            <a:srgbClr val="C00000"/>
                          </a:solidFill>
                          <a:latin typeface="+mj-lt"/>
                          <a:ea typeface="Cambria"/>
                          <a:cs typeface="Cambria"/>
                          <a:sym typeface="Cambria"/>
                        </a:rPr>
                        <a:t>Journal &amp; Year</a:t>
                      </a:r>
                      <a:endParaRPr sz="1500" b="1" u="none" strike="noStrike" cap="none" dirty="0">
                        <a:solidFill>
                          <a:srgbClr val="C00000"/>
                        </a:solidFill>
                        <a:latin typeface="+mj-lt"/>
                        <a:ea typeface="Cambria"/>
                        <a:cs typeface="Cambria"/>
                        <a:sym typeface="Cambria"/>
                      </a:endParaRPr>
                    </a:p>
                  </a:txBody>
                  <a:tcPr marL="23225" marR="232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solidFill>
                      <a:srgbClr val="D8D8D8"/>
                    </a:solidFill>
                  </a:tcPr>
                </a:tc>
                <a:tc>
                  <a:txBody>
                    <a:bodyPr/>
                    <a:lstStyle/>
                    <a:p>
                      <a:pPr marL="0" marR="0" lvl="0" indent="0" algn="ctr" rtl="0">
                        <a:lnSpc>
                          <a:spcPct val="115000"/>
                        </a:lnSpc>
                        <a:spcBef>
                          <a:spcPts val="0"/>
                        </a:spcBef>
                        <a:spcAft>
                          <a:spcPts val="0"/>
                        </a:spcAft>
                        <a:buNone/>
                      </a:pPr>
                      <a:r>
                        <a:rPr lang="en" sz="1500" b="1" u="none" strike="noStrike" cap="none" dirty="0">
                          <a:solidFill>
                            <a:srgbClr val="C00000"/>
                          </a:solidFill>
                          <a:latin typeface="+mj-lt"/>
                          <a:ea typeface="Cambria"/>
                          <a:cs typeface="Cambria"/>
                          <a:sym typeface="Cambria"/>
                        </a:rPr>
                        <a:t>Description/</a:t>
                      </a:r>
                      <a:endParaRPr sz="1500" b="1" u="none" strike="noStrike" cap="none" dirty="0">
                        <a:solidFill>
                          <a:srgbClr val="C00000"/>
                        </a:solidFill>
                        <a:latin typeface="+mj-lt"/>
                        <a:ea typeface="Cambria"/>
                        <a:cs typeface="Cambria"/>
                        <a:sym typeface="Cambria"/>
                      </a:endParaRPr>
                    </a:p>
                    <a:p>
                      <a:pPr marL="0" marR="0" lvl="0" indent="0" algn="ctr" rtl="0">
                        <a:lnSpc>
                          <a:spcPct val="115000"/>
                        </a:lnSpc>
                        <a:spcBef>
                          <a:spcPts val="0"/>
                        </a:spcBef>
                        <a:spcAft>
                          <a:spcPts val="0"/>
                        </a:spcAft>
                        <a:buNone/>
                      </a:pPr>
                      <a:r>
                        <a:rPr lang="en" sz="1500" b="1" u="none" strike="noStrike" cap="none" dirty="0">
                          <a:solidFill>
                            <a:srgbClr val="C00000"/>
                          </a:solidFill>
                          <a:latin typeface="+mj-lt"/>
                          <a:ea typeface="Cambria"/>
                          <a:cs typeface="Cambria"/>
                          <a:sym typeface="Cambria"/>
                        </a:rPr>
                        <a:t>Remarks</a:t>
                      </a:r>
                      <a:endParaRPr sz="1500" b="1" u="none" strike="noStrike" cap="none" dirty="0">
                        <a:solidFill>
                          <a:srgbClr val="C00000"/>
                        </a:solidFill>
                        <a:latin typeface="+mj-lt"/>
                        <a:ea typeface="Cambria"/>
                        <a:cs typeface="Cambria"/>
                        <a:sym typeface="Cambria"/>
                      </a:endParaRPr>
                    </a:p>
                  </a:txBody>
                  <a:tcPr marL="23225" marR="23225" marT="0" marB="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solidFill>
                      <a:srgbClr val="D8D8D8"/>
                    </a:solidFill>
                  </a:tcPr>
                </a:tc>
                <a:extLst>
                  <a:ext uri="{0D108BD9-81ED-4DB2-BD59-A6C34878D82A}">
                    <a16:rowId xmlns:a16="http://schemas.microsoft.com/office/drawing/2014/main" xmlns="" val="1194945427"/>
                  </a:ext>
                </a:extLst>
              </a:tr>
              <a:tr h="1600200">
                <a:tc>
                  <a:txBody>
                    <a:bodyPr/>
                    <a:lstStyle/>
                    <a:p>
                      <a:pPr marL="0" marR="0" lvl="0" indent="0" algn="l" rtl="0">
                        <a:lnSpc>
                          <a:spcPct val="100000"/>
                        </a:lnSpc>
                        <a:spcBef>
                          <a:spcPts val="0"/>
                        </a:spcBef>
                        <a:spcAft>
                          <a:spcPts val="0"/>
                        </a:spcAft>
                        <a:buClr>
                          <a:srgbClr val="000000"/>
                        </a:buClr>
                        <a:buSzPts val="1400"/>
                        <a:buFont typeface="Arial"/>
                        <a:buNone/>
                      </a:pPr>
                      <a:r>
                        <a:rPr lang="en" sz="1500" b="1" u="none" strike="noStrike" cap="none" dirty="0">
                          <a:latin typeface="+mj-lt"/>
                          <a:ea typeface="Roboto"/>
                          <a:cs typeface="Roboto"/>
                          <a:sym typeface="Roboto"/>
                        </a:rPr>
                        <a:t>Multi-objective migrating bird optimization algorithm for costoriented assembly line balancing problem with collaborative robots.</a:t>
                      </a:r>
                      <a:endParaRPr sz="1500" b="1" u="none" strike="noStrike" cap="none" dirty="0">
                        <a:latin typeface="+mj-lt"/>
                        <a:ea typeface="Roboto"/>
                        <a:cs typeface="Roboto"/>
                        <a:sym typeface="Roboto"/>
                      </a:endParaRPr>
                    </a:p>
                  </a:txBody>
                  <a:tcPr marL="23225" marR="23225" marT="0" marB="0">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8D8D8"/>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500" b="1" u="none" strike="noStrike" cap="none" dirty="0">
                          <a:latin typeface="+mj-lt"/>
                          <a:ea typeface="Roboto"/>
                          <a:cs typeface="Roboto"/>
                          <a:sym typeface="Roboto"/>
                        </a:rPr>
                        <a:t>NCAA, 2021</a:t>
                      </a:r>
                      <a:endParaRPr sz="1500" b="1" u="none" strike="noStrike" cap="none" dirty="0">
                        <a:latin typeface="+mj-lt"/>
                        <a:ea typeface="Roboto"/>
                        <a:cs typeface="Roboto"/>
                        <a:sym typeface="Roboto"/>
                      </a:endParaRPr>
                    </a:p>
                  </a:txBody>
                  <a:tcPr marL="23225" marR="23225" marT="0" marB="0">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8D8D8"/>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en" sz="1500" b="1" u="none" strike="noStrike" cap="none" dirty="0">
                          <a:latin typeface="+mj-lt"/>
                          <a:ea typeface="Roboto"/>
                          <a:cs typeface="Roboto"/>
                          <a:sym typeface="Roboto"/>
                        </a:rPr>
                        <a:t>The complete methodology of MBO algorithm applied for assembly line balancing with collaborative robots. Provides insights on hybridisation of MBO and use of NSGA-II for solving multi-objective problems.</a:t>
                      </a:r>
                      <a:endParaRPr sz="1500" b="1" u="none" strike="noStrike" cap="none" dirty="0">
                        <a:latin typeface="+mj-lt"/>
                        <a:ea typeface="Roboto"/>
                        <a:cs typeface="Roboto"/>
                        <a:sym typeface="Roboto"/>
                      </a:endParaRPr>
                    </a:p>
                  </a:txBody>
                  <a:tcPr marL="23225" marR="23225" marT="0" marB="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solidFill>
                      <a:srgbClr val="D8D8D8"/>
                    </a:solidFill>
                  </a:tcPr>
                </a:tc>
                <a:extLst>
                  <a:ext uri="{0D108BD9-81ED-4DB2-BD59-A6C34878D82A}">
                    <a16:rowId xmlns:a16="http://schemas.microsoft.com/office/drawing/2014/main" xmlns="" val="1726182927"/>
                  </a:ext>
                </a:extLst>
              </a:tr>
            </a:tbl>
          </a:graphicData>
        </a:graphic>
      </p:graphicFrame>
    </p:spTree>
    <p:extLst>
      <p:ext uri="{BB962C8B-B14F-4D97-AF65-F5344CB8AC3E}">
        <p14:creationId xmlns:p14="http://schemas.microsoft.com/office/powerpoint/2010/main" xmlns="" val="4018395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Research Gap</a:t>
            </a:r>
          </a:p>
        </p:txBody>
      </p:sp>
      <p:sp>
        <p:nvSpPr>
          <p:cNvPr id="3" name="Content Placeholder 2"/>
          <p:cNvSpPr>
            <a:spLocks noGrp="1"/>
          </p:cNvSpPr>
          <p:nvPr>
            <p:ph idx="1"/>
          </p:nvPr>
        </p:nvSpPr>
        <p:spPr>
          <a:xfrm>
            <a:off x="243435" y="1440073"/>
            <a:ext cx="7607300" cy="3868739"/>
          </a:xfrm>
        </p:spPr>
        <p:txBody>
          <a:bodyPr/>
          <a:lstStyle/>
          <a:p>
            <a:pPr marL="488946" algn="just">
              <a:lnSpc>
                <a:spcPct val="115000"/>
              </a:lnSpc>
              <a:spcBef>
                <a:spcPts val="1000"/>
              </a:spcBef>
              <a:buSzPct val="125000"/>
              <a:buFont typeface="Arial" panose="020B0604020202020204" pitchFamily="34" charset="0"/>
              <a:buChar char="•"/>
            </a:pPr>
            <a:r>
              <a:rPr lang="en-US" sz="2000" dirty="0">
                <a:solidFill>
                  <a:schemeClr val="tx1"/>
                </a:solidFill>
                <a:ea typeface="Times New Roman"/>
                <a:cs typeface="Times New Roman"/>
                <a:sym typeface="Times New Roman"/>
              </a:rPr>
              <a:t>RALBP-  only 33 articles were published till date since 1991(over 30 years). </a:t>
            </a:r>
          </a:p>
          <a:p>
            <a:pPr marL="488946" algn="just">
              <a:lnSpc>
                <a:spcPct val="115000"/>
              </a:lnSpc>
              <a:spcBef>
                <a:spcPts val="1000"/>
              </a:spcBef>
              <a:buSzPct val="125000"/>
              <a:buFont typeface="Arial" panose="020B0604020202020204" pitchFamily="34" charset="0"/>
              <a:buChar char="•"/>
            </a:pPr>
            <a:r>
              <a:rPr lang="en-US" sz="2000" dirty="0">
                <a:solidFill>
                  <a:srgbClr val="7030A0"/>
                </a:solidFill>
                <a:ea typeface="Times New Roman"/>
                <a:cs typeface="Times New Roman"/>
                <a:sym typeface="Times New Roman"/>
              </a:rPr>
              <a:t>Metaheuristics used extensively.</a:t>
            </a:r>
          </a:p>
          <a:p>
            <a:pPr marL="488946" algn="just">
              <a:lnSpc>
                <a:spcPct val="115000"/>
              </a:lnSpc>
              <a:spcBef>
                <a:spcPts val="1000"/>
              </a:spcBef>
              <a:buSzPct val="125000"/>
              <a:buFont typeface="Arial" panose="020B0604020202020204" pitchFamily="34" charset="0"/>
              <a:buChar char="•"/>
            </a:pPr>
            <a:r>
              <a:rPr lang="en-US" sz="2000" dirty="0">
                <a:solidFill>
                  <a:schemeClr val="tx1"/>
                </a:solidFill>
                <a:ea typeface="Times New Roman"/>
                <a:cs typeface="Times New Roman"/>
                <a:sym typeface="Times New Roman"/>
              </a:rPr>
              <a:t>Introduction of </a:t>
            </a:r>
            <a:r>
              <a:rPr lang="en-US" sz="2000" dirty="0" err="1">
                <a:solidFill>
                  <a:schemeClr val="tx1"/>
                </a:solidFill>
                <a:ea typeface="Times New Roman"/>
                <a:cs typeface="Times New Roman"/>
                <a:sym typeface="Times New Roman"/>
              </a:rPr>
              <a:t>Cobots</a:t>
            </a:r>
            <a:r>
              <a:rPr lang="en-US" sz="2000" dirty="0">
                <a:solidFill>
                  <a:schemeClr val="tx1"/>
                </a:solidFill>
                <a:ea typeface="Times New Roman"/>
                <a:cs typeface="Times New Roman"/>
                <a:sym typeface="Times New Roman"/>
              </a:rPr>
              <a:t>(collaborative robots) to the assembly line, created a new trend in the research area of RALBP. </a:t>
            </a:r>
          </a:p>
          <a:p>
            <a:pPr marL="488946" algn="just">
              <a:lnSpc>
                <a:spcPct val="115000"/>
              </a:lnSpc>
              <a:spcBef>
                <a:spcPts val="1000"/>
              </a:spcBef>
              <a:buSzPct val="125000"/>
              <a:buFont typeface="Arial" panose="020B0604020202020204" pitchFamily="34" charset="0"/>
              <a:buChar char="•"/>
            </a:pPr>
            <a:r>
              <a:rPr lang="en-US" sz="2000" dirty="0">
                <a:solidFill>
                  <a:srgbClr val="7030A0"/>
                </a:solidFill>
                <a:ea typeface="Times New Roman"/>
                <a:cs typeface="Times New Roman"/>
                <a:sym typeface="Times New Roman"/>
              </a:rPr>
              <a:t>O</a:t>
            </a:r>
            <a:r>
              <a:rPr lang="en-US" sz="2000" b="1" dirty="0">
                <a:solidFill>
                  <a:srgbClr val="7030A0"/>
                </a:solidFill>
                <a:ea typeface="Times New Roman"/>
                <a:cs typeface="Times New Roman"/>
                <a:sym typeface="Times New Roman"/>
              </a:rPr>
              <a:t>nly few papers were published since 2019.</a:t>
            </a:r>
          </a:p>
          <a:p>
            <a:pPr marL="488946" algn="just">
              <a:lnSpc>
                <a:spcPct val="115000"/>
              </a:lnSpc>
              <a:spcBef>
                <a:spcPts val="1000"/>
              </a:spcBef>
              <a:spcAft>
                <a:spcPts val="1800"/>
              </a:spcAft>
              <a:buSzPct val="125000"/>
              <a:buFont typeface="Arial" panose="020B0604020202020204" pitchFamily="34" charset="0"/>
              <a:buChar char="•"/>
            </a:pPr>
            <a:r>
              <a:rPr lang="en-US" sz="2000" dirty="0">
                <a:solidFill>
                  <a:schemeClr val="tx1"/>
                </a:solidFill>
                <a:ea typeface="Times New Roman"/>
                <a:cs typeface="Times New Roman"/>
                <a:sym typeface="Times New Roman"/>
              </a:rPr>
              <a:t>Many real-life constraints such as tools assignment, tool space optimization, etc.., were not addressed.</a:t>
            </a:r>
            <a:endParaRPr lang="en-US" altLang="en-US" sz="20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xmlns="" val="1639255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Research Gap</a:t>
            </a:r>
          </a:p>
        </p:txBody>
      </p:sp>
      <p:sp>
        <p:nvSpPr>
          <p:cNvPr id="3" name="Content Placeholder 2"/>
          <p:cNvSpPr>
            <a:spLocks noGrp="1"/>
          </p:cNvSpPr>
          <p:nvPr>
            <p:ph idx="1"/>
          </p:nvPr>
        </p:nvSpPr>
        <p:spPr>
          <a:xfrm>
            <a:off x="243435" y="1440073"/>
            <a:ext cx="7607300" cy="3868739"/>
          </a:xfrm>
        </p:spPr>
        <p:txBody>
          <a:bodyPr/>
          <a:lstStyle/>
          <a:p>
            <a:pPr marL="488946" algn="just">
              <a:lnSpc>
                <a:spcPct val="115000"/>
              </a:lnSpc>
              <a:spcBef>
                <a:spcPts val="1800"/>
              </a:spcBef>
              <a:buClr>
                <a:schemeClr val="tx1"/>
              </a:buClr>
              <a:buSzPct val="125000"/>
            </a:pPr>
            <a:r>
              <a:rPr lang="en-US" sz="2000" dirty="0">
                <a:solidFill>
                  <a:schemeClr val="tx1"/>
                </a:solidFill>
                <a:ea typeface="Times New Roman"/>
                <a:cs typeface="Times New Roman"/>
                <a:sym typeface="Times New Roman"/>
              </a:rPr>
              <a:t>Study of ergonomics and real-life constraints such as human fatigue, sequence dependent setup times can be included in RABLP.</a:t>
            </a:r>
          </a:p>
          <a:p>
            <a:pPr marL="488946" algn="just">
              <a:lnSpc>
                <a:spcPct val="115000"/>
              </a:lnSpc>
              <a:spcBef>
                <a:spcPts val="1800"/>
              </a:spcBef>
              <a:buClr>
                <a:schemeClr val="tx1"/>
              </a:buClr>
              <a:buSzPct val="125000"/>
            </a:pPr>
            <a:r>
              <a:rPr lang="en-US" sz="2000" dirty="0">
                <a:solidFill>
                  <a:srgbClr val="7030A0"/>
                </a:solidFill>
                <a:ea typeface="Times New Roman"/>
                <a:cs typeface="Times New Roman"/>
                <a:sym typeface="Times New Roman"/>
              </a:rPr>
              <a:t>Hybrid metaheuristics on solving multiple objectives could create a way for finding better pareto optimal solution sets.</a:t>
            </a:r>
          </a:p>
          <a:p>
            <a:pPr>
              <a:buClr>
                <a:schemeClr val="tx1"/>
              </a:buClr>
              <a:buSzPct val="125000"/>
            </a:pPr>
            <a:endParaRPr lang="en-US" altLang="en-US" sz="20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xmlns="" val="2776240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b="1" dirty="0">
                <a:ea typeface="新細明體" panose="02020500000000000000" pitchFamily="18" charset="-120"/>
              </a:rPr>
              <a:t>Metaheuristics Algorithms</a:t>
            </a:r>
            <a:endParaRPr lang="en-US" b="1" dirty="0"/>
          </a:p>
        </p:txBody>
      </p:sp>
      <p:sp>
        <p:nvSpPr>
          <p:cNvPr id="3" name="Content Placeholder 2"/>
          <p:cNvSpPr>
            <a:spLocks noGrp="1"/>
          </p:cNvSpPr>
          <p:nvPr>
            <p:ph idx="1"/>
          </p:nvPr>
        </p:nvSpPr>
        <p:spPr>
          <a:xfrm>
            <a:off x="286996" y="1451569"/>
            <a:ext cx="8229600" cy="3868739"/>
          </a:xfrm>
        </p:spPr>
        <p:txBody>
          <a:bodyPr/>
          <a:lstStyle/>
          <a:p>
            <a:pPr lvl="1">
              <a:buSzPct val="125000"/>
              <a:buFont typeface="Arial" panose="020B0604020202020204" pitchFamily="34" charset="0"/>
              <a:buChar char="•"/>
            </a:pPr>
            <a:r>
              <a:rPr lang="en-US" altLang="zh-TW" sz="2400" b="1" dirty="0">
                <a:ea typeface="新細明體" panose="02020500000000000000" pitchFamily="18" charset="-120"/>
              </a:rPr>
              <a:t>Genetic Algorithm</a:t>
            </a:r>
          </a:p>
          <a:p>
            <a:pPr lvl="1">
              <a:buSzPct val="125000"/>
              <a:buFont typeface="Arial" panose="020B0604020202020204" pitchFamily="34" charset="0"/>
              <a:buChar char="•"/>
            </a:pPr>
            <a:r>
              <a:rPr lang="en-US" altLang="zh-TW" sz="2400" b="1" dirty="0">
                <a:ea typeface="新細明體" panose="02020500000000000000" pitchFamily="18" charset="-120"/>
              </a:rPr>
              <a:t>Ant Colony Optimization</a:t>
            </a:r>
          </a:p>
          <a:p>
            <a:pPr lvl="1">
              <a:buSzPct val="125000"/>
              <a:buFont typeface="Arial" panose="020B0604020202020204" pitchFamily="34" charset="0"/>
              <a:buChar char="•"/>
            </a:pPr>
            <a:r>
              <a:rPr lang="en-US" altLang="zh-TW" sz="2400" b="1" dirty="0">
                <a:ea typeface="新細明體" panose="02020500000000000000" pitchFamily="18" charset="-120"/>
              </a:rPr>
              <a:t>Particle Swarm Optimization</a:t>
            </a:r>
          </a:p>
          <a:p>
            <a:pPr lvl="1">
              <a:buSzPct val="125000"/>
              <a:buFont typeface="Arial" panose="020B0604020202020204" pitchFamily="34" charset="0"/>
              <a:buChar char="•"/>
            </a:pPr>
            <a:r>
              <a:rPr lang="en-US" altLang="zh-TW" sz="2400" b="1" dirty="0">
                <a:ea typeface="新細明體" panose="02020500000000000000" pitchFamily="18" charset="-120"/>
              </a:rPr>
              <a:t>Differential Evolution</a:t>
            </a:r>
          </a:p>
          <a:p>
            <a:pPr lvl="1">
              <a:buSzPct val="125000"/>
              <a:buFont typeface="Arial" panose="020B0604020202020204" pitchFamily="34" charset="0"/>
              <a:buChar char="•"/>
            </a:pPr>
            <a:r>
              <a:rPr lang="en-US" altLang="zh-TW" sz="2400" b="1" dirty="0">
                <a:ea typeface="新細明體" panose="02020500000000000000" pitchFamily="18" charset="-120"/>
              </a:rPr>
              <a:t>Artificial Bee Colony Algorithm</a:t>
            </a:r>
          </a:p>
          <a:p>
            <a:pPr lvl="1">
              <a:buSzPct val="125000"/>
              <a:buFont typeface="Arial" panose="020B0604020202020204" pitchFamily="34" charset="0"/>
              <a:buChar char="•"/>
            </a:pPr>
            <a:r>
              <a:rPr lang="en-US" altLang="zh-TW" sz="2400" b="1" dirty="0">
                <a:ea typeface="新細明體" panose="02020500000000000000" pitchFamily="18" charset="-120"/>
              </a:rPr>
              <a:t>Cuckoo Search Algorithm</a:t>
            </a:r>
          </a:p>
          <a:p>
            <a:pPr lvl="1">
              <a:buSzPct val="125000"/>
              <a:buFont typeface="Arial" panose="020B0604020202020204" pitchFamily="34" charset="0"/>
              <a:buChar char="•"/>
            </a:pPr>
            <a:r>
              <a:rPr lang="en-US" altLang="zh-TW" sz="2400" b="1" dirty="0">
                <a:ea typeface="新細明體" panose="02020500000000000000" pitchFamily="18" charset="-120"/>
              </a:rPr>
              <a:t>Teaching-Learning-Based Optimization</a:t>
            </a:r>
          </a:p>
          <a:p>
            <a:pPr lvl="1">
              <a:buSzPct val="125000"/>
              <a:buFont typeface="Arial" panose="020B0604020202020204" pitchFamily="34" charset="0"/>
              <a:buChar char="•"/>
            </a:pPr>
            <a:r>
              <a:rPr lang="en-US" altLang="zh-TW" sz="2400" b="1" dirty="0">
                <a:ea typeface="新細明體" panose="02020500000000000000" pitchFamily="18" charset="-120"/>
              </a:rPr>
              <a:t>Mitigating Bird Optimization</a:t>
            </a:r>
          </a:p>
          <a:p>
            <a:pPr marL="498475"/>
            <a:endParaRPr lang="en-US" altLang="zh-TW" sz="2400" dirty="0">
              <a:ea typeface="新細明體" panose="02020500000000000000" pitchFamily="18" charset="-120"/>
            </a:endParaRPr>
          </a:p>
          <a:p>
            <a:pPr marL="498475"/>
            <a:r>
              <a:rPr lang="en-US" altLang="zh-TW" sz="2400" dirty="0">
                <a:ea typeface="新細明體" panose="02020500000000000000" pitchFamily="18" charset="-120"/>
              </a:rPr>
              <a:t>Many more are being proposed by researchers</a:t>
            </a:r>
            <a:endParaRPr lang="zh-TW" altLang="en-US" sz="2400" b="1" dirty="0">
              <a:ea typeface="新細明體" panose="02020500000000000000" pitchFamily="18" charset="-120"/>
            </a:endParaRPr>
          </a:p>
          <a:p>
            <a:endParaRPr lang="en-US" sz="2400" dirty="0"/>
          </a:p>
        </p:txBody>
      </p:sp>
    </p:spTree>
    <p:extLst>
      <p:ext uri="{BB962C8B-B14F-4D97-AF65-F5344CB8AC3E}">
        <p14:creationId xmlns:p14="http://schemas.microsoft.com/office/powerpoint/2010/main" xmlns="" val="2933747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
            <a:ext cx="8558212" cy="1230313"/>
          </a:xfrm>
        </p:spPr>
        <p:txBody>
          <a:bodyPr/>
          <a:lstStyle/>
          <a:p>
            <a:r>
              <a:rPr lang="en-US" b="1" dirty="0"/>
              <a:t>Key Operators in Metaheuristic Algorithms</a:t>
            </a:r>
          </a:p>
        </p:txBody>
      </p:sp>
      <p:sp>
        <p:nvSpPr>
          <p:cNvPr id="3" name="Content Placeholder 2"/>
          <p:cNvSpPr>
            <a:spLocks noGrp="1"/>
          </p:cNvSpPr>
          <p:nvPr>
            <p:ph idx="1"/>
          </p:nvPr>
        </p:nvSpPr>
        <p:spPr>
          <a:xfrm>
            <a:off x="224139" y="1479176"/>
            <a:ext cx="8139953" cy="4419600"/>
          </a:xfrm>
        </p:spPr>
        <p:txBody>
          <a:bodyPr/>
          <a:lstStyle/>
          <a:p>
            <a:r>
              <a:rPr lang="en-US" altLang="zh-TW" sz="2400" dirty="0">
                <a:ea typeface="新細明體" panose="02020500000000000000" pitchFamily="18" charset="-120"/>
              </a:rPr>
              <a:t>Three operators</a:t>
            </a:r>
          </a:p>
          <a:p>
            <a:endParaRPr lang="en-US" altLang="zh-TW" sz="2400" dirty="0">
              <a:ea typeface="新細明體" panose="02020500000000000000" pitchFamily="18" charset="-120"/>
            </a:endParaRPr>
          </a:p>
          <a:p>
            <a:pPr lvl="1"/>
            <a:r>
              <a:rPr lang="en-US" altLang="zh-TW" sz="2400" b="1" dirty="0">
                <a:solidFill>
                  <a:srgbClr val="7030A0"/>
                </a:solidFill>
                <a:ea typeface="新細明體" panose="02020500000000000000" pitchFamily="18" charset="-120"/>
              </a:rPr>
              <a:t>Transition:</a:t>
            </a:r>
            <a:r>
              <a:rPr lang="en-US" altLang="zh-TW" sz="2400" dirty="0">
                <a:ea typeface="新細明體" panose="02020500000000000000" pitchFamily="18" charset="-120"/>
              </a:rPr>
              <a:t> play the role of </a:t>
            </a:r>
            <a:r>
              <a:rPr lang="en-US" altLang="zh-TW" sz="2400" dirty="0">
                <a:solidFill>
                  <a:srgbClr val="A50021"/>
                </a:solidFill>
                <a:ea typeface="新細明體" panose="02020500000000000000" pitchFamily="18" charset="-120"/>
              </a:rPr>
              <a:t>searching</a:t>
            </a:r>
            <a:r>
              <a:rPr lang="en-US" altLang="zh-TW" sz="2400" dirty="0">
                <a:ea typeface="新細明體" panose="02020500000000000000" pitchFamily="18" charset="-120"/>
              </a:rPr>
              <a:t> the solutions (exploration and exploitation).</a:t>
            </a:r>
          </a:p>
          <a:p>
            <a:pPr lvl="1"/>
            <a:endParaRPr lang="en-US" altLang="zh-TW" sz="2400" dirty="0">
              <a:ea typeface="新細明體" panose="02020500000000000000" pitchFamily="18" charset="-120"/>
            </a:endParaRPr>
          </a:p>
          <a:p>
            <a:pPr lvl="1"/>
            <a:r>
              <a:rPr lang="en-US" altLang="zh-TW" sz="2400" b="1" dirty="0">
                <a:solidFill>
                  <a:srgbClr val="7030A0"/>
                </a:solidFill>
                <a:ea typeface="新細明體" panose="02020500000000000000" pitchFamily="18" charset="-120"/>
              </a:rPr>
              <a:t>Evaluation:</a:t>
            </a:r>
            <a:r>
              <a:rPr lang="en-US" altLang="zh-TW" sz="2400" dirty="0">
                <a:ea typeface="新細明體" panose="02020500000000000000" pitchFamily="18" charset="-120"/>
              </a:rPr>
              <a:t> evaluate the </a:t>
            </a:r>
            <a:r>
              <a:rPr lang="en-US" altLang="zh-TW" sz="2400" dirty="0">
                <a:solidFill>
                  <a:srgbClr val="A50021"/>
                </a:solidFill>
                <a:ea typeface="新細明體" panose="02020500000000000000" pitchFamily="18" charset="-120"/>
              </a:rPr>
              <a:t>objective function value</a:t>
            </a:r>
            <a:r>
              <a:rPr lang="en-US" altLang="zh-TW" sz="2400" dirty="0">
                <a:ea typeface="新細明體" panose="02020500000000000000" pitchFamily="18" charset="-120"/>
              </a:rPr>
              <a:t> of the problem in question.</a:t>
            </a:r>
          </a:p>
          <a:p>
            <a:pPr lvl="1"/>
            <a:endParaRPr lang="en-US" altLang="zh-TW" sz="2400" dirty="0">
              <a:ea typeface="新細明體" panose="02020500000000000000" pitchFamily="18" charset="-120"/>
            </a:endParaRPr>
          </a:p>
          <a:p>
            <a:pPr lvl="1"/>
            <a:r>
              <a:rPr lang="en-US" altLang="zh-TW" sz="2400" b="1" dirty="0">
                <a:solidFill>
                  <a:srgbClr val="7030A0"/>
                </a:solidFill>
                <a:ea typeface="新細明體" panose="02020500000000000000" pitchFamily="18" charset="-120"/>
              </a:rPr>
              <a:t>Determination:</a:t>
            </a:r>
            <a:r>
              <a:rPr lang="en-US" altLang="zh-TW" sz="2400" dirty="0">
                <a:ea typeface="新細明體" panose="02020500000000000000" pitchFamily="18" charset="-120"/>
              </a:rPr>
              <a:t> play the role of deciding the </a:t>
            </a:r>
            <a:r>
              <a:rPr lang="en-US" altLang="zh-TW" sz="2400" dirty="0">
                <a:solidFill>
                  <a:srgbClr val="A50021"/>
                </a:solidFill>
                <a:ea typeface="新細明體" panose="02020500000000000000" pitchFamily="18" charset="-120"/>
              </a:rPr>
              <a:t>search directions</a:t>
            </a:r>
            <a:r>
              <a:rPr lang="en-US" altLang="zh-TW" sz="2400" dirty="0">
                <a:ea typeface="新細明體" panose="02020500000000000000" pitchFamily="18" charset="-120"/>
              </a:rPr>
              <a:t>.</a:t>
            </a:r>
          </a:p>
          <a:p>
            <a:endParaRPr lang="en-US" altLang="zh-TW" sz="2400" dirty="0">
              <a:ea typeface="新細明體" panose="02020500000000000000" pitchFamily="18" charset="-120"/>
            </a:endParaRPr>
          </a:p>
          <a:p>
            <a:endParaRPr lang="en-US" sz="2400" dirty="0"/>
          </a:p>
        </p:txBody>
      </p:sp>
    </p:spTree>
    <p:extLst>
      <p:ext uri="{BB962C8B-B14F-4D97-AF65-F5344CB8AC3E}">
        <p14:creationId xmlns:p14="http://schemas.microsoft.com/office/powerpoint/2010/main" xmlns="" val="1562417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0BEF67-B29B-4588-BBD7-81B1BBB8C89F}"/>
              </a:ext>
            </a:extLst>
          </p:cNvPr>
          <p:cNvSpPr>
            <a:spLocks noGrp="1"/>
          </p:cNvSpPr>
          <p:nvPr>
            <p:ph type="title"/>
          </p:nvPr>
        </p:nvSpPr>
        <p:spPr>
          <a:xfrm>
            <a:off x="329803" y="142559"/>
            <a:ext cx="8229600" cy="1143000"/>
          </a:xfrm>
        </p:spPr>
        <p:txBody>
          <a:bodyPr/>
          <a:lstStyle/>
          <a:p>
            <a:r>
              <a:rPr lang="en-MY" b="1" dirty="0">
                <a:latin typeface="+mj-lt"/>
              </a:rPr>
              <a:t>Metaheuristic Algorithms: Advantages &amp; Disadvantages</a:t>
            </a:r>
          </a:p>
        </p:txBody>
      </p:sp>
      <p:sp>
        <p:nvSpPr>
          <p:cNvPr id="3" name="Text Placeholder 2">
            <a:extLst>
              <a:ext uri="{FF2B5EF4-FFF2-40B4-BE49-F238E27FC236}">
                <a16:creationId xmlns:a16="http://schemas.microsoft.com/office/drawing/2014/main" xmlns="" id="{7BF41979-D92D-45F0-8207-4BF6C2B02854}"/>
              </a:ext>
            </a:extLst>
          </p:cNvPr>
          <p:cNvSpPr>
            <a:spLocks noGrp="1"/>
          </p:cNvSpPr>
          <p:nvPr>
            <p:ph type="body" idx="1"/>
          </p:nvPr>
        </p:nvSpPr>
        <p:spPr>
          <a:xfrm>
            <a:off x="457200" y="1140661"/>
            <a:ext cx="4040188" cy="639763"/>
          </a:xfrm>
        </p:spPr>
        <p:txBody>
          <a:bodyPr/>
          <a:lstStyle/>
          <a:p>
            <a:r>
              <a:rPr lang="en-MY" dirty="0"/>
              <a:t>Advantages</a:t>
            </a:r>
          </a:p>
        </p:txBody>
      </p:sp>
      <p:sp>
        <p:nvSpPr>
          <p:cNvPr id="4" name="Content Placeholder 3">
            <a:extLst>
              <a:ext uri="{FF2B5EF4-FFF2-40B4-BE49-F238E27FC236}">
                <a16:creationId xmlns:a16="http://schemas.microsoft.com/office/drawing/2014/main" xmlns="" id="{3D6BB609-CE73-4821-B2B9-C34637156E66}"/>
              </a:ext>
            </a:extLst>
          </p:cNvPr>
          <p:cNvSpPr>
            <a:spLocks noGrp="1"/>
          </p:cNvSpPr>
          <p:nvPr>
            <p:ph sz="half" idx="2"/>
          </p:nvPr>
        </p:nvSpPr>
        <p:spPr>
          <a:xfrm>
            <a:off x="114300" y="1780423"/>
            <a:ext cx="4040188" cy="3951288"/>
          </a:xfrm>
        </p:spPr>
        <p:txBody>
          <a:bodyPr/>
          <a:lstStyle/>
          <a:p>
            <a:pPr marL="285750" indent="-285750">
              <a:buFont typeface="Arial" panose="020B0604020202020204" pitchFamily="34" charset="0"/>
              <a:buChar char="•"/>
            </a:pPr>
            <a:r>
              <a:rPr lang="en-GB" sz="2200" dirty="0">
                <a:solidFill>
                  <a:srgbClr val="FF0000"/>
                </a:solidFill>
              </a:rPr>
              <a:t>Very Flexible</a:t>
            </a:r>
          </a:p>
          <a:p>
            <a:pPr marL="285750" indent="-285750">
              <a:buFont typeface="Arial" panose="020B0604020202020204" pitchFamily="34" charset="0"/>
              <a:buChar char="•"/>
            </a:pPr>
            <a:r>
              <a:rPr lang="en-GB" sz="2200" dirty="0">
                <a:solidFill>
                  <a:srgbClr val="FF0000"/>
                </a:solidFill>
              </a:rPr>
              <a:t>Broad applicability</a:t>
            </a:r>
          </a:p>
          <a:p>
            <a:pPr marL="285750" indent="-285750">
              <a:buFont typeface="Arial" panose="020B0604020202020204" pitchFamily="34" charset="0"/>
              <a:buChar char="•"/>
            </a:pPr>
            <a:r>
              <a:rPr lang="en-GB" sz="2200" dirty="0">
                <a:solidFill>
                  <a:srgbClr val="FF0000"/>
                </a:solidFill>
              </a:rPr>
              <a:t>Robust to problem size, problem instance and random variables</a:t>
            </a:r>
          </a:p>
          <a:p>
            <a:pPr marL="285750" indent="-285750">
              <a:buFont typeface="Arial" panose="020B0604020202020204" pitchFamily="34" charset="0"/>
              <a:buChar char="•"/>
            </a:pPr>
            <a:r>
              <a:rPr lang="en-GB" sz="2200" dirty="0">
                <a:solidFill>
                  <a:srgbClr val="FF0000"/>
                </a:solidFill>
              </a:rPr>
              <a:t>Shorter computation time, useful for real time decision making</a:t>
            </a:r>
          </a:p>
          <a:p>
            <a:pPr marL="285750" indent="-285750">
              <a:buFont typeface="Arial" panose="020B0604020202020204" pitchFamily="34" charset="0"/>
              <a:buChar char="•"/>
            </a:pPr>
            <a:r>
              <a:rPr lang="en-GB" sz="2200" dirty="0">
                <a:solidFill>
                  <a:srgbClr val="FF0000"/>
                </a:solidFill>
              </a:rPr>
              <a:t>Ease of implementation</a:t>
            </a:r>
          </a:p>
          <a:p>
            <a:endParaRPr lang="en-MY" sz="2200" dirty="0">
              <a:solidFill>
                <a:srgbClr val="FF0000"/>
              </a:solidFill>
            </a:endParaRPr>
          </a:p>
        </p:txBody>
      </p:sp>
      <p:sp>
        <p:nvSpPr>
          <p:cNvPr id="5" name="Text Placeholder 4">
            <a:extLst>
              <a:ext uri="{FF2B5EF4-FFF2-40B4-BE49-F238E27FC236}">
                <a16:creationId xmlns:a16="http://schemas.microsoft.com/office/drawing/2014/main" xmlns="" id="{D7B8728B-1F42-425A-807E-D1FE750A3CBE}"/>
              </a:ext>
            </a:extLst>
          </p:cNvPr>
          <p:cNvSpPr>
            <a:spLocks noGrp="1"/>
          </p:cNvSpPr>
          <p:nvPr>
            <p:ph type="body" sz="quarter" idx="3"/>
          </p:nvPr>
        </p:nvSpPr>
        <p:spPr>
          <a:xfrm>
            <a:off x="4645033" y="1140665"/>
            <a:ext cx="4041775" cy="639763"/>
          </a:xfrm>
        </p:spPr>
        <p:txBody>
          <a:bodyPr/>
          <a:lstStyle/>
          <a:p>
            <a:r>
              <a:rPr lang="en-MY" dirty="0"/>
              <a:t>Disadvantages</a:t>
            </a:r>
          </a:p>
        </p:txBody>
      </p:sp>
      <p:sp>
        <p:nvSpPr>
          <p:cNvPr id="6" name="Content Placeholder 5">
            <a:extLst>
              <a:ext uri="{FF2B5EF4-FFF2-40B4-BE49-F238E27FC236}">
                <a16:creationId xmlns:a16="http://schemas.microsoft.com/office/drawing/2014/main" xmlns="" id="{D72DFACB-3C4A-48F7-B55F-209F40E3D27C}"/>
              </a:ext>
            </a:extLst>
          </p:cNvPr>
          <p:cNvSpPr>
            <a:spLocks noGrp="1"/>
          </p:cNvSpPr>
          <p:nvPr>
            <p:ph sz="quarter" idx="4"/>
          </p:nvPr>
        </p:nvSpPr>
        <p:spPr>
          <a:xfrm>
            <a:off x="4244201" y="1693180"/>
            <a:ext cx="4041775" cy="3951288"/>
          </a:xfrm>
        </p:spPr>
        <p:txBody>
          <a:bodyPr/>
          <a:lstStyle/>
          <a:p>
            <a:pPr marL="285750" indent="-285750">
              <a:buFont typeface="Arial" panose="020B0604020202020204" pitchFamily="34" charset="0"/>
              <a:buChar char="•"/>
            </a:pPr>
            <a:r>
              <a:rPr lang="en-GB" sz="2200" dirty="0">
                <a:solidFill>
                  <a:srgbClr val="7030A0"/>
                </a:solidFill>
              </a:rPr>
              <a:t>Often need problem specific information</a:t>
            </a:r>
          </a:p>
          <a:p>
            <a:pPr marL="285750" indent="-285750">
              <a:buFont typeface="Arial" panose="020B0604020202020204" pitchFamily="34" charset="0"/>
              <a:buChar char="•"/>
            </a:pPr>
            <a:r>
              <a:rPr lang="en-GB" sz="2200" dirty="0">
                <a:solidFill>
                  <a:srgbClr val="7030A0"/>
                </a:solidFill>
              </a:rPr>
              <a:t>Optimality may not be guaranteed</a:t>
            </a:r>
          </a:p>
          <a:p>
            <a:pPr marL="285750" indent="-285750">
              <a:buFont typeface="Arial" panose="020B0604020202020204" pitchFamily="34" charset="0"/>
              <a:buChar char="•"/>
            </a:pPr>
            <a:r>
              <a:rPr lang="en-GB" sz="2200" dirty="0">
                <a:solidFill>
                  <a:srgbClr val="7030A0"/>
                </a:solidFill>
              </a:rPr>
              <a:t>Different searches may yield different solutions to the same problem (stochastic)</a:t>
            </a:r>
          </a:p>
          <a:p>
            <a:pPr marL="285750" indent="-285750">
              <a:buFont typeface="Arial" panose="020B0604020202020204" pitchFamily="34" charset="0"/>
              <a:buChar char="•"/>
            </a:pPr>
            <a:r>
              <a:rPr lang="en-GB" sz="2200" dirty="0">
                <a:solidFill>
                  <a:srgbClr val="7030A0"/>
                </a:solidFill>
              </a:rPr>
              <a:t>Multiple search parameters</a:t>
            </a:r>
          </a:p>
          <a:p>
            <a:pPr marL="285750" indent="-285750">
              <a:buFont typeface="Arial" panose="020B0604020202020204" pitchFamily="34" charset="0"/>
              <a:buChar char="•"/>
            </a:pPr>
            <a:r>
              <a:rPr lang="en-GB" sz="2200" dirty="0">
                <a:solidFill>
                  <a:srgbClr val="7030A0"/>
                </a:solidFill>
              </a:rPr>
              <a:t>Stopping criteria</a:t>
            </a:r>
          </a:p>
          <a:p>
            <a:endParaRPr lang="en-MY" sz="2200" dirty="0">
              <a:solidFill>
                <a:srgbClr val="7030A0"/>
              </a:solidFill>
            </a:endParaRPr>
          </a:p>
        </p:txBody>
      </p:sp>
    </p:spTree>
    <p:extLst>
      <p:ext uri="{BB962C8B-B14F-4D97-AF65-F5344CB8AC3E}">
        <p14:creationId xmlns:p14="http://schemas.microsoft.com/office/powerpoint/2010/main" xmlns="" val="3796393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chemeClr val="tx1"/>
                </a:solidFill>
              </a:rPr>
              <a:t>Assembly Line Balancing</a:t>
            </a:r>
            <a:endParaRPr lang="en-US" dirty="0"/>
          </a:p>
        </p:txBody>
      </p:sp>
      <p:sp>
        <p:nvSpPr>
          <p:cNvPr id="3" name="Content Placeholder 2"/>
          <p:cNvSpPr>
            <a:spLocks noGrp="1"/>
          </p:cNvSpPr>
          <p:nvPr>
            <p:ph idx="1"/>
          </p:nvPr>
        </p:nvSpPr>
        <p:spPr>
          <a:xfrm>
            <a:off x="128188" y="1546789"/>
            <a:ext cx="8370920" cy="4166624"/>
          </a:xfrm>
        </p:spPr>
        <p:txBody>
          <a:bodyPr/>
          <a:lstStyle/>
          <a:p>
            <a:pPr marL="285750" indent="-285750">
              <a:lnSpc>
                <a:spcPts val="2600"/>
              </a:lnSpc>
              <a:buSzPct val="120000"/>
              <a:buFont typeface="Arial" pitchFamily="34" charset="0"/>
              <a:buChar char="•"/>
              <a:tabLst>
                <a:tab pos="177800" algn="l"/>
                <a:tab pos="6172200" algn="l"/>
              </a:tabLst>
            </a:pPr>
            <a:r>
              <a:rPr lang="en-US" sz="2200" dirty="0">
                <a:solidFill>
                  <a:srgbClr val="0070C0"/>
                </a:solidFill>
                <a:cs typeface="Times New Roman" pitchFamily="18" charset="0"/>
              </a:rPr>
              <a:t>Assembly Line – first developed by Ford Motor Company in 1900s.</a:t>
            </a:r>
          </a:p>
          <a:p>
            <a:pPr marL="285750" indent="-285750">
              <a:lnSpc>
                <a:spcPts val="2600"/>
              </a:lnSpc>
              <a:buSzPct val="120000"/>
              <a:buFont typeface="Arial" pitchFamily="34" charset="0"/>
              <a:buChar char="•"/>
              <a:tabLst>
                <a:tab pos="177800" algn="l"/>
                <a:tab pos="6172200" algn="l"/>
              </a:tabLst>
            </a:pPr>
            <a:r>
              <a:rPr lang="en-US" sz="2200" dirty="0">
                <a:solidFill>
                  <a:srgbClr val="0070C0"/>
                </a:solidFill>
                <a:cs typeface="Times New Roman" pitchFamily="18" charset="0"/>
              </a:rPr>
              <a:t>Ford installed the first moving assembly line-December 1, 1913.</a:t>
            </a:r>
          </a:p>
          <a:p>
            <a:pPr marL="285750" indent="-285750">
              <a:lnSpc>
                <a:spcPts val="2600"/>
              </a:lnSpc>
              <a:buSzPct val="120000"/>
              <a:buFont typeface="Arial" pitchFamily="34" charset="0"/>
              <a:buChar char="•"/>
              <a:tabLst>
                <a:tab pos="177800" algn="l"/>
                <a:tab pos="6172200" algn="l"/>
              </a:tabLst>
            </a:pPr>
            <a:r>
              <a:rPr lang="en-US" sz="2200" dirty="0">
                <a:solidFill>
                  <a:srgbClr val="0070C0"/>
                </a:solidFill>
                <a:cs typeface="Times New Roman" pitchFamily="18" charset="0"/>
              </a:rPr>
              <a:t>His innovation </a:t>
            </a:r>
            <a:r>
              <a:rPr lang="en-US" sz="2200" dirty="0">
                <a:solidFill>
                  <a:srgbClr val="7030A0"/>
                </a:solidFill>
                <a:cs typeface="Times New Roman" pitchFamily="18" charset="0"/>
              </a:rPr>
              <a:t>reduced the time it took to assemble a chassis</a:t>
            </a:r>
            <a:r>
              <a:rPr lang="en-US" sz="2200" dirty="0">
                <a:solidFill>
                  <a:schemeClr val="tx1"/>
                </a:solidFill>
                <a:cs typeface="Times New Roman" pitchFamily="18" charset="0"/>
              </a:rPr>
              <a:t> from more than </a:t>
            </a:r>
            <a:r>
              <a:rPr lang="en-US" sz="2200" dirty="0">
                <a:solidFill>
                  <a:srgbClr val="7030A0"/>
                </a:solidFill>
                <a:cs typeface="Times New Roman" pitchFamily="18" charset="0"/>
              </a:rPr>
              <a:t>12 hours to two hours and 30 minutes</a:t>
            </a:r>
            <a:r>
              <a:rPr lang="en-US" sz="2200" dirty="0">
                <a:solidFill>
                  <a:schemeClr val="tx1"/>
                </a:solidFill>
                <a:cs typeface="Times New Roman" pitchFamily="18" charset="0"/>
              </a:rPr>
              <a:t>.</a:t>
            </a:r>
          </a:p>
          <a:p>
            <a:pPr marL="285750" indent="-285750">
              <a:lnSpc>
                <a:spcPts val="2600"/>
              </a:lnSpc>
              <a:buFont typeface="Arial" pitchFamily="34" charset="0"/>
              <a:buChar char="•"/>
              <a:tabLst>
                <a:tab pos="177800" algn="l"/>
                <a:tab pos="6172200" algn="l"/>
              </a:tabLst>
            </a:pPr>
            <a:r>
              <a:rPr lang="en-US" sz="2200" dirty="0">
                <a:solidFill>
                  <a:srgbClr val="FF0000"/>
                </a:solidFill>
                <a:cs typeface="Times New Roman" pitchFamily="18" charset="0"/>
              </a:rPr>
              <a:t>What is meant by Balancing?</a:t>
            </a:r>
          </a:p>
          <a:p>
            <a:pPr marL="750888" lvl="1">
              <a:lnSpc>
                <a:spcPts val="2600"/>
              </a:lnSpc>
              <a:buFont typeface="Arial" pitchFamily="34" charset="0"/>
              <a:buChar char="•"/>
              <a:tabLst>
                <a:tab pos="177800" algn="l"/>
                <a:tab pos="6172200" algn="l"/>
              </a:tabLst>
            </a:pPr>
            <a:r>
              <a:rPr lang="en-US" sz="2200" b="1" dirty="0">
                <a:solidFill>
                  <a:srgbClr val="0070C0"/>
                </a:solidFill>
                <a:cs typeface="Times New Roman" pitchFamily="18" charset="0"/>
              </a:rPr>
              <a:t>The process of equalizing the amount of work at each workstation on an assembly line. </a:t>
            </a:r>
          </a:p>
          <a:p>
            <a:pPr marL="750888" lvl="1">
              <a:lnSpc>
                <a:spcPts val="2600"/>
              </a:lnSpc>
              <a:buFont typeface="Arial" pitchFamily="34" charset="0"/>
              <a:buChar char="•"/>
              <a:tabLst>
                <a:tab pos="177800" algn="l"/>
                <a:tab pos="6172200" algn="l"/>
              </a:tabLst>
            </a:pPr>
            <a:r>
              <a:rPr lang="en-US" sz="2200" b="1" dirty="0">
                <a:solidFill>
                  <a:srgbClr val="0070C0"/>
                </a:solidFill>
                <a:cs typeface="Times New Roman" pitchFamily="18" charset="0"/>
              </a:rPr>
              <a:t>To work effectively, with no work pile-ups between stations, the line must be </a:t>
            </a:r>
            <a:r>
              <a:rPr lang="en-US" sz="2200" b="1" i="1" dirty="0">
                <a:solidFill>
                  <a:srgbClr val="0070C0"/>
                </a:solidFill>
                <a:cs typeface="Times New Roman" pitchFamily="18" charset="0"/>
              </a:rPr>
              <a:t>balanced</a:t>
            </a:r>
            <a:r>
              <a:rPr lang="en-US" sz="2200" dirty="0">
                <a:solidFill>
                  <a:srgbClr val="0070C0"/>
                </a:solidFill>
                <a:cs typeface="Times New Roman" pitchFamily="18" charset="0"/>
              </a:rPr>
              <a:t>.</a:t>
            </a:r>
            <a:endParaRPr lang="en-US" sz="2200" b="1" dirty="0">
              <a:solidFill>
                <a:srgbClr val="0070C0"/>
              </a:solidFill>
              <a:cs typeface="Times New Roman" pitchFamily="18" charset="0"/>
            </a:endParaRPr>
          </a:p>
          <a:p>
            <a:endParaRPr lang="en-US" sz="2200" dirty="0">
              <a:cs typeface="Times New Roman" panose="02020603050405020304" pitchFamily="18" charset="0"/>
            </a:endParaRPr>
          </a:p>
        </p:txBody>
      </p:sp>
    </p:spTree>
    <p:extLst>
      <p:ext uri="{BB962C8B-B14F-4D97-AF65-F5344CB8AC3E}">
        <p14:creationId xmlns:p14="http://schemas.microsoft.com/office/powerpoint/2010/main" xmlns="" val="3883532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64736" y="152414"/>
            <a:ext cx="8547452" cy="1230313"/>
          </a:xfrm>
        </p:spPr>
        <p:txBody>
          <a:bodyPr/>
          <a:lstStyle/>
          <a:p>
            <a:pPr indent="0" eaLnBrk="1" hangingPunct="1">
              <a:defRPr/>
            </a:pPr>
            <a:r>
              <a:rPr lang="en-AU" b="1" dirty="0">
                <a:solidFill>
                  <a:schemeClr val="tx1"/>
                </a:solidFill>
              </a:rPr>
              <a:t>Assumptions (HRC)</a:t>
            </a:r>
          </a:p>
        </p:txBody>
      </p:sp>
      <p:sp>
        <p:nvSpPr>
          <p:cNvPr id="5" name="Content Placeholder 4"/>
          <p:cNvSpPr>
            <a:spLocks noGrp="1"/>
          </p:cNvSpPr>
          <p:nvPr>
            <p:ph idx="1"/>
          </p:nvPr>
        </p:nvSpPr>
        <p:spPr>
          <a:xfrm>
            <a:off x="381000" y="1601802"/>
            <a:ext cx="7607300" cy="3868737"/>
          </a:xfrm>
        </p:spPr>
        <p:txBody>
          <a:bodyPr/>
          <a:lstStyle/>
          <a:p>
            <a:pPr eaLnBrk="1" hangingPunct="1"/>
            <a:endParaRPr lang="en-US" sz="2400" b="0" dirty="0"/>
          </a:p>
          <a:p>
            <a:pPr eaLnBrk="1" hangingPunct="1"/>
            <a:endParaRPr lang="en-US" sz="2400" b="0" dirty="0"/>
          </a:p>
          <a:p>
            <a:pPr eaLnBrk="1" hangingPunct="1"/>
            <a:endParaRPr lang="en-US" sz="2400" b="0" dirty="0"/>
          </a:p>
          <a:p>
            <a:pPr eaLnBrk="1" hangingPunct="1"/>
            <a:endParaRPr lang="en-US" sz="2400" b="0" dirty="0"/>
          </a:p>
          <a:p>
            <a:pPr eaLnBrk="1" hangingPunct="1"/>
            <a:endParaRPr lang="en-US" sz="2400" b="0" dirty="0"/>
          </a:p>
          <a:p>
            <a:pPr eaLnBrk="1" hangingPunct="1"/>
            <a:endParaRPr lang="en-US" sz="2400" b="0" dirty="0"/>
          </a:p>
        </p:txBody>
      </p:sp>
      <p:sp>
        <p:nvSpPr>
          <p:cNvPr id="2054" name="Rectangle 2"/>
          <p:cNvSpPr>
            <a:spLocks noChangeArrowheads="1"/>
          </p:cNvSpPr>
          <p:nvPr/>
        </p:nvSpPr>
        <p:spPr bwMode="auto">
          <a:xfrm>
            <a:off x="1" y="0"/>
            <a:ext cx="184730" cy="369332"/>
          </a:xfrm>
          <a:prstGeom prst="rect">
            <a:avLst/>
          </a:prstGeom>
          <a:noFill/>
          <a:ln w="9525">
            <a:noFill/>
            <a:miter lim="800000"/>
            <a:headEnd/>
            <a:tailEnd/>
          </a:ln>
        </p:spPr>
        <p:txBody>
          <a:bodyPr wrap="none" anchor="ctr">
            <a:spAutoFit/>
          </a:bodyPr>
          <a:lstStyle/>
          <a:p>
            <a:pPr algn="ctr"/>
            <a:endParaRPr lang="en-MY"/>
          </a:p>
        </p:txBody>
      </p:sp>
      <p:sp>
        <p:nvSpPr>
          <p:cNvPr id="2055" name="Rectangle 3"/>
          <p:cNvSpPr>
            <a:spLocks noChangeArrowheads="1"/>
          </p:cNvSpPr>
          <p:nvPr/>
        </p:nvSpPr>
        <p:spPr bwMode="auto">
          <a:xfrm>
            <a:off x="6" y="647714"/>
            <a:ext cx="184731" cy="461665"/>
          </a:xfrm>
          <a:prstGeom prst="rect">
            <a:avLst/>
          </a:prstGeom>
          <a:noFill/>
          <a:ln w="9525">
            <a:noFill/>
            <a:miter lim="800000"/>
            <a:headEnd/>
            <a:tailEnd/>
          </a:ln>
        </p:spPr>
        <p:txBody>
          <a:bodyPr wrap="none" anchor="ctr">
            <a:spAutoFit/>
          </a:bodyPr>
          <a:lstStyle/>
          <a:p>
            <a:pPr eaLnBrk="0" hangingPunct="0"/>
            <a:endParaRPr lang="en-US" sz="2400">
              <a:latin typeface="Times New Roman" pitchFamily="18" charset="0"/>
            </a:endParaRPr>
          </a:p>
        </p:txBody>
      </p:sp>
      <p:sp>
        <p:nvSpPr>
          <p:cNvPr id="2056" name="Rectangle 5"/>
          <p:cNvSpPr>
            <a:spLocks noChangeArrowheads="1"/>
          </p:cNvSpPr>
          <p:nvPr/>
        </p:nvSpPr>
        <p:spPr bwMode="auto">
          <a:xfrm>
            <a:off x="1" y="0"/>
            <a:ext cx="184730" cy="369332"/>
          </a:xfrm>
          <a:prstGeom prst="rect">
            <a:avLst/>
          </a:prstGeom>
          <a:noFill/>
          <a:ln w="9525">
            <a:noFill/>
            <a:miter lim="800000"/>
            <a:headEnd/>
            <a:tailEnd/>
          </a:ln>
        </p:spPr>
        <p:txBody>
          <a:bodyPr wrap="none" anchor="ctr">
            <a:spAutoFit/>
          </a:bodyPr>
          <a:lstStyle/>
          <a:p>
            <a:pPr algn="ctr"/>
            <a:endParaRPr lang="en-MY"/>
          </a:p>
        </p:txBody>
      </p:sp>
      <p:sp>
        <p:nvSpPr>
          <p:cNvPr id="2057" name="Rectangle 7"/>
          <p:cNvSpPr>
            <a:spLocks noChangeArrowheads="1"/>
          </p:cNvSpPr>
          <p:nvPr/>
        </p:nvSpPr>
        <p:spPr bwMode="auto">
          <a:xfrm>
            <a:off x="1" y="0"/>
            <a:ext cx="184730" cy="369332"/>
          </a:xfrm>
          <a:prstGeom prst="rect">
            <a:avLst/>
          </a:prstGeom>
          <a:noFill/>
          <a:ln w="9525">
            <a:noFill/>
            <a:miter lim="800000"/>
            <a:headEnd/>
            <a:tailEnd/>
          </a:ln>
        </p:spPr>
        <p:txBody>
          <a:bodyPr wrap="none" anchor="ctr">
            <a:spAutoFit/>
          </a:bodyPr>
          <a:lstStyle/>
          <a:p>
            <a:pPr algn="ctr"/>
            <a:endParaRPr lang="en-MY"/>
          </a:p>
        </p:txBody>
      </p:sp>
      <p:sp>
        <p:nvSpPr>
          <p:cNvPr id="2058" name="Rectangle 8"/>
          <p:cNvSpPr>
            <a:spLocks noChangeArrowheads="1"/>
          </p:cNvSpPr>
          <p:nvPr/>
        </p:nvSpPr>
        <p:spPr bwMode="auto">
          <a:xfrm>
            <a:off x="6" y="647714"/>
            <a:ext cx="184731" cy="461665"/>
          </a:xfrm>
          <a:prstGeom prst="rect">
            <a:avLst/>
          </a:prstGeom>
          <a:noFill/>
          <a:ln w="9525">
            <a:noFill/>
            <a:miter lim="800000"/>
            <a:headEnd/>
            <a:tailEnd/>
          </a:ln>
        </p:spPr>
        <p:txBody>
          <a:bodyPr wrap="none" anchor="ctr">
            <a:spAutoFit/>
          </a:bodyPr>
          <a:lstStyle/>
          <a:p>
            <a:pPr eaLnBrk="0" hangingPunct="0"/>
            <a:endParaRPr lang="en-US" sz="2400">
              <a:latin typeface="Times New Roman" pitchFamily="18" charset="0"/>
            </a:endParaRPr>
          </a:p>
        </p:txBody>
      </p:sp>
      <p:sp>
        <p:nvSpPr>
          <p:cNvPr id="2" name="Rectangle 1"/>
          <p:cNvSpPr/>
          <p:nvPr/>
        </p:nvSpPr>
        <p:spPr>
          <a:xfrm>
            <a:off x="381022" y="1406247"/>
            <a:ext cx="8041105" cy="4093428"/>
          </a:xfrm>
          <a:prstGeom prst="rect">
            <a:avLst/>
          </a:prstGeom>
        </p:spPr>
        <p:txBody>
          <a:bodyPr wrap="square">
            <a:spAutoFit/>
          </a:bodyPr>
          <a:lstStyle/>
          <a:p>
            <a:pPr marL="285750" lvl="0" indent="-285750">
              <a:buFont typeface="Arial" pitchFamily="34" charset="0"/>
              <a:buChar char="•"/>
            </a:pPr>
            <a:r>
              <a:rPr lang="ms-MY" sz="2000" b="1" dirty="0">
                <a:solidFill>
                  <a:srgbClr val="0070C0"/>
                </a:solidFill>
              </a:rPr>
              <a:t>Precedence relationship is known and assembly tasks cannot be subdivided </a:t>
            </a:r>
          </a:p>
          <a:p>
            <a:pPr marL="285750" lvl="0" indent="-285750">
              <a:buFont typeface="Arial" pitchFamily="34" charset="0"/>
              <a:buChar char="•"/>
            </a:pPr>
            <a:endParaRPr lang="ms-MY" sz="2000" b="1" dirty="0">
              <a:solidFill>
                <a:srgbClr val="0070C0"/>
              </a:solidFill>
            </a:endParaRPr>
          </a:p>
          <a:p>
            <a:pPr marL="285750" lvl="0" indent="-285750">
              <a:buFont typeface="Arial" pitchFamily="34" charset="0"/>
              <a:buChar char="•"/>
            </a:pPr>
            <a:r>
              <a:rPr lang="ms-MY" sz="2000" b="1" dirty="0">
                <a:solidFill>
                  <a:srgbClr val="0070C0"/>
                </a:solidFill>
              </a:rPr>
              <a:t>At a time only one robot can be assigned to a  station.</a:t>
            </a:r>
          </a:p>
          <a:p>
            <a:pPr marL="285750" lvl="0" indent="-285750">
              <a:buFont typeface="Arial" pitchFamily="34" charset="0"/>
              <a:buChar char="•"/>
            </a:pPr>
            <a:endParaRPr lang="ms-MY" sz="2000" b="1" dirty="0">
              <a:solidFill>
                <a:srgbClr val="0070C0"/>
              </a:solidFill>
            </a:endParaRPr>
          </a:p>
          <a:p>
            <a:pPr marL="285750" lvl="0" indent="-285750">
              <a:buFont typeface="Arial" pitchFamily="34" charset="0"/>
              <a:buChar char="•"/>
            </a:pPr>
            <a:r>
              <a:rPr lang="ms-MY" sz="2000" b="1" dirty="0">
                <a:solidFill>
                  <a:srgbClr val="0070C0"/>
                </a:solidFill>
              </a:rPr>
              <a:t>Number of work stations will be equal to number of robots.</a:t>
            </a:r>
          </a:p>
          <a:p>
            <a:pPr marL="285750" lvl="0" indent="-285750">
              <a:buFont typeface="Arial" pitchFamily="34" charset="0"/>
              <a:buChar char="•"/>
            </a:pPr>
            <a:endParaRPr lang="ms-MY" sz="2000" b="1" dirty="0">
              <a:solidFill>
                <a:srgbClr val="0070C0"/>
              </a:solidFill>
            </a:endParaRPr>
          </a:p>
          <a:p>
            <a:pPr marL="285750" lvl="0" indent="-285750">
              <a:buFont typeface="Arial" pitchFamily="34" charset="0"/>
              <a:buChar char="•"/>
            </a:pPr>
            <a:r>
              <a:rPr lang="ms-MY" sz="2000" b="1" dirty="0">
                <a:solidFill>
                  <a:srgbClr val="0070C0"/>
                </a:solidFill>
              </a:rPr>
              <a:t>Material handling, loading and unloading time, as well as set-up and tool changing time are negligible or included in the activity time.</a:t>
            </a:r>
          </a:p>
          <a:p>
            <a:pPr marL="285750" lvl="0" indent="-285750">
              <a:buFont typeface="Arial" pitchFamily="34" charset="0"/>
              <a:buChar char="•"/>
            </a:pPr>
            <a:endParaRPr lang="ms-MY" sz="2000" b="1" dirty="0">
              <a:solidFill>
                <a:srgbClr val="0070C0"/>
              </a:solidFill>
            </a:endParaRPr>
          </a:p>
          <a:p>
            <a:pPr marL="285750" lvl="0" indent="-285750">
              <a:buFont typeface="Arial" pitchFamily="34" charset="0"/>
              <a:buChar char="•"/>
            </a:pPr>
            <a:r>
              <a:rPr lang="ms-MY" sz="2000" b="1" dirty="0">
                <a:solidFill>
                  <a:srgbClr val="0070C0"/>
                </a:solidFill>
              </a:rPr>
              <a:t>The line is balanced for a single product and straight line layout.</a:t>
            </a:r>
          </a:p>
        </p:txBody>
      </p:sp>
    </p:spTree>
    <p:extLst>
      <p:ext uri="{BB962C8B-B14F-4D97-AF65-F5344CB8AC3E}">
        <p14:creationId xmlns:p14="http://schemas.microsoft.com/office/powerpoint/2010/main" xmlns="" val="258713557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64736" y="152414"/>
            <a:ext cx="8547452" cy="1230313"/>
          </a:xfrm>
        </p:spPr>
        <p:txBody>
          <a:bodyPr/>
          <a:lstStyle/>
          <a:p>
            <a:pPr indent="0" eaLnBrk="1" hangingPunct="1">
              <a:defRPr/>
            </a:pPr>
            <a:r>
              <a:rPr lang="en-AU" b="1" dirty="0">
                <a:solidFill>
                  <a:schemeClr val="tx1"/>
                </a:solidFill>
              </a:rPr>
              <a:t>Assumptions </a:t>
            </a:r>
          </a:p>
        </p:txBody>
      </p:sp>
      <p:sp>
        <p:nvSpPr>
          <p:cNvPr id="5" name="Content Placeholder 4"/>
          <p:cNvSpPr>
            <a:spLocks noGrp="1"/>
          </p:cNvSpPr>
          <p:nvPr>
            <p:ph idx="1"/>
          </p:nvPr>
        </p:nvSpPr>
        <p:spPr>
          <a:xfrm>
            <a:off x="381000" y="1837149"/>
            <a:ext cx="7607300" cy="3868737"/>
          </a:xfrm>
        </p:spPr>
        <p:txBody>
          <a:bodyPr/>
          <a:lstStyle/>
          <a:p>
            <a:pPr eaLnBrk="1" hangingPunct="1"/>
            <a:endParaRPr lang="en-US" sz="2400" b="0" dirty="0"/>
          </a:p>
          <a:p>
            <a:pPr eaLnBrk="1" hangingPunct="1"/>
            <a:endParaRPr lang="en-US" sz="2400" b="0" dirty="0"/>
          </a:p>
          <a:p>
            <a:pPr eaLnBrk="1" hangingPunct="1"/>
            <a:endParaRPr lang="en-US" sz="2400" b="0" dirty="0"/>
          </a:p>
          <a:p>
            <a:pPr eaLnBrk="1" hangingPunct="1"/>
            <a:endParaRPr lang="en-US" sz="2400" b="0" dirty="0"/>
          </a:p>
          <a:p>
            <a:pPr eaLnBrk="1" hangingPunct="1"/>
            <a:endParaRPr lang="en-US" sz="2400" b="0" dirty="0"/>
          </a:p>
          <a:p>
            <a:pPr eaLnBrk="1" hangingPunct="1"/>
            <a:endParaRPr lang="en-US" sz="2400" b="0" dirty="0"/>
          </a:p>
        </p:txBody>
      </p:sp>
      <p:sp>
        <p:nvSpPr>
          <p:cNvPr id="2054" name="Rectangle 2"/>
          <p:cNvSpPr>
            <a:spLocks noChangeArrowheads="1"/>
          </p:cNvSpPr>
          <p:nvPr/>
        </p:nvSpPr>
        <p:spPr bwMode="auto">
          <a:xfrm>
            <a:off x="1" y="0"/>
            <a:ext cx="184730" cy="369332"/>
          </a:xfrm>
          <a:prstGeom prst="rect">
            <a:avLst/>
          </a:prstGeom>
          <a:noFill/>
          <a:ln w="9525">
            <a:noFill/>
            <a:miter lim="800000"/>
            <a:headEnd/>
            <a:tailEnd/>
          </a:ln>
        </p:spPr>
        <p:txBody>
          <a:bodyPr wrap="none" anchor="ctr">
            <a:spAutoFit/>
          </a:bodyPr>
          <a:lstStyle/>
          <a:p>
            <a:pPr algn="ctr"/>
            <a:endParaRPr lang="en-MY"/>
          </a:p>
        </p:txBody>
      </p:sp>
      <p:sp>
        <p:nvSpPr>
          <p:cNvPr id="2055" name="Rectangle 3"/>
          <p:cNvSpPr>
            <a:spLocks noChangeArrowheads="1"/>
          </p:cNvSpPr>
          <p:nvPr/>
        </p:nvSpPr>
        <p:spPr bwMode="auto">
          <a:xfrm>
            <a:off x="6" y="647714"/>
            <a:ext cx="184731" cy="461665"/>
          </a:xfrm>
          <a:prstGeom prst="rect">
            <a:avLst/>
          </a:prstGeom>
          <a:noFill/>
          <a:ln w="9525">
            <a:noFill/>
            <a:miter lim="800000"/>
            <a:headEnd/>
            <a:tailEnd/>
          </a:ln>
        </p:spPr>
        <p:txBody>
          <a:bodyPr wrap="none" anchor="ctr">
            <a:spAutoFit/>
          </a:bodyPr>
          <a:lstStyle/>
          <a:p>
            <a:pPr eaLnBrk="0" hangingPunct="0"/>
            <a:endParaRPr lang="en-US" sz="2400">
              <a:latin typeface="Times New Roman" pitchFamily="18" charset="0"/>
            </a:endParaRPr>
          </a:p>
        </p:txBody>
      </p:sp>
      <p:sp>
        <p:nvSpPr>
          <p:cNvPr id="2056" name="Rectangle 5"/>
          <p:cNvSpPr>
            <a:spLocks noChangeArrowheads="1"/>
          </p:cNvSpPr>
          <p:nvPr/>
        </p:nvSpPr>
        <p:spPr bwMode="auto">
          <a:xfrm>
            <a:off x="1" y="0"/>
            <a:ext cx="184730" cy="369332"/>
          </a:xfrm>
          <a:prstGeom prst="rect">
            <a:avLst/>
          </a:prstGeom>
          <a:noFill/>
          <a:ln w="9525">
            <a:noFill/>
            <a:miter lim="800000"/>
            <a:headEnd/>
            <a:tailEnd/>
          </a:ln>
        </p:spPr>
        <p:txBody>
          <a:bodyPr wrap="none" anchor="ctr">
            <a:spAutoFit/>
          </a:bodyPr>
          <a:lstStyle/>
          <a:p>
            <a:pPr algn="ctr"/>
            <a:endParaRPr lang="en-MY"/>
          </a:p>
        </p:txBody>
      </p:sp>
      <p:sp>
        <p:nvSpPr>
          <p:cNvPr id="2057" name="Rectangle 7"/>
          <p:cNvSpPr>
            <a:spLocks noChangeArrowheads="1"/>
          </p:cNvSpPr>
          <p:nvPr/>
        </p:nvSpPr>
        <p:spPr bwMode="auto">
          <a:xfrm>
            <a:off x="1" y="0"/>
            <a:ext cx="184730" cy="369332"/>
          </a:xfrm>
          <a:prstGeom prst="rect">
            <a:avLst/>
          </a:prstGeom>
          <a:noFill/>
          <a:ln w="9525">
            <a:noFill/>
            <a:miter lim="800000"/>
            <a:headEnd/>
            <a:tailEnd/>
          </a:ln>
        </p:spPr>
        <p:txBody>
          <a:bodyPr wrap="none" anchor="ctr">
            <a:spAutoFit/>
          </a:bodyPr>
          <a:lstStyle/>
          <a:p>
            <a:pPr algn="ctr"/>
            <a:endParaRPr lang="en-MY"/>
          </a:p>
        </p:txBody>
      </p:sp>
      <p:sp>
        <p:nvSpPr>
          <p:cNvPr id="2058" name="Rectangle 8"/>
          <p:cNvSpPr>
            <a:spLocks noChangeArrowheads="1"/>
          </p:cNvSpPr>
          <p:nvPr/>
        </p:nvSpPr>
        <p:spPr bwMode="auto">
          <a:xfrm>
            <a:off x="6" y="647714"/>
            <a:ext cx="184731" cy="461665"/>
          </a:xfrm>
          <a:prstGeom prst="rect">
            <a:avLst/>
          </a:prstGeom>
          <a:noFill/>
          <a:ln w="9525">
            <a:noFill/>
            <a:miter lim="800000"/>
            <a:headEnd/>
            <a:tailEnd/>
          </a:ln>
        </p:spPr>
        <p:txBody>
          <a:bodyPr wrap="none" anchor="ctr">
            <a:spAutoFit/>
          </a:bodyPr>
          <a:lstStyle/>
          <a:p>
            <a:pPr eaLnBrk="0" hangingPunct="0"/>
            <a:endParaRPr lang="en-US" sz="2400">
              <a:latin typeface="Times New Roman" pitchFamily="18" charset="0"/>
            </a:endParaRPr>
          </a:p>
        </p:txBody>
      </p:sp>
      <p:sp>
        <p:nvSpPr>
          <p:cNvPr id="2" name="Rectangle 1"/>
          <p:cNvSpPr/>
          <p:nvPr/>
        </p:nvSpPr>
        <p:spPr>
          <a:xfrm>
            <a:off x="381022" y="1406247"/>
            <a:ext cx="8041105" cy="3231654"/>
          </a:xfrm>
          <a:prstGeom prst="rect">
            <a:avLst/>
          </a:prstGeom>
        </p:spPr>
        <p:txBody>
          <a:bodyPr wrap="square">
            <a:spAutoFit/>
          </a:bodyPr>
          <a:lstStyle/>
          <a:p>
            <a:pPr marL="469897" indent="-342900">
              <a:lnSpc>
                <a:spcPct val="150000"/>
              </a:lnSpc>
              <a:buClr>
                <a:srgbClr val="0070C0"/>
              </a:buClr>
              <a:buSzPct val="125000"/>
              <a:buFont typeface="Arial" panose="020B0604020202020204" pitchFamily="34" charset="0"/>
              <a:buChar char="•"/>
            </a:pPr>
            <a:r>
              <a:rPr lang="en-US" sz="2200" b="1" dirty="0">
                <a:solidFill>
                  <a:srgbClr val="0070C0"/>
                </a:solidFill>
              </a:rPr>
              <a:t>Number of </a:t>
            </a:r>
            <a:r>
              <a:rPr lang="en-US" sz="2200" b="1" dirty="0" err="1">
                <a:solidFill>
                  <a:srgbClr val="0070C0"/>
                </a:solidFill>
              </a:rPr>
              <a:t>cobots</a:t>
            </a:r>
            <a:r>
              <a:rPr lang="en-US" sz="2200" b="1" dirty="0">
                <a:solidFill>
                  <a:srgbClr val="0070C0"/>
                </a:solidFill>
              </a:rPr>
              <a:t>  = Number of robots</a:t>
            </a:r>
          </a:p>
          <a:p>
            <a:pPr marL="469897" indent="-342900">
              <a:lnSpc>
                <a:spcPct val="150000"/>
              </a:lnSpc>
              <a:buClr>
                <a:srgbClr val="0070C0"/>
              </a:buClr>
              <a:buSzPct val="125000"/>
              <a:buFont typeface="Arial" panose="020B0604020202020204" pitchFamily="34" charset="0"/>
              <a:buChar char="•"/>
            </a:pPr>
            <a:r>
              <a:rPr lang="en-US" sz="2200" b="1" dirty="0" err="1">
                <a:solidFill>
                  <a:srgbClr val="0070C0"/>
                </a:solidFill>
              </a:rPr>
              <a:t>Cobot_i</a:t>
            </a:r>
            <a:r>
              <a:rPr lang="en-US" sz="2200" b="1" dirty="0">
                <a:solidFill>
                  <a:srgbClr val="0070C0"/>
                </a:solidFill>
              </a:rPr>
              <a:t> = </a:t>
            </a:r>
            <a:r>
              <a:rPr lang="en-US" sz="2200" b="1" dirty="0" err="1">
                <a:solidFill>
                  <a:srgbClr val="0070C0"/>
                </a:solidFill>
              </a:rPr>
              <a:t>Robot_i</a:t>
            </a:r>
            <a:r>
              <a:rPr lang="en-US" sz="2200" b="1" dirty="0">
                <a:solidFill>
                  <a:srgbClr val="0070C0"/>
                </a:solidFill>
              </a:rPr>
              <a:t> + Human</a:t>
            </a:r>
          </a:p>
          <a:p>
            <a:pPr marL="469897" indent="-342900">
              <a:lnSpc>
                <a:spcPct val="150000"/>
              </a:lnSpc>
              <a:buClr>
                <a:srgbClr val="0070C0"/>
              </a:buClr>
              <a:buSzPct val="125000"/>
              <a:buFont typeface="Arial" panose="020B0604020202020204" pitchFamily="34" charset="0"/>
              <a:buChar char="•"/>
            </a:pPr>
            <a:r>
              <a:rPr lang="en-US" sz="2200" b="1" dirty="0">
                <a:solidFill>
                  <a:srgbClr val="0070C0"/>
                </a:solidFill>
              </a:rPr>
              <a:t>Only one type of worker (all workers are equally skilled)</a:t>
            </a:r>
          </a:p>
          <a:p>
            <a:pPr marL="469897" indent="-342900">
              <a:lnSpc>
                <a:spcPct val="150000"/>
              </a:lnSpc>
              <a:buClr>
                <a:srgbClr val="0070C0"/>
              </a:buClr>
              <a:buSzPct val="125000"/>
              <a:buFont typeface="Arial" panose="020B0604020202020204" pitchFamily="34" charset="0"/>
              <a:buChar char="•"/>
            </a:pPr>
            <a:r>
              <a:rPr lang="en" sz="2400" dirty="0">
                <a:solidFill>
                  <a:srgbClr val="0000FF"/>
                </a:solidFill>
              </a:rPr>
              <a:t>Energy consumption for robots - </a:t>
            </a:r>
            <a:r>
              <a:rPr lang="en" sz="2400" b="1" dirty="0">
                <a:solidFill>
                  <a:srgbClr val="0000FF"/>
                </a:solidFill>
              </a:rPr>
              <a:t>[0.50 - 0.80]</a:t>
            </a:r>
            <a:r>
              <a:rPr lang="en" sz="2400" dirty="0">
                <a:solidFill>
                  <a:srgbClr val="0000FF"/>
                </a:solidFill>
              </a:rPr>
              <a:t> Wh/ min Energy consumption for human - </a:t>
            </a:r>
            <a:r>
              <a:rPr lang="en" sz="2400" b="1" dirty="0">
                <a:solidFill>
                  <a:srgbClr val="0000FF"/>
                </a:solidFill>
              </a:rPr>
              <a:t>[0.10 - 0.30]</a:t>
            </a:r>
            <a:r>
              <a:rPr lang="en" sz="2400" dirty="0">
                <a:solidFill>
                  <a:srgbClr val="0000FF"/>
                </a:solidFill>
              </a:rPr>
              <a:t> Wh/ min</a:t>
            </a:r>
            <a:endParaRPr lang="en-US" sz="2200" b="1" dirty="0">
              <a:solidFill>
                <a:srgbClr val="0070C0"/>
              </a:solidFill>
            </a:endParaRPr>
          </a:p>
        </p:txBody>
      </p:sp>
    </p:spTree>
    <p:extLst>
      <p:ext uri="{BB962C8B-B14F-4D97-AF65-F5344CB8AC3E}">
        <p14:creationId xmlns:p14="http://schemas.microsoft.com/office/powerpoint/2010/main" xmlns="" val="397168367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64736" y="152414"/>
            <a:ext cx="8547452" cy="1230313"/>
          </a:xfrm>
        </p:spPr>
        <p:txBody>
          <a:bodyPr/>
          <a:lstStyle/>
          <a:p>
            <a:pPr indent="0" eaLnBrk="1" hangingPunct="1">
              <a:defRPr/>
            </a:pPr>
            <a:r>
              <a:rPr lang="en-AU" b="1" dirty="0">
                <a:solidFill>
                  <a:schemeClr val="tx1"/>
                </a:solidFill>
              </a:rPr>
              <a:t>Data Required </a:t>
            </a:r>
          </a:p>
        </p:txBody>
      </p:sp>
      <p:sp>
        <p:nvSpPr>
          <p:cNvPr id="5" name="Content Placeholder 4"/>
          <p:cNvSpPr>
            <a:spLocks noGrp="1"/>
          </p:cNvSpPr>
          <p:nvPr>
            <p:ph idx="1"/>
          </p:nvPr>
        </p:nvSpPr>
        <p:spPr>
          <a:xfrm>
            <a:off x="381000" y="1837149"/>
            <a:ext cx="7607300" cy="3868737"/>
          </a:xfrm>
        </p:spPr>
        <p:txBody>
          <a:bodyPr/>
          <a:lstStyle/>
          <a:p>
            <a:pPr eaLnBrk="1" hangingPunct="1"/>
            <a:endParaRPr lang="en-US" sz="2400" b="0" dirty="0"/>
          </a:p>
          <a:p>
            <a:pPr eaLnBrk="1" hangingPunct="1"/>
            <a:endParaRPr lang="en-US" sz="2400" b="0" dirty="0"/>
          </a:p>
          <a:p>
            <a:pPr eaLnBrk="1" hangingPunct="1"/>
            <a:endParaRPr lang="en-US" sz="2400" b="0" dirty="0"/>
          </a:p>
          <a:p>
            <a:pPr eaLnBrk="1" hangingPunct="1"/>
            <a:endParaRPr lang="en-US" sz="2400" b="0" dirty="0"/>
          </a:p>
          <a:p>
            <a:pPr eaLnBrk="1" hangingPunct="1"/>
            <a:endParaRPr lang="en-US" sz="2400" b="0" dirty="0"/>
          </a:p>
          <a:p>
            <a:pPr eaLnBrk="1" hangingPunct="1"/>
            <a:endParaRPr lang="en-US" sz="2400" b="0" dirty="0"/>
          </a:p>
        </p:txBody>
      </p:sp>
      <p:sp>
        <p:nvSpPr>
          <p:cNvPr id="2054" name="Rectangle 2"/>
          <p:cNvSpPr>
            <a:spLocks noChangeArrowheads="1"/>
          </p:cNvSpPr>
          <p:nvPr/>
        </p:nvSpPr>
        <p:spPr bwMode="auto">
          <a:xfrm>
            <a:off x="1" y="0"/>
            <a:ext cx="184730" cy="369332"/>
          </a:xfrm>
          <a:prstGeom prst="rect">
            <a:avLst/>
          </a:prstGeom>
          <a:noFill/>
          <a:ln w="9525">
            <a:noFill/>
            <a:miter lim="800000"/>
            <a:headEnd/>
            <a:tailEnd/>
          </a:ln>
        </p:spPr>
        <p:txBody>
          <a:bodyPr wrap="none" anchor="ctr">
            <a:spAutoFit/>
          </a:bodyPr>
          <a:lstStyle/>
          <a:p>
            <a:pPr algn="ctr"/>
            <a:endParaRPr lang="en-MY"/>
          </a:p>
        </p:txBody>
      </p:sp>
      <p:sp>
        <p:nvSpPr>
          <p:cNvPr id="2055" name="Rectangle 3"/>
          <p:cNvSpPr>
            <a:spLocks noChangeArrowheads="1"/>
          </p:cNvSpPr>
          <p:nvPr/>
        </p:nvSpPr>
        <p:spPr bwMode="auto">
          <a:xfrm>
            <a:off x="6" y="647714"/>
            <a:ext cx="184731" cy="461665"/>
          </a:xfrm>
          <a:prstGeom prst="rect">
            <a:avLst/>
          </a:prstGeom>
          <a:noFill/>
          <a:ln w="9525">
            <a:noFill/>
            <a:miter lim="800000"/>
            <a:headEnd/>
            <a:tailEnd/>
          </a:ln>
        </p:spPr>
        <p:txBody>
          <a:bodyPr wrap="none" anchor="ctr">
            <a:spAutoFit/>
          </a:bodyPr>
          <a:lstStyle/>
          <a:p>
            <a:pPr eaLnBrk="0" hangingPunct="0"/>
            <a:endParaRPr lang="en-US" sz="2400">
              <a:latin typeface="Times New Roman" pitchFamily="18" charset="0"/>
            </a:endParaRPr>
          </a:p>
        </p:txBody>
      </p:sp>
      <p:sp>
        <p:nvSpPr>
          <p:cNvPr id="2056" name="Rectangle 5"/>
          <p:cNvSpPr>
            <a:spLocks noChangeArrowheads="1"/>
          </p:cNvSpPr>
          <p:nvPr/>
        </p:nvSpPr>
        <p:spPr bwMode="auto">
          <a:xfrm>
            <a:off x="1" y="0"/>
            <a:ext cx="184730" cy="369332"/>
          </a:xfrm>
          <a:prstGeom prst="rect">
            <a:avLst/>
          </a:prstGeom>
          <a:noFill/>
          <a:ln w="9525">
            <a:noFill/>
            <a:miter lim="800000"/>
            <a:headEnd/>
            <a:tailEnd/>
          </a:ln>
        </p:spPr>
        <p:txBody>
          <a:bodyPr wrap="none" anchor="ctr">
            <a:spAutoFit/>
          </a:bodyPr>
          <a:lstStyle/>
          <a:p>
            <a:pPr algn="ctr"/>
            <a:endParaRPr lang="en-MY"/>
          </a:p>
        </p:txBody>
      </p:sp>
      <p:sp>
        <p:nvSpPr>
          <p:cNvPr id="2057" name="Rectangle 7"/>
          <p:cNvSpPr>
            <a:spLocks noChangeArrowheads="1"/>
          </p:cNvSpPr>
          <p:nvPr/>
        </p:nvSpPr>
        <p:spPr bwMode="auto">
          <a:xfrm>
            <a:off x="1" y="0"/>
            <a:ext cx="184730" cy="369332"/>
          </a:xfrm>
          <a:prstGeom prst="rect">
            <a:avLst/>
          </a:prstGeom>
          <a:noFill/>
          <a:ln w="9525">
            <a:noFill/>
            <a:miter lim="800000"/>
            <a:headEnd/>
            <a:tailEnd/>
          </a:ln>
        </p:spPr>
        <p:txBody>
          <a:bodyPr wrap="none" anchor="ctr">
            <a:spAutoFit/>
          </a:bodyPr>
          <a:lstStyle/>
          <a:p>
            <a:pPr algn="ctr"/>
            <a:endParaRPr lang="en-MY"/>
          </a:p>
        </p:txBody>
      </p:sp>
      <p:sp>
        <p:nvSpPr>
          <p:cNvPr id="2058" name="Rectangle 8"/>
          <p:cNvSpPr>
            <a:spLocks noChangeArrowheads="1"/>
          </p:cNvSpPr>
          <p:nvPr/>
        </p:nvSpPr>
        <p:spPr bwMode="auto">
          <a:xfrm>
            <a:off x="6" y="647714"/>
            <a:ext cx="184731" cy="461665"/>
          </a:xfrm>
          <a:prstGeom prst="rect">
            <a:avLst/>
          </a:prstGeom>
          <a:noFill/>
          <a:ln w="9525">
            <a:noFill/>
            <a:miter lim="800000"/>
            <a:headEnd/>
            <a:tailEnd/>
          </a:ln>
        </p:spPr>
        <p:txBody>
          <a:bodyPr wrap="none" anchor="ctr">
            <a:spAutoFit/>
          </a:bodyPr>
          <a:lstStyle/>
          <a:p>
            <a:pPr eaLnBrk="0" hangingPunct="0"/>
            <a:endParaRPr lang="en-US" sz="2400">
              <a:latin typeface="Times New Roman" pitchFamily="18" charset="0"/>
            </a:endParaRPr>
          </a:p>
        </p:txBody>
      </p:sp>
      <p:sp>
        <p:nvSpPr>
          <p:cNvPr id="2" name="Rectangle 1"/>
          <p:cNvSpPr/>
          <p:nvPr/>
        </p:nvSpPr>
        <p:spPr>
          <a:xfrm>
            <a:off x="381022" y="1406248"/>
            <a:ext cx="8041105" cy="3647152"/>
          </a:xfrm>
          <a:prstGeom prst="rect">
            <a:avLst/>
          </a:prstGeom>
        </p:spPr>
        <p:txBody>
          <a:bodyPr wrap="square">
            <a:spAutoFit/>
          </a:bodyPr>
          <a:lstStyle/>
          <a:p>
            <a:pPr marL="469897" indent="-342900">
              <a:lnSpc>
                <a:spcPct val="150000"/>
              </a:lnSpc>
              <a:buClr>
                <a:srgbClr val="1B212C"/>
              </a:buClr>
              <a:buSzPct val="125000"/>
              <a:buFont typeface="Arial" panose="020B0604020202020204" pitchFamily="34" charset="0"/>
              <a:buChar char="•"/>
            </a:pPr>
            <a:r>
              <a:rPr lang="en-US" sz="2200" b="1" dirty="0">
                <a:solidFill>
                  <a:srgbClr val="0070C0"/>
                </a:solidFill>
              </a:rPr>
              <a:t>Number of tasks</a:t>
            </a:r>
          </a:p>
          <a:p>
            <a:pPr marL="469897" indent="-342900">
              <a:lnSpc>
                <a:spcPct val="150000"/>
              </a:lnSpc>
              <a:buClr>
                <a:srgbClr val="1B212C"/>
              </a:buClr>
              <a:buSzPct val="125000"/>
              <a:buFont typeface="Arial" panose="020B0604020202020204" pitchFamily="34" charset="0"/>
              <a:buChar char="•"/>
            </a:pPr>
            <a:r>
              <a:rPr lang="en-US" sz="2200" b="1" dirty="0">
                <a:solidFill>
                  <a:srgbClr val="0070C0"/>
                </a:solidFill>
              </a:rPr>
              <a:t>Number of stations</a:t>
            </a:r>
          </a:p>
          <a:p>
            <a:pPr marL="469897" indent="-342900">
              <a:lnSpc>
                <a:spcPct val="150000"/>
              </a:lnSpc>
              <a:buClr>
                <a:srgbClr val="1B212C"/>
              </a:buClr>
              <a:buSzPct val="125000"/>
              <a:buFont typeface="Arial" panose="020B0604020202020204" pitchFamily="34" charset="0"/>
              <a:buChar char="•"/>
            </a:pPr>
            <a:r>
              <a:rPr lang="en-US" sz="2200" b="1" dirty="0">
                <a:solidFill>
                  <a:srgbClr val="0070C0"/>
                </a:solidFill>
              </a:rPr>
              <a:t>Operation time for: robots, </a:t>
            </a:r>
            <a:r>
              <a:rPr lang="en-US" sz="2200" b="1" dirty="0" err="1">
                <a:solidFill>
                  <a:srgbClr val="0070C0"/>
                </a:solidFill>
              </a:rPr>
              <a:t>cobots</a:t>
            </a:r>
            <a:r>
              <a:rPr lang="en-US" sz="2200" b="1" dirty="0">
                <a:solidFill>
                  <a:srgbClr val="0070C0"/>
                </a:solidFill>
              </a:rPr>
              <a:t> and the human</a:t>
            </a:r>
          </a:p>
          <a:p>
            <a:pPr marL="469897" indent="-342900">
              <a:lnSpc>
                <a:spcPct val="150000"/>
              </a:lnSpc>
              <a:buClr>
                <a:srgbClr val="1B212C"/>
              </a:buClr>
              <a:buSzPct val="125000"/>
              <a:buFont typeface="Arial" panose="020B0604020202020204" pitchFamily="34" charset="0"/>
              <a:buChar char="•"/>
            </a:pPr>
            <a:r>
              <a:rPr lang="en-US" sz="2200" b="1" dirty="0">
                <a:solidFill>
                  <a:srgbClr val="0070C0"/>
                </a:solidFill>
              </a:rPr>
              <a:t>Setup times </a:t>
            </a:r>
            <a:r>
              <a:rPr lang="en-US" sz="2200" b="1" dirty="0">
                <a:solidFill>
                  <a:srgbClr val="7030A0"/>
                </a:solidFill>
              </a:rPr>
              <a:t>for robots</a:t>
            </a:r>
          </a:p>
          <a:p>
            <a:pPr marL="469897" indent="-342900">
              <a:lnSpc>
                <a:spcPct val="150000"/>
              </a:lnSpc>
              <a:buClr>
                <a:srgbClr val="1B212C"/>
              </a:buClr>
              <a:buSzPct val="125000"/>
              <a:buFont typeface="Arial" panose="020B0604020202020204" pitchFamily="34" charset="0"/>
              <a:buChar char="•"/>
            </a:pPr>
            <a:r>
              <a:rPr lang="en-US" sz="2200" b="1" dirty="0">
                <a:solidFill>
                  <a:srgbClr val="0070C0"/>
                </a:solidFill>
              </a:rPr>
              <a:t>Sequence dependent times </a:t>
            </a:r>
            <a:r>
              <a:rPr lang="en-US" sz="2200" b="1" dirty="0">
                <a:solidFill>
                  <a:srgbClr val="7030A0"/>
                </a:solidFill>
              </a:rPr>
              <a:t>for robots</a:t>
            </a:r>
          </a:p>
          <a:p>
            <a:pPr marL="469897" indent="-342900">
              <a:lnSpc>
                <a:spcPct val="150000"/>
              </a:lnSpc>
              <a:buClr>
                <a:srgbClr val="1B212C"/>
              </a:buClr>
              <a:buSzPct val="125000"/>
              <a:buFont typeface="Arial" panose="020B0604020202020204" pitchFamily="34" charset="0"/>
              <a:buChar char="•"/>
            </a:pPr>
            <a:r>
              <a:rPr lang="en-US" sz="2200" b="1" dirty="0">
                <a:solidFill>
                  <a:srgbClr val="0070C0"/>
                </a:solidFill>
              </a:rPr>
              <a:t>Precedence matrix</a:t>
            </a:r>
          </a:p>
          <a:p>
            <a:pPr marL="469897" indent="-342900">
              <a:lnSpc>
                <a:spcPct val="150000"/>
              </a:lnSpc>
              <a:buClr>
                <a:srgbClr val="1B212C"/>
              </a:buClr>
              <a:buSzPct val="125000"/>
              <a:buFont typeface="Arial" panose="020B0604020202020204" pitchFamily="34" charset="0"/>
              <a:buChar char="•"/>
            </a:pPr>
            <a:r>
              <a:rPr lang="en-US" sz="2200" b="1" dirty="0">
                <a:solidFill>
                  <a:srgbClr val="0070C0"/>
                </a:solidFill>
              </a:rPr>
              <a:t>Energy Consumption by robots and the human</a:t>
            </a:r>
          </a:p>
        </p:txBody>
      </p:sp>
    </p:spTree>
    <p:extLst>
      <p:ext uri="{BB962C8B-B14F-4D97-AF65-F5344CB8AC3E}">
        <p14:creationId xmlns:p14="http://schemas.microsoft.com/office/powerpoint/2010/main" xmlns="" val="379448044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2289776" y="2541189"/>
            <a:ext cx="4578384" cy="1177371"/>
          </a:xfrm>
        </p:spPr>
        <p:txBody>
          <a:bodyPr/>
          <a:lstStyle/>
          <a:p>
            <a:pPr indent="0" eaLnBrk="1" hangingPunct="1">
              <a:defRPr/>
            </a:pPr>
            <a:r>
              <a:rPr lang="en-AU" b="1" dirty="0">
                <a:solidFill>
                  <a:schemeClr val="tx1"/>
                </a:solidFill>
              </a:rPr>
              <a:t>DATA GENERATION</a:t>
            </a:r>
          </a:p>
        </p:txBody>
      </p:sp>
      <p:sp>
        <p:nvSpPr>
          <p:cNvPr id="5" name="Content Placeholder 4"/>
          <p:cNvSpPr>
            <a:spLocks noGrp="1"/>
          </p:cNvSpPr>
          <p:nvPr>
            <p:ph idx="1"/>
          </p:nvPr>
        </p:nvSpPr>
        <p:spPr>
          <a:xfrm>
            <a:off x="381000" y="1837149"/>
            <a:ext cx="7607300" cy="3868737"/>
          </a:xfrm>
        </p:spPr>
        <p:txBody>
          <a:bodyPr/>
          <a:lstStyle/>
          <a:p>
            <a:pPr eaLnBrk="1" hangingPunct="1"/>
            <a:endParaRPr lang="en-US" sz="2400" b="0" dirty="0"/>
          </a:p>
          <a:p>
            <a:pPr eaLnBrk="1" hangingPunct="1"/>
            <a:endParaRPr lang="en-US" sz="2400" b="0" dirty="0"/>
          </a:p>
          <a:p>
            <a:pPr eaLnBrk="1" hangingPunct="1"/>
            <a:endParaRPr lang="en-US" sz="2400" b="0" dirty="0"/>
          </a:p>
          <a:p>
            <a:pPr eaLnBrk="1" hangingPunct="1"/>
            <a:endParaRPr lang="en-US" sz="2400" b="0" dirty="0"/>
          </a:p>
          <a:p>
            <a:pPr eaLnBrk="1" hangingPunct="1"/>
            <a:endParaRPr lang="en-US" sz="2400" b="0" dirty="0"/>
          </a:p>
          <a:p>
            <a:pPr eaLnBrk="1" hangingPunct="1"/>
            <a:endParaRPr lang="en-US" sz="2400" b="0" dirty="0"/>
          </a:p>
        </p:txBody>
      </p:sp>
      <p:sp>
        <p:nvSpPr>
          <p:cNvPr id="2054" name="Rectangle 2"/>
          <p:cNvSpPr>
            <a:spLocks noChangeArrowheads="1"/>
          </p:cNvSpPr>
          <p:nvPr/>
        </p:nvSpPr>
        <p:spPr bwMode="auto">
          <a:xfrm>
            <a:off x="1" y="0"/>
            <a:ext cx="184730" cy="369332"/>
          </a:xfrm>
          <a:prstGeom prst="rect">
            <a:avLst/>
          </a:prstGeom>
          <a:noFill/>
          <a:ln w="9525">
            <a:noFill/>
            <a:miter lim="800000"/>
            <a:headEnd/>
            <a:tailEnd/>
          </a:ln>
        </p:spPr>
        <p:txBody>
          <a:bodyPr wrap="none" anchor="ctr">
            <a:spAutoFit/>
          </a:bodyPr>
          <a:lstStyle/>
          <a:p>
            <a:pPr algn="ctr"/>
            <a:endParaRPr lang="en-MY"/>
          </a:p>
        </p:txBody>
      </p:sp>
      <p:sp>
        <p:nvSpPr>
          <p:cNvPr id="2055" name="Rectangle 3"/>
          <p:cNvSpPr>
            <a:spLocks noChangeArrowheads="1"/>
          </p:cNvSpPr>
          <p:nvPr/>
        </p:nvSpPr>
        <p:spPr bwMode="auto">
          <a:xfrm>
            <a:off x="6" y="647714"/>
            <a:ext cx="184731" cy="461665"/>
          </a:xfrm>
          <a:prstGeom prst="rect">
            <a:avLst/>
          </a:prstGeom>
          <a:noFill/>
          <a:ln w="9525">
            <a:noFill/>
            <a:miter lim="800000"/>
            <a:headEnd/>
            <a:tailEnd/>
          </a:ln>
        </p:spPr>
        <p:txBody>
          <a:bodyPr wrap="none" anchor="ctr">
            <a:spAutoFit/>
          </a:bodyPr>
          <a:lstStyle/>
          <a:p>
            <a:pPr eaLnBrk="0" hangingPunct="0"/>
            <a:endParaRPr lang="en-US" sz="2400">
              <a:latin typeface="Times New Roman" pitchFamily="18" charset="0"/>
            </a:endParaRPr>
          </a:p>
        </p:txBody>
      </p:sp>
      <p:sp>
        <p:nvSpPr>
          <p:cNvPr id="2056" name="Rectangle 5"/>
          <p:cNvSpPr>
            <a:spLocks noChangeArrowheads="1"/>
          </p:cNvSpPr>
          <p:nvPr/>
        </p:nvSpPr>
        <p:spPr bwMode="auto">
          <a:xfrm>
            <a:off x="1" y="0"/>
            <a:ext cx="184730" cy="369332"/>
          </a:xfrm>
          <a:prstGeom prst="rect">
            <a:avLst/>
          </a:prstGeom>
          <a:noFill/>
          <a:ln w="9525">
            <a:noFill/>
            <a:miter lim="800000"/>
            <a:headEnd/>
            <a:tailEnd/>
          </a:ln>
        </p:spPr>
        <p:txBody>
          <a:bodyPr wrap="none" anchor="ctr">
            <a:spAutoFit/>
          </a:bodyPr>
          <a:lstStyle/>
          <a:p>
            <a:pPr algn="ctr"/>
            <a:endParaRPr lang="en-MY"/>
          </a:p>
        </p:txBody>
      </p:sp>
      <p:sp>
        <p:nvSpPr>
          <p:cNvPr id="2057" name="Rectangle 7"/>
          <p:cNvSpPr>
            <a:spLocks noChangeArrowheads="1"/>
          </p:cNvSpPr>
          <p:nvPr/>
        </p:nvSpPr>
        <p:spPr bwMode="auto">
          <a:xfrm>
            <a:off x="1" y="0"/>
            <a:ext cx="184730" cy="369332"/>
          </a:xfrm>
          <a:prstGeom prst="rect">
            <a:avLst/>
          </a:prstGeom>
          <a:noFill/>
          <a:ln w="9525">
            <a:noFill/>
            <a:miter lim="800000"/>
            <a:headEnd/>
            <a:tailEnd/>
          </a:ln>
        </p:spPr>
        <p:txBody>
          <a:bodyPr wrap="none" anchor="ctr">
            <a:spAutoFit/>
          </a:bodyPr>
          <a:lstStyle/>
          <a:p>
            <a:pPr algn="ctr"/>
            <a:endParaRPr lang="en-MY"/>
          </a:p>
        </p:txBody>
      </p:sp>
      <p:sp>
        <p:nvSpPr>
          <p:cNvPr id="2058" name="Rectangle 8"/>
          <p:cNvSpPr>
            <a:spLocks noChangeArrowheads="1"/>
          </p:cNvSpPr>
          <p:nvPr/>
        </p:nvSpPr>
        <p:spPr bwMode="auto">
          <a:xfrm>
            <a:off x="6" y="647714"/>
            <a:ext cx="184731" cy="461665"/>
          </a:xfrm>
          <a:prstGeom prst="rect">
            <a:avLst/>
          </a:prstGeom>
          <a:noFill/>
          <a:ln w="9525">
            <a:noFill/>
            <a:miter lim="800000"/>
            <a:headEnd/>
            <a:tailEnd/>
          </a:ln>
        </p:spPr>
        <p:txBody>
          <a:bodyPr wrap="none" anchor="ctr">
            <a:spAutoFit/>
          </a:bodyPr>
          <a:lstStyle/>
          <a:p>
            <a:pPr eaLnBrk="0" hangingPunct="0"/>
            <a:endParaRPr lang="en-US" sz="2400">
              <a:latin typeface="Times New Roman" pitchFamily="18" charset="0"/>
            </a:endParaRPr>
          </a:p>
        </p:txBody>
      </p:sp>
    </p:spTree>
    <p:extLst>
      <p:ext uri="{BB962C8B-B14F-4D97-AF65-F5344CB8AC3E}">
        <p14:creationId xmlns:p14="http://schemas.microsoft.com/office/powerpoint/2010/main" xmlns="" val="329221357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Benchmark Problems for ALB</a:t>
            </a:r>
          </a:p>
        </p:txBody>
      </p:sp>
      <p:sp>
        <p:nvSpPr>
          <p:cNvPr id="3" name="Content Placeholder 2"/>
          <p:cNvSpPr>
            <a:spLocks noGrp="1"/>
          </p:cNvSpPr>
          <p:nvPr>
            <p:ph idx="1"/>
          </p:nvPr>
        </p:nvSpPr>
        <p:spPr>
          <a:xfrm>
            <a:off x="382588" y="1480533"/>
            <a:ext cx="7607300" cy="3868739"/>
          </a:xfrm>
        </p:spPr>
        <p:txBody>
          <a:bodyPr/>
          <a:lstStyle/>
          <a:p>
            <a:pPr eaLnBrk="1" hangingPunct="1">
              <a:spcBef>
                <a:spcPct val="50000"/>
              </a:spcBef>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http://www.assembly-line-balancin.de/ </a:t>
            </a:r>
          </a:p>
          <a:p>
            <a:pPr eaLnBrk="1" hangingPunct="1">
              <a:spcBef>
                <a:spcPct val="50000"/>
              </a:spcBef>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Problem size ranges from 25 tasks to 297 tasks.</a:t>
            </a:r>
          </a:p>
          <a:p>
            <a:endParaRPr lang="en-US" dirty="0"/>
          </a:p>
        </p:txBody>
      </p:sp>
      <p:graphicFrame>
        <p:nvGraphicFramePr>
          <p:cNvPr id="5" name="Table 4"/>
          <p:cNvGraphicFramePr>
            <a:graphicFrameLocks noGrp="1"/>
          </p:cNvGraphicFramePr>
          <p:nvPr/>
        </p:nvGraphicFramePr>
        <p:xfrm>
          <a:off x="826062" y="2597365"/>
          <a:ext cx="6481046" cy="3350283"/>
        </p:xfrm>
        <a:graphic>
          <a:graphicData uri="http://schemas.openxmlformats.org/drawingml/2006/table">
            <a:tbl>
              <a:tblPr firstRow="1" firstCol="1" bandRow="1"/>
              <a:tblGrid>
                <a:gridCol w="999058">
                  <a:extLst>
                    <a:ext uri="{9D8B030D-6E8A-4147-A177-3AD203B41FA5}">
                      <a16:colId xmlns:a16="http://schemas.microsoft.com/office/drawing/2014/main" xmlns="" val="20000"/>
                    </a:ext>
                  </a:extLst>
                </a:gridCol>
                <a:gridCol w="2302602">
                  <a:extLst>
                    <a:ext uri="{9D8B030D-6E8A-4147-A177-3AD203B41FA5}">
                      <a16:colId xmlns:a16="http://schemas.microsoft.com/office/drawing/2014/main" xmlns="" val="20001"/>
                    </a:ext>
                  </a:extLst>
                </a:gridCol>
                <a:gridCol w="3179386">
                  <a:extLst>
                    <a:ext uri="{9D8B030D-6E8A-4147-A177-3AD203B41FA5}">
                      <a16:colId xmlns:a16="http://schemas.microsoft.com/office/drawing/2014/main" xmlns="" val="20002"/>
                    </a:ext>
                  </a:extLst>
                </a:gridCol>
              </a:tblGrid>
              <a:tr h="525451">
                <a:tc>
                  <a:txBody>
                    <a:bodyPr/>
                    <a:lstStyle/>
                    <a:p>
                      <a:pPr>
                        <a:lnSpc>
                          <a:spcPct val="107000"/>
                        </a:lnSpc>
                        <a:spcAft>
                          <a:spcPts val="80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Problem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F8F05"/>
                    </a:solidFill>
                  </a:tcPr>
                </a:tc>
                <a:tc>
                  <a:txBody>
                    <a:bodyPr/>
                    <a:lstStyle/>
                    <a:p>
                      <a:pPr>
                        <a:lnSpc>
                          <a:spcPct val="107000"/>
                        </a:lnSpc>
                        <a:spcAft>
                          <a:spcPts val="80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Source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F8F05"/>
                    </a:solidFill>
                  </a:tcPr>
                </a:tc>
                <a:tc>
                  <a:txBody>
                    <a:bodyPr/>
                    <a:lstStyle/>
                    <a:p>
                      <a:pPr>
                        <a:lnSpc>
                          <a:spcPct val="107000"/>
                        </a:lnSpc>
                        <a:spcAft>
                          <a:spcPts val="80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Reference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F8F05"/>
                    </a:solidFill>
                  </a:tcPr>
                </a:tc>
                <a:extLst>
                  <a:ext uri="{0D108BD9-81ED-4DB2-BD59-A6C34878D82A}">
                    <a16:rowId xmlns:a16="http://schemas.microsoft.com/office/drawing/2014/main" xmlns="" val="10000"/>
                  </a:ext>
                </a:extLst>
              </a:tr>
              <a:tr h="295655">
                <a:tc>
                  <a:txBody>
                    <a:bodyPr/>
                    <a:lstStyle/>
                    <a:p>
                      <a:pPr>
                        <a:lnSpc>
                          <a:spcPct val="107000"/>
                        </a:lnSpc>
                        <a:spcAft>
                          <a:spcPts val="800"/>
                        </a:spcAft>
                      </a:pPr>
                      <a:r>
                        <a:rPr lang="en-US" sz="1500" b="1" dirty="0">
                          <a:effectLst/>
                          <a:latin typeface="Calibri" panose="020F0502020204030204" pitchFamily="34" charset="0"/>
                          <a:ea typeface="Calibri" panose="020F0502020204030204" pitchFamily="34" charset="0"/>
                          <a:cs typeface="Times New Roman" panose="02020603050405020304" pitchFamily="18" charset="0"/>
                        </a:rPr>
                        <a:t>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8F05"/>
                    </a:solidFill>
                  </a:tcPr>
                </a:tc>
                <a:tc>
                  <a:txBody>
                    <a:bodyPr/>
                    <a:lstStyle/>
                    <a:p>
                      <a:pPr>
                        <a:lnSpc>
                          <a:spcPct val="107000"/>
                        </a:lnSpc>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Randomly Generated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DBCC"/>
                    </a:solidFill>
                  </a:tcPr>
                </a:tc>
                <a:tc>
                  <a:txBody>
                    <a:bodyPr/>
                    <a:lstStyle/>
                    <a:p>
                      <a:pPr>
                        <a:lnSpc>
                          <a:spcPct val="107000"/>
                        </a:lnSpc>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(Rosenberg and Ziegler, 1992)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DBCC"/>
                    </a:solidFill>
                  </a:tcPr>
                </a:tc>
                <a:extLst>
                  <a:ext uri="{0D108BD9-81ED-4DB2-BD59-A6C34878D82A}">
                    <a16:rowId xmlns:a16="http://schemas.microsoft.com/office/drawing/2014/main" xmlns="" val="10001"/>
                  </a:ext>
                </a:extLst>
              </a:tr>
              <a:tr h="525451">
                <a:tc>
                  <a:txBody>
                    <a:bodyPr/>
                    <a:lstStyle/>
                    <a:p>
                      <a:pPr>
                        <a:lnSpc>
                          <a:spcPct val="107000"/>
                        </a:lnSpc>
                        <a:spcAft>
                          <a:spcPts val="80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8F05"/>
                    </a:solidFill>
                  </a:tcPr>
                </a:tc>
                <a:tc>
                  <a:txBody>
                    <a:bodyPr/>
                    <a:lstStyle/>
                    <a:p>
                      <a:pPr>
                        <a:lnSpc>
                          <a:spcPct val="107000"/>
                        </a:lnSpc>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Assembly of an auto engineer cradle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EEE7"/>
                    </a:solidFill>
                  </a:tcPr>
                </a:tc>
                <a:tc>
                  <a:txBody>
                    <a:bodyPr/>
                    <a:lstStyle/>
                    <a:p>
                      <a:pPr>
                        <a:lnSpc>
                          <a:spcPct val="107000"/>
                        </a:lnSpc>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(Gunther et al., 1983)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EEE7"/>
                    </a:solidFill>
                  </a:tcPr>
                </a:tc>
                <a:extLst>
                  <a:ext uri="{0D108BD9-81ED-4DB2-BD59-A6C34878D82A}">
                    <a16:rowId xmlns:a16="http://schemas.microsoft.com/office/drawing/2014/main" xmlns="" val="10002"/>
                  </a:ext>
                </a:extLst>
              </a:tr>
              <a:tr h="295655">
                <a:tc>
                  <a:txBody>
                    <a:bodyPr/>
                    <a:lstStyle/>
                    <a:p>
                      <a:pPr>
                        <a:lnSpc>
                          <a:spcPct val="107000"/>
                        </a:lnSpc>
                        <a:spcAft>
                          <a:spcPts val="80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8F05"/>
                    </a:solidFill>
                  </a:tcPr>
                </a:tc>
                <a:tc>
                  <a:txBody>
                    <a:bodyPr/>
                    <a:lstStyle/>
                    <a:p>
                      <a:pPr>
                        <a:lnSpc>
                          <a:spcPct val="107000"/>
                        </a:lnSpc>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Assembly of Hot Tank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DBCC"/>
                    </a:solidFill>
                  </a:tcPr>
                </a:tc>
                <a:tc>
                  <a:txBody>
                    <a:bodyPr/>
                    <a:lstStyle/>
                    <a:p>
                      <a:pPr>
                        <a:lnSpc>
                          <a:spcPct val="107000"/>
                        </a:lnSpc>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(Hahn, 1972)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DBCC"/>
                    </a:solidFill>
                  </a:tcPr>
                </a:tc>
                <a:extLst>
                  <a:ext uri="{0D108BD9-81ED-4DB2-BD59-A6C34878D82A}">
                    <a16:rowId xmlns:a16="http://schemas.microsoft.com/office/drawing/2014/main" xmlns="" val="10003"/>
                  </a:ext>
                </a:extLst>
              </a:tr>
              <a:tr h="295655">
                <a:tc>
                  <a:txBody>
                    <a:bodyPr/>
                    <a:lstStyle/>
                    <a:p>
                      <a:pPr>
                        <a:lnSpc>
                          <a:spcPct val="107000"/>
                        </a:lnSpc>
                        <a:spcAft>
                          <a:spcPts val="80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8F05"/>
                    </a:solidFill>
                  </a:tcPr>
                </a:tc>
                <a:tc>
                  <a:txBody>
                    <a:bodyPr/>
                    <a:lstStyle/>
                    <a:p>
                      <a:pPr>
                        <a:lnSpc>
                          <a:spcPct val="107000"/>
                        </a:lnSpc>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Electronic Industry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EEE7"/>
                    </a:solidFill>
                  </a:tcPr>
                </a:tc>
                <a:tc>
                  <a:txBody>
                    <a:bodyPr/>
                    <a:lstStyle/>
                    <a:p>
                      <a:pPr>
                        <a:lnSpc>
                          <a:spcPct val="107000"/>
                        </a:lnSpc>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(Tonge, 1960)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EEE7"/>
                    </a:solidFill>
                  </a:tcPr>
                </a:tc>
                <a:extLst>
                  <a:ext uri="{0D108BD9-81ED-4DB2-BD59-A6C34878D82A}">
                    <a16:rowId xmlns:a16="http://schemas.microsoft.com/office/drawing/2014/main" xmlns="" val="10004"/>
                  </a:ext>
                </a:extLst>
              </a:tr>
              <a:tr h="295655">
                <a:tc>
                  <a:txBody>
                    <a:bodyPr/>
                    <a:lstStyle/>
                    <a:p>
                      <a:pPr>
                        <a:lnSpc>
                          <a:spcPct val="107000"/>
                        </a:lnSpc>
                        <a:spcAft>
                          <a:spcPts val="80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8F05"/>
                    </a:solidFill>
                  </a:tcPr>
                </a:tc>
                <a:tc>
                  <a:txBody>
                    <a:bodyPr/>
                    <a:lstStyle/>
                    <a:p>
                      <a:pPr>
                        <a:lnSpc>
                          <a:spcPct val="107000"/>
                        </a:lnSpc>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Assembly of Refrigerator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DBCC"/>
                    </a:solidFill>
                  </a:tcPr>
                </a:tc>
                <a:tc>
                  <a:txBody>
                    <a:bodyPr/>
                    <a:lstStyle/>
                    <a:p>
                      <a:pPr>
                        <a:lnSpc>
                          <a:spcPct val="107000"/>
                        </a:lnSpc>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(Lutz, 1974)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DBCC"/>
                    </a:solidFill>
                  </a:tcPr>
                </a:tc>
                <a:extLst>
                  <a:ext uri="{0D108BD9-81ED-4DB2-BD59-A6C34878D82A}">
                    <a16:rowId xmlns:a16="http://schemas.microsoft.com/office/drawing/2014/main" xmlns="" val="10005"/>
                  </a:ext>
                </a:extLst>
              </a:tr>
              <a:tr h="295655">
                <a:tc>
                  <a:txBody>
                    <a:bodyPr/>
                    <a:lstStyle/>
                    <a:p>
                      <a:pPr>
                        <a:lnSpc>
                          <a:spcPct val="107000"/>
                        </a:lnSpc>
                        <a:spcAft>
                          <a:spcPts val="80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111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8F05"/>
                    </a:solidFill>
                  </a:tcPr>
                </a:tc>
                <a:tc>
                  <a:txBody>
                    <a:bodyPr/>
                    <a:lstStyle/>
                    <a:p>
                      <a:pPr>
                        <a:lnSpc>
                          <a:spcPct val="107000"/>
                        </a:lnSpc>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Mixed Assembly Line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EEE7"/>
                    </a:solidFill>
                  </a:tcPr>
                </a:tc>
                <a:tc>
                  <a:txBody>
                    <a:bodyPr/>
                    <a:lstStyle/>
                    <a:p>
                      <a:pPr>
                        <a:lnSpc>
                          <a:spcPct val="107000"/>
                        </a:lnSpc>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(Arcus, 1965)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EEE7"/>
                    </a:solidFill>
                  </a:tcPr>
                </a:tc>
                <a:extLst>
                  <a:ext uri="{0D108BD9-81ED-4DB2-BD59-A6C34878D82A}">
                    <a16:rowId xmlns:a16="http://schemas.microsoft.com/office/drawing/2014/main" xmlns="" val="10006"/>
                  </a:ext>
                </a:extLst>
              </a:tr>
              <a:tr h="525451">
                <a:tc>
                  <a:txBody>
                    <a:bodyPr/>
                    <a:lstStyle/>
                    <a:p>
                      <a:pPr>
                        <a:lnSpc>
                          <a:spcPct val="107000"/>
                        </a:lnSpc>
                        <a:spcAft>
                          <a:spcPts val="80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148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8F05"/>
                    </a:solidFill>
                  </a:tcPr>
                </a:tc>
                <a:tc>
                  <a:txBody>
                    <a:bodyPr/>
                    <a:lstStyle/>
                    <a:p>
                      <a:pPr>
                        <a:lnSpc>
                          <a:spcPct val="107000"/>
                        </a:lnSpc>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Assembly of small Utility Vehicles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DBCC"/>
                    </a:solidFill>
                  </a:tcPr>
                </a:tc>
                <a:tc>
                  <a:txBody>
                    <a:bodyPr/>
                    <a:lstStyle/>
                    <a:p>
                      <a:pPr>
                        <a:lnSpc>
                          <a:spcPct val="107000"/>
                        </a:lnSpc>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(Bartholdi, 1993)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DBCC"/>
                    </a:solidFill>
                  </a:tcPr>
                </a:tc>
                <a:extLst>
                  <a:ext uri="{0D108BD9-81ED-4DB2-BD59-A6C34878D82A}">
                    <a16:rowId xmlns:a16="http://schemas.microsoft.com/office/drawing/2014/main" xmlns="" val="10007"/>
                  </a:ext>
                </a:extLst>
              </a:tr>
              <a:tr h="295655">
                <a:tc>
                  <a:txBody>
                    <a:bodyPr/>
                    <a:lstStyle/>
                    <a:p>
                      <a:pPr>
                        <a:lnSpc>
                          <a:spcPct val="107000"/>
                        </a:lnSpc>
                        <a:spcAft>
                          <a:spcPts val="80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297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8F05"/>
                    </a:solidFill>
                  </a:tcPr>
                </a:tc>
                <a:tc>
                  <a:txBody>
                    <a:bodyPr/>
                    <a:lstStyle/>
                    <a:p>
                      <a:pPr>
                        <a:lnSpc>
                          <a:spcPct val="107000"/>
                        </a:lnSpc>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Assembly of an Engine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EEE7"/>
                    </a:solidFill>
                  </a:tcPr>
                </a:tc>
                <a:tc>
                  <a:txBody>
                    <a:bodyPr/>
                    <a:lstStyle/>
                    <a:p>
                      <a:pPr>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(Scholl, 1999)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EEE7"/>
                    </a:solidFill>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xmlns="" val="2539542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6"/>
          <p:cNvSpPr txBox="1">
            <a:spLocks noGrp="1"/>
          </p:cNvSpPr>
          <p:nvPr>
            <p:ph type="title"/>
          </p:nvPr>
        </p:nvSpPr>
        <p:spPr>
          <a:xfrm>
            <a:off x="158700" y="314803"/>
            <a:ext cx="8826600" cy="602700"/>
          </a:xfrm>
          <a:prstGeom prst="rect">
            <a:avLst/>
          </a:prstGeom>
          <a:noFill/>
          <a:ln>
            <a:noFill/>
          </a:ln>
        </p:spPr>
        <p:txBody>
          <a:bodyPr spcFirstLastPara="1" vert="horz" wrap="square" lIns="91425" tIns="91425" rIns="91425" bIns="91425" numCol="1" anchor="ctr" anchorCtr="0" compatLnSpc="1">
            <a:prstTxWarp prst="textNoShape">
              <a:avLst/>
            </a:prstTxWarp>
            <a:noAutofit/>
          </a:bodyPr>
          <a:lstStyle/>
          <a:p>
            <a:r>
              <a:rPr lang="en" sz="3000" b="1" dirty="0"/>
              <a:t>LB and U</a:t>
            </a:r>
            <a:r>
              <a:rPr lang="en-MY" sz="3000" b="1" dirty="0"/>
              <a:t>B</a:t>
            </a:r>
            <a:r>
              <a:rPr lang="en" sz="3000" b="1" dirty="0"/>
              <a:t> to generate data</a:t>
            </a:r>
            <a:endParaRPr sz="3000" b="1" dirty="0"/>
          </a:p>
        </p:txBody>
      </p:sp>
      <p:sp>
        <p:nvSpPr>
          <p:cNvPr id="249" name="Google Shape;249;p46"/>
          <p:cNvSpPr txBox="1">
            <a:spLocks noGrp="1"/>
          </p:cNvSpPr>
          <p:nvPr>
            <p:ph type="body" idx="4294967295"/>
          </p:nvPr>
        </p:nvSpPr>
        <p:spPr>
          <a:xfrm>
            <a:off x="158700" y="1226688"/>
            <a:ext cx="8345220" cy="4413486"/>
          </a:xfrm>
          <a:prstGeom prst="rect">
            <a:avLst/>
          </a:prstGeom>
          <a:noFill/>
          <a:ln>
            <a:noFill/>
          </a:ln>
        </p:spPr>
        <p:txBody>
          <a:bodyPr spcFirstLastPara="1" vert="horz" wrap="square" lIns="91425" tIns="91425" rIns="91425" bIns="91425" numCol="1" anchor="t" anchorCtr="0" compatLnSpc="1">
            <a:prstTxWarp prst="textNoShape">
              <a:avLst/>
            </a:prstTxWarp>
            <a:spAutoFit/>
          </a:bodyPr>
          <a:lstStyle/>
          <a:p>
            <a:pPr marL="114298" indent="0">
              <a:buClr>
                <a:srgbClr val="1B212C"/>
              </a:buClr>
              <a:buNone/>
            </a:pPr>
            <a:r>
              <a:rPr lang="en" sz="1800" dirty="0">
                <a:solidFill>
                  <a:srgbClr val="1B212C"/>
                </a:solidFill>
                <a:latin typeface="Arial" panose="020B0604020202020204" pitchFamily="34" charset="0"/>
                <a:cs typeface="Arial" panose="020B0604020202020204" pitchFamily="34" charset="0"/>
              </a:rPr>
              <a:t>Inputs:</a:t>
            </a:r>
          </a:p>
          <a:p>
            <a:pPr marL="571498" indent="-457200">
              <a:buClr>
                <a:srgbClr val="1B212C"/>
              </a:buClr>
              <a:buFont typeface="+mj-lt"/>
              <a:buAutoNum type="arabicPeriod"/>
            </a:pPr>
            <a:r>
              <a:rPr lang="en" sz="1800" dirty="0">
                <a:solidFill>
                  <a:srgbClr val="1B212C"/>
                </a:solidFill>
                <a:latin typeface="Arial" panose="020B0604020202020204" pitchFamily="34" charset="0"/>
                <a:cs typeface="Arial" panose="020B0604020202020204" pitchFamily="34" charset="0"/>
              </a:rPr>
              <a:t>Lower bound(lb) and upper bound(ub) for operation time of robots.</a:t>
            </a:r>
          </a:p>
          <a:p>
            <a:pPr marL="571498" indent="-457200">
              <a:buClr>
                <a:srgbClr val="1B212C"/>
              </a:buClr>
              <a:buFont typeface="+mj-lt"/>
              <a:buAutoNum type="arabicPeriod"/>
            </a:pPr>
            <a:r>
              <a:rPr lang="en" sz="1800" b="1" dirty="0">
                <a:solidFill>
                  <a:srgbClr val="1B212C"/>
                </a:solidFill>
                <a:latin typeface="Arial" panose="020B0604020202020204" pitchFamily="34" charset="0"/>
                <a:cs typeface="Arial" panose="020B0604020202020204" pitchFamily="34" charset="0"/>
              </a:rPr>
              <a:t>c1, c2, c3, c4</a:t>
            </a:r>
            <a:r>
              <a:rPr lang="en" sz="1800" dirty="0">
                <a:solidFill>
                  <a:srgbClr val="1B212C"/>
                </a:solidFill>
                <a:latin typeface="Arial" panose="020B0604020202020204" pitchFamily="34" charset="0"/>
                <a:cs typeface="Arial" panose="020B0604020202020204" pitchFamily="34" charset="0"/>
              </a:rPr>
              <a:t> (parameters [</a:t>
            </a:r>
            <a:r>
              <a:rPr lang="en" sz="1800" b="1" dirty="0">
                <a:solidFill>
                  <a:srgbClr val="1B212C"/>
                </a:solidFill>
                <a:latin typeface="Arial" panose="020B0604020202020204" pitchFamily="34" charset="0"/>
                <a:cs typeface="Arial" panose="020B0604020202020204" pitchFamily="34" charset="0"/>
              </a:rPr>
              <a:t>range from 0 to 1</a:t>
            </a:r>
            <a:r>
              <a:rPr lang="en" sz="1800" dirty="0">
                <a:solidFill>
                  <a:srgbClr val="1B212C"/>
                </a:solidFill>
                <a:latin typeface="Arial" panose="020B0604020202020204" pitchFamily="34" charset="0"/>
                <a:cs typeface="Arial" panose="020B0604020202020204" pitchFamily="34" charset="0"/>
              </a:rPr>
              <a:t>] that control the lower and upper bounds of setup time and sequence dependent time)</a:t>
            </a:r>
            <a:endParaRPr sz="1800" dirty="0">
              <a:solidFill>
                <a:srgbClr val="1B212C"/>
              </a:solidFill>
              <a:latin typeface="Arial" panose="020B0604020202020204" pitchFamily="34" charset="0"/>
              <a:cs typeface="Arial" panose="020B0604020202020204" pitchFamily="34" charset="0"/>
            </a:endParaRPr>
          </a:p>
          <a:p>
            <a:pPr marL="720000" indent="0">
              <a:spcBef>
                <a:spcPts val="600"/>
              </a:spcBef>
              <a:buClr>
                <a:srgbClr val="FF0000"/>
              </a:buClr>
              <a:buSzPts val="1600"/>
              <a:buNone/>
            </a:pPr>
            <a:r>
              <a:rPr lang="en" sz="1900" dirty="0">
                <a:solidFill>
                  <a:srgbClr val="FF0000"/>
                </a:solidFill>
                <a:latin typeface="Arial" panose="020B0604020202020204" pitchFamily="34" charset="0"/>
                <a:cs typeface="Arial" panose="020B0604020202020204" pitchFamily="34" charset="0"/>
              </a:rPr>
              <a:t>Lower bound of operation time for cobot = lb</a:t>
            </a:r>
            <a:endParaRPr sz="1900" dirty="0">
              <a:solidFill>
                <a:srgbClr val="FF0000"/>
              </a:solidFill>
              <a:latin typeface="Arial" panose="020B0604020202020204" pitchFamily="34" charset="0"/>
              <a:cs typeface="Arial" panose="020B0604020202020204" pitchFamily="34" charset="0"/>
            </a:endParaRPr>
          </a:p>
          <a:p>
            <a:pPr marL="720000" indent="0">
              <a:spcBef>
                <a:spcPts val="600"/>
              </a:spcBef>
              <a:buClr>
                <a:srgbClr val="FF0000"/>
              </a:buClr>
              <a:buSzPts val="1600"/>
              <a:buNone/>
            </a:pPr>
            <a:r>
              <a:rPr lang="en" sz="1900" dirty="0">
                <a:solidFill>
                  <a:srgbClr val="FF0000"/>
                </a:solidFill>
                <a:latin typeface="Arial" panose="020B0604020202020204" pitchFamily="34" charset="0"/>
                <a:cs typeface="Arial" panose="020B0604020202020204" pitchFamily="34" charset="0"/>
              </a:rPr>
              <a:t>Upper bound of operation time for cobot = ub - (c1 * (ub - lb))</a:t>
            </a:r>
            <a:endParaRPr sz="1900" dirty="0">
              <a:solidFill>
                <a:srgbClr val="FF0000"/>
              </a:solidFill>
              <a:latin typeface="Arial" panose="020B0604020202020204" pitchFamily="34" charset="0"/>
              <a:cs typeface="Arial" panose="020B0604020202020204" pitchFamily="34" charset="0"/>
            </a:endParaRPr>
          </a:p>
          <a:p>
            <a:pPr marL="720000" indent="0">
              <a:spcBef>
                <a:spcPts val="600"/>
              </a:spcBef>
              <a:buClr>
                <a:srgbClr val="0000FF"/>
              </a:buClr>
              <a:buSzPts val="1600"/>
              <a:buNone/>
            </a:pPr>
            <a:r>
              <a:rPr lang="en" sz="1900" dirty="0">
                <a:solidFill>
                  <a:srgbClr val="0000FF"/>
                </a:solidFill>
                <a:latin typeface="Arial" panose="020B0604020202020204" pitchFamily="34" charset="0"/>
                <a:cs typeface="Arial" panose="020B0604020202020204" pitchFamily="34" charset="0"/>
              </a:rPr>
              <a:t>Lower bound of operation time of human = lb + (c2 * (ub - lb))</a:t>
            </a:r>
            <a:endParaRPr sz="1900" dirty="0">
              <a:solidFill>
                <a:srgbClr val="0000FF"/>
              </a:solidFill>
              <a:latin typeface="Arial" panose="020B0604020202020204" pitchFamily="34" charset="0"/>
              <a:cs typeface="Arial" panose="020B0604020202020204" pitchFamily="34" charset="0"/>
            </a:endParaRPr>
          </a:p>
          <a:p>
            <a:pPr marL="720000" indent="0">
              <a:spcBef>
                <a:spcPts val="600"/>
              </a:spcBef>
              <a:buClr>
                <a:srgbClr val="0000FF"/>
              </a:buClr>
              <a:buSzPts val="1600"/>
              <a:buNone/>
            </a:pPr>
            <a:r>
              <a:rPr lang="en" sz="1900" dirty="0">
                <a:solidFill>
                  <a:srgbClr val="0000FF"/>
                </a:solidFill>
                <a:latin typeface="Arial" panose="020B0604020202020204" pitchFamily="34" charset="0"/>
                <a:cs typeface="Arial" panose="020B0604020202020204" pitchFamily="34" charset="0"/>
              </a:rPr>
              <a:t>Upper bound of operation time of human = ub + (c2 * (ub - lb))</a:t>
            </a:r>
            <a:endParaRPr sz="1900" dirty="0">
              <a:solidFill>
                <a:srgbClr val="0000FF"/>
              </a:solidFill>
              <a:latin typeface="Arial" panose="020B0604020202020204" pitchFamily="34" charset="0"/>
              <a:cs typeface="Arial" panose="020B0604020202020204" pitchFamily="34" charset="0"/>
            </a:endParaRPr>
          </a:p>
          <a:p>
            <a:pPr marL="720000" indent="0">
              <a:spcBef>
                <a:spcPts val="600"/>
              </a:spcBef>
              <a:buClr>
                <a:srgbClr val="FF0000"/>
              </a:buClr>
              <a:buSzPts val="1600"/>
              <a:buNone/>
            </a:pPr>
            <a:r>
              <a:rPr lang="en" sz="1900" dirty="0">
                <a:solidFill>
                  <a:srgbClr val="FF0000"/>
                </a:solidFill>
                <a:latin typeface="Arial" panose="020B0604020202020204" pitchFamily="34" charset="0"/>
                <a:cs typeface="Arial" panose="020B0604020202020204" pitchFamily="34" charset="0"/>
              </a:rPr>
              <a:t>Lower bound of sequence dependent time = c3 * lb</a:t>
            </a:r>
            <a:endParaRPr sz="1900" dirty="0">
              <a:solidFill>
                <a:srgbClr val="FF0000"/>
              </a:solidFill>
              <a:latin typeface="Arial" panose="020B0604020202020204" pitchFamily="34" charset="0"/>
              <a:cs typeface="Arial" panose="020B0604020202020204" pitchFamily="34" charset="0"/>
            </a:endParaRPr>
          </a:p>
          <a:p>
            <a:pPr marL="720000" indent="0">
              <a:spcBef>
                <a:spcPts val="600"/>
              </a:spcBef>
              <a:buClr>
                <a:srgbClr val="FF0000"/>
              </a:buClr>
              <a:buSzPts val="1600"/>
              <a:buNone/>
            </a:pPr>
            <a:r>
              <a:rPr lang="en" sz="1900" dirty="0">
                <a:solidFill>
                  <a:srgbClr val="FF0000"/>
                </a:solidFill>
                <a:latin typeface="Arial" panose="020B0604020202020204" pitchFamily="34" charset="0"/>
                <a:cs typeface="Arial" panose="020B0604020202020204" pitchFamily="34" charset="0"/>
              </a:rPr>
              <a:t>Upper bound of sequence dependent time = c4 * lb</a:t>
            </a:r>
            <a:endParaRPr sz="1900" dirty="0">
              <a:solidFill>
                <a:srgbClr val="FF0000"/>
              </a:solidFill>
              <a:latin typeface="Arial" panose="020B0604020202020204" pitchFamily="34" charset="0"/>
              <a:cs typeface="Arial" panose="020B0604020202020204" pitchFamily="34" charset="0"/>
            </a:endParaRPr>
          </a:p>
          <a:p>
            <a:pPr marL="720000" indent="0">
              <a:spcBef>
                <a:spcPts val="600"/>
              </a:spcBef>
              <a:buClr>
                <a:srgbClr val="0000FF"/>
              </a:buClr>
              <a:buSzPts val="1600"/>
              <a:buNone/>
            </a:pPr>
            <a:r>
              <a:rPr lang="en" sz="1900" dirty="0">
                <a:solidFill>
                  <a:srgbClr val="0000FF"/>
                </a:solidFill>
                <a:latin typeface="Arial" panose="020B0604020202020204" pitchFamily="34" charset="0"/>
                <a:cs typeface="Arial" panose="020B0604020202020204" pitchFamily="34" charset="0"/>
              </a:rPr>
              <a:t>Lower bound of setup time = c1 * lb</a:t>
            </a:r>
            <a:endParaRPr sz="1900" dirty="0">
              <a:solidFill>
                <a:srgbClr val="0000FF"/>
              </a:solidFill>
              <a:latin typeface="Arial" panose="020B0604020202020204" pitchFamily="34" charset="0"/>
              <a:cs typeface="Arial" panose="020B0604020202020204" pitchFamily="34" charset="0"/>
            </a:endParaRPr>
          </a:p>
          <a:p>
            <a:pPr marL="720000" indent="0">
              <a:spcBef>
                <a:spcPts val="600"/>
              </a:spcBef>
              <a:buClr>
                <a:srgbClr val="0000FF"/>
              </a:buClr>
              <a:buSzPts val="1600"/>
              <a:buNone/>
            </a:pPr>
            <a:r>
              <a:rPr lang="en" sz="1900" dirty="0">
                <a:solidFill>
                  <a:srgbClr val="0000FF"/>
                </a:solidFill>
                <a:latin typeface="Arial" panose="020B0604020202020204" pitchFamily="34" charset="0"/>
                <a:cs typeface="Arial" panose="020B0604020202020204" pitchFamily="34" charset="0"/>
              </a:rPr>
              <a:t>Upper bound of setup time = c2 * lb</a:t>
            </a:r>
            <a:endParaRPr sz="1900" dirty="0">
              <a:solidFill>
                <a:srgbClr val="0000FF"/>
              </a:solidFill>
              <a:latin typeface="Arial" panose="020B0604020202020204" pitchFamily="34" charset="0"/>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6"/>
          <p:cNvSpPr txBox="1">
            <a:spLocks noGrp="1"/>
          </p:cNvSpPr>
          <p:nvPr>
            <p:ph type="title"/>
          </p:nvPr>
        </p:nvSpPr>
        <p:spPr>
          <a:xfrm>
            <a:off x="158700" y="274163"/>
            <a:ext cx="8826600" cy="602700"/>
          </a:xfrm>
          <a:prstGeom prst="rect">
            <a:avLst/>
          </a:prstGeom>
          <a:noFill/>
          <a:ln>
            <a:noFill/>
          </a:ln>
        </p:spPr>
        <p:txBody>
          <a:bodyPr spcFirstLastPara="1" vert="horz" wrap="square" lIns="91425" tIns="91425" rIns="91425" bIns="91425" numCol="1" anchor="ctr" anchorCtr="0" compatLnSpc="1">
            <a:prstTxWarp prst="textNoShape">
              <a:avLst/>
            </a:prstTxWarp>
            <a:noAutofit/>
          </a:bodyPr>
          <a:lstStyle/>
          <a:p>
            <a:r>
              <a:rPr lang="en" sz="3000" b="1" dirty="0"/>
              <a:t>LB and UB for the data generation</a:t>
            </a:r>
            <a:endParaRPr sz="3000" b="1" dirty="0"/>
          </a:p>
        </p:txBody>
      </p:sp>
      <p:sp>
        <p:nvSpPr>
          <p:cNvPr id="249" name="Google Shape;249;p46"/>
          <p:cNvSpPr txBox="1">
            <a:spLocks noGrp="1"/>
          </p:cNvSpPr>
          <p:nvPr>
            <p:ph type="body" idx="4294967295"/>
          </p:nvPr>
        </p:nvSpPr>
        <p:spPr>
          <a:xfrm>
            <a:off x="0" y="1607323"/>
            <a:ext cx="8520600" cy="3785621"/>
          </a:xfrm>
          <a:prstGeom prst="rect">
            <a:avLst/>
          </a:prstGeom>
          <a:noFill/>
          <a:ln>
            <a:noFill/>
          </a:ln>
        </p:spPr>
        <p:txBody>
          <a:bodyPr spcFirstLastPara="1" vert="horz" wrap="square" lIns="91425" tIns="91425" rIns="91425" bIns="91425" numCol="1" anchor="t" anchorCtr="0" compatLnSpc="1">
            <a:prstTxWarp prst="textNoShape">
              <a:avLst/>
            </a:prstTxWarp>
            <a:spAutoFit/>
          </a:bodyPr>
          <a:lstStyle/>
          <a:p>
            <a:pPr marL="457189" indent="-342891">
              <a:buClr>
                <a:srgbClr val="1B212C"/>
              </a:buClr>
            </a:pPr>
            <a:r>
              <a:rPr lang="en" sz="1800" dirty="0">
                <a:solidFill>
                  <a:srgbClr val="1B212C"/>
                </a:solidFill>
                <a:latin typeface="Arial" panose="020B0604020202020204" pitchFamily="34" charset="0"/>
                <a:cs typeface="Arial" panose="020B0604020202020204" pitchFamily="34" charset="0"/>
              </a:rPr>
              <a:t>Lower bound(</a:t>
            </a:r>
            <a:r>
              <a:rPr lang="en" sz="1800" b="1" dirty="0">
                <a:solidFill>
                  <a:srgbClr val="1B212C"/>
                </a:solidFill>
                <a:latin typeface="Arial" panose="020B0604020202020204" pitchFamily="34" charset="0"/>
                <a:cs typeface="Arial" panose="020B0604020202020204" pitchFamily="34" charset="0"/>
              </a:rPr>
              <a:t>lb</a:t>
            </a:r>
            <a:r>
              <a:rPr lang="en" sz="1800" dirty="0">
                <a:solidFill>
                  <a:srgbClr val="1B212C"/>
                </a:solidFill>
                <a:latin typeface="Arial" panose="020B0604020202020204" pitchFamily="34" charset="0"/>
                <a:cs typeface="Arial" panose="020B0604020202020204" pitchFamily="34" charset="0"/>
              </a:rPr>
              <a:t>) and upper bound(</a:t>
            </a:r>
            <a:r>
              <a:rPr lang="en" sz="1800" b="1" dirty="0">
                <a:solidFill>
                  <a:srgbClr val="1B212C"/>
                </a:solidFill>
                <a:latin typeface="Arial" panose="020B0604020202020204" pitchFamily="34" charset="0"/>
                <a:cs typeface="Arial" panose="020B0604020202020204" pitchFamily="34" charset="0"/>
              </a:rPr>
              <a:t>ub</a:t>
            </a:r>
            <a:r>
              <a:rPr lang="en" sz="1800" dirty="0">
                <a:solidFill>
                  <a:srgbClr val="1B212C"/>
                </a:solidFill>
                <a:latin typeface="Arial" panose="020B0604020202020204" pitchFamily="34" charset="0"/>
                <a:cs typeface="Arial" panose="020B0604020202020204" pitchFamily="34" charset="0"/>
              </a:rPr>
              <a:t>) for operation time of robots.</a:t>
            </a:r>
            <a:endParaRPr lang="en-US" sz="1800" dirty="0">
              <a:solidFill>
                <a:srgbClr val="FF0000"/>
              </a:solidFill>
              <a:latin typeface="Arial" panose="020B0604020202020204" pitchFamily="34" charset="0"/>
              <a:cs typeface="Arial" panose="020B0604020202020204" pitchFamily="34" charset="0"/>
            </a:endParaRPr>
          </a:p>
          <a:p>
            <a:pPr marL="457189" indent="-342891">
              <a:buClr>
                <a:srgbClr val="1B212C"/>
              </a:buClr>
            </a:pPr>
            <a:r>
              <a:rPr lang="en-US" sz="1800" b="1" dirty="0">
                <a:solidFill>
                  <a:srgbClr val="1B212C"/>
                </a:solidFill>
                <a:latin typeface="Arial" panose="020B0604020202020204" pitchFamily="34" charset="0"/>
                <a:cs typeface="Arial" panose="020B0604020202020204" pitchFamily="34" charset="0"/>
              </a:rPr>
              <a:t>c1, c2, c3, c4</a:t>
            </a:r>
            <a:r>
              <a:rPr lang="en-US" sz="1800" dirty="0">
                <a:solidFill>
                  <a:srgbClr val="1B212C"/>
                </a:solidFill>
                <a:latin typeface="Arial" panose="020B0604020202020204" pitchFamily="34" charset="0"/>
                <a:cs typeface="Arial" panose="020B0604020202020204" pitchFamily="34" charset="0"/>
              </a:rPr>
              <a:t> (parameters [</a:t>
            </a:r>
            <a:r>
              <a:rPr lang="en-US" sz="1800" b="1" dirty="0">
                <a:solidFill>
                  <a:srgbClr val="1B212C"/>
                </a:solidFill>
                <a:latin typeface="Arial" panose="020B0604020202020204" pitchFamily="34" charset="0"/>
                <a:cs typeface="Arial" panose="020B0604020202020204" pitchFamily="34" charset="0"/>
              </a:rPr>
              <a:t>range from 0 to 1</a:t>
            </a:r>
            <a:r>
              <a:rPr lang="en-US" sz="1800" dirty="0">
                <a:solidFill>
                  <a:srgbClr val="1B212C"/>
                </a:solidFill>
                <a:latin typeface="Arial" panose="020B0604020202020204" pitchFamily="34" charset="0"/>
                <a:cs typeface="Arial" panose="020B0604020202020204" pitchFamily="34" charset="0"/>
              </a:rPr>
              <a:t>] that control the lower and upper bounds of setup time and sequence dependent time)</a:t>
            </a:r>
          </a:p>
          <a:p>
            <a:pPr marL="1371566" indent="-330192">
              <a:buClr>
                <a:srgbClr val="FF0000"/>
              </a:buClr>
              <a:buSzPts val="1600"/>
              <a:buChar char="➔"/>
            </a:pPr>
            <a:r>
              <a:rPr lang="en" sz="1800" dirty="0">
                <a:solidFill>
                  <a:srgbClr val="FF0000"/>
                </a:solidFill>
                <a:latin typeface="Arial" panose="020B0604020202020204" pitchFamily="34" charset="0"/>
                <a:cs typeface="Arial" panose="020B0604020202020204" pitchFamily="34" charset="0"/>
              </a:rPr>
              <a:t>Lower bound of operation time for co bot = lb</a:t>
            </a:r>
            <a:endParaRPr sz="1800" dirty="0">
              <a:solidFill>
                <a:srgbClr val="FF0000"/>
              </a:solidFill>
              <a:latin typeface="Arial" panose="020B0604020202020204" pitchFamily="34" charset="0"/>
              <a:cs typeface="Arial" panose="020B0604020202020204" pitchFamily="34" charset="0"/>
            </a:endParaRPr>
          </a:p>
          <a:p>
            <a:pPr marL="1371566" indent="-330192">
              <a:buClr>
                <a:srgbClr val="FF0000"/>
              </a:buClr>
              <a:buSzPts val="1600"/>
              <a:buChar char="➔"/>
            </a:pPr>
            <a:r>
              <a:rPr lang="en" sz="1800" dirty="0">
                <a:solidFill>
                  <a:srgbClr val="FF0000"/>
                </a:solidFill>
                <a:latin typeface="Arial" panose="020B0604020202020204" pitchFamily="34" charset="0"/>
                <a:cs typeface="Arial" panose="020B0604020202020204" pitchFamily="34" charset="0"/>
              </a:rPr>
              <a:t>Upper bound of operation time for co bot = ub - (c1 * (ub - lb))</a:t>
            </a:r>
            <a:endParaRPr sz="1800" dirty="0">
              <a:solidFill>
                <a:srgbClr val="FF0000"/>
              </a:solidFill>
              <a:latin typeface="Arial" panose="020B0604020202020204" pitchFamily="34" charset="0"/>
              <a:cs typeface="Arial" panose="020B0604020202020204" pitchFamily="34" charset="0"/>
            </a:endParaRPr>
          </a:p>
          <a:p>
            <a:pPr marL="1371566" indent="-330192">
              <a:buClr>
                <a:srgbClr val="0000FF"/>
              </a:buClr>
              <a:buSzPts val="1600"/>
              <a:buChar char="➔"/>
            </a:pPr>
            <a:r>
              <a:rPr lang="en" sz="1800" dirty="0">
                <a:solidFill>
                  <a:srgbClr val="0000FF"/>
                </a:solidFill>
                <a:latin typeface="Arial" panose="020B0604020202020204" pitchFamily="34" charset="0"/>
                <a:cs typeface="Arial" panose="020B0604020202020204" pitchFamily="34" charset="0"/>
              </a:rPr>
              <a:t>Lower bound of operation time of human = lb + (c2 * (ub - lb))</a:t>
            </a:r>
            <a:endParaRPr sz="1800" dirty="0">
              <a:solidFill>
                <a:srgbClr val="0000FF"/>
              </a:solidFill>
              <a:latin typeface="Arial" panose="020B0604020202020204" pitchFamily="34" charset="0"/>
              <a:cs typeface="Arial" panose="020B0604020202020204" pitchFamily="34" charset="0"/>
            </a:endParaRPr>
          </a:p>
          <a:p>
            <a:pPr marL="1371566" indent="-330192">
              <a:buClr>
                <a:srgbClr val="0000FF"/>
              </a:buClr>
              <a:buSzPts val="1600"/>
              <a:buChar char="➔"/>
            </a:pPr>
            <a:r>
              <a:rPr lang="en" sz="1800" dirty="0">
                <a:solidFill>
                  <a:srgbClr val="0000FF"/>
                </a:solidFill>
                <a:latin typeface="Arial" panose="020B0604020202020204" pitchFamily="34" charset="0"/>
                <a:cs typeface="Arial" panose="020B0604020202020204" pitchFamily="34" charset="0"/>
              </a:rPr>
              <a:t>Upper bound of operation time of human = ub + (c2 * (ub - lb))</a:t>
            </a:r>
            <a:endParaRPr sz="1800" dirty="0">
              <a:solidFill>
                <a:srgbClr val="0000FF"/>
              </a:solidFill>
              <a:latin typeface="Arial" panose="020B0604020202020204" pitchFamily="34" charset="0"/>
              <a:cs typeface="Arial" panose="020B0604020202020204" pitchFamily="34" charset="0"/>
            </a:endParaRPr>
          </a:p>
          <a:p>
            <a:pPr marL="1371566" indent="-330192">
              <a:buClr>
                <a:srgbClr val="FF0000"/>
              </a:buClr>
              <a:buSzPts val="1600"/>
              <a:buChar char="➔"/>
            </a:pPr>
            <a:r>
              <a:rPr lang="en" sz="1800" dirty="0">
                <a:solidFill>
                  <a:srgbClr val="FF0000"/>
                </a:solidFill>
                <a:latin typeface="Arial" panose="020B0604020202020204" pitchFamily="34" charset="0"/>
                <a:cs typeface="Arial" panose="020B0604020202020204" pitchFamily="34" charset="0"/>
              </a:rPr>
              <a:t>Lower bound of sequence dependent time = c3 * lb</a:t>
            </a:r>
            <a:endParaRPr sz="1800" dirty="0">
              <a:solidFill>
                <a:srgbClr val="FF0000"/>
              </a:solidFill>
              <a:latin typeface="Arial" panose="020B0604020202020204" pitchFamily="34" charset="0"/>
              <a:cs typeface="Arial" panose="020B0604020202020204" pitchFamily="34" charset="0"/>
            </a:endParaRPr>
          </a:p>
          <a:p>
            <a:pPr marL="1371566" indent="-330192">
              <a:buClr>
                <a:srgbClr val="FF0000"/>
              </a:buClr>
              <a:buSzPts val="1600"/>
              <a:buChar char="➔"/>
            </a:pPr>
            <a:r>
              <a:rPr lang="en" sz="1800" dirty="0">
                <a:solidFill>
                  <a:srgbClr val="FF0000"/>
                </a:solidFill>
                <a:latin typeface="Arial" panose="020B0604020202020204" pitchFamily="34" charset="0"/>
                <a:cs typeface="Arial" panose="020B0604020202020204" pitchFamily="34" charset="0"/>
              </a:rPr>
              <a:t>Upper bound of sequence dependent time = c4 * lb</a:t>
            </a:r>
            <a:endParaRPr sz="1800" dirty="0">
              <a:solidFill>
                <a:srgbClr val="FF0000"/>
              </a:solidFill>
              <a:latin typeface="Arial" panose="020B0604020202020204" pitchFamily="34" charset="0"/>
              <a:cs typeface="Arial" panose="020B0604020202020204" pitchFamily="34" charset="0"/>
            </a:endParaRPr>
          </a:p>
          <a:p>
            <a:pPr marL="1371566" indent="-330192">
              <a:buClr>
                <a:srgbClr val="0000FF"/>
              </a:buClr>
              <a:buSzPts val="1600"/>
              <a:buChar char="➔"/>
            </a:pPr>
            <a:r>
              <a:rPr lang="en" sz="1800" dirty="0">
                <a:solidFill>
                  <a:srgbClr val="0000FF"/>
                </a:solidFill>
                <a:latin typeface="Arial" panose="020B0604020202020204" pitchFamily="34" charset="0"/>
                <a:cs typeface="Arial" panose="020B0604020202020204" pitchFamily="34" charset="0"/>
              </a:rPr>
              <a:t>Lower bound of setup time = c1 * lb</a:t>
            </a:r>
            <a:endParaRPr sz="1800" dirty="0">
              <a:solidFill>
                <a:srgbClr val="0000FF"/>
              </a:solidFill>
              <a:latin typeface="Arial" panose="020B0604020202020204" pitchFamily="34" charset="0"/>
              <a:cs typeface="Arial" panose="020B0604020202020204" pitchFamily="34" charset="0"/>
            </a:endParaRPr>
          </a:p>
          <a:p>
            <a:pPr marL="1371566" indent="-330192">
              <a:buClr>
                <a:srgbClr val="0000FF"/>
              </a:buClr>
              <a:buSzPts val="1600"/>
              <a:buChar char="➔"/>
            </a:pPr>
            <a:r>
              <a:rPr lang="en" sz="1800" dirty="0">
                <a:solidFill>
                  <a:srgbClr val="0000FF"/>
                </a:solidFill>
                <a:latin typeface="Arial" panose="020B0604020202020204" pitchFamily="34" charset="0"/>
                <a:cs typeface="Arial" panose="020B0604020202020204" pitchFamily="34" charset="0"/>
              </a:rPr>
              <a:t>Upper bound of setup time = c2 * lb</a:t>
            </a:r>
            <a:endParaRPr sz="1800" dirty="0">
              <a:solidFill>
                <a:srgbClr val="0000FF"/>
              </a:solidFill>
              <a:latin typeface="Arial" panose="020B0604020202020204" pitchFamily="34" charset="0"/>
              <a:cs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7"/>
          <p:cNvSpPr txBox="1">
            <a:spLocks noGrp="1"/>
          </p:cNvSpPr>
          <p:nvPr>
            <p:ph type="title"/>
          </p:nvPr>
        </p:nvSpPr>
        <p:spPr>
          <a:xfrm>
            <a:off x="265500" y="1401651"/>
            <a:ext cx="4045200" cy="1482300"/>
          </a:xfrm>
          <a:prstGeom prst="rect">
            <a:avLst/>
          </a:prstGeom>
          <a:noFill/>
          <a:ln>
            <a:noFill/>
          </a:ln>
        </p:spPr>
        <p:txBody>
          <a:bodyPr spcFirstLastPara="1" wrap="square" lIns="91425" tIns="91425" rIns="91425" bIns="91425" anchor="b" anchorCtr="0">
            <a:noAutofit/>
          </a:bodyPr>
          <a:lstStyle/>
          <a:p>
            <a:r>
              <a:rPr lang="en"/>
              <a:t>OPERATION TIME</a:t>
            </a:r>
            <a:endParaRPr/>
          </a:p>
        </p:txBody>
      </p:sp>
      <p:pic>
        <p:nvPicPr>
          <p:cNvPr id="256" name="Google Shape;256;p47"/>
          <p:cNvPicPr preferRelativeResize="0"/>
          <p:nvPr/>
        </p:nvPicPr>
        <p:blipFill rotWithShape="1">
          <a:blip r:embed="rId3">
            <a:alphaModFix/>
          </a:blip>
          <a:srcRect/>
          <a:stretch/>
        </p:blipFill>
        <p:spPr>
          <a:xfrm>
            <a:off x="4724244" y="1568500"/>
            <a:ext cx="4297501" cy="3376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8"/>
          <p:cNvSpPr txBox="1">
            <a:spLocks noGrp="1"/>
          </p:cNvSpPr>
          <p:nvPr>
            <p:ph type="title"/>
          </p:nvPr>
        </p:nvSpPr>
        <p:spPr>
          <a:xfrm>
            <a:off x="265500" y="1439701"/>
            <a:ext cx="4045200" cy="830966"/>
          </a:xfrm>
          <a:prstGeom prst="rect">
            <a:avLst/>
          </a:prstGeom>
          <a:noFill/>
          <a:ln>
            <a:noFill/>
          </a:ln>
        </p:spPr>
        <p:txBody>
          <a:bodyPr spcFirstLastPara="1" wrap="square" lIns="91425" tIns="91425" rIns="91425" bIns="91425" anchor="b" anchorCtr="0">
            <a:spAutoFit/>
          </a:bodyPr>
          <a:lstStyle/>
          <a:p>
            <a:r>
              <a:rPr lang="en"/>
              <a:t>SETUP TIME</a:t>
            </a:r>
            <a:endParaRPr/>
          </a:p>
        </p:txBody>
      </p:sp>
      <p:pic>
        <p:nvPicPr>
          <p:cNvPr id="262" name="Google Shape;262;p48"/>
          <p:cNvPicPr preferRelativeResize="0"/>
          <p:nvPr/>
        </p:nvPicPr>
        <p:blipFill rotWithShape="1">
          <a:blip r:embed="rId3">
            <a:alphaModFix/>
          </a:blip>
          <a:srcRect/>
          <a:stretch/>
        </p:blipFill>
        <p:spPr>
          <a:xfrm>
            <a:off x="4679301" y="2271000"/>
            <a:ext cx="4402300" cy="2316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9"/>
          <p:cNvSpPr txBox="1">
            <a:spLocks noGrp="1"/>
          </p:cNvSpPr>
          <p:nvPr>
            <p:ph type="title"/>
          </p:nvPr>
        </p:nvSpPr>
        <p:spPr>
          <a:xfrm>
            <a:off x="265500" y="1260075"/>
            <a:ext cx="4045200" cy="2123628"/>
          </a:xfrm>
          <a:prstGeom prst="rect">
            <a:avLst/>
          </a:prstGeom>
          <a:noFill/>
          <a:ln>
            <a:noFill/>
          </a:ln>
        </p:spPr>
        <p:txBody>
          <a:bodyPr spcFirstLastPara="1" wrap="square" lIns="91425" tIns="91425" rIns="91425" bIns="91425" anchor="b" anchorCtr="0">
            <a:spAutoFit/>
          </a:bodyPr>
          <a:lstStyle/>
          <a:p>
            <a:r>
              <a:rPr lang="en"/>
              <a:t>SEQUENCE DEPENDENT TIME</a:t>
            </a:r>
            <a:endParaRPr/>
          </a:p>
        </p:txBody>
      </p:sp>
      <p:pic>
        <p:nvPicPr>
          <p:cNvPr id="270" name="Google Shape;270;p49"/>
          <p:cNvPicPr preferRelativeResize="0"/>
          <p:nvPr/>
        </p:nvPicPr>
        <p:blipFill rotWithShape="1">
          <a:blip r:embed="rId3">
            <a:alphaModFix/>
          </a:blip>
          <a:srcRect/>
          <a:stretch/>
        </p:blipFill>
        <p:spPr>
          <a:xfrm>
            <a:off x="4709275" y="2072931"/>
            <a:ext cx="4379824" cy="2712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chemeClr val="tx1"/>
                </a:solidFill>
              </a:rPr>
              <a:t>Why to balance Assembly Lines?</a:t>
            </a:r>
            <a:endParaRPr lang="en-US" dirty="0"/>
          </a:p>
        </p:txBody>
      </p:sp>
      <p:sp>
        <p:nvSpPr>
          <p:cNvPr id="4" name="Content Placeholder 4"/>
          <p:cNvSpPr>
            <a:spLocks noGrp="1"/>
          </p:cNvSpPr>
          <p:nvPr>
            <p:ph idx="1"/>
          </p:nvPr>
        </p:nvSpPr>
        <p:spPr>
          <a:xfrm>
            <a:off x="213666" y="1495679"/>
            <a:ext cx="8398543" cy="4571836"/>
          </a:xfrm>
        </p:spPr>
        <p:txBody>
          <a:bodyPr/>
          <a:lstStyle/>
          <a:p>
            <a:pPr>
              <a:lnSpc>
                <a:spcPts val="1000"/>
              </a:lnSpc>
            </a:pPr>
            <a:endParaRPr lang="en-US" altLang="zh-CN" sz="2000" dirty="0">
              <a:cs typeface="Times New Roman" panose="02020603050405020304" pitchFamily="18" charset="0"/>
            </a:endParaRPr>
          </a:p>
          <a:p>
            <a:pPr marL="342900">
              <a:lnSpc>
                <a:spcPts val="1000"/>
              </a:lnSpc>
              <a:buSzPct val="120000"/>
              <a:buFont typeface="Arial" panose="020B0604020202020204" pitchFamily="34" charset="0"/>
              <a:buChar char="•"/>
            </a:pPr>
            <a:r>
              <a:rPr lang="en-US" altLang="zh-CN" sz="2000" dirty="0">
                <a:solidFill>
                  <a:schemeClr val="tx1"/>
                </a:solidFill>
                <a:cs typeface="Times New Roman" panose="02020603050405020304" pitchFamily="18" charset="0"/>
              </a:rPr>
              <a:t>Assembly Line Balancing is a </a:t>
            </a:r>
            <a:r>
              <a:rPr lang="en-US" altLang="zh-CN" sz="2000" dirty="0">
                <a:solidFill>
                  <a:srgbClr val="FF0000"/>
                </a:solidFill>
                <a:cs typeface="Times New Roman" panose="02020603050405020304" pitchFamily="18" charset="0"/>
              </a:rPr>
              <a:t>classical optimization problem.</a:t>
            </a:r>
          </a:p>
          <a:p>
            <a:pPr marL="342900">
              <a:lnSpc>
                <a:spcPts val="1000"/>
              </a:lnSpc>
              <a:buSzPct val="120000"/>
              <a:buFont typeface="Arial" panose="020B0604020202020204" pitchFamily="34" charset="0"/>
              <a:buChar char="•"/>
            </a:pPr>
            <a:endParaRPr lang="en-US" sz="2000" dirty="0">
              <a:solidFill>
                <a:srgbClr val="FF0000"/>
              </a:solidFill>
              <a:cs typeface="Times New Roman" panose="02020603050405020304" pitchFamily="18" charset="0"/>
            </a:endParaRPr>
          </a:p>
          <a:p>
            <a:pPr marL="342900">
              <a:lnSpc>
                <a:spcPct val="80000"/>
              </a:lnSpc>
              <a:buSzPct val="120000"/>
              <a:buFont typeface="Arial" panose="020B0604020202020204" pitchFamily="34" charset="0"/>
              <a:buChar char="•"/>
            </a:pPr>
            <a:r>
              <a:rPr lang="en-US" sz="2000" dirty="0">
                <a:solidFill>
                  <a:schemeClr val="tx1"/>
                </a:solidFill>
                <a:cs typeface="Times New Roman" panose="02020603050405020304" pitchFamily="18" charset="0"/>
              </a:rPr>
              <a:t>Why to Balance an Assembly Line?</a:t>
            </a:r>
          </a:p>
          <a:p>
            <a:pPr marL="0" indent="0">
              <a:lnSpc>
                <a:spcPct val="80000"/>
              </a:lnSpc>
              <a:buNone/>
            </a:pPr>
            <a:r>
              <a:rPr lang="en-US" sz="2000" dirty="0">
                <a:solidFill>
                  <a:schemeClr val="tx1"/>
                </a:solidFill>
                <a:cs typeface="Times New Roman" panose="02020603050405020304" pitchFamily="18" charset="0"/>
              </a:rPr>
              <a:t>     </a:t>
            </a:r>
          </a:p>
          <a:p>
            <a:pPr>
              <a:lnSpc>
                <a:spcPct val="80000"/>
              </a:lnSpc>
              <a:buFont typeface="Wingdings" pitchFamily="2" charset="2"/>
              <a:buChar char="§"/>
            </a:pPr>
            <a:r>
              <a:rPr lang="en-US" sz="2400" dirty="0">
                <a:solidFill>
                  <a:srgbClr val="000099"/>
                </a:solidFill>
                <a:cs typeface="Times New Roman" panose="02020603050405020304" pitchFamily="18" charset="0"/>
              </a:rPr>
              <a:t>Improvement of:</a:t>
            </a:r>
          </a:p>
          <a:p>
            <a:pPr lvl="2">
              <a:lnSpc>
                <a:spcPct val="80000"/>
              </a:lnSpc>
              <a:buFont typeface="Wingdings" pitchFamily="2" charset="2"/>
              <a:buChar char="§"/>
            </a:pPr>
            <a:r>
              <a:rPr lang="en-US" sz="2000" dirty="0">
                <a:solidFill>
                  <a:srgbClr val="000099"/>
                </a:solidFill>
                <a:cs typeface="Times New Roman" panose="02020603050405020304" pitchFamily="18" charset="0"/>
              </a:rPr>
              <a:t> efficiency </a:t>
            </a:r>
          </a:p>
          <a:p>
            <a:pPr lvl="2">
              <a:lnSpc>
                <a:spcPct val="80000"/>
              </a:lnSpc>
              <a:buFont typeface="Wingdings" pitchFamily="2" charset="2"/>
              <a:buChar char="§"/>
            </a:pPr>
            <a:r>
              <a:rPr lang="en-US" sz="2000" dirty="0">
                <a:solidFill>
                  <a:srgbClr val="000099"/>
                </a:solidFill>
                <a:cs typeface="Times New Roman" panose="02020603050405020304" pitchFamily="18" charset="0"/>
              </a:rPr>
              <a:t> production rate</a:t>
            </a:r>
          </a:p>
          <a:p>
            <a:pPr lvl="2">
              <a:lnSpc>
                <a:spcPct val="80000"/>
              </a:lnSpc>
              <a:buFont typeface="Wingdings" pitchFamily="2" charset="2"/>
              <a:buChar char="§"/>
            </a:pPr>
            <a:r>
              <a:rPr lang="en-US" sz="2000" dirty="0">
                <a:solidFill>
                  <a:srgbClr val="000099"/>
                </a:solidFill>
                <a:cs typeface="Times New Roman" panose="02020603050405020304" pitchFamily="18" charset="0"/>
              </a:rPr>
              <a:t> productivity</a:t>
            </a:r>
          </a:p>
          <a:p>
            <a:pPr>
              <a:lnSpc>
                <a:spcPct val="80000"/>
              </a:lnSpc>
              <a:buFont typeface="Wingdings" pitchFamily="2" charset="2"/>
              <a:buChar char="§"/>
            </a:pPr>
            <a:endParaRPr lang="en-US" sz="2400" dirty="0">
              <a:solidFill>
                <a:schemeClr val="tx1"/>
              </a:solidFill>
              <a:cs typeface="Times New Roman" panose="02020603050405020304" pitchFamily="18" charset="0"/>
            </a:endParaRPr>
          </a:p>
          <a:p>
            <a:pPr>
              <a:lnSpc>
                <a:spcPct val="80000"/>
              </a:lnSpc>
              <a:buFont typeface="Wingdings" pitchFamily="2" charset="2"/>
              <a:buChar char="§"/>
            </a:pPr>
            <a:r>
              <a:rPr lang="en-US" sz="2400" dirty="0">
                <a:solidFill>
                  <a:srgbClr val="7030A0"/>
                </a:solidFill>
                <a:cs typeface="Times New Roman" panose="02020603050405020304" pitchFamily="18" charset="0"/>
              </a:rPr>
              <a:t>Reduction of:</a:t>
            </a:r>
          </a:p>
          <a:p>
            <a:pPr lvl="2">
              <a:lnSpc>
                <a:spcPct val="80000"/>
              </a:lnSpc>
              <a:buFont typeface="Wingdings" pitchFamily="2" charset="2"/>
              <a:buChar char="§"/>
            </a:pPr>
            <a:r>
              <a:rPr lang="en-US" sz="2000" dirty="0">
                <a:solidFill>
                  <a:srgbClr val="7030A0"/>
                </a:solidFill>
                <a:cs typeface="Times New Roman" panose="02020603050405020304" pitchFamily="18" charset="0"/>
              </a:rPr>
              <a:t>idle time</a:t>
            </a:r>
          </a:p>
          <a:p>
            <a:pPr lvl="2">
              <a:lnSpc>
                <a:spcPct val="80000"/>
              </a:lnSpc>
              <a:buFont typeface="Wingdings" pitchFamily="2" charset="2"/>
              <a:buChar char="§"/>
            </a:pPr>
            <a:r>
              <a:rPr lang="en-US" sz="2000" dirty="0">
                <a:solidFill>
                  <a:srgbClr val="7030A0"/>
                </a:solidFill>
                <a:cs typeface="Times New Roman" panose="02020603050405020304" pitchFamily="18" charset="0"/>
              </a:rPr>
              <a:t>production cost </a:t>
            </a:r>
          </a:p>
        </p:txBody>
      </p:sp>
      <p:pic>
        <p:nvPicPr>
          <p:cNvPr id="5" name="Picture 4" descr="C:\Users\user\Desktop\6a00d8341c761a53ef0120a677ed73970b.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734617" y="2483317"/>
            <a:ext cx="4762035" cy="3084003"/>
          </a:xfrm>
          <a:prstGeom prst="rect">
            <a:avLst/>
          </a:prstGeom>
          <a:noFill/>
          <a:ln>
            <a:noFill/>
          </a:ln>
        </p:spPr>
      </p:pic>
    </p:spTree>
    <p:extLst>
      <p:ext uri="{BB962C8B-B14F-4D97-AF65-F5344CB8AC3E}">
        <p14:creationId xmlns:p14="http://schemas.microsoft.com/office/powerpoint/2010/main" xmlns="" val="15494809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50"/>
          <p:cNvSpPr txBox="1">
            <a:spLocks noGrp="1"/>
          </p:cNvSpPr>
          <p:nvPr>
            <p:ph type="title"/>
          </p:nvPr>
        </p:nvSpPr>
        <p:spPr>
          <a:xfrm>
            <a:off x="265500" y="1341741"/>
            <a:ext cx="4045200" cy="1477297"/>
          </a:xfrm>
          <a:prstGeom prst="rect">
            <a:avLst/>
          </a:prstGeom>
          <a:noFill/>
          <a:ln>
            <a:noFill/>
          </a:ln>
        </p:spPr>
        <p:txBody>
          <a:bodyPr spcFirstLastPara="1" wrap="square" lIns="91425" tIns="91425" rIns="91425" bIns="91425" anchor="b" anchorCtr="0">
            <a:spAutoFit/>
          </a:bodyPr>
          <a:lstStyle/>
          <a:p>
            <a:r>
              <a:rPr lang="en"/>
              <a:t>PRECEDENCE MATRIX</a:t>
            </a:r>
            <a:endParaRPr/>
          </a:p>
        </p:txBody>
      </p:sp>
      <p:pic>
        <p:nvPicPr>
          <p:cNvPr id="277" name="Google Shape;277;p50"/>
          <p:cNvPicPr preferRelativeResize="0"/>
          <p:nvPr/>
        </p:nvPicPr>
        <p:blipFill rotWithShape="1">
          <a:blip r:embed="rId3">
            <a:alphaModFix/>
          </a:blip>
          <a:srcRect/>
          <a:stretch/>
        </p:blipFill>
        <p:spPr>
          <a:xfrm>
            <a:off x="4731744" y="2225706"/>
            <a:ext cx="4334925" cy="24066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51"/>
          <p:cNvSpPr txBox="1">
            <a:spLocks noGrp="1"/>
          </p:cNvSpPr>
          <p:nvPr>
            <p:ph type="title"/>
          </p:nvPr>
        </p:nvSpPr>
        <p:spPr>
          <a:xfrm>
            <a:off x="265500" y="1334251"/>
            <a:ext cx="4045200" cy="2123628"/>
          </a:xfrm>
          <a:prstGeom prst="rect">
            <a:avLst/>
          </a:prstGeom>
          <a:noFill/>
          <a:ln>
            <a:noFill/>
          </a:ln>
        </p:spPr>
        <p:txBody>
          <a:bodyPr spcFirstLastPara="1" wrap="square" lIns="91425" tIns="91425" rIns="91425" bIns="91425" anchor="b" anchorCtr="0">
            <a:spAutoFit/>
          </a:bodyPr>
          <a:lstStyle/>
          <a:p>
            <a:r>
              <a:rPr lang="en"/>
              <a:t>ENERGY CONSUMPTION</a:t>
            </a:r>
            <a:endParaRPr/>
          </a:p>
        </p:txBody>
      </p:sp>
      <p:pic>
        <p:nvPicPr>
          <p:cNvPr id="284" name="Google Shape;284;p51"/>
          <p:cNvPicPr preferRelativeResize="0"/>
          <p:nvPr/>
        </p:nvPicPr>
        <p:blipFill rotWithShape="1">
          <a:blip r:embed="rId3">
            <a:alphaModFix/>
          </a:blip>
          <a:srcRect/>
          <a:stretch/>
        </p:blipFill>
        <p:spPr>
          <a:xfrm>
            <a:off x="4572012" y="3005851"/>
            <a:ext cx="4572001" cy="12280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52"/>
          <p:cNvSpPr txBox="1">
            <a:spLocks noGrp="1"/>
          </p:cNvSpPr>
          <p:nvPr>
            <p:ph type="title"/>
          </p:nvPr>
        </p:nvSpPr>
        <p:spPr>
          <a:xfrm>
            <a:off x="460951" y="1691800"/>
            <a:ext cx="8222100" cy="677078"/>
          </a:xfrm>
          <a:prstGeom prst="rect">
            <a:avLst/>
          </a:prstGeom>
          <a:noFill/>
          <a:ln>
            <a:noFill/>
          </a:ln>
        </p:spPr>
        <p:txBody>
          <a:bodyPr spcFirstLastPara="1" wrap="square" lIns="91425" tIns="91425" rIns="91425" bIns="91425" anchor="b" anchorCtr="0">
            <a:spAutoFit/>
          </a:bodyPr>
          <a:lstStyle/>
          <a:p>
            <a:r>
              <a:rPr lang="en" b="1" dirty="0"/>
              <a:t>SAMPLE PROBLEM </a:t>
            </a:r>
            <a:endParaRPr b="1" dirty="0"/>
          </a:p>
        </p:txBody>
      </p:sp>
      <p:pic>
        <p:nvPicPr>
          <p:cNvPr id="290" name="Google Shape;290;p52"/>
          <p:cNvPicPr preferRelativeResize="0"/>
          <p:nvPr/>
        </p:nvPicPr>
        <p:blipFill rotWithShape="1">
          <a:blip r:embed="rId3">
            <a:alphaModFix/>
          </a:blip>
          <a:srcRect/>
          <a:stretch/>
        </p:blipFill>
        <p:spPr>
          <a:xfrm>
            <a:off x="625440" y="2880367"/>
            <a:ext cx="5887129" cy="3235956"/>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53"/>
          <p:cNvPicPr preferRelativeResize="0"/>
          <p:nvPr/>
        </p:nvPicPr>
        <p:blipFill rotWithShape="1">
          <a:blip r:embed="rId3">
            <a:alphaModFix/>
          </a:blip>
          <a:srcRect/>
          <a:stretch/>
        </p:blipFill>
        <p:spPr>
          <a:xfrm>
            <a:off x="5849754" y="4318451"/>
            <a:ext cx="2800351" cy="1562100"/>
          </a:xfrm>
          <a:prstGeom prst="rect">
            <a:avLst/>
          </a:prstGeom>
          <a:noFill/>
          <a:ln w="9525" cap="flat" cmpd="sng">
            <a:solidFill>
              <a:srgbClr val="000000"/>
            </a:solidFill>
            <a:prstDash val="solid"/>
            <a:round/>
            <a:headEnd type="none" w="sm" len="sm"/>
            <a:tailEnd type="none" w="sm" len="sm"/>
          </a:ln>
        </p:spPr>
      </p:pic>
      <p:pic>
        <p:nvPicPr>
          <p:cNvPr id="298" name="Google Shape;298;p53"/>
          <p:cNvPicPr preferRelativeResize="0"/>
          <p:nvPr/>
        </p:nvPicPr>
        <p:blipFill rotWithShape="1">
          <a:blip r:embed="rId4">
            <a:alphaModFix/>
          </a:blip>
          <a:srcRect/>
          <a:stretch/>
        </p:blipFill>
        <p:spPr>
          <a:xfrm>
            <a:off x="5849739" y="3035391"/>
            <a:ext cx="2286000" cy="800100"/>
          </a:xfrm>
          <a:prstGeom prst="rect">
            <a:avLst/>
          </a:prstGeom>
          <a:noFill/>
          <a:ln w="9525" cap="flat" cmpd="sng">
            <a:solidFill>
              <a:srgbClr val="000000"/>
            </a:solidFill>
            <a:prstDash val="solid"/>
            <a:round/>
            <a:headEnd type="none" w="sm" len="sm"/>
            <a:tailEnd type="none" w="sm" len="sm"/>
          </a:ln>
        </p:spPr>
      </p:pic>
      <p:pic>
        <p:nvPicPr>
          <p:cNvPr id="299" name="Google Shape;299;p53"/>
          <p:cNvPicPr preferRelativeResize="0"/>
          <p:nvPr/>
        </p:nvPicPr>
        <p:blipFill rotWithShape="1">
          <a:blip r:embed="rId5">
            <a:alphaModFix/>
          </a:blip>
          <a:srcRect/>
          <a:stretch/>
        </p:blipFill>
        <p:spPr>
          <a:xfrm>
            <a:off x="709798" y="863691"/>
            <a:ext cx="2831551" cy="5143551"/>
          </a:xfrm>
          <a:prstGeom prst="rect">
            <a:avLst/>
          </a:prstGeom>
          <a:noFill/>
          <a:ln w="9525" cap="flat" cmpd="sng">
            <a:solidFill>
              <a:srgbClr val="000000"/>
            </a:solidFill>
            <a:prstDash val="solid"/>
            <a:round/>
            <a:headEnd type="none" w="sm" len="sm"/>
            <a:tailEnd type="none" w="sm" len="sm"/>
          </a:ln>
        </p:spPr>
      </p:pic>
      <p:pic>
        <p:nvPicPr>
          <p:cNvPr id="300" name="Google Shape;300;p53"/>
          <p:cNvPicPr preferRelativeResize="0"/>
          <p:nvPr/>
        </p:nvPicPr>
        <p:blipFill rotWithShape="1">
          <a:blip r:embed="rId6">
            <a:alphaModFix/>
          </a:blip>
          <a:srcRect/>
          <a:stretch/>
        </p:blipFill>
        <p:spPr>
          <a:xfrm>
            <a:off x="6083055" y="889867"/>
            <a:ext cx="1609725" cy="1809751"/>
          </a:xfrm>
          <a:prstGeom prst="rect">
            <a:avLst/>
          </a:prstGeom>
          <a:noFill/>
          <a:ln w="9525" cap="flat" cmpd="sng">
            <a:solidFill>
              <a:srgbClr val="000000"/>
            </a:solidFill>
            <a:prstDash val="solid"/>
            <a:round/>
            <a:headEnd type="none" w="sm" len="sm"/>
            <a:tailEnd type="none" w="sm" len="sm"/>
          </a:ln>
        </p:spPr>
      </p:pic>
      <p:cxnSp>
        <p:nvCxnSpPr>
          <p:cNvPr id="301" name="Google Shape;301;p53"/>
          <p:cNvCxnSpPr/>
          <p:nvPr/>
        </p:nvCxnSpPr>
        <p:spPr>
          <a:xfrm>
            <a:off x="4656851" y="909651"/>
            <a:ext cx="37500" cy="5031300"/>
          </a:xfrm>
          <a:prstGeom prst="straightConnector1">
            <a:avLst/>
          </a:prstGeom>
          <a:noFill/>
          <a:ln w="9525" cap="flat" cmpd="sng">
            <a:solidFill>
              <a:schemeClr val="dk2"/>
            </a:solidFill>
            <a:prstDash val="solid"/>
            <a:round/>
            <a:headEnd type="none" w="sm" len="sm"/>
            <a:tailEnd type="none" w="sm" len="sm"/>
          </a:ln>
        </p:spPr>
      </p:cxnSp>
      <p:cxnSp>
        <p:nvCxnSpPr>
          <p:cNvPr id="302" name="Google Shape;302;p53"/>
          <p:cNvCxnSpPr/>
          <p:nvPr/>
        </p:nvCxnSpPr>
        <p:spPr>
          <a:xfrm>
            <a:off x="4941351" y="2863751"/>
            <a:ext cx="3893100" cy="7500"/>
          </a:xfrm>
          <a:prstGeom prst="straightConnector1">
            <a:avLst/>
          </a:prstGeom>
          <a:noFill/>
          <a:ln w="9525" cap="flat" cmpd="sng">
            <a:solidFill>
              <a:schemeClr val="dk2"/>
            </a:solidFill>
            <a:prstDash val="solid"/>
            <a:round/>
            <a:headEnd type="none" w="sm" len="sm"/>
            <a:tailEnd type="none" w="sm" len="sm"/>
          </a:ln>
        </p:spPr>
      </p:cxnSp>
      <p:cxnSp>
        <p:nvCxnSpPr>
          <p:cNvPr id="303" name="Google Shape;303;p53"/>
          <p:cNvCxnSpPr/>
          <p:nvPr/>
        </p:nvCxnSpPr>
        <p:spPr>
          <a:xfrm>
            <a:off x="5031201" y="4203900"/>
            <a:ext cx="3923100" cy="0"/>
          </a:xfrm>
          <a:prstGeom prst="straightConnector1">
            <a:avLst/>
          </a:prstGeom>
          <a:noFill/>
          <a:ln w="9525" cap="flat" cmpd="sng">
            <a:solidFill>
              <a:schemeClr val="dk2"/>
            </a:solidFill>
            <a:prstDash val="solid"/>
            <a:round/>
            <a:headEnd type="none" w="sm" len="sm"/>
            <a:tailEnd type="none" w="sm" len="sm"/>
          </a:ln>
        </p:spPr>
      </p:cxnSp>
      <p:pic>
        <p:nvPicPr>
          <p:cNvPr id="304" name="Google Shape;304;p53"/>
          <p:cNvPicPr preferRelativeResize="0"/>
          <p:nvPr/>
        </p:nvPicPr>
        <p:blipFill rotWithShape="1">
          <a:blip r:embed="rId7">
            <a:alphaModFix/>
          </a:blip>
          <a:srcRect/>
          <a:stretch/>
        </p:blipFill>
        <p:spPr>
          <a:xfrm>
            <a:off x="4022346" y="5334944"/>
            <a:ext cx="1306551" cy="6060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4"/>
          <p:cNvSpPr txBox="1">
            <a:spLocks noGrp="1"/>
          </p:cNvSpPr>
          <p:nvPr>
            <p:ph type="title"/>
          </p:nvPr>
        </p:nvSpPr>
        <p:spPr>
          <a:xfrm>
            <a:off x="98251" y="873603"/>
            <a:ext cx="8826600" cy="602700"/>
          </a:xfrm>
          <a:prstGeom prst="rect">
            <a:avLst/>
          </a:prstGeom>
        </p:spPr>
        <p:txBody>
          <a:bodyPr spcFirstLastPara="1" wrap="square" lIns="91425" tIns="91425" rIns="91425" bIns="91425" anchor="ctr" anchorCtr="0">
            <a:normAutofit/>
          </a:bodyPr>
          <a:lstStyle/>
          <a:p>
            <a:pPr algn="ctr"/>
            <a:r>
              <a:rPr lang="en" sz="2400" b="1"/>
              <a:t>SEQUENCE GENERATION</a:t>
            </a:r>
            <a:endParaRPr sz="2400" b="1"/>
          </a:p>
        </p:txBody>
      </p:sp>
      <p:sp>
        <p:nvSpPr>
          <p:cNvPr id="310" name="Google Shape;310;p54"/>
          <p:cNvSpPr txBox="1"/>
          <p:nvPr/>
        </p:nvSpPr>
        <p:spPr>
          <a:xfrm>
            <a:off x="442501" y="999179"/>
            <a:ext cx="8138100" cy="2954625"/>
          </a:xfrm>
          <a:prstGeom prst="rect">
            <a:avLst/>
          </a:prstGeom>
          <a:noFill/>
          <a:ln>
            <a:noFill/>
          </a:ln>
        </p:spPr>
        <p:txBody>
          <a:bodyPr spcFirstLastPara="1" wrap="square" lIns="91425" tIns="91425" rIns="91425" bIns="91425" anchor="t" anchorCtr="0">
            <a:spAutoFit/>
          </a:bodyPr>
          <a:lstStyle/>
          <a:p>
            <a:pPr fontAlgn="auto">
              <a:spcBef>
                <a:spcPts val="0"/>
              </a:spcBef>
              <a:spcAft>
                <a:spcPts val="0"/>
              </a:spcAft>
              <a:buClr>
                <a:srgbClr val="000000"/>
              </a:buClr>
            </a:pPr>
            <a:r>
              <a:rPr lang="en" sz="2000" kern="0" dirty="0">
                <a:solidFill>
                  <a:srgbClr val="000000"/>
                </a:solidFill>
                <a:latin typeface="Roboto" panose="02000000000000000000" pitchFamily="2" charset="0"/>
                <a:ea typeface="Roboto" panose="02000000000000000000" pitchFamily="2" charset="0"/>
                <a:cs typeface="Lato"/>
                <a:sym typeface="Lato"/>
              </a:rPr>
              <a:t>Adjacency list that stores the precedence relation efficiently and helps in generation of sequence that satisfied these relations.</a:t>
            </a:r>
            <a:endParaRPr sz="2000" kern="0" dirty="0">
              <a:solidFill>
                <a:srgbClr val="000000"/>
              </a:solidFill>
              <a:latin typeface="Roboto" panose="02000000000000000000" pitchFamily="2" charset="0"/>
              <a:ea typeface="Roboto" panose="02000000000000000000" pitchFamily="2" charset="0"/>
              <a:cs typeface="Lato"/>
              <a:sym typeface="Lato"/>
            </a:endParaRPr>
          </a:p>
          <a:p>
            <a:pPr fontAlgn="auto">
              <a:spcBef>
                <a:spcPts val="0"/>
              </a:spcBef>
              <a:spcAft>
                <a:spcPts val="0"/>
              </a:spcAft>
              <a:buClr>
                <a:srgbClr val="000000"/>
              </a:buClr>
            </a:pPr>
            <a:r>
              <a:rPr lang="en" sz="2000" b="1" kern="0" dirty="0">
                <a:solidFill>
                  <a:srgbClr val="000000"/>
                </a:solidFill>
                <a:latin typeface="Roboto" panose="02000000000000000000" pitchFamily="2" charset="0"/>
                <a:ea typeface="Roboto" panose="02000000000000000000" pitchFamily="2" charset="0"/>
                <a:cs typeface="Lato"/>
                <a:sym typeface="Lato"/>
              </a:rPr>
              <a:t>The Procedure:</a:t>
            </a:r>
            <a:endParaRPr sz="2000" b="1" kern="0" dirty="0">
              <a:solidFill>
                <a:srgbClr val="000000"/>
              </a:solidFill>
              <a:latin typeface="Roboto" panose="02000000000000000000" pitchFamily="2" charset="0"/>
              <a:ea typeface="Roboto" panose="02000000000000000000" pitchFamily="2" charset="0"/>
              <a:cs typeface="Lato"/>
              <a:sym typeface="Lato"/>
            </a:endParaRPr>
          </a:p>
          <a:p>
            <a:pPr marL="457189" indent="-317492" fontAlgn="auto">
              <a:spcBef>
                <a:spcPts val="0"/>
              </a:spcBef>
              <a:spcAft>
                <a:spcPts val="0"/>
              </a:spcAft>
              <a:buClr>
                <a:srgbClr val="FF0000"/>
              </a:buClr>
              <a:buSzPts val="1400"/>
              <a:buFont typeface="Lato"/>
              <a:buChar char="★"/>
            </a:pPr>
            <a:r>
              <a:rPr lang="en" sz="2000" kern="0" dirty="0">
                <a:solidFill>
                  <a:srgbClr val="FF0000"/>
                </a:solidFill>
                <a:latin typeface="Roboto" panose="02000000000000000000" pitchFamily="2" charset="0"/>
                <a:ea typeface="Roboto" panose="02000000000000000000" pitchFamily="2" charset="0"/>
                <a:cs typeface="Lato"/>
                <a:sym typeface="Lato"/>
              </a:rPr>
              <a:t>First a available set is created with the tasks that has no precedence tasks.</a:t>
            </a:r>
            <a:endParaRPr sz="2000" kern="0" dirty="0">
              <a:solidFill>
                <a:srgbClr val="FF0000"/>
              </a:solidFill>
              <a:latin typeface="Roboto" panose="02000000000000000000" pitchFamily="2" charset="0"/>
              <a:ea typeface="Roboto" panose="02000000000000000000" pitchFamily="2" charset="0"/>
              <a:cs typeface="Lato"/>
              <a:sym typeface="Lato"/>
            </a:endParaRPr>
          </a:p>
          <a:p>
            <a:pPr marL="457189" indent="-317492" fontAlgn="auto">
              <a:spcBef>
                <a:spcPts val="0"/>
              </a:spcBef>
              <a:spcAft>
                <a:spcPts val="0"/>
              </a:spcAft>
              <a:buClr>
                <a:srgbClr val="FF0000"/>
              </a:buClr>
              <a:buSzPts val="1400"/>
              <a:buFont typeface="Lato"/>
              <a:buChar char="★"/>
            </a:pPr>
            <a:r>
              <a:rPr lang="en" sz="2000" kern="0" dirty="0">
                <a:solidFill>
                  <a:srgbClr val="FF0000"/>
                </a:solidFill>
                <a:latin typeface="Roboto" panose="02000000000000000000" pitchFamily="2" charset="0"/>
                <a:ea typeface="Roboto" panose="02000000000000000000" pitchFamily="2" charset="0"/>
                <a:cs typeface="Lato"/>
                <a:sym typeface="Lato"/>
              </a:rPr>
              <a:t>Then one task is selected randomly from that set and the tasks following it are added in the available set.</a:t>
            </a:r>
            <a:endParaRPr sz="2000" kern="0" dirty="0">
              <a:solidFill>
                <a:srgbClr val="FF0000"/>
              </a:solidFill>
              <a:latin typeface="Roboto" panose="02000000000000000000" pitchFamily="2" charset="0"/>
              <a:ea typeface="Roboto" panose="02000000000000000000" pitchFamily="2" charset="0"/>
              <a:cs typeface="Lato"/>
              <a:sym typeface="Lato"/>
            </a:endParaRPr>
          </a:p>
          <a:p>
            <a:pPr marL="457189" indent="-317492" fontAlgn="auto">
              <a:spcBef>
                <a:spcPts val="0"/>
              </a:spcBef>
              <a:spcAft>
                <a:spcPts val="0"/>
              </a:spcAft>
              <a:buClr>
                <a:srgbClr val="FF0000"/>
              </a:buClr>
              <a:buSzPts val="1400"/>
              <a:buFont typeface="Lato"/>
              <a:buChar char="★"/>
            </a:pPr>
            <a:r>
              <a:rPr lang="en" sz="2000" kern="0" dirty="0">
                <a:solidFill>
                  <a:srgbClr val="FF0000"/>
                </a:solidFill>
                <a:latin typeface="Roboto" panose="02000000000000000000" pitchFamily="2" charset="0"/>
                <a:ea typeface="Roboto" panose="02000000000000000000" pitchFamily="2" charset="0"/>
                <a:cs typeface="Lato"/>
                <a:sym typeface="Lato"/>
              </a:rPr>
              <a:t>This step is repeated until all the tasks are assigned and available set is empty.</a:t>
            </a:r>
            <a:endParaRPr sz="2000" kern="0" dirty="0">
              <a:solidFill>
                <a:srgbClr val="FF0000"/>
              </a:solidFill>
              <a:latin typeface="Roboto" panose="02000000000000000000" pitchFamily="2" charset="0"/>
              <a:ea typeface="Roboto" panose="02000000000000000000" pitchFamily="2" charset="0"/>
              <a:cs typeface="Lato"/>
              <a:sym typeface="Lato"/>
            </a:endParaRPr>
          </a:p>
        </p:txBody>
      </p:sp>
      <p:pic>
        <p:nvPicPr>
          <p:cNvPr id="311" name="Google Shape;311;p54"/>
          <p:cNvPicPr preferRelativeResize="0"/>
          <p:nvPr/>
        </p:nvPicPr>
        <p:blipFill>
          <a:blip r:embed="rId3">
            <a:alphaModFix/>
          </a:blip>
          <a:stretch>
            <a:fillRect/>
          </a:stretch>
        </p:blipFill>
        <p:spPr>
          <a:xfrm>
            <a:off x="459528" y="4447266"/>
            <a:ext cx="3019425" cy="1411575"/>
          </a:xfrm>
          <a:prstGeom prst="rect">
            <a:avLst/>
          </a:prstGeom>
          <a:noFill/>
          <a:ln>
            <a:noFill/>
          </a:ln>
        </p:spPr>
      </p:pic>
      <p:pic>
        <p:nvPicPr>
          <p:cNvPr id="312" name="Google Shape;312;p54"/>
          <p:cNvPicPr preferRelativeResize="0"/>
          <p:nvPr/>
        </p:nvPicPr>
        <p:blipFill>
          <a:blip r:embed="rId4">
            <a:alphaModFix/>
          </a:blip>
          <a:stretch>
            <a:fillRect/>
          </a:stretch>
        </p:blipFill>
        <p:spPr>
          <a:xfrm>
            <a:off x="3990611" y="4310617"/>
            <a:ext cx="1687651" cy="1684875"/>
          </a:xfrm>
          <a:prstGeom prst="rect">
            <a:avLst/>
          </a:prstGeom>
          <a:noFill/>
          <a:ln w="9525" cap="flat" cmpd="sng">
            <a:solidFill>
              <a:srgbClr val="000000"/>
            </a:solidFill>
            <a:prstDash val="solid"/>
            <a:round/>
            <a:headEnd type="none" w="sm" len="sm"/>
            <a:tailEnd type="none" w="sm" len="sm"/>
          </a:ln>
        </p:spPr>
      </p:pic>
      <p:sp>
        <p:nvSpPr>
          <p:cNvPr id="313" name="Google Shape;313;p54"/>
          <p:cNvSpPr/>
          <p:nvPr/>
        </p:nvSpPr>
        <p:spPr>
          <a:xfrm>
            <a:off x="3421501" y="5048191"/>
            <a:ext cx="569100" cy="209700"/>
          </a:xfrm>
          <a:prstGeom prst="rightArrow">
            <a:avLst>
              <a:gd name="adj1" fmla="val 50000"/>
              <a:gd name="adj2" fmla="val 50000"/>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fontAlgn="auto">
              <a:spcBef>
                <a:spcPts val="0"/>
              </a:spcBef>
              <a:spcAft>
                <a:spcPts val="0"/>
              </a:spcAft>
              <a:buClr>
                <a:srgbClr val="000000"/>
              </a:buClr>
            </a:pPr>
            <a:endParaRPr sz="1400" kern="0">
              <a:solidFill>
                <a:srgbClr val="FF0000"/>
              </a:solidFill>
              <a:latin typeface="Arial"/>
              <a:cs typeface="Arial"/>
              <a:sym typeface="Arial"/>
            </a:endParaRPr>
          </a:p>
        </p:txBody>
      </p:sp>
      <p:pic>
        <p:nvPicPr>
          <p:cNvPr id="314" name="Google Shape;314;p54"/>
          <p:cNvPicPr preferRelativeResize="0"/>
          <p:nvPr/>
        </p:nvPicPr>
        <p:blipFill rotWithShape="1">
          <a:blip r:embed="rId5">
            <a:alphaModFix/>
          </a:blip>
          <a:srcRect t="35325" r="49135"/>
          <a:stretch/>
        </p:blipFill>
        <p:spPr>
          <a:xfrm>
            <a:off x="6121994" y="4447253"/>
            <a:ext cx="2696901" cy="1463651"/>
          </a:xfrm>
          <a:prstGeom prst="rect">
            <a:avLst/>
          </a:prstGeom>
          <a:noFill/>
          <a:ln w="9525" cap="flat" cmpd="sng">
            <a:solidFill>
              <a:srgbClr val="4285F4"/>
            </a:solidFill>
            <a:prstDash val="solid"/>
            <a:round/>
            <a:headEnd type="none" w="sm" len="sm"/>
            <a:tailEnd type="none" w="sm" len="sm"/>
          </a:ln>
        </p:spPr>
      </p:pic>
      <p:sp>
        <p:nvSpPr>
          <p:cNvPr id="315" name="Google Shape;315;p54"/>
          <p:cNvSpPr/>
          <p:nvPr/>
        </p:nvSpPr>
        <p:spPr>
          <a:xfrm>
            <a:off x="5552875" y="5048191"/>
            <a:ext cx="569100" cy="209700"/>
          </a:xfrm>
          <a:prstGeom prst="rightArrow">
            <a:avLst>
              <a:gd name="adj1" fmla="val 50000"/>
              <a:gd name="adj2" fmla="val 50000"/>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fontAlgn="auto">
              <a:spcBef>
                <a:spcPts val="0"/>
              </a:spcBef>
              <a:spcAft>
                <a:spcPts val="0"/>
              </a:spcAft>
              <a:buClr>
                <a:srgbClr val="000000"/>
              </a:buClr>
            </a:pPr>
            <a:endParaRPr sz="1400" kern="0">
              <a:solidFill>
                <a:srgbClr val="FF0000"/>
              </a:solidFill>
              <a:latin typeface="Arial"/>
              <a:cs typeface="Arial"/>
              <a:sym typeface="Arial"/>
            </a:endParaRPr>
          </a:p>
        </p:txBody>
      </p:sp>
      <p:sp>
        <p:nvSpPr>
          <p:cNvPr id="9" name="Google Shape;289;p52">
            <a:extLst>
              <a:ext uri="{FF2B5EF4-FFF2-40B4-BE49-F238E27FC236}">
                <a16:creationId xmlns:a16="http://schemas.microsoft.com/office/drawing/2014/main" xmlns="" id="{91DF177B-046B-4953-BFC4-AF482C9C29A5}"/>
              </a:ext>
            </a:extLst>
          </p:cNvPr>
          <p:cNvSpPr txBox="1">
            <a:spLocks/>
          </p:cNvSpPr>
          <p:nvPr/>
        </p:nvSpPr>
        <p:spPr>
          <a:xfrm>
            <a:off x="796231" y="82466"/>
            <a:ext cx="8222100" cy="615523"/>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pPr fontAlgn="auto"/>
            <a:r>
              <a:rPr lang="en-MY" sz="2800" b="1" kern="0" dirty="0"/>
              <a:t>TASK SEQUENCE GENERATION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5"/>
          <p:cNvSpPr txBox="1">
            <a:spLocks noGrp="1"/>
          </p:cNvSpPr>
          <p:nvPr>
            <p:ph type="title"/>
          </p:nvPr>
        </p:nvSpPr>
        <p:spPr>
          <a:xfrm>
            <a:off x="98251" y="873603"/>
            <a:ext cx="8826600" cy="602700"/>
          </a:xfrm>
          <a:prstGeom prst="rect">
            <a:avLst/>
          </a:prstGeom>
          <a:noFill/>
          <a:ln>
            <a:noFill/>
          </a:ln>
        </p:spPr>
        <p:txBody>
          <a:bodyPr spcFirstLastPara="1" wrap="square" lIns="91425" tIns="91425" rIns="91425" bIns="91425" anchor="ctr" anchorCtr="0">
            <a:noAutofit/>
          </a:bodyPr>
          <a:lstStyle/>
          <a:p>
            <a:pPr algn="ctr"/>
            <a:r>
              <a:rPr lang="en" sz="2200" b="1"/>
              <a:t>ENCODING AND DECODING PROCEDURE</a:t>
            </a:r>
            <a:endParaRPr sz="2200" b="1"/>
          </a:p>
        </p:txBody>
      </p:sp>
      <p:sp>
        <p:nvSpPr>
          <p:cNvPr id="321" name="Google Shape;321;p55"/>
          <p:cNvSpPr txBox="1"/>
          <p:nvPr/>
        </p:nvSpPr>
        <p:spPr>
          <a:xfrm>
            <a:off x="262051" y="1613442"/>
            <a:ext cx="8662800" cy="414699"/>
          </a:xfrm>
          <a:prstGeom prst="rect">
            <a:avLst/>
          </a:prstGeom>
          <a:noFill/>
          <a:ln>
            <a:noFill/>
          </a:ln>
        </p:spPr>
        <p:txBody>
          <a:bodyPr spcFirstLastPara="1" wrap="square" lIns="91425" tIns="91425" rIns="91425" bIns="91425" anchor="t" anchorCtr="0">
            <a:spAutoFit/>
          </a:bodyPr>
          <a:lstStyle/>
          <a:p>
            <a:pPr algn="just" fontAlgn="auto">
              <a:lnSpc>
                <a:spcPct val="115000"/>
              </a:lnSpc>
              <a:spcBef>
                <a:spcPts val="0"/>
              </a:spcBef>
              <a:spcAft>
                <a:spcPts val="0"/>
              </a:spcAft>
              <a:buClr>
                <a:srgbClr val="000000"/>
              </a:buClr>
              <a:buSzPts val="1300"/>
            </a:pPr>
            <a:endParaRPr sz="1300" kern="0">
              <a:solidFill>
                <a:srgbClr val="0000FF"/>
              </a:solidFill>
              <a:latin typeface="Times New Roman"/>
              <a:ea typeface="Times New Roman"/>
              <a:cs typeface="Times New Roman"/>
              <a:sym typeface="Times New Roman"/>
            </a:endParaRPr>
          </a:p>
        </p:txBody>
      </p:sp>
      <p:sp>
        <p:nvSpPr>
          <p:cNvPr id="322" name="Google Shape;322;p55"/>
          <p:cNvSpPr txBox="1"/>
          <p:nvPr/>
        </p:nvSpPr>
        <p:spPr>
          <a:xfrm>
            <a:off x="98251" y="873602"/>
            <a:ext cx="8947498" cy="3647122"/>
          </a:xfrm>
          <a:prstGeom prst="rect">
            <a:avLst/>
          </a:prstGeom>
          <a:noFill/>
          <a:ln>
            <a:noFill/>
          </a:ln>
        </p:spPr>
        <p:txBody>
          <a:bodyPr spcFirstLastPara="1" wrap="square" lIns="91425" tIns="91425" rIns="91425" bIns="91425" anchor="t" anchorCtr="0">
            <a:spAutoFit/>
          </a:bodyPr>
          <a:lstStyle/>
          <a:p>
            <a:pPr marL="457189" indent="-304792" fontAlgn="auto">
              <a:lnSpc>
                <a:spcPct val="150000"/>
              </a:lnSpc>
              <a:spcBef>
                <a:spcPts val="1800"/>
              </a:spcBef>
              <a:spcAft>
                <a:spcPts val="0"/>
              </a:spcAft>
              <a:buClr>
                <a:srgbClr val="000000"/>
              </a:buClr>
              <a:buSzPts val="1200"/>
              <a:buFont typeface="Times New Roman"/>
              <a:buChar char="●"/>
            </a:pPr>
            <a:r>
              <a:rPr lang="en" sz="2000" b="1" kern="0" dirty="0">
                <a:solidFill>
                  <a:srgbClr val="000000"/>
                </a:solidFill>
                <a:latin typeface="Roboto" panose="02000000000000000000" pitchFamily="2" charset="0"/>
                <a:ea typeface="Roboto" panose="02000000000000000000" pitchFamily="2" charset="0"/>
                <a:cs typeface="TH SarabunPSK" panose="020B0502040204020203" pitchFamily="34" charset="-34"/>
                <a:sym typeface="Times New Roman"/>
              </a:rPr>
              <a:t>Each task sequence vector represents the combinations of task numbers ordered randomly and which strictly follow precedence relations. </a:t>
            </a:r>
          </a:p>
          <a:p>
            <a:pPr marL="457189" indent="-304792" fontAlgn="auto">
              <a:lnSpc>
                <a:spcPct val="150000"/>
              </a:lnSpc>
              <a:spcBef>
                <a:spcPts val="1800"/>
              </a:spcBef>
              <a:spcAft>
                <a:spcPts val="0"/>
              </a:spcAft>
              <a:buClr>
                <a:srgbClr val="000000"/>
              </a:buClr>
              <a:buSzPts val="1200"/>
              <a:buFont typeface="Times New Roman"/>
              <a:buChar char="●"/>
            </a:pPr>
            <a:r>
              <a:rPr lang="en" sz="2000" b="1" kern="0" dirty="0">
                <a:solidFill>
                  <a:srgbClr val="000000"/>
                </a:solidFill>
                <a:latin typeface="Roboto" panose="02000000000000000000" pitchFamily="2" charset="0"/>
                <a:ea typeface="Roboto" panose="02000000000000000000" pitchFamily="2" charset="0"/>
                <a:cs typeface="TH SarabunPSK" panose="020B0502040204020203" pitchFamily="34" charset="-34"/>
                <a:sym typeface="Times New Roman"/>
              </a:rPr>
              <a:t>The process alternative vector contains the resource allocation identity numbers </a:t>
            </a:r>
            <a:r>
              <a:rPr lang="en" sz="2000" b="1" kern="0" dirty="0">
                <a:solidFill>
                  <a:srgbClr val="00B050"/>
                </a:solidFill>
                <a:latin typeface="Roboto" panose="02000000000000000000" pitchFamily="2" charset="0"/>
                <a:ea typeface="Roboto" panose="02000000000000000000" pitchFamily="2" charset="0"/>
                <a:cs typeface="TH SarabunPSK" panose="020B0502040204020203" pitchFamily="34" charset="-34"/>
                <a:sym typeface="Times New Roman"/>
              </a:rPr>
              <a:t>[1-Robot/ 2-Cobot/ 3-Human] </a:t>
            </a:r>
            <a:r>
              <a:rPr lang="en" sz="2000" b="1" kern="0" dirty="0">
                <a:solidFill>
                  <a:srgbClr val="000000"/>
                </a:solidFill>
                <a:latin typeface="Roboto" panose="02000000000000000000" pitchFamily="2" charset="0"/>
                <a:ea typeface="Roboto" panose="02000000000000000000" pitchFamily="2" charset="0"/>
                <a:cs typeface="TH SarabunPSK" panose="020B0502040204020203" pitchFamily="34" charset="-34"/>
                <a:sym typeface="Times New Roman"/>
              </a:rPr>
              <a:t>for each workstation. </a:t>
            </a:r>
            <a:endParaRPr sz="2000" b="1" kern="0" dirty="0">
              <a:solidFill>
                <a:srgbClr val="000000"/>
              </a:solidFill>
              <a:latin typeface="Roboto" panose="02000000000000000000" pitchFamily="2" charset="0"/>
              <a:ea typeface="Roboto" panose="02000000000000000000" pitchFamily="2" charset="0"/>
              <a:cs typeface="TH SarabunPSK" panose="020B0502040204020203" pitchFamily="34" charset="-34"/>
              <a:sym typeface="Times New Roman"/>
            </a:endParaRPr>
          </a:p>
          <a:p>
            <a:pPr marL="457189" indent="-304792" fontAlgn="auto">
              <a:lnSpc>
                <a:spcPct val="150000"/>
              </a:lnSpc>
              <a:spcBef>
                <a:spcPts val="1800"/>
              </a:spcBef>
              <a:spcAft>
                <a:spcPts val="0"/>
              </a:spcAft>
              <a:buClr>
                <a:srgbClr val="000000"/>
              </a:buClr>
              <a:buSzPts val="1200"/>
              <a:buFont typeface="Times New Roman"/>
              <a:buChar char="●"/>
            </a:pPr>
            <a:r>
              <a:rPr lang="en" sz="2000" b="1" kern="0" dirty="0">
                <a:solidFill>
                  <a:srgbClr val="FF0000"/>
                </a:solidFill>
                <a:latin typeface="Roboto" panose="02000000000000000000" pitchFamily="2" charset="0"/>
                <a:ea typeface="Roboto" panose="02000000000000000000" pitchFamily="2" charset="0"/>
                <a:cs typeface="TH SarabunPSK" panose="020B0502040204020203" pitchFamily="34" charset="-34"/>
                <a:sym typeface="Times New Roman"/>
              </a:rPr>
              <a:t>Process alternative vectors follow the workstation constraint.</a:t>
            </a:r>
          </a:p>
        </p:txBody>
      </p:sp>
      <p:sp>
        <p:nvSpPr>
          <p:cNvPr id="5" name="Google Shape;289;p52">
            <a:extLst>
              <a:ext uri="{FF2B5EF4-FFF2-40B4-BE49-F238E27FC236}">
                <a16:creationId xmlns:a16="http://schemas.microsoft.com/office/drawing/2014/main" xmlns="" id="{5E815B32-1174-421B-9B8A-62D8ACC5CB79}"/>
              </a:ext>
            </a:extLst>
          </p:cNvPr>
          <p:cNvSpPr txBox="1">
            <a:spLocks/>
          </p:cNvSpPr>
          <p:nvPr/>
        </p:nvSpPr>
        <p:spPr>
          <a:xfrm>
            <a:off x="796231" y="82466"/>
            <a:ext cx="8222100" cy="615523"/>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pPr fontAlgn="auto"/>
            <a:r>
              <a:rPr lang="en-MY" sz="2800" b="1" kern="0" dirty="0"/>
              <a:t>ENCODING AND DECODING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9" name="Google Shape;329;p56"/>
          <p:cNvSpPr txBox="1"/>
          <p:nvPr/>
        </p:nvSpPr>
        <p:spPr>
          <a:xfrm>
            <a:off x="127826" y="1314128"/>
            <a:ext cx="4527300" cy="4863865"/>
          </a:xfrm>
          <a:prstGeom prst="rect">
            <a:avLst/>
          </a:prstGeom>
          <a:noFill/>
          <a:ln>
            <a:noFill/>
          </a:ln>
        </p:spPr>
        <p:txBody>
          <a:bodyPr spcFirstLastPara="1" wrap="square" lIns="91425" tIns="91425" rIns="91425" bIns="91425" anchor="t" anchorCtr="0">
            <a:spAutoFit/>
          </a:bodyPr>
          <a:lstStyle/>
          <a:p>
            <a:pPr fontAlgn="auto">
              <a:lnSpc>
                <a:spcPct val="115000"/>
              </a:lnSpc>
              <a:spcBef>
                <a:spcPts val="0"/>
              </a:spcBef>
              <a:spcAft>
                <a:spcPts val="0"/>
              </a:spcAft>
              <a:buClr>
                <a:srgbClr val="000000"/>
              </a:buClr>
              <a:buSzPts val="1300"/>
            </a:pPr>
            <a:r>
              <a:rPr lang="en" sz="1400" kern="0" dirty="0">
                <a:solidFill>
                  <a:srgbClr val="000000"/>
                </a:solidFill>
                <a:latin typeface="Roboto"/>
                <a:ea typeface="Roboto"/>
                <a:cs typeface="Roboto"/>
                <a:sym typeface="Roboto"/>
              </a:rPr>
              <a:t>→ A sequence of tasks (following precedence relation) is used to represent the order of tasks to be performed. Similarly, a sequence of process alternatives representing  numbers between 1-3 for each station representing,</a:t>
            </a:r>
            <a:endParaRPr sz="1400" kern="0" dirty="0">
              <a:solidFill>
                <a:srgbClr val="000000"/>
              </a:solidFill>
              <a:latin typeface="Roboto"/>
              <a:ea typeface="Roboto"/>
              <a:cs typeface="Roboto"/>
              <a:sym typeface="Roboto"/>
            </a:endParaRPr>
          </a:p>
          <a:p>
            <a:pPr marL="457189" indent="-317492" fontAlgn="auto">
              <a:lnSpc>
                <a:spcPct val="115000"/>
              </a:lnSpc>
              <a:spcBef>
                <a:spcPts val="1600"/>
              </a:spcBef>
              <a:spcAft>
                <a:spcPts val="0"/>
              </a:spcAft>
              <a:buClr>
                <a:srgbClr val="000000"/>
              </a:buClr>
              <a:buSzPts val="1400"/>
              <a:buFont typeface="Roboto"/>
              <a:buChar char="●"/>
            </a:pPr>
            <a:r>
              <a:rPr lang="en" sz="1400" kern="0" dirty="0">
                <a:solidFill>
                  <a:srgbClr val="000000"/>
                </a:solidFill>
                <a:latin typeface="Roboto"/>
                <a:ea typeface="Roboto"/>
                <a:cs typeface="Roboto"/>
                <a:sym typeface="Roboto"/>
              </a:rPr>
              <a:t>1 - Only robot is allocated</a:t>
            </a:r>
            <a:endParaRPr sz="1400" kern="0" dirty="0">
              <a:solidFill>
                <a:srgbClr val="000000"/>
              </a:solidFill>
              <a:latin typeface="Roboto"/>
              <a:ea typeface="Roboto"/>
              <a:cs typeface="Roboto"/>
              <a:sym typeface="Roboto"/>
            </a:endParaRPr>
          </a:p>
          <a:p>
            <a:pPr marL="457189" indent="-317492" fontAlgn="auto">
              <a:lnSpc>
                <a:spcPct val="115000"/>
              </a:lnSpc>
              <a:spcBef>
                <a:spcPts val="0"/>
              </a:spcBef>
              <a:spcAft>
                <a:spcPts val="0"/>
              </a:spcAft>
              <a:buClr>
                <a:srgbClr val="000000"/>
              </a:buClr>
              <a:buSzPts val="1400"/>
              <a:buFont typeface="Roboto"/>
              <a:buChar char="●"/>
            </a:pPr>
            <a:r>
              <a:rPr lang="en" sz="1400" kern="0" dirty="0">
                <a:solidFill>
                  <a:srgbClr val="000000"/>
                </a:solidFill>
                <a:latin typeface="Roboto"/>
                <a:ea typeface="Roboto"/>
                <a:cs typeface="Roboto"/>
                <a:sym typeface="Roboto"/>
              </a:rPr>
              <a:t>2 - COBOT (robot + human) is allocated</a:t>
            </a:r>
            <a:endParaRPr sz="1400" kern="0" dirty="0">
              <a:solidFill>
                <a:srgbClr val="000000"/>
              </a:solidFill>
              <a:latin typeface="Roboto"/>
              <a:ea typeface="Roboto"/>
              <a:cs typeface="Roboto"/>
              <a:sym typeface="Roboto"/>
            </a:endParaRPr>
          </a:p>
          <a:p>
            <a:pPr marL="457189" indent="-317492" fontAlgn="auto">
              <a:lnSpc>
                <a:spcPct val="115000"/>
              </a:lnSpc>
              <a:spcBef>
                <a:spcPts val="0"/>
              </a:spcBef>
              <a:spcAft>
                <a:spcPts val="0"/>
              </a:spcAft>
              <a:buClr>
                <a:srgbClr val="000000"/>
              </a:buClr>
              <a:buSzPts val="1400"/>
              <a:buFont typeface="Roboto"/>
              <a:buChar char="●"/>
            </a:pPr>
            <a:r>
              <a:rPr lang="en" sz="1400" kern="0" dirty="0">
                <a:solidFill>
                  <a:srgbClr val="000000"/>
                </a:solidFill>
                <a:latin typeface="Roboto"/>
                <a:ea typeface="Roboto"/>
                <a:cs typeface="Roboto"/>
                <a:sym typeface="Roboto"/>
              </a:rPr>
              <a:t>3 - Only human is allocated</a:t>
            </a:r>
            <a:endParaRPr sz="1400" kern="0" dirty="0">
              <a:solidFill>
                <a:srgbClr val="000000"/>
              </a:solidFill>
              <a:latin typeface="Roboto"/>
              <a:ea typeface="Roboto"/>
              <a:cs typeface="Roboto"/>
              <a:sym typeface="Roboto"/>
            </a:endParaRPr>
          </a:p>
          <a:p>
            <a:pPr fontAlgn="auto">
              <a:lnSpc>
                <a:spcPct val="115000"/>
              </a:lnSpc>
              <a:spcBef>
                <a:spcPts val="1600"/>
              </a:spcBef>
              <a:spcAft>
                <a:spcPts val="0"/>
              </a:spcAft>
              <a:buClr>
                <a:srgbClr val="000000"/>
              </a:buClr>
              <a:buSzPts val="1400"/>
            </a:pPr>
            <a:r>
              <a:rPr lang="en" sz="1400" kern="0" dirty="0">
                <a:solidFill>
                  <a:srgbClr val="000000"/>
                </a:solidFill>
                <a:latin typeface="Roboto"/>
                <a:ea typeface="Roboto"/>
                <a:cs typeface="Roboto"/>
                <a:sym typeface="Roboto"/>
              </a:rPr>
              <a:t>For example, a </a:t>
            </a:r>
            <a:r>
              <a:rPr lang="en" sz="1400" b="1" kern="0" dirty="0" smtClean="0">
                <a:solidFill>
                  <a:srgbClr val="000000"/>
                </a:solidFill>
                <a:latin typeface="Roboto"/>
                <a:ea typeface="Roboto"/>
                <a:cs typeface="Roboto"/>
                <a:sym typeface="Roboto"/>
              </a:rPr>
              <a:t>9</a:t>
            </a:r>
            <a:r>
              <a:rPr lang="en" sz="1400" b="1" kern="0" dirty="0" smtClean="0">
                <a:solidFill>
                  <a:srgbClr val="000000"/>
                </a:solidFill>
                <a:latin typeface="Roboto"/>
                <a:ea typeface="Roboto"/>
                <a:cs typeface="Roboto"/>
                <a:sym typeface="Roboto"/>
              </a:rPr>
              <a:t> </a:t>
            </a:r>
            <a:r>
              <a:rPr lang="en" sz="1400" b="1" kern="0" dirty="0">
                <a:solidFill>
                  <a:srgbClr val="000000"/>
                </a:solidFill>
                <a:latin typeface="Roboto"/>
                <a:ea typeface="Roboto"/>
                <a:cs typeface="Roboto"/>
                <a:sym typeface="Roboto"/>
              </a:rPr>
              <a:t>tasks, </a:t>
            </a:r>
            <a:r>
              <a:rPr lang="en" sz="1400" b="1" kern="0" dirty="0" smtClean="0">
                <a:solidFill>
                  <a:srgbClr val="000000"/>
                </a:solidFill>
                <a:latin typeface="Roboto"/>
                <a:ea typeface="Roboto"/>
                <a:cs typeface="Roboto"/>
                <a:sym typeface="Roboto"/>
              </a:rPr>
              <a:t>4 </a:t>
            </a:r>
            <a:r>
              <a:rPr lang="en" sz="1400" b="1" kern="0" dirty="0">
                <a:solidFill>
                  <a:srgbClr val="000000"/>
                </a:solidFill>
                <a:latin typeface="Roboto"/>
                <a:ea typeface="Roboto"/>
                <a:cs typeface="Roboto"/>
                <a:sym typeface="Roboto"/>
              </a:rPr>
              <a:t>stations</a:t>
            </a:r>
            <a:r>
              <a:rPr lang="en" sz="1400" kern="0" dirty="0">
                <a:solidFill>
                  <a:srgbClr val="000000"/>
                </a:solidFill>
                <a:latin typeface="Roboto"/>
                <a:ea typeface="Roboto"/>
                <a:cs typeface="Roboto"/>
                <a:sym typeface="Roboto"/>
              </a:rPr>
              <a:t> encoding sequences looks like,</a:t>
            </a:r>
            <a:endParaRPr sz="1400" kern="0" dirty="0">
              <a:solidFill>
                <a:srgbClr val="000000"/>
              </a:solidFill>
              <a:latin typeface="Roboto"/>
              <a:ea typeface="Roboto"/>
              <a:cs typeface="Roboto"/>
              <a:sym typeface="Roboto"/>
            </a:endParaRPr>
          </a:p>
          <a:p>
            <a:pPr fontAlgn="auto">
              <a:lnSpc>
                <a:spcPct val="115000"/>
              </a:lnSpc>
              <a:spcBef>
                <a:spcPts val="1600"/>
              </a:spcBef>
              <a:spcAft>
                <a:spcPts val="0"/>
              </a:spcAft>
              <a:buClr>
                <a:srgbClr val="000000"/>
              </a:buClr>
              <a:buSzPts val="1300"/>
            </a:pPr>
            <a:r>
              <a:rPr lang="en" sz="1400" kern="0" dirty="0">
                <a:solidFill>
                  <a:srgbClr val="000000"/>
                </a:solidFill>
                <a:highlight>
                  <a:srgbClr val="D8D8D8"/>
                </a:highlight>
                <a:latin typeface="Roboto"/>
                <a:ea typeface="Roboto"/>
                <a:cs typeface="Roboto"/>
                <a:sym typeface="Roboto"/>
              </a:rPr>
              <a:t>TASK PERMUTATION </a:t>
            </a:r>
            <a:r>
              <a:rPr lang="en" sz="1400" kern="0" dirty="0" smtClean="0">
                <a:solidFill>
                  <a:srgbClr val="000000"/>
                </a:solidFill>
                <a:highlight>
                  <a:srgbClr val="D8D8D8"/>
                </a:highlight>
                <a:latin typeface="Roboto"/>
                <a:ea typeface="Roboto"/>
                <a:cs typeface="Roboto"/>
                <a:sym typeface="Roboto"/>
              </a:rPr>
              <a:t>– 1 3 4 6 2 5 8 7 9</a:t>
            </a:r>
            <a:endParaRPr sz="1400" kern="0" dirty="0">
              <a:solidFill>
                <a:srgbClr val="000000"/>
              </a:solidFill>
              <a:highlight>
                <a:srgbClr val="D8D8D8"/>
              </a:highlight>
              <a:latin typeface="Roboto"/>
              <a:ea typeface="Roboto"/>
              <a:cs typeface="Roboto"/>
              <a:sym typeface="Roboto"/>
            </a:endParaRPr>
          </a:p>
          <a:p>
            <a:pPr fontAlgn="auto">
              <a:lnSpc>
                <a:spcPct val="115000"/>
              </a:lnSpc>
              <a:spcBef>
                <a:spcPts val="1600"/>
              </a:spcBef>
              <a:spcAft>
                <a:spcPts val="0"/>
              </a:spcAft>
              <a:buClr>
                <a:srgbClr val="000000"/>
              </a:buClr>
              <a:buSzPts val="1300"/>
            </a:pPr>
            <a:r>
              <a:rPr lang="en" sz="1400" kern="0" dirty="0">
                <a:solidFill>
                  <a:srgbClr val="000000"/>
                </a:solidFill>
                <a:highlight>
                  <a:srgbClr val="D8D8D8"/>
                </a:highlight>
                <a:latin typeface="Roboto"/>
                <a:ea typeface="Roboto"/>
                <a:cs typeface="Roboto"/>
                <a:sym typeface="Roboto"/>
              </a:rPr>
              <a:t>PROCESS ALTERNATIVES - 3  1  2  </a:t>
            </a:r>
            <a:r>
              <a:rPr lang="en" sz="1400" kern="0" dirty="0" smtClean="0">
                <a:solidFill>
                  <a:srgbClr val="000000"/>
                </a:solidFill>
                <a:highlight>
                  <a:srgbClr val="D8D8D8"/>
                </a:highlight>
                <a:latin typeface="Roboto"/>
                <a:ea typeface="Roboto"/>
                <a:cs typeface="Roboto"/>
                <a:sym typeface="Roboto"/>
              </a:rPr>
              <a:t>3 </a:t>
            </a:r>
            <a:endParaRPr sz="1400" kern="0" dirty="0">
              <a:solidFill>
                <a:srgbClr val="000000"/>
              </a:solidFill>
              <a:highlight>
                <a:srgbClr val="D8D8D8"/>
              </a:highlight>
              <a:latin typeface="Roboto"/>
              <a:ea typeface="Roboto"/>
              <a:cs typeface="Roboto"/>
              <a:sym typeface="Roboto"/>
            </a:endParaRPr>
          </a:p>
          <a:p>
            <a:pPr fontAlgn="auto">
              <a:lnSpc>
                <a:spcPct val="115000"/>
              </a:lnSpc>
              <a:spcBef>
                <a:spcPts val="1600"/>
              </a:spcBef>
              <a:spcAft>
                <a:spcPts val="0"/>
              </a:spcAft>
              <a:buClr>
                <a:srgbClr val="000000"/>
              </a:buClr>
              <a:buSzPts val="1400"/>
            </a:pPr>
            <a:endParaRPr sz="1400" kern="0" dirty="0">
              <a:solidFill>
                <a:srgbClr val="000000"/>
              </a:solidFill>
              <a:latin typeface="Roboto"/>
              <a:ea typeface="Roboto"/>
              <a:cs typeface="Roboto"/>
              <a:sym typeface="Roboto"/>
            </a:endParaRPr>
          </a:p>
          <a:p>
            <a:pPr fontAlgn="auto">
              <a:lnSpc>
                <a:spcPct val="115000"/>
              </a:lnSpc>
              <a:spcBef>
                <a:spcPts val="0"/>
              </a:spcBef>
              <a:spcAft>
                <a:spcPts val="0"/>
              </a:spcAft>
              <a:buClr>
                <a:srgbClr val="000000"/>
              </a:buClr>
              <a:buSzPts val="1300"/>
            </a:pPr>
            <a:endParaRPr sz="1400" kern="0" dirty="0">
              <a:solidFill>
                <a:srgbClr val="000000"/>
              </a:solidFill>
              <a:latin typeface="Roboto"/>
              <a:ea typeface="Roboto"/>
              <a:cs typeface="Roboto"/>
              <a:sym typeface="Roboto"/>
            </a:endParaRPr>
          </a:p>
          <a:p>
            <a:pPr fontAlgn="auto">
              <a:spcBef>
                <a:spcPts val="0"/>
              </a:spcBef>
              <a:spcAft>
                <a:spcPts val="0"/>
              </a:spcAft>
              <a:buClr>
                <a:srgbClr val="000000"/>
              </a:buClr>
              <a:buSzPts val="1100"/>
            </a:pPr>
            <a:endParaRPr sz="1200" kern="0" dirty="0">
              <a:solidFill>
                <a:srgbClr val="000000"/>
              </a:solidFill>
              <a:latin typeface="Roboto"/>
              <a:ea typeface="Roboto"/>
              <a:cs typeface="Roboto"/>
              <a:sym typeface="Roboto"/>
            </a:endParaRPr>
          </a:p>
        </p:txBody>
      </p:sp>
      <p:sp>
        <p:nvSpPr>
          <p:cNvPr id="9" name="Google Shape;289;p52">
            <a:extLst>
              <a:ext uri="{FF2B5EF4-FFF2-40B4-BE49-F238E27FC236}">
                <a16:creationId xmlns:a16="http://schemas.microsoft.com/office/drawing/2014/main" xmlns="" id="{F0FE36F5-E1D4-447D-A356-98B854BA0124}"/>
              </a:ext>
            </a:extLst>
          </p:cNvPr>
          <p:cNvSpPr txBox="1">
            <a:spLocks/>
          </p:cNvSpPr>
          <p:nvPr/>
        </p:nvSpPr>
        <p:spPr>
          <a:xfrm>
            <a:off x="796231" y="82466"/>
            <a:ext cx="8222100" cy="615523"/>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pPr fontAlgn="auto"/>
            <a:r>
              <a:rPr lang="en-MY" sz="2800" b="1" kern="0" dirty="0"/>
              <a:t>ENCODING AND DECODING</a:t>
            </a:r>
          </a:p>
        </p:txBody>
      </p:sp>
      <p:pic>
        <p:nvPicPr>
          <p:cNvPr id="29698" name="Picture 2" descr="https://lh3.googleusercontent.com/czY2sHqclNZcixbLZduFM1AkUGm3ZUDqFlFe0basKAJk89k4Y5cX5sPOl5c7dpIqu6hOGDvFCEL5_zxV24WV-Wkkh-0z2xpnxcEmGf0F4gmWTz4XyOf8pYNLeJW6HSbMaAY4xHX8"/>
          <p:cNvPicPr>
            <a:picLocks noChangeAspect="1" noChangeArrowheads="1"/>
          </p:cNvPicPr>
          <p:nvPr/>
        </p:nvPicPr>
        <p:blipFill>
          <a:blip r:embed="rId3"/>
          <a:srcRect/>
          <a:stretch>
            <a:fillRect/>
          </a:stretch>
        </p:blipFill>
        <p:spPr bwMode="auto">
          <a:xfrm>
            <a:off x="4406421" y="2447667"/>
            <a:ext cx="4538075" cy="1816764"/>
          </a:xfrm>
          <a:prstGeom prst="rect">
            <a:avLst/>
          </a:prstGeom>
          <a:noFill/>
        </p:spPr>
      </p:pic>
      <p:sp>
        <p:nvSpPr>
          <p:cNvPr id="10" name="Title 9"/>
          <p:cNvSpPr>
            <a:spLocks noGrp="1"/>
          </p:cNvSpPr>
          <p:nvPr>
            <p:ph type="title"/>
          </p:nvPr>
        </p:nvSpPr>
        <p:spPr/>
        <p:txBody>
          <a:bodyPr/>
          <a:lstStyle/>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lstStyle/>
          <a:p>
            <a:pPr indent="0" eaLnBrk="1" hangingPunct="1">
              <a:defRPr/>
            </a:pPr>
            <a:r>
              <a:rPr lang="en-AU" b="1" dirty="0">
                <a:solidFill>
                  <a:schemeClr val="tx1"/>
                </a:solidFill>
              </a:rPr>
              <a:t>Example Problem</a:t>
            </a:r>
          </a:p>
        </p:txBody>
      </p:sp>
      <p:pic>
        <p:nvPicPr>
          <p:cNvPr id="12" name="Picture 11"/>
          <p:cNvPicPr/>
          <p:nvPr/>
        </p:nvPicPr>
        <p:blipFill>
          <a:blip r:embed="rId2">
            <a:extLst>
              <a:ext uri="{28A0092B-C50C-407E-A947-70E740481C1C}">
                <a14:useLocalDpi xmlns:a14="http://schemas.microsoft.com/office/drawing/2010/main" xmlns="" val="0"/>
              </a:ext>
            </a:extLst>
          </a:blip>
          <a:srcRect/>
          <a:stretch>
            <a:fillRect/>
          </a:stretch>
        </p:blipFill>
        <p:spPr bwMode="auto">
          <a:xfrm>
            <a:off x="5579778" y="2167308"/>
            <a:ext cx="2905125" cy="1332865"/>
          </a:xfrm>
          <a:prstGeom prst="rect">
            <a:avLst/>
          </a:prstGeom>
          <a:noFill/>
          <a:ln>
            <a:noFill/>
          </a:ln>
        </p:spPr>
      </p:pic>
      <p:sp>
        <p:nvSpPr>
          <p:cNvPr id="3" name="TextBox 2"/>
          <p:cNvSpPr txBox="1"/>
          <p:nvPr/>
        </p:nvSpPr>
        <p:spPr>
          <a:xfrm>
            <a:off x="6229176" y="3611609"/>
            <a:ext cx="2255706" cy="3077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ms-MY" sz="1400" b="1" i="0" u="none" strike="noStrike" kern="1200" cap="none" spc="0" normalizeH="0" baseline="0" noProof="0" dirty="0">
                <a:ln>
                  <a:noFill/>
                </a:ln>
                <a:solidFill>
                  <a:srgbClr val="FF0000"/>
                </a:solidFill>
                <a:effectLst/>
                <a:uLnTx/>
                <a:uFillTx/>
                <a:latin typeface="Arial" charset="0"/>
                <a:ea typeface="+mn-ea"/>
                <a:cs typeface="Arial" charset="0"/>
              </a:rPr>
              <a:t>Precedence Graph</a:t>
            </a:r>
          </a:p>
        </p:txBody>
      </p:sp>
      <p:sp>
        <p:nvSpPr>
          <p:cNvPr id="4" name="Rectangle 3"/>
          <p:cNvSpPr/>
          <p:nvPr/>
        </p:nvSpPr>
        <p:spPr>
          <a:xfrm>
            <a:off x="285950" y="5502667"/>
            <a:ext cx="5714256" cy="369332"/>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Arial" charset="0"/>
                <a:ea typeface="+mn-ea"/>
                <a:cs typeface="Arial" charset="0"/>
              </a:rPr>
              <a:t>Performance times of 11 Activities by 4 Robots </a:t>
            </a:r>
            <a:endParaRPr kumimoji="0" lang="en-MY" sz="1800" b="1" i="0" u="none" strike="noStrike" kern="1200" cap="none" spc="0" normalizeH="0" baseline="0" noProof="0" dirty="0">
              <a:ln>
                <a:noFill/>
              </a:ln>
              <a:solidFill>
                <a:srgbClr val="FF0000"/>
              </a:solidFill>
              <a:effectLst/>
              <a:uLnTx/>
              <a:uFillTx/>
              <a:latin typeface="Arial" charset="0"/>
              <a:ea typeface="+mn-ea"/>
              <a:cs typeface="Arial" charset="0"/>
            </a:endParaRPr>
          </a:p>
        </p:txBody>
      </p:sp>
      <p:graphicFrame>
        <p:nvGraphicFramePr>
          <p:cNvPr id="2" name="Table 1"/>
          <p:cNvGraphicFramePr>
            <a:graphicFrameLocks noGrp="1"/>
          </p:cNvGraphicFramePr>
          <p:nvPr/>
        </p:nvGraphicFramePr>
        <p:xfrm>
          <a:off x="89012" y="1469936"/>
          <a:ext cx="5461467" cy="3748729"/>
        </p:xfrm>
        <a:graphic>
          <a:graphicData uri="http://schemas.openxmlformats.org/drawingml/2006/table">
            <a:tbl>
              <a:tblPr firstRow="1" bandRow="1">
                <a:tableStyleId>{5C22544A-7EE6-4342-B048-85BDC9FD1C3A}</a:tableStyleId>
              </a:tblPr>
              <a:tblGrid>
                <a:gridCol w="1068150">
                  <a:extLst>
                    <a:ext uri="{9D8B030D-6E8A-4147-A177-3AD203B41FA5}">
                      <a16:colId xmlns:a16="http://schemas.microsoft.com/office/drawing/2014/main" xmlns="" val="20000"/>
                    </a:ext>
                  </a:extLst>
                </a:gridCol>
                <a:gridCol w="870585">
                  <a:extLst>
                    <a:ext uri="{9D8B030D-6E8A-4147-A177-3AD203B41FA5}">
                      <a16:colId xmlns:a16="http://schemas.microsoft.com/office/drawing/2014/main" xmlns="" val="20001"/>
                    </a:ext>
                  </a:extLst>
                </a:gridCol>
                <a:gridCol w="880683">
                  <a:extLst>
                    <a:ext uri="{9D8B030D-6E8A-4147-A177-3AD203B41FA5}">
                      <a16:colId xmlns:a16="http://schemas.microsoft.com/office/drawing/2014/main" xmlns="" val="20002"/>
                    </a:ext>
                  </a:extLst>
                </a:gridCol>
                <a:gridCol w="880683">
                  <a:extLst>
                    <a:ext uri="{9D8B030D-6E8A-4147-A177-3AD203B41FA5}">
                      <a16:colId xmlns:a16="http://schemas.microsoft.com/office/drawing/2014/main" xmlns="" val="20003"/>
                    </a:ext>
                  </a:extLst>
                </a:gridCol>
                <a:gridCol w="880683">
                  <a:extLst>
                    <a:ext uri="{9D8B030D-6E8A-4147-A177-3AD203B41FA5}">
                      <a16:colId xmlns:a16="http://schemas.microsoft.com/office/drawing/2014/main" xmlns="" val="20004"/>
                    </a:ext>
                  </a:extLst>
                </a:gridCol>
                <a:gridCol w="880683">
                  <a:extLst>
                    <a:ext uri="{9D8B030D-6E8A-4147-A177-3AD203B41FA5}">
                      <a16:colId xmlns:a16="http://schemas.microsoft.com/office/drawing/2014/main" xmlns="" val="20005"/>
                    </a:ext>
                  </a:extLst>
                </a:gridCol>
              </a:tblGrid>
              <a:tr h="335280">
                <a:tc rowSpan="2">
                  <a:txBody>
                    <a:bodyPr/>
                    <a:lstStyle/>
                    <a:p>
                      <a:pPr marL="0" marR="0" algn="ctr">
                        <a:lnSpc>
                          <a:spcPct val="100000"/>
                        </a:lnSpc>
                        <a:spcBef>
                          <a:spcPts val="0"/>
                        </a:spcBef>
                        <a:spcAft>
                          <a:spcPts val="0"/>
                        </a:spcAft>
                      </a:pPr>
                      <a:r>
                        <a:rPr lang="en-MY" sz="1600" b="1" i="0" dirty="0">
                          <a:solidFill>
                            <a:schemeClr val="bg1"/>
                          </a:solidFill>
                          <a:effectLst/>
                          <a:latin typeface="Times New Roman" pitchFamily="18" charset="0"/>
                          <a:ea typeface="Calibri"/>
                          <a:cs typeface="Times New Roman" pitchFamily="18" charset="0"/>
                        </a:rPr>
                        <a:t> </a:t>
                      </a:r>
                    </a:p>
                    <a:p>
                      <a:pPr marL="0" marR="0" algn="ctr">
                        <a:lnSpc>
                          <a:spcPct val="100000"/>
                        </a:lnSpc>
                        <a:spcBef>
                          <a:spcPts val="0"/>
                        </a:spcBef>
                        <a:spcAft>
                          <a:spcPts val="0"/>
                        </a:spcAft>
                      </a:pPr>
                      <a:endParaRPr lang="en-MY" sz="1600" b="1" i="0" dirty="0">
                        <a:solidFill>
                          <a:schemeClr val="bg1"/>
                        </a:solidFill>
                        <a:effectLst/>
                        <a:latin typeface="Times New Roman" pitchFamily="18" charset="0"/>
                        <a:ea typeface="Calibri"/>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MY" sz="1600" b="1" i="0" dirty="0">
                          <a:solidFill>
                            <a:schemeClr val="bg1"/>
                          </a:solidFill>
                          <a:effectLst/>
                          <a:latin typeface="Times New Roman" pitchFamily="18" charset="0"/>
                          <a:ea typeface="Calibri"/>
                          <a:cs typeface="Times New Roman" pitchFamily="18" charset="0"/>
                        </a:rPr>
                        <a:t>Activities</a:t>
                      </a:r>
                      <a:endParaRPr lang="ms-MY" sz="1600" b="1" i="0" dirty="0">
                        <a:solidFill>
                          <a:schemeClr val="bg1"/>
                        </a:solidFill>
                        <a:effectLst/>
                        <a:latin typeface="Times New Roman" pitchFamily="18" charset="0"/>
                        <a:ea typeface="Times New Roman"/>
                        <a:cs typeface="Times New Roman" pitchFamily="18" charset="0"/>
                      </a:endParaRPr>
                    </a:p>
                  </a:txBody>
                  <a:tcPr>
                    <a:solidFill>
                      <a:schemeClr val="accent1">
                        <a:lumMod val="75000"/>
                      </a:schemeClr>
                    </a:solidFill>
                  </a:tcPr>
                </a:tc>
                <a:tc gridSpan="5">
                  <a:txBody>
                    <a:bodyPr/>
                    <a:lstStyle/>
                    <a:p>
                      <a:pPr algn="ctr">
                        <a:lnSpc>
                          <a:spcPct val="100000"/>
                        </a:lnSpc>
                      </a:pPr>
                      <a:r>
                        <a:rPr lang="en-US" sz="1600" b="1" i="0" dirty="0">
                          <a:solidFill>
                            <a:schemeClr val="bg1"/>
                          </a:solidFill>
                          <a:latin typeface="Times New Roman" pitchFamily="18" charset="0"/>
                          <a:cs typeface="Times New Roman" pitchFamily="18" charset="0"/>
                        </a:rPr>
                        <a:t>Performance Time</a:t>
                      </a:r>
                      <a:endParaRPr lang="ms-MY" sz="1600" b="1" i="0" dirty="0">
                        <a:solidFill>
                          <a:schemeClr val="bg1"/>
                        </a:solidFill>
                        <a:latin typeface="Times New Roman" pitchFamily="18" charset="0"/>
                        <a:cs typeface="Times New Roman" pitchFamily="18" charset="0"/>
                      </a:endParaRPr>
                    </a:p>
                  </a:txBody>
                  <a:tcPr>
                    <a:solidFill>
                      <a:schemeClr val="accent1">
                        <a:lumMod val="75000"/>
                      </a:schemeClr>
                    </a:solidFill>
                  </a:tcPr>
                </a:tc>
                <a:tc hMerge="1">
                  <a:txBody>
                    <a:bodyPr/>
                    <a:lstStyle/>
                    <a:p>
                      <a:endParaRPr lang="ms-MY" dirty="0"/>
                    </a:p>
                  </a:txBody>
                  <a:tcPr>
                    <a:solidFill>
                      <a:schemeClr val="accent1">
                        <a:lumMod val="75000"/>
                      </a:schemeClr>
                    </a:solidFill>
                  </a:tcPr>
                </a:tc>
                <a:tc hMerge="1">
                  <a:txBody>
                    <a:bodyPr/>
                    <a:lstStyle/>
                    <a:p>
                      <a:endParaRPr lang="ms-MY" dirty="0"/>
                    </a:p>
                  </a:txBody>
                  <a:tcPr>
                    <a:solidFill>
                      <a:schemeClr val="accent1">
                        <a:lumMod val="75000"/>
                      </a:schemeClr>
                    </a:solidFill>
                  </a:tcPr>
                </a:tc>
                <a:tc hMerge="1">
                  <a:txBody>
                    <a:bodyPr/>
                    <a:lstStyle/>
                    <a:p>
                      <a:endParaRPr lang="ms-MY" dirty="0"/>
                    </a:p>
                  </a:txBody>
                  <a:tcPr>
                    <a:solidFill>
                      <a:schemeClr val="accent1">
                        <a:lumMod val="75000"/>
                      </a:schemeClr>
                    </a:solidFill>
                  </a:tcPr>
                </a:tc>
                <a:tc hMerge="1">
                  <a:txBody>
                    <a:bodyPr/>
                    <a:lstStyle/>
                    <a:p>
                      <a:endParaRPr lang="ms-MY" dirty="0"/>
                    </a:p>
                  </a:txBody>
                  <a:tcPr>
                    <a:solidFill>
                      <a:schemeClr val="accent1">
                        <a:lumMod val="75000"/>
                      </a:schemeClr>
                    </a:solidFill>
                  </a:tcPr>
                </a:tc>
                <a:extLst>
                  <a:ext uri="{0D108BD9-81ED-4DB2-BD59-A6C34878D82A}">
                    <a16:rowId xmlns:a16="http://schemas.microsoft.com/office/drawing/2014/main" xmlns="" val="10000"/>
                  </a:ext>
                </a:extLst>
              </a:tr>
              <a:tr h="487680">
                <a:tc vMerge="1">
                  <a:txBody>
                    <a:bodyPr/>
                    <a:lstStyle/>
                    <a:p>
                      <a:pPr marL="0" marR="0" algn="ctr">
                        <a:spcBef>
                          <a:spcPts val="0"/>
                        </a:spcBef>
                        <a:spcAft>
                          <a:spcPts val="0"/>
                        </a:spcAft>
                      </a:pPr>
                      <a:endParaRPr lang="ms-MY" sz="800" dirty="0">
                        <a:effectLst/>
                        <a:latin typeface="Times New Roman" pitchFamily="18" charset="0"/>
                        <a:ea typeface="Times New Roman"/>
                        <a:cs typeface="Times New Roman" pitchFamily="18" charset="0"/>
                      </a:endParaRPr>
                    </a:p>
                  </a:txBody>
                  <a:tcPr marL="114300" marR="114300" marT="0" marB="0">
                    <a:solidFill>
                      <a:schemeClr val="accent1">
                        <a:lumMod val="75000"/>
                      </a:schemeClr>
                    </a:solidFill>
                  </a:tcPr>
                </a:tc>
                <a:tc>
                  <a:txBody>
                    <a:bodyPr/>
                    <a:lstStyle/>
                    <a:p>
                      <a:pPr marL="0" marR="0" algn="ctr">
                        <a:lnSpc>
                          <a:spcPct val="100000"/>
                        </a:lnSpc>
                        <a:spcBef>
                          <a:spcPts val="0"/>
                        </a:spcBef>
                        <a:spcAft>
                          <a:spcPts val="0"/>
                        </a:spcAft>
                      </a:pPr>
                      <a:r>
                        <a:rPr lang="en-MY" sz="1600" b="1" i="0" dirty="0">
                          <a:solidFill>
                            <a:schemeClr val="bg1"/>
                          </a:solidFill>
                          <a:effectLst/>
                          <a:latin typeface="Times New Roman" pitchFamily="18" charset="0"/>
                          <a:ea typeface="Calibri"/>
                          <a:cs typeface="Times New Roman" pitchFamily="18" charset="0"/>
                        </a:rPr>
                        <a:t>Robot 1</a:t>
                      </a:r>
                      <a:endParaRPr lang="ms-MY" sz="1600" b="1" i="0" dirty="0">
                        <a:solidFill>
                          <a:schemeClr val="bg1"/>
                        </a:solidFill>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en-MY" sz="1600" b="1" i="0" dirty="0">
                          <a:solidFill>
                            <a:schemeClr val="bg1"/>
                          </a:solidFill>
                          <a:effectLst/>
                          <a:latin typeface="Times New Roman" pitchFamily="18" charset="0"/>
                          <a:ea typeface="Calibri"/>
                          <a:cs typeface="Times New Roman" pitchFamily="18" charset="0"/>
                        </a:rPr>
                        <a:t>Robot  2</a:t>
                      </a:r>
                      <a:endParaRPr lang="ms-MY" sz="1600" b="1" i="0" dirty="0">
                        <a:solidFill>
                          <a:schemeClr val="bg1"/>
                        </a:solidFill>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en-MY" sz="1600" b="1" i="0" dirty="0">
                          <a:solidFill>
                            <a:schemeClr val="bg1"/>
                          </a:solidFill>
                          <a:effectLst/>
                          <a:latin typeface="Times New Roman" pitchFamily="18" charset="0"/>
                          <a:ea typeface="Calibri"/>
                          <a:cs typeface="Times New Roman" pitchFamily="18" charset="0"/>
                        </a:rPr>
                        <a:t>Robot  3</a:t>
                      </a:r>
                      <a:endParaRPr lang="ms-MY" sz="1600" b="1" i="0" dirty="0">
                        <a:solidFill>
                          <a:schemeClr val="bg1"/>
                        </a:solidFill>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en-MY" sz="1600" b="1" i="0" dirty="0">
                          <a:solidFill>
                            <a:schemeClr val="bg1"/>
                          </a:solidFill>
                          <a:effectLst/>
                          <a:latin typeface="Times New Roman" pitchFamily="18" charset="0"/>
                          <a:ea typeface="Calibri"/>
                          <a:cs typeface="Times New Roman" pitchFamily="18" charset="0"/>
                        </a:rPr>
                        <a:t>Robot 4</a:t>
                      </a:r>
                      <a:endParaRPr lang="ms-MY" sz="1600" b="1" i="0" dirty="0">
                        <a:solidFill>
                          <a:schemeClr val="bg1"/>
                        </a:solidFill>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ctr">
                        <a:lnSpc>
                          <a:spcPct val="100000"/>
                        </a:lnSpc>
                        <a:spcBef>
                          <a:spcPts val="0"/>
                        </a:spcBef>
                        <a:spcAft>
                          <a:spcPts val="0"/>
                        </a:spcAft>
                      </a:pPr>
                      <a:r>
                        <a:rPr lang="en-MY" sz="1600" b="1" i="0" dirty="0">
                          <a:solidFill>
                            <a:schemeClr val="bg1"/>
                          </a:solidFill>
                          <a:effectLst/>
                          <a:latin typeface="Times New Roman" pitchFamily="18" charset="0"/>
                          <a:ea typeface="Calibri"/>
                          <a:cs typeface="Times New Roman" pitchFamily="18" charset="0"/>
                        </a:rPr>
                        <a:t>Average Time(</a:t>
                      </a:r>
                      <a:r>
                        <a:rPr lang="en-MY" sz="1600" b="1" i="0" dirty="0">
                          <a:solidFill>
                            <a:schemeClr val="bg1"/>
                          </a:solidFill>
                          <a:effectLst/>
                          <a:latin typeface="Times New Roman" pitchFamily="18" charset="0"/>
                          <a:ea typeface="Calibri"/>
                          <a:cs typeface="Times New Roman" pitchFamily="18" charset="0"/>
                          <a:sym typeface="Symbol"/>
                        </a:rPr>
                        <a:t></a:t>
                      </a:r>
                      <a:r>
                        <a:rPr lang="en-MY" sz="1600" b="1" i="0" dirty="0">
                          <a:solidFill>
                            <a:schemeClr val="bg1"/>
                          </a:solidFill>
                          <a:effectLst/>
                          <a:latin typeface="Times New Roman" pitchFamily="18" charset="0"/>
                          <a:ea typeface="Calibri"/>
                          <a:cs typeface="Times New Roman" pitchFamily="18" charset="0"/>
                        </a:rPr>
                        <a:t>)</a:t>
                      </a:r>
                      <a:endParaRPr lang="ms-MY" sz="1600" b="1" i="0" dirty="0">
                        <a:solidFill>
                          <a:schemeClr val="bg1"/>
                        </a:solidFill>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extLst>
                  <a:ext uri="{0D108BD9-81ED-4DB2-BD59-A6C34878D82A}">
                    <a16:rowId xmlns:a16="http://schemas.microsoft.com/office/drawing/2014/main" xmlns="" val="10001"/>
                  </a:ext>
                </a:extLst>
              </a:tr>
              <a:tr h="287399">
                <a:tc>
                  <a:txBody>
                    <a:bodyPr/>
                    <a:lstStyle/>
                    <a:p>
                      <a:pPr marL="0" marR="0" algn="ctr">
                        <a:lnSpc>
                          <a:spcPct val="100000"/>
                        </a:lnSpc>
                        <a:spcBef>
                          <a:spcPts val="0"/>
                        </a:spcBef>
                        <a:spcAft>
                          <a:spcPts val="0"/>
                        </a:spcAft>
                      </a:pPr>
                      <a:r>
                        <a:rPr lang="en-MY" sz="1600" b="1" dirty="0">
                          <a:effectLst/>
                          <a:latin typeface="Times New Roman" pitchFamily="18" charset="0"/>
                          <a:ea typeface="Calibri"/>
                          <a:cs typeface="Times New Roman" pitchFamily="18" charset="0"/>
                        </a:rPr>
                        <a:t>1</a:t>
                      </a:r>
                      <a:endParaRPr lang="ms-MY" sz="1600" b="1" dirty="0">
                        <a:effectLst/>
                        <a:latin typeface="Times New Roman" pitchFamily="18" charset="0"/>
                        <a:ea typeface="Times New Roman"/>
                        <a:cs typeface="Times New Roman" pitchFamily="18" charset="0"/>
                      </a:endParaRPr>
                    </a:p>
                  </a:txBody>
                  <a:tcPr marL="68580" marR="68580" marT="0" marB="0">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81</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37</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51</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49</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54.5</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extLst>
                  <a:ext uri="{0D108BD9-81ED-4DB2-BD59-A6C34878D82A}">
                    <a16:rowId xmlns:a16="http://schemas.microsoft.com/office/drawing/2014/main" xmlns="" val="10002"/>
                  </a:ext>
                </a:extLst>
              </a:tr>
              <a:tr h="263837">
                <a:tc>
                  <a:txBody>
                    <a:bodyPr/>
                    <a:lstStyle/>
                    <a:p>
                      <a:pPr marL="0" marR="0" algn="ctr">
                        <a:lnSpc>
                          <a:spcPct val="100000"/>
                        </a:lnSpc>
                        <a:spcBef>
                          <a:spcPts val="0"/>
                        </a:spcBef>
                        <a:spcAft>
                          <a:spcPts val="0"/>
                        </a:spcAft>
                      </a:pPr>
                      <a:r>
                        <a:rPr lang="en-MY" sz="1600" b="1" dirty="0">
                          <a:effectLst/>
                          <a:latin typeface="Times New Roman" pitchFamily="18" charset="0"/>
                          <a:ea typeface="Calibri"/>
                          <a:cs typeface="Times New Roman" pitchFamily="18" charset="0"/>
                        </a:rPr>
                        <a:t>2</a:t>
                      </a:r>
                      <a:endParaRPr lang="ms-MY" sz="1600" b="1" dirty="0">
                        <a:effectLst/>
                        <a:latin typeface="Times New Roman" pitchFamily="18" charset="0"/>
                        <a:ea typeface="Times New Roman"/>
                        <a:cs typeface="Times New Roman" pitchFamily="18" charset="0"/>
                      </a:endParaRPr>
                    </a:p>
                  </a:txBody>
                  <a:tcPr marL="68580" marR="68580" marT="0" marB="0">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109</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101</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90</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42</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85.5</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extLst>
                  <a:ext uri="{0D108BD9-81ED-4DB2-BD59-A6C34878D82A}">
                    <a16:rowId xmlns:a16="http://schemas.microsoft.com/office/drawing/2014/main" xmlns="" val="10003"/>
                  </a:ext>
                </a:extLst>
              </a:tr>
              <a:tr h="263837">
                <a:tc>
                  <a:txBody>
                    <a:bodyPr/>
                    <a:lstStyle/>
                    <a:p>
                      <a:pPr marL="0" marR="0" algn="ctr">
                        <a:lnSpc>
                          <a:spcPct val="100000"/>
                        </a:lnSpc>
                        <a:spcBef>
                          <a:spcPts val="0"/>
                        </a:spcBef>
                        <a:spcAft>
                          <a:spcPts val="0"/>
                        </a:spcAft>
                      </a:pPr>
                      <a:r>
                        <a:rPr lang="en-MY" sz="1600" b="1" dirty="0">
                          <a:effectLst/>
                          <a:latin typeface="Times New Roman" pitchFamily="18" charset="0"/>
                          <a:ea typeface="Calibri"/>
                          <a:cs typeface="Times New Roman" pitchFamily="18" charset="0"/>
                        </a:rPr>
                        <a:t>3</a:t>
                      </a:r>
                      <a:endParaRPr lang="ms-MY" sz="1600" b="1" dirty="0">
                        <a:effectLst/>
                        <a:latin typeface="Times New Roman" pitchFamily="18" charset="0"/>
                        <a:ea typeface="Times New Roman"/>
                        <a:cs typeface="Times New Roman" pitchFamily="18" charset="0"/>
                      </a:endParaRPr>
                    </a:p>
                  </a:txBody>
                  <a:tcPr marL="68580" marR="68580" marT="0" marB="0">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65</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80</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38</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52</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58.75</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extLst>
                  <a:ext uri="{0D108BD9-81ED-4DB2-BD59-A6C34878D82A}">
                    <a16:rowId xmlns:a16="http://schemas.microsoft.com/office/drawing/2014/main" xmlns="" val="10004"/>
                  </a:ext>
                </a:extLst>
              </a:tr>
              <a:tr h="263837">
                <a:tc>
                  <a:txBody>
                    <a:bodyPr/>
                    <a:lstStyle/>
                    <a:p>
                      <a:pPr marL="0" marR="0" algn="ctr">
                        <a:lnSpc>
                          <a:spcPct val="100000"/>
                        </a:lnSpc>
                        <a:spcBef>
                          <a:spcPts val="0"/>
                        </a:spcBef>
                        <a:spcAft>
                          <a:spcPts val="0"/>
                        </a:spcAft>
                      </a:pPr>
                      <a:r>
                        <a:rPr lang="en-MY" sz="1600" b="1" dirty="0">
                          <a:effectLst/>
                          <a:latin typeface="Times New Roman" pitchFamily="18" charset="0"/>
                          <a:ea typeface="Calibri"/>
                          <a:cs typeface="Times New Roman" pitchFamily="18" charset="0"/>
                        </a:rPr>
                        <a:t>4</a:t>
                      </a:r>
                      <a:endParaRPr lang="ms-MY" sz="1600" b="1" dirty="0">
                        <a:effectLst/>
                        <a:latin typeface="Times New Roman" pitchFamily="18" charset="0"/>
                        <a:ea typeface="Times New Roman"/>
                        <a:cs typeface="Times New Roman" pitchFamily="18" charset="0"/>
                      </a:endParaRPr>
                    </a:p>
                  </a:txBody>
                  <a:tcPr marL="68580" marR="68580" marT="0" marB="0">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51</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41</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91</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40</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55.75</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extLst>
                  <a:ext uri="{0D108BD9-81ED-4DB2-BD59-A6C34878D82A}">
                    <a16:rowId xmlns:a16="http://schemas.microsoft.com/office/drawing/2014/main" xmlns="" val="10005"/>
                  </a:ext>
                </a:extLst>
              </a:tr>
              <a:tr h="263837">
                <a:tc>
                  <a:txBody>
                    <a:bodyPr/>
                    <a:lstStyle/>
                    <a:p>
                      <a:pPr marL="0" marR="0" algn="ctr">
                        <a:lnSpc>
                          <a:spcPct val="100000"/>
                        </a:lnSpc>
                        <a:spcBef>
                          <a:spcPts val="0"/>
                        </a:spcBef>
                        <a:spcAft>
                          <a:spcPts val="0"/>
                        </a:spcAft>
                      </a:pPr>
                      <a:r>
                        <a:rPr lang="en-MY" sz="1600" b="1" dirty="0">
                          <a:effectLst/>
                          <a:latin typeface="Times New Roman" pitchFamily="18" charset="0"/>
                          <a:ea typeface="Calibri"/>
                          <a:cs typeface="Times New Roman" pitchFamily="18" charset="0"/>
                        </a:rPr>
                        <a:t>5</a:t>
                      </a:r>
                      <a:endParaRPr lang="ms-MY" sz="1600" b="1" dirty="0">
                        <a:effectLst/>
                        <a:latin typeface="Times New Roman" pitchFamily="18" charset="0"/>
                        <a:ea typeface="Times New Roman"/>
                        <a:cs typeface="Times New Roman" pitchFamily="18" charset="0"/>
                      </a:endParaRPr>
                    </a:p>
                  </a:txBody>
                  <a:tcPr marL="68580" marR="68580" marT="0" marB="0">
                    <a:solidFill>
                      <a:schemeClr val="accent1">
                        <a:lumMod val="75000"/>
                      </a:schemeClr>
                    </a:solidFill>
                  </a:tcPr>
                </a:tc>
                <a:tc>
                  <a:txBody>
                    <a:bodyPr/>
                    <a:lstStyle/>
                    <a:p>
                      <a:pPr marL="0" marR="0" algn="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92</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36</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33</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25</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46.5</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extLst>
                  <a:ext uri="{0D108BD9-81ED-4DB2-BD59-A6C34878D82A}">
                    <a16:rowId xmlns:a16="http://schemas.microsoft.com/office/drawing/2014/main" xmlns="" val="10006"/>
                  </a:ext>
                </a:extLst>
              </a:tr>
              <a:tr h="263837">
                <a:tc>
                  <a:txBody>
                    <a:bodyPr/>
                    <a:lstStyle/>
                    <a:p>
                      <a:pPr marL="0" marR="0" algn="ctr">
                        <a:lnSpc>
                          <a:spcPct val="100000"/>
                        </a:lnSpc>
                        <a:spcBef>
                          <a:spcPts val="0"/>
                        </a:spcBef>
                        <a:spcAft>
                          <a:spcPts val="0"/>
                        </a:spcAft>
                      </a:pPr>
                      <a:r>
                        <a:rPr lang="en-MY" sz="1600" b="1" dirty="0">
                          <a:effectLst/>
                          <a:latin typeface="Times New Roman" pitchFamily="18" charset="0"/>
                          <a:ea typeface="Calibri"/>
                          <a:cs typeface="Times New Roman" pitchFamily="18" charset="0"/>
                        </a:rPr>
                        <a:t>6</a:t>
                      </a:r>
                      <a:endParaRPr lang="ms-MY" sz="1600" b="1" dirty="0">
                        <a:effectLst/>
                        <a:latin typeface="Times New Roman" pitchFamily="18" charset="0"/>
                        <a:ea typeface="Times New Roman"/>
                        <a:cs typeface="Times New Roman" pitchFamily="18" charset="0"/>
                      </a:endParaRPr>
                    </a:p>
                  </a:txBody>
                  <a:tcPr marL="68580" marR="68580" marT="0" marB="0">
                    <a:solidFill>
                      <a:schemeClr val="accent1">
                        <a:lumMod val="75000"/>
                      </a:schemeClr>
                    </a:solidFill>
                  </a:tcPr>
                </a:tc>
                <a:tc>
                  <a:txBody>
                    <a:bodyPr/>
                    <a:lstStyle/>
                    <a:p>
                      <a:pPr marL="0" marR="0" algn="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77</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65</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83</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71</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74</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extLst>
                  <a:ext uri="{0D108BD9-81ED-4DB2-BD59-A6C34878D82A}">
                    <a16:rowId xmlns:a16="http://schemas.microsoft.com/office/drawing/2014/main" xmlns="" val="10007"/>
                  </a:ext>
                </a:extLst>
              </a:tr>
              <a:tr h="263837">
                <a:tc>
                  <a:txBody>
                    <a:bodyPr/>
                    <a:lstStyle/>
                    <a:p>
                      <a:pPr marL="0" marR="0" algn="ctr">
                        <a:lnSpc>
                          <a:spcPct val="100000"/>
                        </a:lnSpc>
                        <a:spcBef>
                          <a:spcPts val="0"/>
                        </a:spcBef>
                        <a:spcAft>
                          <a:spcPts val="0"/>
                        </a:spcAft>
                      </a:pPr>
                      <a:r>
                        <a:rPr lang="en-MY" sz="1600" b="1" dirty="0">
                          <a:effectLst/>
                          <a:latin typeface="Times New Roman" pitchFamily="18" charset="0"/>
                          <a:ea typeface="Calibri"/>
                          <a:cs typeface="Times New Roman" pitchFamily="18" charset="0"/>
                        </a:rPr>
                        <a:t>7</a:t>
                      </a:r>
                      <a:endParaRPr lang="ms-MY" sz="1600" b="1" dirty="0">
                        <a:effectLst/>
                        <a:latin typeface="Times New Roman" pitchFamily="18" charset="0"/>
                        <a:ea typeface="Times New Roman"/>
                        <a:cs typeface="Times New Roman" pitchFamily="18" charset="0"/>
                      </a:endParaRPr>
                    </a:p>
                  </a:txBody>
                  <a:tcPr marL="68580" marR="68580" marT="0" marB="0">
                    <a:solidFill>
                      <a:schemeClr val="accent1">
                        <a:lumMod val="75000"/>
                      </a:schemeClr>
                    </a:solidFill>
                  </a:tcPr>
                </a:tc>
                <a:tc>
                  <a:txBody>
                    <a:bodyPr/>
                    <a:lstStyle/>
                    <a:p>
                      <a:pPr marL="0" marR="0" algn="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51</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51</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40</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49</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47.75</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extLst>
                  <a:ext uri="{0D108BD9-81ED-4DB2-BD59-A6C34878D82A}">
                    <a16:rowId xmlns:a16="http://schemas.microsoft.com/office/drawing/2014/main" xmlns="" val="10008"/>
                  </a:ext>
                </a:extLst>
              </a:tr>
              <a:tr h="263837">
                <a:tc>
                  <a:txBody>
                    <a:bodyPr/>
                    <a:lstStyle/>
                    <a:p>
                      <a:pPr marL="0" marR="0" algn="ctr">
                        <a:lnSpc>
                          <a:spcPct val="100000"/>
                        </a:lnSpc>
                        <a:spcBef>
                          <a:spcPts val="0"/>
                        </a:spcBef>
                        <a:spcAft>
                          <a:spcPts val="0"/>
                        </a:spcAft>
                      </a:pPr>
                      <a:r>
                        <a:rPr lang="en-MY" sz="1600" b="1" dirty="0">
                          <a:effectLst/>
                          <a:latin typeface="Times New Roman" pitchFamily="18" charset="0"/>
                          <a:ea typeface="Calibri"/>
                          <a:cs typeface="Times New Roman" pitchFamily="18" charset="0"/>
                        </a:rPr>
                        <a:t>8</a:t>
                      </a:r>
                      <a:endParaRPr lang="ms-MY" sz="1600" b="1" dirty="0">
                        <a:effectLst/>
                        <a:latin typeface="Times New Roman" pitchFamily="18" charset="0"/>
                        <a:ea typeface="Times New Roman"/>
                        <a:cs typeface="Times New Roman" pitchFamily="18" charset="0"/>
                      </a:endParaRPr>
                    </a:p>
                  </a:txBody>
                  <a:tcPr marL="68580" marR="68580" marT="0" marB="0">
                    <a:solidFill>
                      <a:schemeClr val="accent1">
                        <a:lumMod val="75000"/>
                      </a:schemeClr>
                    </a:solidFill>
                  </a:tcPr>
                </a:tc>
                <a:tc>
                  <a:txBody>
                    <a:bodyPr/>
                    <a:lstStyle/>
                    <a:p>
                      <a:pPr marL="0" marR="0" algn="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50</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42</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34</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44</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42.5</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extLst>
                  <a:ext uri="{0D108BD9-81ED-4DB2-BD59-A6C34878D82A}">
                    <a16:rowId xmlns:a16="http://schemas.microsoft.com/office/drawing/2014/main" xmlns="" val="10009"/>
                  </a:ext>
                </a:extLst>
              </a:tr>
              <a:tr h="263837">
                <a:tc>
                  <a:txBody>
                    <a:bodyPr/>
                    <a:lstStyle/>
                    <a:p>
                      <a:pPr marL="0" marR="0" algn="ctr">
                        <a:lnSpc>
                          <a:spcPct val="100000"/>
                        </a:lnSpc>
                        <a:spcBef>
                          <a:spcPts val="0"/>
                        </a:spcBef>
                        <a:spcAft>
                          <a:spcPts val="0"/>
                        </a:spcAft>
                      </a:pPr>
                      <a:r>
                        <a:rPr lang="en-MY" sz="1600" b="1" dirty="0">
                          <a:effectLst/>
                          <a:latin typeface="Times New Roman" pitchFamily="18" charset="0"/>
                          <a:ea typeface="Calibri"/>
                          <a:cs typeface="Times New Roman" pitchFamily="18" charset="0"/>
                        </a:rPr>
                        <a:t>9</a:t>
                      </a:r>
                      <a:endParaRPr lang="ms-MY" sz="1600" b="1" dirty="0">
                        <a:effectLst/>
                        <a:latin typeface="Times New Roman" pitchFamily="18" charset="0"/>
                        <a:ea typeface="Times New Roman"/>
                        <a:cs typeface="Times New Roman" pitchFamily="18" charset="0"/>
                      </a:endParaRPr>
                    </a:p>
                  </a:txBody>
                  <a:tcPr marL="68580" marR="68580" marT="0" marB="0">
                    <a:solidFill>
                      <a:schemeClr val="accent1">
                        <a:lumMod val="75000"/>
                      </a:schemeClr>
                    </a:solidFill>
                  </a:tcPr>
                </a:tc>
                <a:tc>
                  <a:txBody>
                    <a:bodyPr/>
                    <a:lstStyle/>
                    <a:p>
                      <a:pPr marL="0" marR="0" algn="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43</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76</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41</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33</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48.25</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extLst>
                  <a:ext uri="{0D108BD9-81ED-4DB2-BD59-A6C34878D82A}">
                    <a16:rowId xmlns:a16="http://schemas.microsoft.com/office/drawing/2014/main" xmlns="" val="10010"/>
                  </a:ext>
                </a:extLst>
              </a:tr>
              <a:tr h="263837">
                <a:tc>
                  <a:txBody>
                    <a:bodyPr/>
                    <a:lstStyle/>
                    <a:p>
                      <a:pPr marL="0" marR="0" algn="ctr">
                        <a:lnSpc>
                          <a:spcPct val="100000"/>
                        </a:lnSpc>
                        <a:spcBef>
                          <a:spcPts val="0"/>
                        </a:spcBef>
                        <a:spcAft>
                          <a:spcPts val="0"/>
                        </a:spcAft>
                      </a:pPr>
                      <a:r>
                        <a:rPr lang="en-MY" sz="1600" b="1" dirty="0">
                          <a:effectLst/>
                          <a:latin typeface="Times New Roman" pitchFamily="18" charset="0"/>
                          <a:ea typeface="Calibri"/>
                          <a:cs typeface="Times New Roman" pitchFamily="18" charset="0"/>
                        </a:rPr>
                        <a:t>10</a:t>
                      </a:r>
                      <a:endParaRPr lang="ms-MY" sz="1600" b="1" dirty="0">
                        <a:effectLst/>
                        <a:latin typeface="Times New Roman" pitchFamily="18" charset="0"/>
                        <a:ea typeface="Times New Roman"/>
                        <a:cs typeface="Times New Roman" pitchFamily="18" charset="0"/>
                      </a:endParaRPr>
                    </a:p>
                  </a:txBody>
                  <a:tcPr marL="68580" marR="68580" marT="0" marB="0">
                    <a:solidFill>
                      <a:schemeClr val="accent1">
                        <a:lumMod val="75000"/>
                      </a:schemeClr>
                    </a:solidFill>
                  </a:tcPr>
                </a:tc>
                <a:tc>
                  <a:txBody>
                    <a:bodyPr/>
                    <a:lstStyle/>
                    <a:p>
                      <a:pPr marL="0" marR="0" algn="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45</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46</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41</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77</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52.25</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extLst>
                  <a:ext uri="{0D108BD9-81ED-4DB2-BD59-A6C34878D82A}">
                    <a16:rowId xmlns:a16="http://schemas.microsoft.com/office/drawing/2014/main" xmlns="" val="10011"/>
                  </a:ext>
                </a:extLst>
              </a:tr>
              <a:tr h="263837">
                <a:tc>
                  <a:txBody>
                    <a:bodyPr/>
                    <a:lstStyle/>
                    <a:p>
                      <a:pPr marL="0" marR="0" algn="ctr">
                        <a:lnSpc>
                          <a:spcPct val="100000"/>
                        </a:lnSpc>
                        <a:spcBef>
                          <a:spcPts val="0"/>
                        </a:spcBef>
                        <a:spcAft>
                          <a:spcPts val="0"/>
                        </a:spcAft>
                      </a:pPr>
                      <a:r>
                        <a:rPr lang="en-MY" sz="1600" b="1" dirty="0">
                          <a:effectLst/>
                          <a:latin typeface="Times New Roman" pitchFamily="18" charset="0"/>
                          <a:ea typeface="Calibri"/>
                          <a:cs typeface="Times New Roman" pitchFamily="18" charset="0"/>
                        </a:rPr>
                        <a:t>11</a:t>
                      </a:r>
                      <a:endParaRPr lang="ms-MY" sz="1600" b="1" dirty="0">
                        <a:effectLst/>
                        <a:latin typeface="Times New Roman" pitchFamily="18" charset="0"/>
                        <a:ea typeface="Times New Roman"/>
                        <a:cs typeface="Times New Roman" pitchFamily="18" charset="0"/>
                      </a:endParaRPr>
                    </a:p>
                  </a:txBody>
                  <a:tcPr marL="68580" marR="68580" marT="0" marB="0">
                    <a:solidFill>
                      <a:schemeClr val="accent1">
                        <a:lumMod val="75000"/>
                      </a:schemeClr>
                    </a:solidFill>
                  </a:tcPr>
                </a:tc>
                <a:tc>
                  <a:txBody>
                    <a:bodyPr/>
                    <a:lstStyle/>
                    <a:p>
                      <a:pPr marL="0" marR="0" algn="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76</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38</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a:solidFill>
                            <a:srgbClr val="000000"/>
                          </a:solidFill>
                          <a:effectLst/>
                          <a:latin typeface="Times New Roman" pitchFamily="18" charset="0"/>
                          <a:ea typeface="Calibri"/>
                          <a:cs typeface="Times New Roman" pitchFamily="18" charset="0"/>
                        </a:rPr>
                        <a:t>83</a:t>
                      </a:r>
                      <a:endParaRPr lang="ms-MY" sz="1600" b="1">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87</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tc>
                  <a:txBody>
                    <a:bodyPr/>
                    <a:lstStyle/>
                    <a:p>
                      <a:pPr marL="0" marR="0" algn="r">
                        <a:lnSpc>
                          <a:spcPct val="100000"/>
                        </a:lnSpc>
                        <a:spcBef>
                          <a:spcPts val="0"/>
                        </a:spcBef>
                        <a:spcAft>
                          <a:spcPts val="0"/>
                        </a:spcAft>
                      </a:pPr>
                      <a:r>
                        <a:rPr lang="ms-MY" sz="1600" b="1" dirty="0">
                          <a:solidFill>
                            <a:srgbClr val="000000"/>
                          </a:solidFill>
                          <a:effectLst/>
                          <a:latin typeface="Times New Roman" pitchFamily="18" charset="0"/>
                          <a:ea typeface="Calibri"/>
                          <a:cs typeface="Times New Roman" pitchFamily="18" charset="0"/>
                        </a:rPr>
                        <a:t>71</a:t>
                      </a:r>
                      <a:endParaRPr lang="ms-MY" sz="1600" b="1" dirty="0">
                        <a:effectLst/>
                        <a:latin typeface="Times New Roman" pitchFamily="18" charset="0"/>
                        <a:ea typeface="Times New Roman"/>
                        <a:cs typeface="Times New Roman" pitchFamily="18" charset="0"/>
                      </a:endParaRPr>
                    </a:p>
                  </a:txBody>
                  <a:tcPr marL="68580" marR="68580" marT="0" marB="0" anchor="b">
                    <a:solidFill>
                      <a:schemeClr val="accent1">
                        <a:lumMod val="75000"/>
                      </a:schemeClr>
                    </a:solidFill>
                  </a:tcPr>
                </a:tc>
                <a:extLst>
                  <a:ext uri="{0D108BD9-81ED-4DB2-BD59-A6C34878D82A}">
                    <a16:rowId xmlns:a16="http://schemas.microsoft.com/office/drawing/2014/main" xmlns="" val="10012"/>
                  </a:ext>
                </a:extLst>
              </a:tr>
            </a:tbl>
          </a:graphicData>
        </a:graphic>
      </p:graphicFrame>
    </p:spTree>
    <p:extLst>
      <p:ext uri="{BB962C8B-B14F-4D97-AF65-F5344CB8AC3E}">
        <p14:creationId xmlns:p14="http://schemas.microsoft.com/office/powerpoint/2010/main" xmlns="" val="45592587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19400" y="2892452"/>
            <a:ext cx="4572000" cy="1754326"/>
          </a:xfrm>
          <a:prstGeom prst="rect">
            <a:avLst/>
          </a:prstGeom>
        </p:spPr>
        <p:txBody>
          <a:bodyPr>
            <a:spAutoFit/>
          </a:bodyPr>
          <a:lstStyle/>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Aparajita" pitchFamily="34" charset="0"/>
              <a:ea typeface="+mn-ea"/>
              <a:cs typeface="Aparajita" pitchFamily="34" charset="0"/>
            </a:endParaRPr>
          </a:p>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Aparajita" pitchFamily="34" charset="0"/>
              <a:ea typeface="+mn-ea"/>
              <a:cs typeface="Aparajit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parajita" pitchFamily="34" charset="0"/>
              <a:ea typeface="+mn-ea"/>
              <a:cs typeface="Aparajit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5" name="TextBox 2"/>
          <p:cNvSpPr txBox="1">
            <a:spLocks noChangeArrowheads="1"/>
          </p:cNvSpPr>
          <p:nvPr/>
        </p:nvSpPr>
        <p:spPr bwMode="auto">
          <a:xfrm>
            <a:off x="638175" y="1658986"/>
            <a:ext cx="2857500" cy="1323439"/>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Calculate Initial Cycle Time Allocate activities to stations</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ms-MY"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 name="TextBox 7"/>
          <p:cNvSpPr txBox="1">
            <a:spLocks noChangeArrowheads="1"/>
          </p:cNvSpPr>
          <p:nvPr/>
        </p:nvSpPr>
        <p:spPr bwMode="auto">
          <a:xfrm>
            <a:off x="546100" y="3521103"/>
            <a:ext cx="2857500" cy="1077218"/>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Find the preferred set of robots for each station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where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MY"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 name="TextBox 8"/>
          <p:cNvSpPr txBox="1">
            <a:spLocks noChangeArrowheads="1"/>
          </p:cNvSpPr>
          <p:nvPr/>
        </p:nvSpPr>
        <p:spPr bwMode="auto">
          <a:xfrm>
            <a:off x="638175" y="5054635"/>
            <a:ext cx="2857500" cy="830997"/>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Check the cycle time of the preferred robot by adding another activity</a:t>
            </a:r>
            <a:endParaRPr kumimoji="0" lang="ms-MY"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 name="TextBox 11"/>
          <p:cNvSpPr txBox="1">
            <a:spLocks noChangeArrowheads="1"/>
          </p:cNvSpPr>
          <p:nvPr/>
        </p:nvSpPr>
        <p:spPr bwMode="auto">
          <a:xfrm>
            <a:off x="5486400" y="3214716"/>
            <a:ext cx="2857500" cy="1077218"/>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MY"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Tasks are allocated to the stations and robots are selected which gives minimum execution time</a:t>
            </a:r>
            <a:endParaRPr kumimoji="0" lang="ms-MY"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cxnSp>
        <p:nvCxnSpPr>
          <p:cNvPr id="9" name="Straight Arrow Connector 22"/>
          <p:cNvCxnSpPr>
            <a:cxnSpLocks noChangeShapeType="1"/>
          </p:cNvCxnSpPr>
          <p:nvPr/>
        </p:nvCxnSpPr>
        <p:spPr bwMode="auto">
          <a:xfrm>
            <a:off x="1974850" y="2982940"/>
            <a:ext cx="0" cy="544512"/>
          </a:xfrm>
          <a:prstGeom prst="straightConnector1">
            <a:avLst/>
          </a:prstGeom>
          <a:noFill/>
          <a:ln w="57150" algn="ctr">
            <a:solidFill>
              <a:schemeClr val="tx2"/>
            </a:solidFill>
            <a:round/>
            <a:headEnd/>
            <a:tailEnd type="arrow" w="med" len="med"/>
          </a:ln>
          <a:extLst>
            <a:ext uri="{909E8E84-426E-40DD-AFC4-6F175D3DCCD1}">
              <a14:hiddenFill xmlns:a14="http://schemas.microsoft.com/office/drawing/2010/main" xmlns="">
                <a:noFill/>
              </a14:hiddenFill>
            </a:ext>
          </a:extLst>
        </p:spPr>
      </p:cxnSp>
      <p:sp>
        <p:nvSpPr>
          <p:cNvPr id="10" name="TextBox 53"/>
          <p:cNvSpPr txBox="1">
            <a:spLocks noChangeArrowheads="1"/>
          </p:cNvSpPr>
          <p:nvPr/>
        </p:nvSpPr>
        <p:spPr bwMode="auto">
          <a:xfrm>
            <a:off x="5410200" y="4686346"/>
            <a:ext cx="2857500" cy="1323439"/>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MY"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Assign the best robot.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MY"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Repeat the procedure until all the activities are assigned.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MY"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Increment C</a:t>
            </a:r>
            <a:r>
              <a:rPr kumimoji="0" lang="en-MY"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0</a:t>
            </a:r>
            <a:r>
              <a:rPr kumimoji="0" lang="en-MY"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if  all activities are not assigned to a station </a:t>
            </a:r>
            <a:endParaRPr kumimoji="0" lang="ms-MY"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cxnSp>
        <p:nvCxnSpPr>
          <p:cNvPr id="11" name="Straight Arrow Connector 54"/>
          <p:cNvCxnSpPr>
            <a:cxnSpLocks noChangeShapeType="1"/>
            <a:stCxn id="8" idx="2"/>
          </p:cNvCxnSpPr>
          <p:nvPr/>
        </p:nvCxnSpPr>
        <p:spPr bwMode="auto">
          <a:xfrm rot="5400000">
            <a:off x="6717040" y="4489280"/>
            <a:ext cx="395457" cy="764"/>
          </a:xfrm>
          <a:prstGeom prst="straightConnector1">
            <a:avLst/>
          </a:prstGeom>
          <a:noFill/>
          <a:ln w="57150"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2" name="Straight Arrow Connector 76"/>
          <p:cNvCxnSpPr>
            <a:cxnSpLocks noChangeShapeType="1"/>
          </p:cNvCxnSpPr>
          <p:nvPr/>
        </p:nvCxnSpPr>
        <p:spPr bwMode="auto">
          <a:xfrm>
            <a:off x="2066925" y="4611717"/>
            <a:ext cx="0" cy="476251"/>
          </a:xfrm>
          <a:prstGeom prst="straightConnector1">
            <a:avLst/>
          </a:prstGeom>
          <a:noFill/>
          <a:ln w="57150" algn="ctr">
            <a:solidFill>
              <a:schemeClr val="tx2"/>
            </a:solidFill>
            <a:round/>
            <a:headEnd/>
            <a:tailEnd type="arrow" w="med" len="med"/>
          </a:ln>
          <a:extLst>
            <a:ext uri="{909E8E84-426E-40DD-AFC4-6F175D3DCCD1}">
              <a14:hiddenFill xmlns:a14="http://schemas.microsoft.com/office/drawing/2010/main" xmlns="">
                <a:noFill/>
              </a14:hiddenFill>
            </a:ext>
          </a:extLst>
        </p:spPr>
      </p:cxnSp>
      <p:cxnSp>
        <p:nvCxnSpPr>
          <p:cNvPr id="13" name="Elbow Connector 75"/>
          <p:cNvCxnSpPr>
            <a:cxnSpLocks noChangeShapeType="1"/>
          </p:cNvCxnSpPr>
          <p:nvPr/>
        </p:nvCxnSpPr>
        <p:spPr bwMode="auto">
          <a:xfrm flipV="1">
            <a:off x="3495697" y="4171979"/>
            <a:ext cx="1990725" cy="1028700"/>
          </a:xfrm>
          <a:prstGeom prst="bentConnector3">
            <a:avLst>
              <a:gd name="adj1" fmla="val 50000"/>
            </a:avLst>
          </a:prstGeom>
          <a:noFill/>
          <a:ln w="57150" algn="ctr">
            <a:solidFill>
              <a:schemeClr val="tx2"/>
            </a:solidFill>
            <a:round/>
            <a:headEnd/>
            <a:tailEnd type="arrow" w="med" len="med"/>
          </a:ln>
          <a:extLst>
            <a:ext uri="{909E8E84-426E-40DD-AFC4-6F175D3DCCD1}">
              <a14:hiddenFill xmlns:a14="http://schemas.microsoft.com/office/drawing/2010/main" xmlns="">
                <a:noFill/>
              </a14:hiddenFill>
            </a:ext>
          </a:extLst>
        </p:spPr>
      </p:cxnSp>
      <p:pic>
        <p:nvPicPr>
          <p:cNvPr id="1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74788" y="4291043"/>
            <a:ext cx="1444625" cy="252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09663" y="2273328"/>
            <a:ext cx="1676400" cy="619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7" name="Title 16"/>
          <p:cNvSpPr>
            <a:spLocks noGrp="1"/>
          </p:cNvSpPr>
          <p:nvPr>
            <p:ph type="title"/>
          </p:nvPr>
        </p:nvSpPr>
        <p:spPr/>
        <p:txBody>
          <a:bodyPr/>
          <a:lstStyle/>
          <a:p>
            <a:r>
              <a:rPr lang="en-US" b="1" dirty="0"/>
              <a:t>Allocation of Task and Robot to stations - </a:t>
            </a:r>
            <a:r>
              <a:rPr lang="en-AU" altLang="en-US" b="1" dirty="0">
                <a:solidFill>
                  <a:schemeClr val="tx1"/>
                </a:solidFill>
              </a:rPr>
              <a:t>Consecutive  Method</a:t>
            </a:r>
            <a:endParaRPr lang="en-US" b="1" dirty="0"/>
          </a:p>
        </p:txBody>
      </p:sp>
    </p:spTree>
    <p:extLst>
      <p:ext uri="{BB962C8B-B14F-4D97-AF65-F5344CB8AC3E}">
        <p14:creationId xmlns:p14="http://schemas.microsoft.com/office/powerpoint/2010/main" xmlns="" val="3614113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87735" y="1484313"/>
            <a:ext cx="1106487" cy="392112"/>
          </a:xfrm>
          <a:prstGeom prst="rect">
            <a:avLst/>
          </a:prstGeom>
          <a:solidFill>
            <a:schemeClr val="accent6"/>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5" name="Rectangle 4"/>
          <p:cNvSpPr/>
          <p:nvPr/>
        </p:nvSpPr>
        <p:spPr>
          <a:xfrm>
            <a:off x="4418013" y="1471613"/>
            <a:ext cx="1116012" cy="381000"/>
          </a:xfrm>
          <a:prstGeom prst="rect">
            <a:avLst/>
          </a:prstGeom>
          <a:solidFill>
            <a:schemeClr val="accent6"/>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6" name="Rectangle 5"/>
          <p:cNvSpPr/>
          <p:nvPr/>
        </p:nvSpPr>
        <p:spPr>
          <a:xfrm>
            <a:off x="5557857" y="1471613"/>
            <a:ext cx="1150937" cy="381000"/>
          </a:xfrm>
          <a:prstGeom prst="rect">
            <a:avLst/>
          </a:prstGeom>
          <a:solidFill>
            <a:schemeClr val="accent6"/>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graphicFrame>
        <p:nvGraphicFramePr>
          <p:cNvPr id="7" name="Table 6"/>
          <p:cNvGraphicFramePr>
            <a:graphicFrameLocks noGrp="1"/>
          </p:cNvGraphicFramePr>
          <p:nvPr/>
        </p:nvGraphicFramePr>
        <p:xfrm>
          <a:off x="4761495" y="901152"/>
          <a:ext cx="4038595" cy="304800"/>
        </p:xfrm>
        <a:graphic>
          <a:graphicData uri="http://schemas.openxmlformats.org/drawingml/2006/table">
            <a:tbl>
              <a:tblPr firstRow="1" bandRow="1">
                <a:tableStyleId>{073A0DAA-6AF3-43AB-8588-CEC1D06C72B9}</a:tableStyleId>
              </a:tblPr>
              <a:tblGrid>
                <a:gridCol w="367145">
                  <a:extLst>
                    <a:ext uri="{9D8B030D-6E8A-4147-A177-3AD203B41FA5}">
                      <a16:colId xmlns:a16="http://schemas.microsoft.com/office/drawing/2014/main" xmlns="" val="20000"/>
                    </a:ext>
                  </a:extLst>
                </a:gridCol>
                <a:gridCol w="367145">
                  <a:extLst>
                    <a:ext uri="{9D8B030D-6E8A-4147-A177-3AD203B41FA5}">
                      <a16:colId xmlns:a16="http://schemas.microsoft.com/office/drawing/2014/main" xmlns="" val="20001"/>
                    </a:ext>
                  </a:extLst>
                </a:gridCol>
                <a:gridCol w="367145">
                  <a:extLst>
                    <a:ext uri="{9D8B030D-6E8A-4147-A177-3AD203B41FA5}">
                      <a16:colId xmlns:a16="http://schemas.microsoft.com/office/drawing/2014/main" xmlns="" val="20002"/>
                    </a:ext>
                  </a:extLst>
                </a:gridCol>
                <a:gridCol w="367145">
                  <a:extLst>
                    <a:ext uri="{9D8B030D-6E8A-4147-A177-3AD203B41FA5}">
                      <a16:colId xmlns:a16="http://schemas.microsoft.com/office/drawing/2014/main" xmlns="" val="20003"/>
                    </a:ext>
                  </a:extLst>
                </a:gridCol>
                <a:gridCol w="367145">
                  <a:extLst>
                    <a:ext uri="{9D8B030D-6E8A-4147-A177-3AD203B41FA5}">
                      <a16:colId xmlns:a16="http://schemas.microsoft.com/office/drawing/2014/main" xmlns="" val="20004"/>
                    </a:ext>
                  </a:extLst>
                </a:gridCol>
                <a:gridCol w="367145">
                  <a:extLst>
                    <a:ext uri="{9D8B030D-6E8A-4147-A177-3AD203B41FA5}">
                      <a16:colId xmlns:a16="http://schemas.microsoft.com/office/drawing/2014/main" xmlns="" val="20005"/>
                    </a:ext>
                  </a:extLst>
                </a:gridCol>
                <a:gridCol w="367145">
                  <a:extLst>
                    <a:ext uri="{9D8B030D-6E8A-4147-A177-3AD203B41FA5}">
                      <a16:colId xmlns:a16="http://schemas.microsoft.com/office/drawing/2014/main" xmlns="" val="20006"/>
                    </a:ext>
                  </a:extLst>
                </a:gridCol>
                <a:gridCol w="367145">
                  <a:extLst>
                    <a:ext uri="{9D8B030D-6E8A-4147-A177-3AD203B41FA5}">
                      <a16:colId xmlns:a16="http://schemas.microsoft.com/office/drawing/2014/main" xmlns="" val="20007"/>
                    </a:ext>
                  </a:extLst>
                </a:gridCol>
                <a:gridCol w="367145">
                  <a:extLst>
                    <a:ext uri="{9D8B030D-6E8A-4147-A177-3AD203B41FA5}">
                      <a16:colId xmlns:a16="http://schemas.microsoft.com/office/drawing/2014/main" xmlns="" val="20008"/>
                    </a:ext>
                  </a:extLst>
                </a:gridCol>
                <a:gridCol w="367145">
                  <a:extLst>
                    <a:ext uri="{9D8B030D-6E8A-4147-A177-3AD203B41FA5}">
                      <a16:colId xmlns:a16="http://schemas.microsoft.com/office/drawing/2014/main" xmlns="" val="20009"/>
                    </a:ext>
                  </a:extLst>
                </a:gridCol>
                <a:gridCol w="367145">
                  <a:extLst>
                    <a:ext uri="{9D8B030D-6E8A-4147-A177-3AD203B41FA5}">
                      <a16:colId xmlns:a16="http://schemas.microsoft.com/office/drawing/2014/main" xmlns="" val="20010"/>
                    </a:ext>
                  </a:extLst>
                </a:gridCol>
              </a:tblGrid>
              <a:tr h="304800">
                <a:tc>
                  <a:txBody>
                    <a:bodyPr/>
                    <a:lstStyle/>
                    <a:p>
                      <a:r>
                        <a:rPr lang="en-US" sz="1200" dirty="0">
                          <a:ln>
                            <a:noFill/>
                          </a:ln>
                          <a:solidFill>
                            <a:schemeClr val="tx1"/>
                          </a:solidFill>
                          <a:latin typeface="Times New Roman" pitchFamily="18" charset="0"/>
                          <a:cs typeface="Times New Roman" pitchFamily="18" charset="0"/>
                        </a:rPr>
                        <a:t>1</a:t>
                      </a:r>
                      <a:endParaRPr lang="en-US" sz="1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latin typeface="Times New Roman" pitchFamily="18" charset="0"/>
                          <a:cs typeface="Times New Roman"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latin typeface="Times New Roman" pitchFamily="18" charset="0"/>
                          <a:cs typeface="Times New Roman"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latin typeface="Times New Roman" pitchFamily="18" charset="0"/>
                          <a:cs typeface="Times New Roman"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latin typeface="Times New Roman" pitchFamily="18" charset="0"/>
                          <a:cs typeface="Times New Roman"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latin typeface="Times New Roman" pitchFamily="18" charset="0"/>
                          <a:cs typeface="Times New Roman"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graphicFrame>
        <p:nvGraphicFramePr>
          <p:cNvPr id="8" name="Table 7"/>
          <p:cNvGraphicFramePr>
            <a:graphicFrameLocks noGrp="1"/>
          </p:cNvGraphicFramePr>
          <p:nvPr/>
        </p:nvGraphicFramePr>
        <p:xfrm>
          <a:off x="914400" y="1905003"/>
          <a:ext cx="1265238" cy="1808164"/>
        </p:xfrm>
        <a:graphic>
          <a:graphicData uri="http://schemas.openxmlformats.org/drawingml/2006/table">
            <a:tbl>
              <a:tblPr firstRow="1" bandRow="1">
                <a:tableStyleId>{5C22544A-7EE6-4342-B048-85BDC9FD1C3A}</a:tableStyleId>
              </a:tblPr>
              <a:tblGrid>
                <a:gridCol w="1265238">
                  <a:extLst>
                    <a:ext uri="{9D8B030D-6E8A-4147-A177-3AD203B41FA5}">
                      <a16:colId xmlns:a16="http://schemas.microsoft.com/office/drawing/2014/main" xmlns="" val="20000"/>
                    </a:ext>
                  </a:extLst>
                </a:gridCol>
              </a:tblGrid>
              <a:tr h="452041">
                <a:tc>
                  <a:txBody>
                    <a:bodyPr/>
                    <a:lstStyle/>
                    <a:p>
                      <a:r>
                        <a:rPr lang="en-US" sz="1900" b="0" dirty="0">
                          <a:solidFill>
                            <a:schemeClr val="tx1"/>
                          </a:solidFill>
                        </a:rPr>
                        <a:t>R</a:t>
                      </a:r>
                      <a:r>
                        <a:rPr lang="en-US" sz="1900" b="0" dirty="0" smtClean="0">
                          <a:solidFill>
                            <a:schemeClr val="tx1"/>
                          </a:solidFill>
                        </a:rPr>
                        <a:t>OBOT </a:t>
                      </a:r>
                      <a:r>
                        <a:rPr lang="en-US" sz="1900" b="0" dirty="0">
                          <a:solidFill>
                            <a:schemeClr val="tx1"/>
                          </a:solidFill>
                        </a:rPr>
                        <a:t>1</a:t>
                      </a:r>
                    </a:p>
                  </a:txBody>
                  <a:tcPr marL="91463" marR="91463"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4520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dirty="0">
                          <a:solidFill>
                            <a:schemeClr val="tx1"/>
                          </a:solidFill>
                        </a:rPr>
                        <a:t>ROBOT 2</a:t>
                      </a:r>
                    </a:p>
                  </a:txBody>
                  <a:tcPr marL="91463" marR="91463"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4520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dirty="0">
                          <a:solidFill>
                            <a:schemeClr val="tx1"/>
                          </a:solidFill>
                        </a:rPr>
                        <a:t>ROBOT 3</a:t>
                      </a:r>
                    </a:p>
                  </a:txBody>
                  <a:tcPr marL="91463" marR="91463"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520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dirty="0">
                          <a:solidFill>
                            <a:schemeClr val="tx1"/>
                          </a:solidFill>
                        </a:rPr>
                        <a:t>ROBOT 4</a:t>
                      </a:r>
                    </a:p>
                  </a:txBody>
                  <a:tcPr marL="91463" marR="91463"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sp>
        <p:nvSpPr>
          <p:cNvPr id="9" name="TextBox 8"/>
          <p:cNvSpPr txBox="1">
            <a:spLocks noChangeArrowheads="1"/>
          </p:cNvSpPr>
          <p:nvPr/>
        </p:nvSpPr>
        <p:spPr bwMode="auto">
          <a:xfrm>
            <a:off x="7162800" y="1535128"/>
            <a:ext cx="11430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a:t>
            </a:r>
            <a:r>
              <a:rPr kumimoji="0" lang="en-US" altLang="en-US" sz="1400" b="0" i="0" u="none" strike="noStrike" kern="1200" cap="none" spc="0" normalizeH="0" baseline="-25000" noProof="0" dirty="0">
                <a:ln>
                  <a:noFill/>
                </a:ln>
                <a:solidFill>
                  <a:srgbClr val="000000"/>
                </a:solidFill>
                <a:effectLst/>
                <a:uLnTx/>
                <a:uFillTx/>
                <a:latin typeface="Arial" panose="020B0604020202020204" pitchFamily="34" charset="0"/>
                <a:ea typeface="+mn-ea"/>
                <a:cs typeface="Arial" panose="020B0604020202020204" pitchFamily="34" charset="0"/>
              </a:rPr>
              <a:t>O</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=109</a:t>
            </a:r>
          </a:p>
        </p:txBody>
      </p:sp>
      <p:sp>
        <p:nvSpPr>
          <p:cNvPr id="26" name="TextBox 37"/>
          <p:cNvSpPr txBox="1">
            <a:spLocks noChangeArrowheads="1"/>
          </p:cNvSpPr>
          <p:nvPr/>
        </p:nvSpPr>
        <p:spPr bwMode="auto">
          <a:xfrm>
            <a:off x="1866900" y="4318014"/>
            <a:ext cx="6858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6" name="TextBox 35"/>
          <p:cNvSpPr txBox="1">
            <a:spLocks noChangeArrowheads="1"/>
          </p:cNvSpPr>
          <p:nvPr/>
        </p:nvSpPr>
        <p:spPr bwMode="auto">
          <a:xfrm>
            <a:off x="3189288" y="1471628"/>
            <a:ext cx="14414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STATION 2</a:t>
            </a:r>
          </a:p>
        </p:txBody>
      </p:sp>
      <p:sp>
        <p:nvSpPr>
          <p:cNvPr id="37" name="TextBox 36"/>
          <p:cNvSpPr txBox="1">
            <a:spLocks noChangeArrowheads="1"/>
          </p:cNvSpPr>
          <p:nvPr/>
        </p:nvSpPr>
        <p:spPr bwMode="auto">
          <a:xfrm>
            <a:off x="4332308" y="1471628"/>
            <a:ext cx="128428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STATION3</a:t>
            </a:r>
          </a:p>
        </p:txBody>
      </p:sp>
      <p:sp>
        <p:nvSpPr>
          <p:cNvPr id="38" name="TextBox 37"/>
          <p:cNvSpPr txBox="1">
            <a:spLocks noChangeArrowheads="1"/>
          </p:cNvSpPr>
          <p:nvPr/>
        </p:nvSpPr>
        <p:spPr bwMode="auto">
          <a:xfrm>
            <a:off x="5492750" y="1471628"/>
            <a:ext cx="13716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STATION 4</a:t>
            </a:r>
          </a:p>
        </p:txBody>
      </p:sp>
      <p:sp>
        <p:nvSpPr>
          <p:cNvPr id="65" name="Rectangle 64"/>
          <p:cNvSpPr/>
          <p:nvPr/>
        </p:nvSpPr>
        <p:spPr>
          <a:xfrm>
            <a:off x="2030413" y="1482725"/>
            <a:ext cx="1223962" cy="381000"/>
          </a:xfrm>
          <a:prstGeom prst="rect">
            <a:avLst/>
          </a:prstGeom>
          <a:solidFill>
            <a:schemeClr val="accent6"/>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66" name="TextBox 65"/>
          <p:cNvSpPr txBox="1">
            <a:spLocks noChangeArrowheads="1"/>
          </p:cNvSpPr>
          <p:nvPr/>
        </p:nvSpPr>
        <p:spPr bwMode="auto">
          <a:xfrm>
            <a:off x="1995488" y="1471628"/>
            <a:ext cx="13525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STATION 1</a:t>
            </a:r>
          </a:p>
        </p:txBody>
      </p:sp>
      <p:pic>
        <p:nvPicPr>
          <p:cNvPr id="6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2406" y="4795058"/>
            <a:ext cx="2719388" cy="1182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9" name="Title 16"/>
          <p:cNvSpPr>
            <a:spLocks noGrp="1"/>
          </p:cNvSpPr>
          <p:nvPr>
            <p:ph type="title"/>
          </p:nvPr>
        </p:nvSpPr>
        <p:spPr>
          <a:xfrm>
            <a:off x="382588" y="152414"/>
            <a:ext cx="8229600" cy="1230313"/>
          </a:xfrm>
        </p:spPr>
        <p:txBody>
          <a:bodyPr/>
          <a:lstStyle/>
          <a:p>
            <a:r>
              <a:rPr lang="en-AU" altLang="en-US" b="1" dirty="0">
                <a:solidFill>
                  <a:schemeClr val="tx1"/>
                </a:solidFill>
              </a:rPr>
              <a:t>Consecutive  Method</a:t>
            </a:r>
            <a:endParaRPr lang="en-US" b="1" dirty="0"/>
          </a:p>
        </p:txBody>
      </p:sp>
      <p:graphicFrame>
        <p:nvGraphicFramePr>
          <p:cNvPr id="68" name="Table 67">
            <a:extLst>
              <a:ext uri="{FF2B5EF4-FFF2-40B4-BE49-F238E27FC236}">
                <a16:creationId xmlns:a16="http://schemas.microsoft.com/office/drawing/2014/main" xmlns="" id="{6CBE099B-5A47-455C-8F41-D025F2F3FA71}"/>
              </a:ext>
            </a:extLst>
          </p:cNvPr>
          <p:cNvGraphicFramePr>
            <a:graphicFrameLocks noGrp="1"/>
          </p:cNvGraphicFramePr>
          <p:nvPr/>
        </p:nvGraphicFramePr>
        <p:xfrm>
          <a:off x="4952418" y="2284205"/>
          <a:ext cx="3512714" cy="3592195"/>
        </p:xfrm>
        <a:graphic>
          <a:graphicData uri="http://schemas.openxmlformats.org/drawingml/2006/table">
            <a:tbl>
              <a:tblPr firstRow="1" bandRow="1">
                <a:tableStyleId>{5C22544A-7EE6-4342-B048-85BDC9FD1C3A}</a:tableStyleId>
              </a:tblPr>
              <a:tblGrid>
                <a:gridCol w="833755">
                  <a:extLst>
                    <a:ext uri="{9D8B030D-6E8A-4147-A177-3AD203B41FA5}">
                      <a16:colId xmlns:a16="http://schemas.microsoft.com/office/drawing/2014/main" xmlns="" val="4123095133"/>
                    </a:ext>
                  </a:extLst>
                </a:gridCol>
                <a:gridCol w="657860">
                  <a:extLst>
                    <a:ext uri="{9D8B030D-6E8A-4147-A177-3AD203B41FA5}">
                      <a16:colId xmlns:a16="http://schemas.microsoft.com/office/drawing/2014/main" xmlns="" val="614843905"/>
                    </a:ext>
                  </a:extLst>
                </a:gridCol>
                <a:gridCol w="695960">
                  <a:extLst>
                    <a:ext uri="{9D8B030D-6E8A-4147-A177-3AD203B41FA5}">
                      <a16:colId xmlns:a16="http://schemas.microsoft.com/office/drawing/2014/main" xmlns="" val="126852321"/>
                    </a:ext>
                  </a:extLst>
                </a:gridCol>
                <a:gridCol w="695960">
                  <a:extLst>
                    <a:ext uri="{9D8B030D-6E8A-4147-A177-3AD203B41FA5}">
                      <a16:colId xmlns:a16="http://schemas.microsoft.com/office/drawing/2014/main" xmlns="" val="3190873847"/>
                    </a:ext>
                  </a:extLst>
                </a:gridCol>
                <a:gridCol w="629179">
                  <a:extLst>
                    <a:ext uri="{9D8B030D-6E8A-4147-A177-3AD203B41FA5}">
                      <a16:colId xmlns:a16="http://schemas.microsoft.com/office/drawing/2014/main" xmlns="" val="1986835681"/>
                    </a:ext>
                  </a:extLst>
                </a:gridCol>
              </a:tblGrid>
              <a:tr h="273685">
                <a:tc rowSpan="2">
                  <a:txBody>
                    <a:bodyPr/>
                    <a:lstStyle/>
                    <a:p>
                      <a:pPr>
                        <a:lnSpc>
                          <a:spcPct val="107000"/>
                        </a:lnSpc>
                        <a:spcAft>
                          <a:spcPts val="800"/>
                        </a:spcAft>
                      </a:pPr>
                      <a:r>
                        <a:rPr lang="en-MY" sz="1100" dirty="0">
                          <a:effectLst/>
                        </a:rPr>
                        <a:t> </a:t>
                      </a:r>
                    </a:p>
                    <a:p>
                      <a:pPr>
                        <a:lnSpc>
                          <a:spcPct val="107000"/>
                        </a:lnSpc>
                        <a:spcAft>
                          <a:spcPts val="800"/>
                        </a:spcAft>
                      </a:pPr>
                      <a:r>
                        <a:rPr lang="en-MY" sz="1100" dirty="0">
                          <a:effectLst/>
                        </a:rPr>
                        <a:t>Activities</a:t>
                      </a:r>
                      <a:endParaRPr lang="en-MY"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gridSpan="4">
                  <a:txBody>
                    <a:bodyPr/>
                    <a:lstStyle/>
                    <a:p>
                      <a:pPr algn="ctr">
                        <a:lnSpc>
                          <a:spcPct val="107000"/>
                        </a:lnSpc>
                        <a:spcAft>
                          <a:spcPts val="800"/>
                        </a:spcAft>
                      </a:pPr>
                      <a:r>
                        <a:rPr lang="en-US" sz="1100">
                          <a:effectLst/>
                        </a:rPr>
                        <a:t>Performance Time</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a:tc>
                <a:tc hMerge="1">
                  <a:txBody>
                    <a:bodyPr/>
                    <a:lstStyle/>
                    <a:p>
                      <a:endParaRPr lang="en-MY"/>
                    </a:p>
                  </a:txBody>
                  <a:tcPr/>
                </a:tc>
                <a:tc hMerge="1">
                  <a:txBody>
                    <a:bodyPr/>
                    <a:lstStyle/>
                    <a:p>
                      <a:endParaRPr lang="en-MY"/>
                    </a:p>
                  </a:txBody>
                  <a:tcPr/>
                </a:tc>
                <a:tc hMerge="1">
                  <a:txBody>
                    <a:bodyPr/>
                    <a:lstStyle/>
                    <a:p>
                      <a:endParaRPr lang="en-MY"/>
                    </a:p>
                  </a:txBody>
                  <a:tcPr/>
                </a:tc>
                <a:extLst>
                  <a:ext uri="{0D108BD9-81ED-4DB2-BD59-A6C34878D82A}">
                    <a16:rowId xmlns:a16="http://schemas.microsoft.com/office/drawing/2014/main" xmlns="" val="1673320516"/>
                  </a:ext>
                </a:extLst>
              </a:tr>
              <a:tr h="395605">
                <a:tc vMerge="1">
                  <a:txBody>
                    <a:bodyPr/>
                    <a:lstStyle/>
                    <a:p>
                      <a:endParaRPr lang="en-MY"/>
                    </a:p>
                  </a:txBody>
                  <a:tcPr/>
                </a:tc>
                <a:tc>
                  <a:txBody>
                    <a:bodyPr/>
                    <a:lstStyle/>
                    <a:p>
                      <a:pPr>
                        <a:lnSpc>
                          <a:spcPct val="107000"/>
                        </a:lnSpc>
                        <a:spcAft>
                          <a:spcPts val="800"/>
                        </a:spcAft>
                      </a:pPr>
                      <a:r>
                        <a:rPr lang="en-MY" sz="1100" dirty="0">
                          <a:effectLst/>
                        </a:rPr>
                        <a:t>Robot 1</a:t>
                      </a:r>
                      <a:endParaRPr lang="en-MY"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en-MY" sz="1100">
                          <a:effectLst/>
                        </a:rPr>
                        <a:t>Robot  2</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en-MY" sz="1100">
                          <a:effectLst/>
                        </a:rPr>
                        <a:t>Robot  3</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en-MY" sz="1100">
                          <a:effectLst/>
                        </a:rPr>
                        <a:t>Robot 4</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extLst>
                  <a:ext uri="{0D108BD9-81ED-4DB2-BD59-A6C34878D82A}">
                    <a16:rowId xmlns:a16="http://schemas.microsoft.com/office/drawing/2014/main" xmlns="" val="3318047860"/>
                  </a:ext>
                </a:extLst>
              </a:tr>
              <a:tr h="287655">
                <a:tc>
                  <a:txBody>
                    <a:bodyPr/>
                    <a:lstStyle/>
                    <a:p>
                      <a:pPr>
                        <a:lnSpc>
                          <a:spcPct val="107000"/>
                        </a:lnSpc>
                        <a:spcAft>
                          <a:spcPts val="800"/>
                        </a:spcAft>
                      </a:pPr>
                      <a:r>
                        <a:rPr lang="en-MY" sz="1100">
                          <a:effectLst/>
                        </a:rPr>
                        <a:t>1</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ms-MY" sz="1100" dirty="0">
                          <a:effectLst/>
                        </a:rPr>
                        <a:t>81</a:t>
                      </a:r>
                      <a:endParaRPr lang="en-MY"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dirty="0">
                          <a:effectLst/>
                        </a:rPr>
                        <a:t>37</a:t>
                      </a:r>
                      <a:endParaRPr lang="en-MY"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a:effectLst/>
                        </a:rPr>
                        <a:t>51</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a:effectLst/>
                        </a:rPr>
                        <a:t>49</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extLst>
                  <a:ext uri="{0D108BD9-81ED-4DB2-BD59-A6C34878D82A}">
                    <a16:rowId xmlns:a16="http://schemas.microsoft.com/office/drawing/2014/main" xmlns="" val="3170295318"/>
                  </a:ext>
                </a:extLst>
              </a:tr>
              <a:tr h="263525">
                <a:tc>
                  <a:txBody>
                    <a:bodyPr/>
                    <a:lstStyle/>
                    <a:p>
                      <a:pPr>
                        <a:lnSpc>
                          <a:spcPct val="107000"/>
                        </a:lnSpc>
                        <a:spcAft>
                          <a:spcPts val="800"/>
                        </a:spcAft>
                      </a:pPr>
                      <a:r>
                        <a:rPr lang="en-MY" sz="1100">
                          <a:effectLst/>
                        </a:rPr>
                        <a:t>2</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ms-MY" sz="1100" dirty="0">
                          <a:effectLst/>
                        </a:rPr>
                        <a:t>109</a:t>
                      </a:r>
                      <a:endParaRPr lang="en-MY"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dirty="0">
                          <a:effectLst/>
                        </a:rPr>
                        <a:t>101</a:t>
                      </a:r>
                      <a:endParaRPr lang="en-MY"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dirty="0">
                          <a:effectLst/>
                        </a:rPr>
                        <a:t>90</a:t>
                      </a:r>
                      <a:endParaRPr lang="en-MY"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a:effectLst/>
                        </a:rPr>
                        <a:t>42</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extLst>
                  <a:ext uri="{0D108BD9-81ED-4DB2-BD59-A6C34878D82A}">
                    <a16:rowId xmlns:a16="http://schemas.microsoft.com/office/drawing/2014/main" xmlns="" val="3237403502"/>
                  </a:ext>
                </a:extLst>
              </a:tr>
              <a:tr h="263525">
                <a:tc>
                  <a:txBody>
                    <a:bodyPr/>
                    <a:lstStyle/>
                    <a:p>
                      <a:pPr>
                        <a:lnSpc>
                          <a:spcPct val="107000"/>
                        </a:lnSpc>
                        <a:spcAft>
                          <a:spcPts val="800"/>
                        </a:spcAft>
                      </a:pPr>
                      <a:r>
                        <a:rPr lang="en-MY" sz="1100">
                          <a:effectLst/>
                        </a:rPr>
                        <a:t>3</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ms-MY" sz="1100">
                          <a:effectLst/>
                        </a:rPr>
                        <a:t>65</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a:effectLst/>
                        </a:rPr>
                        <a:t>80</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dirty="0">
                          <a:effectLst/>
                        </a:rPr>
                        <a:t>38</a:t>
                      </a:r>
                      <a:endParaRPr lang="en-MY"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a:effectLst/>
                        </a:rPr>
                        <a:t>52</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extLst>
                  <a:ext uri="{0D108BD9-81ED-4DB2-BD59-A6C34878D82A}">
                    <a16:rowId xmlns:a16="http://schemas.microsoft.com/office/drawing/2014/main" xmlns="" val="2716644540"/>
                  </a:ext>
                </a:extLst>
              </a:tr>
              <a:tr h="263525">
                <a:tc>
                  <a:txBody>
                    <a:bodyPr/>
                    <a:lstStyle/>
                    <a:p>
                      <a:pPr>
                        <a:lnSpc>
                          <a:spcPct val="107000"/>
                        </a:lnSpc>
                        <a:spcAft>
                          <a:spcPts val="800"/>
                        </a:spcAft>
                      </a:pPr>
                      <a:r>
                        <a:rPr lang="en-MY" sz="1100">
                          <a:effectLst/>
                        </a:rPr>
                        <a:t>4</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ms-MY" sz="1100">
                          <a:effectLst/>
                        </a:rPr>
                        <a:t>51</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a:effectLst/>
                        </a:rPr>
                        <a:t>41</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dirty="0">
                          <a:effectLst/>
                        </a:rPr>
                        <a:t>91</a:t>
                      </a:r>
                      <a:endParaRPr lang="en-MY"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dirty="0">
                          <a:effectLst/>
                        </a:rPr>
                        <a:t>40</a:t>
                      </a:r>
                      <a:endParaRPr lang="en-MY"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extLst>
                  <a:ext uri="{0D108BD9-81ED-4DB2-BD59-A6C34878D82A}">
                    <a16:rowId xmlns:a16="http://schemas.microsoft.com/office/drawing/2014/main" xmlns="" val="233591207"/>
                  </a:ext>
                </a:extLst>
              </a:tr>
              <a:tr h="263525">
                <a:tc>
                  <a:txBody>
                    <a:bodyPr/>
                    <a:lstStyle/>
                    <a:p>
                      <a:pPr>
                        <a:lnSpc>
                          <a:spcPct val="107000"/>
                        </a:lnSpc>
                        <a:spcAft>
                          <a:spcPts val="800"/>
                        </a:spcAft>
                      </a:pPr>
                      <a:r>
                        <a:rPr lang="en-MY" sz="1100">
                          <a:effectLst/>
                        </a:rPr>
                        <a:t>5</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ms-MY" sz="1100">
                          <a:effectLst/>
                        </a:rPr>
                        <a:t>92</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a:effectLst/>
                        </a:rPr>
                        <a:t>36</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a:effectLst/>
                        </a:rPr>
                        <a:t>33</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dirty="0">
                          <a:effectLst/>
                        </a:rPr>
                        <a:t>25</a:t>
                      </a:r>
                      <a:endParaRPr lang="en-MY"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extLst>
                  <a:ext uri="{0D108BD9-81ED-4DB2-BD59-A6C34878D82A}">
                    <a16:rowId xmlns:a16="http://schemas.microsoft.com/office/drawing/2014/main" xmlns="" val="3667366652"/>
                  </a:ext>
                </a:extLst>
              </a:tr>
              <a:tr h="263525">
                <a:tc>
                  <a:txBody>
                    <a:bodyPr/>
                    <a:lstStyle/>
                    <a:p>
                      <a:pPr>
                        <a:lnSpc>
                          <a:spcPct val="107000"/>
                        </a:lnSpc>
                        <a:spcAft>
                          <a:spcPts val="800"/>
                        </a:spcAft>
                      </a:pPr>
                      <a:r>
                        <a:rPr lang="en-MY" sz="1100">
                          <a:effectLst/>
                        </a:rPr>
                        <a:t>6</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ms-MY" sz="1100">
                          <a:effectLst/>
                        </a:rPr>
                        <a:t>77</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a:effectLst/>
                        </a:rPr>
                        <a:t>65</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a:effectLst/>
                        </a:rPr>
                        <a:t>83</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dirty="0">
                          <a:effectLst/>
                        </a:rPr>
                        <a:t>71</a:t>
                      </a:r>
                      <a:endParaRPr lang="en-MY"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extLst>
                  <a:ext uri="{0D108BD9-81ED-4DB2-BD59-A6C34878D82A}">
                    <a16:rowId xmlns:a16="http://schemas.microsoft.com/office/drawing/2014/main" xmlns="" val="2693819236"/>
                  </a:ext>
                </a:extLst>
              </a:tr>
              <a:tr h="263525">
                <a:tc>
                  <a:txBody>
                    <a:bodyPr/>
                    <a:lstStyle/>
                    <a:p>
                      <a:pPr>
                        <a:lnSpc>
                          <a:spcPct val="107000"/>
                        </a:lnSpc>
                        <a:spcAft>
                          <a:spcPts val="800"/>
                        </a:spcAft>
                      </a:pPr>
                      <a:r>
                        <a:rPr lang="en-MY" sz="1100">
                          <a:effectLst/>
                        </a:rPr>
                        <a:t>7</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ms-MY" sz="1100">
                          <a:effectLst/>
                        </a:rPr>
                        <a:t>51</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a:effectLst/>
                        </a:rPr>
                        <a:t>51</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a:effectLst/>
                        </a:rPr>
                        <a:t>40</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dirty="0">
                          <a:effectLst/>
                        </a:rPr>
                        <a:t>49</a:t>
                      </a:r>
                      <a:endParaRPr lang="en-MY"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extLst>
                  <a:ext uri="{0D108BD9-81ED-4DB2-BD59-A6C34878D82A}">
                    <a16:rowId xmlns:a16="http://schemas.microsoft.com/office/drawing/2014/main" xmlns="" val="2388168261"/>
                  </a:ext>
                </a:extLst>
              </a:tr>
              <a:tr h="263525">
                <a:tc>
                  <a:txBody>
                    <a:bodyPr/>
                    <a:lstStyle/>
                    <a:p>
                      <a:pPr>
                        <a:lnSpc>
                          <a:spcPct val="107000"/>
                        </a:lnSpc>
                        <a:spcAft>
                          <a:spcPts val="800"/>
                        </a:spcAft>
                      </a:pPr>
                      <a:r>
                        <a:rPr lang="en-MY" sz="1100">
                          <a:effectLst/>
                        </a:rPr>
                        <a:t>8</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ms-MY" sz="1100">
                          <a:effectLst/>
                        </a:rPr>
                        <a:t>50</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a:effectLst/>
                        </a:rPr>
                        <a:t>42</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a:effectLst/>
                        </a:rPr>
                        <a:t>34</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dirty="0">
                          <a:effectLst/>
                        </a:rPr>
                        <a:t>44</a:t>
                      </a:r>
                      <a:endParaRPr lang="en-MY"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extLst>
                  <a:ext uri="{0D108BD9-81ED-4DB2-BD59-A6C34878D82A}">
                    <a16:rowId xmlns:a16="http://schemas.microsoft.com/office/drawing/2014/main" xmlns="" val="3513084110"/>
                  </a:ext>
                </a:extLst>
              </a:tr>
              <a:tr h="263525">
                <a:tc>
                  <a:txBody>
                    <a:bodyPr/>
                    <a:lstStyle/>
                    <a:p>
                      <a:pPr>
                        <a:lnSpc>
                          <a:spcPct val="107000"/>
                        </a:lnSpc>
                        <a:spcAft>
                          <a:spcPts val="800"/>
                        </a:spcAft>
                      </a:pPr>
                      <a:r>
                        <a:rPr lang="en-MY" sz="1100">
                          <a:effectLst/>
                        </a:rPr>
                        <a:t>9</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ms-MY" sz="1100">
                          <a:effectLst/>
                        </a:rPr>
                        <a:t>43</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a:effectLst/>
                        </a:rPr>
                        <a:t>76</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a:effectLst/>
                        </a:rPr>
                        <a:t>41</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dirty="0">
                          <a:effectLst/>
                        </a:rPr>
                        <a:t>33</a:t>
                      </a:r>
                      <a:endParaRPr lang="en-MY"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extLst>
                  <a:ext uri="{0D108BD9-81ED-4DB2-BD59-A6C34878D82A}">
                    <a16:rowId xmlns:a16="http://schemas.microsoft.com/office/drawing/2014/main" xmlns="" val="992468499"/>
                  </a:ext>
                </a:extLst>
              </a:tr>
              <a:tr h="263525">
                <a:tc>
                  <a:txBody>
                    <a:bodyPr/>
                    <a:lstStyle/>
                    <a:p>
                      <a:pPr>
                        <a:lnSpc>
                          <a:spcPct val="107000"/>
                        </a:lnSpc>
                        <a:spcAft>
                          <a:spcPts val="800"/>
                        </a:spcAft>
                      </a:pPr>
                      <a:r>
                        <a:rPr lang="en-MY" sz="1100">
                          <a:effectLst/>
                        </a:rPr>
                        <a:t>10</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ms-MY" sz="1100">
                          <a:effectLst/>
                        </a:rPr>
                        <a:t>45</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a:effectLst/>
                        </a:rPr>
                        <a:t>46</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a:effectLst/>
                        </a:rPr>
                        <a:t>41</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dirty="0">
                          <a:effectLst/>
                        </a:rPr>
                        <a:t>77</a:t>
                      </a:r>
                      <a:endParaRPr lang="en-MY"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extLst>
                  <a:ext uri="{0D108BD9-81ED-4DB2-BD59-A6C34878D82A}">
                    <a16:rowId xmlns:a16="http://schemas.microsoft.com/office/drawing/2014/main" xmlns="" val="3258320174"/>
                  </a:ext>
                </a:extLst>
              </a:tr>
              <a:tr h="263525">
                <a:tc>
                  <a:txBody>
                    <a:bodyPr/>
                    <a:lstStyle/>
                    <a:p>
                      <a:pPr>
                        <a:lnSpc>
                          <a:spcPct val="107000"/>
                        </a:lnSpc>
                        <a:spcAft>
                          <a:spcPts val="800"/>
                        </a:spcAft>
                      </a:pPr>
                      <a:r>
                        <a:rPr lang="en-MY" sz="1100">
                          <a:effectLst/>
                        </a:rPr>
                        <a:t>11</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ms-MY" sz="1100">
                          <a:effectLst/>
                        </a:rPr>
                        <a:t>76</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a:effectLst/>
                        </a:rPr>
                        <a:t>38</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a:effectLst/>
                        </a:rPr>
                        <a:t>83</a:t>
                      </a:r>
                      <a:endParaRPr lang="en-MY"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a:lnSpc>
                          <a:spcPct val="107000"/>
                        </a:lnSpc>
                        <a:spcAft>
                          <a:spcPts val="800"/>
                        </a:spcAft>
                      </a:pPr>
                      <a:r>
                        <a:rPr lang="ms-MY" sz="1100" dirty="0">
                          <a:effectLst/>
                        </a:rPr>
                        <a:t>87</a:t>
                      </a:r>
                      <a:endParaRPr lang="en-MY"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extLst>
                  <a:ext uri="{0D108BD9-81ED-4DB2-BD59-A6C34878D82A}">
                    <a16:rowId xmlns:a16="http://schemas.microsoft.com/office/drawing/2014/main" xmlns="" val="481947511"/>
                  </a:ext>
                </a:extLst>
              </a:tr>
            </a:tbl>
          </a:graphicData>
        </a:graphic>
      </p:graphicFrame>
    </p:spTree>
    <p:extLst>
      <p:ext uri="{BB962C8B-B14F-4D97-AF65-F5344CB8AC3E}">
        <p14:creationId xmlns:p14="http://schemas.microsoft.com/office/powerpoint/2010/main" xmlns="" val="4293942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Unbalance Issues in Assembly Lines</a:t>
            </a:r>
            <a:endParaRPr lang="en-US" dirty="0"/>
          </a:p>
        </p:txBody>
      </p:sp>
      <p:sp>
        <p:nvSpPr>
          <p:cNvPr id="4" name="Freeform 3"/>
          <p:cNvSpPr>
            <a:spLocks/>
          </p:cNvSpPr>
          <p:nvPr/>
        </p:nvSpPr>
        <p:spPr bwMode="auto">
          <a:xfrm>
            <a:off x="1908197" y="2766789"/>
            <a:ext cx="130175" cy="258763"/>
          </a:xfrm>
          <a:custGeom>
            <a:avLst/>
            <a:gdLst>
              <a:gd name="T0" fmla="*/ 39 w 163"/>
              <a:gd name="T1" fmla="*/ 26 h 326"/>
              <a:gd name="T2" fmla="*/ 57 w 163"/>
              <a:gd name="T3" fmla="*/ 6 h 326"/>
              <a:gd name="T4" fmla="*/ 89 w 163"/>
              <a:gd name="T5" fmla="*/ 0 h 326"/>
              <a:gd name="T6" fmla="*/ 119 w 163"/>
              <a:gd name="T7" fmla="*/ 6 h 326"/>
              <a:gd name="T8" fmla="*/ 134 w 163"/>
              <a:gd name="T9" fmla="*/ 17 h 326"/>
              <a:gd name="T10" fmla="*/ 147 w 163"/>
              <a:gd name="T11" fmla="*/ 37 h 326"/>
              <a:gd name="T12" fmla="*/ 158 w 163"/>
              <a:gd name="T13" fmla="*/ 76 h 326"/>
              <a:gd name="T14" fmla="*/ 163 w 163"/>
              <a:gd name="T15" fmla="*/ 117 h 326"/>
              <a:gd name="T16" fmla="*/ 163 w 163"/>
              <a:gd name="T17" fmla="*/ 190 h 326"/>
              <a:gd name="T18" fmla="*/ 147 w 163"/>
              <a:gd name="T19" fmla="*/ 253 h 326"/>
              <a:gd name="T20" fmla="*/ 122 w 163"/>
              <a:gd name="T21" fmla="*/ 291 h 326"/>
              <a:gd name="T22" fmla="*/ 100 w 163"/>
              <a:gd name="T23" fmla="*/ 311 h 326"/>
              <a:gd name="T24" fmla="*/ 72 w 163"/>
              <a:gd name="T25" fmla="*/ 326 h 326"/>
              <a:gd name="T26" fmla="*/ 33 w 163"/>
              <a:gd name="T27" fmla="*/ 324 h 326"/>
              <a:gd name="T28" fmla="*/ 3 w 163"/>
              <a:gd name="T29" fmla="*/ 302 h 326"/>
              <a:gd name="T30" fmla="*/ 0 w 163"/>
              <a:gd name="T31" fmla="*/ 276 h 326"/>
              <a:gd name="T32" fmla="*/ 15 w 163"/>
              <a:gd name="T33" fmla="*/ 237 h 326"/>
              <a:gd name="T34" fmla="*/ 28 w 163"/>
              <a:gd name="T35" fmla="*/ 194 h 326"/>
              <a:gd name="T36" fmla="*/ 33 w 163"/>
              <a:gd name="T37" fmla="*/ 138 h 326"/>
              <a:gd name="T38" fmla="*/ 24 w 163"/>
              <a:gd name="T39" fmla="*/ 90 h 326"/>
              <a:gd name="T40" fmla="*/ 24 w 163"/>
              <a:gd name="T41" fmla="*/ 54 h 326"/>
              <a:gd name="T42" fmla="*/ 39 w 163"/>
              <a:gd name="T43" fmla="*/ 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3" h="326">
                <a:moveTo>
                  <a:pt x="39" y="26"/>
                </a:moveTo>
                <a:lnTo>
                  <a:pt x="57" y="6"/>
                </a:lnTo>
                <a:lnTo>
                  <a:pt x="89" y="0"/>
                </a:lnTo>
                <a:lnTo>
                  <a:pt x="119" y="6"/>
                </a:lnTo>
                <a:lnTo>
                  <a:pt x="134" y="17"/>
                </a:lnTo>
                <a:lnTo>
                  <a:pt x="147" y="37"/>
                </a:lnTo>
                <a:lnTo>
                  <a:pt x="158" y="76"/>
                </a:lnTo>
                <a:lnTo>
                  <a:pt x="163" y="117"/>
                </a:lnTo>
                <a:lnTo>
                  <a:pt x="163" y="190"/>
                </a:lnTo>
                <a:lnTo>
                  <a:pt x="147" y="253"/>
                </a:lnTo>
                <a:lnTo>
                  <a:pt x="122" y="291"/>
                </a:lnTo>
                <a:lnTo>
                  <a:pt x="100" y="311"/>
                </a:lnTo>
                <a:lnTo>
                  <a:pt x="72" y="326"/>
                </a:lnTo>
                <a:lnTo>
                  <a:pt x="33" y="324"/>
                </a:lnTo>
                <a:lnTo>
                  <a:pt x="3" y="302"/>
                </a:lnTo>
                <a:lnTo>
                  <a:pt x="0" y="276"/>
                </a:lnTo>
                <a:lnTo>
                  <a:pt x="15" y="237"/>
                </a:lnTo>
                <a:lnTo>
                  <a:pt x="28" y="194"/>
                </a:lnTo>
                <a:lnTo>
                  <a:pt x="33" y="138"/>
                </a:lnTo>
                <a:lnTo>
                  <a:pt x="24" y="90"/>
                </a:lnTo>
                <a:lnTo>
                  <a:pt x="24" y="54"/>
                </a:lnTo>
                <a:lnTo>
                  <a:pt x="39" y="26"/>
                </a:lnTo>
                <a:close/>
              </a:path>
            </a:pathLst>
          </a:custGeom>
          <a:solidFill>
            <a:schemeClr val="tx1"/>
          </a:solidFill>
          <a:ln w="9525">
            <a:solidFill>
              <a:schemeClr val="tx1"/>
            </a:solidFill>
            <a:round/>
            <a:headEnd/>
            <a:tailEnd/>
          </a:ln>
        </p:spPr>
        <p:txBody>
          <a:bodyPr/>
          <a:lstStyle/>
          <a:p>
            <a:endParaRPr lang="ms-MY"/>
          </a:p>
        </p:txBody>
      </p:sp>
      <p:sp>
        <p:nvSpPr>
          <p:cNvPr id="5" name="Freeform 4"/>
          <p:cNvSpPr>
            <a:spLocks/>
          </p:cNvSpPr>
          <p:nvPr/>
        </p:nvSpPr>
        <p:spPr bwMode="auto">
          <a:xfrm>
            <a:off x="1957397" y="2995389"/>
            <a:ext cx="149225" cy="254000"/>
          </a:xfrm>
          <a:custGeom>
            <a:avLst/>
            <a:gdLst>
              <a:gd name="T0" fmla="*/ 63 w 188"/>
              <a:gd name="T1" fmla="*/ 13 h 320"/>
              <a:gd name="T2" fmla="*/ 41 w 188"/>
              <a:gd name="T3" fmla="*/ 0 h 320"/>
              <a:gd name="T4" fmla="*/ 11 w 188"/>
              <a:gd name="T5" fmla="*/ 0 h 320"/>
              <a:gd name="T6" fmla="*/ 0 w 188"/>
              <a:gd name="T7" fmla="*/ 18 h 320"/>
              <a:gd name="T8" fmla="*/ 6 w 188"/>
              <a:gd name="T9" fmla="*/ 45 h 320"/>
              <a:gd name="T10" fmla="*/ 32 w 188"/>
              <a:gd name="T11" fmla="*/ 69 h 320"/>
              <a:gd name="T12" fmla="*/ 84 w 188"/>
              <a:gd name="T13" fmla="*/ 93 h 320"/>
              <a:gd name="T14" fmla="*/ 143 w 188"/>
              <a:gd name="T15" fmla="*/ 143 h 320"/>
              <a:gd name="T16" fmla="*/ 152 w 188"/>
              <a:gd name="T17" fmla="*/ 164 h 320"/>
              <a:gd name="T18" fmla="*/ 149 w 188"/>
              <a:gd name="T19" fmla="*/ 175 h 320"/>
              <a:gd name="T20" fmla="*/ 102 w 188"/>
              <a:gd name="T21" fmla="*/ 207 h 320"/>
              <a:gd name="T22" fmla="*/ 48 w 188"/>
              <a:gd name="T23" fmla="*/ 246 h 320"/>
              <a:gd name="T24" fmla="*/ 35 w 188"/>
              <a:gd name="T25" fmla="*/ 264 h 320"/>
              <a:gd name="T26" fmla="*/ 35 w 188"/>
              <a:gd name="T27" fmla="*/ 281 h 320"/>
              <a:gd name="T28" fmla="*/ 76 w 188"/>
              <a:gd name="T29" fmla="*/ 300 h 320"/>
              <a:gd name="T30" fmla="*/ 141 w 188"/>
              <a:gd name="T31" fmla="*/ 320 h 320"/>
              <a:gd name="T32" fmla="*/ 164 w 188"/>
              <a:gd name="T33" fmla="*/ 320 h 320"/>
              <a:gd name="T34" fmla="*/ 188 w 188"/>
              <a:gd name="T35" fmla="*/ 307 h 320"/>
              <a:gd name="T36" fmla="*/ 188 w 188"/>
              <a:gd name="T37" fmla="*/ 296 h 320"/>
              <a:gd name="T38" fmla="*/ 169 w 188"/>
              <a:gd name="T39" fmla="*/ 290 h 320"/>
              <a:gd name="T40" fmla="*/ 87 w 188"/>
              <a:gd name="T41" fmla="*/ 281 h 320"/>
              <a:gd name="T42" fmla="*/ 58 w 188"/>
              <a:gd name="T43" fmla="*/ 274 h 320"/>
              <a:gd name="T44" fmla="*/ 54 w 188"/>
              <a:gd name="T45" fmla="*/ 261 h 320"/>
              <a:gd name="T46" fmla="*/ 108 w 188"/>
              <a:gd name="T47" fmla="*/ 225 h 320"/>
              <a:gd name="T48" fmla="*/ 164 w 188"/>
              <a:gd name="T49" fmla="*/ 190 h 320"/>
              <a:gd name="T50" fmla="*/ 177 w 188"/>
              <a:gd name="T51" fmla="*/ 177 h 320"/>
              <a:gd name="T52" fmla="*/ 182 w 188"/>
              <a:gd name="T53" fmla="*/ 160 h 320"/>
              <a:gd name="T54" fmla="*/ 177 w 188"/>
              <a:gd name="T55" fmla="*/ 136 h 320"/>
              <a:gd name="T56" fmla="*/ 160 w 188"/>
              <a:gd name="T57" fmla="*/ 117 h 320"/>
              <a:gd name="T58" fmla="*/ 102 w 188"/>
              <a:gd name="T59" fmla="*/ 54 h 320"/>
              <a:gd name="T60" fmla="*/ 63 w 188"/>
              <a:gd name="T61" fmla="*/ 1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8" h="320">
                <a:moveTo>
                  <a:pt x="63" y="13"/>
                </a:moveTo>
                <a:lnTo>
                  <a:pt x="41" y="0"/>
                </a:lnTo>
                <a:lnTo>
                  <a:pt x="11" y="0"/>
                </a:lnTo>
                <a:lnTo>
                  <a:pt x="0" y="18"/>
                </a:lnTo>
                <a:lnTo>
                  <a:pt x="6" y="45"/>
                </a:lnTo>
                <a:lnTo>
                  <a:pt x="32" y="69"/>
                </a:lnTo>
                <a:lnTo>
                  <a:pt x="84" y="93"/>
                </a:lnTo>
                <a:lnTo>
                  <a:pt x="143" y="143"/>
                </a:lnTo>
                <a:lnTo>
                  <a:pt x="152" y="164"/>
                </a:lnTo>
                <a:lnTo>
                  <a:pt x="149" y="175"/>
                </a:lnTo>
                <a:lnTo>
                  <a:pt x="102" y="207"/>
                </a:lnTo>
                <a:lnTo>
                  <a:pt x="48" y="246"/>
                </a:lnTo>
                <a:lnTo>
                  <a:pt x="35" y="264"/>
                </a:lnTo>
                <a:lnTo>
                  <a:pt x="35" y="281"/>
                </a:lnTo>
                <a:lnTo>
                  <a:pt x="76" y="300"/>
                </a:lnTo>
                <a:lnTo>
                  <a:pt x="141" y="320"/>
                </a:lnTo>
                <a:lnTo>
                  <a:pt x="164" y="320"/>
                </a:lnTo>
                <a:lnTo>
                  <a:pt x="188" y="307"/>
                </a:lnTo>
                <a:lnTo>
                  <a:pt x="188" y="296"/>
                </a:lnTo>
                <a:lnTo>
                  <a:pt x="169" y="290"/>
                </a:lnTo>
                <a:lnTo>
                  <a:pt x="87" y="281"/>
                </a:lnTo>
                <a:lnTo>
                  <a:pt x="58" y="274"/>
                </a:lnTo>
                <a:lnTo>
                  <a:pt x="54" y="261"/>
                </a:lnTo>
                <a:lnTo>
                  <a:pt x="108" y="225"/>
                </a:lnTo>
                <a:lnTo>
                  <a:pt x="164" y="190"/>
                </a:lnTo>
                <a:lnTo>
                  <a:pt x="177" y="177"/>
                </a:lnTo>
                <a:lnTo>
                  <a:pt x="182" y="160"/>
                </a:lnTo>
                <a:lnTo>
                  <a:pt x="177" y="136"/>
                </a:lnTo>
                <a:lnTo>
                  <a:pt x="160" y="117"/>
                </a:lnTo>
                <a:lnTo>
                  <a:pt x="102" y="54"/>
                </a:lnTo>
                <a:lnTo>
                  <a:pt x="63" y="13"/>
                </a:lnTo>
                <a:close/>
              </a:path>
            </a:pathLst>
          </a:custGeom>
          <a:solidFill>
            <a:srgbClr val="CECEC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6" name="Freeform 5"/>
          <p:cNvSpPr>
            <a:spLocks/>
          </p:cNvSpPr>
          <p:nvPr/>
        </p:nvSpPr>
        <p:spPr bwMode="auto">
          <a:xfrm>
            <a:off x="1763713" y="2982703"/>
            <a:ext cx="184150" cy="271463"/>
          </a:xfrm>
          <a:custGeom>
            <a:avLst/>
            <a:gdLst>
              <a:gd name="T0" fmla="*/ 127 w 233"/>
              <a:gd name="T1" fmla="*/ 47 h 343"/>
              <a:gd name="T2" fmla="*/ 164 w 233"/>
              <a:gd name="T3" fmla="*/ 19 h 343"/>
              <a:gd name="T4" fmla="*/ 199 w 233"/>
              <a:gd name="T5" fmla="*/ 0 h 343"/>
              <a:gd name="T6" fmla="*/ 222 w 233"/>
              <a:gd name="T7" fmla="*/ 4 h 343"/>
              <a:gd name="T8" fmla="*/ 233 w 233"/>
              <a:gd name="T9" fmla="*/ 19 h 343"/>
              <a:gd name="T10" fmla="*/ 233 w 233"/>
              <a:gd name="T11" fmla="*/ 34 h 343"/>
              <a:gd name="T12" fmla="*/ 225 w 233"/>
              <a:gd name="T13" fmla="*/ 52 h 343"/>
              <a:gd name="T14" fmla="*/ 203 w 233"/>
              <a:gd name="T15" fmla="*/ 62 h 343"/>
              <a:gd name="T16" fmla="*/ 155 w 233"/>
              <a:gd name="T17" fmla="*/ 86 h 343"/>
              <a:gd name="T18" fmla="*/ 125 w 233"/>
              <a:gd name="T19" fmla="*/ 117 h 343"/>
              <a:gd name="T20" fmla="*/ 106 w 233"/>
              <a:gd name="T21" fmla="*/ 153 h 343"/>
              <a:gd name="T22" fmla="*/ 101 w 233"/>
              <a:gd name="T23" fmla="*/ 173 h 343"/>
              <a:gd name="T24" fmla="*/ 127 w 233"/>
              <a:gd name="T25" fmla="*/ 199 h 343"/>
              <a:gd name="T26" fmla="*/ 155 w 233"/>
              <a:gd name="T27" fmla="*/ 239 h 343"/>
              <a:gd name="T28" fmla="*/ 173 w 233"/>
              <a:gd name="T29" fmla="*/ 272 h 343"/>
              <a:gd name="T30" fmla="*/ 179 w 233"/>
              <a:gd name="T31" fmla="*/ 294 h 343"/>
              <a:gd name="T32" fmla="*/ 179 w 233"/>
              <a:gd name="T33" fmla="*/ 307 h 343"/>
              <a:gd name="T34" fmla="*/ 166 w 233"/>
              <a:gd name="T35" fmla="*/ 315 h 343"/>
              <a:gd name="T36" fmla="*/ 125 w 233"/>
              <a:gd name="T37" fmla="*/ 317 h 343"/>
              <a:gd name="T38" fmla="*/ 64 w 233"/>
              <a:gd name="T39" fmla="*/ 330 h 343"/>
              <a:gd name="T40" fmla="*/ 52 w 233"/>
              <a:gd name="T41" fmla="*/ 341 h 343"/>
              <a:gd name="T42" fmla="*/ 43 w 233"/>
              <a:gd name="T43" fmla="*/ 343 h 343"/>
              <a:gd name="T44" fmla="*/ 0 w 233"/>
              <a:gd name="T45" fmla="*/ 330 h 343"/>
              <a:gd name="T46" fmla="*/ 0 w 233"/>
              <a:gd name="T47" fmla="*/ 317 h 343"/>
              <a:gd name="T48" fmla="*/ 19 w 233"/>
              <a:gd name="T49" fmla="*/ 307 h 343"/>
              <a:gd name="T50" fmla="*/ 97 w 233"/>
              <a:gd name="T51" fmla="*/ 294 h 343"/>
              <a:gd name="T52" fmla="*/ 136 w 233"/>
              <a:gd name="T53" fmla="*/ 298 h 343"/>
              <a:gd name="T54" fmla="*/ 157 w 233"/>
              <a:gd name="T55" fmla="*/ 298 h 343"/>
              <a:gd name="T56" fmla="*/ 160 w 233"/>
              <a:gd name="T57" fmla="*/ 291 h 343"/>
              <a:gd name="T58" fmla="*/ 145 w 233"/>
              <a:gd name="T59" fmla="*/ 259 h 343"/>
              <a:gd name="T60" fmla="*/ 110 w 233"/>
              <a:gd name="T61" fmla="*/ 218 h 343"/>
              <a:gd name="T62" fmla="*/ 88 w 233"/>
              <a:gd name="T63" fmla="*/ 186 h 343"/>
              <a:gd name="T64" fmla="*/ 77 w 233"/>
              <a:gd name="T65" fmla="*/ 170 h 343"/>
              <a:gd name="T66" fmla="*/ 77 w 233"/>
              <a:gd name="T67" fmla="*/ 144 h 343"/>
              <a:gd name="T68" fmla="*/ 93 w 233"/>
              <a:gd name="T69" fmla="*/ 101 h 343"/>
              <a:gd name="T70" fmla="*/ 108 w 233"/>
              <a:gd name="T71" fmla="*/ 73 h 343"/>
              <a:gd name="T72" fmla="*/ 127 w 233"/>
              <a:gd name="T73" fmla="*/ 47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3" h="343">
                <a:moveTo>
                  <a:pt x="127" y="47"/>
                </a:moveTo>
                <a:lnTo>
                  <a:pt x="164" y="19"/>
                </a:lnTo>
                <a:lnTo>
                  <a:pt x="199" y="0"/>
                </a:lnTo>
                <a:lnTo>
                  <a:pt x="222" y="4"/>
                </a:lnTo>
                <a:lnTo>
                  <a:pt x="233" y="19"/>
                </a:lnTo>
                <a:lnTo>
                  <a:pt x="233" y="34"/>
                </a:lnTo>
                <a:lnTo>
                  <a:pt x="225" y="52"/>
                </a:lnTo>
                <a:lnTo>
                  <a:pt x="203" y="62"/>
                </a:lnTo>
                <a:lnTo>
                  <a:pt x="155" y="86"/>
                </a:lnTo>
                <a:lnTo>
                  <a:pt x="125" y="117"/>
                </a:lnTo>
                <a:lnTo>
                  <a:pt x="106" y="153"/>
                </a:lnTo>
                <a:lnTo>
                  <a:pt x="101" y="173"/>
                </a:lnTo>
                <a:lnTo>
                  <a:pt x="127" y="199"/>
                </a:lnTo>
                <a:lnTo>
                  <a:pt x="155" y="239"/>
                </a:lnTo>
                <a:lnTo>
                  <a:pt x="173" y="272"/>
                </a:lnTo>
                <a:lnTo>
                  <a:pt x="179" y="294"/>
                </a:lnTo>
                <a:lnTo>
                  <a:pt x="179" y="307"/>
                </a:lnTo>
                <a:lnTo>
                  <a:pt x="166" y="315"/>
                </a:lnTo>
                <a:lnTo>
                  <a:pt x="125" y="317"/>
                </a:lnTo>
                <a:lnTo>
                  <a:pt x="64" y="330"/>
                </a:lnTo>
                <a:lnTo>
                  <a:pt x="52" y="341"/>
                </a:lnTo>
                <a:lnTo>
                  <a:pt x="43" y="343"/>
                </a:lnTo>
                <a:lnTo>
                  <a:pt x="0" y="330"/>
                </a:lnTo>
                <a:lnTo>
                  <a:pt x="0" y="317"/>
                </a:lnTo>
                <a:lnTo>
                  <a:pt x="19" y="307"/>
                </a:lnTo>
                <a:lnTo>
                  <a:pt x="97" y="294"/>
                </a:lnTo>
                <a:lnTo>
                  <a:pt x="136" y="298"/>
                </a:lnTo>
                <a:lnTo>
                  <a:pt x="157" y="298"/>
                </a:lnTo>
                <a:lnTo>
                  <a:pt x="160" y="291"/>
                </a:lnTo>
                <a:lnTo>
                  <a:pt x="145" y="259"/>
                </a:lnTo>
                <a:lnTo>
                  <a:pt x="110" y="218"/>
                </a:lnTo>
                <a:lnTo>
                  <a:pt x="88" y="186"/>
                </a:lnTo>
                <a:lnTo>
                  <a:pt x="77" y="170"/>
                </a:lnTo>
                <a:lnTo>
                  <a:pt x="77" y="144"/>
                </a:lnTo>
                <a:lnTo>
                  <a:pt x="93" y="101"/>
                </a:lnTo>
                <a:lnTo>
                  <a:pt x="108" y="73"/>
                </a:lnTo>
                <a:lnTo>
                  <a:pt x="127" y="47"/>
                </a:lnTo>
                <a:close/>
              </a:path>
            </a:pathLst>
          </a:custGeom>
          <a:solidFill>
            <a:srgbClr val="CECEC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7" name="Freeform 6"/>
          <p:cNvSpPr>
            <a:spLocks/>
          </p:cNvSpPr>
          <p:nvPr/>
        </p:nvSpPr>
        <p:spPr bwMode="auto">
          <a:xfrm>
            <a:off x="1920875" y="2565176"/>
            <a:ext cx="184150" cy="192088"/>
          </a:xfrm>
          <a:custGeom>
            <a:avLst/>
            <a:gdLst>
              <a:gd name="T0" fmla="*/ 2 w 233"/>
              <a:gd name="T1" fmla="*/ 132 h 242"/>
              <a:gd name="T2" fmla="*/ 0 w 233"/>
              <a:gd name="T3" fmla="*/ 162 h 242"/>
              <a:gd name="T4" fmla="*/ 10 w 233"/>
              <a:gd name="T5" fmla="*/ 199 h 242"/>
              <a:gd name="T6" fmla="*/ 26 w 233"/>
              <a:gd name="T7" fmla="*/ 223 h 242"/>
              <a:gd name="T8" fmla="*/ 45 w 233"/>
              <a:gd name="T9" fmla="*/ 236 h 242"/>
              <a:gd name="T10" fmla="*/ 75 w 233"/>
              <a:gd name="T11" fmla="*/ 242 h 242"/>
              <a:gd name="T12" fmla="*/ 106 w 233"/>
              <a:gd name="T13" fmla="*/ 225 h 242"/>
              <a:gd name="T14" fmla="*/ 129 w 233"/>
              <a:gd name="T15" fmla="*/ 208 h 242"/>
              <a:gd name="T16" fmla="*/ 140 w 233"/>
              <a:gd name="T17" fmla="*/ 186 h 242"/>
              <a:gd name="T18" fmla="*/ 151 w 233"/>
              <a:gd name="T19" fmla="*/ 154 h 242"/>
              <a:gd name="T20" fmla="*/ 160 w 233"/>
              <a:gd name="T21" fmla="*/ 126 h 242"/>
              <a:gd name="T22" fmla="*/ 162 w 233"/>
              <a:gd name="T23" fmla="*/ 121 h 242"/>
              <a:gd name="T24" fmla="*/ 188 w 233"/>
              <a:gd name="T25" fmla="*/ 104 h 242"/>
              <a:gd name="T26" fmla="*/ 224 w 233"/>
              <a:gd name="T27" fmla="*/ 97 h 242"/>
              <a:gd name="T28" fmla="*/ 233 w 233"/>
              <a:gd name="T29" fmla="*/ 93 h 242"/>
              <a:gd name="T30" fmla="*/ 231 w 233"/>
              <a:gd name="T31" fmla="*/ 82 h 242"/>
              <a:gd name="T32" fmla="*/ 222 w 233"/>
              <a:gd name="T33" fmla="*/ 72 h 242"/>
              <a:gd name="T34" fmla="*/ 185 w 233"/>
              <a:gd name="T35" fmla="*/ 89 h 242"/>
              <a:gd name="T36" fmla="*/ 160 w 233"/>
              <a:gd name="T37" fmla="*/ 102 h 242"/>
              <a:gd name="T38" fmla="*/ 160 w 233"/>
              <a:gd name="T39" fmla="*/ 78 h 242"/>
              <a:gd name="T40" fmla="*/ 160 w 233"/>
              <a:gd name="T41" fmla="*/ 59 h 242"/>
              <a:gd name="T42" fmla="*/ 147 w 233"/>
              <a:gd name="T43" fmla="*/ 30 h 242"/>
              <a:gd name="T44" fmla="*/ 131 w 233"/>
              <a:gd name="T45" fmla="*/ 13 h 242"/>
              <a:gd name="T46" fmla="*/ 97 w 233"/>
              <a:gd name="T47" fmla="*/ 0 h 242"/>
              <a:gd name="T48" fmla="*/ 60 w 233"/>
              <a:gd name="T49" fmla="*/ 22 h 242"/>
              <a:gd name="T50" fmla="*/ 28 w 233"/>
              <a:gd name="T51" fmla="*/ 65 h 242"/>
              <a:gd name="T52" fmla="*/ 2 w 233"/>
              <a:gd name="T53" fmla="*/ 112 h 242"/>
              <a:gd name="T54" fmla="*/ 2 w 233"/>
              <a:gd name="T55" fmla="*/ 13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3" h="242">
                <a:moveTo>
                  <a:pt x="2" y="132"/>
                </a:moveTo>
                <a:lnTo>
                  <a:pt x="0" y="162"/>
                </a:lnTo>
                <a:lnTo>
                  <a:pt x="10" y="199"/>
                </a:lnTo>
                <a:lnTo>
                  <a:pt x="26" y="223"/>
                </a:lnTo>
                <a:lnTo>
                  <a:pt x="45" y="236"/>
                </a:lnTo>
                <a:lnTo>
                  <a:pt x="75" y="242"/>
                </a:lnTo>
                <a:lnTo>
                  <a:pt x="106" y="225"/>
                </a:lnTo>
                <a:lnTo>
                  <a:pt x="129" y="208"/>
                </a:lnTo>
                <a:lnTo>
                  <a:pt x="140" y="186"/>
                </a:lnTo>
                <a:lnTo>
                  <a:pt x="151" y="154"/>
                </a:lnTo>
                <a:lnTo>
                  <a:pt x="160" y="126"/>
                </a:lnTo>
                <a:lnTo>
                  <a:pt x="162" y="121"/>
                </a:lnTo>
                <a:lnTo>
                  <a:pt x="188" y="104"/>
                </a:lnTo>
                <a:lnTo>
                  <a:pt x="224" y="97"/>
                </a:lnTo>
                <a:lnTo>
                  <a:pt x="233" y="93"/>
                </a:lnTo>
                <a:lnTo>
                  <a:pt x="231" y="82"/>
                </a:lnTo>
                <a:lnTo>
                  <a:pt x="222" y="72"/>
                </a:lnTo>
                <a:lnTo>
                  <a:pt x="185" y="89"/>
                </a:lnTo>
                <a:lnTo>
                  <a:pt x="160" y="102"/>
                </a:lnTo>
                <a:lnTo>
                  <a:pt x="160" y="78"/>
                </a:lnTo>
                <a:lnTo>
                  <a:pt x="160" y="59"/>
                </a:lnTo>
                <a:lnTo>
                  <a:pt x="147" y="30"/>
                </a:lnTo>
                <a:lnTo>
                  <a:pt x="131" y="13"/>
                </a:lnTo>
                <a:lnTo>
                  <a:pt x="97" y="0"/>
                </a:lnTo>
                <a:lnTo>
                  <a:pt x="60" y="22"/>
                </a:lnTo>
                <a:lnTo>
                  <a:pt x="28" y="65"/>
                </a:lnTo>
                <a:lnTo>
                  <a:pt x="2" y="112"/>
                </a:lnTo>
                <a:lnTo>
                  <a:pt x="2" y="132"/>
                </a:lnTo>
                <a:close/>
              </a:path>
            </a:pathLst>
          </a:custGeom>
          <a:solidFill>
            <a:schemeClr val="tx1"/>
          </a:solidFill>
          <a:ln w="9525">
            <a:solidFill>
              <a:schemeClr val="tx1"/>
            </a:solidFill>
            <a:round/>
            <a:headEnd/>
            <a:tailEnd/>
          </a:ln>
        </p:spPr>
        <p:txBody>
          <a:bodyPr/>
          <a:lstStyle/>
          <a:p>
            <a:endParaRPr lang="ms-MY"/>
          </a:p>
        </p:txBody>
      </p:sp>
      <p:sp>
        <p:nvSpPr>
          <p:cNvPr id="8" name="Freeform 7"/>
          <p:cNvSpPr>
            <a:spLocks/>
          </p:cNvSpPr>
          <p:nvPr/>
        </p:nvSpPr>
        <p:spPr bwMode="auto">
          <a:xfrm>
            <a:off x="2032022" y="2731864"/>
            <a:ext cx="238125" cy="223837"/>
          </a:xfrm>
          <a:custGeom>
            <a:avLst/>
            <a:gdLst>
              <a:gd name="T0" fmla="*/ 0 w 299"/>
              <a:gd name="T1" fmla="*/ 65 h 282"/>
              <a:gd name="T2" fmla="*/ 13 w 299"/>
              <a:gd name="T3" fmla="*/ 84 h 282"/>
              <a:gd name="T4" fmla="*/ 35 w 299"/>
              <a:gd name="T5" fmla="*/ 90 h 282"/>
              <a:gd name="T6" fmla="*/ 99 w 299"/>
              <a:gd name="T7" fmla="*/ 71 h 282"/>
              <a:gd name="T8" fmla="*/ 171 w 299"/>
              <a:gd name="T9" fmla="*/ 41 h 282"/>
              <a:gd name="T10" fmla="*/ 214 w 299"/>
              <a:gd name="T11" fmla="*/ 24 h 282"/>
              <a:gd name="T12" fmla="*/ 223 w 299"/>
              <a:gd name="T13" fmla="*/ 28 h 282"/>
              <a:gd name="T14" fmla="*/ 221 w 299"/>
              <a:gd name="T15" fmla="*/ 62 h 282"/>
              <a:gd name="T16" fmla="*/ 208 w 299"/>
              <a:gd name="T17" fmla="*/ 118 h 282"/>
              <a:gd name="T18" fmla="*/ 190 w 299"/>
              <a:gd name="T19" fmla="*/ 168 h 282"/>
              <a:gd name="T20" fmla="*/ 171 w 299"/>
              <a:gd name="T21" fmla="*/ 201 h 282"/>
              <a:gd name="T22" fmla="*/ 166 w 299"/>
              <a:gd name="T23" fmla="*/ 226 h 282"/>
              <a:gd name="T24" fmla="*/ 171 w 299"/>
              <a:gd name="T25" fmla="*/ 237 h 282"/>
              <a:gd name="T26" fmla="*/ 188 w 299"/>
              <a:gd name="T27" fmla="*/ 241 h 282"/>
              <a:gd name="T28" fmla="*/ 212 w 299"/>
              <a:gd name="T29" fmla="*/ 231 h 282"/>
              <a:gd name="T30" fmla="*/ 253 w 299"/>
              <a:gd name="T31" fmla="*/ 229 h 282"/>
              <a:gd name="T32" fmla="*/ 270 w 299"/>
              <a:gd name="T33" fmla="*/ 244 h 282"/>
              <a:gd name="T34" fmla="*/ 286 w 299"/>
              <a:gd name="T35" fmla="*/ 269 h 282"/>
              <a:gd name="T36" fmla="*/ 290 w 299"/>
              <a:gd name="T37" fmla="*/ 282 h 282"/>
              <a:gd name="T38" fmla="*/ 299 w 299"/>
              <a:gd name="T39" fmla="*/ 272 h 282"/>
              <a:gd name="T40" fmla="*/ 299 w 299"/>
              <a:gd name="T41" fmla="*/ 239 h 282"/>
              <a:gd name="T42" fmla="*/ 288 w 299"/>
              <a:gd name="T43" fmla="*/ 213 h 282"/>
              <a:gd name="T44" fmla="*/ 262 w 299"/>
              <a:gd name="T45" fmla="*/ 207 h 282"/>
              <a:gd name="T46" fmla="*/ 244 w 299"/>
              <a:gd name="T47" fmla="*/ 213 h 282"/>
              <a:gd name="T48" fmla="*/ 206 w 299"/>
              <a:gd name="T49" fmla="*/ 218 h 282"/>
              <a:gd name="T50" fmla="*/ 197 w 299"/>
              <a:gd name="T51" fmla="*/ 214 h 282"/>
              <a:gd name="T52" fmla="*/ 195 w 299"/>
              <a:gd name="T53" fmla="*/ 205 h 282"/>
              <a:gd name="T54" fmla="*/ 208 w 299"/>
              <a:gd name="T55" fmla="*/ 168 h 282"/>
              <a:gd name="T56" fmla="*/ 227 w 299"/>
              <a:gd name="T57" fmla="*/ 140 h 282"/>
              <a:gd name="T58" fmla="*/ 244 w 299"/>
              <a:gd name="T59" fmla="*/ 88 h 282"/>
              <a:gd name="T60" fmla="*/ 247 w 299"/>
              <a:gd name="T61" fmla="*/ 39 h 282"/>
              <a:gd name="T62" fmla="*/ 242 w 299"/>
              <a:gd name="T63" fmla="*/ 6 h 282"/>
              <a:gd name="T64" fmla="*/ 231 w 299"/>
              <a:gd name="T65" fmla="*/ 0 h 282"/>
              <a:gd name="T66" fmla="*/ 219 w 299"/>
              <a:gd name="T67" fmla="*/ 0 h 282"/>
              <a:gd name="T68" fmla="*/ 182 w 299"/>
              <a:gd name="T69" fmla="*/ 10 h 282"/>
              <a:gd name="T70" fmla="*/ 108 w 299"/>
              <a:gd name="T71" fmla="*/ 34 h 282"/>
              <a:gd name="T72" fmla="*/ 59 w 299"/>
              <a:gd name="T73" fmla="*/ 45 h 282"/>
              <a:gd name="T74" fmla="*/ 26 w 299"/>
              <a:gd name="T75" fmla="*/ 49 h 282"/>
              <a:gd name="T76" fmla="*/ 7 w 299"/>
              <a:gd name="T77" fmla="*/ 56 h 282"/>
              <a:gd name="T78" fmla="*/ 0 w 299"/>
              <a:gd name="T79" fmla="*/ 6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282">
                <a:moveTo>
                  <a:pt x="0" y="65"/>
                </a:moveTo>
                <a:lnTo>
                  <a:pt x="13" y="84"/>
                </a:lnTo>
                <a:lnTo>
                  <a:pt x="35" y="90"/>
                </a:lnTo>
                <a:lnTo>
                  <a:pt x="99" y="71"/>
                </a:lnTo>
                <a:lnTo>
                  <a:pt x="171" y="41"/>
                </a:lnTo>
                <a:lnTo>
                  <a:pt x="214" y="24"/>
                </a:lnTo>
                <a:lnTo>
                  <a:pt x="223" y="28"/>
                </a:lnTo>
                <a:lnTo>
                  <a:pt x="221" y="62"/>
                </a:lnTo>
                <a:lnTo>
                  <a:pt x="208" y="118"/>
                </a:lnTo>
                <a:lnTo>
                  <a:pt x="190" y="168"/>
                </a:lnTo>
                <a:lnTo>
                  <a:pt x="171" y="201"/>
                </a:lnTo>
                <a:lnTo>
                  <a:pt x="166" y="226"/>
                </a:lnTo>
                <a:lnTo>
                  <a:pt x="171" y="237"/>
                </a:lnTo>
                <a:lnTo>
                  <a:pt x="188" y="241"/>
                </a:lnTo>
                <a:lnTo>
                  <a:pt x="212" y="231"/>
                </a:lnTo>
                <a:lnTo>
                  <a:pt x="253" y="229"/>
                </a:lnTo>
                <a:lnTo>
                  <a:pt x="270" y="244"/>
                </a:lnTo>
                <a:lnTo>
                  <a:pt x="286" y="269"/>
                </a:lnTo>
                <a:lnTo>
                  <a:pt x="290" y="282"/>
                </a:lnTo>
                <a:lnTo>
                  <a:pt x="299" y="272"/>
                </a:lnTo>
                <a:lnTo>
                  <a:pt x="299" y="239"/>
                </a:lnTo>
                <a:lnTo>
                  <a:pt x="288" y="213"/>
                </a:lnTo>
                <a:lnTo>
                  <a:pt x="262" y="207"/>
                </a:lnTo>
                <a:lnTo>
                  <a:pt x="244" y="213"/>
                </a:lnTo>
                <a:lnTo>
                  <a:pt x="206" y="218"/>
                </a:lnTo>
                <a:lnTo>
                  <a:pt x="197" y="214"/>
                </a:lnTo>
                <a:lnTo>
                  <a:pt x="195" y="205"/>
                </a:lnTo>
                <a:lnTo>
                  <a:pt x="208" y="168"/>
                </a:lnTo>
                <a:lnTo>
                  <a:pt x="227" y="140"/>
                </a:lnTo>
                <a:lnTo>
                  <a:pt x="244" y="88"/>
                </a:lnTo>
                <a:lnTo>
                  <a:pt x="247" y="39"/>
                </a:lnTo>
                <a:lnTo>
                  <a:pt x="242" y="6"/>
                </a:lnTo>
                <a:lnTo>
                  <a:pt x="231" y="0"/>
                </a:lnTo>
                <a:lnTo>
                  <a:pt x="219" y="0"/>
                </a:lnTo>
                <a:lnTo>
                  <a:pt x="182" y="10"/>
                </a:lnTo>
                <a:lnTo>
                  <a:pt x="108" y="34"/>
                </a:lnTo>
                <a:lnTo>
                  <a:pt x="59" y="45"/>
                </a:lnTo>
                <a:lnTo>
                  <a:pt x="26" y="49"/>
                </a:lnTo>
                <a:lnTo>
                  <a:pt x="7" y="56"/>
                </a:lnTo>
                <a:lnTo>
                  <a:pt x="0" y="65"/>
                </a:lnTo>
                <a:close/>
              </a:path>
            </a:pathLst>
          </a:custGeom>
          <a:solidFill>
            <a:schemeClr val="tx1"/>
          </a:solidFill>
          <a:ln w="9525">
            <a:solidFill>
              <a:schemeClr val="tx1"/>
            </a:solidFill>
            <a:round/>
            <a:headEnd/>
            <a:tailEnd/>
          </a:ln>
        </p:spPr>
        <p:txBody>
          <a:bodyPr/>
          <a:lstStyle/>
          <a:p>
            <a:endParaRPr lang="ms-MY"/>
          </a:p>
        </p:txBody>
      </p:sp>
      <p:sp>
        <p:nvSpPr>
          <p:cNvPr id="9" name="Freeform 8"/>
          <p:cNvSpPr>
            <a:spLocks/>
          </p:cNvSpPr>
          <p:nvPr/>
        </p:nvSpPr>
        <p:spPr bwMode="auto">
          <a:xfrm>
            <a:off x="1770063" y="2781076"/>
            <a:ext cx="214312" cy="227013"/>
          </a:xfrm>
          <a:custGeom>
            <a:avLst/>
            <a:gdLst>
              <a:gd name="T0" fmla="*/ 269 w 269"/>
              <a:gd name="T1" fmla="*/ 31 h 287"/>
              <a:gd name="T2" fmla="*/ 260 w 269"/>
              <a:gd name="T3" fmla="*/ 52 h 287"/>
              <a:gd name="T4" fmla="*/ 240 w 269"/>
              <a:gd name="T5" fmla="*/ 61 h 287"/>
              <a:gd name="T6" fmla="*/ 175 w 269"/>
              <a:gd name="T7" fmla="*/ 52 h 287"/>
              <a:gd name="T8" fmla="*/ 96 w 269"/>
              <a:gd name="T9" fmla="*/ 33 h 287"/>
              <a:gd name="T10" fmla="*/ 54 w 269"/>
              <a:gd name="T11" fmla="*/ 22 h 287"/>
              <a:gd name="T12" fmla="*/ 44 w 269"/>
              <a:gd name="T13" fmla="*/ 28 h 287"/>
              <a:gd name="T14" fmla="*/ 52 w 269"/>
              <a:gd name="T15" fmla="*/ 61 h 287"/>
              <a:gd name="T16" fmla="*/ 72 w 269"/>
              <a:gd name="T17" fmla="*/ 113 h 287"/>
              <a:gd name="T18" fmla="*/ 98 w 269"/>
              <a:gd name="T19" fmla="*/ 160 h 287"/>
              <a:gd name="T20" fmla="*/ 121 w 269"/>
              <a:gd name="T21" fmla="*/ 190 h 287"/>
              <a:gd name="T22" fmla="*/ 130 w 269"/>
              <a:gd name="T23" fmla="*/ 214 h 287"/>
              <a:gd name="T24" fmla="*/ 126 w 269"/>
              <a:gd name="T25" fmla="*/ 227 h 287"/>
              <a:gd name="T26" fmla="*/ 111 w 269"/>
              <a:gd name="T27" fmla="*/ 233 h 287"/>
              <a:gd name="T28" fmla="*/ 85 w 269"/>
              <a:gd name="T29" fmla="*/ 225 h 287"/>
              <a:gd name="T30" fmla="*/ 44 w 269"/>
              <a:gd name="T31" fmla="*/ 231 h 287"/>
              <a:gd name="T32" fmla="*/ 31 w 269"/>
              <a:gd name="T33" fmla="*/ 247 h 287"/>
              <a:gd name="T34" fmla="*/ 18 w 269"/>
              <a:gd name="T35" fmla="*/ 275 h 287"/>
              <a:gd name="T36" fmla="*/ 15 w 269"/>
              <a:gd name="T37" fmla="*/ 287 h 287"/>
              <a:gd name="T38" fmla="*/ 5 w 269"/>
              <a:gd name="T39" fmla="*/ 279 h 287"/>
              <a:gd name="T40" fmla="*/ 0 w 269"/>
              <a:gd name="T41" fmla="*/ 247 h 287"/>
              <a:gd name="T42" fmla="*/ 7 w 269"/>
              <a:gd name="T43" fmla="*/ 220 h 287"/>
              <a:gd name="T44" fmla="*/ 33 w 269"/>
              <a:gd name="T45" fmla="*/ 210 h 287"/>
              <a:gd name="T46" fmla="*/ 52 w 269"/>
              <a:gd name="T47" fmla="*/ 212 h 287"/>
              <a:gd name="T48" fmla="*/ 89 w 269"/>
              <a:gd name="T49" fmla="*/ 212 h 287"/>
              <a:gd name="T50" fmla="*/ 98 w 269"/>
              <a:gd name="T51" fmla="*/ 208 h 287"/>
              <a:gd name="T52" fmla="*/ 98 w 269"/>
              <a:gd name="T53" fmla="*/ 199 h 287"/>
              <a:gd name="T54" fmla="*/ 80 w 269"/>
              <a:gd name="T55" fmla="*/ 164 h 287"/>
              <a:gd name="T56" fmla="*/ 57 w 269"/>
              <a:gd name="T57" fmla="*/ 138 h 287"/>
              <a:gd name="T58" fmla="*/ 33 w 269"/>
              <a:gd name="T59" fmla="*/ 89 h 287"/>
              <a:gd name="T60" fmla="*/ 24 w 269"/>
              <a:gd name="T61" fmla="*/ 41 h 287"/>
              <a:gd name="T62" fmla="*/ 24 w 269"/>
              <a:gd name="T63" fmla="*/ 7 h 287"/>
              <a:gd name="T64" fmla="*/ 33 w 269"/>
              <a:gd name="T65" fmla="*/ 2 h 287"/>
              <a:gd name="T66" fmla="*/ 44 w 269"/>
              <a:gd name="T67" fmla="*/ 0 h 287"/>
              <a:gd name="T68" fmla="*/ 83 w 269"/>
              <a:gd name="T69" fmla="*/ 3 h 287"/>
              <a:gd name="T70" fmla="*/ 160 w 269"/>
              <a:gd name="T71" fmla="*/ 16 h 287"/>
              <a:gd name="T72" fmla="*/ 210 w 269"/>
              <a:gd name="T73" fmla="*/ 20 h 287"/>
              <a:gd name="T74" fmla="*/ 243 w 269"/>
              <a:gd name="T75" fmla="*/ 18 h 287"/>
              <a:gd name="T76" fmla="*/ 264 w 269"/>
              <a:gd name="T77" fmla="*/ 24 h 287"/>
              <a:gd name="T78" fmla="*/ 269 w 269"/>
              <a:gd name="T79" fmla="*/ 31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9" h="287">
                <a:moveTo>
                  <a:pt x="269" y="31"/>
                </a:moveTo>
                <a:lnTo>
                  <a:pt x="260" y="52"/>
                </a:lnTo>
                <a:lnTo>
                  <a:pt x="240" y="61"/>
                </a:lnTo>
                <a:lnTo>
                  <a:pt x="175" y="52"/>
                </a:lnTo>
                <a:lnTo>
                  <a:pt x="96" y="33"/>
                </a:lnTo>
                <a:lnTo>
                  <a:pt x="54" y="22"/>
                </a:lnTo>
                <a:lnTo>
                  <a:pt x="44" y="28"/>
                </a:lnTo>
                <a:lnTo>
                  <a:pt x="52" y="61"/>
                </a:lnTo>
                <a:lnTo>
                  <a:pt x="72" y="113"/>
                </a:lnTo>
                <a:lnTo>
                  <a:pt x="98" y="160"/>
                </a:lnTo>
                <a:lnTo>
                  <a:pt x="121" y="190"/>
                </a:lnTo>
                <a:lnTo>
                  <a:pt x="130" y="214"/>
                </a:lnTo>
                <a:lnTo>
                  <a:pt x="126" y="227"/>
                </a:lnTo>
                <a:lnTo>
                  <a:pt x="111" y="233"/>
                </a:lnTo>
                <a:lnTo>
                  <a:pt x="85" y="225"/>
                </a:lnTo>
                <a:lnTo>
                  <a:pt x="44" y="231"/>
                </a:lnTo>
                <a:lnTo>
                  <a:pt x="31" y="247"/>
                </a:lnTo>
                <a:lnTo>
                  <a:pt x="18" y="275"/>
                </a:lnTo>
                <a:lnTo>
                  <a:pt x="15" y="287"/>
                </a:lnTo>
                <a:lnTo>
                  <a:pt x="5" y="279"/>
                </a:lnTo>
                <a:lnTo>
                  <a:pt x="0" y="247"/>
                </a:lnTo>
                <a:lnTo>
                  <a:pt x="7" y="220"/>
                </a:lnTo>
                <a:lnTo>
                  <a:pt x="33" y="210"/>
                </a:lnTo>
                <a:lnTo>
                  <a:pt x="52" y="212"/>
                </a:lnTo>
                <a:lnTo>
                  <a:pt x="89" y="212"/>
                </a:lnTo>
                <a:lnTo>
                  <a:pt x="98" y="208"/>
                </a:lnTo>
                <a:lnTo>
                  <a:pt x="98" y="199"/>
                </a:lnTo>
                <a:lnTo>
                  <a:pt x="80" y="164"/>
                </a:lnTo>
                <a:lnTo>
                  <a:pt x="57" y="138"/>
                </a:lnTo>
                <a:lnTo>
                  <a:pt x="33" y="89"/>
                </a:lnTo>
                <a:lnTo>
                  <a:pt x="24" y="41"/>
                </a:lnTo>
                <a:lnTo>
                  <a:pt x="24" y="7"/>
                </a:lnTo>
                <a:lnTo>
                  <a:pt x="33" y="2"/>
                </a:lnTo>
                <a:lnTo>
                  <a:pt x="44" y="0"/>
                </a:lnTo>
                <a:lnTo>
                  <a:pt x="83" y="3"/>
                </a:lnTo>
                <a:lnTo>
                  <a:pt x="160" y="16"/>
                </a:lnTo>
                <a:lnTo>
                  <a:pt x="210" y="20"/>
                </a:lnTo>
                <a:lnTo>
                  <a:pt x="243" y="18"/>
                </a:lnTo>
                <a:lnTo>
                  <a:pt x="264" y="24"/>
                </a:lnTo>
                <a:lnTo>
                  <a:pt x="269" y="31"/>
                </a:lnTo>
                <a:close/>
              </a:path>
            </a:pathLst>
          </a:custGeom>
          <a:solidFill>
            <a:schemeClr val="tx1"/>
          </a:solidFill>
          <a:ln w="9525">
            <a:solidFill>
              <a:schemeClr val="tx1"/>
            </a:solidFill>
            <a:round/>
            <a:headEnd/>
            <a:tailEnd/>
          </a:ln>
        </p:spPr>
        <p:txBody>
          <a:bodyPr/>
          <a:lstStyle/>
          <a:p>
            <a:endParaRPr lang="ms-MY"/>
          </a:p>
        </p:txBody>
      </p:sp>
      <p:grpSp>
        <p:nvGrpSpPr>
          <p:cNvPr id="10" name="Group 9"/>
          <p:cNvGrpSpPr>
            <a:grpSpLocks/>
          </p:cNvGrpSpPr>
          <p:nvPr/>
        </p:nvGrpSpPr>
        <p:grpSpPr bwMode="auto">
          <a:xfrm>
            <a:off x="3403600" y="2565191"/>
            <a:ext cx="508000" cy="688975"/>
            <a:chOff x="3209" y="2210"/>
            <a:chExt cx="320" cy="434"/>
          </a:xfrm>
        </p:grpSpPr>
        <p:sp>
          <p:nvSpPr>
            <p:cNvPr id="11" name="Freeform 10"/>
            <p:cNvSpPr>
              <a:spLocks/>
            </p:cNvSpPr>
            <p:nvPr/>
          </p:nvSpPr>
          <p:spPr bwMode="auto">
            <a:xfrm>
              <a:off x="3301" y="2337"/>
              <a:ext cx="82" cy="163"/>
            </a:xfrm>
            <a:custGeom>
              <a:avLst/>
              <a:gdLst>
                <a:gd name="T0" fmla="*/ 39 w 164"/>
                <a:gd name="T1" fmla="*/ 26 h 326"/>
                <a:gd name="T2" fmla="*/ 58 w 164"/>
                <a:gd name="T3" fmla="*/ 6 h 326"/>
                <a:gd name="T4" fmla="*/ 90 w 164"/>
                <a:gd name="T5" fmla="*/ 0 h 326"/>
                <a:gd name="T6" fmla="*/ 119 w 164"/>
                <a:gd name="T7" fmla="*/ 6 h 326"/>
                <a:gd name="T8" fmla="*/ 134 w 164"/>
                <a:gd name="T9" fmla="*/ 17 h 326"/>
                <a:gd name="T10" fmla="*/ 147 w 164"/>
                <a:gd name="T11" fmla="*/ 37 h 326"/>
                <a:gd name="T12" fmla="*/ 158 w 164"/>
                <a:gd name="T13" fmla="*/ 76 h 326"/>
                <a:gd name="T14" fmla="*/ 164 w 164"/>
                <a:gd name="T15" fmla="*/ 117 h 326"/>
                <a:gd name="T16" fmla="*/ 164 w 164"/>
                <a:gd name="T17" fmla="*/ 190 h 326"/>
                <a:gd name="T18" fmla="*/ 147 w 164"/>
                <a:gd name="T19" fmla="*/ 253 h 326"/>
                <a:gd name="T20" fmla="*/ 123 w 164"/>
                <a:gd name="T21" fmla="*/ 291 h 326"/>
                <a:gd name="T22" fmla="*/ 101 w 164"/>
                <a:gd name="T23" fmla="*/ 311 h 326"/>
                <a:gd name="T24" fmla="*/ 73 w 164"/>
                <a:gd name="T25" fmla="*/ 326 h 326"/>
                <a:gd name="T26" fmla="*/ 34 w 164"/>
                <a:gd name="T27" fmla="*/ 324 h 326"/>
                <a:gd name="T28" fmla="*/ 4 w 164"/>
                <a:gd name="T29" fmla="*/ 302 h 326"/>
                <a:gd name="T30" fmla="*/ 0 w 164"/>
                <a:gd name="T31" fmla="*/ 276 h 326"/>
                <a:gd name="T32" fmla="*/ 15 w 164"/>
                <a:gd name="T33" fmla="*/ 237 h 326"/>
                <a:gd name="T34" fmla="*/ 28 w 164"/>
                <a:gd name="T35" fmla="*/ 194 h 326"/>
                <a:gd name="T36" fmla="*/ 34 w 164"/>
                <a:gd name="T37" fmla="*/ 138 h 326"/>
                <a:gd name="T38" fmla="*/ 24 w 164"/>
                <a:gd name="T39" fmla="*/ 90 h 326"/>
                <a:gd name="T40" fmla="*/ 24 w 164"/>
                <a:gd name="T41" fmla="*/ 54 h 326"/>
                <a:gd name="T42" fmla="*/ 39 w 164"/>
                <a:gd name="T43" fmla="*/ 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 h="326">
                  <a:moveTo>
                    <a:pt x="39" y="26"/>
                  </a:moveTo>
                  <a:lnTo>
                    <a:pt x="58" y="6"/>
                  </a:lnTo>
                  <a:lnTo>
                    <a:pt x="90" y="0"/>
                  </a:lnTo>
                  <a:lnTo>
                    <a:pt x="119" y="6"/>
                  </a:lnTo>
                  <a:lnTo>
                    <a:pt x="134" y="17"/>
                  </a:lnTo>
                  <a:lnTo>
                    <a:pt x="147" y="37"/>
                  </a:lnTo>
                  <a:lnTo>
                    <a:pt x="158" y="76"/>
                  </a:lnTo>
                  <a:lnTo>
                    <a:pt x="164" y="117"/>
                  </a:lnTo>
                  <a:lnTo>
                    <a:pt x="164" y="190"/>
                  </a:lnTo>
                  <a:lnTo>
                    <a:pt x="147" y="253"/>
                  </a:lnTo>
                  <a:lnTo>
                    <a:pt x="123" y="291"/>
                  </a:lnTo>
                  <a:lnTo>
                    <a:pt x="101" y="311"/>
                  </a:lnTo>
                  <a:lnTo>
                    <a:pt x="73" y="326"/>
                  </a:lnTo>
                  <a:lnTo>
                    <a:pt x="34" y="324"/>
                  </a:lnTo>
                  <a:lnTo>
                    <a:pt x="4" y="302"/>
                  </a:lnTo>
                  <a:lnTo>
                    <a:pt x="0" y="276"/>
                  </a:lnTo>
                  <a:lnTo>
                    <a:pt x="15" y="237"/>
                  </a:lnTo>
                  <a:lnTo>
                    <a:pt x="28" y="194"/>
                  </a:lnTo>
                  <a:lnTo>
                    <a:pt x="34" y="138"/>
                  </a:lnTo>
                  <a:lnTo>
                    <a:pt x="24" y="90"/>
                  </a:lnTo>
                  <a:lnTo>
                    <a:pt x="24" y="54"/>
                  </a:lnTo>
                  <a:lnTo>
                    <a:pt x="39" y="26"/>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12" name="Freeform 11"/>
            <p:cNvSpPr>
              <a:spLocks/>
            </p:cNvSpPr>
            <p:nvPr/>
          </p:nvSpPr>
          <p:spPr bwMode="auto">
            <a:xfrm>
              <a:off x="3332" y="2481"/>
              <a:ext cx="94" cy="160"/>
            </a:xfrm>
            <a:custGeom>
              <a:avLst/>
              <a:gdLst>
                <a:gd name="T0" fmla="*/ 63 w 187"/>
                <a:gd name="T1" fmla="*/ 13 h 320"/>
                <a:gd name="T2" fmla="*/ 40 w 187"/>
                <a:gd name="T3" fmla="*/ 0 h 320"/>
                <a:gd name="T4" fmla="*/ 11 w 187"/>
                <a:gd name="T5" fmla="*/ 0 h 320"/>
                <a:gd name="T6" fmla="*/ 0 w 187"/>
                <a:gd name="T7" fmla="*/ 18 h 320"/>
                <a:gd name="T8" fmla="*/ 5 w 187"/>
                <a:gd name="T9" fmla="*/ 45 h 320"/>
                <a:gd name="T10" fmla="*/ 31 w 187"/>
                <a:gd name="T11" fmla="*/ 69 h 320"/>
                <a:gd name="T12" fmla="*/ 83 w 187"/>
                <a:gd name="T13" fmla="*/ 93 h 320"/>
                <a:gd name="T14" fmla="*/ 143 w 187"/>
                <a:gd name="T15" fmla="*/ 143 h 320"/>
                <a:gd name="T16" fmla="*/ 152 w 187"/>
                <a:gd name="T17" fmla="*/ 164 h 320"/>
                <a:gd name="T18" fmla="*/ 148 w 187"/>
                <a:gd name="T19" fmla="*/ 175 h 320"/>
                <a:gd name="T20" fmla="*/ 102 w 187"/>
                <a:gd name="T21" fmla="*/ 207 h 320"/>
                <a:gd name="T22" fmla="*/ 48 w 187"/>
                <a:gd name="T23" fmla="*/ 246 h 320"/>
                <a:gd name="T24" fmla="*/ 35 w 187"/>
                <a:gd name="T25" fmla="*/ 264 h 320"/>
                <a:gd name="T26" fmla="*/ 35 w 187"/>
                <a:gd name="T27" fmla="*/ 281 h 320"/>
                <a:gd name="T28" fmla="*/ 76 w 187"/>
                <a:gd name="T29" fmla="*/ 300 h 320"/>
                <a:gd name="T30" fmla="*/ 141 w 187"/>
                <a:gd name="T31" fmla="*/ 320 h 320"/>
                <a:gd name="T32" fmla="*/ 163 w 187"/>
                <a:gd name="T33" fmla="*/ 320 h 320"/>
                <a:gd name="T34" fmla="*/ 187 w 187"/>
                <a:gd name="T35" fmla="*/ 307 h 320"/>
                <a:gd name="T36" fmla="*/ 187 w 187"/>
                <a:gd name="T37" fmla="*/ 296 h 320"/>
                <a:gd name="T38" fmla="*/ 169 w 187"/>
                <a:gd name="T39" fmla="*/ 290 h 320"/>
                <a:gd name="T40" fmla="*/ 87 w 187"/>
                <a:gd name="T41" fmla="*/ 281 h 320"/>
                <a:gd name="T42" fmla="*/ 57 w 187"/>
                <a:gd name="T43" fmla="*/ 274 h 320"/>
                <a:gd name="T44" fmla="*/ 54 w 187"/>
                <a:gd name="T45" fmla="*/ 261 h 320"/>
                <a:gd name="T46" fmla="*/ 107 w 187"/>
                <a:gd name="T47" fmla="*/ 225 h 320"/>
                <a:gd name="T48" fmla="*/ 163 w 187"/>
                <a:gd name="T49" fmla="*/ 190 h 320"/>
                <a:gd name="T50" fmla="*/ 176 w 187"/>
                <a:gd name="T51" fmla="*/ 177 h 320"/>
                <a:gd name="T52" fmla="*/ 182 w 187"/>
                <a:gd name="T53" fmla="*/ 160 h 320"/>
                <a:gd name="T54" fmla="*/ 176 w 187"/>
                <a:gd name="T55" fmla="*/ 136 h 320"/>
                <a:gd name="T56" fmla="*/ 160 w 187"/>
                <a:gd name="T57" fmla="*/ 117 h 320"/>
                <a:gd name="T58" fmla="*/ 102 w 187"/>
                <a:gd name="T59" fmla="*/ 54 h 320"/>
                <a:gd name="T60" fmla="*/ 63 w 187"/>
                <a:gd name="T61" fmla="*/ 1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7" h="320">
                  <a:moveTo>
                    <a:pt x="63" y="13"/>
                  </a:moveTo>
                  <a:lnTo>
                    <a:pt x="40" y="0"/>
                  </a:lnTo>
                  <a:lnTo>
                    <a:pt x="11" y="0"/>
                  </a:lnTo>
                  <a:lnTo>
                    <a:pt x="0" y="18"/>
                  </a:lnTo>
                  <a:lnTo>
                    <a:pt x="5" y="45"/>
                  </a:lnTo>
                  <a:lnTo>
                    <a:pt x="31" y="69"/>
                  </a:lnTo>
                  <a:lnTo>
                    <a:pt x="83" y="93"/>
                  </a:lnTo>
                  <a:lnTo>
                    <a:pt x="143" y="143"/>
                  </a:lnTo>
                  <a:lnTo>
                    <a:pt x="152" y="164"/>
                  </a:lnTo>
                  <a:lnTo>
                    <a:pt x="148" y="175"/>
                  </a:lnTo>
                  <a:lnTo>
                    <a:pt x="102" y="207"/>
                  </a:lnTo>
                  <a:lnTo>
                    <a:pt x="48" y="246"/>
                  </a:lnTo>
                  <a:lnTo>
                    <a:pt x="35" y="264"/>
                  </a:lnTo>
                  <a:lnTo>
                    <a:pt x="35" y="281"/>
                  </a:lnTo>
                  <a:lnTo>
                    <a:pt x="76" y="300"/>
                  </a:lnTo>
                  <a:lnTo>
                    <a:pt x="141" y="320"/>
                  </a:lnTo>
                  <a:lnTo>
                    <a:pt x="163" y="320"/>
                  </a:lnTo>
                  <a:lnTo>
                    <a:pt x="187" y="307"/>
                  </a:lnTo>
                  <a:lnTo>
                    <a:pt x="187" y="296"/>
                  </a:lnTo>
                  <a:lnTo>
                    <a:pt x="169" y="290"/>
                  </a:lnTo>
                  <a:lnTo>
                    <a:pt x="87" y="281"/>
                  </a:lnTo>
                  <a:lnTo>
                    <a:pt x="57" y="274"/>
                  </a:lnTo>
                  <a:lnTo>
                    <a:pt x="54" y="261"/>
                  </a:lnTo>
                  <a:lnTo>
                    <a:pt x="107" y="225"/>
                  </a:lnTo>
                  <a:lnTo>
                    <a:pt x="163" y="190"/>
                  </a:lnTo>
                  <a:lnTo>
                    <a:pt x="176" y="177"/>
                  </a:lnTo>
                  <a:lnTo>
                    <a:pt x="182" y="160"/>
                  </a:lnTo>
                  <a:lnTo>
                    <a:pt x="176" y="136"/>
                  </a:lnTo>
                  <a:lnTo>
                    <a:pt x="160" y="117"/>
                  </a:lnTo>
                  <a:lnTo>
                    <a:pt x="102" y="54"/>
                  </a:lnTo>
                  <a:lnTo>
                    <a:pt x="63" y="13"/>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13" name="Freeform 12"/>
            <p:cNvSpPr>
              <a:spLocks/>
            </p:cNvSpPr>
            <p:nvPr/>
          </p:nvSpPr>
          <p:spPr bwMode="auto">
            <a:xfrm>
              <a:off x="3209" y="2473"/>
              <a:ext cx="117" cy="171"/>
            </a:xfrm>
            <a:custGeom>
              <a:avLst/>
              <a:gdLst>
                <a:gd name="T0" fmla="*/ 126 w 233"/>
                <a:gd name="T1" fmla="*/ 47 h 343"/>
                <a:gd name="T2" fmla="*/ 164 w 233"/>
                <a:gd name="T3" fmla="*/ 19 h 343"/>
                <a:gd name="T4" fmla="*/ 199 w 233"/>
                <a:gd name="T5" fmla="*/ 0 h 343"/>
                <a:gd name="T6" fmla="*/ 221 w 233"/>
                <a:gd name="T7" fmla="*/ 4 h 343"/>
                <a:gd name="T8" fmla="*/ 233 w 233"/>
                <a:gd name="T9" fmla="*/ 19 h 343"/>
                <a:gd name="T10" fmla="*/ 233 w 233"/>
                <a:gd name="T11" fmla="*/ 34 h 343"/>
                <a:gd name="T12" fmla="*/ 225 w 233"/>
                <a:gd name="T13" fmla="*/ 52 h 343"/>
                <a:gd name="T14" fmla="*/ 203 w 233"/>
                <a:gd name="T15" fmla="*/ 62 h 343"/>
                <a:gd name="T16" fmla="*/ 154 w 233"/>
                <a:gd name="T17" fmla="*/ 86 h 343"/>
                <a:gd name="T18" fmla="*/ 125 w 233"/>
                <a:gd name="T19" fmla="*/ 117 h 343"/>
                <a:gd name="T20" fmla="*/ 106 w 233"/>
                <a:gd name="T21" fmla="*/ 153 h 343"/>
                <a:gd name="T22" fmla="*/ 100 w 233"/>
                <a:gd name="T23" fmla="*/ 173 h 343"/>
                <a:gd name="T24" fmla="*/ 126 w 233"/>
                <a:gd name="T25" fmla="*/ 199 h 343"/>
                <a:gd name="T26" fmla="*/ 154 w 233"/>
                <a:gd name="T27" fmla="*/ 239 h 343"/>
                <a:gd name="T28" fmla="*/ 173 w 233"/>
                <a:gd name="T29" fmla="*/ 272 h 343"/>
                <a:gd name="T30" fmla="*/ 179 w 233"/>
                <a:gd name="T31" fmla="*/ 294 h 343"/>
                <a:gd name="T32" fmla="*/ 179 w 233"/>
                <a:gd name="T33" fmla="*/ 307 h 343"/>
                <a:gd name="T34" fmla="*/ 166 w 233"/>
                <a:gd name="T35" fmla="*/ 315 h 343"/>
                <a:gd name="T36" fmla="*/ 125 w 233"/>
                <a:gd name="T37" fmla="*/ 317 h 343"/>
                <a:gd name="T38" fmla="*/ 63 w 233"/>
                <a:gd name="T39" fmla="*/ 330 h 343"/>
                <a:gd name="T40" fmla="*/ 52 w 233"/>
                <a:gd name="T41" fmla="*/ 341 h 343"/>
                <a:gd name="T42" fmla="*/ 43 w 233"/>
                <a:gd name="T43" fmla="*/ 343 h 343"/>
                <a:gd name="T44" fmla="*/ 0 w 233"/>
                <a:gd name="T45" fmla="*/ 330 h 343"/>
                <a:gd name="T46" fmla="*/ 0 w 233"/>
                <a:gd name="T47" fmla="*/ 317 h 343"/>
                <a:gd name="T48" fmla="*/ 19 w 233"/>
                <a:gd name="T49" fmla="*/ 307 h 343"/>
                <a:gd name="T50" fmla="*/ 97 w 233"/>
                <a:gd name="T51" fmla="*/ 294 h 343"/>
                <a:gd name="T52" fmla="*/ 136 w 233"/>
                <a:gd name="T53" fmla="*/ 298 h 343"/>
                <a:gd name="T54" fmla="*/ 156 w 233"/>
                <a:gd name="T55" fmla="*/ 298 h 343"/>
                <a:gd name="T56" fmla="*/ 160 w 233"/>
                <a:gd name="T57" fmla="*/ 291 h 343"/>
                <a:gd name="T58" fmla="*/ 145 w 233"/>
                <a:gd name="T59" fmla="*/ 259 h 343"/>
                <a:gd name="T60" fmla="*/ 110 w 233"/>
                <a:gd name="T61" fmla="*/ 218 h 343"/>
                <a:gd name="T62" fmla="*/ 87 w 233"/>
                <a:gd name="T63" fmla="*/ 186 h 343"/>
                <a:gd name="T64" fmla="*/ 76 w 233"/>
                <a:gd name="T65" fmla="*/ 170 h 343"/>
                <a:gd name="T66" fmla="*/ 76 w 233"/>
                <a:gd name="T67" fmla="*/ 144 h 343"/>
                <a:gd name="T68" fmla="*/ 93 w 233"/>
                <a:gd name="T69" fmla="*/ 101 h 343"/>
                <a:gd name="T70" fmla="*/ 108 w 233"/>
                <a:gd name="T71" fmla="*/ 73 h 343"/>
                <a:gd name="T72" fmla="*/ 126 w 233"/>
                <a:gd name="T73" fmla="*/ 47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3" h="343">
                  <a:moveTo>
                    <a:pt x="126" y="47"/>
                  </a:moveTo>
                  <a:lnTo>
                    <a:pt x="164" y="19"/>
                  </a:lnTo>
                  <a:lnTo>
                    <a:pt x="199" y="0"/>
                  </a:lnTo>
                  <a:lnTo>
                    <a:pt x="221" y="4"/>
                  </a:lnTo>
                  <a:lnTo>
                    <a:pt x="233" y="19"/>
                  </a:lnTo>
                  <a:lnTo>
                    <a:pt x="233" y="34"/>
                  </a:lnTo>
                  <a:lnTo>
                    <a:pt x="225" y="52"/>
                  </a:lnTo>
                  <a:lnTo>
                    <a:pt x="203" y="62"/>
                  </a:lnTo>
                  <a:lnTo>
                    <a:pt x="154" y="86"/>
                  </a:lnTo>
                  <a:lnTo>
                    <a:pt x="125" y="117"/>
                  </a:lnTo>
                  <a:lnTo>
                    <a:pt x="106" y="153"/>
                  </a:lnTo>
                  <a:lnTo>
                    <a:pt x="100" y="173"/>
                  </a:lnTo>
                  <a:lnTo>
                    <a:pt x="126" y="199"/>
                  </a:lnTo>
                  <a:lnTo>
                    <a:pt x="154" y="239"/>
                  </a:lnTo>
                  <a:lnTo>
                    <a:pt x="173" y="272"/>
                  </a:lnTo>
                  <a:lnTo>
                    <a:pt x="179" y="294"/>
                  </a:lnTo>
                  <a:lnTo>
                    <a:pt x="179" y="307"/>
                  </a:lnTo>
                  <a:lnTo>
                    <a:pt x="166" y="315"/>
                  </a:lnTo>
                  <a:lnTo>
                    <a:pt x="125" y="317"/>
                  </a:lnTo>
                  <a:lnTo>
                    <a:pt x="63" y="330"/>
                  </a:lnTo>
                  <a:lnTo>
                    <a:pt x="52" y="341"/>
                  </a:lnTo>
                  <a:lnTo>
                    <a:pt x="43" y="343"/>
                  </a:lnTo>
                  <a:lnTo>
                    <a:pt x="0" y="330"/>
                  </a:lnTo>
                  <a:lnTo>
                    <a:pt x="0" y="317"/>
                  </a:lnTo>
                  <a:lnTo>
                    <a:pt x="19" y="307"/>
                  </a:lnTo>
                  <a:lnTo>
                    <a:pt x="97" y="294"/>
                  </a:lnTo>
                  <a:lnTo>
                    <a:pt x="136" y="298"/>
                  </a:lnTo>
                  <a:lnTo>
                    <a:pt x="156" y="298"/>
                  </a:lnTo>
                  <a:lnTo>
                    <a:pt x="160" y="291"/>
                  </a:lnTo>
                  <a:lnTo>
                    <a:pt x="145" y="259"/>
                  </a:lnTo>
                  <a:lnTo>
                    <a:pt x="110" y="218"/>
                  </a:lnTo>
                  <a:lnTo>
                    <a:pt x="87" y="186"/>
                  </a:lnTo>
                  <a:lnTo>
                    <a:pt x="76" y="170"/>
                  </a:lnTo>
                  <a:lnTo>
                    <a:pt x="76" y="144"/>
                  </a:lnTo>
                  <a:lnTo>
                    <a:pt x="93" y="101"/>
                  </a:lnTo>
                  <a:lnTo>
                    <a:pt x="108" y="73"/>
                  </a:lnTo>
                  <a:lnTo>
                    <a:pt x="126" y="47"/>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14" name="Freeform 13"/>
            <p:cNvSpPr>
              <a:spLocks/>
            </p:cNvSpPr>
            <p:nvPr/>
          </p:nvSpPr>
          <p:spPr bwMode="auto">
            <a:xfrm>
              <a:off x="3309" y="2210"/>
              <a:ext cx="116" cy="121"/>
            </a:xfrm>
            <a:custGeom>
              <a:avLst/>
              <a:gdLst>
                <a:gd name="T0" fmla="*/ 2 w 233"/>
                <a:gd name="T1" fmla="*/ 132 h 242"/>
                <a:gd name="T2" fmla="*/ 0 w 233"/>
                <a:gd name="T3" fmla="*/ 162 h 242"/>
                <a:gd name="T4" fmla="*/ 9 w 233"/>
                <a:gd name="T5" fmla="*/ 199 h 242"/>
                <a:gd name="T6" fmla="*/ 26 w 233"/>
                <a:gd name="T7" fmla="*/ 223 h 242"/>
                <a:gd name="T8" fmla="*/ 45 w 233"/>
                <a:gd name="T9" fmla="*/ 236 h 242"/>
                <a:gd name="T10" fmla="*/ 74 w 233"/>
                <a:gd name="T11" fmla="*/ 242 h 242"/>
                <a:gd name="T12" fmla="*/ 106 w 233"/>
                <a:gd name="T13" fmla="*/ 225 h 242"/>
                <a:gd name="T14" fmla="*/ 128 w 233"/>
                <a:gd name="T15" fmla="*/ 208 h 242"/>
                <a:gd name="T16" fmla="*/ 140 w 233"/>
                <a:gd name="T17" fmla="*/ 186 h 242"/>
                <a:gd name="T18" fmla="*/ 151 w 233"/>
                <a:gd name="T19" fmla="*/ 154 h 242"/>
                <a:gd name="T20" fmla="*/ 160 w 233"/>
                <a:gd name="T21" fmla="*/ 126 h 242"/>
                <a:gd name="T22" fmla="*/ 162 w 233"/>
                <a:gd name="T23" fmla="*/ 121 h 242"/>
                <a:gd name="T24" fmla="*/ 188 w 233"/>
                <a:gd name="T25" fmla="*/ 104 h 242"/>
                <a:gd name="T26" fmla="*/ 223 w 233"/>
                <a:gd name="T27" fmla="*/ 97 h 242"/>
                <a:gd name="T28" fmla="*/ 233 w 233"/>
                <a:gd name="T29" fmla="*/ 93 h 242"/>
                <a:gd name="T30" fmla="*/ 231 w 233"/>
                <a:gd name="T31" fmla="*/ 82 h 242"/>
                <a:gd name="T32" fmla="*/ 221 w 233"/>
                <a:gd name="T33" fmla="*/ 72 h 242"/>
                <a:gd name="T34" fmla="*/ 184 w 233"/>
                <a:gd name="T35" fmla="*/ 89 h 242"/>
                <a:gd name="T36" fmla="*/ 160 w 233"/>
                <a:gd name="T37" fmla="*/ 102 h 242"/>
                <a:gd name="T38" fmla="*/ 160 w 233"/>
                <a:gd name="T39" fmla="*/ 78 h 242"/>
                <a:gd name="T40" fmla="*/ 160 w 233"/>
                <a:gd name="T41" fmla="*/ 59 h 242"/>
                <a:gd name="T42" fmla="*/ 147 w 233"/>
                <a:gd name="T43" fmla="*/ 30 h 242"/>
                <a:gd name="T44" fmla="*/ 130 w 233"/>
                <a:gd name="T45" fmla="*/ 13 h 242"/>
                <a:gd name="T46" fmla="*/ 97 w 233"/>
                <a:gd name="T47" fmla="*/ 0 h 242"/>
                <a:gd name="T48" fmla="*/ 60 w 233"/>
                <a:gd name="T49" fmla="*/ 22 h 242"/>
                <a:gd name="T50" fmla="*/ 28 w 233"/>
                <a:gd name="T51" fmla="*/ 65 h 242"/>
                <a:gd name="T52" fmla="*/ 2 w 233"/>
                <a:gd name="T53" fmla="*/ 112 h 242"/>
                <a:gd name="T54" fmla="*/ 2 w 233"/>
                <a:gd name="T55" fmla="*/ 13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3" h="242">
                  <a:moveTo>
                    <a:pt x="2" y="132"/>
                  </a:moveTo>
                  <a:lnTo>
                    <a:pt x="0" y="162"/>
                  </a:lnTo>
                  <a:lnTo>
                    <a:pt x="9" y="199"/>
                  </a:lnTo>
                  <a:lnTo>
                    <a:pt x="26" y="223"/>
                  </a:lnTo>
                  <a:lnTo>
                    <a:pt x="45" y="236"/>
                  </a:lnTo>
                  <a:lnTo>
                    <a:pt x="74" y="242"/>
                  </a:lnTo>
                  <a:lnTo>
                    <a:pt x="106" y="225"/>
                  </a:lnTo>
                  <a:lnTo>
                    <a:pt x="128" y="208"/>
                  </a:lnTo>
                  <a:lnTo>
                    <a:pt x="140" y="186"/>
                  </a:lnTo>
                  <a:lnTo>
                    <a:pt x="151" y="154"/>
                  </a:lnTo>
                  <a:lnTo>
                    <a:pt x="160" y="126"/>
                  </a:lnTo>
                  <a:lnTo>
                    <a:pt x="162" y="121"/>
                  </a:lnTo>
                  <a:lnTo>
                    <a:pt x="188" y="104"/>
                  </a:lnTo>
                  <a:lnTo>
                    <a:pt x="223" y="97"/>
                  </a:lnTo>
                  <a:lnTo>
                    <a:pt x="233" y="93"/>
                  </a:lnTo>
                  <a:lnTo>
                    <a:pt x="231" y="82"/>
                  </a:lnTo>
                  <a:lnTo>
                    <a:pt x="221" y="72"/>
                  </a:lnTo>
                  <a:lnTo>
                    <a:pt x="184" y="89"/>
                  </a:lnTo>
                  <a:lnTo>
                    <a:pt x="160" y="102"/>
                  </a:lnTo>
                  <a:lnTo>
                    <a:pt x="160" y="78"/>
                  </a:lnTo>
                  <a:lnTo>
                    <a:pt x="160" y="59"/>
                  </a:lnTo>
                  <a:lnTo>
                    <a:pt x="147" y="30"/>
                  </a:lnTo>
                  <a:lnTo>
                    <a:pt x="130" y="13"/>
                  </a:lnTo>
                  <a:lnTo>
                    <a:pt x="97" y="0"/>
                  </a:lnTo>
                  <a:lnTo>
                    <a:pt x="60" y="22"/>
                  </a:lnTo>
                  <a:lnTo>
                    <a:pt x="28" y="65"/>
                  </a:lnTo>
                  <a:lnTo>
                    <a:pt x="2" y="112"/>
                  </a:lnTo>
                  <a:lnTo>
                    <a:pt x="2" y="132"/>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15" name="Freeform 14"/>
            <p:cNvSpPr>
              <a:spLocks/>
            </p:cNvSpPr>
            <p:nvPr/>
          </p:nvSpPr>
          <p:spPr bwMode="auto">
            <a:xfrm>
              <a:off x="3379" y="2315"/>
              <a:ext cx="150" cy="141"/>
            </a:xfrm>
            <a:custGeom>
              <a:avLst/>
              <a:gdLst>
                <a:gd name="T0" fmla="*/ 0 w 299"/>
                <a:gd name="T1" fmla="*/ 65 h 282"/>
                <a:gd name="T2" fmla="*/ 13 w 299"/>
                <a:gd name="T3" fmla="*/ 84 h 282"/>
                <a:gd name="T4" fmla="*/ 35 w 299"/>
                <a:gd name="T5" fmla="*/ 90 h 282"/>
                <a:gd name="T6" fmla="*/ 98 w 299"/>
                <a:gd name="T7" fmla="*/ 71 h 282"/>
                <a:gd name="T8" fmla="*/ 171 w 299"/>
                <a:gd name="T9" fmla="*/ 41 h 282"/>
                <a:gd name="T10" fmla="*/ 214 w 299"/>
                <a:gd name="T11" fmla="*/ 24 h 282"/>
                <a:gd name="T12" fmla="*/ 223 w 299"/>
                <a:gd name="T13" fmla="*/ 28 h 282"/>
                <a:gd name="T14" fmla="*/ 221 w 299"/>
                <a:gd name="T15" fmla="*/ 62 h 282"/>
                <a:gd name="T16" fmla="*/ 208 w 299"/>
                <a:gd name="T17" fmla="*/ 118 h 282"/>
                <a:gd name="T18" fmla="*/ 189 w 299"/>
                <a:gd name="T19" fmla="*/ 168 h 282"/>
                <a:gd name="T20" fmla="*/ 171 w 299"/>
                <a:gd name="T21" fmla="*/ 201 h 282"/>
                <a:gd name="T22" fmla="*/ 165 w 299"/>
                <a:gd name="T23" fmla="*/ 226 h 282"/>
                <a:gd name="T24" fmla="*/ 171 w 299"/>
                <a:gd name="T25" fmla="*/ 237 h 282"/>
                <a:gd name="T26" fmla="*/ 187 w 299"/>
                <a:gd name="T27" fmla="*/ 241 h 282"/>
                <a:gd name="T28" fmla="*/ 212 w 299"/>
                <a:gd name="T29" fmla="*/ 231 h 282"/>
                <a:gd name="T30" fmla="*/ 253 w 299"/>
                <a:gd name="T31" fmla="*/ 229 h 282"/>
                <a:gd name="T32" fmla="*/ 269 w 299"/>
                <a:gd name="T33" fmla="*/ 244 h 282"/>
                <a:gd name="T34" fmla="*/ 286 w 299"/>
                <a:gd name="T35" fmla="*/ 269 h 282"/>
                <a:gd name="T36" fmla="*/ 290 w 299"/>
                <a:gd name="T37" fmla="*/ 282 h 282"/>
                <a:gd name="T38" fmla="*/ 299 w 299"/>
                <a:gd name="T39" fmla="*/ 272 h 282"/>
                <a:gd name="T40" fmla="*/ 299 w 299"/>
                <a:gd name="T41" fmla="*/ 239 h 282"/>
                <a:gd name="T42" fmla="*/ 288 w 299"/>
                <a:gd name="T43" fmla="*/ 213 h 282"/>
                <a:gd name="T44" fmla="*/ 262 w 299"/>
                <a:gd name="T45" fmla="*/ 207 h 282"/>
                <a:gd name="T46" fmla="*/ 243 w 299"/>
                <a:gd name="T47" fmla="*/ 213 h 282"/>
                <a:gd name="T48" fmla="*/ 206 w 299"/>
                <a:gd name="T49" fmla="*/ 218 h 282"/>
                <a:gd name="T50" fmla="*/ 197 w 299"/>
                <a:gd name="T51" fmla="*/ 214 h 282"/>
                <a:gd name="T52" fmla="*/ 195 w 299"/>
                <a:gd name="T53" fmla="*/ 205 h 282"/>
                <a:gd name="T54" fmla="*/ 208 w 299"/>
                <a:gd name="T55" fmla="*/ 168 h 282"/>
                <a:gd name="T56" fmla="*/ 227 w 299"/>
                <a:gd name="T57" fmla="*/ 140 h 282"/>
                <a:gd name="T58" fmla="*/ 243 w 299"/>
                <a:gd name="T59" fmla="*/ 88 h 282"/>
                <a:gd name="T60" fmla="*/ 247 w 299"/>
                <a:gd name="T61" fmla="*/ 39 h 282"/>
                <a:gd name="T62" fmla="*/ 241 w 299"/>
                <a:gd name="T63" fmla="*/ 6 h 282"/>
                <a:gd name="T64" fmla="*/ 230 w 299"/>
                <a:gd name="T65" fmla="*/ 0 h 282"/>
                <a:gd name="T66" fmla="*/ 219 w 299"/>
                <a:gd name="T67" fmla="*/ 0 h 282"/>
                <a:gd name="T68" fmla="*/ 182 w 299"/>
                <a:gd name="T69" fmla="*/ 10 h 282"/>
                <a:gd name="T70" fmla="*/ 107 w 299"/>
                <a:gd name="T71" fmla="*/ 34 h 282"/>
                <a:gd name="T72" fmla="*/ 59 w 299"/>
                <a:gd name="T73" fmla="*/ 45 h 282"/>
                <a:gd name="T74" fmla="*/ 26 w 299"/>
                <a:gd name="T75" fmla="*/ 49 h 282"/>
                <a:gd name="T76" fmla="*/ 7 w 299"/>
                <a:gd name="T77" fmla="*/ 56 h 282"/>
                <a:gd name="T78" fmla="*/ 0 w 299"/>
                <a:gd name="T79" fmla="*/ 6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282">
                  <a:moveTo>
                    <a:pt x="0" y="65"/>
                  </a:moveTo>
                  <a:lnTo>
                    <a:pt x="13" y="84"/>
                  </a:lnTo>
                  <a:lnTo>
                    <a:pt x="35" y="90"/>
                  </a:lnTo>
                  <a:lnTo>
                    <a:pt x="98" y="71"/>
                  </a:lnTo>
                  <a:lnTo>
                    <a:pt x="171" y="41"/>
                  </a:lnTo>
                  <a:lnTo>
                    <a:pt x="214" y="24"/>
                  </a:lnTo>
                  <a:lnTo>
                    <a:pt x="223" y="28"/>
                  </a:lnTo>
                  <a:lnTo>
                    <a:pt x="221" y="62"/>
                  </a:lnTo>
                  <a:lnTo>
                    <a:pt x="208" y="118"/>
                  </a:lnTo>
                  <a:lnTo>
                    <a:pt x="189" y="168"/>
                  </a:lnTo>
                  <a:lnTo>
                    <a:pt x="171" y="201"/>
                  </a:lnTo>
                  <a:lnTo>
                    <a:pt x="165" y="226"/>
                  </a:lnTo>
                  <a:lnTo>
                    <a:pt x="171" y="237"/>
                  </a:lnTo>
                  <a:lnTo>
                    <a:pt x="187" y="241"/>
                  </a:lnTo>
                  <a:lnTo>
                    <a:pt x="212" y="231"/>
                  </a:lnTo>
                  <a:lnTo>
                    <a:pt x="253" y="229"/>
                  </a:lnTo>
                  <a:lnTo>
                    <a:pt x="269" y="244"/>
                  </a:lnTo>
                  <a:lnTo>
                    <a:pt x="286" y="269"/>
                  </a:lnTo>
                  <a:lnTo>
                    <a:pt x="290" y="282"/>
                  </a:lnTo>
                  <a:lnTo>
                    <a:pt x="299" y="272"/>
                  </a:lnTo>
                  <a:lnTo>
                    <a:pt x="299" y="239"/>
                  </a:lnTo>
                  <a:lnTo>
                    <a:pt x="288" y="213"/>
                  </a:lnTo>
                  <a:lnTo>
                    <a:pt x="262" y="207"/>
                  </a:lnTo>
                  <a:lnTo>
                    <a:pt x="243" y="213"/>
                  </a:lnTo>
                  <a:lnTo>
                    <a:pt x="206" y="218"/>
                  </a:lnTo>
                  <a:lnTo>
                    <a:pt x="197" y="214"/>
                  </a:lnTo>
                  <a:lnTo>
                    <a:pt x="195" y="205"/>
                  </a:lnTo>
                  <a:lnTo>
                    <a:pt x="208" y="168"/>
                  </a:lnTo>
                  <a:lnTo>
                    <a:pt x="227" y="140"/>
                  </a:lnTo>
                  <a:lnTo>
                    <a:pt x="243" y="88"/>
                  </a:lnTo>
                  <a:lnTo>
                    <a:pt x="247" y="39"/>
                  </a:lnTo>
                  <a:lnTo>
                    <a:pt x="241" y="6"/>
                  </a:lnTo>
                  <a:lnTo>
                    <a:pt x="230" y="0"/>
                  </a:lnTo>
                  <a:lnTo>
                    <a:pt x="219" y="0"/>
                  </a:lnTo>
                  <a:lnTo>
                    <a:pt x="182" y="10"/>
                  </a:lnTo>
                  <a:lnTo>
                    <a:pt x="107" y="34"/>
                  </a:lnTo>
                  <a:lnTo>
                    <a:pt x="59" y="45"/>
                  </a:lnTo>
                  <a:lnTo>
                    <a:pt x="26" y="49"/>
                  </a:lnTo>
                  <a:lnTo>
                    <a:pt x="7" y="56"/>
                  </a:lnTo>
                  <a:lnTo>
                    <a:pt x="0" y="65"/>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16" name="Freeform 15"/>
            <p:cNvSpPr>
              <a:spLocks/>
            </p:cNvSpPr>
            <p:nvPr/>
          </p:nvSpPr>
          <p:spPr bwMode="auto">
            <a:xfrm>
              <a:off x="3214" y="2346"/>
              <a:ext cx="135" cy="143"/>
            </a:xfrm>
            <a:custGeom>
              <a:avLst/>
              <a:gdLst>
                <a:gd name="T0" fmla="*/ 270 w 270"/>
                <a:gd name="T1" fmla="*/ 31 h 287"/>
                <a:gd name="T2" fmla="*/ 261 w 270"/>
                <a:gd name="T3" fmla="*/ 52 h 287"/>
                <a:gd name="T4" fmla="*/ 240 w 270"/>
                <a:gd name="T5" fmla="*/ 61 h 287"/>
                <a:gd name="T6" fmla="*/ 175 w 270"/>
                <a:gd name="T7" fmla="*/ 52 h 287"/>
                <a:gd name="T8" fmla="*/ 97 w 270"/>
                <a:gd name="T9" fmla="*/ 33 h 287"/>
                <a:gd name="T10" fmla="*/ 54 w 270"/>
                <a:gd name="T11" fmla="*/ 22 h 287"/>
                <a:gd name="T12" fmla="*/ 45 w 270"/>
                <a:gd name="T13" fmla="*/ 28 h 287"/>
                <a:gd name="T14" fmla="*/ 52 w 270"/>
                <a:gd name="T15" fmla="*/ 61 h 287"/>
                <a:gd name="T16" fmla="*/ 73 w 270"/>
                <a:gd name="T17" fmla="*/ 113 h 287"/>
                <a:gd name="T18" fmla="*/ 99 w 270"/>
                <a:gd name="T19" fmla="*/ 160 h 287"/>
                <a:gd name="T20" fmla="*/ 121 w 270"/>
                <a:gd name="T21" fmla="*/ 190 h 287"/>
                <a:gd name="T22" fmla="*/ 131 w 270"/>
                <a:gd name="T23" fmla="*/ 214 h 287"/>
                <a:gd name="T24" fmla="*/ 127 w 270"/>
                <a:gd name="T25" fmla="*/ 227 h 287"/>
                <a:gd name="T26" fmla="*/ 112 w 270"/>
                <a:gd name="T27" fmla="*/ 233 h 287"/>
                <a:gd name="T28" fmla="*/ 86 w 270"/>
                <a:gd name="T29" fmla="*/ 225 h 287"/>
                <a:gd name="T30" fmla="*/ 45 w 270"/>
                <a:gd name="T31" fmla="*/ 231 h 287"/>
                <a:gd name="T32" fmla="*/ 32 w 270"/>
                <a:gd name="T33" fmla="*/ 247 h 287"/>
                <a:gd name="T34" fmla="*/ 19 w 270"/>
                <a:gd name="T35" fmla="*/ 275 h 287"/>
                <a:gd name="T36" fmla="*/ 15 w 270"/>
                <a:gd name="T37" fmla="*/ 287 h 287"/>
                <a:gd name="T38" fmla="*/ 6 w 270"/>
                <a:gd name="T39" fmla="*/ 279 h 287"/>
                <a:gd name="T40" fmla="*/ 0 w 270"/>
                <a:gd name="T41" fmla="*/ 247 h 287"/>
                <a:gd name="T42" fmla="*/ 8 w 270"/>
                <a:gd name="T43" fmla="*/ 220 h 287"/>
                <a:gd name="T44" fmla="*/ 34 w 270"/>
                <a:gd name="T45" fmla="*/ 210 h 287"/>
                <a:gd name="T46" fmla="*/ 52 w 270"/>
                <a:gd name="T47" fmla="*/ 212 h 287"/>
                <a:gd name="T48" fmla="*/ 90 w 270"/>
                <a:gd name="T49" fmla="*/ 212 h 287"/>
                <a:gd name="T50" fmla="*/ 99 w 270"/>
                <a:gd name="T51" fmla="*/ 208 h 287"/>
                <a:gd name="T52" fmla="*/ 99 w 270"/>
                <a:gd name="T53" fmla="*/ 199 h 287"/>
                <a:gd name="T54" fmla="*/ 80 w 270"/>
                <a:gd name="T55" fmla="*/ 164 h 287"/>
                <a:gd name="T56" fmla="*/ 58 w 270"/>
                <a:gd name="T57" fmla="*/ 138 h 287"/>
                <a:gd name="T58" fmla="*/ 34 w 270"/>
                <a:gd name="T59" fmla="*/ 89 h 287"/>
                <a:gd name="T60" fmla="*/ 24 w 270"/>
                <a:gd name="T61" fmla="*/ 41 h 287"/>
                <a:gd name="T62" fmla="*/ 24 w 270"/>
                <a:gd name="T63" fmla="*/ 7 h 287"/>
                <a:gd name="T64" fmla="*/ 34 w 270"/>
                <a:gd name="T65" fmla="*/ 2 h 287"/>
                <a:gd name="T66" fmla="*/ 45 w 270"/>
                <a:gd name="T67" fmla="*/ 0 h 287"/>
                <a:gd name="T68" fmla="*/ 84 w 270"/>
                <a:gd name="T69" fmla="*/ 3 h 287"/>
                <a:gd name="T70" fmla="*/ 160 w 270"/>
                <a:gd name="T71" fmla="*/ 16 h 287"/>
                <a:gd name="T72" fmla="*/ 211 w 270"/>
                <a:gd name="T73" fmla="*/ 20 h 287"/>
                <a:gd name="T74" fmla="*/ 244 w 270"/>
                <a:gd name="T75" fmla="*/ 18 h 287"/>
                <a:gd name="T76" fmla="*/ 264 w 270"/>
                <a:gd name="T77" fmla="*/ 24 h 287"/>
                <a:gd name="T78" fmla="*/ 270 w 270"/>
                <a:gd name="T79" fmla="*/ 31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0" h="287">
                  <a:moveTo>
                    <a:pt x="270" y="31"/>
                  </a:moveTo>
                  <a:lnTo>
                    <a:pt x="261" y="52"/>
                  </a:lnTo>
                  <a:lnTo>
                    <a:pt x="240" y="61"/>
                  </a:lnTo>
                  <a:lnTo>
                    <a:pt x="175" y="52"/>
                  </a:lnTo>
                  <a:lnTo>
                    <a:pt x="97" y="33"/>
                  </a:lnTo>
                  <a:lnTo>
                    <a:pt x="54" y="22"/>
                  </a:lnTo>
                  <a:lnTo>
                    <a:pt x="45" y="28"/>
                  </a:lnTo>
                  <a:lnTo>
                    <a:pt x="52" y="61"/>
                  </a:lnTo>
                  <a:lnTo>
                    <a:pt x="73" y="113"/>
                  </a:lnTo>
                  <a:lnTo>
                    <a:pt x="99" y="160"/>
                  </a:lnTo>
                  <a:lnTo>
                    <a:pt x="121" y="190"/>
                  </a:lnTo>
                  <a:lnTo>
                    <a:pt x="131" y="214"/>
                  </a:lnTo>
                  <a:lnTo>
                    <a:pt x="127" y="227"/>
                  </a:lnTo>
                  <a:lnTo>
                    <a:pt x="112" y="233"/>
                  </a:lnTo>
                  <a:lnTo>
                    <a:pt x="86" y="225"/>
                  </a:lnTo>
                  <a:lnTo>
                    <a:pt x="45" y="231"/>
                  </a:lnTo>
                  <a:lnTo>
                    <a:pt x="32" y="247"/>
                  </a:lnTo>
                  <a:lnTo>
                    <a:pt x="19" y="275"/>
                  </a:lnTo>
                  <a:lnTo>
                    <a:pt x="15" y="287"/>
                  </a:lnTo>
                  <a:lnTo>
                    <a:pt x="6" y="279"/>
                  </a:lnTo>
                  <a:lnTo>
                    <a:pt x="0" y="247"/>
                  </a:lnTo>
                  <a:lnTo>
                    <a:pt x="8" y="220"/>
                  </a:lnTo>
                  <a:lnTo>
                    <a:pt x="34" y="210"/>
                  </a:lnTo>
                  <a:lnTo>
                    <a:pt x="52" y="212"/>
                  </a:lnTo>
                  <a:lnTo>
                    <a:pt x="90" y="212"/>
                  </a:lnTo>
                  <a:lnTo>
                    <a:pt x="99" y="208"/>
                  </a:lnTo>
                  <a:lnTo>
                    <a:pt x="99" y="199"/>
                  </a:lnTo>
                  <a:lnTo>
                    <a:pt x="80" y="164"/>
                  </a:lnTo>
                  <a:lnTo>
                    <a:pt x="58" y="138"/>
                  </a:lnTo>
                  <a:lnTo>
                    <a:pt x="34" y="89"/>
                  </a:lnTo>
                  <a:lnTo>
                    <a:pt x="24" y="41"/>
                  </a:lnTo>
                  <a:lnTo>
                    <a:pt x="24" y="7"/>
                  </a:lnTo>
                  <a:lnTo>
                    <a:pt x="34" y="2"/>
                  </a:lnTo>
                  <a:lnTo>
                    <a:pt x="45" y="0"/>
                  </a:lnTo>
                  <a:lnTo>
                    <a:pt x="84" y="3"/>
                  </a:lnTo>
                  <a:lnTo>
                    <a:pt x="160" y="16"/>
                  </a:lnTo>
                  <a:lnTo>
                    <a:pt x="211" y="20"/>
                  </a:lnTo>
                  <a:lnTo>
                    <a:pt x="244" y="18"/>
                  </a:lnTo>
                  <a:lnTo>
                    <a:pt x="264" y="24"/>
                  </a:lnTo>
                  <a:lnTo>
                    <a:pt x="270" y="31"/>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grpSp>
      <p:sp>
        <p:nvSpPr>
          <p:cNvPr id="17" name="Rectangle 16"/>
          <p:cNvSpPr>
            <a:spLocks noChangeArrowheads="1"/>
          </p:cNvSpPr>
          <p:nvPr/>
        </p:nvSpPr>
        <p:spPr bwMode="auto">
          <a:xfrm>
            <a:off x="1630364" y="2985879"/>
            <a:ext cx="731837" cy="333375"/>
          </a:xfrm>
          <a:prstGeom prst="rect">
            <a:avLst/>
          </a:prstGeom>
          <a:solidFill>
            <a:srgbClr val="FFFFFF"/>
          </a:solidFill>
          <a:ln w="7938">
            <a:solidFill>
              <a:srgbClr val="000000"/>
            </a:solidFill>
            <a:miter lim="800000"/>
            <a:headEnd/>
            <a:tailEnd/>
          </a:ln>
        </p:spPr>
        <p:txBody>
          <a:bodyPr/>
          <a:lstStyle/>
          <a:p>
            <a:pPr algn="ctr" eaLnBrk="0" hangingPunct="0"/>
            <a:r>
              <a:rPr lang="en-US" sz="1200" b="1"/>
              <a:t>1</a:t>
            </a:r>
            <a:endParaRPr lang="en-GB" sz="1200" b="1"/>
          </a:p>
        </p:txBody>
      </p:sp>
      <p:sp>
        <p:nvSpPr>
          <p:cNvPr id="18" name="Rectangle 17"/>
          <p:cNvSpPr>
            <a:spLocks noChangeArrowheads="1"/>
          </p:cNvSpPr>
          <p:nvPr/>
        </p:nvSpPr>
        <p:spPr bwMode="auto">
          <a:xfrm>
            <a:off x="3352800" y="2985879"/>
            <a:ext cx="731838" cy="333375"/>
          </a:xfrm>
          <a:prstGeom prst="rect">
            <a:avLst/>
          </a:prstGeom>
          <a:solidFill>
            <a:srgbClr val="FFFFFF"/>
          </a:solidFill>
          <a:ln w="7938">
            <a:solidFill>
              <a:srgbClr val="000000"/>
            </a:solidFill>
            <a:miter lim="800000"/>
            <a:headEnd/>
            <a:tailEnd/>
          </a:ln>
        </p:spPr>
        <p:txBody>
          <a:bodyPr/>
          <a:lstStyle/>
          <a:p>
            <a:pPr algn="ctr" eaLnBrk="0" hangingPunct="0"/>
            <a:r>
              <a:rPr lang="en-US" sz="1200" b="1"/>
              <a:t>2</a:t>
            </a:r>
            <a:endParaRPr lang="en-GB" sz="1200" b="1"/>
          </a:p>
        </p:txBody>
      </p:sp>
      <p:grpSp>
        <p:nvGrpSpPr>
          <p:cNvPr id="19" name="Group 18"/>
          <p:cNvGrpSpPr>
            <a:grpSpLocks/>
          </p:cNvGrpSpPr>
          <p:nvPr/>
        </p:nvGrpSpPr>
        <p:grpSpPr bwMode="auto">
          <a:xfrm>
            <a:off x="4237043" y="3070002"/>
            <a:ext cx="471488" cy="963613"/>
            <a:chOff x="3264" y="1920"/>
            <a:chExt cx="297" cy="607"/>
          </a:xfrm>
        </p:grpSpPr>
        <p:sp>
          <p:nvSpPr>
            <p:cNvPr id="20" name="Rectangle 19"/>
            <p:cNvSpPr>
              <a:spLocks noChangeArrowheads="1"/>
            </p:cNvSpPr>
            <p:nvPr/>
          </p:nvSpPr>
          <p:spPr bwMode="auto">
            <a:xfrm>
              <a:off x="3264" y="1920"/>
              <a:ext cx="144" cy="234"/>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21" name="AutoShape 20"/>
            <p:cNvSpPr>
              <a:spLocks noChangeArrowheads="1"/>
            </p:cNvSpPr>
            <p:nvPr/>
          </p:nvSpPr>
          <p:spPr bwMode="auto">
            <a:xfrm>
              <a:off x="3264" y="1920"/>
              <a:ext cx="297" cy="607"/>
            </a:xfrm>
            <a:prstGeom prst="star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grpSp>
      <p:grpSp>
        <p:nvGrpSpPr>
          <p:cNvPr id="22" name="Group 21"/>
          <p:cNvGrpSpPr>
            <a:grpSpLocks/>
          </p:cNvGrpSpPr>
          <p:nvPr/>
        </p:nvGrpSpPr>
        <p:grpSpPr bwMode="auto">
          <a:xfrm>
            <a:off x="5037138" y="2565191"/>
            <a:ext cx="508000" cy="688975"/>
            <a:chOff x="3209" y="2210"/>
            <a:chExt cx="320" cy="434"/>
          </a:xfrm>
        </p:grpSpPr>
        <p:sp>
          <p:nvSpPr>
            <p:cNvPr id="23" name="Freeform 22"/>
            <p:cNvSpPr>
              <a:spLocks/>
            </p:cNvSpPr>
            <p:nvPr/>
          </p:nvSpPr>
          <p:spPr bwMode="auto">
            <a:xfrm>
              <a:off x="3301" y="2337"/>
              <a:ext cx="82" cy="163"/>
            </a:xfrm>
            <a:custGeom>
              <a:avLst/>
              <a:gdLst>
                <a:gd name="T0" fmla="*/ 39 w 164"/>
                <a:gd name="T1" fmla="*/ 26 h 326"/>
                <a:gd name="T2" fmla="*/ 58 w 164"/>
                <a:gd name="T3" fmla="*/ 6 h 326"/>
                <a:gd name="T4" fmla="*/ 90 w 164"/>
                <a:gd name="T5" fmla="*/ 0 h 326"/>
                <a:gd name="T6" fmla="*/ 119 w 164"/>
                <a:gd name="T7" fmla="*/ 6 h 326"/>
                <a:gd name="T8" fmla="*/ 134 w 164"/>
                <a:gd name="T9" fmla="*/ 17 h 326"/>
                <a:gd name="T10" fmla="*/ 147 w 164"/>
                <a:gd name="T11" fmla="*/ 37 h 326"/>
                <a:gd name="T12" fmla="*/ 158 w 164"/>
                <a:gd name="T13" fmla="*/ 76 h 326"/>
                <a:gd name="T14" fmla="*/ 164 w 164"/>
                <a:gd name="T15" fmla="*/ 117 h 326"/>
                <a:gd name="T16" fmla="*/ 164 w 164"/>
                <a:gd name="T17" fmla="*/ 190 h 326"/>
                <a:gd name="T18" fmla="*/ 147 w 164"/>
                <a:gd name="T19" fmla="*/ 253 h 326"/>
                <a:gd name="T20" fmla="*/ 123 w 164"/>
                <a:gd name="T21" fmla="*/ 291 h 326"/>
                <a:gd name="T22" fmla="*/ 101 w 164"/>
                <a:gd name="T23" fmla="*/ 311 h 326"/>
                <a:gd name="T24" fmla="*/ 73 w 164"/>
                <a:gd name="T25" fmla="*/ 326 h 326"/>
                <a:gd name="T26" fmla="*/ 34 w 164"/>
                <a:gd name="T27" fmla="*/ 324 h 326"/>
                <a:gd name="T28" fmla="*/ 4 w 164"/>
                <a:gd name="T29" fmla="*/ 302 h 326"/>
                <a:gd name="T30" fmla="*/ 0 w 164"/>
                <a:gd name="T31" fmla="*/ 276 h 326"/>
                <a:gd name="T32" fmla="*/ 15 w 164"/>
                <a:gd name="T33" fmla="*/ 237 h 326"/>
                <a:gd name="T34" fmla="*/ 28 w 164"/>
                <a:gd name="T35" fmla="*/ 194 h 326"/>
                <a:gd name="T36" fmla="*/ 34 w 164"/>
                <a:gd name="T37" fmla="*/ 138 h 326"/>
                <a:gd name="T38" fmla="*/ 24 w 164"/>
                <a:gd name="T39" fmla="*/ 90 h 326"/>
                <a:gd name="T40" fmla="*/ 24 w 164"/>
                <a:gd name="T41" fmla="*/ 54 h 326"/>
                <a:gd name="T42" fmla="*/ 39 w 164"/>
                <a:gd name="T43" fmla="*/ 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 h="326">
                  <a:moveTo>
                    <a:pt x="39" y="26"/>
                  </a:moveTo>
                  <a:lnTo>
                    <a:pt x="58" y="6"/>
                  </a:lnTo>
                  <a:lnTo>
                    <a:pt x="90" y="0"/>
                  </a:lnTo>
                  <a:lnTo>
                    <a:pt x="119" y="6"/>
                  </a:lnTo>
                  <a:lnTo>
                    <a:pt x="134" y="17"/>
                  </a:lnTo>
                  <a:lnTo>
                    <a:pt x="147" y="37"/>
                  </a:lnTo>
                  <a:lnTo>
                    <a:pt x="158" y="76"/>
                  </a:lnTo>
                  <a:lnTo>
                    <a:pt x="164" y="117"/>
                  </a:lnTo>
                  <a:lnTo>
                    <a:pt x="164" y="190"/>
                  </a:lnTo>
                  <a:lnTo>
                    <a:pt x="147" y="253"/>
                  </a:lnTo>
                  <a:lnTo>
                    <a:pt x="123" y="291"/>
                  </a:lnTo>
                  <a:lnTo>
                    <a:pt x="101" y="311"/>
                  </a:lnTo>
                  <a:lnTo>
                    <a:pt x="73" y="326"/>
                  </a:lnTo>
                  <a:lnTo>
                    <a:pt x="34" y="324"/>
                  </a:lnTo>
                  <a:lnTo>
                    <a:pt x="4" y="302"/>
                  </a:lnTo>
                  <a:lnTo>
                    <a:pt x="0" y="276"/>
                  </a:lnTo>
                  <a:lnTo>
                    <a:pt x="15" y="237"/>
                  </a:lnTo>
                  <a:lnTo>
                    <a:pt x="28" y="194"/>
                  </a:lnTo>
                  <a:lnTo>
                    <a:pt x="34" y="138"/>
                  </a:lnTo>
                  <a:lnTo>
                    <a:pt x="24" y="90"/>
                  </a:lnTo>
                  <a:lnTo>
                    <a:pt x="24" y="54"/>
                  </a:lnTo>
                  <a:lnTo>
                    <a:pt x="39" y="26"/>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24" name="Freeform 23"/>
            <p:cNvSpPr>
              <a:spLocks/>
            </p:cNvSpPr>
            <p:nvPr/>
          </p:nvSpPr>
          <p:spPr bwMode="auto">
            <a:xfrm>
              <a:off x="3332" y="2481"/>
              <a:ext cx="94" cy="160"/>
            </a:xfrm>
            <a:custGeom>
              <a:avLst/>
              <a:gdLst>
                <a:gd name="T0" fmla="*/ 63 w 187"/>
                <a:gd name="T1" fmla="*/ 13 h 320"/>
                <a:gd name="T2" fmla="*/ 40 w 187"/>
                <a:gd name="T3" fmla="*/ 0 h 320"/>
                <a:gd name="T4" fmla="*/ 11 w 187"/>
                <a:gd name="T5" fmla="*/ 0 h 320"/>
                <a:gd name="T6" fmla="*/ 0 w 187"/>
                <a:gd name="T7" fmla="*/ 18 h 320"/>
                <a:gd name="T8" fmla="*/ 5 w 187"/>
                <a:gd name="T9" fmla="*/ 45 h 320"/>
                <a:gd name="T10" fmla="*/ 31 w 187"/>
                <a:gd name="T11" fmla="*/ 69 h 320"/>
                <a:gd name="T12" fmla="*/ 83 w 187"/>
                <a:gd name="T13" fmla="*/ 93 h 320"/>
                <a:gd name="T14" fmla="*/ 143 w 187"/>
                <a:gd name="T15" fmla="*/ 143 h 320"/>
                <a:gd name="T16" fmla="*/ 152 w 187"/>
                <a:gd name="T17" fmla="*/ 164 h 320"/>
                <a:gd name="T18" fmla="*/ 148 w 187"/>
                <a:gd name="T19" fmla="*/ 175 h 320"/>
                <a:gd name="T20" fmla="*/ 102 w 187"/>
                <a:gd name="T21" fmla="*/ 207 h 320"/>
                <a:gd name="T22" fmla="*/ 48 w 187"/>
                <a:gd name="T23" fmla="*/ 246 h 320"/>
                <a:gd name="T24" fmla="*/ 35 w 187"/>
                <a:gd name="T25" fmla="*/ 264 h 320"/>
                <a:gd name="T26" fmla="*/ 35 w 187"/>
                <a:gd name="T27" fmla="*/ 281 h 320"/>
                <a:gd name="T28" fmla="*/ 76 w 187"/>
                <a:gd name="T29" fmla="*/ 300 h 320"/>
                <a:gd name="T30" fmla="*/ 141 w 187"/>
                <a:gd name="T31" fmla="*/ 320 h 320"/>
                <a:gd name="T32" fmla="*/ 163 w 187"/>
                <a:gd name="T33" fmla="*/ 320 h 320"/>
                <a:gd name="T34" fmla="*/ 187 w 187"/>
                <a:gd name="T35" fmla="*/ 307 h 320"/>
                <a:gd name="T36" fmla="*/ 187 w 187"/>
                <a:gd name="T37" fmla="*/ 296 h 320"/>
                <a:gd name="T38" fmla="*/ 169 w 187"/>
                <a:gd name="T39" fmla="*/ 290 h 320"/>
                <a:gd name="T40" fmla="*/ 87 w 187"/>
                <a:gd name="T41" fmla="*/ 281 h 320"/>
                <a:gd name="T42" fmla="*/ 57 w 187"/>
                <a:gd name="T43" fmla="*/ 274 h 320"/>
                <a:gd name="T44" fmla="*/ 54 w 187"/>
                <a:gd name="T45" fmla="*/ 261 h 320"/>
                <a:gd name="T46" fmla="*/ 107 w 187"/>
                <a:gd name="T47" fmla="*/ 225 h 320"/>
                <a:gd name="T48" fmla="*/ 163 w 187"/>
                <a:gd name="T49" fmla="*/ 190 h 320"/>
                <a:gd name="T50" fmla="*/ 176 w 187"/>
                <a:gd name="T51" fmla="*/ 177 h 320"/>
                <a:gd name="T52" fmla="*/ 182 w 187"/>
                <a:gd name="T53" fmla="*/ 160 h 320"/>
                <a:gd name="T54" fmla="*/ 176 w 187"/>
                <a:gd name="T55" fmla="*/ 136 h 320"/>
                <a:gd name="T56" fmla="*/ 160 w 187"/>
                <a:gd name="T57" fmla="*/ 117 h 320"/>
                <a:gd name="T58" fmla="*/ 102 w 187"/>
                <a:gd name="T59" fmla="*/ 54 h 320"/>
                <a:gd name="T60" fmla="*/ 63 w 187"/>
                <a:gd name="T61" fmla="*/ 1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7" h="320">
                  <a:moveTo>
                    <a:pt x="63" y="13"/>
                  </a:moveTo>
                  <a:lnTo>
                    <a:pt x="40" y="0"/>
                  </a:lnTo>
                  <a:lnTo>
                    <a:pt x="11" y="0"/>
                  </a:lnTo>
                  <a:lnTo>
                    <a:pt x="0" y="18"/>
                  </a:lnTo>
                  <a:lnTo>
                    <a:pt x="5" y="45"/>
                  </a:lnTo>
                  <a:lnTo>
                    <a:pt x="31" y="69"/>
                  </a:lnTo>
                  <a:lnTo>
                    <a:pt x="83" y="93"/>
                  </a:lnTo>
                  <a:lnTo>
                    <a:pt x="143" y="143"/>
                  </a:lnTo>
                  <a:lnTo>
                    <a:pt x="152" y="164"/>
                  </a:lnTo>
                  <a:lnTo>
                    <a:pt x="148" y="175"/>
                  </a:lnTo>
                  <a:lnTo>
                    <a:pt x="102" y="207"/>
                  </a:lnTo>
                  <a:lnTo>
                    <a:pt x="48" y="246"/>
                  </a:lnTo>
                  <a:lnTo>
                    <a:pt x="35" y="264"/>
                  </a:lnTo>
                  <a:lnTo>
                    <a:pt x="35" y="281"/>
                  </a:lnTo>
                  <a:lnTo>
                    <a:pt x="76" y="300"/>
                  </a:lnTo>
                  <a:lnTo>
                    <a:pt x="141" y="320"/>
                  </a:lnTo>
                  <a:lnTo>
                    <a:pt x="163" y="320"/>
                  </a:lnTo>
                  <a:lnTo>
                    <a:pt x="187" y="307"/>
                  </a:lnTo>
                  <a:lnTo>
                    <a:pt x="187" y="296"/>
                  </a:lnTo>
                  <a:lnTo>
                    <a:pt x="169" y="290"/>
                  </a:lnTo>
                  <a:lnTo>
                    <a:pt x="87" y="281"/>
                  </a:lnTo>
                  <a:lnTo>
                    <a:pt x="57" y="274"/>
                  </a:lnTo>
                  <a:lnTo>
                    <a:pt x="54" y="261"/>
                  </a:lnTo>
                  <a:lnTo>
                    <a:pt x="107" y="225"/>
                  </a:lnTo>
                  <a:lnTo>
                    <a:pt x="163" y="190"/>
                  </a:lnTo>
                  <a:lnTo>
                    <a:pt x="176" y="177"/>
                  </a:lnTo>
                  <a:lnTo>
                    <a:pt x="182" y="160"/>
                  </a:lnTo>
                  <a:lnTo>
                    <a:pt x="176" y="136"/>
                  </a:lnTo>
                  <a:lnTo>
                    <a:pt x="160" y="117"/>
                  </a:lnTo>
                  <a:lnTo>
                    <a:pt x="102" y="54"/>
                  </a:lnTo>
                  <a:lnTo>
                    <a:pt x="63" y="13"/>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25" name="Freeform 24"/>
            <p:cNvSpPr>
              <a:spLocks/>
            </p:cNvSpPr>
            <p:nvPr/>
          </p:nvSpPr>
          <p:spPr bwMode="auto">
            <a:xfrm>
              <a:off x="3209" y="2473"/>
              <a:ext cx="117" cy="171"/>
            </a:xfrm>
            <a:custGeom>
              <a:avLst/>
              <a:gdLst>
                <a:gd name="T0" fmla="*/ 126 w 233"/>
                <a:gd name="T1" fmla="*/ 47 h 343"/>
                <a:gd name="T2" fmla="*/ 164 w 233"/>
                <a:gd name="T3" fmla="*/ 19 h 343"/>
                <a:gd name="T4" fmla="*/ 199 w 233"/>
                <a:gd name="T5" fmla="*/ 0 h 343"/>
                <a:gd name="T6" fmla="*/ 221 w 233"/>
                <a:gd name="T7" fmla="*/ 4 h 343"/>
                <a:gd name="T8" fmla="*/ 233 w 233"/>
                <a:gd name="T9" fmla="*/ 19 h 343"/>
                <a:gd name="T10" fmla="*/ 233 w 233"/>
                <a:gd name="T11" fmla="*/ 34 h 343"/>
                <a:gd name="T12" fmla="*/ 225 w 233"/>
                <a:gd name="T13" fmla="*/ 52 h 343"/>
                <a:gd name="T14" fmla="*/ 203 w 233"/>
                <a:gd name="T15" fmla="*/ 62 h 343"/>
                <a:gd name="T16" fmla="*/ 154 w 233"/>
                <a:gd name="T17" fmla="*/ 86 h 343"/>
                <a:gd name="T18" fmla="*/ 125 w 233"/>
                <a:gd name="T19" fmla="*/ 117 h 343"/>
                <a:gd name="T20" fmla="*/ 106 w 233"/>
                <a:gd name="T21" fmla="*/ 153 h 343"/>
                <a:gd name="T22" fmla="*/ 100 w 233"/>
                <a:gd name="T23" fmla="*/ 173 h 343"/>
                <a:gd name="T24" fmla="*/ 126 w 233"/>
                <a:gd name="T25" fmla="*/ 199 h 343"/>
                <a:gd name="T26" fmla="*/ 154 w 233"/>
                <a:gd name="T27" fmla="*/ 239 h 343"/>
                <a:gd name="T28" fmla="*/ 173 w 233"/>
                <a:gd name="T29" fmla="*/ 272 h 343"/>
                <a:gd name="T30" fmla="*/ 179 w 233"/>
                <a:gd name="T31" fmla="*/ 294 h 343"/>
                <a:gd name="T32" fmla="*/ 179 w 233"/>
                <a:gd name="T33" fmla="*/ 307 h 343"/>
                <a:gd name="T34" fmla="*/ 166 w 233"/>
                <a:gd name="T35" fmla="*/ 315 h 343"/>
                <a:gd name="T36" fmla="*/ 125 w 233"/>
                <a:gd name="T37" fmla="*/ 317 h 343"/>
                <a:gd name="T38" fmla="*/ 63 w 233"/>
                <a:gd name="T39" fmla="*/ 330 h 343"/>
                <a:gd name="T40" fmla="*/ 52 w 233"/>
                <a:gd name="T41" fmla="*/ 341 h 343"/>
                <a:gd name="T42" fmla="*/ 43 w 233"/>
                <a:gd name="T43" fmla="*/ 343 h 343"/>
                <a:gd name="T44" fmla="*/ 0 w 233"/>
                <a:gd name="T45" fmla="*/ 330 h 343"/>
                <a:gd name="T46" fmla="*/ 0 w 233"/>
                <a:gd name="T47" fmla="*/ 317 h 343"/>
                <a:gd name="T48" fmla="*/ 19 w 233"/>
                <a:gd name="T49" fmla="*/ 307 h 343"/>
                <a:gd name="T50" fmla="*/ 97 w 233"/>
                <a:gd name="T51" fmla="*/ 294 h 343"/>
                <a:gd name="T52" fmla="*/ 136 w 233"/>
                <a:gd name="T53" fmla="*/ 298 h 343"/>
                <a:gd name="T54" fmla="*/ 156 w 233"/>
                <a:gd name="T55" fmla="*/ 298 h 343"/>
                <a:gd name="T56" fmla="*/ 160 w 233"/>
                <a:gd name="T57" fmla="*/ 291 h 343"/>
                <a:gd name="T58" fmla="*/ 145 w 233"/>
                <a:gd name="T59" fmla="*/ 259 h 343"/>
                <a:gd name="T60" fmla="*/ 110 w 233"/>
                <a:gd name="T61" fmla="*/ 218 h 343"/>
                <a:gd name="T62" fmla="*/ 87 w 233"/>
                <a:gd name="T63" fmla="*/ 186 h 343"/>
                <a:gd name="T64" fmla="*/ 76 w 233"/>
                <a:gd name="T65" fmla="*/ 170 h 343"/>
                <a:gd name="T66" fmla="*/ 76 w 233"/>
                <a:gd name="T67" fmla="*/ 144 h 343"/>
                <a:gd name="T68" fmla="*/ 93 w 233"/>
                <a:gd name="T69" fmla="*/ 101 h 343"/>
                <a:gd name="T70" fmla="*/ 108 w 233"/>
                <a:gd name="T71" fmla="*/ 73 h 343"/>
                <a:gd name="T72" fmla="*/ 126 w 233"/>
                <a:gd name="T73" fmla="*/ 47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3" h="343">
                  <a:moveTo>
                    <a:pt x="126" y="47"/>
                  </a:moveTo>
                  <a:lnTo>
                    <a:pt x="164" y="19"/>
                  </a:lnTo>
                  <a:lnTo>
                    <a:pt x="199" y="0"/>
                  </a:lnTo>
                  <a:lnTo>
                    <a:pt x="221" y="4"/>
                  </a:lnTo>
                  <a:lnTo>
                    <a:pt x="233" y="19"/>
                  </a:lnTo>
                  <a:lnTo>
                    <a:pt x="233" y="34"/>
                  </a:lnTo>
                  <a:lnTo>
                    <a:pt x="225" y="52"/>
                  </a:lnTo>
                  <a:lnTo>
                    <a:pt x="203" y="62"/>
                  </a:lnTo>
                  <a:lnTo>
                    <a:pt x="154" y="86"/>
                  </a:lnTo>
                  <a:lnTo>
                    <a:pt x="125" y="117"/>
                  </a:lnTo>
                  <a:lnTo>
                    <a:pt x="106" y="153"/>
                  </a:lnTo>
                  <a:lnTo>
                    <a:pt x="100" y="173"/>
                  </a:lnTo>
                  <a:lnTo>
                    <a:pt x="126" y="199"/>
                  </a:lnTo>
                  <a:lnTo>
                    <a:pt x="154" y="239"/>
                  </a:lnTo>
                  <a:lnTo>
                    <a:pt x="173" y="272"/>
                  </a:lnTo>
                  <a:lnTo>
                    <a:pt x="179" y="294"/>
                  </a:lnTo>
                  <a:lnTo>
                    <a:pt x="179" y="307"/>
                  </a:lnTo>
                  <a:lnTo>
                    <a:pt x="166" y="315"/>
                  </a:lnTo>
                  <a:lnTo>
                    <a:pt x="125" y="317"/>
                  </a:lnTo>
                  <a:lnTo>
                    <a:pt x="63" y="330"/>
                  </a:lnTo>
                  <a:lnTo>
                    <a:pt x="52" y="341"/>
                  </a:lnTo>
                  <a:lnTo>
                    <a:pt x="43" y="343"/>
                  </a:lnTo>
                  <a:lnTo>
                    <a:pt x="0" y="330"/>
                  </a:lnTo>
                  <a:lnTo>
                    <a:pt x="0" y="317"/>
                  </a:lnTo>
                  <a:lnTo>
                    <a:pt x="19" y="307"/>
                  </a:lnTo>
                  <a:lnTo>
                    <a:pt x="97" y="294"/>
                  </a:lnTo>
                  <a:lnTo>
                    <a:pt x="136" y="298"/>
                  </a:lnTo>
                  <a:lnTo>
                    <a:pt x="156" y="298"/>
                  </a:lnTo>
                  <a:lnTo>
                    <a:pt x="160" y="291"/>
                  </a:lnTo>
                  <a:lnTo>
                    <a:pt x="145" y="259"/>
                  </a:lnTo>
                  <a:lnTo>
                    <a:pt x="110" y="218"/>
                  </a:lnTo>
                  <a:lnTo>
                    <a:pt x="87" y="186"/>
                  </a:lnTo>
                  <a:lnTo>
                    <a:pt x="76" y="170"/>
                  </a:lnTo>
                  <a:lnTo>
                    <a:pt x="76" y="144"/>
                  </a:lnTo>
                  <a:lnTo>
                    <a:pt x="93" y="101"/>
                  </a:lnTo>
                  <a:lnTo>
                    <a:pt x="108" y="73"/>
                  </a:lnTo>
                  <a:lnTo>
                    <a:pt x="126" y="47"/>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26" name="Freeform 25"/>
            <p:cNvSpPr>
              <a:spLocks/>
            </p:cNvSpPr>
            <p:nvPr/>
          </p:nvSpPr>
          <p:spPr bwMode="auto">
            <a:xfrm>
              <a:off x="3309" y="2210"/>
              <a:ext cx="116" cy="121"/>
            </a:xfrm>
            <a:custGeom>
              <a:avLst/>
              <a:gdLst>
                <a:gd name="T0" fmla="*/ 2 w 233"/>
                <a:gd name="T1" fmla="*/ 132 h 242"/>
                <a:gd name="T2" fmla="*/ 0 w 233"/>
                <a:gd name="T3" fmla="*/ 162 h 242"/>
                <a:gd name="T4" fmla="*/ 9 w 233"/>
                <a:gd name="T5" fmla="*/ 199 h 242"/>
                <a:gd name="T6" fmla="*/ 26 w 233"/>
                <a:gd name="T7" fmla="*/ 223 h 242"/>
                <a:gd name="T8" fmla="*/ 45 w 233"/>
                <a:gd name="T9" fmla="*/ 236 h 242"/>
                <a:gd name="T10" fmla="*/ 74 w 233"/>
                <a:gd name="T11" fmla="*/ 242 h 242"/>
                <a:gd name="T12" fmla="*/ 106 w 233"/>
                <a:gd name="T13" fmla="*/ 225 h 242"/>
                <a:gd name="T14" fmla="*/ 128 w 233"/>
                <a:gd name="T15" fmla="*/ 208 h 242"/>
                <a:gd name="T16" fmla="*/ 140 w 233"/>
                <a:gd name="T17" fmla="*/ 186 h 242"/>
                <a:gd name="T18" fmla="*/ 151 w 233"/>
                <a:gd name="T19" fmla="*/ 154 h 242"/>
                <a:gd name="T20" fmla="*/ 160 w 233"/>
                <a:gd name="T21" fmla="*/ 126 h 242"/>
                <a:gd name="T22" fmla="*/ 162 w 233"/>
                <a:gd name="T23" fmla="*/ 121 h 242"/>
                <a:gd name="T24" fmla="*/ 188 w 233"/>
                <a:gd name="T25" fmla="*/ 104 h 242"/>
                <a:gd name="T26" fmla="*/ 223 w 233"/>
                <a:gd name="T27" fmla="*/ 97 h 242"/>
                <a:gd name="T28" fmla="*/ 233 w 233"/>
                <a:gd name="T29" fmla="*/ 93 h 242"/>
                <a:gd name="T30" fmla="*/ 231 w 233"/>
                <a:gd name="T31" fmla="*/ 82 h 242"/>
                <a:gd name="T32" fmla="*/ 221 w 233"/>
                <a:gd name="T33" fmla="*/ 72 h 242"/>
                <a:gd name="T34" fmla="*/ 184 w 233"/>
                <a:gd name="T35" fmla="*/ 89 h 242"/>
                <a:gd name="T36" fmla="*/ 160 w 233"/>
                <a:gd name="T37" fmla="*/ 102 h 242"/>
                <a:gd name="T38" fmla="*/ 160 w 233"/>
                <a:gd name="T39" fmla="*/ 78 h 242"/>
                <a:gd name="T40" fmla="*/ 160 w 233"/>
                <a:gd name="T41" fmla="*/ 59 h 242"/>
                <a:gd name="T42" fmla="*/ 147 w 233"/>
                <a:gd name="T43" fmla="*/ 30 h 242"/>
                <a:gd name="T44" fmla="*/ 130 w 233"/>
                <a:gd name="T45" fmla="*/ 13 h 242"/>
                <a:gd name="T46" fmla="*/ 97 w 233"/>
                <a:gd name="T47" fmla="*/ 0 h 242"/>
                <a:gd name="T48" fmla="*/ 60 w 233"/>
                <a:gd name="T49" fmla="*/ 22 h 242"/>
                <a:gd name="T50" fmla="*/ 28 w 233"/>
                <a:gd name="T51" fmla="*/ 65 h 242"/>
                <a:gd name="T52" fmla="*/ 2 w 233"/>
                <a:gd name="T53" fmla="*/ 112 h 242"/>
                <a:gd name="T54" fmla="*/ 2 w 233"/>
                <a:gd name="T55" fmla="*/ 13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3" h="242">
                  <a:moveTo>
                    <a:pt x="2" y="132"/>
                  </a:moveTo>
                  <a:lnTo>
                    <a:pt x="0" y="162"/>
                  </a:lnTo>
                  <a:lnTo>
                    <a:pt x="9" y="199"/>
                  </a:lnTo>
                  <a:lnTo>
                    <a:pt x="26" y="223"/>
                  </a:lnTo>
                  <a:lnTo>
                    <a:pt x="45" y="236"/>
                  </a:lnTo>
                  <a:lnTo>
                    <a:pt x="74" y="242"/>
                  </a:lnTo>
                  <a:lnTo>
                    <a:pt x="106" y="225"/>
                  </a:lnTo>
                  <a:lnTo>
                    <a:pt x="128" y="208"/>
                  </a:lnTo>
                  <a:lnTo>
                    <a:pt x="140" y="186"/>
                  </a:lnTo>
                  <a:lnTo>
                    <a:pt x="151" y="154"/>
                  </a:lnTo>
                  <a:lnTo>
                    <a:pt x="160" y="126"/>
                  </a:lnTo>
                  <a:lnTo>
                    <a:pt x="162" y="121"/>
                  </a:lnTo>
                  <a:lnTo>
                    <a:pt x="188" y="104"/>
                  </a:lnTo>
                  <a:lnTo>
                    <a:pt x="223" y="97"/>
                  </a:lnTo>
                  <a:lnTo>
                    <a:pt x="233" y="93"/>
                  </a:lnTo>
                  <a:lnTo>
                    <a:pt x="231" y="82"/>
                  </a:lnTo>
                  <a:lnTo>
                    <a:pt x="221" y="72"/>
                  </a:lnTo>
                  <a:lnTo>
                    <a:pt x="184" y="89"/>
                  </a:lnTo>
                  <a:lnTo>
                    <a:pt x="160" y="102"/>
                  </a:lnTo>
                  <a:lnTo>
                    <a:pt x="160" y="78"/>
                  </a:lnTo>
                  <a:lnTo>
                    <a:pt x="160" y="59"/>
                  </a:lnTo>
                  <a:lnTo>
                    <a:pt x="147" y="30"/>
                  </a:lnTo>
                  <a:lnTo>
                    <a:pt x="130" y="13"/>
                  </a:lnTo>
                  <a:lnTo>
                    <a:pt x="97" y="0"/>
                  </a:lnTo>
                  <a:lnTo>
                    <a:pt x="60" y="22"/>
                  </a:lnTo>
                  <a:lnTo>
                    <a:pt x="28" y="65"/>
                  </a:lnTo>
                  <a:lnTo>
                    <a:pt x="2" y="112"/>
                  </a:lnTo>
                  <a:lnTo>
                    <a:pt x="2" y="132"/>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27" name="Freeform 26"/>
            <p:cNvSpPr>
              <a:spLocks/>
            </p:cNvSpPr>
            <p:nvPr/>
          </p:nvSpPr>
          <p:spPr bwMode="auto">
            <a:xfrm>
              <a:off x="3379" y="2315"/>
              <a:ext cx="150" cy="141"/>
            </a:xfrm>
            <a:custGeom>
              <a:avLst/>
              <a:gdLst>
                <a:gd name="T0" fmla="*/ 0 w 299"/>
                <a:gd name="T1" fmla="*/ 65 h 282"/>
                <a:gd name="T2" fmla="*/ 13 w 299"/>
                <a:gd name="T3" fmla="*/ 84 h 282"/>
                <a:gd name="T4" fmla="*/ 35 w 299"/>
                <a:gd name="T5" fmla="*/ 90 h 282"/>
                <a:gd name="T6" fmla="*/ 98 w 299"/>
                <a:gd name="T7" fmla="*/ 71 h 282"/>
                <a:gd name="T8" fmla="*/ 171 w 299"/>
                <a:gd name="T9" fmla="*/ 41 h 282"/>
                <a:gd name="T10" fmla="*/ 214 w 299"/>
                <a:gd name="T11" fmla="*/ 24 h 282"/>
                <a:gd name="T12" fmla="*/ 223 w 299"/>
                <a:gd name="T13" fmla="*/ 28 h 282"/>
                <a:gd name="T14" fmla="*/ 221 w 299"/>
                <a:gd name="T15" fmla="*/ 62 h 282"/>
                <a:gd name="T16" fmla="*/ 208 w 299"/>
                <a:gd name="T17" fmla="*/ 118 h 282"/>
                <a:gd name="T18" fmla="*/ 189 w 299"/>
                <a:gd name="T19" fmla="*/ 168 h 282"/>
                <a:gd name="T20" fmla="*/ 171 w 299"/>
                <a:gd name="T21" fmla="*/ 201 h 282"/>
                <a:gd name="T22" fmla="*/ 165 w 299"/>
                <a:gd name="T23" fmla="*/ 226 h 282"/>
                <a:gd name="T24" fmla="*/ 171 w 299"/>
                <a:gd name="T25" fmla="*/ 237 h 282"/>
                <a:gd name="T26" fmla="*/ 187 w 299"/>
                <a:gd name="T27" fmla="*/ 241 h 282"/>
                <a:gd name="T28" fmla="*/ 212 w 299"/>
                <a:gd name="T29" fmla="*/ 231 h 282"/>
                <a:gd name="T30" fmla="*/ 253 w 299"/>
                <a:gd name="T31" fmla="*/ 229 h 282"/>
                <a:gd name="T32" fmla="*/ 269 w 299"/>
                <a:gd name="T33" fmla="*/ 244 h 282"/>
                <a:gd name="T34" fmla="*/ 286 w 299"/>
                <a:gd name="T35" fmla="*/ 269 h 282"/>
                <a:gd name="T36" fmla="*/ 290 w 299"/>
                <a:gd name="T37" fmla="*/ 282 h 282"/>
                <a:gd name="T38" fmla="*/ 299 w 299"/>
                <a:gd name="T39" fmla="*/ 272 h 282"/>
                <a:gd name="T40" fmla="*/ 299 w 299"/>
                <a:gd name="T41" fmla="*/ 239 h 282"/>
                <a:gd name="T42" fmla="*/ 288 w 299"/>
                <a:gd name="T43" fmla="*/ 213 h 282"/>
                <a:gd name="T44" fmla="*/ 262 w 299"/>
                <a:gd name="T45" fmla="*/ 207 h 282"/>
                <a:gd name="T46" fmla="*/ 243 w 299"/>
                <a:gd name="T47" fmla="*/ 213 h 282"/>
                <a:gd name="T48" fmla="*/ 206 w 299"/>
                <a:gd name="T49" fmla="*/ 218 h 282"/>
                <a:gd name="T50" fmla="*/ 197 w 299"/>
                <a:gd name="T51" fmla="*/ 214 h 282"/>
                <a:gd name="T52" fmla="*/ 195 w 299"/>
                <a:gd name="T53" fmla="*/ 205 h 282"/>
                <a:gd name="T54" fmla="*/ 208 w 299"/>
                <a:gd name="T55" fmla="*/ 168 h 282"/>
                <a:gd name="T56" fmla="*/ 227 w 299"/>
                <a:gd name="T57" fmla="*/ 140 h 282"/>
                <a:gd name="T58" fmla="*/ 243 w 299"/>
                <a:gd name="T59" fmla="*/ 88 h 282"/>
                <a:gd name="T60" fmla="*/ 247 w 299"/>
                <a:gd name="T61" fmla="*/ 39 h 282"/>
                <a:gd name="T62" fmla="*/ 241 w 299"/>
                <a:gd name="T63" fmla="*/ 6 h 282"/>
                <a:gd name="T64" fmla="*/ 230 w 299"/>
                <a:gd name="T65" fmla="*/ 0 h 282"/>
                <a:gd name="T66" fmla="*/ 219 w 299"/>
                <a:gd name="T67" fmla="*/ 0 h 282"/>
                <a:gd name="T68" fmla="*/ 182 w 299"/>
                <a:gd name="T69" fmla="*/ 10 h 282"/>
                <a:gd name="T70" fmla="*/ 107 w 299"/>
                <a:gd name="T71" fmla="*/ 34 h 282"/>
                <a:gd name="T72" fmla="*/ 59 w 299"/>
                <a:gd name="T73" fmla="*/ 45 h 282"/>
                <a:gd name="T74" fmla="*/ 26 w 299"/>
                <a:gd name="T75" fmla="*/ 49 h 282"/>
                <a:gd name="T76" fmla="*/ 7 w 299"/>
                <a:gd name="T77" fmla="*/ 56 h 282"/>
                <a:gd name="T78" fmla="*/ 0 w 299"/>
                <a:gd name="T79" fmla="*/ 6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282">
                  <a:moveTo>
                    <a:pt x="0" y="65"/>
                  </a:moveTo>
                  <a:lnTo>
                    <a:pt x="13" y="84"/>
                  </a:lnTo>
                  <a:lnTo>
                    <a:pt x="35" y="90"/>
                  </a:lnTo>
                  <a:lnTo>
                    <a:pt x="98" y="71"/>
                  </a:lnTo>
                  <a:lnTo>
                    <a:pt x="171" y="41"/>
                  </a:lnTo>
                  <a:lnTo>
                    <a:pt x="214" y="24"/>
                  </a:lnTo>
                  <a:lnTo>
                    <a:pt x="223" y="28"/>
                  </a:lnTo>
                  <a:lnTo>
                    <a:pt x="221" y="62"/>
                  </a:lnTo>
                  <a:lnTo>
                    <a:pt x="208" y="118"/>
                  </a:lnTo>
                  <a:lnTo>
                    <a:pt x="189" y="168"/>
                  </a:lnTo>
                  <a:lnTo>
                    <a:pt x="171" y="201"/>
                  </a:lnTo>
                  <a:lnTo>
                    <a:pt x="165" y="226"/>
                  </a:lnTo>
                  <a:lnTo>
                    <a:pt x="171" y="237"/>
                  </a:lnTo>
                  <a:lnTo>
                    <a:pt x="187" y="241"/>
                  </a:lnTo>
                  <a:lnTo>
                    <a:pt x="212" y="231"/>
                  </a:lnTo>
                  <a:lnTo>
                    <a:pt x="253" y="229"/>
                  </a:lnTo>
                  <a:lnTo>
                    <a:pt x="269" y="244"/>
                  </a:lnTo>
                  <a:lnTo>
                    <a:pt x="286" y="269"/>
                  </a:lnTo>
                  <a:lnTo>
                    <a:pt x="290" y="282"/>
                  </a:lnTo>
                  <a:lnTo>
                    <a:pt x="299" y="272"/>
                  </a:lnTo>
                  <a:lnTo>
                    <a:pt x="299" y="239"/>
                  </a:lnTo>
                  <a:lnTo>
                    <a:pt x="288" y="213"/>
                  </a:lnTo>
                  <a:lnTo>
                    <a:pt x="262" y="207"/>
                  </a:lnTo>
                  <a:lnTo>
                    <a:pt x="243" y="213"/>
                  </a:lnTo>
                  <a:lnTo>
                    <a:pt x="206" y="218"/>
                  </a:lnTo>
                  <a:lnTo>
                    <a:pt x="197" y="214"/>
                  </a:lnTo>
                  <a:lnTo>
                    <a:pt x="195" y="205"/>
                  </a:lnTo>
                  <a:lnTo>
                    <a:pt x="208" y="168"/>
                  </a:lnTo>
                  <a:lnTo>
                    <a:pt x="227" y="140"/>
                  </a:lnTo>
                  <a:lnTo>
                    <a:pt x="243" y="88"/>
                  </a:lnTo>
                  <a:lnTo>
                    <a:pt x="247" y="39"/>
                  </a:lnTo>
                  <a:lnTo>
                    <a:pt x="241" y="6"/>
                  </a:lnTo>
                  <a:lnTo>
                    <a:pt x="230" y="0"/>
                  </a:lnTo>
                  <a:lnTo>
                    <a:pt x="219" y="0"/>
                  </a:lnTo>
                  <a:lnTo>
                    <a:pt x="182" y="10"/>
                  </a:lnTo>
                  <a:lnTo>
                    <a:pt x="107" y="34"/>
                  </a:lnTo>
                  <a:lnTo>
                    <a:pt x="59" y="45"/>
                  </a:lnTo>
                  <a:lnTo>
                    <a:pt x="26" y="49"/>
                  </a:lnTo>
                  <a:lnTo>
                    <a:pt x="7" y="56"/>
                  </a:lnTo>
                  <a:lnTo>
                    <a:pt x="0" y="65"/>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28" name="Freeform 27"/>
            <p:cNvSpPr>
              <a:spLocks/>
            </p:cNvSpPr>
            <p:nvPr/>
          </p:nvSpPr>
          <p:spPr bwMode="auto">
            <a:xfrm>
              <a:off x="3214" y="2346"/>
              <a:ext cx="135" cy="143"/>
            </a:xfrm>
            <a:custGeom>
              <a:avLst/>
              <a:gdLst>
                <a:gd name="T0" fmla="*/ 270 w 270"/>
                <a:gd name="T1" fmla="*/ 31 h 287"/>
                <a:gd name="T2" fmla="*/ 261 w 270"/>
                <a:gd name="T3" fmla="*/ 52 h 287"/>
                <a:gd name="T4" fmla="*/ 240 w 270"/>
                <a:gd name="T5" fmla="*/ 61 h 287"/>
                <a:gd name="T6" fmla="*/ 175 w 270"/>
                <a:gd name="T7" fmla="*/ 52 h 287"/>
                <a:gd name="T8" fmla="*/ 97 w 270"/>
                <a:gd name="T9" fmla="*/ 33 h 287"/>
                <a:gd name="T10" fmla="*/ 54 w 270"/>
                <a:gd name="T11" fmla="*/ 22 h 287"/>
                <a:gd name="T12" fmla="*/ 45 w 270"/>
                <a:gd name="T13" fmla="*/ 28 h 287"/>
                <a:gd name="T14" fmla="*/ 52 w 270"/>
                <a:gd name="T15" fmla="*/ 61 h 287"/>
                <a:gd name="T16" fmla="*/ 73 w 270"/>
                <a:gd name="T17" fmla="*/ 113 h 287"/>
                <a:gd name="T18" fmla="*/ 99 w 270"/>
                <a:gd name="T19" fmla="*/ 160 h 287"/>
                <a:gd name="T20" fmla="*/ 121 w 270"/>
                <a:gd name="T21" fmla="*/ 190 h 287"/>
                <a:gd name="T22" fmla="*/ 131 w 270"/>
                <a:gd name="T23" fmla="*/ 214 h 287"/>
                <a:gd name="T24" fmla="*/ 127 w 270"/>
                <a:gd name="T25" fmla="*/ 227 h 287"/>
                <a:gd name="T26" fmla="*/ 112 w 270"/>
                <a:gd name="T27" fmla="*/ 233 h 287"/>
                <a:gd name="T28" fmla="*/ 86 w 270"/>
                <a:gd name="T29" fmla="*/ 225 h 287"/>
                <a:gd name="T30" fmla="*/ 45 w 270"/>
                <a:gd name="T31" fmla="*/ 231 h 287"/>
                <a:gd name="T32" fmla="*/ 32 w 270"/>
                <a:gd name="T33" fmla="*/ 247 h 287"/>
                <a:gd name="T34" fmla="*/ 19 w 270"/>
                <a:gd name="T35" fmla="*/ 275 h 287"/>
                <a:gd name="T36" fmla="*/ 15 w 270"/>
                <a:gd name="T37" fmla="*/ 287 h 287"/>
                <a:gd name="T38" fmla="*/ 6 w 270"/>
                <a:gd name="T39" fmla="*/ 279 h 287"/>
                <a:gd name="T40" fmla="*/ 0 w 270"/>
                <a:gd name="T41" fmla="*/ 247 h 287"/>
                <a:gd name="T42" fmla="*/ 8 w 270"/>
                <a:gd name="T43" fmla="*/ 220 h 287"/>
                <a:gd name="T44" fmla="*/ 34 w 270"/>
                <a:gd name="T45" fmla="*/ 210 h 287"/>
                <a:gd name="T46" fmla="*/ 52 w 270"/>
                <a:gd name="T47" fmla="*/ 212 h 287"/>
                <a:gd name="T48" fmla="*/ 90 w 270"/>
                <a:gd name="T49" fmla="*/ 212 h 287"/>
                <a:gd name="T50" fmla="*/ 99 w 270"/>
                <a:gd name="T51" fmla="*/ 208 h 287"/>
                <a:gd name="T52" fmla="*/ 99 w 270"/>
                <a:gd name="T53" fmla="*/ 199 h 287"/>
                <a:gd name="T54" fmla="*/ 80 w 270"/>
                <a:gd name="T55" fmla="*/ 164 h 287"/>
                <a:gd name="T56" fmla="*/ 58 w 270"/>
                <a:gd name="T57" fmla="*/ 138 h 287"/>
                <a:gd name="T58" fmla="*/ 34 w 270"/>
                <a:gd name="T59" fmla="*/ 89 h 287"/>
                <a:gd name="T60" fmla="*/ 24 w 270"/>
                <a:gd name="T61" fmla="*/ 41 h 287"/>
                <a:gd name="T62" fmla="*/ 24 w 270"/>
                <a:gd name="T63" fmla="*/ 7 h 287"/>
                <a:gd name="T64" fmla="*/ 34 w 270"/>
                <a:gd name="T65" fmla="*/ 2 h 287"/>
                <a:gd name="T66" fmla="*/ 45 w 270"/>
                <a:gd name="T67" fmla="*/ 0 h 287"/>
                <a:gd name="T68" fmla="*/ 84 w 270"/>
                <a:gd name="T69" fmla="*/ 3 h 287"/>
                <a:gd name="T70" fmla="*/ 160 w 270"/>
                <a:gd name="T71" fmla="*/ 16 h 287"/>
                <a:gd name="T72" fmla="*/ 211 w 270"/>
                <a:gd name="T73" fmla="*/ 20 h 287"/>
                <a:gd name="T74" fmla="*/ 244 w 270"/>
                <a:gd name="T75" fmla="*/ 18 h 287"/>
                <a:gd name="T76" fmla="*/ 264 w 270"/>
                <a:gd name="T77" fmla="*/ 24 h 287"/>
                <a:gd name="T78" fmla="*/ 270 w 270"/>
                <a:gd name="T79" fmla="*/ 31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0" h="287">
                  <a:moveTo>
                    <a:pt x="270" y="31"/>
                  </a:moveTo>
                  <a:lnTo>
                    <a:pt x="261" y="52"/>
                  </a:lnTo>
                  <a:lnTo>
                    <a:pt x="240" y="61"/>
                  </a:lnTo>
                  <a:lnTo>
                    <a:pt x="175" y="52"/>
                  </a:lnTo>
                  <a:lnTo>
                    <a:pt x="97" y="33"/>
                  </a:lnTo>
                  <a:lnTo>
                    <a:pt x="54" y="22"/>
                  </a:lnTo>
                  <a:lnTo>
                    <a:pt x="45" y="28"/>
                  </a:lnTo>
                  <a:lnTo>
                    <a:pt x="52" y="61"/>
                  </a:lnTo>
                  <a:lnTo>
                    <a:pt x="73" y="113"/>
                  </a:lnTo>
                  <a:lnTo>
                    <a:pt x="99" y="160"/>
                  </a:lnTo>
                  <a:lnTo>
                    <a:pt x="121" y="190"/>
                  </a:lnTo>
                  <a:lnTo>
                    <a:pt x="131" y="214"/>
                  </a:lnTo>
                  <a:lnTo>
                    <a:pt x="127" y="227"/>
                  </a:lnTo>
                  <a:lnTo>
                    <a:pt x="112" y="233"/>
                  </a:lnTo>
                  <a:lnTo>
                    <a:pt x="86" y="225"/>
                  </a:lnTo>
                  <a:lnTo>
                    <a:pt x="45" y="231"/>
                  </a:lnTo>
                  <a:lnTo>
                    <a:pt x="32" y="247"/>
                  </a:lnTo>
                  <a:lnTo>
                    <a:pt x="19" y="275"/>
                  </a:lnTo>
                  <a:lnTo>
                    <a:pt x="15" y="287"/>
                  </a:lnTo>
                  <a:lnTo>
                    <a:pt x="6" y="279"/>
                  </a:lnTo>
                  <a:lnTo>
                    <a:pt x="0" y="247"/>
                  </a:lnTo>
                  <a:lnTo>
                    <a:pt x="8" y="220"/>
                  </a:lnTo>
                  <a:lnTo>
                    <a:pt x="34" y="210"/>
                  </a:lnTo>
                  <a:lnTo>
                    <a:pt x="52" y="212"/>
                  </a:lnTo>
                  <a:lnTo>
                    <a:pt x="90" y="212"/>
                  </a:lnTo>
                  <a:lnTo>
                    <a:pt x="99" y="208"/>
                  </a:lnTo>
                  <a:lnTo>
                    <a:pt x="99" y="199"/>
                  </a:lnTo>
                  <a:lnTo>
                    <a:pt x="80" y="164"/>
                  </a:lnTo>
                  <a:lnTo>
                    <a:pt x="58" y="138"/>
                  </a:lnTo>
                  <a:lnTo>
                    <a:pt x="34" y="89"/>
                  </a:lnTo>
                  <a:lnTo>
                    <a:pt x="24" y="41"/>
                  </a:lnTo>
                  <a:lnTo>
                    <a:pt x="24" y="7"/>
                  </a:lnTo>
                  <a:lnTo>
                    <a:pt x="34" y="2"/>
                  </a:lnTo>
                  <a:lnTo>
                    <a:pt x="45" y="0"/>
                  </a:lnTo>
                  <a:lnTo>
                    <a:pt x="84" y="3"/>
                  </a:lnTo>
                  <a:lnTo>
                    <a:pt x="160" y="16"/>
                  </a:lnTo>
                  <a:lnTo>
                    <a:pt x="211" y="20"/>
                  </a:lnTo>
                  <a:lnTo>
                    <a:pt x="244" y="18"/>
                  </a:lnTo>
                  <a:lnTo>
                    <a:pt x="264" y="24"/>
                  </a:lnTo>
                  <a:lnTo>
                    <a:pt x="270" y="31"/>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grpSp>
      <p:sp>
        <p:nvSpPr>
          <p:cNvPr id="29" name="Rectangle 28"/>
          <p:cNvSpPr>
            <a:spLocks noChangeArrowheads="1"/>
          </p:cNvSpPr>
          <p:nvPr/>
        </p:nvSpPr>
        <p:spPr bwMode="auto">
          <a:xfrm>
            <a:off x="4879975" y="2985879"/>
            <a:ext cx="731838" cy="333375"/>
          </a:xfrm>
          <a:prstGeom prst="rect">
            <a:avLst/>
          </a:prstGeom>
          <a:solidFill>
            <a:srgbClr val="FFFFFF"/>
          </a:solidFill>
          <a:ln w="7938">
            <a:solidFill>
              <a:srgbClr val="000000"/>
            </a:solidFill>
            <a:miter lim="800000"/>
            <a:headEnd/>
            <a:tailEnd/>
          </a:ln>
        </p:spPr>
        <p:txBody>
          <a:bodyPr/>
          <a:lstStyle/>
          <a:p>
            <a:pPr algn="ctr" eaLnBrk="0" hangingPunct="0"/>
            <a:r>
              <a:rPr lang="en-US" sz="1200" b="1"/>
              <a:t>3</a:t>
            </a:r>
            <a:endParaRPr lang="en-GB" sz="1200" b="1"/>
          </a:p>
        </p:txBody>
      </p:sp>
      <p:grpSp>
        <p:nvGrpSpPr>
          <p:cNvPr id="30" name="Group 29"/>
          <p:cNvGrpSpPr>
            <a:grpSpLocks/>
          </p:cNvGrpSpPr>
          <p:nvPr/>
        </p:nvGrpSpPr>
        <p:grpSpPr bwMode="auto">
          <a:xfrm>
            <a:off x="5791206" y="3098577"/>
            <a:ext cx="471488" cy="963613"/>
            <a:chOff x="3696" y="2064"/>
            <a:chExt cx="297" cy="607"/>
          </a:xfrm>
        </p:grpSpPr>
        <p:sp>
          <p:nvSpPr>
            <p:cNvPr id="31" name="Rectangle 30"/>
            <p:cNvSpPr>
              <a:spLocks noChangeArrowheads="1"/>
            </p:cNvSpPr>
            <p:nvPr/>
          </p:nvSpPr>
          <p:spPr bwMode="auto">
            <a:xfrm>
              <a:off x="3696" y="2064"/>
              <a:ext cx="144" cy="234"/>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32" name="AutoShape 31"/>
            <p:cNvSpPr>
              <a:spLocks noChangeArrowheads="1"/>
            </p:cNvSpPr>
            <p:nvPr/>
          </p:nvSpPr>
          <p:spPr bwMode="auto">
            <a:xfrm>
              <a:off x="3696" y="2064"/>
              <a:ext cx="297" cy="607"/>
            </a:xfrm>
            <a:prstGeom prst="star5">
              <a:avLst/>
            </a:prstGeom>
            <a:solidFill>
              <a:srgbClr val="FF33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grpSp>
      <p:grpSp>
        <p:nvGrpSpPr>
          <p:cNvPr id="33" name="Group 32"/>
          <p:cNvGrpSpPr>
            <a:grpSpLocks/>
          </p:cNvGrpSpPr>
          <p:nvPr/>
        </p:nvGrpSpPr>
        <p:grpSpPr bwMode="auto">
          <a:xfrm>
            <a:off x="6584950" y="2573129"/>
            <a:ext cx="508000" cy="688975"/>
            <a:chOff x="3209" y="2210"/>
            <a:chExt cx="320" cy="434"/>
          </a:xfrm>
        </p:grpSpPr>
        <p:sp>
          <p:nvSpPr>
            <p:cNvPr id="34" name="Freeform 33"/>
            <p:cNvSpPr>
              <a:spLocks/>
            </p:cNvSpPr>
            <p:nvPr/>
          </p:nvSpPr>
          <p:spPr bwMode="auto">
            <a:xfrm>
              <a:off x="3301" y="2337"/>
              <a:ext cx="82" cy="163"/>
            </a:xfrm>
            <a:custGeom>
              <a:avLst/>
              <a:gdLst>
                <a:gd name="T0" fmla="*/ 39 w 164"/>
                <a:gd name="T1" fmla="*/ 26 h 326"/>
                <a:gd name="T2" fmla="*/ 58 w 164"/>
                <a:gd name="T3" fmla="*/ 6 h 326"/>
                <a:gd name="T4" fmla="*/ 90 w 164"/>
                <a:gd name="T5" fmla="*/ 0 h 326"/>
                <a:gd name="T6" fmla="*/ 119 w 164"/>
                <a:gd name="T7" fmla="*/ 6 h 326"/>
                <a:gd name="T8" fmla="*/ 134 w 164"/>
                <a:gd name="T9" fmla="*/ 17 h 326"/>
                <a:gd name="T10" fmla="*/ 147 w 164"/>
                <a:gd name="T11" fmla="*/ 37 h 326"/>
                <a:gd name="T12" fmla="*/ 158 w 164"/>
                <a:gd name="T13" fmla="*/ 76 h 326"/>
                <a:gd name="T14" fmla="*/ 164 w 164"/>
                <a:gd name="T15" fmla="*/ 117 h 326"/>
                <a:gd name="T16" fmla="*/ 164 w 164"/>
                <a:gd name="T17" fmla="*/ 190 h 326"/>
                <a:gd name="T18" fmla="*/ 147 w 164"/>
                <a:gd name="T19" fmla="*/ 253 h 326"/>
                <a:gd name="T20" fmla="*/ 123 w 164"/>
                <a:gd name="T21" fmla="*/ 291 h 326"/>
                <a:gd name="T22" fmla="*/ 101 w 164"/>
                <a:gd name="T23" fmla="*/ 311 h 326"/>
                <a:gd name="T24" fmla="*/ 73 w 164"/>
                <a:gd name="T25" fmla="*/ 326 h 326"/>
                <a:gd name="T26" fmla="*/ 34 w 164"/>
                <a:gd name="T27" fmla="*/ 324 h 326"/>
                <a:gd name="T28" fmla="*/ 4 w 164"/>
                <a:gd name="T29" fmla="*/ 302 h 326"/>
                <a:gd name="T30" fmla="*/ 0 w 164"/>
                <a:gd name="T31" fmla="*/ 276 h 326"/>
                <a:gd name="T32" fmla="*/ 15 w 164"/>
                <a:gd name="T33" fmla="*/ 237 h 326"/>
                <a:gd name="T34" fmla="*/ 28 w 164"/>
                <a:gd name="T35" fmla="*/ 194 h 326"/>
                <a:gd name="T36" fmla="*/ 34 w 164"/>
                <a:gd name="T37" fmla="*/ 138 h 326"/>
                <a:gd name="T38" fmla="*/ 24 w 164"/>
                <a:gd name="T39" fmla="*/ 90 h 326"/>
                <a:gd name="T40" fmla="*/ 24 w 164"/>
                <a:gd name="T41" fmla="*/ 54 h 326"/>
                <a:gd name="T42" fmla="*/ 39 w 164"/>
                <a:gd name="T43" fmla="*/ 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 h="326">
                  <a:moveTo>
                    <a:pt x="39" y="26"/>
                  </a:moveTo>
                  <a:lnTo>
                    <a:pt x="58" y="6"/>
                  </a:lnTo>
                  <a:lnTo>
                    <a:pt x="90" y="0"/>
                  </a:lnTo>
                  <a:lnTo>
                    <a:pt x="119" y="6"/>
                  </a:lnTo>
                  <a:lnTo>
                    <a:pt x="134" y="17"/>
                  </a:lnTo>
                  <a:lnTo>
                    <a:pt x="147" y="37"/>
                  </a:lnTo>
                  <a:lnTo>
                    <a:pt x="158" y="76"/>
                  </a:lnTo>
                  <a:lnTo>
                    <a:pt x="164" y="117"/>
                  </a:lnTo>
                  <a:lnTo>
                    <a:pt x="164" y="190"/>
                  </a:lnTo>
                  <a:lnTo>
                    <a:pt x="147" y="253"/>
                  </a:lnTo>
                  <a:lnTo>
                    <a:pt x="123" y="291"/>
                  </a:lnTo>
                  <a:lnTo>
                    <a:pt x="101" y="311"/>
                  </a:lnTo>
                  <a:lnTo>
                    <a:pt x="73" y="326"/>
                  </a:lnTo>
                  <a:lnTo>
                    <a:pt x="34" y="324"/>
                  </a:lnTo>
                  <a:lnTo>
                    <a:pt x="4" y="302"/>
                  </a:lnTo>
                  <a:lnTo>
                    <a:pt x="0" y="276"/>
                  </a:lnTo>
                  <a:lnTo>
                    <a:pt x="15" y="237"/>
                  </a:lnTo>
                  <a:lnTo>
                    <a:pt x="28" y="194"/>
                  </a:lnTo>
                  <a:lnTo>
                    <a:pt x="34" y="138"/>
                  </a:lnTo>
                  <a:lnTo>
                    <a:pt x="24" y="90"/>
                  </a:lnTo>
                  <a:lnTo>
                    <a:pt x="24" y="54"/>
                  </a:lnTo>
                  <a:lnTo>
                    <a:pt x="39" y="26"/>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35" name="Freeform 34"/>
            <p:cNvSpPr>
              <a:spLocks/>
            </p:cNvSpPr>
            <p:nvPr/>
          </p:nvSpPr>
          <p:spPr bwMode="auto">
            <a:xfrm>
              <a:off x="3332" y="2481"/>
              <a:ext cx="94" cy="160"/>
            </a:xfrm>
            <a:custGeom>
              <a:avLst/>
              <a:gdLst>
                <a:gd name="T0" fmla="*/ 63 w 187"/>
                <a:gd name="T1" fmla="*/ 13 h 320"/>
                <a:gd name="T2" fmla="*/ 40 w 187"/>
                <a:gd name="T3" fmla="*/ 0 h 320"/>
                <a:gd name="T4" fmla="*/ 11 w 187"/>
                <a:gd name="T5" fmla="*/ 0 h 320"/>
                <a:gd name="T6" fmla="*/ 0 w 187"/>
                <a:gd name="T7" fmla="*/ 18 h 320"/>
                <a:gd name="T8" fmla="*/ 5 w 187"/>
                <a:gd name="T9" fmla="*/ 45 h 320"/>
                <a:gd name="T10" fmla="*/ 31 w 187"/>
                <a:gd name="T11" fmla="*/ 69 h 320"/>
                <a:gd name="T12" fmla="*/ 83 w 187"/>
                <a:gd name="T13" fmla="*/ 93 h 320"/>
                <a:gd name="T14" fmla="*/ 143 w 187"/>
                <a:gd name="T15" fmla="*/ 143 h 320"/>
                <a:gd name="T16" fmla="*/ 152 w 187"/>
                <a:gd name="T17" fmla="*/ 164 h 320"/>
                <a:gd name="T18" fmla="*/ 148 w 187"/>
                <a:gd name="T19" fmla="*/ 175 h 320"/>
                <a:gd name="T20" fmla="*/ 102 w 187"/>
                <a:gd name="T21" fmla="*/ 207 h 320"/>
                <a:gd name="T22" fmla="*/ 48 w 187"/>
                <a:gd name="T23" fmla="*/ 246 h 320"/>
                <a:gd name="T24" fmla="*/ 35 w 187"/>
                <a:gd name="T25" fmla="*/ 264 h 320"/>
                <a:gd name="T26" fmla="*/ 35 w 187"/>
                <a:gd name="T27" fmla="*/ 281 h 320"/>
                <a:gd name="T28" fmla="*/ 76 w 187"/>
                <a:gd name="T29" fmla="*/ 300 h 320"/>
                <a:gd name="T30" fmla="*/ 141 w 187"/>
                <a:gd name="T31" fmla="*/ 320 h 320"/>
                <a:gd name="T32" fmla="*/ 163 w 187"/>
                <a:gd name="T33" fmla="*/ 320 h 320"/>
                <a:gd name="T34" fmla="*/ 187 w 187"/>
                <a:gd name="T35" fmla="*/ 307 h 320"/>
                <a:gd name="T36" fmla="*/ 187 w 187"/>
                <a:gd name="T37" fmla="*/ 296 h 320"/>
                <a:gd name="T38" fmla="*/ 169 w 187"/>
                <a:gd name="T39" fmla="*/ 290 h 320"/>
                <a:gd name="T40" fmla="*/ 87 w 187"/>
                <a:gd name="T41" fmla="*/ 281 h 320"/>
                <a:gd name="T42" fmla="*/ 57 w 187"/>
                <a:gd name="T43" fmla="*/ 274 h 320"/>
                <a:gd name="T44" fmla="*/ 54 w 187"/>
                <a:gd name="T45" fmla="*/ 261 h 320"/>
                <a:gd name="T46" fmla="*/ 107 w 187"/>
                <a:gd name="T47" fmla="*/ 225 h 320"/>
                <a:gd name="T48" fmla="*/ 163 w 187"/>
                <a:gd name="T49" fmla="*/ 190 h 320"/>
                <a:gd name="T50" fmla="*/ 176 w 187"/>
                <a:gd name="T51" fmla="*/ 177 h 320"/>
                <a:gd name="T52" fmla="*/ 182 w 187"/>
                <a:gd name="T53" fmla="*/ 160 h 320"/>
                <a:gd name="T54" fmla="*/ 176 w 187"/>
                <a:gd name="T55" fmla="*/ 136 h 320"/>
                <a:gd name="T56" fmla="*/ 160 w 187"/>
                <a:gd name="T57" fmla="*/ 117 h 320"/>
                <a:gd name="T58" fmla="*/ 102 w 187"/>
                <a:gd name="T59" fmla="*/ 54 h 320"/>
                <a:gd name="T60" fmla="*/ 63 w 187"/>
                <a:gd name="T61" fmla="*/ 1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7" h="320">
                  <a:moveTo>
                    <a:pt x="63" y="13"/>
                  </a:moveTo>
                  <a:lnTo>
                    <a:pt x="40" y="0"/>
                  </a:lnTo>
                  <a:lnTo>
                    <a:pt x="11" y="0"/>
                  </a:lnTo>
                  <a:lnTo>
                    <a:pt x="0" y="18"/>
                  </a:lnTo>
                  <a:lnTo>
                    <a:pt x="5" y="45"/>
                  </a:lnTo>
                  <a:lnTo>
                    <a:pt x="31" y="69"/>
                  </a:lnTo>
                  <a:lnTo>
                    <a:pt x="83" y="93"/>
                  </a:lnTo>
                  <a:lnTo>
                    <a:pt x="143" y="143"/>
                  </a:lnTo>
                  <a:lnTo>
                    <a:pt x="152" y="164"/>
                  </a:lnTo>
                  <a:lnTo>
                    <a:pt x="148" y="175"/>
                  </a:lnTo>
                  <a:lnTo>
                    <a:pt x="102" y="207"/>
                  </a:lnTo>
                  <a:lnTo>
                    <a:pt x="48" y="246"/>
                  </a:lnTo>
                  <a:lnTo>
                    <a:pt x="35" y="264"/>
                  </a:lnTo>
                  <a:lnTo>
                    <a:pt x="35" y="281"/>
                  </a:lnTo>
                  <a:lnTo>
                    <a:pt x="76" y="300"/>
                  </a:lnTo>
                  <a:lnTo>
                    <a:pt x="141" y="320"/>
                  </a:lnTo>
                  <a:lnTo>
                    <a:pt x="163" y="320"/>
                  </a:lnTo>
                  <a:lnTo>
                    <a:pt x="187" y="307"/>
                  </a:lnTo>
                  <a:lnTo>
                    <a:pt x="187" y="296"/>
                  </a:lnTo>
                  <a:lnTo>
                    <a:pt x="169" y="290"/>
                  </a:lnTo>
                  <a:lnTo>
                    <a:pt x="87" y="281"/>
                  </a:lnTo>
                  <a:lnTo>
                    <a:pt x="57" y="274"/>
                  </a:lnTo>
                  <a:lnTo>
                    <a:pt x="54" y="261"/>
                  </a:lnTo>
                  <a:lnTo>
                    <a:pt x="107" y="225"/>
                  </a:lnTo>
                  <a:lnTo>
                    <a:pt x="163" y="190"/>
                  </a:lnTo>
                  <a:lnTo>
                    <a:pt x="176" y="177"/>
                  </a:lnTo>
                  <a:lnTo>
                    <a:pt x="182" y="160"/>
                  </a:lnTo>
                  <a:lnTo>
                    <a:pt x="176" y="136"/>
                  </a:lnTo>
                  <a:lnTo>
                    <a:pt x="160" y="117"/>
                  </a:lnTo>
                  <a:lnTo>
                    <a:pt x="102" y="54"/>
                  </a:lnTo>
                  <a:lnTo>
                    <a:pt x="63" y="13"/>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36" name="Freeform 35"/>
            <p:cNvSpPr>
              <a:spLocks/>
            </p:cNvSpPr>
            <p:nvPr/>
          </p:nvSpPr>
          <p:spPr bwMode="auto">
            <a:xfrm>
              <a:off x="3209" y="2473"/>
              <a:ext cx="117" cy="171"/>
            </a:xfrm>
            <a:custGeom>
              <a:avLst/>
              <a:gdLst>
                <a:gd name="T0" fmla="*/ 126 w 233"/>
                <a:gd name="T1" fmla="*/ 47 h 343"/>
                <a:gd name="T2" fmla="*/ 164 w 233"/>
                <a:gd name="T3" fmla="*/ 19 h 343"/>
                <a:gd name="T4" fmla="*/ 199 w 233"/>
                <a:gd name="T5" fmla="*/ 0 h 343"/>
                <a:gd name="T6" fmla="*/ 221 w 233"/>
                <a:gd name="T7" fmla="*/ 4 h 343"/>
                <a:gd name="T8" fmla="*/ 233 w 233"/>
                <a:gd name="T9" fmla="*/ 19 h 343"/>
                <a:gd name="T10" fmla="*/ 233 w 233"/>
                <a:gd name="T11" fmla="*/ 34 h 343"/>
                <a:gd name="T12" fmla="*/ 225 w 233"/>
                <a:gd name="T13" fmla="*/ 52 h 343"/>
                <a:gd name="T14" fmla="*/ 203 w 233"/>
                <a:gd name="T15" fmla="*/ 62 h 343"/>
                <a:gd name="T16" fmla="*/ 154 w 233"/>
                <a:gd name="T17" fmla="*/ 86 h 343"/>
                <a:gd name="T18" fmla="*/ 125 w 233"/>
                <a:gd name="T19" fmla="*/ 117 h 343"/>
                <a:gd name="T20" fmla="*/ 106 w 233"/>
                <a:gd name="T21" fmla="*/ 153 h 343"/>
                <a:gd name="T22" fmla="*/ 100 w 233"/>
                <a:gd name="T23" fmla="*/ 173 h 343"/>
                <a:gd name="T24" fmla="*/ 126 w 233"/>
                <a:gd name="T25" fmla="*/ 199 h 343"/>
                <a:gd name="T26" fmla="*/ 154 w 233"/>
                <a:gd name="T27" fmla="*/ 239 h 343"/>
                <a:gd name="T28" fmla="*/ 173 w 233"/>
                <a:gd name="T29" fmla="*/ 272 h 343"/>
                <a:gd name="T30" fmla="*/ 179 w 233"/>
                <a:gd name="T31" fmla="*/ 294 h 343"/>
                <a:gd name="T32" fmla="*/ 179 w 233"/>
                <a:gd name="T33" fmla="*/ 307 h 343"/>
                <a:gd name="T34" fmla="*/ 166 w 233"/>
                <a:gd name="T35" fmla="*/ 315 h 343"/>
                <a:gd name="T36" fmla="*/ 125 w 233"/>
                <a:gd name="T37" fmla="*/ 317 h 343"/>
                <a:gd name="T38" fmla="*/ 63 w 233"/>
                <a:gd name="T39" fmla="*/ 330 h 343"/>
                <a:gd name="T40" fmla="*/ 52 w 233"/>
                <a:gd name="T41" fmla="*/ 341 h 343"/>
                <a:gd name="T42" fmla="*/ 43 w 233"/>
                <a:gd name="T43" fmla="*/ 343 h 343"/>
                <a:gd name="T44" fmla="*/ 0 w 233"/>
                <a:gd name="T45" fmla="*/ 330 h 343"/>
                <a:gd name="T46" fmla="*/ 0 w 233"/>
                <a:gd name="T47" fmla="*/ 317 h 343"/>
                <a:gd name="T48" fmla="*/ 19 w 233"/>
                <a:gd name="T49" fmla="*/ 307 h 343"/>
                <a:gd name="T50" fmla="*/ 97 w 233"/>
                <a:gd name="T51" fmla="*/ 294 h 343"/>
                <a:gd name="T52" fmla="*/ 136 w 233"/>
                <a:gd name="T53" fmla="*/ 298 h 343"/>
                <a:gd name="T54" fmla="*/ 156 w 233"/>
                <a:gd name="T55" fmla="*/ 298 h 343"/>
                <a:gd name="T56" fmla="*/ 160 w 233"/>
                <a:gd name="T57" fmla="*/ 291 h 343"/>
                <a:gd name="T58" fmla="*/ 145 w 233"/>
                <a:gd name="T59" fmla="*/ 259 h 343"/>
                <a:gd name="T60" fmla="*/ 110 w 233"/>
                <a:gd name="T61" fmla="*/ 218 h 343"/>
                <a:gd name="T62" fmla="*/ 87 w 233"/>
                <a:gd name="T63" fmla="*/ 186 h 343"/>
                <a:gd name="T64" fmla="*/ 76 w 233"/>
                <a:gd name="T65" fmla="*/ 170 h 343"/>
                <a:gd name="T66" fmla="*/ 76 w 233"/>
                <a:gd name="T67" fmla="*/ 144 h 343"/>
                <a:gd name="T68" fmla="*/ 93 w 233"/>
                <a:gd name="T69" fmla="*/ 101 h 343"/>
                <a:gd name="T70" fmla="*/ 108 w 233"/>
                <a:gd name="T71" fmla="*/ 73 h 343"/>
                <a:gd name="T72" fmla="*/ 126 w 233"/>
                <a:gd name="T73" fmla="*/ 47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3" h="343">
                  <a:moveTo>
                    <a:pt x="126" y="47"/>
                  </a:moveTo>
                  <a:lnTo>
                    <a:pt x="164" y="19"/>
                  </a:lnTo>
                  <a:lnTo>
                    <a:pt x="199" y="0"/>
                  </a:lnTo>
                  <a:lnTo>
                    <a:pt x="221" y="4"/>
                  </a:lnTo>
                  <a:lnTo>
                    <a:pt x="233" y="19"/>
                  </a:lnTo>
                  <a:lnTo>
                    <a:pt x="233" y="34"/>
                  </a:lnTo>
                  <a:lnTo>
                    <a:pt x="225" y="52"/>
                  </a:lnTo>
                  <a:lnTo>
                    <a:pt x="203" y="62"/>
                  </a:lnTo>
                  <a:lnTo>
                    <a:pt x="154" y="86"/>
                  </a:lnTo>
                  <a:lnTo>
                    <a:pt x="125" y="117"/>
                  </a:lnTo>
                  <a:lnTo>
                    <a:pt x="106" y="153"/>
                  </a:lnTo>
                  <a:lnTo>
                    <a:pt x="100" y="173"/>
                  </a:lnTo>
                  <a:lnTo>
                    <a:pt x="126" y="199"/>
                  </a:lnTo>
                  <a:lnTo>
                    <a:pt x="154" y="239"/>
                  </a:lnTo>
                  <a:lnTo>
                    <a:pt x="173" y="272"/>
                  </a:lnTo>
                  <a:lnTo>
                    <a:pt x="179" y="294"/>
                  </a:lnTo>
                  <a:lnTo>
                    <a:pt x="179" y="307"/>
                  </a:lnTo>
                  <a:lnTo>
                    <a:pt x="166" y="315"/>
                  </a:lnTo>
                  <a:lnTo>
                    <a:pt x="125" y="317"/>
                  </a:lnTo>
                  <a:lnTo>
                    <a:pt x="63" y="330"/>
                  </a:lnTo>
                  <a:lnTo>
                    <a:pt x="52" y="341"/>
                  </a:lnTo>
                  <a:lnTo>
                    <a:pt x="43" y="343"/>
                  </a:lnTo>
                  <a:lnTo>
                    <a:pt x="0" y="330"/>
                  </a:lnTo>
                  <a:lnTo>
                    <a:pt x="0" y="317"/>
                  </a:lnTo>
                  <a:lnTo>
                    <a:pt x="19" y="307"/>
                  </a:lnTo>
                  <a:lnTo>
                    <a:pt x="97" y="294"/>
                  </a:lnTo>
                  <a:lnTo>
                    <a:pt x="136" y="298"/>
                  </a:lnTo>
                  <a:lnTo>
                    <a:pt x="156" y="298"/>
                  </a:lnTo>
                  <a:lnTo>
                    <a:pt x="160" y="291"/>
                  </a:lnTo>
                  <a:lnTo>
                    <a:pt x="145" y="259"/>
                  </a:lnTo>
                  <a:lnTo>
                    <a:pt x="110" y="218"/>
                  </a:lnTo>
                  <a:lnTo>
                    <a:pt x="87" y="186"/>
                  </a:lnTo>
                  <a:lnTo>
                    <a:pt x="76" y="170"/>
                  </a:lnTo>
                  <a:lnTo>
                    <a:pt x="76" y="144"/>
                  </a:lnTo>
                  <a:lnTo>
                    <a:pt x="93" y="101"/>
                  </a:lnTo>
                  <a:lnTo>
                    <a:pt x="108" y="73"/>
                  </a:lnTo>
                  <a:lnTo>
                    <a:pt x="126" y="47"/>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37" name="Freeform 36"/>
            <p:cNvSpPr>
              <a:spLocks/>
            </p:cNvSpPr>
            <p:nvPr/>
          </p:nvSpPr>
          <p:spPr bwMode="auto">
            <a:xfrm>
              <a:off x="3309" y="2210"/>
              <a:ext cx="116" cy="121"/>
            </a:xfrm>
            <a:custGeom>
              <a:avLst/>
              <a:gdLst>
                <a:gd name="T0" fmla="*/ 2 w 233"/>
                <a:gd name="T1" fmla="*/ 132 h 242"/>
                <a:gd name="T2" fmla="*/ 0 w 233"/>
                <a:gd name="T3" fmla="*/ 162 h 242"/>
                <a:gd name="T4" fmla="*/ 9 w 233"/>
                <a:gd name="T5" fmla="*/ 199 h 242"/>
                <a:gd name="T6" fmla="*/ 26 w 233"/>
                <a:gd name="T7" fmla="*/ 223 h 242"/>
                <a:gd name="T8" fmla="*/ 45 w 233"/>
                <a:gd name="T9" fmla="*/ 236 h 242"/>
                <a:gd name="T10" fmla="*/ 74 w 233"/>
                <a:gd name="T11" fmla="*/ 242 h 242"/>
                <a:gd name="T12" fmla="*/ 106 w 233"/>
                <a:gd name="T13" fmla="*/ 225 h 242"/>
                <a:gd name="T14" fmla="*/ 128 w 233"/>
                <a:gd name="T15" fmla="*/ 208 h 242"/>
                <a:gd name="T16" fmla="*/ 140 w 233"/>
                <a:gd name="T17" fmla="*/ 186 h 242"/>
                <a:gd name="T18" fmla="*/ 151 w 233"/>
                <a:gd name="T19" fmla="*/ 154 h 242"/>
                <a:gd name="T20" fmla="*/ 160 w 233"/>
                <a:gd name="T21" fmla="*/ 126 h 242"/>
                <a:gd name="T22" fmla="*/ 162 w 233"/>
                <a:gd name="T23" fmla="*/ 121 h 242"/>
                <a:gd name="T24" fmla="*/ 188 w 233"/>
                <a:gd name="T25" fmla="*/ 104 h 242"/>
                <a:gd name="T26" fmla="*/ 223 w 233"/>
                <a:gd name="T27" fmla="*/ 97 h 242"/>
                <a:gd name="T28" fmla="*/ 233 w 233"/>
                <a:gd name="T29" fmla="*/ 93 h 242"/>
                <a:gd name="T30" fmla="*/ 231 w 233"/>
                <a:gd name="T31" fmla="*/ 82 h 242"/>
                <a:gd name="T32" fmla="*/ 221 w 233"/>
                <a:gd name="T33" fmla="*/ 72 h 242"/>
                <a:gd name="T34" fmla="*/ 184 w 233"/>
                <a:gd name="T35" fmla="*/ 89 h 242"/>
                <a:gd name="T36" fmla="*/ 160 w 233"/>
                <a:gd name="T37" fmla="*/ 102 h 242"/>
                <a:gd name="T38" fmla="*/ 160 w 233"/>
                <a:gd name="T39" fmla="*/ 78 h 242"/>
                <a:gd name="T40" fmla="*/ 160 w 233"/>
                <a:gd name="T41" fmla="*/ 59 h 242"/>
                <a:gd name="T42" fmla="*/ 147 w 233"/>
                <a:gd name="T43" fmla="*/ 30 h 242"/>
                <a:gd name="T44" fmla="*/ 130 w 233"/>
                <a:gd name="T45" fmla="*/ 13 h 242"/>
                <a:gd name="T46" fmla="*/ 97 w 233"/>
                <a:gd name="T47" fmla="*/ 0 h 242"/>
                <a:gd name="T48" fmla="*/ 60 w 233"/>
                <a:gd name="T49" fmla="*/ 22 h 242"/>
                <a:gd name="T50" fmla="*/ 28 w 233"/>
                <a:gd name="T51" fmla="*/ 65 h 242"/>
                <a:gd name="T52" fmla="*/ 2 w 233"/>
                <a:gd name="T53" fmla="*/ 112 h 242"/>
                <a:gd name="T54" fmla="*/ 2 w 233"/>
                <a:gd name="T55" fmla="*/ 13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3" h="242">
                  <a:moveTo>
                    <a:pt x="2" y="132"/>
                  </a:moveTo>
                  <a:lnTo>
                    <a:pt x="0" y="162"/>
                  </a:lnTo>
                  <a:lnTo>
                    <a:pt x="9" y="199"/>
                  </a:lnTo>
                  <a:lnTo>
                    <a:pt x="26" y="223"/>
                  </a:lnTo>
                  <a:lnTo>
                    <a:pt x="45" y="236"/>
                  </a:lnTo>
                  <a:lnTo>
                    <a:pt x="74" y="242"/>
                  </a:lnTo>
                  <a:lnTo>
                    <a:pt x="106" y="225"/>
                  </a:lnTo>
                  <a:lnTo>
                    <a:pt x="128" y="208"/>
                  </a:lnTo>
                  <a:lnTo>
                    <a:pt x="140" y="186"/>
                  </a:lnTo>
                  <a:lnTo>
                    <a:pt x="151" y="154"/>
                  </a:lnTo>
                  <a:lnTo>
                    <a:pt x="160" y="126"/>
                  </a:lnTo>
                  <a:lnTo>
                    <a:pt x="162" y="121"/>
                  </a:lnTo>
                  <a:lnTo>
                    <a:pt x="188" y="104"/>
                  </a:lnTo>
                  <a:lnTo>
                    <a:pt x="223" y="97"/>
                  </a:lnTo>
                  <a:lnTo>
                    <a:pt x="233" y="93"/>
                  </a:lnTo>
                  <a:lnTo>
                    <a:pt x="231" y="82"/>
                  </a:lnTo>
                  <a:lnTo>
                    <a:pt x="221" y="72"/>
                  </a:lnTo>
                  <a:lnTo>
                    <a:pt x="184" y="89"/>
                  </a:lnTo>
                  <a:lnTo>
                    <a:pt x="160" y="102"/>
                  </a:lnTo>
                  <a:lnTo>
                    <a:pt x="160" y="78"/>
                  </a:lnTo>
                  <a:lnTo>
                    <a:pt x="160" y="59"/>
                  </a:lnTo>
                  <a:lnTo>
                    <a:pt x="147" y="30"/>
                  </a:lnTo>
                  <a:lnTo>
                    <a:pt x="130" y="13"/>
                  </a:lnTo>
                  <a:lnTo>
                    <a:pt x="97" y="0"/>
                  </a:lnTo>
                  <a:lnTo>
                    <a:pt x="60" y="22"/>
                  </a:lnTo>
                  <a:lnTo>
                    <a:pt x="28" y="65"/>
                  </a:lnTo>
                  <a:lnTo>
                    <a:pt x="2" y="112"/>
                  </a:lnTo>
                  <a:lnTo>
                    <a:pt x="2" y="132"/>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38" name="Freeform 37"/>
            <p:cNvSpPr>
              <a:spLocks/>
            </p:cNvSpPr>
            <p:nvPr/>
          </p:nvSpPr>
          <p:spPr bwMode="auto">
            <a:xfrm>
              <a:off x="3379" y="2315"/>
              <a:ext cx="150" cy="141"/>
            </a:xfrm>
            <a:custGeom>
              <a:avLst/>
              <a:gdLst>
                <a:gd name="T0" fmla="*/ 0 w 299"/>
                <a:gd name="T1" fmla="*/ 65 h 282"/>
                <a:gd name="T2" fmla="*/ 13 w 299"/>
                <a:gd name="T3" fmla="*/ 84 h 282"/>
                <a:gd name="T4" fmla="*/ 35 w 299"/>
                <a:gd name="T5" fmla="*/ 90 h 282"/>
                <a:gd name="T6" fmla="*/ 98 w 299"/>
                <a:gd name="T7" fmla="*/ 71 h 282"/>
                <a:gd name="T8" fmla="*/ 171 w 299"/>
                <a:gd name="T9" fmla="*/ 41 h 282"/>
                <a:gd name="T10" fmla="*/ 214 w 299"/>
                <a:gd name="T11" fmla="*/ 24 h 282"/>
                <a:gd name="T12" fmla="*/ 223 w 299"/>
                <a:gd name="T13" fmla="*/ 28 h 282"/>
                <a:gd name="T14" fmla="*/ 221 w 299"/>
                <a:gd name="T15" fmla="*/ 62 h 282"/>
                <a:gd name="T16" fmla="*/ 208 w 299"/>
                <a:gd name="T17" fmla="*/ 118 h 282"/>
                <a:gd name="T18" fmla="*/ 189 w 299"/>
                <a:gd name="T19" fmla="*/ 168 h 282"/>
                <a:gd name="T20" fmla="*/ 171 w 299"/>
                <a:gd name="T21" fmla="*/ 201 h 282"/>
                <a:gd name="T22" fmla="*/ 165 w 299"/>
                <a:gd name="T23" fmla="*/ 226 h 282"/>
                <a:gd name="T24" fmla="*/ 171 w 299"/>
                <a:gd name="T25" fmla="*/ 237 h 282"/>
                <a:gd name="T26" fmla="*/ 187 w 299"/>
                <a:gd name="T27" fmla="*/ 241 h 282"/>
                <a:gd name="T28" fmla="*/ 212 w 299"/>
                <a:gd name="T29" fmla="*/ 231 h 282"/>
                <a:gd name="T30" fmla="*/ 253 w 299"/>
                <a:gd name="T31" fmla="*/ 229 h 282"/>
                <a:gd name="T32" fmla="*/ 269 w 299"/>
                <a:gd name="T33" fmla="*/ 244 h 282"/>
                <a:gd name="T34" fmla="*/ 286 w 299"/>
                <a:gd name="T35" fmla="*/ 269 h 282"/>
                <a:gd name="T36" fmla="*/ 290 w 299"/>
                <a:gd name="T37" fmla="*/ 282 h 282"/>
                <a:gd name="T38" fmla="*/ 299 w 299"/>
                <a:gd name="T39" fmla="*/ 272 h 282"/>
                <a:gd name="T40" fmla="*/ 299 w 299"/>
                <a:gd name="T41" fmla="*/ 239 h 282"/>
                <a:gd name="T42" fmla="*/ 288 w 299"/>
                <a:gd name="T43" fmla="*/ 213 h 282"/>
                <a:gd name="T44" fmla="*/ 262 w 299"/>
                <a:gd name="T45" fmla="*/ 207 h 282"/>
                <a:gd name="T46" fmla="*/ 243 w 299"/>
                <a:gd name="T47" fmla="*/ 213 h 282"/>
                <a:gd name="T48" fmla="*/ 206 w 299"/>
                <a:gd name="T49" fmla="*/ 218 h 282"/>
                <a:gd name="T50" fmla="*/ 197 w 299"/>
                <a:gd name="T51" fmla="*/ 214 h 282"/>
                <a:gd name="T52" fmla="*/ 195 w 299"/>
                <a:gd name="T53" fmla="*/ 205 h 282"/>
                <a:gd name="T54" fmla="*/ 208 w 299"/>
                <a:gd name="T55" fmla="*/ 168 h 282"/>
                <a:gd name="T56" fmla="*/ 227 w 299"/>
                <a:gd name="T57" fmla="*/ 140 h 282"/>
                <a:gd name="T58" fmla="*/ 243 w 299"/>
                <a:gd name="T59" fmla="*/ 88 h 282"/>
                <a:gd name="T60" fmla="*/ 247 w 299"/>
                <a:gd name="T61" fmla="*/ 39 h 282"/>
                <a:gd name="T62" fmla="*/ 241 w 299"/>
                <a:gd name="T63" fmla="*/ 6 h 282"/>
                <a:gd name="T64" fmla="*/ 230 w 299"/>
                <a:gd name="T65" fmla="*/ 0 h 282"/>
                <a:gd name="T66" fmla="*/ 219 w 299"/>
                <a:gd name="T67" fmla="*/ 0 h 282"/>
                <a:gd name="T68" fmla="*/ 182 w 299"/>
                <a:gd name="T69" fmla="*/ 10 h 282"/>
                <a:gd name="T70" fmla="*/ 107 w 299"/>
                <a:gd name="T71" fmla="*/ 34 h 282"/>
                <a:gd name="T72" fmla="*/ 59 w 299"/>
                <a:gd name="T73" fmla="*/ 45 h 282"/>
                <a:gd name="T74" fmla="*/ 26 w 299"/>
                <a:gd name="T75" fmla="*/ 49 h 282"/>
                <a:gd name="T76" fmla="*/ 7 w 299"/>
                <a:gd name="T77" fmla="*/ 56 h 282"/>
                <a:gd name="T78" fmla="*/ 0 w 299"/>
                <a:gd name="T79" fmla="*/ 6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282">
                  <a:moveTo>
                    <a:pt x="0" y="65"/>
                  </a:moveTo>
                  <a:lnTo>
                    <a:pt x="13" y="84"/>
                  </a:lnTo>
                  <a:lnTo>
                    <a:pt x="35" y="90"/>
                  </a:lnTo>
                  <a:lnTo>
                    <a:pt x="98" y="71"/>
                  </a:lnTo>
                  <a:lnTo>
                    <a:pt x="171" y="41"/>
                  </a:lnTo>
                  <a:lnTo>
                    <a:pt x="214" y="24"/>
                  </a:lnTo>
                  <a:lnTo>
                    <a:pt x="223" y="28"/>
                  </a:lnTo>
                  <a:lnTo>
                    <a:pt x="221" y="62"/>
                  </a:lnTo>
                  <a:lnTo>
                    <a:pt x="208" y="118"/>
                  </a:lnTo>
                  <a:lnTo>
                    <a:pt x="189" y="168"/>
                  </a:lnTo>
                  <a:lnTo>
                    <a:pt x="171" y="201"/>
                  </a:lnTo>
                  <a:lnTo>
                    <a:pt x="165" y="226"/>
                  </a:lnTo>
                  <a:lnTo>
                    <a:pt x="171" y="237"/>
                  </a:lnTo>
                  <a:lnTo>
                    <a:pt x="187" y="241"/>
                  </a:lnTo>
                  <a:lnTo>
                    <a:pt x="212" y="231"/>
                  </a:lnTo>
                  <a:lnTo>
                    <a:pt x="253" y="229"/>
                  </a:lnTo>
                  <a:lnTo>
                    <a:pt x="269" y="244"/>
                  </a:lnTo>
                  <a:lnTo>
                    <a:pt x="286" y="269"/>
                  </a:lnTo>
                  <a:lnTo>
                    <a:pt x="290" y="282"/>
                  </a:lnTo>
                  <a:lnTo>
                    <a:pt x="299" y="272"/>
                  </a:lnTo>
                  <a:lnTo>
                    <a:pt x="299" y="239"/>
                  </a:lnTo>
                  <a:lnTo>
                    <a:pt x="288" y="213"/>
                  </a:lnTo>
                  <a:lnTo>
                    <a:pt x="262" y="207"/>
                  </a:lnTo>
                  <a:lnTo>
                    <a:pt x="243" y="213"/>
                  </a:lnTo>
                  <a:lnTo>
                    <a:pt x="206" y="218"/>
                  </a:lnTo>
                  <a:lnTo>
                    <a:pt x="197" y="214"/>
                  </a:lnTo>
                  <a:lnTo>
                    <a:pt x="195" y="205"/>
                  </a:lnTo>
                  <a:lnTo>
                    <a:pt x="208" y="168"/>
                  </a:lnTo>
                  <a:lnTo>
                    <a:pt x="227" y="140"/>
                  </a:lnTo>
                  <a:lnTo>
                    <a:pt x="243" y="88"/>
                  </a:lnTo>
                  <a:lnTo>
                    <a:pt x="247" y="39"/>
                  </a:lnTo>
                  <a:lnTo>
                    <a:pt x="241" y="6"/>
                  </a:lnTo>
                  <a:lnTo>
                    <a:pt x="230" y="0"/>
                  </a:lnTo>
                  <a:lnTo>
                    <a:pt x="219" y="0"/>
                  </a:lnTo>
                  <a:lnTo>
                    <a:pt x="182" y="10"/>
                  </a:lnTo>
                  <a:lnTo>
                    <a:pt x="107" y="34"/>
                  </a:lnTo>
                  <a:lnTo>
                    <a:pt x="59" y="45"/>
                  </a:lnTo>
                  <a:lnTo>
                    <a:pt x="26" y="49"/>
                  </a:lnTo>
                  <a:lnTo>
                    <a:pt x="7" y="56"/>
                  </a:lnTo>
                  <a:lnTo>
                    <a:pt x="0" y="65"/>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39" name="Freeform 38"/>
            <p:cNvSpPr>
              <a:spLocks/>
            </p:cNvSpPr>
            <p:nvPr/>
          </p:nvSpPr>
          <p:spPr bwMode="auto">
            <a:xfrm>
              <a:off x="3214" y="2346"/>
              <a:ext cx="135" cy="143"/>
            </a:xfrm>
            <a:custGeom>
              <a:avLst/>
              <a:gdLst>
                <a:gd name="T0" fmla="*/ 270 w 270"/>
                <a:gd name="T1" fmla="*/ 31 h 287"/>
                <a:gd name="T2" fmla="*/ 261 w 270"/>
                <a:gd name="T3" fmla="*/ 52 h 287"/>
                <a:gd name="T4" fmla="*/ 240 w 270"/>
                <a:gd name="T5" fmla="*/ 61 h 287"/>
                <a:gd name="T6" fmla="*/ 175 w 270"/>
                <a:gd name="T7" fmla="*/ 52 h 287"/>
                <a:gd name="T8" fmla="*/ 97 w 270"/>
                <a:gd name="T9" fmla="*/ 33 h 287"/>
                <a:gd name="T10" fmla="*/ 54 w 270"/>
                <a:gd name="T11" fmla="*/ 22 h 287"/>
                <a:gd name="T12" fmla="*/ 45 w 270"/>
                <a:gd name="T13" fmla="*/ 28 h 287"/>
                <a:gd name="T14" fmla="*/ 52 w 270"/>
                <a:gd name="T15" fmla="*/ 61 h 287"/>
                <a:gd name="T16" fmla="*/ 73 w 270"/>
                <a:gd name="T17" fmla="*/ 113 h 287"/>
                <a:gd name="T18" fmla="*/ 99 w 270"/>
                <a:gd name="T19" fmla="*/ 160 h 287"/>
                <a:gd name="T20" fmla="*/ 121 w 270"/>
                <a:gd name="T21" fmla="*/ 190 h 287"/>
                <a:gd name="T22" fmla="*/ 131 w 270"/>
                <a:gd name="T23" fmla="*/ 214 h 287"/>
                <a:gd name="T24" fmla="*/ 127 w 270"/>
                <a:gd name="T25" fmla="*/ 227 h 287"/>
                <a:gd name="T26" fmla="*/ 112 w 270"/>
                <a:gd name="T27" fmla="*/ 233 h 287"/>
                <a:gd name="T28" fmla="*/ 86 w 270"/>
                <a:gd name="T29" fmla="*/ 225 h 287"/>
                <a:gd name="T30" fmla="*/ 45 w 270"/>
                <a:gd name="T31" fmla="*/ 231 h 287"/>
                <a:gd name="T32" fmla="*/ 32 w 270"/>
                <a:gd name="T33" fmla="*/ 247 h 287"/>
                <a:gd name="T34" fmla="*/ 19 w 270"/>
                <a:gd name="T35" fmla="*/ 275 h 287"/>
                <a:gd name="T36" fmla="*/ 15 w 270"/>
                <a:gd name="T37" fmla="*/ 287 h 287"/>
                <a:gd name="T38" fmla="*/ 6 w 270"/>
                <a:gd name="T39" fmla="*/ 279 h 287"/>
                <a:gd name="T40" fmla="*/ 0 w 270"/>
                <a:gd name="T41" fmla="*/ 247 h 287"/>
                <a:gd name="T42" fmla="*/ 8 w 270"/>
                <a:gd name="T43" fmla="*/ 220 h 287"/>
                <a:gd name="T44" fmla="*/ 34 w 270"/>
                <a:gd name="T45" fmla="*/ 210 h 287"/>
                <a:gd name="T46" fmla="*/ 52 w 270"/>
                <a:gd name="T47" fmla="*/ 212 h 287"/>
                <a:gd name="T48" fmla="*/ 90 w 270"/>
                <a:gd name="T49" fmla="*/ 212 h 287"/>
                <a:gd name="T50" fmla="*/ 99 w 270"/>
                <a:gd name="T51" fmla="*/ 208 h 287"/>
                <a:gd name="T52" fmla="*/ 99 w 270"/>
                <a:gd name="T53" fmla="*/ 199 h 287"/>
                <a:gd name="T54" fmla="*/ 80 w 270"/>
                <a:gd name="T55" fmla="*/ 164 h 287"/>
                <a:gd name="T56" fmla="*/ 58 w 270"/>
                <a:gd name="T57" fmla="*/ 138 h 287"/>
                <a:gd name="T58" fmla="*/ 34 w 270"/>
                <a:gd name="T59" fmla="*/ 89 h 287"/>
                <a:gd name="T60" fmla="*/ 24 w 270"/>
                <a:gd name="T61" fmla="*/ 41 h 287"/>
                <a:gd name="T62" fmla="*/ 24 w 270"/>
                <a:gd name="T63" fmla="*/ 7 h 287"/>
                <a:gd name="T64" fmla="*/ 34 w 270"/>
                <a:gd name="T65" fmla="*/ 2 h 287"/>
                <a:gd name="T66" fmla="*/ 45 w 270"/>
                <a:gd name="T67" fmla="*/ 0 h 287"/>
                <a:gd name="T68" fmla="*/ 84 w 270"/>
                <a:gd name="T69" fmla="*/ 3 h 287"/>
                <a:gd name="T70" fmla="*/ 160 w 270"/>
                <a:gd name="T71" fmla="*/ 16 h 287"/>
                <a:gd name="T72" fmla="*/ 211 w 270"/>
                <a:gd name="T73" fmla="*/ 20 h 287"/>
                <a:gd name="T74" fmla="*/ 244 w 270"/>
                <a:gd name="T75" fmla="*/ 18 h 287"/>
                <a:gd name="T76" fmla="*/ 264 w 270"/>
                <a:gd name="T77" fmla="*/ 24 h 287"/>
                <a:gd name="T78" fmla="*/ 270 w 270"/>
                <a:gd name="T79" fmla="*/ 31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0" h="287">
                  <a:moveTo>
                    <a:pt x="270" y="31"/>
                  </a:moveTo>
                  <a:lnTo>
                    <a:pt x="261" y="52"/>
                  </a:lnTo>
                  <a:lnTo>
                    <a:pt x="240" y="61"/>
                  </a:lnTo>
                  <a:lnTo>
                    <a:pt x="175" y="52"/>
                  </a:lnTo>
                  <a:lnTo>
                    <a:pt x="97" y="33"/>
                  </a:lnTo>
                  <a:lnTo>
                    <a:pt x="54" y="22"/>
                  </a:lnTo>
                  <a:lnTo>
                    <a:pt x="45" y="28"/>
                  </a:lnTo>
                  <a:lnTo>
                    <a:pt x="52" y="61"/>
                  </a:lnTo>
                  <a:lnTo>
                    <a:pt x="73" y="113"/>
                  </a:lnTo>
                  <a:lnTo>
                    <a:pt x="99" y="160"/>
                  </a:lnTo>
                  <a:lnTo>
                    <a:pt x="121" y="190"/>
                  </a:lnTo>
                  <a:lnTo>
                    <a:pt x="131" y="214"/>
                  </a:lnTo>
                  <a:lnTo>
                    <a:pt x="127" y="227"/>
                  </a:lnTo>
                  <a:lnTo>
                    <a:pt x="112" y="233"/>
                  </a:lnTo>
                  <a:lnTo>
                    <a:pt x="86" y="225"/>
                  </a:lnTo>
                  <a:lnTo>
                    <a:pt x="45" y="231"/>
                  </a:lnTo>
                  <a:lnTo>
                    <a:pt x="32" y="247"/>
                  </a:lnTo>
                  <a:lnTo>
                    <a:pt x="19" y="275"/>
                  </a:lnTo>
                  <a:lnTo>
                    <a:pt x="15" y="287"/>
                  </a:lnTo>
                  <a:lnTo>
                    <a:pt x="6" y="279"/>
                  </a:lnTo>
                  <a:lnTo>
                    <a:pt x="0" y="247"/>
                  </a:lnTo>
                  <a:lnTo>
                    <a:pt x="8" y="220"/>
                  </a:lnTo>
                  <a:lnTo>
                    <a:pt x="34" y="210"/>
                  </a:lnTo>
                  <a:lnTo>
                    <a:pt x="52" y="212"/>
                  </a:lnTo>
                  <a:lnTo>
                    <a:pt x="90" y="212"/>
                  </a:lnTo>
                  <a:lnTo>
                    <a:pt x="99" y="208"/>
                  </a:lnTo>
                  <a:lnTo>
                    <a:pt x="99" y="199"/>
                  </a:lnTo>
                  <a:lnTo>
                    <a:pt x="80" y="164"/>
                  </a:lnTo>
                  <a:lnTo>
                    <a:pt x="58" y="138"/>
                  </a:lnTo>
                  <a:lnTo>
                    <a:pt x="34" y="89"/>
                  </a:lnTo>
                  <a:lnTo>
                    <a:pt x="24" y="41"/>
                  </a:lnTo>
                  <a:lnTo>
                    <a:pt x="24" y="7"/>
                  </a:lnTo>
                  <a:lnTo>
                    <a:pt x="34" y="2"/>
                  </a:lnTo>
                  <a:lnTo>
                    <a:pt x="45" y="0"/>
                  </a:lnTo>
                  <a:lnTo>
                    <a:pt x="84" y="3"/>
                  </a:lnTo>
                  <a:lnTo>
                    <a:pt x="160" y="16"/>
                  </a:lnTo>
                  <a:lnTo>
                    <a:pt x="211" y="20"/>
                  </a:lnTo>
                  <a:lnTo>
                    <a:pt x="244" y="18"/>
                  </a:lnTo>
                  <a:lnTo>
                    <a:pt x="264" y="24"/>
                  </a:lnTo>
                  <a:lnTo>
                    <a:pt x="270" y="31"/>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grpSp>
      <p:sp>
        <p:nvSpPr>
          <p:cNvPr id="40" name="Rectangle 39"/>
          <p:cNvSpPr>
            <a:spLocks noChangeArrowheads="1"/>
          </p:cNvSpPr>
          <p:nvPr/>
        </p:nvSpPr>
        <p:spPr bwMode="auto">
          <a:xfrm>
            <a:off x="6427803" y="2993815"/>
            <a:ext cx="731837" cy="333375"/>
          </a:xfrm>
          <a:prstGeom prst="rect">
            <a:avLst/>
          </a:prstGeom>
          <a:solidFill>
            <a:srgbClr val="FFFFFF"/>
          </a:solidFill>
          <a:ln w="7938">
            <a:solidFill>
              <a:srgbClr val="000000"/>
            </a:solidFill>
            <a:miter lim="800000"/>
            <a:headEnd/>
            <a:tailEnd/>
          </a:ln>
        </p:spPr>
        <p:txBody>
          <a:bodyPr/>
          <a:lstStyle/>
          <a:p>
            <a:pPr algn="ctr" eaLnBrk="0" hangingPunct="0"/>
            <a:r>
              <a:rPr lang="en-US" sz="1200" b="1"/>
              <a:t>4</a:t>
            </a:r>
            <a:endParaRPr lang="en-GB" sz="1200" b="1"/>
          </a:p>
        </p:txBody>
      </p:sp>
      <p:grpSp>
        <p:nvGrpSpPr>
          <p:cNvPr id="41" name="Group 55"/>
          <p:cNvGrpSpPr>
            <a:grpSpLocks/>
          </p:cNvGrpSpPr>
          <p:nvPr/>
        </p:nvGrpSpPr>
        <p:grpSpPr bwMode="auto">
          <a:xfrm>
            <a:off x="7797394" y="3093074"/>
            <a:ext cx="334963" cy="523875"/>
            <a:chOff x="4704" y="3408"/>
            <a:chExt cx="211" cy="330"/>
          </a:xfrm>
        </p:grpSpPr>
        <p:sp>
          <p:nvSpPr>
            <p:cNvPr id="42" name="Rectangle 56"/>
            <p:cNvSpPr>
              <a:spLocks noChangeArrowheads="1"/>
            </p:cNvSpPr>
            <p:nvPr/>
          </p:nvSpPr>
          <p:spPr bwMode="auto">
            <a:xfrm>
              <a:off x="4704" y="3408"/>
              <a:ext cx="115" cy="234"/>
            </a:xfrm>
            <a:prstGeom prst="rect">
              <a:avLst/>
            </a:prstGeom>
            <a:solidFill>
              <a:srgbClr val="CC6600"/>
            </a:solidFill>
            <a:ln w="12700">
              <a:solidFill>
                <a:srgbClr val="CC66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43" name="Line 57"/>
            <p:cNvSpPr>
              <a:spLocks noChangeShapeType="1"/>
            </p:cNvSpPr>
            <p:nvPr/>
          </p:nvSpPr>
          <p:spPr bwMode="auto">
            <a:xfrm flipV="1">
              <a:off x="4752" y="3408"/>
              <a:ext cx="0" cy="14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44" name="Line 58"/>
            <p:cNvSpPr>
              <a:spLocks noChangeShapeType="1"/>
            </p:cNvSpPr>
            <p:nvPr/>
          </p:nvSpPr>
          <p:spPr bwMode="auto">
            <a:xfrm>
              <a:off x="4704" y="3456"/>
              <a:ext cx="144"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45" name="Rectangle 59"/>
            <p:cNvSpPr>
              <a:spLocks noChangeArrowheads="1"/>
            </p:cNvSpPr>
            <p:nvPr/>
          </p:nvSpPr>
          <p:spPr bwMode="auto">
            <a:xfrm>
              <a:off x="4800" y="3504"/>
              <a:ext cx="115" cy="23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grpSp>
      <p:sp>
        <p:nvSpPr>
          <p:cNvPr id="46" name="Line 70"/>
          <p:cNvSpPr>
            <a:spLocks noChangeShapeType="1"/>
          </p:cNvSpPr>
          <p:nvPr/>
        </p:nvSpPr>
        <p:spPr bwMode="auto">
          <a:xfrm>
            <a:off x="7265988" y="2793776"/>
            <a:ext cx="0" cy="533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47" name="Line 71"/>
          <p:cNvSpPr>
            <a:spLocks noChangeShapeType="1"/>
          </p:cNvSpPr>
          <p:nvPr/>
        </p:nvSpPr>
        <p:spPr bwMode="auto">
          <a:xfrm>
            <a:off x="7265988" y="3327176"/>
            <a:ext cx="7620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48" name="Line 72"/>
          <p:cNvSpPr>
            <a:spLocks noChangeShapeType="1"/>
          </p:cNvSpPr>
          <p:nvPr/>
        </p:nvSpPr>
        <p:spPr bwMode="auto">
          <a:xfrm flipV="1">
            <a:off x="8027988" y="2793776"/>
            <a:ext cx="0" cy="533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49" name="Text Box 73"/>
          <p:cNvSpPr txBox="1">
            <a:spLocks noChangeArrowheads="1"/>
          </p:cNvSpPr>
          <p:nvPr/>
        </p:nvSpPr>
        <p:spPr bwMode="auto">
          <a:xfrm>
            <a:off x="3354389" y="2085751"/>
            <a:ext cx="808532" cy="3099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400">
                <a:solidFill>
                  <a:schemeClr val="tx2"/>
                </a:solidFill>
              </a:rPr>
              <a:t>25 mins</a:t>
            </a:r>
            <a:endParaRPr lang="en-GB" sz="1400">
              <a:solidFill>
                <a:schemeClr val="tx2"/>
              </a:solidFill>
            </a:endParaRPr>
          </a:p>
        </p:txBody>
      </p:sp>
      <p:sp>
        <p:nvSpPr>
          <p:cNvPr id="50" name="Text Box 74"/>
          <p:cNvSpPr txBox="1">
            <a:spLocks noChangeArrowheads="1"/>
          </p:cNvSpPr>
          <p:nvPr/>
        </p:nvSpPr>
        <p:spPr bwMode="auto">
          <a:xfrm>
            <a:off x="1746251" y="2085751"/>
            <a:ext cx="709146" cy="3099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400" dirty="0">
                <a:solidFill>
                  <a:schemeClr val="tx2"/>
                </a:solidFill>
              </a:rPr>
              <a:t>5 </a:t>
            </a:r>
            <a:r>
              <a:rPr lang="en-US" sz="1400" dirty="0" err="1">
                <a:solidFill>
                  <a:schemeClr val="tx2"/>
                </a:solidFill>
              </a:rPr>
              <a:t>mins</a:t>
            </a:r>
            <a:endParaRPr lang="en-GB" sz="1400" dirty="0">
              <a:solidFill>
                <a:schemeClr val="tx2"/>
              </a:solidFill>
            </a:endParaRPr>
          </a:p>
        </p:txBody>
      </p:sp>
      <p:sp>
        <p:nvSpPr>
          <p:cNvPr id="51" name="Text Box 75"/>
          <p:cNvSpPr txBox="1">
            <a:spLocks noChangeArrowheads="1"/>
          </p:cNvSpPr>
          <p:nvPr/>
        </p:nvSpPr>
        <p:spPr bwMode="auto">
          <a:xfrm>
            <a:off x="4832350" y="2085751"/>
            <a:ext cx="808532" cy="3099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400">
                <a:solidFill>
                  <a:schemeClr val="tx2"/>
                </a:solidFill>
              </a:rPr>
              <a:t>15 mins</a:t>
            </a:r>
            <a:endParaRPr lang="en-GB" sz="1400">
              <a:solidFill>
                <a:schemeClr val="tx2"/>
              </a:solidFill>
            </a:endParaRPr>
          </a:p>
        </p:txBody>
      </p:sp>
      <p:sp>
        <p:nvSpPr>
          <p:cNvPr id="52" name="Text Box 76"/>
          <p:cNvSpPr txBox="1">
            <a:spLocks noChangeArrowheads="1"/>
          </p:cNvSpPr>
          <p:nvPr/>
        </p:nvSpPr>
        <p:spPr bwMode="auto">
          <a:xfrm>
            <a:off x="6356350" y="2085751"/>
            <a:ext cx="808532" cy="3099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400">
                <a:solidFill>
                  <a:schemeClr val="tx2"/>
                </a:solidFill>
              </a:rPr>
              <a:t>10 mins</a:t>
            </a:r>
            <a:endParaRPr lang="en-GB" sz="1400">
              <a:solidFill>
                <a:schemeClr val="tx2"/>
              </a:solidFill>
            </a:endParaRPr>
          </a:p>
        </p:txBody>
      </p:sp>
      <p:grpSp>
        <p:nvGrpSpPr>
          <p:cNvPr id="53" name="Group 77"/>
          <p:cNvGrpSpPr>
            <a:grpSpLocks/>
          </p:cNvGrpSpPr>
          <p:nvPr/>
        </p:nvGrpSpPr>
        <p:grpSpPr bwMode="auto">
          <a:xfrm>
            <a:off x="2438400" y="2641403"/>
            <a:ext cx="685800" cy="828675"/>
            <a:chOff x="1632" y="1776"/>
            <a:chExt cx="432" cy="522"/>
          </a:xfrm>
        </p:grpSpPr>
        <p:grpSp>
          <p:nvGrpSpPr>
            <p:cNvPr id="54" name="Group 78"/>
            <p:cNvGrpSpPr>
              <a:grpSpLocks/>
            </p:cNvGrpSpPr>
            <p:nvPr/>
          </p:nvGrpSpPr>
          <p:grpSpPr bwMode="auto">
            <a:xfrm>
              <a:off x="1632" y="2064"/>
              <a:ext cx="288" cy="234"/>
              <a:chOff x="1632" y="2064"/>
              <a:chExt cx="288" cy="234"/>
            </a:xfrm>
          </p:grpSpPr>
          <p:sp>
            <p:nvSpPr>
              <p:cNvPr id="64" name="Rectangle 79"/>
              <p:cNvSpPr>
                <a:spLocks noChangeArrowheads="1"/>
              </p:cNvSpPr>
              <p:nvPr/>
            </p:nvSpPr>
            <p:spPr bwMode="auto">
              <a:xfrm>
                <a:off x="1632" y="2064"/>
                <a:ext cx="144" cy="234"/>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65" name="Rectangle 80"/>
              <p:cNvSpPr>
                <a:spLocks noChangeArrowheads="1"/>
              </p:cNvSpPr>
              <p:nvPr/>
            </p:nvSpPr>
            <p:spPr bwMode="auto">
              <a:xfrm>
                <a:off x="1776" y="2064"/>
                <a:ext cx="144" cy="234"/>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grpSp>
        <p:grpSp>
          <p:nvGrpSpPr>
            <p:cNvPr id="55" name="Group 81"/>
            <p:cNvGrpSpPr>
              <a:grpSpLocks/>
            </p:cNvGrpSpPr>
            <p:nvPr/>
          </p:nvGrpSpPr>
          <p:grpSpPr bwMode="auto">
            <a:xfrm>
              <a:off x="1632" y="1920"/>
              <a:ext cx="288" cy="234"/>
              <a:chOff x="1632" y="1920"/>
              <a:chExt cx="288" cy="234"/>
            </a:xfrm>
          </p:grpSpPr>
          <p:sp>
            <p:nvSpPr>
              <p:cNvPr id="62" name="Rectangle 82"/>
              <p:cNvSpPr>
                <a:spLocks noChangeArrowheads="1"/>
              </p:cNvSpPr>
              <p:nvPr/>
            </p:nvSpPr>
            <p:spPr bwMode="auto">
              <a:xfrm>
                <a:off x="1632" y="1920"/>
                <a:ext cx="144" cy="234"/>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63" name="Rectangle 83"/>
              <p:cNvSpPr>
                <a:spLocks noChangeArrowheads="1"/>
              </p:cNvSpPr>
              <p:nvPr/>
            </p:nvSpPr>
            <p:spPr bwMode="auto">
              <a:xfrm>
                <a:off x="1776" y="1920"/>
                <a:ext cx="144" cy="234"/>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grpSp>
        <p:grpSp>
          <p:nvGrpSpPr>
            <p:cNvPr id="56" name="Group 84"/>
            <p:cNvGrpSpPr>
              <a:grpSpLocks/>
            </p:cNvGrpSpPr>
            <p:nvPr/>
          </p:nvGrpSpPr>
          <p:grpSpPr bwMode="auto">
            <a:xfrm>
              <a:off x="1920" y="1920"/>
              <a:ext cx="144" cy="378"/>
              <a:chOff x="1920" y="1920"/>
              <a:chExt cx="144" cy="378"/>
            </a:xfrm>
          </p:grpSpPr>
          <p:sp>
            <p:nvSpPr>
              <p:cNvPr id="60" name="Rectangle 85"/>
              <p:cNvSpPr>
                <a:spLocks noChangeArrowheads="1"/>
              </p:cNvSpPr>
              <p:nvPr/>
            </p:nvSpPr>
            <p:spPr bwMode="auto">
              <a:xfrm>
                <a:off x="1920" y="2064"/>
                <a:ext cx="144" cy="234"/>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61" name="Rectangle 86"/>
              <p:cNvSpPr>
                <a:spLocks noChangeArrowheads="1"/>
              </p:cNvSpPr>
              <p:nvPr/>
            </p:nvSpPr>
            <p:spPr bwMode="auto">
              <a:xfrm>
                <a:off x="1920" y="1920"/>
                <a:ext cx="144" cy="234"/>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grpSp>
        <p:grpSp>
          <p:nvGrpSpPr>
            <p:cNvPr id="57" name="Group 87"/>
            <p:cNvGrpSpPr>
              <a:grpSpLocks/>
            </p:cNvGrpSpPr>
            <p:nvPr/>
          </p:nvGrpSpPr>
          <p:grpSpPr bwMode="auto">
            <a:xfrm>
              <a:off x="1632" y="1776"/>
              <a:ext cx="288" cy="234"/>
              <a:chOff x="1632" y="1776"/>
              <a:chExt cx="288" cy="234"/>
            </a:xfrm>
          </p:grpSpPr>
          <p:sp>
            <p:nvSpPr>
              <p:cNvPr id="58" name="Rectangle 88"/>
              <p:cNvSpPr>
                <a:spLocks noChangeArrowheads="1"/>
              </p:cNvSpPr>
              <p:nvPr/>
            </p:nvSpPr>
            <p:spPr bwMode="auto">
              <a:xfrm>
                <a:off x="1632" y="1776"/>
                <a:ext cx="144" cy="234"/>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59" name="Rectangle 89"/>
              <p:cNvSpPr>
                <a:spLocks noChangeArrowheads="1"/>
              </p:cNvSpPr>
              <p:nvPr/>
            </p:nvSpPr>
            <p:spPr bwMode="auto">
              <a:xfrm>
                <a:off x="1776" y="1776"/>
                <a:ext cx="144" cy="234"/>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grpSp>
      </p:grpSp>
      <p:sp>
        <p:nvSpPr>
          <p:cNvPr id="66" name="AutoShape 90"/>
          <p:cNvSpPr>
            <a:spLocks noChangeArrowheads="1"/>
          </p:cNvSpPr>
          <p:nvPr/>
        </p:nvSpPr>
        <p:spPr bwMode="auto">
          <a:xfrm>
            <a:off x="2895600" y="3555792"/>
            <a:ext cx="1595438" cy="692629"/>
          </a:xfrm>
          <a:prstGeom prst="upArrowCallout">
            <a:avLst>
              <a:gd name="adj1" fmla="val 61131"/>
              <a:gd name="adj2" fmla="val 61131"/>
              <a:gd name="adj3" fmla="val 16667"/>
              <a:gd name="adj4" fmla="val 66667"/>
            </a:avLst>
          </a:prstGeom>
          <a:solidFill>
            <a:srgbClr val="CCFFCC"/>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algn="ctr" eaLnBrk="0" hangingPunct="0"/>
            <a:r>
              <a:rPr lang="en-US" sz="1200" b="1"/>
              <a:t>Constraint</a:t>
            </a:r>
          </a:p>
          <a:p>
            <a:pPr algn="ctr" eaLnBrk="0" hangingPunct="0"/>
            <a:r>
              <a:rPr lang="en-US" sz="1200" b="1"/>
              <a:t>Overburden</a:t>
            </a:r>
            <a:endParaRPr lang="en-GB" sz="1200" b="1"/>
          </a:p>
        </p:txBody>
      </p:sp>
      <p:sp>
        <p:nvSpPr>
          <p:cNvPr id="67" name="AutoShape 91"/>
          <p:cNvSpPr>
            <a:spLocks noChangeArrowheads="1"/>
          </p:cNvSpPr>
          <p:nvPr/>
        </p:nvSpPr>
        <p:spPr bwMode="auto">
          <a:xfrm>
            <a:off x="4724400" y="3406552"/>
            <a:ext cx="1219200" cy="949562"/>
          </a:xfrm>
          <a:prstGeom prst="upArrowCallout">
            <a:avLst>
              <a:gd name="adj1" fmla="val 33449"/>
              <a:gd name="adj2" fmla="val 34843"/>
              <a:gd name="adj3" fmla="val 16611"/>
              <a:gd name="adj4" fmla="val 67981"/>
            </a:avLst>
          </a:prstGeom>
          <a:solidFill>
            <a:srgbClr val="CCFFCC"/>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lgn="ctr" eaLnBrk="0" hangingPunct="0"/>
            <a:r>
              <a:rPr lang="en-US" sz="1200"/>
              <a:t>This operator must </a:t>
            </a:r>
            <a:r>
              <a:rPr lang="en-US" sz="1200" b="1"/>
              <a:t>WAIT</a:t>
            </a:r>
            <a:r>
              <a:rPr lang="en-US" sz="1200"/>
              <a:t> for operator 2</a:t>
            </a:r>
            <a:endParaRPr lang="en-GB" sz="1200"/>
          </a:p>
        </p:txBody>
      </p:sp>
      <p:grpSp>
        <p:nvGrpSpPr>
          <p:cNvPr id="68" name="Group 92"/>
          <p:cNvGrpSpPr>
            <a:grpSpLocks/>
          </p:cNvGrpSpPr>
          <p:nvPr/>
        </p:nvGrpSpPr>
        <p:grpSpPr bwMode="auto">
          <a:xfrm>
            <a:off x="199232" y="1188815"/>
            <a:ext cx="7950201" cy="1180416"/>
            <a:chOff x="241" y="397"/>
            <a:chExt cx="5087" cy="815"/>
          </a:xfrm>
        </p:grpSpPr>
        <p:sp>
          <p:nvSpPr>
            <p:cNvPr id="69" name="AutoShape 93" descr="Bouquet"/>
            <p:cNvSpPr>
              <a:spLocks noChangeArrowheads="1"/>
            </p:cNvSpPr>
            <p:nvPr/>
          </p:nvSpPr>
          <p:spPr bwMode="auto">
            <a:xfrm>
              <a:off x="1580" y="912"/>
              <a:ext cx="231" cy="289"/>
            </a:xfrm>
            <a:prstGeom prst="downArrow">
              <a:avLst>
                <a:gd name="adj1" fmla="val 50000"/>
                <a:gd name="adj2" fmla="val 27835"/>
              </a:avLst>
            </a:prstGeom>
            <a:blipFill dpi="0" rotWithShape="0">
              <a:blip r:embed="rId2" cstate="print"/>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70" name="AutoShape 94" descr="Bouquet"/>
            <p:cNvSpPr>
              <a:spLocks noChangeArrowheads="1"/>
            </p:cNvSpPr>
            <p:nvPr/>
          </p:nvSpPr>
          <p:spPr bwMode="auto">
            <a:xfrm>
              <a:off x="241" y="397"/>
              <a:ext cx="3237" cy="815"/>
            </a:xfrm>
            <a:prstGeom prst="irregularSeal2">
              <a:avLst/>
            </a:prstGeom>
            <a:blipFill dpi="0" rotWithShape="0">
              <a:blip r:embed="rId2" cstate="print"/>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algn="ctr" eaLnBrk="0" hangingPunct="0"/>
              <a:r>
                <a:rPr lang="en-US" sz="1400" b="1" dirty="0"/>
                <a:t>Overproduction</a:t>
              </a:r>
              <a:r>
                <a:rPr lang="en-US" sz="1400" dirty="0"/>
                <a:t> which causes wastes</a:t>
              </a:r>
              <a:endParaRPr lang="en-GB" sz="1400" dirty="0"/>
            </a:p>
          </p:txBody>
        </p:sp>
        <p:grpSp>
          <p:nvGrpSpPr>
            <p:cNvPr id="71" name="Group 95"/>
            <p:cNvGrpSpPr>
              <a:grpSpLocks/>
            </p:cNvGrpSpPr>
            <p:nvPr/>
          </p:nvGrpSpPr>
          <p:grpSpPr bwMode="auto">
            <a:xfrm>
              <a:off x="3552" y="432"/>
              <a:ext cx="1776" cy="720"/>
              <a:chOff x="3600" y="672"/>
              <a:chExt cx="1776" cy="720"/>
            </a:xfrm>
          </p:grpSpPr>
          <p:sp>
            <p:nvSpPr>
              <p:cNvPr id="72" name="AutoShape 96"/>
              <p:cNvSpPr>
                <a:spLocks noChangeArrowheads="1"/>
              </p:cNvSpPr>
              <p:nvPr/>
            </p:nvSpPr>
            <p:spPr bwMode="auto">
              <a:xfrm>
                <a:off x="3600" y="672"/>
                <a:ext cx="1776" cy="720"/>
              </a:xfrm>
              <a:prstGeom prst="cloudCallout">
                <a:avLst>
                  <a:gd name="adj1" fmla="val -72130"/>
                  <a:gd name="adj2" fmla="val 5931"/>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lstStyle/>
              <a:p>
                <a:pPr algn="ctr" eaLnBrk="0" hangingPunct="0"/>
                <a:endParaRPr lang="en-GB" sz="1200" b="1">
                  <a:solidFill>
                    <a:srgbClr val="FF3300"/>
                  </a:solidFill>
                </a:endParaRPr>
              </a:p>
            </p:txBody>
          </p:sp>
          <p:sp>
            <p:nvSpPr>
              <p:cNvPr id="73" name="Text Box 97"/>
              <p:cNvSpPr txBox="1">
                <a:spLocks noChangeArrowheads="1"/>
              </p:cNvSpPr>
              <p:nvPr/>
            </p:nvSpPr>
            <p:spPr bwMode="auto">
              <a:xfrm>
                <a:off x="4757" y="894"/>
                <a:ext cx="470" cy="1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200" b="1" dirty="0">
                    <a:solidFill>
                      <a:srgbClr val="FF3300"/>
                    </a:solidFill>
                  </a:rPr>
                  <a:t>Waiting</a:t>
                </a:r>
                <a:endParaRPr lang="en-GB" sz="1200" b="1" dirty="0">
                  <a:solidFill>
                    <a:srgbClr val="FF3300"/>
                  </a:solidFill>
                </a:endParaRPr>
              </a:p>
            </p:txBody>
          </p:sp>
          <p:sp>
            <p:nvSpPr>
              <p:cNvPr id="74" name="Text Box 98"/>
              <p:cNvSpPr txBox="1">
                <a:spLocks noChangeArrowheads="1"/>
              </p:cNvSpPr>
              <p:nvPr/>
            </p:nvSpPr>
            <p:spPr bwMode="auto">
              <a:xfrm>
                <a:off x="3972" y="720"/>
                <a:ext cx="898" cy="1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200" b="1">
                    <a:solidFill>
                      <a:srgbClr val="FF3300"/>
                    </a:solidFill>
                  </a:rPr>
                  <a:t>Over-processing</a:t>
                </a:r>
                <a:endParaRPr lang="en-GB" sz="1200" b="1">
                  <a:solidFill>
                    <a:srgbClr val="FF3300"/>
                  </a:solidFill>
                </a:endParaRPr>
              </a:p>
            </p:txBody>
          </p:sp>
          <p:sp>
            <p:nvSpPr>
              <p:cNvPr id="75" name="Text Box 99"/>
              <p:cNvSpPr txBox="1">
                <a:spLocks noChangeArrowheads="1"/>
              </p:cNvSpPr>
              <p:nvPr/>
            </p:nvSpPr>
            <p:spPr bwMode="auto">
              <a:xfrm>
                <a:off x="3740" y="871"/>
                <a:ext cx="559" cy="1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200" b="1" dirty="0">
                    <a:solidFill>
                      <a:srgbClr val="FF3300"/>
                    </a:solidFill>
                  </a:rPr>
                  <a:t>Inventory</a:t>
                </a:r>
                <a:endParaRPr lang="en-GB" sz="1200" b="1" dirty="0">
                  <a:solidFill>
                    <a:srgbClr val="FF3300"/>
                  </a:solidFill>
                </a:endParaRPr>
              </a:p>
            </p:txBody>
          </p:sp>
          <p:sp>
            <p:nvSpPr>
              <p:cNvPr id="76" name="Text Box 101"/>
              <p:cNvSpPr txBox="1">
                <a:spLocks noChangeArrowheads="1"/>
              </p:cNvSpPr>
              <p:nvPr/>
            </p:nvSpPr>
            <p:spPr bwMode="auto">
              <a:xfrm>
                <a:off x="4056" y="1032"/>
                <a:ext cx="806" cy="1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200" b="1" dirty="0">
                    <a:solidFill>
                      <a:srgbClr val="FF3300"/>
                    </a:solidFill>
                  </a:rPr>
                  <a:t>Transportation</a:t>
                </a:r>
                <a:endParaRPr lang="en-GB" sz="1200" b="1" dirty="0">
                  <a:solidFill>
                    <a:srgbClr val="FF3300"/>
                  </a:solidFill>
                </a:endParaRPr>
              </a:p>
            </p:txBody>
          </p:sp>
        </p:grpSp>
      </p:grpSp>
      <p:sp>
        <p:nvSpPr>
          <p:cNvPr id="77" name="AutoShape 103"/>
          <p:cNvSpPr>
            <a:spLocks noChangeArrowheads="1"/>
          </p:cNvSpPr>
          <p:nvPr/>
        </p:nvSpPr>
        <p:spPr bwMode="auto">
          <a:xfrm>
            <a:off x="6324600" y="3406552"/>
            <a:ext cx="1219200" cy="949562"/>
          </a:xfrm>
          <a:prstGeom prst="upArrowCallout">
            <a:avLst>
              <a:gd name="adj1" fmla="val 33449"/>
              <a:gd name="adj2" fmla="val 34843"/>
              <a:gd name="adj3" fmla="val 16611"/>
              <a:gd name="adj4" fmla="val 67981"/>
            </a:avLst>
          </a:prstGeom>
          <a:solidFill>
            <a:srgbClr val="CCFFCC"/>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lgn="ctr" eaLnBrk="0" hangingPunct="0"/>
            <a:r>
              <a:rPr lang="en-US" sz="1200"/>
              <a:t>This operator must </a:t>
            </a:r>
            <a:r>
              <a:rPr lang="en-US" sz="1200" b="1"/>
              <a:t>WAIT</a:t>
            </a:r>
            <a:r>
              <a:rPr lang="en-US" sz="1200"/>
              <a:t> for operator 3</a:t>
            </a:r>
            <a:endParaRPr lang="en-GB" sz="1200"/>
          </a:p>
        </p:txBody>
      </p:sp>
      <p:sp>
        <p:nvSpPr>
          <p:cNvPr id="78" name="Line 104"/>
          <p:cNvSpPr>
            <a:spLocks noChangeShapeType="1"/>
          </p:cNvSpPr>
          <p:nvPr/>
        </p:nvSpPr>
        <p:spPr bwMode="auto">
          <a:xfrm>
            <a:off x="1338263" y="4329240"/>
            <a:ext cx="0" cy="17526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79" name="Line 105"/>
          <p:cNvSpPr>
            <a:spLocks noChangeShapeType="1"/>
          </p:cNvSpPr>
          <p:nvPr/>
        </p:nvSpPr>
        <p:spPr bwMode="auto">
          <a:xfrm>
            <a:off x="1104900" y="5929440"/>
            <a:ext cx="69723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80" name="Text Box 106"/>
          <p:cNvSpPr txBox="1">
            <a:spLocks noChangeArrowheads="1"/>
          </p:cNvSpPr>
          <p:nvPr/>
        </p:nvSpPr>
        <p:spPr bwMode="auto">
          <a:xfrm>
            <a:off x="1050947" y="5472240"/>
            <a:ext cx="266717" cy="279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200"/>
              <a:t>5</a:t>
            </a:r>
            <a:endParaRPr lang="en-GB" sz="1200"/>
          </a:p>
        </p:txBody>
      </p:sp>
      <p:sp>
        <p:nvSpPr>
          <p:cNvPr id="81" name="Text Box 107"/>
          <p:cNvSpPr txBox="1">
            <a:spLocks noChangeArrowheads="1"/>
          </p:cNvSpPr>
          <p:nvPr/>
        </p:nvSpPr>
        <p:spPr bwMode="auto">
          <a:xfrm>
            <a:off x="976313" y="5167440"/>
            <a:ext cx="351676" cy="279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200"/>
              <a:t>10</a:t>
            </a:r>
            <a:endParaRPr lang="en-GB" sz="1200"/>
          </a:p>
        </p:txBody>
      </p:sp>
      <p:sp>
        <p:nvSpPr>
          <p:cNvPr id="82" name="Text Box 108"/>
          <p:cNvSpPr txBox="1">
            <a:spLocks noChangeArrowheads="1"/>
          </p:cNvSpPr>
          <p:nvPr/>
        </p:nvSpPr>
        <p:spPr bwMode="auto">
          <a:xfrm>
            <a:off x="976313" y="4862640"/>
            <a:ext cx="351676" cy="279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200"/>
              <a:t>15</a:t>
            </a:r>
            <a:endParaRPr lang="en-GB" sz="1200"/>
          </a:p>
        </p:txBody>
      </p:sp>
      <p:sp>
        <p:nvSpPr>
          <p:cNvPr id="83" name="Text Box 109"/>
          <p:cNvSpPr txBox="1">
            <a:spLocks noChangeArrowheads="1"/>
          </p:cNvSpPr>
          <p:nvPr/>
        </p:nvSpPr>
        <p:spPr bwMode="auto">
          <a:xfrm>
            <a:off x="976313" y="4557840"/>
            <a:ext cx="351676" cy="279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200"/>
              <a:t>20</a:t>
            </a:r>
            <a:endParaRPr lang="en-GB" sz="1200"/>
          </a:p>
        </p:txBody>
      </p:sp>
      <p:sp>
        <p:nvSpPr>
          <p:cNvPr id="84" name="Text Box 110"/>
          <p:cNvSpPr txBox="1">
            <a:spLocks noChangeArrowheads="1"/>
          </p:cNvSpPr>
          <p:nvPr/>
        </p:nvSpPr>
        <p:spPr bwMode="auto">
          <a:xfrm>
            <a:off x="976313" y="4253040"/>
            <a:ext cx="351676" cy="279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200"/>
              <a:t>25</a:t>
            </a:r>
            <a:endParaRPr lang="en-GB" sz="1200"/>
          </a:p>
        </p:txBody>
      </p:sp>
      <p:sp>
        <p:nvSpPr>
          <p:cNvPr id="85" name="Rectangle 111"/>
          <p:cNvSpPr>
            <a:spLocks noChangeArrowheads="1"/>
          </p:cNvSpPr>
          <p:nvPr/>
        </p:nvSpPr>
        <p:spPr bwMode="auto">
          <a:xfrm>
            <a:off x="1803400" y="5548454"/>
            <a:ext cx="928688" cy="371513"/>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86" name="Rectangle 112"/>
          <p:cNvSpPr>
            <a:spLocks noChangeArrowheads="1"/>
          </p:cNvSpPr>
          <p:nvPr/>
        </p:nvSpPr>
        <p:spPr bwMode="auto">
          <a:xfrm>
            <a:off x="3197225" y="4405451"/>
            <a:ext cx="928688" cy="371513"/>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87" name="Rectangle 113"/>
          <p:cNvSpPr>
            <a:spLocks noChangeArrowheads="1"/>
          </p:cNvSpPr>
          <p:nvPr/>
        </p:nvSpPr>
        <p:spPr bwMode="auto">
          <a:xfrm>
            <a:off x="4824425" y="5091254"/>
            <a:ext cx="928687" cy="371513"/>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88" name="Rectangle 114"/>
          <p:cNvSpPr>
            <a:spLocks noChangeArrowheads="1"/>
          </p:cNvSpPr>
          <p:nvPr/>
        </p:nvSpPr>
        <p:spPr bwMode="auto">
          <a:xfrm>
            <a:off x="6450035" y="5396054"/>
            <a:ext cx="930275" cy="371513"/>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89" name="Rectangle 115"/>
          <p:cNvSpPr>
            <a:spLocks noChangeArrowheads="1"/>
          </p:cNvSpPr>
          <p:nvPr/>
        </p:nvSpPr>
        <p:spPr bwMode="auto">
          <a:xfrm>
            <a:off x="2090759" y="5880888"/>
            <a:ext cx="266717" cy="279180"/>
          </a:xfrm>
          <a:prstGeom prst="rect">
            <a:avLst/>
          </a:prstGeom>
          <a:noFill/>
          <a:ln>
            <a:noFill/>
          </a:ln>
          <a:effectLst/>
          <a:extLst>
            <a:ext uri="{909E8E84-426E-40DD-AFC4-6F175D3DCCD1}">
              <a14:hiddenFill xmlns:a14="http://schemas.microsoft.com/office/drawing/2010/main" xmlns="">
                <a:solidFill>
                  <a:schemeClr val="hlink"/>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eaLnBrk="0" hangingPunct="0"/>
            <a:r>
              <a:rPr lang="en-US" sz="1200" b="1" dirty="0"/>
              <a:t>1</a:t>
            </a:r>
            <a:endParaRPr lang="en-GB" sz="1200" b="1" dirty="0"/>
          </a:p>
        </p:txBody>
      </p:sp>
      <p:sp>
        <p:nvSpPr>
          <p:cNvPr id="90" name="Rectangle 116"/>
          <p:cNvSpPr>
            <a:spLocks noChangeArrowheads="1"/>
          </p:cNvSpPr>
          <p:nvPr/>
        </p:nvSpPr>
        <p:spPr bwMode="auto">
          <a:xfrm>
            <a:off x="3544890" y="5880888"/>
            <a:ext cx="266717" cy="279180"/>
          </a:xfrm>
          <a:prstGeom prst="rect">
            <a:avLst/>
          </a:prstGeom>
          <a:noFill/>
          <a:ln>
            <a:noFill/>
          </a:ln>
          <a:effectLst/>
          <a:extLst>
            <a:ext uri="{909E8E84-426E-40DD-AFC4-6F175D3DCCD1}">
              <a14:hiddenFill xmlns:a14="http://schemas.microsoft.com/office/drawing/2010/main" xmlns="">
                <a:solidFill>
                  <a:schemeClr val="hlink"/>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eaLnBrk="0" hangingPunct="0"/>
            <a:r>
              <a:rPr lang="en-US" sz="1200" b="1"/>
              <a:t>2</a:t>
            </a:r>
            <a:endParaRPr lang="en-GB" sz="1200" b="1"/>
          </a:p>
        </p:txBody>
      </p:sp>
      <p:sp>
        <p:nvSpPr>
          <p:cNvPr id="91" name="Rectangle 117"/>
          <p:cNvSpPr>
            <a:spLocks noChangeArrowheads="1"/>
          </p:cNvSpPr>
          <p:nvPr/>
        </p:nvSpPr>
        <p:spPr bwMode="auto">
          <a:xfrm>
            <a:off x="5170509" y="5880888"/>
            <a:ext cx="266717" cy="279180"/>
          </a:xfrm>
          <a:prstGeom prst="rect">
            <a:avLst/>
          </a:prstGeom>
          <a:noFill/>
          <a:ln>
            <a:noFill/>
          </a:ln>
          <a:effectLst/>
          <a:extLst>
            <a:ext uri="{909E8E84-426E-40DD-AFC4-6F175D3DCCD1}">
              <a14:hiddenFill xmlns:a14="http://schemas.microsoft.com/office/drawing/2010/main" xmlns="">
                <a:solidFill>
                  <a:schemeClr val="hlink"/>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eaLnBrk="0" hangingPunct="0"/>
            <a:r>
              <a:rPr lang="en-US" sz="1200" b="1"/>
              <a:t>3</a:t>
            </a:r>
            <a:endParaRPr lang="en-GB" sz="1200" b="1"/>
          </a:p>
        </p:txBody>
      </p:sp>
      <p:sp>
        <p:nvSpPr>
          <p:cNvPr id="92" name="Rectangle 118"/>
          <p:cNvSpPr>
            <a:spLocks noChangeArrowheads="1"/>
          </p:cNvSpPr>
          <p:nvPr/>
        </p:nvSpPr>
        <p:spPr bwMode="auto">
          <a:xfrm>
            <a:off x="6794507" y="5880888"/>
            <a:ext cx="266717" cy="279180"/>
          </a:xfrm>
          <a:prstGeom prst="rect">
            <a:avLst/>
          </a:prstGeom>
          <a:noFill/>
          <a:ln>
            <a:noFill/>
          </a:ln>
          <a:effectLst/>
          <a:extLst>
            <a:ext uri="{909E8E84-426E-40DD-AFC4-6F175D3DCCD1}">
              <a14:hiddenFill xmlns:a14="http://schemas.microsoft.com/office/drawing/2010/main" xmlns="">
                <a:solidFill>
                  <a:schemeClr val="hlink"/>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eaLnBrk="0" hangingPunct="0"/>
            <a:r>
              <a:rPr lang="en-US" sz="1200" b="1"/>
              <a:t>4</a:t>
            </a:r>
            <a:endParaRPr lang="en-GB" sz="1200" b="1"/>
          </a:p>
        </p:txBody>
      </p:sp>
      <p:sp>
        <p:nvSpPr>
          <p:cNvPr id="93" name="Text Box 119"/>
          <p:cNvSpPr txBox="1">
            <a:spLocks noChangeArrowheads="1"/>
          </p:cNvSpPr>
          <p:nvPr/>
        </p:nvSpPr>
        <p:spPr bwMode="auto">
          <a:xfrm>
            <a:off x="381000" y="4862640"/>
            <a:ext cx="505564" cy="279180"/>
          </a:xfrm>
          <a:prstGeom prst="rect">
            <a:avLst/>
          </a:prstGeom>
          <a:noFill/>
          <a:ln>
            <a:noFill/>
          </a:ln>
          <a:effectLst/>
          <a:extLst>
            <a:ext uri="{909E8E84-426E-40DD-AFC4-6F175D3DCCD1}">
              <a14:hiddenFill xmlns:a14="http://schemas.microsoft.com/office/drawing/2010/main" xmlns="">
                <a:solidFill>
                  <a:schemeClr val="hlink"/>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eaLnBrk="0" hangingPunct="0"/>
            <a:r>
              <a:rPr lang="en-US" sz="1200" dirty="0" err="1"/>
              <a:t>mins</a:t>
            </a:r>
            <a:endParaRPr lang="en-GB" sz="1200" dirty="0"/>
          </a:p>
        </p:txBody>
      </p:sp>
      <p:sp>
        <p:nvSpPr>
          <p:cNvPr id="94" name="TextBox 93"/>
          <p:cNvSpPr txBox="1"/>
          <p:nvPr/>
        </p:nvSpPr>
        <p:spPr>
          <a:xfrm>
            <a:off x="4053472" y="5887970"/>
            <a:ext cx="826525" cy="307777"/>
          </a:xfrm>
          <a:prstGeom prst="rect">
            <a:avLst/>
          </a:prstGeom>
          <a:noFill/>
        </p:spPr>
        <p:txBody>
          <a:bodyPr wrap="square" rtlCol="0">
            <a:spAutoFit/>
          </a:bodyPr>
          <a:lstStyle/>
          <a:p>
            <a:r>
              <a:rPr lang="en-US" sz="1400" dirty="0"/>
              <a:t>Station</a:t>
            </a:r>
            <a:endParaRPr lang="en-MY" sz="1400" dirty="0"/>
          </a:p>
        </p:txBody>
      </p:sp>
    </p:spTree>
    <p:extLst>
      <p:ext uri="{BB962C8B-B14F-4D97-AF65-F5344CB8AC3E}">
        <p14:creationId xmlns:p14="http://schemas.microsoft.com/office/powerpoint/2010/main" xmlns="" val="89581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up)">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1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3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4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6"/>
                                        </p:tgtEl>
                                        <p:attrNameLst>
                                          <p:attrName>style.visibility</p:attrName>
                                        </p:attrNameLst>
                                      </p:cBhvr>
                                      <p:to>
                                        <p:strVal val="visible"/>
                                      </p:to>
                                    </p:set>
                                    <p:anim calcmode="lin" valueType="num">
                                      <p:cBhvr additive="base">
                                        <p:cTn id="24" dur="500" fill="hold"/>
                                        <p:tgtEl>
                                          <p:spTgt spid="66"/>
                                        </p:tgtEl>
                                        <p:attrNameLst>
                                          <p:attrName>ppt_x</p:attrName>
                                        </p:attrNameLst>
                                      </p:cBhvr>
                                      <p:tavLst>
                                        <p:tav tm="0">
                                          <p:val>
                                            <p:strVal val="0-#ppt_w/2"/>
                                          </p:val>
                                        </p:tav>
                                        <p:tav tm="100000">
                                          <p:val>
                                            <p:strVal val="#ppt_x"/>
                                          </p:val>
                                        </p:tav>
                                      </p:tavLst>
                                    </p:anim>
                                    <p:anim calcmode="lin" valueType="num">
                                      <p:cBhvr additive="base">
                                        <p:cTn id="25" dur="5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67"/>
                                        </p:tgtEl>
                                        <p:attrNameLst>
                                          <p:attrName>style.visibility</p:attrName>
                                        </p:attrNameLst>
                                      </p:cBhvr>
                                      <p:to>
                                        <p:strVal val="visible"/>
                                      </p:to>
                                    </p:set>
                                    <p:anim calcmode="lin" valueType="num">
                                      <p:cBhvr additive="base">
                                        <p:cTn id="30" dur="500" fill="hold"/>
                                        <p:tgtEl>
                                          <p:spTgt spid="67"/>
                                        </p:tgtEl>
                                        <p:attrNameLst>
                                          <p:attrName>ppt_x</p:attrName>
                                        </p:attrNameLst>
                                      </p:cBhvr>
                                      <p:tavLst>
                                        <p:tav tm="0">
                                          <p:val>
                                            <p:strVal val="0-#ppt_w/2"/>
                                          </p:val>
                                        </p:tav>
                                        <p:tav tm="100000">
                                          <p:val>
                                            <p:strVal val="#ppt_x"/>
                                          </p:val>
                                        </p:tav>
                                      </p:tavLst>
                                    </p:anim>
                                    <p:anim calcmode="lin" valueType="num">
                                      <p:cBhvr additive="base">
                                        <p:cTn id="31"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77"/>
                                        </p:tgtEl>
                                        <p:attrNameLst>
                                          <p:attrName>style.visibility</p:attrName>
                                        </p:attrNameLst>
                                      </p:cBhvr>
                                      <p:to>
                                        <p:strVal val="visible"/>
                                      </p:to>
                                    </p:set>
                                    <p:anim calcmode="lin" valueType="num">
                                      <p:cBhvr additive="base">
                                        <p:cTn id="36" dur="500" fill="hold"/>
                                        <p:tgtEl>
                                          <p:spTgt spid="77"/>
                                        </p:tgtEl>
                                        <p:attrNameLst>
                                          <p:attrName>ppt_x</p:attrName>
                                        </p:attrNameLst>
                                      </p:cBhvr>
                                      <p:tavLst>
                                        <p:tav tm="0">
                                          <p:val>
                                            <p:strVal val="0-#ppt_w/2"/>
                                          </p:val>
                                        </p:tav>
                                        <p:tav tm="100000">
                                          <p:val>
                                            <p:strVal val="#ppt_x"/>
                                          </p:val>
                                        </p:tav>
                                      </p:tavLst>
                                    </p:anim>
                                    <p:anim calcmode="lin" valueType="num">
                                      <p:cBhvr additive="base">
                                        <p:cTn id="37"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1" fill="hold" nodeType="clickEffect">
                                  <p:stCondLst>
                                    <p:cond delay="0"/>
                                  </p:stCondLst>
                                  <p:childTnLst>
                                    <p:set>
                                      <p:cBhvr>
                                        <p:cTn id="41" dur="1" fill="hold">
                                          <p:stCondLst>
                                            <p:cond delay="0"/>
                                          </p:stCondLst>
                                        </p:cTn>
                                        <p:tgtEl>
                                          <p:spTgt spid="68"/>
                                        </p:tgtEl>
                                        <p:attrNameLst>
                                          <p:attrName>style.visibility</p:attrName>
                                        </p:attrNameLst>
                                      </p:cBhvr>
                                      <p:to>
                                        <p:strVal val="visible"/>
                                      </p:to>
                                    </p:set>
                                    <p:anim calcmode="lin" valueType="num">
                                      <p:cBhvr additive="base">
                                        <p:cTn id="42" dur="500" fill="hold"/>
                                        <p:tgtEl>
                                          <p:spTgt spid="68"/>
                                        </p:tgtEl>
                                        <p:attrNameLst>
                                          <p:attrName>ppt_x</p:attrName>
                                        </p:attrNameLst>
                                      </p:cBhvr>
                                      <p:tavLst>
                                        <p:tav tm="0">
                                          <p:val>
                                            <p:strVal val="#ppt_x"/>
                                          </p:val>
                                        </p:tav>
                                        <p:tav tm="100000">
                                          <p:val>
                                            <p:strVal val="#ppt_x"/>
                                          </p:val>
                                        </p:tav>
                                      </p:tavLst>
                                    </p:anim>
                                    <p:anim calcmode="lin" valueType="num">
                                      <p:cBhvr additive="base">
                                        <p:cTn id="43" dur="500" fill="hold"/>
                                        <p:tgtEl>
                                          <p:spTgt spid="6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autoUpdateAnimBg="0"/>
      <p:bldP spid="67" grpId="0" animBg="1" autoUpdateAnimBg="0"/>
      <p:bldP spid="77"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87735" y="1484313"/>
            <a:ext cx="1106487" cy="392112"/>
          </a:xfrm>
          <a:prstGeom prst="rect">
            <a:avLst/>
          </a:prstGeom>
          <a:solidFill>
            <a:schemeClr val="accent6"/>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5" name="Rectangle 4"/>
          <p:cNvSpPr/>
          <p:nvPr/>
        </p:nvSpPr>
        <p:spPr>
          <a:xfrm>
            <a:off x="4418013" y="1471613"/>
            <a:ext cx="1116012" cy="381000"/>
          </a:xfrm>
          <a:prstGeom prst="rect">
            <a:avLst/>
          </a:prstGeom>
          <a:solidFill>
            <a:schemeClr val="accent6"/>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6" name="Rectangle 5"/>
          <p:cNvSpPr/>
          <p:nvPr/>
        </p:nvSpPr>
        <p:spPr>
          <a:xfrm>
            <a:off x="5557857" y="1471613"/>
            <a:ext cx="1150937" cy="381000"/>
          </a:xfrm>
          <a:prstGeom prst="rect">
            <a:avLst/>
          </a:prstGeom>
          <a:solidFill>
            <a:schemeClr val="accent6"/>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graphicFrame>
        <p:nvGraphicFramePr>
          <p:cNvPr id="7" name="Table 6"/>
          <p:cNvGraphicFramePr>
            <a:graphicFrameLocks noGrp="1"/>
          </p:cNvGraphicFramePr>
          <p:nvPr/>
        </p:nvGraphicFramePr>
        <p:xfrm>
          <a:off x="4761495" y="901152"/>
          <a:ext cx="4038595" cy="304800"/>
        </p:xfrm>
        <a:graphic>
          <a:graphicData uri="http://schemas.openxmlformats.org/drawingml/2006/table">
            <a:tbl>
              <a:tblPr firstRow="1" bandRow="1">
                <a:tableStyleId>{073A0DAA-6AF3-43AB-8588-CEC1D06C72B9}</a:tableStyleId>
              </a:tblPr>
              <a:tblGrid>
                <a:gridCol w="367145">
                  <a:extLst>
                    <a:ext uri="{9D8B030D-6E8A-4147-A177-3AD203B41FA5}">
                      <a16:colId xmlns:a16="http://schemas.microsoft.com/office/drawing/2014/main" xmlns="" val="20000"/>
                    </a:ext>
                  </a:extLst>
                </a:gridCol>
                <a:gridCol w="367145">
                  <a:extLst>
                    <a:ext uri="{9D8B030D-6E8A-4147-A177-3AD203B41FA5}">
                      <a16:colId xmlns:a16="http://schemas.microsoft.com/office/drawing/2014/main" xmlns="" val="20001"/>
                    </a:ext>
                  </a:extLst>
                </a:gridCol>
                <a:gridCol w="367145">
                  <a:extLst>
                    <a:ext uri="{9D8B030D-6E8A-4147-A177-3AD203B41FA5}">
                      <a16:colId xmlns:a16="http://schemas.microsoft.com/office/drawing/2014/main" xmlns="" val="20002"/>
                    </a:ext>
                  </a:extLst>
                </a:gridCol>
                <a:gridCol w="367145">
                  <a:extLst>
                    <a:ext uri="{9D8B030D-6E8A-4147-A177-3AD203B41FA5}">
                      <a16:colId xmlns:a16="http://schemas.microsoft.com/office/drawing/2014/main" xmlns="" val="20003"/>
                    </a:ext>
                  </a:extLst>
                </a:gridCol>
                <a:gridCol w="367145">
                  <a:extLst>
                    <a:ext uri="{9D8B030D-6E8A-4147-A177-3AD203B41FA5}">
                      <a16:colId xmlns:a16="http://schemas.microsoft.com/office/drawing/2014/main" xmlns="" val="20004"/>
                    </a:ext>
                  </a:extLst>
                </a:gridCol>
                <a:gridCol w="367145">
                  <a:extLst>
                    <a:ext uri="{9D8B030D-6E8A-4147-A177-3AD203B41FA5}">
                      <a16:colId xmlns:a16="http://schemas.microsoft.com/office/drawing/2014/main" xmlns="" val="20005"/>
                    </a:ext>
                  </a:extLst>
                </a:gridCol>
                <a:gridCol w="367145">
                  <a:extLst>
                    <a:ext uri="{9D8B030D-6E8A-4147-A177-3AD203B41FA5}">
                      <a16:colId xmlns:a16="http://schemas.microsoft.com/office/drawing/2014/main" xmlns="" val="20006"/>
                    </a:ext>
                  </a:extLst>
                </a:gridCol>
                <a:gridCol w="367145">
                  <a:extLst>
                    <a:ext uri="{9D8B030D-6E8A-4147-A177-3AD203B41FA5}">
                      <a16:colId xmlns:a16="http://schemas.microsoft.com/office/drawing/2014/main" xmlns="" val="20007"/>
                    </a:ext>
                  </a:extLst>
                </a:gridCol>
                <a:gridCol w="367145">
                  <a:extLst>
                    <a:ext uri="{9D8B030D-6E8A-4147-A177-3AD203B41FA5}">
                      <a16:colId xmlns:a16="http://schemas.microsoft.com/office/drawing/2014/main" xmlns="" val="20008"/>
                    </a:ext>
                  </a:extLst>
                </a:gridCol>
                <a:gridCol w="367145">
                  <a:extLst>
                    <a:ext uri="{9D8B030D-6E8A-4147-A177-3AD203B41FA5}">
                      <a16:colId xmlns:a16="http://schemas.microsoft.com/office/drawing/2014/main" xmlns="" val="20009"/>
                    </a:ext>
                  </a:extLst>
                </a:gridCol>
                <a:gridCol w="367145">
                  <a:extLst>
                    <a:ext uri="{9D8B030D-6E8A-4147-A177-3AD203B41FA5}">
                      <a16:colId xmlns:a16="http://schemas.microsoft.com/office/drawing/2014/main" xmlns="" val="20010"/>
                    </a:ext>
                  </a:extLst>
                </a:gridCol>
              </a:tblGrid>
              <a:tr h="304800">
                <a:tc>
                  <a:txBody>
                    <a:bodyPr/>
                    <a:lstStyle/>
                    <a:p>
                      <a:r>
                        <a:rPr lang="en-US" sz="1200" dirty="0">
                          <a:ln>
                            <a:noFill/>
                          </a:ln>
                          <a:solidFill>
                            <a:schemeClr val="tx1"/>
                          </a:solidFill>
                          <a:latin typeface="Times New Roman" pitchFamily="18" charset="0"/>
                          <a:cs typeface="Times New Roman" pitchFamily="18" charset="0"/>
                        </a:rPr>
                        <a:t>1</a:t>
                      </a:r>
                      <a:endParaRPr lang="en-US" sz="1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latin typeface="Times New Roman" pitchFamily="18" charset="0"/>
                          <a:cs typeface="Times New Roman"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latin typeface="Times New Roman" pitchFamily="18" charset="0"/>
                          <a:cs typeface="Times New Roman"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latin typeface="Times New Roman" pitchFamily="18" charset="0"/>
                          <a:cs typeface="Times New Roman"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latin typeface="Times New Roman" pitchFamily="18" charset="0"/>
                          <a:cs typeface="Times New Roman"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latin typeface="Times New Roman" pitchFamily="18" charset="0"/>
                          <a:cs typeface="Times New Roman"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graphicFrame>
        <p:nvGraphicFramePr>
          <p:cNvPr id="8" name="Table 7"/>
          <p:cNvGraphicFramePr>
            <a:graphicFrameLocks noGrp="1"/>
          </p:cNvGraphicFramePr>
          <p:nvPr/>
        </p:nvGraphicFramePr>
        <p:xfrm>
          <a:off x="914400" y="1905003"/>
          <a:ext cx="1265238" cy="1808164"/>
        </p:xfrm>
        <a:graphic>
          <a:graphicData uri="http://schemas.openxmlformats.org/drawingml/2006/table">
            <a:tbl>
              <a:tblPr firstRow="1" bandRow="1">
                <a:tableStyleId>{5C22544A-7EE6-4342-B048-85BDC9FD1C3A}</a:tableStyleId>
              </a:tblPr>
              <a:tblGrid>
                <a:gridCol w="1265238">
                  <a:extLst>
                    <a:ext uri="{9D8B030D-6E8A-4147-A177-3AD203B41FA5}">
                      <a16:colId xmlns:a16="http://schemas.microsoft.com/office/drawing/2014/main" xmlns="" val="20000"/>
                    </a:ext>
                  </a:extLst>
                </a:gridCol>
              </a:tblGrid>
              <a:tr h="452041">
                <a:tc>
                  <a:txBody>
                    <a:bodyPr/>
                    <a:lstStyle/>
                    <a:p>
                      <a:r>
                        <a:rPr lang="en-US" sz="1900" b="0" dirty="0">
                          <a:solidFill>
                            <a:schemeClr val="tx1"/>
                          </a:solidFill>
                        </a:rPr>
                        <a:t>ROBOT 1</a:t>
                      </a:r>
                    </a:p>
                  </a:txBody>
                  <a:tcPr marL="91463" marR="91463"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4520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dirty="0">
                          <a:solidFill>
                            <a:schemeClr val="tx1"/>
                          </a:solidFill>
                        </a:rPr>
                        <a:t>ROBOT 2</a:t>
                      </a:r>
                    </a:p>
                  </a:txBody>
                  <a:tcPr marL="91463" marR="91463"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4520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dirty="0">
                          <a:solidFill>
                            <a:schemeClr val="tx1"/>
                          </a:solidFill>
                        </a:rPr>
                        <a:t>ROBOT 3</a:t>
                      </a:r>
                    </a:p>
                  </a:txBody>
                  <a:tcPr marL="91463" marR="91463"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520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dirty="0">
                          <a:solidFill>
                            <a:schemeClr val="tx1"/>
                          </a:solidFill>
                        </a:rPr>
                        <a:t>ROBOT 4</a:t>
                      </a:r>
                    </a:p>
                  </a:txBody>
                  <a:tcPr marL="91463" marR="91463"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sp>
        <p:nvSpPr>
          <p:cNvPr id="9" name="TextBox 8"/>
          <p:cNvSpPr txBox="1">
            <a:spLocks noChangeArrowheads="1"/>
          </p:cNvSpPr>
          <p:nvPr/>
        </p:nvSpPr>
        <p:spPr bwMode="auto">
          <a:xfrm>
            <a:off x="7162800" y="1535128"/>
            <a:ext cx="11430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a:t>
            </a:r>
            <a:r>
              <a:rPr kumimoji="0" lang="en-US" altLang="en-US" sz="1400" b="0" i="0" u="none" strike="noStrike" kern="1200" cap="none" spc="0" normalizeH="0" baseline="-25000" noProof="0">
                <a:ln>
                  <a:noFill/>
                </a:ln>
                <a:solidFill>
                  <a:srgbClr val="000000"/>
                </a:solidFill>
                <a:effectLst/>
                <a:uLnTx/>
                <a:uFillTx/>
                <a:latin typeface="Arial" panose="020B0604020202020204" pitchFamily="34" charset="0"/>
                <a:ea typeface="+mn-ea"/>
                <a:cs typeface="Arial" panose="020B0604020202020204" pitchFamily="34" charset="0"/>
              </a:rPr>
              <a:t>O</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=109</a:t>
            </a:r>
          </a:p>
        </p:txBody>
      </p:sp>
      <p:sp>
        <p:nvSpPr>
          <p:cNvPr id="10" name="TextBox 9"/>
          <p:cNvSpPr txBox="1">
            <a:spLocks noChangeArrowheads="1"/>
          </p:cNvSpPr>
          <p:nvPr/>
        </p:nvSpPr>
        <p:spPr bwMode="auto">
          <a:xfrm>
            <a:off x="2286000" y="1905014"/>
            <a:ext cx="9144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1</a:t>
            </a:r>
          </a:p>
        </p:txBody>
      </p:sp>
      <p:sp>
        <p:nvSpPr>
          <p:cNvPr id="11" name="TextBox 10"/>
          <p:cNvSpPr txBox="1">
            <a:spLocks noChangeArrowheads="1"/>
          </p:cNvSpPr>
          <p:nvPr/>
        </p:nvSpPr>
        <p:spPr bwMode="auto">
          <a:xfrm>
            <a:off x="2286000" y="2362214"/>
            <a:ext cx="9144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1</a:t>
            </a:r>
          </a:p>
        </p:txBody>
      </p:sp>
      <p:sp>
        <p:nvSpPr>
          <p:cNvPr id="12" name="TextBox 11"/>
          <p:cNvSpPr txBox="1">
            <a:spLocks noChangeArrowheads="1"/>
          </p:cNvSpPr>
          <p:nvPr/>
        </p:nvSpPr>
        <p:spPr bwMode="auto">
          <a:xfrm>
            <a:off x="2286000" y="2819414"/>
            <a:ext cx="9144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1</a:t>
            </a:r>
          </a:p>
        </p:txBody>
      </p:sp>
      <p:sp>
        <p:nvSpPr>
          <p:cNvPr id="13" name="TextBox 12"/>
          <p:cNvSpPr txBox="1">
            <a:spLocks noChangeArrowheads="1"/>
          </p:cNvSpPr>
          <p:nvPr/>
        </p:nvSpPr>
        <p:spPr bwMode="auto">
          <a:xfrm>
            <a:off x="2286000" y="3276614"/>
            <a:ext cx="9144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1</a:t>
            </a:r>
          </a:p>
        </p:txBody>
      </p:sp>
      <p:sp>
        <p:nvSpPr>
          <p:cNvPr id="14" name="TextBox 13"/>
          <p:cNvSpPr txBox="1">
            <a:spLocks noChangeArrowheads="1"/>
          </p:cNvSpPr>
          <p:nvPr/>
        </p:nvSpPr>
        <p:spPr bwMode="auto">
          <a:xfrm>
            <a:off x="3505211" y="1905014"/>
            <a:ext cx="1185863"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(81)&lt;109</a:t>
            </a:r>
          </a:p>
        </p:txBody>
      </p:sp>
      <p:sp>
        <p:nvSpPr>
          <p:cNvPr id="15" name="Rectangle 14"/>
          <p:cNvSpPr>
            <a:spLocks noChangeArrowheads="1"/>
          </p:cNvSpPr>
          <p:nvPr/>
        </p:nvSpPr>
        <p:spPr bwMode="auto">
          <a:xfrm>
            <a:off x="3505205" y="2362214"/>
            <a:ext cx="90441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(37)&lt;109</a:t>
            </a:r>
          </a:p>
        </p:txBody>
      </p:sp>
      <p:sp>
        <p:nvSpPr>
          <p:cNvPr id="16" name="Rectangle 15"/>
          <p:cNvSpPr>
            <a:spLocks noChangeArrowheads="1"/>
          </p:cNvSpPr>
          <p:nvPr/>
        </p:nvSpPr>
        <p:spPr bwMode="auto">
          <a:xfrm>
            <a:off x="3505205" y="2819414"/>
            <a:ext cx="90441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(51)&lt;109</a:t>
            </a:r>
          </a:p>
        </p:txBody>
      </p:sp>
      <p:sp>
        <p:nvSpPr>
          <p:cNvPr id="17" name="Rectangle 16"/>
          <p:cNvSpPr>
            <a:spLocks noChangeArrowheads="1"/>
          </p:cNvSpPr>
          <p:nvPr/>
        </p:nvSpPr>
        <p:spPr bwMode="auto">
          <a:xfrm>
            <a:off x="3505205" y="3276614"/>
            <a:ext cx="90441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(49)&lt;109</a:t>
            </a:r>
          </a:p>
        </p:txBody>
      </p:sp>
      <p:sp>
        <p:nvSpPr>
          <p:cNvPr id="18" name="TextBox 17"/>
          <p:cNvSpPr txBox="1">
            <a:spLocks noChangeArrowheads="1"/>
          </p:cNvSpPr>
          <p:nvPr/>
        </p:nvSpPr>
        <p:spPr bwMode="auto">
          <a:xfrm>
            <a:off x="2209800" y="1905014"/>
            <a:ext cx="9144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1 , 3</a:t>
            </a:r>
          </a:p>
        </p:txBody>
      </p:sp>
      <p:sp>
        <p:nvSpPr>
          <p:cNvPr id="19" name="TextBox 18"/>
          <p:cNvSpPr txBox="1">
            <a:spLocks noChangeArrowheads="1"/>
          </p:cNvSpPr>
          <p:nvPr/>
        </p:nvSpPr>
        <p:spPr bwMode="auto">
          <a:xfrm>
            <a:off x="2209800" y="2362214"/>
            <a:ext cx="9144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1 , 3</a:t>
            </a:r>
          </a:p>
        </p:txBody>
      </p:sp>
      <p:sp>
        <p:nvSpPr>
          <p:cNvPr id="20" name="TextBox 19"/>
          <p:cNvSpPr txBox="1">
            <a:spLocks noChangeArrowheads="1"/>
          </p:cNvSpPr>
          <p:nvPr/>
        </p:nvSpPr>
        <p:spPr bwMode="auto">
          <a:xfrm>
            <a:off x="2209800" y="2819414"/>
            <a:ext cx="9144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1 , 3</a:t>
            </a:r>
          </a:p>
        </p:txBody>
      </p:sp>
      <p:sp>
        <p:nvSpPr>
          <p:cNvPr id="21" name="TextBox 20"/>
          <p:cNvSpPr txBox="1">
            <a:spLocks noChangeArrowheads="1"/>
          </p:cNvSpPr>
          <p:nvPr/>
        </p:nvSpPr>
        <p:spPr bwMode="auto">
          <a:xfrm>
            <a:off x="2209800" y="3276614"/>
            <a:ext cx="9144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1 , 3</a:t>
            </a:r>
          </a:p>
        </p:txBody>
      </p:sp>
      <p:sp>
        <p:nvSpPr>
          <p:cNvPr id="22" name="Rectangle 21"/>
          <p:cNvSpPr>
            <a:spLocks noChangeArrowheads="1"/>
          </p:cNvSpPr>
          <p:nvPr/>
        </p:nvSpPr>
        <p:spPr bwMode="auto">
          <a:xfrm>
            <a:off x="3505201" y="1905014"/>
            <a:ext cx="100380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(140)&gt;109</a:t>
            </a:r>
          </a:p>
        </p:txBody>
      </p:sp>
      <p:sp>
        <p:nvSpPr>
          <p:cNvPr id="23" name="Rectangle 22"/>
          <p:cNvSpPr>
            <a:spLocks noChangeArrowheads="1"/>
          </p:cNvSpPr>
          <p:nvPr/>
        </p:nvSpPr>
        <p:spPr bwMode="auto">
          <a:xfrm>
            <a:off x="3505200" y="2362214"/>
            <a:ext cx="99046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(117)&gt;109</a:t>
            </a:r>
          </a:p>
        </p:txBody>
      </p:sp>
      <p:sp>
        <p:nvSpPr>
          <p:cNvPr id="24" name="Rectangle 23"/>
          <p:cNvSpPr>
            <a:spLocks noChangeArrowheads="1"/>
          </p:cNvSpPr>
          <p:nvPr/>
        </p:nvSpPr>
        <p:spPr bwMode="auto">
          <a:xfrm>
            <a:off x="3546478" y="2895614"/>
            <a:ext cx="90441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(89)&lt;109</a:t>
            </a:r>
          </a:p>
        </p:txBody>
      </p:sp>
      <p:sp>
        <p:nvSpPr>
          <p:cNvPr id="25" name="Rectangle 24"/>
          <p:cNvSpPr>
            <a:spLocks noChangeArrowheads="1"/>
          </p:cNvSpPr>
          <p:nvPr/>
        </p:nvSpPr>
        <p:spPr bwMode="auto">
          <a:xfrm>
            <a:off x="3505201" y="3340114"/>
            <a:ext cx="100380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(101)&lt;109</a:t>
            </a:r>
          </a:p>
        </p:txBody>
      </p:sp>
      <p:sp>
        <p:nvSpPr>
          <p:cNvPr id="26" name="TextBox 37"/>
          <p:cNvSpPr txBox="1">
            <a:spLocks noChangeArrowheads="1"/>
          </p:cNvSpPr>
          <p:nvPr/>
        </p:nvSpPr>
        <p:spPr bwMode="auto">
          <a:xfrm>
            <a:off x="1866900" y="4318014"/>
            <a:ext cx="6858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7" name="TextBox 26"/>
          <p:cNvSpPr txBox="1">
            <a:spLocks noChangeArrowheads="1"/>
          </p:cNvSpPr>
          <p:nvPr/>
        </p:nvSpPr>
        <p:spPr bwMode="auto">
          <a:xfrm>
            <a:off x="3505201" y="2895614"/>
            <a:ext cx="1331913"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(179)&gt;109</a:t>
            </a:r>
          </a:p>
        </p:txBody>
      </p:sp>
      <p:sp>
        <p:nvSpPr>
          <p:cNvPr id="28" name="TextBox 27"/>
          <p:cNvSpPr txBox="1">
            <a:spLocks noChangeArrowheads="1"/>
          </p:cNvSpPr>
          <p:nvPr/>
        </p:nvSpPr>
        <p:spPr bwMode="auto">
          <a:xfrm>
            <a:off x="2209800" y="3276614"/>
            <a:ext cx="9144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1, 3, 2</a:t>
            </a:r>
          </a:p>
        </p:txBody>
      </p:sp>
      <p:sp>
        <p:nvSpPr>
          <p:cNvPr id="29" name="TextBox 28"/>
          <p:cNvSpPr txBox="1">
            <a:spLocks noChangeArrowheads="1"/>
          </p:cNvSpPr>
          <p:nvPr/>
        </p:nvSpPr>
        <p:spPr bwMode="auto">
          <a:xfrm>
            <a:off x="2209800" y="2819414"/>
            <a:ext cx="9144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1, 3, 2</a:t>
            </a:r>
          </a:p>
        </p:txBody>
      </p:sp>
      <p:sp>
        <p:nvSpPr>
          <p:cNvPr id="30" name="TextBox 29"/>
          <p:cNvSpPr txBox="1">
            <a:spLocks noChangeArrowheads="1"/>
          </p:cNvSpPr>
          <p:nvPr/>
        </p:nvSpPr>
        <p:spPr bwMode="auto">
          <a:xfrm>
            <a:off x="3505200" y="3276614"/>
            <a:ext cx="12954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(143)&gt;109</a:t>
            </a:r>
          </a:p>
        </p:txBody>
      </p:sp>
      <p:sp>
        <p:nvSpPr>
          <p:cNvPr id="31" name="TextBox 30"/>
          <p:cNvSpPr txBox="1">
            <a:spLocks noChangeArrowheads="1"/>
          </p:cNvSpPr>
          <p:nvPr/>
        </p:nvSpPr>
        <p:spPr bwMode="auto">
          <a:xfrm>
            <a:off x="2286000" y="2819414"/>
            <a:ext cx="6096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1,3</a:t>
            </a:r>
          </a:p>
        </p:txBody>
      </p:sp>
      <p:sp>
        <p:nvSpPr>
          <p:cNvPr id="32" name="TextBox 31"/>
          <p:cNvSpPr txBox="1">
            <a:spLocks noChangeArrowheads="1"/>
          </p:cNvSpPr>
          <p:nvPr/>
        </p:nvSpPr>
        <p:spPr bwMode="auto">
          <a:xfrm>
            <a:off x="2286000" y="3276614"/>
            <a:ext cx="6096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1,3</a:t>
            </a:r>
          </a:p>
        </p:txBody>
      </p:sp>
      <p:sp>
        <p:nvSpPr>
          <p:cNvPr id="33" name="TextBox 32"/>
          <p:cNvSpPr txBox="1">
            <a:spLocks noChangeArrowheads="1"/>
          </p:cNvSpPr>
          <p:nvPr/>
        </p:nvSpPr>
        <p:spPr bwMode="auto">
          <a:xfrm>
            <a:off x="3505200" y="3276614"/>
            <a:ext cx="12192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101&lt;109</a:t>
            </a:r>
          </a:p>
        </p:txBody>
      </p:sp>
      <p:sp>
        <p:nvSpPr>
          <p:cNvPr id="34" name="TextBox 33"/>
          <p:cNvSpPr txBox="1">
            <a:spLocks noChangeArrowheads="1"/>
          </p:cNvSpPr>
          <p:nvPr/>
        </p:nvSpPr>
        <p:spPr bwMode="auto">
          <a:xfrm>
            <a:off x="3581400" y="2895614"/>
            <a:ext cx="9906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89&lt;109</a:t>
            </a:r>
          </a:p>
        </p:txBody>
      </p:sp>
      <p:graphicFrame>
        <p:nvGraphicFramePr>
          <p:cNvPr id="35" name="Table 34"/>
          <p:cNvGraphicFramePr>
            <a:graphicFrameLocks noGrp="1"/>
          </p:cNvGraphicFramePr>
          <p:nvPr/>
        </p:nvGraphicFramePr>
        <p:xfrm>
          <a:off x="2244729" y="1916113"/>
          <a:ext cx="874713" cy="1828800"/>
        </p:xfrm>
        <a:graphic>
          <a:graphicData uri="http://schemas.openxmlformats.org/drawingml/2006/table">
            <a:tbl>
              <a:tblPr/>
              <a:tblGrid>
                <a:gridCol w="874713">
                  <a:extLst>
                    <a:ext uri="{9D8B030D-6E8A-4147-A177-3AD203B41FA5}">
                      <a16:colId xmlns:a16="http://schemas.microsoft.com/office/drawing/2014/main" xmlns="" val="20000"/>
                    </a:ext>
                  </a:extLst>
                </a:gridCol>
              </a:tblGrid>
              <a:tr h="1828800">
                <a:tc>
                  <a:txBody>
                    <a:bodyPr/>
                    <a:lstStyle/>
                    <a:p>
                      <a:endParaRPr lang="en-US" sz="1900" dirty="0"/>
                    </a:p>
                  </a:txBody>
                  <a:tcPr marL="91509" marR="91509">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xmlns="" val="10000"/>
                  </a:ext>
                </a:extLst>
              </a:tr>
            </a:tbl>
          </a:graphicData>
        </a:graphic>
      </p:graphicFrame>
      <p:sp>
        <p:nvSpPr>
          <p:cNvPr id="36" name="TextBox 35"/>
          <p:cNvSpPr txBox="1">
            <a:spLocks noChangeArrowheads="1"/>
          </p:cNvSpPr>
          <p:nvPr/>
        </p:nvSpPr>
        <p:spPr bwMode="auto">
          <a:xfrm>
            <a:off x="3189288" y="1471628"/>
            <a:ext cx="14414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STATION 2</a:t>
            </a:r>
          </a:p>
        </p:txBody>
      </p:sp>
      <p:sp>
        <p:nvSpPr>
          <p:cNvPr id="37" name="TextBox 36"/>
          <p:cNvSpPr txBox="1">
            <a:spLocks noChangeArrowheads="1"/>
          </p:cNvSpPr>
          <p:nvPr/>
        </p:nvSpPr>
        <p:spPr bwMode="auto">
          <a:xfrm>
            <a:off x="4332308" y="1471628"/>
            <a:ext cx="128428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STATION3</a:t>
            </a:r>
          </a:p>
        </p:txBody>
      </p:sp>
      <p:sp>
        <p:nvSpPr>
          <p:cNvPr id="38" name="TextBox 37"/>
          <p:cNvSpPr txBox="1">
            <a:spLocks noChangeArrowheads="1"/>
          </p:cNvSpPr>
          <p:nvPr/>
        </p:nvSpPr>
        <p:spPr bwMode="auto">
          <a:xfrm>
            <a:off x="5492750" y="1471628"/>
            <a:ext cx="13716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STATION 4</a:t>
            </a:r>
          </a:p>
        </p:txBody>
      </p:sp>
      <p:sp>
        <p:nvSpPr>
          <p:cNvPr id="39" name="TextBox 38"/>
          <p:cNvSpPr txBox="1">
            <a:spLocks noChangeArrowheads="1"/>
          </p:cNvSpPr>
          <p:nvPr/>
        </p:nvSpPr>
        <p:spPr bwMode="auto">
          <a:xfrm>
            <a:off x="3355975" y="3352814"/>
            <a:ext cx="7620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2,4</a:t>
            </a:r>
          </a:p>
        </p:txBody>
      </p:sp>
      <p:sp>
        <p:nvSpPr>
          <p:cNvPr id="40" name="TextBox 39"/>
          <p:cNvSpPr txBox="1">
            <a:spLocks noChangeArrowheads="1"/>
          </p:cNvSpPr>
          <p:nvPr/>
        </p:nvSpPr>
        <p:spPr bwMode="auto">
          <a:xfrm>
            <a:off x="4495822" y="3363928"/>
            <a:ext cx="102552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82&lt;109</a:t>
            </a:r>
          </a:p>
        </p:txBody>
      </p:sp>
      <p:sp>
        <p:nvSpPr>
          <p:cNvPr id="41" name="TextBox 40"/>
          <p:cNvSpPr txBox="1">
            <a:spLocks noChangeArrowheads="1"/>
          </p:cNvSpPr>
          <p:nvPr/>
        </p:nvSpPr>
        <p:spPr bwMode="auto">
          <a:xfrm>
            <a:off x="4651375" y="3352814"/>
            <a:ext cx="6858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5, 6</a:t>
            </a:r>
          </a:p>
        </p:txBody>
      </p:sp>
      <p:sp>
        <p:nvSpPr>
          <p:cNvPr id="42" name="TextBox 41"/>
          <p:cNvSpPr txBox="1">
            <a:spLocks noChangeArrowheads="1"/>
          </p:cNvSpPr>
          <p:nvPr/>
        </p:nvSpPr>
        <p:spPr bwMode="auto">
          <a:xfrm>
            <a:off x="4419622" y="2830528"/>
            <a:ext cx="110172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181&gt;109</a:t>
            </a:r>
          </a:p>
        </p:txBody>
      </p:sp>
      <p:sp>
        <p:nvSpPr>
          <p:cNvPr id="43" name="TextBox 42"/>
          <p:cNvSpPr txBox="1">
            <a:spLocks noChangeArrowheads="1"/>
          </p:cNvSpPr>
          <p:nvPr/>
        </p:nvSpPr>
        <p:spPr bwMode="auto">
          <a:xfrm>
            <a:off x="4419600" y="2286014"/>
            <a:ext cx="112553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142&gt;109</a:t>
            </a:r>
          </a:p>
        </p:txBody>
      </p:sp>
      <p:sp>
        <p:nvSpPr>
          <p:cNvPr id="44" name="TextBox 43"/>
          <p:cNvSpPr txBox="1">
            <a:spLocks noChangeArrowheads="1"/>
          </p:cNvSpPr>
          <p:nvPr/>
        </p:nvSpPr>
        <p:spPr bwMode="auto">
          <a:xfrm>
            <a:off x="4419600" y="1905014"/>
            <a:ext cx="12446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160&gt;109</a:t>
            </a:r>
          </a:p>
        </p:txBody>
      </p:sp>
      <p:graphicFrame>
        <p:nvGraphicFramePr>
          <p:cNvPr id="45" name="Table 44"/>
          <p:cNvGraphicFramePr>
            <a:graphicFrameLocks noGrp="1"/>
          </p:cNvGraphicFramePr>
          <p:nvPr/>
        </p:nvGraphicFramePr>
        <p:xfrm>
          <a:off x="3271838" y="1922477"/>
          <a:ext cx="1111250" cy="1820863"/>
        </p:xfrm>
        <a:graphic>
          <a:graphicData uri="http://schemas.openxmlformats.org/drawingml/2006/table">
            <a:tbl>
              <a:tblPr/>
              <a:tblGrid>
                <a:gridCol w="1111250">
                  <a:extLst>
                    <a:ext uri="{9D8B030D-6E8A-4147-A177-3AD203B41FA5}">
                      <a16:colId xmlns:a16="http://schemas.microsoft.com/office/drawing/2014/main" xmlns="" val="20000"/>
                    </a:ext>
                  </a:extLst>
                </a:gridCol>
              </a:tblGrid>
              <a:tr h="1820863">
                <a:tc>
                  <a:txBody>
                    <a:bodyPr/>
                    <a:lstStyle/>
                    <a:p>
                      <a:endParaRPr lang="en-US" sz="1900" dirty="0"/>
                    </a:p>
                  </a:txBody>
                  <a:tcPr marL="91409" marR="91409" marT="45747" marB="45747">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xmlns="" val="10000"/>
                  </a:ext>
                </a:extLst>
              </a:tr>
            </a:tbl>
          </a:graphicData>
        </a:graphic>
      </p:graphicFrame>
      <p:sp>
        <p:nvSpPr>
          <p:cNvPr id="46" name="TextBox 45"/>
          <p:cNvSpPr txBox="1">
            <a:spLocks noChangeArrowheads="1"/>
          </p:cNvSpPr>
          <p:nvPr/>
        </p:nvSpPr>
        <p:spPr bwMode="auto">
          <a:xfrm>
            <a:off x="5562600" y="2819414"/>
            <a:ext cx="6858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7, 9</a:t>
            </a:r>
          </a:p>
        </p:txBody>
      </p:sp>
      <p:graphicFrame>
        <p:nvGraphicFramePr>
          <p:cNvPr id="47" name="Table 46"/>
          <p:cNvGraphicFramePr>
            <a:graphicFrameLocks noGrp="1"/>
          </p:cNvGraphicFramePr>
          <p:nvPr/>
        </p:nvGraphicFramePr>
        <p:xfrm>
          <a:off x="4456113" y="1928816"/>
          <a:ext cx="1066800" cy="1787525"/>
        </p:xfrm>
        <a:graphic>
          <a:graphicData uri="http://schemas.openxmlformats.org/drawingml/2006/table">
            <a:tbl>
              <a:tblPr/>
              <a:tblGrid>
                <a:gridCol w="1066800">
                  <a:extLst>
                    <a:ext uri="{9D8B030D-6E8A-4147-A177-3AD203B41FA5}">
                      <a16:colId xmlns:a16="http://schemas.microsoft.com/office/drawing/2014/main" xmlns="" val="20000"/>
                    </a:ext>
                  </a:extLst>
                </a:gridCol>
              </a:tblGrid>
              <a:tr h="1787525">
                <a:tc>
                  <a:txBody>
                    <a:bodyPr/>
                    <a:lstStyle/>
                    <a:p>
                      <a:endParaRPr lang="en-US" sz="1900" dirty="0"/>
                    </a:p>
                  </a:txBody>
                  <a:tcPr marT="45696" marB="45696">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xmlns="" val="10000"/>
                  </a:ext>
                </a:extLst>
              </a:tr>
            </a:tbl>
          </a:graphicData>
        </a:graphic>
      </p:graphicFrame>
      <p:graphicFrame>
        <p:nvGraphicFramePr>
          <p:cNvPr id="48" name="Table 47"/>
          <p:cNvGraphicFramePr>
            <a:graphicFrameLocks noGrp="1"/>
          </p:cNvGraphicFramePr>
          <p:nvPr/>
        </p:nvGraphicFramePr>
        <p:xfrm>
          <a:off x="5629275" y="1928828"/>
          <a:ext cx="1066800" cy="1774825"/>
        </p:xfrm>
        <a:graphic>
          <a:graphicData uri="http://schemas.openxmlformats.org/drawingml/2006/table">
            <a:tbl>
              <a:tblPr/>
              <a:tblGrid>
                <a:gridCol w="1066800">
                  <a:extLst>
                    <a:ext uri="{9D8B030D-6E8A-4147-A177-3AD203B41FA5}">
                      <a16:colId xmlns:a16="http://schemas.microsoft.com/office/drawing/2014/main" xmlns="" val="20000"/>
                    </a:ext>
                  </a:extLst>
                </a:gridCol>
              </a:tblGrid>
              <a:tr h="1774825">
                <a:tc>
                  <a:txBody>
                    <a:bodyPr/>
                    <a:lstStyle/>
                    <a:p>
                      <a:endParaRPr lang="en-US" sz="1900" dirty="0"/>
                    </a:p>
                  </a:txBody>
                  <a:tcPr marT="45715" marB="45715">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xmlns="" val="10000"/>
                  </a:ext>
                </a:extLst>
              </a:tr>
            </a:tbl>
          </a:graphicData>
        </a:graphic>
      </p:graphicFrame>
      <p:sp>
        <p:nvSpPr>
          <p:cNvPr id="49" name="TextBox 48"/>
          <p:cNvSpPr txBox="1">
            <a:spLocks noChangeArrowheads="1"/>
          </p:cNvSpPr>
          <p:nvPr/>
        </p:nvSpPr>
        <p:spPr bwMode="auto">
          <a:xfrm>
            <a:off x="6858000" y="2590814"/>
            <a:ext cx="12192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 8, 10 , 11</a:t>
            </a:r>
          </a:p>
        </p:txBody>
      </p:sp>
      <p:cxnSp>
        <p:nvCxnSpPr>
          <p:cNvPr id="50" name="Straight Arrow Connector 49"/>
          <p:cNvCxnSpPr>
            <a:endCxn id="49" idx="2"/>
          </p:cNvCxnSpPr>
          <p:nvPr/>
        </p:nvCxnSpPr>
        <p:spPr>
          <a:xfrm rot="5400000" flipH="1" flipV="1">
            <a:off x="6973775" y="3163822"/>
            <a:ext cx="759055" cy="228595"/>
          </a:xfrm>
          <a:prstGeom prst="straightConnector1">
            <a:avLst/>
          </a:prstGeom>
          <a:ln w="22225" cmpd="sng">
            <a:solidFill>
              <a:schemeClr val="tx2">
                <a:lumMod val="60000"/>
                <a:lumOff val="40000"/>
              </a:schemeClr>
            </a:solidFill>
            <a:tailEnd type="arrow"/>
          </a:ln>
          <a:effectLst>
            <a:outerShdw blurRad="50800" dist="50800" dir="5400000" sx="1000" sy="1000" algn="ctr" rotWithShape="0">
              <a:srgbClr val="000000">
                <a:alpha val="43137"/>
              </a:srgbClr>
            </a:outerShdw>
          </a:effectLst>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629407" y="3733800"/>
            <a:ext cx="1814513" cy="646331"/>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Not assigned to any station</a:t>
            </a:r>
          </a:p>
        </p:txBody>
      </p:sp>
      <p:sp>
        <p:nvSpPr>
          <p:cNvPr id="52" name="TextBox 51"/>
          <p:cNvSpPr txBox="1"/>
          <p:nvPr/>
        </p:nvSpPr>
        <p:spPr>
          <a:xfrm>
            <a:off x="152400" y="4430713"/>
            <a:ext cx="3048000" cy="92333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Thus increment C</a:t>
            </a:r>
            <a:r>
              <a:rPr kumimoji="0" lang="en-US" sz="900" b="0" i="0" u="none" strike="noStrike" kern="1200" cap="none" spc="0" normalizeH="0" baseline="0" noProof="0" dirty="0">
                <a:ln>
                  <a:noFill/>
                </a:ln>
                <a:solidFill>
                  <a:srgbClr val="000000"/>
                </a:solidFill>
                <a:effectLst/>
                <a:uLnTx/>
                <a:uFillTx/>
                <a:latin typeface="Arial"/>
                <a:ea typeface="+mn-ea"/>
                <a:cs typeface="+mn-cs"/>
              </a:rPr>
              <a:t>0 </a:t>
            </a:r>
            <a:r>
              <a:rPr kumimoji="0" lang="en-US" sz="1800" b="0" i="0" u="none" strike="noStrike" kern="1200" cap="none" spc="0" normalizeH="0" baseline="0" noProof="0" dirty="0">
                <a:ln>
                  <a:noFill/>
                </a:ln>
                <a:solidFill>
                  <a:srgbClr val="000000"/>
                </a:solidFill>
                <a:effectLst/>
                <a:uLnTx/>
                <a:uFillTx/>
                <a:latin typeface="Arial"/>
                <a:ea typeface="+mn-ea"/>
                <a:cs typeface="+mn-cs"/>
              </a:rPr>
              <a:t>until all activities are assigned to</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 stations</a:t>
            </a:r>
          </a:p>
        </p:txBody>
      </p:sp>
      <p:sp>
        <p:nvSpPr>
          <p:cNvPr id="53" name="TextBox 52"/>
          <p:cNvSpPr txBox="1">
            <a:spLocks noChangeArrowheads="1"/>
          </p:cNvSpPr>
          <p:nvPr/>
        </p:nvSpPr>
        <p:spPr bwMode="auto">
          <a:xfrm>
            <a:off x="7162800" y="1535128"/>
            <a:ext cx="15240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a:t>
            </a:r>
            <a:r>
              <a:rPr kumimoji="0" lang="en-US" altLang="en-US" sz="1400" b="0" i="0" u="none" strike="noStrike" kern="1200" cap="none" spc="0" normalizeH="0" baseline="-25000" noProof="0" dirty="0">
                <a:ln>
                  <a:noFill/>
                </a:ln>
                <a:solidFill>
                  <a:srgbClr val="000000"/>
                </a:solidFill>
                <a:effectLst/>
                <a:uLnTx/>
                <a:uFillTx/>
                <a:latin typeface="Arial" panose="020B0604020202020204" pitchFamily="34" charset="0"/>
                <a:ea typeface="+mn-ea"/>
                <a:cs typeface="Arial" panose="020B0604020202020204" pitchFamily="34" charset="0"/>
              </a:rPr>
              <a:t>O</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=143</a:t>
            </a:r>
          </a:p>
        </p:txBody>
      </p:sp>
      <p:sp>
        <p:nvSpPr>
          <p:cNvPr id="54" name="TextBox 53"/>
          <p:cNvSpPr txBox="1">
            <a:spLocks noChangeArrowheads="1"/>
          </p:cNvSpPr>
          <p:nvPr/>
        </p:nvSpPr>
        <p:spPr bwMode="auto">
          <a:xfrm>
            <a:off x="2133600" y="3276614"/>
            <a:ext cx="9144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1, 3, 2</a:t>
            </a:r>
          </a:p>
        </p:txBody>
      </p:sp>
      <p:sp>
        <p:nvSpPr>
          <p:cNvPr id="55" name="TextBox 54"/>
          <p:cNvSpPr txBox="1">
            <a:spLocks noChangeArrowheads="1"/>
          </p:cNvSpPr>
          <p:nvPr/>
        </p:nvSpPr>
        <p:spPr bwMode="auto">
          <a:xfrm>
            <a:off x="3200409" y="3276614"/>
            <a:ext cx="1027113"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4, 5, 6</a:t>
            </a:r>
          </a:p>
        </p:txBody>
      </p:sp>
      <p:sp>
        <p:nvSpPr>
          <p:cNvPr id="56" name="TextBox 55"/>
          <p:cNvSpPr txBox="1">
            <a:spLocks noChangeArrowheads="1"/>
          </p:cNvSpPr>
          <p:nvPr/>
        </p:nvSpPr>
        <p:spPr bwMode="auto">
          <a:xfrm>
            <a:off x="4419600" y="2819414"/>
            <a:ext cx="9144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7, 9, 8</a:t>
            </a:r>
          </a:p>
        </p:txBody>
      </p:sp>
      <p:sp>
        <p:nvSpPr>
          <p:cNvPr id="57" name="TextBox 56"/>
          <p:cNvSpPr txBox="1">
            <a:spLocks noChangeArrowheads="1"/>
          </p:cNvSpPr>
          <p:nvPr/>
        </p:nvSpPr>
        <p:spPr bwMode="auto">
          <a:xfrm>
            <a:off x="5562600" y="2362214"/>
            <a:ext cx="9144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10 , 11</a:t>
            </a:r>
          </a:p>
        </p:txBody>
      </p:sp>
      <p:sp>
        <p:nvSpPr>
          <p:cNvPr id="58" name="TextBox 57"/>
          <p:cNvSpPr txBox="1">
            <a:spLocks noChangeArrowheads="1"/>
          </p:cNvSpPr>
          <p:nvPr/>
        </p:nvSpPr>
        <p:spPr bwMode="auto">
          <a:xfrm>
            <a:off x="914400" y="3276614"/>
            <a:ext cx="12954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rPr>
              <a:t>ROBOT 4</a:t>
            </a:r>
          </a:p>
        </p:txBody>
      </p:sp>
      <p:sp>
        <p:nvSpPr>
          <p:cNvPr id="59" name="TextBox 58"/>
          <p:cNvSpPr txBox="1">
            <a:spLocks noChangeArrowheads="1"/>
          </p:cNvSpPr>
          <p:nvPr/>
        </p:nvSpPr>
        <p:spPr bwMode="auto">
          <a:xfrm>
            <a:off x="914400" y="2362214"/>
            <a:ext cx="12954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rPr>
              <a:t>ROBOT 2</a:t>
            </a:r>
          </a:p>
        </p:txBody>
      </p:sp>
      <p:sp>
        <p:nvSpPr>
          <p:cNvPr id="60" name="TextBox 59"/>
          <p:cNvSpPr txBox="1">
            <a:spLocks noChangeArrowheads="1"/>
          </p:cNvSpPr>
          <p:nvPr/>
        </p:nvSpPr>
        <p:spPr bwMode="auto">
          <a:xfrm>
            <a:off x="914400" y="2819414"/>
            <a:ext cx="12954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rPr>
              <a:t>ROBOT 3</a:t>
            </a:r>
          </a:p>
        </p:txBody>
      </p:sp>
      <p:sp>
        <p:nvSpPr>
          <p:cNvPr id="61" name="TextBox 60"/>
          <p:cNvSpPr txBox="1">
            <a:spLocks noChangeArrowheads="1"/>
          </p:cNvSpPr>
          <p:nvPr/>
        </p:nvSpPr>
        <p:spPr bwMode="auto">
          <a:xfrm>
            <a:off x="2209800" y="3810014"/>
            <a:ext cx="8382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T=143</a:t>
            </a:r>
          </a:p>
        </p:txBody>
      </p:sp>
      <p:sp>
        <p:nvSpPr>
          <p:cNvPr id="62" name="TextBox 61"/>
          <p:cNvSpPr txBox="1">
            <a:spLocks noChangeArrowheads="1"/>
          </p:cNvSpPr>
          <p:nvPr/>
        </p:nvSpPr>
        <p:spPr bwMode="auto">
          <a:xfrm>
            <a:off x="3276600" y="3810014"/>
            <a:ext cx="8382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T=136</a:t>
            </a:r>
          </a:p>
        </p:txBody>
      </p:sp>
      <p:sp>
        <p:nvSpPr>
          <p:cNvPr id="63" name="TextBox 62"/>
          <p:cNvSpPr txBox="1">
            <a:spLocks noChangeArrowheads="1"/>
          </p:cNvSpPr>
          <p:nvPr/>
        </p:nvSpPr>
        <p:spPr bwMode="auto">
          <a:xfrm>
            <a:off x="4419600" y="3810014"/>
            <a:ext cx="8382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T=115</a:t>
            </a:r>
          </a:p>
        </p:txBody>
      </p:sp>
      <p:sp>
        <p:nvSpPr>
          <p:cNvPr id="64" name="TextBox 63"/>
          <p:cNvSpPr txBox="1">
            <a:spLocks noChangeArrowheads="1"/>
          </p:cNvSpPr>
          <p:nvPr/>
        </p:nvSpPr>
        <p:spPr bwMode="auto">
          <a:xfrm>
            <a:off x="5562600" y="3821128"/>
            <a:ext cx="8382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T=84</a:t>
            </a:r>
          </a:p>
        </p:txBody>
      </p:sp>
      <p:sp>
        <p:nvSpPr>
          <p:cNvPr id="65" name="Rectangle 64"/>
          <p:cNvSpPr/>
          <p:nvPr/>
        </p:nvSpPr>
        <p:spPr>
          <a:xfrm>
            <a:off x="2030413" y="1482725"/>
            <a:ext cx="1223962" cy="381000"/>
          </a:xfrm>
          <a:prstGeom prst="rect">
            <a:avLst/>
          </a:prstGeom>
          <a:solidFill>
            <a:schemeClr val="accent6"/>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66" name="TextBox 65"/>
          <p:cNvSpPr txBox="1">
            <a:spLocks noChangeArrowheads="1"/>
          </p:cNvSpPr>
          <p:nvPr/>
        </p:nvSpPr>
        <p:spPr bwMode="auto">
          <a:xfrm>
            <a:off x="1995488" y="1471628"/>
            <a:ext cx="13525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STATION 1</a:t>
            </a:r>
          </a:p>
        </p:txBody>
      </p:sp>
      <p:pic>
        <p:nvPicPr>
          <p:cNvPr id="6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24500" y="4900627"/>
            <a:ext cx="2719388" cy="1182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9" name="Title 16"/>
          <p:cNvSpPr>
            <a:spLocks noGrp="1"/>
          </p:cNvSpPr>
          <p:nvPr>
            <p:ph type="title"/>
          </p:nvPr>
        </p:nvSpPr>
        <p:spPr>
          <a:xfrm>
            <a:off x="382588" y="152414"/>
            <a:ext cx="8229600" cy="1230313"/>
          </a:xfrm>
        </p:spPr>
        <p:txBody>
          <a:bodyPr/>
          <a:lstStyle/>
          <a:p>
            <a:r>
              <a:rPr lang="en-AU" altLang="en-US" b="1" dirty="0">
                <a:solidFill>
                  <a:schemeClr val="tx1"/>
                </a:solidFill>
              </a:rPr>
              <a:t>Consecutive  Method</a:t>
            </a:r>
            <a:endParaRPr lang="en-US" b="1" dirty="0"/>
          </a:p>
        </p:txBody>
      </p:sp>
    </p:spTree>
    <p:extLst>
      <p:ext uri="{BB962C8B-B14F-4D97-AF65-F5344CB8AC3E}">
        <p14:creationId xmlns:p14="http://schemas.microsoft.com/office/powerpoint/2010/main" xmlns="" val="196847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blinds(horizontal)">
                                      <p:cBhvr>
                                        <p:cTn id="16" dur="500"/>
                                        <p:tgtEl>
                                          <p:spTgt spid="66"/>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ox(in)">
                                      <p:cBhvr>
                                        <p:cTn id="23" dur="500"/>
                                        <p:tgtEl>
                                          <p:spTgt spid="10"/>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ox(in)">
                                      <p:cBhvr>
                                        <p:cTn id="26" dur="500"/>
                                        <p:tgtEl>
                                          <p:spTgt spid="11"/>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ox(in)">
                                      <p:cBhvr>
                                        <p:cTn id="29" dur="500"/>
                                        <p:tgtEl>
                                          <p:spTgt spid="12"/>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ox(in)">
                                      <p:cBhvr>
                                        <p:cTn id="32" dur="500"/>
                                        <p:tgtEl>
                                          <p:spTgt spid="13"/>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10"/>
                                        </p:tgtEl>
                                      </p:cBhvr>
                                    </p:animEffect>
                                    <p:set>
                                      <p:cBhvr>
                                        <p:cTn id="45" dur="1" fill="hold">
                                          <p:stCondLst>
                                            <p:cond delay="499"/>
                                          </p:stCondLst>
                                        </p:cTn>
                                        <p:tgtEl>
                                          <p:spTgt spid="10"/>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1"/>
                                        </p:tgtEl>
                                      </p:cBhvr>
                                    </p:animEffect>
                                    <p:set>
                                      <p:cBhvr>
                                        <p:cTn id="48" dur="1" fill="hold">
                                          <p:stCondLst>
                                            <p:cond delay="499"/>
                                          </p:stCondLst>
                                        </p:cTn>
                                        <p:tgtEl>
                                          <p:spTgt spid="11"/>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2"/>
                                        </p:tgtEl>
                                      </p:cBhvr>
                                    </p:animEffect>
                                    <p:set>
                                      <p:cBhvr>
                                        <p:cTn id="51" dur="1" fill="hold">
                                          <p:stCondLst>
                                            <p:cond delay="499"/>
                                          </p:stCondLst>
                                        </p:cTn>
                                        <p:tgtEl>
                                          <p:spTgt spid="12"/>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13"/>
                                        </p:tgtEl>
                                      </p:cBhvr>
                                    </p:animEffect>
                                    <p:set>
                                      <p:cBhvr>
                                        <p:cTn id="54" dur="1" fill="hold">
                                          <p:stCondLst>
                                            <p:cond delay="499"/>
                                          </p:stCondLst>
                                        </p:cTn>
                                        <p:tgtEl>
                                          <p:spTgt spid="13"/>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5"/>
                                        </p:tgtEl>
                                      </p:cBhvr>
                                    </p:animEffect>
                                    <p:set>
                                      <p:cBhvr>
                                        <p:cTn id="57" dur="1" fill="hold">
                                          <p:stCondLst>
                                            <p:cond delay="499"/>
                                          </p:stCondLst>
                                        </p:cTn>
                                        <p:tgtEl>
                                          <p:spTgt spid="15"/>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4"/>
                                        </p:tgtEl>
                                      </p:cBhvr>
                                    </p:animEffect>
                                    <p:set>
                                      <p:cBhvr>
                                        <p:cTn id="60" dur="1" fill="hold">
                                          <p:stCondLst>
                                            <p:cond delay="499"/>
                                          </p:stCondLst>
                                        </p:cTn>
                                        <p:tgtEl>
                                          <p:spTgt spid="14"/>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6"/>
                                        </p:tgtEl>
                                      </p:cBhvr>
                                    </p:animEffect>
                                    <p:set>
                                      <p:cBhvr>
                                        <p:cTn id="63" dur="1" fill="hold">
                                          <p:stCondLst>
                                            <p:cond delay="499"/>
                                          </p:stCondLst>
                                        </p:cTn>
                                        <p:tgtEl>
                                          <p:spTgt spid="16"/>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7"/>
                                        </p:tgtEl>
                                      </p:cBhvr>
                                    </p:animEffect>
                                    <p:set>
                                      <p:cBhvr>
                                        <p:cTn id="66" dur="1" fill="hold">
                                          <p:stCondLst>
                                            <p:cond delay="499"/>
                                          </p:stCondLst>
                                        </p:cTn>
                                        <p:tgtEl>
                                          <p:spTgt spid="17"/>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par>
                                <p:cTn id="75" presetID="3" presetClass="entr" presetSubtype="10"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blinds(horizontal)">
                                      <p:cBhvr>
                                        <p:cTn id="77" dur="500"/>
                                        <p:tgtEl>
                                          <p:spTgt spid="25"/>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blinds(horizontal)">
                                      <p:cBhvr>
                                        <p:cTn id="80" dur="500"/>
                                        <p:tgtEl>
                                          <p:spTgt spid="24"/>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blinds(horizontal)">
                                      <p:cBhvr>
                                        <p:cTn id="83" dur="500"/>
                                        <p:tgtEl>
                                          <p:spTgt spid="23"/>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blinds(horizontal)">
                                      <p:cBhvr>
                                        <p:cTn id="86" dur="500"/>
                                        <p:tgtEl>
                                          <p:spTgt spid="22"/>
                                        </p:tgtEl>
                                      </p:cBhvr>
                                    </p:animEffect>
                                  </p:childTnLst>
                                </p:cTn>
                              </p:par>
                            </p:childTnLst>
                          </p:cTn>
                        </p:par>
                      </p:childTnLst>
                    </p:cTn>
                  </p:par>
                  <p:par>
                    <p:cTn id="87" fill="hold">
                      <p:stCondLst>
                        <p:cond delay="indefinite"/>
                      </p:stCondLst>
                      <p:childTnLst>
                        <p:par>
                          <p:cTn id="88" fill="hold">
                            <p:stCondLst>
                              <p:cond delay="0"/>
                            </p:stCondLst>
                            <p:childTnLst>
                              <p:par>
                                <p:cTn id="89" presetID="4" presetClass="exit" presetSubtype="16" fill="hold" grpId="1" nodeType="clickEffect">
                                  <p:stCondLst>
                                    <p:cond delay="0"/>
                                  </p:stCondLst>
                                  <p:childTnLst>
                                    <p:animEffect transition="out" filter="box(in)">
                                      <p:cBhvr>
                                        <p:cTn id="90" dur="500"/>
                                        <p:tgtEl>
                                          <p:spTgt spid="18"/>
                                        </p:tgtEl>
                                      </p:cBhvr>
                                    </p:animEffect>
                                    <p:set>
                                      <p:cBhvr>
                                        <p:cTn id="91" dur="1" fill="hold">
                                          <p:stCondLst>
                                            <p:cond delay="499"/>
                                          </p:stCondLst>
                                        </p:cTn>
                                        <p:tgtEl>
                                          <p:spTgt spid="18"/>
                                        </p:tgtEl>
                                        <p:attrNameLst>
                                          <p:attrName>style.visibility</p:attrName>
                                        </p:attrNameLst>
                                      </p:cBhvr>
                                      <p:to>
                                        <p:strVal val="hidden"/>
                                      </p:to>
                                    </p:set>
                                  </p:childTnLst>
                                </p:cTn>
                              </p:par>
                              <p:par>
                                <p:cTn id="92" presetID="4" presetClass="exit" presetSubtype="16" fill="hold" grpId="1" nodeType="withEffect">
                                  <p:stCondLst>
                                    <p:cond delay="0"/>
                                  </p:stCondLst>
                                  <p:childTnLst>
                                    <p:animEffect transition="out" filter="box(in)">
                                      <p:cBhvr>
                                        <p:cTn id="93" dur="500"/>
                                        <p:tgtEl>
                                          <p:spTgt spid="19"/>
                                        </p:tgtEl>
                                      </p:cBhvr>
                                    </p:animEffect>
                                    <p:set>
                                      <p:cBhvr>
                                        <p:cTn id="94" dur="1" fill="hold">
                                          <p:stCondLst>
                                            <p:cond delay="499"/>
                                          </p:stCondLst>
                                        </p:cTn>
                                        <p:tgtEl>
                                          <p:spTgt spid="19"/>
                                        </p:tgtEl>
                                        <p:attrNameLst>
                                          <p:attrName>style.visibility</p:attrName>
                                        </p:attrNameLst>
                                      </p:cBhvr>
                                      <p:to>
                                        <p:strVal val="hidden"/>
                                      </p:to>
                                    </p:set>
                                  </p:childTnLst>
                                </p:cTn>
                              </p:par>
                              <p:par>
                                <p:cTn id="95" presetID="4" presetClass="exit" presetSubtype="16" fill="hold" grpId="1" nodeType="withEffect">
                                  <p:stCondLst>
                                    <p:cond delay="0"/>
                                  </p:stCondLst>
                                  <p:childTnLst>
                                    <p:animEffect transition="out" filter="box(in)">
                                      <p:cBhvr>
                                        <p:cTn id="96" dur="500"/>
                                        <p:tgtEl>
                                          <p:spTgt spid="22"/>
                                        </p:tgtEl>
                                      </p:cBhvr>
                                    </p:animEffect>
                                    <p:set>
                                      <p:cBhvr>
                                        <p:cTn id="97" dur="1" fill="hold">
                                          <p:stCondLst>
                                            <p:cond delay="499"/>
                                          </p:stCondLst>
                                        </p:cTn>
                                        <p:tgtEl>
                                          <p:spTgt spid="22"/>
                                        </p:tgtEl>
                                        <p:attrNameLst>
                                          <p:attrName>style.visibility</p:attrName>
                                        </p:attrNameLst>
                                      </p:cBhvr>
                                      <p:to>
                                        <p:strVal val="hidden"/>
                                      </p:to>
                                    </p:set>
                                  </p:childTnLst>
                                </p:cTn>
                              </p:par>
                              <p:par>
                                <p:cTn id="98" presetID="4" presetClass="exit" presetSubtype="16" fill="hold" grpId="1" nodeType="withEffect">
                                  <p:stCondLst>
                                    <p:cond delay="0"/>
                                  </p:stCondLst>
                                  <p:childTnLst>
                                    <p:animEffect transition="out" filter="box(in)">
                                      <p:cBhvr>
                                        <p:cTn id="99" dur="500"/>
                                        <p:tgtEl>
                                          <p:spTgt spid="23"/>
                                        </p:tgtEl>
                                      </p:cBhvr>
                                    </p:animEffect>
                                    <p:set>
                                      <p:cBhvr>
                                        <p:cTn id="100" dur="1" fill="hold">
                                          <p:stCondLst>
                                            <p:cond delay="499"/>
                                          </p:stCondLst>
                                        </p:cTn>
                                        <p:tgtEl>
                                          <p:spTgt spid="23"/>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4" presetClass="exit" presetSubtype="16" fill="hold" nodeType="clickEffect">
                                  <p:stCondLst>
                                    <p:cond delay="0"/>
                                  </p:stCondLst>
                                  <p:childTnLst>
                                    <p:animEffect transition="out" filter="box(in)">
                                      <p:cBhvr>
                                        <p:cTn id="104" dur="500"/>
                                        <p:tgtEl>
                                          <p:spTgt spid="24"/>
                                        </p:tgtEl>
                                      </p:cBhvr>
                                    </p:animEffect>
                                    <p:set>
                                      <p:cBhvr>
                                        <p:cTn id="105" dur="1" fill="hold">
                                          <p:stCondLst>
                                            <p:cond delay="499"/>
                                          </p:stCondLst>
                                        </p:cTn>
                                        <p:tgtEl>
                                          <p:spTgt spid="24"/>
                                        </p:tgtEl>
                                        <p:attrNameLst>
                                          <p:attrName>style.visibility</p:attrName>
                                        </p:attrNameLst>
                                      </p:cBhvr>
                                      <p:to>
                                        <p:strVal val="hidden"/>
                                      </p:to>
                                    </p:set>
                                  </p:childTnLst>
                                </p:cTn>
                              </p:par>
                              <p:par>
                                <p:cTn id="106" presetID="4" presetClass="exit" presetSubtype="16" fill="hold" grpId="1" nodeType="withEffect">
                                  <p:stCondLst>
                                    <p:cond delay="0"/>
                                  </p:stCondLst>
                                  <p:childTnLst>
                                    <p:animEffect transition="out" filter="box(in)">
                                      <p:cBhvr>
                                        <p:cTn id="107" dur="500"/>
                                        <p:tgtEl>
                                          <p:spTgt spid="25"/>
                                        </p:tgtEl>
                                      </p:cBhvr>
                                    </p:animEffect>
                                    <p:set>
                                      <p:cBhvr>
                                        <p:cTn id="108" dur="1" fill="hold">
                                          <p:stCondLst>
                                            <p:cond delay="499"/>
                                          </p:stCondLst>
                                        </p:cTn>
                                        <p:tgtEl>
                                          <p:spTgt spid="25"/>
                                        </p:tgtEl>
                                        <p:attrNameLst>
                                          <p:attrName>style.visibility</p:attrName>
                                        </p:attrNameLst>
                                      </p:cBhvr>
                                      <p:to>
                                        <p:strVal val="hidden"/>
                                      </p:to>
                                    </p:set>
                                  </p:childTnLst>
                                </p:cTn>
                              </p:par>
                              <p:par>
                                <p:cTn id="109" presetID="4" presetClass="exit" presetSubtype="16" fill="hold" grpId="1" nodeType="withEffect">
                                  <p:stCondLst>
                                    <p:cond delay="0"/>
                                  </p:stCondLst>
                                  <p:childTnLst>
                                    <p:animEffect transition="out" filter="box(in)">
                                      <p:cBhvr>
                                        <p:cTn id="110" dur="500"/>
                                        <p:tgtEl>
                                          <p:spTgt spid="20"/>
                                        </p:tgtEl>
                                      </p:cBhvr>
                                    </p:animEffect>
                                    <p:set>
                                      <p:cBhvr>
                                        <p:cTn id="111" dur="1" fill="hold">
                                          <p:stCondLst>
                                            <p:cond delay="499"/>
                                          </p:stCondLst>
                                        </p:cTn>
                                        <p:tgtEl>
                                          <p:spTgt spid="20"/>
                                        </p:tgtEl>
                                        <p:attrNameLst>
                                          <p:attrName>style.visibility</p:attrName>
                                        </p:attrNameLst>
                                      </p:cBhvr>
                                      <p:to>
                                        <p:strVal val="hidden"/>
                                      </p:to>
                                    </p:set>
                                  </p:childTnLst>
                                </p:cTn>
                              </p:par>
                              <p:par>
                                <p:cTn id="112" presetID="4" presetClass="exit" presetSubtype="16" fill="hold" grpId="1" nodeType="withEffect">
                                  <p:stCondLst>
                                    <p:cond delay="0"/>
                                  </p:stCondLst>
                                  <p:childTnLst>
                                    <p:animEffect transition="out" filter="box(in)">
                                      <p:cBhvr>
                                        <p:cTn id="113" dur="500"/>
                                        <p:tgtEl>
                                          <p:spTgt spid="21"/>
                                        </p:tgtEl>
                                      </p:cBhvr>
                                    </p:animEffect>
                                    <p:set>
                                      <p:cBhvr>
                                        <p:cTn id="114" dur="1" fill="hold">
                                          <p:stCondLst>
                                            <p:cond delay="499"/>
                                          </p:stCondLst>
                                        </p:cTn>
                                        <p:tgtEl>
                                          <p:spTgt spid="21"/>
                                        </p:tgtEl>
                                        <p:attrNameLst>
                                          <p:attrName>style.visibility</p:attrName>
                                        </p:attrNameLst>
                                      </p:cBhvr>
                                      <p:to>
                                        <p:strVal val="hidden"/>
                                      </p:to>
                                    </p:set>
                                  </p:childTnLst>
                                </p:cTn>
                              </p:par>
                              <p:par>
                                <p:cTn id="115" presetID="3" presetClass="entr" presetSubtype="10" fill="hold" nodeType="withEffect">
                                  <p:stCondLst>
                                    <p:cond delay="0"/>
                                  </p:stCondLst>
                                  <p:childTnLst>
                                    <p:set>
                                      <p:cBhvr>
                                        <p:cTn id="116" dur="1" fill="hold">
                                          <p:stCondLst>
                                            <p:cond delay="0"/>
                                          </p:stCondLst>
                                        </p:cTn>
                                        <p:tgtEl>
                                          <p:spTgt spid="29"/>
                                        </p:tgtEl>
                                        <p:attrNameLst>
                                          <p:attrName>style.visibility</p:attrName>
                                        </p:attrNameLst>
                                      </p:cBhvr>
                                      <p:to>
                                        <p:strVal val="visible"/>
                                      </p:to>
                                    </p:set>
                                    <p:animEffect transition="in" filter="blinds(horizontal)">
                                      <p:cBhvr>
                                        <p:cTn id="117" dur="500"/>
                                        <p:tgtEl>
                                          <p:spTgt spid="29"/>
                                        </p:tgtEl>
                                      </p:cBhvr>
                                    </p:animEffect>
                                  </p:childTnLst>
                                </p:cTn>
                              </p:par>
                              <p:par>
                                <p:cTn id="118" presetID="3" presetClass="entr" presetSubtype="10" fill="hold" nodeType="withEffect">
                                  <p:stCondLst>
                                    <p:cond delay="0"/>
                                  </p:stCondLst>
                                  <p:childTnLst>
                                    <p:set>
                                      <p:cBhvr>
                                        <p:cTn id="119" dur="1" fill="hold">
                                          <p:stCondLst>
                                            <p:cond delay="0"/>
                                          </p:stCondLst>
                                        </p:cTn>
                                        <p:tgtEl>
                                          <p:spTgt spid="28"/>
                                        </p:tgtEl>
                                        <p:attrNameLst>
                                          <p:attrName>style.visibility</p:attrName>
                                        </p:attrNameLst>
                                      </p:cBhvr>
                                      <p:to>
                                        <p:strVal val="visible"/>
                                      </p:to>
                                    </p:set>
                                    <p:animEffect transition="in" filter="blinds(horizontal)">
                                      <p:cBhvr>
                                        <p:cTn id="120" dur="500"/>
                                        <p:tgtEl>
                                          <p:spTgt spid="28"/>
                                        </p:tgtEl>
                                      </p:cBhvr>
                                    </p:animEffect>
                                  </p:childTnLst>
                                </p:cTn>
                              </p:par>
                              <p:par>
                                <p:cTn id="121" presetID="3" presetClass="entr" presetSubtype="10" fill="hold" nodeType="withEffect">
                                  <p:stCondLst>
                                    <p:cond delay="0"/>
                                  </p:stCondLst>
                                  <p:childTnLst>
                                    <p:set>
                                      <p:cBhvr>
                                        <p:cTn id="122" dur="1" fill="hold">
                                          <p:stCondLst>
                                            <p:cond delay="0"/>
                                          </p:stCondLst>
                                        </p:cTn>
                                        <p:tgtEl>
                                          <p:spTgt spid="27"/>
                                        </p:tgtEl>
                                        <p:attrNameLst>
                                          <p:attrName>style.visibility</p:attrName>
                                        </p:attrNameLst>
                                      </p:cBhvr>
                                      <p:to>
                                        <p:strVal val="visible"/>
                                      </p:to>
                                    </p:set>
                                    <p:animEffect transition="in" filter="blinds(horizontal)">
                                      <p:cBhvr>
                                        <p:cTn id="123" dur="500"/>
                                        <p:tgtEl>
                                          <p:spTgt spid="27"/>
                                        </p:tgtEl>
                                      </p:cBhvr>
                                    </p:animEffect>
                                  </p:childTnLst>
                                </p:cTn>
                              </p:par>
                              <p:par>
                                <p:cTn id="124" presetID="3" presetClass="entr" presetSubtype="10" fill="hold" nodeType="withEffect">
                                  <p:stCondLst>
                                    <p:cond delay="0"/>
                                  </p:stCondLst>
                                  <p:childTnLst>
                                    <p:set>
                                      <p:cBhvr>
                                        <p:cTn id="125" dur="1" fill="hold">
                                          <p:stCondLst>
                                            <p:cond delay="0"/>
                                          </p:stCondLst>
                                        </p:cTn>
                                        <p:tgtEl>
                                          <p:spTgt spid="30"/>
                                        </p:tgtEl>
                                        <p:attrNameLst>
                                          <p:attrName>style.visibility</p:attrName>
                                        </p:attrNameLst>
                                      </p:cBhvr>
                                      <p:to>
                                        <p:strVal val="visible"/>
                                      </p:to>
                                    </p:set>
                                    <p:animEffect transition="in" filter="blinds(horizontal)">
                                      <p:cBhvr>
                                        <p:cTn id="126" dur="500"/>
                                        <p:tgtEl>
                                          <p:spTgt spid="30"/>
                                        </p:tgtEl>
                                      </p:cBhvr>
                                    </p:animEffect>
                                  </p:childTnLst>
                                </p:cTn>
                              </p:par>
                            </p:childTnLst>
                          </p:cTn>
                        </p:par>
                      </p:childTnLst>
                    </p:cTn>
                  </p:par>
                  <p:par>
                    <p:cTn id="127" fill="hold">
                      <p:stCondLst>
                        <p:cond delay="indefinite"/>
                      </p:stCondLst>
                      <p:childTnLst>
                        <p:par>
                          <p:cTn id="128" fill="hold">
                            <p:stCondLst>
                              <p:cond delay="0"/>
                            </p:stCondLst>
                            <p:childTnLst>
                              <p:par>
                                <p:cTn id="129" presetID="4" presetClass="exit" presetSubtype="16" fill="hold" grpId="0" nodeType="clickEffect">
                                  <p:stCondLst>
                                    <p:cond delay="0"/>
                                  </p:stCondLst>
                                  <p:childTnLst>
                                    <p:animEffect transition="out" filter="box(in)">
                                      <p:cBhvr>
                                        <p:cTn id="130" dur="500"/>
                                        <p:tgtEl>
                                          <p:spTgt spid="29"/>
                                        </p:tgtEl>
                                      </p:cBhvr>
                                    </p:animEffect>
                                    <p:set>
                                      <p:cBhvr>
                                        <p:cTn id="131" dur="1" fill="hold">
                                          <p:stCondLst>
                                            <p:cond delay="499"/>
                                          </p:stCondLst>
                                        </p:cTn>
                                        <p:tgtEl>
                                          <p:spTgt spid="29"/>
                                        </p:tgtEl>
                                        <p:attrNameLst>
                                          <p:attrName>style.visibility</p:attrName>
                                        </p:attrNameLst>
                                      </p:cBhvr>
                                      <p:to>
                                        <p:strVal val="hidden"/>
                                      </p:to>
                                    </p:set>
                                  </p:childTnLst>
                                </p:cTn>
                              </p:par>
                              <p:par>
                                <p:cTn id="132" presetID="4" presetClass="exit" presetSubtype="16" fill="hold" grpId="0" nodeType="withEffect">
                                  <p:stCondLst>
                                    <p:cond delay="0"/>
                                  </p:stCondLst>
                                  <p:childTnLst>
                                    <p:animEffect transition="out" filter="box(in)">
                                      <p:cBhvr>
                                        <p:cTn id="133" dur="500"/>
                                        <p:tgtEl>
                                          <p:spTgt spid="28"/>
                                        </p:tgtEl>
                                      </p:cBhvr>
                                    </p:animEffect>
                                    <p:set>
                                      <p:cBhvr>
                                        <p:cTn id="134" dur="1" fill="hold">
                                          <p:stCondLst>
                                            <p:cond delay="499"/>
                                          </p:stCondLst>
                                        </p:cTn>
                                        <p:tgtEl>
                                          <p:spTgt spid="28"/>
                                        </p:tgtEl>
                                        <p:attrNameLst>
                                          <p:attrName>style.visibility</p:attrName>
                                        </p:attrNameLst>
                                      </p:cBhvr>
                                      <p:to>
                                        <p:strVal val="hidden"/>
                                      </p:to>
                                    </p:set>
                                  </p:childTnLst>
                                </p:cTn>
                              </p:par>
                              <p:par>
                                <p:cTn id="135" presetID="4" presetClass="exit" presetSubtype="16" fill="hold" grpId="0" nodeType="withEffect">
                                  <p:stCondLst>
                                    <p:cond delay="0"/>
                                  </p:stCondLst>
                                  <p:childTnLst>
                                    <p:animEffect transition="out" filter="box(in)">
                                      <p:cBhvr>
                                        <p:cTn id="136" dur="500"/>
                                        <p:tgtEl>
                                          <p:spTgt spid="30"/>
                                        </p:tgtEl>
                                      </p:cBhvr>
                                    </p:animEffect>
                                    <p:set>
                                      <p:cBhvr>
                                        <p:cTn id="137" dur="1" fill="hold">
                                          <p:stCondLst>
                                            <p:cond delay="499"/>
                                          </p:stCondLst>
                                        </p:cTn>
                                        <p:tgtEl>
                                          <p:spTgt spid="30"/>
                                        </p:tgtEl>
                                        <p:attrNameLst>
                                          <p:attrName>style.visibility</p:attrName>
                                        </p:attrNameLst>
                                      </p:cBhvr>
                                      <p:to>
                                        <p:strVal val="hidden"/>
                                      </p:to>
                                    </p:set>
                                  </p:childTnLst>
                                </p:cTn>
                              </p:par>
                              <p:par>
                                <p:cTn id="138" presetID="4" presetClass="exit" presetSubtype="16" fill="hold" grpId="0" nodeType="withEffect">
                                  <p:stCondLst>
                                    <p:cond delay="0"/>
                                  </p:stCondLst>
                                  <p:childTnLst>
                                    <p:animEffect transition="out" filter="box(in)">
                                      <p:cBhvr>
                                        <p:cTn id="139" dur="500"/>
                                        <p:tgtEl>
                                          <p:spTgt spid="27"/>
                                        </p:tgtEl>
                                      </p:cBhvr>
                                    </p:animEffect>
                                    <p:set>
                                      <p:cBhvr>
                                        <p:cTn id="140" dur="1" fill="hold">
                                          <p:stCondLst>
                                            <p:cond delay="499"/>
                                          </p:stCondLst>
                                        </p:cTn>
                                        <p:tgtEl>
                                          <p:spTgt spid="27"/>
                                        </p:tgtEl>
                                        <p:attrNameLst>
                                          <p:attrName>style.visibility</p:attrName>
                                        </p:attrNameLst>
                                      </p:cBhvr>
                                      <p:to>
                                        <p:strVal val="hidden"/>
                                      </p:to>
                                    </p:set>
                                  </p:childTnLst>
                                </p:cTn>
                              </p:par>
                              <p:par>
                                <p:cTn id="141" presetID="3" presetClass="entr" presetSubtype="10" fill="hold" grpId="0" nodeType="withEffect">
                                  <p:stCondLst>
                                    <p:cond delay="0"/>
                                  </p:stCondLst>
                                  <p:childTnLst>
                                    <p:set>
                                      <p:cBhvr>
                                        <p:cTn id="142" dur="1" fill="hold">
                                          <p:stCondLst>
                                            <p:cond delay="0"/>
                                          </p:stCondLst>
                                        </p:cTn>
                                        <p:tgtEl>
                                          <p:spTgt spid="33"/>
                                        </p:tgtEl>
                                        <p:attrNameLst>
                                          <p:attrName>style.visibility</p:attrName>
                                        </p:attrNameLst>
                                      </p:cBhvr>
                                      <p:to>
                                        <p:strVal val="visible"/>
                                      </p:to>
                                    </p:set>
                                    <p:animEffect transition="in" filter="blinds(horizontal)">
                                      <p:cBhvr>
                                        <p:cTn id="143" dur="500"/>
                                        <p:tgtEl>
                                          <p:spTgt spid="33"/>
                                        </p:tgtEl>
                                      </p:cBhvr>
                                    </p:animEffect>
                                  </p:childTnLst>
                                </p:cTn>
                              </p:par>
                              <p:par>
                                <p:cTn id="144" presetID="3" presetClass="entr" presetSubtype="10" fill="hold" grpId="0" nodeType="withEffect">
                                  <p:stCondLst>
                                    <p:cond delay="0"/>
                                  </p:stCondLst>
                                  <p:childTnLst>
                                    <p:set>
                                      <p:cBhvr>
                                        <p:cTn id="145" dur="1" fill="hold">
                                          <p:stCondLst>
                                            <p:cond delay="0"/>
                                          </p:stCondLst>
                                        </p:cTn>
                                        <p:tgtEl>
                                          <p:spTgt spid="34"/>
                                        </p:tgtEl>
                                        <p:attrNameLst>
                                          <p:attrName>style.visibility</p:attrName>
                                        </p:attrNameLst>
                                      </p:cBhvr>
                                      <p:to>
                                        <p:strVal val="visible"/>
                                      </p:to>
                                    </p:set>
                                    <p:animEffect transition="in" filter="blinds(horizontal)">
                                      <p:cBhvr>
                                        <p:cTn id="146" dur="500"/>
                                        <p:tgtEl>
                                          <p:spTgt spid="34"/>
                                        </p:tgtEl>
                                      </p:cBhvr>
                                    </p:animEffect>
                                  </p:childTnLst>
                                </p:cTn>
                              </p:par>
                              <p:par>
                                <p:cTn id="147" presetID="3" presetClass="entr" presetSubtype="10" fill="hold" grpId="0" nodeType="withEffect">
                                  <p:stCondLst>
                                    <p:cond delay="0"/>
                                  </p:stCondLst>
                                  <p:childTnLst>
                                    <p:set>
                                      <p:cBhvr>
                                        <p:cTn id="148" dur="1" fill="hold">
                                          <p:stCondLst>
                                            <p:cond delay="0"/>
                                          </p:stCondLst>
                                        </p:cTn>
                                        <p:tgtEl>
                                          <p:spTgt spid="31"/>
                                        </p:tgtEl>
                                        <p:attrNameLst>
                                          <p:attrName>style.visibility</p:attrName>
                                        </p:attrNameLst>
                                      </p:cBhvr>
                                      <p:to>
                                        <p:strVal val="visible"/>
                                      </p:to>
                                    </p:set>
                                    <p:animEffect transition="in" filter="blinds(horizontal)">
                                      <p:cBhvr>
                                        <p:cTn id="149" dur="500"/>
                                        <p:tgtEl>
                                          <p:spTgt spid="31"/>
                                        </p:tgtEl>
                                      </p:cBhvr>
                                    </p:animEffect>
                                  </p:childTnLst>
                                </p:cTn>
                              </p:par>
                              <p:par>
                                <p:cTn id="150" presetID="3" presetClass="entr" presetSubtype="10" fill="hold" grpId="0" nodeType="withEffect">
                                  <p:stCondLst>
                                    <p:cond delay="0"/>
                                  </p:stCondLst>
                                  <p:childTnLst>
                                    <p:set>
                                      <p:cBhvr>
                                        <p:cTn id="151" dur="1" fill="hold">
                                          <p:stCondLst>
                                            <p:cond delay="0"/>
                                          </p:stCondLst>
                                        </p:cTn>
                                        <p:tgtEl>
                                          <p:spTgt spid="32"/>
                                        </p:tgtEl>
                                        <p:attrNameLst>
                                          <p:attrName>style.visibility</p:attrName>
                                        </p:attrNameLst>
                                      </p:cBhvr>
                                      <p:to>
                                        <p:strVal val="visible"/>
                                      </p:to>
                                    </p:set>
                                    <p:animEffect transition="in" filter="blinds(horizontal)">
                                      <p:cBhvr>
                                        <p:cTn id="152" dur="500"/>
                                        <p:tgtEl>
                                          <p:spTgt spid="32"/>
                                        </p:tgtEl>
                                      </p:cBhvr>
                                    </p:animEffect>
                                  </p:childTnLst>
                                </p:cTn>
                              </p:par>
                            </p:childTnLst>
                          </p:cTn>
                        </p:par>
                      </p:childTnLst>
                    </p:cTn>
                  </p:par>
                  <p:par>
                    <p:cTn id="153" fill="hold">
                      <p:stCondLst>
                        <p:cond delay="indefinite"/>
                      </p:stCondLst>
                      <p:childTnLst>
                        <p:par>
                          <p:cTn id="154" fill="hold">
                            <p:stCondLst>
                              <p:cond delay="0"/>
                            </p:stCondLst>
                            <p:childTnLst>
                              <p:par>
                                <p:cTn id="155" presetID="5" presetClass="exit" presetSubtype="10" fill="hold" grpId="1" nodeType="clickEffect">
                                  <p:stCondLst>
                                    <p:cond delay="0"/>
                                  </p:stCondLst>
                                  <p:childTnLst>
                                    <p:animEffect transition="out" filter="checkerboard(across)">
                                      <p:cBhvr>
                                        <p:cTn id="156" dur="500"/>
                                        <p:tgtEl>
                                          <p:spTgt spid="32"/>
                                        </p:tgtEl>
                                      </p:cBhvr>
                                    </p:animEffect>
                                    <p:set>
                                      <p:cBhvr>
                                        <p:cTn id="157" dur="1" fill="hold">
                                          <p:stCondLst>
                                            <p:cond delay="499"/>
                                          </p:stCondLst>
                                        </p:cTn>
                                        <p:tgtEl>
                                          <p:spTgt spid="32"/>
                                        </p:tgtEl>
                                        <p:attrNameLst>
                                          <p:attrName>style.visibility</p:attrName>
                                        </p:attrNameLst>
                                      </p:cBhvr>
                                      <p:to>
                                        <p:strVal val="hidden"/>
                                      </p:to>
                                    </p:set>
                                  </p:childTnLst>
                                </p:cTn>
                              </p:par>
                              <p:par>
                                <p:cTn id="158" presetID="5" presetClass="exit" presetSubtype="10" fill="hold" grpId="1" nodeType="withEffect">
                                  <p:stCondLst>
                                    <p:cond delay="0"/>
                                  </p:stCondLst>
                                  <p:childTnLst>
                                    <p:animEffect transition="out" filter="checkerboard(across)">
                                      <p:cBhvr>
                                        <p:cTn id="159" dur="500"/>
                                        <p:tgtEl>
                                          <p:spTgt spid="34"/>
                                        </p:tgtEl>
                                      </p:cBhvr>
                                    </p:animEffect>
                                    <p:set>
                                      <p:cBhvr>
                                        <p:cTn id="160" dur="1" fill="hold">
                                          <p:stCondLst>
                                            <p:cond delay="499"/>
                                          </p:stCondLst>
                                        </p:cTn>
                                        <p:tgtEl>
                                          <p:spTgt spid="34"/>
                                        </p:tgtEl>
                                        <p:attrNameLst>
                                          <p:attrName>style.visibility</p:attrName>
                                        </p:attrNameLst>
                                      </p:cBhvr>
                                      <p:to>
                                        <p:strVal val="hidden"/>
                                      </p:to>
                                    </p:set>
                                  </p:childTnLst>
                                </p:cTn>
                              </p:par>
                              <p:par>
                                <p:cTn id="161" presetID="5" presetClass="exit" presetSubtype="10" fill="hold" grpId="1" nodeType="withEffect">
                                  <p:stCondLst>
                                    <p:cond delay="0"/>
                                  </p:stCondLst>
                                  <p:childTnLst>
                                    <p:animEffect transition="out" filter="checkerboard(across)">
                                      <p:cBhvr>
                                        <p:cTn id="162" dur="500"/>
                                        <p:tgtEl>
                                          <p:spTgt spid="33"/>
                                        </p:tgtEl>
                                      </p:cBhvr>
                                    </p:animEffect>
                                    <p:set>
                                      <p:cBhvr>
                                        <p:cTn id="163" dur="1" fill="hold">
                                          <p:stCondLst>
                                            <p:cond delay="499"/>
                                          </p:stCondLst>
                                        </p:cTn>
                                        <p:tgtEl>
                                          <p:spTgt spid="33"/>
                                        </p:tgtEl>
                                        <p:attrNameLst>
                                          <p:attrName>style.visibility</p:attrName>
                                        </p:attrNameLst>
                                      </p:cBhvr>
                                      <p:to>
                                        <p:strVal val="hidden"/>
                                      </p:to>
                                    </p:set>
                                  </p:childTnLst>
                                </p:cTn>
                              </p:par>
                              <p:par>
                                <p:cTn id="164" presetID="1" presetClass="entr" presetSubtype="0" fill="hold" nodeType="withEffect">
                                  <p:stCondLst>
                                    <p:cond delay="0"/>
                                  </p:stCondLst>
                                  <p:childTnLst>
                                    <p:set>
                                      <p:cBhvr>
                                        <p:cTn id="165" dur="1" fill="hold">
                                          <p:stCondLst>
                                            <p:cond delay="0"/>
                                          </p:stCondLst>
                                        </p:cTn>
                                        <p:tgtEl>
                                          <p:spTgt spid="35"/>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3" presetClass="entr" presetSubtype="10" fill="hold" grpId="0" nodeType="clickEffect">
                                  <p:stCondLst>
                                    <p:cond delay="0"/>
                                  </p:stCondLst>
                                  <p:childTnLst>
                                    <p:set>
                                      <p:cBhvr>
                                        <p:cTn id="169" dur="1" fill="hold">
                                          <p:stCondLst>
                                            <p:cond delay="0"/>
                                          </p:stCondLst>
                                        </p:cTn>
                                        <p:tgtEl>
                                          <p:spTgt spid="36"/>
                                        </p:tgtEl>
                                        <p:attrNameLst>
                                          <p:attrName>style.visibility</p:attrName>
                                        </p:attrNameLst>
                                      </p:cBhvr>
                                      <p:to>
                                        <p:strVal val="visible"/>
                                      </p:to>
                                    </p:set>
                                    <p:animEffect transition="in" filter="blinds(horizontal)">
                                      <p:cBhvr>
                                        <p:cTn id="170" dur="500"/>
                                        <p:tgtEl>
                                          <p:spTgt spid="36"/>
                                        </p:tgtEl>
                                      </p:cBhvr>
                                    </p:animEffect>
                                  </p:childTnLst>
                                </p:cTn>
                              </p:par>
                              <p:par>
                                <p:cTn id="171" presetID="1" presetClass="entr" presetSubtype="0" fill="hold" grpId="0" nodeType="withEffect">
                                  <p:stCondLst>
                                    <p:cond delay="0"/>
                                  </p:stCondLst>
                                  <p:childTnLst>
                                    <p:set>
                                      <p:cBhvr>
                                        <p:cTn id="172" dur="1" fill="hold">
                                          <p:stCondLst>
                                            <p:cond delay="0"/>
                                          </p:stCondLst>
                                        </p:cTn>
                                        <p:tgtEl>
                                          <p:spTgt spid="4"/>
                                        </p:tgtEl>
                                        <p:attrNameLst>
                                          <p:attrName>style.visibility</p:attrName>
                                        </p:attrNameLst>
                                      </p:cBhvr>
                                      <p:to>
                                        <p:strVal val="visible"/>
                                      </p:to>
                                    </p:set>
                                  </p:childTnLst>
                                </p:cTn>
                              </p:par>
                              <p:par>
                                <p:cTn id="173" presetID="3" presetClass="entr" presetSubtype="10" fill="hold" grpId="0" nodeType="withEffect">
                                  <p:stCondLst>
                                    <p:cond delay="0"/>
                                  </p:stCondLst>
                                  <p:childTnLst>
                                    <p:set>
                                      <p:cBhvr>
                                        <p:cTn id="174" dur="1" fill="hold">
                                          <p:stCondLst>
                                            <p:cond delay="0"/>
                                          </p:stCondLst>
                                        </p:cTn>
                                        <p:tgtEl>
                                          <p:spTgt spid="37"/>
                                        </p:tgtEl>
                                        <p:attrNameLst>
                                          <p:attrName>style.visibility</p:attrName>
                                        </p:attrNameLst>
                                      </p:cBhvr>
                                      <p:to>
                                        <p:strVal val="visible"/>
                                      </p:to>
                                    </p:set>
                                    <p:animEffect transition="in" filter="blinds(horizontal)">
                                      <p:cBhvr>
                                        <p:cTn id="175" dur="500"/>
                                        <p:tgtEl>
                                          <p:spTgt spid="37"/>
                                        </p:tgtEl>
                                      </p:cBhvr>
                                    </p:animEffect>
                                  </p:childTnLst>
                                </p:cTn>
                              </p:par>
                              <p:par>
                                <p:cTn id="176" presetID="1" presetClass="entr" presetSubtype="0" fill="hold" grpId="0" nodeType="withEffect">
                                  <p:stCondLst>
                                    <p:cond delay="0"/>
                                  </p:stCondLst>
                                  <p:childTnLst>
                                    <p:set>
                                      <p:cBhvr>
                                        <p:cTn id="177" dur="1" fill="hold">
                                          <p:stCondLst>
                                            <p:cond delay="0"/>
                                          </p:stCondLst>
                                        </p:cTn>
                                        <p:tgtEl>
                                          <p:spTgt spid="5"/>
                                        </p:tgtEl>
                                        <p:attrNameLst>
                                          <p:attrName>style.visibility</p:attrName>
                                        </p:attrNameLst>
                                      </p:cBhvr>
                                      <p:to>
                                        <p:strVal val="visible"/>
                                      </p:to>
                                    </p:set>
                                  </p:childTnLst>
                                </p:cTn>
                              </p:par>
                              <p:par>
                                <p:cTn id="178" presetID="3" presetClass="entr" presetSubtype="10" fill="hold" grpId="0" nodeType="withEffect">
                                  <p:stCondLst>
                                    <p:cond delay="0"/>
                                  </p:stCondLst>
                                  <p:childTnLst>
                                    <p:set>
                                      <p:cBhvr>
                                        <p:cTn id="179" dur="1" fill="hold">
                                          <p:stCondLst>
                                            <p:cond delay="0"/>
                                          </p:stCondLst>
                                        </p:cTn>
                                        <p:tgtEl>
                                          <p:spTgt spid="38"/>
                                        </p:tgtEl>
                                        <p:attrNameLst>
                                          <p:attrName>style.visibility</p:attrName>
                                        </p:attrNameLst>
                                      </p:cBhvr>
                                      <p:to>
                                        <p:strVal val="visible"/>
                                      </p:to>
                                    </p:set>
                                    <p:animEffect transition="in" filter="blinds(horizontal)">
                                      <p:cBhvr>
                                        <p:cTn id="180" dur="500"/>
                                        <p:tgtEl>
                                          <p:spTgt spid="38"/>
                                        </p:tgtEl>
                                      </p:cBhvr>
                                    </p:animEffect>
                                  </p:childTnLst>
                                </p:cTn>
                              </p:par>
                              <p:par>
                                <p:cTn id="181" presetID="1" presetClass="entr" presetSubtype="0" fill="hold" grpId="0" nodeType="withEffect">
                                  <p:stCondLst>
                                    <p:cond delay="0"/>
                                  </p:stCondLst>
                                  <p:childTnLst>
                                    <p:set>
                                      <p:cBhvr>
                                        <p:cTn id="182" dur="1" fill="hold">
                                          <p:stCondLst>
                                            <p:cond delay="0"/>
                                          </p:stCondLst>
                                        </p:cTn>
                                        <p:tgtEl>
                                          <p:spTgt spid="6"/>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3" presetClass="entr" presetSubtype="10" fill="hold" grpId="0" nodeType="clickEffect">
                                  <p:stCondLst>
                                    <p:cond delay="0"/>
                                  </p:stCondLst>
                                  <p:childTnLst>
                                    <p:set>
                                      <p:cBhvr>
                                        <p:cTn id="186" dur="1" fill="hold">
                                          <p:stCondLst>
                                            <p:cond delay="0"/>
                                          </p:stCondLst>
                                        </p:cTn>
                                        <p:tgtEl>
                                          <p:spTgt spid="43"/>
                                        </p:tgtEl>
                                        <p:attrNameLst>
                                          <p:attrName>style.visibility</p:attrName>
                                        </p:attrNameLst>
                                      </p:cBhvr>
                                      <p:to>
                                        <p:strVal val="visible"/>
                                      </p:to>
                                    </p:set>
                                    <p:animEffect transition="in" filter="blinds(horizontal)">
                                      <p:cBhvr>
                                        <p:cTn id="187" dur="500"/>
                                        <p:tgtEl>
                                          <p:spTgt spid="43"/>
                                        </p:tgtEl>
                                      </p:cBhvr>
                                    </p:animEffect>
                                  </p:childTnLst>
                                </p:cTn>
                              </p:par>
                              <p:par>
                                <p:cTn id="188" presetID="3" presetClass="entr" presetSubtype="10" fill="hold" grpId="0" nodeType="withEffect">
                                  <p:stCondLst>
                                    <p:cond delay="0"/>
                                  </p:stCondLst>
                                  <p:childTnLst>
                                    <p:set>
                                      <p:cBhvr>
                                        <p:cTn id="189" dur="1" fill="hold">
                                          <p:stCondLst>
                                            <p:cond delay="0"/>
                                          </p:stCondLst>
                                        </p:cTn>
                                        <p:tgtEl>
                                          <p:spTgt spid="44"/>
                                        </p:tgtEl>
                                        <p:attrNameLst>
                                          <p:attrName>style.visibility</p:attrName>
                                        </p:attrNameLst>
                                      </p:cBhvr>
                                      <p:to>
                                        <p:strVal val="visible"/>
                                      </p:to>
                                    </p:set>
                                    <p:animEffect transition="in" filter="blinds(horizontal)">
                                      <p:cBhvr>
                                        <p:cTn id="190" dur="500"/>
                                        <p:tgtEl>
                                          <p:spTgt spid="44"/>
                                        </p:tgtEl>
                                      </p:cBhvr>
                                    </p:animEffect>
                                  </p:childTnLst>
                                </p:cTn>
                              </p:par>
                              <p:par>
                                <p:cTn id="191" presetID="3" presetClass="entr" presetSubtype="10" fill="hold" grpId="0" nodeType="withEffect">
                                  <p:stCondLst>
                                    <p:cond delay="0"/>
                                  </p:stCondLst>
                                  <p:childTnLst>
                                    <p:set>
                                      <p:cBhvr>
                                        <p:cTn id="192" dur="1" fill="hold">
                                          <p:stCondLst>
                                            <p:cond delay="0"/>
                                          </p:stCondLst>
                                        </p:cTn>
                                        <p:tgtEl>
                                          <p:spTgt spid="42"/>
                                        </p:tgtEl>
                                        <p:attrNameLst>
                                          <p:attrName>style.visibility</p:attrName>
                                        </p:attrNameLst>
                                      </p:cBhvr>
                                      <p:to>
                                        <p:strVal val="visible"/>
                                      </p:to>
                                    </p:set>
                                    <p:animEffect transition="in" filter="blinds(horizontal)">
                                      <p:cBhvr>
                                        <p:cTn id="193" dur="500"/>
                                        <p:tgtEl>
                                          <p:spTgt spid="42"/>
                                        </p:tgtEl>
                                      </p:cBhvr>
                                    </p:animEffect>
                                  </p:childTnLst>
                                </p:cTn>
                              </p:par>
                              <p:par>
                                <p:cTn id="194" presetID="3" presetClass="entr" presetSubtype="10" fill="hold" grpId="0" nodeType="withEffect">
                                  <p:stCondLst>
                                    <p:cond delay="0"/>
                                  </p:stCondLst>
                                  <p:childTnLst>
                                    <p:set>
                                      <p:cBhvr>
                                        <p:cTn id="195" dur="1" fill="hold">
                                          <p:stCondLst>
                                            <p:cond delay="0"/>
                                          </p:stCondLst>
                                        </p:cTn>
                                        <p:tgtEl>
                                          <p:spTgt spid="40"/>
                                        </p:tgtEl>
                                        <p:attrNameLst>
                                          <p:attrName>style.visibility</p:attrName>
                                        </p:attrNameLst>
                                      </p:cBhvr>
                                      <p:to>
                                        <p:strVal val="visible"/>
                                      </p:to>
                                    </p:set>
                                    <p:animEffect transition="in" filter="blinds(horizontal)">
                                      <p:cBhvr>
                                        <p:cTn id="196" dur="500"/>
                                        <p:tgtEl>
                                          <p:spTgt spid="40"/>
                                        </p:tgtEl>
                                      </p:cBhvr>
                                    </p:animEffect>
                                  </p:childTnLst>
                                </p:cTn>
                              </p:par>
                              <p:par>
                                <p:cTn id="197" presetID="3" presetClass="entr" presetSubtype="10" fill="hold" grpId="0" nodeType="withEffect">
                                  <p:stCondLst>
                                    <p:cond delay="0"/>
                                  </p:stCondLst>
                                  <p:childTnLst>
                                    <p:set>
                                      <p:cBhvr>
                                        <p:cTn id="198" dur="1" fill="hold">
                                          <p:stCondLst>
                                            <p:cond delay="0"/>
                                          </p:stCondLst>
                                        </p:cTn>
                                        <p:tgtEl>
                                          <p:spTgt spid="39"/>
                                        </p:tgtEl>
                                        <p:attrNameLst>
                                          <p:attrName>style.visibility</p:attrName>
                                        </p:attrNameLst>
                                      </p:cBhvr>
                                      <p:to>
                                        <p:strVal val="visible"/>
                                      </p:to>
                                    </p:set>
                                    <p:animEffect transition="in" filter="blinds(horizontal)">
                                      <p:cBhvr>
                                        <p:cTn id="199" dur="500"/>
                                        <p:tgtEl>
                                          <p:spTgt spid="39"/>
                                        </p:tgtEl>
                                      </p:cBhvr>
                                    </p:animEffect>
                                  </p:childTnLst>
                                </p:cTn>
                              </p:par>
                              <p:par>
                                <p:cTn id="200" presetID="4" presetClass="exit" presetSubtype="16" fill="hold" grpId="1" nodeType="withEffect">
                                  <p:stCondLst>
                                    <p:cond delay="3000"/>
                                  </p:stCondLst>
                                  <p:childTnLst>
                                    <p:animEffect transition="out" filter="box(in)">
                                      <p:cBhvr>
                                        <p:cTn id="201" dur="500"/>
                                        <p:tgtEl>
                                          <p:spTgt spid="44"/>
                                        </p:tgtEl>
                                      </p:cBhvr>
                                    </p:animEffect>
                                    <p:set>
                                      <p:cBhvr>
                                        <p:cTn id="202" dur="1" fill="hold">
                                          <p:stCondLst>
                                            <p:cond delay="499"/>
                                          </p:stCondLst>
                                        </p:cTn>
                                        <p:tgtEl>
                                          <p:spTgt spid="44"/>
                                        </p:tgtEl>
                                        <p:attrNameLst>
                                          <p:attrName>style.visibility</p:attrName>
                                        </p:attrNameLst>
                                      </p:cBhvr>
                                      <p:to>
                                        <p:strVal val="hidden"/>
                                      </p:to>
                                    </p:set>
                                  </p:childTnLst>
                                </p:cTn>
                              </p:par>
                              <p:par>
                                <p:cTn id="203" presetID="4" presetClass="exit" presetSubtype="16" fill="hold" grpId="1" nodeType="withEffect">
                                  <p:stCondLst>
                                    <p:cond delay="3000"/>
                                  </p:stCondLst>
                                  <p:childTnLst>
                                    <p:animEffect transition="out" filter="box(in)">
                                      <p:cBhvr>
                                        <p:cTn id="204" dur="500"/>
                                        <p:tgtEl>
                                          <p:spTgt spid="43"/>
                                        </p:tgtEl>
                                      </p:cBhvr>
                                    </p:animEffect>
                                    <p:set>
                                      <p:cBhvr>
                                        <p:cTn id="205" dur="1" fill="hold">
                                          <p:stCondLst>
                                            <p:cond delay="499"/>
                                          </p:stCondLst>
                                        </p:cTn>
                                        <p:tgtEl>
                                          <p:spTgt spid="43"/>
                                        </p:tgtEl>
                                        <p:attrNameLst>
                                          <p:attrName>style.visibility</p:attrName>
                                        </p:attrNameLst>
                                      </p:cBhvr>
                                      <p:to>
                                        <p:strVal val="hidden"/>
                                      </p:to>
                                    </p:set>
                                  </p:childTnLst>
                                </p:cTn>
                              </p:par>
                              <p:par>
                                <p:cTn id="206" presetID="4" presetClass="exit" presetSubtype="16" fill="hold" grpId="1" nodeType="withEffect">
                                  <p:stCondLst>
                                    <p:cond delay="3000"/>
                                  </p:stCondLst>
                                  <p:childTnLst>
                                    <p:animEffect transition="out" filter="box(in)">
                                      <p:cBhvr>
                                        <p:cTn id="207" dur="500"/>
                                        <p:tgtEl>
                                          <p:spTgt spid="42"/>
                                        </p:tgtEl>
                                      </p:cBhvr>
                                    </p:animEffect>
                                    <p:set>
                                      <p:cBhvr>
                                        <p:cTn id="208" dur="1" fill="hold">
                                          <p:stCondLst>
                                            <p:cond delay="499"/>
                                          </p:stCondLst>
                                        </p:cTn>
                                        <p:tgtEl>
                                          <p:spTgt spid="42"/>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5" presetClass="exit" presetSubtype="10" fill="hold" grpId="1" nodeType="clickEffect">
                                  <p:stCondLst>
                                    <p:cond delay="0"/>
                                  </p:stCondLst>
                                  <p:childTnLst>
                                    <p:animEffect transition="out" filter="checkerboard(across)">
                                      <p:cBhvr>
                                        <p:cTn id="212" dur="500"/>
                                        <p:tgtEl>
                                          <p:spTgt spid="40"/>
                                        </p:tgtEl>
                                      </p:cBhvr>
                                    </p:animEffect>
                                    <p:set>
                                      <p:cBhvr>
                                        <p:cTn id="213" dur="1" fill="hold">
                                          <p:stCondLst>
                                            <p:cond delay="499"/>
                                          </p:stCondLst>
                                        </p:cTn>
                                        <p:tgtEl>
                                          <p:spTgt spid="40"/>
                                        </p:tgtEl>
                                        <p:attrNameLst>
                                          <p:attrName>style.visibility</p:attrName>
                                        </p:attrNameLst>
                                      </p:cBhvr>
                                      <p:to>
                                        <p:strVal val="hidden"/>
                                      </p:to>
                                    </p:set>
                                  </p:childTnLst>
                                </p:cTn>
                              </p:par>
                              <p:par>
                                <p:cTn id="214" presetID="1" presetClass="entr" presetSubtype="0" fill="hold" nodeType="withEffect">
                                  <p:stCondLst>
                                    <p:cond delay="0"/>
                                  </p:stCondLst>
                                  <p:childTnLst>
                                    <p:set>
                                      <p:cBhvr>
                                        <p:cTn id="215" dur="1" fill="hold">
                                          <p:stCondLst>
                                            <p:cond delay="0"/>
                                          </p:stCondLst>
                                        </p:cTn>
                                        <p:tgtEl>
                                          <p:spTgt spid="45"/>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3" presetClass="entr" presetSubtype="10" fill="hold" grpId="0" nodeType="clickEffect">
                                  <p:stCondLst>
                                    <p:cond delay="0"/>
                                  </p:stCondLst>
                                  <p:childTnLst>
                                    <p:set>
                                      <p:cBhvr>
                                        <p:cTn id="219" dur="1" fill="hold">
                                          <p:stCondLst>
                                            <p:cond delay="0"/>
                                          </p:stCondLst>
                                        </p:cTn>
                                        <p:tgtEl>
                                          <p:spTgt spid="41"/>
                                        </p:tgtEl>
                                        <p:attrNameLst>
                                          <p:attrName>style.visibility</p:attrName>
                                        </p:attrNameLst>
                                      </p:cBhvr>
                                      <p:to>
                                        <p:strVal val="visible"/>
                                      </p:to>
                                    </p:set>
                                    <p:animEffect transition="in" filter="blinds(horizontal)">
                                      <p:cBhvr>
                                        <p:cTn id="220" dur="500"/>
                                        <p:tgtEl>
                                          <p:spTgt spid="41"/>
                                        </p:tgtEl>
                                      </p:cBhvr>
                                    </p:animEffect>
                                  </p:childTnLst>
                                </p:cTn>
                              </p:par>
                              <p:par>
                                <p:cTn id="221" presetID="1" presetClass="entr" presetSubtype="0" fill="hold" nodeType="withEffect">
                                  <p:stCondLst>
                                    <p:cond delay="0"/>
                                  </p:stCondLst>
                                  <p:childTnLst>
                                    <p:set>
                                      <p:cBhvr>
                                        <p:cTn id="222" dur="1" fill="hold">
                                          <p:stCondLst>
                                            <p:cond delay="0"/>
                                          </p:stCondLst>
                                        </p:cTn>
                                        <p:tgtEl>
                                          <p:spTgt spid="47"/>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3" presetClass="entr" presetSubtype="10" fill="hold" grpId="0" nodeType="clickEffect">
                                  <p:stCondLst>
                                    <p:cond delay="0"/>
                                  </p:stCondLst>
                                  <p:childTnLst>
                                    <p:set>
                                      <p:cBhvr>
                                        <p:cTn id="226" dur="1" fill="hold">
                                          <p:stCondLst>
                                            <p:cond delay="0"/>
                                          </p:stCondLst>
                                        </p:cTn>
                                        <p:tgtEl>
                                          <p:spTgt spid="46"/>
                                        </p:tgtEl>
                                        <p:attrNameLst>
                                          <p:attrName>style.visibility</p:attrName>
                                        </p:attrNameLst>
                                      </p:cBhvr>
                                      <p:to>
                                        <p:strVal val="visible"/>
                                      </p:to>
                                    </p:set>
                                    <p:animEffect transition="in" filter="blinds(horizontal)">
                                      <p:cBhvr>
                                        <p:cTn id="227" dur="500"/>
                                        <p:tgtEl>
                                          <p:spTgt spid="46"/>
                                        </p:tgtEl>
                                      </p:cBhvr>
                                    </p:animEffect>
                                  </p:childTnLst>
                                </p:cTn>
                              </p:par>
                              <p:par>
                                <p:cTn id="228" presetID="1" presetClass="entr" presetSubtype="0" fill="hold" nodeType="withEffect">
                                  <p:stCondLst>
                                    <p:cond delay="0"/>
                                  </p:stCondLst>
                                  <p:childTnLst>
                                    <p:set>
                                      <p:cBhvr>
                                        <p:cTn id="229" dur="1" fill="hold">
                                          <p:stCondLst>
                                            <p:cond delay="0"/>
                                          </p:stCondLst>
                                        </p:cTn>
                                        <p:tgtEl>
                                          <p:spTgt spid="48"/>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1" presetClass="entr" presetSubtype="0" fill="hold" grpId="0" nodeType="clickEffect">
                                  <p:stCondLst>
                                    <p:cond delay="0"/>
                                  </p:stCondLst>
                                  <p:childTnLst>
                                    <p:set>
                                      <p:cBhvr>
                                        <p:cTn id="233" dur="1" fill="hold">
                                          <p:stCondLst>
                                            <p:cond delay="0"/>
                                          </p:stCondLst>
                                        </p:cTn>
                                        <p:tgtEl>
                                          <p:spTgt spid="49"/>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 presetClass="entr" presetSubtype="0" fill="hold" nodeType="clickEffect">
                                  <p:stCondLst>
                                    <p:cond delay="0"/>
                                  </p:stCondLst>
                                  <p:childTnLst>
                                    <p:set>
                                      <p:cBhvr>
                                        <p:cTn id="237" dur="1" fill="hold">
                                          <p:stCondLst>
                                            <p:cond delay="0"/>
                                          </p:stCondLst>
                                        </p:cTn>
                                        <p:tgtEl>
                                          <p:spTgt spid="50"/>
                                        </p:tgtEl>
                                        <p:attrNameLst>
                                          <p:attrName>style.visibility</p:attrName>
                                        </p:attrNameLst>
                                      </p:cBhvr>
                                      <p:to>
                                        <p:strVal val="visible"/>
                                      </p:to>
                                    </p:set>
                                  </p:childTnLst>
                                </p:cTn>
                              </p:par>
                              <p:par>
                                <p:cTn id="238" presetID="35" presetClass="emph" presetSubtype="0" repeatCount="3000" fill="hold" nodeType="withEffect">
                                  <p:stCondLst>
                                    <p:cond delay="0"/>
                                  </p:stCondLst>
                                  <p:childTnLst>
                                    <p:anim calcmode="discrete" valueType="str">
                                      <p:cBhvr>
                                        <p:cTn id="239" dur="500" fill="hold"/>
                                        <p:tgtEl>
                                          <p:spTgt spid="50"/>
                                        </p:tgtEl>
                                        <p:attrNameLst>
                                          <p:attrName>style.visibility</p:attrName>
                                        </p:attrNameLst>
                                      </p:cBhvr>
                                      <p:tavLst>
                                        <p:tav tm="0">
                                          <p:val>
                                            <p:strVal val="hidden"/>
                                          </p:val>
                                        </p:tav>
                                        <p:tav tm="50000">
                                          <p:val>
                                            <p:strVal val="visible"/>
                                          </p:val>
                                        </p:tav>
                                      </p:tavLst>
                                    </p:anim>
                                  </p:childTnLst>
                                </p:cTn>
                              </p:par>
                              <p:par>
                                <p:cTn id="240" presetID="1" presetClass="entr" presetSubtype="0" fill="hold" grpId="0" nodeType="withEffect">
                                  <p:stCondLst>
                                    <p:cond delay="0"/>
                                  </p:stCondLst>
                                  <p:childTnLst>
                                    <p:set>
                                      <p:cBhvr>
                                        <p:cTn id="241" dur="1" fill="hold">
                                          <p:stCondLst>
                                            <p:cond delay="0"/>
                                          </p:stCondLst>
                                        </p:cTn>
                                        <p:tgtEl>
                                          <p:spTgt spid="51"/>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presetID="50" presetClass="entr" presetSubtype="0" decel="100000" fill="hold" grpId="0" nodeType="clickEffect">
                                  <p:stCondLst>
                                    <p:cond delay="0"/>
                                  </p:stCondLst>
                                  <p:childTnLst>
                                    <p:set>
                                      <p:cBhvr>
                                        <p:cTn id="245" dur="1" fill="hold">
                                          <p:stCondLst>
                                            <p:cond delay="0"/>
                                          </p:stCondLst>
                                        </p:cTn>
                                        <p:tgtEl>
                                          <p:spTgt spid="52"/>
                                        </p:tgtEl>
                                        <p:attrNameLst>
                                          <p:attrName>style.visibility</p:attrName>
                                        </p:attrNameLst>
                                      </p:cBhvr>
                                      <p:to>
                                        <p:strVal val="visible"/>
                                      </p:to>
                                    </p:set>
                                    <p:anim calcmode="lin" valueType="num">
                                      <p:cBhvr>
                                        <p:cTn id="246" dur="1000" fill="hold"/>
                                        <p:tgtEl>
                                          <p:spTgt spid="52"/>
                                        </p:tgtEl>
                                        <p:attrNameLst>
                                          <p:attrName>ppt_w</p:attrName>
                                        </p:attrNameLst>
                                      </p:cBhvr>
                                      <p:tavLst>
                                        <p:tav tm="0">
                                          <p:val>
                                            <p:strVal val="#ppt_w+.3"/>
                                          </p:val>
                                        </p:tav>
                                        <p:tav tm="100000">
                                          <p:val>
                                            <p:strVal val="#ppt_w"/>
                                          </p:val>
                                        </p:tav>
                                      </p:tavLst>
                                    </p:anim>
                                    <p:anim calcmode="lin" valueType="num">
                                      <p:cBhvr>
                                        <p:cTn id="247" dur="1000" fill="hold"/>
                                        <p:tgtEl>
                                          <p:spTgt spid="52"/>
                                        </p:tgtEl>
                                        <p:attrNameLst>
                                          <p:attrName>ppt_h</p:attrName>
                                        </p:attrNameLst>
                                      </p:cBhvr>
                                      <p:tavLst>
                                        <p:tav tm="0">
                                          <p:val>
                                            <p:strVal val="#ppt_h"/>
                                          </p:val>
                                        </p:tav>
                                        <p:tav tm="100000">
                                          <p:val>
                                            <p:strVal val="#ppt_h"/>
                                          </p:val>
                                        </p:tav>
                                      </p:tavLst>
                                    </p:anim>
                                    <p:animEffect transition="in" filter="fade">
                                      <p:cBhvr>
                                        <p:cTn id="248" dur="1000"/>
                                        <p:tgtEl>
                                          <p:spTgt spid="52"/>
                                        </p:tgtEl>
                                      </p:cBhvr>
                                    </p:animEffect>
                                  </p:childTnLst>
                                </p:cTn>
                              </p:par>
                            </p:childTnLst>
                          </p:cTn>
                        </p:par>
                      </p:childTnLst>
                    </p:cTn>
                  </p:par>
                  <p:par>
                    <p:cTn id="249" fill="hold">
                      <p:stCondLst>
                        <p:cond delay="indefinite"/>
                      </p:stCondLst>
                      <p:childTnLst>
                        <p:par>
                          <p:cTn id="250" fill="hold">
                            <p:stCondLst>
                              <p:cond delay="0"/>
                            </p:stCondLst>
                            <p:childTnLst>
                              <p:par>
                                <p:cTn id="251" presetID="4" presetClass="exit" presetSubtype="16" fill="hold" grpId="1" nodeType="clickEffect">
                                  <p:stCondLst>
                                    <p:cond delay="0"/>
                                  </p:stCondLst>
                                  <p:childTnLst>
                                    <p:animEffect transition="out" filter="box(in)">
                                      <p:cBhvr>
                                        <p:cTn id="252" dur="500"/>
                                        <p:tgtEl>
                                          <p:spTgt spid="52"/>
                                        </p:tgtEl>
                                      </p:cBhvr>
                                    </p:animEffect>
                                    <p:set>
                                      <p:cBhvr>
                                        <p:cTn id="253" dur="1" fill="hold">
                                          <p:stCondLst>
                                            <p:cond delay="499"/>
                                          </p:stCondLst>
                                        </p:cTn>
                                        <p:tgtEl>
                                          <p:spTgt spid="52"/>
                                        </p:tgtEl>
                                        <p:attrNameLst>
                                          <p:attrName>style.visibility</p:attrName>
                                        </p:attrNameLst>
                                      </p:cBhvr>
                                      <p:to>
                                        <p:strVal val="hidden"/>
                                      </p:to>
                                    </p:set>
                                  </p:childTnLst>
                                </p:cTn>
                              </p:par>
                              <p:par>
                                <p:cTn id="254" presetID="4" presetClass="exit" presetSubtype="16" fill="hold" grpId="1" nodeType="withEffect">
                                  <p:stCondLst>
                                    <p:cond delay="0"/>
                                  </p:stCondLst>
                                  <p:childTnLst>
                                    <p:animEffect transition="out" filter="box(in)">
                                      <p:cBhvr>
                                        <p:cTn id="255" dur="500"/>
                                        <p:tgtEl>
                                          <p:spTgt spid="51"/>
                                        </p:tgtEl>
                                      </p:cBhvr>
                                    </p:animEffect>
                                    <p:set>
                                      <p:cBhvr>
                                        <p:cTn id="256" dur="1" fill="hold">
                                          <p:stCondLst>
                                            <p:cond delay="499"/>
                                          </p:stCondLst>
                                        </p:cTn>
                                        <p:tgtEl>
                                          <p:spTgt spid="51"/>
                                        </p:tgtEl>
                                        <p:attrNameLst>
                                          <p:attrName>style.visibility</p:attrName>
                                        </p:attrNameLst>
                                      </p:cBhvr>
                                      <p:to>
                                        <p:strVal val="hidden"/>
                                      </p:to>
                                    </p:set>
                                  </p:childTnLst>
                                </p:cTn>
                              </p:par>
                              <p:par>
                                <p:cTn id="257" presetID="4" presetClass="exit" presetSubtype="16" fill="hold" nodeType="withEffect">
                                  <p:stCondLst>
                                    <p:cond delay="0"/>
                                  </p:stCondLst>
                                  <p:childTnLst>
                                    <p:animEffect transition="out" filter="box(in)">
                                      <p:cBhvr>
                                        <p:cTn id="258" dur="500"/>
                                        <p:tgtEl>
                                          <p:spTgt spid="50"/>
                                        </p:tgtEl>
                                      </p:cBhvr>
                                    </p:animEffect>
                                    <p:set>
                                      <p:cBhvr>
                                        <p:cTn id="259" dur="1" fill="hold">
                                          <p:stCondLst>
                                            <p:cond delay="499"/>
                                          </p:stCondLst>
                                        </p:cTn>
                                        <p:tgtEl>
                                          <p:spTgt spid="50"/>
                                        </p:tgtEl>
                                        <p:attrNameLst>
                                          <p:attrName>style.visibility</p:attrName>
                                        </p:attrNameLst>
                                      </p:cBhvr>
                                      <p:to>
                                        <p:strVal val="hidden"/>
                                      </p:to>
                                    </p:set>
                                  </p:childTnLst>
                                </p:cTn>
                              </p:par>
                              <p:par>
                                <p:cTn id="260" presetID="4" presetClass="exit" presetSubtype="16" fill="hold" grpId="1" nodeType="withEffect">
                                  <p:stCondLst>
                                    <p:cond delay="0"/>
                                  </p:stCondLst>
                                  <p:childTnLst>
                                    <p:animEffect transition="out" filter="box(in)">
                                      <p:cBhvr>
                                        <p:cTn id="261" dur="500"/>
                                        <p:tgtEl>
                                          <p:spTgt spid="49"/>
                                        </p:tgtEl>
                                      </p:cBhvr>
                                    </p:animEffect>
                                    <p:set>
                                      <p:cBhvr>
                                        <p:cTn id="262" dur="1" fill="hold">
                                          <p:stCondLst>
                                            <p:cond delay="499"/>
                                          </p:stCondLst>
                                        </p:cTn>
                                        <p:tgtEl>
                                          <p:spTgt spid="49"/>
                                        </p:tgtEl>
                                        <p:attrNameLst>
                                          <p:attrName>style.visibility</p:attrName>
                                        </p:attrNameLst>
                                      </p:cBhvr>
                                      <p:to>
                                        <p:strVal val="hidden"/>
                                      </p:to>
                                    </p:set>
                                  </p:childTnLst>
                                </p:cTn>
                              </p:par>
                              <p:par>
                                <p:cTn id="263" presetID="4" presetClass="exit" presetSubtype="16" fill="hold" grpId="1" nodeType="withEffect">
                                  <p:stCondLst>
                                    <p:cond delay="0"/>
                                  </p:stCondLst>
                                  <p:childTnLst>
                                    <p:animEffect transition="out" filter="box(in)">
                                      <p:cBhvr>
                                        <p:cTn id="264" dur="500"/>
                                        <p:tgtEl>
                                          <p:spTgt spid="31"/>
                                        </p:tgtEl>
                                      </p:cBhvr>
                                    </p:animEffect>
                                    <p:set>
                                      <p:cBhvr>
                                        <p:cTn id="265" dur="1" fill="hold">
                                          <p:stCondLst>
                                            <p:cond delay="499"/>
                                          </p:stCondLst>
                                        </p:cTn>
                                        <p:tgtEl>
                                          <p:spTgt spid="31"/>
                                        </p:tgtEl>
                                        <p:attrNameLst>
                                          <p:attrName>style.visibility</p:attrName>
                                        </p:attrNameLst>
                                      </p:cBhvr>
                                      <p:to>
                                        <p:strVal val="hidden"/>
                                      </p:to>
                                    </p:set>
                                  </p:childTnLst>
                                </p:cTn>
                              </p:par>
                              <p:par>
                                <p:cTn id="266" presetID="4" presetClass="exit" presetSubtype="16" fill="hold" grpId="1" nodeType="withEffect">
                                  <p:stCondLst>
                                    <p:cond delay="0"/>
                                  </p:stCondLst>
                                  <p:childTnLst>
                                    <p:animEffect transition="out" filter="box(in)">
                                      <p:cBhvr>
                                        <p:cTn id="267" dur="500"/>
                                        <p:tgtEl>
                                          <p:spTgt spid="46"/>
                                        </p:tgtEl>
                                      </p:cBhvr>
                                    </p:animEffect>
                                    <p:set>
                                      <p:cBhvr>
                                        <p:cTn id="268" dur="1" fill="hold">
                                          <p:stCondLst>
                                            <p:cond delay="499"/>
                                          </p:stCondLst>
                                        </p:cTn>
                                        <p:tgtEl>
                                          <p:spTgt spid="46"/>
                                        </p:tgtEl>
                                        <p:attrNameLst>
                                          <p:attrName>style.visibility</p:attrName>
                                        </p:attrNameLst>
                                      </p:cBhvr>
                                      <p:to>
                                        <p:strVal val="hidden"/>
                                      </p:to>
                                    </p:set>
                                  </p:childTnLst>
                                </p:cTn>
                              </p:par>
                              <p:par>
                                <p:cTn id="269" presetID="4" presetClass="exit" presetSubtype="16" fill="hold" grpId="1" nodeType="withEffect">
                                  <p:stCondLst>
                                    <p:cond delay="0"/>
                                  </p:stCondLst>
                                  <p:childTnLst>
                                    <p:animEffect transition="out" filter="box(in)">
                                      <p:cBhvr>
                                        <p:cTn id="270" dur="500"/>
                                        <p:tgtEl>
                                          <p:spTgt spid="41"/>
                                        </p:tgtEl>
                                      </p:cBhvr>
                                    </p:animEffect>
                                    <p:set>
                                      <p:cBhvr>
                                        <p:cTn id="271" dur="1" fill="hold">
                                          <p:stCondLst>
                                            <p:cond delay="499"/>
                                          </p:stCondLst>
                                        </p:cTn>
                                        <p:tgtEl>
                                          <p:spTgt spid="41"/>
                                        </p:tgtEl>
                                        <p:attrNameLst>
                                          <p:attrName>style.visibility</p:attrName>
                                        </p:attrNameLst>
                                      </p:cBhvr>
                                      <p:to>
                                        <p:strVal val="hidden"/>
                                      </p:to>
                                    </p:set>
                                  </p:childTnLst>
                                </p:cTn>
                              </p:par>
                              <p:par>
                                <p:cTn id="272" presetID="3" presetClass="exit" presetSubtype="10" fill="hold" grpId="1" nodeType="withEffect">
                                  <p:stCondLst>
                                    <p:cond delay="0"/>
                                  </p:stCondLst>
                                  <p:childTnLst>
                                    <p:animEffect transition="out" filter="blinds(horizontal)">
                                      <p:cBhvr>
                                        <p:cTn id="273" dur="500"/>
                                        <p:tgtEl>
                                          <p:spTgt spid="39"/>
                                        </p:tgtEl>
                                      </p:cBhvr>
                                    </p:animEffect>
                                    <p:set>
                                      <p:cBhvr>
                                        <p:cTn id="274" dur="1" fill="hold">
                                          <p:stCondLst>
                                            <p:cond delay="499"/>
                                          </p:stCondLst>
                                        </p:cTn>
                                        <p:tgtEl>
                                          <p:spTgt spid="39"/>
                                        </p:tgtEl>
                                        <p:attrNameLst>
                                          <p:attrName>style.visibility</p:attrName>
                                        </p:attrNameLst>
                                      </p:cBhvr>
                                      <p:to>
                                        <p:strVal val="hidden"/>
                                      </p:to>
                                    </p:set>
                                  </p:childTnLst>
                                </p:cTn>
                              </p:par>
                              <p:par>
                                <p:cTn id="275" presetID="10" presetClass="exit" presetSubtype="0" fill="hold" grpId="1" nodeType="withEffect">
                                  <p:stCondLst>
                                    <p:cond delay="0"/>
                                  </p:stCondLst>
                                  <p:childTnLst>
                                    <p:animEffect transition="out" filter="fade">
                                      <p:cBhvr>
                                        <p:cTn id="276" dur="500"/>
                                        <p:tgtEl>
                                          <p:spTgt spid="9"/>
                                        </p:tgtEl>
                                      </p:cBhvr>
                                    </p:animEffect>
                                    <p:set>
                                      <p:cBhvr>
                                        <p:cTn id="277" dur="1" fill="hold">
                                          <p:stCondLst>
                                            <p:cond delay="499"/>
                                          </p:stCondLst>
                                        </p:cTn>
                                        <p:tgtEl>
                                          <p:spTgt spid="9"/>
                                        </p:tgtEl>
                                        <p:attrNameLst>
                                          <p:attrName>style.visibility</p:attrName>
                                        </p:attrNameLst>
                                      </p:cBhvr>
                                      <p:to>
                                        <p:strVal val="hidden"/>
                                      </p:to>
                                    </p:set>
                                  </p:childTnLst>
                                </p:cTn>
                              </p:par>
                              <p:par>
                                <p:cTn id="278" presetID="3" presetClass="entr" presetSubtype="10" fill="hold" grpId="0" nodeType="withEffect">
                                  <p:stCondLst>
                                    <p:cond delay="0"/>
                                  </p:stCondLst>
                                  <p:childTnLst>
                                    <p:set>
                                      <p:cBhvr>
                                        <p:cTn id="279" dur="1" fill="hold">
                                          <p:stCondLst>
                                            <p:cond delay="0"/>
                                          </p:stCondLst>
                                        </p:cTn>
                                        <p:tgtEl>
                                          <p:spTgt spid="53"/>
                                        </p:tgtEl>
                                        <p:attrNameLst>
                                          <p:attrName>style.visibility</p:attrName>
                                        </p:attrNameLst>
                                      </p:cBhvr>
                                      <p:to>
                                        <p:strVal val="visible"/>
                                      </p:to>
                                    </p:set>
                                    <p:animEffect transition="in" filter="blinds(horizontal)">
                                      <p:cBhvr>
                                        <p:cTn id="280" dur="500"/>
                                        <p:tgtEl>
                                          <p:spTgt spid="53"/>
                                        </p:tgtEl>
                                      </p:cBhvr>
                                    </p:animEffect>
                                  </p:childTnLst>
                                </p:cTn>
                              </p:par>
                              <p:par>
                                <p:cTn id="281" presetID="4" presetClass="emph" presetSubtype="2" fill="hold" grpId="1" nodeType="withEffect">
                                  <p:stCondLst>
                                    <p:cond delay="0"/>
                                  </p:stCondLst>
                                  <p:childTnLst>
                                    <p:anim to="1.5" calcmode="lin" valueType="num">
                                      <p:cBhvr override="childStyle">
                                        <p:cTn id="282" dur="2000" fill="hold"/>
                                        <p:tgtEl>
                                          <p:spTgt spid="53"/>
                                        </p:tgtEl>
                                        <p:attrNameLst>
                                          <p:attrName>style.fontSize</p:attrName>
                                        </p:attrNameLst>
                                      </p:cBhvr>
                                    </p:anim>
                                  </p:childTnLst>
                                </p:cTn>
                              </p:par>
                            </p:childTnLst>
                          </p:cTn>
                        </p:par>
                      </p:childTnLst>
                    </p:cTn>
                  </p:par>
                  <p:par>
                    <p:cTn id="283" fill="hold">
                      <p:stCondLst>
                        <p:cond delay="indefinite"/>
                      </p:stCondLst>
                      <p:childTnLst>
                        <p:par>
                          <p:cTn id="284" fill="hold">
                            <p:stCondLst>
                              <p:cond delay="0"/>
                            </p:stCondLst>
                            <p:childTnLst>
                              <p:par>
                                <p:cTn id="285" presetID="1" presetClass="entr" presetSubtype="0" fill="hold" grpId="0" nodeType="clickEffect">
                                  <p:stCondLst>
                                    <p:cond delay="0"/>
                                  </p:stCondLst>
                                  <p:childTnLst>
                                    <p:set>
                                      <p:cBhvr>
                                        <p:cTn id="286" dur="1" fill="hold">
                                          <p:stCondLst>
                                            <p:cond delay="0"/>
                                          </p:stCondLst>
                                        </p:cTn>
                                        <p:tgtEl>
                                          <p:spTgt spid="54"/>
                                        </p:tgtEl>
                                        <p:attrNameLst>
                                          <p:attrName>style.visibility</p:attrName>
                                        </p:attrNameLst>
                                      </p:cBhvr>
                                      <p:to>
                                        <p:strVal val="visible"/>
                                      </p:to>
                                    </p:set>
                                  </p:childTnLst>
                                </p:cTn>
                              </p:par>
                              <p:par>
                                <p:cTn id="287" presetID="1" presetClass="entr" presetSubtype="0" fill="hold" grpId="1" nodeType="withEffect">
                                  <p:stCondLst>
                                    <p:cond delay="0"/>
                                  </p:stCondLst>
                                  <p:childTnLst>
                                    <p:set>
                                      <p:cBhvr>
                                        <p:cTn id="288" dur="1" fill="hold">
                                          <p:stCondLst>
                                            <p:cond delay="0"/>
                                          </p:stCondLst>
                                        </p:cTn>
                                        <p:tgtEl>
                                          <p:spTgt spid="58"/>
                                        </p:tgtEl>
                                        <p:attrNameLst>
                                          <p:attrName>style.visibility</p:attrName>
                                        </p:attrNameLst>
                                      </p:cBhvr>
                                      <p:to>
                                        <p:strVal val="visible"/>
                                      </p:to>
                                    </p:set>
                                  </p:childTnLst>
                                </p:cTn>
                              </p:par>
                              <p:par>
                                <p:cTn id="289" presetID="35" presetClass="emph" presetSubtype="0" fill="hold" grpId="0" nodeType="withEffect">
                                  <p:stCondLst>
                                    <p:cond delay="0"/>
                                  </p:stCondLst>
                                  <p:childTnLst>
                                    <p:anim calcmode="discrete" valueType="str">
                                      <p:cBhvr>
                                        <p:cTn id="290" dur="1000" fill="hold"/>
                                        <p:tgtEl>
                                          <p:spTgt spid="58"/>
                                        </p:tgtEl>
                                        <p:attrNameLst>
                                          <p:attrName>style.visibility</p:attrName>
                                        </p:attrNameLst>
                                      </p:cBhvr>
                                      <p:tavLst>
                                        <p:tav tm="0">
                                          <p:val>
                                            <p:strVal val="hidden"/>
                                          </p:val>
                                        </p:tav>
                                        <p:tav tm="50000">
                                          <p:val>
                                            <p:strVal val="visible"/>
                                          </p:val>
                                        </p:tav>
                                      </p:tavLst>
                                    </p:anim>
                                  </p:childTnLst>
                                </p:cTn>
                              </p:par>
                              <p:par>
                                <p:cTn id="291" presetID="55" presetClass="entr" presetSubtype="0" fill="hold" grpId="0" nodeType="withEffect">
                                  <p:stCondLst>
                                    <p:cond delay="0"/>
                                  </p:stCondLst>
                                  <p:childTnLst>
                                    <p:set>
                                      <p:cBhvr>
                                        <p:cTn id="292" dur="1" fill="hold">
                                          <p:stCondLst>
                                            <p:cond delay="0"/>
                                          </p:stCondLst>
                                        </p:cTn>
                                        <p:tgtEl>
                                          <p:spTgt spid="61"/>
                                        </p:tgtEl>
                                        <p:attrNameLst>
                                          <p:attrName>style.visibility</p:attrName>
                                        </p:attrNameLst>
                                      </p:cBhvr>
                                      <p:to>
                                        <p:strVal val="visible"/>
                                      </p:to>
                                    </p:set>
                                    <p:anim calcmode="lin" valueType="num">
                                      <p:cBhvr>
                                        <p:cTn id="293" dur="1000" fill="hold"/>
                                        <p:tgtEl>
                                          <p:spTgt spid="61"/>
                                        </p:tgtEl>
                                        <p:attrNameLst>
                                          <p:attrName>ppt_w</p:attrName>
                                        </p:attrNameLst>
                                      </p:cBhvr>
                                      <p:tavLst>
                                        <p:tav tm="0">
                                          <p:val>
                                            <p:strVal val="#ppt_w*0.70"/>
                                          </p:val>
                                        </p:tav>
                                        <p:tav tm="100000">
                                          <p:val>
                                            <p:strVal val="#ppt_w"/>
                                          </p:val>
                                        </p:tav>
                                      </p:tavLst>
                                    </p:anim>
                                    <p:anim calcmode="lin" valueType="num">
                                      <p:cBhvr>
                                        <p:cTn id="294" dur="1000" fill="hold"/>
                                        <p:tgtEl>
                                          <p:spTgt spid="61"/>
                                        </p:tgtEl>
                                        <p:attrNameLst>
                                          <p:attrName>ppt_h</p:attrName>
                                        </p:attrNameLst>
                                      </p:cBhvr>
                                      <p:tavLst>
                                        <p:tav tm="0">
                                          <p:val>
                                            <p:strVal val="#ppt_h"/>
                                          </p:val>
                                        </p:tav>
                                        <p:tav tm="100000">
                                          <p:val>
                                            <p:strVal val="#ppt_h"/>
                                          </p:val>
                                        </p:tav>
                                      </p:tavLst>
                                    </p:anim>
                                    <p:animEffect transition="in" filter="fade">
                                      <p:cBhvr>
                                        <p:cTn id="295" dur="1000"/>
                                        <p:tgtEl>
                                          <p:spTgt spid="61"/>
                                        </p:tgtEl>
                                      </p:cBhvr>
                                    </p:animEffect>
                                  </p:childTnLst>
                                </p:cTn>
                              </p:par>
                            </p:childTnLst>
                          </p:cTn>
                        </p:par>
                        <p:par>
                          <p:cTn id="296" fill="hold">
                            <p:stCondLst>
                              <p:cond delay="1000"/>
                            </p:stCondLst>
                            <p:childTnLst>
                              <p:par>
                                <p:cTn id="297" presetID="10" presetClass="exit" presetSubtype="0" fill="hold" grpId="2" nodeType="afterEffect">
                                  <p:stCondLst>
                                    <p:cond delay="2000"/>
                                  </p:stCondLst>
                                  <p:childTnLst>
                                    <p:animEffect transition="out" filter="fade">
                                      <p:cBhvr>
                                        <p:cTn id="298" dur="2000"/>
                                        <p:tgtEl>
                                          <p:spTgt spid="58"/>
                                        </p:tgtEl>
                                      </p:cBhvr>
                                    </p:animEffect>
                                    <p:set>
                                      <p:cBhvr>
                                        <p:cTn id="299" dur="1" fill="hold">
                                          <p:stCondLst>
                                            <p:cond delay="1999"/>
                                          </p:stCondLst>
                                        </p:cTn>
                                        <p:tgtEl>
                                          <p:spTgt spid="58"/>
                                        </p:tgtEl>
                                        <p:attrNameLst>
                                          <p:attrName>style.visibility</p:attrName>
                                        </p:attrNameLst>
                                      </p:cBhvr>
                                      <p:to>
                                        <p:strVal val="hidden"/>
                                      </p:to>
                                    </p:set>
                                  </p:childTnLst>
                                </p:cTn>
                              </p:par>
                            </p:childTnLst>
                          </p:cTn>
                        </p:par>
                      </p:childTnLst>
                    </p:cTn>
                  </p:par>
                  <p:par>
                    <p:cTn id="300" fill="hold">
                      <p:stCondLst>
                        <p:cond delay="indefinite"/>
                      </p:stCondLst>
                      <p:childTnLst>
                        <p:par>
                          <p:cTn id="301" fill="hold">
                            <p:stCondLst>
                              <p:cond delay="0"/>
                            </p:stCondLst>
                            <p:childTnLst>
                              <p:par>
                                <p:cTn id="302" presetID="1" presetClass="entr" presetSubtype="0" fill="hold" grpId="0" nodeType="clickEffect">
                                  <p:stCondLst>
                                    <p:cond delay="0"/>
                                  </p:stCondLst>
                                  <p:childTnLst>
                                    <p:set>
                                      <p:cBhvr>
                                        <p:cTn id="303" dur="1" fill="hold">
                                          <p:stCondLst>
                                            <p:cond delay="0"/>
                                          </p:stCondLst>
                                        </p:cTn>
                                        <p:tgtEl>
                                          <p:spTgt spid="55"/>
                                        </p:tgtEl>
                                        <p:attrNameLst>
                                          <p:attrName>style.visibility</p:attrName>
                                        </p:attrNameLst>
                                      </p:cBhvr>
                                      <p:to>
                                        <p:strVal val="visible"/>
                                      </p:to>
                                    </p:set>
                                  </p:childTnLst>
                                </p:cTn>
                              </p:par>
                              <p:par>
                                <p:cTn id="304" presetID="35" presetClass="emph" presetSubtype="0" fill="hold" grpId="3" nodeType="withEffect">
                                  <p:stCondLst>
                                    <p:cond delay="0"/>
                                  </p:stCondLst>
                                  <p:childTnLst>
                                    <p:anim calcmode="discrete" valueType="str">
                                      <p:cBhvr>
                                        <p:cTn id="305" dur="1000" fill="hold"/>
                                        <p:tgtEl>
                                          <p:spTgt spid="58"/>
                                        </p:tgtEl>
                                        <p:attrNameLst>
                                          <p:attrName>style.visibility</p:attrName>
                                        </p:attrNameLst>
                                      </p:cBhvr>
                                      <p:tavLst>
                                        <p:tav tm="0">
                                          <p:val>
                                            <p:strVal val="hidden"/>
                                          </p:val>
                                        </p:tav>
                                        <p:tav tm="50000">
                                          <p:val>
                                            <p:strVal val="visible"/>
                                          </p:val>
                                        </p:tav>
                                      </p:tavLst>
                                    </p:anim>
                                  </p:childTnLst>
                                </p:cTn>
                              </p:par>
                              <p:par>
                                <p:cTn id="306" presetID="55" presetClass="entr" presetSubtype="0" fill="hold" nodeType="withEffect">
                                  <p:stCondLst>
                                    <p:cond delay="0"/>
                                  </p:stCondLst>
                                  <p:childTnLst>
                                    <p:set>
                                      <p:cBhvr>
                                        <p:cTn id="307" dur="1" fill="hold">
                                          <p:stCondLst>
                                            <p:cond delay="0"/>
                                          </p:stCondLst>
                                        </p:cTn>
                                        <p:tgtEl>
                                          <p:spTgt spid="62"/>
                                        </p:tgtEl>
                                        <p:attrNameLst>
                                          <p:attrName>style.visibility</p:attrName>
                                        </p:attrNameLst>
                                      </p:cBhvr>
                                      <p:to>
                                        <p:strVal val="visible"/>
                                      </p:to>
                                    </p:set>
                                    <p:anim calcmode="lin" valueType="num">
                                      <p:cBhvr>
                                        <p:cTn id="308" dur="1000" fill="hold"/>
                                        <p:tgtEl>
                                          <p:spTgt spid="62"/>
                                        </p:tgtEl>
                                        <p:attrNameLst>
                                          <p:attrName>ppt_w</p:attrName>
                                        </p:attrNameLst>
                                      </p:cBhvr>
                                      <p:tavLst>
                                        <p:tav tm="0">
                                          <p:val>
                                            <p:strVal val="#ppt_w*0.70"/>
                                          </p:val>
                                        </p:tav>
                                        <p:tav tm="100000">
                                          <p:val>
                                            <p:strVal val="#ppt_w"/>
                                          </p:val>
                                        </p:tav>
                                      </p:tavLst>
                                    </p:anim>
                                    <p:anim calcmode="lin" valueType="num">
                                      <p:cBhvr>
                                        <p:cTn id="309" dur="1000" fill="hold"/>
                                        <p:tgtEl>
                                          <p:spTgt spid="62"/>
                                        </p:tgtEl>
                                        <p:attrNameLst>
                                          <p:attrName>ppt_h</p:attrName>
                                        </p:attrNameLst>
                                      </p:cBhvr>
                                      <p:tavLst>
                                        <p:tav tm="0">
                                          <p:val>
                                            <p:strVal val="#ppt_h"/>
                                          </p:val>
                                        </p:tav>
                                        <p:tav tm="100000">
                                          <p:val>
                                            <p:strVal val="#ppt_h"/>
                                          </p:val>
                                        </p:tav>
                                      </p:tavLst>
                                    </p:anim>
                                    <p:animEffect transition="in" filter="fade">
                                      <p:cBhvr>
                                        <p:cTn id="310" dur="1000"/>
                                        <p:tgtEl>
                                          <p:spTgt spid="62"/>
                                        </p:tgtEl>
                                      </p:cBhvr>
                                    </p:animEffect>
                                  </p:childTnLst>
                                </p:cTn>
                              </p:par>
                            </p:childTnLst>
                          </p:cTn>
                        </p:par>
                        <p:par>
                          <p:cTn id="311" fill="hold">
                            <p:stCondLst>
                              <p:cond delay="1000"/>
                            </p:stCondLst>
                            <p:childTnLst>
                              <p:par>
                                <p:cTn id="312" presetID="10" presetClass="exit" presetSubtype="0" fill="hold" grpId="4" nodeType="afterEffect">
                                  <p:stCondLst>
                                    <p:cond delay="0"/>
                                  </p:stCondLst>
                                  <p:childTnLst>
                                    <p:animEffect transition="out" filter="fade">
                                      <p:cBhvr>
                                        <p:cTn id="313" dur="2000"/>
                                        <p:tgtEl>
                                          <p:spTgt spid="58"/>
                                        </p:tgtEl>
                                      </p:cBhvr>
                                    </p:animEffect>
                                    <p:set>
                                      <p:cBhvr>
                                        <p:cTn id="314" dur="1" fill="hold">
                                          <p:stCondLst>
                                            <p:cond delay="1999"/>
                                          </p:stCondLst>
                                        </p:cTn>
                                        <p:tgtEl>
                                          <p:spTgt spid="58"/>
                                        </p:tgtEl>
                                        <p:attrNameLst>
                                          <p:attrName>style.visibility</p:attrName>
                                        </p:attrNameLst>
                                      </p:cBhvr>
                                      <p:to>
                                        <p:strVal val="hidden"/>
                                      </p:to>
                                    </p:set>
                                  </p:childTnLst>
                                </p:cTn>
                              </p:par>
                            </p:childTnLst>
                          </p:cTn>
                        </p:par>
                      </p:childTnLst>
                    </p:cTn>
                  </p:par>
                  <p:par>
                    <p:cTn id="315" fill="hold">
                      <p:stCondLst>
                        <p:cond delay="indefinite"/>
                      </p:stCondLst>
                      <p:childTnLst>
                        <p:par>
                          <p:cTn id="316" fill="hold">
                            <p:stCondLst>
                              <p:cond delay="0"/>
                            </p:stCondLst>
                            <p:childTnLst>
                              <p:par>
                                <p:cTn id="317" presetID="1" presetClass="entr" presetSubtype="0" fill="hold" grpId="0" nodeType="clickEffect">
                                  <p:stCondLst>
                                    <p:cond delay="0"/>
                                  </p:stCondLst>
                                  <p:childTnLst>
                                    <p:set>
                                      <p:cBhvr>
                                        <p:cTn id="318" dur="1" fill="hold">
                                          <p:stCondLst>
                                            <p:cond delay="0"/>
                                          </p:stCondLst>
                                        </p:cTn>
                                        <p:tgtEl>
                                          <p:spTgt spid="56"/>
                                        </p:tgtEl>
                                        <p:attrNameLst>
                                          <p:attrName>style.visibility</p:attrName>
                                        </p:attrNameLst>
                                      </p:cBhvr>
                                      <p:to>
                                        <p:strVal val="visible"/>
                                      </p:to>
                                    </p:set>
                                  </p:childTnLst>
                                </p:cTn>
                              </p:par>
                              <p:par>
                                <p:cTn id="319" presetID="1" presetClass="entr" presetSubtype="0" fill="hold" grpId="0" nodeType="withEffect">
                                  <p:stCondLst>
                                    <p:cond delay="0"/>
                                  </p:stCondLst>
                                  <p:childTnLst>
                                    <p:set>
                                      <p:cBhvr>
                                        <p:cTn id="320" dur="1" fill="hold">
                                          <p:stCondLst>
                                            <p:cond delay="0"/>
                                          </p:stCondLst>
                                        </p:cTn>
                                        <p:tgtEl>
                                          <p:spTgt spid="60"/>
                                        </p:tgtEl>
                                        <p:attrNameLst>
                                          <p:attrName>style.visibility</p:attrName>
                                        </p:attrNameLst>
                                      </p:cBhvr>
                                      <p:to>
                                        <p:strVal val="visible"/>
                                      </p:to>
                                    </p:set>
                                  </p:childTnLst>
                                </p:cTn>
                              </p:par>
                              <p:par>
                                <p:cTn id="321" presetID="35" presetClass="emph" presetSubtype="0" fill="hold" grpId="1" nodeType="withEffect">
                                  <p:stCondLst>
                                    <p:cond delay="0"/>
                                  </p:stCondLst>
                                  <p:childTnLst>
                                    <p:anim calcmode="discrete" valueType="str">
                                      <p:cBhvr>
                                        <p:cTn id="322" dur="1000" fill="hold"/>
                                        <p:tgtEl>
                                          <p:spTgt spid="60"/>
                                        </p:tgtEl>
                                        <p:attrNameLst>
                                          <p:attrName>style.visibility</p:attrName>
                                        </p:attrNameLst>
                                      </p:cBhvr>
                                      <p:tavLst>
                                        <p:tav tm="0">
                                          <p:val>
                                            <p:strVal val="hidden"/>
                                          </p:val>
                                        </p:tav>
                                        <p:tav tm="50000">
                                          <p:val>
                                            <p:strVal val="visible"/>
                                          </p:val>
                                        </p:tav>
                                      </p:tavLst>
                                    </p:anim>
                                  </p:childTnLst>
                                </p:cTn>
                              </p:par>
                              <p:par>
                                <p:cTn id="323" presetID="55" presetClass="entr" presetSubtype="0" fill="hold" nodeType="withEffect">
                                  <p:stCondLst>
                                    <p:cond delay="0"/>
                                  </p:stCondLst>
                                  <p:childTnLst>
                                    <p:set>
                                      <p:cBhvr>
                                        <p:cTn id="324" dur="1" fill="hold">
                                          <p:stCondLst>
                                            <p:cond delay="0"/>
                                          </p:stCondLst>
                                        </p:cTn>
                                        <p:tgtEl>
                                          <p:spTgt spid="63"/>
                                        </p:tgtEl>
                                        <p:attrNameLst>
                                          <p:attrName>style.visibility</p:attrName>
                                        </p:attrNameLst>
                                      </p:cBhvr>
                                      <p:to>
                                        <p:strVal val="visible"/>
                                      </p:to>
                                    </p:set>
                                    <p:anim calcmode="lin" valueType="num">
                                      <p:cBhvr>
                                        <p:cTn id="325" dur="1000" fill="hold"/>
                                        <p:tgtEl>
                                          <p:spTgt spid="63"/>
                                        </p:tgtEl>
                                        <p:attrNameLst>
                                          <p:attrName>ppt_w</p:attrName>
                                        </p:attrNameLst>
                                      </p:cBhvr>
                                      <p:tavLst>
                                        <p:tav tm="0">
                                          <p:val>
                                            <p:strVal val="#ppt_w*0.70"/>
                                          </p:val>
                                        </p:tav>
                                        <p:tav tm="100000">
                                          <p:val>
                                            <p:strVal val="#ppt_w"/>
                                          </p:val>
                                        </p:tav>
                                      </p:tavLst>
                                    </p:anim>
                                    <p:anim calcmode="lin" valueType="num">
                                      <p:cBhvr>
                                        <p:cTn id="326" dur="1000" fill="hold"/>
                                        <p:tgtEl>
                                          <p:spTgt spid="63"/>
                                        </p:tgtEl>
                                        <p:attrNameLst>
                                          <p:attrName>ppt_h</p:attrName>
                                        </p:attrNameLst>
                                      </p:cBhvr>
                                      <p:tavLst>
                                        <p:tav tm="0">
                                          <p:val>
                                            <p:strVal val="#ppt_h"/>
                                          </p:val>
                                        </p:tav>
                                        <p:tav tm="100000">
                                          <p:val>
                                            <p:strVal val="#ppt_h"/>
                                          </p:val>
                                        </p:tav>
                                      </p:tavLst>
                                    </p:anim>
                                    <p:animEffect transition="in" filter="fade">
                                      <p:cBhvr>
                                        <p:cTn id="327" dur="1000"/>
                                        <p:tgtEl>
                                          <p:spTgt spid="63"/>
                                        </p:tgtEl>
                                      </p:cBhvr>
                                    </p:animEffect>
                                  </p:childTnLst>
                                </p:cTn>
                              </p:par>
                            </p:childTnLst>
                          </p:cTn>
                        </p:par>
                        <p:par>
                          <p:cTn id="328" fill="hold">
                            <p:stCondLst>
                              <p:cond delay="1000"/>
                            </p:stCondLst>
                            <p:childTnLst>
                              <p:par>
                                <p:cTn id="329" presetID="10" presetClass="exit" presetSubtype="0" fill="hold" grpId="2" nodeType="afterEffect">
                                  <p:stCondLst>
                                    <p:cond delay="0"/>
                                  </p:stCondLst>
                                  <p:childTnLst>
                                    <p:animEffect transition="out" filter="fade">
                                      <p:cBhvr>
                                        <p:cTn id="330" dur="2000"/>
                                        <p:tgtEl>
                                          <p:spTgt spid="60"/>
                                        </p:tgtEl>
                                      </p:cBhvr>
                                    </p:animEffect>
                                    <p:set>
                                      <p:cBhvr>
                                        <p:cTn id="331" dur="1" fill="hold">
                                          <p:stCondLst>
                                            <p:cond delay="1999"/>
                                          </p:stCondLst>
                                        </p:cTn>
                                        <p:tgtEl>
                                          <p:spTgt spid="60"/>
                                        </p:tgtEl>
                                        <p:attrNameLst>
                                          <p:attrName>style.visibility</p:attrName>
                                        </p:attrNameLst>
                                      </p:cBhvr>
                                      <p:to>
                                        <p:strVal val="hidden"/>
                                      </p:to>
                                    </p:set>
                                  </p:childTnLst>
                                </p:cTn>
                              </p:par>
                            </p:childTnLst>
                          </p:cTn>
                        </p:par>
                      </p:childTnLst>
                    </p:cTn>
                  </p:par>
                  <p:par>
                    <p:cTn id="332" fill="hold">
                      <p:stCondLst>
                        <p:cond delay="indefinite"/>
                      </p:stCondLst>
                      <p:childTnLst>
                        <p:par>
                          <p:cTn id="333" fill="hold">
                            <p:stCondLst>
                              <p:cond delay="0"/>
                            </p:stCondLst>
                            <p:childTnLst>
                              <p:par>
                                <p:cTn id="334" presetID="1" presetClass="entr" presetSubtype="0" fill="hold" grpId="0" nodeType="clickEffect">
                                  <p:stCondLst>
                                    <p:cond delay="0"/>
                                  </p:stCondLst>
                                  <p:childTnLst>
                                    <p:set>
                                      <p:cBhvr>
                                        <p:cTn id="335" dur="1" fill="hold">
                                          <p:stCondLst>
                                            <p:cond delay="0"/>
                                          </p:stCondLst>
                                        </p:cTn>
                                        <p:tgtEl>
                                          <p:spTgt spid="57"/>
                                        </p:tgtEl>
                                        <p:attrNameLst>
                                          <p:attrName>style.visibility</p:attrName>
                                        </p:attrNameLst>
                                      </p:cBhvr>
                                      <p:to>
                                        <p:strVal val="visible"/>
                                      </p:to>
                                    </p:set>
                                  </p:childTnLst>
                                </p:cTn>
                              </p:par>
                              <p:par>
                                <p:cTn id="336" presetID="1" presetClass="entr" presetSubtype="0" fill="hold" grpId="0" nodeType="withEffect">
                                  <p:stCondLst>
                                    <p:cond delay="0"/>
                                  </p:stCondLst>
                                  <p:childTnLst>
                                    <p:set>
                                      <p:cBhvr>
                                        <p:cTn id="337" dur="1" fill="hold">
                                          <p:stCondLst>
                                            <p:cond delay="0"/>
                                          </p:stCondLst>
                                        </p:cTn>
                                        <p:tgtEl>
                                          <p:spTgt spid="59"/>
                                        </p:tgtEl>
                                        <p:attrNameLst>
                                          <p:attrName>style.visibility</p:attrName>
                                        </p:attrNameLst>
                                      </p:cBhvr>
                                      <p:to>
                                        <p:strVal val="visible"/>
                                      </p:to>
                                    </p:set>
                                  </p:childTnLst>
                                </p:cTn>
                              </p:par>
                              <p:par>
                                <p:cTn id="338" presetID="35" presetClass="emph" presetSubtype="0" fill="hold" grpId="1" nodeType="withEffect">
                                  <p:stCondLst>
                                    <p:cond delay="0"/>
                                  </p:stCondLst>
                                  <p:childTnLst>
                                    <p:anim calcmode="discrete" valueType="str">
                                      <p:cBhvr>
                                        <p:cTn id="339" dur="1000" fill="hold"/>
                                        <p:tgtEl>
                                          <p:spTgt spid="59"/>
                                        </p:tgtEl>
                                        <p:attrNameLst>
                                          <p:attrName>style.visibility</p:attrName>
                                        </p:attrNameLst>
                                      </p:cBhvr>
                                      <p:tavLst>
                                        <p:tav tm="0">
                                          <p:val>
                                            <p:strVal val="hidden"/>
                                          </p:val>
                                        </p:tav>
                                        <p:tav tm="50000">
                                          <p:val>
                                            <p:strVal val="visible"/>
                                          </p:val>
                                        </p:tav>
                                      </p:tavLst>
                                    </p:anim>
                                  </p:childTnLst>
                                </p:cTn>
                              </p:par>
                              <p:par>
                                <p:cTn id="340" presetID="55" presetClass="entr" presetSubtype="0" fill="hold" nodeType="withEffect">
                                  <p:stCondLst>
                                    <p:cond delay="0"/>
                                  </p:stCondLst>
                                  <p:childTnLst>
                                    <p:set>
                                      <p:cBhvr>
                                        <p:cTn id="341" dur="1" fill="hold">
                                          <p:stCondLst>
                                            <p:cond delay="0"/>
                                          </p:stCondLst>
                                        </p:cTn>
                                        <p:tgtEl>
                                          <p:spTgt spid="64"/>
                                        </p:tgtEl>
                                        <p:attrNameLst>
                                          <p:attrName>style.visibility</p:attrName>
                                        </p:attrNameLst>
                                      </p:cBhvr>
                                      <p:to>
                                        <p:strVal val="visible"/>
                                      </p:to>
                                    </p:set>
                                    <p:anim calcmode="lin" valueType="num">
                                      <p:cBhvr>
                                        <p:cTn id="342" dur="1000" fill="hold"/>
                                        <p:tgtEl>
                                          <p:spTgt spid="64"/>
                                        </p:tgtEl>
                                        <p:attrNameLst>
                                          <p:attrName>ppt_w</p:attrName>
                                        </p:attrNameLst>
                                      </p:cBhvr>
                                      <p:tavLst>
                                        <p:tav tm="0">
                                          <p:val>
                                            <p:strVal val="#ppt_w*0.70"/>
                                          </p:val>
                                        </p:tav>
                                        <p:tav tm="100000">
                                          <p:val>
                                            <p:strVal val="#ppt_w"/>
                                          </p:val>
                                        </p:tav>
                                      </p:tavLst>
                                    </p:anim>
                                    <p:anim calcmode="lin" valueType="num">
                                      <p:cBhvr>
                                        <p:cTn id="343" dur="1000" fill="hold"/>
                                        <p:tgtEl>
                                          <p:spTgt spid="64"/>
                                        </p:tgtEl>
                                        <p:attrNameLst>
                                          <p:attrName>ppt_h</p:attrName>
                                        </p:attrNameLst>
                                      </p:cBhvr>
                                      <p:tavLst>
                                        <p:tav tm="0">
                                          <p:val>
                                            <p:strVal val="#ppt_h"/>
                                          </p:val>
                                        </p:tav>
                                        <p:tav tm="100000">
                                          <p:val>
                                            <p:strVal val="#ppt_h"/>
                                          </p:val>
                                        </p:tav>
                                      </p:tavLst>
                                    </p:anim>
                                    <p:animEffect transition="in" filter="fade">
                                      <p:cBhvr>
                                        <p:cTn id="344" dur="1000"/>
                                        <p:tgtEl>
                                          <p:spTgt spid="64"/>
                                        </p:tgtEl>
                                      </p:cBhvr>
                                    </p:animEffect>
                                  </p:childTnLst>
                                </p:cTn>
                              </p:par>
                            </p:childTnLst>
                          </p:cTn>
                        </p:par>
                        <p:par>
                          <p:cTn id="345" fill="hold">
                            <p:stCondLst>
                              <p:cond delay="1000"/>
                            </p:stCondLst>
                            <p:childTnLst>
                              <p:par>
                                <p:cTn id="346" presetID="10" presetClass="exit" presetSubtype="0" fill="hold" grpId="2" nodeType="afterEffect">
                                  <p:stCondLst>
                                    <p:cond delay="0"/>
                                  </p:stCondLst>
                                  <p:childTnLst>
                                    <p:animEffect transition="out" filter="fade">
                                      <p:cBhvr>
                                        <p:cTn id="347" dur="2000"/>
                                        <p:tgtEl>
                                          <p:spTgt spid="59"/>
                                        </p:tgtEl>
                                      </p:cBhvr>
                                    </p:animEffect>
                                    <p:set>
                                      <p:cBhvr>
                                        <p:cTn id="348" dur="1" fill="hold">
                                          <p:stCondLst>
                                            <p:cond delay="1999"/>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P spid="21" grpId="0"/>
      <p:bldP spid="21" grpId="1"/>
      <p:bldP spid="22" grpId="0"/>
      <p:bldP spid="22" grpId="1"/>
      <p:bldP spid="23" grpId="0"/>
      <p:bldP spid="23" grpId="1"/>
      <p:bldP spid="24" grpId="0"/>
      <p:bldP spid="25" grpId="0"/>
      <p:bldP spid="25" grpId="1"/>
      <p:bldP spid="27" grpId="0"/>
      <p:bldP spid="28" grpId="0"/>
      <p:bldP spid="29" grpId="0"/>
      <p:bldP spid="30" grpId="0"/>
      <p:bldP spid="31" grpId="0"/>
      <p:bldP spid="31" grpId="1"/>
      <p:bldP spid="32" grpId="0"/>
      <p:bldP spid="32" grpId="1"/>
      <p:bldP spid="33" grpId="0"/>
      <p:bldP spid="33" grpId="1"/>
      <p:bldP spid="34" grpId="0"/>
      <p:bldP spid="34" grpId="1"/>
      <p:bldP spid="36" grpId="0"/>
      <p:bldP spid="37" grpId="0"/>
      <p:bldP spid="38" grpId="0"/>
      <p:bldP spid="39" grpId="0"/>
      <p:bldP spid="39" grpId="1"/>
      <p:bldP spid="40" grpId="0"/>
      <p:bldP spid="40" grpId="1"/>
      <p:bldP spid="41" grpId="0"/>
      <p:bldP spid="41" grpId="1"/>
      <p:bldP spid="42" grpId="0"/>
      <p:bldP spid="42" grpId="1"/>
      <p:bldP spid="43" grpId="0"/>
      <p:bldP spid="43" grpId="1"/>
      <p:bldP spid="44" grpId="0"/>
      <p:bldP spid="44" grpId="1"/>
      <p:bldP spid="46" grpId="0"/>
      <p:bldP spid="46" grpId="1"/>
      <p:bldP spid="49" grpId="0"/>
      <p:bldP spid="49" grpId="1"/>
      <p:bldP spid="51" grpId="0" animBg="1"/>
      <p:bldP spid="51" grpId="1" animBg="1"/>
      <p:bldP spid="52" grpId="0" animBg="1"/>
      <p:bldP spid="52" grpId="1" animBg="1"/>
      <p:bldP spid="53" grpId="0"/>
      <p:bldP spid="53" grpId="1"/>
      <p:bldP spid="54" grpId="0"/>
      <p:bldP spid="55" grpId="0"/>
      <p:bldP spid="56" grpId="0"/>
      <p:bldP spid="57" grpId="0"/>
      <p:bldP spid="58" grpId="0"/>
      <p:bldP spid="58" grpId="1"/>
      <p:bldP spid="58" grpId="2"/>
      <p:bldP spid="58" grpId="3"/>
      <p:bldP spid="58" grpId="4"/>
      <p:bldP spid="59" grpId="0"/>
      <p:bldP spid="59" grpId="1"/>
      <p:bldP spid="59" grpId="2"/>
      <p:bldP spid="60" grpId="0"/>
      <p:bldP spid="60" grpId="1"/>
      <p:bldP spid="60" grpId="2"/>
      <p:bldP spid="61" grpId="0"/>
      <p:bldP spid="65" grpId="0" animBg="1"/>
      <p:bldP spid="6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9"/>
          <p:cNvSpPr txBox="1">
            <a:spLocks noGrp="1"/>
          </p:cNvSpPr>
          <p:nvPr>
            <p:ph type="title"/>
          </p:nvPr>
        </p:nvSpPr>
        <p:spPr>
          <a:xfrm>
            <a:off x="123189" y="158707"/>
            <a:ext cx="8826600" cy="602700"/>
          </a:xfrm>
          <a:prstGeom prst="rect">
            <a:avLst/>
          </a:prstGeom>
          <a:noFill/>
          <a:ln>
            <a:noFill/>
          </a:ln>
        </p:spPr>
        <p:txBody>
          <a:bodyPr spcFirstLastPara="1" wrap="square" lIns="91425" tIns="91425" rIns="91425" bIns="91425" anchor="ctr" anchorCtr="0">
            <a:noAutofit/>
          </a:bodyPr>
          <a:lstStyle/>
          <a:p>
            <a:pPr algn="ctr"/>
            <a:r>
              <a:rPr lang="en" sz="2200" b="1" dirty="0"/>
              <a:t>HUMAN ROBOT COLLABORATION IN ASSEMBLY LINE BALANCING</a:t>
            </a:r>
            <a:endParaRPr sz="2200" b="1"/>
          </a:p>
        </p:txBody>
      </p:sp>
      <p:sp>
        <p:nvSpPr>
          <p:cNvPr id="359" name="Google Shape;359;p59"/>
          <p:cNvSpPr txBox="1"/>
          <p:nvPr/>
        </p:nvSpPr>
        <p:spPr>
          <a:xfrm>
            <a:off x="262051" y="1613442"/>
            <a:ext cx="8662800" cy="414699"/>
          </a:xfrm>
          <a:prstGeom prst="rect">
            <a:avLst/>
          </a:prstGeom>
          <a:noFill/>
          <a:ln>
            <a:noFill/>
          </a:ln>
        </p:spPr>
        <p:txBody>
          <a:bodyPr spcFirstLastPara="1" wrap="square" lIns="91425" tIns="91425" rIns="91425" bIns="91425" anchor="t" anchorCtr="0">
            <a:spAutoFit/>
          </a:bodyPr>
          <a:lstStyle/>
          <a:p>
            <a:pPr algn="just" fontAlgn="auto">
              <a:lnSpc>
                <a:spcPct val="115000"/>
              </a:lnSpc>
              <a:spcBef>
                <a:spcPts val="0"/>
              </a:spcBef>
              <a:spcAft>
                <a:spcPts val="0"/>
              </a:spcAft>
              <a:buClr>
                <a:srgbClr val="000000"/>
              </a:buClr>
              <a:buSzPts val="1300"/>
            </a:pPr>
            <a:endParaRPr sz="1300" kern="0">
              <a:solidFill>
                <a:srgbClr val="0000FF"/>
              </a:solidFill>
              <a:latin typeface="Times New Roman"/>
              <a:ea typeface="Times New Roman"/>
              <a:cs typeface="Times New Roman"/>
              <a:sym typeface="Times New Roman"/>
            </a:endParaRPr>
          </a:p>
        </p:txBody>
      </p:sp>
      <p:sp>
        <p:nvSpPr>
          <p:cNvPr id="360" name="Google Shape;360;p59"/>
          <p:cNvSpPr txBox="1"/>
          <p:nvPr/>
        </p:nvSpPr>
        <p:spPr>
          <a:xfrm>
            <a:off x="0" y="1166357"/>
            <a:ext cx="9144000" cy="1565783"/>
          </a:xfrm>
          <a:prstGeom prst="rect">
            <a:avLst/>
          </a:prstGeom>
          <a:noFill/>
          <a:ln>
            <a:noFill/>
          </a:ln>
        </p:spPr>
        <p:txBody>
          <a:bodyPr spcFirstLastPara="1" wrap="square" lIns="91425" tIns="91425" rIns="91425" bIns="91425" anchor="t" anchorCtr="0">
            <a:spAutoFit/>
          </a:bodyPr>
          <a:lstStyle/>
          <a:p>
            <a:pPr marL="457189" indent="-311143" algn="just" fontAlgn="auto">
              <a:lnSpc>
                <a:spcPct val="115000"/>
              </a:lnSpc>
              <a:spcBef>
                <a:spcPts val="1800"/>
              </a:spcBef>
              <a:spcAft>
                <a:spcPts val="0"/>
              </a:spcAft>
              <a:buClr>
                <a:srgbClr val="000000"/>
              </a:buClr>
              <a:buSzPts val="1300"/>
              <a:buFont typeface="Times New Roman"/>
              <a:buChar char="❖"/>
            </a:pPr>
            <a:r>
              <a:rPr lang="en" sz="1300" b="1" u="sng" kern="0" dirty="0">
                <a:solidFill>
                  <a:srgbClr val="0000FF"/>
                </a:solidFill>
                <a:latin typeface="Times New Roman"/>
                <a:ea typeface="Times New Roman"/>
                <a:cs typeface="Times New Roman"/>
                <a:sym typeface="Times New Roman"/>
              </a:rPr>
              <a:t>TASK CONSTRAINTS</a:t>
            </a:r>
            <a:r>
              <a:rPr lang="en" sz="1300" kern="0" dirty="0">
                <a:solidFill>
                  <a:srgbClr val="000000"/>
                </a:solidFill>
                <a:latin typeface="Times New Roman"/>
                <a:ea typeface="Times New Roman"/>
                <a:cs typeface="Times New Roman"/>
                <a:sym typeface="Times New Roman"/>
              </a:rPr>
              <a:t> with respect to the ability of each type of robot, cobot(human+worker) and human in carrying out each individual task are taken into account. Inculcation of task constraints proves flexible and realistic for any entity that needs a fix to their semi-automated assembly line. In our problem, we take this into account by defining a constraint matrix that defines the “task ability/disability” (represented by 1 &amp; 0 respectively) of all possible combinations of the 3 aforementioned workstation configuration possibilities with each listed task.</a:t>
            </a:r>
            <a:endParaRPr sz="1300" kern="0">
              <a:solidFill>
                <a:srgbClr val="000000"/>
              </a:solidFill>
              <a:latin typeface="Times New Roman"/>
              <a:ea typeface="Times New Roman"/>
              <a:cs typeface="Times New Roman"/>
              <a:sym typeface="Times New Roman"/>
            </a:endParaRPr>
          </a:p>
        </p:txBody>
      </p:sp>
      <p:graphicFrame>
        <p:nvGraphicFramePr>
          <p:cNvPr id="361" name="Google Shape;361;p59"/>
          <p:cNvGraphicFramePr/>
          <p:nvPr/>
        </p:nvGraphicFramePr>
        <p:xfrm>
          <a:off x="48823" y="2893907"/>
          <a:ext cx="9016525" cy="3346156"/>
        </p:xfrm>
        <a:graphic>
          <a:graphicData uri="http://schemas.openxmlformats.org/drawingml/2006/table">
            <a:tbl>
              <a:tblPr>
                <a:noFill/>
              </a:tblPr>
              <a:tblGrid>
                <a:gridCol w="4383300">
                  <a:extLst>
                    <a:ext uri="{9D8B030D-6E8A-4147-A177-3AD203B41FA5}">
                      <a16:colId xmlns:a16="http://schemas.microsoft.com/office/drawing/2014/main" xmlns="" val="20000"/>
                    </a:ext>
                  </a:extLst>
                </a:gridCol>
                <a:gridCol w="989725">
                  <a:extLst>
                    <a:ext uri="{9D8B030D-6E8A-4147-A177-3AD203B41FA5}">
                      <a16:colId xmlns:a16="http://schemas.microsoft.com/office/drawing/2014/main" xmlns="" val="20001"/>
                    </a:ext>
                  </a:extLst>
                </a:gridCol>
                <a:gridCol w="953825">
                  <a:extLst>
                    <a:ext uri="{9D8B030D-6E8A-4147-A177-3AD203B41FA5}">
                      <a16:colId xmlns:a16="http://schemas.microsoft.com/office/drawing/2014/main" xmlns="" val="20002"/>
                    </a:ext>
                  </a:extLst>
                </a:gridCol>
                <a:gridCol w="941700">
                  <a:extLst>
                    <a:ext uri="{9D8B030D-6E8A-4147-A177-3AD203B41FA5}">
                      <a16:colId xmlns:a16="http://schemas.microsoft.com/office/drawing/2014/main" xmlns="" val="20003"/>
                    </a:ext>
                  </a:extLst>
                </a:gridCol>
                <a:gridCol w="914200">
                  <a:extLst>
                    <a:ext uri="{9D8B030D-6E8A-4147-A177-3AD203B41FA5}">
                      <a16:colId xmlns:a16="http://schemas.microsoft.com/office/drawing/2014/main" xmlns="" val="20004"/>
                    </a:ext>
                  </a:extLst>
                </a:gridCol>
                <a:gridCol w="833775">
                  <a:extLst>
                    <a:ext uri="{9D8B030D-6E8A-4147-A177-3AD203B41FA5}">
                      <a16:colId xmlns:a16="http://schemas.microsoft.com/office/drawing/2014/main" xmlns="" val="20005"/>
                    </a:ext>
                  </a:extLst>
                </a:gridCol>
              </a:tblGrid>
              <a:tr h="640051">
                <a:tc>
                  <a:txBody>
                    <a:bodyPr/>
                    <a:lstStyle/>
                    <a:p>
                      <a:pPr marL="0" marR="0" lvl="0" indent="0" algn="ctr" rtl="0">
                        <a:lnSpc>
                          <a:spcPct val="100000"/>
                        </a:lnSpc>
                        <a:spcBef>
                          <a:spcPts val="0"/>
                        </a:spcBef>
                        <a:spcAft>
                          <a:spcPts val="0"/>
                        </a:spcAft>
                        <a:buClr>
                          <a:srgbClr val="000000"/>
                        </a:buClr>
                        <a:buSzPts val="1400"/>
                        <a:buFont typeface="Arial"/>
                        <a:buNone/>
                      </a:pPr>
                      <a:r>
                        <a:rPr lang="en" sz="1500" b="1" u="none" strike="noStrike" cap="none" dirty="0">
                          <a:solidFill>
                            <a:schemeClr val="accent6"/>
                          </a:solidFill>
                        </a:rPr>
                        <a:t>CONSTRAINT</a:t>
                      </a:r>
                      <a:endParaRPr sz="1500" b="1" u="none" strike="noStrike" cap="none">
                        <a:solidFill>
                          <a:schemeClr val="accent6"/>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500" b="1" u="none" strike="noStrike" cap="none">
                          <a:solidFill>
                            <a:srgbClr val="0000FF"/>
                          </a:solidFill>
                        </a:rPr>
                        <a:t>TASK 1</a:t>
                      </a:r>
                      <a:endParaRPr sz="1500" u="none" strike="noStrike" cap="none">
                        <a:solidFill>
                          <a:srgbClr val="0000FF"/>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FFE599"/>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500" b="1" u="none" strike="noStrike" cap="none">
                          <a:solidFill>
                            <a:srgbClr val="0000FF"/>
                          </a:solidFill>
                        </a:rPr>
                        <a:t>TASK 2</a:t>
                      </a:r>
                      <a:endParaRPr sz="1500" u="none" strike="noStrike" cap="none">
                        <a:solidFill>
                          <a:srgbClr val="0000FF"/>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FFE599"/>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500" b="1" u="none" strike="noStrike" cap="none">
                          <a:solidFill>
                            <a:srgbClr val="0000FF"/>
                          </a:solidFill>
                        </a:rPr>
                        <a:t>TASK 3</a:t>
                      </a:r>
                      <a:endParaRPr sz="1500" u="none" strike="noStrike" cap="none">
                        <a:solidFill>
                          <a:srgbClr val="0000FF"/>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FFE599"/>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500" b="1" u="none" strike="noStrike" cap="none">
                          <a:solidFill>
                            <a:srgbClr val="0000FF"/>
                          </a:solidFill>
                        </a:rPr>
                        <a:t>TASK 4</a:t>
                      </a:r>
                      <a:endParaRPr sz="1500" u="none" strike="noStrike" cap="none">
                        <a:solidFill>
                          <a:srgbClr val="0000FF"/>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FFE599"/>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500" b="1" u="none" strike="noStrike" cap="none">
                          <a:solidFill>
                            <a:srgbClr val="0000FF"/>
                          </a:solidFill>
                        </a:rPr>
                        <a:t>TASK 5</a:t>
                      </a:r>
                      <a:endParaRPr sz="1500" u="none" strike="noStrike" cap="none">
                        <a:solidFill>
                          <a:srgbClr val="0000FF"/>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FFE599"/>
                    </a:solidFill>
                  </a:tcPr>
                </a:tc>
                <a:extLst>
                  <a:ext uri="{0D108BD9-81ED-4DB2-BD59-A6C34878D82A}">
                    <a16:rowId xmlns:a16="http://schemas.microsoft.com/office/drawing/2014/main" xmlns="" val="10000"/>
                  </a:ext>
                </a:extLst>
              </a:tr>
              <a:tr h="386051">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t>ROBOT 1</a:t>
                      </a:r>
                      <a:endParaRPr sz="1300" b="1" u="none" strike="noStrike" cap="none"/>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FFE599"/>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dirty="0">
                          <a:solidFill>
                            <a:srgbClr val="333333"/>
                          </a:solidFill>
                        </a:rPr>
                        <a:t>1</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00FF0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1</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00FF0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0</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1</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00FF0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1</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00FF00"/>
                    </a:solidFill>
                  </a:tcPr>
                </a:tc>
                <a:extLst>
                  <a:ext uri="{0D108BD9-81ED-4DB2-BD59-A6C34878D82A}">
                    <a16:rowId xmlns:a16="http://schemas.microsoft.com/office/drawing/2014/main" xmlns="" val="10001"/>
                  </a:ext>
                </a:extLst>
              </a:tr>
              <a:tr h="386051">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t>ROBOT 2</a:t>
                      </a:r>
                      <a:endParaRPr sz="1300" b="1" u="none" strike="noStrike" cap="none"/>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FFE599"/>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1</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00FF0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1</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00FF0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1</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00FF0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1</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00FF0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1</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00FF00"/>
                    </a:solidFill>
                  </a:tcPr>
                </a:tc>
                <a:extLst>
                  <a:ext uri="{0D108BD9-81ED-4DB2-BD59-A6C34878D82A}">
                    <a16:rowId xmlns:a16="http://schemas.microsoft.com/office/drawing/2014/main" xmlns="" val="10002"/>
                  </a:ext>
                </a:extLst>
              </a:tr>
              <a:tr h="386051">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t>ROBOT 3</a:t>
                      </a:r>
                      <a:endParaRPr sz="1300" b="1" u="none" strike="noStrike" cap="none"/>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FFE599"/>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0</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0</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1</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00FF0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1</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00FF0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0</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FF0000"/>
                    </a:solidFill>
                  </a:tcPr>
                </a:tc>
                <a:extLst>
                  <a:ext uri="{0D108BD9-81ED-4DB2-BD59-A6C34878D82A}">
                    <a16:rowId xmlns:a16="http://schemas.microsoft.com/office/drawing/2014/main" xmlns="" val="10003"/>
                  </a:ext>
                </a:extLst>
              </a:tr>
              <a:tr h="386051">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t>COBOT 1 (robot 1 + human)</a:t>
                      </a:r>
                      <a:endParaRPr sz="1300" b="1" u="none" strike="noStrike" cap="none"/>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FFE599"/>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1</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00FF0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1</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00FF0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1</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00FF0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1</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00FF0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1</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00FF00"/>
                    </a:solidFill>
                  </a:tcPr>
                </a:tc>
                <a:extLst>
                  <a:ext uri="{0D108BD9-81ED-4DB2-BD59-A6C34878D82A}">
                    <a16:rowId xmlns:a16="http://schemas.microsoft.com/office/drawing/2014/main" xmlns="" val="10004"/>
                  </a:ext>
                </a:extLst>
              </a:tr>
              <a:tr h="387925">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t>COBOT 2 (robot 1 + human)</a:t>
                      </a:r>
                      <a:endParaRPr sz="1300" b="1" u="none" strike="noStrike" cap="none"/>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FFE599"/>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1</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00FF0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0</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1</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00FF0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1</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00FF0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1</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00FF00"/>
                    </a:solidFill>
                  </a:tcPr>
                </a:tc>
                <a:extLst>
                  <a:ext uri="{0D108BD9-81ED-4DB2-BD59-A6C34878D82A}">
                    <a16:rowId xmlns:a16="http://schemas.microsoft.com/office/drawing/2014/main" xmlns="" val="10005"/>
                  </a:ext>
                </a:extLst>
              </a:tr>
              <a:tr h="386051">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t>COBOT 3 (robot 1 + human)</a:t>
                      </a:r>
                      <a:endParaRPr sz="1300" b="1" u="none" strike="noStrike" cap="none"/>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FFE599"/>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1</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00FF0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1</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00FF0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1</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00FF0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0</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0</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FF0000"/>
                    </a:solidFill>
                  </a:tcPr>
                </a:tc>
                <a:extLst>
                  <a:ext uri="{0D108BD9-81ED-4DB2-BD59-A6C34878D82A}">
                    <a16:rowId xmlns:a16="http://schemas.microsoft.com/office/drawing/2014/main" xmlns="" val="10006"/>
                  </a:ext>
                </a:extLst>
              </a:tr>
              <a:tr h="387925">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t>HUMAN</a:t>
                      </a:r>
                      <a:endParaRPr sz="1300" b="1" u="none" strike="noStrike" cap="none"/>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FFE599"/>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0</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1</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00FF0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0</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1</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00FF0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333333"/>
                          </a:solidFill>
                        </a:rPr>
                        <a:t>0</a:t>
                      </a:r>
                      <a:endParaRPr sz="1300" b="1" u="none" strike="noStrike" cap="none">
                        <a:solidFill>
                          <a:srgbClr val="333333"/>
                        </a:solidFill>
                      </a:endParaRPr>
                    </a:p>
                  </a:txBody>
                  <a:tcPr marL="91425" marR="91425" marT="91425" marB="91425">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FF0000"/>
                    </a:solidFill>
                  </a:tcPr>
                </a:tc>
                <a:extLst>
                  <a:ext uri="{0D108BD9-81ED-4DB2-BD59-A6C34878D82A}">
                    <a16:rowId xmlns:a16="http://schemas.microsoft.com/office/drawing/2014/main" xmlns=""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1"/>
                                        </p:tgtEl>
                                        <p:attrNameLst>
                                          <p:attrName>style.visibility</p:attrName>
                                        </p:attrNameLst>
                                      </p:cBhvr>
                                      <p:to>
                                        <p:strVal val="visible"/>
                                      </p:to>
                                    </p:set>
                                    <p:animEffect transition="in" filter="fade">
                                      <p:cBhvr>
                                        <p:cTn id="7" dur="1000"/>
                                        <p:tgtEl>
                                          <p:spTgt spid="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60"/>
          <p:cNvSpPr txBox="1">
            <a:spLocks noGrp="1"/>
          </p:cNvSpPr>
          <p:nvPr>
            <p:ph type="title"/>
          </p:nvPr>
        </p:nvSpPr>
        <p:spPr>
          <a:xfrm>
            <a:off x="189691" y="133771"/>
            <a:ext cx="8826600" cy="602700"/>
          </a:xfrm>
          <a:prstGeom prst="rect">
            <a:avLst/>
          </a:prstGeom>
          <a:noFill/>
          <a:ln>
            <a:noFill/>
          </a:ln>
        </p:spPr>
        <p:txBody>
          <a:bodyPr spcFirstLastPara="1" wrap="square" lIns="91425" tIns="91425" rIns="91425" bIns="91425" anchor="ctr" anchorCtr="0">
            <a:noAutofit/>
          </a:bodyPr>
          <a:lstStyle/>
          <a:p>
            <a:pPr algn="ctr"/>
            <a:r>
              <a:rPr lang="en" sz="2200" b="1" dirty="0"/>
              <a:t>HUMAN ROBOT COLLABORATION IN ASSEMBLY LINE BALANCING</a:t>
            </a:r>
            <a:endParaRPr sz="2200" b="1"/>
          </a:p>
        </p:txBody>
      </p:sp>
      <p:sp>
        <p:nvSpPr>
          <p:cNvPr id="367" name="Google Shape;367;p60"/>
          <p:cNvSpPr txBox="1"/>
          <p:nvPr/>
        </p:nvSpPr>
        <p:spPr>
          <a:xfrm>
            <a:off x="262051" y="1613442"/>
            <a:ext cx="8662800" cy="414699"/>
          </a:xfrm>
          <a:prstGeom prst="rect">
            <a:avLst/>
          </a:prstGeom>
          <a:noFill/>
          <a:ln>
            <a:noFill/>
          </a:ln>
        </p:spPr>
        <p:txBody>
          <a:bodyPr spcFirstLastPara="1" wrap="square" lIns="91425" tIns="91425" rIns="91425" bIns="91425" anchor="t" anchorCtr="0">
            <a:spAutoFit/>
          </a:bodyPr>
          <a:lstStyle/>
          <a:p>
            <a:pPr algn="just" fontAlgn="auto">
              <a:lnSpc>
                <a:spcPct val="115000"/>
              </a:lnSpc>
              <a:spcBef>
                <a:spcPts val="0"/>
              </a:spcBef>
              <a:spcAft>
                <a:spcPts val="0"/>
              </a:spcAft>
              <a:buClr>
                <a:srgbClr val="000000"/>
              </a:buClr>
              <a:buSzPts val="1300"/>
            </a:pPr>
            <a:endParaRPr sz="1300" kern="0">
              <a:solidFill>
                <a:srgbClr val="0000FF"/>
              </a:solidFill>
              <a:latin typeface="Times New Roman"/>
              <a:ea typeface="Times New Roman"/>
              <a:cs typeface="Times New Roman"/>
              <a:sym typeface="Times New Roman"/>
            </a:endParaRPr>
          </a:p>
        </p:txBody>
      </p:sp>
      <p:sp>
        <p:nvSpPr>
          <p:cNvPr id="368" name="Google Shape;368;p60"/>
          <p:cNvSpPr txBox="1"/>
          <p:nvPr/>
        </p:nvSpPr>
        <p:spPr>
          <a:xfrm>
            <a:off x="0" y="1099861"/>
            <a:ext cx="9144000" cy="1335720"/>
          </a:xfrm>
          <a:prstGeom prst="rect">
            <a:avLst/>
          </a:prstGeom>
          <a:noFill/>
          <a:ln>
            <a:noFill/>
          </a:ln>
        </p:spPr>
        <p:txBody>
          <a:bodyPr spcFirstLastPara="1" wrap="square" lIns="91425" tIns="91425" rIns="91425" bIns="91425" anchor="t" anchorCtr="0">
            <a:spAutoFit/>
          </a:bodyPr>
          <a:lstStyle/>
          <a:p>
            <a:pPr marL="457189" indent="-311143" algn="just" fontAlgn="auto">
              <a:lnSpc>
                <a:spcPct val="115000"/>
              </a:lnSpc>
              <a:spcBef>
                <a:spcPts val="1800"/>
              </a:spcBef>
              <a:spcAft>
                <a:spcPts val="0"/>
              </a:spcAft>
              <a:buClr>
                <a:srgbClr val="000000"/>
              </a:buClr>
              <a:buSzPts val="1300"/>
              <a:buFont typeface="Times New Roman"/>
              <a:buChar char="❖"/>
            </a:pPr>
            <a:r>
              <a:rPr lang="en" sz="1300" b="1" u="sng" kern="0" dirty="0">
                <a:solidFill>
                  <a:srgbClr val="0000FF"/>
                </a:solidFill>
                <a:latin typeface="Times New Roman"/>
                <a:ea typeface="Times New Roman"/>
                <a:cs typeface="Times New Roman"/>
                <a:sym typeface="Times New Roman"/>
              </a:rPr>
              <a:t>WORKSTATION CONSTRAINT</a:t>
            </a:r>
            <a:r>
              <a:rPr lang="en" sz="1300" kern="0" dirty="0">
                <a:solidFill>
                  <a:srgbClr val="000000"/>
                </a:solidFill>
                <a:latin typeface="Times New Roman"/>
                <a:ea typeface="Times New Roman"/>
                <a:cs typeface="Times New Roman"/>
                <a:sym typeface="Times New Roman"/>
              </a:rPr>
              <a:t> is another such realistic model inculcated in line with other constraints. The constraint is such that “no two consecutive workstation shall have the same worker configuration”. This constraint adds to the practicality of limited automation investments in the line, as well as a spread in workforces, leveraging the flexibility and utter ability of humans to tackle problems at any point of the assembly line.</a:t>
            </a:r>
            <a:endParaRPr sz="1300" kern="0">
              <a:solidFill>
                <a:srgbClr val="000000"/>
              </a:solidFill>
              <a:latin typeface="Times New Roman"/>
              <a:ea typeface="Times New Roman"/>
              <a:cs typeface="Times New Roman"/>
              <a:sym typeface="Times New Roman"/>
            </a:endParaRPr>
          </a:p>
        </p:txBody>
      </p:sp>
      <p:pic>
        <p:nvPicPr>
          <p:cNvPr id="369" name="Google Shape;369;p60"/>
          <p:cNvPicPr preferRelativeResize="0"/>
          <p:nvPr/>
        </p:nvPicPr>
        <p:blipFill rotWithShape="1">
          <a:blip r:embed="rId3">
            <a:alphaModFix/>
          </a:blip>
          <a:srcRect b="8239"/>
          <a:stretch/>
        </p:blipFill>
        <p:spPr>
          <a:xfrm>
            <a:off x="359423" y="2723718"/>
            <a:ext cx="920875" cy="978575"/>
          </a:xfrm>
          <a:prstGeom prst="rect">
            <a:avLst/>
          </a:prstGeom>
          <a:noFill/>
          <a:ln w="9525" cap="flat" cmpd="sng">
            <a:solidFill>
              <a:srgbClr val="333333"/>
            </a:solidFill>
            <a:prstDash val="solid"/>
            <a:round/>
            <a:headEnd type="none" w="sm" len="sm"/>
            <a:tailEnd type="none" w="sm" len="sm"/>
          </a:ln>
        </p:spPr>
      </p:pic>
      <p:pic>
        <p:nvPicPr>
          <p:cNvPr id="370" name="Google Shape;370;p60"/>
          <p:cNvPicPr preferRelativeResize="0"/>
          <p:nvPr/>
        </p:nvPicPr>
        <p:blipFill rotWithShape="1">
          <a:blip r:embed="rId3">
            <a:alphaModFix/>
          </a:blip>
          <a:srcRect b="8239"/>
          <a:stretch/>
        </p:blipFill>
        <p:spPr>
          <a:xfrm>
            <a:off x="2024150" y="3842370"/>
            <a:ext cx="920875" cy="929225"/>
          </a:xfrm>
          <a:prstGeom prst="rect">
            <a:avLst/>
          </a:prstGeom>
          <a:noFill/>
          <a:ln w="9525" cap="flat" cmpd="sng">
            <a:solidFill>
              <a:srgbClr val="000000"/>
            </a:solidFill>
            <a:prstDash val="solid"/>
            <a:round/>
            <a:headEnd type="none" w="sm" len="sm"/>
            <a:tailEnd type="none" w="sm" len="sm"/>
          </a:ln>
        </p:spPr>
      </p:pic>
      <p:pic>
        <p:nvPicPr>
          <p:cNvPr id="371" name="Google Shape;371;p60"/>
          <p:cNvPicPr preferRelativeResize="0"/>
          <p:nvPr/>
        </p:nvPicPr>
        <p:blipFill rotWithShape="1">
          <a:blip r:embed="rId4">
            <a:alphaModFix/>
          </a:blip>
          <a:srcRect l="59166" t="60289" r="5956"/>
          <a:stretch/>
        </p:blipFill>
        <p:spPr>
          <a:xfrm>
            <a:off x="3042374" y="3837070"/>
            <a:ext cx="920875" cy="929225"/>
          </a:xfrm>
          <a:prstGeom prst="rect">
            <a:avLst/>
          </a:prstGeom>
          <a:noFill/>
          <a:ln w="9525" cap="flat" cmpd="sng">
            <a:solidFill>
              <a:srgbClr val="000000"/>
            </a:solidFill>
            <a:prstDash val="solid"/>
            <a:round/>
            <a:headEnd type="none" w="sm" len="sm"/>
            <a:tailEnd type="none" w="sm" len="sm"/>
          </a:ln>
        </p:spPr>
      </p:pic>
      <p:pic>
        <p:nvPicPr>
          <p:cNvPr id="372" name="Google Shape;372;p60"/>
          <p:cNvPicPr preferRelativeResize="0"/>
          <p:nvPr/>
        </p:nvPicPr>
        <p:blipFill rotWithShape="1">
          <a:blip r:embed="rId5" cstate="print">
            <a:alphaModFix/>
          </a:blip>
          <a:srcRect b="6751"/>
          <a:stretch/>
        </p:blipFill>
        <p:spPr>
          <a:xfrm>
            <a:off x="359401" y="3852042"/>
            <a:ext cx="920876" cy="919551"/>
          </a:xfrm>
          <a:prstGeom prst="rect">
            <a:avLst/>
          </a:prstGeom>
          <a:noFill/>
          <a:ln w="9525" cap="flat" cmpd="sng">
            <a:solidFill>
              <a:srgbClr val="333333"/>
            </a:solidFill>
            <a:prstDash val="solid"/>
            <a:round/>
            <a:headEnd type="none" w="sm" len="sm"/>
            <a:tailEnd type="none" w="sm" len="sm"/>
          </a:ln>
        </p:spPr>
      </p:pic>
      <p:pic>
        <p:nvPicPr>
          <p:cNvPr id="373" name="Google Shape;373;p60"/>
          <p:cNvPicPr preferRelativeResize="0"/>
          <p:nvPr/>
        </p:nvPicPr>
        <p:blipFill rotWithShape="1">
          <a:blip r:embed="rId4">
            <a:alphaModFix/>
          </a:blip>
          <a:srcRect l="59166" t="60289" r="5956"/>
          <a:stretch/>
        </p:blipFill>
        <p:spPr>
          <a:xfrm>
            <a:off x="359423" y="4910793"/>
            <a:ext cx="920875" cy="978575"/>
          </a:xfrm>
          <a:prstGeom prst="rect">
            <a:avLst/>
          </a:prstGeom>
          <a:noFill/>
          <a:ln w="9525" cap="flat" cmpd="sng">
            <a:solidFill>
              <a:srgbClr val="000000"/>
            </a:solidFill>
            <a:prstDash val="solid"/>
            <a:round/>
            <a:headEnd type="none" w="sm" len="sm"/>
            <a:tailEnd type="none" w="sm" len="sm"/>
          </a:ln>
        </p:spPr>
      </p:pic>
      <p:pic>
        <p:nvPicPr>
          <p:cNvPr id="374" name="Google Shape;374;p60"/>
          <p:cNvPicPr preferRelativeResize="0"/>
          <p:nvPr/>
        </p:nvPicPr>
        <p:blipFill rotWithShape="1">
          <a:blip r:embed="rId6" cstate="print">
            <a:alphaModFix/>
          </a:blip>
          <a:srcRect b="6751"/>
          <a:stretch/>
        </p:blipFill>
        <p:spPr>
          <a:xfrm>
            <a:off x="2024126" y="2726369"/>
            <a:ext cx="920876" cy="978575"/>
          </a:xfrm>
          <a:prstGeom prst="rect">
            <a:avLst/>
          </a:prstGeom>
          <a:noFill/>
          <a:ln w="9525" cap="flat" cmpd="sng">
            <a:solidFill>
              <a:srgbClr val="333333"/>
            </a:solidFill>
            <a:prstDash val="solid"/>
            <a:round/>
            <a:headEnd type="none" w="sm" len="sm"/>
            <a:tailEnd type="none" w="sm" len="sm"/>
          </a:ln>
        </p:spPr>
      </p:pic>
      <p:pic>
        <p:nvPicPr>
          <p:cNvPr id="375" name="Google Shape;375;p60"/>
          <p:cNvPicPr preferRelativeResize="0"/>
          <p:nvPr/>
        </p:nvPicPr>
        <p:blipFill rotWithShape="1">
          <a:blip r:embed="rId4">
            <a:alphaModFix/>
          </a:blip>
          <a:srcRect l="59166" t="60289" r="5956"/>
          <a:stretch/>
        </p:blipFill>
        <p:spPr>
          <a:xfrm>
            <a:off x="3042374" y="2726369"/>
            <a:ext cx="920875" cy="978575"/>
          </a:xfrm>
          <a:prstGeom prst="rect">
            <a:avLst/>
          </a:prstGeom>
          <a:noFill/>
          <a:ln w="9525" cap="flat" cmpd="sng">
            <a:solidFill>
              <a:srgbClr val="000000"/>
            </a:solidFill>
            <a:prstDash val="solid"/>
            <a:round/>
            <a:headEnd type="none" w="sm" len="sm"/>
            <a:tailEnd type="none" w="sm" len="sm"/>
          </a:ln>
        </p:spPr>
      </p:pic>
      <p:pic>
        <p:nvPicPr>
          <p:cNvPr id="376" name="Google Shape;376;p60"/>
          <p:cNvPicPr preferRelativeResize="0"/>
          <p:nvPr/>
        </p:nvPicPr>
        <p:blipFill rotWithShape="1">
          <a:blip r:embed="rId3">
            <a:alphaModFix/>
          </a:blip>
          <a:srcRect b="8239"/>
          <a:stretch/>
        </p:blipFill>
        <p:spPr>
          <a:xfrm>
            <a:off x="2024150" y="4910793"/>
            <a:ext cx="920875" cy="1015551"/>
          </a:xfrm>
          <a:prstGeom prst="rect">
            <a:avLst/>
          </a:prstGeom>
          <a:noFill/>
          <a:ln w="9525" cap="flat" cmpd="sng">
            <a:solidFill>
              <a:srgbClr val="000000"/>
            </a:solidFill>
            <a:prstDash val="solid"/>
            <a:round/>
            <a:headEnd type="none" w="sm" len="sm"/>
            <a:tailEnd type="none" w="sm" len="sm"/>
          </a:ln>
        </p:spPr>
      </p:pic>
      <p:pic>
        <p:nvPicPr>
          <p:cNvPr id="377" name="Google Shape;377;p60"/>
          <p:cNvPicPr preferRelativeResize="0"/>
          <p:nvPr/>
        </p:nvPicPr>
        <p:blipFill rotWithShape="1">
          <a:blip r:embed="rId7" cstate="print">
            <a:alphaModFix/>
          </a:blip>
          <a:srcRect b="6751"/>
          <a:stretch/>
        </p:blipFill>
        <p:spPr>
          <a:xfrm>
            <a:off x="3042351" y="4910793"/>
            <a:ext cx="920876" cy="1015551"/>
          </a:xfrm>
          <a:prstGeom prst="rect">
            <a:avLst/>
          </a:prstGeom>
          <a:noFill/>
          <a:ln w="9525" cap="flat" cmpd="sng">
            <a:solidFill>
              <a:srgbClr val="333333"/>
            </a:solidFill>
            <a:prstDash val="solid"/>
            <a:round/>
            <a:headEnd type="none" w="sm" len="sm"/>
            <a:tailEnd type="none" w="sm" len="sm"/>
          </a:ln>
        </p:spPr>
      </p:pic>
      <p:pic>
        <p:nvPicPr>
          <p:cNvPr id="378" name="Google Shape;378;p60"/>
          <p:cNvPicPr preferRelativeResize="0"/>
          <p:nvPr/>
        </p:nvPicPr>
        <p:blipFill rotWithShape="1">
          <a:blip r:embed="rId3">
            <a:alphaModFix/>
          </a:blip>
          <a:srcRect b="8239"/>
          <a:stretch/>
        </p:blipFill>
        <p:spPr>
          <a:xfrm>
            <a:off x="4468733" y="2726369"/>
            <a:ext cx="920875" cy="978575"/>
          </a:xfrm>
          <a:prstGeom prst="rect">
            <a:avLst/>
          </a:prstGeom>
          <a:noFill/>
          <a:ln w="9525" cap="flat" cmpd="sng">
            <a:solidFill>
              <a:srgbClr val="000000"/>
            </a:solidFill>
            <a:prstDash val="solid"/>
            <a:round/>
            <a:headEnd type="none" w="sm" len="sm"/>
            <a:tailEnd type="none" w="sm" len="sm"/>
          </a:ln>
        </p:spPr>
      </p:pic>
      <p:pic>
        <p:nvPicPr>
          <p:cNvPr id="379" name="Google Shape;379;p60"/>
          <p:cNvPicPr preferRelativeResize="0"/>
          <p:nvPr/>
        </p:nvPicPr>
        <p:blipFill rotWithShape="1">
          <a:blip r:embed="rId4">
            <a:alphaModFix/>
          </a:blip>
          <a:srcRect l="59166" t="60289" r="5956"/>
          <a:stretch/>
        </p:blipFill>
        <p:spPr>
          <a:xfrm>
            <a:off x="5486976" y="2721069"/>
            <a:ext cx="920851" cy="978575"/>
          </a:xfrm>
          <a:prstGeom prst="rect">
            <a:avLst/>
          </a:prstGeom>
          <a:noFill/>
          <a:ln w="9525" cap="flat" cmpd="sng">
            <a:solidFill>
              <a:srgbClr val="000000"/>
            </a:solidFill>
            <a:prstDash val="solid"/>
            <a:round/>
            <a:headEnd type="none" w="sm" len="sm"/>
            <a:tailEnd type="none" w="sm" len="sm"/>
          </a:ln>
        </p:spPr>
      </p:pic>
      <p:pic>
        <p:nvPicPr>
          <p:cNvPr id="380" name="Google Shape;380;p60"/>
          <p:cNvPicPr preferRelativeResize="0"/>
          <p:nvPr/>
        </p:nvPicPr>
        <p:blipFill rotWithShape="1">
          <a:blip r:embed="rId3">
            <a:alphaModFix/>
          </a:blip>
          <a:srcRect b="8239"/>
          <a:stretch/>
        </p:blipFill>
        <p:spPr>
          <a:xfrm>
            <a:off x="4468733" y="3845018"/>
            <a:ext cx="920875" cy="929225"/>
          </a:xfrm>
          <a:prstGeom prst="rect">
            <a:avLst/>
          </a:prstGeom>
          <a:noFill/>
          <a:ln w="9525" cap="flat" cmpd="sng">
            <a:solidFill>
              <a:srgbClr val="000000"/>
            </a:solidFill>
            <a:prstDash val="solid"/>
            <a:round/>
            <a:headEnd type="none" w="sm" len="sm"/>
            <a:tailEnd type="none" w="sm" len="sm"/>
          </a:ln>
        </p:spPr>
      </p:pic>
      <p:pic>
        <p:nvPicPr>
          <p:cNvPr id="381" name="Google Shape;381;p60"/>
          <p:cNvPicPr preferRelativeResize="0"/>
          <p:nvPr/>
        </p:nvPicPr>
        <p:blipFill rotWithShape="1">
          <a:blip r:embed="rId8" cstate="print">
            <a:alphaModFix/>
          </a:blip>
          <a:srcRect b="6751"/>
          <a:stretch/>
        </p:blipFill>
        <p:spPr>
          <a:xfrm>
            <a:off x="5486951" y="3845000"/>
            <a:ext cx="920876" cy="929224"/>
          </a:xfrm>
          <a:prstGeom prst="rect">
            <a:avLst/>
          </a:prstGeom>
          <a:noFill/>
          <a:ln w="9525" cap="flat" cmpd="sng">
            <a:solidFill>
              <a:srgbClr val="333333"/>
            </a:solidFill>
            <a:prstDash val="solid"/>
            <a:round/>
            <a:headEnd type="none" w="sm" len="sm"/>
            <a:tailEnd type="none" w="sm" len="sm"/>
          </a:ln>
        </p:spPr>
      </p:pic>
      <p:pic>
        <p:nvPicPr>
          <p:cNvPr id="382" name="Google Shape;382;p60"/>
          <p:cNvPicPr preferRelativeResize="0"/>
          <p:nvPr/>
        </p:nvPicPr>
        <p:blipFill rotWithShape="1">
          <a:blip r:embed="rId7" cstate="print">
            <a:alphaModFix/>
          </a:blip>
          <a:srcRect b="6751"/>
          <a:stretch/>
        </p:blipFill>
        <p:spPr>
          <a:xfrm>
            <a:off x="4468726" y="4916093"/>
            <a:ext cx="920876" cy="1015551"/>
          </a:xfrm>
          <a:prstGeom prst="rect">
            <a:avLst/>
          </a:prstGeom>
          <a:noFill/>
          <a:ln w="9525" cap="flat" cmpd="sng">
            <a:solidFill>
              <a:srgbClr val="333333"/>
            </a:solidFill>
            <a:prstDash val="solid"/>
            <a:round/>
            <a:headEnd type="none" w="sm" len="sm"/>
            <a:tailEnd type="none" w="sm" len="sm"/>
          </a:ln>
        </p:spPr>
      </p:pic>
      <p:pic>
        <p:nvPicPr>
          <p:cNvPr id="383" name="Google Shape;383;p60"/>
          <p:cNvPicPr preferRelativeResize="0"/>
          <p:nvPr/>
        </p:nvPicPr>
        <p:blipFill rotWithShape="1">
          <a:blip r:embed="rId4">
            <a:alphaModFix/>
          </a:blip>
          <a:srcRect l="59166" t="60289" r="5956"/>
          <a:stretch/>
        </p:blipFill>
        <p:spPr>
          <a:xfrm>
            <a:off x="5486976" y="4916093"/>
            <a:ext cx="920851" cy="1015551"/>
          </a:xfrm>
          <a:prstGeom prst="rect">
            <a:avLst/>
          </a:prstGeom>
          <a:noFill/>
          <a:ln w="9525" cap="flat" cmpd="sng">
            <a:solidFill>
              <a:srgbClr val="000000"/>
            </a:solidFill>
            <a:prstDash val="solid"/>
            <a:round/>
            <a:headEnd type="none" w="sm" len="sm"/>
            <a:tailEnd type="none" w="sm" len="sm"/>
          </a:ln>
        </p:spPr>
      </p:pic>
      <p:pic>
        <p:nvPicPr>
          <p:cNvPr id="384" name="Google Shape;384;p60"/>
          <p:cNvPicPr preferRelativeResize="0"/>
          <p:nvPr/>
        </p:nvPicPr>
        <p:blipFill rotWithShape="1">
          <a:blip r:embed="rId3">
            <a:alphaModFix/>
          </a:blip>
          <a:srcRect b="8239"/>
          <a:stretch/>
        </p:blipFill>
        <p:spPr>
          <a:xfrm>
            <a:off x="7008249" y="2718867"/>
            <a:ext cx="920875" cy="978575"/>
          </a:xfrm>
          <a:prstGeom prst="rect">
            <a:avLst/>
          </a:prstGeom>
          <a:noFill/>
          <a:ln w="9525" cap="flat" cmpd="sng">
            <a:solidFill>
              <a:srgbClr val="000000"/>
            </a:solidFill>
            <a:prstDash val="solid"/>
            <a:round/>
            <a:headEnd type="none" w="sm" len="sm"/>
            <a:tailEnd type="none" w="sm" len="sm"/>
          </a:ln>
        </p:spPr>
      </p:pic>
      <p:pic>
        <p:nvPicPr>
          <p:cNvPr id="385" name="Google Shape;385;p60"/>
          <p:cNvPicPr preferRelativeResize="0"/>
          <p:nvPr/>
        </p:nvPicPr>
        <p:blipFill rotWithShape="1">
          <a:blip r:embed="rId6" cstate="print">
            <a:alphaModFix/>
          </a:blip>
          <a:srcRect b="6751"/>
          <a:stretch/>
        </p:blipFill>
        <p:spPr>
          <a:xfrm>
            <a:off x="8026451" y="2718866"/>
            <a:ext cx="920876" cy="978575"/>
          </a:xfrm>
          <a:prstGeom prst="rect">
            <a:avLst/>
          </a:prstGeom>
          <a:noFill/>
          <a:ln w="9525" cap="flat" cmpd="sng">
            <a:solidFill>
              <a:srgbClr val="333333"/>
            </a:solidFill>
            <a:prstDash val="solid"/>
            <a:round/>
            <a:headEnd type="none" w="sm" len="sm"/>
            <a:tailEnd type="none" w="sm" len="sm"/>
          </a:ln>
        </p:spPr>
      </p:pic>
      <p:pic>
        <p:nvPicPr>
          <p:cNvPr id="386" name="Google Shape;386;p60"/>
          <p:cNvPicPr preferRelativeResize="0"/>
          <p:nvPr/>
        </p:nvPicPr>
        <p:blipFill rotWithShape="1">
          <a:blip r:embed="rId3">
            <a:alphaModFix/>
          </a:blip>
          <a:srcRect b="8239"/>
          <a:stretch/>
        </p:blipFill>
        <p:spPr>
          <a:xfrm>
            <a:off x="7008249" y="3832218"/>
            <a:ext cx="920875" cy="929225"/>
          </a:xfrm>
          <a:prstGeom prst="rect">
            <a:avLst/>
          </a:prstGeom>
          <a:noFill/>
          <a:ln w="9525" cap="flat" cmpd="sng">
            <a:solidFill>
              <a:srgbClr val="000000"/>
            </a:solidFill>
            <a:prstDash val="solid"/>
            <a:round/>
            <a:headEnd type="none" w="sm" len="sm"/>
            <a:tailEnd type="none" w="sm" len="sm"/>
          </a:ln>
        </p:spPr>
      </p:pic>
      <p:pic>
        <p:nvPicPr>
          <p:cNvPr id="387" name="Google Shape;387;p60"/>
          <p:cNvPicPr preferRelativeResize="0"/>
          <p:nvPr/>
        </p:nvPicPr>
        <p:blipFill rotWithShape="1">
          <a:blip r:embed="rId4">
            <a:alphaModFix/>
          </a:blip>
          <a:srcRect l="59166" t="60289" r="5956"/>
          <a:stretch/>
        </p:blipFill>
        <p:spPr>
          <a:xfrm>
            <a:off x="8026472" y="3832193"/>
            <a:ext cx="920875" cy="929225"/>
          </a:xfrm>
          <a:prstGeom prst="rect">
            <a:avLst/>
          </a:prstGeom>
          <a:noFill/>
          <a:ln w="9525" cap="flat" cmpd="sng">
            <a:solidFill>
              <a:srgbClr val="000000"/>
            </a:solidFill>
            <a:prstDash val="solid"/>
            <a:round/>
            <a:headEnd type="none" w="sm" len="sm"/>
            <a:tailEnd type="none" w="sm" len="sm"/>
          </a:ln>
        </p:spPr>
      </p:pic>
      <p:pic>
        <p:nvPicPr>
          <p:cNvPr id="388" name="Google Shape;388;p60"/>
          <p:cNvPicPr preferRelativeResize="0"/>
          <p:nvPr/>
        </p:nvPicPr>
        <p:blipFill rotWithShape="1">
          <a:blip r:embed="rId3">
            <a:alphaModFix/>
          </a:blip>
          <a:srcRect b="8239"/>
          <a:stretch/>
        </p:blipFill>
        <p:spPr>
          <a:xfrm>
            <a:off x="7008249" y="4895343"/>
            <a:ext cx="920875" cy="1015551"/>
          </a:xfrm>
          <a:prstGeom prst="rect">
            <a:avLst/>
          </a:prstGeom>
          <a:noFill/>
          <a:ln w="9525" cap="flat" cmpd="sng">
            <a:solidFill>
              <a:srgbClr val="000000"/>
            </a:solidFill>
            <a:prstDash val="solid"/>
            <a:round/>
            <a:headEnd type="none" w="sm" len="sm"/>
            <a:tailEnd type="none" w="sm" len="sm"/>
          </a:ln>
        </p:spPr>
      </p:pic>
      <p:pic>
        <p:nvPicPr>
          <p:cNvPr id="389" name="Google Shape;389;p60"/>
          <p:cNvPicPr preferRelativeResize="0"/>
          <p:nvPr/>
        </p:nvPicPr>
        <p:blipFill rotWithShape="1">
          <a:blip r:embed="rId4">
            <a:alphaModFix/>
          </a:blip>
          <a:srcRect l="59166" t="60289" r="5956"/>
          <a:stretch/>
        </p:blipFill>
        <p:spPr>
          <a:xfrm>
            <a:off x="8026472" y="4897967"/>
            <a:ext cx="920875" cy="1015551"/>
          </a:xfrm>
          <a:prstGeom prst="rect">
            <a:avLst/>
          </a:prstGeom>
          <a:noFill/>
          <a:ln w="9525" cap="flat" cmpd="sng">
            <a:solidFill>
              <a:srgbClr val="000000"/>
            </a:solidFill>
            <a:prstDash val="solid"/>
            <a:round/>
            <a:headEnd type="none" w="sm" len="sm"/>
            <a:tailEnd type="none" w="sm" len="sm"/>
          </a:ln>
        </p:spPr>
      </p:pic>
      <p:cxnSp>
        <p:nvCxnSpPr>
          <p:cNvPr id="390" name="Google Shape;390;p60"/>
          <p:cNvCxnSpPr/>
          <p:nvPr/>
        </p:nvCxnSpPr>
        <p:spPr>
          <a:xfrm>
            <a:off x="1617175" y="2616675"/>
            <a:ext cx="15000" cy="3399000"/>
          </a:xfrm>
          <a:prstGeom prst="straightConnector1">
            <a:avLst/>
          </a:prstGeom>
          <a:noFill/>
          <a:ln w="28575" cap="flat" cmpd="sng">
            <a:solidFill>
              <a:schemeClr val="dk1"/>
            </a:solidFill>
            <a:prstDash val="solid"/>
            <a:round/>
            <a:headEnd type="none" w="sm" len="sm"/>
            <a:tailEnd type="none" w="sm" len="sm"/>
          </a:ln>
        </p:spPr>
      </p:cxnSp>
      <p:cxnSp>
        <p:nvCxnSpPr>
          <p:cNvPr id="391" name="Google Shape;391;p60"/>
          <p:cNvCxnSpPr/>
          <p:nvPr/>
        </p:nvCxnSpPr>
        <p:spPr>
          <a:xfrm>
            <a:off x="6724775" y="2616688"/>
            <a:ext cx="15000" cy="3399000"/>
          </a:xfrm>
          <a:prstGeom prst="straightConnector1">
            <a:avLst/>
          </a:prstGeom>
          <a:noFill/>
          <a:ln w="28575" cap="flat" cmpd="sng">
            <a:solidFill>
              <a:schemeClr val="dk1"/>
            </a:solidFill>
            <a:prstDash val="solid"/>
            <a:round/>
            <a:headEnd type="none" w="sm" len="sm"/>
            <a:tailEnd type="none" w="sm" len="sm"/>
          </a:ln>
        </p:spPr>
      </p:cxnSp>
      <p:cxnSp>
        <p:nvCxnSpPr>
          <p:cNvPr id="392" name="Google Shape;392;p60"/>
          <p:cNvCxnSpPr/>
          <p:nvPr/>
        </p:nvCxnSpPr>
        <p:spPr>
          <a:xfrm>
            <a:off x="4208463" y="2629475"/>
            <a:ext cx="15000" cy="3399000"/>
          </a:xfrm>
          <a:prstGeom prst="straightConnector1">
            <a:avLst/>
          </a:prstGeom>
          <a:noFill/>
          <a:ln w="28575" cap="flat" cmpd="sng">
            <a:solidFill>
              <a:schemeClr val="dk1"/>
            </a:solidFill>
            <a:prstDash val="solid"/>
            <a:round/>
            <a:headEnd type="none" w="sm" len="sm"/>
            <a:tailEnd type="none" w="sm" len="sm"/>
          </a:ln>
        </p:spPr>
      </p:cxnSp>
      <p:cxnSp>
        <p:nvCxnSpPr>
          <p:cNvPr id="393" name="Google Shape;393;p60"/>
          <p:cNvCxnSpPr/>
          <p:nvPr/>
        </p:nvCxnSpPr>
        <p:spPr>
          <a:xfrm>
            <a:off x="-7475" y="3777151"/>
            <a:ext cx="9149100" cy="0"/>
          </a:xfrm>
          <a:prstGeom prst="straightConnector1">
            <a:avLst/>
          </a:prstGeom>
          <a:noFill/>
          <a:ln w="28575" cap="flat" cmpd="sng">
            <a:solidFill>
              <a:schemeClr val="dk1"/>
            </a:solidFill>
            <a:prstDash val="solid"/>
            <a:round/>
            <a:headEnd type="none" w="sm" len="sm"/>
            <a:tailEnd type="none" w="sm" len="sm"/>
          </a:ln>
        </p:spPr>
      </p:cxnSp>
      <p:cxnSp>
        <p:nvCxnSpPr>
          <p:cNvPr id="394" name="Google Shape;394;p60"/>
          <p:cNvCxnSpPr/>
          <p:nvPr/>
        </p:nvCxnSpPr>
        <p:spPr>
          <a:xfrm>
            <a:off x="18901" y="4842951"/>
            <a:ext cx="9149100" cy="0"/>
          </a:xfrm>
          <a:prstGeom prst="straightConnector1">
            <a:avLst/>
          </a:prstGeom>
          <a:noFill/>
          <a:ln w="28575" cap="flat" cmpd="sng">
            <a:solidFill>
              <a:schemeClr val="dk1"/>
            </a:solidFill>
            <a:prstDash val="solid"/>
            <a:round/>
            <a:headEnd type="none" w="sm" len="sm"/>
            <a:tailEnd type="none" w="sm" len="sm"/>
          </a:ln>
        </p:spPr>
      </p:cxnSp>
      <p:sp>
        <p:nvSpPr>
          <p:cNvPr id="395" name="Google Shape;395;p60"/>
          <p:cNvSpPr/>
          <p:nvPr/>
        </p:nvSpPr>
        <p:spPr>
          <a:xfrm rot="-2700000">
            <a:off x="2987330" y="2749339"/>
            <a:ext cx="1030963" cy="1002112"/>
          </a:xfrm>
          <a:prstGeom prst="mathPlus">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fontAlgn="auto">
              <a:spcBef>
                <a:spcPts val="0"/>
              </a:spcBef>
              <a:spcAft>
                <a:spcPts val="0"/>
              </a:spcAft>
              <a:buClr>
                <a:srgbClr val="000000"/>
              </a:buClr>
              <a:buSzPts val="1400"/>
            </a:pPr>
            <a:endParaRPr sz="1400" kern="0">
              <a:solidFill>
                <a:srgbClr val="000000"/>
              </a:solidFill>
              <a:latin typeface="Arial"/>
              <a:cs typeface="Arial"/>
              <a:sym typeface="Arial"/>
            </a:endParaRPr>
          </a:p>
        </p:txBody>
      </p:sp>
      <p:sp>
        <p:nvSpPr>
          <p:cNvPr id="396" name="Google Shape;396;p60"/>
          <p:cNvSpPr/>
          <p:nvPr/>
        </p:nvSpPr>
        <p:spPr>
          <a:xfrm rot="-2700000">
            <a:off x="2987330" y="4878263"/>
            <a:ext cx="1030963" cy="1002112"/>
          </a:xfrm>
          <a:prstGeom prst="mathPlus">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fontAlgn="auto">
              <a:spcBef>
                <a:spcPts val="0"/>
              </a:spcBef>
              <a:spcAft>
                <a:spcPts val="0"/>
              </a:spcAft>
              <a:buClr>
                <a:srgbClr val="000000"/>
              </a:buClr>
              <a:buSzPts val="1400"/>
            </a:pPr>
            <a:endParaRPr sz="1400" kern="0">
              <a:solidFill>
                <a:srgbClr val="000000"/>
              </a:solidFill>
              <a:latin typeface="Arial"/>
              <a:cs typeface="Arial"/>
              <a:sym typeface="Arial"/>
            </a:endParaRPr>
          </a:p>
        </p:txBody>
      </p:sp>
      <p:sp>
        <p:nvSpPr>
          <p:cNvPr id="397" name="Google Shape;397;p60"/>
          <p:cNvSpPr/>
          <p:nvPr/>
        </p:nvSpPr>
        <p:spPr>
          <a:xfrm rot="-2700000">
            <a:off x="1969104" y="3815125"/>
            <a:ext cx="1030963" cy="1002112"/>
          </a:xfrm>
          <a:prstGeom prst="mathPlus">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fontAlgn="auto">
              <a:spcBef>
                <a:spcPts val="0"/>
              </a:spcBef>
              <a:spcAft>
                <a:spcPts val="0"/>
              </a:spcAft>
              <a:buClr>
                <a:srgbClr val="000000"/>
              </a:buClr>
              <a:buSzPts val="1400"/>
            </a:pPr>
            <a:endParaRPr sz="1400" kern="0">
              <a:solidFill>
                <a:srgbClr val="000000"/>
              </a:solidFill>
              <a:latin typeface="Arial"/>
              <a:cs typeface="Arial"/>
              <a:sym typeface="Arial"/>
            </a:endParaRPr>
          </a:p>
        </p:txBody>
      </p:sp>
      <p:sp>
        <p:nvSpPr>
          <p:cNvPr id="398" name="Google Shape;398;p60"/>
          <p:cNvSpPr/>
          <p:nvPr/>
        </p:nvSpPr>
        <p:spPr>
          <a:xfrm rot="-2700000">
            <a:off x="4448599" y="2699651"/>
            <a:ext cx="1030963" cy="1002112"/>
          </a:xfrm>
          <a:prstGeom prst="mathPlus">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fontAlgn="auto">
              <a:spcBef>
                <a:spcPts val="0"/>
              </a:spcBef>
              <a:spcAft>
                <a:spcPts val="0"/>
              </a:spcAft>
              <a:buClr>
                <a:srgbClr val="000000"/>
              </a:buClr>
              <a:buSzPts val="1400"/>
            </a:pPr>
            <a:endParaRPr sz="1400" kern="0">
              <a:solidFill>
                <a:srgbClr val="000000"/>
              </a:solidFill>
              <a:latin typeface="Arial"/>
              <a:cs typeface="Arial"/>
              <a:sym typeface="Arial"/>
            </a:endParaRPr>
          </a:p>
        </p:txBody>
      </p:sp>
      <p:sp>
        <p:nvSpPr>
          <p:cNvPr id="399" name="Google Shape;399;p60"/>
          <p:cNvSpPr/>
          <p:nvPr/>
        </p:nvSpPr>
        <p:spPr>
          <a:xfrm rot="-2700000">
            <a:off x="5408599" y="4885763"/>
            <a:ext cx="1030963" cy="1002112"/>
          </a:xfrm>
          <a:prstGeom prst="mathPlus">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fontAlgn="auto">
              <a:spcBef>
                <a:spcPts val="0"/>
              </a:spcBef>
              <a:spcAft>
                <a:spcPts val="0"/>
              </a:spcAft>
              <a:buClr>
                <a:srgbClr val="000000"/>
              </a:buClr>
              <a:buSzPts val="1400"/>
            </a:pPr>
            <a:endParaRPr sz="1400" kern="0">
              <a:solidFill>
                <a:srgbClr val="000000"/>
              </a:solidFill>
              <a:latin typeface="Arial"/>
              <a:cs typeface="Arial"/>
              <a:sym typeface="Arial"/>
            </a:endParaRPr>
          </a:p>
        </p:txBody>
      </p:sp>
      <p:sp>
        <p:nvSpPr>
          <p:cNvPr id="400" name="Google Shape;400;p60"/>
          <p:cNvSpPr/>
          <p:nvPr/>
        </p:nvSpPr>
        <p:spPr>
          <a:xfrm rot="-2700000">
            <a:off x="4407641" y="3750451"/>
            <a:ext cx="1030963" cy="1002112"/>
          </a:xfrm>
          <a:prstGeom prst="mathPlus">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fontAlgn="auto">
              <a:spcBef>
                <a:spcPts val="0"/>
              </a:spcBef>
              <a:spcAft>
                <a:spcPts val="0"/>
              </a:spcAft>
              <a:buClr>
                <a:srgbClr val="000000"/>
              </a:buClr>
              <a:buSzPts val="1400"/>
            </a:pPr>
            <a:endParaRPr sz="1400" kern="0">
              <a:solidFill>
                <a:srgbClr val="000000"/>
              </a:solidFill>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9"/>
                                        </p:tgtEl>
                                        <p:attrNameLst>
                                          <p:attrName>style.visibility</p:attrName>
                                        </p:attrNameLst>
                                      </p:cBhvr>
                                      <p:to>
                                        <p:strVal val="visible"/>
                                      </p:to>
                                    </p:set>
                                    <p:animEffect transition="in" filter="fade">
                                      <p:cBhvr>
                                        <p:cTn id="7" dur="1000"/>
                                        <p:tgtEl>
                                          <p:spTgt spid="3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4"/>
                                        </p:tgtEl>
                                        <p:attrNameLst>
                                          <p:attrName>style.visibility</p:attrName>
                                        </p:attrNameLst>
                                      </p:cBhvr>
                                      <p:to>
                                        <p:strVal val="visible"/>
                                      </p:to>
                                    </p:set>
                                    <p:animEffect transition="in" filter="fade">
                                      <p:cBhvr>
                                        <p:cTn id="12" dur="1000"/>
                                        <p:tgtEl>
                                          <p:spTgt spid="374"/>
                                        </p:tgtEl>
                                      </p:cBhvr>
                                    </p:animEffect>
                                  </p:childTnLst>
                                </p:cTn>
                              </p:par>
                              <p:par>
                                <p:cTn id="13" presetID="10" presetClass="entr" presetSubtype="0" fill="hold" nodeType="withEffect">
                                  <p:stCondLst>
                                    <p:cond delay="0"/>
                                  </p:stCondLst>
                                  <p:childTnLst>
                                    <p:set>
                                      <p:cBhvr>
                                        <p:cTn id="14" dur="1" fill="hold">
                                          <p:stCondLst>
                                            <p:cond delay="0"/>
                                          </p:stCondLst>
                                        </p:cTn>
                                        <p:tgtEl>
                                          <p:spTgt spid="375"/>
                                        </p:tgtEl>
                                        <p:attrNameLst>
                                          <p:attrName>style.visibility</p:attrName>
                                        </p:attrNameLst>
                                      </p:cBhvr>
                                      <p:to>
                                        <p:strVal val="visible"/>
                                      </p:to>
                                    </p:set>
                                    <p:animEffect transition="in" filter="fade">
                                      <p:cBhvr>
                                        <p:cTn id="15" dur="1000"/>
                                        <p:tgtEl>
                                          <p:spTgt spid="37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95"/>
                                        </p:tgtEl>
                                        <p:attrNameLst>
                                          <p:attrName>style.visibility</p:attrName>
                                        </p:attrNameLst>
                                      </p:cBhvr>
                                      <p:to>
                                        <p:strVal val="visible"/>
                                      </p:to>
                                    </p:set>
                                    <p:animEffect transition="in" filter="fade">
                                      <p:cBhvr>
                                        <p:cTn id="20" dur="1000"/>
                                        <p:tgtEl>
                                          <p:spTgt spid="39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78"/>
                                        </p:tgtEl>
                                        <p:attrNameLst>
                                          <p:attrName>style.visibility</p:attrName>
                                        </p:attrNameLst>
                                      </p:cBhvr>
                                      <p:to>
                                        <p:strVal val="visible"/>
                                      </p:to>
                                    </p:set>
                                    <p:animEffect transition="in" filter="fade">
                                      <p:cBhvr>
                                        <p:cTn id="25" dur="1000"/>
                                        <p:tgtEl>
                                          <p:spTgt spid="378"/>
                                        </p:tgtEl>
                                      </p:cBhvr>
                                    </p:animEffect>
                                  </p:childTnLst>
                                </p:cTn>
                              </p:par>
                              <p:par>
                                <p:cTn id="26" presetID="10" presetClass="entr" presetSubtype="0" fill="hold" nodeType="withEffect">
                                  <p:stCondLst>
                                    <p:cond delay="0"/>
                                  </p:stCondLst>
                                  <p:childTnLst>
                                    <p:set>
                                      <p:cBhvr>
                                        <p:cTn id="27" dur="1" fill="hold">
                                          <p:stCondLst>
                                            <p:cond delay="0"/>
                                          </p:stCondLst>
                                        </p:cTn>
                                        <p:tgtEl>
                                          <p:spTgt spid="379"/>
                                        </p:tgtEl>
                                        <p:attrNameLst>
                                          <p:attrName>style.visibility</p:attrName>
                                        </p:attrNameLst>
                                      </p:cBhvr>
                                      <p:to>
                                        <p:strVal val="visible"/>
                                      </p:to>
                                    </p:set>
                                    <p:animEffect transition="in" filter="fade">
                                      <p:cBhvr>
                                        <p:cTn id="28" dur="1000"/>
                                        <p:tgtEl>
                                          <p:spTgt spid="37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98"/>
                                        </p:tgtEl>
                                        <p:attrNameLst>
                                          <p:attrName>style.visibility</p:attrName>
                                        </p:attrNameLst>
                                      </p:cBhvr>
                                      <p:to>
                                        <p:strVal val="visible"/>
                                      </p:to>
                                    </p:set>
                                    <p:animEffect transition="in" filter="fade">
                                      <p:cBhvr>
                                        <p:cTn id="33" dur="1000"/>
                                        <p:tgtEl>
                                          <p:spTgt spid="39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84"/>
                                        </p:tgtEl>
                                        <p:attrNameLst>
                                          <p:attrName>style.visibility</p:attrName>
                                        </p:attrNameLst>
                                      </p:cBhvr>
                                      <p:to>
                                        <p:strVal val="visible"/>
                                      </p:to>
                                    </p:set>
                                    <p:animEffect transition="in" filter="fade">
                                      <p:cBhvr>
                                        <p:cTn id="38" dur="1000"/>
                                        <p:tgtEl>
                                          <p:spTgt spid="384"/>
                                        </p:tgtEl>
                                      </p:cBhvr>
                                    </p:animEffect>
                                  </p:childTnLst>
                                </p:cTn>
                              </p:par>
                              <p:par>
                                <p:cTn id="39" presetID="10" presetClass="entr" presetSubtype="0" fill="hold" nodeType="withEffect">
                                  <p:stCondLst>
                                    <p:cond delay="0"/>
                                  </p:stCondLst>
                                  <p:childTnLst>
                                    <p:set>
                                      <p:cBhvr>
                                        <p:cTn id="40" dur="1" fill="hold">
                                          <p:stCondLst>
                                            <p:cond delay="0"/>
                                          </p:stCondLst>
                                        </p:cTn>
                                        <p:tgtEl>
                                          <p:spTgt spid="385"/>
                                        </p:tgtEl>
                                        <p:attrNameLst>
                                          <p:attrName>style.visibility</p:attrName>
                                        </p:attrNameLst>
                                      </p:cBhvr>
                                      <p:to>
                                        <p:strVal val="visible"/>
                                      </p:to>
                                    </p:set>
                                    <p:animEffect transition="in" filter="fade">
                                      <p:cBhvr>
                                        <p:cTn id="41" dur="1000"/>
                                        <p:tgtEl>
                                          <p:spTgt spid="38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72"/>
                                        </p:tgtEl>
                                        <p:attrNameLst>
                                          <p:attrName>style.visibility</p:attrName>
                                        </p:attrNameLst>
                                      </p:cBhvr>
                                      <p:to>
                                        <p:strVal val="visible"/>
                                      </p:to>
                                    </p:set>
                                    <p:animEffect transition="in" filter="fade">
                                      <p:cBhvr>
                                        <p:cTn id="46" dur="1000"/>
                                        <p:tgtEl>
                                          <p:spTgt spid="37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70"/>
                                        </p:tgtEl>
                                        <p:attrNameLst>
                                          <p:attrName>style.visibility</p:attrName>
                                        </p:attrNameLst>
                                      </p:cBhvr>
                                      <p:to>
                                        <p:strVal val="visible"/>
                                      </p:to>
                                    </p:set>
                                    <p:animEffect transition="in" filter="fade">
                                      <p:cBhvr>
                                        <p:cTn id="51" dur="1000"/>
                                        <p:tgtEl>
                                          <p:spTgt spid="370"/>
                                        </p:tgtEl>
                                      </p:cBhvr>
                                    </p:animEffect>
                                  </p:childTnLst>
                                </p:cTn>
                              </p:par>
                              <p:par>
                                <p:cTn id="52" presetID="10" presetClass="entr" presetSubtype="0" fill="hold" nodeType="withEffect">
                                  <p:stCondLst>
                                    <p:cond delay="0"/>
                                  </p:stCondLst>
                                  <p:childTnLst>
                                    <p:set>
                                      <p:cBhvr>
                                        <p:cTn id="53" dur="1" fill="hold">
                                          <p:stCondLst>
                                            <p:cond delay="0"/>
                                          </p:stCondLst>
                                        </p:cTn>
                                        <p:tgtEl>
                                          <p:spTgt spid="371"/>
                                        </p:tgtEl>
                                        <p:attrNameLst>
                                          <p:attrName>style.visibility</p:attrName>
                                        </p:attrNameLst>
                                      </p:cBhvr>
                                      <p:to>
                                        <p:strVal val="visible"/>
                                      </p:to>
                                    </p:set>
                                    <p:animEffect transition="in" filter="fade">
                                      <p:cBhvr>
                                        <p:cTn id="54" dur="1000"/>
                                        <p:tgtEl>
                                          <p:spTgt spid="37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97"/>
                                        </p:tgtEl>
                                        <p:attrNameLst>
                                          <p:attrName>style.visibility</p:attrName>
                                        </p:attrNameLst>
                                      </p:cBhvr>
                                      <p:to>
                                        <p:strVal val="visible"/>
                                      </p:to>
                                    </p:set>
                                    <p:animEffect transition="in" filter="fade">
                                      <p:cBhvr>
                                        <p:cTn id="59" dur="1000"/>
                                        <p:tgtEl>
                                          <p:spTgt spid="39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80"/>
                                        </p:tgtEl>
                                        <p:attrNameLst>
                                          <p:attrName>style.visibility</p:attrName>
                                        </p:attrNameLst>
                                      </p:cBhvr>
                                      <p:to>
                                        <p:strVal val="visible"/>
                                      </p:to>
                                    </p:set>
                                    <p:animEffect transition="in" filter="fade">
                                      <p:cBhvr>
                                        <p:cTn id="64" dur="1000"/>
                                        <p:tgtEl>
                                          <p:spTgt spid="380"/>
                                        </p:tgtEl>
                                      </p:cBhvr>
                                    </p:animEffect>
                                  </p:childTnLst>
                                </p:cTn>
                              </p:par>
                              <p:par>
                                <p:cTn id="65" presetID="10" presetClass="entr" presetSubtype="0" fill="hold" nodeType="withEffect">
                                  <p:stCondLst>
                                    <p:cond delay="0"/>
                                  </p:stCondLst>
                                  <p:childTnLst>
                                    <p:set>
                                      <p:cBhvr>
                                        <p:cTn id="66" dur="1" fill="hold">
                                          <p:stCondLst>
                                            <p:cond delay="0"/>
                                          </p:stCondLst>
                                        </p:cTn>
                                        <p:tgtEl>
                                          <p:spTgt spid="381"/>
                                        </p:tgtEl>
                                        <p:attrNameLst>
                                          <p:attrName>style.visibility</p:attrName>
                                        </p:attrNameLst>
                                      </p:cBhvr>
                                      <p:to>
                                        <p:strVal val="visible"/>
                                      </p:to>
                                    </p:set>
                                    <p:animEffect transition="in" filter="fade">
                                      <p:cBhvr>
                                        <p:cTn id="67" dur="1000"/>
                                        <p:tgtEl>
                                          <p:spTgt spid="38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00"/>
                                        </p:tgtEl>
                                        <p:attrNameLst>
                                          <p:attrName>style.visibility</p:attrName>
                                        </p:attrNameLst>
                                      </p:cBhvr>
                                      <p:to>
                                        <p:strVal val="visible"/>
                                      </p:to>
                                    </p:set>
                                    <p:animEffect transition="in" filter="fade">
                                      <p:cBhvr>
                                        <p:cTn id="72" dur="1000"/>
                                        <p:tgtEl>
                                          <p:spTgt spid="40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86"/>
                                        </p:tgtEl>
                                        <p:attrNameLst>
                                          <p:attrName>style.visibility</p:attrName>
                                        </p:attrNameLst>
                                      </p:cBhvr>
                                      <p:to>
                                        <p:strVal val="visible"/>
                                      </p:to>
                                    </p:set>
                                    <p:animEffect transition="in" filter="fade">
                                      <p:cBhvr>
                                        <p:cTn id="77" dur="1000"/>
                                        <p:tgtEl>
                                          <p:spTgt spid="386"/>
                                        </p:tgtEl>
                                      </p:cBhvr>
                                    </p:animEffect>
                                  </p:childTnLst>
                                </p:cTn>
                              </p:par>
                              <p:par>
                                <p:cTn id="78" presetID="10" presetClass="entr" presetSubtype="0" fill="hold" nodeType="withEffect">
                                  <p:stCondLst>
                                    <p:cond delay="0"/>
                                  </p:stCondLst>
                                  <p:childTnLst>
                                    <p:set>
                                      <p:cBhvr>
                                        <p:cTn id="79" dur="1" fill="hold">
                                          <p:stCondLst>
                                            <p:cond delay="0"/>
                                          </p:stCondLst>
                                        </p:cTn>
                                        <p:tgtEl>
                                          <p:spTgt spid="387"/>
                                        </p:tgtEl>
                                        <p:attrNameLst>
                                          <p:attrName>style.visibility</p:attrName>
                                        </p:attrNameLst>
                                      </p:cBhvr>
                                      <p:to>
                                        <p:strVal val="visible"/>
                                      </p:to>
                                    </p:set>
                                    <p:animEffect transition="in" filter="fade">
                                      <p:cBhvr>
                                        <p:cTn id="80" dur="1000"/>
                                        <p:tgtEl>
                                          <p:spTgt spid="387"/>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73"/>
                                        </p:tgtEl>
                                        <p:attrNameLst>
                                          <p:attrName>style.visibility</p:attrName>
                                        </p:attrNameLst>
                                      </p:cBhvr>
                                      <p:to>
                                        <p:strVal val="visible"/>
                                      </p:to>
                                    </p:set>
                                    <p:animEffect transition="in" filter="fade">
                                      <p:cBhvr>
                                        <p:cTn id="85" dur="1000"/>
                                        <p:tgtEl>
                                          <p:spTgt spid="373"/>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76"/>
                                        </p:tgtEl>
                                        <p:attrNameLst>
                                          <p:attrName>style.visibility</p:attrName>
                                        </p:attrNameLst>
                                      </p:cBhvr>
                                      <p:to>
                                        <p:strVal val="visible"/>
                                      </p:to>
                                    </p:set>
                                    <p:animEffect transition="in" filter="fade">
                                      <p:cBhvr>
                                        <p:cTn id="90" dur="1000"/>
                                        <p:tgtEl>
                                          <p:spTgt spid="376"/>
                                        </p:tgtEl>
                                      </p:cBhvr>
                                    </p:animEffect>
                                  </p:childTnLst>
                                </p:cTn>
                              </p:par>
                              <p:par>
                                <p:cTn id="91" presetID="10" presetClass="entr" presetSubtype="0" fill="hold" nodeType="withEffect">
                                  <p:stCondLst>
                                    <p:cond delay="0"/>
                                  </p:stCondLst>
                                  <p:childTnLst>
                                    <p:set>
                                      <p:cBhvr>
                                        <p:cTn id="92" dur="1" fill="hold">
                                          <p:stCondLst>
                                            <p:cond delay="0"/>
                                          </p:stCondLst>
                                        </p:cTn>
                                        <p:tgtEl>
                                          <p:spTgt spid="377"/>
                                        </p:tgtEl>
                                        <p:attrNameLst>
                                          <p:attrName>style.visibility</p:attrName>
                                        </p:attrNameLst>
                                      </p:cBhvr>
                                      <p:to>
                                        <p:strVal val="visible"/>
                                      </p:to>
                                    </p:set>
                                    <p:animEffect transition="in" filter="fade">
                                      <p:cBhvr>
                                        <p:cTn id="93" dur="1000"/>
                                        <p:tgtEl>
                                          <p:spTgt spid="377"/>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396"/>
                                        </p:tgtEl>
                                        <p:attrNameLst>
                                          <p:attrName>style.visibility</p:attrName>
                                        </p:attrNameLst>
                                      </p:cBhvr>
                                      <p:to>
                                        <p:strVal val="visible"/>
                                      </p:to>
                                    </p:set>
                                    <p:animEffect transition="in" filter="fade">
                                      <p:cBhvr>
                                        <p:cTn id="98" dur="1000"/>
                                        <p:tgtEl>
                                          <p:spTgt spid="396"/>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382"/>
                                        </p:tgtEl>
                                        <p:attrNameLst>
                                          <p:attrName>style.visibility</p:attrName>
                                        </p:attrNameLst>
                                      </p:cBhvr>
                                      <p:to>
                                        <p:strVal val="visible"/>
                                      </p:to>
                                    </p:set>
                                    <p:animEffect transition="in" filter="fade">
                                      <p:cBhvr>
                                        <p:cTn id="103" dur="1000"/>
                                        <p:tgtEl>
                                          <p:spTgt spid="382"/>
                                        </p:tgtEl>
                                      </p:cBhvr>
                                    </p:animEffect>
                                  </p:childTnLst>
                                </p:cTn>
                              </p:par>
                              <p:par>
                                <p:cTn id="104" presetID="10" presetClass="entr" presetSubtype="0" fill="hold" nodeType="withEffect">
                                  <p:stCondLst>
                                    <p:cond delay="0"/>
                                  </p:stCondLst>
                                  <p:childTnLst>
                                    <p:set>
                                      <p:cBhvr>
                                        <p:cTn id="105" dur="1" fill="hold">
                                          <p:stCondLst>
                                            <p:cond delay="0"/>
                                          </p:stCondLst>
                                        </p:cTn>
                                        <p:tgtEl>
                                          <p:spTgt spid="383"/>
                                        </p:tgtEl>
                                        <p:attrNameLst>
                                          <p:attrName>style.visibility</p:attrName>
                                        </p:attrNameLst>
                                      </p:cBhvr>
                                      <p:to>
                                        <p:strVal val="visible"/>
                                      </p:to>
                                    </p:set>
                                    <p:animEffect transition="in" filter="fade">
                                      <p:cBhvr>
                                        <p:cTn id="106" dur="1000"/>
                                        <p:tgtEl>
                                          <p:spTgt spid="383"/>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399"/>
                                        </p:tgtEl>
                                        <p:attrNameLst>
                                          <p:attrName>style.visibility</p:attrName>
                                        </p:attrNameLst>
                                      </p:cBhvr>
                                      <p:to>
                                        <p:strVal val="visible"/>
                                      </p:to>
                                    </p:set>
                                    <p:animEffect transition="in" filter="fade">
                                      <p:cBhvr>
                                        <p:cTn id="111" dur="1000"/>
                                        <p:tgtEl>
                                          <p:spTgt spid="399"/>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388"/>
                                        </p:tgtEl>
                                        <p:attrNameLst>
                                          <p:attrName>style.visibility</p:attrName>
                                        </p:attrNameLst>
                                      </p:cBhvr>
                                      <p:to>
                                        <p:strVal val="visible"/>
                                      </p:to>
                                    </p:set>
                                    <p:animEffect transition="in" filter="fade">
                                      <p:cBhvr>
                                        <p:cTn id="116" dur="1000"/>
                                        <p:tgtEl>
                                          <p:spTgt spid="388"/>
                                        </p:tgtEl>
                                      </p:cBhvr>
                                    </p:animEffect>
                                  </p:childTnLst>
                                </p:cTn>
                              </p:par>
                              <p:par>
                                <p:cTn id="117" presetID="10" presetClass="entr" presetSubtype="0" fill="hold" nodeType="withEffect">
                                  <p:stCondLst>
                                    <p:cond delay="0"/>
                                  </p:stCondLst>
                                  <p:childTnLst>
                                    <p:set>
                                      <p:cBhvr>
                                        <p:cTn id="118" dur="1" fill="hold">
                                          <p:stCondLst>
                                            <p:cond delay="0"/>
                                          </p:stCondLst>
                                        </p:cTn>
                                        <p:tgtEl>
                                          <p:spTgt spid="389"/>
                                        </p:tgtEl>
                                        <p:attrNameLst>
                                          <p:attrName>style.visibility</p:attrName>
                                        </p:attrNameLst>
                                      </p:cBhvr>
                                      <p:to>
                                        <p:strVal val="visible"/>
                                      </p:to>
                                    </p:set>
                                    <p:animEffect transition="in" filter="fade">
                                      <p:cBhvr>
                                        <p:cTn id="119" dur="1000"/>
                                        <p:tgtEl>
                                          <p:spTgt spid="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93"/>
          <p:cNvSpPr txBox="1">
            <a:spLocks noGrp="1"/>
          </p:cNvSpPr>
          <p:nvPr>
            <p:ph type="title"/>
          </p:nvPr>
        </p:nvSpPr>
        <p:spPr>
          <a:xfrm>
            <a:off x="98250" y="21800"/>
            <a:ext cx="8826600" cy="80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2400" b="1" dirty="0" smtClean="0"/>
              <a:t>METAHEURISTIC ALGORITHMS </a:t>
            </a:r>
            <a:endParaRPr sz="2400" b="1"/>
          </a:p>
        </p:txBody>
      </p:sp>
      <p:sp>
        <p:nvSpPr>
          <p:cNvPr id="696" name="Google Shape;696;p93"/>
          <p:cNvSpPr txBox="1"/>
          <p:nvPr/>
        </p:nvSpPr>
        <p:spPr>
          <a:xfrm>
            <a:off x="427636" y="1112999"/>
            <a:ext cx="8205600" cy="4848989"/>
          </a:xfrm>
          <a:prstGeom prst="rect">
            <a:avLst/>
          </a:prstGeom>
          <a:noFill/>
          <a:ln>
            <a:noFill/>
          </a:ln>
        </p:spPr>
        <p:txBody>
          <a:bodyPr spcFirstLastPara="1" wrap="square" lIns="91425" tIns="91425" rIns="91425" bIns="91425" anchor="t" anchorCtr="0">
            <a:spAutoFit/>
          </a:bodyPr>
          <a:lstStyle/>
          <a:p>
            <a:pPr lvl="0" algn="just">
              <a:spcBef>
                <a:spcPts val="1000"/>
              </a:spcBef>
              <a:spcAft>
                <a:spcPts val="0"/>
              </a:spcAft>
            </a:pPr>
            <a:r>
              <a:rPr lang="en-US" dirty="0" smtClean="0">
                <a:solidFill>
                  <a:schemeClr val="bg2"/>
                </a:solidFill>
                <a:latin typeface="Times New Roman"/>
                <a:ea typeface="Times New Roman"/>
                <a:cs typeface="Times New Roman"/>
                <a:sym typeface="Times New Roman"/>
              </a:rPr>
              <a:t>The base four algorithms, </a:t>
            </a:r>
          </a:p>
          <a:p>
            <a:pPr marL="457200" lvl="0" indent="-311150" algn="just">
              <a:spcBef>
                <a:spcPts val="1000"/>
              </a:spcBef>
              <a:spcAft>
                <a:spcPts val="0"/>
              </a:spcAft>
              <a:buClr>
                <a:srgbClr val="0000FF"/>
              </a:buClr>
              <a:buSzPts val="1300"/>
              <a:buFont typeface="Times New Roman"/>
              <a:buChar char="➔"/>
            </a:pPr>
            <a:r>
              <a:rPr lang="en-US" b="1" dirty="0" smtClean="0">
                <a:solidFill>
                  <a:schemeClr val="bg2"/>
                </a:solidFill>
                <a:latin typeface="Times New Roman"/>
                <a:ea typeface="Times New Roman"/>
                <a:cs typeface="Times New Roman"/>
                <a:sym typeface="Times New Roman"/>
              </a:rPr>
              <a:t>PSO </a:t>
            </a:r>
            <a:r>
              <a:rPr lang="en-US" dirty="0" smtClean="0">
                <a:solidFill>
                  <a:schemeClr val="bg2"/>
                </a:solidFill>
                <a:latin typeface="Times New Roman"/>
                <a:ea typeface="Times New Roman"/>
                <a:cs typeface="Times New Roman"/>
                <a:sym typeface="Times New Roman"/>
              </a:rPr>
              <a:t>(particle swarm </a:t>
            </a:r>
            <a:r>
              <a:rPr lang="en-US" dirty="0" err="1" smtClean="0">
                <a:solidFill>
                  <a:schemeClr val="bg2"/>
                </a:solidFill>
                <a:latin typeface="Times New Roman"/>
                <a:ea typeface="Times New Roman"/>
                <a:cs typeface="Times New Roman"/>
                <a:sym typeface="Times New Roman"/>
              </a:rPr>
              <a:t>optimisation</a:t>
            </a:r>
            <a:r>
              <a:rPr lang="en-US" dirty="0" smtClean="0">
                <a:solidFill>
                  <a:schemeClr val="bg2"/>
                </a:solidFill>
                <a:latin typeface="Times New Roman"/>
                <a:ea typeface="Times New Roman"/>
                <a:cs typeface="Times New Roman"/>
                <a:sym typeface="Times New Roman"/>
              </a:rPr>
              <a:t>) - </a:t>
            </a:r>
            <a:r>
              <a:rPr lang="en-US" b="1" dirty="0" smtClean="0">
                <a:solidFill>
                  <a:schemeClr val="bg2"/>
                </a:solidFill>
                <a:latin typeface="Times New Roman"/>
                <a:ea typeface="Times New Roman"/>
                <a:cs typeface="Times New Roman"/>
                <a:sym typeface="Times New Roman"/>
              </a:rPr>
              <a:t>ALGO 1</a:t>
            </a:r>
            <a:r>
              <a:rPr lang="en-US" dirty="0" smtClean="0">
                <a:solidFill>
                  <a:schemeClr val="bg2"/>
                </a:solidFill>
                <a:latin typeface="Times New Roman"/>
                <a:ea typeface="Times New Roman"/>
                <a:cs typeface="Times New Roman"/>
                <a:sym typeface="Times New Roman"/>
              </a:rPr>
              <a:t> </a:t>
            </a:r>
            <a:endParaRPr lang="en-US" b="1" dirty="0" smtClean="0">
              <a:solidFill>
                <a:schemeClr val="bg2"/>
              </a:solidFill>
              <a:latin typeface="Times New Roman"/>
              <a:ea typeface="Times New Roman"/>
              <a:cs typeface="Times New Roman"/>
              <a:sym typeface="Times New Roman"/>
            </a:endParaRPr>
          </a:p>
          <a:p>
            <a:pPr marL="457200" lvl="0" indent="-311150" algn="just">
              <a:spcBef>
                <a:spcPts val="0"/>
              </a:spcBef>
              <a:spcAft>
                <a:spcPts val="0"/>
              </a:spcAft>
              <a:buClr>
                <a:srgbClr val="0000FF"/>
              </a:buClr>
              <a:buSzPts val="1300"/>
              <a:buFont typeface="Times New Roman"/>
              <a:buChar char="➔"/>
            </a:pPr>
            <a:r>
              <a:rPr lang="en-US" b="1" dirty="0" smtClean="0">
                <a:solidFill>
                  <a:schemeClr val="bg2"/>
                </a:solidFill>
                <a:latin typeface="Times New Roman"/>
                <a:ea typeface="Times New Roman"/>
                <a:cs typeface="Times New Roman"/>
                <a:sym typeface="Times New Roman"/>
              </a:rPr>
              <a:t>TLBO </a:t>
            </a:r>
            <a:r>
              <a:rPr lang="en-US" dirty="0" smtClean="0">
                <a:solidFill>
                  <a:schemeClr val="bg2"/>
                </a:solidFill>
                <a:latin typeface="Times New Roman"/>
                <a:ea typeface="Times New Roman"/>
                <a:cs typeface="Times New Roman"/>
                <a:sym typeface="Times New Roman"/>
              </a:rPr>
              <a:t>(teaching learning based </a:t>
            </a:r>
            <a:r>
              <a:rPr lang="en-US" dirty="0" err="1" smtClean="0">
                <a:solidFill>
                  <a:schemeClr val="bg2"/>
                </a:solidFill>
                <a:latin typeface="Times New Roman"/>
                <a:ea typeface="Times New Roman"/>
                <a:cs typeface="Times New Roman"/>
                <a:sym typeface="Times New Roman"/>
              </a:rPr>
              <a:t>optimisation</a:t>
            </a:r>
            <a:r>
              <a:rPr lang="en-US" dirty="0" smtClean="0">
                <a:solidFill>
                  <a:schemeClr val="bg2"/>
                </a:solidFill>
                <a:latin typeface="Times New Roman"/>
                <a:ea typeface="Times New Roman"/>
                <a:cs typeface="Times New Roman"/>
                <a:sym typeface="Times New Roman"/>
              </a:rPr>
              <a:t>) - </a:t>
            </a:r>
            <a:r>
              <a:rPr lang="en-US" b="1" dirty="0" smtClean="0">
                <a:solidFill>
                  <a:schemeClr val="bg2"/>
                </a:solidFill>
                <a:latin typeface="Times New Roman"/>
                <a:ea typeface="Times New Roman"/>
                <a:cs typeface="Times New Roman"/>
                <a:sym typeface="Times New Roman"/>
              </a:rPr>
              <a:t>ALGO 2</a:t>
            </a:r>
          </a:p>
          <a:p>
            <a:pPr marL="457200" lvl="0" indent="-311150" algn="just">
              <a:spcBef>
                <a:spcPts val="0"/>
              </a:spcBef>
              <a:spcAft>
                <a:spcPts val="0"/>
              </a:spcAft>
              <a:buClr>
                <a:srgbClr val="0000FF"/>
              </a:buClr>
              <a:buSzPts val="1300"/>
              <a:buFont typeface="Times New Roman"/>
              <a:buChar char="➔"/>
            </a:pPr>
            <a:r>
              <a:rPr lang="en-US" b="1" dirty="0" smtClean="0">
                <a:solidFill>
                  <a:schemeClr val="bg2"/>
                </a:solidFill>
                <a:latin typeface="Times New Roman"/>
                <a:ea typeface="Times New Roman"/>
                <a:cs typeface="Times New Roman"/>
                <a:sym typeface="Times New Roman"/>
              </a:rPr>
              <a:t>MBO </a:t>
            </a:r>
            <a:r>
              <a:rPr lang="en-US" dirty="0" smtClean="0">
                <a:solidFill>
                  <a:schemeClr val="bg2"/>
                </a:solidFill>
                <a:latin typeface="Times New Roman"/>
                <a:ea typeface="Times New Roman"/>
                <a:cs typeface="Times New Roman"/>
                <a:sym typeface="Times New Roman"/>
              </a:rPr>
              <a:t>(migrating bird </a:t>
            </a:r>
            <a:r>
              <a:rPr lang="en-US" dirty="0" err="1" smtClean="0">
                <a:solidFill>
                  <a:schemeClr val="bg2"/>
                </a:solidFill>
                <a:latin typeface="Times New Roman"/>
                <a:ea typeface="Times New Roman"/>
                <a:cs typeface="Times New Roman"/>
                <a:sym typeface="Times New Roman"/>
              </a:rPr>
              <a:t>optimisation</a:t>
            </a:r>
            <a:r>
              <a:rPr lang="en-US" dirty="0" smtClean="0">
                <a:solidFill>
                  <a:schemeClr val="bg2"/>
                </a:solidFill>
                <a:latin typeface="Times New Roman"/>
                <a:ea typeface="Times New Roman"/>
                <a:cs typeface="Times New Roman"/>
                <a:sym typeface="Times New Roman"/>
              </a:rPr>
              <a:t>) - </a:t>
            </a:r>
            <a:r>
              <a:rPr lang="en-US" b="1" dirty="0" smtClean="0">
                <a:solidFill>
                  <a:schemeClr val="bg2"/>
                </a:solidFill>
                <a:latin typeface="Times New Roman"/>
                <a:ea typeface="Times New Roman"/>
                <a:cs typeface="Times New Roman"/>
                <a:sym typeface="Times New Roman"/>
              </a:rPr>
              <a:t>ALGO 3</a:t>
            </a:r>
          </a:p>
          <a:p>
            <a:pPr marL="457200" lvl="0" indent="-311150" algn="just">
              <a:spcBef>
                <a:spcPts val="0"/>
              </a:spcBef>
              <a:spcAft>
                <a:spcPts val="0"/>
              </a:spcAft>
              <a:buClr>
                <a:srgbClr val="0000FF"/>
              </a:buClr>
              <a:buSzPts val="1300"/>
              <a:buFont typeface="Times New Roman"/>
              <a:buChar char="➔"/>
            </a:pPr>
            <a:r>
              <a:rPr lang="en-US" b="1" dirty="0" smtClean="0">
                <a:solidFill>
                  <a:schemeClr val="bg2"/>
                </a:solidFill>
                <a:latin typeface="Times New Roman"/>
                <a:ea typeface="Times New Roman"/>
                <a:cs typeface="Times New Roman"/>
                <a:sym typeface="Times New Roman"/>
              </a:rPr>
              <a:t>AOA </a:t>
            </a:r>
            <a:r>
              <a:rPr lang="en-US" dirty="0" smtClean="0">
                <a:solidFill>
                  <a:schemeClr val="bg2"/>
                </a:solidFill>
                <a:latin typeface="Times New Roman"/>
                <a:ea typeface="Times New Roman"/>
                <a:cs typeface="Times New Roman"/>
                <a:sym typeface="Times New Roman"/>
              </a:rPr>
              <a:t>(</a:t>
            </a:r>
            <a:r>
              <a:rPr lang="en-US" dirty="0" err="1" smtClean="0">
                <a:solidFill>
                  <a:schemeClr val="bg2"/>
                </a:solidFill>
                <a:latin typeface="Times New Roman"/>
                <a:ea typeface="Times New Roman"/>
                <a:cs typeface="Times New Roman"/>
                <a:sym typeface="Times New Roman"/>
              </a:rPr>
              <a:t>archimedes</a:t>
            </a:r>
            <a:r>
              <a:rPr lang="en-US" dirty="0" smtClean="0">
                <a:solidFill>
                  <a:schemeClr val="bg2"/>
                </a:solidFill>
                <a:latin typeface="Times New Roman"/>
                <a:ea typeface="Times New Roman"/>
                <a:cs typeface="Times New Roman"/>
                <a:sym typeface="Times New Roman"/>
              </a:rPr>
              <a:t> </a:t>
            </a:r>
            <a:r>
              <a:rPr lang="en-US" dirty="0" err="1" smtClean="0">
                <a:solidFill>
                  <a:schemeClr val="bg2"/>
                </a:solidFill>
                <a:latin typeface="Times New Roman"/>
                <a:ea typeface="Times New Roman"/>
                <a:cs typeface="Times New Roman"/>
                <a:sym typeface="Times New Roman"/>
              </a:rPr>
              <a:t>optimisation</a:t>
            </a:r>
            <a:r>
              <a:rPr lang="en-US" dirty="0" smtClean="0">
                <a:solidFill>
                  <a:schemeClr val="bg2"/>
                </a:solidFill>
                <a:latin typeface="Times New Roman"/>
                <a:ea typeface="Times New Roman"/>
                <a:cs typeface="Times New Roman"/>
                <a:sym typeface="Times New Roman"/>
              </a:rPr>
              <a:t> algorithm) - </a:t>
            </a:r>
            <a:r>
              <a:rPr lang="en-US" b="1" dirty="0" smtClean="0">
                <a:solidFill>
                  <a:schemeClr val="bg2"/>
                </a:solidFill>
                <a:latin typeface="Times New Roman"/>
                <a:ea typeface="Times New Roman"/>
                <a:cs typeface="Times New Roman"/>
                <a:sym typeface="Times New Roman"/>
              </a:rPr>
              <a:t>ALGO 4</a:t>
            </a:r>
          </a:p>
          <a:p>
            <a:pPr marL="457200" marR="0" lvl="0" indent="-311150" algn="just" rtl="0">
              <a:lnSpc>
                <a:spcPct val="115000"/>
              </a:lnSpc>
              <a:spcBef>
                <a:spcPts val="0"/>
              </a:spcBef>
              <a:spcAft>
                <a:spcPts val="0"/>
              </a:spcAft>
              <a:buSzPts val="1300"/>
            </a:pPr>
            <a:endParaRPr lang="en" dirty="0" smtClean="0">
              <a:solidFill>
                <a:schemeClr val="bg2"/>
              </a:solidFill>
              <a:latin typeface="Times New Roman"/>
              <a:ea typeface="Times New Roman"/>
              <a:cs typeface="Times New Roman"/>
              <a:sym typeface="Times New Roman"/>
            </a:endParaRPr>
          </a:p>
          <a:p>
            <a:pPr marL="457200" marR="0" lvl="0" indent="-311150" algn="just" rtl="0">
              <a:lnSpc>
                <a:spcPct val="115000"/>
              </a:lnSpc>
              <a:spcBef>
                <a:spcPts val="0"/>
              </a:spcBef>
              <a:spcAft>
                <a:spcPts val="0"/>
              </a:spcAft>
              <a:buSzPts val="1300"/>
              <a:buFont typeface="Times New Roman"/>
              <a:buChar char="❖"/>
            </a:pPr>
            <a:r>
              <a:rPr lang="en" dirty="0" smtClean="0">
                <a:solidFill>
                  <a:schemeClr val="bg2"/>
                </a:solidFill>
                <a:latin typeface="Times New Roman"/>
                <a:ea typeface="Times New Roman"/>
                <a:cs typeface="Times New Roman"/>
                <a:sym typeface="Times New Roman"/>
              </a:rPr>
              <a:t>After </a:t>
            </a:r>
            <a:r>
              <a:rPr lang="en" dirty="0">
                <a:solidFill>
                  <a:schemeClr val="bg2"/>
                </a:solidFill>
                <a:latin typeface="Times New Roman"/>
                <a:ea typeface="Times New Roman"/>
                <a:cs typeface="Times New Roman"/>
                <a:sym typeface="Times New Roman"/>
              </a:rPr>
              <a:t>adding the scout phase for the four algorithms developed, we now have to compare all the 8 algorithms.</a:t>
            </a:r>
            <a:endParaRPr>
              <a:solidFill>
                <a:schemeClr val="bg2"/>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None/>
            </a:pPr>
            <a:endParaRPr>
              <a:solidFill>
                <a:schemeClr val="bg2"/>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 dirty="0">
                <a:solidFill>
                  <a:schemeClr val="bg2"/>
                </a:solidFill>
                <a:latin typeface="Times New Roman"/>
                <a:ea typeface="Times New Roman"/>
                <a:cs typeface="Times New Roman"/>
                <a:sym typeface="Times New Roman"/>
              </a:rPr>
              <a:t>And the </a:t>
            </a:r>
            <a:r>
              <a:rPr lang="en" dirty="0" smtClean="0">
                <a:solidFill>
                  <a:schemeClr val="bg2"/>
                </a:solidFill>
                <a:latin typeface="Times New Roman"/>
                <a:ea typeface="Times New Roman"/>
                <a:cs typeface="Times New Roman"/>
                <a:sym typeface="Times New Roman"/>
              </a:rPr>
              <a:t>hybrids,</a:t>
            </a:r>
            <a:endParaRPr>
              <a:solidFill>
                <a:schemeClr val="bg2"/>
              </a:solidFill>
              <a:latin typeface="Times New Roman"/>
              <a:ea typeface="Times New Roman"/>
              <a:cs typeface="Times New Roman"/>
              <a:sym typeface="Times New Roman"/>
            </a:endParaRPr>
          </a:p>
          <a:p>
            <a:pPr marL="457200" lvl="0" indent="-311150" algn="just" rtl="0">
              <a:spcBef>
                <a:spcPts val="1000"/>
              </a:spcBef>
              <a:spcAft>
                <a:spcPts val="0"/>
              </a:spcAft>
              <a:buClr>
                <a:srgbClr val="0000FF"/>
              </a:buClr>
              <a:buSzPts val="1300"/>
              <a:buFont typeface="Times New Roman"/>
              <a:buChar char="➔"/>
            </a:pPr>
            <a:r>
              <a:rPr lang="en" b="1" dirty="0">
                <a:solidFill>
                  <a:schemeClr val="bg2"/>
                </a:solidFill>
                <a:latin typeface="Times New Roman"/>
                <a:ea typeface="Times New Roman"/>
                <a:cs typeface="Times New Roman"/>
                <a:sym typeface="Times New Roman"/>
              </a:rPr>
              <a:t>PSO + ABC </a:t>
            </a:r>
            <a:r>
              <a:rPr lang="en" dirty="0">
                <a:solidFill>
                  <a:schemeClr val="bg2"/>
                </a:solidFill>
                <a:latin typeface="Times New Roman"/>
                <a:ea typeface="Times New Roman"/>
                <a:cs typeface="Times New Roman"/>
                <a:sym typeface="Times New Roman"/>
              </a:rPr>
              <a:t>(particle swarm optimisation with scout phase) - </a:t>
            </a:r>
            <a:r>
              <a:rPr lang="en" b="1" dirty="0">
                <a:solidFill>
                  <a:schemeClr val="bg2"/>
                </a:solidFill>
                <a:latin typeface="Times New Roman"/>
                <a:ea typeface="Times New Roman"/>
                <a:cs typeface="Times New Roman"/>
                <a:sym typeface="Times New Roman"/>
              </a:rPr>
              <a:t>ALGO 5</a:t>
            </a:r>
            <a:endParaRPr b="1">
              <a:solidFill>
                <a:schemeClr val="bg2"/>
              </a:solidFill>
              <a:latin typeface="Times New Roman"/>
              <a:ea typeface="Times New Roman"/>
              <a:cs typeface="Times New Roman"/>
              <a:sym typeface="Times New Roman"/>
            </a:endParaRPr>
          </a:p>
          <a:p>
            <a:pPr marL="457200" lvl="0" indent="-311150" algn="just" rtl="0">
              <a:spcBef>
                <a:spcPts val="0"/>
              </a:spcBef>
              <a:spcAft>
                <a:spcPts val="0"/>
              </a:spcAft>
              <a:buClr>
                <a:srgbClr val="0000FF"/>
              </a:buClr>
              <a:buSzPts val="1300"/>
              <a:buFont typeface="Times New Roman"/>
              <a:buChar char="➔"/>
            </a:pPr>
            <a:r>
              <a:rPr lang="en" b="1" dirty="0">
                <a:solidFill>
                  <a:schemeClr val="bg2"/>
                </a:solidFill>
                <a:latin typeface="Times New Roman"/>
                <a:ea typeface="Times New Roman"/>
                <a:cs typeface="Times New Roman"/>
                <a:sym typeface="Times New Roman"/>
              </a:rPr>
              <a:t>TLBO + ABC </a:t>
            </a:r>
            <a:r>
              <a:rPr lang="en" dirty="0">
                <a:solidFill>
                  <a:schemeClr val="bg2"/>
                </a:solidFill>
                <a:latin typeface="Times New Roman"/>
                <a:ea typeface="Times New Roman"/>
                <a:cs typeface="Times New Roman"/>
                <a:sym typeface="Times New Roman"/>
              </a:rPr>
              <a:t>(teaching learning based optimisation with scout phase) - </a:t>
            </a:r>
            <a:r>
              <a:rPr lang="en" b="1" dirty="0">
                <a:solidFill>
                  <a:schemeClr val="bg2"/>
                </a:solidFill>
                <a:latin typeface="Times New Roman"/>
                <a:ea typeface="Times New Roman"/>
                <a:cs typeface="Times New Roman"/>
                <a:sym typeface="Times New Roman"/>
              </a:rPr>
              <a:t>ALGO 6</a:t>
            </a:r>
            <a:endParaRPr b="1">
              <a:solidFill>
                <a:schemeClr val="bg2"/>
              </a:solidFill>
              <a:latin typeface="Times New Roman"/>
              <a:ea typeface="Times New Roman"/>
              <a:cs typeface="Times New Roman"/>
              <a:sym typeface="Times New Roman"/>
            </a:endParaRPr>
          </a:p>
          <a:p>
            <a:pPr marL="457200" lvl="0" indent="-311150" algn="just" rtl="0">
              <a:spcBef>
                <a:spcPts val="0"/>
              </a:spcBef>
              <a:spcAft>
                <a:spcPts val="0"/>
              </a:spcAft>
              <a:buClr>
                <a:srgbClr val="0000FF"/>
              </a:buClr>
              <a:buSzPts val="1300"/>
              <a:buFont typeface="Times New Roman"/>
              <a:buChar char="➔"/>
            </a:pPr>
            <a:r>
              <a:rPr lang="en" b="1" dirty="0">
                <a:solidFill>
                  <a:schemeClr val="bg2"/>
                </a:solidFill>
                <a:latin typeface="Times New Roman"/>
                <a:ea typeface="Times New Roman"/>
                <a:cs typeface="Times New Roman"/>
                <a:sym typeface="Times New Roman"/>
              </a:rPr>
              <a:t>MBO + ABC </a:t>
            </a:r>
            <a:r>
              <a:rPr lang="en" dirty="0">
                <a:solidFill>
                  <a:schemeClr val="bg2"/>
                </a:solidFill>
                <a:latin typeface="Times New Roman"/>
                <a:ea typeface="Times New Roman"/>
                <a:cs typeface="Times New Roman"/>
                <a:sym typeface="Times New Roman"/>
              </a:rPr>
              <a:t>(migrating bird optimisation with scout phase) - </a:t>
            </a:r>
            <a:r>
              <a:rPr lang="en" b="1" dirty="0">
                <a:solidFill>
                  <a:schemeClr val="bg2"/>
                </a:solidFill>
                <a:latin typeface="Times New Roman"/>
                <a:ea typeface="Times New Roman"/>
                <a:cs typeface="Times New Roman"/>
                <a:sym typeface="Times New Roman"/>
              </a:rPr>
              <a:t>ALGO 7</a:t>
            </a:r>
            <a:endParaRPr b="1">
              <a:solidFill>
                <a:schemeClr val="bg2"/>
              </a:solidFill>
              <a:latin typeface="Times New Roman"/>
              <a:ea typeface="Times New Roman"/>
              <a:cs typeface="Times New Roman"/>
              <a:sym typeface="Times New Roman"/>
            </a:endParaRPr>
          </a:p>
          <a:p>
            <a:pPr marL="457200" lvl="0" indent="-311150" algn="just" rtl="0">
              <a:spcBef>
                <a:spcPts val="0"/>
              </a:spcBef>
              <a:spcAft>
                <a:spcPts val="0"/>
              </a:spcAft>
              <a:buClr>
                <a:srgbClr val="0000FF"/>
              </a:buClr>
              <a:buSzPts val="1300"/>
              <a:buFont typeface="Times New Roman"/>
              <a:buChar char="➔"/>
            </a:pPr>
            <a:r>
              <a:rPr lang="en" b="1" dirty="0">
                <a:solidFill>
                  <a:schemeClr val="bg2"/>
                </a:solidFill>
                <a:latin typeface="Times New Roman"/>
                <a:ea typeface="Times New Roman"/>
                <a:cs typeface="Times New Roman"/>
                <a:sym typeface="Times New Roman"/>
              </a:rPr>
              <a:t>AOA + ABC </a:t>
            </a:r>
            <a:r>
              <a:rPr lang="en" dirty="0">
                <a:solidFill>
                  <a:schemeClr val="bg2"/>
                </a:solidFill>
                <a:latin typeface="Times New Roman"/>
                <a:ea typeface="Times New Roman"/>
                <a:cs typeface="Times New Roman"/>
                <a:sym typeface="Times New Roman"/>
              </a:rPr>
              <a:t>(archimedes optimisation algorithm with scout phase) - </a:t>
            </a:r>
            <a:r>
              <a:rPr lang="en" b="1" dirty="0">
                <a:solidFill>
                  <a:schemeClr val="bg2"/>
                </a:solidFill>
                <a:latin typeface="Times New Roman"/>
                <a:ea typeface="Times New Roman"/>
                <a:cs typeface="Times New Roman"/>
                <a:sym typeface="Times New Roman"/>
              </a:rPr>
              <a:t>ALGO </a:t>
            </a:r>
            <a:r>
              <a:rPr lang="en" b="1" dirty="0" smtClean="0">
                <a:solidFill>
                  <a:schemeClr val="bg2"/>
                </a:solidFill>
                <a:latin typeface="Times New Roman"/>
                <a:ea typeface="Times New Roman"/>
                <a:cs typeface="Times New Roman"/>
                <a:sym typeface="Times New Roman"/>
              </a:rPr>
              <a:t>8</a:t>
            </a:r>
          </a:p>
          <a:p>
            <a:pPr marL="457200" lvl="0" indent="-311150" algn="just" rtl="0">
              <a:spcBef>
                <a:spcPts val="0"/>
              </a:spcBef>
              <a:spcAft>
                <a:spcPts val="0"/>
              </a:spcAft>
              <a:buClr>
                <a:srgbClr val="0000FF"/>
              </a:buClr>
              <a:buSzPts val="1300"/>
            </a:pPr>
            <a:endParaRPr b="1">
              <a:solidFill>
                <a:schemeClr val="bg2"/>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98250" y="21800"/>
            <a:ext cx="8826600" cy="803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1600"/>
              </a:spcBef>
              <a:spcAft>
                <a:spcPts val="0"/>
              </a:spcAft>
              <a:buSzPts val="1800"/>
              <a:buNone/>
            </a:pPr>
            <a:r>
              <a:rPr lang="en" sz="2400" b="1"/>
              <a:t>MULTI OBJECTIVE OPTIMISATION</a:t>
            </a:r>
            <a:endParaRPr sz="2400" b="1"/>
          </a:p>
        </p:txBody>
      </p:sp>
      <p:pic>
        <p:nvPicPr>
          <p:cNvPr id="165" name="Google Shape;165;p30"/>
          <p:cNvPicPr preferRelativeResize="0"/>
          <p:nvPr/>
        </p:nvPicPr>
        <p:blipFill>
          <a:blip r:embed="rId3">
            <a:alphaModFix/>
          </a:blip>
          <a:stretch>
            <a:fillRect/>
          </a:stretch>
        </p:blipFill>
        <p:spPr>
          <a:xfrm>
            <a:off x="481869" y="4174913"/>
            <a:ext cx="3465525" cy="2683105"/>
          </a:xfrm>
          <a:prstGeom prst="rect">
            <a:avLst/>
          </a:prstGeom>
          <a:noFill/>
          <a:ln>
            <a:noFill/>
          </a:ln>
        </p:spPr>
      </p:pic>
      <p:sp>
        <p:nvSpPr>
          <p:cNvPr id="166" name="Google Shape;166;p30"/>
          <p:cNvSpPr txBox="1"/>
          <p:nvPr/>
        </p:nvSpPr>
        <p:spPr>
          <a:xfrm>
            <a:off x="98250" y="930000"/>
            <a:ext cx="8938500" cy="2733026"/>
          </a:xfrm>
          <a:prstGeom prst="rect">
            <a:avLst/>
          </a:prstGeom>
          <a:noFill/>
          <a:ln>
            <a:noFill/>
          </a:ln>
        </p:spPr>
        <p:txBody>
          <a:bodyPr spcFirstLastPara="1" wrap="square" lIns="91425" tIns="91425" rIns="91425" bIns="91425" anchor="t" anchorCtr="0">
            <a:spAutoFit/>
          </a:bodyPr>
          <a:lstStyle/>
          <a:p>
            <a:pPr marL="457200" lvl="0" indent="-304800" algn="just" rtl="0">
              <a:lnSpc>
                <a:spcPct val="115000"/>
              </a:lnSpc>
              <a:spcBef>
                <a:spcPts val="1800"/>
              </a:spcBef>
              <a:spcAft>
                <a:spcPts val="0"/>
              </a:spcAft>
              <a:buSzPts val="1200"/>
              <a:buChar char="➔"/>
            </a:pPr>
            <a:r>
              <a:rPr lang="en" sz="1200" dirty="0">
                <a:solidFill>
                  <a:schemeClr val="bg2"/>
                </a:solidFill>
              </a:rPr>
              <a:t>Multi objective optimisation refers to solving multiple objectives that are conflicting in nature. As the objectives are conflicting, rather than a single optimal solution, a set of optimal solution is presented known as the pareto optimal set.</a:t>
            </a:r>
            <a:endParaRPr sz="1200">
              <a:solidFill>
                <a:schemeClr val="bg2"/>
              </a:solidFill>
            </a:endParaRPr>
          </a:p>
          <a:p>
            <a:pPr marL="457200" lvl="0" indent="-304800" algn="l" rtl="0">
              <a:lnSpc>
                <a:spcPct val="115000"/>
              </a:lnSpc>
              <a:spcBef>
                <a:spcPts val="0"/>
              </a:spcBef>
              <a:spcAft>
                <a:spcPts val="0"/>
              </a:spcAft>
              <a:buSzPts val="1200"/>
              <a:buChar char="➔"/>
            </a:pPr>
            <a:r>
              <a:rPr lang="en" sz="1200" dirty="0">
                <a:solidFill>
                  <a:schemeClr val="bg2"/>
                </a:solidFill>
              </a:rPr>
              <a:t>In non-dominated sorting, an individual A is said to dominate another individual B, if and only if there is no objective of A worse than objective of B.</a:t>
            </a:r>
            <a:endParaRPr sz="1200">
              <a:solidFill>
                <a:schemeClr val="bg2"/>
              </a:solidFill>
            </a:endParaRPr>
          </a:p>
          <a:p>
            <a:pPr marL="457200" lvl="0" indent="-304800" algn="l" rtl="0">
              <a:lnSpc>
                <a:spcPct val="115000"/>
              </a:lnSpc>
              <a:spcBef>
                <a:spcPts val="0"/>
              </a:spcBef>
              <a:spcAft>
                <a:spcPts val="0"/>
              </a:spcAft>
              <a:buSzPts val="1200"/>
              <a:buChar char="➔"/>
            </a:pPr>
            <a:r>
              <a:rPr lang="en" sz="1200" dirty="0">
                <a:solidFill>
                  <a:schemeClr val="bg2"/>
                </a:solidFill>
              </a:rPr>
              <a:t>In simple words, let us say there are two objectives f1 &amp; f2 that is to be minimised, and two points A and B,</a:t>
            </a:r>
            <a:endParaRPr sz="1200">
              <a:solidFill>
                <a:schemeClr val="bg2"/>
              </a:solidFill>
            </a:endParaRPr>
          </a:p>
          <a:p>
            <a:pPr marL="1371600" lvl="2" indent="-304800" algn="l" rtl="0">
              <a:lnSpc>
                <a:spcPct val="150000"/>
              </a:lnSpc>
              <a:spcBef>
                <a:spcPts val="0"/>
              </a:spcBef>
              <a:spcAft>
                <a:spcPts val="0"/>
              </a:spcAft>
              <a:buSzPts val="1200"/>
              <a:buChar char="●"/>
            </a:pPr>
            <a:r>
              <a:rPr lang="en" sz="1200" b="1" dirty="0">
                <a:solidFill>
                  <a:schemeClr val="bg2"/>
                </a:solidFill>
              </a:rPr>
              <a:t>A dominates B</a:t>
            </a:r>
            <a:r>
              <a:rPr lang="en" sz="1200" dirty="0">
                <a:solidFill>
                  <a:schemeClr val="bg2"/>
                </a:solidFill>
              </a:rPr>
              <a:t> </a:t>
            </a:r>
            <a:r>
              <a:rPr lang="en" sz="1200" b="1" dirty="0">
                <a:solidFill>
                  <a:schemeClr val="bg2"/>
                </a:solidFill>
              </a:rPr>
              <a:t>if</a:t>
            </a:r>
            <a:r>
              <a:rPr lang="en" sz="1200" dirty="0">
                <a:solidFill>
                  <a:schemeClr val="bg2"/>
                </a:solidFill>
              </a:rPr>
              <a:t>, </a:t>
            </a:r>
            <a:r>
              <a:rPr lang="en" sz="1200" dirty="0">
                <a:solidFill>
                  <a:schemeClr val="bg2"/>
                </a:solidFill>
                <a:highlight>
                  <a:srgbClr val="00FF00"/>
                </a:highlight>
              </a:rPr>
              <a:t>f1(A) </a:t>
            </a:r>
            <a:r>
              <a:rPr lang="en" sz="1200" b="1" dirty="0">
                <a:solidFill>
                  <a:schemeClr val="bg2"/>
                </a:solidFill>
                <a:highlight>
                  <a:srgbClr val="00FF00"/>
                </a:highlight>
              </a:rPr>
              <a:t>&lt; </a:t>
            </a:r>
            <a:r>
              <a:rPr lang="en" sz="1200" dirty="0">
                <a:solidFill>
                  <a:schemeClr val="bg2"/>
                </a:solidFill>
                <a:highlight>
                  <a:srgbClr val="00FF00"/>
                </a:highlight>
              </a:rPr>
              <a:t>f1(B)</a:t>
            </a:r>
            <a:r>
              <a:rPr lang="en" sz="1200" dirty="0">
                <a:solidFill>
                  <a:schemeClr val="bg2"/>
                </a:solidFill>
              </a:rPr>
              <a:t> </a:t>
            </a:r>
            <a:r>
              <a:rPr lang="en" sz="1200" b="1" dirty="0">
                <a:solidFill>
                  <a:schemeClr val="bg2"/>
                </a:solidFill>
              </a:rPr>
              <a:t>and</a:t>
            </a:r>
            <a:r>
              <a:rPr lang="en" sz="1200" dirty="0">
                <a:solidFill>
                  <a:schemeClr val="bg2"/>
                </a:solidFill>
              </a:rPr>
              <a:t> </a:t>
            </a:r>
            <a:r>
              <a:rPr lang="en" sz="1200" dirty="0">
                <a:solidFill>
                  <a:schemeClr val="bg2"/>
                </a:solidFill>
                <a:highlight>
                  <a:srgbClr val="00FF00"/>
                </a:highlight>
              </a:rPr>
              <a:t>f2(A) </a:t>
            </a:r>
            <a:r>
              <a:rPr lang="en" sz="1200" b="1" dirty="0">
                <a:solidFill>
                  <a:schemeClr val="bg2"/>
                </a:solidFill>
                <a:highlight>
                  <a:srgbClr val="00FF00"/>
                </a:highlight>
              </a:rPr>
              <a:t>&lt;</a:t>
            </a:r>
            <a:r>
              <a:rPr lang="en" sz="1200" dirty="0">
                <a:solidFill>
                  <a:schemeClr val="bg2"/>
                </a:solidFill>
                <a:highlight>
                  <a:srgbClr val="00FF00"/>
                </a:highlight>
              </a:rPr>
              <a:t> f2(B)</a:t>
            </a:r>
            <a:endParaRPr sz="1200">
              <a:solidFill>
                <a:schemeClr val="bg2"/>
              </a:solidFill>
              <a:highlight>
                <a:srgbClr val="00FF00"/>
              </a:highlight>
            </a:endParaRPr>
          </a:p>
          <a:p>
            <a:pPr marL="1371600" lvl="2" indent="-304800" algn="l" rtl="0">
              <a:lnSpc>
                <a:spcPct val="150000"/>
              </a:lnSpc>
              <a:spcBef>
                <a:spcPts val="0"/>
              </a:spcBef>
              <a:spcAft>
                <a:spcPts val="0"/>
              </a:spcAft>
              <a:buSzPts val="1200"/>
              <a:buChar char="●"/>
            </a:pPr>
            <a:r>
              <a:rPr lang="en" sz="1200" b="1" dirty="0">
                <a:solidFill>
                  <a:schemeClr val="bg2"/>
                </a:solidFill>
              </a:rPr>
              <a:t>Both lie in same front</a:t>
            </a:r>
            <a:r>
              <a:rPr lang="en" sz="1200" dirty="0">
                <a:solidFill>
                  <a:schemeClr val="bg2"/>
                </a:solidFill>
              </a:rPr>
              <a:t> </a:t>
            </a:r>
            <a:r>
              <a:rPr lang="en" sz="1200" b="1" dirty="0">
                <a:solidFill>
                  <a:schemeClr val="bg2"/>
                </a:solidFill>
              </a:rPr>
              <a:t>if</a:t>
            </a:r>
            <a:r>
              <a:rPr lang="en" sz="1200" dirty="0">
                <a:solidFill>
                  <a:schemeClr val="bg2"/>
                </a:solidFill>
              </a:rPr>
              <a:t>, </a:t>
            </a:r>
            <a:r>
              <a:rPr lang="en" sz="1200" b="1" dirty="0">
                <a:solidFill>
                  <a:schemeClr val="bg2"/>
                </a:solidFill>
              </a:rPr>
              <a:t>( </a:t>
            </a:r>
            <a:r>
              <a:rPr lang="en" sz="1200" dirty="0">
                <a:solidFill>
                  <a:schemeClr val="bg2"/>
                </a:solidFill>
                <a:highlight>
                  <a:srgbClr val="00FF00"/>
                </a:highlight>
              </a:rPr>
              <a:t>f1(A) </a:t>
            </a:r>
            <a:r>
              <a:rPr lang="en" sz="1200" b="1" dirty="0">
                <a:solidFill>
                  <a:schemeClr val="bg2"/>
                </a:solidFill>
                <a:highlight>
                  <a:srgbClr val="00FF00"/>
                </a:highlight>
              </a:rPr>
              <a:t>&lt;</a:t>
            </a:r>
            <a:r>
              <a:rPr lang="en" sz="1200" dirty="0">
                <a:solidFill>
                  <a:schemeClr val="bg2"/>
                </a:solidFill>
                <a:highlight>
                  <a:srgbClr val="00FF00"/>
                </a:highlight>
              </a:rPr>
              <a:t> f1(B)</a:t>
            </a:r>
            <a:r>
              <a:rPr lang="en" sz="1200" dirty="0">
                <a:solidFill>
                  <a:schemeClr val="bg2"/>
                </a:solidFill>
              </a:rPr>
              <a:t> </a:t>
            </a:r>
            <a:r>
              <a:rPr lang="en" sz="1200" b="1" dirty="0">
                <a:solidFill>
                  <a:schemeClr val="bg2"/>
                </a:solidFill>
              </a:rPr>
              <a:t>and</a:t>
            </a:r>
            <a:r>
              <a:rPr lang="en" sz="1200" dirty="0">
                <a:solidFill>
                  <a:schemeClr val="bg2"/>
                </a:solidFill>
              </a:rPr>
              <a:t> </a:t>
            </a:r>
            <a:r>
              <a:rPr lang="en" sz="1200" dirty="0">
                <a:solidFill>
                  <a:schemeClr val="bg2"/>
                </a:solidFill>
                <a:highlight>
                  <a:srgbClr val="00FFFF"/>
                </a:highlight>
              </a:rPr>
              <a:t>f2(A) </a:t>
            </a:r>
            <a:r>
              <a:rPr lang="en" sz="1200" b="1" dirty="0">
                <a:solidFill>
                  <a:schemeClr val="bg2"/>
                </a:solidFill>
                <a:highlight>
                  <a:srgbClr val="00FFFF"/>
                </a:highlight>
              </a:rPr>
              <a:t>&gt;</a:t>
            </a:r>
            <a:r>
              <a:rPr lang="en" sz="1200" dirty="0">
                <a:solidFill>
                  <a:schemeClr val="bg2"/>
                </a:solidFill>
                <a:highlight>
                  <a:srgbClr val="00FFFF"/>
                </a:highlight>
              </a:rPr>
              <a:t> f2(B)</a:t>
            </a:r>
            <a:r>
              <a:rPr lang="en" sz="1200" dirty="0">
                <a:solidFill>
                  <a:schemeClr val="bg2"/>
                </a:solidFill>
              </a:rPr>
              <a:t> </a:t>
            </a:r>
            <a:r>
              <a:rPr lang="en" sz="1200" b="1" dirty="0">
                <a:solidFill>
                  <a:schemeClr val="bg2"/>
                </a:solidFill>
              </a:rPr>
              <a:t>)</a:t>
            </a:r>
            <a:r>
              <a:rPr lang="en" sz="1200" dirty="0">
                <a:solidFill>
                  <a:schemeClr val="bg2"/>
                </a:solidFill>
              </a:rPr>
              <a:t> </a:t>
            </a:r>
            <a:r>
              <a:rPr lang="en" sz="1200" b="1" dirty="0">
                <a:solidFill>
                  <a:schemeClr val="bg2"/>
                </a:solidFill>
              </a:rPr>
              <a:t>or</a:t>
            </a:r>
            <a:r>
              <a:rPr lang="en" sz="1200" dirty="0">
                <a:solidFill>
                  <a:schemeClr val="bg2"/>
                </a:solidFill>
              </a:rPr>
              <a:t> </a:t>
            </a:r>
            <a:r>
              <a:rPr lang="en" sz="1200" b="1" dirty="0">
                <a:solidFill>
                  <a:schemeClr val="bg2"/>
                </a:solidFill>
              </a:rPr>
              <a:t>(</a:t>
            </a:r>
            <a:r>
              <a:rPr lang="en" sz="1200" dirty="0">
                <a:solidFill>
                  <a:schemeClr val="bg2"/>
                </a:solidFill>
              </a:rPr>
              <a:t> </a:t>
            </a:r>
            <a:r>
              <a:rPr lang="en" sz="1200" dirty="0">
                <a:solidFill>
                  <a:schemeClr val="bg2"/>
                </a:solidFill>
                <a:highlight>
                  <a:srgbClr val="00FFFF"/>
                </a:highlight>
              </a:rPr>
              <a:t>f1(A)</a:t>
            </a:r>
            <a:r>
              <a:rPr lang="en" sz="1200" b="1" dirty="0">
                <a:solidFill>
                  <a:schemeClr val="bg2"/>
                </a:solidFill>
                <a:highlight>
                  <a:srgbClr val="00FFFF"/>
                </a:highlight>
              </a:rPr>
              <a:t> &gt;</a:t>
            </a:r>
            <a:r>
              <a:rPr lang="en" sz="1200" dirty="0">
                <a:solidFill>
                  <a:schemeClr val="bg2"/>
                </a:solidFill>
                <a:highlight>
                  <a:srgbClr val="00FFFF"/>
                </a:highlight>
              </a:rPr>
              <a:t> f1(B)</a:t>
            </a:r>
            <a:r>
              <a:rPr lang="en" sz="1200" dirty="0">
                <a:solidFill>
                  <a:schemeClr val="bg2"/>
                </a:solidFill>
              </a:rPr>
              <a:t> </a:t>
            </a:r>
            <a:r>
              <a:rPr lang="en" sz="1200" b="1" dirty="0">
                <a:solidFill>
                  <a:schemeClr val="bg2"/>
                </a:solidFill>
              </a:rPr>
              <a:t>and</a:t>
            </a:r>
            <a:r>
              <a:rPr lang="en" sz="1200" dirty="0">
                <a:solidFill>
                  <a:schemeClr val="bg2"/>
                </a:solidFill>
              </a:rPr>
              <a:t> </a:t>
            </a:r>
            <a:r>
              <a:rPr lang="en" sz="1200" dirty="0">
                <a:solidFill>
                  <a:schemeClr val="bg2"/>
                </a:solidFill>
                <a:highlight>
                  <a:srgbClr val="00FF00"/>
                </a:highlight>
              </a:rPr>
              <a:t>f2(A) </a:t>
            </a:r>
            <a:r>
              <a:rPr lang="en" sz="1200" b="1" dirty="0">
                <a:solidFill>
                  <a:schemeClr val="bg2"/>
                </a:solidFill>
                <a:highlight>
                  <a:srgbClr val="00FF00"/>
                </a:highlight>
              </a:rPr>
              <a:t>&lt;</a:t>
            </a:r>
            <a:r>
              <a:rPr lang="en" sz="1200" dirty="0">
                <a:solidFill>
                  <a:schemeClr val="bg2"/>
                </a:solidFill>
                <a:highlight>
                  <a:srgbClr val="00FF00"/>
                </a:highlight>
              </a:rPr>
              <a:t> f2(B)</a:t>
            </a:r>
            <a:r>
              <a:rPr lang="en" sz="1200" dirty="0">
                <a:solidFill>
                  <a:schemeClr val="bg2"/>
                </a:solidFill>
              </a:rPr>
              <a:t> </a:t>
            </a:r>
            <a:r>
              <a:rPr lang="en" sz="1200" b="1" dirty="0">
                <a:solidFill>
                  <a:schemeClr val="bg2"/>
                </a:solidFill>
              </a:rPr>
              <a:t>)</a:t>
            </a:r>
            <a:endParaRPr sz="1200" b="1">
              <a:solidFill>
                <a:schemeClr val="bg2"/>
              </a:solidFill>
            </a:endParaRPr>
          </a:p>
          <a:p>
            <a:pPr marL="1371600" lvl="2" indent="-304800" algn="l" rtl="0">
              <a:lnSpc>
                <a:spcPct val="150000"/>
              </a:lnSpc>
              <a:spcBef>
                <a:spcPts val="0"/>
              </a:spcBef>
              <a:spcAft>
                <a:spcPts val="0"/>
              </a:spcAft>
              <a:buSzPts val="1200"/>
              <a:buChar char="●"/>
            </a:pPr>
            <a:r>
              <a:rPr lang="en" sz="1200" b="1" dirty="0">
                <a:solidFill>
                  <a:schemeClr val="bg2"/>
                </a:solidFill>
              </a:rPr>
              <a:t>B dominates A</a:t>
            </a:r>
            <a:r>
              <a:rPr lang="en" sz="1200" dirty="0">
                <a:solidFill>
                  <a:schemeClr val="bg2"/>
                </a:solidFill>
              </a:rPr>
              <a:t> </a:t>
            </a:r>
            <a:r>
              <a:rPr lang="en" sz="1200" b="1" dirty="0">
                <a:solidFill>
                  <a:schemeClr val="bg2"/>
                </a:solidFill>
              </a:rPr>
              <a:t>if</a:t>
            </a:r>
            <a:r>
              <a:rPr lang="en" sz="1200" dirty="0">
                <a:solidFill>
                  <a:schemeClr val="bg2"/>
                </a:solidFill>
              </a:rPr>
              <a:t>, </a:t>
            </a:r>
            <a:r>
              <a:rPr lang="en" sz="1200" dirty="0">
                <a:solidFill>
                  <a:schemeClr val="bg2"/>
                </a:solidFill>
                <a:highlight>
                  <a:srgbClr val="00FFFF"/>
                </a:highlight>
              </a:rPr>
              <a:t>f1(A) </a:t>
            </a:r>
            <a:r>
              <a:rPr lang="en" sz="1200" b="1" dirty="0">
                <a:solidFill>
                  <a:schemeClr val="bg2"/>
                </a:solidFill>
                <a:highlight>
                  <a:srgbClr val="00FFFF"/>
                </a:highlight>
              </a:rPr>
              <a:t>&gt; </a:t>
            </a:r>
            <a:r>
              <a:rPr lang="en" sz="1200" dirty="0">
                <a:solidFill>
                  <a:schemeClr val="bg2"/>
                </a:solidFill>
                <a:highlight>
                  <a:srgbClr val="00FFFF"/>
                </a:highlight>
              </a:rPr>
              <a:t>f1(B)</a:t>
            </a:r>
            <a:r>
              <a:rPr lang="en" sz="1200" dirty="0">
                <a:solidFill>
                  <a:schemeClr val="bg2"/>
                </a:solidFill>
              </a:rPr>
              <a:t> </a:t>
            </a:r>
            <a:r>
              <a:rPr lang="en" sz="1200" b="1" dirty="0">
                <a:solidFill>
                  <a:schemeClr val="bg2"/>
                </a:solidFill>
              </a:rPr>
              <a:t>and</a:t>
            </a:r>
            <a:r>
              <a:rPr lang="en" sz="1200" dirty="0">
                <a:solidFill>
                  <a:schemeClr val="bg2"/>
                </a:solidFill>
              </a:rPr>
              <a:t> </a:t>
            </a:r>
            <a:r>
              <a:rPr lang="en" sz="1200" dirty="0">
                <a:solidFill>
                  <a:schemeClr val="bg2"/>
                </a:solidFill>
                <a:highlight>
                  <a:srgbClr val="00FFFF"/>
                </a:highlight>
              </a:rPr>
              <a:t>f2(A) </a:t>
            </a:r>
            <a:r>
              <a:rPr lang="en" sz="1200" b="1" dirty="0">
                <a:solidFill>
                  <a:schemeClr val="bg2"/>
                </a:solidFill>
                <a:highlight>
                  <a:srgbClr val="00FFFF"/>
                </a:highlight>
              </a:rPr>
              <a:t>&gt;</a:t>
            </a:r>
            <a:r>
              <a:rPr lang="en" sz="1200" dirty="0">
                <a:solidFill>
                  <a:schemeClr val="bg2"/>
                </a:solidFill>
                <a:highlight>
                  <a:srgbClr val="00FFFF"/>
                </a:highlight>
              </a:rPr>
              <a:t> f2(B)</a:t>
            </a:r>
            <a:endParaRPr sz="1200">
              <a:solidFill>
                <a:schemeClr val="bg2"/>
              </a:solidFill>
              <a:highlight>
                <a:srgbClr val="00FFFF"/>
              </a:highlight>
            </a:endParaRPr>
          </a:p>
          <a:p>
            <a:pPr marL="457200" lvl="0" indent="-304800" algn="l" rtl="0">
              <a:lnSpc>
                <a:spcPct val="115000"/>
              </a:lnSpc>
              <a:spcBef>
                <a:spcPts val="0"/>
              </a:spcBef>
              <a:spcAft>
                <a:spcPts val="0"/>
              </a:spcAft>
              <a:buSzPts val="1200"/>
              <a:buChar char="➔"/>
            </a:pPr>
            <a:r>
              <a:rPr lang="en" sz="1200" dirty="0">
                <a:solidFill>
                  <a:schemeClr val="bg2"/>
                </a:solidFill>
              </a:rPr>
              <a:t>Some of the objectives in assembly line balancing problems are, </a:t>
            </a:r>
            <a:r>
              <a:rPr lang="en" sz="1200" b="1" dirty="0">
                <a:solidFill>
                  <a:schemeClr val="bg2"/>
                </a:solidFill>
                <a:highlight>
                  <a:srgbClr val="FFFFFF"/>
                </a:highlight>
              </a:rPr>
              <a:t>To minimize the number of workstations, To minimize the cycle time, To minimize the energy consumption, To maximize the workload smoothness, etc..,</a:t>
            </a:r>
            <a:endParaRPr sz="1200" b="1">
              <a:solidFill>
                <a:schemeClr val="bg2"/>
              </a:solidFill>
              <a:highlight>
                <a:srgbClr val="FFFFFF"/>
              </a:highlight>
            </a:endParaRPr>
          </a:p>
        </p:txBody>
      </p:sp>
      <p:pic>
        <p:nvPicPr>
          <p:cNvPr id="167" name="Google Shape;167;p30"/>
          <p:cNvPicPr preferRelativeResize="0"/>
          <p:nvPr/>
        </p:nvPicPr>
        <p:blipFill>
          <a:blip r:embed="rId4">
            <a:alphaModFix/>
          </a:blip>
          <a:stretch>
            <a:fillRect/>
          </a:stretch>
        </p:blipFill>
        <p:spPr>
          <a:xfrm>
            <a:off x="4901416" y="4174903"/>
            <a:ext cx="3611175" cy="2683100"/>
          </a:xfrm>
          <a:prstGeom prst="rect">
            <a:avLst/>
          </a:prstGeom>
          <a:noFill/>
          <a:ln w="9525" cap="flat" cmpd="sng">
            <a:solidFill>
              <a:srgbClr val="333333"/>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
                                            <p:txEl>
                                              <p:pRg st="0" end="0"/>
                                            </p:txEl>
                                          </p:spTgt>
                                        </p:tgtEl>
                                        <p:attrNameLst>
                                          <p:attrName>style.visibility</p:attrName>
                                        </p:attrNameLst>
                                      </p:cBhvr>
                                      <p:to>
                                        <p:strVal val="visible"/>
                                      </p:to>
                                    </p:set>
                                    <p:animEffect transition="in" filter="fade">
                                      <p:cBhvr>
                                        <p:cTn id="7" dur="1000"/>
                                        <p:tgtEl>
                                          <p:spTgt spid="1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6">
                                            <p:txEl>
                                              <p:pRg st="1" end="1"/>
                                            </p:txEl>
                                          </p:spTgt>
                                        </p:tgtEl>
                                        <p:attrNameLst>
                                          <p:attrName>style.visibility</p:attrName>
                                        </p:attrNameLst>
                                      </p:cBhvr>
                                      <p:to>
                                        <p:strVal val="visible"/>
                                      </p:to>
                                    </p:set>
                                    <p:animEffect transition="in" filter="fade">
                                      <p:cBhvr>
                                        <p:cTn id="12" dur="1000"/>
                                        <p:tgtEl>
                                          <p:spTgt spid="1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6">
                                            <p:txEl>
                                              <p:pRg st="2" end="2"/>
                                            </p:txEl>
                                          </p:spTgt>
                                        </p:tgtEl>
                                        <p:attrNameLst>
                                          <p:attrName>style.visibility</p:attrName>
                                        </p:attrNameLst>
                                      </p:cBhvr>
                                      <p:to>
                                        <p:strVal val="visible"/>
                                      </p:to>
                                    </p:set>
                                    <p:animEffect transition="in" filter="fade">
                                      <p:cBhvr>
                                        <p:cTn id="17" dur="1000"/>
                                        <p:tgtEl>
                                          <p:spTgt spid="1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6">
                                            <p:txEl>
                                              <p:pRg st="3" end="3"/>
                                            </p:txEl>
                                          </p:spTgt>
                                        </p:tgtEl>
                                        <p:attrNameLst>
                                          <p:attrName>style.visibility</p:attrName>
                                        </p:attrNameLst>
                                      </p:cBhvr>
                                      <p:to>
                                        <p:strVal val="visible"/>
                                      </p:to>
                                    </p:set>
                                    <p:animEffect transition="in" filter="fade">
                                      <p:cBhvr>
                                        <p:cTn id="22" dur="1000"/>
                                        <p:tgtEl>
                                          <p:spTgt spid="1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6">
                                            <p:txEl>
                                              <p:pRg st="4" end="4"/>
                                            </p:txEl>
                                          </p:spTgt>
                                        </p:tgtEl>
                                        <p:attrNameLst>
                                          <p:attrName>style.visibility</p:attrName>
                                        </p:attrNameLst>
                                      </p:cBhvr>
                                      <p:to>
                                        <p:strVal val="visible"/>
                                      </p:to>
                                    </p:set>
                                    <p:animEffect transition="in" filter="fade">
                                      <p:cBhvr>
                                        <p:cTn id="27" dur="1000"/>
                                        <p:tgtEl>
                                          <p:spTgt spid="1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6">
                                            <p:txEl>
                                              <p:pRg st="5" end="5"/>
                                            </p:txEl>
                                          </p:spTgt>
                                        </p:tgtEl>
                                        <p:attrNameLst>
                                          <p:attrName>style.visibility</p:attrName>
                                        </p:attrNameLst>
                                      </p:cBhvr>
                                      <p:to>
                                        <p:strVal val="visible"/>
                                      </p:to>
                                    </p:set>
                                    <p:animEffect transition="in" filter="fade">
                                      <p:cBhvr>
                                        <p:cTn id="32" dur="1000"/>
                                        <p:tgtEl>
                                          <p:spTgt spid="16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6">
                                            <p:txEl>
                                              <p:pRg st="6" end="6"/>
                                            </p:txEl>
                                          </p:spTgt>
                                        </p:tgtEl>
                                        <p:attrNameLst>
                                          <p:attrName>style.visibility</p:attrName>
                                        </p:attrNameLst>
                                      </p:cBhvr>
                                      <p:to>
                                        <p:strVal val="visible"/>
                                      </p:to>
                                    </p:set>
                                    <p:animEffect transition="in" filter="fade">
                                      <p:cBhvr>
                                        <p:cTn id="37" dur="1000"/>
                                        <p:tgtEl>
                                          <p:spTgt spid="16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98250" y="21800"/>
            <a:ext cx="8826600" cy="80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2400" b="1"/>
              <a:t>WHY NON-DOMINATED SORTING FOR MO HANDLING?  </a:t>
            </a:r>
            <a:endParaRPr sz="2400" b="1"/>
          </a:p>
        </p:txBody>
      </p:sp>
      <p:sp>
        <p:nvSpPr>
          <p:cNvPr id="173" name="Google Shape;173;p31"/>
          <p:cNvSpPr txBox="1"/>
          <p:nvPr/>
        </p:nvSpPr>
        <p:spPr>
          <a:xfrm>
            <a:off x="0" y="1149551"/>
            <a:ext cx="9144000" cy="3798958"/>
          </a:xfrm>
          <a:prstGeom prst="rect">
            <a:avLst/>
          </a:prstGeom>
          <a:noFill/>
          <a:ln>
            <a:noFill/>
          </a:ln>
        </p:spPr>
        <p:txBody>
          <a:bodyPr spcFirstLastPara="1" wrap="square" lIns="91425" tIns="91425" rIns="91425" bIns="91425" anchor="t" anchorCtr="0">
            <a:spAutoFit/>
          </a:bodyPr>
          <a:lstStyle/>
          <a:p>
            <a:pPr marL="457200" marR="0" lvl="0" indent="-311150" algn="just" rtl="0">
              <a:lnSpc>
                <a:spcPct val="115000"/>
              </a:lnSpc>
              <a:spcBef>
                <a:spcPts val="0"/>
              </a:spcBef>
              <a:spcAft>
                <a:spcPts val="0"/>
              </a:spcAft>
              <a:buClr>
                <a:srgbClr val="0000FF"/>
              </a:buClr>
              <a:buSzPts val="1300"/>
              <a:buFont typeface="Times New Roman"/>
              <a:buChar char="❖"/>
            </a:pPr>
            <a:r>
              <a:rPr lang="en" sz="1400" b="1" dirty="0">
                <a:solidFill>
                  <a:schemeClr val="bg2"/>
                </a:solidFill>
                <a:latin typeface="Times New Roman"/>
                <a:ea typeface="Times New Roman"/>
                <a:cs typeface="Times New Roman"/>
                <a:sym typeface="Times New Roman"/>
              </a:rPr>
              <a:t>MOST COMMONLY USED METHODS TO HANDLE MULTI OBJECTIVE OPTIMISATION :-</a:t>
            </a:r>
            <a:endParaRPr sz="1400" b="1">
              <a:solidFill>
                <a:schemeClr val="bg2"/>
              </a:solidFill>
              <a:latin typeface="Times New Roman"/>
              <a:ea typeface="Times New Roman"/>
              <a:cs typeface="Times New Roman"/>
              <a:sym typeface="Times New Roman"/>
            </a:endParaRPr>
          </a:p>
          <a:p>
            <a:pPr marL="914400" marR="0" lvl="0" indent="-311150" algn="just" rtl="0">
              <a:lnSpc>
                <a:spcPct val="115000"/>
              </a:lnSpc>
              <a:spcBef>
                <a:spcPts val="1000"/>
              </a:spcBef>
              <a:spcAft>
                <a:spcPts val="0"/>
              </a:spcAft>
              <a:buSzPts val="1300"/>
              <a:buFont typeface="Times New Roman"/>
              <a:buChar char="➔"/>
            </a:pPr>
            <a:r>
              <a:rPr lang="en" sz="1400" b="1" dirty="0">
                <a:solidFill>
                  <a:schemeClr val="bg2"/>
                </a:solidFill>
                <a:latin typeface="Times New Roman"/>
                <a:ea typeface="Times New Roman"/>
                <a:cs typeface="Times New Roman"/>
                <a:sym typeface="Times New Roman"/>
              </a:rPr>
              <a:t>WEIGHTED SUM METHOD - </a:t>
            </a:r>
            <a:r>
              <a:rPr lang="en" sz="1400" dirty="0">
                <a:solidFill>
                  <a:schemeClr val="bg2"/>
                </a:solidFill>
                <a:latin typeface="Times New Roman"/>
                <a:ea typeface="Times New Roman"/>
                <a:cs typeface="Times New Roman"/>
                <a:sym typeface="Times New Roman"/>
              </a:rPr>
              <a:t>Construct a weighted sum of objectives and optimize. The difficulty with this method is that, the user must be well knowledged with the weights for each objectives as it influences the solution obtained.</a:t>
            </a:r>
            <a:endParaRPr sz="1400">
              <a:solidFill>
                <a:schemeClr val="bg2"/>
              </a:solidFill>
              <a:latin typeface="Times New Roman"/>
              <a:ea typeface="Times New Roman"/>
              <a:cs typeface="Times New Roman"/>
              <a:sym typeface="Times New Roman"/>
            </a:endParaRPr>
          </a:p>
          <a:p>
            <a:pPr marL="914400" marR="0" lvl="0" indent="-311150" algn="just" rtl="0">
              <a:lnSpc>
                <a:spcPct val="115000"/>
              </a:lnSpc>
              <a:spcBef>
                <a:spcPts val="1000"/>
              </a:spcBef>
              <a:spcAft>
                <a:spcPts val="0"/>
              </a:spcAft>
              <a:buSzPts val="1300"/>
              <a:buFont typeface="Times New Roman"/>
              <a:buChar char="➔"/>
            </a:pPr>
            <a:r>
              <a:rPr lang="en" sz="1400" b="1" dirty="0">
                <a:solidFill>
                  <a:schemeClr val="bg2"/>
                </a:solidFill>
                <a:latin typeface="Times New Roman"/>
                <a:ea typeface="Times New Roman"/>
                <a:cs typeface="Times New Roman"/>
                <a:sym typeface="Times New Roman"/>
              </a:rPr>
              <a:t>CONSTRAINT METHOD -</a:t>
            </a:r>
            <a:r>
              <a:rPr lang="en" sz="1400" dirty="0">
                <a:solidFill>
                  <a:schemeClr val="bg2"/>
                </a:solidFill>
                <a:latin typeface="Times New Roman"/>
                <a:ea typeface="Times New Roman"/>
                <a:cs typeface="Times New Roman"/>
                <a:sym typeface="Times New Roman"/>
              </a:rPr>
              <a:t> Minimize a primary objective while expressing all the other objectives in the form of inequality constraints. The difficulty with this method is that if the objectives are complex, expressing them into constraints is not effective in generating pareto optimal solutions.</a:t>
            </a:r>
            <a:endParaRPr sz="1400">
              <a:solidFill>
                <a:schemeClr val="bg2"/>
              </a:solidFill>
              <a:latin typeface="Times New Roman"/>
              <a:ea typeface="Times New Roman"/>
              <a:cs typeface="Times New Roman"/>
              <a:sym typeface="Times New Roman"/>
            </a:endParaRPr>
          </a:p>
          <a:p>
            <a:pPr marL="914400" marR="0" lvl="0" indent="-311150" algn="just" rtl="0">
              <a:lnSpc>
                <a:spcPct val="115000"/>
              </a:lnSpc>
              <a:spcBef>
                <a:spcPts val="1000"/>
              </a:spcBef>
              <a:spcAft>
                <a:spcPts val="0"/>
              </a:spcAft>
              <a:buSzPts val="1300"/>
              <a:buFont typeface="Times New Roman"/>
              <a:buChar char="➔"/>
            </a:pPr>
            <a:r>
              <a:rPr lang="en" sz="1400" b="1" dirty="0">
                <a:solidFill>
                  <a:schemeClr val="bg2"/>
                </a:solidFill>
                <a:latin typeface="Times New Roman"/>
                <a:ea typeface="Times New Roman"/>
                <a:cs typeface="Times New Roman"/>
                <a:sym typeface="Times New Roman"/>
              </a:rPr>
              <a:t>NON DOMINATED SORTING WITH EXTERNAL ARCHIVE - </a:t>
            </a:r>
            <a:r>
              <a:rPr lang="en" sz="1400" dirty="0">
                <a:solidFill>
                  <a:schemeClr val="bg2"/>
                </a:solidFill>
                <a:latin typeface="Times New Roman"/>
                <a:ea typeface="Times New Roman"/>
                <a:cs typeface="Times New Roman"/>
                <a:sym typeface="Times New Roman"/>
              </a:rPr>
              <a:t>This method as explained in the previous slide, generates many different solutions and stores them separately in an external archive.</a:t>
            </a:r>
            <a:endParaRPr sz="1400">
              <a:solidFill>
                <a:schemeClr val="bg2"/>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endParaRPr sz="1400" b="1">
              <a:solidFill>
                <a:schemeClr val="bg2"/>
              </a:solidFill>
              <a:latin typeface="Times New Roman"/>
              <a:ea typeface="Times New Roman"/>
              <a:cs typeface="Times New Roman"/>
              <a:sym typeface="Times New Roman"/>
            </a:endParaRPr>
          </a:p>
          <a:p>
            <a:pPr marL="457200" marR="0" lvl="0" indent="-311150" algn="just" rtl="0">
              <a:lnSpc>
                <a:spcPct val="115000"/>
              </a:lnSpc>
              <a:spcBef>
                <a:spcPts val="1000"/>
              </a:spcBef>
              <a:spcAft>
                <a:spcPts val="1000"/>
              </a:spcAft>
              <a:buClr>
                <a:srgbClr val="0000FF"/>
              </a:buClr>
              <a:buSzPts val="1300"/>
              <a:buFont typeface="Times New Roman"/>
              <a:buChar char="❖"/>
            </a:pPr>
            <a:r>
              <a:rPr lang="en" sz="1400" b="1" dirty="0">
                <a:solidFill>
                  <a:schemeClr val="bg2"/>
                </a:solidFill>
                <a:latin typeface="Times New Roman"/>
                <a:ea typeface="Times New Roman"/>
                <a:cs typeface="Times New Roman"/>
                <a:sym typeface="Times New Roman"/>
              </a:rPr>
              <a:t>MOST POPULARLY USED MULTI-OBJECTIVE HANDLING METHOD FOR MOST OPTIMISATION PROBLEMS:</a:t>
            </a:r>
            <a:endParaRPr sz="1400">
              <a:solidFill>
                <a:schemeClr val="bg2"/>
              </a:solidFill>
              <a:latin typeface="Times New Roman"/>
              <a:ea typeface="Times New Roman"/>
              <a:cs typeface="Times New Roman"/>
              <a:sym typeface="Times New Roman"/>
            </a:endParaRPr>
          </a:p>
        </p:txBody>
      </p:sp>
      <p:pic>
        <p:nvPicPr>
          <p:cNvPr id="174" name="Google Shape;174;p31"/>
          <p:cNvPicPr preferRelativeResize="0"/>
          <p:nvPr/>
        </p:nvPicPr>
        <p:blipFill rotWithShape="1">
          <a:blip r:embed="rId3">
            <a:alphaModFix/>
          </a:blip>
          <a:srcRect b="46320"/>
          <a:stretch/>
        </p:blipFill>
        <p:spPr>
          <a:xfrm>
            <a:off x="110853" y="5108245"/>
            <a:ext cx="8839201" cy="102960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61"/>
          <p:cNvSpPr txBox="1">
            <a:spLocks noGrp="1"/>
          </p:cNvSpPr>
          <p:nvPr>
            <p:ph type="title"/>
          </p:nvPr>
        </p:nvSpPr>
        <p:spPr>
          <a:xfrm>
            <a:off x="189691" y="150395"/>
            <a:ext cx="8826600" cy="602700"/>
          </a:xfrm>
          <a:prstGeom prst="rect">
            <a:avLst/>
          </a:prstGeom>
          <a:noFill/>
          <a:ln>
            <a:noFill/>
          </a:ln>
        </p:spPr>
        <p:txBody>
          <a:bodyPr spcFirstLastPara="1" wrap="square" lIns="91425" tIns="91425" rIns="91425" bIns="91425" anchor="ctr" anchorCtr="0">
            <a:noAutofit/>
          </a:bodyPr>
          <a:lstStyle/>
          <a:p>
            <a:pPr algn="ctr"/>
            <a:r>
              <a:rPr lang="en" sz="3200" b="1" dirty="0"/>
              <a:t>PERFORMANCE INDICATORS</a:t>
            </a:r>
            <a:endParaRPr sz="2400" b="1"/>
          </a:p>
        </p:txBody>
      </p:sp>
      <p:sp>
        <p:nvSpPr>
          <p:cNvPr id="406" name="Google Shape;406;p61"/>
          <p:cNvSpPr txBox="1">
            <a:spLocks noGrp="1"/>
          </p:cNvSpPr>
          <p:nvPr>
            <p:ph type="body" idx="4294967295"/>
          </p:nvPr>
        </p:nvSpPr>
        <p:spPr>
          <a:xfrm>
            <a:off x="98251" y="1563876"/>
            <a:ext cx="8826600" cy="3476306"/>
          </a:xfrm>
          <a:prstGeom prst="rect">
            <a:avLst/>
          </a:prstGeom>
          <a:noFill/>
          <a:ln>
            <a:noFill/>
          </a:ln>
        </p:spPr>
        <p:txBody>
          <a:bodyPr spcFirstLastPara="1" wrap="square" lIns="91425" tIns="91425" rIns="91425" bIns="91425" anchor="t" anchorCtr="0">
            <a:spAutoFit/>
          </a:bodyPr>
          <a:lstStyle/>
          <a:p>
            <a:pPr marL="0" indent="0">
              <a:buNone/>
            </a:pPr>
            <a:r>
              <a:rPr lang="en" sz="1700" b="1" u="sng">
                <a:solidFill>
                  <a:srgbClr val="0000FF"/>
                </a:solidFill>
              </a:rPr>
              <a:t>PI 1 - NUMBER OF NON DOMINATED SOLUTIONS FOUND</a:t>
            </a:r>
            <a:endParaRPr sz="1700" b="1" u="sng">
              <a:solidFill>
                <a:srgbClr val="0000FF"/>
              </a:solidFill>
            </a:endParaRPr>
          </a:p>
          <a:p>
            <a:pPr marL="457189" indent="-323843">
              <a:buClr>
                <a:srgbClr val="333333"/>
              </a:buClr>
              <a:buSzPts val="1500"/>
              <a:buChar char="➔"/>
            </a:pPr>
            <a:r>
              <a:rPr lang="en" sz="1500">
                <a:solidFill>
                  <a:srgbClr val="333333"/>
                </a:solidFill>
              </a:rPr>
              <a:t> The number of non-dominated solution generated by each algorithm in Pareto solution. </a:t>
            </a:r>
            <a:endParaRPr sz="1500">
              <a:solidFill>
                <a:srgbClr val="333333"/>
              </a:solidFill>
            </a:endParaRPr>
          </a:p>
          <a:p>
            <a:pPr marL="457189" indent="-323843">
              <a:buClr>
                <a:srgbClr val="333333"/>
              </a:buClr>
              <a:buSzPts val="1500"/>
              <a:buChar char="➔"/>
            </a:pPr>
            <a:r>
              <a:rPr lang="en" sz="1500">
                <a:solidFill>
                  <a:srgbClr val="333333"/>
                </a:solidFill>
              </a:rPr>
              <a:t>Higher PI 1 shows better algorithm performance.</a:t>
            </a:r>
            <a:endParaRPr sz="1500">
              <a:solidFill>
                <a:srgbClr val="333333"/>
              </a:solidFill>
            </a:endParaRPr>
          </a:p>
          <a:p>
            <a:pPr marL="0" indent="0">
              <a:buNone/>
            </a:pPr>
            <a:endParaRPr sz="1500">
              <a:solidFill>
                <a:srgbClr val="333333"/>
              </a:solidFill>
            </a:endParaRPr>
          </a:p>
          <a:p>
            <a:pPr marL="0" indent="0">
              <a:buNone/>
            </a:pPr>
            <a:r>
              <a:rPr lang="en" sz="1700" b="1" u="sng">
                <a:solidFill>
                  <a:srgbClr val="0000FF"/>
                </a:solidFill>
              </a:rPr>
              <a:t>PI 2 - ERROR RATIO</a:t>
            </a:r>
            <a:endParaRPr sz="1700" b="1" u="sng">
              <a:solidFill>
                <a:srgbClr val="0000FF"/>
              </a:solidFill>
            </a:endParaRPr>
          </a:p>
          <a:p>
            <a:pPr marL="457189" indent="-323843">
              <a:buClr>
                <a:srgbClr val="333333"/>
              </a:buClr>
              <a:buSzPts val="1500"/>
              <a:buChar char="➔"/>
            </a:pPr>
            <a:r>
              <a:rPr lang="en" sz="1500">
                <a:solidFill>
                  <a:srgbClr val="333333"/>
                </a:solidFill>
              </a:rPr>
              <a:t>The number of solution which is not member of the Pareto optimal set divided by the number of solution generated by the algorithm. </a:t>
            </a:r>
            <a:endParaRPr sz="1500">
              <a:solidFill>
                <a:srgbClr val="333333"/>
              </a:solidFill>
            </a:endParaRPr>
          </a:p>
          <a:p>
            <a:pPr marL="457189" indent="-323843">
              <a:buClr>
                <a:srgbClr val="333333"/>
              </a:buClr>
              <a:buSzPts val="1500"/>
              <a:buChar char="➔"/>
            </a:pPr>
            <a:r>
              <a:rPr lang="en" sz="1500">
                <a:solidFill>
                  <a:srgbClr val="333333"/>
                </a:solidFill>
              </a:rPr>
              <a:t>Smaller PI 2 shows better algorithm performance.</a:t>
            </a:r>
            <a:endParaRPr sz="1500">
              <a:solidFill>
                <a:srgbClr val="333333"/>
              </a:solidFill>
            </a:endParaRPr>
          </a:p>
          <a:p>
            <a:pPr marL="0" indent="0">
              <a:buNone/>
            </a:pPr>
            <a:endParaRPr sz="1500">
              <a:solidFill>
                <a:srgbClr val="333333"/>
              </a:solidFill>
            </a:endParaRPr>
          </a:p>
          <a:p>
            <a:pPr marL="0" indent="0">
              <a:buNone/>
            </a:pPr>
            <a:r>
              <a:rPr lang="en" sz="1700" b="1" u="sng">
                <a:solidFill>
                  <a:srgbClr val="0000FF"/>
                </a:solidFill>
              </a:rPr>
              <a:t>PI 3 - CONVERGENCE METRIC</a:t>
            </a:r>
            <a:endParaRPr sz="1700" b="1" u="sng">
              <a:solidFill>
                <a:srgbClr val="0000FF"/>
              </a:solidFill>
            </a:endParaRPr>
          </a:p>
          <a:p>
            <a:pPr marL="457189" indent="-323843">
              <a:buClr>
                <a:srgbClr val="333333"/>
              </a:buClr>
              <a:buSzPts val="1500"/>
              <a:buChar char="➔"/>
            </a:pPr>
            <a:r>
              <a:rPr lang="en" sz="1500">
                <a:solidFill>
                  <a:srgbClr val="333333"/>
                </a:solidFill>
              </a:rPr>
              <a:t> This metric measures the extent of convergence to a known set of Pareto optimal solutions, as follows:</a:t>
            </a:r>
            <a:endParaRPr sz="1500">
              <a:solidFill>
                <a:srgbClr val="333333"/>
              </a:solidFill>
            </a:endParaRPr>
          </a:p>
        </p:txBody>
      </p:sp>
      <p:pic>
        <p:nvPicPr>
          <p:cNvPr id="407" name="Google Shape;407;p61"/>
          <p:cNvPicPr preferRelativeResize="0"/>
          <p:nvPr/>
        </p:nvPicPr>
        <p:blipFill rotWithShape="1">
          <a:blip r:embed="rId3">
            <a:alphaModFix/>
          </a:blip>
          <a:srcRect/>
          <a:stretch/>
        </p:blipFill>
        <p:spPr>
          <a:xfrm>
            <a:off x="1532725" y="4698601"/>
            <a:ext cx="2076451" cy="1137451"/>
          </a:xfrm>
          <a:prstGeom prst="rect">
            <a:avLst/>
          </a:prstGeom>
          <a:noFill/>
          <a:ln w="9525" cap="flat" cmpd="sng">
            <a:solidFill>
              <a:srgbClr val="333333"/>
            </a:solidFill>
            <a:prstDash val="solid"/>
            <a:round/>
            <a:headEnd type="none" w="sm" len="sm"/>
            <a:tailEnd type="none" w="sm" len="sm"/>
          </a:ln>
        </p:spPr>
      </p:pic>
      <p:sp>
        <p:nvSpPr>
          <p:cNvPr id="408" name="Google Shape;408;p61"/>
          <p:cNvSpPr txBox="1"/>
          <p:nvPr/>
        </p:nvSpPr>
        <p:spPr>
          <a:xfrm>
            <a:off x="4050400" y="4698601"/>
            <a:ext cx="4874400" cy="1261854"/>
          </a:xfrm>
          <a:prstGeom prst="rect">
            <a:avLst/>
          </a:prstGeom>
          <a:noFill/>
          <a:ln>
            <a:noFill/>
          </a:ln>
        </p:spPr>
        <p:txBody>
          <a:bodyPr spcFirstLastPara="1" wrap="square" lIns="91425" tIns="91425" rIns="91425" bIns="91425" anchor="t" anchorCtr="0">
            <a:spAutoFit/>
          </a:bodyPr>
          <a:lstStyle/>
          <a:p>
            <a:pPr fontAlgn="auto">
              <a:spcBef>
                <a:spcPts val="0"/>
              </a:spcBef>
              <a:spcAft>
                <a:spcPts val="0"/>
              </a:spcAft>
              <a:buClr>
                <a:srgbClr val="000000"/>
              </a:buClr>
              <a:buSzPts val="1400"/>
            </a:pPr>
            <a:r>
              <a:rPr lang="en" sz="1400" kern="0">
                <a:solidFill>
                  <a:srgbClr val="000000"/>
                </a:solidFill>
                <a:latin typeface="Roboto"/>
                <a:ea typeface="Roboto"/>
                <a:cs typeface="Roboto"/>
                <a:sym typeface="Roboto"/>
              </a:rPr>
              <a:t>where, </a:t>
            </a:r>
            <a:r>
              <a:rPr lang="en" sz="1400" b="1" kern="0">
                <a:solidFill>
                  <a:srgbClr val="000000"/>
                </a:solidFill>
                <a:latin typeface="Roboto"/>
                <a:ea typeface="Roboto"/>
                <a:cs typeface="Roboto"/>
                <a:sym typeface="Roboto"/>
              </a:rPr>
              <a:t>N</a:t>
            </a:r>
            <a:r>
              <a:rPr lang="en" sz="1400" kern="0">
                <a:solidFill>
                  <a:srgbClr val="000000"/>
                </a:solidFill>
                <a:latin typeface="Roboto"/>
                <a:ea typeface="Roboto"/>
                <a:cs typeface="Roboto"/>
                <a:sym typeface="Roboto"/>
              </a:rPr>
              <a:t> is the number of nondominated solutions obtained with an algorithm and,</a:t>
            </a:r>
            <a:endParaRPr sz="1400" kern="0">
              <a:solidFill>
                <a:srgbClr val="000000"/>
              </a:solidFill>
              <a:latin typeface="Roboto"/>
              <a:ea typeface="Roboto"/>
              <a:cs typeface="Roboto"/>
              <a:sym typeface="Roboto"/>
            </a:endParaRPr>
          </a:p>
          <a:p>
            <a:pPr fontAlgn="auto">
              <a:spcBef>
                <a:spcPts val="0"/>
              </a:spcBef>
              <a:spcAft>
                <a:spcPts val="0"/>
              </a:spcAft>
              <a:buClr>
                <a:srgbClr val="000000"/>
              </a:buClr>
              <a:buSzPts val="1400"/>
            </a:pPr>
            <a:r>
              <a:rPr lang="en" sz="1400" b="1" kern="0">
                <a:solidFill>
                  <a:srgbClr val="000000"/>
                </a:solidFill>
                <a:latin typeface="Roboto"/>
                <a:ea typeface="Roboto"/>
                <a:cs typeface="Roboto"/>
                <a:sym typeface="Roboto"/>
              </a:rPr>
              <a:t>di</a:t>
            </a:r>
            <a:r>
              <a:rPr lang="en" sz="1400" kern="0">
                <a:solidFill>
                  <a:srgbClr val="000000"/>
                </a:solidFill>
                <a:latin typeface="Roboto"/>
                <a:ea typeface="Roboto"/>
                <a:cs typeface="Roboto"/>
                <a:sym typeface="Roboto"/>
              </a:rPr>
              <a:t> is the Euclidean distance between each of the nondominated solutions and the nearest member of the true Pareto optimal front.</a:t>
            </a:r>
            <a:endParaRPr sz="1400" kern="0">
              <a:solidFill>
                <a:srgbClr val="000000"/>
              </a:solidFill>
              <a:latin typeface="Roboto"/>
              <a:ea typeface="Roboto"/>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62"/>
          <p:cNvSpPr txBox="1">
            <a:spLocks noGrp="1"/>
          </p:cNvSpPr>
          <p:nvPr>
            <p:ph type="title"/>
          </p:nvPr>
        </p:nvSpPr>
        <p:spPr>
          <a:xfrm>
            <a:off x="189691" y="191959"/>
            <a:ext cx="8826600" cy="602700"/>
          </a:xfrm>
          <a:prstGeom prst="rect">
            <a:avLst/>
          </a:prstGeom>
          <a:noFill/>
          <a:ln>
            <a:noFill/>
          </a:ln>
        </p:spPr>
        <p:txBody>
          <a:bodyPr spcFirstLastPara="1" wrap="square" lIns="91425" tIns="91425" rIns="91425" bIns="91425" anchor="ctr" anchorCtr="0">
            <a:noAutofit/>
          </a:bodyPr>
          <a:lstStyle/>
          <a:p>
            <a:pPr algn="ctr"/>
            <a:r>
              <a:rPr lang="en" sz="3200" b="1" dirty="0"/>
              <a:t>PERFORMANCE INDICATORS</a:t>
            </a:r>
            <a:endParaRPr sz="2400" b="1"/>
          </a:p>
        </p:txBody>
      </p:sp>
      <p:sp>
        <p:nvSpPr>
          <p:cNvPr id="414" name="Google Shape;414;p62"/>
          <p:cNvSpPr txBox="1">
            <a:spLocks noGrp="1"/>
          </p:cNvSpPr>
          <p:nvPr>
            <p:ph type="body" idx="4294967295"/>
          </p:nvPr>
        </p:nvSpPr>
        <p:spPr>
          <a:xfrm>
            <a:off x="98251" y="1623790"/>
            <a:ext cx="6647400" cy="2909997"/>
          </a:xfrm>
          <a:prstGeom prst="rect">
            <a:avLst/>
          </a:prstGeom>
          <a:noFill/>
          <a:ln>
            <a:noFill/>
          </a:ln>
        </p:spPr>
        <p:txBody>
          <a:bodyPr spcFirstLastPara="1" wrap="square" lIns="91425" tIns="91425" rIns="91425" bIns="91425" anchor="t" anchorCtr="0">
            <a:spAutoFit/>
          </a:bodyPr>
          <a:lstStyle/>
          <a:p>
            <a:pPr marL="0" indent="0">
              <a:buNone/>
            </a:pPr>
            <a:r>
              <a:rPr lang="en" sz="1700" b="1" u="sng">
                <a:solidFill>
                  <a:srgbClr val="0000FF"/>
                </a:solidFill>
              </a:rPr>
              <a:t>PI 4 - SPACING</a:t>
            </a:r>
            <a:endParaRPr sz="1700" b="1" u="sng">
              <a:solidFill>
                <a:srgbClr val="0000FF"/>
              </a:solidFill>
            </a:endParaRPr>
          </a:p>
          <a:p>
            <a:pPr marL="457189" indent="-323843">
              <a:buClr>
                <a:srgbClr val="333333"/>
              </a:buClr>
              <a:buSzPts val="1500"/>
              <a:buChar char="➔"/>
            </a:pPr>
            <a:r>
              <a:rPr lang="en" sz="1500">
                <a:solidFill>
                  <a:srgbClr val="333333"/>
                </a:solidFill>
              </a:rPr>
              <a:t> This indicator measures the relative distance between each solution.</a:t>
            </a:r>
            <a:endParaRPr sz="1500">
              <a:solidFill>
                <a:srgbClr val="333333"/>
              </a:solidFill>
            </a:endParaRPr>
          </a:p>
          <a:p>
            <a:pPr marL="457189" indent="-323843">
              <a:buClr>
                <a:srgbClr val="333333"/>
              </a:buClr>
              <a:buSzPts val="1500"/>
              <a:buChar char="➔"/>
            </a:pPr>
            <a:r>
              <a:rPr lang="en" sz="1500">
                <a:solidFill>
                  <a:srgbClr val="333333"/>
                </a:solidFill>
              </a:rPr>
              <a:t>where, </a:t>
            </a:r>
            <a:r>
              <a:rPr lang="en" sz="1500" b="1">
                <a:solidFill>
                  <a:srgbClr val="333333"/>
                </a:solidFill>
              </a:rPr>
              <a:t>di</a:t>
            </a:r>
            <a:r>
              <a:rPr lang="en" sz="1500">
                <a:solidFill>
                  <a:srgbClr val="333333"/>
                </a:solidFill>
              </a:rPr>
              <a:t> is the distance between solution </a:t>
            </a:r>
            <a:r>
              <a:rPr lang="en" sz="1500" b="1">
                <a:solidFill>
                  <a:srgbClr val="333333"/>
                </a:solidFill>
              </a:rPr>
              <a:t>i</a:t>
            </a:r>
            <a:r>
              <a:rPr lang="en" sz="1500">
                <a:solidFill>
                  <a:srgbClr val="333333"/>
                </a:solidFill>
              </a:rPr>
              <a:t> and the nearest solution, while </a:t>
            </a:r>
            <a:r>
              <a:rPr lang="en" sz="1500" b="1">
                <a:solidFill>
                  <a:srgbClr val="333333"/>
                </a:solidFill>
              </a:rPr>
              <a:t>d</a:t>
            </a:r>
            <a:r>
              <a:rPr lang="en" sz="1500">
                <a:solidFill>
                  <a:srgbClr val="333333"/>
                </a:solidFill>
              </a:rPr>
              <a:t> is the average of all </a:t>
            </a:r>
            <a:r>
              <a:rPr lang="en" sz="1500" b="1">
                <a:solidFill>
                  <a:srgbClr val="333333"/>
                </a:solidFill>
              </a:rPr>
              <a:t>di</a:t>
            </a:r>
            <a:r>
              <a:rPr lang="en" sz="1500">
                <a:solidFill>
                  <a:srgbClr val="333333"/>
                </a:solidFill>
              </a:rPr>
              <a:t>. </a:t>
            </a:r>
            <a:endParaRPr sz="1500">
              <a:solidFill>
                <a:srgbClr val="333333"/>
              </a:solidFill>
            </a:endParaRPr>
          </a:p>
          <a:p>
            <a:pPr marL="457189" indent="-323843">
              <a:buClr>
                <a:srgbClr val="333333"/>
              </a:buClr>
              <a:buSzPts val="1500"/>
              <a:buChar char="➔"/>
            </a:pPr>
            <a:r>
              <a:rPr lang="en" sz="1500">
                <a:solidFill>
                  <a:srgbClr val="333333"/>
                </a:solidFill>
              </a:rPr>
              <a:t>The smaller spacing index shows better solution and has better space between each solution.</a:t>
            </a:r>
            <a:endParaRPr sz="1500">
              <a:solidFill>
                <a:srgbClr val="333333"/>
              </a:solidFill>
            </a:endParaRPr>
          </a:p>
          <a:p>
            <a:pPr marL="0" indent="0">
              <a:buNone/>
            </a:pPr>
            <a:endParaRPr sz="1500">
              <a:solidFill>
                <a:srgbClr val="333333"/>
              </a:solidFill>
            </a:endParaRPr>
          </a:p>
          <a:p>
            <a:pPr marL="0" indent="0">
              <a:buNone/>
            </a:pPr>
            <a:r>
              <a:rPr lang="en" sz="1700" b="1" u="sng">
                <a:solidFill>
                  <a:srgbClr val="0000FF"/>
                </a:solidFill>
              </a:rPr>
              <a:t>PI 5 - MAXIMUM SPREAD</a:t>
            </a:r>
            <a:endParaRPr sz="1700" b="1" u="sng">
              <a:solidFill>
                <a:srgbClr val="0000FF"/>
              </a:solidFill>
            </a:endParaRPr>
          </a:p>
          <a:p>
            <a:pPr marL="457189" indent="-323843">
              <a:buClr>
                <a:srgbClr val="333333"/>
              </a:buClr>
              <a:buSzPts val="1500"/>
              <a:buChar char="➔"/>
            </a:pPr>
            <a:r>
              <a:rPr lang="en" sz="1500">
                <a:solidFill>
                  <a:srgbClr val="333333"/>
                </a:solidFill>
              </a:rPr>
              <a:t> The spread of solution found by each algorithm. </a:t>
            </a:r>
            <a:endParaRPr sz="1500">
              <a:solidFill>
                <a:srgbClr val="333333"/>
              </a:solidFill>
            </a:endParaRPr>
          </a:p>
          <a:p>
            <a:pPr marL="457189" indent="-323843">
              <a:buClr>
                <a:srgbClr val="333333"/>
              </a:buClr>
              <a:buSzPts val="1500"/>
              <a:buChar char="➔"/>
            </a:pPr>
            <a:r>
              <a:rPr lang="en" sz="1500">
                <a:solidFill>
                  <a:srgbClr val="333333"/>
                </a:solidFill>
              </a:rPr>
              <a:t>Larger maximum spread is better.</a:t>
            </a:r>
            <a:endParaRPr sz="1500">
              <a:solidFill>
                <a:srgbClr val="333333"/>
              </a:solidFill>
            </a:endParaRPr>
          </a:p>
        </p:txBody>
      </p:sp>
      <p:pic>
        <p:nvPicPr>
          <p:cNvPr id="415" name="Google Shape;415;p62"/>
          <p:cNvPicPr preferRelativeResize="0"/>
          <p:nvPr/>
        </p:nvPicPr>
        <p:blipFill rotWithShape="1">
          <a:blip r:embed="rId3">
            <a:alphaModFix/>
          </a:blip>
          <a:srcRect/>
          <a:stretch/>
        </p:blipFill>
        <p:spPr>
          <a:xfrm>
            <a:off x="6843066" y="1623775"/>
            <a:ext cx="2179151" cy="1143000"/>
          </a:xfrm>
          <a:prstGeom prst="rect">
            <a:avLst/>
          </a:prstGeom>
          <a:noFill/>
          <a:ln w="9525" cap="flat" cmpd="sng">
            <a:solidFill>
              <a:srgbClr val="333333"/>
            </a:solidFill>
            <a:prstDash val="solid"/>
            <a:round/>
            <a:headEnd type="none" w="sm" len="sm"/>
            <a:tailEnd type="none" w="sm" len="sm"/>
          </a:ln>
        </p:spPr>
      </p:pic>
      <p:pic>
        <p:nvPicPr>
          <p:cNvPr id="416" name="Google Shape;416;p62"/>
          <p:cNvPicPr preferRelativeResize="0"/>
          <p:nvPr/>
        </p:nvPicPr>
        <p:blipFill rotWithShape="1">
          <a:blip r:embed="rId4">
            <a:alphaModFix/>
          </a:blip>
          <a:srcRect/>
          <a:stretch/>
        </p:blipFill>
        <p:spPr>
          <a:xfrm>
            <a:off x="5908775" y="3387005"/>
            <a:ext cx="3113447" cy="1196075"/>
          </a:xfrm>
          <a:prstGeom prst="rect">
            <a:avLst/>
          </a:prstGeom>
          <a:noFill/>
          <a:ln w="9525" cap="flat" cmpd="sng">
            <a:solidFill>
              <a:srgbClr val="333333"/>
            </a:solidFill>
            <a:prstDash val="solid"/>
            <a:round/>
            <a:headEnd type="none" w="sm" len="sm"/>
            <a:tailEnd type="none" w="sm" len="sm"/>
          </a:ln>
        </p:spPr>
      </p:pic>
      <p:graphicFrame>
        <p:nvGraphicFramePr>
          <p:cNvPr id="417" name="Google Shape;417;p62"/>
          <p:cNvGraphicFramePr/>
          <p:nvPr/>
        </p:nvGraphicFramePr>
        <p:xfrm>
          <a:off x="705448" y="4912227"/>
          <a:ext cx="7239001" cy="1002576"/>
        </p:xfrm>
        <a:graphic>
          <a:graphicData uri="http://schemas.openxmlformats.org/drawingml/2006/table">
            <a:tbl>
              <a:tblPr>
                <a:noFill/>
              </a:tblPr>
              <a:tblGrid>
                <a:gridCol w="2853800">
                  <a:extLst>
                    <a:ext uri="{9D8B030D-6E8A-4147-A177-3AD203B41FA5}">
                      <a16:colId xmlns:a16="http://schemas.microsoft.com/office/drawing/2014/main" xmlns="" val="20000"/>
                    </a:ext>
                  </a:extLst>
                </a:gridCol>
                <a:gridCol w="921925">
                  <a:extLst>
                    <a:ext uri="{9D8B030D-6E8A-4147-A177-3AD203B41FA5}">
                      <a16:colId xmlns:a16="http://schemas.microsoft.com/office/drawing/2014/main" xmlns="" val="20001"/>
                    </a:ext>
                  </a:extLst>
                </a:gridCol>
                <a:gridCol w="772125">
                  <a:extLst>
                    <a:ext uri="{9D8B030D-6E8A-4147-A177-3AD203B41FA5}">
                      <a16:colId xmlns:a16="http://schemas.microsoft.com/office/drawing/2014/main" xmlns="" val="20002"/>
                    </a:ext>
                  </a:extLst>
                </a:gridCol>
                <a:gridCol w="817200">
                  <a:extLst>
                    <a:ext uri="{9D8B030D-6E8A-4147-A177-3AD203B41FA5}">
                      <a16:colId xmlns:a16="http://schemas.microsoft.com/office/drawing/2014/main" xmlns="" val="20003"/>
                    </a:ext>
                  </a:extLst>
                </a:gridCol>
                <a:gridCol w="847451">
                  <a:extLst>
                    <a:ext uri="{9D8B030D-6E8A-4147-A177-3AD203B41FA5}">
                      <a16:colId xmlns:a16="http://schemas.microsoft.com/office/drawing/2014/main" xmlns="" val="20004"/>
                    </a:ext>
                  </a:extLst>
                </a:gridCol>
                <a:gridCol w="1026500">
                  <a:extLst>
                    <a:ext uri="{9D8B030D-6E8A-4147-A177-3AD203B41FA5}">
                      <a16:colId xmlns:a16="http://schemas.microsoft.com/office/drawing/2014/main" xmlns="" val="20005"/>
                    </a:ext>
                  </a:extLst>
                </a:gridCol>
              </a:tblGrid>
              <a:tr h="411451">
                <a:tc>
                  <a:txBody>
                    <a:bodyPr/>
                    <a:lstStyle/>
                    <a:p>
                      <a:pPr marL="0" marR="0" lvl="0" indent="0" algn="ctr" rtl="0">
                        <a:lnSpc>
                          <a:spcPct val="100000"/>
                        </a:lnSpc>
                        <a:spcBef>
                          <a:spcPts val="0"/>
                        </a:spcBef>
                        <a:spcAft>
                          <a:spcPts val="0"/>
                        </a:spcAft>
                        <a:buClr>
                          <a:srgbClr val="000000"/>
                        </a:buClr>
                        <a:buSzPts val="1500"/>
                        <a:buFont typeface="Arial"/>
                        <a:buNone/>
                      </a:pPr>
                      <a:r>
                        <a:rPr lang="en" sz="1500" b="1" u="none" strike="noStrike" cap="none">
                          <a:solidFill>
                            <a:schemeClr val="dk1"/>
                          </a:solidFill>
                        </a:rPr>
                        <a:t>PERFORMANCE INDICATOR</a:t>
                      </a:r>
                      <a:endParaRPr sz="1500" b="1" u="none" strike="noStrike" cap="none">
                        <a:solidFill>
                          <a:schemeClr val="dk1"/>
                        </a:solidFill>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B6D7A8"/>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en" sz="1500" b="1" u="none" strike="noStrike" cap="none">
                          <a:solidFill>
                            <a:srgbClr val="FF0000"/>
                          </a:solidFill>
                        </a:rPr>
                        <a:t>PI 1</a:t>
                      </a:r>
                      <a:endParaRPr sz="1500" b="1" u="none" strike="noStrike" cap="none">
                        <a:solidFill>
                          <a:srgbClr val="FF0000"/>
                        </a:solidFill>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9FC5E8"/>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en" sz="1500" b="1" u="none" strike="noStrike" cap="none">
                          <a:solidFill>
                            <a:srgbClr val="FF0000"/>
                          </a:solidFill>
                        </a:rPr>
                        <a:t>PI 2</a:t>
                      </a:r>
                      <a:endParaRPr sz="1500" u="none" strike="noStrike" cap="none"/>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9FC5E8"/>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en" sz="1500" b="1" u="none" strike="noStrike" cap="none">
                          <a:solidFill>
                            <a:srgbClr val="FF0000"/>
                          </a:solidFill>
                        </a:rPr>
                        <a:t>PI 3</a:t>
                      </a:r>
                      <a:endParaRPr sz="1500" u="none" strike="noStrike" cap="none"/>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9FC5E8"/>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en" sz="1500" b="1" u="none" strike="noStrike" cap="none">
                          <a:solidFill>
                            <a:srgbClr val="FF0000"/>
                          </a:solidFill>
                        </a:rPr>
                        <a:t>PI 4</a:t>
                      </a:r>
                      <a:endParaRPr sz="1500" u="none" strike="noStrike" cap="none"/>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9FC5E8"/>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en" sz="1500" b="1" u="none" strike="noStrike" cap="none">
                          <a:solidFill>
                            <a:srgbClr val="FF0000"/>
                          </a:solidFill>
                        </a:rPr>
                        <a:t>PI 5</a:t>
                      </a:r>
                      <a:endParaRPr sz="1500" u="none" strike="noStrike" cap="none"/>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9FC5E8"/>
                    </a:solidFill>
                  </a:tcPr>
                </a:tc>
                <a:extLst>
                  <a:ext uri="{0D108BD9-81ED-4DB2-BD59-A6C34878D82A}">
                    <a16:rowId xmlns:a16="http://schemas.microsoft.com/office/drawing/2014/main" xmlns="" val="10000"/>
                  </a:ext>
                </a:extLst>
              </a:tr>
              <a:tr h="591125">
                <a:tc>
                  <a:txBody>
                    <a:bodyPr/>
                    <a:lstStyle/>
                    <a:p>
                      <a:pPr marL="0" marR="0" lvl="0" indent="0" algn="ctr" rtl="0">
                        <a:lnSpc>
                          <a:spcPct val="100000"/>
                        </a:lnSpc>
                        <a:spcBef>
                          <a:spcPts val="0"/>
                        </a:spcBef>
                        <a:spcAft>
                          <a:spcPts val="0"/>
                        </a:spcAft>
                        <a:buClr>
                          <a:srgbClr val="000000"/>
                        </a:buClr>
                        <a:buSzPts val="1500"/>
                        <a:buFont typeface="Arial"/>
                        <a:buNone/>
                      </a:pPr>
                      <a:r>
                        <a:rPr lang="en" sz="1500" b="1" u="none" strike="noStrike" cap="none">
                          <a:solidFill>
                            <a:schemeClr val="dk1"/>
                          </a:solidFill>
                        </a:rPr>
                        <a:t>BETTER PERFORMANCE</a:t>
                      </a:r>
                      <a:endParaRPr sz="1500" b="1" u="none" strike="noStrike" cap="none">
                        <a:solidFill>
                          <a:schemeClr val="dk1"/>
                        </a:solidFill>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B6D7A8"/>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500" u="none" strike="noStrike" cap="none"/>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DE4D0"/>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500" u="none" strike="noStrike" cap="none"/>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DE4D0"/>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500" u="none" strike="noStrike" cap="none"/>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DE4D0"/>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500" u="none" strike="noStrike" cap="none"/>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DE4D0"/>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500" u="none" strike="noStrike" cap="none"/>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DE4D0"/>
                    </a:solidFill>
                  </a:tcPr>
                </a:tc>
                <a:extLst>
                  <a:ext uri="{0D108BD9-81ED-4DB2-BD59-A6C34878D82A}">
                    <a16:rowId xmlns:a16="http://schemas.microsoft.com/office/drawing/2014/main" xmlns="" val="10001"/>
                  </a:ext>
                </a:extLst>
              </a:tr>
            </a:tbl>
          </a:graphicData>
        </a:graphic>
      </p:graphicFrame>
      <p:pic>
        <p:nvPicPr>
          <p:cNvPr id="418" name="Google Shape;418;p62"/>
          <p:cNvPicPr preferRelativeResize="0"/>
          <p:nvPr/>
        </p:nvPicPr>
        <p:blipFill rotWithShape="1">
          <a:blip r:embed="rId5">
            <a:alphaModFix/>
          </a:blip>
          <a:srcRect/>
          <a:stretch/>
        </p:blipFill>
        <p:spPr>
          <a:xfrm rot="-5400000">
            <a:off x="3778438" y="5361088"/>
            <a:ext cx="501625" cy="493200"/>
          </a:xfrm>
          <a:prstGeom prst="rect">
            <a:avLst/>
          </a:prstGeom>
          <a:noFill/>
          <a:ln>
            <a:noFill/>
          </a:ln>
        </p:spPr>
      </p:pic>
      <p:pic>
        <p:nvPicPr>
          <p:cNvPr id="419" name="Google Shape;419;p62"/>
          <p:cNvPicPr preferRelativeResize="0"/>
          <p:nvPr/>
        </p:nvPicPr>
        <p:blipFill rotWithShape="1">
          <a:blip r:embed="rId5">
            <a:alphaModFix/>
          </a:blip>
          <a:srcRect/>
          <a:stretch/>
        </p:blipFill>
        <p:spPr>
          <a:xfrm rot="5400000">
            <a:off x="4649574" y="5361088"/>
            <a:ext cx="501625" cy="493200"/>
          </a:xfrm>
          <a:prstGeom prst="rect">
            <a:avLst/>
          </a:prstGeom>
          <a:noFill/>
          <a:ln>
            <a:noFill/>
          </a:ln>
        </p:spPr>
      </p:pic>
      <p:pic>
        <p:nvPicPr>
          <p:cNvPr id="420" name="Google Shape;420;p62"/>
          <p:cNvPicPr preferRelativeResize="0"/>
          <p:nvPr/>
        </p:nvPicPr>
        <p:blipFill rotWithShape="1">
          <a:blip r:embed="rId5">
            <a:alphaModFix/>
          </a:blip>
          <a:srcRect/>
          <a:stretch/>
        </p:blipFill>
        <p:spPr>
          <a:xfrm rot="5400000">
            <a:off x="5411349" y="5361088"/>
            <a:ext cx="501625" cy="493200"/>
          </a:xfrm>
          <a:prstGeom prst="rect">
            <a:avLst/>
          </a:prstGeom>
          <a:noFill/>
          <a:ln>
            <a:noFill/>
          </a:ln>
        </p:spPr>
      </p:pic>
      <p:pic>
        <p:nvPicPr>
          <p:cNvPr id="421" name="Google Shape;421;p62"/>
          <p:cNvPicPr preferRelativeResize="0"/>
          <p:nvPr/>
        </p:nvPicPr>
        <p:blipFill rotWithShape="1">
          <a:blip r:embed="rId5">
            <a:alphaModFix/>
          </a:blip>
          <a:srcRect/>
          <a:stretch/>
        </p:blipFill>
        <p:spPr>
          <a:xfrm rot="5400000">
            <a:off x="6212173" y="5361088"/>
            <a:ext cx="501625" cy="493200"/>
          </a:xfrm>
          <a:prstGeom prst="rect">
            <a:avLst/>
          </a:prstGeom>
          <a:noFill/>
          <a:ln>
            <a:noFill/>
          </a:ln>
        </p:spPr>
      </p:pic>
      <p:pic>
        <p:nvPicPr>
          <p:cNvPr id="422" name="Google Shape;422;p62"/>
          <p:cNvPicPr preferRelativeResize="0"/>
          <p:nvPr/>
        </p:nvPicPr>
        <p:blipFill rotWithShape="1">
          <a:blip r:embed="rId5">
            <a:alphaModFix/>
          </a:blip>
          <a:srcRect/>
          <a:stretch/>
        </p:blipFill>
        <p:spPr>
          <a:xfrm rot="-5400000">
            <a:off x="7150697" y="5361088"/>
            <a:ext cx="501625" cy="493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7"/>
                                        </p:tgtEl>
                                        <p:attrNameLst>
                                          <p:attrName>style.visibility</p:attrName>
                                        </p:attrNameLst>
                                      </p:cBhvr>
                                      <p:to>
                                        <p:strVal val="visible"/>
                                      </p:to>
                                    </p:set>
                                    <p:animEffect transition="in" filter="fade">
                                      <p:cBhvr>
                                        <p:cTn id="7" dur="1000"/>
                                        <p:tgtEl>
                                          <p:spTgt spid="417"/>
                                        </p:tgtEl>
                                      </p:cBhvr>
                                    </p:animEffect>
                                  </p:childTnLst>
                                </p:cTn>
                              </p:par>
                              <p:par>
                                <p:cTn id="8" presetID="10" presetClass="entr" presetSubtype="0" fill="hold" nodeType="withEffect">
                                  <p:stCondLst>
                                    <p:cond delay="0"/>
                                  </p:stCondLst>
                                  <p:childTnLst>
                                    <p:set>
                                      <p:cBhvr>
                                        <p:cTn id="9" dur="1" fill="hold">
                                          <p:stCondLst>
                                            <p:cond delay="0"/>
                                          </p:stCondLst>
                                        </p:cTn>
                                        <p:tgtEl>
                                          <p:spTgt spid="418"/>
                                        </p:tgtEl>
                                        <p:attrNameLst>
                                          <p:attrName>style.visibility</p:attrName>
                                        </p:attrNameLst>
                                      </p:cBhvr>
                                      <p:to>
                                        <p:strVal val="visible"/>
                                      </p:to>
                                    </p:set>
                                    <p:animEffect transition="in" filter="fade">
                                      <p:cBhvr>
                                        <p:cTn id="10" dur="1000"/>
                                        <p:tgtEl>
                                          <p:spTgt spid="418"/>
                                        </p:tgtEl>
                                      </p:cBhvr>
                                    </p:animEffect>
                                  </p:childTnLst>
                                </p:cTn>
                              </p:par>
                              <p:par>
                                <p:cTn id="11" presetID="10" presetClass="entr" presetSubtype="0" fill="hold" nodeType="withEffect">
                                  <p:stCondLst>
                                    <p:cond delay="0"/>
                                  </p:stCondLst>
                                  <p:childTnLst>
                                    <p:set>
                                      <p:cBhvr>
                                        <p:cTn id="12" dur="1" fill="hold">
                                          <p:stCondLst>
                                            <p:cond delay="0"/>
                                          </p:stCondLst>
                                        </p:cTn>
                                        <p:tgtEl>
                                          <p:spTgt spid="419"/>
                                        </p:tgtEl>
                                        <p:attrNameLst>
                                          <p:attrName>style.visibility</p:attrName>
                                        </p:attrNameLst>
                                      </p:cBhvr>
                                      <p:to>
                                        <p:strVal val="visible"/>
                                      </p:to>
                                    </p:set>
                                    <p:animEffect transition="in" filter="fade">
                                      <p:cBhvr>
                                        <p:cTn id="13" dur="1000"/>
                                        <p:tgtEl>
                                          <p:spTgt spid="419"/>
                                        </p:tgtEl>
                                      </p:cBhvr>
                                    </p:animEffect>
                                  </p:childTnLst>
                                </p:cTn>
                              </p:par>
                              <p:par>
                                <p:cTn id="14" presetID="10" presetClass="entr" presetSubtype="0" fill="hold" nodeType="withEffect">
                                  <p:stCondLst>
                                    <p:cond delay="0"/>
                                  </p:stCondLst>
                                  <p:childTnLst>
                                    <p:set>
                                      <p:cBhvr>
                                        <p:cTn id="15" dur="1" fill="hold">
                                          <p:stCondLst>
                                            <p:cond delay="0"/>
                                          </p:stCondLst>
                                        </p:cTn>
                                        <p:tgtEl>
                                          <p:spTgt spid="420"/>
                                        </p:tgtEl>
                                        <p:attrNameLst>
                                          <p:attrName>style.visibility</p:attrName>
                                        </p:attrNameLst>
                                      </p:cBhvr>
                                      <p:to>
                                        <p:strVal val="visible"/>
                                      </p:to>
                                    </p:set>
                                    <p:animEffect transition="in" filter="fade">
                                      <p:cBhvr>
                                        <p:cTn id="16" dur="1000"/>
                                        <p:tgtEl>
                                          <p:spTgt spid="420"/>
                                        </p:tgtEl>
                                      </p:cBhvr>
                                    </p:animEffect>
                                  </p:childTnLst>
                                </p:cTn>
                              </p:par>
                              <p:par>
                                <p:cTn id="17" presetID="10" presetClass="entr" presetSubtype="0" fill="hold" nodeType="withEffect">
                                  <p:stCondLst>
                                    <p:cond delay="0"/>
                                  </p:stCondLst>
                                  <p:childTnLst>
                                    <p:set>
                                      <p:cBhvr>
                                        <p:cTn id="18" dur="1" fill="hold">
                                          <p:stCondLst>
                                            <p:cond delay="0"/>
                                          </p:stCondLst>
                                        </p:cTn>
                                        <p:tgtEl>
                                          <p:spTgt spid="421"/>
                                        </p:tgtEl>
                                        <p:attrNameLst>
                                          <p:attrName>style.visibility</p:attrName>
                                        </p:attrNameLst>
                                      </p:cBhvr>
                                      <p:to>
                                        <p:strVal val="visible"/>
                                      </p:to>
                                    </p:set>
                                    <p:animEffect transition="in" filter="fade">
                                      <p:cBhvr>
                                        <p:cTn id="19" dur="1000"/>
                                        <p:tgtEl>
                                          <p:spTgt spid="421"/>
                                        </p:tgtEl>
                                      </p:cBhvr>
                                    </p:animEffect>
                                  </p:childTnLst>
                                </p:cTn>
                              </p:par>
                              <p:par>
                                <p:cTn id="20" presetID="10" presetClass="entr" presetSubtype="0" fill="hold" nodeType="withEffect">
                                  <p:stCondLst>
                                    <p:cond delay="0"/>
                                  </p:stCondLst>
                                  <p:childTnLst>
                                    <p:set>
                                      <p:cBhvr>
                                        <p:cTn id="21" dur="1" fill="hold">
                                          <p:stCondLst>
                                            <p:cond delay="0"/>
                                          </p:stCondLst>
                                        </p:cTn>
                                        <p:tgtEl>
                                          <p:spTgt spid="422"/>
                                        </p:tgtEl>
                                        <p:attrNameLst>
                                          <p:attrName>style.visibility</p:attrName>
                                        </p:attrNameLst>
                                      </p:cBhvr>
                                      <p:to>
                                        <p:strVal val="visible"/>
                                      </p:to>
                                    </p:set>
                                    <p:animEffect transition="in" filter="fade">
                                      <p:cBhvr>
                                        <p:cTn id="22" dur="1000"/>
                                        <p:tgtEl>
                                          <p:spTgt spid="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74"/>
          <p:cNvSpPr txBox="1">
            <a:spLocks noGrp="1"/>
          </p:cNvSpPr>
          <p:nvPr>
            <p:ph type="title"/>
          </p:nvPr>
        </p:nvSpPr>
        <p:spPr>
          <a:xfrm>
            <a:off x="98250" y="21800"/>
            <a:ext cx="8826600" cy="80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2400" b="1"/>
              <a:t>FINE TUNING OF ITERATIONS &amp; POPULATION SIZE</a:t>
            </a:r>
            <a:endParaRPr sz="2400" b="1"/>
          </a:p>
        </p:txBody>
      </p:sp>
      <p:sp>
        <p:nvSpPr>
          <p:cNvPr id="531" name="Google Shape;531;p74"/>
          <p:cNvSpPr txBox="1"/>
          <p:nvPr/>
        </p:nvSpPr>
        <p:spPr>
          <a:xfrm>
            <a:off x="44700" y="1027300"/>
            <a:ext cx="9054600" cy="5427096"/>
          </a:xfrm>
          <a:prstGeom prst="rect">
            <a:avLst/>
          </a:prstGeom>
          <a:noFill/>
          <a:ln>
            <a:noFill/>
          </a:ln>
        </p:spPr>
        <p:txBody>
          <a:bodyPr spcFirstLastPara="1" wrap="square" lIns="91425" tIns="91425" rIns="91425" bIns="91425" anchor="t" anchorCtr="0">
            <a:spAutoFit/>
          </a:bodyPr>
          <a:lstStyle/>
          <a:p>
            <a:pPr marL="457200" lvl="0" indent="-323850" algn="l" rtl="0">
              <a:lnSpc>
                <a:spcPct val="100000"/>
              </a:lnSpc>
              <a:spcBef>
                <a:spcPts val="0"/>
              </a:spcBef>
              <a:spcAft>
                <a:spcPts val="0"/>
              </a:spcAft>
              <a:buSzPts val="1500"/>
              <a:buFont typeface="Roboto"/>
              <a:buChar char="❖"/>
            </a:pPr>
            <a:r>
              <a:rPr lang="en" dirty="0">
                <a:solidFill>
                  <a:schemeClr val="bg2"/>
                </a:solidFill>
                <a:latin typeface="Roboto"/>
                <a:ea typeface="Roboto"/>
                <a:cs typeface="Roboto"/>
                <a:sym typeface="Roboto"/>
              </a:rPr>
              <a:t>The number of iterations and population size is actually given by the user, but for different sized data, the population size and iterations must be varied so that the results obtained is optimal.</a:t>
            </a:r>
            <a:endParaRPr>
              <a:solidFill>
                <a:schemeClr val="bg2"/>
              </a:solidFill>
              <a:latin typeface="Roboto"/>
              <a:ea typeface="Roboto"/>
              <a:cs typeface="Roboto"/>
              <a:sym typeface="Roboto"/>
            </a:endParaRPr>
          </a:p>
          <a:p>
            <a:pPr marL="457200" lvl="0" indent="-323850" algn="l" rtl="0">
              <a:lnSpc>
                <a:spcPct val="100000"/>
              </a:lnSpc>
              <a:spcBef>
                <a:spcPts val="0"/>
              </a:spcBef>
              <a:spcAft>
                <a:spcPts val="0"/>
              </a:spcAft>
              <a:buSzPts val="1500"/>
              <a:buFont typeface="Roboto"/>
              <a:buChar char="❖"/>
            </a:pPr>
            <a:r>
              <a:rPr lang="en" dirty="0">
                <a:solidFill>
                  <a:schemeClr val="bg2"/>
                </a:solidFill>
                <a:latin typeface="Roboto"/>
                <a:ea typeface="Roboto"/>
                <a:cs typeface="Roboto"/>
                <a:sym typeface="Roboto"/>
              </a:rPr>
              <a:t>To do this, all the algorithms are tested with different sized datasets namely,</a:t>
            </a:r>
            <a:endParaRPr>
              <a:solidFill>
                <a:schemeClr val="bg2"/>
              </a:solidFill>
              <a:latin typeface="Roboto"/>
              <a:ea typeface="Roboto"/>
              <a:cs typeface="Roboto"/>
              <a:sym typeface="Roboto"/>
            </a:endParaRPr>
          </a:p>
          <a:p>
            <a:pPr marL="1371600" lvl="0" indent="-323850" algn="l" rtl="0">
              <a:lnSpc>
                <a:spcPct val="100000"/>
              </a:lnSpc>
              <a:spcBef>
                <a:spcPts val="0"/>
              </a:spcBef>
              <a:spcAft>
                <a:spcPts val="0"/>
              </a:spcAft>
              <a:buSzPts val="1500"/>
              <a:buFont typeface="Roboto"/>
              <a:buChar char="➔"/>
            </a:pPr>
            <a:r>
              <a:rPr lang="en" b="1" dirty="0">
                <a:solidFill>
                  <a:schemeClr val="bg2"/>
                </a:solidFill>
                <a:latin typeface="Roboto"/>
                <a:ea typeface="Roboto"/>
                <a:cs typeface="Roboto"/>
                <a:sym typeface="Roboto"/>
              </a:rPr>
              <a:t>Small -</a:t>
            </a:r>
            <a:r>
              <a:rPr lang="en" dirty="0">
                <a:solidFill>
                  <a:schemeClr val="bg2"/>
                </a:solidFill>
                <a:latin typeface="Roboto"/>
                <a:ea typeface="Roboto"/>
                <a:cs typeface="Roboto"/>
                <a:sym typeface="Roboto"/>
              </a:rPr>
              <a:t> 0 &lt; Number of tasks &lt;= 50</a:t>
            </a:r>
            <a:endParaRPr>
              <a:solidFill>
                <a:schemeClr val="bg2"/>
              </a:solidFill>
              <a:latin typeface="Roboto"/>
              <a:ea typeface="Roboto"/>
              <a:cs typeface="Roboto"/>
              <a:sym typeface="Roboto"/>
            </a:endParaRPr>
          </a:p>
          <a:p>
            <a:pPr marL="1371600" lvl="0" indent="-323850" algn="l" rtl="0">
              <a:lnSpc>
                <a:spcPct val="100000"/>
              </a:lnSpc>
              <a:spcBef>
                <a:spcPts val="0"/>
              </a:spcBef>
              <a:spcAft>
                <a:spcPts val="0"/>
              </a:spcAft>
              <a:buSzPts val="1500"/>
              <a:buFont typeface="Roboto"/>
              <a:buChar char="➔"/>
            </a:pPr>
            <a:r>
              <a:rPr lang="en" b="1" dirty="0">
                <a:solidFill>
                  <a:schemeClr val="bg2"/>
                </a:solidFill>
                <a:latin typeface="Roboto"/>
                <a:ea typeface="Roboto"/>
                <a:cs typeface="Roboto"/>
                <a:sym typeface="Roboto"/>
              </a:rPr>
              <a:t>Medium -</a:t>
            </a:r>
            <a:r>
              <a:rPr lang="en" dirty="0">
                <a:solidFill>
                  <a:schemeClr val="bg2"/>
                </a:solidFill>
                <a:latin typeface="Roboto"/>
                <a:ea typeface="Roboto"/>
                <a:cs typeface="Roboto"/>
                <a:sym typeface="Roboto"/>
              </a:rPr>
              <a:t> 50 &lt; Number of tasks &lt;= 100</a:t>
            </a:r>
            <a:endParaRPr>
              <a:solidFill>
                <a:schemeClr val="bg2"/>
              </a:solidFill>
              <a:latin typeface="Roboto"/>
              <a:ea typeface="Roboto"/>
              <a:cs typeface="Roboto"/>
              <a:sym typeface="Roboto"/>
            </a:endParaRPr>
          </a:p>
          <a:p>
            <a:pPr marL="1371600" lvl="0" indent="-323850" algn="l" rtl="0">
              <a:lnSpc>
                <a:spcPct val="100000"/>
              </a:lnSpc>
              <a:spcBef>
                <a:spcPts val="0"/>
              </a:spcBef>
              <a:spcAft>
                <a:spcPts val="0"/>
              </a:spcAft>
              <a:buSzPts val="1500"/>
              <a:buFont typeface="Roboto"/>
              <a:buChar char="➔"/>
            </a:pPr>
            <a:r>
              <a:rPr lang="en" b="1" dirty="0">
                <a:solidFill>
                  <a:schemeClr val="bg2"/>
                </a:solidFill>
                <a:latin typeface="Roboto"/>
                <a:ea typeface="Roboto"/>
                <a:cs typeface="Roboto"/>
                <a:sym typeface="Roboto"/>
              </a:rPr>
              <a:t>Large - </a:t>
            </a:r>
            <a:r>
              <a:rPr lang="en" dirty="0">
                <a:solidFill>
                  <a:schemeClr val="bg2"/>
                </a:solidFill>
                <a:latin typeface="Roboto"/>
                <a:ea typeface="Roboto"/>
                <a:cs typeface="Roboto"/>
                <a:sym typeface="Roboto"/>
              </a:rPr>
              <a:t>Number of tasks &gt; 100</a:t>
            </a:r>
            <a:endParaRPr>
              <a:solidFill>
                <a:schemeClr val="bg2"/>
              </a:solidFill>
              <a:latin typeface="Roboto"/>
              <a:ea typeface="Roboto"/>
              <a:cs typeface="Roboto"/>
              <a:sym typeface="Roboto"/>
            </a:endParaRPr>
          </a:p>
          <a:p>
            <a:pPr marL="1828800" lvl="0" indent="0" algn="l" rtl="0">
              <a:lnSpc>
                <a:spcPct val="100000"/>
              </a:lnSpc>
              <a:spcBef>
                <a:spcPts val="1000"/>
              </a:spcBef>
              <a:spcAft>
                <a:spcPts val="0"/>
              </a:spcAft>
              <a:buNone/>
            </a:pPr>
            <a:endParaRPr>
              <a:solidFill>
                <a:schemeClr val="bg2"/>
              </a:solidFill>
              <a:latin typeface="Roboto"/>
              <a:ea typeface="Roboto"/>
              <a:cs typeface="Roboto"/>
              <a:sym typeface="Roboto"/>
            </a:endParaRPr>
          </a:p>
          <a:p>
            <a:pPr marL="457200" lvl="0" indent="-323850" algn="l" rtl="0">
              <a:lnSpc>
                <a:spcPct val="100000"/>
              </a:lnSpc>
              <a:spcBef>
                <a:spcPts val="1000"/>
              </a:spcBef>
              <a:spcAft>
                <a:spcPts val="0"/>
              </a:spcAft>
              <a:buSzPts val="1500"/>
              <a:buFont typeface="Roboto"/>
              <a:buChar char="❖"/>
            </a:pPr>
            <a:r>
              <a:rPr lang="en" dirty="0">
                <a:solidFill>
                  <a:schemeClr val="bg2"/>
                </a:solidFill>
                <a:latin typeface="Roboto"/>
                <a:ea typeface="Roboto"/>
                <a:cs typeface="Roboto"/>
                <a:sym typeface="Roboto"/>
              </a:rPr>
              <a:t>The obtained results are compared using the performance indicators and the number of iterations and population size are fixed accordingly.</a:t>
            </a:r>
            <a:endParaRPr>
              <a:solidFill>
                <a:schemeClr val="bg2"/>
              </a:solidFill>
              <a:latin typeface="Roboto"/>
              <a:ea typeface="Roboto"/>
              <a:cs typeface="Roboto"/>
              <a:sym typeface="Roboto"/>
            </a:endParaRPr>
          </a:p>
          <a:p>
            <a:pPr marL="457200" lvl="0" indent="-323850" algn="l" rtl="0">
              <a:lnSpc>
                <a:spcPct val="100000"/>
              </a:lnSpc>
              <a:spcBef>
                <a:spcPts val="0"/>
              </a:spcBef>
              <a:spcAft>
                <a:spcPts val="0"/>
              </a:spcAft>
              <a:buSzPts val="1500"/>
              <a:buFont typeface="Roboto"/>
              <a:buChar char="❖"/>
            </a:pPr>
            <a:r>
              <a:rPr lang="en" dirty="0">
                <a:solidFill>
                  <a:schemeClr val="bg2"/>
                </a:solidFill>
                <a:latin typeface="Roboto"/>
                <a:ea typeface="Roboto"/>
                <a:cs typeface="Roboto"/>
                <a:sym typeface="Roboto"/>
              </a:rPr>
              <a:t>The sizes of iterations and population is considered as same to get better results. The various types tested with are,</a:t>
            </a:r>
            <a:endParaRPr>
              <a:solidFill>
                <a:schemeClr val="bg2"/>
              </a:solidFill>
              <a:latin typeface="Roboto"/>
              <a:ea typeface="Roboto"/>
              <a:cs typeface="Roboto"/>
              <a:sym typeface="Roboto"/>
            </a:endParaRPr>
          </a:p>
          <a:p>
            <a:pPr marL="1371600" lvl="0" indent="-323850" algn="l" rtl="0">
              <a:lnSpc>
                <a:spcPct val="100000"/>
              </a:lnSpc>
              <a:spcBef>
                <a:spcPts val="0"/>
              </a:spcBef>
              <a:spcAft>
                <a:spcPts val="0"/>
              </a:spcAft>
              <a:buSzPts val="1500"/>
              <a:buFont typeface="Roboto"/>
              <a:buChar char="★"/>
            </a:pPr>
            <a:r>
              <a:rPr lang="en" b="1" dirty="0">
                <a:solidFill>
                  <a:schemeClr val="bg2"/>
                </a:solidFill>
                <a:latin typeface="Roboto"/>
                <a:ea typeface="Roboto"/>
                <a:cs typeface="Roboto"/>
                <a:sym typeface="Roboto"/>
              </a:rPr>
              <a:t>Series 1 - </a:t>
            </a:r>
            <a:r>
              <a:rPr lang="en" dirty="0">
                <a:solidFill>
                  <a:schemeClr val="bg2"/>
                </a:solidFill>
                <a:latin typeface="Roboto"/>
                <a:ea typeface="Roboto"/>
                <a:cs typeface="Roboto"/>
                <a:sym typeface="Roboto"/>
              </a:rPr>
              <a:t>T = 5   , P = 5</a:t>
            </a:r>
            <a:endParaRPr b="1">
              <a:solidFill>
                <a:schemeClr val="bg2"/>
              </a:solidFill>
              <a:latin typeface="Roboto"/>
              <a:ea typeface="Roboto"/>
              <a:cs typeface="Roboto"/>
              <a:sym typeface="Roboto"/>
            </a:endParaRPr>
          </a:p>
          <a:p>
            <a:pPr marL="1371600" lvl="0" indent="-323850" algn="l" rtl="0">
              <a:lnSpc>
                <a:spcPct val="100000"/>
              </a:lnSpc>
              <a:spcBef>
                <a:spcPts val="0"/>
              </a:spcBef>
              <a:spcAft>
                <a:spcPts val="0"/>
              </a:spcAft>
              <a:buSzPts val="1500"/>
              <a:buFont typeface="Roboto"/>
              <a:buChar char="★"/>
            </a:pPr>
            <a:r>
              <a:rPr lang="en" b="1" dirty="0">
                <a:solidFill>
                  <a:schemeClr val="bg2"/>
                </a:solidFill>
                <a:latin typeface="Roboto"/>
                <a:ea typeface="Roboto"/>
                <a:cs typeface="Roboto"/>
                <a:sym typeface="Roboto"/>
              </a:rPr>
              <a:t>Series 2 - </a:t>
            </a:r>
            <a:r>
              <a:rPr lang="en" dirty="0">
                <a:solidFill>
                  <a:schemeClr val="bg2"/>
                </a:solidFill>
                <a:latin typeface="Roboto"/>
                <a:ea typeface="Roboto"/>
                <a:cs typeface="Roboto"/>
                <a:sym typeface="Roboto"/>
              </a:rPr>
              <a:t>T = 10, P = 10</a:t>
            </a:r>
            <a:endParaRPr b="1">
              <a:solidFill>
                <a:schemeClr val="bg2"/>
              </a:solidFill>
              <a:latin typeface="Roboto"/>
              <a:ea typeface="Roboto"/>
              <a:cs typeface="Roboto"/>
              <a:sym typeface="Roboto"/>
            </a:endParaRPr>
          </a:p>
          <a:p>
            <a:pPr marL="1371600" lvl="0" indent="-323850" algn="l" rtl="0">
              <a:lnSpc>
                <a:spcPct val="100000"/>
              </a:lnSpc>
              <a:spcBef>
                <a:spcPts val="0"/>
              </a:spcBef>
              <a:spcAft>
                <a:spcPts val="0"/>
              </a:spcAft>
              <a:buSzPts val="1500"/>
              <a:buFont typeface="Roboto"/>
              <a:buChar char="★"/>
            </a:pPr>
            <a:r>
              <a:rPr lang="en" b="1" dirty="0">
                <a:solidFill>
                  <a:schemeClr val="bg2"/>
                </a:solidFill>
                <a:latin typeface="Roboto"/>
                <a:ea typeface="Roboto"/>
                <a:cs typeface="Roboto"/>
                <a:sym typeface="Roboto"/>
              </a:rPr>
              <a:t>Series 3 - </a:t>
            </a:r>
            <a:r>
              <a:rPr lang="en" dirty="0">
                <a:solidFill>
                  <a:schemeClr val="bg2"/>
                </a:solidFill>
                <a:latin typeface="Roboto"/>
                <a:ea typeface="Roboto"/>
                <a:cs typeface="Roboto"/>
                <a:sym typeface="Roboto"/>
              </a:rPr>
              <a:t>T = 15, P = 15</a:t>
            </a:r>
            <a:endParaRPr b="1">
              <a:solidFill>
                <a:schemeClr val="bg2"/>
              </a:solidFill>
              <a:latin typeface="Roboto"/>
              <a:ea typeface="Roboto"/>
              <a:cs typeface="Roboto"/>
              <a:sym typeface="Roboto"/>
            </a:endParaRPr>
          </a:p>
          <a:p>
            <a:pPr marL="1371600" lvl="0" indent="-323850" algn="l" rtl="0">
              <a:lnSpc>
                <a:spcPct val="100000"/>
              </a:lnSpc>
              <a:spcBef>
                <a:spcPts val="0"/>
              </a:spcBef>
              <a:spcAft>
                <a:spcPts val="0"/>
              </a:spcAft>
              <a:buSzPts val="1500"/>
              <a:buFont typeface="Roboto"/>
              <a:buChar char="★"/>
            </a:pPr>
            <a:r>
              <a:rPr lang="en" b="1" dirty="0">
                <a:solidFill>
                  <a:schemeClr val="bg2"/>
                </a:solidFill>
                <a:latin typeface="Roboto"/>
                <a:ea typeface="Roboto"/>
                <a:cs typeface="Roboto"/>
                <a:sym typeface="Roboto"/>
              </a:rPr>
              <a:t>Series 4 - </a:t>
            </a:r>
            <a:r>
              <a:rPr lang="en" dirty="0">
                <a:solidFill>
                  <a:schemeClr val="bg2"/>
                </a:solidFill>
                <a:latin typeface="Roboto"/>
                <a:ea typeface="Roboto"/>
                <a:cs typeface="Roboto"/>
                <a:sym typeface="Roboto"/>
              </a:rPr>
              <a:t>T = 20, P = 20</a:t>
            </a:r>
            <a:endParaRPr b="1">
              <a:solidFill>
                <a:schemeClr val="bg2"/>
              </a:solidFill>
              <a:latin typeface="Roboto"/>
              <a:ea typeface="Roboto"/>
              <a:cs typeface="Roboto"/>
              <a:sym typeface="Roboto"/>
            </a:endParaRPr>
          </a:p>
          <a:p>
            <a:pPr marL="1371600" lvl="0" indent="-323850" algn="l" rtl="0">
              <a:lnSpc>
                <a:spcPct val="100000"/>
              </a:lnSpc>
              <a:spcBef>
                <a:spcPts val="0"/>
              </a:spcBef>
              <a:spcAft>
                <a:spcPts val="0"/>
              </a:spcAft>
              <a:buSzPts val="1500"/>
              <a:buFont typeface="Roboto"/>
              <a:buChar char="★"/>
            </a:pPr>
            <a:r>
              <a:rPr lang="en" b="1" dirty="0">
                <a:solidFill>
                  <a:schemeClr val="bg2"/>
                </a:solidFill>
                <a:latin typeface="Roboto"/>
                <a:ea typeface="Roboto"/>
                <a:cs typeface="Roboto"/>
                <a:sym typeface="Roboto"/>
              </a:rPr>
              <a:t>Series 5 - </a:t>
            </a:r>
            <a:r>
              <a:rPr lang="en" dirty="0">
                <a:solidFill>
                  <a:schemeClr val="bg2"/>
                </a:solidFill>
                <a:latin typeface="Roboto"/>
                <a:ea typeface="Roboto"/>
                <a:cs typeface="Roboto"/>
                <a:sym typeface="Roboto"/>
              </a:rPr>
              <a:t>T = 25, P = 25</a:t>
            </a:r>
            <a:endParaRPr b="1">
              <a:solidFill>
                <a:schemeClr val="bg2"/>
              </a:solidFill>
              <a:latin typeface="Roboto"/>
              <a:ea typeface="Roboto"/>
              <a:cs typeface="Roboto"/>
              <a:sym typeface="Roboto"/>
            </a:endParaRPr>
          </a:p>
          <a:p>
            <a:pPr marL="1371600" lvl="0" indent="-323850" algn="l" rtl="0">
              <a:lnSpc>
                <a:spcPct val="100000"/>
              </a:lnSpc>
              <a:spcBef>
                <a:spcPts val="0"/>
              </a:spcBef>
              <a:spcAft>
                <a:spcPts val="0"/>
              </a:spcAft>
              <a:buSzPts val="1500"/>
              <a:buFont typeface="Roboto"/>
              <a:buChar char="★"/>
            </a:pPr>
            <a:r>
              <a:rPr lang="en" b="1" dirty="0">
                <a:solidFill>
                  <a:schemeClr val="bg2"/>
                </a:solidFill>
                <a:latin typeface="Roboto"/>
                <a:ea typeface="Roboto"/>
                <a:cs typeface="Roboto"/>
                <a:sym typeface="Roboto"/>
              </a:rPr>
              <a:t>Series 6 - </a:t>
            </a:r>
            <a:r>
              <a:rPr lang="en" dirty="0">
                <a:solidFill>
                  <a:schemeClr val="bg2"/>
                </a:solidFill>
                <a:latin typeface="Roboto"/>
                <a:ea typeface="Roboto"/>
                <a:cs typeface="Roboto"/>
                <a:sym typeface="Roboto"/>
              </a:rPr>
              <a:t>T = 30, P = 30</a:t>
            </a:r>
            <a:endParaRPr b="1">
              <a:solidFill>
                <a:schemeClr val="bg2"/>
              </a:solidFill>
              <a:latin typeface="Roboto"/>
              <a:ea typeface="Roboto"/>
              <a:cs typeface="Roboto"/>
              <a:sym typeface="Roboto"/>
            </a:endParaRPr>
          </a:p>
        </p:txBody>
      </p:sp>
      <p:sp>
        <p:nvSpPr>
          <p:cNvPr id="532" name="Google Shape;532;p74"/>
          <p:cNvSpPr txBox="1"/>
          <p:nvPr/>
        </p:nvSpPr>
        <p:spPr>
          <a:xfrm>
            <a:off x="4728364" y="5013266"/>
            <a:ext cx="26952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bg2"/>
                </a:solidFill>
                <a:latin typeface="Roboto"/>
                <a:ea typeface="Roboto"/>
                <a:cs typeface="Roboto"/>
                <a:sym typeface="Roboto"/>
              </a:rPr>
              <a:t>Where,</a:t>
            </a:r>
            <a:endParaRPr b="1">
              <a:solidFill>
                <a:schemeClr val="bg2"/>
              </a:solidFill>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solidFill>
                  <a:schemeClr val="bg2"/>
                </a:solidFill>
                <a:latin typeface="Roboto"/>
                <a:ea typeface="Roboto"/>
                <a:cs typeface="Roboto"/>
                <a:sym typeface="Roboto"/>
              </a:rPr>
              <a:t>T = Number of iterations</a:t>
            </a:r>
            <a:endParaRPr>
              <a:solidFill>
                <a:schemeClr val="bg2"/>
              </a:solidFill>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solidFill>
                  <a:schemeClr val="bg2"/>
                </a:solidFill>
                <a:latin typeface="Roboto"/>
                <a:ea typeface="Roboto"/>
                <a:cs typeface="Roboto"/>
                <a:sym typeface="Roboto"/>
              </a:rPr>
              <a:t>P = population size</a:t>
            </a:r>
            <a:endParaRPr>
              <a:solidFill>
                <a:schemeClr val="bg2"/>
              </a:solidFill>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76"/>
          <p:cNvSpPr txBox="1">
            <a:spLocks noGrp="1"/>
          </p:cNvSpPr>
          <p:nvPr>
            <p:ph type="title"/>
          </p:nvPr>
        </p:nvSpPr>
        <p:spPr>
          <a:xfrm>
            <a:off x="98250" y="21800"/>
            <a:ext cx="8826600" cy="80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2400" b="1"/>
              <a:t>FINE TUNING FOR PSO </a:t>
            </a:r>
            <a:endParaRPr sz="2400" b="1"/>
          </a:p>
        </p:txBody>
      </p:sp>
      <p:graphicFrame>
        <p:nvGraphicFramePr>
          <p:cNvPr id="547" name="Google Shape;547;p76"/>
          <p:cNvGraphicFramePr/>
          <p:nvPr/>
        </p:nvGraphicFramePr>
        <p:xfrm>
          <a:off x="302088" y="979051"/>
          <a:ext cx="8622750" cy="3021868"/>
        </p:xfrm>
        <a:graphic>
          <a:graphicData uri="http://schemas.openxmlformats.org/drawingml/2006/table">
            <a:tbl>
              <a:tblPr>
                <a:noFill/>
              </a:tblPr>
              <a:tblGrid>
                <a:gridCol w="1593325"/>
                <a:gridCol w="1140475"/>
                <a:gridCol w="1210075"/>
                <a:gridCol w="1210075"/>
                <a:gridCol w="1210075"/>
                <a:gridCol w="1102475"/>
                <a:gridCol w="1156250"/>
              </a:tblGrid>
              <a:tr h="986167">
                <a:tc>
                  <a:txBody>
                    <a:bodyPr/>
                    <a:lstStyle/>
                    <a:p>
                      <a:pPr marL="0" lvl="0" indent="0" algn="l" rtl="0">
                        <a:lnSpc>
                          <a:spcPct val="115000"/>
                        </a:lnSpc>
                        <a:spcBef>
                          <a:spcPts val="1800"/>
                        </a:spcBef>
                        <a:spcAft>
                          <a:spcPts val="0"/>
                        </a:spcAft>
                        <a:buNone/>
                      </a:pPr>
                      <a:r>
                        <a:rPr lang="en" sz="1900" b="1"/>
                        <a:t>PROBLEM SIZE</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PI 1</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PI 2</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PI 3</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PI 4</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PI 5</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OVERALL</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r>
              <a:tr h="678567">
                <a:tc>
                  <a:txBody>
                    <a:bodyPr/>
                    <a:lstStyle/>
                    <a:p>
                      <a:pPr marL="0" lvl="0" indent="0" algn="l" rtl="0">
                        <a:lnSpc>
                          <a:spcPct val="115000"/>
                        </a:lnSpc>
                        <a:spcBef>
                          <a:spcPts val="1800"/>
                        </a:spcBef>
                        <a:spcAft>
                          <a:spcPts val="0"/>
                        </a:spcAft>
                        <a:buNone/>
                      </a:pPr>
                      <a:r>
                        <a:rPr lang="en" sz="1900" b="1"/>
                        <a:t>Small</a:t>
                      </a:r>
                      <a:endParaRPr sz="1900" b="1"/>
                    </a:p>
                  </a:txBody>
                  <a:tcPr marL="68575" marR="68575" marT="121900" marB="121900">
                    <a:lnL w="1265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700"/>
                        <a:t>series 2</a:t>
                      </a:r>
                      <a:endParaRPr sz="1700"/>
                    </a:p>
                  </a:txBody>
                  <a:tcPr marL="68575" marR="68575" marT="121900" marB="121900">
                    <a:lnL w="3810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series 4</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series 4</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series 1</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series 6</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b="1"/>
                        <a:t>series 4</a:t>
                      </a:r>
                      <a:endParaRPr sz="17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r>
              <a:tr h="678567">
                <a:tc>
                  <a:txBody>
                    <a:bodyPr/>
                    <a:lstStyle/>
                    <a:p>
                      <a:pPr marL="0" lvl="0" indent="0" algn="l" rtl="0">
                        <a:lnSpc>
                          <a:spcPct val="115000"/>
                        </a:lnSpc>
                        <a:spcBef>
                          <a:spcPts val="1800"/>
                        </a:spcBef>
                        <a:spcAft>
                          <a:spcPts val="0"/>
                        </a:spcAft>
                        <a:buNone/>
                      </a:pPr>
                      <a:r>
                        <a:rPr lang="en" sz="1900" b="1"/>
                        <a:t>Medium</a:t>
                      </a:r>
                      <a:endParaRPr sz="1900" b="1"/>
                    </a:p>
                  </a:txBody>
                  <a:tcPr marL="68575" marR="68575" marT="121900" marB="121900">
                    <a:lnL w="1265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700"/>
                        <a:t>series 3</a:t>
                      </a:r>
                      <a:endParaRPr sz="1700"/>
                    </a:p>
                  </a:txBody>
                  <a:tcPr marL="68575" marR="68575" marT="121900" marB="121900">
                    <a:lnL w="3810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1800"/>
                        </a:spcBef>
                        <a:spcAft>
                          <a:spcPts val="0"/>
                        </a:spcAft>
                        <a:buNone/>
                      </a:pPr>
                      <a:r>
                        <a:rPr lang="en" sz="1700"/>
                        <a:t>series 5</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1800"/>
                        </a:spcBef>
                        <a:spcAft>
                          <a:spcPts val="0"/>
                        </a:spcAft>
                        <a:buNone/>
                      </a:pPr>
                      <a:r>
                        <a:rPr lang="en" sz="1700"/>
                        <a:t>series 5</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1800"/>
                        </a:spcBef>
                        <a:spcAft>
                          <a:spcPts val="0"/>
                        </a:spcAft>
                        <a:buNone/>
                      </a:pPr>
                      <a:r>
                        <a:rPr lang="en" sz="1700"/>
                        <a:t>series 5</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1800"/>
                        </a:spcBef>
                        <a:spcAft>
                          <a:spcPts val="0"/>
                        </a:spcAft>
                        <a:buNone/>
                      </a:pPr>
                      <a:r>
                        <a:rPr lang="en" sz="1700"/>
                        <a:t>series 6</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1800"/>
                        </a:spcBef>
                        <a:spcAft>
                          <a:spcPts val="0"/>
                        </a:spcAft>
                        <a:buNone/>
                      </a:pPr>
                      <a:r>
                        <a:rPr lang="en" sz="1700" b="1"/>
                        <a:t>series 5</a:t>
                      </a:r>
                      <a:endParaRPr sz="17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r>
              <a:tr h="678567">
                <a:tc>
                  <a:txBody>
                    <a:bodyPr/>
                    <a:lstStyle/>
                    <a:p>
                      <a:pPr marL="0" lvl="0" indent="0" algn="l" rtl="0">
                        <a:lnSpc>
                          <a:spcPct val="115000"/>
                        </a:lnSpc>
                        <a:spcBef>
                          <a:spcPts val="1800"/>
                        </a:spcBef>
                        <a:spcAft>
                          <a:spcPts val="0"/>
                        </a:spcAft>
                        <a:buNone/>
                      </a:pPr>
                      <a:r>
                        <a:rPr lang="en" sz="1900" b="1"/>
                        <a:t>Large</a:t>
                      </a:r>
                      <a:endParaRPr sz="1900" b="1"/>
                    </a:p>
                  </a:txBody>
                  <a:tcPr marL="68575" marR="68575" marT="121900" marB="121900">
                    <a:lnL w="1265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700"/>
                        <a:t>series 4</a:t>
                      </a:r>
                      <a:endParaRPr sz="1700"/>
                    </a:p>
                  </a:txBody>
                  <a:tcPr marL="68575" marR="68575" marT="121900" marB="121900">
                    <a:lnL w="3810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series 6</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series 3</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series 6</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series 4</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b="1"/>
                        <a:t>series 6</a:t>
                      </a:r>
                      <a:endParaRPr sz="17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r>
            </a:tbl>
          </a:graphicData>
        </a:graphic>
      </p:graphicFrame>
      <p:sp>
        <p:nvSpPr>
          <p:cNvPr id="548" name="Google Shape;548;p76"/>
          <p:cNvSpPr txBox="1"/>
          <p:nvPr/>
        </p:nvSpPr>
        <p:spPr>
          <a:xfrm>
            <a:off x="-448300" y="4755300"/>
            <a:ext cx="3945600" cy="1569630"/>
          </a:xfrm>
          <a:prstGeom prst="rect">
            <a:avLst/>
          </a:prstGeom>
          <a:noFill/>
          <a:ln>
            <a:noFill/>
          </a:ln>
        </p:spPr>
        <p:txBody>
          <a:bodyPr spcFirstLastPara="1" wrap="square" lIns="91425" tIns="91425" rIns="91425" bIns="91425" anchor="t" anchorCtr="0">
            <a:spAutoFit/>
          </a:bodyPr>
          <a:lstStyle/>
          <a:p>
            <a:pPr marL="1371600" lvl="0" indent="-323850" algn="l" rtl="0">
              <a:spcBef>
                <a:spcPts val="0"/>
              </a:spcBef>
              <a:spcAft>
                <a:spcPts val="0"/>
              </a:spcAft>
              <a:buSzPts val="1500"/>
              <a:buFont typeface="Roboto"/>
              <a:buChar char="★"/>
            </a:pPr>
            <a:r>
              <a:rPr lang="en" sz="1500" b="1">
                <a:latin typeface="Roboto"/>
                <a:ea typeface="Roboto"/>
                <a:cs typeface="Roboto"/>
                <a:sym typeface="Roboto"/>
              </a:rPr>
              <a:t>Series 1 - </a:t>
            </a:r>
            <a:r>
              <a:rPr lang="en" sz="1500">
                <a:solidFill>
                  <a:srgbClr val="0000FF"/>
                </a:solidFill>
                <a:latin typeface="Roboto"/>
                <a:ea typeface="Roboto"/>
                <a:cs typeface="Roboto"/>
                <a:sym typeface="Roboto"/>
              </a:rPr>
              <a:t>T = 5   , P = 5</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Series 2 - </a:t>
            </a:r>
            <a:r>
              <a:rPr lang="en" sz="1500">
                <a:solidFill>
                  <a:srgbClr val="0000FF"/>
                </a:solidFill>
                <a:latin typeface="Roboto"/>
                <a:ea typeface="Roboto"/>
                <a:cs typeface="Roboto"/>
                <a:sym typeface="Roboto"/>
              </a:rPr>
              <a:t>T = 10, P = 10</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Series 3 - </a:t>
            </a:r>
            <a:r>
              <a:rPr lang="en" sz="1500">
                <a:solidFill>
                  <a:srgbClr val="0000FF"/>
                </a:solidFill>
                <a:latin typeface="Roboto"/>
                <a:ea typeface="Roboto"/>
                <a:cs typeface="Roboto"/>
                <a:sym typeface="Roboto"/>
              </a:rPr>
              <a:t>T = 15, P = 15</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Series 4 - </a:t>
            </a:r>
            <a:r>
              <a:rPr lang="en" sz="1500">
                <a:solidFill>
                  <a:srgbClr val="0000FF"/>
                </a:solidFill>
                <a:latin typeface="Roboto"/>
                <a:ea typeface="Roboto"/>
                <a:cs typeface="Roboto"/>
                <a:sym typeface="Roboto"/>
              </a:rPr>
              <a:t>T = 20, P = 20</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Series 5 - </a:t>
            </a:r>
            <a:r>
              <a:rPr lang="en" sz="1500">
                <a:solidFill>
                  <a:srgbClr val="0000FF"/>
                </a:solidFill>
                <a:latin typeface="Roboto"/>
                <a:ea typeface="Roboto"/>
                <a:cs typeface="Roboto"/>
                <a:sym typeface="Roboto"/>
              </a:rPr>
              <a:t>T = 25, P = 25</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Series 6 - </a:t>
            </a:r>
            <a:r>
              <a:rPr lang="en" sz="1500">
                <a:solidFill>
                  <a:srgbClr val="0000FF"/>
                </a:solidFill>
                <a:latin typeface="Roboto"/>
                <a:ea typeface="Roboto"/>
                <a:cs typeface="Roboto"/>
                <a:sym typeface="Roboto"/>
              </a:rPr>
              <a:t>T = 30, P = 30</a:t>
            </a:r>
            <a:endParaRPr/>
          </a:p>
        </p:txBody>
      </p:sp>
      <p:sp>
        <p:nvSpPr>
          <p:cNvPr id="549" name="Google Shape;549;p76"/>
          <p:cNvSpPr txBox="1"/>
          <p:nvPr/>
        </p:nvSpPr>
        <p:spPr>
          <a:xfrm>
            <a:off x="3810750" y="4909100"/>
            <a:ext cx="5114100" cy="1338798"/>
          </a:xfrm>
          <a:prstGeom prst="rect">
            <a:avLst/>
          </a:prstGeom>
          <a:noFill/>
          <a:ln>
            <a:noFill/>
          </a:ln>
        </p:spPr>
        <p:txBody>
          <a:bodyPr spcFirstLastPara="1" wrap="square" lIns="91425" tIns="91425" rIns="91425" bIns="91425" anchor="t" anchorCtr="0">
            <a:spAutoFit/>
          </a:bodyPr>
          <a:lstStyle/>
          <a:p>
            <a:pPr marL="1371600" lvl="0" indent="-323850" algn="l" rtl="0">
              <a:spcBef>
                <a:spcPts val="0"/>
              </a:spcBef>
              <a:spcAft>
                <a:spcPts val="0"/>
              </a:spcAft>
              <a:buSzPts val="1500"/>
              <a:buFont typeface="Roboto"/>
              <a:buChar char="★"/>
            </a:pPr>
            <a:r>
              <a:rPr lang="en" sz="1500" b="1">
                <a:latin typeface="Roboto"/>
                <a:ea typeface="Roboto"/>
                <a:cs typeface="Roboto"/>
                <a:sym typeface="Roboto"/>
              </a:rPr>
              <a:t>PI 1 - </a:t>
            </a:r>
            <a:r>
              <a:rPr lang="en" sz="1500">
                <a:solidFill>
                  <a:srgbClr val="0000FF"/>
                </a:solidFill>
                <a:latin typeface="Roboto"/>
                <a:ea typeface="Roboto"/>
                <a:cs typeface="Roboto"/>
                <a:sym typeface="Roboto"/>
              </a:rPr>
              <a:t>number of non dominated solutions</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PI 2 - </a:t>
            </a:r>
            <a:r>
              <a:rPr lang="en" sz="1500">
                <a:solidFill>
                  <a:srgbClr val="0000FF"/>
                </a:solidFill>
                <a:latin typeface="Roboto"/>
                <a:ea typeface="Roboto"/>
                <a:cs typeface="Roboto"/>
                <a:sym typeface="Roboto"/>
              </a:rPr>
              <a:t>error ratio</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PI 3 - </a:t>
            </a:r>
            <a:r>
              <a:rPr lang="en" sz="1500">
                <a:solidFill>
                  <a:srgbClr val="0000FF"/>
                </a:solidFill>
                <a:latin typeface="Roboto"/>
                <a:ea typeface="Roboto"/>
                <a:cs typeface="Roboto"/>
                <a:sym typeface="Roboto"/>
              </a:rPr>
              <a:t>convergence metric</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PI 4 - </a:t>
            </a:r>
            <a:r>
              <a:rPr lang="en" sz="1500">
                <a:solidFill>
                  <a:srgbClr val="0000FF"/>
                </a:solidFill>
                <a:latin typeface="Roboto"/>
                <a:ea typeface="Roboto"/>
                <a:cs typeface="Roboto"/>
                <a:sym typeface="Roboto"/>
              </a:rPr>
              <a:t>spacing</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PI 5 - </a:t>
            </a:r>
            <a:r>
              <a:rPr lang="en" sz="1500">
                <a:solidFill>
                  <a:srgbClr val="0000FF"/>
                </a:solidFill>
                <a:latin typeface="Roboto"/>
                <a:ea typeface="Roboto"/>
                <a:cs typeface="Roboto"/>
                <a:sym typeface="Roboto"/>
              </a:rPr>
              <a:t>maximum spread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Assembly Line Balance : Simple Example</a:t>
            </a:r>
            <a:endParaRPr lang="en-US" dirty="0"/>
          </a:p>
        </p:txBody>
      </p:sp>
      <p:sp>
        <p:nvSpPr>
          <p:cNvPr id="75" name="Line 4"/>
          <p:cNvSpPr>
            <a:spLocks noChangeShapeType="1"/>
          </p:cNvSpPr>
          <p:nvPr/>
        </p:nvSpPr>
        <p:spPr bwMode="auto">
          <a:xfrm>
            <a:off x="1406547" y="5435828"/>
            <a:ext cx="6213475"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76" name="Text Box 5"/>
          <p:cNvSpPr txBox="1">
            <a:spLocks noChangeArrowheads="1"/>
          </p:cNvSpPr>
          <p:nvPr/>
        </p:nvSpPr>
        <p:spPr bwMode="auto">
          <a:xfrm>
            <a:off x="1344629" y="4978628"/>
            <a:ext cx="266717" cy="279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200"/>
              <a:t>5</a:t>
            </a:r>
            <a:endParaRPr lang="en-GB" sz="1200"/>
          </a:p>
        </p:txBody>
      </p:sp>
      <p:sp>
        <p:nvSpPr>
          <p:cNvPr id="77" name="Text Box 6"/>
          <p:cNvSpPr txBox="1">
            <a:spLocks noChangeArrowheads="1"/>
          </p:cNvSpPr>
          <p:nvPr/>
        </p:nvSpPr>
        <p:spPr bwMode="auto">
          <a:xfrm>
            <a:off x="1274763" y="4673828"/>
            <a:ext cx="351676" cy="279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200"/>
              <a:t>10</a:t>
            </a:r>
            <a:endParaRPr lang="en-GB" sz="1200"/>
          </a:p>
        </p:txBody>
      </p:sp>
      <p:sp>
        <p:nvSpPr>
          <p:cNvPr id="78" name="Text Box 7"/>
          <p:cNvSpPr txBox="1">
            <a:spLocks noChangeArrowheads="1"/>
          </p:cNvSpPr>
          <p:nvPr/>
        </p:nvSpPr>
        <p:spPr bwMode="auto">
          <a:xfrm>
            <a:off x="1274763" y="4369028"/>
            <a:ext cx="351676" cy="279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200"/>
              <a:t>15</a:t>
            </a:r>
            <a:endParaRPr lang="en-GB" sz="1200"/>
          </a:p>
        </p:txBody>
      </p:sp>
      <p:sp>
        <p:nvSpPr>
          <p:cNvPr id="79" name="Text Box 8"/>
          <p:cNvSpPr txBox="1">
            <a:spLocks noChangeArrowheads="1"/>
          </p:cNvSpPr>
          <p:nvPr/>
        </p:nvSpPr>
        <p:spPr bwMode="auto">
          <a:xfrm>
            <a:off x="1274763" y="4064228"/>
            <a:ext cx="351676" cy="279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200"/>
              <a:t>20</a:t>
            </a:r>
            <a:endParaRPr lang="en-GB" sz="1200"/>
          </a:p>
        </p:txBody>
      </p:sp>
      <p:sp>
        <p:nvSpPr>
          <p:cNvPr id="80" name="Text Box 9"/>
          <p:cNvSpPr txBox="1">
            <a:spLocks noChangeArrowheads="1"/>
          </p:cNvSpPr>
          <p:nvPr/>
        </p:nvSpPr>
        <p:spPr bwMode="auto">
          <a:xfrm>
            <a:off x="1274763" y="3759428"/>
            <a:ext cx="351676" cy="279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200"/>
              <a:t>25</a:t>
            </a:r>
            <a:endParaRPr lang="en-GB" sz="1200"/>
          </a:p>
        </p:txBody>
      </p:sp>
      <p:sp>
        <p:nvSpPr>
          <p:cNvPr id="81" name="Rectangle 10"/>
          <p:cNvSpPr>
            <a:spLocks noChangeArrowheads="1"/>
          </p:cNvSpPr>
          <p:nvPr/>
        </p:nvSpPr>
        <p:spPr bwMode="auto">
          <a:xfrm>
            <a:off x="2057400" y="5054842"/>
            <a:ext cx="838200" cy="371513"/>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82" name="Rectangle 11"/>
          <p:cNvSpPr>
            <a:spLocks noChangeArrowheads="1"/>
          </p:cNvSpPr>
          <p:nvPr/>
        </p:nvSpPr>
        <p:spPr bwMode="auto">
          <a:xfrm>
            <a:off x="3276600" y="4521442"/>
            <a:ext cx="838200" cy="371513"/>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83" name="Rectangle 12"/>
          <p:cNvSpPr>
            <a:spLocks noChangeArrowheads="1"/>
          </p:cNvSpPr>
          <p:nvPr/>
        </p:nvSpPr>
        <p:spPr bwMode="auto">
          <a:xfrm>
            <a:off x="4721225" y="4521442"/>
            <a:ext cx="827088" cy="371513"/>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84" name="Rectangle 13"/>
          <p:cNvSpPr>
            <a:spLocks noChangeArrowheads="1"/>
          </p:cNvSpPr>
          <p:nvPr/>
        </p:nvSpPr>
        <p:spPr bwMode="auto">
          <a:xfrm>
            <a:off x="6170635" y="4902442"/>
            <a:ext cx="828675" cy="371513"/>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85" name="Rectangle 14"/>
          <p:cNvSpPr>
            <a:spLocks noChangeArrowheads="1"/>
          </p:cNvSpPr>
          <p:nvPr/>
        </p:nvSpPr>
        <p:spPr bwMode="auto">
          <a:xfrm>
            <a:off x="2057400" y="4521442"/>
            <a:ext cx="181822" cy="371513"/>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86" name="Rectangle 15"/>
          <p:cNvSpPr>
            <a:spLocks noChangeArrowheads="1"/>
          </p:cNvSpPr>
          <p:nvPr/>
        </p:nvSpPr>
        <p:spPr bwMode="auto">
          <a:xfrm>
            <a:off x="3276600" y="3911836"/>
            <a:ext cx="838200" cy="371513"/>
          </a:xfrm>
          <a:prstGeom prst="rect">
            <a:avLst/>
          </a:prstGeom>
          <a:solidFill>
            <a:schemeClr val="tx2">
              <a:alpha val="50000"/>
            </a:schemeClr>
          </a:solidFill>
          <a:ln w="12700">
            <a:solidFill>
              <a:schemeClr val="tx1"/>
            </a:solidFill>
            <a:prstDash val="dash"/>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87" name="Text Box 16"/>
          <p:cNvSpPr txBox="1">
            <a:spLocks noChangeArrowheads="1"/>
          </p:cNvSpPr>
          <p:nvPr/>
        </p:nvSpPr>
        <p:spPr bwMode="auto">
          <a:xfrm>
            <a:off x="2741627" y="3556832"/>
            <a:ext cx="2010785" cy="3099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400" b="1" dirty="0"/>
              <a:t>Redistribute the work</a:t>
            </a:r>
            <a:endParaRPr lang="en-GB" sz="1400" b="1" dirty="0"/>
          </a:p>
        </p:txBody>
      </p:sp>
      <p:sp>
        <p:nvSpPr>
          <p:cNvPr id="88" name="Freeform 17"/>
          <p:cNvSpPr>
            <a:spLocks/>
          </p:cNvSpPr>
          <p:nvPr/>
        </p:nvSpPr>
        <p:spPr bwMode="auto">
          <a:xfrm>
            <a:off x="2365384" y="2801181"/>
            <a:ext cx="130175" cy="258763"/>
          </a:xfrm>
          <a:custGeom>
            <a:avLst/>
            <a:gdLst>
              <a:gd name="T0" fmla="*/ 39 w 163"/>
              <a:gd name="T1" fmla="*/ 26 h 326"/>
              <a:gd name="T2" fmla="*/ 57 w 163"/>
              <a:gd name="T3" fmla="*/ 6 h 326"/>
              <a:gd name="T4" fmla="*/ 89 w 163"/>
              <a:gd name="T5" fmla="*/ 0 h 326"/>
              <a:gd name="T6" fmla="*/ 119 w 163"/>
              <a:gd name="T7" fmla="*/ 6 h 326"/>
              <a:gd name="T8" fmla="*/ 134 w 163"/>
              <a:gd name="T9" fmla="*/ 17 h 326"/>
              <a:gd name="T10" fmla="*/ 147 w 163"/>
              <a:gd name="T11" fmla="*/ 37 h 326"/>
              <a:gd name="T12" fmla="*/ 158 w 163"/>
              <a:gd name="T13" fmla="*/ 76 h 326"/>
              <a:gd name="T14" fmla="*/ 163 w 163"/>
              <a:gd name="T15" fmla="*/ 117 h 326"/>
              <a:gd name="T16" fmla="*/ 163 w 163"/>
              <a:gd name="T17" fmla="*/ 190 h 326"/>
              <a:gd name="T18" fmla="*/ 147 w 163"/>
              <a:gd name="T19" fmla="*/ 253 h 326"/>
              <a:gd name="T20" fmla="*/ 122 w 163"/>
              <a:gd name="T21" fmla="*/ 291 h 326"/>
              <a:gd name="T22" fmla="*/ 100 w 163"/>
              <a:gd name="T23" fmla="*/ 311 h 326"/>
              <a:gd name="T24" fmla="*/ 72 w 163"/>
              <a:gd name="T25" fmla="*/ 326 h 326"/>
              <a:gd name="T26" fmla="*/ 33 w 163"/>
              <a:gd name="T27" fmla="*/ 324 h 326"/>
              <a:gd name="T28" fmla="*/ 3 w 163"/>
              <a:gd name="T29" fmla="*/ 302 h 326"/>
              <a:gd name="T30" fmla="*/ 0 w 163"/>
              <a:gd name="T31" fmla="*/ 276 h 326"/>
              <a:gd name="T32" fmla="*/ 15 w 163"/>
              <a:gd name="T33" fmla="*/ 237 h 326"/>
              <a:gd name="T34" fmla="*/ 28 w 163"/>
              <a:gd name="T35" fmla="*/ 194 h 326"/>
              <a:gd name="T36" fmla="*/ 33 w 163"/>
              <a:gd name="T37" fmla="*/ 138 h 326"/>
              <a:gd name="T38" fmla="*/ 24 w 163"/>
              <a:gd name="T39" fmla="*/ 90 h 326"/>
              <a:gd name="T40" fmla="*/ 24 w 163"/>
              <a:gd name="T41" fmla="*/ 54 h 326"/>
              <a:gd name="T42" fmla="*/ 39 w 163"/>
              <a:gd name="T43" fmla="*/ 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3" h="326">
                <a:moveTo>
                  <a:pt x="39" y="26"/>
                </a:moveTo>
                <a:lnTo>
                  <a:pt x="57" y="6"/>
                </a:lnTo>
                <a:lnTo>
                  <a:pt x="89" y="0"/>
                </a:lnTo>
                <a:lnTo>
                  <a:pt x="119" y="6"/>
                </a:lnTo>
                <a:lnTo>
                  <a:pt x="134" y="17"/>
                </a:lnTo>
                <a:lnTo>
                  <a:pt x="147" y="37"/>
                </a:lnTo>
                <a:lnTo>
                  <a:pt x="158" y="76"/>
                </a:lnTo>
                <a:lnTo>
                  <a:pt x="163" y="117"/>
                </a:lnTo>
                <a:lnTo>
                  <a:pt x="163" y="190"/>
                </a:lnTo>
                <a:lnTo>
                  <a:pt x="147" y="253"/>
                </a:lnTo>
                <a:lnTo>
                  <a:pt x="122" y="291"/>
                </a:lnTo>
                <a:lnTo>
                  <a:pt x="100" y="311"/>
                </a:lnTo>
                <a:lnTo>
                  <a:pt x="72" y="326"/>
                </a:lnTo>
                <a:lnTo>
                  <a:pt x="33" y="324"/>
                </a:lnTo>
                <a:lnTo>
                  <a:pt x="3" y="302"/>
                </a:lnTo>
                <a:lnTo>
                  <a:pt x="0" y="276"/>
                </a:lnTo>
                <a:lnTo>
                  <a:pt x="15" y="237"/>
                </a:lnTo>
                <a:lnTo>
                  <a:pt x="28" y="194"/>
                </a:lnTo>
                <a:lnTo>
                  <a:pt x="33" y="138"/>
                </a:lnTo>
                <a:lnTo>
                  <a:pt x="24" y="90"/>
                </a:lnTo>
                <a:lnTo>
                  <a:pt x="24" y="54"/>
                </a:lnTo>
                <a:lnTo>
                  <a:pt x="39" y="26"/>
                </a:lnTo>
                <a:close/>
              </a:path>
            </a:pathLst>
          </a:custGeom>
          <a:solidFill>
            <a:schemeClr val="tx1"/>
          </a:solidFill>
          <a:ln w="9525">
            <a:solidFill>
              <a:schemeClr val="tx1"/>
            </a:solidFill>
            <a:round/>
            <a:headEnd/>
            <a:tailEnd/>
          </a:ln>
        </p:spPr>
        <p:txBody>
          <a:bodyPr/>
          <a:lstStyle/>
          <a:p>
            <a:endParaRPr lang="ms-MY"/>
          </a:p>
        </p:txBody>
      </p:sp>
      <p:sp>
        <p:nvSpPr>
          <p:cNvPr id="89" name="Freeform 18"/>
          <p:cNvSpPr>
            <a:spLocks/>
          </p:cNvSpPr>
          <p:nvPr/>
        </p:nvSpPr>
        <p:spPr bwMode="auto">
          <a:xfrm>
            <a:off x="2414594" y="3029781"/>
            <a:ext cx="149225" cy="254000"/>
          </a:xfrm>
          <a:custGeom>
            <a:avLst/>
            <a:gdLst>
              <a:gd name="T0" fmla="*/ 63 w 188"/>
              <a:gd name="T1" fmla="*/ 13 h 320"/>
              <a:gd name="T2" fmla="*/ 41 w 188"/>
              <a:gd name="T3" fmla="*/ 0 h 320"/>
              <a:gd name="T4" fmla="*/ 11 w 188"/>
              <a:gd name="T5" fmla="*/ 0 h 320"/>
              <a:gd name="T6" fmla="*/ 0 w 188"/>
              <a:gd name="T7" fmla="*/ 18 h 320"/>
              <a:gd name="T8" fmla="*/ 6 w 188"/>
              <a:gd name="T9" fmla="*/ 45 h 320"/>
              <a:gd name="T10" fmla="*/ 32 w 188"/>
              <a:gd name="T11" fmla="*/ 69 h 320"/>
              <a:gd name="T12" fmla="*/ 84 w 188"/>
              <a:gd name="T13" fmla="*/ 93 h 320"/>
              <a:gd name="T14" fmla="*/ 143 w 188"/>
              <a:gd name="T15" fmla="*/ 143 h 320"/>
              <a:gd name="T16" fmla="*/ 152 w 188"/>
              <a:gd name="T17" fmla="*/ 164 h 320"/>
              <a:gd name="T18" fmla="*/ 149 w 188"/>
              <a:gd name="T19" fmla="*/ 175 h 320"/>
              <a:gd name="T20" fmla="*/ 102 w 188"/>
              <a:gd name="T21" fmla="*/ 207 h 320"/>
              <a:gd name="T22" fmla="*/ 48 w 188"/>
              <a:gd name="T23" fmla="*/ 246 h 320"/>
              <a:gd name="T24" fmla="*/ 35 w 188"/>
              <a:gd name="T25" fmla="*/ 264 h 320"/>
              <a:gd name="T26" fmla="*/ 35 w 188"/>
              <a:gd name="T27" fmla="*/ 281 h 320"/>
              <a:gd name="T28" fmla="*/ 76 w 188"/>
              <a:gd name="T29" fmla="*/ 300 h 320"/>
              <a:gd name="T30" fmla="*/ 141 w 188"/>
              <a:gd name="T31" fmla="*/ 320 h 320"/>
              <a:gd name="T32" fmla="*/ 164 w 188"/>
              <a:gd name="T33" fmla="*/ 320 h 320"/>
              <a:gd name="T34" fmla="*/ 188 w 188"/>
              <a:gd name="T35" fmla="*/ 307 h 320"/>
              <a:gd name="T36" fmla="*/ 188 w 188"/>
              <a:gd name="T37" fmla="*/ 296 h 320"/>
              <a:gd name="T38" fmla="*/ 169 w 188"/>
              <a:gd name="T39" fmla="*/ 290 h 320"/>
              <a:gd name="T40" fmla="*/ 87 w 188"/>
              <a:gd name="T41" fmla="*/ 281 h 320"/>
              <a:gd name="T42" fmla="*/ 58 w 188"/>
              <a:gd name="T43" fmla="*/ 274 h 320"/>
              <a:gd name="T44" fmla="*/ 54 w 188"/>
              <a:gd name="T45" fmla="*/ 261 h 320"/>
              <a:gd name="T46" fmla="*/ 108 w 188"/>
              <a:gd name="T47" fmla="*/ 225 h 320"/>
              <a:gd name="T48" fmla="*/ 164 w 188"/>
              <a:gd name="T49" fmla="*/ 190 h 320"/>
              <a:gd name="T50" fmla="*/ 177 w 188"/>
              <a:gd name="T51" fmla="*/ 177 h 320"/>
              <a:gd name="T52" fmla="*/ 182 w 188"/>
              <a:gd name="T53" fmla="*/ 160 h 320"/>
              <a:gd name="T54" fmla="*/ 177 w 188"/>
              <a:gd name="T55" fmla="*/ 136 h 320"/>
              <a:gd name="T56" fmla="*/ 160 w 188"/>
              <a:gd name="T57" fmla="*/ 117 h 320"/>
              <a:gd name="T58" fmla="*/ 102 w 188"/>
              <a:gd name="T59" fmla="*/ 54 h 320"/>
              <a:gd name="T60" fmla="*/ 63 w 188"/>
              <a:gd name="T61" fmla="*/ 1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8" h="320">
                <a:moveTo>
                  <a:pt x="63" y="13"/>
                </a:moveTo>
                <a:lnTo>
                  <a:pt x="41" y="0"/>
                </a:lnTo>
                <a:lnTo>
                  <a:pt x="11" y="0"/>
                </a:lnTo>
                <a:lnTo>
                  <a:pt x="0" y="18"/>
                </a:lnTo>
                <a:lnTo>
                  <a:pt x="6" y="45"/>
                </a:lnTo>
                <a:lnTo>
                  <a:pt x="32" y="69"/>
                </a:lnTo>
                <a:lnTo>
                  <a:pt x="84" y="93"/>
                </a:lnTo>
                <a:lnTo>
                  <a:pt x="143" y="143"/>
                </a:lnTo>
                <a:lnTo>
                  <a:pt x="152" y="164"/>
                </a:lnTo>
                <a:lnTo>
                  <a:pt x="149" y="175"/>
                </a:lnTo>
                <a:lnTo>
                  <a:pt x="102" y="207"/>
                </a:lnTo>
                <a:lnTo>
                  <a:pt x="48" y="246"/>
                </a:lnTo>
                <a:lnTo>
                  <a:pt x="35" y="264"/>
                </a:lnTo>
                <a:lnTo>
                  <a:pt x="35" y="281"/>
                </a:lnTo>
                <a:lnTo>
                  <a:pt x="76" y="300"/>
                </a:lnTo>
                <a:lnTo>
                  <a:pt x="141" y="320"/>
                </a:lnTo>
                <a:lnTo>
                  <a:pt x="164" y="320"/>
                </a:lnTo>
                <a:lnTo>
                  <a:pt x="188" y="307"/>
                </a:lnTo>
                <a:lnTo>
                  <a:pt x="188" y="296"/>
                </a:lnTo>
                <a:lnTo>
                  <a:pt x="169" y="290"/>
                </a:lnTo>
                <a:lnTo>
                  <a:pt x="87" y="281"/>
                </a:lnTo>
                <a:lnTo>
                  <a:pt x="58" y="274"/>
                </a:lnTo>
                <a:lnTo>
                  <a:pt x="54" y="261"/>
                </a:lnTo>
                <a:lnTo>
                  <a:pt x="108" y="225"/>
                </a:lnTo>
                <a:lnTo>
                  <a:pt x="164" y="190"/>
                </a:lnTo>
                <a:lnTo>
                  <a:pt x="177" y="177"/>
                </a:lnTo>
                <a:lnTo>
                  <a:pt x="182" y="160"/>
                </a:lnTo>
                <a:lnTo>
                  <a:pt x="177" y="136"/>
                </a:lnTo>
                <a:lnTo>
                  <a:pt x="160" y="117"/>
                </a:lnTo>
                <a:lnTo>
                  <a:pt x="102" y="54"/>
                </a:lnTo>
                <a:lnTo>
                  <a:pt x="63" y="13"/>
                </a:lnTo>
                <a:close/>
              </a:path>
            </a:pathLst>
          </a:custGeom>
          <a:solidFill>
            <a:srgbClr val="CECEC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90" name="Freeform 19"/>
          <p:cNvSpPr>
            <a:spLocks/>
          </p:cNvSpPr>
          <p:nvPr/>
        </p:nvSpPr>
        <p:spPr bwMode="auto">
          <a:xfrm>
            <a:off x="2220913" y="3017095"/>
            <a:ext cx="184150" cy="271463"/>
          </a:xfrm>
          <a:custGeom>
            <a:avLst/>
            <a:gdLst>
              <a:gd name="T0" fmla="*/ 127 w 233"/>
              <a:gd name="T1" fmla="*/ 47 h 343"/>
              <a:gd name="T2" fmla="*/ 164 w 233"/>
              <a:gd name="T3" fmla="*/ 19 h 343"/>
              <a:gd name="T4" fmla="*/ 199 w 233"/>
              <a:gd name="T5" fmla="*/ 0 h 343"/>
              <a:gd name="T6" fmla="*/ 222 w 233"/>
              <a:gd name="T7" fmla="*/ 4 h 343"/>
              <a:gd name="T8" fmla="*/ 233 w 233"/>
              <a:gd name="T9" fmla="*/ 19 h 343"/>
              <a:gd name="T10" fmla="*/ 233 w 233"/>
              <a:gd name="T11" fmla="*/ 34 h 343"/>
              <a:gd name="T12" fmla="*/ 225 w 233"/>
              <a:gd name="T13" fmla="*/ 52 h 343"/>
              <a:gd name="T14" fmla="*/ 203 w 233"/>
              <a:gd name="T15" fmla="*/ 62 h 343"/>
              <a:gd name="T16" fmla="*/ 155 w 233"/>
              <a:gd name="T17" fmla="*/ 86 h 343"/>
              <a:gd name="T18" fmla="*/ 125 w 233"/>
              <a:gd name="T19" fmla="*/ 117 h 343"/>
              <a:gd name="T20" fmla="*/ 106 w 233"/>
              <a:gd name="T21" fmla="*/ 153 h 343"/>
              <a:gd name="T22" fmla="*/ 101 w 233"/>
              <a:gd name="T23" fmla="*/ 173 h 343"/>
              <a:gd name="T24" fmla="*/ 127 w 233"/>
              <a:gd name="T25" fmla="*/ 199 h 343"/>
              <a:gd name="T26" fmla="*/ 155 w 233"/>
              <a:gd name="T27" fmla="*/ 239 h 343"/>
              <a:gd name="T28" fmla="*/ 173 w 233"/>
              <a:gd name="T29" fmla="*/ 272 h 343"/>
              <a:gd name="T30" fmla="*/ 179 w 233"/>
              <a:gd name="T31" fmla="*/ 294 h 343"/>
              <a:gd name="T32" fmla="*/ 179 w 233"/>
              <a:gd name="T33" fmla="*/ 307 h 343"/>
              <a:gd name="T34" fmla="*/ 166 w 233"/>
              <a:gd name="T35" fmla="*/ 315 h 343"/>
              <a:gd name="T36" fmla="*/ 125 w 233"/>
              <a:gd name="T37" fmla="*/ 317 h 343"/>
              <a:gd name="T38" fmla="*/ 64 w 233"/>
              <a:gd name="T39" fmla="*/ 330 h 343"/>
              <a:gd name="T40" fmla="*/ 52 w 233"/>
              <a:gd name="T41" fmla="*/ 341 h 343"/>
              <a:gd name="T42" fmla="*/ 43 w 233"/>
              <a:gd name="T43" fmla="*/ 343 h 343"/>
              <a:gd name="T44" fmla="*/ 0 w 233"/>
              <a:gd name="T45" fmla="*/ 330 h 343"/>
              <a:gd name="T46" fmla="*/ 0 w 233"/>
              <a:gd name="T47" fmla="*/ 317 h 343"/>
              <a:gd name="T48" fmla="*/ 19 w 233"/>
              <a:gd name="T49" fmla="*/ 307 h 343"/>
              <a:gd name="T50" fmla="*/ 97 w 233"/>
              <a:gd name="T51" fmla="*/ 294 h 343"/>
              <a:gd name="T52" fmla="*/ 136 w 233"/>
              <a:gd name="T53" fmla="*/ 298 h 343"/>
              <a:gd name="T54" fmla="*/ 157 w 233"/>
              <a:gd name="T55" fmla="*/ 298 h 343"/>
              <a:gd name="T56" fmla="*/ 160 w 233"/>
              <a:gd name="T57" fmla="*/ 291 h 343"/>
              <a:gd name="T58" fmla="*/ 145 w 233"/>
              <a:gd name="T59" fmla="*/ 259 h 343"/>
              <a:gd name="T60" fmla="*/ 110 w 233"/>
              <a:gd name="T61" fmla="*/ 218 h 343"/>
              <a:gd name="T62" fmla="*/ 88 w 233"/>
              <a:gd name="T63" fmla="*/ 186 h 343"/>
              <a:gd name="T64" fmla="*/ 77 w 233"/>
              <a:gd name="T65" fmla="*/ 170 h 343"/>
              <a:gd name="T66" fmla="*/ 77 w 233"/>
              <a:gd name="T67" fmla="*/ 144 h 343"/>
              <a:gd name="T68" fmla="*/ 93 w 233"/>
              <a:gd name="T69" fmla="*/ 101 h 343"/>
              <a:gd name="T70" fmla="*/ 108 w 233"/>
              <a:gd name="T71" fmla="*/ 73 h 343"/>
              <a:gd name="T72" fmla="*/ 127 w 233"/>
              <a:gd name="T73" fmla="*/ 47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3" h="343">
                <a:moveTo>
                  <a:pt x="127" y="47"/>
                </a:moveTo>
                <a:lnTo>
                  <a:pt x="164" y="19"/>
                </a:lnTo>
                <a:lnTo>
                  <a:pt x="199" y="0"/>
                </a:lnTo>
                <a:lnTo>
                  <a:pt x="222" y="4"/>
                </a:lnTo>
                <a:lnTo>
                  <a:pt x="233" y="19"/>
                </a:lnTo>
                <a:lnTo>
                  <a:pt x="233" y="34"/>
                </a:lnTo>
                <a:lnTo>
                  <a:pt x="225" y="52"/>
                </a:lnTo>
                <a:lnTo>
                  <a:pt x="203" y="62"/>
                </a:lnTo>
                <a:lnTo>
                  <a:pt x="155" y="86"/>
                </a:lnTo>
                <a:lnTo>
                  <a:pt x="125" y="117"/>
                </a:lnTo>
                <a:lnTo>
                  <a:pt x="106" y="153"/>
                </a:lnTo>
                <a:lnTo>
                  <a:pt x="101" y="173"/>
                </a:lnTo>
                <a:lnTo>
                  <a:pt x="127" y="199"/>
                </a:lnTo>
                <a:lnTo>
                  <a:pt x="155" y="239"/>
                </a:lnTo>
                <a:lnTo>
                  <a:pt x="173" y="272"/>
                </a:lnTo>
                <a:lnTo>
                  <a:pt x="179" y="294"/>
                </a:lnTo>
                <a:lnTo>
                  <a:pt x="179" y="307"/>
                </a:lnTo>
                <a:lnTo>
                  <a:pt x="166" y="315"/>
                </a:lnTo>
                <a:lnTo>
                  <a:pt x="125" y="317"/>
                </a:lnTo>
                <a:lnTo>
                  <a:pt x="64" y="330"/>
                </a:lnTo>
                <a:lnTo>
                  <a:pt x="52" y="341"/>
                </a:lnTo>
                <a:lnTo>
                  <a:pt x="43" y="343"/>
                </a:lnTo>
                <a:lnTo>
                  <a:pt x="0" y="330"/>
                </a:lnTo>
                <a:lnTo>
                  <a:pt x="0" y="317"/>
                </a:lnTo>
                <a:lnTo>
                  <a:pt x="19" y="307"/>
                </a:lnTo>
                <a:lnTo>
                  <a:pt x="97" y="294"/>
                </a:lnTo>
                <a:lnTo>
                  <a:pt x="136" y="298"/>
                </a:lnTo>
                <a:lnTo>
                  <a:pt x="157" y="298"/>
                </a:lnTo>
                <a:lnTo>
                  <a:pt x="160" y="291"/>
                </a:lnTo>
                <a:lnTo>
                  <a:pt x="145" y="259"/>
                </a:lnTo>
                <a:lnTo>
                  <a:pt x="110" y="218"/>
                </a:lnTo>
                <a:lnTo>
                  <a:pt x="88" y="186"/>
                </a:lnTo>
                <a:lnTo>
                  <a:pt x="77" y="170"/>
                </a:lnTo>
                <a:lnTo>
                  <a:pt x="77" y="144"/>
                </a:lnTo>
                <a:lnTo>
                  <a:pt x="93" y="101"/>
                </a:lnTo>
                <a:lnTo>
                  <a:pt x="108" y="73"/>
                </a:lnTo>
                <a:lnTo>
                  <a:pt x="127" y="47"/>
                </a:lnTo>
                <a:close/>
              </a:path>
            </a:pathLst>
          </a:custGeom>
          <a:solidFill>
            <a:srgbClr val="CECEC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91" name="Freeform 20"/>
          <p:cNvSpPr>
            <a:spLocks/>
          </p:cNvSpPr>
          <p:nvPr/>
        </p:nvSpPr>
        <p:spPr bwMode="auto">
          <a:xfrm>
            <a:off x="2378075" y="2599568"/>
            <a:ext cx="184150" cy="192088"/>
          </a:xfrm>
          <a:custGeom>
            <a:avLst/>
            <a:gdLst>
              <a:gd name="T0" fmla="*/ 2 w 233"/>
              <a:gd name="T1" fmla="*/ 132 h 242"/>
              <a:gd name="T2" fmla="*/ 0 w 233"/>
              <a:gd name="T3" fmla="*/ 162 h 242"/>
              <a:gd name="T4" fmla="*/ 10 w 233"/>
              <a:gd name="T5" fmla="*/ 199 h 242"/>
              <a:gd name="T6" fmla="*/ 26 w 233"/>
              <a:gd name="T7" fmla="*/ 223 h 242"/>
              <a:gd name="T8" fmla="*/ 45 w 233"/>
              <a:gd name="T9" fmla="*/ 236 h 242"/>
              <a:gd name="T10" fmla="*/ 75 w 233"/>
              <a:gd name="T11" fmla="*/ 242 h 242"/>
              <a:gd name="T12" fmla="*/ 106 w 233"/>
              <a:gd name="T13" fmla="*/ 225 h 242"/>
              <a:gd name="T14" fmla="*/ 129 w 233"/>
              <a:gd name="T15" fmla="*/ 208 h 242"/>
              <a:gd name="T16" fmla="*/ 140 w 233"/>
              <a:gd name="T17" fmla="*/ 186 h 242"/>
              <a:gd name="T18" fmla="*/ 151 w 233"/>
              <a:gd name="T19" fmla="*/ 154 h 242"/>
              <a:gd name="T20" fmla="*/ 160 w 233"/>
              <a:gd name="T21" fmla="*/ 126 h 242"/>
              <a:gd name="T22" fmla="*/ 162 w 233"/>
              <a:gd name="T23" fmla="*/ 121 h 242"/>
              <a:gd name="T24" fmla="*/ 188 w 233"/>
              <a:gd name="T25" fmla="*/ 104 h 242"/>
              <a:gd name="T26" fmla="*/ 224 w 233"/>
              <a:gd name="T27" fmla="*/ 97 h 242"/>
              <a:gd name="T28" fmla="*/ 233 w 233"/>
              <a:gd name="T29" fmla="*/ 93 h 242"/>
              <a:gd name="T30" fmla="*/ 231 w 233"/>
              <a:gd name="T31" fmla="*/ 82 h 242"/>
              <a:gd name="T32" fmla="*/ 222 w 233"/>
              <a:gd name="T33" fmla="*/ 72 h 242"/>
              <a:gd name="T34" fmla="*/ 185 w 233"/>
              <a:gd name="T35" fmla="*/ 89 h 242"/>
              <a:gd name="T36" fmla="*/ 160 w 233"/>
              <a:gd name="T37" fmla="*/ 102 h 242"/>
              <a:gd name="T38" fmla="*/ 160 w 233"/>
              <a:gd name="T39" fmla="*/ 78 h 242"/>
              <a:gd name="T40" fmla="*/ 160 w 233"/>
              <a:gd name="T41" fmla="*/ 59 h 242"/>
              <a:gd name="T42" fmla="*/ 147 w 233"/>
              <a:gd name="T43" fmla="*/ 30 h 242"/>
              <a:gd name="T44" fmla="*/ 131 w 233"/>
              <a:gd name="T45" fmla="*/ 13 h 242"/>
              <a:gd name="T46" fmla="*/ 97 w 233"/>
              <a:gd name="T47" fmla="*/ 0 h 242"/>
              <a:gd name="T48" fmla="*/ 60 w 233"/>
              <a:gd name="T49" fmla="*/ 22 h 242"/>
              <a:gd name="T50" fmla="*/ 28 w 233"/>
              <a:gd name="T51" fmla="*/ 65 h 242"/>
              <a:gd name="T52" fmla="*/ 2 w 233"/>
              <a:gd name="T53" fmla="*/ 112 h 242"/>
              <a:gd name="T54" fmla="*/ 2 w 233"/>
              <a:gd name="T55" fmla="*/ 13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3" h="242">
                <a:moveTo>
                  <a:pt x="2" y="132"/>
                </a:moveTo>
                <a:lnTo>
                  <a:pt x="0" y="162"/>
                </a:lnTo>
                <a:lnTo>
                  <a:pt x="10" y="199"/>
                </a:lnTo>
                <a:lnTo>
                  <a:pt x="26" y="223"/>
                </a:lnTo>
                <a:lnTo>
                  <a:pt x="45" y="236"/>
                </a:lnTo>
                <a:lnTo>
                  <a:pt x="75" y="242"/>
                </a:lnTo>
                <a:lnTo>
                  <a:pt x="106" y="225"/>
                </a:lnTo>
                <a:lnTo>
                  <a:pt x="129" y="208"/>
                </a:lnTo>
                <a:lnTo>
                  <a:pt x="140" y="186"/>
                </a:lnTo>
                <a:lnTo>
                  <a:pt x="151" y="154"/>
                </a:lnTo>
                <a:lnTo>
                  <a:pt x="160" y="126"/>
                </a:lnTo>
                <a:lnTo>
                  <a:pt x="162" y="121"/>
                </a:lnTo>
                <a:lnTo>
                  <a:pt x="188" y="104"/>
                </a:lnTo>
                <a:lnTo>
                  <a:pt x="224" y="97"/>
                </a:lnTo>
                <a:lnTo>
                  <a:pt x="233" y="93"/>
                </a:lnTo>
                <a:lnTo>
                  <a:pt x="231" y="82"/>
                </a:lnTo>
                <a:lnTo>
                  <a:pt x="222" y="72"/>
                </a:lnTo>
                <a:lnTo>
                  <a:pt x="185" y="89"/>
                </a:lnTo>
                <a:lnTo>
                  <a:pt x="160" y="102"/>
                </a:lnTo>
                <a:lnTo>
                  <a:pt x="160" y="78"/>
                </a:lnTo>
                <a:lnTo>
                  <a:pt x="160" y="59"/>
                </a:lnTo>
                <a:lnTo>
                  <a:pt x="147" y="30"/>
                </a:lnTo>
                <a:lnTo>
                  <a:pt x="131" y="13"/>
                </a:lnTo>
                <a:lnTo>
                  <a:pt x="97" y="0"/>
                </a:lnTo>
                <a:lnTo>
                  <a:pt x="60" y="22"/>
                </a:lnTo>
                <a:lnTo>
                  <a:pt x="28" y="65"/>
                </a:lnTo>
                <a:lnTo>
                  <a:pt x="2" y="112"/>
                </a:lnTo>
                <a:lnTo>
                  <a:pt x="2" y="132"/>
                </a:lnTo>
                <a:close/>
              </a:path>
            </a:pathLst>
          </a:custGeom>
          <a:solidFill>
            <a:schemeClr val="tx1"/>
          </a:solidFill>
          <a:ln w="9525">
            <a:solidFill>
              <a:schemeClr val="tx1"/>
            </a:solidFill>
            <a:round/>
            <a:headEnd/>
            <a:tailEnd/>
          </a:ln>
        </p:spPr>
        <p:txBody>
          <a:bodyPr/>
          <a:lstStyle/>
          <a:p>
            <a:endParaRPr lang="ms-MY"/>
          </a:p>
        </p:txBody>
      </p:sp>
      <p:sp>
        <p:nvSpPr>
          <p:cNvPr id="92" name="Freeform 21"/>
          <p:cNvSpPr>
            <a:spLocks/>
          </p:cNvSpPr>
          <p:nvPr/>
        </p:nvSpPr>
        <p:spPr bwMode="auto">
          <a:xfrm>
            <a:off x="2489201" y="2766256"/>
            <a:ext cx="238125" cy="223837"/>
          </a:xfrm>
          <a:custGeom>
            <a:avLst/>
            <a:gdLst>
              <a:gd name="T0" fmla="*/ 0 w 299"/>
              <a:gd name="T1" fmla="*/ 65 h 282"/>
              <a:gd name="T2" fmla="*/ 13 w 299"/>
              <a:gd name="T3" fmla="*/ 84 h 282"/>
              <a:gd name="T4" fmla="*/ 35 w 299"/>
              <a:gd name="T5" fmla="*/ 90 h 282"/>
              <a:gd name="T6" fmla="*/ 99 w 299"/>
              <a:gd name="T7" fmla="*/ 71 h 282"/>
              <a:gd name="T8" fmla="*/ 171 w 299"/>
              <a:gd name="T9" fmla="*/ 41 h 282"/>
              <a:gd name="T10" fmla="*/ 214 w 299"/>
              <a:gd name="T11" fmla="*/ 24 h 282"/>
              <a:gd name="T12" fmla="*/ 223 w 299"/>
              <a:gd name="T13" fmla="*/ 28 h 282"/>
              <a:gd name="T14" fmla="*/ 221 w 299"/>
              <a:gd name="T15" fmla="*/ 62 h 282"/>
              <a:gd name="T16" fmla="*/ 208 w 299"/>
              <a:gd name="T17" fmla="*/ 118 h 282"/>
              <a:gd name="T18" fmla="*/ 190 w 299"/>
              <a:gd name="T19" fmla="*/ 168 h 282"/>
              <a:gd name="T20" fmla="*/ 171 w 299"/>
              <a:gd name="T21" fmla="*/ 201 h 282"/>
              <a:gd name="T22" fmla="*/ 166 w 299"/>
              <a:gd name="T23" fmla="*/ 226 h 282"/>
              <a:gd name="T24" fmla="*/ 171 w 299"/>
              <a:gd name="T25" fmla="*/ 237 h 282"/>
              <a:gd name="T26" fmla="*/ 188 w 299"/>
              <a:gd name="T27" fmla="*/ 241 h 282"/>
              <a:gd name="T28" fmla="*/ 212 w 299"/>
              <a:gd name="T29" fmla="*/ 231 h 282"/>
              <a:gd name="T30" fmla="*/ 253 w 299"/>
              <a:gd name="T31" fmla="*/ 229 h 282"/>
              <a:gd name="T32" fmla="*/ 270 w 299"/>
              <a:gd name="T33" fmla="*/ 244 h 282"/>
              <a:gd name="T34" fmla="*/ 286 w 299"/>
              <a:gd name="T35" fmla="*/ 269 h 282"/>
              <a:gd name="T36" fmla="*/ 290 w 299"/>
              <a:gd name="T37" fmla="*/ 282 h 282"/>
              <a:gd name="T38" fmla="*/ 299 w 299"/>
              <a:gd name="T39" fmla="*/ 272 h 282"/>
              <a:gd name="T40" fmla="*/ 299 w 299"/>
              <a:gd name="T41" fmla="*/ 239 h 282"/>
              <a:gd name="T42" fmla="*/ 288 w 299"/>
              <a:gd name="T43" fmla="*/ 213 h 282"/>
              <a:gd name="T44" fmla="*/ 262 w 299"/>
              <a:gd name="T45" fmla="*/ 207 h 282"/>
              <a:gd name="T46" fmla="*/ 244 w 299"/>
              <a:gd name="T47" fmla="*/ 213 h 282"/>
              <a:gd name="T48" fmla="*/ 206 w 299"/>
              <a:gd name="T49" fmla="*/ 218 h 282"/>
              <a:gd name="T50" fmla="*/ 197 w 299"/>
              <a:gd name="T51" fmla="*/ 214 h 282"/>
              <a:gd name="T52" fmla="*/ 195 w 299"/>
              <a:gd name="T53" fmla="*/ 205 h 282"/>
              <a:gd name="T54" fmla="*/ 208 w 299"/>
              <a:gd name="T55" fmla="*/ 168 h 282"/>
              <a:gd name="T56" fmla="*/ 227 w 299"/>
              <a:gd name="T57" fmla="*/ 140 h 282"/>
              <a:gd name="T58" fmla="*/ 244 w 299"/>
              <a:gd name="T59" fmla="*/ 88 h 282"/>
              <a:gd name="T60" fmla="*/ 247 w 299"/>
              <a:gd name="T61" fmla="*/ 39 h 282"/>
              <a:gd name="T62" fmla="*/ 242 w 299"/>
              <a:gd name="T63" fmla="*/ 6 h 282"/>
              <a:gd name="T64" fmla="*/ 231 w 299"/>
              <a:gd name="T65" fmla="*/ 0 h 282"/>
              <a:gd name="T66" fmla="*/ 219 w 299"/>
              <a:gd name="T67" fmla="*/ 0 h 282"/>
              <a:gd name="T68" fmla="*/ 182 w 299"/>
              <a:gd name="T69" fmla="*/ 10 h 282"/>
              <a:gd name="T70" fmla="*/ 108 w 299"/>
              <a:gd name="T71" fmla="*/ 34 h 282"/>
              <a:gd name="T72" fmla="*/ 59 w 299"/>
              <a:gd name="T73" fmla="*/ 45 h 282"/>
              <a:gd name="T74" fmla="*/ 26 w 299"/>
              <a:gd name="T75" fmla="*/ 49 h 282"/>
              <a:gd name="T76" fmla="*/ 7 w 299"/>
              <a:gd name="T77" fmla="*/ 56 h 282"/>
              <a:gd name="T78" fmla="*/ 0 w 299"/>
              <a:gd name="T79" fmla="*/ 6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282">
                <a:moveTo>
                  <a:pt x="0" y="65"/>
                </a:moveTo>
                <a:lnTo>
                  <a:pt x="13" y="84"/>
                </a:lnTo>
                <a:lnTo>
                  <a:pt x="35" y="90"/>
                </a:lnTo>
                <a:lnTo>
                  <a:pt x="99" y="71"/>
                </a:lnTo>
                <a:lnTo>
                  <a:pt x="171" y="41"/>
                </a:lnTo>
                <a:lnTo>
                  <a:pt x="214" y="24"/>
                </a:lnTo>
                <a:lnTo>
                  <a:pt x="223" y="28"/>
                </a:lnTo>
                <a:lnTo>
                  <a:pt x="221" y="62"/>
                </a:lnTo>
                <a:lnTo>
                  <a:pt x="208" y="118"/>
                </a:lnTo>
                <a:lnTo>
                  <a:pt x="190" y="168"/>
                </a:lnTo>
                <a:lnTo>
                  <a:pt x="171" y="201"/>
                </a:lnTo>
                <a:lnTo>
                  <a:pt x="166" y="226"/>
                </a:lnTo>
                <a:lnTo>
                  <a:pt x="171" y="237"/>
                </a:lnTo>
                <a:lnTo>
                  <a:pt x="188" y="241"/>
                </a:lnTo>
                <a:lnTo>
                  <a:pt x="212" y="231"/>
                </a:lnTo>
                <a:lnTo>
                  <a:pt x="253" y="229"/>
                </a:lnTo>
                <a:lnTo>
                  <a:pt x="270" y="244"/>
                </a:lnTo>
                <a:lnTo>
                  <a:pt x="286" y="269"/>
                </a:lnTo>
                <a:lnTo>
                  <a:pt x="290" y="282"/>
                </a:lnTo>
                <a:lnTo>
                  <a:pt x="299" y="272"/>
                </a:lnTo>
                <a:lnTo>
                  <a:pt x="299" y="239"/>
                </a:lnTo>
                <a:lnTo>
                  <a:pt x="288" y="213"/>
                </a:lnTo>
                <a:lnTo>
                  <a:pt x="262" y="207"/>
                </a:lnTo>
                <a:lnTo>
                  <a:pt x="244" y="213"/>
                </a:lnTo>
                <a:lnTo>
                  <a:pt x="206" y="218"/>
                </a:lnTo>
                <a:lnTo>
                  <a:pt x="197" y="214"/>
                </a:lnTo>
                <a:lnTo>
                  <a:pt x="195" y="205"/>
                </a:lnTo>
                <a:lnTo>
                  <a:pt x="208" y="168"/>
                </a:lnTo>
                <a:lnTo>
                  <a:pt x="227" y="140"/>
                </a:lnTo>
                <a:lnTo>
                  <a:pt x="244" y="88"/>
                </a:lnTo>
                <a:lnTo>
                  <a:pt x="247" y="39"/>
                </a:lnTo>
                <a:lnTo>
                  <a:pt x="242" y="6"/>
                </a:lnTo>
                <a:lnTo>
                  <a:pt x="231" y="0"/>
                </a:lnTo>
                <a:lnTo>
                  <a:pt x="219" y="0"/>
                </a:lnTo>
                <a:lnTo>
                  <a:pt x="182" y="10"/>
                </a:lnTo>
                <a:lnTo>
                  <a:pt x="108" y="34"/>
                </a:lnTo>
                <a:lnTo>
                  <a:pt x="59" y="45"/>
                </a:lnTo>
                <a:lnTo>
                  <a:pt x="26" y="49"/>
                </a:lnTo>
                <a:lnTo>
                  <a:pt x="7" y="56"/>
                </a:lnTo>
                <a:lnTo>
                  <a:pt x="0" y="65"/>
                </a:lnTo>
                <a:close/>
              </a:path>
            </a:pathLst>
          </a:custGeom>
          <a:solidFill>
            <a:schemeClr val="tx1"/>
          </a:solidFill>
          <a:ln w="9525">
            <a:solidFill>
              <a:schemeClr val="tx1"/>
            </a:solidFill>
            <a:round/>
            <a:headEnd/>
            <a:tailEnd/>
          </a:ln>
        </p:spPr>
        <p:txBody>
          <a:bodyPr/>
          <a:lstStyle/>
          <a:p>
            <a:endParaRPr lang="ms-MY"/>
          </a:p>
        </p:txBody>
      </p:sp>
      <p:sp>
        <p:nvSpPr>
          <p:cNvPr id="93" name="Freeform 22"/>
          <p:cNvSpPr>
            <a:spLocks/>
          </p:cNvSpPr>
          <p:nvPr/>
        </p:nvSpPr>
        <p:spPr bwMode="auto">
          <a:xfrm>
            <a:off x="2227263" y="2815468"/>
            <a:ext cx="214312" cy="227013"/>
          </a:xfrm>
          <a:custGeom>
            <a:avLst/>
            <a:gdLst>
              <a:gd name="T0" fmla="*/ 269 w 269"/>
              <a:gd name="T1" fmla="*/ 31 h 287"/>
              <a:gd name="T2" fmla="*/ 260 w 269"/>
              <a:gd name="T3" fmla="*/ 52 h 287"/>
              <a:gd name="T4" fmla="*/ 240 w 269"/>
              <a:gd name="T5" fmla="*/ 61 h 287"/>
              <a:gd name="T6" fmla="*/ 175 w 269"/>
              <a:gd name="T7" fmla="*/ 52 h 287"/>
              <a:gd name="T8" fmla="*/ 96 w 269"/>
              <a:gd name="T9" fmla="*/ 33 h 287"/>
              <a:gd name="T10" fmla="*/ 54 w 269"/>
              <a:gd name="T11" fmla="*/ 22 h 287"/>
              <a:gd name="T12" fmla="*/ 44 w 269"/>
              <a:gd name="T13" fmla="*/ 28 h 287"/>
              <a:gd name="T14" fmla="*/ 52 w 269"/>
              <a:gd name="T15" fmla="*/ 61 h 287"/>
              <a:gd name="T16" fmla="*/ 72 w 269"/>
              <a:gd name="T17" fmla="*/ 113 h 287"/>
              <a:gd name="T18" fmla="*/ 98 w 269"/>
              <a:gd name="T19" fmla="*/ 160 h 287"/>
              <a:gd name="T20" fmla="*/ 121 w 269"/>
              <a:gd name="T21" fmla="*/ 190 h 287"/>
              <a:gd name="T22" fmla="*/ 130 w 269"/>
              <a:gd name="T23" fmla="*/ 214 h 287"/>
              <a:gd name="T24" fmla="*/ 126 w 269"/>
              <a:gd name="T25" fmla="*/ 227 h 287"/>
              <a:gd name="T26" fmla="*/ 111 w 269"/>
              <a:gd name="T27" fmla="*/ 233 h 287"/>
              <a:gd name="T28" fmla="*/ 85 w 269"/>
              <a:gd name="T29" fmla="*/ 225 h 287"/>
              <a:gd name="T30" fmla="*/ 44 w 269"/>
              <a:gd name="T31" fmla="*/ 231 h 287"/>
              <a:gd name="T32" fmla="*/ 31 w 269"/>
              <a:gd name="T33" fmla="*/ 247 h 287"/>
              <a:gd name="T34" fmla="*/ 18 w 269"/>
              <a:gd name="T35" fmla="*/ 275 h 287"/>
              <a:gd name="T36" fmla="*/ 15 w 269"/>
              <a:gd name="T37" fmla="*/ 287 h 287"/>
              <a:gd name="T38" fmla="*/ 5 w 269"/>
              <a:gd name="T39" fmla="*/ 279 h 287"/>
              <a:gd name="T40" fmla="*/ 0 w 269"/>
              <a:gd name="T41" fmla="*/ 247 h 287"/>
              <a:gd name="T42" fmla="*/ 7 w 269"/>
              <a:gd name="T43" fmla="*/ 220 h 287"/>
              <a:gd name="T44" fmla="*/ 33 w 269"/>
              <a:gd name="T45" fmla="*/ 210 h 287"/>
              <a:gd name="T46" fmla="*/ 52 w 269"/>
              <a:gd name="T47" fmla="*/ 212 h 287"/>
              <a:gd name="T48" fmla="*/ 89 w 269"/>
              <a:gd name="T49" fmla="*/ 212 h 287"/>
              <a:gd name="T50" fmla="*/ 98 w 269"/>
              <a:gd name="T51" fmla="*/ 208 h 287"/>
              <a:gd name="T52" fmla="*/ 98 w 269"/>
              <a:gd name="T53" fmla="*/ 199 h 287"/>
              <a:gd name="T54" fmla="*/ 80 w 269"/>
              <a:gd name="T55" fmla="*/ 164 h 287"/>
              <a:gd name="T56" fmla="*/ 57 w 269"/>
              <a:gd name="T57" fmla="*/ 138 h 287"/>
              <a:gd name="T58" fmla="*/ 33 w 269"/>
              <a:gd name="T59" fmla="*/ 89 h 287"/>
              <a:gd name="T60" fmla="*/ 24 w 269"/>
              <a:gd name="T61" fmla="*/ 41 h 287"/>
              <a:gd name="T62" fmla="*/ 24 w 269"/>
              <a:gd name="T63" fmla="*/ 7 h 287"/>
              <a:gd name="T64" fmla="*/ 33 w 269"/>
              <a:gd name="T65" fmla="*/ 2 h 287"/>
              <a:gd name="T66" fmla="*/ 44 w 269"/>
              <a:gd name="T67" fmla="*/ 0 h 287"/>
              <a:gd name="T68" fmla="*/ 83 w 269"/>
              <a:gd name="T69" fmla="*/ 3 h 287"/>
              <a:gd name="T70" fmla="*/ 160 w 269"/>
              <a:gd name="T71" fmla="*/ 16 h 287"/>
              <a:gd name="T72" fmla="*/ 210 w 269"/>
              <a:gd name="T73" fmla="*/ 20 h 287"/>
              <a:gd name="T74" fmla="*/ 243 w 269"/>
              <a:gd name="T75" fmla="*/ 18 h 287"/>
              <a:gd name="T76" fmla="*/ 264 w 269"/>
              <a:gd name="T77" fmla="*/ 24 h 287"/>
              <a:gd name="T78" fmla="*/ 269 w 269"/>
              <a:gd name="T79" fmla="*/ 31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9" h="287">
                <a:moveTo>
                  <a:pt x="269" y="31"/>
                </a:moveTo>
                <a:lnTo>
                  <a:pt x="260" y="52"/>
                </a:lnTo>
                <a:lnTo>
                  <a:pt x="240" y="61"/>
                </a:lnTo>
                <a:lnTo>
                  <a:pt x="175" y="52"/>
                </a:lnTo>
                <a:lnTo>
                  <a:pt x="96" y="33"/>
                </a:lnTo>
                <a:lnTo>
                  <a:pt x="54" y="22"/>
                </a:lnTo>
                <a:lnTo>
                  <a:pt x="44" y="28"/>
                </a:lnTo>
                <a:lnTo>
                  <a:pt x="52" y="61"/>
                </a:lnTo>
                <a:lnTo>
                  <a:pt x="72" y="113"/>
                </a:lnTo>
                <a:lnTo>
                  <a:pt x="98" y="160"/>
                </a:lnTo>
                <a:lnTo>
                  <a:pt x="121" y="190"/>
                </a:lnTo>
                <a:lnTo>
                  <a:pt x="130" y="214"/>
                </a:lnTo>
                <a:lnTo>
                  <a:pt x="126" y="227"/>
                </a:lnTo>
                <a:lnTo>
                  <a:pt x="111" y="233"/>
                </a:lnTo>
                <a:lnTo>
                  <a:pt x="85" y="225"/>
                </a:lnTo>
                <a:lnTo>
                  <a:pt x="44" y="231"/>
                </a:lnTo>
                <a:lnTo>
                  <a:pt x="31" y="247"/>
                </a:lnTo>
                <a:lnTo>
                  <a:pt x="18" y="275"/>
                </a:lnTo>
                <a:lnTo>
                  <a:pt x="15" y="287"/>
                </a:lnTo>
                <a:lnTo>
                  <a:pt x="5" y="279"/>
                </a:lnTo>
                <a:lnTo>
                  <a:pt x="0" y="247"/>
                </a:lnTo>
                <a:lnTo>
                  <a:pt x="7" y="220"/>
                </a:lnTo>
                <a:lnTo>
                  <a:pt x="33" y="210"/>
                </a:lnTo>
                <a:lnTo>
                  <a:pt x="52" y="212"/>
                </a:lnTo>
                <a:lnTo>
                  <a:pt x="89" y="212"/>
                </a:lnTo>
                <a:lnTo>
                  <a:pt x="98" y="208"/>
                </a:lnTo>
                <a:lnTo>
                  <a:pt x="98" y="199"/>
                </a:lnTo>
                <a:lnTo>
                  <a:pt x="80" y="164"/>
                </a:lnTo>
                <a:lnTo>
                  <a:pt x="57" y="138"/>
                </a:lnTo>
                <a:lnTo>
                  <a:pt x="33" y="89"/>
                </a:lnTo>
                <a:lnTo>
                  <a:pt x="24" y="41"/>
                </a:lnTo>
                <a:lnTo>
                  <a:pt x="24" y="7"/>
                </a:lnTo>
                <a:lnTo>
                  <a:pt x="33" y="2"/>
                </a:lnTo>
                <a:lnTo>
                  <a:pt x="44" y="0"/>
                </a:lnTo>
                <a:lnTo>
                  <a:pt x="83" y="3"/>
                </a:lnTo>
                <a:lnTo>
                  <a:pt x="160" y="16"/>
                </a:lnTo>
                <a:lnTo>
                  <a:pt x="210" y="20"/>
                </a:lnTo>
                <a:lnTo>
                  <a:pt x="243" y="18"/>
                </a:lnTo>
                <a:lnTo>
                  <a:pt x="264" y="24"/>
                </a:lnTo>
                <a:lnTo>
                  <a:pt x="269" y="31"/>
                </a:lnTo>
                <a:close/>
              </a:path>
            </a:pathLst>
          </a:custGeom>
          <a:solidFill>
            <a:schemeClr val="tx1"/>
          </a:solidFill>
          <a:ln w="9525">
            <a:solidFill>
              <a:schemeClr val="tx1"/>
            </a:solidFill>
            <a:round/>
            <a:headEnd/>
            <a:tailEnd/>
          </a:ln>
        </p:spPr>
        <p:txBody>
          <a:bodyPr/>
          <a:lstStyle/>
          <a:p>
            <a:endParaRPr lang="ms-MY"/>
          </a:p>
        </p:txBody>
      </p:sp>
      <p:grpSp>
        <p:nvGrpSpPr>
          <p:cNvPr id="94" name="Group 23"/>
          <p:cNvGrpSpPr>
            <a:grpSpLocks/>
          </p:cNvGrpSpPr>
          <p:nvPr/>
        </p:nvGrpSpPr>
        <p:grpSpPr bwMode="auto">
          <a:xfrm>
            <a:off x="3357563" y="2599583"/>
            <a:ext cx="508000" cy="688975"/>
            <a:chOff x="3209" y="2210"/>
            <a:chExt cx="320" cy="434"/>
          </a:xfrm>
        </p:grpSpPr>
        <p:sp>
          <p:nvSpPr>
            <p:cNvPr id="95" name="Freeform 24"/>
            <p:cNvSpPr>
              <a:spLocks/>
            </p:cNvSpPr>
            <p:nvPr/>
          </p:nvSpPr>
          <p:spPr bwMode="auto">
            <a:xfrm>
              <a:off x="3301" y="2337"/>
              <a:ext cx="82" cy="163"/>
            </a:xfrm>
            <a:custGeom>
              <a:avLst/>
              <a:gdLst>
                <a:gd name="T0" fmla="*/ 39 w 164"/>
                <a:gd name="T1" fmla="*/ 26 h 326"/>
                <a:gd name="T2" fmla="*/ 58 w 164"/>
                <a:gd name="T3" fmla="*/ 6 h 326"/>
                <a:gd name="T4" fmla="*/ 90 w 164"/>
                <a:gd name="T5" fmla="*/ 0 h 326"/>
                <a:gd name="T6" fmla="*/ 119 w 164"/>
                <a:gd name="T7" fmla="*/ 6 h 326"/>
                <a:gd name="T8" fmla="*/ 134 w 164"/>
                <a:gd name="T9" fmla="*/ 17 h 326"/>
                <a:gd name="T10" fmla="*/ 147 w 164"/>
                <a:gd name="T11" fmla="*/ 37 h 326"/>
                <a:gd name="T12" fmla="*/ 158 w 164"/>
                <a:gd name="T13" fmla="*/ 76 h 326"/>
                <a:gd name="T14" fmla="*/ 164 w 164"/>
                <a:gd name="T15" fmla="*/ 117 h 326"/>
                <a:gd name="T16" fmla="*/ 164 w 164"/>
                <a:gd name="T17" fmla="*/ 190 h 326"/>
                <a:gd name="T18" fmla="*/ 147 w 164"/>
                <a:gd name="T19" fmla="*/ 253 h 326"/>
                <a:gd name="T20" fmla="*/ 123 w 164"/>
                <a:gd name="T21" fmla="*/ 291 h 326"/>
                <a:gd name="T22" fmla="*/ 101 w 164"/>
                <a:gd name="T23" fmla="*/ 311 h 326"/>
                <a:gd name="T24" fmla="*/ 73 w 164"/>
                <a:gd name="T25" fmla="*/ 326 h 326"/>
                <a:gd name="T26" fmla="*/ 34 w 164"/>
                <a:gd name="T27" fmla="*/ 324 h 326"/>
                <a:gd name="T28" fmla="*/ 4 w 164"/>
                <a:gd name="T29" fmla="*/ 302 h 326"/>
                <a:gd name="T30" fmla="*/ 0 w 164"/>
                <a:gd name="T31" fmla="*/ 276 h 326"/>
                <a:gd name="T32" fmla="*/ 15 w 164"/>
                <a:gd name="T33" fmla="*/ 237 h 326"/>
                <a:gd name="T34" fmla="*/ 28 w 164"/>
                <a:gd name="T35" fmla="*/ 194 h 326"/>
                <a:gd name="T36" fmla="*/ 34 w 164"/>
                <a:gd name="T37" fmla="*/ 138 h 326"/>
                <a:gd name="T38" fmla="*/ 24 w 164"/>
                <a:gd name="T39" fmla="*/ 90 h 326"/>
                <a:gd name="T40" fmla="*/ 24 w 164"/>
                <a:gd name="T41" fmla="*/ 54 h 326"/>
                <a:gd name="T42" fmla="*/ 39 w 164"/>
                <a:gd name="T43" fmla="*/ 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 h="326">
                  <a:moveTo>
                    <a:pt x="39" y="26"/>
                  </a:moveTo>
                  <a:lnTo>
                    <a:pt x="58" y="6"/>
                  </a:lnTo>
                  <a:lnTo>
                    <a:pt x="90" y="0"/>
                  </a:lnTo>
                  <a:lnTo>
                    <a:pt x="119" y="6"/>
                  </a:lnTo>
                  <a:lnTo>
                    <a:pt x="134" y="17"/>
                  </a:lnTo>
                  <a:lnTo>
                    <a:pt x="147" y="37"/>
                  </a:lnTo>
                  <a:lnTo>
                    <a:pt x="158" y="76"/>
                  </a:lnTo>
                  <a:lnTo>
                    <a:pt x="164" y="117"/>
                  </a:lnTo>
                  <a:lnTo>
                    <a:pt x="164" y="190"/>
                  </a:lnTo>
                  <a:lnTo>
                    <a:pt x="147" y="253"/>
                  </a:lnTo>
                  <a:lnTo>
                    <a:pt x="123" y="291"/>
                  </a:lnTo>
                  <a:lnTo>
                    <a:pt x="101" y="311"/>
                  </a:lnTo>
                  <a:lnTo>
                    <a:pt x="73" y="326"/>
                  </a:lnTo>
                  <a:lnTo>
                    <a:pt x="34" y="324"/>
                  </a:lnTo>
                  <a:lnTo>
                    <a:pt x="4" y="302"/>
                  </a:lnTo>
                  <a:lnTo>
                    <a:pt x="0" y="276"/>
                  </a:lnTo>
                  <a:lnTo>
                    <a:pt x="15" y="237"/>
                  </a:lnTo>
                  <a:lnTo>
                    <a:pt x="28" y="194"/>
                  </a:lnTo>
                  <a:lnTo>
                    <a:pt x="34" y="138"/>
                  </a:lnTo>
                  <a:lnTo>
                    <a:pt x="24" y="90"/>
                  </a:lnTo>
                  <a:lnTo>
                    <a:pt x="24" y="54"/>
                  </a:lnTo>
                  <a:lnTo>
                    <a:pt x="39" y="26"/>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96" name="Freeform 25"/>
            <p:cNvSpPr>
              <a:spLocks/>
            </p:cNvSpPr>
            <p:nvPr/>
          </p:nvSpPr>
          <p:spPr bwMode="auto">
            <a:xfrm>
              <a:off x="3332" y="2481"/>
              <a:ext cx="94" cy="160"/>
            </a:xfrm>
            <a:custGeom>
              <a:avLst/>
              <a:gdLst>
                <a:gd name="T0" fmla="*/ 63 w 187"/>
                <a:gd name="T1" fmla="*/ 13 h 320"/>
                <a:gd name="T2" fmla="*/ 40 w 187"/>
                <a:gd name="T3" fmla="*/ 0 h 320"/>
                <a:gd name="T4" fmla="*/ 11 w 187"/>
                <a:gd name="T5" fmla="*/ 0 h 320"/>
                <a:gd name="T6" fmla="*/ 0 w 187"/>
                <a:gd name="T7" fmla="*/ 18 h 320"/>
                <a:gd name="T8" fmla="*/ 5 w 187"/>
                <a:gd name="T9" fmla="*/ 45 h 320"/>
                <a:gd name="T10" fmla="*/ 31 w 187"/>
                <a:gd name="T11" fmla="*/ 69 h 320"/>
                <a:gd name="T12" fmla="*/ 83 w 187"/>
                <a:gd name="T13" fmla="*/ 93 h 320"/>
                <a:gd name="T14" fmla="*/ 143 w 187"/>
                <a:gd name="T15" fmla="*/ 143 h 320"/>
                <a:gd name="T16" fmla="*/ 152 w 187"/>
                <a:gd name="T17" fmla="*/ 164 h 320"/>
                <a:gd name="T18" fmla="*/ 148 w 187"/>
                <a:gd name="T19" fmla="*/ 175 h 320"/>
                <a:gd name="T20" fmla="*/ 102 w 187"/>
                <a:gd name="T21" fmla="*/ 207 h 320"/>
                <a:gd name="T22" fmla="*/ 48 w 187"/>
                <a:gd name="T23" fmla="*/ 246 h 320"/>
                <a:gd name="T24" fmla="*/ 35 w 187"/>
                <a:gd name="T25" fmla="*/ 264 h 320"/>
                <a:gd name="T26" fmla="*/ 35 w 187"/>
                <a:gd name="T27" fmla="*/ 281 h 320"/>
                <a:gd name="T28" fmla="*/ 76 w 187"/>
                <a:gd name="T29" fmla="*/ 300 h 320"/>
                <a:gd name="T30" fmla="*/ 141 w 187"/>
                <a:gd name="T31" fmla="*/ 320 h 320"/>
                <a:gd name="T32" fmla="*/ 163 w 187"/>
                <a:gd name="T33" fmla="*/ 320 h 320"/>
                <a:gd name="T34" fmla="*/ 187 w 187"/>
                <a:gd name="T35" fmla="*/ 307 h 320"/>
                <a:gd name="T36" fmla="*/ 187 w 187"/>
                <a:gd name="T37" fmla="*/ 296 h 320"/>
                <a:gd name="T38" fmla="*/ 169 w 187"/>
                <a:gd name="T39" fmla="*/ 290 h 320"/>
                <a:gd name="T40" fmla="*/ 87 w 187"/>
                <a:gd name="T41" fmla="*/ 281 h 320"/>
                <a:gd name="T42" fmla="*/ 57 w 187"/>
                <a:gd name="T43" fmla="*/ 274 h 320"/>
                <a:gd name="T44" fmla="*/ 54 w 187"/>
                <a:gd name="T45" fmla="*/ 261 h 320"/>
                <a:gd name="T46" fmla="*/ 107 w 187"/>
                <a:gd name="T47" fmla="*/ 225 h 320"/>
                <a:gd name="T48" fmla="*/ 163 w 187"/>
                <a:gd name="T49" fmla="*/ 190 h 320"/>
                <a:gd name="T50" fmla="*/ 176 w 187"/>
                <a:gd name="T51" fmla="*/ 177 h 320"/>
                <a:gd name="T52" fmla="*/ 182 w 187"/>
                <a:gd name="T53" fmla="*/ 160 h 320"/>
                <a:gd name="T54" fmla="*/ 176 w 187"/>
                <a:gd name="T55" fmla="*/ 136 h 320"/>
                <a:gd name="T56" fmla="*/ 160 w 187"/>
                <a:gd name="T57" fmla="*/ 117 h 320"/>
                <a:gd name="T58" fmla="*/ 102 w 187"/>
                <a:gd name="T59" fmla="*/ 54 h 320"/>
                <a:gd name="T60" fmla="*/ 63 w 187"/>
                <a:gd name="T61" fmla="*/ 1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7" h="320">
                  <a:moveTo>
                    <a:pt x="63" y="13"/>
                  </a:moveTo>
                  <a:lnTo>
                    <a:pt x="40" y="0"/>
                  </a:lnTo>
                  <a:lnTo>
                    <a:pt x="11" y="0"/>
                  </a:lnTo>
                  <a:lnTo>
                    <a:pt x="0" y="18"/>
                  </a:lnTo>
                  <a:lnTo>
                    <a:pt x="5" y="45"/>
                  </a:lnTo>
                  <a:lnTo>
                    <a:pt x="31" y="69"/>
                  </a:lnTo>
                  <a:lnTo>
                    <a:pt x="83" y="93"/>
                  </a:lnTo>
                  <a:lnTo>
                    <a:pt x="143" y="143"/>
                  </a:lnTo>
                  <a:lnTo>
                    <a:pt x="152" y="164"/>
                  </a:lnTo>
                  <a:lnTo>
                    <a:pt x="148" y="175"/>
                  </a:lnTo>
                  <a:lnTo>
                    <a:pt x="102" y="207"/>
                  </a:lnTo>
                  <a:lnTo>
                    <a:pt x="48" y="246"/>
                  </a:lnTo>
                  <a:lnTo>
                    <a:pt x="35" y="264"/>
                  </a:lnTo>
                  <a:lnTo>
                    <a:pt x="35" y="281"/>
                  </a:lnTo>
                  <a:lnTo>
                    <a:pt x="76" y="300"/>
                  </a:lnTo>
                  <a:lnTo>
                    <a:pt x="141" y="320"/>
                  </a:lnTo>
                  <a:lnTo>
                    <a:pt x="163" y="320"/>
                  </a:lnTo>
                  <a:lnTo>
                    <a:pt x="187" y="307"/>
                  </a:lnTo>
                  <a:lnTo>
                    <a:pt x="187" y="296"/>
                  </a:lnTo>
                  <a:lnTo>
                    <a:pt x="169" y="290"/>
                  </a:lnTo>
                  <a:lnTo>
                    <a:pt x="87" y="281"/>
                  </a:lnTo>
                  <a:lnTo>
                    <a:pt x="57" y="274"/>
                  </a:lnTo>
                  <a:lnTo>
                    <a:pt x="54" y="261"/>
                  </a:lnTo>
                  <a:lnTo>
                    <a:pt x="107" y="225"/>
                  </a:lnTo>
                  <a:lnTo>
                    <a:pt x="163" y="190"/>
                  </a:lnTo>
                  <a:lnTo>
                    <a:pt x="176" y="177"/>
                  </a:lnTo>
                  <a:lnTo>
                    <a:pt x="182" y="160"/>
                  </a:lnTo>
                  <a:lnTo>
                    <a:pt x="176" y="136"/>
                  </a:lnTo>
                  <a:lnTo>
                    <a:pt x="160" y="117"/>
                  </a:lnTo>
                  <a:lnTo>
                    <a:pt x="102" y="54"/>
                  </a:lnTo>
                  <a:lnTo>
                    <a:pt x="63" y="13"/>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97" name="Freeform 26"/>
            <p:cNvSpPr>
              <a:spLocks/>
            </p:cNvSpPr>
            <p:nvPr/>
          </p:nvSpPr>
          <p:spPr bwMode="auto">
            <a:xfrm>
              <a:off x="3209" y="2473"/>
              <a:ext cx="117" cy="171"/>
            </a:xfrm>
            <a:custGeom>
              <a:avLst/>
              <a:gdLst>
                <a:gd name="T0" fmla="*/ 126 w 233"/>
                <a:gd name="T1" fmla="*/ 47 h 343"/>
                <a:gd name="T2" fmla="*/ 164 w 233"/>
                <a:gd name="T3" fmla="*/ 19 h 343"/>
                <a:gd name="T4" fmla="*/ 199 w 233"/>
                <a:gd name="T5" fmla="*/ 0 h 343"/>
                <a:gd name="T6" fmla="*/ 221 w 233"/>
                <a:gd name="T7" fmla="*/ 4 h 343"/>
                <a:gd name="T8" fmla="*/ 233 w 233"/>
                <a:gd name="T9" fmla="*/ 19 h 343"/>
                <a:gd name="T10" fmla="*/ 233 w 233"/>
                <a:gd name="T11" fmla="*/ 34 h 343"/>
                <a:gd name="T12" fmla="*/ 225 w 233"/>
                <a:gd name="T13" fmla="*/ 52 h 343"/>
                <a:gd name="T14" fmla="*/ 203 w 233"/>
                <a:gd name="T15" fmla="*/ 62 h 343"/>
                <a:gd name="T16" fmla="*/ 154 w 233"/>
                <a:gd name="T17" fmla="*/ 86 h 343"/>
                <a:gd name="T18" fmla="*/ 125 w 233"/>
                <a:gd name="T19" fmla="*/ 117 h 343"/>
                <a:gd name="T20" fmla="*/ 106 w 233"/>
                <a:gd name="T21" fmla="*/ 153 h 343"/>
                <a:gd name="T22" fmla="*/ 100 w 233"/>
                <a:gd name="T23" fmla="*/ 173 h 343"/>
                <a:gd name="T24" fmla="*/ 126 w 233"/>
                <a:gd name="T25" fmla="*/ 199 h 343"/>
                <a:gd name="T26" fmla="*/ 154 w 233"/>
                <a:gd name="T27" fmla="*/ 239 h 343"/>
                <a:gd name="T28" fmla="*/ 173 w 233"/>
                <a:gd name="T29" fmla="*/ 272 h 343"/>
                <a:gd name="T30" fmla="*/ 179 w 233"/>
                <a:gd name="T31" fmla="*/ 294 h 343"/>
                <a:gd name="T32" fmla="*/ 179 w 233"/>
                <a:gd name="T33" fmla="*/ 307 h 343"/>
                <a:gd name="T34" fmla="*/ 166 w 233"/>
                <a:gd name="T35" fmla="*/ 315 h 343"/>
                <a:gd name="T36" fmla="*/ 125 w 233"/>
                <a:gd name="T37" fmla="*/ 317 h 343"/>
                <a:gd name="T38" fmla="*/ 63 w 233"/>
                <a:gd name="T39" fmla="*/ 330 h 343"/>
                <a:gd name="T40" fmla="*/ 52 w 233"/>
                <a:gd name="T41" fmla="*/ 341 h 343"/>
                <a:gd name="T42" fmla="*/ 43 w 233"/>
                <a:gd name="T43" fmla="*/ 343 h 343"/>
                <a:gd name="T44" fmla="*/ 0 w 233"/>
                <a:gd name="T45" fmla="*/ 330 h 343"/>
                <a:gd name="T46" fmla="*/ 0 w 233"/>
                <a:gd name="T47" fmla="*/ 317 h 343"/>
                <a:gd name="T48" fmla="*/ 19 w 233"/>
                <a:gd name="T49" fmla="*/ 307 h 343"/>
                <a:gd name="T50" fmla="*/ 97 w 233"/>
                <a:gd name="T51" fmla="*/ 294 h 343"/>
                <a:gd name="T52" fmla="*/ 136 w 233"/>
                <a:gd name="T53" fmla="*/ 298 h 343"/>
                <a:gd name="T54" fmla="*/ 156 w 233"/>
                <a:gd name="T55" fmla="*/ 298 h 343"/>
                <a:gd name="T56" fmla="*/ 160 w 233"/>
                <a:gd name="T57" fmla="*/ 291 h 343"/>
                <a:gd name="T58" fmla="*/ 145 w 233"/>
                <a:gd name="T59" fmla="*/ 259 h 343"/>
                <a:gd name="T60" fmla="*/ 110 w 233"/>
                <a:gd name="T61" fmla="*/ 218 h 343"/>
                <a:gd name="T62" fmla="*/ 87 w 233"/>
                <a:gd name="T63" fmla="*/ 186 h 343"/>
                <a:gd name="T64" fmla="*/ 76 w 233"/>
                <a:gd name="T65" fmla="*/ 170 h 343"/>
                <a:gd name="T66" fmla="*/ 76 w 233"/>
                <a:gd name="T67" fmla="*/ 144 h 343"/>
                <a:gd name="T68" fmla="*/ 93 w 233"/>
                <a:gd name="T69" fmla="*/ 101 h 343"/>
                <a:gd name="T70" fmla="*/ 108 w 233"/>
                <a:gd name="T71" fmla="*/ 73 h 343"/>
                <a:gd name="T72" fmla="*/ 126 w 233"/>
                <a:gd name="T73" fmla="*/ 47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3" h="343">
                  <a:moveTo>
                    <a:pt x="126" y="47"/>
                  </a:moveTo>
                  <a:lnTo>
                    <a:pt x="164" y="19"/>
                  </a:lnTo>
                  <a:lnTo>
                    <a:pt x="199" y="0"/>
                  </a:lnTo>
                  <a:lnTo>
                    <a:pt x="221" y="4"/>
                  </a:lnTo>
                  <a:lnTo>
                    <a:pt x="233" y="19"/>
                  </a:lnTo>
                  <a:lnTo>
                    <a:pt x="233" y="34"/>
                  </a:lnTo>
                  <a:lnTo>
                    <a:pt x="225" y="52"/>
                  </a:lnTo>
                  <a:lnTo>
                    <a:pt x="203" y="62"/>
                  </a:lnTo>
                  <a:lnTo>
                    <a:pt x="154" y="86"/>
                  </a:lnTo>
                  <a:lnTo>
                    <a:pt x="125" y="117"/>
                  </a:lnTo>
                  <a:lnTo>
                    <a:pt x="106" y="153"/>
                  </a:lnTo>
                  <a:lnTo>
                    <a:pt x="100" y="173"/>
                  </a:lnTo>
                  <a:lnTo>
                    <a:pt x="126" y="199"/>
                  </a:lnTo>
                  <a:lnTo>
                    <a:pt x="154" y="239"/>
                  </a:lnTo>
                  <a:lnTo>
                    <a:pt x="173" y="272"/>
                  </a:lnTo>
                  <a:lnTo>
                    <a:pt x="179" y="294"/>
                  </a:lnTo>
                  <a:lnTo>
                    <a:pt x="179" y="307"/>
                  </a:lnTo>
                  <a:lnTo>
                    <a:pt x="166" y="315"/>
                  </a:lnTo>
                  <a:lnTo>
                    <a:pt x="125" y="317"/>
                  </a:lnTo>
                  <a:lnTo>
                    <a:pt x="63" y="330"/>
                  </a:lnTo>
                  <a:lnTo>
                    <a:pt x="52" y="341"/>
                  </a:lnTo>
                  <a:lnTo>
                    <a:pt x="43" y="343"/>
                  </a:lnTo>
                  <a:lnTo>
                    <a:pt x="0" y="330"/>
                  </a:lnTo>
                  <a:lnTo>
                    <a:pt x="0" y="317"/>
                  </a:lnTo>
                  <a:lnTo>
                    <a:pt x="19" y="307"/>
                  </a:lnTo>
                  <a:lnTo>
                    <a:pt x="97" y="294"/>
                  </a:lnTo>
                  <a:lnTo>
                    <a:pt x="136" y="298"/>
                  </a:lnTo>
                  <a:lnTo>
                    <a:pt x="156" y="298"/>
                  </a:lnTo>
                  <a:lnTo>
                    <a:pt x="160" y="291"/>
                  </a:lnTo>
                  <a:lnTo>
                    <a:pt x="145" y="259"/>
                  </a:lnTo>
                  <a:lnTo>
                    <a:pt x="110" y="218"/>
                  </a:lnTo>
                  <a:lnTo>
                    <a:pt x="87" y="186"/>
                  </a:lnTo>
                  <a:lnTo>
                    <a:pt x="76" y="170"/>
                  </a:lnTo>
                  <a:lnTo>
                    <a:pt x="76" y="144"/>
                  </a:lnTo>
                  <a:lnTo>
                    <a:pt x="93" y="101"/>
                  </a:lnTo>
                  <a:lnTo>
                    <a:pt x="108" y="73"/>
                  </a:lnTo>
                  <a:lnTo>
                    <a:pt x="126" y="47"/>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98" name="Freeform 27"/>
            <p:cNvSpPr>
              <a:spLocks/>
            </p:cNvSpPr>
            <p:nvPr/>
          </p:nvSpPr>
          <p:spPr bwMode="auto">
            <a:xfrm>
              <a:off x="3309" y="2210"/>
              <a:ext cx="116" cy="121"/>
            </a:xfrm>
            <a:custGeom>
              <a:avLst/>
              <a:gdLst>
                <a:gd name="T0" fmla="*/ 2 w 233"/>
                <a:gd name="T1" fmla="*/ 132 h 242"/>
                <a:gd name="T2" fmla="*/ 0 w 233"/>
                <a:gd name="T3" fmla="*/ 162 h 242"/>
                <a:gd name="T4" fmla="*/ 9 w 233"/>
                <a:gd name="T5" fmla="*/ 199 h 242"/>
                <a:gd name="T6" fmla="*/ 26 w 233"/>
                <a:gd name="T7" fmla="*/ 223 h 242"/>
                <a:gd name="T8" fmla="*/ 45 w 233"/>
                <a:gd name="T9" fmla="*/ 236 h 242"/>
                <a:gd name="T10" fmla="*/ 74 w 233"/>
                <a:gd name="T11" fmla="*/ 242 h 242"/>
                <a:gd name="T12" fmla="*/ 106 w 233"/>
                <a:gd name="T13" fmla="*/ 225 h 242"/>
                <a:gd name="T14" fmla="*/ 128 w 233"/>
                <a:gd name="T15" fmla="*/ 208 h 242"/>
                <a:gd name="T16" fmla="*/ 140 w 233"/>
                <a:gd name="T17" fmla="*/ 186 h 242"/>
                <a:gd name="T18" fmla="*/ 151 w 233"/>
                <a:gd name="T19" fmla="*/ 154 h 242"/>
                <a:gd name="T20" fmla="*/ 160 w 233"/>
                <a:gd name="T21" fmla="*/ 126 h 242"/>
                <a:gd name="T22" fmla="*/ 162 w 233"/>
                <a:gd name="T23" fmla="*/ 121 h 242"/>
                <a:gd name="T24" fmla="*/ 188 w 233"/>
                <a:gd name="T25" fmla="*/ 104 h 242"/>
                <a:gd name="T26" fmla="*/ 223 w 233"/>
                <a:gd name="T27" fmla="*/ 97 h 242"/>
                <a:gd name="T28" fmla="*/ 233 w 233"/>
                <a:gd name="T29" fmla="*/ 93 h 242"/>
                <a:gd name="T30" fmla="*/ 231 w 233"/>
                <a:gd name="T31" fmla="*/ 82 h 242"/>
                <a:gd name="T32" fmla="*/ 221 w 233"/>
                <a:gd name="T33" fmla="*/ 72 h 242"/>
                <a:gd name="T34" fmla="*/ 184 w 233"/>
                <a:gd name="T35" fmla="*/ 89 h 242"/>
                <a:gd name="T36" fmla="*/ 160 w 233"/>
                <a:gd name="T37" fmla="*/ 102 h 242"/>
                <a:gd name="T38" fmla="*/ 160 w 233"/>
                <a:gd name="T39" fmla="*/ 78 h 242"/>
                <a:gd name="T40" fmla="*/ 160 w 233"/>
                <a:gd name="T41" fmla="*/ 59 h 242"/>
                <a:gd name="T42" fmla="*/ 147 w 233"/>
                <a:gd name="T43" fmla="*/ 30 h 242"/>
                <a:gd name="T44" fmla="*/ 130 w 233"/>
                <a:gd name="T45" fmla="*/ 13 h 242"/>
                <a:gd name="T46" fmla="*/ 97 w 233"/>
                <a:gd name="T47" fmla="*/ 0 h 242"/>
                <a:gd name="T48" fmla="*/ 60 w 233"/>
                <a:gd name="T49" fmla="*/ 22 h 242"/>
                <a:gd name="T50" fmla="*/ 28 w 233"/>
                <a:gd name="T51" fmla="*/ 65 h 242"/>
                <a:gd name="T52" fmla="*/ 2 w 233"/>
                <a:gd name="T53" fmla="*/ 112 h 242"/>
                <a:gd name="T54" fmla="*/ 2 w 233"/>
                <a:gd name="T55" fmla="*/ 13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3" h="242">
                  <a:moveTo>
                    <a:pt x="2" y="132"/>
                  </a:moveTo>
                  <a:lnTo>
                    <a:pt x="0" y="162"/>
                  </a:lnTo>
                  <a:lnTo>
                    <a:pt x="9" y="199"/>
                  </a:lnTo>
                  <a:lnTo>
                    <a:pt x="26" y="223"/>
                  </a:lnTo>
                  <a:lnTo>
                    <a:pt x="45" y="236"/>
                  </a:lnTo>
                  <a:lnTo>
                    <a:pt x="74" y="242"/>
                  </a:lnTo>
                  <a:lnTo>
                    <a:pt x="106" y="225"/>
                  </a:lnTo>
                  <a:lnTo>
                    <a:pt x="128" y="208"/>
                  </a:lnTo>
                  <a:lnTo>
                    <a:pt x="140" y="186"/>
                  </a:lnTo>
                  <a:lnTo>
                    <a:pt x="151" y="154"/>
                  </a:lnTo>
                  <a:lnTo>
                    <a:pt x="160" y="126"/>
                  </a:lnTo>
                  <a:lnTo>
                    <a:pt x="162" y="121"/>
                  </a:lnTo>
                  <a:lnTo>
                    <a:pt x="188" y="104"/>
                  </a:lnTo>
                  <a:lnTo>
                    <a:pt x="223" y="97"/>
                  </a:lnTo>
                  <a:lnTo>
                    <a:pt x="233" y="93"/>
                  </a:lnTo>
                  <a:lnTo>
                    <a:pt x="231" y="82"/>
                  </a:lnTo>
                  <a:lnTo>
                    <a:pt x="221" y="72"/>
                  </a:lnTo>
                  <a:lnTo>
                    <a:pt x="184" y="89"/>
                  </a:lnTo>
                  <a:lnTo>
                    <a:pt x="160" y="102"/>
                  </a:lnTo>
                  <a:lnTo>
                    <a:pt x="160" y="78"/>
                  </a:lnTo>
                  <a:lnTo>
                    <a:pt x="160" y="59"/>
                  </a:lnTo>
                  <a:lnTo>
                    <a:pt x="147" y="30"/>
                  </a:lnTo>
                  <a:lnTo>
                    <a:pt x="130" y="13"/>
                  </a:lnTo>
                  <a:lnTo>
                    <a:pt x="97" y="0"/>
                  </a:lnTo>
                  <a:lnTo>
                    <a:pt x="60" y="22"/>
                  </a:lnTo>
                  <a:lnTo>
                    <a:pt x="28" y="65"/>
                  </a:lnTo>
                  <a:lnTo>
                    <a:pt x="2" y="112"/>
                  </a:lnTo>
                  <a:lnTo>
                    <a:pt x="2" y="132"/>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99" name="Freeform 28"/>
            <p:cNvSpPr>
              <a:spLocks/>
            </p:cNvSpPr>
            <p:nvPr/>
          </p:nvSpPr>
          <p:spPr bwMode="auto">
            <a:xfrm>
              <a:off x="3379" y="2315"/>
              <a:ext cx="150" cy="141"/>
            </a:xfrm>
            <a:custGeom>
              <a:avLst/>
              <a:gdLst>
                <a:gd name="T0" fmla="*/ 0 w 299"/>
                <a:gd name="T1" fmla="*/ 65 h 282"/>
                <a:gd name="T2" fmla="*/ 13 w 299"/>
                <a:gd name="T3" fmla="*/ 84 h 282"/>
                <a:gd name="T4" fmla="*/ 35 w 299"/>
                <a:gd name="T5" fmla="*/ 90 h 282"/>
                <a:gd name="T6" fmla="*/ 98 w 299"/>
                <a:gd name="T7" fmla="*/ 71 h 282"/>
                <a:gd name="T8" fmla="*/ 171 w 299"/>
                <a:gd name="T9" fmla="*/ 41 h 282"/>
                <a:gd name="T10" fmla="*/ 214 w 299"/>
                <a:gd name="T11" fmla="*/ 24 h 282"/>
                <a:gd name="T12" fmla="*/ 223 w 299"/>
                <a:gd name="T13" fmla="*/ 28 h 282"/>
                <a:gd name="T14" fmla="*/ 221 w 299"/>
                <a:gd name="T15" fmla="*/ 62 h 282"/>
                <a:gd name="T16" fmla="*/ 208 w 299"/>
                <a:gd name="T17" fmla="*/ 118 h 282"/>
                <a:gd name="T18" fmla="*/ 189 w 299"/>
                <a:gd name="T19" fmla="*/ 168 h 282"/>
                <a:gd name="T20" fmla="*/ 171 w 299"/>
                <a:gd name="T21" fmla="*/ 201 h 282"/>
                <a:gd name="T22" fmla="*/ 165 w 299"/>
                <a:gd name="T23" fmla="*/ 226 h 282"/>
                <a:gd name="T24" fmla="*/ 171 w 299"/>
                <a:gd name="T25" fmla="*/ 237 h 282"/>
                <a:gd name="T26" fmla="*/ 187 w 299"/>
                <a:gd name="T27" fmla="*/ 241 h 282"/>
                <a:gd name="T28" fmla="*/ 212 w 299"/>
                <a:gd name="T29" fmla="*/ 231 h 282"/>
                <a:gd name="T30" fmla="*/ 253 w 299"/>
                <a:gd name="T31" fmla="*/ 229 h 282"/>
                <a:gd name="T32" fmla="*/ 269 w 299"/>
                <a:gd name="T33" fmla="*/ 244 h 282"/>
                <a:gd name="T34" fmla="*/ 286 w 299"/>
                <a:gd name="T35" fmla="*/ 269 h 282"/>
                <a:gd name="T36" fmla="*/ 290 w 299"/>
                <a:gd name="T37" fmla="*/ 282 h 282"/>
                <a:gd name="T38" fmla="*/ 299 w 299"/>
                <a:gd name="T39" fmla="*/ 272 h 282"/>
                <a:gd name="T40" fmla="*/ 299 w 299"/>
                <a:gd name="T41" fmla="*/ 239 h 282"/>
                <a:gd name="T42" fmla="*/ 288 w 299"/>
                <a:gd name="T43" fmla="*/ 213 h 282"/>
                <a:gd name="T44" fmla="*/ 262 w 299"/>
                <a:gd name="T45" fmla="*/ 207 h 282"/>
                <a:gd name="T46" fmla="*/ 243 w 299"/>
                <a:gd name="T47" fmla="*/ 213 h 282"/>
                <a:gd name="T48" fmla="*/ 206 w 299"/>
                <a:gd name="T49" fmla="*/ 218 h 282"/>
                <a:gd name="T50" fmla="*/ 197 w 299"/>
                <a:gd name="T51" fmla="*/ 214 h 282"/>
                <a:gd name="T52" fmla="*/ 195 w 299"/>
                <a:gd name="T53" fmla="*/ 205 h 282"/>
                <a:gd name="T54" fmla="*/ 208 w 299"/>
                <a:gd name="T55" fmla="*/ 168 h 282"/>
                <a:gd name="T56" fmla="*/ 227 w 299"/>
                <a:gd name="T57" fmla="*/ 140 h 282"/>
                <a:gd name="T58" fmla="*/ 243 w 299"/>
                <a:gd name="T59" fmla="*/ 88 h 282"/>
                <a:gd name="T60" fmla="*/ 247 w 299"/>
                <a:gd name="T61" fmla="*/ 39 h 282"/>
                <a:gd name="T62" fmla="*/ 241 w 299"/>
                <a:gd name="T63" fmla="*/ 6 h 282"/>
                <a:gd name="T64" fmla="*/ 230 w 299"/>
                <a:gd name="T65" fmla="*/ 0 h 282"/>
                <a:gd name="T66" fmla="*/ 219 w 299"/>
                <a:gd name="T67" fmla="*/ 0 h 282"/>
                <a:gd name="T68" fmla="*/ 182 w 299"/>
                <a:gd name="T69" fmla="*/ 10 h 282"/>
                <a:gd name="T70" fmla="*/ 107 w 299"/>
                <a:gd name="T71" fmla="*/ 34 h 282"/>
                <a:gd name="T72" fmla="*/ 59 w 299"/>
                <a:gd name="T73" fmla="*/ 45 h 282"/>
                <a:gd name="T74" fmla="*/ 26 w 299"/>
                <a:gd name="T75" fmla="*/ 49 h 282"/>
                <a:gd name="T76" fmla="*/ 7 w 299"/>
                <a:gd name="T77" fmla="*/ 56 h 282"/>
                <a:gd name="T78" fmla="*/ 0 w 299"/>
                <a:gd name="T79" fmla="*/ 6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282">
                  <a:moveTo>
                    <a:pt x="0" y="65"/>
                  </a:moveTo>
                  <a:lnTo>
                    <a:pt x="13" y="84"/>
                  </a:lnTo>
                  <a:lnTo>
                    <a:pt x="35" y="90"/>
                  </a:lnTo>
                  <a:lnTo>
                    <a:pt x="98" y="71"/>
                  </a:lnTo>
                  <a:lnTo>
                    <a:pt x="171" y="41"/>
                  </a:lnTo>
                  <a:lnTo>
                    <a:pt x="214" y="24"/>
                  </a:lnTo>
                  <a:lnTo>
                    <a:pt x="223" y="28"/>
                  </a:lnTo>
                  <a:lnTo>
                    <a:pt x="221" y="62"/>
                  </a:lnTo>
                  <a:lnTo>
                    <a:pt x="208" y="118"/>
                  </a:lnTo>
                  <a:lnTo>
                    <a:pt x="189" y="168"/>
                  </a:lnTo>
                  <a:lnTo>
                    <a:pt x="171" y="201"/>
                  </a:lnTo>
                  <a:lnTo>
                    <a:pt x="165" y="226"/>
                  </a:lnTo>
                  <a:lnTo>
                    <a:pt x="171" y="237"/>
                  </a:lnTo>
                  <a:lnTo>
                    <a:pt x="187" y="241"/>
                  </a:lnTo>
                  <a:lnTo>
                    <a:pt x="212" y="231"/>
                  </a:lnTo>
                  <a:lnTo>
                    <a:pt x="253" y="229"/>
                  </a:lnTo>
                  <a:lnTo>
                    <a:pt x="269" y="244"/>
                  </a:lnTo>
                  <a:lnTo>
                    <a:pt x="286" y="269"/>
                  </a:lnTo>
                  <a:lnTo>
                    <a:pt x="290" y="282"/>
                  </a:lnTo>
                  <a:lnTo>
                    <a:pt x="299" y="272"/>
                  </a:lnTo>
                  <a:lnTo>
                    <a:pt x="299" y="239"/>
                  </a:lnTo>
                  <a:lnTo>
                    <a:pt x="288" y="213"/>
                  </a:lnTo>
                  <a:lnTo>
                    <a:pt x="262" y="207"/>
                  </a:lnTo>
                  <a:lnTo>
                    <a:pt x="243" y="213"/>
                  </a:lnTo>
                  <a:lnTo>
                    <a:pt x="206" y="218"/>
                  </a:lnTo>
                  <a:lnTo>
                    <a:pt x="197" y="214"/>
                  </a:lnTo>
                  <a:lnTo>
                    <a:pt x="195" y="205"/>
                  </a:lnTo>
                  <a:lnTo>
                    <a:pt x="208" y="168"/>
                  </a:lnTo>
                  <a:lnTo>
                    <a:pt x="227" y="140"/>
                  </a:lnTo>
                  <a:lnTo>
                    <a:pt x="243" y="88"/>
                  </a:lnTo>
                  <a:lnTo>
                    <a:pt x="247" y="39"/>
                  </a:lnTo>
                  <a:lnTo>
                    <a:pt x="241" y="6"/>
                  </a:lnTo>
                  <a:lnTo>
                    <a:pt x="230" y="0"/>
                  </a:lnTo>
                  <a:lnTo>
                    <a:pt x="219" y="0"/>
                  </a:lnTo>
                  <a:lnTo>
                    <a:pt x="182" y="10"/>
                  </a:lnTo>
                  <a:lnTo>
                    <a:pt x="107" y="34"/>
                  </a:lnTo>
                  <a:lnTo>
                    <a:pt x="59" y="45"/>
                  </a:lnTo>
                  <a:lnTo>
                    <a:pt x="26" y="49"/>
                  </a:lnTo>
                  <a:lnTo>
                    <a:pt x="7" y="56"/>
                  </a:lnTo>
                  <a:lnTo>
                    <a:pt x="0" y="65"/>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100" name="Freeform 29"/>
            <p:cNvSpPr>
              <a:spLocks/>
            </p:cNvSpPr>
            <p:nvPr/>
          </p:nvSpPr>
          <p:spPr bwMode="auto">
            <a:xfrm>
              <a:off x="3214" y="2346"/>
              <a:ext cx="135" cy="143"/>
            </a:xfrm>
            <a:custGeom>
              <a:avLst/>
              <a:gdLst>
                <a:gd name="T0" fmla="*/ 270 w 270"/>
                <a:gd name="T1" fmla="*/ 31 h 287"/>
                <a:gd name="T2" fmla="*/ 261 w 270"/>
                <a:gd name="T3" fmla="*/ 52 h 287"/>
                <a:gd name="T4" fmla="*/ 240 w 270"/>
                <a:gd name="T5" fmla="*/ 61 h 287"/>
                <a:gd name="T6" fmla="*/ 175 w 270"/>
                <a:gd name="T7" fmla="*/ 52 h 287"/>
                <a:gd name="T8" fmla="*/ 97 w 270"/>
                <a:gd name="T9" fmla="*/ 33 h 287"/>
                <a:gd name="T10" fmla="*/ 54 w 270"/>
                <a:gd name="T11" fmla="*/ 22 h 287"/>
                <a:gd name="T12" fmla="*/ 45 w 270"/>
                <a:gd name="T13" fmla="*/ 28 h 287"/>
                <a:gd name="T14" fmla="*/ 52 w 270"/>
                <a:gd name="T15" fmla="*/ 61 h 287"/>
                <a:gd name="T16" fmla="*/ 73 w 270"/>
                <a:gd name="T17" fmla="*/ 113 h 287"/>
                <a:gd name="T18" fmla="*/ 99 w 270"/>
                <a:gd name="T19" fmla="*/ 160 h 287"/>
                <a:gd name="T20" fmla="*/ 121 w 270"/>
                <a:gd name="T21" fmla="*/ 190 h 287"/>
                <a:gd name="T22" fmla="*/ 131 w 270"/>
                <a:gd name="T23" fmla="*/ 214 h 287"/>
                <a:gd name="T24" fmla="*/ 127 w 270"/>
                <a:gd name="T25" fmla="*/ 227 h 287"/>
                <a:gd name="T26" fmla="*/ 112 w 270"/>
                <a:gd name="T27" fmla="*/ 233 h 287"/>
                <a:gd name="T28" fmla="*/ 86 w 270"/>
                <a:gd name="T29" fmla="*/ 225 h 287"/>
                <a:gd name="T30" fmla="*/ 45 w 270"/>
                <a:gd name="T31" fmla="*/ 231 h 287"/>
                <a:gd name="T32" fmla="*/ 32 w 270"/>
                <a:gd name="T33" fmla="*/ 247 h 287"/>
                <a:gd name="T34" fmla="*/ 19 w 270"/>
                <a:gd name="T35" fmla="*/ 275 h 287"/>
                <a:gd name="T36" fmla="*/ 15 w 270"/>
                <a:gd name="T37" fmla="*/ 287 h 287"/>
                <a:gd name="T38" fmla="*/ 6 w 270"/>
                <a:gd name="T39" fmla="*/ 279 h 287"/>
                <a:gd name="T40" fmla="*/ 0 w 270"/>
                <a:gd name="T41" fmla="*/ 247 h 287"/>
                <a:gd name="T42" fmla="*/ 8 w 270"/>
                <a:gd name="T43" fmla="*/ 220 h 287"/>
                <a:gd name="T44" fmla="*/ 34 w 270"/>
                <a:gd name="T45" fmla="*/ 210 h 287"/>
                <a:gd name="T46" fmla="*/ 52 w 270"/>
                <a:gd name="T47" fmla="*/ 212 h 287"/>
                <a:gd name="T48" fmla="*/ 90 w 270"/>
                <a:gd name="T49" fmla="*/ 212 h 287"/>
                <a:gd name="T50" fmla="*/ 99 w 270"/>
                <a:gd name="T51" fmla="*/ 208 h 287"/>
                <a:gd name="T52" fmla="*/ 99 w 270"/>
                <a:gd name="T53" fmla="*/ 199 h 287"/>
                <a:gd name="T54" fmla="*/ 80 w 270"/>
                <a:gd name="T55" fmla="*/ 164 h 287"/>
                <a:gd name="T56" fmla="*/ 58 w 270"/>
                <a:gd name="T57" fmla="*/ 138 h 287"/>
                <a:gd name="T58" fmla="*/ 34 w 270"/>
                <a:gd name="T59" fmla="*/ 89 h 287"/>
                <a:gd name="T60" fmla="*/ 24 w 270"/>
                <a:gd name="T61" fmla="*/ 41 h 287"/>
                <a:gd name="T62" fmla="*/ 24 w 270"/>
                <a:gd name="T63" fmla="*/ 7 h 287"/>
                <a:gd name="T64" fmla="*/ 34 w 270"/>
                <a:gd name="T65" fmla="*/ 2 h 287"/>
                <a:gd name="T66" fmla="*/ 45 w 270"/>
                <a:gd name="T67" fmla="*/ 0 h 287"/>
                <a:gd name="T68" fmla="*/ 84 w 270"/>
                <a:gd name="T69" fmla="*/ 3 h 287"/>
                <a:gd name="T70" fmla="*/ 160 w 270"/>
                <a:gd name="T71" fmla="*/ 16 h 287"/>
                <a:gd name="T72" fmla="*/ 211 w 270"/>
                <a:gd name="T73" fmla="*/ 20 h 287"/>
                <a:gd name="T74" fmla="*/ 244 w 270"/>
                <a:gd name="T75" fmla="*/ 18 h 287"/>
                <a:gd name="T76" fmla="*/ 264 w 270"/>
                <a:gd name="T77" fmla="*/ 24 h 287"/>
                <a:gd name="T78" fmla="*/ 270 w 270"/>
                <a:gd name="T79" fmla="*/ 31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0" h="287">
                  <a:moveTo>
                    <a:pt x="270" y="31"/>
                  </a:moveTo>
                  <a:lnTo>
                    <a:pt x="261" y="52"/>
                  </a:lnTo>
                  <a:lnTo>
                    <a:pt x="240" y="61"/>
                  </a:lnTo>
                  <a:lnTo>
                    <a:pt x="175" y="52"/>
                  </a:lnTo>
                  <a:lnTo>
                    <a:pt x="97" y="33"/>
                  </a:lnTo>
                  <a:lnTo>
                    <a:pt x="54" y="22"/>
                  </a:lnTo>
                  <a:lnTo>
                    <a:pt x="45" y="28"/>
                  </a:lnTo>
                  <a:lnTo>
                    <a:pt x="52" y="61"/>
                  </a:lnTo>
                  <a:lnTo>
                    <a:pt x="73" y="113"/>
                  </a:lnTo>
                  <a:lnTo>
                    <a:pt x="99" y="160"/>
                  </a:lnTo>
                  <a:lnTo>
                    <a:pt x="121" y="190"/>
                  </a:lnTo>
                  <a:lnTo>
                    <a:pt x="131" y="214"/>
                  </a:lnTo>
                  <a:lnTo>
                    <a:pt x="127" y="227"/>
                  </a:lnTo>
                  <a:lnTo>
                    <a:pt x="112" y="233"/>
                  </a:lnTo>
                  <a:lnTo>
                    <a:pt x="86" y="225"/>
                  </a:lnTo>
                  <a:lnTo>
                    <a:pt x="45" y="231"/>
                  </a:lnTo>
                  <a:lnTo>
                    <a:pt x="32" y="247"/>
                  </a:lnTo>
                  <a:lnTo>
                    <a:pt x="19" y="275"/>
                  </a:lnTo>
                  <a:lnTo>
                    <a:pt x="15" y="287"/>
                  </a:lnTo>
                  <a:lnTo>
                    <a:pt x="6" y="279"/>
                  </a:lnTo>
                  <a:lnTo>
                    <a:pt x="0" y="247"/>
                  </a:lnTo>
                  <a:lnTo>
                    <a:pt x="8" y="220"/>
                  </a:lnTo>
                  <a:lnTo>
                    <a:pt x="34" y="210"/>
                  </a:lnTo>
                  <a:lnTo>
                    <a:pt x="52" y="212"/>
                  </a:lnTo>
                  <a:lnTo>
                    <a:pt x="90" y="212"/>
                  </a:lnTo>
                  <a:lnTo>
                    <a:pt x="99" y="208"/>
                  </a:lnTo>
                  <a:lnTo>
                    <a:pt x="99" y="199"/>
                  </a:lnTo>
                  <a:lnTo>
                    <a:pt x="80" y="164"/>
                  </a:lnTo>
                  <a:lnTo>
                    <a:pt x="58" y="138"/>
                  </a:lnTo>
                  <a:lnTo>
                    <a:pt x="34" y="89"/>
                  </a:lnTo>
                  <a:lnTo>
                    <a:pt x="24" y="41"/>
                  </a:lnTo>
                  <a:lnTo>
                    <a:pt x="24" y="7"/>
                  </a:lnTo>
                  <a:lnTo>
                    <a:pt x="34" y="2"/>
                  </a:lnTo>
                  <a:lnTo>
                    <a:pt x="45" y="0"/>
                  </a:lnTo>
                  <a:lnTo>
                    <a:pt x="84" y="3"/>
                  </a:lnTo>
                  <a:lnTo>
                    <a:pt x="160" y="16"/>
                  </a:lnTo>
                  <a:lnTo>
                    <a:pt x="211" y="20"/>
                  </a:lnTo>
                  <a:lnTo>
                    <a:pt x="244" y="18"/>
                  </a:lnTo>
                  <a:lnTo>
                    <a:pt x="264" y="24"/>
                  </a:lnTo>
                  <a:lnTo>
                    <a:pt x="270" y="31"/>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grpSp>
      <p:sp>
        <p:nvSpPr>
          <p:cNvPr id="101" name="Rectangle 30"/>
          <p:cNvSpPr>
            <a:spLocks noChangeArrowheads="1"/>
          </p:cNvSpPr>
          <p:nvPr/>
        </p:nvSpPr>
        <p:spPr bwMode="auto">
          <a:xfrm>
            <a:off x="2087584" y="3020271"/>
            <a:ext cx="731837" cy="333375"/>
          </a:xfrm>
          <a:prstGeom prst="rect">
            <a:avLst/>
          </a:prstGeom>
          <a:solidFill>
            <a:srgbClr val="FFFFFF"/>
          </a:solidFill>
          <a:ln w="7938">
            <a:solidFill>
              <a:srgbClr val="000000"/>
            </a:solidFill>
            <a:miter lim="800000"/>
            <a:headEnd/>
            <a:tailEnd/>
          </a:ln>
        </p:spPr>
        <p:txBody>
          <a:bodyPr/>
          <a:lstStyle/>
          <a:p>
            <a:pPr algn="ctr" eaLnBrk="0" hangingPunct="0"/>
            <a:r>
              <a:rPr lang="en-US" sz="1200" b="1"/>
              <a:t>1</a:t>
            </a:r>
            <a:endParaRPr lang="en-GB" sz="1200" b="1"/>
          </a:p>
        </p:txBody>
      </p:sp>
      <p:sp>
        <p:nvSpPr>
          <p:cNvPr id="102" name="Rectangle 31"/>
          <p:cNvSpPr>
            <a:spLocks noChangeArrowheads="1"/>
          </p:cNvSpPr>
          <p:nvPr/>
        </p:nvSpPr>
        <p:spPr bwMode="auto">
          <a:xfrm>
            <a:off x="3306774" y="3020271"/>
            <a:ext cx="731837" cy="333375"/>
          </a:xfrm>
          <a:prstGeom prst="rect">
            <a:avLst/>
          </a:prstGeom>
          <a:solidFill>
            <a:srgbClr val="FFFFFF"/>
          </a:solidFill>
          <a:ln w="7938">
            <a:solidFill>
              <a:srgbClr val="000000"/>
            </a:solidFill>
            <a:miter lim="800000"/>
            <a:headEnd/>
            <a:tailEnd/>
          </a:ln>
        </p:spPr>
        <p:txBody>
          <a:bodyPr/>
          <a:lstStyle/>
          <a:p>
            <a:pPr algn="ctr" eaLnBrk="0" hangingPunct="0"/>
            <a:r>
              <a:rPr lang="en-US" sz="1200" b="1"/>
              <a:t>2</a:t>
            </a:r>
            <a:endParaRPr lang="en-GB" sz="1200" b="1"/>
          </a:p>
        </p:txBody>
      </p:sp>
      <p:grpSp>
        <p:nvGrpSpPr>
          <p:cNvPr id="103" name="Group 32"/>
          <p:cNvGrpSpPr>
            <a:grpSpLocks/>
          </p:cNvGrpSpPr>
          <p:nvPr/>
        </p:nvGrpSpPr>
        <p:grpSpPr bwMode="auto">
          <a:xfrm>
            <a:off x="4267205" y="3104394"/>
            <a:ext cx="471488" cy="963613"/>
            <a:chOff x="3264" y="1920"/>
            <a:chExt cx="297" cy="607"/>
          </a:xfrm>
        </p:grpSpPr>
        <p:sp>
          <p:nvSpPr>
            <p:cNvPr id="104" name="Rectangle 33"/>
            <p:cNvSpPr>
              <a:spLocks noChangeArrowheads="1"/>
            </p:cNvSpPr>
            <p:nvPr/>
          </p:nvSpPr>
          <p:spPr bwMode="auto">
            <a:xfrm>
              <a:off x="3264" y="1920"/>
              <a:ext cx="144" cy="234"/>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105" name="AutoShape 34"/>
            <p:cNvSpPr>
              <a:spLocks noChangeArrowheads="1"/>
            </p:cNvSpPr>
            <p:nvPr/>
          </p:nvSpPr>
          <p:spPr bwMode="auto">
            <a:xfrm>
              <a:off x="3264" y="1920"/>
              <a:ext cx="297" cy="607"/>
            </a:xfrm>
            <a:prstGeom prst="star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grpSp>
      <p:grpSp>
        <p:nvGrpSpPr>
          <p:cNvPr id="106" name="Group 35"/>
          <p:cNvGrpSpPr>
            <a:grpSpLocks/>
          </p:cNvGrpSpPr>
          <p:nvPr/>
        </p:nvGrpSpPr>
        <p:grpSpPr bwMode="auto">
          <a:xfrm>
            <a:off x="4891088" y="2599583"/>
            <a:ext cx="508000" cy="688975"/>
            <a:chOff x="3209" y="2210"/>
            <a:chExt cx="320" cy="434"/>
          </a:xfrm>
        </p:grpSpPr>
        <p:sp>
          <p:nvSpPr>
            <p:cNvPr id="107" name="Freeform 36"/>
            <p:cNvSpPr>
              <a:spLocks/>
            </p:cNvSpPr>
            <p:nvPr/>
          </p:nvSpPr>
          <p:spPr bwMode="auto">
            <a:xfrm>
              <a:off x="3301" y="2337"/>
              <a:ext cx="82" cy="163"/>
            </a:xfrm>
            <a:custGeom>
              <a:avLst/>
              <a:gdLst>
                <a:gd name="T0" fmla="*/ 39 w 164"/>
                <a:gd name="T1" fmla="*/ 26 h 326"/>
                <a:gd name="T2" fmla="*/ 58 w 164"/>
                <a:gd name="T3" fmla="*/ 6 h 326"/>
                <a:gd name="T4" fmla="*/ 90 w 164"/>
                <a:gd name="T5" fmla="*/ 0 h 326"/>
                <a:gd name="T6" fmla="*/ 119 w 164"/>
                <a:gd name="T7" fmla="*/ 6 h 326"/>
                <a:gd name="T8" fmla="*/ 134 w 164"/>
                <a:gd name="T9" fmla="*/ 17 h 326"/>
                <a:gd name="T10" fmla="*/ 147 w 164"/>
                <a:gd name="T11" fmla="*/ 37 h 326"/>
                <a:gd name="T12" fmla="*/ 158 w 164"/>
                <a:gd name="T13" fmla="*/ 76 h 326"/>
                <a:gd name="T14" fmla="*/ 164 w 164"/>
                <a:gd name="T15" fmla="*/ 117 h 326"/>
                <a:gd name="T16" fmla="*/ 164 w 164"/>
                <a:gd name="T17" fmla="*/ 190 h 326"/>
                <a:gd name="T18" fmla="*/ 147 w 164"/>
                <a:gd name="T19" fmla="*/ 253 h 326"/>
                <a:gd name="T20" fmla="*/ 123 w 164"/>
                <a:gd name="T21" fmla="*/ 291 h 326"/>
                <a:gd name="T22" fmla="*/ 101 w 164"/>
                <a:gd name="T23" fmla="*/ 311 h 326"/>
                <a:gd name="T24" fmla="*/ 73 w 164"/>
                <a:gd name="T25" fmla="*/ 326 h 326"/>
                <a:gd name="T26" fmla="*/ 34 w 164"/>
                <a:gd name="T27" fmla="*/ 324 h 326"/>
                <a:gd name="T28" fmla="*/ 4 w 164"/>
                <a:gd name="T29" fmla="*/ 302 h 326"/>
                <a:gd name="T30" fmla="*/ 0 w 164"/>
                <a:gd name="T31" fmla="*/ 276 h 326"/>
                <a:gd name="T32" fmla="*/ 15 w 164"/>
                <a:gd name="T33" fmla="*/ 237 h 326"/>
                <a:gd name="T34" fmla="*/ 28 w 164"/>
                <a:gd name="T35" fmla="*/ 194 h 326"/>
                <a:gd name="T36" fmla="*/ 34 w 164"/>
                <a:gd name="T37" fmla="*/ 138 h 326"/>
                <a:gd name="T38" fmla="*/ 24 w 164"/>
                <a:gd name="T39" fmla="*/ 90 h 326"/>
                <a:gd name="T40" fmla="*/ 24 w 164"/>
                <a:gd name="T41" fmla="*/ 54 h 326"/>
                <a:gd name="T42" fmla="*/ 39 w 164"/>
                <a:gd name="T43" fmla="*/ 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 h="326">
                  <a:moveTo>
                    <a:pt x="39" y="26"/>
                  </a:moveTo>
                  <a:lnTo>
                    <a:pt x="58" y="6"/>
                  </a:lnTo>
                  <a:lnTo>
                    <a:pt x="90" y="0"/>
                  </a:lnTo>
                  <a:lnTo>
                    <a:pt x="119" y="6"/>
                  </a:lnTo>
                  <a:lnTo>
                    <a:pt x="134" y="17"/>
                  </a:lnTo>
                  <a:lnTo>
                    <a:pt x="147" y="37"/>
                  </a:lnTo>
                  <a:lnTo>
                    <a:pt x="158" y="76"/>
                  </a:lnTo>
                  <a:lnTo>
                    <a:pt x="164" y="117"/>
                  </a:lnTo>
                  <a:lnTo>
                    <a:pt x="164" y="190"/>
                  </a:lnTo>
                  <a:lnTo>
                    <a:pt x="147" y="253"/>
                  </a:lnTo>
                  <a:lnTo>
                    <a:pt x="123" y="291"/>
                  </a:lnTo>
                  <a:lnTo>
                    <a:pt x="101" y="311"/>
                  </a:lnTo>
                  <a:lnTo>
                    <a:pt x="73" y="326"/>
                  </a:lnTo>
                  <a:lnTo>
                    <a:pt x="34" y="324"/>
                  </a:lnTo>
                  <a:lnTo>
                    <a:pt x="4" y="302"/>
                  </a:lnTo>
                  <a:lnTo>
                    <a:pt x="0" y="276"/>
                  </a:lnTo>
                  <a:lnTo>
                    <a:pt x="15" y="237"/>
                  </a:lnTo>
                  <a:lnTo>
                    <a:pt x="28" y="194"/>
                  </a:lnTo>
                  <a:lnTo>
                    <a:pt x="34" y="138"/>
                  </a:lnTo>
                  <a:lnTo>
                    <a:pt x="24" y="90"/>
                  </a:lnTo>
                  <a:lnTo>
                    <a:pt x="24" y="54"/>
                  </a:lnTo>
                  <a:lnTo>
                    <a:pt x="39" y="26"/>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108" name="Freeform 37"/>
            <p:cNvSpPr>
              <a:spLocks/>
            </p:cNvSpPr>
            <p:nvPr/>
          </p:nvSpPr>
          <p:spPr bwMode="auto">
            <a:xfrm>
              <a:off x="3332" y="2481"/>
              <a:ext cx="94" cy="160"/>
            </a:xfrm>
            <a:custGeom>
              <a:avLst/>
              <a:gdLst>
                <a:gd name="T0" fmla="*/ 63 w 187"/>
                <a:gd name="T1" fmla="*/ 13 h 320"/>
                <a:gd name="T2" fmla="*/ 40 w 187"/>
                <a:gd name="T3" fmla="*/ 0 h 320"/>
                <a:gd name="T4" fmla="*/ 11 w 187"/>
                <a:gd name="T5" fmla="*/ 0 h 320"/>
                <a:gd name="T6" fmla="*/ 0 w 187"/>
                <a:gd name="T7" fmla="*/ 18 h 320"/>
                <a:gd name="T8" fmla="*/ 5 w 187"/>
                <a:gd name="T9" fmla="*/ 45 h 320"/>
                <a:gd name="T10" fmla="*/ 31 w 187"/>
                <a:gd name="T11" fmla="*/ 69 h 320"/>
                <a:gd name="T12" fmla="*/ 83 w 187"/>
                <a:gd name="T13" fmla="*/ 93 h 320"/>
                <a:gd name="T14" fmla="*/ 143 w 187"/>
                <a:gd name="T15" fmla="*/ 143 h 320"/>
                <a:gd name="T16" fmla="*/ 152 w 187"/>
                <a:gd name="T17" fmla="*/ 164 h 320"/>
                <a:gd name="T18" fmla="*/ 148 w 187"/>
                <a:gd name="T19" fmla="*/ 175 h 320"/>
                <a:gd name="T20" fmla="*/ 102 w 187"/>
                <a:gd name="T21" fmla="*/ 207 h 320"/>
                <a:gd name="T22" fmla="*/ 48 w 187"/>
                <a:gd name="T23" fmla="*/ 246 h 320"/>
                <a:gd name="T24" fmla="*/ 35 w 187"/>
                <a:gd name="T25" fmla="*/ 264 h 320"/>
                <a:gd name="T26" fmla="*/ 35 w 187"/>
                <a:gd name="T27" fmla="*/ 281 h 320"/>
                <a:gd name="T28" fmla="*/ 76 w 187"/>
                <a:gd name="T29" fmla="*/ 300 h 320"/>
                <a:gd name="T30" fmla="*/ 141 w 187"/>
                <a:gd name="T31" fmla="*/ 320 h 320"/>
                <a:gd name="T32" fmla="*/ 163 w 187"/>
                <a:gd name="T33" fmla="*/ 320 h 320"/>
                <a:gd name="T34" fmla="*/ 187 w 187"/>
                <a:gd name="T35" fmla="*/ 307 h 320"/>
                <a:gd name="T36" fmla="*/ 187 w 187"/>
                <a:gd name="T37" fmla="*/ 296 h 320"/>
                <a:gd name="T38" fmla="*/ 169 w 187"/>
                <a:gd name="T39" fmla="*/ 290 h 320"/>
                <a:gd name="T40" fmla="*/ 87 w 187"/>
                <a:gd name="T41" fmla="*/ 281 h 320"/>
                <a:gd name="T42" fmla="*/ 57 w 187"/>
                <a:gd name="T43" fmla="*/ 274 h 320"/>
                <a:gd name="T44" fmla="*/ 54 w 187"/>
                <a:gd name="T45" fmla="*/ 261 h 320"/>
                <a:gd name="T46" fmla="*/ 107 w 187"/>
                <a:gd name="T47" fmla="*/ 225 h 320"/>
                <a:gd name="T48" fmla="*/ 163 w 187"/>
                <a:gd name="T49" fmla="*/ 190 h 320"/>
                <a:gd name="T50" fmla="*/ 176 w 187"/>
                <a:gd name="T51" fmla="*/ 177 h 320"/>
                <a:gd name="T52" fmla="*/ 182 w 187"/>
                <a:gd name="T53" fmla="*/ 160 h 320"/>
                <a:gd name="T54" fmla="*/ 176 w 187"/>
                <a:gd name="T55" fmla="*/ 136 h 320"/>
                <a:gd name="T56" fmla="*/ 160 w 187"/>
                <a:gd name="T57" fmla="*/ 117 h 320"/>
                <a:gd name="T58" fmla="*/ 102 w 187"/>
                <a:gd name="T59" fmla="*/ 54 h 320"/>
                <a:gd name="T60" fmla="*/ 63 w 187"/>
                <a:gd name="T61" fmla="*/ 1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7" h="320">
                  <a:moveTo>
                    <a:pt x="63" y="13"/>
                  </a:moveTo>
                  <a:lnTo>
                    <a:pt x="40" y="0"/>
                  </a:lnTo>
                  <a:lnTo>
                    <a:pt x="11" y="0"/>
                  </a:lnTo>
                  <a:lnTo>
                    <a:pt x="0" y="18"/>
                  </a:lnTo>
                  <a:lnTo>
                    <a:pt x="5" y="45"/>
                  </a:lnTo>
                  <a:lnTo>
                    <a:pt x="31" y="69"/>
                  </a:lnTo>
                  <a:lnTo>
                    <a:pt x="83" y="93"/>
                  </a:lnTo>
                  <a:lnTo>
                    <a:pt x="143" y="143"/>
                  </a:lnTo>
                  <a:lnTo>
                    <a:pt x="152" y="164"/>
                  </a:lnTo>
                  <a:lnTo>
                    <a:pt x="148" y="175"/>
                  </a:lnTo>
                  <a:lnTo>
                    <a:pt x="102" y="207"/>
                  </a:lnTo>
                  <a:lnTo>
                    <a:pt x="48" y="246"/>
                  </a:lnTo>
                  <a:lnTo>
                    <a:pt x="35" y="264"/>
                  </a:lnTo>
                  <a:lnTo>
                    <a:pt x="35" y="281"/>
                  </a:lnTo>
                  <a:lnTo>
                    <a:pt x="76" y="300"/>
                  </a:lnTo>
                  <a:lnTo>
                    <a:pt x="141" y="320"/>
                  </a:lnTo>
                  <a:lnTo>
                    <a:pt x="163" y="320"/>
                  </a:lnTo>
                  <a:lnTo>
                    <a:pt x="187" y="307"/>
                  </a:lnTo>
                  <a:lnTo>
                    <a:pt x="187" y="296"/>
                  </a:lnTo>
                  <a:lnTo>
                    <a:pt x="169" y="290"/>
                  </a:lnTo>
                  <a:lnTo>
                    <a:pt x="87" y="281"/>
                  </a:lnTo>
                  <a:lnTo>
                    <a:pt x="57" y="274"/>
                  </a:lnTo>
                  <a:lnTo>
                    <a:pt x="54" y="261"/>
                  </a:lnTo>
                  <a:lnTo>
                    <a:pt x="107" y="225"/>
                  </a:lnTo>
                  <a:lnTo>
                    <a:pt x="163" y="190"/>
                  </a:lnTo>
                  <a:lnTo>
                    <a:pt x="176" y="177"/>
                  </a:lnTo>
                  <a:lnTo>
                    <a:pt x="182" y="160"/>
                  </a:lnTo>
                  <a:lnTo>
                    <a:pt x="176" y="136"/>
                  </a:lnTo>
                  <a:lnTo>
                    <a:pt x="160" y="117"/>
                  </a:lnTo>
                  <a:lnTo>
                    <a:pt x="102" y="54"/>
                  </a:lnTo>
                  <a:lnTo>
                    <a:pt x="63" y="13"/>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109" name="Freeform 38"/>
            <p:cNvSpPr>
              <a:spLocks/>
            </p:cNvSpPr>
            <p:nvPr/>
          </p:nvSpPr>
          <p:spPr bwMode="auto">
            <a:xfrm>
              <a:off x="3209" y="2473"/>
              <a:ext cx="117" cy="171"/>
            </a:xfrm>
            <a:custGeom>
              <a:avLst/>
              <a:gdLst>
                <a:gd name="T0" fmla="*/ 126 w 233"/>
                <a:gd name="T1" fmla="*/ 47 h 343"/>
                <a:gd name="T2" fmla="*/ 164 w 233"/>
                <a:gd name="T3" fmla="*/ 19 h 343"/>
                <a:gd name="T4" fmla="*/ 199 w 233"/>
                <a:gd name="T5" fmla="*/ 0 h 343"/>
                <a:gd name="T6" fmla="*/ 221 w 233"/>
                <a:gd name="T7" fmla="*/ 4 h 343"/>
                <a:gd name="T8" fmla="*/ 233 w 233"/>
                <a:gd name="T9" fmla="*/ 19 h 343"/>
                <a:gd name="T10" fmla="*/ 233 w 233"/>
                <a:gd name="T11" fmla="*/ 34 h 343"/>
                <a:gd name="T12" fmla="*/ 225 w 233"/>
                <a:gd name="T13" fmla="*/ 52 h 343"/>
                <a:gd name="T14" fmla="*/ 203 w 233"/>
                <a:gd name="T15" fmla="*/ 62 h 343"/>
                <a:gd name="T16" fmla="*/ 154 w 233"/>
                <a:gd name="T17" fmla="*/ 86 h 343"/>
                <a:gd name="T18" fmla="*/ 125 w 233"/>
                <a:gd name="T19" fmla="*/ 117 h 343"/>
                <a:gd name="T20" fmla="*/ 106 w 233"/>
                <a:gd name="T21" fmla="*/ 153 h 343"/>
                <a:gd name="T22" fmla="*/ 100 w 233"/>
                <a:gd name="T23" fmla="*/ 173 h 343"/>
                <a:gd name="T24" fmla="*/ 126 w 233"/>
                <a:gd name="T25" fmla="*/ 199 h 343"/>
                <a:gd name="T26" fmla="*/ 154 w 233"/>
                <a:gd name="T27" fmla="*/ 239 h 343"/>
                <a:gd name="T28" fmla="*/ 173 w 233"/>
                <a:gd name="T29" fmla="*/ 272 h 343"/>
                <a:gd name="T30" fmla="*/ 179 w 233"/>
                <a:gd name="T31" fmla="*/ 294 h 343"/>
                <a:gd name="T32" fmla="*/ 179 w 233"/>
                <a:gd name="T33" fmla="*/ 307 h 343"/>
                <a:gd name="T34" fmla="*/ 166 w 233"/>
                <a:gd name="T35" fmla="*/ 315 h 343"/>
                <a:gd name="T36" fmla="*/ 125 w 233"/>
                <a:gd name="T37" fmla="*/ 317 h 343"/>
                <a:gd name="T38" fmla="*/ 63 w 233"/>
                <a:gd name="T39" fmla="*/ 330 h 343"/>
                <a:gd name="T40" fmla="*/ 52 w 233"/>
                <a:gd name="T41" fmla="*/ 341 h 343"/>
                <a:gd name="T42" fmla="*/ 43 w 233"/>
                <a:gd name="T43" fmla="*/ 343 h 343"/>
                <a:gd name="T44" fmla="*/ 0 w 233"/>
                <a:gd name="T45" fmla="*/ 330 h 343"/>
                <a:gd name="T46" fmla="*/ 0 w 233"/>
                <a:gd name="T47" fmla="*/ 317 h 343"/>
                <a:gd name="T48" fmla="*/ 19 w 233"/>
                <a:gd name="T49" fmla="*/ 307 h 343"/>
                <a:gd name="T50" fmla="*/ 97 w 233"/>
                <a:gd name="T51" fmla="*/ 294 h 343"/>
                <a:gd name="T52" fmla="*/ 136 w 233"/>
                <a:gd name="T53" fmla="*/ 298 h 343"/>
                <a:gd name="T54" fmla="*/ 156 w 233"/>
                <a:gd name="T55" fmla="*/ 298 h 343"/>
                <a:gd name="T56" fmla="*/ 160 w 233"/>
                <a:gd name="T57" fmla="*/ 291 h 343"/>
                <a:gd name="T58" fmla="*/ 145 w 233"/>
                <a:gd name="T59" fmla="*/ 259 h 343"/>
                <a:gd name="T60" fmla="*/ 110 w 233"/>
                <a:gd name="T61" fmla="*/ 218 h 343"/>
                <a:gd name="T62" fmla="*/ 87 w 233"/>
                <a:gd name="T63" fmla="*/ 186 h 343"/>
                <a:gd name="T64" fmla="*/ 76 w 233"/>
                <a:gd name="T65" fmla="*/ 170 h 343"/>
                <a:gd name="T66" fmla="*/ 76 w 233"/>
                <a:gd name="T67" fmla="*/ 144 h 343"/>
                <a:gd name="T68" fmla="*/ 93 w 233"/>
                <a:gd name="T69" fmla="*/ 101 h 343"/>
                <a:gd name="T70" fmla="*/ 108 w 233"/>
                <a:gd name="T71" fmla="*/ 73 h 343"/>
                <a:gd name="T72" fmla="*/ 126 w 233"/>
                <a:gd name="T73" fmla="*/ 47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3" h="343">
                  <a:moveTo>
                    <a:pt x="126" y="47"/>
                  </a:moveTo>
                  <a:lnTo>
                    <a:pt x="164" y="19"/>
                  </a:lnTo>
                  <a:lnTo>
                    <a:pt x="199" y="0"/>
                  </a:lnTo>
                  <a:lnTo>
                    <a:pt x="221" y="4"/>
                  </a:lnTo>
                  <a:lnTo>
                    <a:pt x="233" y="19"/>
                  </a:lnTo>
                  <a:lnTo>
                    <a:pt x="233" y="34"/>
                  </a:lnTo>
                  <a:lnTo>
                    <a:pt x="225" y="52"/>
                  </a:lnTo>
                  <a:lnTo>
                    <a:pt x="203" y="62"/>
                  </a:lnTo>
                  <a:lnTo>
                    <a:pt x="154" y="86"/>
                  </a:lnTo>
                  <a:lnTo>
                    <a:pt x="125" y="117"/>
                  </a:lnTo>
                  <a:lnTo>
                    <a:pt x="106" y="153"/>
                  </a:lnTo>
                  <a:lnTo>
                    <a:pt x="100" y="173"/>
                  </a:lnTo>
                  <a:lnTo>
                    <a:pt x="126" y="199"/>
                  </a:lnTo>
                  <a:lnTo>
                    <a:pt x="154" y="239"/>
                  </a:lnTo>
                  <a:lnTo>
                    <a:pt x="173" y="272"/>
                  </a:lnTo>
                  <a:lnTo>
                    <a:pt x="179" y="294"/>
                  </a:lnTo>
                  <a:lnTo>
                    <a:pt x="179" y="307"/>
                  </a:lnTo>
                  <a:lnTo>
                    <a:pt x="166" y="315"/>
                  </a:lnTo>
                  <a:lnTo>
                    <a:pt x="125" y="317"/>
                  </a:lnTo>
                  <a:lnTo>
                    <a:pt x="63" y="330"/>
                  </a:lnTo>
                  <a:lnTo>
                    <a:pt x="52" y="341"/>
                  </a:lnTo>
                  <a:lnTo>
                    <a:pt x="43" y="343"/>
                  </a:lnTo>
                  <a:lnTo>
                    <a:pt x="0" y="330"/>
                  </a:lnTo>
                  <a:lnTo>
                    <a:pt x="0" y="317"/>
                  </a:lnTo>
                  <a:lnTo>
                    <a:pt x="19" y="307"/>
                  </a:lnTo>
                  <a:lnTo>
                    <a:pt x="97" y="294"/>
                  </a:lnTo>
                  <a:lnTo>
                    <a:pt x="136" y="298"/>
                  </a:lnTo>
                  <a:lnTo>
                    <a:pt x="156" y="298"/>
                  </a:lnTo>
                  <a:lnTo>
                    <a:pt x="160" y="291"/>
                  </a:lnTo>
                  <a:lnTo>
                    <a:pt x="145" y="259"/>
                  </a:lnTo>
                  <a:lnTo>
                    <a:pt x="110" y="218"/>
                  </a:lnTo>
                  <a:lnTo>
                    <a:pt x="87" y="186"/>
                  </a:lnTo>
                  <a:lnTo>
                    <a:pt x="76" y="170"/>
                  </a:lnTo>
                  <a:lnTo>
                    <a:pt x="76" y="144"/>
                  </a:lnTo>
                  <a:lnTo>
                    <a:pt x="93" y="101"/>
                  </a:lnTo>
                  <a:lnTo>
                    <a:pt x="108" y="73"/>
                  </a:lnTo>
                  <a:lnTo>
                    <a:pt x="126" y="47"/>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110" name="Freeform 39"/>
            <p:cNvSpPr>
              <a:spLocks/>
            </p:cNvSpPr>
            <p:nvPr/>
          </p:nvSpPr>
          <p:spPr bwMode="auto">
            <a:xfrm>
              <a:off x="3309" y="2210"/>
              <a:ext cx="116" cy="121"/>
            </a:xfrm>
            <a:custGeom>
              <a:avLst/>
              <a:gdLst>
                <a:gd name="T0" fmla="*/ 2 w 233"/>
                <a:gd name="T1" fmla="*/ 132 h 242"/>
                <a:gd name="T2" fmla="*/ 0 w 233"/>
                <a:gd name="T3" fmla="*/ 162 h 242"/>
                <a:gd name="T4" fmla="*/ 9 w 233"/>
                <a:gd name="T5" fmla="*/ 199 h 242"/>
                <a:gd name="T6" fmla="*/ 26 w 233"/>
                <a:gd name="T7" fmla="*/ 223 h 242"/>
                <a:gd name="T8" fmla="*/ 45 w 233"/>
                <a:gd name="T9" fmla="*/ 236 h 242"/>
                <a:gd name="T10" fmla="*/ 74 w 233"/>
                <a:gd name="T11" fmla="*/ 242 h 242"/>
                <a:gd name="T12" fmla="*/ 106 w 233"/>
                <a:gd name="T13" fmla="*/ 225 h 242"/>
                <a:gd name="T14" fmla="*/ 128 w 233"/>
                <a:gd name="T15" fmla="*/ 208 h 242"/>
                <a:gd name="T16" fmla="*/ 140 w 233"/>
                <a:gd name="T17" fmla="*/ 186 h 242"/>
                <a:gd name="T18" fmla="*/ 151 w 233"/>
                <a:gd name="T19" fmla="*/ 154 h 242"/>
                <a:gd name="T20" fmla="*/ 160 w 233"/>
                <a:gd name="T21" fmla="*/ 126 h 242"/>
                <a:gd name="T22" fmla="*/ 162 w 233"/>
                <a:gd name="T23" fmla="*/ 121 h 242"/>
                <a:gd name="T24" fmla="*/ 188 w 233"/>
                <a:gd name="T25" fmla="*/ 104 h 242"/>
                <a:gd name="T26" fmla="*/ 223 w 233"/>
                <a:gd name="T27" fmla="*/ 97 h 242"/>
                <a:gd name="T28" fmla="*/ 233 w 233"/>
                <a:gd name="T29" fmla="*/ 93 h 242"/>
                <a:gd name="T30" fmla="*/ 231 w 233"/>
                <a:gd name="T31" fmla="*/ 82 h 242"/>
                <a:gd name="T32" fmla="*/ 221 w 233"/>
                <a:gd name="T33" fmla="*/ 72 h 242"/>
                <a:gd name="T34" fmla="*/ 184 w 233"/>
                <a:gd name="T35" fmla="*/ 89 h 242"/>
                <a:gd name="T36" fmla="*/ 160 w 233"/>
                <a:gd name="T37" fmla="*/ 102 h 242"/>
                <a:gd name="T38" fmla="*/ 160 w 233"/>
                <a:gd name="T39" fmla="*/ 78 h 242"/>
                <a:gd name="T40" fmla="*/ 160 w 233"/>
                <a:gd name="T41" fmla="*/ 59 h 242"/>
                <a:gd name="T42" fmla="*/ 147 w 233"/>
                <a:gd name="T43" fmla="*/ 30 h 242"/>
                <a:gd name="T44" fmla="*/ 130 w 233"/>
                <a:gd name="T45" fmla="*/ 13 h 242"/>
                <a:gd name="T46" fmla="*/ 97 w 233"/>
                <a:gd name="T47" fmla="*/ 0 h 242"/>
                <a:gd name="T48" fmla="*/ 60 w 233"/>
                <a:gd name="T49" fmla="*/ 22 h 242"/>
                <a:gd name="T50" fmla="*/ 28 w 233"/>
                <a:gd name="T51" fmla="*/ 65 h 242"/>
                <a:gd name="T52" fmla="*/ 2 w 233"/>
                <a:gd name="T53" fmla="*/ 112 h 242"/>
                <a:gd name="T54" fmla="*/ 2 w 233"/>
                <a:gd name="T55" fmla="*/ 13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3" h="242">
                  <a:moveTo>
                    <a:pt x="2" y="132"/>
                  </a:moveTo>
                  <a:lnTo>
                    <a:pt x="0" y="162"/>
                  </a:lnTo>
                  <a:lnTo>
                    <a:pt x="9" y="199"/>
                  </a:lnTo>
                  <a:lnTo>
                    <a:pt x="26" y="223"/>
                  </a:lnTo>
                  <a:lnTo>
                    <a:pt x="45" y="236"/>
                  </a:lnTo>
                  <a:lnTo>
                    <a:pt x="74" y="242"/>
                  </a:lnTo>
                  <a:lnTo>
                    <a:pt x="106" y="225"/>
                  </a:lnTo>
                  <a:lnTo>
                    <a:pt x="128" y="208"/>
                  </a:lnTo>
                  <a:lnTo>
                    <a:pt x="140" y="186"/>
                  </a:lnTo>
                  <a:lnTo>
                    <a:pt x="151" y="154"/>
                  </a:lnTo>
                  <a:lnTo>
                    <a:pt x="160" y="126"/>
                  </a:lnTo>
                  <a:lnTo>
                    <a:pt x="162" y="121"/>
                  </a:lnTo>
                  <a:lnTo>
                    <a:pt x="188" y="104"/>
                  </a:lnTo>
                  <a:lnTo>
                    <a:pt x="223" y="97"/>
                  </a:lnTo>
                  <a:lnTo>
                    <a:pt x="233" y="93"/>
                  </a:lnTo>
                  <a:lnTo>
                    <a:pt x="231" y="82"/>
                  </a:lnTo>
                  <a:lnTo>
                    <a:pt x="221" y="72"/>
                  </a:lnTo>
                  <a:lnTo>
                    <a:pt x="184" y="89"/>
                  </a:lnTo>
                  <a:lnTo>
                    <a:pt x="160" y="102"/>
                  </a:lnTo>
                  <a:lnTo>
                    <a:pt x="160" y="78"/>
                  </a:lnTo>
                  <a:lnTo>
                    <a:pt x="160" y="59"/>
                  </a:lnTo>
                  <a:lnTo>
                    <a:pt x="147" y="30"/>
                  </a:lnTo>
                  <a:lnTo>
                    <a:pt x="130" y="13"/>
                  </a:lnTo>
                  <a:lnTo>
                    <a:pt x="97" y="0"/>
                  </a:lnTo>
                  <a:lnTo>
                    <a:pt x="60" y="22"/>
                  </a:lnTo>
                  <a:lnTo>
                    <a:pt x="28" y="65"/>
                  </a:lnTo>
                  <a:lnTo>
                    <a:pt x="2" y="112"/>
                  </a:lnTo>
                  <a:lnTo>
                    <a:pt x="2" y="132"/>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111" name="Freeform 40"/>
            <p:cNvSpPr>
              <a:spLocks/>
            </p:cNvSpPr>
            <p:nvPr/>
          </p:nvSpPr>
          <p:spPr bwMode="auto">
            <a:xfrm>
              <a:off x="3379" y="2315"/>
              <a:ext cx="150" cy="141"/>
            </a:xfrm>
            <a:custGeom>
              <a:avLst/>
              <a:gdLst>
                <a:gd name="T0" fmla="*/ 0 w 299"/>
                <a:gd name="T1" fmla="*/ 65 h 282"/>
                <a:gd name="T2" fmla="*/ 13 w 299"/>
                <a:gd name="T3" fmla="*/ 84 h 282"/>
                <a:gd name="T4" fmla="*/ 35 w 299"/>
                <a:gd name="T5" fmla="*/ 90 h 282"/>
                <a:gd name="T6" fmla="*/ 98 w 299"/>
                <a:gd name="T7" fmla="*/ 71 h 282"/>
                <a:gd name="T8" fmla="*/ 171 w 299"/>
                <a:gd name="T9" fmla="*/ 41 h 282"/>
                <a:gd name="T10" fmla="*/ 214 w 299"/>
                <a:gd name="T11" fmla="*/ 24 h 282"/>
                <a:gd name="T12" fmla="*/ 223 w 299"/>
                <a:gd name="T13" fmla="*/ 28 h 282"/>
                <a:gd name="T14" fmla="*/ 221 w 299"/>
                <a:gd name="T15" fmla="*/ 62 h 282"/>
                <a:gd name="T16" fmla="*/ 208 w 299"/>
                <a:gd name="T17" fmla="*/ 118 h 282"/>
                <a:gd name="T18" fmla="*/ 189 w 299"/>
                <a:gd name="T19" fmla="*/ 168 h 282"/>
                <a:gd name="T20" fmla="*/ 171 w 299"/>
                <a:gd name="T21" fmla="*/ 201 h 282"/>
                <a:gd name="T22" fmla="*/ 165 w 299"/>
                <a:gd name="T23" fmla="*/ 226 h 282"/>
                <a:gd name="T24" fmla="*/ 171 w 299"/>
                <a:gd name="T25" fmla="*/ 237 h 282"/>
                <a:gd name="T26" fmla="*/ 187 w 299"/>
                <a:gd name="T27" fmla="*/ 241 h 282"/>
                <a:gd name="T28" fmla="*/ 212 w 299"/>
                <a:gd name="T29" fmla="*/ 231 h 282"/>
                <a:gd name="T30" fmla="*/ 253 w 299"/>
                <a:gd name="T31" fmla="*/ 229 h 282"/>
                <a:gd name="T32" fmla="*/ 269 w 299"/>
                <a:gd name="T33" fmla="*/ 244 h 282"/>
                <a:gd name="T34" fmla="*/ 286 w 299"/>
                <a:gd name="T35" fmla="*/ 269 h 282"/>
                <a:gd name="T36" fmla="*/ 290 w 299"/>
                <a:gd name="T37" fmla="*/ 282 h 282"/>
                <a:gd name="T38" fmla="*/ 299 w 299"/>
                <a:gd name="T39" fmla="*/ 272 h 282"/>
                <a:gd name="T40" fmla="*/ 299 w 299"/>
                <a:gd name="T41" fmla="*/ 239 h 282"/>
                <a:gd name="T42" fmla="*/ 288 w 299"/>
                <a:gd name="T43" fmla="*/ 213 h 282"/>
                <a:gd name="T44" fmla="*/ 262 w 299"/>
                <a:gd name="T45" fmla="*/ 207 h 282"/>
                <a:gd name="T46" fmla="*/ 243 w 299"/>
                <a:gd name="T47" fmla="*/ 213 h 282"/>
                <a:gd name="T48" fmla="*/ 206 w 299"/>
                <a:gd name="T49" fmla="*/ 218 h 282"/>
                <a:gd name="T50" fmla="*/ 197 w 299"/>
                <a:gd name="T51" fmla="*/ 214 h 282"/>
                <a:gd name="T52" fmla="*/ 195 w 299"/>
                <a:gd name="T53" fmla="*/ 205 h 282"/>
                <a:gd name="T54" fmla="*/ 208 w 299"/>
                <a:gd name="T55" fmla="*/ 168 h 282"/>
                <a:gd name="T56" fmla="*/ 227 w 299"/>
                <a:gd name="T57" fmla="*/ 140 h 282"/>
                <a:gd name="T58" fmla="*/ 243 w 299"/>
                <a:gd name="T59" fmla="*/ 88 h 282"/>
                <a:gd name="T60" fmla="*/ 247 w 299"/>
                <a:gd name="T61" fmla="*/ 39 h 282"/>
                <a:gd name="T62" fmla="*/ 241 w 299"/>
                <a:gd name="T63" fmla="*/ 6 h 282"/>
                <a:gd name="T64" fmla="*/ 230 w 299"/>
                <a:gd name="T65" fmla="*/ 0 h 282"/>
                <a:gd name="T66" fmla="*/ 219 w 299"/>
                <a:gd name="T67" fmla="*/ 0 h 282"/>
                <a:gd name="T68" fmla="*/ 182 w 299"/>
                <a:gd name="T69" fmla="*/ 10 h 282"/>
                <a:gd name="T70" fmla="*/ 107 w 299"/>
                <a:gd name="T71" fmla="*/ 34 h 282"/>
                <a:gd name="T72" fmla="*/ 59 w 299"/>
                <a:gd name="T73" fmla="*/ 45 h 282"/>
                <a:gd name="T74" fmla="*/ 26 w 299"/>
                <a:gd name="T75" fmla="*/ 49 h 282"/>
                <a:gd name="T76" fmla="*/ 7 w 299"/>
                <a:gd name="T77" fmla="*/ 56 h 282"/>
                <a:gd name="T78" fmla="*/ 0 w 299"/>
                <a:gd name="T79" fmla="*/ 6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282">
                  <a:moveTo>
                    <a:pt x="0" y="65"/>
                  </a:moveTo>
                  <a:lnTo>
                    <a:pt x="13" y="84"/>
                  </a:lnTo>
                  <a:lnTo>
                    <a:pt x="35" y="90"/>
                  </a:lnTo>
                  <a:lnTo>
                    <a:pt x="98" y="71"/>
                  </a:lnTo>
                  <a:lnTo>
                    <a:pt x="171" y="41"/>
                  </a:lnTo>
                  <a:lnTo>
                    <a:pt x="214" y="24"/>
                  </a:lnTo>
                  <a:lnTo>
                    <a:pt x="223" y="28"/>
                  </a:lnTo>
                  <a:lnTo>
                    <a:pt x="221" y="62"/>
                  </a:lnTo>
                  <a:lnTo>
                    <a:pt x="208" y="118"/>
                  </a:lnTo>
                  <a:lnTo>
                    <a:pt x="189" y="168"/>
                  </a:lnTo>
                  <a:lnTo>
                    <a:pt x="171" y="201"/>
                  </a:lnTo>
                  <a:lnTo>
                    <a:pt x="165" y="226"/>
                  </a:lnTo>
                  <a:lnTo>
                    <a:pt x="171" y="237"/>
                  </a:lnTo>
                  <a:lnTo>
                    <a:pt x="187" y="241"/>
                  </a:lnTo>
                  <a:lnTo>
                    <a:pt x="212" y="231"/>
                  </a:lnTo>
                  <a:lnTo>
                    <a:pt x="253" y="229"/>
                  </a:lnTo>
                  <a:lnTo>
                    <a:pt x="269" y="244"/>
                  </a:lnTo>
                  <a:lnTo>
                    <a:pt x="286" y="269"/>
                  </a:lnTo>
                  <a:lnTo>
                    <a:pt x="290" y="282"/>
                  </a:lnTo>
                  <a:lnTo>
                    <a:pt x="299" y="272"/>
                  </a:lnTo>
                  <a:lnTo>
                    <a:pt x="299" y="239"/>
                  </a:lnTo>
                  <a:lnTo>
                    <a:pt x="288" y="213"/>
                  </a:lnTo>
                  <a:lnTo>
                    <a:pt x="262" y="207"/>
                  </a:lnTo>
                  <a:lnTo>
                    <a:pt x="243" y="213"/>
                  </a:lnTo>
                  <a:lnTo>
                    <a:pt x="206" y="218"/>
                  </a:lnTo>
                  <a:lnTo>
                    <a:pt x="197" y="214"/>
                  </a:lnTo>
                  <a:lnTo>
                    <a:pt x="195" y="205"/>
                  </a:lnTo>
                  <a:lnTo>
                    <a:pt x="208" y="168"/>
                  </a:lnTo>
                  <a:lnTo>
                    <a:pt x="227" y="140"/>
                  </a:lnTo>
                  <a:lnTo>
                    <a:pt x="243" y="88"/>
                  </a:lnTo>
                  <a:lnTo>
                    <a:pt x="247" y="39"/>
                  </a:lnTo>
                  <a:lnTo>
                    <a:pt x="241" y="6"/>
                  </a:lnTo>
                  <a:lnTo>
                    <a:pt x="230" y="0"/>
                  </a:lnTo>
                  <a:lnTo>
                    <a:pt x="219" y="0"/>
                  </a:lnTo>
                  <a:lnTo>
                    <a:pt x="182" y="10"/>
                  </a:lnTo>
                  <a:lnTo>
                    <a:pt x="107" y="34"/>
                  </a:lnTo>
                  <a:lnTo>
                    <a:pt x="59" y="45"/>
                  </a:lnTo>
                  <a:lnTo>
                    <a:pt x="26" y="49"/>
                  </a:lnTo>
                  <a:lnTo>
                    <a:pt x="7" y="56"/>
                  </a:lnTo>
                  <a:lnTo>
                    <a:pt x="0" y="65"/>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112" name="Freeform 41"/>
            <p:cNvSpPr>
              <a:spLocks/>
            </p:cNvSpPr>
            <p:nvPr/>
          </p:nvSpPr>
          <p:spPr bwMode="auto">
            <a:xfrm>
              <a:off x="3214" y="2346"/>
              <a:ext cx="135" cy="143"/>
            </a:xfrm>
            <a:custGeom>
              <a:avLst/>
              <a:gdLst>
                <a:gd name="T0" fmla="*/ 270 w 270"/>
                <a:gd name="T1" fmla="*/ 31 h 287"/>
                <a:gd name="T2" fmla="*/ 261 w 270"/>
                <a:gd name="T3" fmla="*/ 52 h 287"/>
                <a:gd name="T4" fmla="*/ 240 w 270"/>
                <a:gd name="T5" fmla="*/ 61 h 287"/>
                <a:gd name="T6" fmla="*/ 175 w 270"/>
                <a:gd name="T7" fmla="*/ 52 h 287"/>
                <a:gd name="T8" fmla="*/ 97 w 270"/>
                <a:gd name="T9" fmla="*/ 33 h 287"/>
                <a:gd name="T10" fmla="*/ 54 w 270"/>
                <a:gd name="T11" fmla="*/ 22 h 287"/>
                <a:gd name="T12" fmla="*/ 45 w 270"/>
                <a:gd name="T13" fmla="*/ 28 h 287"/>
                <a:gd name="T14" fmla="*/ 52 w 270"/>
                <a:gd name="T15" fmla="*/ 61 h 287"/>
                <a:gd name="T16" fmla="*/ 73 w 270"/>
                <a:gd name="T17" fmla="*/ 113 h 287"/>
                <a:gd name="T18" fmla="*/ 99 w 270"/>
                <a:gd name="T19" fmla="*/ 160 h 287"/>
                <a:gd name="T20" fmla="*/ 121 w 270"/>
                <a:gd name="T21" fmla="*/ 190 h 287"/>
                <a:gd name="T22" fmla="*/ 131 w 270"/>
                <a:gd name="T23" fmla="*/ 214 h 287"/>
                <a:gd name="T24" fmla="*/ 127 w 270"/>
                <a:gd name="T25" fmla="*/ 227 h 287"/>
                <a:gd name="T26" fmla="*/ 112 w 270"/>
                <a:gd name="T27" fmla="*/ 233 h 287"/>
                <a:gd name="T28" fmla="*/ 86 w 270"/>
                <a:gd name="T29" fmla="*/ 225 h 287"/>
                <a:gd name="T30" fmla="*/ 45 w 270"/>
                <a:gd name="T31" fmla="*/ 231 h 287"/>
                <a:gd name="T32" fmla="*/ 32 w 270"/>
                <a:gd name="T33" fmla="*/ 247 h 287"/>
                <a:gd name="T34" fmla="*/ 19 w 270"/>
                <a:gd name="T35" fmla="*/ 275 h 287"/>
                <a:gd name="T36" fmla="*/ 15 w 270"/>
                <a:gd name="T37" fmla="*/ 287 h 287"/>
                <a:gd name="T38" fmla="*/ 6 w 270"/>
                <a:gd name="T39" fmla="*/ 279 h 287"/>
                <a:gd name="T40" fmla="*/ 0 w 270"/>
                <a:gd name="T41" fmla="*/ 247 h 287"/>
                <a:gd name="T42" fmla="*/ 8 w 270"/>
                <a:gd name="T43" fmla="*/ 220 h 287"/>
                <a:gd name="T44" fmla="*/ 34 w 270"/>
                <a:gd name="T45" fmla="*/ 210 h 287"/>
                <a:gd name="T46" fmla="*/ 52 w 270"/>
                <a:gd name="T47" fmla="*/ 212 h 287"/>
                <a:gd name="T48" fmla="*/ 90 w 270"/>
                <a:gd name="T49" fmla="*/ 212 h 287"/>
                <a:gd name="T50" fmla="*/ 99 w 270"/>
                <a:gd name="T51" fmla="*/ 208 h 287"/>
                <a:gd name="T52" fmla="*/ 99 w 270"/>
                <a:gd name="T53" fmla="*/ 199 h 287"/>
                <a:gd name="T54" fmla="*/ 80 w 270"/>
                <a:gd name="T55" fmla="*/ 164 h 287"/>
                <a:gd name="T56" fmla="*/ 58 w 270"/>
                <a:gd name="T57" fmla="*/ 138 h 287"/>
                <a:gd name="T58" fmla="*/ 34 w 270"/>
                <a:gd name="T59" fmla="*/ 89 h 287"/>
                <a:gd name="T60" fmla="*/ 24 w 270"/>
                <a:gd name="T61" fmla="*/ 41 h 287"/>
                <a:gd name="T62" fmla="*/ 24 w 270"/>
                <a:gd name="T63" fmla="*/ 7 h 287"/>
                <a:gd name="T64" fmla="*/ 34 w 270"/>
                <a:gd name="T65" fmla="*/ 2 h 287"/>
                <a:gd name="T66" fmla="*/ 45 w 270"/>
                <a:gd name="T67" fmla="*/ 0 h 287"/>
                <a:gd name="T68" fmla="*/ 84 w 270"/>
                <a:gd name="T69" fmla="*/ 3 h 287"/>
                <a:gd name="T70" fmla="*/ 160 w 270"/>
                <a:gd name="T71" fmla="*/ 16 h 287"/>
                <a:gd name="T72" fmla="*/ 211 w 270"/>
                <a:gd name="T73" fmla="*/ 20 h 287"/>
                <a:gd name="T74" fmla="*/ 244 w 270"/>
                <a:gd name="T75" fmla="*/ 18 h 287"/>
                <a:gd name="T76" fmla="*/ 264 w 270"/>
                <a:gd name="T77" fmla="*/ 24 h 287"/>
                <a:gd name="T78" fmla="*/ 270 w 270"/>
                <a:gd name="T79" fmla="*/ 31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0" h="287">
                  <a:moveTo>
                    <a:pt x="270" y="31"/>
                  </a:moveTo>
                  <a:lnTo>
                    <a:pt x="261" y="52"/>
                  </a:lnTo>
                  <a:lnTo>
                    <a:pt x="240" y="61"/>
                  </a:lnTo>
                  <a:lnTo>
                    <a:pt x="175" y="52"/>
                  </a:lnTo>
                  <a:lnTo>
                    <a:pt x="97" y="33"/>
                  </a:lnTo>
                  <a:lnTo>
                    <a:pt x="54" y="22"/>
                  </a:lnTo>
                  <a:lnTo>
                    <a:pt x="45" y="28"/>
                  </a:lnTo>
                  <a:lnTo>
                    <a:pt x="52" y="61"/>
                  </a:lnTo>
                  <a:lnTo>
                    <a:pt x="73" y="113"/>
                  </a:lnTo>
                  <a:lnTo>
                    <a:pt x="99" y="160"/>
                  </a:lnTo>
                  <a:lnTo>
                    <a:pt x="121" y="190"/>
                  </a:lnTo>
                  <a:lnTo>
                    <a:pt x="131" y="214"/>
                  </a:lnTo>
                  <a:lnTo>
                    <a:pt x="127" y="227"/>
                  </a:lnTo>
                  <a:lnTo>
                    <a:pt x="112" y="233"/>
                  </a:lnTo>
                  <a:lnTo>
                    <a:pt x="86" y="225"/>
                  </a:lnTo>
                  <a:lnTo>
                    <a:pt x="45" y="231"/>
                  </a:lnTo>
                  <a:lnTo>
                    <a:pt x="32" y="247"/>
                  </a:lnTo>
                  <a:lnTo>
                    <a:pt x="19" y="275"/>
                  </a:lnTo>
                  <a:lnTo>
                    <a:pt x="15" y="287"/>
                  </a:lnTo>
                  <a:lnTo>
                    <a:pt x="6" y="279"/>
                  </a:lnTo>
                  <a:lnTo>
                    <a:pt x="0" y="247"/>
                  </a:lnTo>
                  <a:lnTo>
                    <a:pt x="8" y="220"/>
                  </a:lnTo>
                  <a:lnTo>
                    <a:pt x="34" y="210"/>
                  </a:lnTo>
                  <a:lnTo>
                    <a:pt x="52" y="212"/>
                  </a:lnTo>
                  <a:lnTo>
                    <a:pt x="90" y="212"/>
                  </a:lnTo>
                  <a:lnTo>
                    <a:pt x="99" y="208"/>
                  </a:lnTo>
                  <a:lnTo>
                    <a:pt x="99" y="199"/>
                  </a:lnTo>
                  <a:lnTo>
                    <a:pt x="80" y="164"/>
                  </a:lnTo>
                  <a:lnTo>
                    <a:pt x="58" y="138"/>
                  </a:lnTo>
                  <a:lnTo>
                    <a:pt x="34" y="89"/>
                  </a:lnTo>
                  <a:lnTo>
                    <a:pt x="24" y="41"/>
                  </a:lnTo>
                  <a:lnTo>
                    <a:pt x="24" y="7"/>
                  </a:lnTo>
                  <a:lnTo>
                    <a:pt x="34" y="2"/>
                  </a:lnTo>
                  <a:lnTo>
                    <a:pt x="45" y="0"/>
                  </a:lnTo>
                  <a:lnTo>
                    <a:pt x="84" y="3"/>
                  </a:lnTo>
                  <a:lnTo>
                    <a:pt x="160" y="16"/>
                  </a:lnTo>
                  <a:lnTo>
                    <a:pt x="211" y="20"/>
                  </a:lnTo>
                  <a:lnTo>
                    <a:pt x="244" y="18"/>
                  </a:lnTo>
                  <a:lnTo>
                    <a:pt x="264" y="24"/>
                  </a:lnTo>
                  <a:lnTo>
                    <a:pt x="270" y="31"/>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grpSp>
      <p:sp>
        <p:nvSpPr>
          <p:cNvPr id="113" name="Rectangle 42"/>
          <p:cNvSpPr>
            <a:spLocks noChangeArrowheads="1"/>
          </p:cNvSpPr>
          <p:nvPr/>
        </p:nvSpPr>
        <p:spPr bwMode="auto">
          <a:xfrm>
            <a:off x="4733925" y="3020271"/>
            <a:ext cx="731838" cy="333375"/>
          </a:xfrm>
          <a:prstGeom prst="rect">
            <a:avLst/>
          </a:prstGeom>
          <a:solidFill>
            <a:srgbClr val="FFFFFF"/>
          </a:solidFill>
          <a:ln w="7938">
            <a:solidFill>
              <a:srgbClr val="000000"/>
            </a:solidFill>
            <a:miter lim="800000"/>
            <a:headEnd/>
            <a:tailEnd/>
          </a:ln>
        </p:spPr>
        <p:txBody>
          <a:bodyPr/>
          <a:lstStyle/>
          <a:p>
            <a:pPr algn="ctr" eaLnBrk="0" hangingPunct="0"/>
            <a:r>
              <a:rPr lang="en-US" sz="1200" b="1"/>
              <a:t>3</a:t>
            </a:r>
            <a:endParaRPr lang="en-GB" sz="1200" b="1"/>
          </a:p>
        </p:txBody>
      </p:sp>
      <p:grpSp>
        <p:nvGrpSpPr>
          <p:cNvPr id="114" name="Group 43"/>
          <p:cNvGrpSpPr>
            <a:grpSpLocks/>
          </p:cNvGrpSpPr>
          <p:nvPr/>
        </p:nvGrpSpPr>
        <p:grpSpPr bwMode="auto">
          <a:xfrm>
            <a:off x="5645156" y="3132969"/>
            <a:ext cx="471488" cy="963613"/>
            <a:chOff x="3696" y="2064"/>
            <a:chExt cx="297" cy="607"/>
          </a:xfrm>
        </p:grpSpPr>
        <p:sp>
          <p:nvSpPr>
            <p:cNvPr id="115" name="Rectangle 44"/>
            <p:cNvSpPr>
              <a:spLocks noChangeArrowheads="1"/>
            </p:cNvSpPr>
            <p:nvPr/>
          </p:nvSpPr>
          <p:spPr bwMode="auto">
            <a:xfrm>
              <a:off x="3696" y="2064"/>
              <a:ext cx="144" cy="234"/>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116" name="AutoShape 45"/>
            <p:cNvSpPr>
              <a:spLocks noChangeArrowheads="1"/>
            </p:cNvSpPr>
            <p:nvPr/>
          </p:nvSpPr>
          <p:spPr bwMode="auto">
            <a:xfrm>
              <a:off x="3696" y="2064"/>
              <a:ext cx="297" cy="607"/>
            </a:xfrm>
            <a:prstGeom prst="star5">
              <a:avLst/>
            </a:prstGeom>
            <a:solidFill>
              <a:srgbClr val="FF33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grpSp>
      <p:grpSp>
        <p:nvGrpSpPr>
          <p:cNvPr id="117" name="Group 46"/>
          <p:cNvGrpSpPr>
            <a:grpSpLocks/>
          </p:cNvGrpSpPr>
          <p:nvPr/>
        </p:nvGrpSpPr>
        <p:grpSpPr bwMode="auto">
          <a:xfrm>
            <a:off x="6324600" y="2607521"/>
            <a:ext cx="508000" cy="688975"/>
            <a:chOff x="3209" y="2210"/>
            <a:chExt cx="320" cy="434"/>
          </a:xfrm>
        </p:grpSpPr>
        <p:sp>
          <p:nvSpPr>
            <p:cNvPr id="118" name="Freeform 47"/>
            <p:cNvSpPr>
              <a:spLocks/>
            </p:cNvSpPr>
            <p:nvPr/>
          </p:nvSpPr>
          <p:spPr bwMode="auto">
            <a:xfrm>
              <a:off x="3301" y="2337"/>
              <a:ext cx="82" cy="163"/>
            </a:xfrm>
            <a:custGeom>
              <a:avLst/>
              <a:gdLst>
                <a:gd name="T0" fmla="*/ 39 w 164"/>
                <a:gd name="T1" fmla="*/ 26 h 326"/>
                <a:gd name="T2" fmla="*/ 58 w 164"/>
                <a:gd name="T3" fmla="*/ 6 h 326"/>
                <a:gd name="T4" fmla="*/ 90 w 164"/>
                <a:gd name="T5" fmla="*/ 0 h 326"/>
                <a:gd name="T6" fmla="*/ 119 w 164"/>
                <a:gd name="T7" fmla="*/ 6 h 326"/>
                <a:gd name="T8" fmla="*/ 134 w 164"/>
                <a:gd name="T9" fmla="*/ 17 h 326"/>
                <a:gd name="T10" fmla="*/ 147 w 164"/>
                <a:gd name="T11" fmla="*/ 37 h 326"/>
                <a:gd name="T12" fmla="*/ 158 w 164"/>
                <a:gd name="T13" fmla="*/ 76 h 326"/>
                <a:gd name="T14" fmla="*/ 164 w 164"/>
                <a:gd name="T15" fmla="*/ 117 h 326"/>
                <a:gd name="T16" fmla="*/ 164 w 164"/>
                <a:gd name="T17" fmla="*/ 190 h 326"/>
                <a:gd name="T18" fmla="*/ 147 w 164"/>
                <a:gd name="T19" fmla="*/ 253 h 326"/>
                <a:gd name="T20" fmla="*/ 123 w 164"/>
                <a:gd name="T21" fmla="*/ 291 h 326"/>
                <a:gd name="T22" fmla="*/ 101 w 164"/>
                <a:gd name="T23" fmla="*/ 311 h 326"/>
                <a:gd name="T24" fmla="*/ 73 w 164"/>
                <a:gd name="T25" fmla="*/ 326 h 326"/>
                <a:gd name="T26" fmla="*/ 34 w 164"/>
                <a:gd name="T27" fmla="*/ 324 h 326"/>
                <a:gd name="T28" fmla="*/ 4 w 164"/>
                <a:gd name="T29" fmla="*/ 302 h 326"/>
                <a:gd name="T30" fmla="*/ 0 w 164"/>
                <a:gd name="T31" fmla="*/ 276 h 326"/>
                <a:gd name="T32" fmla="*/ 15 w 164"/>
                <a:gd name="T33" fmla="*/ 237 h 326"/>
                <a:gd name="T34" fmla="*/ 28 w 164"/>
                <a:gd name="T35" fmla="*/ 194 h 326"/>
                <a:gd name="T36" fmla="*/ 34 w 164"/>
                <a:gd name="T37" fmla="*/ 138 h 326"/>
                <a:gd name="T38" fmla="*/ 24 w 164"/>
                <a:gd name="T39" fmla="*/ 90 h 326"/>
                <a:gd name="T40" fmla="*/ 24 w 164"/>
                <a:gd name="T41" fmla="*/ 54 h 326"/>
                <a:gd name="T42" fmla="*/ 39 w 164"/>
                <a:gd name="T43" fmla="*/ 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 h="326">
                  <a:moveTo>
                    <a:pt x="39" y="26"/>
                  </a:moveTo>
                  <a:lnTo>
                    <a:pt x="58" y="6"/>
                  </a:lnTo>
                  <a:lnTo>
                    <a:pt x="90" y="0"/>
                  </a:lnTo>
                  <a:lnTo>
                    <a:pt x="119" y="6"/>
                  </a:lnTo>
                  <a:lnTo>
                    <a:pt x="134" y="17"/>
                  </a:lnTo>
                  <a:lnTo>
                    <a:pt x="147" y="37"/>
                  </a:lnTo>
                  <a:lnTo>
                    <a:pt x="158" y="76"/>
                  </a:lnTo>
                  <a:lnTo>
                    <a:pt x="164" y="117"/>
                  </a:lnTo>
                  <a:lnTo>
                    <a:pt x="164" y="190"/>
                  </a:lnTo>
                  <a:lnTo>
                    <a:pt x="147" y="253"/>
                  </a:lnTo>
                  <a:lnTo>
                    <a:pt x="123" y="291"/>
                  </a:lnTo>
                  <a:lnTo>
                    <a:pt x="101" y="311"/>
                  </a:lnTo>
                  <a:lnTo>
                    <a:pt x="73" y="326"/>
                  </a:lnTo>
                  <a:lnTo>
                    <a:pt x="34" y="324"/>
                  </a:lnTo>
                  <a:lnTo>
                    <a:pt x="4" y="302"/>
                  </a:lnTo>
                  <a:lnTo>
                    <a:pt x="0" y="276"/>
                  </a:lnTo>
                  <a:lnTo>
                    <a:pt x="15" y="237"/>
                  </a:lnTo>
                  <a:lnTo>
                    <a:pt x="28" y="194"/>
                  </a:lnTo>
                  <a:lnTo>
                    <a:pt x="34" y="138"/>
                  </a:lnTo>
                  <a:lnTo>
                    <a:pt x="24" y="90"/>
                  </a:lnTo>
                  <a:lnTo>
                    <a:pt x="24" y="54"/>
                  </a:lnTo>
                  <a:lnTo>
                    <a:pt x="39" y="26"/>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119" name="Freeform 48"/>
            <p:cNvSpPr>
              <a:spLocks/>
            </p:cNvSpPr>
            <p:nvPr/>
          </p:nvSpPr>
          <p:spPr bwMode="auto">
            <a:xfrm>
              <a:off x="3332" y="2481"/>
              <a:ext cx="94" cy="160"/>
            </a:xfrm>
            <a:custGeom>
              <a:avLst/>
              <a:gdLst>
                <a:gd name="T0" fmla="*/ 63 w 187"/>
                <a:gd name="T1" fmla="*/ 13 h 320"/>
                <a:gd name="T2" fmla="*/ 40 w 187"/>
                <a:gd name="T3" fmla="*/ 0 h 320"/>
                <a:gd name="T4" fmla="*/ 11 w 187"/>
                <a:gd name="T5" fmla="*/ 0 h 320"/>
                <a:gd name="T6" fmla="*/ 0 w 187"/>
                <a:gd name="T7" fmla="*/ 18 h 320"/>
                <a:gd name="T8" fmla="*/ 5 w 187"/>
                <a:gd name="T9" fmla="*/ 45 h 320"/>
                <a:gd name="T10" fmla="*/ 31 w 187"/>
                <a:gd name="T11" fmla="*/ 69 h 320"/>
                <a:gd name="T12" fmla="*/ 83 w 187"/>
                <a:gd name="T13" fmla="*/ 93 h 320"/>
                <a:gd name="T14" fmla="*/ 143 w 187"/>
                <a:gd name="T15" fmla="*/ 143 h 320"/>
                <a:gd name="T16" fmla="*/ 152 w 187"/>
                <a:gd name="T17" fmla="*/ 164 h 320"/>
                <a:gd name="T18" fmla="*/ 148 w 187"/>
                <a:gd name="T19" fmla="*/ 175 h 320"/>
                <a:gd name="T20" fmla="*/ 102 w 187"/>
                <a:gd name="T21" fmla="*/ 207 h 320"/>
                <a:gd name="T22" fmla="*/ 48 w 187"/>
                <a:gd name="T23" fmla="*/ 246 h 320"/>
                <a:gd name="T24" fmla="*/ 35 w 187"/>
                <a:gd name="T25" fmla="*/ 264 h 320"/>
                <a:gd name="T26" fmla="*/ 35 w 187"/>
                <a:gd name="T27" fmla="*/ 281 h 320"/>
                <a:gd name="T28" fmla="*/ 76 w 187"/>
                <a:gd name="T29" fmla="*/ 300 h 320"/>
                <a:gd name="T30" fmla="*/ 141 w 187"/>
                <a:gd name="T31" fmla="*/ 320 h 320"/>
                <a:gd name="T32" fmla="*/ 163 w 187"/>
                <a:gd name="T33" fmla="*/ 320 h 320"/>
                <a:gd name="T34" fmla="*/ 187 w 187"/>
                <a:gd name="T35" fmla="*/ 307 h 320"/>
                <a:gd name="T36" fmla="*/ 187 w 187"/>
                <a:gd name="T37" fmla="*/ 296 h 320"/>
                <a:gd name="T38" fmla="*/ 169 w 187"/>
                <a:gd name="T39" fmla="*/ 290 h 320"/>
                <a:gd name="T40" fmla="*/ 87 w 187"/>
                <a:gd name="T41" fmla="*/ 281 h 320"/>
                <a:gd name="T42" fmla="*/ 57 w 187"/>
                <a:gd name="T43" fmla="*/ 274 h 320"/>
                <a:gd name="T44" fmla="*/ 54 w 187"/>
                <a:gd name="T45" fmla="*/ 261 h 320"/>
                <a:gd name="T46" fmla="*/ 107 w 187"/>
                <a:gd name="T47" fmla="*/ 225 h 320"/>
                <a:gd name="T48" fmla="*/ 163 w 187"/>
                <a:gd name="T49" fmla="*/ 190 h 320"/>
                <a:gd name="T50" fmla="*/ 176 w 187"/>
                <a:gd name="T51" fmla="*/ 177 h 320"/>
                <a:gd name="T52" fmla="*/ 182 w 187"/>
                <a:gd name="T53" fmla="*/ 160 h 320"/>
                <a:gd name="T54" fmla="*/ 176 w 187"/>
                <a:gd name="T55" fmla="*/ 136 h 320"/>
                <a:gd name="T56" fmla="*/ 160 w 187"/>
                <a:gd name="T57" fmla="*/ 117 h 320"/>
                <a:gd name="T58" fmla="*/ 102 w 187"/>
                <a:gd name="T59" fmla="*/ 54 h 320"/>
                <a:gd name="T60" fmla="*/ 63 w 187"/>
                <a:gd name="T61" fmla="*/ 1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7" h="320">
                  <a:moveTo>
                    <a:pt x="63" y="13"/>
                  </a:moveTo>
                  <a:lnTo>
                    <a:pt x="40" y="0"/>
                  </a:lnTo>
                  <a:lnTo>
                    <a:pt x="11" y="0"/>
                  </a:lnTo>
                  <a:lnTo>
                    <a:pt x="0" y="18"/>
                  </a:lnTo>
                  <a:lnTo>
                    <a:pt x="5" y="45"/>
                  </a:lnTo>
                  <a:lnTo>
                    <a:pt x="31" y="69"/>
                  </a:lnTo>
                  <a:lnTo>
                    <a:pt x="83" y="93"/>
                  </a:lnTo>
                  <a:lnTo>
                    <a:pt x="143" y="143"/>
                  </a:lnTo>
                  <a:lnTo>
                    <a:pt x="152" y="164"/>
                  </a:lnTo>
                  <a:lnTo>
                    <a:pt x="148" y="175"/>
                  </a:lnTo>
                  <a:lnTo>
                    <a:pt x="102" y="207"/>
                  </a:lnTo>
                  <a:lnTo>
                    <a:pt x="48" y="246"/>
                  </a:lnTo>
                  <a:lnTo>
                    <a:pt x="35" y="264"/>
                  </a:lnTo>
                  <a:lnTo>
                    <a:pt x="35" y="281"/>
                  </a:lnTo>
                  <a:lnTo>
                    <a:pt x="76" y="300"/>
                  </a:lnTo>
                  <a:lnTo>
                    <a:pt x="141" y="320"/>
                  </a:lnTo>
                  <a:lnTo>
                    <a:pt x="163" y="320"/>
                  </a:lnTo>
                  <a:lnTo>
                    <a:pt x="187" y="307"/>
                  </a:lnTo>
                  <a:lnTo>
                    <a:pt x="187" y="296"/>
                  </a:lnTo>
                  <a:lnTo>
                    <a:pt x="169" y="290"/>
                  </a:lnTo>
                  <a:lnTo>
                    <a:pt x="87" y="281"/>
                  </a:lnTo>
                  <a:lnTo>
                    <a:pt x="57" y="274"/>
                  </a:lnTo>
                  <a:lnTo>
                    <a:pt x="54" y="261"/>
                  </a:lnTo>
                  <a:lnTo>
                    <a:pt x="107" y="225"/>
                  </a:lnTo>
                  <a:lnTo>
                    <a:pt x="163" y="190"/>
                  </a:lnTo>
                  <a:lnTo>
                    <a:pt x="176" y="177"/>
                  </a:lnTo>
                  <a:lnTo>
                    <a:pt x="182" y="160"/>
                  </a:lnTo>
                  <a:lnTo>
                    <a:pt x="176" y="136"/>
                  </a:lnTo>
                  <a:lnTo>
                    <a:pt x="160" y="117"/>
                  </a:lnTo>
                  <a:lnTo>
                    <a:pt x="102" y="54"/>
                  </a:lnTo>
                  <a:lnTo>
                    <a:pt x="63" y="13"/>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120" name="Freeform 49"/>
            <p:cNvSpPr>
              <a:spLocks/>
            </p:cNvSpPr>
            <p:nvPr/>
          </p:nvSpPr>
          <p:spPr bwMode="auto">
            <a:xfrm>
              <a:off x="3209" y="2473"/>
              <a:ext cx="117" cy="171"/>
            </a:xfrm>
            <a:custGeom>
              <a:avLst/>
              <a:gdLst>
                <a:gd name="T0" fmla="*/ 126 w 233"/>
                <a:gd name="T1" fmla="*/ 47 h 343"/>
                <a:gd name="T2" fmla="*/ 164 w 233"/>
                <a:gd name="T3" fmla="*/ 19 h 343"/>
                <a:gd name="T4" fmla="*/ 199 w 233"/>
                <a:gd name="T5" fmla="*/ 0 h 343"/>
                <a:gd name="T6" fmla="*/ 221 w 233"/>
                <a:gd name="T7" fmla="*/ 4 h 343"/>
                <a:gd name="T8" fmla="*/ 233 w 233"/>
                <a:gd name="T9" fmla="*/ 19 h 343"/>
                <a:gd name="T10" fmla="*/ 233 w 233"/>
                <a:gd name="T11" fmla="*/ 34 h 343"/>
                <a:gd name="T12" fmla="*/ 225 w 233"/>
                <a:gd name="T13" fmla="*/ 52 h 343"/>
                <a:gd name="T14" fmla="*/ 203 w 233"/>
                <a:gd name="T15" fmla="*/ 62 h 343"/>
                <a:gd name="T16" fmla="*/ 154 w 233"/>
                <a:gd name="T17" fmla="*/ 86 h 343"/>
                <a:gd name="T18" fmla="*/ 125 w 233"/>
                <a:gd name="T19" fmla="*/ 117 h 343"/>
                <a:gd name="T20" fmla="*/ 106 w 233"/>
                <a:gd name="T21" fmla="*/ 153 h 343"/>
                <a:gd name="T22" fmla="*/ 100 w 233"/>
                <a:gd name="T23" fmla="*/ 173 h 343"/>
                <a:gd name="T24" fmla="*/ 126 w 233"/>
                <a:gd name="T25" fmla="*/ 199 h 343"/>
                <a:gd name="T26" fmla="*/ 154 w 233"/>
                <a:gd name="T27" fmla="*/ 239 h 343"/>
                <a:gd name="T28" fmla="*/ 173 w 233"/>
                <a:gd name="T29" fmla="*/ 272 h 343"/>
                <a:gd name="T30" fmla="*/ 179 w 233"/>
                <a:gd name="T31" fmla="*/ 294 h 343"/>
                <a:gd name="T32" fmla="*/ 179 w 233"/>
                <a:gd name="T33" fmla="*/ 307 h 343"/>
                <a:gd name="T34" fmla="*/ 166 w 233"/>
                <a:gd name="T35" fmla="*/ 315 h 343"/>
                <a:gd name="T36" fmla="*/ 125 w 233"/>
                <a:gd name="T37" fmla="*/ 317 h 343"/>
                <a:gd name="T38" fmla="*/ 63 w 233"/>
                <a:gd name="T39" fmla="*/ 330 h 343"/>
                <a:gd name="T40" fmla="*/ 52 w 233"/>
                <a:gd name="T41" fmla="*/ 341 h 343"/>
                <a:gd name="T42" fmla="*/ 43 w 233"/>
                <a:gd name="T43" fmla="*/ 343 h 343"/>
                <a:gd name="T44" fmla="*/ 0 w 233"/>
                <a:gd name="T45" fmla="*/ 330 h 343"/>
                <a:gd name="T46" fmla="*/ 0 w 233"/>
                <a:gd name="T47" fmla="*/ 317 h 343"/>
                <a:gd name="T48" fmla="*/ 19 w 233"/>
                <a:gd name="T49" fmla="*/ 307 h 343"/>
                <a:gd name="T50" fmla="*/ 97 w 233"/>
                <a:gd name="T51" fmla="*/ 294 h 343"/>
                <a:gd name="T52" fmla="*/ 136 w 233"/>
                <a:gd name="T53" fmla="*/ 298 h 343"/>
                <a:gd name="T54" fmla="*/ 156 w 233"/>
                <a:gd name="T55" fmla="*/ 298 h 343"/>
                <a:gd name="T56" fmla="*/ 160 w 233"/>
                <a:gd name="T57" fmla="*/ 291 h 343"/>
                <a:gd name="T58" fmla="*/ 145 w 233"/>
                <a:gd name="T59" fmla="*/ 259 h 343"/>
                <a:gd name="T60" fmla="*/ 110 w 233"/>
                <a:gd name="T61" fmla="*/ 218 h 343"/>
                <a:gd name="T62" fmla="*/ 87 w 233"/>
                <a:gd name="T63" fmla="*/ 186 h 343"/>
                <a:gd name="T64" fmla="*/ 76 w 233"/>
                <a:gd name="T65" fmla="*/ 170 h 343"/>
                <a:gd name="T66" fmla="*/ 76 w 233"/>
                <a:gd name="T67" fmla="*/ 144 h 343"/>
                <a:gd name="T68" fmla="*/ 93 w 233"/>
                <a:gd name="T69" fmla="*/ 101 h 343"/>
                <a:gd name="T70" fmla="*/ 108 w 233"/>
                <a:gd name="T71" fmla="*/ 73 h 343"/>
                <a:gd name="T72" fmla="*/ 126 w 233"/>
                <a:gd name="T73" fmla="*/ 47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3" h="343">
                  <a:moveTo>
                    <a:pt x="126" y="47"/>
                  </a:moveTo>
                  <a:lnTo>
                    <a:pt x="164" y="19"/>
                  </a:lnTo>
                  <a:lnTo>
                    <a:pt x="199" y="0"/>
                  </a:lnTo>
                  <a:lnTo>
                    <a:pt x="221" y="4"/>
                  </a:lnTo>
                  <a:lnTo>
                    <a:pt x="233" y="19"/>
                  </a:lnTo>
                  <a:lnTo>
                    <a:pt x="233" y="34"/>
                  </a:lnTo>
                  <a:lnTo>
                    <a:pt x="225" y="52"/>
                  </a:lnTo>
                  <a:lnTo>
                    <a:pt x="203" y="62"/>
                  </a:lnTo>
                  <a:lnTo>
                    <a:pt x="154" y="86"/>
                  </a:lnTo>
                  <a:lnTo>
                    <a:pt x="125" y="117"/>
                  </a:lnTo>
                  <a:lnTo>
                    <a:pt x="106" y="153"/>
                  </a:lnTo>
                  <a:lnTo>
                    <a:pt x="100" y="173"/>
                  </a:lnTo>
                  <a:lnTo>
                    <a:pt x="126" y="199"/>
                  </a:lnTo>
                  <a:lnTo>
                    <a:pt x="154" y="239"/>
                  </a:lnTo>
                  <a:lnTo>
                    <a:pt x="173" y="272"/>
                  </a:lnTo>
                  <a:lnTo>
                    <a:pt x="179" y="294"/>
                  </a:lnTo>
                  <a:lnTo>
                    <a:pt x="179" y="307"/>
                  </a:lnTo>
                  <a:lnTo>
                    <a:pt x="166" y="315"/>
                  </a:lnTo>
                  <a:lnTo>
                    <a:pt x="125" y="317"/>
                  </a:lnTo>
                  <a:lnTo>
                    <a:pt x="63" y="330"/>
                  </a:lnTo>
                  <a:lnTo>
                    <a:pt x="52" y="341"/>
                  </a:lnTo>
                  <a:lnTo>
                    <a:pt x="43" y="343"/>
                  </a:lnTo>
                  <a:lnTo>
                    <a:pt x="0" y="330"/>
                  </a:lnTo>
                  <a:lnTo>
                    <a:pt x="0" y="317"/>
                  </a:lnTo>
                  <a:lnTo>
                    <a:pt x="19" y="307"/>
                  </a:lnTo>
                  <a:lnTo>
                    <a:pt x="97" y="294"/>
                  </a:lnTo>
                  <a:lnTo>
                    <a:pt x="136" y="298"/>
                  </a:lnTo>
                  <a:lnTo>
                    <a:pt x="156" y="298"/>
                  </a:lnTo>
                  <a:lnTo>
                    <a:pt x="160" y="291"/>
                  </a:lnTo>
                  <a:lnTo>
                    <a:pt x="145" y="259"/>
                  </a:lnTo>
                  <a:lnTo>
                    <a:pt x="110" y="218"/>
                  </a:lnTo>
                  <a:lnTo>
                    <a:pt x="87" y="186"/>
                  </a:lnTo>
                  <a:lnTo>
                    <a:pt x="76" y="170"/>
                  </a:lnTo>
                  <a:lnTo>
                    <a:pt x="76" y="144"/>
                  </a:lnTo>
                  <a:lnTo>
                    <a:pt x="93" y="101"/>
                  </a:lnTo>
                  <a:lnTo>
                    <a:pt x="108" y="73"/>
                  </a:lnTo>
                  <a:lnTo>
                    <a:pt x="126" y="47"/>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121" name="Freeform 50"/>
            <p:cNvSpPr>
              <a:spLocks/>
            </p:cNvSpPr>
            <p:nvPr/>
          </p:nvSpPr>
          <p:spPr bwMode="auto">
            <a:xfrm>
              <a:off x="3309" y="2210"/>
              <a:ext cx="116" cy="121"/>
            </a:xfrm>
            <a:custGeom>
              <a:avLst/>
              <a:gdLst>
                <a:gd name="T0" fmla="*/ 2 w 233"/>
                <a:gd name="T1" fmla="*/ 132 h 242"/>
                <a:gd name="T2" fmla="*/ 0 w 233"/>
                <a:gd name="T3" fmla="*/ 162 h 242"/>
                <a:gd name="T4" fmla="*/ 9 w 233"/>
                <a:gd name="T5" fmla="*/ 199 h 242"/>
                <a:gd name="T6" fmla="*/ 26 w 233"/>
                <a:gd name="T7" fmla="*/ 223 h 242"/>
                <a:gd name="T8" fmla="*/ 45 w 233"/>
                <a:gd name="T9" fmla="*/ 236 h 242"/>
                <a:gd name="T10" fmla="*/ 74 w 233"/>
                <a:gd name="T11" fmla="*/ 242 h 242"/>
                <a:gd name="T12" fmla="*/ 106 w 233"/>
                <a:gd name="T13" fmla="*/ 225 h 242"/>
                <a:gd name="T14" fmla="*/ 128 w 233"/>
                <a:gd name="T15" fmla="*/ 208 h 242"/>
                <a:gd name="T16" fmla="*/ 140 w 233"/>
                <a:gd name="T17" fmla="*/ 186 h 242"/>
                <a:gd name="T18" fmla="*/ 151 w 233"/>
                <a:gd name="T19" fmla="*/ 154 h 242"/>
                <a:gd name="T20" fmla="*/ 160 w 233"/>
                <a:gd name="T21" fmla="*/ 126 h 242"/>
                <a:gd name="T22" fmla="*/ 162 w 233"/>
                <a:gd name="T23" fmla="*/ 121 h 242"/>
                <a:gd name="T24" fmla="*/ 188 w 233"/>
                <a:gd name="T25" fmla="*/ 104 h 242"/>
                <a:gd name="T26" fmla="*/ 223 w 233"/>
                <a:gd name="T27" fmla="*/ 97 h 242"/>
                <a:gd name="T28" fmla="*/ 233 w 233"/>
                <a:gd name="T29" fmla="*/ 93 h 242"/>
                <a:gd name="T30" fmla="*/ 231 w 233"/>
                <a:gd name="T31" fmla="*/ 82 h 242"/>
                <a:gd name="T32" fmla="*/ 221 w 233"/>
                <a:gd name="T33" fmla="*/ 72 h 242"/>
                <a:gd name="T34" fmla="*/ 184 w 233"/>
                <a:gd name="T35" fmla="*/ 89 h 242"/>
                <a:gd name="T36" fmla="*/ 160 w 233"/>
                <a:gd name="T37" fmla="*/ 102 h 242"/>
                <a:gd name="T38" fmla="*/ 160 w 233"/>
                <a:gd name="T39" fmla="*/ 78 h 242"/>
                <a:gd name="T40" fmla="*/ 160 w 233"/>
                <a:gd name="T41" fmla="*/ 59 h 242"/>
                <a:gd name="T42" fmla="*/ 147 w 233"/>
                <a:gd name="T43" fmla="*/ 30 h 242"/>
                <a:gd name="T44" fmla="*/ 130 w 233"/>
                <a:gd name="T45" fmla="*/ 13 h 242"/>
                <a:gd name="T46" fmla="*/ 97 w 233"/>
                <a:gd name="T47" fmla="*/ 0 h 242"/>
                <a:gd name="T48" fmla="*/ 60 w 233"/>
                <a:gd name="T49" fmla="*/ 22 h 242"/>
                <a:gd name="T50" fmla="*/ 28 w 233"/>
                <a:gd name="T51" fmla="*/ 65 h 242"/>
                <a:gd name="T52" fmla="*/ 2 w 233"/>
                <a:gd name="T53" fmla="*/ 112 h 242"/>
                <a:gd name="T54" fmla="*/ 2 w 233"/>
                <a:gd name="T55" fmla="*/ 13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3" h="242">
                  <a:moveTo>
                    <a:pt x="2" y="132"/>
                  </a:moveTo>
                  <a:lnTo>
                    <a:pt x="0" y="162"/>
                  </a:lnTo>
                  <a:lnTo>
                    <a:pt x="9" y="199"/>
                  </a:lnTo>
                  <a:lnTo>
                    <a:pt x="26" y="223"/>
                  </a:lnTo>
                  <a:lnTo>
                    <a:pt x="45" y="236"/>
                  </a:lnTo>
                  <a:lnTo>
                    <a:pt x="74" y="242"/>
                  </a:lnTo>
                  <a:lnTo>
                    <a:pt x="106" y="225"/>
                  </a:lnTo>
                  <a:lnTo>
                    <a:pt x="128" y="208"/>
                  </a:lnTo>
                  <a:lnTo>
                    <a:pt x="140" y="186"/>
                  </a:lnTo>
                  <a:lnTo>
                    <a:pt x="151" y="154"/>
                  </a:lnTo>
                  <a:lnTo>
                    <a:pt x="160" y="126"/>
                  </a:lnTo>
                  <a:lnTo>
                    <a:pt x="162" y="121"/>
                  </a:lnTo>
                  <a:lnTo>
                    <a:pt x="188" y="104"/>
                  </a:lnTo>
                  <a:lnTo>
                    <a:pt x="223" y="97"/>
                  </a:lnTo>
                  <a:lnTo>
                    <a:pt x="233" y="93"/>
                  </a:lnTo>
                  <a:lnTo>
                    <a:pt x="231" y="82"/>
                  </a:lnTo>
                  <a:lnTo>
                    <a:pt x="221" y="72"/>
                  </a:lnTo>
                  <a:lnTo>
                    <a:pt x="184" y="89"/>
                  </a:lnTo>
                  <a:lnTo>
                    <a:pt x="160" y="102"/>
                  </a:lnTo>
                  <a:lnTo>
                    <a:pt x="160" y="78"/>
                  </a:lnTo>
                  <a:lnTo>
                    <a:pt x="160" y="59"/>
                  </a:lnTo>
                  <a:lnTo>
                    <a:pt x="147" y="30"/>
                  </a:lnTo>
                  <a:lnTo>
                    <a:pt x="130" y="13"/>
                  </a:lnTo>
                  <a:lnTo>
                    <a:pt x="97" y="0"/>
                  </a:lnTo>
                  <a:lnTo>
                    <a:pt x="60" y="22"/>
                  </a:lnTo>
                  <a:lnTo>
                    <a:pt x="28" y="65"/>
                  </a:lnTo>
                  <a:lnTo>
                    <a:pt x="2" y="112"/>
                  </a:lnTo>
                  <a:lnTo>
                    <a:pt x="2" y="132"/>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122" name="Freeform 51"/>
            <p:cNvSpPr>
              <a:spLocks/>
            </p:cNvSpPr>
            <p:nvPr/>
          </p:nvSpPr>
          <p:spPr bwMode="auto">
            <a:xfrm>
              <a:off x="3379" y="2315"/>
              <a:ext cx="150" cy="141"/>
            </a:xfrm>
            <a:custGeom>
              <a:avLst/>
              <a:gdLst>
                <a:gd name="T0" fmla="*/ 0 w 299"/>
                <a:gd name="T1" fmla="*/ 65 h 282"/>
                <a:gd name="T2" fmla="*/ 13 w 299"/>
                <a:gd name="T3" fmla="*/ 84 h 282"/>
                <a:gd name="T4" fmla="*/ 35 w 299"/>
                <a:gd name="T5" fmla="*/ 90 h 282"/>
                <a:gd name="T6" fmla="*/ 98 w 299"/>
                <a:gd name="T7" fmla="*/ 71 h 282"/>
                <a:gd name="T8" fmla="*/ 171 w 299"/>
                <a:gd name="T9" fmla="*/ 41 h 282"/>
                <a:gd name="T10" fmla="*/ 214 w 299"/>
                <a:gd name="T11" fmla="*/ 24 h 282"/>
                <a:gd name="T12" fmla="*/ 223 w 299"/>
                <a:gd name="T13" fmla="*/ 28 h 282"/>
                <a:gd name="T14" fmla="*/ 221 w 299"/>
                <a:gd name="T15" fmla="*/ 62 h 282"/>
                <a:gd name="T16" fmla="*/ 208 w 299"/>
                <a:gd name="T17" fmla="*/ 118 h 282"/>
                <a:gd name="T18" fmla="*/ 189 w 299"/>
                <a:gd name="T19" fmla="*/ 168 h 282"/>
                <a:gd name="T20" fmla="*/ 171 w 299"/>
                <a:gd name="T21" fmla="*/ 201 h 282"/>
                <a:gd name="T22" fmla="*/ 165 w 299"/>
                <a:gd name="T23" fmla="*/ 226 h 282"/>
                <a:gd name="T24" fmla="*/ 171 w 299"/>
                <a:gd name="T25" fmla="*/ 237 h 282"/>
                <a:gd name="T26" fmla="*/ 187 w 299"/>
                <a:gd name="T27" fmla="*/ 241 h 282"/>
                <a:gd name="T28" fmla="*/ 212 w 299"/>
                <a:gd name="T29" fmla="*/ 231 h 282"/>
                <a:gd name="T30" fmla="*/ 253 w 299"/>
                <a:gd name="T31" fmla="*/ 229 h 282"/>
                <a:gd name="T32" fmla="*/ 269 w 299"/>
                <a:gd name="T33" fmla="*/ 244 h 282"/>
                <a:gd name="T34" fmla="*/ 286 w 299"/>
                <a:gd name="T35" fmla="*/ 269 h 282"/>
                <a:gd name="T36" fmla="*/ 290 w 299"/>
                <a:gd name="T37" fmla="*/ 282 h 282"/>
                <a:gd name="T38" fmla="*/ 299 w 299"/>
                <a:gd name="T39" fmla="*/ 272 h 282"/>
                <a:gd name="T40" fmla="*/ 299 w 299"/>
                <a:gd name="T41" fmla="*/ 239 h 282"/>
                <a:gd name="T42" fmla="*/ 288 w 299"/>
                <a:gd name="T43" fmla="*/ 213 h 282"/>
                <a:gd name="T44" fmla="*/ 262 w 299"/>
                <a:gd name="T45" fmla="*/ 207 h 282"/>
                <a:gd name="T46" fmla="*/ 243 w 299"/>
                <a:gd name="T47" fmla="*/ 213 h 282"/>
                <a:gd name="T48" fmla="*/ 206 w 299"/>
                <a:gd name="T49" fmla="*/ 218 h 282"/>
                <a:gd name="T50" fmla="*/ 197 w 299"/>
                <a:gd name="T51" fmla="*/ 214 h 282"/>
                <a:gd name="T52" fmla="*/ 195 w 299"/>
                <a:gd name="T53" fmla="*/ 205 h 282"/>
                <a:gd name="T54" fmla="*/ 208 w 299"/>
                <a:gd name="T55" fmla="*/ 168 h 282"/>
                <a:gd name="T56" fmla="*/ 227 w 299"/>
                <a:gd name="T57" fmla="*/ 140 h 282"/>
                <a:gd name="T58" fmla="*/ 243 w 299"/>
                <a:gd name="T59" fmla="*/ 88 h 282"/>
                <a:gd name="T60" fmla="*/ 247 w 299"/>
                <a:gd name="T61" fmla="*/ 39 h 282"/>
                <a:gd name="T62" fmla="*/ 241 w 299"/>
                <a:gd name="T63" fmla="*/ 6 h 282"/>
                <a:gd name="T64" fmla="*/ 230 w 299"/>
                <a:gd name="T65" fmla="*/ 0 h 282"/>
                <a:gd name="T66" fmla="*/ 219 w 299"/>
                <a:gd name="T67" fmla="*/ 0 h 282"/>
                <a:gd name="T68" fmla="*/ 182 w 299"/>
                <a:gd name="T69" fmla="*/ 10 h 282"/>
                <a:gd name="T70" fmla="*/ 107 w 299"/>
                <a:gd name="T71" fmla="*/ 34 h 282"/>
                <a:gd name="T72" fmla="*/ 59 w 299"/>
                <a:gd name="T73" fmla="*/ 45 h 282"/>
                <a:gd name="T74" fmla="*/ 26 w 299"/>
                <a:gd name="T75" fmla="*/ 49 h 282"/>
                <a:gd name="T76" fmla="*/ 7 w 299"/>
                <a:gd name="T77" fmla="*/ 56 h 282"/>
                <a:gd name="T78" fmla="*/ 0 w 299"/>
                <a:gd name="T79" fmla="*/ 6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282">
                  <a:moveTo>
                    <a:pt x="0" y="65"/>
                  </a:moveTo>
                  <a:lnTo>
                    <a:pt x="13" y="84"/>
                  </a:lnTo>
                  <a:lnTo>
                    <a:pt x="35" y="90"/>
                  </a:lnTo>
                  <a:lnTo>
                    <a:pt x="98" y="71"/>
                  </a:lnTo>
                  <a:lnTo>
                    <a:pt x="171" y="41"/>
                  </a:lnTo>
                  <a:lnTo>
                    <a:pt x="214" y="24"/>
                  </a:lnTo>
                  <a:lnTo>
                    <a:pt x="223" y="28"/>
                  </a:lnTo>
                  <a:lnTo>
                    <a:pt x="221" y="62"/>
                  </a:lnTo>
                  <a:lnTo>
                    <a:pt x="208" y="118"/>
                  </a:lnTo>
                  <a:lnTo>
                    <a:pt x="189" y="168"/>
                  </a:lnTo>
                  <a:lnTo>
                    <a:pt x="171" y="201"/>
                  </a:lnTo>
                  <a:lnTo>
                    <a:pt x="165" y="226"/>
                  </a:lnTo>
                  <a:lnTo>
                    <a:pt x="171" y="237"/>
                  </a:lnTo>
                  <a:lnTo>
                    <a:pt x="187" y="241"/>
                  </a:lnTo>
                  <a:lnTo>
                    <a:pt x="212" y="231"/>
                  </a:lnTo>
                  <a:lnTo>
                    <a:pt x="253" y="229"/>
                  </a:lnTo>
                  <a:lnTo>
                    <a:pt x="269" y="244"/>
                  </a:lnTo>
                  <a:lnTo>
                    <a:pt x="286" y="269"/>
                  </a:lnTo>
                  <a:lnTo>
                    <a:pt x="290" y="282"/>
                  </a:lnTo>
                  <a:lnTo>
                    <a:pt x="299" y="272"/>
                  </a:lnTo>
                  <a:lnTo>
                    <a:pt x="299" y="239"/>
                  </a:lnTo>
                  <a:lnTo>
                    <a:pt x="288" y="213"/>
                  </a:lnTo>
                  <a:lnTo>
                    <a:pt x="262" y="207"/>
                  </a:lnTo>
                  <a:lnTo>
                    <a:pt x="243" y="213"/>
                  </a:lnTo>
                  <a:lnTo>
                    <a:pt x="206" y="218"/>
                  </a:lnTo>
                  <a:lnTo>
                    <a:pt x="197" y="214"/>
                  </a:lnTo>
                  <a:lnTo>
                    <a:pt x="195" y="205"/>
                  </a:lnTo>
                  <a:lnTo>
                    <a:pt x="208" y="168"/>
                  </a:lnTo>
                  <a:lnTo>
                    <a:pt x="227" y="140"/>
                  </a:lnTo>
                  <a:lnTo>
                    <a:pt x="243" y="88"/>
                  </a:lnTo>
                  <a:lnTo>
                    <a:pt x="247" y="39"/>
                  </a:lnTo>
                  <a:lnTo>
                    <a:pt x="241" y="6"/>
                  </a:lnTo>
                  <a:lnTo>
                    <a:pt x="230" y="0"/>
                  </a:lnTo>
                  <a:lnTo>
                    <a:pt x="219" y="0"/>
                  </a:lnTo>
                  <a:lnTo>
                    <a:pt x="182" y="10"/>
                  </a:lnTo>
                  <a:lnTo>
                    <a:pt x="107" y="34"/>
                  </a:lnTo>
                  <a:lnTo>
                    <a:pt x="59" y="45"/>
                  </a:lnTo>
                  <a:lnTo>
                    <a:pt x="26" y="49"/>
                  </a:lnTo>
                  <a:lnTo>
                    <a:pt x="7" y="56"/>
                  </a:lnTo>
                  <a:lnTo>
                    <a:pt x="0" y="65"/>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sp>
          <p:nvSpPr>
            <p:cNvPr id="123" name="Freeform 52"/>
            <p:cNvSpPr>
              <a:spLocks/>
            </p:cNvSpPr>
            <p:nvPr/>
          </p:nvSpPr>
          <p:spPr bwMode="auto">
            <a:xfrm>
              <a:off x="3214" y="2346"/>
              <a:ext cx="135" cy="143"/>
            </a:xfrm>
            <a:custGeom>
              <a:avLst/>
              <a:gdLst>
                <a:gd name="T0" fmla="*/ 270 w 270"/>
                <a:gd name="T1" fmla="*/ 31 h 287"/>
                <a:gd name="T2" fmla="*/ 261 w 270"/>
                <a:gd name="T3" fmla="*/ 52 h 287"/>
                <a:gd name="T4" fmla="*/ 240 w 270"/>
                <a:gd name="T5" fmla="*/ 61 h 287"/>
                <a:gd name="T6" fmla="*/ 175 w 270"/>
                <a:gd name="T7" fmla="*/ 52 h 287"/>
                <a:gd name="T8" fmla="*/ 97 w 270"/>
                <a:gd name="T9" fmla="*/ 33 h 287"/>
                <a:gd name="T10" fmla="*/ 54 w 270"/>
                <a:gd name="T11" fmla="*/ 22 h 287"/>
                <a:gd name="T12" fmla="*/ 45 w 270"/>
                <a:gd name="T13" fmla="*/ 28 h 287"/>
                <a:gd name="T14" fmla="*/ 52 w 270"/>
                <a:gd name="T15" fmla="*/ 61 h 287"/>
                <a:gd name="T16" fmla="*/ 73 w 270"/>
                <a:gd name="T17" fmla="*/ 113 h 287"/>
                <a:gd name="T18" fmla="*/ 99 w 270"/>
                <a:gd name="T19" fmla="*/ 160 h 287"/>
                <a:gd name="T20" fmla="*/ 121 w 270"/>
                <a:gd name="T21" fmla="*/ 190 h 287"/>
                <a:gd name="T22" fmla="*/ 131 w 270"/>
                <a:gd name="T23" fmla="*/ 214 h 287"/>
                <a:gd name="T24" fmla="*/ 127 w 270"/>
                <a:gd name="T25" fmla="*/ 227 h 287"/>
                <a:gd name="T26" fmla="*/ 112 w 270"/>
                <a:gd name="T27" fmla="*/ 233 h 287"/>
                <a:gd name="T28" fmla="*/ 86 w 270"/>
                <a:gd name="T29" fmla="*/ 225 h 287"/>
                <a:gd name="T30" fmla="*/ 45 w 270"/>
                <a:gd name="T31" fmla="*/ 231 h 287"/>
                <a:gd name="T32" fmla="*/ 32 w 270"/>
                <a:gd name="T33" fmla="*/ 247 h 287"/>
                <a:gd name="T34" fmla="*/ 19 w 270"/>
                <a:gd name="T35" fmla="*/ 275 h 287"/>
                <a:gd name="T36" fmla="*/ 15 w 270"/>
                <a:gd name="T37" fmla="*/ 287 h 287"/>
                <a:gd name="T38" fmla="*/ 6 w 270"/>
                <a:gd name="T39" fmla="*/ 279 h 287"/>
                <a:gd name="T40" fmla="*/ 0 w 270"/>
                <a:gd name="T41" fmla="*/ 247 h 287"/>
                <a:gd name="T42" fmla="*/ 8 w 270"/>
                <a:gd name="T43" fmla="*/ 220 h 287"/>
                <a:gd name="T44" fmla="*/ 34 w 270"/>
                <a:gd name="T45" fmla="*/ 210 h 287"/>
                <a:gd name="T46" fmla="*/ 52 w 270"/>
                <a:gd name="T47" fmla="*/ 212 h 287"/>
                <a:gd name="T48" fmla="*/ 90 w 270"/>
                <a:gd name="T49" fmla="*/ 212 h 287"/>
                <a:gd name="T50" fmla="*/ 99 w 270"/>
                <a:gd name="T51" fmla="*/ 208 h 287"/>
                <a:gd name="T52" fmla="*/ 99 w 270"/>
                <a:gd name="T53" fmla="*/ 199 h 287"/>
                <a:gd name="T54" fmla="*/ 80 w 270"/>
                <a:gd name="T55" fmla="*/ 164 h 287"/>
                <a:gd name="T56" fmla="*/ 58 w 270"/>
                <a:gd name="T57" fmla="*/ 138 h 287"/>
                <a:gd name="T58" fmla="*/ 34 w 270"/>
                <a:gd name="T59" fmla="*/ 89 h 287"/>
                <a:gd name="T60" fmla="*/ 24 w 270"/>
                <a:gd name="T61" fmla="*/ 41 h 287"/>
                <a:gd name="T62" fmla="*/ 24 w 270"/>
                <a:gd name="T63" fmla="*/ 7 h 287"/>
                <a:gd name="T64" fmla="*/ 34 w 270"/>
                <a:gd name="T65" fmla="*/ 2 h 287"/>
                <a:gd name="T66" fmla="*/ 45 w 270"/>
                <a:gd name="T67" fmla="*/ 0 h 287"/>
                <a:gd name="T68" fmla="*/ 84 w 270"/>
                <a:gd name="T69" fmla="*/ 3 h 287"/>
                <a:gd name="T70" fmla="*/ 160 w 270"/>
                <a:gd name="T71" fmla="*/ 16 h 287"/>
                <a:gd name="T72" fmla="*/ 211 w 270"/>
                <a:gd name="T73" fmla="*/ 20 h 287"/>
                <a:gd name="T74" fmla="*/ 244 w 270"/>
                <a:gd name="T75" fmla="*/ 18 h 287"/>
                <a:gd name="T76" fmla="*/ 264 w 270"/>
                <a:gd name="T77" fmla="*/ 24 h 287"/>
                <a:gd name="T78" fmla="*/ 270 w 270"/>
                <a:gd name="T79" fmla="*/ 31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0" h="287">
                  <a:moveTo>
                    <a:pt x="270" y="31"/>
                  </a:moveTo>
                  <a:lnTo>
                    <a:pt x="261" y="52"/>
                  </a:lnTo>
                  <a:lnTo>
                    <a:pt x="240" y="61"/>
                  </a:lnTo>
                  <a:lnTo>
                    <a:pt x="175" y="52"/>
                  </a:lnTo>
                  <a:lnTo>
                    <a:pt x="97" y="33"/>
                  </a:lnTo>
                  <a:lnTo>
                    <a:pt x="54" y="22"/>
                  </a:lnTo>
                  <a:lnTo>
                    <a:pt x="45" y="28"/>
                  </a:lnTo>
                  <a:lnTo>
                    <a:pt x="52" y="61"/>
                  </a:lnTo>
                  <a:lnTo>
                    <a:pt x="73" y="113"/>
                  </a:lnTo>
                  <a:lnTo>
                    <a:pt x="99" y="160"/>
                  </a:lnTo>
                  <a:lnTo>
                    <a:pt x="121" y="190"/>
                  </a:lnTo>
                  <a:lnTo>
                    <a:pt x="131" y="214"/>
                  </a:lnTo>
                  <a:lnTo>
                    <a:pt x="127" y="227"/>
                  </a:lnTo>
                  <a:lnTo>
                    <a:pt x="112" y="233"/>
                  </a:lnTo>
                  <a:lnTo>
                    <a:pt x="86" y="225"/>
                  </a:lnTo>
                  <a:lnTo>
                    <a:pt x="45" y="231"/>
                  </a:lnTo>
                  <a:lnTo>
                    <a:pt x="32" y="247"/>
                  </a:lnTo>
                  <a:lnTo>
                    <a:pt x="19" y="275"/>
                  </a:lnTo>
                  <a:lnTo>
                    <a:pt x="15" y="287"/>
                  </a:lnTo>
                  <a:lnTo>
                    <a:pt x="6" y="279"/>
                  </a:lnTo>
                  <a:lnTo>
                    <a:pt x="0" y="247"/>
                  </a:lnTo>
                  <a:lnTo>
                    <a:pt x="8" y="220"/>
                  </a:lnTo>
                  <a:lnTo>
                    <a:pt x="34" y="210"/>
                  </a:lnTo>
                  <a:lnTo>
                    <a:pt x="52" y="212"/>
                  </a:lnTo>
                  <a:lnTo>
                    <a:pt x="90" y="212"/>
                  </a:lnTo>
                  <a:lnTo>
                    <a:pt x="99" y="208"/>
                  </a:lnTo>
                  <a:lnTo>
                    <a:pt x="99" y="199"/>
                  </a:lnTo>
                  <a:lnTo>
                    <a:pt x="80" y="164"/>
                  </a:lnTo>
                  <a:lnTo>
                    <a:pt x="58" y="138"/>
                  </a:lnTo>
                  <a:lnTo>
                    <a:pt x="34" y="89"/>
                  </a:lnTo>
                  <a:lnTo>
                    <a:pt x="24" y="41"/>
                  </a:lnTo>
                  <a:lnTo>
                    <a:pt x="24" y="7"/>
                  </a:lnTo>
                  <a:lnTo>
                    <a:pt x="34" y="2"/>
                  </a:lnTo>
                  <a:lnTo>
                    <a:pt x="45" y="0"/>
                  </a:lnTo>
                  <a:lnTo>
                    <a:pt x="84" y="3"/>
                  </a:lnTo>
                  <a:lnTo>
                    <a:pt x="160" y="16"/>
                  </a:lnTo>
                  <a:lnTo>
                    <a:pt x="211" y="20"/>
                  </a:lnTo>
                  <a:lnTo>
                    <a:pt x="244" y="18"/>
                  </a:lnTo>
                  <a:lnTo>
                    <a:pt x="264" y="24"/>
                  </a:lnTo>
                  <a:lnTo>
                    <a:pt x="270" y="31"/>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ms-MY"/>
            </a:p>
          </p:txBody>
        </p:sp>
      </p:grpSp>
      <p:sp>
        <p:nvSpPr>
          <p:cNvPr id="124" name="Rectangle 53"/>
          <p:cNvSpPr>
            <a:spLocks noChangeArrowheads="1"/>
          </p:cNvSpPr>
          <p:nvPr/>
        </p:nvSpPr>
        <p:spPr bwMode="auto">
          <a:xfrm>
            <a:off x="6167439" y="3028207"/>
            <a:ext cx="731837" cy="333375"/>
          </a:xfrm>
          <a:prstGeom prst="rect">
            <a:avLst/>
          </a:prstGeom>
          <a:solidFill>
            <a:srgbClr val="FFFFFF"/>
          </a:solidFill>
          <a:ln w="7938">
            <a:solidFill>
              <a:srgbClr val="000000"/>
            </a:solidFill>
            <a:miter lim="800000"/>
            <a:headEnd/>
            <a:tailEnd/>
          </a:ln>
        </p:spPr>
        <p:txBody>
          <a:bodyPr/>
          <a:lstStyle/>
          <a:p>
            <a:pPr algn="ctr" eaLnBrk="0" hangingPunct="0"/>
            <a:r>
              <a:rPr lang="en-US" sz="1200" b="1"/>
              <a:t>4</a:t>
            </a:r>
            <a:endParaRPr lang="en-GB" sz="1200" b="1"/>
          </a:p>
        </p:txBody>
      </p:sp>
      <p:grpSp>
        <p:nvGrpSpPr>
          <p:cNvPr id="125" name="Group 64"/>
          <p:cNvGrpSpPr>
            <a:grpSpLocks/>
          </p:cNvGrpSpPr>
          <p:nvPr/>
        </p:nvGrpSpPr>
        <p:grpSpPr bwMode="auto">
          <a:xfrm>
            <a:off x="7539050" y="3133022"/>
            <a:ext cx="334963" cy="523875"/>
            <a:chOff x="4704" y="3408"/>
            <a:chExt cx="211" cy="330"/>
          </a:xfrm>
        </p:grpSpPr>
        <p:sp>
          <p:nvSpPr>
            <p:cNvPr id="126" name="Rectangle 65"/>
            <p:cNvSpPr>
              <a:spLocks noChangeArrowheads="1"/>
            </p:cNvSpPr>
            <p:nvPr/>
          </p:nvSpPr>
          <p:spPr bwMode="auto">
            <a:xfrm>
              <a:off x="4704" y="3408"/>
              <a:ext cx="115" cy="234"/>
            </a:xfrm>
            <a:prstGeom prst="rect">
              <a:avLst/>
            </a:prstGeom>
            <a:solidFill>
              <a:srgbClr val="CC6600"/>
            </a:solidFill>
            <a:ln w="12700">
              <a:solidFill>
                <a:srgbClr val="CC66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127" name="Line 66"/>
            <p:cNvSpPr>
              <a:spLocks noChangeShapeType="1"/>
            </p:cNvSpPr>
            <p:nvPr/>
          </p:nvSpPr>
          <p:spPr bwMode="auto">
            <a:xfrm flipV="1">
              <a:off x="4752" y="3408"/>
              <a:ext cx="0" cy="14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128" name="Line 67"/>
            <p:cNvSpPr>
              <a:spLocks noChangeShapeType="1"/>
            </p:cNvSpPr>
            <p:nvPr/>
          </p:nvSpPr>
          <p:spPr bwMode="auto">
            <a:xfrm>
              <a:off x="4704" y="3456"/>
              <a:ext cx="144"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129" name="Rectangle 68"/>
            <p:cNvSpPr>
              <a:spLocks noChangeArrowheads="1"/>
            </p:cNvSpPr>
            <p:nvPr/>
          </p:nvSpPr>
          <p:spPr bwMode="auto">
            <a:xfrm>
              <a:off x="4800" y="3504"/>
              <a:ext cx="115" cy="23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grpSp>
      <p:sp>
        <p:nvSpPr>
          <p:cNvPr id="130" name="Line 84"/>
          <p:cNvSpPr>
            <a:spLocks noChangeShapeType="1"/>
          </p:cNvSpPr>
          <p:nvPr/>
        </p:nvSpPr>
        <p:spPr bwMode="auto">
          <a:xfrm>
            <a:off x="7005638" y="2828168"/>
            <a:ext cx="0" cy="533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131" name="Line 85"/>
          <p:cNvSpPr>
            <a:spLocks noChangeShapeType="1"/>
          </p:cNvSpPr>
          <p:nvPr/>
        </p:nvSpPr>
        <p:spPr bwMode="auto">
          <a:xfrm>
            <a:off x="7005638" y="3361568"/>
            <a:ext cx="7620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132" name="Line 86"/>
          <p:cNvSpPr>
            <a:spLocks noChangeShapeType="1"/>
          </p:cNvSpPr>
          <p:nvPr/>
        </p:nvSpPr>
        <p:spPr bwMode="auto">
          <a:xfrm flipV="1">
            <a:off x="7767638" y="2828168"/>
            <a:ext cx="0" cy="533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sp>
        <p:nvSpPr>
          <p:cNvPr id="133" name="Text Box 87"/>
          <p:cNvSpPr txBox="1">
            <a:spLocks noChangeArrowheads="1"/>
          </p:cNvSpPr>
          <p:nvPr/>
        </p:nvSpPr>
        <p:spPr bwMode="auto">
          <a:xfrm>
            <a:off x="3270250" y="2142368"/>
            <a:ext cx="808532" cy="3099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400">
                <a:solidFill>
                  <a:schemeClr val="tx2"/>
                </a:solidFill>
              </a:rPr>
              <a:t>15 mins</a:t>
            </a:r>
            <a:endParaRPr lang="en-GB" sz="1400">
              <a:solidFill>
                <a:schemeClr val="tx2"/>
              </a:solidFill>
            </a:endParaRPr>
          </a:p>
        </p:txBody>
      </p:sp>
      <p:sp>
        <p:nvSpPr>
          <p:cNvPr id="134" name="Text Box 88"/>
          <p:cNvSpPr txBox="1">
            <a:spLocks noChangeArrowheads="1"/>
          </p:cNvSpPr>
          <p:nvPr/>
        </p:nvSpPr>
        <p:spPr bwMode="auto">
          <a:xfrm>
            <a:off x="2001839" y="2120143"/>
            <a:ext cx="808532" cy="3099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400">
                <a:solidFill>
                  <a:schemeClr val="tx2"/>
                </a:solidFill>
              </a:rPr>
              <a:t>15 mins</a:t>
            </a:r>
            <a:endParaRPr lang="en-GB" sz="1400">
              <a:solidFill>
                <a:schemeClr val="tx2"/>
              </a:solidFill>
            </a:endParaRPr>
          </a:p>
        </p:txBody>
      </p:sp>
      <p:sp>
        <p:nvSpPr>
          <p:cNvPr id="135" name="Text Box 89"/>
          <p:cNvSpPr txBox="1">
            <a:spLocks noChangeArrowheads="1"/>
          </p:cNvSpPr>
          <p:nvPr/>
        </p:nvSpPr>
        <p:spPr bwMode="auto">
          <a:xfrm>
            <a:off x="4686300" y="2120143"/>
            <a:ext cx="808532" cy="3099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400">
                <a:solidFill>
                  <a:schemeClr val="tx2"/>
                </a:solidFill>
              </a:rPr>
              <a:t>15 mins</a:t>
            </a:r>
            <a:endParaRPr lang="en-GB" sz="1400">
              <a:solidFill>
                <a:schemeClr val="tx2"/>
              </a:solidFill>
            </a:endParaRPr>
          </a:p>
        </p:txBody>
      </p:sp>
      <p:sp>
        <p:nvSpPr>
          <p:cNvPr id="136" name="Text Box 90"/>
          <p:cNvSpPr txBox="1">
            <a:spLocks noChangeArrowheads="1"/>
          </p:cNvSpPr>
          <p:nvPr/>
        </p:nvSpPr>
        <p:spPr bwMode="auto">
          <a:xfrm>
            <a:off x="6096000" y="2120143"/>
            <a:ext cx="808532" cy="3099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en-US" sz="1400">
                <a:solidFill>
                  <a:schemeClr val="tx2"/>
                </a:solidFill>
              </a:rPr>
              <a:t>10 mins</a:t>
            </a:r>
            <a:endParaRPr lang="en-GB" sz="1400">
              <a:solidFill>
                <a:schemeClr val="tx2"/>
              </a:solidFill>
            </a:endParaRPr>
          </a:p>
        </p:txBody>
      </p:sp>
      <p:sp>
        <p:nvSpPr>
          <p:cNvPr id="137" name="Rectangle 91"/>
          <p:cNvSpPr>
            <a:spLocks noChangeArrowheads="1"/>
          </p:cNvSpPr>
          <p:nvPr/>
        </p:nvSpPr>
        <p:spPr bwMode="auto">
          <a:xfrm>
            <a:off x="2895600" y="3132982"/>
            <a:ext cx="228600" cy="371513"/>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138" name="AutoShape 92"/>
          <p:cNvSpPr>
            <a:spLocks noChangeArrowheads="1"/>
          </p:cNvSpPr>
          <p:nvPr/>
        </p:nvSpPr>
        <p:spPr bwMode="auto">
          <a:xfrm>
            <a:off x="1477962" y="1469848"/>
            <a:ext cx="1905000" cy="649399"/>
          </a:xfrm>
          <a:prstGeom prst="flowChartAlternateProcess">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lgn="ctr" eaLnBrk="0" hangingPunct="0"/>
            <a:r>
              <a:rPr lang="en-US" sz="1600" b="1" dirty="0">
                <a:solidFill>
                  <a:schemeClr val="bg1"/>
                </a:solidFill>
              </a:rPr>
              <a:t>Promotes one-piece FLOW</a:t>
            </a:r>
            <a:endParaRPr lang="en-GB" sz="1600" b="1" dirty="0">
              <a:solidFill>
                <a:schemeClr val="bg1"/>
              </a:solidFill>
            </a:endParaRPr>
          </a:p>
        </p:txBody>
      </p:sp>
      <p:sp>
        <p:nvSpPr>
          <p:cNvPr id="139" name="AutoShape 93"/>
          <p:cNvSpPr>
            <a:spLocks noChangeArrowheads="1"/>
          </p:cNvSpPr>
          <p:nvPr/>
        </p:nvSpPr>
        <p:spPr bwMode="auto">
          <a:xfrm>
            <a:off x="4267200" y="1469964"/>
            <a:ext cx="1600200" cy="649399"/>
          </a:xfrm>
          <a:prstGeom prst="flowChartAlternateProcess">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lgn="ctr" eaLnBrk="0" hangingPunct="0"/>
            <a:r>
              <a:rPr lang="en-US" sz="1600" b="1" dirty="0">
                <a:solidFill>
                  <a:schemeClr val="bg1"/>
                </a:solidFill>
              </a:rPr>
              <a:t>Avoids overburden</a:t>
            </a:r>
            <a:endParaRPr lang="en-GB" sz="1600" b="1" dirty="0">
              <a:solidFill>
                <a:schemeClr val="bg1"/>
              </a:solidFill>
            </a:endParaRPr>
          </a:p>
        </p:txBody>
      </p:sp>
      <p:sp>
        <p:nvSpPr>
          <p:cNvPr id="140" name="AutoShape 94"/>
          <p:cNvSpPr>
            <a:spLocks noChangeArrowheads="1"/>
          </p:cNvSpPr>
          <p:nvPr/>
        </p:nvSpPr>
        <p:spPr bwMode="auto">
          <a:xfrm>
            <a:off x="6214158" y="1472369"/>
            <a:ext cx="2073275" cy="376984"/>
          </a:xfrm>
          <a:prstGeom prst="flowChartAlternateProcess">
            <a:avLst/>
          </a:prstGeom>
          <a:solidFill>
            <a:schemeClr val="accent1">
              <a:lumMod val="50000"/>
            </a:schemeClr>
          </a:solidFill>
          <a:ln w="12700">
            <a:solidFill>
              <a:schemeClr val="tx1"/>
            </a:solidFill>
            <a:miter lim="800000"/>
            <a:headEnd/>
            <a:tailEnd/>
          </a:ln>
          <a:effectLst/>
        </p:spPr>
        <p:txBody>
          <a:bodyPr lIns="90000" tIns="46800" rIns="90000" bIns="46800">
            <a:spAutoFit/>
          </a:bodyPr>
          <a:lstStyle/>
          <a:p>
            <a:pPr algn="ctr" eaLnBrk="0" hangingPunct="0"/>
            <a:r>
              <a:rPr lang="en-US" sz="1600" b="1" dirty="0">
                <a:solidFill>
                  <a:schemeClr val="bg1"/>
                </a:solidFill>
              </a:rPr>
              <a:t>Minimizes wastes</a:t>
            </a:r>
            <a:endParaRPr lang="en-GB" sz="1600" b="1" dirty="0">
              <a:solidFill>
                <a:schemeClr val="bg1"/>
              </a:solidFill>
            </a:endParaRPr>
          </a:p>
        </p:txBody>
      </p:sp>
      <p:grpSp>
        <p:nvGrpSpPr>
          <p:cNvPr id="141" name="Group 96"/>
          <p:cNvGrpSpPr>
            <a:grpSpLocks/>
          </p:cNvGrpSpPr>
          <p:nvPr/>
        </p:nvGrpSpPr>
        <p:grpSpPr bwMode="auto">
          <a:xfrm>
            <a:off x="2057421" y="3778502"/>
            <a:ext cx="1325563" cy="1114427"/>
            <a:chOff x="1296" y="2844"/>
            <a:chExt cx="835" cy="702"/>
          </a:xfrm>
        </p:grpSpPr>
        <p:sp>
          <p:nvSpPr>
            <p:cNvPr id="142" name="Rectangle 97"/>
            <p:cNvSpPr>
              <a:spLocks noChangeArrowheads="1"/>
            </p:cNvSpPr>
            <p:nvPr/>
          </p:nvSpPr>
          <p:spPr bwMode="auto">
            <a:xfrm>
              <a:off x="1296" y="3312"/>
              <a:ext cx="528" cy="234"/>
            </a:xfrm>
            <a:prstGeom prst="rect">
              <a:avLst/>
            </a:prstGeom>
            <a:solidFill>
              <a:schemeClr val="tx2">
                <a:alpha val="5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143" name="Rectangle 98"/>
            <p:cNvSpPr>
              <a:spLocks noChangeArrowheads="1"/>
            </p:cNvSpPr>
            <p:nvPr/>
          </p:nvSpPr>
          <p:spPr bwMode="auto">
            <a:xfrm>
              <a:off x="2016" y="2844"/>
              <a:ext cx="115" cy="23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ms-MY"/>
            </a:p>
          </p:txBody>
        </p:sp>
      </p:grpSp>
      <p:sp>
        <p:nvSpPr>
          <p:cNvPr id="144" name="AutoShape 99"/>
          <p:cNvSpPr>
            <a:spLocks noChangeArrowheads="1"/>
          </p:cNvSpPr>
          <p:nvPr/>
        </p:nvSpPr>
        <p:spPr bwMode="auto">
          <a:xfrm flipH="1">
            <a:off x="2605088" y="4064239"/>
            <a:ext cx="1066800" cy="371513"/>
          </a:xfrm>
          <a:prstGeom prst="curvedDownArrow">
            <a:avLst>
              <a:gd name="adj1" fmla="val 47358"/>
              <a:gd name="adj2" fmla="val 93333"/>
              <a:gd name="adj3" fmla="val 33333"/>
            </a:avLst>
          </a:prstGeom>
          <a:solidFill>
            <a:srgbClr val="FF3300">
              <a:alpha val="50000"/>
            </a:srgb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ms-MY"/>
          </a:p>
        </p:txBody>
      </p:sp>
      <p:sp>
        <p:nvSpPr>
          <p:cNvPr id="145" name="Text Box 119"/>
          <p:cNvSpPr txBox="1">
            <a:spLocks noChangeArrowheads="1"/>
          </p:cNvSpPr>
          <p:nvPr/>
        </p:nvSpPr>
        <p:spPr bwMode="auto">
          <a:xfrm>
            <a:off x="381015" y="4369028"/>
            <a:ext cx="987171" cy="279180"/>
          </a:xfrm>
          <a:prstGeom prst="rect">
            <a:avLst/>
          </a:prstGeom>
          <a:noFill/>
          <a:ln>
            <a:noFill/>
          </a:ln>
          <a:effectLst/>
          <a:extLst>
            <a:ext uri="{909E8E84-426E-40DD-AFC4-6F175D3DCCD1}">
              <a14:hiddenFill xmlns:a14="http://schemas.microsoft.com/office/drawing/2010/main" xmlns="">
                <a:solidFill>
                  <a:schemeClr val="hlink"/>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eaLnBrk="0" hangingPunct="0"/>
            <a:r>
              <a:rPr lang="en-US" sz="1200" dirty="0"/>
              <a:t>Time (</a:t>
            </a:r>
            <a:r>
              <a:rPr lang="en-US" sz="1200" dirty="0" err="1"/>
              <a:t>mins</a:t>
            </a:r>
            <a:r>
              <a:rPr lang="en-US" sz="1200" dirty="0"/>
              <a:t>)</a:t>
            </a:r>
            <a:endParaRPr lang="en-GB" sz="1200" dirty="0"/>
          </a:p>
        </p:txBody>
      </p:sp>
      <p:sp>
        <p:nvSpPr>
          <p:cNvPr id="147" name="TextBox 146"/>
          <p:cNvSpPr txBox="1"/>
          <p:nvPr/>
        </p:nvSpPr>
        <p:spPr>
          <a:xfrm>
            <a:off x="4024022" y="5458068"/>
            <a:ext cx="1463966" cy="307777"/>
          </a:xfrm>
          <a:prstGeom prst="rect">
            <a:avLst/>
          </a:prstGeom>
          <a:noFill/>
        </p:spPr>
        <p:txBody>
          <a:bodyPr wrap="square" rtlCol="0">
            <a:spAutoFit/>
          </a:bodyPr>
          <a:lstStyle/>
          <a:p>
            <a:r>
              <a:rPr lang="en-US" sz="1400" dirty="0"/>
              <a:t>Stations</a:t>
            </a:r>
            <a:endParaRPr lang="en-MY" sz="1400" dirty="0"/>
          </a:p>
        </p:txBody>
      </p:sp>
    </p:spTree>
    <p:extLst>
      <p:ext uri="{BB962C8B-B14F-4D97-AF65-F5344CB8AC3E}">
        <p14:creationId xmlns:p14="http://schemas.microsoft.com/office/powerpoint/2010/main" xmlns="" val="73931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wipe(down)">
                                      <p:cBhvr>
                                        <p:cTn id="7" dur="500"/>
                                        <p:tgtEl>
                                          <p:spTgt spid="14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3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10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11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2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40"/>
                                        </p:tgtEl>
                                        <p:attrNameLst>
                                          <p:attrName>style.visibility</p:attrName>
                                        </p:attrNameLst>
                                      </p:cBhvr>
                                      <p:to>
                                        <p:strVal val="visible"/>
                                      </p:to>
                                    </p:set>
                                    <p:anim calcmode="lin" valueType="num">
                                      <p:cBhvr additive="base">
                                        <p:cTn id="28" dur="500" fill="hold"/>
                                        <p:tgtEl>
                                          <p:spTgt spid="140"/>
                                        </p:tgtEl>
                                        <p:attrNameLst>
                                          <p:attrName>ppt_x</p:attrName>
                                        </p:attrNameLst>
                                      </p:cBhvr>
                                      <p:tavLst>
                                        <p:tav tm="0">
                                          <p:val>
                                            <p:strVal val="0-#ppt_w/2"/>
                                          </p:val>
                                        </p:tav>
                                        <p:tav tm="100000">
                                          <p:val>
                                            <p:strVal val="#ppt_x"/>
                                          </p:val>
                                        </p:tav>
                                      </p:tavLst>
                                    </p:anim>
                                    <p:anim calcmode="lin" valueType="num">
                                      <p:cBhvr additive="base">
                                        <p:cTn id="29" dur="500" fill="hold"/>
                                        <p:tgtEl>
                                          <p:spTgt spid="140"/>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39"/>
                                        </p:tgtEl>
                                        <p:attrNameLst>
                                          <p:attrName>style.visibility</p:attrName>
                                        </p:attrNameLst>
                                      </p:cBhvr>
                                      <p:to>
                                        <p:strVal val="visible"/>
                                      </p:to>
                                    </p:set>
                                    <p:anim calcmode="lin" valueType="num">
                                      <p:cBhvr additive="base">
                                        <p:cTn id="34" dur="500" fill="hold"/>
                                        <p:tgtEl>
                                          <p:spTgt spid="139"/>
                                        </p:tgtEl>
                                        <p:attrNameLst>
                                          <p:attrName>ppt_x</p:attrName>
                                        </p:attrNameLst>
                                      </p:cBhvr>
                                      <p:tavLst>
                                        <p:tav tm="0">
                                          <p:val>
                                            <p:strVal val="0-#ppt_w/2"/>
                                          </p:val>
                                        </p:tav>
                                        <p:tav tm="100000">
                                          <p:val>
                                            <p:strVal val="#ppt_x"/>
                                          </p:val>
                                        </p:tav>
                                      </p:tavLst>
                                    </p:anim>
                                    <p:anim calcmode="lin" valueType="num">
                                      <p:cBhvr additive="base">
                                        <p:cTn id="35" dur="500" fill="hold"/>
                                        <p:tgtEl>
                                          <p:spTgt spid="13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138"/>
                                        </p:tgtEl>
                                        <p:attrNameLst>
                                          <p:attrName>style.visibility</p:attrName>
                                        </p:attrNameLst>
                                      </p:cBhvr>
                                      <p:to>
                                        <p:strVal val="visible"/>
                                      </p:to>
                                    </p:set>
                                    <p:anim calcmode="lin" valueType="num">
                                      <p:cBhvr additive="base">
                                        <p:cTn id="40" dur="500" fill="hold"/>
                                        <p:tgtEl>
                                          <p:spTgt spid="138"/>
                                        </p:tgtEl>
                                        <p:attrNameLst>
                                          <p:attrName>ppt_x</p:attrName>
                                        </p:attrNameLst>
                                      </p:cBhvr>
                                      <p:tavLst>
                                        <p:tav tm="0">
                                          <p:val>
                                            <p:strVal val="0-#ppt_w/2"/>
                                          </p:val>
                                        </p:tav>
                                        <p:tav tm="100000">
                                          <p:val>
                                            <p:strVal val="#ppt_x"/>
                                          </p:val>
                                        </p:tav>
                                      </p:tavLst>
                                    </p:anim>
                                    <p:anim calcmode="lin" valueType="num">
                                      <p:cBhvr additive="base">
                                        <p:cTn id="41" dur="500" fill="hold"/>
                                        <p:tgtEl>
                                          <p:spTgt spid="1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38" grpId="0" animBg="1" autoUpdateAnimBg="0"/>
      <p:bldP spid="139" grpId="0" animBg="1" autoUpdateAnimBg="0"/>
      <p:bldP spid="140"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78"/>
          <p:cNvSpPr txBox="1">
            <a:spLocks noGrp="1"/>
          </p:cNvSpPr>
          <p:nvPr>
            <p:ph type="title"/>
          </p:nvPr>
        </p:nvSpPr>
        <p:spPr>
          <a:xfrm>
            <a:off x="98250" y="21800"/>
            <a:ext cx="8826600" cy="80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2400" b="1"/>
              <a:t>FINE TUNING FOR TLBO </a:t>
            </a:r>
            <a:endParaRPr sz="2400" b="1"/>
          </a:p>
        </p:txBody>
      </p:sp>
      <p:graphicFrame>
        <p:nvGraphicFramePr>
          <p:cNvPr id="564" name="Google Shape;564;p78"/>
          <p:cNvGraphicFramePr/>
          <p:nvPr/>
        </p:nvGraphicFramePr>
        <p:xfrm>
          <a:off x="398511" y="945617"/>
          <a:ext cx="8346975" cy="3856088"/>
        </p:xfrm>
        <a:graphic>
          <a:graphicData uri="http://schemas.openxmlformats.org/drawingml/2006/table">
            <a:tbl>
              <a:tblPr>
                <a:noFill/>
              </a:tblPr>
              <a:tblGrid>
                <a:gridCol w="1475050"/>
                <a:gridCol w="1171350"/>
                <a:gridCol w="1171350"/>
                <a:gridCol w="1171350"/>
                <a:gridCol w="1171350"/>
                <a:gridCol w="1067225"/>
                <a:gridCol w="1119300"/>
              </a:tblGrid>
              <a:tr h="909788">
                <a:tc>
                  <a:txBody>
                    <a:bodyPr/>
                    <a:lstStyle/>
                    <a:p>
                      <a:pPr marL="0" lvl="0" indent="0" algn="l" rtl="0">
                        <a:lnSpc>
                          <a:spcPct val="115000"/>
                        </a:lnSpc>
                        <a:spcBef>
                          <a:spcPts val="1800"/>
                        </a:spcBef>
                        <a:spcAft>
                          <a:spcPts val="0"/>
                        </a:spcAft>
                        <a:buNone/>
                      </a:pPr>
                      <a:r>
                        <a:rPr lang="en" sz="1900" b="1"/>
                        <a:t>PROBLEM SIZE</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PI 1</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PI 2</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PI 3</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PI 4</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PI 5</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OVERALL</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r>
              <a:tr h="982100">
                <a:tc>
                  <a:txBody>
                    <a:bodyPr/>
                    <a:lstStyle/>
                    <a:p>
                      <a:pPr marL="0" lvl="0" indent="0" algn="l" rtl="0">
                        <a:lnSpc>
                          <a:spcPct val="115000"/>
                        </a:lnSpc>
                        <a:spcBef>
                          <a:spcPts val="1800"/>
                        </a:spcBef>
                        <a:spcAft>
                          <a:spcPts val="0"/>
                        </a:spcAft>
                        <a:buNone/>
                      </a:pPr>
                      <a:r>
                        <a:rPr lang="en" sz="1900" b="1"/>
                        <a:t>Small</a:t>
                      </a:r>
                      <a:endParaRPr sz="1900" b="1"/>
                    </a:p>
                  </a:txBody>
                  <a:tcPr marL="68575" marR="68575" marT="121900" marB="121900">
                    <a:lnL w="1265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700"/>
                        <a:t>series 3</a:t>
                      </a:r>
                      <a:endParaRPr sz="1700"/>
                    </a:p>
                  </a:txBody>
                  <a:tcPr marL="68575" marR="68575" marT="121900" marB="121900">
                    <a:lnL w="3810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series 5</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series 5</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series 4</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series 3</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b="1"/>
                        <a:t>series 3</a:t>
                      </a:r>
                      <a:endParaRPr sz="17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r>
              <a:tr h="982100">
                <a:tc>
                  <a:txBody>
                    <a:bodyPr/>
                    <a:lstStyle/>
                    <a:p>
                      <a:pPr marL="0" lvl="0" indent="0" algn="l" rtl="0">
                        <a:lnSpc>
                          <a:spcPct val="115000"/>
                        </a:lnSpc>
                        <a:spcBef>
                          <a:spcPts val="1800"/>
                        </a:spcBef>
                        <a:spcAft>
                          <a:spcPts val="0"/>
                        </a:spcAft>
                        <a:buNone/>
                      </a:pPr>
                      <a:r>
                        <a:rPr lang="en" sz="1900" b="1"/>
                        <a:t>Medium</a:t>
                      </a:r>
                      <a:endParaRPr sz="1900" b="1"/>
                    </a:p>
                  </a:txBody>
                  <a:tcPr marL="68575" marR="68575" marT="121900" marB="121900">
                    <a:lnL w="1265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700"/>
                        <a:t>series 6</a:t>
                      </a:r>
                      <a:endParaRPr sz="1700"/>
                    </a:p>
                  </a:txBody>
                  <a:tcPr marL="68575" marR="68575" marT="121900" marB="121900">
                    <a:lnL w="3810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1800"/>
                        </a:spcBef>
                        <a:spcAft>
                          <a:spcPts val="0"/>
                        </a:spcAft>
                        <a:buNone/>
                      </a:pPr>
                      <a:r>
                        <a:rPr lang="en" sz="1700"/>
                        <a:t>series 3</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1800"/>
                        </a:spcBef>
                        <a:spcAft>
                          <a:spcPts val="0"/>
                        </a:spcAft>
                        <a:buNone/>
                      </a:pPr>
                      <a:r>
                        <a:rPr lang="en" sz="1700"/>
                        <a:t>series 5</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1800"/>
                        </a:spcBef>
                        <a:spcAft>
                          <a:spcPts val="0"/>
                        </a:spcAft>
                        <a:buNone/>
                      </a:pPr>
                      <a:r>
                        <a:rPr lang="en" sz="1700"/>
                        <a:t>series 6</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1800"/>
                        </a:spcBef>
                        <a:spcAft>
                          <a:spcPts val="0"/>
                        </a:spcAft>
                        <a:buNone/>
                      </a:pPr>
                      <a:r>
                        <a:rPr lang="en" sz="1700"/>
                        <a:t>series 5</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1800"/>
                        </a:spcBef>
                        <a:spcAft>
                          <a:spcPts val="0"/>
                        </a:spcAft>
                        <a:buNone/>
                      </a:pPr>
                      <a:r>
                        <a:rPr lang="en" sz="1700" b="1"/>
                        <a:t>series 5</a:t>
                      </a:r>
                      <a:endParaRPr sz="17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r>
              <a:tr h="982100">
                <a:tc>
                  <a:txBody>
                    <a:bodyPr/>
                    <a:lstStyle/>
                    <a:p>
                      <a:pPr marL="0" lvl="0" indent="0" algn="l" rtl="0">
                        <a:lnSpc>
                          <a:spcPct val="115000"/>
                        </a:lnSpc>
                        <a:spcBef>
                          <a:spcPts val="1800"/>
                        </a:spcBef>
                        <a:spcAft>
                          <a:spcPts val="0"/>
                        </a:spcAft>
                        <a:buNone/>
                      </a:pPr>
                      <a:r>
                        <a:rPr lang="en" sz="1900" b="1"/>
                        <a:t>Large</a:t>
                      </a:r>
                      <a:endParaRPr sz="1900" b="1"/>
                    </a:p>
                  </a:txBody>
                  <a:tcPr marL="68575" marR="68575" marT="121900" marB="121900">
                    <a:lnL w="1265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700"/>
                        <a:t>series 5</a:t>
                      </a:r>
                      <a:endParaRPr sz="1700"/>
                    </a:p>
                  </a:txBody>
                  <a:tcPr marL="68575" marR="68575" marT="121900" marB="121900">
                    <a:lnL w="3810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series 3</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series 5</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series 4</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series 3</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b="1"/>
                        <a:t>series 5</a:t>
                      </a:r>
                      <a:endParaRPr sz="17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r>
            </a:tbl>
          </a:graphicData>
        </a:graphic>
      </p:graphicFrame>
      <p:sp>
        <p:nvSpPr>
          <p:cNvPr id="565" name="Google Shape;565;p78"/>
          <p:cNvSpPr txBox="1"/>
          <p:nvPr/>
        </p:nvSpPr>
        <p:spPr>
          <a:xfrm>
            <a:off x="-448300" y="4755300"/>
            <a:ext cx="3945600" cy="1569630"/>
          </a:xfrm>
          <a:prstGeom prst="rect">
            <a:avLst/>
          </a:prstGeom>
          <a:noFill/>
          <a:ln>
            <a:noFill/>
          </a:ln>
        </p:spPr>
        <p:txBody>
          <a:bodyPr spcFirstLastPara="1" wrap="square" lIns="91425" tIns="91425" rIns="91425" bIns="91425" anchor="t" anchorCtr="0">
            <a:spAutoFit/>
          </a:bodyPr>
          <a:lstStyle/>
          <a:p>
            <a:pPr marL="1371600" lvl="0" indent="-323850" algn="l" rtl="0">
              <a:spcBef>
                <a:spcPts val="0"/>
              </a:spcBef>
              <a:spcAft>
                <a:spcPts val="0"/>
              </a:spcAft>
              <a:buSzPts val="1500"/>
              <a:buFont typeface="Roboto"/>
              <a:buChar char="★"/>
            </a:pPr>
            <a:r>
              <a:rPr lang="en" sz="1500" b="1">
                <a:latin typeface="Roboto"/>
                <a:ea typeface="Roboto"/>
                <a:cs typeface="Roboto"/>
                <a:sym typeface="Roboto"/>
              </a:rPr>
              <a:t>Series 1 - </a:t>
            </a:r>
            <a:r>
              <a:rPr lang="en" sz="1500">
                <a:solidFill>
                  <a:srgbClr val="0000FF"/>
                </a:solidFill>
                <a:latin typeface="Roboto"/>
                <a:ea typeface="Roboto"/>
                <a:cs typeface="Roboto"/>
                <a:sym typeface="Roboto"/>
              </a:rPr>
              <a:t>T = 5   , P = 5</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Series 2 - </a:t>
            </a:r>
            <a:r>
              <a:rPr lang="en" sz="1500">
                <a:solidFill>
                  <a:srgbClr val="0000FF"/>
                </a:solidFill>
                <a:latin typeface="Roboto"/>
                <a:ea typeface="Roboto"/>
                <a:cs typeface="Roboto"/>
                <a:sym typeface="Roboto"/>
              </a:rPr>
              <a:t>T = 10, P = 10</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Series 3 - </a:t>
            </a:r>
            <a:r>
              <a:rPr lang="en" sz="1500">
                <a:solidFill>
                  <a:srgbClr val="0000FF"/>
                </a:solidFill>
                <a:latin typeface="Roboto"/>
                <a:ea typeface="Roboto"/>
                <a:cs typeface="Roboto"/>
                <a:sym typeface="Roboto"/>
              </a:rPr>
              <a:t>T = 15, P = 15</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Series 4 - </a:t>
            </a:r>
            <a:r>
              <a:rPr lang="en" sz="1500">
                <a:solidFill>
                  <a:srgbClr val="0000FF"/>
                </a:solidFill>
                <a:latin typeface="Roboto"/>
                <a:ea typeface="Roboto"/>
                <a:cs typeface="Roboto"/>
                <a:sym typeface="Roboto"/>
              </a:rPr>
              <a:t>T = 20, P = 20</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Series 5 - </a:t>
            </a:r>
            <a:r>
              <a:rPr lang="en" sz="1500">
                <a:solidFill>
                  <a:srgbClr val="0000FF"/>
                </a:solidFill>
                <a:latin typeface="Roboto"/>
                <a:ea typeface="Roboto"/>
                <a:cs typeface="Roboto"/>
                <a:sym typeface="Roboto"/>
              </a:rPr>
              <a:t>T = 25, P = 25</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Series 6 - </a:t>
            </a:r>
            <a:r>
              <a:rPr lang="en" sz="1500">
                <a:solidFill>
                  <a:srgbClr val="0000FF"/>
                </a:solidFill>
                <a:latin typeface="Roboto"/>
                <a:ea typeface="Roboto"/>
                <a:cs typeface="Roboto"/>
                <a:sym typeface="Roboto"/>
              </a:rPr>
              <a:t>T = 30, P = 30</a:t>
            </a:r>
            <a:endParaRPr/>
          </a:p>
        </p:txBody>
      </p:sp>
      <p:sp>
        <p:nvSpPr>
          <p:cNvPr id="566" name="Google Shape;566;p78"/>
          <p:cNvSpPr txBox="1"/>
          <p:nvPr/>
        </p:nvSpPr>
        <p:spPr>
          <a:xfrm>
            <a:off x="3810750" y="4909100"/>
            <a:ext cx="5114100" cy="1338798"/>
          </a:xfrm>
          <a:prstGeom prst="rect">
            <a:avLst/>
          </a:prstGeom>
          <a:noFill/>
          <a:ln>
            <a:noFill/>
          </a:ln>
        </p:spPr>
        <p:txBody>
          <a:bodyPr spcFirstLastPara="1" wrap="square" lIns="91425" tIns="91425" rIns="91425" bIns="91425" anchor="t" anchorCtr="0">
            <a:spAutoFit/>
          </a:bodyPr>
          <a:lstStyle/>
          <a:p>
            <a:pPr marL="1371600" lvl="0" indent="-323850" algn="l" rtl="0">
              <a:spcBef>
                <a:spcPts val="0"/>
              </a:spcBef>
              <a:spcAft>
                <a:spcPts val="0"/>
              </a:spcAft>
              <a:buSzPts val="1500"/>
              <a:buFont typeface="Roboto"/>
              <a:buChar char="★"/>
            </a:pPr>
            <a:r>
              <a:rPr lang="en" sz="1500" b="1">
                <a:latin typeface="Roboto"/>
                <a:ea typeface="Roboto"/>
                <a:cs typeface="Roboto"/>
                <a:sym typeface="Roboto"/>
              </a:rPr>
              <a:t>PI 1 - </a:t>
            </a:r>
            <a:r>
              <a:rPr lang="en" sz="1500">
                <a:solidFill>
                  <a:srgbClr val="0000FF"/>
                </a:solidFill>
                <a:latin typeface="Roboto"/>
                <a:ea typeface="Roboto"/>
                <a:cs typeface="Roboto"/>
                <a:sym typeface="Roboto"/>
              </a:rPr>
              <a:t>number of non dominated solutions</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PI 2 - </a:t>
            </a:r>
            <a:r>
              <a:rPr lang="en" sz="1500">
                <a:solidFill>
                  <a:srgbClr val="0000FF"/>
                </a:solidFill>
                <a:latin typeface="Roboto"/>
                <a:ea typeface="Roboto"/>
                <a:cs typeface="Roboto"/>
                <a:sym typeface="Roboto"/>
              </a:rPr>
              <a:t>error ratio</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PI 3 - </a:t>
            </a:r>
            <a:r>
              <a:rPr lang="en" sz="1500">
                <a:solidFill>
                  <a:srgbClr val="0000FF"/>
                </a:solidFill>
                <a:latin typeface="Roboto"/>
                <a:ea typeface="Roboto"/>
                <a:cs typeface="Roboto"/>
                <a:sym typeface="Roboto"/>
              </a:rPr>
              <a:t>convergence metric</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PI 4 - </a:t>
            </a:r>
            <a:r>
              <a:rPr lang="en" sz="1500">
                <a:solidFill>
                  <a:srgbClr val="0000FF"/>
                </a:solidFill>
                <a:latin typeface="Roboto"/>
                <a:ea typeface="Roboto"/>
                <a:cs typeface="Roboto"/>
                <a:sym typeface="Roboto"/>
              </a:rPr>
              <a:t>spacing</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PI 5 - </a:t>
            </a:r>
            <a:r>
              <a:rPr lang="en" sz="1500">
                <a:solidFill>
                  <a:srgbClr val="0000FF"/>
                </a:solidFill>
                <a:latin typeface="Roboto"/>
                <a:ea typeface="Roboto"/>
                <a:cs typeface="Roboto"/>
                <a:sym typeface="Roboto"/>
              </a:rPr>
              <a:t>maximum spread</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80"/>
          <p:cNvSpPr txBox="1">
            <a:spLocks noGrp="1"/>
          </p:cNvSpPr>
          <p:nvPr>
            <p:ph type="title"/>
          </p:nvPr>
        </p:nvSpPr>
        <p:spPr>
          <a:xfrm>
            <a:off x="98250" y="21800"/>
            <a:ext cx="8826600" cy="80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2400" b="1"/>
              <a:t>FINE TUNING FOR MBO </a:t>
            </a:r>
            <a:endParaRPr sz="2400" b="1"/>
          </a:p>
        </p:txBody>
      </p:sp>
      <p:graphicFrame>
        <p:nvGraphicFramePr>
          <p:cNvPr id="581" name="Google Shape;581;p80"/>
          <p:cNvGraphicFramePr/>
          <p:nvPr/>
        </p:nvGraphicFramePr>
        <p:xfrm>
          <a:off x="327034" y="1032752"/>
          <a:ext cx="8597825" cy="2640173"/>
        </p:xfrm>
        <a:graphic>
          <a:graphicData uri="http://schemas.openxmlformats.org/drawingml/2006/table">
            <a:tbl>
              <a:tblPr>
                <a:noFill/>
              </a:tblPr>
              <a:tblGrid>
                <a:gridCol w="1519400"/>
                <a:gridCol w="1206550"/>
                <a:gridCol w="1206550"/>
                <a:gridCol w="1206550"/>
                <a:gridCol w="1206550"/>
                <a:gridCol w="1099300"/>
                <a:gridCol w="1152925"/>
              </a:tblGrid>
              <a:tr h="909788">
                <a:tc>
                  <a:txBody>
                    <a:bodyPr/>
                    <a:lstStyle/>
                    <a:p>
                      <a:pPr marL="0" lvl="0" indent="0" algn="l" rtl="0">
                        <a:lnSpc>
                          <a:spcPct val="115000"/>
                        </a:lnSpc>
                        <a:spcBef>
                          <a:spcPts val="1800"/>
                        </a:spcBef>
                        <a:spcAft>
                          <a:spcPts val="0"/>
                        </a:spcAft>
                        <a:buNone/>
                      </a:pPr>
                      <a:r>
                        <a:rPr lang="en" sz="1900" b="1"/>
                        <a:t>PROBLEM SIZE</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PI 1</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PI 2</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PI 3</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PI 4</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PI 5</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OVERALL</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r>
              <a:tr h="576795">
                <a:tc>
                  <a:txBody>
                    <a:bodyPr/>
                    <a:lstStyle/>
                    <a:p>
                      <a:pPr marL="0" lvl="0" indent="0" algn="l" rtl="0">
                        <a:lnSpc>
                          <a:spcPct val="115000"/>
                        </a:lnSpc>
                        <a:spcBef>
                          <a:spcPts val="1800"/>
                        </a:spcBef>
                        <a:spcAft>
                          <a:spcPts val="0"/>
                        </a:spcAft>
                        <a:buNone/>
                      </a:pPr>
                      <a:r>
                        <a:rPr lang="en" sz="1900" b="1"/>
                        <a:t>Small</a:t>
                      </a:r>
                      <a:endParaRPr sz="1900" b="1"/>
                    </a:p>
                  </a:txBody>
                  <a:tcPr marL="68575" marR="68575" marT="121900" marB="121900">
                    <a:lnL w="1265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700"/>
                        <a:t>series 6</a:t>
                      </a:r>
                      <a:endParaRPr sz="1700"/>
                    </a:p>
                  </a:txBody>
                  <a:tcPr marL="68575" marR="68575" marT="121900" marB="121900">
                    <a:lnL w="3810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series 4</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series 6</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series 4</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series 5</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b="1"/>
                        <a:t>series 4</a:t>
                      </a:r>
                      <a:endParaRPr sz="17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r>
              <a:tr h="576795">
                <a:tc>
                  <a:txBody>
                    <a:bodyPr/>
                    <a:lstStyle/>
                    <a:p>
                      <a:pPr marL="0" lvl="0" indent="0" algn="l" rtl="0">
                        <a:lnSpc>
                          <a:spcPct val="115000"/>
                        </a:lnSpc>
                        <a:spcBef>
                          <a:spcPts val="1800"/>
                        </a:spcBef>
                        <a:spcAft>
                          <a:spcPts val="0"/>
                        </a:spcAft>
                        <a:buNone/>
                      </a:pPr>
                      <a:r>
                        <a:rPr lang="en" sz="1900" b="1"/>
                        <a:t>Medium</a:t>
                      </a:r>
                      <a:endParaRPr sz="1900" b="1"/>
                    </a:p>
                  </a:txBody>
                  <a:tcPr marL="68575" marR="68575" marT="121900" marB="121900">
                    <a:lnL w="1265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700"/>
                        <a:t>series 6</a:t>
                      </a:r>
                      <a:endParaRPr sz="1700"/>
                    </a:p>
                  </a:txBody>
                  <a:tcPr marL="68575" marR="68575" marT="121900" marB="121900">
                    <a:lnL w="3810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1800"/>
                        </a:spcBef>
                        <a:spcAft>
                          <a:spcPts val="0"/>
                        </a:spcAft>
                        <a:buNone/>
                      </a:pPr>
                      <a:r>
                        <a:rPr lang="en" sz="1700"/>
                        <a:t>series 5</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1800"/>
                        </a:spcBef>
                        <a:spcAft>
                          <a:spcPts val="0"/>
                        </a:spcAft>
                        <a:buNone/>
                      </a:pPr>
                      <a:r>
                        <a:rPr lang="en" sz="1700"/>
                        <a:t>series 5</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1800"/>
                        </a:spcBef>
                        <a:spcAft>
                          <a:spcPts val="0"/>
                        </a:spcAft>
                        <a:buNone/>
                      </a:pPr>
                      <a:r>
                        <a:rPr lang="en" sz="1700"/>
                        <a:t>series 3</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1800"/>
                        </a:spcBef>
                        <a:spcAft>
                          <a:spcPts val="0"/>
                        </a:spcAft>
                        <a:buNone/>
                      </a:pPr>
                      <a:r>
                        <a:rPr lang="en" sz="1700"/>
                        <a:t>series 5</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1800"/>
                        </a:spcBef>
                        <a:spcAft>
                          <a:spcPts val="0"/>
                        </a:spcAft>
                        <a:buNone/>
                      </a:pPr>
                      <a:r>
                        <a:rPr lang="en" sz="1700" b="1"/>
                        <a:t>series 5</a:t>
                      </a:r>
                      <a:endParaRPr sz="17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r>
              <a:tr h="576795">
                <a:tc>
                  <a:txBody>
                    <a:bodyPr/>
                    <a:lstStyle/>
                    <a:p>
                      <a:pPr marL="0" lvl="0" indent="0" algn="l" rtl="0">
                        <a:lnSpc>
                          <a:spcPct val="115000"/>
                        </a:lnSpc>
                        <a:spcBef>
                          <a:spcPts val="1800"/>
                        </a:spcBef>
                        <a:spcAft>
                          <a:spcPts val="0"/>
                        </a:spcAft>
                        <a:buNone/>
                      </a:pPr>
                      <a:r>
                        <a:rPr lang="en" sz="1900" b="1"/>
                        <a:t>Large</a:t>
                      </a:r>
                      <a:endParaRPr sz="1900" b="1"/>
                    </a:p>
                  </a:txBody>
                  <a:tcPr marL="68575" marR="68575" marT="121900" marB="121900">
                    <a:lnL w="1265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700"/>
                        <a:t>series 5</a:t>
                      </a:r>
                      <a:endParaRPr sz="1700"/>
                    </a:p>
                  </a:txBody>
                  <a:tcPr marL="68575" marR="68575" marT="121900" marB="121900">
                    <a:lnL w="3810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series 6</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series 6</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series 3</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series 5</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b="1"/>
                        <a:t>series 6</a:t>
                      </a:r>
                      <a:endParaRPr sz="17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r>
            </a:tbl>
          </a:graphicData>
        </a:graphic>
      </p:graphicFrame>
      <p:sp>
        <p:nvSpPr>
          <p:cNvPr id="582" name="Google Shape;582;p80"/>
          <p:cNvSpPr txBox="1"/>
          <p:nvPr/>
        </p:nvSpPr>
        <p:spPr>
          <a:xfrm>
            <a:off x="-448300" y="4755300"/>
            <a:ext cx="3945600" cy="1569630"/>
          </a:xfrm>
          <a:prstGeom prst="rect">
            <a:avLst/>
          </a:prstGeom>
          <a:noFill/>
          <a:ln>
            <a:noFill/>
          </a:ln>
        </p:spPr>
        <p:txBody>
          <a:bodyPr spcFirstLastPara="1" wrap="square" lIns="91425" tIns="91425" rIns="91425" bIns="91425" anchor="t" anchorCtr="0">
            <a:spAutoFit/>
          </a:bodyPr>
          <a:lstStyle/>
          <a:p>
            <a:pPr marL="1371600" lvl="0" indent="-323850" algn="l" rtl="0">
              <a:spcBef>
                <a:spcPts val="0"/>
              </a:spcBef>
              <a:spcAft>
                <a:spcPts val="0"/>
              </a:spcAft>
              <a:buSzPts val="1500"/>
              <a:buFont typeface="Roboto"/>
              <a:buChar char="★"/>
            </a:pPr>
            <a:r>
              <a:rPr lang="en" sz="1500" b="1">
                <a:latin typeface="Roboto"/>
                <a:ea typeface="Roboto"/>
                <a:cs typeface="Roboto"/>
                <a:sym typeface="Roboto"/>
              </a:rPr>
              <a:t>Series 1 - </a:t>
            </a:r>
            <a:r>
              <a:rPr lang="en" sz="1500">
                <a:solidFill>
                  <a:srgbClr val="0000FF"/>
                </a:solidFill>
                <a:latin typeface="Roboto"/>
                <a:ea typeface="Roboto"/>
                <a:cs typeface="Roboto"/>
                <a:sym typeface="Roboto"/>
              </a:rPr>
              <a:t>T = 5   , P = 5</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Series 2 - </a:t>
            </a:r>
            <a:r>
              <a:rPr lang="en" sz="1500">
                <a:solidFill>
                  <a:srgbClr val="0000FF"/>
                </a:solidFill>
                <a:latin typeface="Roboto"/>
                <a:ea typeface="Roboto"/>
                <a:cs typeface="Roboto"/>
                <a:sym typeface="Roboto"/>
              </a:rPr>
              <a:t>T = 10, P = 10</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Series 3 - </a:t>
            </a:r>
            <a:r>
              <a:rPr lang="en" sz="1500">
                <a:solidFill>
                  <a:srgbClr val="0000FF"/>
                </a:solidFill>
                <a:latin typeface="Roboto"/>
                <a:ea typeface="Roboto"/>
                <a:cs typeface="Roboto"/>
                <a:sym typeface="Roboto"/>
              </a:rPr>
              <a:t>T = 15, P = 15</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Series 4 - </a:t>
            </a:r>
            <a:r>
              <a:rPr lang="en" sz="1500">
                <a:solidFill>
                  <a:srgbClr val="0000FF"/>
                </a:solidFill>
                <a:latin typeface="Roboto"/>
                <a:ea typeface="Roboto"/>
                <a:cs typeface="Roboto"/>
                <a:sym typeface="Roboto"/>
              </a:rPr>
              <a:t>T = 20, P = 20</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Series 5 - </a:t>
            </a:r>
            <a:r>
              <a:rPr lang="en" sz="1500">
                <a:solidFill>
                  <a:srgbClr val="0000FF"/>
                </a:solidFill>
                <a:latin typeface="Roboto"/>
                <a:ea typeface="Roboto"/>
                <a:cs typeface="Roboto"/>
                <a:sym typeface="Roboto"/>
              </a:rPr>
              <a:t>T = 25, P = 25</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Series 6 - </a:t>
            </a:r>
            <a:r>
              <a:rPr lang="en" sz="1500">
                <a:solidFill>
                  <a:srgbClr val="0000FF"/>
                </a:solidFill>
                <a:latin typeface="Roboto"/>
                <a:ea typeface="Roboto"/>
                <a:cs typeface="Roboto"/>
                <a:sym typeface="Roboto"/>
              </a:rPr>
              <a:t>T = 30, P = 30</a:t>
            </a:r>
            <a:endParaRPr/>
          </a:p>
        </p:txBody>
      </p:sp>
      <p:sp>
        <p:nvSpPr>
          <p:cNvPr id="583" name="Google Shape;583;p80"/>
          <p:cNvSpPr txBox="1"/>
          <p:nvPr/>
        </p:nvSpPr>
        <p:spPr>
          <a:xfrm>
            <a:off x="3810750" y="4909100"/>
            <a:ext cx="5114100" cy="1338798"/>
          </a:xfrm>
          <a:prstGeom prst="rect">
            <a:avLst/>
          </a:prstGeom>
          <a:noFill/>
          <a:ln>
            <a:noFill/>
          </a:ln>
        </p:spPr>
        <p:txBody>
          <a:bodyPr spcFirstLastPara="1" wrap="square" lIns="91425" tIns="91425" rIns="91425" bIns="91425" anchor="t" anchorCtr="0">
            <a:spAutoFit/>
          </a:bodyPr>
          <a:lstStyle/>
          <a:p>
            <a:pPr marL="1371600" lvl="0" indent="-323850" algn="l" rtl="0">
              <a:spcBef>
                <a:spcPts val="0"/>
              </a:spcBef>
              <a:spcAft>
                <a:spcPts val="0"/>
              </a:spcAft>
              <a:buSzPts val="1500"/>
              <a:buFont typeface="Roboto"/>
              <a:buChar char="★"/>
            </a:pPr>
            <a:r>
              <a:rPr lang="en" sz="1500" b="1">
                <a:latin typeface="Roboto"/>
                <a:ea typeface="Roboto"/>
                <a:cs typeface="Roboto"/>
                <a:sym typeface="Roboto"/>
              </a:rPr>
              <a:t>PI 1 - </a:t>
            </a:r>
            <a:r>
              <a:rPr lang="en" sz="1500">
                <a:solidFill>
                  <a:srgbClr val="0000FF"/>
                </a:solidFill>
                <a:latin typeface="Roboto"/>
                <a:ea typeface="Roboto"/>
                <a:cs typeface="Roboto"/>
                <a:sym typeface="Roboto"/>
              </a:rPr>
              <a:t>number of non dominated solutions</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PI 2 - </a:t>
            </a:r>
            <a:r>
              <a:rPr lang="en" sz="1500">
                <a:solidFill>
                  <a:srgbClr val="0000FF"/>
                </a:solidFill>
                <a:latin typeface="Roboto"/>
                <a:ea typeface="Roboto"/>
                <a:cs typeface="Roboto"/>
                <a:sym typeface="Roboto"/>
              </a:rPr>
              <a:t>error ratio</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PI 3 - </a:t>
            </a:r>
            <a:r>
              <a:rPr lang="en" sz="1500">
                <a:solidFill>
                  <a:srgbClr val="0000FF"/>
                </a:solidFill>
                <a:latin typeface="Roboto"/>
                <a:ea typeface="Roboto"/>
                <a:cs typeface="Roboto"/>
                <a:sym typeface="Roboto"/>
              </a:rPr>
              <a:t>convergence metric</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PI 4 - </a:t>
            </a:r>
            <a:r>
              <a:rPr lang="en" sz="1500">
                <a:solidFill>
                  <a:srgbClr val="0000FF"/>
                </a:solidFill>
                <a:latin typeface="Roboto"/>
                <a:ea typeface="Roboto"/>
                <a:cs typeface="Roboto"/>
                <a:sym typeface="Roboto"/>
              </a:rPr>
              <a:t>spacing</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PI 5 - </a:t>
            </a:r>
            <a:r>
              <a:rPr lang="en" sz="1500">
                <a:solidFill>
                  <a:srgbClr val="0000FF"/>
                </a:solidFill>
                <a:latin typeface="Roboto"/>
                <a:ea typeface="Roboto"/>
                <a:cs typeface="Roboto"/>
                <a:sym typeface="Roboto"/>
              </a:rPr>
              <a:t>maximum spread</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82"/>
          <p:cNvSpPr txBox="1">
            <a:spLocks noGrp="1"/>
          </p:cNvSpPr>
          <p:nvPr>
            <p:ph type="title"/>
          </p:nvPr>
        </p:nvSpPr>
        <p:spPr>
          <a:xfrm>
            <a:off x="98250" y="21800"/>
            <a:ext cx="8826600" cy="80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2400" b="1"/>
              <a:t>FINE TUNING FOR AOA </a:t>
            </a:r>
            <a:endParaRPr sz="2400" b="1"/>
          </a:p>
        </p:txBody>
      </p:sp>
      <p:graphicFrame>
        <p:nvGraphicFramePr>
          <p:cNvPr id="598" name="Google Shape;598;p82"/>
          <p:cNvGraphicFramePr/>
          <p:nvPr/>
        </p:nvGraphicFramePr>
        <p:xfrm>
          <a:off x="327032" y="1032752"/>
          <a:ext cx="8597825" cy="2640173"/>
        </p:xfrm>
        <a:graphic>
          <a:graphicData uri="http://schemas.openxmlformats.org/drawingml/2006/table">
            <a:tbl>
              <a:tblPr>
                <a:noFill/>
              </a:tblPr>
              <a:tblGrid>
                <a:gridCol w="1519400"/>
                <a:gridCol w="1206550"/>
                <a:gridCol w="1206550"/>
                <a:gridCol w="1206550"/>
                <a:gridCol w="1206550"/>
                <a:gridCol w="1099300"/>
                <a:gridCol w="1152925"/>
              </a:tblGrid>
              <a:tr h="909788">
                <a:tc>
                  <a:txBody>
                    <a:bodyPr/>
                    <a:lstStyle/>
                    <a:p>
                      <a:pPr marL="0" lvl="0" indent="0" algn="l" rtl="0">
                        <a:lnSpc>
                          <a:spcPct val="115000"/>
                        </a:lnSpc>
                        <a:spcBef>
                          <a:spcPts val="1800"/>
                        </a:spcBef>
                        <a:spcAft>
                          <a:spcPts val="0"/>
                        </a:spcAft>
                        <a:buNone/>
                      </a:pPr>
                      <a:r>
                        <a:rPr lang="en" sz="1900" b="1"/>
                        <a:t>PROBLEM SIZE</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PI 1</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PI 2</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PI 3</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PI 4</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PI 5</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OVERALL</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r>
              <a:tr h="576795">
                <a:tc>
                  <a:txBody>
                    <a:bodyPr/>
                    <a:lstStyle/>
                    <a:p>
                      <a:pPr marL="0" lvl="0" indent="0" algn="l" rtl="0">
                        <a:lnSpc>
                          <a:spcPct val="115000"/>
                        </a:lnSpc>
                        <a:spcBef>
                          <a:spcPts val="1800"/>
                        </a:spcBef>
                        <a:spcAft>
                          <a:spcPts val="0"/>
                        </a:spcAft>
                        <a:buNone/>
                      </a:pPr>
                      <a:r>
                        <a:rPr lang="en" sz="1900" b="1"/>
                        <a:t>Small</a:t>
                      </a:r>
                      <a:endParaRPr sz="1900" b="1"/>
                    </a:p>
                  </a:txBody>
                  <a:tcPr marL="68575" marR="68575" marT="121900" marB="121900">
                    <a:lnL w="1265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700"/>
                        <a:t>series 4</a:t>
                      </a:r>
                      <a:endParaRPr sz="1700"/>
                    </a:p>
                  </a:txBody>
                  <a:tcPr marL="68575" marR="68575" marT="121900" marB="121900">
                    <a:lnL w="3810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series 5</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series 6</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series 5</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series 4</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b="1"/>
                        <a:t>series 5</a:t>
                      </a:r>
                      <a:endParaRPr sz="17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r>
              <a:tr h="576795">
                <a:tc>
                  <a:txBody>
                    <a:bodyPr/>
                    <a:lstStyle/>
                    <a:p>
                      <a:pPr marL="0" lvl="0" indent="0" algn="l" rtl="0">
                        <a:lnSpc>
                          <a:spcPct val="115000"/>
                        </a:lnSpc>
                        <a:spcBef>
                          <a:spcPts val="1800"/>
                        </a:spcBef>
                        <a:spcAft>
                          <a:spcPts val="0"/>
                        </a:spcAft>
                        <a:buNone/>
                      </a:pPr>
                      <a:r>
                        <a:rPr lang="en" sz="1900" b="1"/>
                        <a:t>Medium</a:t>
                      </a:r>
                      <a:endParaRPr sz="1900" b="1"/>
                    </a:p>
                  </a:txBody>
                  <a:tcPr marL="68575" marR="68575" marT="121900" marB="121900">
                    <a:lnL w="1265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700"/>
                        <a:t>series 4</a:t>
                      </a:r>
                      <a:endParaRPr sz="1700"/>
                    </a:p>
                  </a:txBody>
                  <a:tcPr marL="68575" marR="68575" marT="121900" marB="121900">
                    <a:lnL w="3810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1800"/>
                        </a:spcBef>
                        <a:spcAft>
                          <a:spcPts val="0"/>
                        </a:spcAft>
                        <a:buNone/>
                      </a:pPr>
                      <a:r>
                        <a:rPr lang="en" sz="1700"/>
                        <a:t>series 5</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1800"/>
                        </a:spcBef>
                        <a:spcAft>
                          <a:spcPts val="0"/>
                        </a:spcAft>
                        <a:buNone/>
                      </a:pPr>
                      <a:r>
                        <a:rPr lang="en" sz="1700"/>
                        <a:t>series 6</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1800"/>
                        </a:spcBef>
                        <a:spcAft>
                          <a:spcPts val="0"/>
                        </a:spcAft>
                        <a:buNone/>
                      </a:pPr>
                      <a:r>
                        <a:rPr lang="en" sz="1700"/>
                        <a:t>series 2</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1800"/>
                        </a:spcBef>
                        <a:spcAft>
                          <a:spcPts val="0"/>
                        </a:spcAft>
                        <a:buNone/>
                      </a:pPr>
                      <a:r>
                        <a:rPr lang="en" sz="1700"/>
                        <a:t>series 6</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1800"/>
                        </a:spcBef>
                        <a:spcAft>
                          <a:spcPts val="0"/>
                        </a:spcAft>
                        <a:buNone/>
                      </a:pPr>
                      <a:r>
                        <a:rPr lang="en" sz="1700" b="1"/>
                        <a:t>series 6</a:t>
                      </a:r>
                      <a:endParaRPr sz="17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r>
              <a:tr h="576795">
                <a:tc>
                  <a:txBody>
                    <a:bodyPr/>
                    <a:lstStyle/>
                    <a:p>
                      <a:pPr marL="0" lvl="0" indent="0" algn="l" rtl="0">
                        <a:lnSpc>
                          <a:spcPct val="115000"/>
                        </a:lnSpc>
                        <a:spcBef>
                          <a:spcPts val="1800"/>
                        </a:spcBef>
                        <a:spcAft>
                          <a:spcPts val="0"/>
                        </a:spcAft>
                        <a:buNone/>
                      </a:pPr>
                      <a:r>
                        <a:rPr lang="en" sz="1900" b="1"/>
                        <a:t>Large</a:t>
                      </a:r>
                      <a:endParaRPr sz="1900" b="1"/>
                    </a:p>
                  </a:txBody>
                  <a:tcPr marL="68575" marR="68575" marT="121900" marB="121900">
                    <a:lnL w="1265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700"/>
                        <a:t>series 4</a:t>
                      </a:r>
                      <a:endParaRPr sz="1700"/>
                    </a:p>
                  </a:txBody>
                  <a:tcPr marL="68575" marR="68575" marT="121900" marB="121900">
                    <a:lnL w="3810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series 6</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series 6</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series 6</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series 5</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b="1"/>
                        <a:t>series 6</a:t>
                      </a:r>
                      <a:endParaRPr sz="17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r>
            </a:tbl>
          </a:graphicData>
        </a:graphic>
      </p:graphicFrame>
      <p:sp>
        <p:nvSpPr>
          <p:cNvPr id="599" name="Google Shape;599;p82"/>
          <p:cNvSpPr txBox="1"/>
          <p:nvPr/>
        </p:nvSpPr>
        <p:spPr>
          <a:xfrm>
            <a:off x="-448300" y="4755300"/>
            <a:ext cx="3945600" cy="1569630"/>
          </a:xfrm>
          <a:prstGeom prst="rect">
            <a:avLst/>
          </a:prstGeom>
          <a:noFill/>
          <a:ln>
            <a:noFill/>
          </a:ln>
        </p:spPr>
        <p:txBody>
          <a:bodyPr spcFirstLastPara="1" wrap="square" lIns="91425" tIns="91425" rIns="91425" bIns="91425" anchor="t" anchorCtr="0">
            <a:spAutoFit/>
          </a:bodyPr>
          <a:lstStyle/>
          <a:p>
            <a:pPr marL="1371600" lvl="0" indent="-323850" algn="l" rtl="0">
              <a:spcBef>
                <a:spcPts val="0"/>
              </a:spcBef>
              <a:spcAft>
                <a:spcPts val="0"/>
              </a:spcAft>
              <a:buSzPts val="1500"/>
              <a:buFont typeface="Roboto"/>
              <a:buChar char="★"/>
            </a:pPr>
            <a:r>
              <a:rPr lang="en" sz="1500" b="1">
                <a:latin typeface="Roboto"/>
                <a:ea typeface="Roboto"/>
                <a:cs typeface="Roboto"/>
                <a:sym typeface="Roboto"/>
              </a:rPr>
              <a:t>Series 1 - </a:t>
            </a:r>
            <a:r>
              <a:rPr lang="en" sz="1500">
                <a:solidFill>
                  <a:srgbClr val="0000FF"/>
                </a:solidFill>
                <a:latin typeface="Roboto"/>
                <a:ea typeface="Roboto"/>
                <a:cs typeface="Roboto"/>
                <a:sym typeface="Roboto"/>
              </a:rPr>
              <a:t>T = 5   , P = 5</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Series 2 - </a:t>
            </a:r>
            <a:r>
              <a:rPr lang="en" sz="1500">
                <a:solidFill>
                  <a:srgbClr val="0000FF"/>
                </a:solidFill>
                <a:latin typeface="Roboto"/>
                <a:ea typeface="Roboto"/>
                <a:cs typeface="Roboto"/>
                <a:sym typeface="Roboto"/>
              </a:rPr>
              <a:t>T = 10, P = 10</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Series 3 - </a:t>
            </a:r>
            <a:r>
              <a:rPr lang="en" sz="1500">
                <a:solidFill>
                  <a:srgbClr val="0000FF"/>
                </a:solidFill>
                <a:latin typeface="Roboto"/>
                <a:ea typeface="Roboto"/>
                <a:cs typeface="Roboto"/>
                <a:sym typeface="Roboto"/>
              </a:rPr>
              <a:t>T = 15, P = 15</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Series 4 - </a:t>
            </a:r>
            <a:r>
              <a:rPr lang="en" sz="1500">
                <a:solidFill>
                  <a:srgbClr val="0000FF"/>
                </a:solidFill>
                <a:latin typeface="Roboto"/>
                <a:ea typeface="Roboto"/>
                <a:cs typeface="Roboto"/>
                <a:sym typeface="Roboto"/>
              </a:rPr>
              <a:t>T = 20, P = 20</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Series 5 - </a:t>
            </a:r>
            <a:r>
              <a:rPr lang="en" sz="1500">
                <a:solidFill>
                  <a:srgbClr val="0000FF"/>
                </a:solidFill>
                <a:latin typeface="Roboto"/>
                <a:ea typeface="Roboto"/>
                <a:cs typeface="Roboto"/>
                <a:sym typeface="Roboto"/>
              </a:rPr>
              <a:t>T = 25, P = 25</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Series 6 - </a:t>
            </a:r>
            <a:r>
              <a:rPr lang="en" sz="1500">
                <a:solidFill>
                  <a:srgbClr val="0000FF"/>
                </a:solidFill>
                <a:latin typeface="Roboto"/>
                <a:ea typeface="Roboto"/>
                <a:cs typeface="Roboto"/>
                <a:sym typeface="Roboto"/>
              </a:rPr>
              <a:t>T = 30, P = 30</a:t>
            </a:r>
            <a:endParaRPr/>
          </a:p>
        </p:txBody>
      </p:sp>
      <p:sp>
        <p:nvSpPr>
          <p:cNvPr id="600" name="Google Shape;600;p82"/>
          <p:cNvSpPr txBox="1"/>
          <p:nvPr/>
        </p:nvSpPr>
        <p:spPr>
          <a:xfrm>
            <a:off x="3810750" y="4909100"/>
            <a:ext cx="5114100" cy="1338798"/>
          </a:xfrm>
          <a:prstGeom prst="rect">
            <a:avLst/>
          </a:prstGeom>
          <a:noFill/>
          <a:ln>
            <a:noFill/>
          </a:ln>
        </p:spPr>
        <p:txBody>
          <a:bodyPr spcFirstLastPara="1" wrap="square" lIns="91425" tIns="91425" rIns="91425" bIns="91425" anchor="t" anchorCtr="0">
            <a:spAutoFit/>
          </a:bodyPr>
          <a:lstStyle/>
          <a:p>
            <a:pPr marL="1371600" lvl="0" indent="-323850" algn="l" rtl="0">
              <a:spcBef>
                <a:spcPts val="0"/>
              </a:spcBef>
              <a:spcAft>
                <a:spcPts val="0"/>
              </a:spcAft>
              <a:buSzPts val="1500"/>
              <a:buFont typeface="Roboto"/>
              <a:buChar char="★"/>
            </a:pPr>
            <a:r>
              <a:rPr lang="en" sz="1500" b="1">
                <a:latin typeface="Roboto"/>
                <a:ea typeface="Roboto"/>
                <a:cs typeface="Roboto"/>
                <a:sym typeface="Roboto"/>
              </a:rPr>
              <a:t>PI 1 - </a:t>
            </a:r>
            <a:r>
              <a:rPr lang="en" sz="1500">
                <a:solidFill>
                  <a:srgbClr val="0000FF"/>
                </a:solidFill>
                <a:latin typeface="Roboto"/>
                <a:ea typeface="Roboto"/>
                <a:cs typeface="Roboto"/>
                <a:sym typeface="Roboto"/>
              </a:rPr>
              <a:t>number of non dominated solutions</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PI 2 - </a:t>
            </a:r>
            <a:r>
              <a:rPr lang="en" sz="1500">
                <a:solidFill>
                  <a:srgbClr val="0000FF"/>
                </a:solidFill>
                <a:latin typeface="Roboto"/>
                <a:ea typeface="Roboto"/>
                <a:cs typeface="Roboto"/>
                <a:sym typeface="Roboto"/>
              </a:rPr>
              <a:t>error ratio</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PI 3 - </a:t>
            </a:r>
            <a:r>
              <a:rPr lang="en" sz="1500">
                <a:solidFill>
                  <a:srgbClr val="0000FF"/>
                </a:solidFill>
                <a:latin typeface="Roboto"/>
                <a:ea typeface="Roboto"/>
                <a:cs typeface="Roboto"/>
                <a:sym typeface="Roboto"/>
              </a:rPr>
              <a:t>convergence metric</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PI 4 - </a:t>
            </a:r>
            <a:r>
              <a:rPr lang="en" sz="1500">
                <a:solidFill>
                  <a:srgbClr val="0000FF"/>
                </a:solidFill>
                <a:latin typeface="Roboto"/>
                <a:ea typeface="Roboto"/>
                <a:cs typeface="Roboto"/>
                <a:sym typeface="Roboto"/>
              </a:rPr>
              <a:t>spacing</a:t>
            </a:r>
            <a:endParaRPr sz="1500" b="1">
              <a:latin typeface="Roboto"/>
              <a:ea typeface="Roboto"/>
              <a:cs typeface="Roboto"/>
              <a:sym typeface="Roboto"/>
            </a:endParaRPr>
          </a:p>
          <a:p>
            <a:pPr marL="1371600" lvl="0" indent="-323850" algn="l" rtl="0">
              <a:spcBef>
                <a:spcPts val="0"/>
              </a:spcBef>
              <a:spcAft>
                <a:spcPts val="0"/>
              </a:spcAft>
              <a:buSzPts val="1500"/>
              <a:buFont typeface="Roboto"/>
              <a:buChar char="★"/>
            </a:pPr>
            <a:r>
              <a:rPr lang="en" sz="1500" b="1">
                <a:latin typeface="Roboto"/>
                <a:ea typeface="Roboto"/>
                <a:cs typeface="Roboto"/>
                <a:sym typeface="Roboto"/>
              </a:rPr>
              <a:t>PI 5 - </a:t>
            </a:r>
            <a:r>
              <a:rPr lang="en" sz="1500">
                <a:solidFill>
                  <a:srgbClr val="0000FF"/>
                </a:solidFill>
                <a:latin typeface="Roboto"/>
                <a:ea typeface="Roboto"/>
                <a:cs typeface="Roboto"/>
                <a:sym typeface="Roboto"/>
              </a:rPr>
              <a:t>maximum spread</a:t>
            </a:r>
            <a:endParaRPr/>
          </a:p>
        </p:txBody>
      </p:sp>
      <p:sp>
        <p:nvSpPr>
          <p:cNvPr id="6" name="Rectangle 5"/>
          <p:cNvSpPr/>
          <p:nvPr/>
        </p:nvSpPr>
        <p:spPr>
          <a:xfrm>
            <a:off x="4447607" y="3244335"/>
            <a:ext cx="248786" cy="369332"/>
          </a:xfrm>
          <a:prstGeom prst="rect">
            <a:avLst/>
          </a:prstGeom>
        </p:spPr>
        <p:txBody>
          <a:bodyPr wrap="none">
            <a:spAutoFit/>
          </a:bodyPr>
          <a:lstStyle/>
          <a:p>
            <a:r>
              <a:rPr lang="en-US" dirty="0" smtClean="0"/>
              <a:t> </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83"/>
          <p:cNvSpPr txBox="1">
            <a:spLocks noGrp="1"/>
          </p:cNvSpPr>
          <p:nvPr>
            <p:ph type="title"/>
          </p:nvPr>
        </p:nvSpPr>
        <p:spPr>
          <a:xfrm>
            <a:off x="98250" y="21800"/>
            <a:ext cx="8826600" cy="80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2400" b="1"/>
              <a:t>OVERALL CONCLUSION OF ITERATIONS &amp; POPULATION SIZE FINE TUNING</a:t>
            </a:r>
            <a:endParaRPr sz="2400" b="1"/>
          </a:p>
        </p:txBody>
      </p:sp>
      <p:graphicFrame>
        <p:nvGraphicFramePr>
          <p:cNvPr id="606" name="Google Shape;606;p83"/>
          <p:cNvGraphicFramePr/>
          <p:nvPr/>
        </p:nvGraphicFramePr>
        <p:xfrm>
          <a:off x="98225" y="2079934"/>
          <a:ext cx="8826650" cy="2307180"/>
        </p:xfrm>
        <a:graphic>
          <a:graphicData uri="http://schemas.openxmlformats.org/drawingml/2006/table">
            <a:tbl>
              <a:tblPr>
                <a:noFill/>
              </a:tblPr>
              <a:tblGrid>
                <a:gridCol w="2113450"/>
                <a:gridCol w="1678300"/>
                <a:gridCol w="1678300"/>
                <a:gridCol w="1678300"/>
                <a:gridCol w="1678300"/>
              </a:tblGrid>
              <a:tr h="576795">
                <a:tc>
                  <a:txBody>
                    <a:bodyPr/>
                    <a:lstStyle/>
                    <a:p>
                      <a:pPr marL="0" lvl="0" indent="0" algn="l" rtl="0">
                        <a:lnSpc>
                          <a:spcPct val="115000"/>
                        </a:lnSpc>
                        <a:spcBef>
                          <a:spcPts val="1800"/>
                        </a:spcBef>
                        <a:spcAft>
                          <a:spcPts val="0"/>
                        </a:spcAft>
                        <a:buNone/>
                      </a:pPr>
                      <a:r>
                        <a:rPr lang="en" sz="1900" b="1"/>
                        <a:t>ALGORITHM</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PSO</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TLBO</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MBO</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AOA</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r>
              <a:tr h="576795">
                <a:tc>
                  <a:txBody>
                    <a:bodyPr/>
                    <a:lstStyle/>
                    <a:p>
                      <a:pPr marL="0" lvl="0" indent="0" algn="l" rtl="0">
                        <a:lnSpc>
                          <a:spcPct val="115000"/>
                        </a:lnSpc>
                        <a:spcBef>
                          <a:spcPts val="1800"/>
                        </a:spcBef>
                        <a:spcAft>
                          <a:spcPts val="0"/>
                        </a:spcAft>
                        <a:buNone/>
                      </a:pPr>
                      <a:r>
                        <a:rPr lang="en" sz="1900" b="1"/>
                        <a:t>SMALL</a:t>
                      </a:r>
                      <a:endParaRPr sz="1900" b="1"/>
                    </a:p>
                  </a:txBody>
                  <a:tcPr marL="68575" marR="68575" marT="121900" marB="121900">
                    <a:lnL w="1265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700"/>
                        <a:t>T = 20, P = 20 </a:t>
                      </a:r>
                      <a:endParaRPr sz="1700"/>
                    </a:p>
                  </a:txBody>
                  <a:tcPr marL="68575" marR="68575" marT="121900" marB="121900">
                    <a:lnL w="3810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T = 15, P = 15</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T = 20, P = 20</a:t>
                      </a:r>
                      <a:endParaRPr sz="19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T = 25, P = 25</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r>
              <a:tr h="576795">
                <a:tc>
                  <a:txBody>
                    <a:bodyPr/>
                    <a:lstStyle/>
                    <a:p>
                      <a:pPr marL="0" lvl="0" indent="0" algn="l" rtl="0">
                        <a:lnSpc>
                          <a:spcPct val="115000"/>
                        </a:lnSpc>
                        <a:spcBef>
                          <a:spcPts val="1800"/>
                        </a:spcBef>
                        <a:spcAft>
                          <a:spcPts val="0"/>
                        </a:spcAft>
                        <a:buNone/>
                      </a:pPr>
                      <a:r>
                        <a:rPr lang="en" sz="1900" b="1"/>
                        <a:t>MEDIUM</a:t>
                      </a:r>
                      <a:endParaRPr sz="1900" b="1"/>
                    </a:p>
                  </a:txBody>
                  <a:tcPr marL="68575" marR="68575" marT="121900" marB="121900">
                    <a:lnL w="1265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700"/>
                        <a:t>T = 25, P = 25</a:t>
                      </a:r>
                      <a:endParaRPr sz="1700"/>
                    </a:p>
                  </a:txBody>
                  <a:tcPr marL="68575" marR="68575" marT="121900" marB="121900">
                    <a:lnL w="3810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1800"/>
                        </a:spcBef>
                        <a:spcAft>
                          <a:spcPts val="0"/>
                        </a:spcAft>
                        <a:buNone/>
                      </a:pPr>
                      <a:r>
                        <a:rPr lang="en" sz="1700"/>
                        <a:t>T = 25, P = 25</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1800"/>
                        </a:spcBef>
                        <a:spcAft>
                          <a:spcPts val="0"/>
                        </a:spcAft>
                        <a:buNone/>
                      </a:pPr>
                      <a:r>
                        <a:rPr lang="en" sz="1700"/>
                        <a:t>T = 25, P = 25 </a:t>
                      </a:r>
                      <a:endParaRPr sz="19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1800"/>
                        </a:spcBef>
                        <a:spcAft>
                          <a:spcPts val="0"/>
                        </a:spcAft>
                        <a:buNone/>
                      </a:pPr>
                      <a:r>
                        <a:rPr lang="en" sz="1700"/>
                        <a:t>T = 30, P = 30</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r>
              <a:tr h="576795">
                <a:tc>
                  <a:txBody>
                    <a:bodyPr/>
                    <a:lstStyle/>
                    <a:p>
                      <a:pPr marL="0" lvl="0" indent="0" algn="l" rtl="0">
                        <a:lnSpc>
                          <a:spcPct val="115000"/>
                        </a:lnSpc>
                        <a:spcBef>
                          <a:spcPts val="1800"/>
                        </a:spcBef>
                        <a:spcAft>
                          <a:spcPts val="0"/>
                        </a:spcAft>
                        <a:buNone/>
                      </a:pPr>
                      <a:r>
                        <a:rPr lang="en" sz="1900" b="1"/>
                        <a:t>LARGE</a:t>
                      </a:r>
                      <a:endParaRPr sz="1900" b="1"/>
                    </a:p>
                  </a:txBody>
                  <a:tcPr marL="68575" marR="68575" marT="121900" marB="121900">
                    <a:lnL w="1265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700"/>
                        <a:t>T = 30, P = 30</a:t>
                      </a:r>
                      <a:endParaRPr sz="1700"/>
                    </a:p>
                  </a:txBody>
                  <a:tcPr marL="68575" marR="68575" marT="121900" marB="121900">
                    <a:lnL w="3810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T = 25, P = 25</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T = 25, P = 25</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T = 30, P = 30</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92"/>
          <p:cNvSpPr txBox="1">
            <a:spLocks noGrp="1"/>
          </p:cNvSpPr>
          <p:nvPr>
            <p:ph type="title"/>
          </p:nvPr>
        </p:nvSpPr>
        <p:spPr>
          <a:xfrm>
            <a:off x="98250" y="21800"/>
            <a:ext cx="8826600" cy="80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2400" b="1"/>
              <a:t>OVERALL CONCLUSION OF PARAMETERS FINE TUNING</a:t>
            </a:r>
            <a:endParaRPr sz="2400" b="1"/>
          </a:p>
        </p:txBody>
      </p:sp>
      <p:graphicFrame>
        <p:nvGraphicFramePr>
          <p:cNvPr id="690" name="Google Shape;690;p92"/>
          <p:cNvGraphicFramePr/>
          <p:nvPr/>
        </p:nvGraphicFramePr>
        <p:xfrm>
          <a:off x="98225" y="2079933"/>
          <a:ext cx="8826650" cy="3130899"/>
        </p:xfrm>
        <a:graphic>
          <a:graphicData uri="http://schemas.openxmlformats.org/drawingml/2006/table">
            <a:tbl>
              <a:tblPr>
                <a:noFill/>
              </a:tblPr>
              <a:tblGrid>
                <a:gridCol w="2113450"/>
                <a:gridCol w="1678300"/>
                <a:gridCol w="1678300"/>
                <a:gridCol w="1678300"/>
                <a:gridCol w="1678300"/>
              </a:tblGrid>
              <a:tr h="576795">
                <a:tc>
                  <a:txBody>
                    <a:bodyPr/>
                    <a:lstStyle/>
                    <a:p>
                      <a:pPr marL="0" lvl="0" indent="0" algn="l" rtl="0">
                        <a:lnSpc>
                          <a:spcPct val="115000"/>
                        </a:lnSpc>
                        <a:spcBef>
                          <a:spcPts val="1800"/>
                        </a:spcBef>
                        <a:spcAft>
                          <a:spcPts val="0"/>
                        </a:spcAft>
                        <a:buNone/>
                      </a:pPr>
                      <a:r>
                        <a:rPr lang="en" sz="1900" b="1"/>
                        <a:t>ALGORITHM</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PSO</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TLBO</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MBO</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AOA</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r>
              <a:tr h="851368">
                <a:tc>
                  <a:txBody>
                    <a:bodyPr/>
                    <a:lstStyle/>
                    <a:p>
                      <a:pPr marL="0" lvl="0" indent="0" algn="l" rtl="0">
                        <a:lnSpc>
                          <a:spcPct val="115000"/>
                        </a:lnSpc>
                        <a:spcBef>
                          <a:spcPts val="1800"/>
                        </a:spcBef>
                        <a:spcAft>
                          <a:spcPts val="0"/>
                        </a:spcAft>
                        <a:buNone/>
                      </a:pPr>
                      <a:r>
                        <a:rPr lang="en" sz="1900" b="1"/>
                        <a:t>SMALL</a:t>
                      </a:r>
                      <a:endParaRPr sz="1900" b="1"/>
                    </a:p>
                  </a:txBody>
                  <a:tcPr marL="68575" marR="68575" marT="121900" marB="121900">
                    <a:lnL w="1265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0"/>
                        </a:spcBef>
                        <a:spcAft>
                          <a:spcPts val="0"/>
                        </a:spcAft>
                        <a:buNone/>
                      </a:pPr>
                      <a:r>
                        <a:rPr lang="en" sz="1700"/>
                        <a:t>c1 = [0 - 0.5] </a:t>
                      </a:r>
                      <a:endParaRPr sz="1700"/>
                    </a:p>
                    <a:p>
                      <a:pPr marL="0" lvl="0" indent="0" algn="ctr" rtl="0">
                        <a:lnSpc>
                          <a:spcPct val="115000"/>
                        </a:lnSpc>
                        <a:spcBef>
                          <a:spcPts val="0"/>
                        </a:spcBef>
                        <a:spcAft>
                          <a:spcPts val="0"/>
                        </a:spcAft>
                        <a:buNone/>
                      </a:pPr>
                      <a:r>
                        <a:rPr lang="en" sz="1700"/>
                        <a:t>c2 + c3 &lt;= 1.5  </a:t>
                      </a:r>
                      <a:endParaRPr sz="1700"/>
                    </a:p>
                  </a:txBody>
                  <a:tcPr marL="68575" marR="68575" marT="121900" marB="121900">
                    <a:lnL w="3810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0"/>
                        </a:spcBef>
                        <a:spcAft>
                          <a:spcPts val="0"/>
                        </a:spcAft>
                        <a:buNone/>
                      </a:pPr>
                      <a:r>
                        <a:rPr lang="en" sz="1700"/>
                        <a:t>Tf = [0 - 0.5] </a:t>
                      </a:r>
                      <a:endParaRPr sz="1700"/>
                    </a:p>
                    <a:p>
                      <a:pPr marL="0" lvl="0" indent="0" algn="ctr" rtl="0">
                        <a:lnSpc>
                          <a:spcPct val="115000"/>
                        </a:lnSpc>
                        <a:spcBef>
                          <a:spcPts val="0"/>
                        </a:spcBef>
                        <a:spcAft>
                          <a:spcPts val="0"/>
                        </a:spcAft>
                        <a:buNone/>
                      </a:pPr>
                      <a:r>
                        <a:rPr lang="en" sz="1700"/>
                        <a:t>r + Tp &lt;= 1.5 </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0"/>
                        </a:spcBef>
                        <a:spcAft>
                          <a:spcPts val="0"/>
                        </a:spcAft>
                        <a:buNone/>
                      </a:pPr>
                      <a:r>
                        <a:rPr lang="en" sz="1700"/>
                        <a:t>K = 5</a:t>
                      </a:r>
                      <a:endParaRPr sz="1700"/>
                    </a:p>
                    <a:p>
                      <a:pPr marL="0" lvl="0" indent="0" algn="ctr" rtl="0">
                        <a:lnSpc>
                          <a:spcPct val="115000"/>
                        </a:lnSpc>
                        <a:spcBef>
                          <a:spcPts val="0"/>
                        </a:spcBef>
                        <a:spcAft>
                          <a:spcPts val="0"/>
                        </a:spcAft>
                        <a:buNone/>
                      </a:pPr>
                      <a:r>
                        <a:rPr lang="en" sz="1700"/>
                        <a:t>X = 3</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r>
              <a:tr h="851368">
                <a:tc>
                  <a:txBody>
                    <a:bodyPr/>
                    <a:lstStyle/>
                    <a:p>
                      <a:pPr marL="0" lvl="0" indent="0" algn="l" rtl="0">
                        <a:lnSpc>
                          <a:spcPct val="115000"/>
                        </a:lnSpc>
                        <a:spcBef>
                          <a:spcPts val="1800"/>
                        </a:spcBef>
                        <a:spcAft>
                          <a:spcPts val="0"/>
                        </a:spcAft>
                        <a:buNone/>
                      </a:pPr>
                      <a:r>
                        <a:rPr lang="en" sz="1900" b="1"/>
                        <a:t>MEDIUM</a:t>
                      </a:r>
                      <a:endParaRPr sz="1900" b="1"/>
                    </a:p>
                  </a:txBody>
                  <a:tcPr marL="68575" marR="68575" marT="121900" marB="121900">
                    <a:lnL w="1265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0"/>
                        </a:spcBef>
                        <a:spcAft>
                          <a:spcPts val="0"/>
                        </a:spcAft>
                        <a:buNone/>
                      </a:pPr>
                      <a:r>
                        <a:rPr lang="en" sz="1700"/>
                        <a:t>c3 = [0.5 - 1] </a:t>
                      </a:r>
                      <a:endParaRPr sz="1700"/>
                    </a:p>
                    <a:p>
                      <a:pPr marL="0" lvl="0" indent="0" algn="ctr" rtl="0">
                        <a:lnSpc>
                          <a:spcPct val="115000"/>
                        </a:lnSpc>
                        <a:spcBef>
                          <a:spcPts val="0"/>
                        </a:spcBef>
                        <a:spcAft>
                          <a:spcPts val="0"/>
                        </a:spcAft>
                        <a:buNone/>
                      </a:pPr>
                      <a:r>
                        <a:rPr lang="en" sz="1700"/>
                        <a:t>c1 + c2 &lt;= 1.5 </a:t>
                      </a:r>
                      <a:endParaRPr sz="1700"/>
                    </a:p>
                  </a:txBody>
                  <a:tcPr marL="68575" marR="68575" marT="121900" marB="121900">
                    <a:lnL w="3810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0"/>
                        </a:spcBef>
                        <a:spcAft>
                          <a:spcPts val="0"/>
                        </a:spcAft>
                        <a:buNone/>
                      </a:pPr>
                      <a:r>
                        <a:rPr lang="en" sz="1700"/>
                        <a:t>Tp = [0.5 - 1] </a:t>
                      </a:r>
                      <a:endParaRPr sz="1700"/>
                    </a:p>
                    <a:p>
                      <a:pPr marL="0" lvl="0" indent="0" algn="ctr" rtl="0">
                        <a:lnSpc>
                          <a:spcPct val="115000"/>
                        </a:lnSpc>
                        <a:spcBef>
                          <a:spcPts val="0"/>
                        </a:spcBef>
                        <a:spcAft>
                          <a:spcPts val="0"/>
                        </a:spcAft>
                        <a:buNone/>
                      </a:pPr>
                      <a:r>
                        <a:rPr lang="en" sz="1700"/>
                        <a:t>r + Tf &lt;= 1.5 </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0"/>
                        </a:spcBef>
                        <a:spcAft>
                          <a:spcPts val="0"/>
                        </a:spcAft>
                        <a:buNone/>
                      </a:pPr>
                      <a:r>
                        <a:rPr lang="en" sz="1700"/>
                        <a:t>K = 3</a:t>
                      </a:r>
                      <a:endParaRPr sz="1700"/>
                    </a:p>
                    <a:p>
                      <a:pPr marL="0" lvl="0" indent="0" algn="ctr" rtl="0">
                        <a:lnSpc>
                          <a:spcPct val="115000"/>
                        </a:lnSpc>
                        <a:spcBef>
                          <a:spcPts val="0"/>
                        </a:spcBef>
                        <a:spcAft>
                          <a:spcPts val="0"/>
                        </a:spcAft>
                        <a:buNone/>
                      </a:pPr>
                      <a:r>
                        <a:rPr lang="en" sz="1700"/>
                        <a:t>X = 1</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1800"/>
                        </a:spcBef>
                        <a:spcAft>
                          <a:spcPts val="0"/>
                        </a:spcAft>
                        <a:buNone/>
                      </a:pPr>
                      <a:r>
                        <a:rPr lang="en" sz="1700"/>
                        <a:t>-------</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r>
              <a:tr h="851368">
                <a:tc>
                  <a:txBody>
                    <a:bodyPr/>
                    <a:lstStyle/>
                    <a:p>
                      <a:pPr marL="0" lvl="0" indent="0" algn="l" rtl="0">
                        <a:lnSpc>
                          <a:spcPct val="115000"/>
                        </a:lnSpc>
                        <a:spcBef>
                          <a:spcPts val="1800"/>
                        </a:spcBef>
                        <a:spcAft>
                          <a:spcPts val="0"/>
                        </a:spcAft>
                        <a:buNone/>
                      </a:pPr>
                      <a:r>
                        <a:rPr lang="en" sz="1900" b="1"/>
                        <a:t>LARGE</a:t>
                      </a:r>
                      <a:endParaRPr sz="1900" b="1"/>
                    </a:p>
                  </a:txBody>
                  <a:tcPr marL="68575" marR="68575" marT="121900" marB="121900">
                    <a:lnL w="1265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0"/>
                        </a:spcBef>
                        <a:spcAft>
                          <a:spcPts val="0"/>
                        </a:spcAft>
                        <a:buNone/>
                      </a:pPr>
                      <a:r>
                        <a:rPr lang="en" sz="1700"/>
                        <a:t>c2 = [0.5 - 1] </a:t>
                      </a:r>
                      <a:endParaRPr sz="1700"/>
                    </a:p>
                    <a:p>
                      <a:pPr marL="0" lvl="0" indent="0" algn="ctr" rtl="0">
                        <a:lnSpc>
                          <a:spcPct val="115000"/>
                        </a:lnSpc>
                        <a:spcBef>
                          <a:spcPts val="0"/>
                        </a:spcBef>
                        <a:spcAft>
                          <a:spcPts val="0"/>
                        </a:spcAft>
                        <a:buNone/>
                      </a:pPr>
                      <a:r>
                        <a:rPr lang="en" sz="1700"/>
                        <a:t>c1 + c3 &lt;= 1.5 </a:t>
                      </a:r>
                      <a:endParaRPr sz="1700"/>
                    </a:p>
                  </a:txBody>
                  <a:tcPr marL="68575" marR="68575" marT="121900" marB="121900">
                    <a:lnL w="3810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0"/>
                        </a:spcBef>
                        <a:spcAft>
                          <a:spcPts val="0"/>
                        </a:spcAft>
                        <a:buNone/>
                      </a:pPr>
                      <a:r>
                        <a:rPr lang="en" sz="1700"/>
                        <a:t>Tf = [0 - 0.5] </a:t>
                      </a:r>
                      <a:endParaRPr sz="1700"/>
                    </a:p>
                    <a:p>
                      <a:pPr marL="0" lvl="0" indent="0" algn="ctr" rtl="0">
                        <a:lnSpc>
                          <a:spcPct val="115000"/>
                        </a:lnSpc>
                        <a:spcBef>
                          <a:spcPts val="0"/>
                        </a:spcBef>
                        <a:spcAft>
                          <a:spcPts val="0"/>
                        </a:spcAft>
                        <a:buNone/>
                      </a:pPr>
                      <a:r>
                        <a:rPr lang="en" sz="1700"/>
                        <a:t>r + Tp &lt;= 1.5 </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0"/>
                        </a:spcBef>
                        <a:spcAft>
                          <a:spcPts val="0"/>
                        </a:spcAft>
                        <a:buNone/>
                      </a:pPr>
                      <a:r>
                        <a:rPr lang="en" sz="1700"/>
                        <a:t>K = 5</a:t>
                      </a:r>
                      <a:endParaRPr sz="1700"/>
                    </a:p>
                    <a:p>
                      <a:pPr marL="0" lvl="0" indent="0" algn="ctr" rtl="0">
                        <a:lnSpc>
                          <a:spcPct val="115000"/>
                        </a:lnSpc>
                        <a:spcBef>
                          <a:spcPts val="0"/>
                        </a:spcBef>
                        <a:spcAft>
                          <a:spcPts val="0"/>
                        </a:spcAft>
                        <a:buNone/>
                      </a:pPr>
                      <a:r>
                        <a:rPr lang="en" sz="1700"/>
                        <a:t>X = 2</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102"/>
          <p:cNvSpPr txBox="1">
            <a:spLocks noGrp="1"/>
          </p:cNvSpPr>
          <p:nvPr>
            <p:ph type="title"/>
          </p:nvPr>
        </p:nvSpPr>
        <p:spPr>
          <a:xfrm>
            <a:off x="98250" y="21800"/>
            <a:ext cx="8826600" cy="80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2400" b="1"/>
              <a:t>CONSOLIDATED RESULT</a:t>
            </a:r>
            <a:endParaRPr sz="2400" b="1"/>
          </a:p>
        </p:txBody>
      </p:sp>
      <p:graphicFrame>
        <p:nvGraphicFramePr>
          <p:cNvPr id="751" name="Google Shape;751;p102"/>
          <p:cNvGraphicFramePr/>
          <p:nvPr/>
        </p:nvGraphicFramePr>
        <p:xfrm>
          <a:off x="190213" y="1021767"/>
          <a:ext cx="8763550" cy="2640170"/>
        </p:xfrm>
        <a:graphic>
          <a:graphicData uri="http://schemas.openxmlformats.org/drawingml/2006/table">
            <a:tbl>
              <a:tblPr>
                <a:noFill/>
              </a:tblPr>
              <a:tblGrid>
                <a:gridCol w="1802100"/>
                <a:gridCol w="740950"/>
                <a:gridCol w="744300"/>
                <a:gridCol w="716050"/>
                <a:gridCol w="714350"/>
                <a:gridCol w="723550"/>
                <a:gridCol w="780875"/>
                <a:gridCol w="750125"/>
                <a:gridCol w="767575"/>
                <a:gridCol w="1023675"/>
              </a:tblGrid>
              <a:tr h="711200">
                <a:tc>
                  <a:txBody>
                    <a:bodyPr/>
                    <a:lstStyle/>
                    <a:p>
                      <a:pPr marL="0" lvl="0" indent="0" algn="l" rtl="0">
                        <a:lnSpc>
                          <a:spcPct val="115000"/>
                        </a:lnSpc>
                        <a:spcBef>
                          <a:spcPts val="1800"/>
                        </a:spcBef>
                        <a:spcAft>
                          <a:spcPts val="0"/>
                        </a:spcAft>
                        <a:buNone/>
                      </a:pPr>
                      <a:r>
                        <a:rPr lang="en" sz="1900" b="1"/>
                        <a:t>PROBLEM SIZE</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Algo 1</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Algo 2</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Algo 3</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Algo 4</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Algo 5</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Algo 6</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Algo 7</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Algo 8</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900" b="1"/>
                        <a:t>OVERALL</a:t>
                      </a:r>
                      <a:endParaRPr sz="19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79646"/>
                    </a:solidFill>
                  </a:tcPr>
                </a:tc>
              </a:tr>
              <a:tr h="570952">
                <a:tc>
                  <a:txBody>
                    <a:bodyPr/>
                    <a:lstStyle/>
                    <a:p>
                      <a:pPr marL="0" lvl="0" indent="0" algn="l" rtl="0">
                        <a:lnSpc>
                          <a:spcPct val="115000"/>
                        </a:lnSpc>
                        <a:spcBef>
                          <a:spcPts val="1800"/>
                        </a:spcBef>
                        <a:spcAft>
                          <a:spcPts val="0"/>
                        </a:spcAft>
                        <a:buNone/>
                      </a:pPr>
                      <a:r>
                        <a:rPr lang="en" sz="1900" b="1"/>
                        <a:t>Small</a:t>
                      </a:r>
                      <a:endParaRPr sz="1900" b="1"/>
                    </a:p>
                  </a:txBody>
                  <a:tcPr marL="68575" marR="68575" marT="121900" marB="121900">
                    <a:lnL w="1265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700"/>
                        <a:t>0</a:t>
                      </a:r>
                      <a:endParaRPr sz="1700"/>
                    </a:p>
                  </a:txBody>
                  <a:tcPr marL="68575" marR="68575" marT="121900" marB="121900">
                    <a:lnL w="3810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0</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0</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0</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0</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2</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5</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3</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b="1"/>
                        <a:t>ALGO 7</a:t>
                      </a:r>
                      <a:endParaRPr sz="17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r>
              <a:tr h="570952">
                <a:tc>
                  <a:txBody>
                    <a:bodyPr/>
                    <a:lstStyle/>
                    <a:p>
                      <a:pPr marL="0" lvl="0" indent="0" algn="l" rtl="0">
                        <a:lnSpc>
                          <a:spcPct val="115000"/>
                        </a:lnSpc>
                        <a:spcBef>
                          <a:spcPts val="1800"/>
                        </a:spcBef>
                        <a:spcAft>
                          <a:spcPts val="0"/>
                        </a:spcAft>
                        <a:buNone/>
                      </a:pPr>
                      <a:r>
                        <a:rPr lang="en" sz="1900" b="1"/>
                        <a:t>Medium</a:t>
                      </a:r>
                      <a:endParaRPr sz="1900" b="1"/>
                    </a:p>
                  </a:txBody>
                  <a:tcPr marL="68575" marR="68575" marT="121900" marB="121900">
                    <a:lnL w="1265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700"/>
                        <a:t>0</a:t>
                      </a:r>
                      <a:endParaRPr sz="1700"/>
                    </a:p>
                  </a:txBody>
                  <a:tcPr marL="68575" marR="68575" marT="121900" marB="121900">
                    <a:lnL w="3810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1800"/>
                        </a:spcBef>
                        <a:spcAft>
                          <a:spcPts val="0"/>
                        </a:spcAft>
                        <a:buNone/>
                      </a:pPr>
                      <a:r>
                        <a:rPr lang="en" sz="1700"/>
                        <a:t>0</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1800"/>
                        </a:spcBef>
                        <a:spcAft>
                          <a:spcPts val="0"/>
                        </a:spcAft>
                        <a:buNone/>
                      </a:pPr>
                      <a:r>
                        <a:rPr lang="en" sz="1700"/>
                        <a:t>0</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1800"/>
                        </a:spcBef>
                        <a:spcAft>
                          <a:spcPts val="0"/>
                        </a:spcAft>
                        <a:buNone/>
                      </a:pPr>
                      <a:r>
                        <a:rPr lang="en" sz="1700"/>
                        <a:t>1</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1800"/>
                        </a:spcBef>
                        <a:spcAft>
                          <a:spcPts val="0"/>
                        </a:spcAft>
                        <a:buNone/>
                      </a:pPr>
                      <a:r>
                        <a:rPr lang="en" sz="1700"/>
                        <a:t>2</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1800"/>
                        </a:spcBef>
                        <a:spcAft>
                          <a:spcPts val="0"/>
                        </a:spcAft>
                        <a:buNone/>
                      </a:pPr>
                      <a:r>
                        <a:rPr lang="en" sz="1700"/>
                        <a:t>1</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1800"/>
                        </a:spcBef>
                        <a:spcAft>
                          <a:spcPts val="0"/>
                        </a:spcAft>
                        <a:buNone/>
                      </a:pPr>
                      <a:r>
                        <a:rPr lang="en" sz="1700"/>
                        <a:t>4</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1800"/>
                        </a:spcBef>
                        <a:spcAft>
                          <a:spcPts val="0"/>
                        </a:spcAft>
                        <a:buNone/>
                      </a:pPr>
                      <a:r>
                        <a:rPr lang="en" sz="1700"/>
                        <a:t>6</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c>
                  <a:txBody>
                    <a:bodyPr/>
                    <a:lstStyle/>
                    <a:p>
                      <a:pPr marL="0" lvl="0" indent="0" algn="ctr" rtl="0">
                        <a:lnSpc>
                          <a:spcPct val="115000"/>
                        </a:lnSpc>
                        <a:spcBef>
                          <a:spcPts val="1800"/>
                        </a:spcBef>
                        <a:spcAft>
                          <a:spcPts val="0"/>
                        </a:spcAft>
                        <a:buNone/>
                      </a:pPr>
                      <a:r>
                        <a:rPr lang="en" sz="1700" b="1"/>
                        <a:t>ALGO 8</a:t>
                      </a:r>
                      <a:endParaRPr sz="17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DE4D0"/>
                    </a:solidFill>
                  </a:tcPr>
                </a:tc>
              </a:tr>
              <a:tr h="570952">
                <a:tc>
                  <a:txBody>
                    <a:bodyPr/>
                    <a:lstStyle/>
                    <a:p>
                      <a:pPr marL="0" lvl="0" indent="0" algn="l" rtl="0">
                        <a:lnSpc>
                          <a:spcPct val="115000"/>
                        </a:lnSpc>
                        <a:spcBef>
                          <a:spcPts val="1800"/>
                        </a:spcBef>
                        <a:spcAft>
                          <a:spcPts val="0"/>
                        </a:spcAft>
                        <a:buNone/>
                      </a:pPr>
                      <a:r>
                        <a:rPr lang="en" sz="1900" b="1"/>
                        <a:t>Large</a:t>
                      </a:r>
                      <a:endParaRPr sz="1900" b="1"/>
                    </a:p>
                  </a:txBody>
                  <a:tcPr marL="68575" marR="68575" marT="121900" marB="121900">
                    <a:lnL w="1265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79646"/>
                    </a:solidFill>
                  </a:tcPr>
                </a:tc>
                <a:tc>
                  <a:txBody>
                    <a:bodyPr/>
                    <a:lstStyle/>
                    <a:p>
                      <a:pPr marL="0" lvl="0" indent="0" algn="ctr" rtl="0">
                        <a:lnSpc>
                          <a:spcPct val="115000"/>
                        </a:lnSpc>
                        <a:spcBef>
                          <a:spcPts val="1800"/>
                        </a:spcBef>
                        <a:spcAft>
                          <a:spcPts val="0"/>
                        </a:spcAft>
                        <a:buNone/>
                      </a:pPr>
                      <a:r>
                        <a:rPr lang="en" sz="1700"/>
                        <a:t>0</a:t>
                      </a:r>
                      <a:endParaRPr sz="1700"/>
                    </a:p>
                  </a:txBody>
                  <a:tcPr marL="68575" marR="68575" marT="121900" marB="121900">
                    <a:lnL w="3810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0</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0</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0</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3</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3</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6</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a:t>6</a:t>
                      </a:r>
                      <a:endParaRPr sz="1700"/>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c>
                  <a:txBody>
                    <a:bodyPr/>
                    <a:lstStyle/>
                    <a:p>
                      <a:pPr marL="0" lvl="0" indent="0" algn="ctr" rtl="0">
                        <a:lnSpc>
                          <a:spcPct val="115000"/>
                        </a:lnSpc>
                        <a:spcBef>
                          <a:spcPts val="1800"/>
                        </a:spcBef>
                        <a:spcAft>
                          <a:spcPts val="0"/>
                        </a:spcAft>
                        <a:buNone/>
                      </a:pPr>
                      <a:r>
                        <a:rPr lang="en" sz="1700" b="1"/>
                        <a:t>ALGO 8</a:t>
                      </a:r>
                      <a:endParaRPr sz="1700" b="1"/>
                    </a:p>
                  </a:txBody>
                  <a:tcPr marL="68575" marR="68575" marT="121900" marB="121900">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BCAA2"/>
                    </a:solidFill>
                  </a:tcPr>
                </a:tc>
              </a:tr>
            </a:tbl>
          </a:graphicData>
        </a:graphic>
      </p:graphicFrame>
      <p:sp>
        <p:nvSpPr>
          <p:cNvPr id="752" name="Google Shape;752;p102"/>
          <p:cNvSpPr txBox="1"/>
          <p:nvPr/>
        </p:nvSpPr>
        <p:spPr>
          <a:xfrm>
            <a:off x="824100" y="5101067"/>
            <a:ext cx="3747900" cy="984855"/>
          </a:xfrm>
          <a:prstGeom prst="rect">
            <a:avLst/>
          </a:prstGeom>
          <a:noFill/>
          <a:ln>
            <a:noFill/>
          </a:ln>
        </p:spPr>
        <p:txBody>
          <a:bodyPr spcFirstLastPara="1" wrap="square" lIns="91425" tIns="91425" rIns="91425" bIns="91425" anchor="t" anchorCtr="0">
            <a:spAutoFit/>
          </a:bodyPr>
          <a:lstStyle/>
          <a:p>
            <a:pPr marL="457200" lvl="0" indent="-311150" algn="just" rtl="0">
              <a:spcBef>
                <a:spcPts val="0"/>
              </a:spcBef>
              <a:spcAft>
                <a:spcPts val="0"/>
              </a:spcAft>
              <a:buClr>
                <a:srgbClr val="0000FF"/>
              </a:buClr>
              <a:buSzPts val="1300"/>
              <a:buFont typeface="Times New Roman"/>
              <a:buChar char="➔"/>
            </a:pPr>
            <a:r>
              <a:rPr lang="en" sz="1300" b="1">
                <a:solidFill>
                  <a:srgbClr val="0000FF"/>
                </a:solidFill>
                <a:latin typeface="Times New Roman"/>
                <a:ea typeface="Times New Roman"/>
                <a:cs typeface="Times New Roman"/>
                <a:sym typeface="Times New Roman"/>
              </a:rPr>
              <a:t>PSO </a:t>
            </a:r>
            <a:r>
              <a:rPr lang="en" sz="1300">
                <a:latin typeface="Times New Roman"/>
                <a:ea typeface="Times New Roman"/>
                <a:cs typeface="Times New Roman"/>
                <a:sym typeface="Times New Roman"/>
              </a:rPr>
              <a:t>- Algo 1 </a:t>
            </a:r>
            <a:endParaRPr sz="1300" b="1">
              <a:solidFill>
                <a:srgbClr val="0000FF"/>
              </a:solidFill>
              <a:latin typeface="Times New Roman"/>
              <a:ea typeface="Times New Roman"/>
              <a:cs typeface="Times New Roman"/>
              <a:sym typeface="Times New Roman"/>
            </a:endParaRPr>
          </a:p>
          <a:p>
            <a:pPr marL="457200" lvl="0" indent="-311150" algn="just" rtl="0">
              <a:spcBef>
                <a:spcPts val="0"/>
              </a:spcBef>
              <a:spcAft>
                <a:spcPts val="0"/>
              </a:spcAft>
              <a:buClr>
                <a:srgbClr val="0000FF"/>
              </a:buClr>
              <a:buSzPts val="1300"/>
              <a:buFont typeface="Times New Roman"/>
              <a:buChar char="➔"/>
            </a:pPr>
            <a:r>
              <a:rPr lang="en" sz="1300" b="1">
                <a:solidFill>
                  <a:srgbClr val="0000FF"/>
                </a:solidFill>
                <a:latin typeface="Times New Roman"/>
                <a:ea typeface="Times New Roman"/>
                <a:cs typeface="Times New Roman"/>
                <a:sym typeface="Times New Roman"/>
              </a:rPr>
              <a:t>TLBO </a:t>
            </a:r>
            <a:r>
              <a:rPr lang="en" sz="1300">
                <a:latin typeface="Times New Roman"/>
                <a:ea typeface="Times New Roman"/>
                <a:cs typeface="Times New Roman"/>
                <a:sym typeface="Times New Roman"/>
              </a:rPr>
              <a:t>- Algo 3</a:t>
            </a:r>
            <a:endParaRPr sz="1300" b="1">
              <a:solidFill>
                <a:srgbClr val="0000FF"/>
              </a:solidFill>
              <a:latin typeface="Times New Roman"/>
              <a:ea typeface="Times New Roman"/>
              <a:cs typeface="Times New Roman"/>
              <a:sym typeface="Times New Roman"/>
            </a:endParaRPr>
          </a:p>
          <a:p>
            <a:pPr marL="457200" lvl="0" indent="-311150" algn="just" rtl="0">
              <a:spcBef>
                <a:spcPts val="0"/>
              </a:spcBef>
              <a:spcAft>
                <a:spcPts val="0"/>
              </a:spcAft>
              <a:buClr>
                <a:srgbClr val="0000FF"/>
              </a:buClr>
              <a:buSzPts val="1300"/>
              <a:buFont typeface="Times New Roman"/>
              <a:buChar char="➔"/>
            </a:pPr>
            <a:r>
              <a:rPr lang="en" sz="1300" b="1">
                <a:solidFill>
                  <a:srgbClr val="0000FF"/>
                </a:solidFill>
                <a:latin typeface="Times New Roman"/>
                <a:ea typeface="Times New Roman"/>
                <a:cs typeface="Times New Roman"/>
                <a:sym typeface="Times New Roman"/>
              </a:rPr>
              <a:t>MBO </a:t>
            </a:r>
            <a:r>
              <a:rPr lang="en" sz="1300">
                <a:latin typeface="Times New Roman"/>
                <a:ea typeface="Times New Roman"/>
                <a:cs typeface="Times New Roman"/>
                <a:sym typeface="Times New Roman"/>
              </a:rPr>
              <a:t>- Algo 5</a:t>
            </a:r>
            <a:endParaRPr sz="1300" b="1">
              <a:solidFill>
                <a:srgbClr val="0000FF"/>
              </a:solidFill>
              <a:latin typeface="Times New Roman"/>
              <a:ea typeface="Times New Roman"/>
              <a:cs typeface="Times New Roman"/>
              <a:sym typeface="Times New Roman"/>
            </a:endParaRPr>
          </a:p>
          <a:p>
            <a:pPr marL="457200" lvl="0" indent="-311150" algn="just" rtl="0">
              <a:spcBef>
                <a:spcPts val="0"/>
              </a:spcBef>
              <a:spcAft>
                <a:spcPts val="0"/>
              </a:spcAft>
              <a:buClr>
                <a:srgbClr val="0000FF"/>
              </a:buClr>
              <a:buSzPts val="1300"/>
              <a:buFont typeface="Times New Roman"/>
              <a:buChar char="➔"/>
            </a:pPr>
            <a:r>
              <a:rPr lang="en" sz="1300" b="1">
                <a:solidFill>
                  <a:srgbClr val="0000FF"/>
                </a:solidFill>
                <a:latin typeface="Times New Roman"/>
                <a:ea typeface="Times New Roman"/>
                <a:cs typeface="Times New Roman"/>
                <a:sym typeface="Times New Roman"/>
              </a:rPr>
              <a:t>AOA </a:t>
            </a:r>
            <a:r>
              <a:rPr lang="en" sz="1300">
                <a:latin typeface="Times New Roman"/>
                <a:ea typeface="Times New Roman"/>
                <a:cs typeface="Times New Roman"/>
                <a:sym typeface="Times New Roman"/>
              </a:rPr>
              <a:t>- Algo 7</a:t>
            </a:r>
            <a:endParaRPr/>
          </a:p>
        </p:txBody>
      </p:sp>
      <p:sp>
        <p:nvSpPr>
          <p:cNvPr id="753" name="Google Shape;753;p102"/>
          <p:cNvSpPr txBox="1"/>
          <p:nvPr/>
        </p:nvSpPr>
        <p:spPr>
          <a:xfrm>
            <a:off x="4692500" y="5101067"/>
            <a:ext cx="3747900" cy="984855"/>
          </a:xfrm>
          <a:prstGeom prst="rect">
            <a:avLst/>
          </a:prstGeom>
          <a:noFill/>
          <a:ln>
            <a:noFill/>
          </a:ln>
        </p:spPr>
        <p:txBody>
          <a:bodyPr spcFirstLastPara="1" wrap="square" lIns="91425" tIns="91425" rIns="91425" bIns="91425" anchor="t" anchorCtr="0">
            <a:spAutoFit/>
          </a:bodyPr>
          <a:lstStyle/>
          <a:p>
            <a:pPr marL="457200" lvl="0" indent="-311150" algn="just" rtl="0">
              <a:spcBef>
                <a:spcPts val="0"/>
              </a:spcBef>
              <a:spcAft>
                <a:spcPts val="0"/>
              </a:spcAft>
              <a:buClr>
                <a:srgbClr val="0000FF"/>
              </a:buClr>
              <a:buSzPts val="1300"/>
              <a:buFont typeface="Times New Roman"/>
              <a:buChar char="➔"/>
            </a:pPr>
            <a:r>
              <a:rPr lang="en" sz="1300" b="1">
                <a:solidFill>
                  <a:srgbClr val="0000FF"/>
                </a:solidFill>
                <a:latin typeface="Times New Roman"/>
                <a:ea typeface="Times New Roman"/>
                <a:cs typeface="Times New Roman"/>
                <a:sym typeface="Times New Roman"/>
              </a:rPr>
              <a:t>PSO + ABC </a:t>
            </a:r>
            <a:r>
              <a:rPr lang="en" sz="1300">
                <a:latin typeface="Times New Roman"/>
                <a:ea typeface="Times New Roman"/>
                <a:cs typeface="Times New Roman"/>
                <a:sym typeface="Times New Roman"/>
              </a:rPr>
              <a:t>- Algo 2 </a:t>
            </a:r>
            <a:endParaRPr sz="1300" b="1">
              <a:solidFill>
                <a:srgbClr val="0000FF"/>
              </a:solidFill>
              <a:latin typeface="Times New Roman"/>
              <a:ea typeface="Times New Roman"/>
              <a:cs typeface="Times New Roman"/>
              <a:sym typeface="Times New Roman"/>
            </a:endParaRPr>
          </a:p>
          <a:p>
            <a:pPr marL="457200" lvl="0" indent="-311150" algn="just" rtl="0">
              <a:spcBef>
                <a:spcPts val="0"/>
              </a:spcBef>
              <a:spcAft>
                <a:spcPts val="0"/>
              </a:spcAft>
              <a:buClr>
                <a:srgbClr val="0000FF"/>
              </a:buClr>
              <a:buSzPts val="1300"/>
              <a:buFont typeface="Times New Roman"/>
              <a:buChar char="➔"/>
            </a:pPr>
            <a:r>
              <a:rPr lang="en" sz="1300" b="1">
                <a:solidFill>
                  <a:srgbClr val="0000FF"/>
                </a:solidFill>
                <a:latin typeface="Times New Roman"/>
                <a:ea typeface="Times New Roman"/>
                <a:cs typeface="Times New Roman"/>
                <a:sym typeface="Times New Roman"/>
              </a:rPr>
              <a:t>TLBO + ABC </a:t>
            </a:r>
            <a:r>
              <a:rPr lang="en" sz="1300">
                <a:latin typeface="Times New Roman"/>
                <a:ea typeface="Times New Roman"/>
                <a:cs typeface="Times New Roman"/>
                <a:sym typeface="Times New Roman"/>
              </a:rPr>
              <a:t>- Algo 4</a:t>
            </a:r>
            <a:endParaRPr sz="1300" b="1">
              <a:solidFill>
                <a:srgbClr val="0000FF"/>
              </a:solidFill>
              <a:latin typeface="Times New Roman"/>
              <a:ea typeface="Times New Roman"/>
              <a:cs typeface="Times New Roman"/>
              <a:sym typeface="Times New Roman"/>
            </a:endParaRPr>
          </a:p>
          <a:p>
            <a:pPr marL="457200" lvl="0" indent="-311150" algn="just" rtl="0">
              <a:spcBef>
                <a:spcPts val="0"/>
              </a:spcBef>
              <a:spcAft>
                <a:spcPts val="0"/>
              </a:spcAft>
              <a:buClr>
                <a:srgbClr val="0000FF"/>
              </a:buClr>
              <a:buSzPts val="1300"/>
              <a:buFont typeface="Times New Roman"/>
              <a:buChar char="➔"/>
            </a:pPr>
            <a:r>
              <a:rPr lang="en" sz="1300" b="1">
                <a:solidFill>
                  <a:srgbClr val="0000FF"/>
                </a:solidFill>
                <a:latin typeface="Times New Roman"/>
                <a:ea typeface="Times New Roman"/>
                <a:cs typeface="Times New Roman"/>
                <a:sym typeface="Times New Roman"/>
              </a:rPr>
              <a:t>MBO + ABC </a:t>
            </a:r>
            <a:r>
              <a:rPr lang="en" sz="1300">
                <a:latin typeface="Times New Roman"/>
                <a:ea typeface="Times New Roman"/>
                <a:cs typeface="Times New Roman"/>
                <a:sym typeface="Times New Roman"/>
              </a:rPr>
              <a:t>- Algo 6</a:t>
            </a:r>
            <a:endParaRPr sz="1300" b="1">
              <a:solidFill>
                <a:srgbClr val="0000FF"/>
              </a:solidFill>
              <a:latin typeface="Times New Roman"/>
              <a:ea typeface="Times New Roman"/>
              <a:cs typeface="Times New Roman"/>
              <a:sym typeface="Times New Roman"/>
            </a:endParaRPr>
          </a:p>
          <a:p>
            <a:pPr marL="457200" lvl="0" indent="-311150" algn="just" rtl="0">
              <a:spcBef>
                <a:spcPts val="0"/>
              </a:spcBef>
              <a:spcAft>
                <a:spcPts val="0"/>
              </a:spcAft>
              <a:buClr>
                <a:srgbClr val="0000FF"/>
              </a:buClr>
              <a:buSzPts val="1300"/>
              <a:buFont typeface="Times New Roman"/>
              <a:buChar char="➔"/>
            </a:pPr>
            <a:r>
              <a:rPr lang="en" sz="1300" b="1">
                <a:solidFill>
                  <a:srgbClr val="0000FF"/>
                </a:solidFill>
                <a:latin typeface="Times New Roman"/>
                <a:ea typeface="Times New Roman"/>
                <a:cs typeface="Times New Roman"/>
                <a:sym typeface="Times New Roman"/>
              </a:rPr>
              <a:t>AOA + ABC </a:t>
            </a:r>
            <a:r>
              <a:rPr lang="en" sz="1300">
                <a:latin typeface="Times New Roman"/>
                <a:ea typeface="Times New Roman"/>
                <a:cs typeface="Times New Roman"/>
                <a:sym typeface="Times New Roman"/>
              </a:rPr>
              <a:t>- Algo 8</a:t>
            </a:r>
            <a:endParaRPr sz="1300" b="1">
              <a:solidFill>
                <a:srgbClr val="0000FF"/>
              </a:solidFill>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t>CONCLUSION</a:t>
            </a:r>
            <a:endParaRPr lang="en-US" sz="2800" b="1" dirty="0"/>
          </a:p>
        </p:txBody>
      </p:sp>
      <p:sp>
        <p:nvSpPr>
          <p:cNvPr id="3" name="TextBox 2"/>
          <p:cNvSpPr txBox="1"/>
          <p:nvPr/>
        </p:nvSpPr>
        <p:spPr>
          <a:xfrm>
            <a:off x="440574" y="948690"/>
            <a:ext cx="8262851" cy="5324535"/>
          </a:xfrm>
          <a:prstGeom prst="rect">
            <a:avLst/>
          </a:prstGeom>
          <a:noFill/>
        </p:spPr>
        <p:txBody>
          <a:bodyPr wrap="square" rtlCol="0">
            <a:spAutoFit/>
          </a:bodyPr>
          <a:lstStyle/>
          <a:p>
            <a:pPr>
              <a:buFont typeface="Wingdings" pitchFamily="2" charset="2"/>
              <a:buChar char="Ø"/>
            </a:pPr>
            <a:r>
              <a:rPr lang="en-IN" sz="2000" dirty="0" smtClean="0">
                <a:solidFill>
                  <a:schemeClr val="bg2"/>
                </a:solidFill>
              </a:rPr>
              <a:t>Research on HRCALB is in infant stage.</a:t>
            </a:r>
          </a:p>
          <a:p>
            <a:pPr>
              <a:buFont typeface="Wingdings" pitchFamily="2" charset="2"/>
              <a:buChar char="Ø"/>
            </a:pPr>
            <a:r>
              <a:rPr lang="en-IN" sz="2000" dirty="0" smtClean="0">
                <a:solidFill>
                  <a:schemeClr val="bg2"/>
                </a:solidFill>
              </a:rPr>
              <a:t>ALB itself is a NP-hard problem. So, HRC further adds complexity to the problem.</a:t>
            </a:r>
          </a:p>
          <a:p>
            <a:pPr>
              <a:buFont typeface="Wingdings" pitchFamily="2" charset="2"/>
              <a:buChar char="Ø"/>
            </a:pPr>
            <a:r>
              <a:rPr lang="en-IN" sz="2000" dirty="0" smtClean="0">
                <a:solidFill>
                  <a:schemeClr val="bg2"/>
                </a:solidFill>
              </a:rPr>
              <a:t>Hence, Meta-heuristic algorithms are the only means to solve this problem.</a:t>
            </a:r>
          </a:p>
          <a:p>
            <a:pPr>
              <a:buFont typeface="Wingdings" pitchFamily="2" charset="2"/>
              <a:buChar char="Ø"/>
            </a:pPr>
            <a:r>
              <a:rPr lang="en-IN" sz="2000" dirty="0" smtClean="0">
                <a:solidFill>
                  <a:schemeClr val="bg2"/>
                </a:solidFill>
              </a:rPr>
              <a:t>PSO, TLBO, MBO &amp; AOA are the four algorithms proposed.</a:t>
            </a:r>
          </a:p>
          <a:p>
            <a:pPr>
              <a:buFont typeface="Wingdings" pitchFamily="2" charset="2"/>
              <a:buChar char="Ø"/>
            </a:pPr>
            <a:r>
              <a:rPr lang="en-IN" sz="2000" dirty="0" smtClean="0">
                <a:solidFill>
                  <a:schemeClr val="bg2"/>
                </a:solidFill>
              </a:rPr>
              <a:t>Scout phase of ABC has been hybridized with these four algorithms.</a:t>
            </a:r>
          </a:p>
          <a:p>
            <a:pPr>
              <a:buFont typeface="Wingdings" pitchFamily="2" charset="2"/>
              <a:buChar char="Ø"/>
            </a:pPr>
            <a:r>
              <a:rPr lang="en-IN" sz="2000" dirty="0" smtClean="0">
                <a:solidFill>
                  <a:schemeClr val="bg2"/>
                </a:solidFill>
              </a:rPr>
              <a:t>Cycle time &amp; Energy are two performance measures considered.</a:t>
            </a:r>
          </a:p>
          <a:p>
            <a:pPr>
              <a:buFont typeface="Wingdings" pitchFamily="2" charset="2"/>
              <a:buChar char="Ø"/>
            </a:pPr>
            <a:r>
              <a:rPr lang="en-IN" sz="2000" dirty="0" smtClean="0">
                <a:solidFill>
                  <a:schemeClr val="bg2"/>
                </a:solidFill>
              </a:rPr>
              <a:t>To evaluate a total of eight algorithms, Five performance criteria were chosen.</a:t>
            </a:r>
          </a:p>
          <a:p>
            <a:pPr>
              <a:buFont typeface="Wingdings" pitchFamily="2" charset="2"/>
              <a:buChar char="Ø"/>
            </a:pPr>
            <a:r>
              <a:rPr lang="en-IN" sz="2000" dirty="0" smtClean="0">
                <a:solidFill>
                  <a:schemeClr val="bg2"/>
                </a:solidFill>
              </a:rPr>
              <a:t>Novel Data Generation technique has been proposed for HRCALB problem.</a:t>
            </a:r>
          </a:p>
          <a:p>
            <a:pPr>
              <a:buFont typeface="Wingdings" pitchFamily="2" charset="2"/>
              <a:buChar char="Ø"/>
            </a:pPr>
            <a:r>
              <a:rPr lang="en-IN" sz="2000" dirty="0" smtClean="0">
                <a:solidFill>
                  <a:schemeClr val="bg2"/>
                </a:solidFill>
              </a:rPr>
              <a:t>The parameters in each of the algorithms were fine tuned.</a:t>
            </a:r>
          </a:p>
          <a:p>
            <a:pPr>
              <a:buFont typeface="Wingdings" pitchFamily="2" charset="2"/>
              <a:buChar char="Ø"/>
            </a:pPr>
            <a:r>
              <a:rPr lang="en-IN" sz="2000" dirty="0" smtClean="0">
                <a:solidFill>
                  <a:schemeClr val="bg2"/>
                </a:solidFill>
              </a:rPr>
              <a:t>Using those performance indicators, the results were such that:</a:t>
            </a:r>
          </a:p>
          <a:p>
            <a:pPr lvl="2">
              <a:buFont typeface="Wingdings" pitchFamily="2" charset="2"/>
              <a:buChar char="Ø"/>
            </a:pPr>
            <a:r>
              <a:rPr lang="en-IN" sz="2000" dirty="0" smtClean="0">
                <a:solidFill>
                  <a:schemeClr val="bg2"/>
                </a:solidFill>
              </a:rPr>
              <a:t>Small problem – AOA</a:t>
            </a:r>
          </a:p>
          <a:p>
            <a:pPr lvl="2">
              <a:buFont typeface="Wingdings" pitchFamily="2" charset="2"/>
              <a:buChar char="Ø"/>
            </a:pPr>
            <a:r>
              <a:rPr lang="en-IN" sz="2000" dirty="0" smtClean="0">
                <a:solidFill>
                  <a:schemeClr val="bg2"/>
                </a:solidFill>
              </a:rPr>
              <a:t>Medium problem – AOA + ABC</a:t>
            </a:r>
          </a:p>
          <a:p>
            <a:pPr lvl="2">
              <a:buFont typeface="Wingdings" pitchFamily="2" charset="2"/>
              <a:buChar char="Ø"/>
            </a:pPr>
            <a:r>
              <a:rPr lang="en-IN" sz="2000" dirty="0" smtClean="0">
                <a:solidFill>
                  <a:schemeClr val="bg2"/>
                </a:solidFill>
              </a:rPr>
              <a:t>Large problem – AOA + ABC</a:t>
            </a:r>
            <a:endParaRPr lang="en-US" sz="2000" dirty="0">
              <a:solidFill>
                <a:schemeClr val="bg2"/>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t>LIMITATIONS &amp; FUTURE RESEARCH DIRECTIONS</a:t>
            </a:r>
            <a:endParaRPr lang="en-US" sz="2800" b="1" dirty="0"/>
          </a:p>
        </p:txBody>
      </p:sp>
      <p:sp>
        <p:nvSpPr>
          <p:cNvPr id="3" name="TextBox 2"/>
          <p:cNvSpPr txBox="1"/>
          <p:nvPr/>
        </p:nvSpPr>
        <p:spPr>
          <a:xfrm>
            <a:off x="573578" y="1172095"/>
            <a:ext cx="8021782" cy="5262979"/>
          </a:xfrm>
          <a:prstGeom prst="rect">
            <a:avLst/>
          </a:prstGeom>
          <a:noFill/>
        </p:spPr>
        <p:txBody>
          <a:bodyPr wrap="square" rtlCol="0">
            <a:spAutoFit/>
          </a:bodyPr>
          <a:lstStyle/>
          <a:p>
            <a:pPr marL="514350" indent="-514350">
              <a:buFont typeface="Wingdings" pitchFamily="2" charset="2"/>
              <a:buChar char="Ø"/>
            </a:pPr>
            <a:r>
              <a:rPr lang="en-IN" sz="2800" dirty="0" smtClean="0">
                <a:solidFill>
                  <a:schemeClr val="bg2"/>
                </a:solidFill>
              </a:rPr>
              <a:t>The problem assumes Data generated according to the user, but the actual industrial data might differ from the assumed data set.</a:t>
            </a:r>
          </a:p>
          <a:p>
            <a:pPr marL="514350" indent="-514350">
              <a:buFont typeface="Wingdings" pitchFamily="2" charset="2"/>
              <a:buChar char="Ø"/>
            </a:pPr>
            <a:r>
              <a:rPr lang="en-IN" sz="2800" dirty="0" smtClean="0">
                <a:solidFill>
                  <a:schemeClr val="bg2"/>
                </a:solidFill>
              </a:rPr>
              <a:t>The constraints in the industries are highly complex, which needs further research on this topic to address.</a:t>
            </a:r>
          </a:p>
          <a:p>
            <a:pPr marL="514350" indent="-514350">
              <a:buFont typeface="Wingdings" pitchFamily="2" charset="2"/>
              <a:buChar char="Ø"/>
            </a:pPr>
            <a:r>
              <a:rPr lang="en-IN" sz="2800" dirty="0" smtClean="0">
                <a:solidFill>
                  <a:schemeClr val="bg2"/>
                </a:solidFill>
              </a:rPr>
              <a:t>The resource allocation done using consecutive method assumes infinitely available sources, which is not ideal in real life industries.</a:t>
            </a:r>
          </a:p>
          <a:p>
            <a:pPr marL="514350" indent="-514350">
              <a:buFont typeface="Wingdings" pitchFamily="2" charset="2"/>
              <a:buChar char="Ø"/>
            </a:pPr>
            <a:r>
              <a:rPr lang="en-IN" sz="2800" dirty="0" smtClean="0">
                <a:solidFill>
                  <a:schemeClr val="bg2"/>
                </a:solidFill>
              </a:rPr>
              <a:t>A standard data set for HRC can be developed.</a:t>
            </a:r>
            <a:endParaRPr lang="en-US" sz="2800" dirty="0">
              <a:solidFill>
                <a:schemeClr val="bg2"/>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250372" y="1567089"/>
            <a:ext cx="7607300" cy="3868739"/>
          </a:xfrm>
        </p:spPr>
        <p:txBody>
          <a:bodyPr/>
          <a:lstStyle/>
          <a:p>
            <a:r>
              <a:rPr lang="en-GB" sz="1400" b="0" dirty="0" err="1"/>
              <a:t>Rubinovitz</a:t>
            </a:r>
            <a:r>
              <a:rPr lang="en-GB" sz="1400" b="0" dirty="0"/>
              <a:t>, Jacob, Joseph </a:t>
            </a:r>
            <a:r>
              <a:rPr lang="en-GB" sz="1400" b="0" dirty="0" err="1"/>
              <a:t>Bukchin</a:t>
            </a:r>
            <a:r>
              <a:rPr lang="en-GB" sz="1400" b="0" dirty="0"/>
              <a:t>, and Ehud Lenz. "RALB–A heuristic algorithm for design and balancing of robotic assembly lines." </a:t>
            </a:r>
            <a:r>
              <a:rPr lang="en-GB" sz="1400" b="0" i="1" dirty="0"/>
              <a:t>CIRP Annals-Manufacturing Technology</a:t>
            </a:r>
            <a:r>
              <a:rPr lang="en-GB" sz="1400" b="0" dirty="0"/>
              <a:t> 42, no. 1 (1993): 497-500.</a:t>
            </a:r>
          </a:p>
          <a:p>
            <a:r>
              <a:rPr lang="en-GB" sz="1400" b="0" dirty="0"/>
              <a:t>TSAI, DU-MING, and MING-JONG YAO. "A line-balance-based capacity planning procedure for series-type robotic assembly line." </a:t>
            </a:r>
            <a:r>
              <a:rPr lang="en-GB" sz="1400" b="0" i="1" dirty="0"/>
              <a:t>The International Journal Of Production Research</a:t>
            </a:r>
            <a:r>
              <a:rPr lang="en-GB" sz="1400" b="0" dirty="0"/>
              <a:t> 31, no. 8 (1993): 1901-1920.</a:t>
            </a:r>
          </a:p>
          <a:p>
            <a:r>
              <a:rPr lang="en-GB" sz="1400" b="0" dirty="0"/>
              <a:t>Kim, </a:t>
            </a:r>
            <a:r>
              <a:rPr lang="en-GB" sz="1400" b="0" dirty="0" err="1"/>
              <a:t>Hyoungtae</a:t>
            </a:r>
            <a:r>
              <a:rPr lang="en-GB" sz="1400" b="0" dirty="0"/>
              <a:t>, and </a:t>
            </a:r>
            <a:r>
              <a:rPr lang="en-GB" sz="1400" b="0" dirty="0" err="1"/>
              <a:t>Sungsoo</a:t>
            </a:r>
            <a:r>
              <a:rPr lang="en-GB" sz="1400" b="0" dirty="0"/>
              <a:t> Park. "A strong cutting plane algorithm for the robotic assembly line balancing problem." </a:t>
            </a:r>
            <a:r>
              <a:rPr lang="en-GB" sz="1400" b="0" i="1" dirty="0"/>
              <a:t>International Journal of Production Research</a:t>
            </a:r>
            <a:r>
              <a:rPr lang="en-GB" sz="1400" b="0" dirty="0"/>
              <a:t> 33, no. 8 (1995): 2311-2323.</a:t>
            </a:r>
          </a:p>
          <a:p>
            <a:r>
              <a:rPr lang="en-GB" sz="1400" b="0" dirty="0" err="1"/>
              <a:t>Bukchin</a:t>
            </a:r>
            <a:r>
              <a:rPr lang="en-GB" sz="1400" b="0" dirty="0"/>
              <a:t>, Joseph, and Michal </a:t>
            </a:r>
            <a:r>
              <a:rPr lang="en-GB" sz="1400" b="0" dirty="0" err="1"/>
              <a:t>Tzur</a:t>
            </a:r>
            <a:r>
              <a:rPr lang="en-GB" sz="1400" b="0" dirty="0"/>
              <a:t>. "Design of flexible assembly line to minimize equipment cost." </a:t>
            </a:r>
            <a:r>
              <a:rPr lang="en-GB" sz="1400" b="0" i="1" dirty="0" err="1"/>
              <a:t>Iie</a:t>
            </a:r>
            <a:r>
              <a:rPr lang="en-GB" sz="1400" b="0" i="1" dirty="0"/>
              <a:t> transactions</a:t>
            </a:r>
            <a:r>
              <a:rPr lang="en-GB" sz="1400" b="0" dirty="0"/>
              <a:t>32, no. 7 (2000): 585-598.</a:t>
            </a:r>
          </a:p>
          <a:p>
            <a:r>
              <a:rPr lang="en-GB" sz="1400" b="0" dirty="0"/>
              <a:t>Levitin, Gregory, Jacob </a:t>
            </a:r>
            <a:r>
              <a:rPr lang="en-GB" sz="1400" b="0" dirty="0" err="1"/>
              <a:t>Rubinovitz</a:t>
            </a:r>
            <a:r>
              <a:rPr lang="en-GB" sz="1400" b="0" dirty="0"/>
              <a:t>, and Boris </a:t>
            </a:r>
            <a:r>
              <a:rPr lang="en-GB" sz="1400" b="0" dirty="0" err="1"/>
              <a:t>Shnits</a:t>
            </a:r>
            <a:r>
              <a:rPr lang="en-GB" sz="1400" b="0" dirty="0"/>
              <a:t>. "A genetic algorithm for robotic assembly line balancing." </a:t>
            </a:r>
            <a:r>
              <a:rPr lang="en-GB" sz="1400" b="0" i="1" dirty="0"/>
              <a:t>European Journal of Operational Research</a:t>
            </a:r>
            <a:r>
              <a:rPr lang="en-GB" sz="1400" b="0" dirty="0"/>
              <a:t> 168, no. 3 (2006): 811-825.</a:t>
            </a:r>
          </a:p>
          <a:p>
            <a:r>
              <a:rPr lang="en-GB" sz="1400" b="0" dirty="0"/>
              <a:t>Gao, </a:t>
            </a:r>
            <a:r>
              <a:rPr lang="en-GB" sz="1400" b="0" dirty="0" err="1"/>
              <a:t>Jie</a:t>
            </a:r>
            <a:r>
              <a:rPr lang="en-GB" sz="1400" b="0" dirty="0"/>
              <a:t>, </a:t>
            </a:r>
            <a:r>
              <a:rPr lang="en-GB" sz="1400" b="0" dirty="0" err="1"/>
              <a:t>Linyan</a:t>
            </a:r>
            <a:r>
              <a:rPr lang="en-GB" sz="1400" b="0" dirty="0"/>
              <a:t> Sun, </a:t>
            </a:r>
            <a:r>
              <a:rPr lang="en-GB" sz="1400" b="0" dirty="0" err="1"/>
              <a:t>Lihua</a:t>
            </a:r>
            <a:r>
              <a:rPr lang="en-GB" sz="1400" b="0" dirty="0"/>
              <a:t> Wang, and </a:t>
            </a:r>
            <a:r>
              <a:rPr lang="en-GB" sz="1400" b="0" dirty="0" err="1"/>
              <a:t>Mitsuo</a:t>
            </a:r>
            <a:r>
              <a:rPr lang="en-GB" sz="1400" b="0" dirty="0"/>
              <a:t> Gen. "An efficient approach for type II robotic assembly line balancing problems." </a:t>
            </a:r>
            <a:r>
              <a:rPr lang="en-GB" sz="1400" b="0" i="1" dirty="0"/>
              <a:t>Computers &amp; Industrial Engineering</a:t>
            </a:r>
            <a:r>
              <a:rPr lang="en-GB" sz="1400" b="0" dirty="0"/>
              <a:t> 56, no. 3 (2009): 1065-1080.</a:t>
            </a:r>
            <a:endParaRPr lang="en-GB" sz="1400" dirty="0"/>
          </a:p>
        </p:txBody>
      </p:sp>
    </p:spTree>
    <p:extLst>
      <p:ext uri="{BB962C8B-B14F-4D97-AF65-F5344CB8AC3E}">
        <p14:creationId xmlns:p14="http://schemas.microsoft.com/office/powerpoint/2010/main" xmlns="" val="4592103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17" y="1599749"/>
            <a:ext cx="8273143" cy="3868739"/>
          </a:xfrm>
        </p:spPr>
        <p:txBody>
          <a:bodyPr/>
          <a:lstStyle/>
          <a:p>
            <a:r>
              <a:rPr lang="en-GB" sz="1400" b="0" dirty="0" err="1"/>
              <a:t>Nilakantan</a:t>
            </a:r>
            <a:r>
              <a:rPr lang="en-GB" sz="1400" b="0" dirty="0"/>
              <a:t>, J. </a:t>
            </a:r>
            <a:r>
              <a:rPr lang="en-GB" sz="1400" b="0" dirty="0" err="1"/>
              <a:t>Mukund</a:t>
            </a:r>
            <a:r>
              <a:rPr lang="en-GB" sz="1400" b="0" dirty="0"/>
              <a:t>, S. G. </a:t>
            </a:r>
            <a:r>
              <a:rPr lang="en-GB" sz="1400" b="0" dirty="0" err="1"/>
              <a:t>Ponnambalam</a:t>
            </a:r>
            <a:r>
              <a:rPr lang="en-GB" sz="1400" b="0" dirty="0"/>
              <a:t>, N. </a:t>
            </a:r>
            <a:r>
              <a:rPr lang="en-GB" sz="1400" b="0" dirty="0" err="1"/>
              <a:t>Jawahar</a:t>
            </a:r>
            <a:r>
              <a:rPr lang="en-GB" sz="1400" b="0" dirty="0"/>
              <a:t>, and </a:t>
            </a:r>
            <a:r>
              <a:rPr lang="en-GB" sz="1400" b="0" dirty="0" err="1"/>
              <a:t>Ganesan</a:t>
            </a:r>
            <a:r>
              <a:rPr lang="en-GB" sz="1400" b="0" dirty="0"/>
              <a:t> </a:t>
            </a:r>
            <a:r>
              <a:rPr lang="en-GB" sz="1400" b="0" dirty="0" err="1"/>
              <a:t>Kanagaraj</a:t>
            </a:r>
            <a:r>
              <a:rPr lang="en-GB" sz="1400" b="0" dirty="0"/>
              <a:t>. "Bio-inspired search algorithms to solve robotic assembly line balancing problems." Neural Computing and Applications 26, no. 6 (2015): 1379-1393.</a:t>
            </a:r>
          </a:p>
          <a:p>
            <a:r>
              <a:rPr lang="en-GB" sz="1400" b="0" dirty="0" err="1"/>
              <a:t>Mukund</a:t>
            </a:r>
            <a:r>
              <a:rPr lang="en-GB" sz="1400" b="0" dirty="0"/>
              <a:t> </a:t>
            </a:r>
            <a:r>
              <a:rPr lang="en-GB" sz="1400" b="0" dirty="0" err="1"/>
              <a:t>Nilakantan</a:t>
            </a:r>
            <a:r>
              <a:rPr lang="en-GB" sz="1400" b="0" dirty="0"/>
              <a:t>, J., and S. G. </a:t>
            </a:r>
            <a:r>
              <a:rPr lang="en-GB" sz="1400" b="0" dirty="0" err="1"/>
              <a:t>Ponnambalam</a:t>
            </a:r>
            <a:r>
              <a:rPr lang="en-GB" sz="1400" b="0" dirty="0"/>
              <a:t>. "Robotic U-shaped assembly line balancing using particle swarm optimization." Engineering Optimization 48, no. 2 (2016): 231-252.</a:t>
            </a:r>
          </a:p>
          <a:p>
            <a:r>
              <a:rPr lang="en-GB" sz="1400" b="0" dirty="0"/>
              <a:t>Li, </a:t>
            </a:r>
            <a:r>
              <a:rPr lang="en-GB" sz="1400" b="0" dirty="0" err="1"/>
              <a:t>Zixiang</a:t>
            </a:r>
            <a:r>
              <a:rPr lang="en-GB" sz="1400" b="0" dirty="0"/>
              <a:t>, </a:t>
            </a:r>
            <a:r>
              <a:rPr lang="en-GB" sz="1400" b="0" dirty="0" err="1"/>
              <a:t>Mukund</a:t>
            </a:r>
            <a:r>
              <a:rPr lang="en-GB" sz="1400" b="0" dirty="0"/>
              <a:t> </a:t>
            </a:r>
            <a:r>
              <a:rPr lang="en-GB" sz="1400" b="0" dirty="0" err="1"/>
              <a:t>Nilakantan</a:t>
            </a:r>
            <a:r>
              <a:rPr lang="en-GB" sz="1400" b="0" dirty="0"/>
              <a:t> </a:t>
            </a:r>
            <a:r>
              <a:rPr lang="en-GB" sz="1400" b="0" dirty="0" err="1"/>
              <a:t>Janardhanan</a:t>
            </a:r>
            <a:r>
              <a:rPr lang="en-GB" sz="1400" b="0" dirty="0"/>
              <a:t>, </a:t>
            </a:r>
            <a:r>
              <a:rPr lang="en-GB" sz="1400" b="0" dirty="0" err="1"/>
              <a:t>Qiuhua</a:t>
            </a:r>
            <a:r>
              <a:rPr lang="en-GB" sz="1400" b="0" dirty="0"/>
              <a:t> Tang, and Peter Nielsen. "Co-evolutionary particle swarm optimization algorithm for two-sided robotic assembly line balancing problem." Advances in Mechanical Engineering 8, no. 9 (2016): 1687814016667907.</a:t>
            </a:r>
          </a:p>
          <a:p>
            <a:r>
              <a:rPr lang="en-GB" sz="1400" b="0" dirty="0" err="1"/>
              <a:t>Çil</a:t>
            </a:r>
            <a:r>
              <a:rPr lang="en-GB" sz="1400" b="0" dirty="0"/>
              <a:t>, </a:t>
            </a:r>
            <a:r>
              <a:rPr lang="en-GB" sz="1400" b="0" dirty="0" err="1"/>
              <a:t>Zeynel</a:t>
            </a:r>
            <a:r>
              <a:rPr lang="en-GB" sz="1400" b="0" dirty="0"/>
              <a:t> </a:t>
            </a:r>
            <a:r>
              <a:rPr lang="en-GB" sz="1400" b="0" dirty="0" err="1"/>
              <a:t>Abidin</a:t>
            </a:r>
            <a:r>
              <a:rPr lang="en-GB" sz="1400" b="0" dirty="0"/>
              <a:t>, </a:t>
            </a:r>
            <a:r>
              <a:rPr lang="en-GB" sz="1400" b="0" dirty="0" err="1"/>
              <a:t>Süleyman</a:t>
            </a:r>
            <a:r>
              <a:rPr lang="en-GB" sz="1400" b="0" dirty="0"/>
              <a:t> Mete, and </a:t>
            </a:r>
            <a:r>
              <a:rPr lang="en-GB" sz="1400" b="0" dirty="0" err="1"/>
              <a:t>Kürşad</a:t>
            </a:r>
            <a:r>
              <a:rPr lang="en-GB" sz="1400" b="0" dirty="0"/>
              <a:t> </a:t>
            </a:r>
            <a:r>
              <a:rPr lang="en-GB" sz="1400" b="0" dirty="0" err="1"/>
              <a:t>Ağpak</a:t>
            </a:r>
            <a:r>
              <a:rPr lang="en-GB" sz="1400" b="0" dirty="0"/>
              <a:t>. "Analysis of the type II robotic mixed-model assembly line balancing problem." Engineering Optimization 49, no. 6 (2017): 990-1009.</a:t>
            </a:r>
          </a:p>
          <a:p>
            <a:r>
              <a:rPr lang="en-GB" sz="1400" b="0" dirty="0"/>
              <a:t>Tang, </a:t>
            </a:r>
            <a:r>
              <a:rPr lang="en-GB" sz="1400" b="0" dirty="0" err="1"/>
              <a:t>Qiuhua</a:t>
            </a:r>
            <a:r>
              <a:rPr lang="en-GB" sz="1400" b="0" dirty="0"/>
              <a:t>, </a:t>
            </a:r>
            <a:r>
              <a:rPr lang="en-GB" sz="1400" b="0" dirty="0" err="1"/>
              <a:t>Zixiang</a:t>
            </a:r>
            <a:r>
              <a:rPr lang="en-GB" sz="1400" b="0" dirty="0"/>
              <a:t> Li, and </a:t>
            </a:r>
            <a:r>
              <a:rPr lang="en-GB" sz="1400" b="0" dirty="0" err="1"/>
              <a:t>Liping</a:t>
            </a:r>
            <a:r>
              <a:rPr lang="en-GB" sz="1400" b="0" dirty="0"/>
              <a:t> Zhang. "An effective discrete artificial bee colony algorithm with idle time reduction techniques for two-sided assembly line balancing problem of type-II." Computers &amp; Industrial Engineering 97 (2016): 146-156.</a:t>
            </a:r>
          </a:p>
          <a:p>
            <a:r>
              <a:rPr lang="en-GB" sz="1400" b="0" dirty="0" err="1"/>
              <a:t>Daoud</a:t>
            </a:r>
            <a:r>
              <a:rPr lang="en-GB" sz="1400" b="0" dirty="0"/>
              <a:t>, Slim, </a:t>
            </a:r>
            <a:r>
              <a:rPr lang="en-GB" sz="1400" b="0" dirty="0" err="1"/>
              <a:t>Hicham</a:t>
            </a:r>
            <a:r>
              <a:rPr lang="en-GB" sz="1400" b="0" dirty="0"/>
              <a:t> </a:t>
            </a:r>
            <a:r>
              <a:rPr lang="en-GB" sz="1400" b="0" dirty="0" err="1"/>
              <a:t>Chehade</a:t>
            </a:r>
            <a:r>
              <a:rPr lang="en-GB" sz="1400" b="0" dirty="0"/>
              <a:t>, Farouk </a:t>
            </a:r>
            <a:r>
              <a:rPr lang="en-GB" sz="1400" b="0" dirty="0" err="1"/>
              <a:t>Yalaoui</a:t>
            </a:r>
            <a:r>
              <a:rPr lang="en-GB" sz="1400" b="0" dirty="0"/>
              <a:t>, and Lionel Amodeo. "Solving a robotic assembly line balancing problem using efficient hybrid methods." Journal of Heuristics 20, no. 3 (2014): 235-259.</a:t>
            </a:r>
          </a:p>
          <a:p>
            <a:endParaRPr lang="en-GB" sz="1400" b="0" dirty="0"/>
          </a:p>
          <a:p>
            <a:endParaRPr lang="en-GB" sz="1400" b="0" dirty="0"/>
          </a:p>
          <a:p>
            <a:endParaRPr lang="en-GB" sz="1400" dirty="0"/>
          </a:p>
        </p:txBody>
      </p:sp>
    </p:spTree>
    <p:extLst>
      <p:ext uri="{BB962C8B-B14F-4D97-AF65-F5344CB8AC3E}">
        <p14:creationId xmlns:p14="http://schemas.microsoft.com/office/powerpoint/2010/main" xmlns="" val="3933543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olidFill>
                  <a:schemeClr val="tx1"/>
                </a:solidFill>
                <a:cs typeface="Times New Roman" pitchFamily="18" charset="0"/>
              </a:rPr>
              <a:t>Classification of ALB Problems</a:t>
            </a:r>
            <a:endParaRPr lang="en-US" dirty="0"/>
          </a:p>
        </p:txBody>
      </p:sp>
      <p:sp>
        <p:nvSpPr>
          <p:cNvPr id="4" name="Content Placeholder 4"/>
          <p:cNvSpPr txBox="1">
            <a:spLocks/>
          </p:cNvSpPr>
          <p:nvPr/>
        </p:nvSpPr>
        <p:spPr bwMode="auto">
          <a:xfrm>
            <a:off x="121867" y="1308837"/>
            <a:ext cx="7607300" cy="38687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41325" indent="-342900" algn="l" rtl="0" eaLnBrk="0" fontAlgn="base" hangingPunct="0">
              <a:spcBef>
                <a:spcPct val="20000"/>
              </a:spcBef>
              <a:spcAft>
                <a:spcPct val="0"/>
              </a:spcAft>
              <a:buChar char="•"/>
              <a:defRPr sz="2800" b="1">
                <a:solidFill>
                  <a:srgbClr val="00528B"/>
                </a:solidFill>
                <a:latin typeface="+mj-lt"/>
                <a:ea typeface="Arial Unicode MS" pitchFamily="34" charset="-128"/>
                <a:cs typeface="Arial Unicode MS" pitchFamily="34" charset="-128"/>
              </a:defRPr>
            </a:lvl1pPr>
            <a:lvl2pPr marL="906463" indent="-285750" algn="l" rtl="0" eaLnBrk="0" fontAlgn="base" hangingPunct="0">
              <a:spcBef>
                <a:spcPct val="20000"/>
              </a:spcBef>
              <a:spcAft>
                <a:spcPct val="0"/>
              </a:spcAft>
              <a:buChar char="–"/>
              <a:defRPr sz="2600">
                <a:solidFill>
                  <a:schemeClr val="tx1"/>
                </a:solidFill>
                <a:latin typeface="+mj-lt"/>
                <a:ea typeface="Arial Unicode MS" pitchFamily="34" charset="-128"/>
                <a:cs typeface="Arial Unicode MS" pitchFamily="34" charset="-128"/>
              </a:defRPr>
            </a:lvl2pPr>
            <a:lvl3pPr marL="1314450" indent="-228600" algn="l" rtl="0" eaLnBrk="0" fontAlgn="base" hangingPunct="0">
              <a:spcBef>
                <a:spcPct val="20000"/>
              </a:spcBef>
              <a:spcAft>
                <a:spcPct val="0"/>
              </a:spcAft>
              <a:buFont typeface="Arial" charset="0"/>
              <a:buChar char="&gt;"/>
              <a:defRPr sz="2400">
                <a:solidFill>
                  <a:schemeClr val="tx1"/>
                </a:solidFill>
                <a:latin typeface="+mj-lt"/>
                <a:ea typeface="Arial Unicode MS" pitchFamily="34" charset="-128"/>
                <a:cs typeface="Arial Unicode MS" pitchFamily="34" charset="-128"/>
              </a:defRPr>
            </a:lvl3pPr>
            <a:lvl4pPr marL="1722438" indent="-228600" algn="l" rtl="0" eaLnBrk="0" fontAlgn="base" hangingPunct="0">
              <a:spcBef>
                <a:spcPct val="20000"/>
              </a:spcBef>
              <a:spcAft>
                <a:spcPct val="0"/>
              </a:spcAft>
              <a:buChar char="–"/>
              <a:defRPr sz="2000">
                <a:solidFill>
                  <a:schemeClr val="tx1"/>
                </a:solidFill>
                <a:latin typeface="+mj-lt"/>
                <a:ea typeface="Arial Unicode MS" pitchFamily="34" charset="-128"/>
                <a:cs typeface="Arial Unicode MS" pitchFamily="34" charset="-128"/>
              </a:defRPr>
            </a:lvl4pPr>
            <a:lvl5pPr marL="2130425" indent="-228600" algn="l" rtl="0" eaLnBrk="0" fontAlgn="base" hangingPunct="0">
              <a:spcBef>
                <a:spcPct val="20000"/>
              </a:spcBef>
              <a:spcAft>
                <a:spcPct val="0"/>
              </a:spcAft>
              <a:buChar char="»"/>
              <a:defRPr sz="2000">
                <a:solidFill>
                  <a:schemeClr val="tx1"/>
                </a:solidFill>
                <a:latin typeface="+mj-lt"/>
                <a:ea typeface="Arial Unicode MS" pitchFamily="34" charset="-128"/>
                <a:cs typeface="Arial Unicode MS" pitchFamily="34" charset="-128"/>
              </a:defRPr>
            </a:lvl5pPr>
            <a:lvl6pPr marL="2587625" indent="-228600" algn="l" rtl="0" fontAlgn="base">
              <a:spcBef>
                <a:spcPct val="20000"/>
              </a:spcBef>
              <a:spcAft>
                <a:spcPct val="0"/>
              </a:spcAft>
              <a:buChar char="»"/>
              <a:defRPr sz="2000">
                <a:solidFill>
                  <a:schemeClr val="tx1"/>
                </a:solidFill>
                <a:latin typeface="+mn-lt"/>
              </a:defRPr>
            </a:lvl6pPr>
            <a:lvl7pPr marL="3044825" indent="-228600" algn="l" rtl="0" fontAlgn="base">
              <a:spcBef>
                <a:spcPct val="20000"/>
              </a:spcBef>
              <a:spcAft>
                <a:spcPct val="0"/>
              </a:spcAft>
              <a:buChar char="»"/>
              <a:defRPr sz="2000">
                <a:solidFill>
                  <a:schemeClr val="tx1"/>
                </a:solidFill>
                <a:latin typeface="+mn-lt"/>
              </a:defRPr>
            </a:lvl7pPr>
            <a:lvl8pPr marL="3502025" indent="-228600" algn="l" rtl="0" fontAlgn="base">
              <a:spcBef>
                <a:spcPct val="20000"/>
              </a:spcBef>
              <a:spcAft>
                <a:spcPct val="0"/>
              </a:spcAft>
              <a:buChar char="»"/>
              <a:defRPr sz="2000">
                <a:solidFill>
                  <a:schemeClr val="tx1"/>
                </a:solidFill>
                <a:latin typeface="+mn-lt"/>
              </a:defRPr>
            </a:lvl8pPr>
            <a:lvl9pPr marL="3959225" indent="-228600" algn="l" rtl="0" fontAlgn="base">
              <a:spcBef>
                <a:spcPct val="20000"/>
              </a:spcBef>
              <a:spcAft>
                <a:spcPct val="0"/>
              </a:spcAft>
              <a:buChar char="»"/>
              <a:defRPr sz="2000">
                <a:solidFill>
                  <a:schemeClr val="tx1"/>
                </a:solidFill>
                <a:latin typeface="+mn-lt"/>
              </a:defRPr>
            </a:lvl9pPr>
          </a:lstStyle>
          <a:p>
            <a:pPr eaLnBrk="1" hangingPunct="1">
              <a:defRPr/>
            </a:pPr>
            <a:r>
              <a:rPr lang="en-US" altLang="zh-CN" sz="2000" kern="0" dirty="0">
                <a:solidFill>
                  <a:schemeClr val="tx1"/>
                </a:solidFill>
                <a:latin typeface="Times New Roman" panose="02020603050405020304" pitchFamily="18" charset="0"/>
                <a:cs typeface="Times New Roman" panose="02020603050405020304" pitchFamily="18" charset="0"/>
              </a:rPr>
              <a:t>ALB was first mathematically formulated by  </a:t>
            </a:r>
            <a:r>
              <a:rPr lang="en-US" altLang="zh-CN" sz="2000" kern="0" dirty="0" err="1">
                <a:solidFill>
                  <a:schemeClr val="tx1"/>
                </a:solidFill>
                <a:latin typeface="Times New Roman" panose="02020603050405020304" pitchFamily="18" charset="0"/>
                <a:cs typeface="Times New Roman" panose="02020603050405020304" pitchFamily="18" charset="0"/>
              </a:rPr>
              <a:t>Helgeson</a:t>
            </a:r>
            <a:r>
              <a:rPr lang="en-US" altLang="zh-CN" sz="2000" kern="0" dirty="0">
                <a:solidFill>
                  <a:schemeClr val="tx1"/>
                </a:solidFill>
                <a:latin typeface="Times New Roman" panose="02020603050405020304" pitchFamily="18" charset="0"/>
                <a:cs typeface="Times New Roman" panose="02020603050405020304" pitchFamily="18" charset="0"/>
              </a:rPr>
              <a:t> in 1954.</a:t>
            </a:r>
            <a:endParaRPr lang="en-US" altLang="zh-CN" kern="0" dirty="0">
              <a:solidFill>
                <a:srgbClr val="000000"/>
              </a:solidFill>
              <a:latin typeface="Times New Roman" panose="02020603050405020304" pitchFamily="18" charset="0"/>
              <a:cs typeface="Times New Roman" panose="02020603050405020304" pitchFamily="18" charset="0"/>
            </a:endParaRPr>
          </a:p>
        </p:txBody>
      </p:sp>
      <p:graphicFrame>
        <p:nvGraphicFramePr>
          <p:cNvPr id="5" name="Diagram 4"/>
          <p:cNvGraphicFramePr/>
          <p:nvPr>
            <p:extLst>
              <p:ext uri="{D42A27DB-BD31-4B8C-83A1-F6EECF244321}">
                <p14:modId xmlns:p14="http://schemas.microsoft.com/office/powerpoint/2010/main" xmlns="" val="2471618205"/>
              </p:ext>
            </p:extLst>
          </p:nvPr>
        </p:nvGraphicFramePr>
        <p:xfrm>
          <a:off x="181955" y="1841664"/>
          <a:ext cx="8179992" cy="4015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6120414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0" y="1497013"/>
            <a:ext cx="8401050" cy="3868739"/>
          </a:xfrm>
        </p:spPr>
        <p:txBody>
          <a:bodyPr/>
          <a:lstStyle/>
          <a:p>
            <a:r>
              <a:rPr lang="en-GB" sz="1400" b="0" dirty="0" err="1"/>
              <a:t>Nilakantan</a:t>
            </a:r>
            <a:r>
              <a:rPr lang="en-GB" sz="1400" b="0" dirty="0"/>
              <a:t>, J. </a:t>
            </a:r>
            <a:r>
              <a:rPr lang="en-GB" sz="1400" b="0" dirty="0" err="1"/>
              <a:t>Mukund</a:t>
            </a:r>
            <a:r>
              <a:rPr lang="en-GB" sz="1400" b="0" dirty="0"/>
              <a:t>, George Q. Huang, and S. G. </a:t>
            </a:r>
            <a:r>
              <a:rPr lang="en-GB" sz="1400" b="0" dirty="0" err="1"/>
              <a:t>Ponnambalam</a:t>
            </a:r>
            <a:r>
              <a:rPr lang="en-GB" sz="1400" b="0" dirty="0"/>
              <a:t>. "An investigation on minimizing cycle time and total energy consumption in robotic assembly line systems." Journal of Cleaner Production 90 (2015): 311-325.</a:t>
            </a:r>
          </a:p>
          <a:p>
            <a:r>
              <a:rPr lang="en-GB" sz="1400" b="0" dirty="0" err="1"/>
              <a:t>Nilakantan</a:t>
            </a:r>
            <a:r>
              <a:rPr lang="en-GB" sz="1400" b="0" dirty="0"/>
              <a:t>, J. </a:t>
            </a:r>
            <a:r>
              <a:rPr lang="en-GB" sz="1400" b="0" dirty="0" err="1"/>
              <a:t>Mukund</a:t>
            </a:r>
            <a:r>
              <a:rPr lang="en-GB" sz="1400" b="0" dirty="0"/>
              <a:t>, Izabela Nielsen, S. G. </a:t>
            </a:r>
            <a:r>
              <a:rPr lang="en-GB" sz="1400" b="0" dirty="0" err="1"/>
              <a:t>Ponnambalam</a:t>
            </a:r>
            <a:r>
              <a:rPr lang="en-GB" sz="1400" b="0" dirty="0"/>
              <a:t>, and S. </a:t>
            </a:r>
            <a:r>
              <a:rPr lang="en-GB" sz="1400" b="0" dirty="0" err="1"/>
              <a:t>Venkataramanaiah</a:t>
            </a:r>
            <a:r>
              <a:rPr lang="en-GB" sz="1400" b="0" dirty="0"/>
              <a:t>. "Differential evolution algorithm for solving RALB problem using cost-and time-based models." The International Journal of Advanced Manufacturing Technology 89, no. 1-4 (2017): 311-332.</a:t>
            </a:r>
          </a:p>
          <a:p>
            <a:r>
              <a:rPr lang="en-GB" sz="1400" b="0" dirty="0" err="1"/>
              <a:t>Nilakantan</a:t>
            </a:r>
            <a:r>
              <a:rPr lang="en-GB" sz="1400" b="0" dirty="0"/>
              <a:t>, </a:t>
            </a:r>
            <a:r>
              <a:rPr lang="en-GB" sz="1400" b="0" dirty="0" err="1"/>
              <a:t>Mukund</a:t>
            </a:r>
            <a:r>
              <a:rPr lang="en-GB" sz="1400" b="0" dirty="0"/>
              <a:t> J., S. G. </a:t>
            </a:r>
            <a:r>
              <a:rPr lang="en-GB" sz="1400" b="0" dirty="0" err="1"/>
              <a:t>Ponnambalam</a:t>
            </a:r>
            <a:r>
              <a:rPr lang="en-GB" sz="1400" b="0" dirty="0"/>
              <a:t>, and N. </a:t>
            </a:r>
            <a:r>
              <a:rPr lang="en-GB" sz="1400" b="0" dirty="0" err="1"/>
              <a:t>Jawahar</a:t>
            </a:r>
            <a:r>
              <a:rPr lang="en-GB" sz="1400" b="0" dirty="0"/>
              <a:t>. "Design of energy efficient RAL system using evolutionary algorithms." Engineering Computations 33, no. 2 (2016): 580-602.</a:t>
            </a:r>
          </a:p>
          <a:p>
            <a:r>
              <a:rPr lang="en-GB" sz="1400" b="0" dirty="0" err="1"/>
              <a:t>Nilakantan</a:t>
            </a:r>
            <a:r>
              <a:rPr lang="en-GB" sz="1400" b="0" dirty="0"/>
              <a:t>, J. </a:t>
            </a:r>
            <a:r>
              <a:rPr lang="en-GB" sz="1400" b="0" dirty="0" err="1"/>
              <a:t>Mukund</a:t>
            </a:r>
            <a:r>
              <a:rPr lang="en-GB" sz="1400" b="0" dirty="0"/>
              <a:t>, </a:t>
            </a:r>
            <a:r>
              <a:rPr lang="en-GB" sz="1400" b="0" dirty="0" err="1"/>
              <a:t>Zixiang</a:t>
            </a:r>
            <a:r>
              <a:rPr lang="en-GB" sz="1400" b="0" dirty="0"/>
              <a:t> Li, </a:t>
            </a:r>
            <a:r>
              <a:rPr lang="en-GB" sz="1400" b="0" dirty="0" err="1"/>
              <a:t>Qiuhua</a:t>
            </a:r>
            <a:r>
              <a:rPr lang="en-GB" sz="1400" b="0" dirty="0"/>
              <a:t> Tang, and Peter Nielsen. "Multi-objective co-operative co-evolutionary algorithm for minimizing carbon footprint and maximizing line efficiency in robotic assembly line systems." Journal of cleaner production 156 (2017): 124-136.</a:t>
            </a:r>
          </a:p>
          <a:p>
            <a:r>
              <a:rPr lang="en-GB" sz="1400" b="0" dirty="0" err="1"/>
              <a:t>Çil</a:t>
            </a:r>
            <a:r>
              <a:rPr lang="en-GB" sz="1400" b="0" dirty="0"/>
              <a:t>, </a:t>
            </a:r>
            <a:r>
              <a:rPr lang="en-GB" sz="1400" b="0" dirty="0" err="1"/>
              <a:t>Zeynel</a:t>
            </a:r>
            <a:r>
              <a:rPr lang="en-GB" sz="1400" b="0" dirty="0"/>
              <a:t> </a:t>
            </a:r>
            <a:r>
              <a:rPr lang="en-GB" sz="1400" b="0" dirty="0" err="1"/>
              <a:t>Abidin</a:t>
            </a:r>
            <a:r>
              <a:rPr lang="en-GB" sz="1400" b="0" dirty="0"/>
              <a:t>, </a:t>
            </a:r>
            <a:r>
              <a:rPr lang="en-GB" sz="1400" b="0" dirty="0" err="1"/>
              <a:t>Süleyman</a:t>
            </a:r>
            <a:r>
              <a:rPr lang="en-GB" sz="1400" b="0" dirty="0"/>
              <a:t> Mete, and </a:t>
            </a:r>
            <a:r>
              <a:rPr lang="en-GB" sz="1400" b="0" dirty="0" err="1"/>
              <a:t>Kürşad</a:t>
            </a:r>
            <a:r>
              <a:rPr lang="en-GB" sz="1400" b="0" dirty="0"/>
              <a:t> </a:t>
            </a:r>
            <a:r>
              <a:rPr lang="en-GB" sz="1400" b="0" dirty="0" err="1"/>
              <a:t>Ağpak</a:t>
            </a:r>
            <a:r>
              <a:rPr lang="en-GB" sz="1400" b="0" dirty="0"/>
              <a:t>. "A goal programming approach for robotic assembly line balancing problem." IFAC-</a:t>
            </a:r>
            <a:r>
              <a:rPr lang="en-GB" sz="1400" b="0" dirty="0" err="1"/>
              <a:t>PapersOnLine</a:t>
            </a:r>
            <a:r>
              <a:rPr lang="en-GB" sz="1400" b="0" dirty="0"/>
              <a:t> 49, no. 12 (2016): 938-942.</a:t>
            </a:r>
          </a:p>
          <a:p>
            <a:r>
              <a:rPr lang="en-GB" sz="1400" b="0" dirty="0"/>
              <a:t>Li, </a:t>
            </a:r>
            <a:r>
              <a:rPr lang="en-GB" sz="1400" b="0" dirty="0" err="1"/>
              <a:t>Zixiang</a:t>
            </a:r>
            <a:r>
              <a:rPr lang="en-GB" sz="1400" b="0" dirty="0"/>
              <a:t>, </a:t>
            </a:r>
            <a:r>
              <a:rPr lang="en-GB" sz="1400" b="0" dirty="0" err="1"/>
              <a:t>Mukund</a:t>
            </a:r>
            <a:r>
              <a:rPr lang="en-GB" sz="1400" b="0" dirty="0"/>
              <a:t> </a:t>
            </a:r>
            <a:r>
              <a:rPr lang="en-GB" sz="1400" b="0" dirty="0" err="1"/>
              <a:t>Nilakantan</a:t>
            </a:r>
            <a:r>
              <a:rPr lang="en-GB" sz="1400" b="0" dirty="0"/>
              <a:t> </a:t>
            </a:r>
            <a:r>
              <a:rPr lang="en-GB" sz="1400" b="0" dirty="0" err="1"/>
              <a:t>Janardhanan</a:t>
            </a:r>
            <a:r>
              <a:rPr lang="en-GB" sz="1400" b="0" dirty="0"/>
              <a:t>, </a:t>
            </a:r>
            <a:r>
              <a:rPr lang="en-GB" sz="1400" b="0" dirty="0" err="1"/>
              <a:t>Qiuhua</a:t>
            </a:r>
            <a:r>
              <a:rPr lang="en-GB" sz="1400" b="0" dirty="0"/>
              <a:t> Tang, and Peter Nielsen. "Mathematical model and metaheuristics for simultaneous balancing and sequencing of a robotic mixed-model assembly line." Engineering Optimization 50, no. 5 (2018): 877-893.</a:t>
            </a:r>
          </a:p>
          <a:p>
            <a:r>
              <a:rPr lang="en-GB" sz="1400" b="0" dirty="0" err="1"/>
              <a:t>Nilakantan</a:t>
            </a:r>
            <a:r>
              <a:rPr lang="en-GB" sz="1400" b="0" dirty="0"/>
              <a:t>, </a:t>
            </a:r>
            <a:r>
              <a:rPr lang="en-GB" sz="1400" b="0" dirty="0" err="1"/>
              <a:t>Janardhanan</a:t>
            </a:r>
            <a:r>
              <a:rPr lang="en-GB" sz="1400" b="0" dirty="0"/>
              <a:t> </a:t>
            </a:r>
            <a:r>
              <a:rPr lang="en-GB" sz="1400" b="0" dirty="0" err="1"/>
              <a:t>Mukund</a:t>
            </a:r>
            <a:r>
              <a:rPr lang="en-GB" sz="1400" b="0" dirty="0"/>
              <a:t>, S. G. </a:t>
            </a:r>
            <a:r>
              <a:rPr lang="en-GB" sz="1400" b="0" dirty="0" err="1"/>
              <a:t>Ponnambalam</a:t>
            </a:r>
            <a:r>
              <a:rPr lang="en-GB" sz="1400" b="0" dirty="0"/>
              <a:t>, and Peter Nielsen. "Energy-Efficient Straight Robotic Assembly Line Using Metaheuristic Algorithms." In Soft Computing: Theories and Applications, pp. 803-814. Springer, Singapore, 2018.</a:t>
            </a:r>
          </a:p>
          <a:p>
            <a:endParaRPr lang="en-GB" sz="1400" b="0" dirty="0"/>
          </a:p>
          <a:p>
            <a:endParaRPr lang="en-GB" sz="1400" dirty="0"/>
          </a:p>
        </p:txBody>
      </p:sp>
    </p:spTree>
    <p:extLst>
      <p:ext uri="{BB962C8B-B14F-4D97-AF65-F5344CB8AC3E}">
        <p14:creationId xmlns:p14="http://schemas.microsoft.com/office/powerpoint/2010/main" xmlns="" val="38310855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End of Presentation</a:t>
            </a:r>
          </a:p>
        </p:txBody>
      </p:sp>
      <p:sp>
        <p:nvSpPr>
          <p:cNvPr id="5" name="Subtitle 4"/>
          <p:cNvSpPr>
            <a:spLocks noGrp="1"/>
          </p:cNvSpPr>
          <p:nvPr>
            <p:ph type="body" idx="1"/>
          </p:nvPr>
        </p:nvSpPr>
        <p:spPr/>
        <p:txBody>
          <a:bodyPr/>
          <a:lstStyle/>
          <a:p>
            <a:pPr marL="0" indent="0">
              <a:buNone/>
            </a:pPr>
            <a:r>
              <a:rPr lang="en-US" dirty="0"/>
              <a:t>Thank you for your patience and attention</a:t>
            </a:r>
          </a:p>
        </p:txBody>
      </p:sp>
      <p:pic>
        <p:nvPicPr>
          <p:cNvPr id="10242" name="Picture 2">
            <a:extLst>
              <a:ext uri="{FF2B5EF4-FFF2-40B4-BE49-F238E27FC236}">
                <a16:creationId xmlns:a16="http://schemas.microsoft.com/office/drawing/2014/main" xmlns="" id="{9C28826A-10EC-4209-A19B-B92B62EBF581}"/>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25848" b="24132"/>
          <a:stretch/>
        </p:blipFill>
        <p:spPr bwMode="auto">
          <a:xfrm>
            <a:off x="7091686" y="6169575"/>
            <a:ext cx="1921193" cy="53316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094090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ALB problems based on models &amp; layout </a:t>
            </a:r>
            <a:endParaRPr lang="en-US" b="1"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1289" y="1643360"/>
            <a:ext cx="3744912" cy="663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6364" y="2854464"/>
            <a:ext cx="3779837" cy="676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52400" y="3822819"/>
            <a:ext cx="3733800" cy="6063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183583" y="2809938"/>
            <a:ext cx="4277206" cy="15500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183582" y="1588612"/>
            <a:ext cx="4341942" cy="9865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2454275" y="4661028"/>
            <a:ext cx="4569612" cy="12080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Box 2"/>
          <p:cNvSpPr txBox="1">
            <a:spLocks noChangeArrowheads="1"/>
          </p:cNvSpPr>
          <p:nvPr/>
        </p:nvSpPr>
        <p:spPr bwMode="auto">
          <a:xfrm>
            <a:off x="548912" y="2214801"/>
            <a:ext cx="281940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sz="1200" b="1" dirty="0">
                <a:solidFill>
                  <a:srgbClr val="C00000"/>
                </a:solidFill>
              </a:rPr>
              <a:t>Single Model Assembly Line</a:t>
            </a:r>
          </a:p>
        </p:txBody>
      </p:sp>
      <p:sp>
        <p:nvSpPr>
          <p:cNvPr id="11" name="TextBox 10"/>
          <p:cNvSpPr txBox="1">
            <a:spLocks noChangeArrowheads="1"/>
          </p:cNvSpPr>
          <p:nvPr/>
        </p:nvSpPr>
        <p:spPr bwMode="auto">
          <a:xfrm>
            <a:off x="564393" y="3396098"/>
            <a:ext cx="281940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sz="1200" b="1" dirty="0">
                <a:solidFill>
                  <a:srgbClr val="C00000"/>
                </a:solidFill>
              </a:rPr>
              <a:t>Multi Model Assembly Line</a:t>
            </a:r>
          </a:p>
        </p:txBody>
      </p:sp>
      <p:sp>
        <p:nvSpPr>
          <p:cNvPr id="12" name="TextBox 11"/>
          <p:cNvSpPr txBox="1">
            <a:spLocks noChangeArrowheads="1"/>
          </p:cNvSpPr>
          <p:nvPr/>
        </p:nvSpPr>
        <p:spPr bwMode="auto">
          <a:xfrm>
            <a:off x="599276" y="4433902"/>
            <a:ext cx="281940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sz="1200" b="1" dirty="0">
                <a:solidFill>
                  <a:srgbClr val="C00000"/>
                </a:solidFill>
              </a:rPr>
              <a:t>Mixed Model Assembly Line</a:t>
            </a:r>
          </a:p>
        </p:txBody>
      </p:sp>
      <p:sp>
        <p:nvSpPr>
          <p:cNvPr id="13" name="TextBox 12"/>
          <p:cNvSpPr txBox="1">
            <a:spLocks noChangeArrowheads="1"/>
          </p:cNvSpPr>
          <p:nvPr/>
        </p:nvSpPr>
        <p:spPr bwMode="auto">
          <a:xfrm>
            <a:off x="5540375" y="2526723"/>
            <a:ext cx="281940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sz="1200" b="1" dirty="0">
                <a:solidFill>
                  <a:srgbClr val="C00000"/>
                </a:solidFill>
              </a:rPr>
              <a:t>Parallel Assembly Line</a:t>
            </a:r>
          </a:p>
        </p:txBody>
      </p:sp>
      <p:sp>
        <p:nvSpPr>
          <p:cNvPr id="14" name="TextBox 13"/>
          <p:cNvSpPr txBox="1">
            <a:spLocks noChangeArrowheads="1"/>
          </p:cNvSpPr>
          <p:nvPr/>
        </p:nvSpPr>
        <p:spPr bwMode="auto">
          <a:xfrm>
            <a:off x="5365694" y="4296810"/>
            <a:ext cx="281940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sz="1200" b="1" dirty="0">
                <a:solidFill>
                  <a:srgbClr val="C00000"/>
                </a:solidFill>
              </a:rPr>
              <a:t>Two Sided Assembly Line</a:t>
            </a:r>
          </a:p>
        </p:txBody>
      </p:sp>
      <p:sp>
        <p:nvSpPr>
          <p:cNvPr id="15" name="TextBox 14"/>
          <p:cNvSpPr txBox="1">
            <a:spLocks noChangeArrowheads="1"/>
          </p:cNvSpPr>
          <p:nvPr/>
        </p:nvSpPr>
        <p:spPr bwMode="auto">
          <a:xfrm>
            <a:off x="4077666" y="5754254"/>
            <a:ext cx="281940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sz="1200" b="1" dirty="0">
                <a:solidFill>
                  <a:srgbClr val="C00000"/>
                </a:solidFill>
              </a:rPr>
              <a:t>U-shaped Assembly Line</a:t>
            </a:r>
          </a:p>
        </p:txBody>
      </p:sp>
    </p:spTree>
    <p:extLst>
      <p:ext uri="{BB962C8B-B14F-4D97-AF65-F5344CB8AC3E}">
        <p14:creationId xmlns:p14="http://schemas.microsoft.com/office/powerpoint/2010/main" xmlns="" val="3883100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ALB - Objectives</a:t>
            </a:r>
            <a:endParaRPr lang="en-US" dirty="0"/>
          </a:p>
        </p:txBody>
      </p:sp>
      <p:sp>
        <p:nvSpPr>
          <p:cNvPr id="4" name="Text Placeholder 2"/>
          <p:cNvSpPr txBox="1">
            <a:spLocks/>
          </p:cNvSpPr>
          <p:nvPr/>
        </p:nvSpPr>
        <p:spPr bwMode="auto">
          <a:xfrm>
            <a:off x="1" y="1535127"/>
            <a:ext cx="3336457" cy="6134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41325" indent="-342900" algn="l" rtl="0" eaLnBrk="0" fontAlgn="base" hangingPunct="0">
              <a:spcBef>
                <a:spcPct val="20000"/>
              </a:spcBef>
              <a:spcAft>
                <a:spcPct val="0"/>
              </a:spcAft>
              <a:buChar char="•"/>
              <a:defRPr sz="2800" b="1">
                <a:solidFill>
                  <a:srgbClr val="00528B"/>
                </a:solidFill>
                <a:latin typeface="Arial Unicode MS" pitchFamily="34" charset="-128"/>
                <a:ea typeface="Arial Unicode MS" pitchFamily="34" charset="-128"/>
                <a:cs typeface="Arial Unicode MS" pitchFamily="34" charset="-128"/>
              </a:defRPr>
            </a:lvl1pPr>
            <a:lvl2pPr marL="906463" indent="-285750" algn="l" rtl="0" eaLnBrk="0" fontAlgn="base" hangingPunct="0">
              <a:spcBef>
                <a:spcPct val="20000"/>
              </a:spcBef>
              <a:spcAft>
                <a:spcPct val="0"/>
              </a:spcAft>
              <a:buChar char="–"/>
              <a:defRPr sz="2600">
                <a:solidFill>
                  <a:schemeClr val="tx1"/>
                </a:solidFill>
                <a:latin typeface="Arial Unicode MS" pitchFamily="34" charset="-128"/>
                <a:ea typeface="Arial Unicode MS" pitchFamily="34" charset="-128"/>
                <a:cs typeface="Arial Unicode MS" pitchFamily="34" charset="-128"/>
              </a:defRPr>
            </a:lvl2pPr>
            <a:lvl3pPr marL="1314450" indent="-228600" algn="l" rtl="0" eaLnBrk="0" fontAlgn="base" hangingPunct="0">
              <a:spcBef>
                <a:spcPct val="20000"/>
              </a:spcBef>
              <a:spcAft>
                <a:spcPct val="0"/>
              </a:spcAft>
              <a:buFont typeface="Arial" charset="0"/>
              <a:buChar char="&gt;"/>
              <a:defRPr sz="2400">
                <a:solidFill>
                  <a:schemeClr val="tx1"/>
                </a:solidFill>
                <a:latin typeface="Arial Unicode MS" pitchFamily="34" charset="-128"/>
                <a:ea typeface="Arial Unicode MS" pitchFamily="34" charset="-128"/>
                <a:cs typeface="Arial Unicode MS" pitchFamily="34" charset="-128"/>
              </a:defRPr>
            </a:lvl3pPr>
            <a:lvl4pPr marL="1722438" indent="-228600" algn="l" rtl="0" eaLnBrk="0" fontAlgn="base" hangingPunct="0">
              <a:spcBef>
                <a:spcPct val="20000"/>
              </a:spcBef>
              <a:spcAft>
                <a:spcPct val="0"/>
              </a:spcAft>
              <a:buChar char="–"/>
              <a:defRPr sz="2000">
                <a:solidFill>
                  <a:schemeClr val="tx1"/>
                </a:solidFill>
                <a:latin typeface="+mn-lt"/>
                <a:ea typeface="Arial Unicode MS" pitchFamily="34" charset="-128"/>
                <a:cs typeface="Arial Unicode MS" pitchFamily="34" charset="-128"/>
              </a:defRPr>
            </a:lvl4pPr>
            <a:lvl5pPr marL="2130425" indent="-228600" algn="l" rtl="0" eaLnBrk="0" fontAlgn="base" hangingPunct="0">
              <a:spcBef>
                <a:spcPct val="20000"/>
              </a:spcBef>
              <a:spcAft>
                <a:spcPct val="0"/>
              </a:spcAft>
              <a:buChar char="»"/>
              <a:defRPr sz="2000">
                <a:solidFill>
                  <a:schemeClr val="tx1"/>
                </a:solidFill>
                <a:latin typeface="+mn-lt"/>
                <a:ea typeface="Arial Unicode MS" pitchFamily="34" charset="-128"/>
                <a:cs typeface="Arial Unicode MS" pitchFamily="34" charset="-128"/>
              </a:defRPr>
            </a:lvl5pPr>
            <a:lvl6pPr marL="2587625" indent="-228600" algn="l" rtl="0" fontAlgn="base">
              <a:spcBef>
                <a:spcPct val="20000"/>
              </a:spcBef>
              <a:spcAft>
                <a:spcPct val="0"/>
              </a:spcAft>
              <a:buChar char="»"/>
              <a:defRPr sz="2000">
                <a:solidFill>
                  <a:schemeClr val="tx1"/>
                </a:solidFill>
                <a:latin typeface="+mn-lt"/>
              </a:defRPr>
            </a:lvl6pPr>
            <a:lvl7pPr marL="3044825" indent="-228600" algn="l" rtl="0" fontAlgn="base">
              <a:spcBef>
                <a:spcPct val="20000"/>
              </a:spcBef>
              <a:spcAft>
                <a:spcPct val="0"/>
              </a:spcAft>
              <a:buChar char="»"/>
              <a:defRPr sz="2000">
                <a:solidFill>
                  <a:schemeClr val="tx1"/>
                </a:solidFill>
                <a:latin typeface="+mn-lt"/>
              </a:defRPr>
            </a:lvl7pPr>
            <a:lvl8pPr marL="3502025" indent="-228600" algn="l" rtl="0" fontAlgn="base">
              <a:spcBef>
                <a:spcPct val="20000"/>
              </a:spcBef>
              <a:spcAft>
                <a:spcPct val="0"/>
              </a:spcAft>
              <a:buChar char="»"/>
              <a:defRPr sz="2000">
                <a:solidFill>
                  <a:schemeClr val="tx1"/>
                </a:solidFill>
                <a:latin typeface="+mn-lt"/>
              </a:defRPr>
            </a:lvl8pPr>
            <a:lvl9pPr marL="3959225" indent="-228600" algn="l" rtl="0" fontAlgn="base">
              <a:spcBef>
                <a:spcPct val="20000"/>
              </a:spcBef>
              <a:spcAft>
                <a:spcPct val="0"/>
              </a:spcAft>
              <a:buChar char="»"/>
              <a:defRPr sz="2000">
                <a:solidFill>
                  <a:schemeClr val="tx1"/>
                </a:solidFill>
                <a:latin typeface="+mn-lt"/>
              </a:defRPr>
            </a:lvl9pPr>
          </a:lstStyle>
          <a:p>
            <a:r>
              <a:rPr lang="en-US" kern="0" dirty="0">
                <a:solidFill>
                  <a:srgbClr val="0070C0"/>
                </a:solidFill>
                <a:latin typeface="+mj-lt"/>
                <a:cs typeface="Times New Roman" panose="02020603050405020304" pitchFamily="18" charset="0"/>
              </a:rPr>
              <a:t>Minimize</a:t>
            </a:r>
            <a:endParaRPr lang="en-US" kern="0" dirty="0">
              <a:solidFill>
                <a:srgbClr val="0070C0"/>
              </a:solidFill>
              <a:latin typeface="+mj-lt"/>
            </a:endParaRPr>
          </a:p>
        </p:txBody>
      </p:sp>
      <p:sp>
        <p:nvSpPr>
          <p:cNvPr id="5" name="Content Placeholder 3"/>
          <p:cNvSpPr txBox="1">
            <a:spLocks/>
          </p:cNvSpPr>
          <p:nvPr/>
        </p:nvSpPr>
        <p:spPr bwMode="auto">
          <a:xfrm>
            <a:off x="6" y="2174876"/>
            <a:ext cx="3821229" cy="37889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41325" indent="-342900" algn="l" rtl="0" eaLnBrk="0" fontAlgn="base" hangingPunct="0">
              <a:spcBef>
                <a:spcPct val="20000"/>
              </a:spcBef>
              <a:spcAft>
                <a:spcPct val="0"/>
              </a:spcAft>
              <a:buChar char="•"/>
              <a:defRPr sz="2800" b="1">
                <a:solidFill>
                  <a:srgbClr val="00528B"/>
                </a:solidFill>
                <a:latin typeface="Arial Unicode MS" pitchFamily="34" charset="-128"/>
                <a:ea typeface="Arial Unicode MS" pitchFamily="34" charset="-128"/>
                <a:cs typeface="Arial Unicode MS" pitchFamily="34" charset="-128"/>
              </a:defRPr>
            </a:lvl1pPr>
            <a:lvl2pPr marL="906463" indent="-285750" algn="l" rtl="0" eaLnBrk="0" fontAlgn="base" hangingPunct="0">
              <a:spcBef>
                <a:spcPct val="20000"/>
              </a:spcBef>
              <a:spcAft>
                <a:spcPct val="0"/>
              </a:spcAft>
              <a:buChar char="–"/>
              <a:defRPr sz="2600">
                <a:solidFill>
                  <a:schemeClr val="tx1"/>
                </a:solidFill>
                <a:latin typeface="Arial Unicode MS" pitchFamily="34" charset="-128"/>
                <a:ea typeface="Arial Unicode MS" pitchFamily="34" charset="-128"/>
                <a:cs typeface="Arial Unicode MS" pitchFamily="34" charset="-128"/>
              </a:defRPr>
            </a:lvl2pPr>
            <a:lvl3pPr marL="1314450" indent="-228600" algn="l" rtl="0" eaLnBrk="0" fontAlgn="base" hangingPunct="0">
              <a:spcBef>
                <a:spcPct val="20000"/>
              </a:spcBef>
              <a:spcAft>
                <a:spcPct val="0"/>
              </a:spcAft>
              <a:buFont typeface="Arial" charset="0"/>
              <a:buChar char="&gt;"/>
              <a:defRPr sz="2400">
                <a:solidFill>
                  <a:schemeClr val="tx1"/>
                </a:solidFill>
                <a:latin typeface="Arial Unicode MS" pitchFamily="34" charset="-128"/>
                <a:ea typeface="Arial Unicode MS" pitchFamily="34" charset="-128"/>
                <a:cs typeface="Arial Unicode MS" pitchFamily="34" charset="-128"/>
              </a:defRPr>
            </a:lvl3pPr>
            <a:lvl4pPr marL="1722438" indent="-228600" algn="l" rtl="0" eaLnBrk="0" fontAlgn="base" hangingPunct="0">
              <a:spcBef>
                <a:spcPct val="20000"/>
              </a:spcBef>
              <a:spcAft>
                <a:spcPct val="0"/>
              </a:spcAft>
              <a:buChar char="–"/>
              <a:defRPr sz="2000">
                <a:solidFill>
                  <a:schemeClr val="tx1"/>
                </a:solidFill>
                <a:latin typeface="+mn-lt"/>
                <a:ea typeface="Arial Unicode MS" pitchFamily="34" charset="-128"/>
                <a:cs typeface="Arial Unicode MS" pitchFamily="34" charset="-128"/>
              </a:defRPr>
            </a:lvl4pPr>
            <a:lvl5pPr marL="2130425" indent="-228600" algn="l" rtl="0" eaLnBrk="0" fontAlgn="base" hangingPunct="0">
              <a:spcBef>
                <a:spcPct val="20000"/>
              </a:spcBef>
              <a:spcAft>
                <a:spcPct val="0"/>
              </a:spcAft>
              <a:buChar char="»"/>
              <a:defRPr sz="2000">
                <a:solidFill>
                  <a:schemeClr val="tx1"/>
                </a:solidFill>
                <a:latin typeface="+mn-lt"/>
                <a:ea typeface="Arial Unicode MS" pitchFamily="34" charset="-128"/>
                <a:cs typeface="Arial Unicode MS" pitchFamily="34" charset="-128"/>
              </a:defRPr>
            </a:lvl5pPr>
            <a:lvl6pPr marL="2587625" indent="-228600" algn="l" rtl="0" fontAlgn="base">
              <a:spcBef>
                <a:spcPct val="20000"/>
              </a:spcBef>
              <a:spcAft>
                <a:spcPct val="0"/>
              </a:spcAft>
              <a:buChar char="»"/>
              <a:defRPr sz="2000">
                <a:solidFill>
                  <a:schemeClr val="tx1"/>
                </a:solidFill>
                <a:latin typeface="+mn-lt"/>
              </a:defRPr>
            </a:lvl6pPr>
            <a:lvl7pPr marL="3044825" indent="-228600" algn="l" rtl="0" fontAlgn="base">
              <a:spcBef>
                <a:spcPct val="20000"/>
              </a:spcBef>
              <a:spcAft>
                <a:spcPct val="0"/>
              </a:spcAft>
              <a:buChar char="»"/>
              <a:defRPr sz="2000">
                <a:solidFill>
                  <a:schemeClr val="tx1"/>
                </a:solidFill>
                <a:latin typeface="+mn-lt"/>
              </a:defRPr>
            </a:lvl7pPr>
            <a:lvl8pPr marL="3502025" indent="-228600" algn="l" rtl="0" fontAlgn="base">
              <a:spcBef>
                <a:spcPct val="20000"/>
              </a:spcBef>
              <a:spcAft>
                <a:spcPct val="0"/>
              </a:spcAft>
              <a:buChar char="»"/>
              <a:defRPr sz="2000">
                <a:solidFill>
                  <a:schemeClr val="tx1"/>
                </a:solidFill>
                <a:latin typeface="+mn-lt"/>
              </a:defRPr>
            </a:lvl8pPr>
            <a:lvl9pPr marL="3959225" indent="-228600" algn="l" rtl="0" fontAlgn="base">
              <a:spcBef>
                <a:spcPct val="20000"/>
              </a:spcBef>
              <a:spcAft>
                <a:spcPct val="0"/>
              </a:spcAft>
              <a:buChar char="»"/>
              <a:defRPr sz="2000">
                <a:solidFill>
                  <a:schemeClr val="tx1"/>
                </a:solidFill>
                <a:latin typeface="+mn-lt"/>
              </a:defRPr>
            </a:lvl9pPr>
          </a:lstStyle>
          <a:p>
            <a:pPr lvl="1"/>
            <a:r>
              <a:rPr lang="en-US" b="1" kern="0" dirty="0">
                <a:latin typeface="+mj-lt"/>
                <a:cs typeface="Times New Roman" panose="02020603050405020304" pitchFamily="18" charset="0"/>
              </a:rPr>
              <a:t>assembly cost</a:t>
            </a:r>
          </a:p>
          <a:p>
            <a:pPr lvl="1"/>
            <a:r>
              <a:rPr lang="en-US" b="1" kern="0" dirty="0">
                <a:latin typeface="+mj-lt"/>
                <a:cs typeface="Times New Roman" panose="02020603050405020304" pitchFamily="18" charset="0"/>
              </a:rPr>
              <a:t>assembly time</a:t>
            </a:r>
          </a:p>
          <a:p>
            <a:pPr lvl="1"/>
            <a:r>
              <a:rPr lang="en-US" b="1" kern="0" dirty="0">
                <a:latin typeface="+mj-lt"/>
                <a:cs typeface="Times New Roman" panose="02020603050405020304" pitchFamily="18" charset="0"/>
              </a:rPr>
              <a:t>cycle time</a:t>
            </a:r>
          </a:p>
          <a:p>
            <a:pPr lvl="1"/>
            <a:r>
              <a:rPr lang="en-US" b="1" kern="0" dirty="0">
                <a:latin typeface="+mj-lt"/>
                <a:cs typeface="Times New Roman" panose="02020603050405020304" pitchFamily="18" charset="0"/>
              </a:rPr>
              <a:t>number of workstation</a:t>
            </a:r>
          </a:p>
          <a:p>
            <a:pPr lvl="1"/>
            <a:r>
              <a:rPr lang="en-US" b="1" kern="0" dirty="0">
                <a:latin typeface="+mj-lt"/>
                <a:cs typeface="Times New Roman" panose="02020603050405020304" pitchFamily="18" charset="0"/>
              </a:rPr>
              <a:t>idle time</a:t>
            </a:r>
          </a:p>
          <a:p>
            <a:endParaRPr lang="en-US" kern="0" dirty="0">
              <a:latin typeface="+mj-lt"/>
            </a:endParaRPr>
          </a:p>
        </p:txBody>
      </p:sp>
      <p:sp>
        <p:nvSpPr>
          <p:cNvPr id="6" name="Text Placeholder 4"/>
          <p:cNvSpPr txBox="1">
            <a:spLocks/>
          </p:cNvSpPr>
          <p:nvPr/>
        </p:nvSpPr>
        <p:spPr bwMode="auto">
          <a:xfrm>
            <a:off x="5102226" y="1535127"/>
            <a:ext cx="3337768" cy="6134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41325" indent="-342900" algn="l" rtl="0" eaLnBrk="0" fontAlgn="base" hangingPunct="0">
              <a:spcBef>
                <a:spcPct val="20000"/>
              </a:spcBef>
              <a:spcAft>
                <a:spcPct val="0"/>
              </a:spcAft>
              <a:buChar char="•"/>
              <a:defRPr sz="2800" b="1">
                <a:solidFill>
                  <a:srgbClr val="00528B"/>
                </a:solidFill>
                <a:latin typeface="Arial Unicode MS" pitchFamily="34" charset="-128"/>
                <a:ea typeface="Arial Unicode MS" pitchFamily="34" charset="-128"/>
                <a:cs typeface="Arial Unicode MS" pitchFamily="34" charset="-128"/>
              </a:defRPr>
            </a:lvl1pPr>
            <a:lvl2pPr marL="906463" indent="-285750" algn="l" rtl="0" eaLnBrk="0" fontAlgn="base" hangingPunct="0">
              <a:spcBef>
                <a:spcPct val="20000"/>
              </a:spcBef>
              <a:spcAft>
                <a:spcPct val="0"/>
              </a:spcAft>
              <a:buChar char="–"/>
              <a:defRPr sz="2600">
                <a:solidFill>
                  <a:schemeClr val="tx1"/>
                </a:solidFill>
                <a:latin typeface="Arial Unicode MS" pitchFamily="34" charset="-128"/>
                <a:ea typeface="Arial Unicode MS" pitchFamily="34" charset="-128"/>
                <a:cs typeface="Arial Unicode MS" pitchFamily="34" charset="-128"/>
              </a:defRPr>
            </a:lvl2pPr>
            <a:lvl3pPr marL="1314450" indent="-228600" algn="l" rtl="0" eaLnBrk="0" fontAlgn="base" hangingPunct="0">
              <a:spcBef>
                <a:spcPct val="20000"/>
              </a:spcBef>
              <a:spcAft>
                <a:spcPct val="0"/>
              </a:spcAft>
              <a:buFont typeface="Arial" charset="0"/>
              <a:buChar char="&gt;"/>
              <a:defRPr sz="2400">
                <a:solidFill>
                  <a:schemeClr val="tx1"/>
                </a:solidFill>
                <a:latin typeface="Arial Unicode MS" pitchFamily="34" charset="-128"/>
                <a:ea typeface="Arial Unicode MS" pitchFamily="34" charset="-128"/>
                <a:cs typeface="Arial Unicode MS" pitchFamily="34" charset="-128"/>
              </a:defRPr>
            </a:lvl3pPr>
            <a:lvl4pPr marL="1722438" indent="-228600" algn="l" rtl="0" eaLnBrk="0" fontAlgn="base" hangingPunct="0">
              <a:spcBef>
                <a:spcPct val="20000"/>
              </a:spcBef>
              <a:spcAft>
                <a:spcPct val="0"/>
              </a:spcAft>
              <a:buChar char="–"/>
              <a:defRPr sz="2000">
                <a:solidFill>
                  <a:schemeClr val="tx1"/>
                </a:solidFill>
                <a:latin typeface="+mn-lt"/>
                <a:ea typeface="Arial Unicode MS" pitchFamily="34" charset="-128"/>
                <a:cs typeface="Arial Unicode MS" pitchFamily="34" charset="-128"/>
              </a:defRPr>
            </a:lvl4pPr>
            <a:lvl5pPr marL="2130425" indent="-228600" algn="l" rtl="0" eaLnBrk="0" fontAlgn="base" hangingPunct="0">
              <a:spcBef>
                <a:spcPct val="20000"/>
              </a:spcBef>
              <a:spcAft>
                <a:spcPct val="0"/>
              </a:spcAft>
              <a:buChar char="»"/>
              <a:defRPr sz="2000">
                <a:solidFill>
                  <a:schemeClr val="tx1"/>
                </a:solidFill>
                <a:latin typeface="+mn-lt"/>
                <a:ea typeface="Arial Unicode MS" pitchFamily="34" charset="-128"/>
                <a:cs typeface="Arial Unicode MS" pitchFamily="34" charset="-128"/>
              </a:defRPr>
            </a:lvl5pPr>
            <a:lvl6pPr marL="2587625" indent="-228600" algn="l" rtl="0" fontAlgn="base">
              <a:spcBef>
                <a:spcPct val="20000"/>
              </a:spcBef>
              <a:spcAft>
                <a:spcPct val="0"/>
              </a:spcAft>
              <a:buChar char="»"/>
              <a:defRPr sz="2000">
                <a:solidFill>
                  <a:schemeClr val="tx1"/>
                </a:solidFill>
                <a:latin typeface="+mn-lt"/>
              </a:defRPr>
            </a:lvl6pPr>
            <a:lvl7pPr marL="3044825" indent="-228600" algn="l" rtl="0" fontAlgn="base">
              <a:spcBef>
                <a:spcPct val="20000"/>
              </a:spcBef>
              <a:spcAft>
                <a:spcPct val="0"/>
              </a:spcAft>
              <a:buChar char="»"/>
              <a:defRPr sz="2000">
                <a:solidFill>
                  <a:schemeClr val="tx1"/>
                </a:solidFill>
                <a:latin typeface="+mn-lt"/>
              </a:defRPr>
            </a:lvl7pPr>
            <a:lvl8pPr marL="3502025" indent="-228600" algn="l" rtl="0" fontAlgn="base">
              <a:spcBef>
                <a:spcPct val="20000"/>
              </a:spcBef>
              <a:spcAft>
                <a:spcPct val="0"/>
              </a:spcAft>
              <a:buChar char="»"/>
              <a:defRPr sz="2000">
                <a:solidFill>
                  <a:schemeClr val="tx1"/>
                </a:solidFill>
                <a:latin typeface="+mn-lt"/>
              </a:defRPr>
            </a:lvl8pPr>
            <a:lvl9pPr marL="3959225" indent="-228600" algn="l" rtl="0" fontAlgn="base">
              <a:spcBef>
                <a:spcPct val="20000"/>
              </a:spcBef>
              <a:spcAft>
                <a:spcPct val="0"/>
              </a:spcAft>
              <a:buChar char="»"/>
              <a:defRPr sz="2000">
                <a:solidFill>
                  <a:schemeClr val="tx1"/>
                </a:solidFill>
                <a:latin typeface="+mn-lt"/>
              </a:defRPr>
            </a:lvl9pPr>
          </a:lstStyle>
          <a:p>
            <a:r>
              <a:rPr lang="en-US" kern="0" dirty="0">
                <a:solidFill>
                  <a:srgbClr val="0070C0"/>
                </a:solidFill>
                <a:latin typeface="+mj-lt"/>
                <a:cs typeface="Times New Roman" panose="02020603050405020304" pitchFamily="18" charset="0"/>
              </a:rPr>
              <a:t>Maximize</a:t>
            </a:r>
            <a:r>
              <a:rPr lang="en-US" kern="0" dirty="0">
                <a:solidFill>
                  <a:schemeClr val="tx1"/>
                </a:solidFill>
                <a:latin typeface="+mj-lt"/>
                <a:cs typeface="Times New Roman" panose="02020603050405020304" pitchFamily="18" charset="0"/>
              </a:rPr>
              <a:t> </a:t>
            </a:r>
          </a:p>
        </p:txBody>
      </p:sp>
      <p:sp>
        <p:nvSpPr>
          <p:cNvPr id="7" name="Content Placeholder 5"/>
          <p:cNvSpPr txBox="1">
            <a:spLocks/>
          </p:cNvSpPr>
          <p:nvPr/>
        </p:nvSpPr>
        <p:spPr bwMode="auto">
          <a:xfrm>
            <a:off x="4618774" y="2174876"/>
            <a:ext cx="3821229" cy="37889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41325" indent="-342900" algn="l" rtl="0" eaLnBrk="0" fontAlgn="base" hangingPunct="0">
              <a:spcBef>
                <a:spcPct val="20000"/>
              </a:spcBef>
              <a:spcAft>
                <a:spcPct val="0"/>
              </a:spcAft>
              <a:buChar char="•"/>
              <a:defRPr sz="2800" b="1">
                <a:solidFill>
                  <a:srgbClr val="00528B"/>
                </a:solidFill>
                <a:latin typeface="Arial Unicode MS" pitchFamily="34" charset="-128"/>
                <a:ea typeface="Arial Unicode MS" pitchFamily="34" charset="-128"/>
                <a:cs typeface="Arial Unicode MS" pitchFamily="34" charset="-128"/>
              </a:defRPr>
            </a:lvl1pPr>
            <a:lvl2pPr marL="906463" indent="-285750" algn="l" rtl="0" eaLnBrk="0" fontAlgn="base" hangingPunct="0">
              <a:spcBef>
                <a:spcPct val="20000"/>
              </a:spcBef>
              <a:spcAft>
                <a:spcPct val="0"/>
              </a:spcAft>
              <a:buChar char="–"/>
              <a:defRPr sz="2600">
                <a:solidFill>
                  <a:schemeClr val="tx1"/>
                </a:solidFill>
                <a:latin typeface="Arial Unicode MS" pitchFamily="34" charset="-128"/>
                <a:ea typeface="Arial Unicode MS" pitchFamily="34" charset="-128"/>
                <a:cs typeface="Arial Unicode MS" pitchFamily="34" charset="-128"/>
              </a:defRPr>
            </a:lvl2pPr>
            <a:lvl3pPr marL="1314450" indent="-228600" algn="l" rtl="0" eaLnBrk="0" fontAlgn="base" hangingPunct="0">
              <a:spcBef>
                <a:spcPct val="20000"/>
              </a:spcBef>
              <a:spcAft>
                <a:spcPct val="0"/>
              </a:spcAft>
              <a:buFont typeface="Arial" charset="0"/>
              <a:buChar char="&gt;"/>
              <a:defRPr sz="2400">
                <a:solidFill>
                  <a:schemeClr val="tx1"/>
                </a:solidFill>
                <a:latin typeface="Arial Unicode MS" pitchFamily="34" charset="-128"/>
                <a:ea typeface="Arial Unicode MS" pitchFamily="34" charset="-128"/>
                <a:cs typeface="Arial Unicode MS" pitchFamily="34" charset="-128"/>
              </a:defRPr>
            </a:lvl3pPr>
            <a:lvl4pPr marL="1722438" indent="-228600" algn="l" rtl="0" eaLnBrk="0" fontAlgn="base" hangingPunct="0">
              <a:spcBef>
                <a:spcPct val="20000"/>
              </a:spcBef>
              <a:spcAft>
                <a:spcPct val="0"/>
              </a:spcAft>
              <a:buChar char="–"/>
              <a:defRPr sz="2000">
                <a:solidFill>
                  <a:schemeClr val="tx1"/>
                </a:solidFill>
                <a:latin typeface="+mn-lt"/>
                <a:ea typeface="Arial Unicode MS" pitchFamily="34" charset="-128"/>
                <a:cs typeface="Arial Unicode MS" pitchFamily="34" charset="-128"/>
              </a:defRPr>
            </a:lvl4pPr>
            <a:lvl5pPr marL="2130425" indent="-228600" algn="l" rtl="0" eaLnBrk="0" fontAlgn="base" hangingPunct="0">
              <a:spcBef>
                <a:spcPct val="20000"/>
              </a:spcBef>
              <a:spcAft>
                <a:spcPct val="0"/>
              </a:spcAft>
              <a:buChar char="»"/>
              <a:defRPr sz="2000">
                <a:solidFill>
                  <a:schemeClr val="tx1"/>
                </a:solidFill>
                <a:latin typeface="+mn-lt"/>
                <a:ea typeface="Arial Unicode MS" pitchFamily="34" charset="-128"/>
                <a:cs typeface="Arial Unicode MS" pitchFamily="34" charset="-128"/>
              </a:defRPr>
            </a:lvl5pPr>
            <a:lvl6pPr marL="2587625" indent="-228600" algn="l" rtl="0" fontAlgn="base">
              <a:spcBef>
                <a:spcPct val="20000"/>
              </a:spcBef>
              <a:spcAft>
                <a:spcPct val="0"/>
              </a:spcAft>
              <a:buChar char="»"/>
              <a:defRPr sz="2000">
                <a:solidFill>
                  <a:schemeClr val="tx1"/>
                </a:solidFill>
                <a:latin typeface="+mn-lt"/>
              </a:defRPr>
            </a:lvl6pPr>
            <a:lvl7pPr marL="3044825" indent="-228600" algn="l" rtl="0" fontAlgn="base">
              <a:spcBef>
                <a:spcPct val="20000"/>
              </a:spcBef>
              <a:spcAft>
                <a:spcPct val="0"/>
              </a:spcAft>
              <a:buChar char="»"/>
              <a:defRPr sz="2000">
                <a:solidFill>
                  <a:schemeClr val="tx1"/>
                </a:solidFill>
                <a:latin typeface="+mn-lt"/>
              </a:defRPr>
            </a:lvl7pPr>
            <a:lvl8pPr marL="3502025" indent="-228600" algn="l" rtl="0" fontAlgn="base">
              <a:spcBef>
                <a:spcPct val="20000"/>
              </a:spcBef>
              <a:spcAft>
                <a:spcPct val="0"/>
              </a:spcAft>
              <a:buChar char="»"/>
              <a:defRPr sz="2000">
                <a:solidFill>
                  <a:schemeClr val="tx1"/>
                </a:solidFill>
                <a:latin typeface="+mn-lt"/>
              </a:defRPr>
            </a:lvl8pPr>
            <a:lvl9pPr marL="3959225" indent="-228600" algn="l" rtl="0" fontAlgn="base">
              <a:spcBef>
                <a:spcPct val="20000"/>
              </a:spcBef>
              <a:spcAft>
                <a:spcPct val="0"/>
              </a:spcAft>
              <a:buChar char="»"/>
              <a:defRPr sz="2000">
                <a:solidFill>
                  <a:schemeClr val="tx1"/>
                </a:solidFill>
                <a:latin typeface="+mn-lt"/>
              </a:defRPr>
            </a:lvl9pPr>
          </a:lstStyle>
          <a:p>
            <a:pPr lvl="1"/>
            <a:r>
              <a:rPr lang="en-US" b="1" kern="0" dirty="0">
                <a:latin typeface="+mj-lt"/>
                <a:cs typeface="Times New Roman" panose="02020603050405020304" pitchFamily="18" charset="0"/>
              </a:rPr>
              <a:t>workload smoothness</a:t>
            </a:r>
          </a:p>
          <a:p>
            <a:pPr lvl="1"/>
            <a:r>
              <a:rPr lang="en-US" b="1" kern="0" dirty="0">
                <a:latin typeface="+mj-lt"/>
                <a:cs typeface="Times New Roman" panose="02020603050405020304" pitchFamily="18" charset="0"/>
              </a:rPr>
              <a:t>line efficiency</a:t>
            </a:r>
          </a:p>
          <a:p>
            <a:pPr lvl="1"/>
            <a:r>
              <a:rPr lang="en-US" b="1" kern="0" dirty="0">
                <a:latin typeface="+mj-lt"/>
                <a:cs typeface="Times New Roman" panose="02020603050405020304" pitchFamily="18" charset="0"/>
              </a:rPr>
              <a:t>utilization</a:t>
            </a:r>
          </a:p>
          <a:p>
            <a:endParaRPr lang="en-US" kern="0" dirty="0">
              <a:latin typeface="+mj-lt"/>
            </a:endParaRPr>
          </a:p>
        </p:txBody>
      </p:sp>
    </p:spTree>
    <p:extLst>
      <p:ext uri="{BB962C8B-B14F-4D97-AF65-F5344CB8AC3E}">
        <p14:creationId xmlns:p14="http://schemas.microsoft.com/office/powerpoint/2010/main" xmlns="" val="1382209859"/>
      </p:ext>
    </p:extLst>
  </p:cSld>
  <p:clrMapOvr>
    <a:masterClrMapping/>
  </p:clrMapOvr>
</p:sld>
</file>

<file path=ppt/theme/theme1.xml><?xml version="1.0" encoding="utf-8"?>
<a:theme xmlns:a="http://schemas.openxmlformats.org/drawingml/2006/main" name="Engineering">
  <a:themeElements>
    <a:clrScheme name="Eng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nginee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578B"/>
        </a:solidFill>
        <a:ln w="9525"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0578B"/>
        </a:solidFill>
        <a:ln w="9525"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ng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ng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Eng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Eng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Eng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Eng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Eng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Eng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Eng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Eng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Eng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Eng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10717</TotalTime>
  <Words>5547</Words>
  <Application>Microsoft Office PowerPoint</Application>
  <PresentationFormat>On-screen Show (4:3)</PresentationFormat>
  <Paragraphs>1154</Paragraphs>
  <Slides>71</Slides>
  <Notes>34</Notes>
  <HiddenSlides>0</HiddenSlides>
  <MMClips>0</MMClips>
  <ScaleCrop>false</ScaleCrop>
  <HeadingPairs>
    <vt:vector size="4" baseType="variant">
      <vt:variant>
        <vt:lpstr>Theme</vt:lpstr>
      </vt:variant>
      <vt:variant>
        <vt:i4>5</vt:i4>
      </vt:variant>
      <vt:variant>
        <vt:lpstr>Slide Titles</vt:lpstr>
      </vt:variant>
      <vt:variant>
        <vt:i4>71</vt:i4>
      </vt:variant>
    </vt:vector>
  </HeadingPairs>
  <TitlesOfParts>
    <vt:vector size="76" baseType="lpstr">
      <vt:lpstr>Engineering</vt:lpstr>
      <vt:lpstr>Custom Design</vt:lpstr>
      <vt:lpstr>Office Theme</vt:lpstr>
      <vt:lpstr>Material</vt:lpstr>
      <vt:lpstr>1_Material</vt:lpstr>
      <vt:lpstr>Slide 1</vt:lpstr>
      <vt:lpstr>Outline</vt:lpstr>
      <vt:lpstr>Assembly Line Balancing</vt:lpstr>
      <vt:lpstr>Why to balance Assembly Lines?</vt:lpstr>
      <vt:lpstr>Unbalance Issues in Assembly Lines</vt:lpstr>
      <vt:lpstr>Assembly Line Balance : Simple Example</vt:lpstr>
      <vt:lpstr>Classification of ALB Problems</vt:lpstr>
      <vt:lpstr>ALB problems based on models &amp; layout </vt:lpstr>
      <vt:lpstr>ALB - Objectives</vt:lpstr>
      <vt:lpstr>Robotic Assembly Lines</vt:lpstr>
      <vt:lpstr>RALB Problem: Classifications</vt:lpstr>
      <vt:lpstr>Key Research on RALB-I</vt:lpstr>
      <vt:lpstr>Key Research on RALB-II</vt:lpstr>
      <vt:lpstr>Key Research on RALB-II</vt:lpstr>
      <vt:lpstr>Key Research on RALB-II</vt:lpstr>
      <vt:lpstr>Key Research on RALB- Reviews</vt:lpstr>
      <vt:lpstr>Key Research on RALB- other objectives</vt:lpstr>
      <vt:lpstr>Key Research on RALB-other objectives</vt:lpstr>
      <vt:lpstr>Key Research on RALB-other objectives</vt:lpstr>
      <vt:lpstr>Human Robot Collaboration in Assembly Lines</vt:lpstr>
      <vt:lpstr>HRC in Assembly Lines</vt:lpstr>
      <vt:lpstr>HRC in Assembly Lines</vt:lpstr>
      <vt:lpstr>HRC in Assembly Lines</vt:lpstr>
      <vt:lpstr>HRC in Assembly Lines</vt:lpstr>
      <vt:lpstr>Research Gap</vt:lpstr>
      <vt:lpstr>Research Gap</vt:lpstr>
      <vt:lpstr>Metaheuristics Algorithms</vt:lpstr>
      <vt:lpstr>Key Operators in Metaheuristic Algorithms</vt:lpstr>
      <vt:lpstr>Metaheuristic Algorithms: Advantages &amp; Disadvantages</vt:lpstr>
      <vt:lpstr>Assumptions (HRC)</vt:lpstr>
      <vt:lpstr>Assumptions </vt:lpstr>
      <vt:lpstr>Data Required </vt:lpstr>
      <vt:lpstr>DATA GENERATION</vt:lpstr>
      <vt:lpstr>Benchmark Problems for ALB</vt:lpstr>
      <vt:lpstr>LB and UB to generate data</vt:lpstr>
      <vt:lpstr>LB and UB for the data generation</vt:lpstr>
      <vt:lpstr>OPERATION TIME</vt:lpstr>
      <vt:lpstr>SETUP TIME</vt:lpstr>
      <vt:lpstr>SEQUENCE DEPENDENT TIME</vt:lpstr>
      <vt:lpstr>PRECEDENCE MATRIX</vt:lpstr>
      <vt:lpstr>ENERGY CONSUMPTION</vt:lpstr>
      <vt:lpstr>SAMPLE PROBLEM </vt:lpstr>
      <vt:lpstr>Slide 43</vt:lpstr>
      <vt:lpstr>SEQUENCE GENERATION</vt:lpstr>
      <vt:lpstr>ENCODING AND DECODING PROCEDURE</vt:lpstr>
      <vt:lpstr>Slide 46</vt:lpstr>
      <vt:lpstr>Example Problem</vt:lpstr>
      <vt:lpstr>Allocation of Task and Robot to stations - Consecutive  Method</vt:lpstr>
      <vt:lpstr>Consecutive  Method</vt:lpstr>
      <vt:lpstr>Consecutive  Method</vt:lpstr>
      <vt:lpstr>HUMAN ROBOT COLLABORATION IN ASSEMBLY LINE BALANCING</vt:lpstr>
      <vt:lpstr>HUMAN ROBOT COLLABORATION IN ASSEMBLY LINE BALANCING</vt:lpstr>
      <vt:lpstr>METAHEURISTIC ALGORITHMS </vt:lpstr>
      <vt:lpstr>MULTI OBJECTIVE OPTIMISATION</vt:lpstr>
      <vt:lpstr>WHY NON-DOMINATED SORTING FOR MO HANDLING?  </vt:lpstr>
      <vt:lpstr>PERFORMANCE INDICATORS</vt:lpstr>
      <vt:lpstr>PERFORMANCE INDICATORS</vt:lpstr>
      <vt:lpstr>FINE TUNING OF ITERATIONS &amp; POPULATION SIZE</vt:lpstr>
      <vt:lpstr>FINE TUNING FOR PSO </vt:lpstr>
      <vt:lpstr>FINE TUNING FOR TLBO </vt:lpstr>
      <vt:lpstr>FINE TUNING FOR MBO </vt:lpstr>
      <vt:lpstr>FINE TUNING FOR AOA </vt:lpstr>
      <vt:lpstr>OVERALL CONCLUSION OF ITERATIONS &amp; POPULATION SIZE FINE TUNING</vt:lpstr>
      <vt:lpstr>OVERALL CONCLUSION OF PARAMETERS FINE TUNING</vt:lpstr>
      <vt:lpstr>CONSOLIDATED RESULT</vt:lpstr>
      <vt:lpstr>CONCLUSION</vt:lpstr>
      <vt:lpstr>LIMITATIONS &amp; FUTURE RESEARCH DIRECTIONS</vt:lpstr>
      <vt:lpstr>References</vt:lpstr>
      <vt:lpstr>References</vt:lpstr>
      <vt:lpstr>References</vt:lpstr>
      <vt:lpstr>End of Presentation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MONASH UNIVERSITY</dc:title>
  <dc:creator>xxx</dc:creator>
  <cp:lastModifiedBy>ranguDpro</cp:lastModifiedBy>
  <cp:revision>1044</cp:revision>
  <cp:lastPrinted>2001-04-20T00:55:53Z</cp:lastPrinted>
  <dcterms:created xsi:type="dcterms:W3CDTF">2001-02-11T22:17:52Z</dcterms:created>
  <dcterms:modified xsi:type="dcterms:W3CDTF">2022-04-22T13:32:26Z</dcterms:modified>
</cp:coreProperties>
</file>