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aleway"/>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1FB751A-8CAF-401B-91CF-09D6140CF639}">
  <a:tblStyle styleId="{81FB751A-8CAF-401B-91CF-09D6140CF63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La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f31a1bac6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f31a1bac6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f31a1bac6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f31a1bac6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f31a1bac6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f31a1bac6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f31a1bac6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f31a1bac6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f31a1bac6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f31a1bac6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f31a1bac6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0f31a1bac6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f31a1bac6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f31a1bac6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0f3fe5ed7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0f3fe5ed7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f31a1bac6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0f31a1bac6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f3fe5ed7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f3fe5ed7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f3fe5ed7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f3fe5ed7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b9a0b07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b9a0b07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f31a1bac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f31a1bac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f31a1bac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f31a1bac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f31a1bac6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f31a1bac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0f3fe5ed76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0f3fe5ed76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f31a1ba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0f31a1ba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9.png"/><Relationship Id="rId5"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20.png"/><Relationship Id="rId5"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hyperlink" Target="https://doi.org/10.1007/s10845-020-01641-7" TargetMode="External"/><Relationship Id="rId4" Type="http://schemas.openxmlformats.org/officeDocument/2006/relationships/hyperlink" Target="https://doi.org/10.1007/s10845-020-01641-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1.png"/><Relationship Id="rId6"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3711875" y="383125"/>
            <a:ext cx="3093600" cy="92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rPr>
              <a:t>GROUP 4</a:t>
            </a:r>
            <a:endParaRPr>
              <a:solidFill>
                <a:srgbClr val="0000FF"/>
              </a:solidFill>
            </a:endParaRPr>
          </a:p>
        </p:txBody>
      </p:sp>
      <p:sp>
        <p:nvSpPr>
          <p:cNvPr id="73" name="Google Shape;73;p13"/>
          <p:cNvSpPr txBox="1"/>
          <p:nvPr>
            <p:ph idx="1" type="subTitle"/>
          </p:nvPr>
        </p:nvSpPr>
        <p:spPr>
          <a:xfrm>
            <a:off x="4572000" y="1613775"/>
            <a:ext cx="4312500" cy="2598300"/>
          </a:xfrm>
          <a:prstGeom prst="rect">
            <a:avLst/>
          </a:prstGeom>
        </p:spPr>
        <p:txBody>
          <a:bodyPr anchorCtr="0" anchor="b" bIns="91425" lIns="91425" spcFirstLastPara="1" rIns="91425" wrap="square" tIns="91425">
            <a:spAutoFit/>
          </a:bodyPr>
          <a:lstStyle/>
          <a:p>
            <a:pPr indent="0" lvl="0" marL="0" rtl="0" algn="l">
              <a:lnSpc>
                <a:spcPct val="115000"/>
              </a:lnSpc>
              <a:spcBef>
                <a:spcPts val="1800"/>
              </a:spcBef>
              <a:spcAft>
                <a:spcPts val="1800"/>
              </a:spcAft>
              <a:buNone/>
            </a:pPr>
            <a:r>
              <a:rPr b="1" lang="en" sz="2800"/>
              <a:t>Efficient application of optimization algorithms for balancing human robot collaborative assembly lines</a:t>
            </a:r>
            <a:endParaRPr b="1" sz="2400"/>
          </a:p>
        </p:txBody>
      </p:sp>
      <p:pic>
        <p:nvPicPr>
          <p:cNvPr id="74" name="Google Shape;74;p13"/>
          <p:cNvPicPr preferRelativeResize="0"/>
          <p:nvPr/>
        </p:nvPicPr>
        <p:blipFill>
          <a:blip r:embed="rId3">
            <a:alphaModFix/>
          </a:blip>
          <a:stretch>
            <a:fillRect/>
          </a:stretch>
        </p:blipFill>
        <p:spPr>
          <a:xfrm>
            <a:off x="166400" y="1392725"/>
            <a:ext cx="4243375" cy="3219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nvSpPr>
        <p:spPr>
          <a:xfrm>
            <a:off x="269525" y="456700"/>
            <a:ext cx="7988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Lato"/>
                <a:ea typeface="Lato"/>
                <a:cs typeface="Lato"/>
                <a:sym typeface="Lato"/>
              </a:rPr>
              <a:t>SEQUENCE GENERATION USING </a:t>
            </a:r>
            <a:r>
              <a:rPr b="1" lang="en" sz="1800">
                <a:solidFill>
                  <a:schemeClr val="lt1"/>
                </a:solidFill>
                <a:latin typeface="Lato"/>
                <a:ea typeface="Lato"/>
                <a:cs typeface="Lato"/>
                <a:sym typeface="Lato"/>
              </a:rPr>
              <a:t>ADJACENCY LIST</a:t>
            </a:r>
            <a:endParaRPr b="1" sz="1800">
              <a:solidFill>
                <a:schemeClr val="lt1"/>
              </a:solidFill>
              <a:latin typeface="Lato"/>
              <a:ea typeface="Lato"/>
              <a:cs typeface="Lato"/>
              <a:sym typeface="Lato"/>
            </a:endParaRPr>
          </a:p>
        </p:txBody>
      </p:sp>
      <p:sp>
        <p:nvSpPr>
          <p:cNvPr id="143" name="Google Shape;143;p22"/>
          <p:cNvSpPr txBox="1"/>
          <p:nvPr/>
        </p:nvSpPr>
        <p:spPr>
          <a:xfrm>
            <a:off x="501625" y="1250300"/>
            <a:ext cx="81381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Lato"/>
                <a:ea typeface="Lato"/>
                <a:cs typeface="Lato"/>
                <a:sym typeface="Lato"/>
              </a:rPr>
              <a:t>For generating sequence, a precedence matrix is generally used in many papers.</a:t>
            </a:r>
            <a:endParaRPr>
              <a:solidFill>
                <a:schemeClr val="dk1"/>
              </a:solidFill>
              <a:latin typeface="Lato"/>
              <a:ea typeface="Lato"/>
              <a:cs typeface="Lato"/>
              <a:sym typeface="Lato"/>
            </a:endParaRPr>
          </a:p>
          <a:p>
            <a:pPr indent="0" lvl="0" marL="0" rtl="0" algn="l">
              <a:spcBef>
                <a:spcPts val="0"/>
              </a:spcBef>
              <a:spcAft>
                <a:spcPts val="0"/>
              </a:spcAft>
              <a:buNone/>
            </a:pPr>
            <a:r>
              <a:rPr lang="en">
                <a:solidFill>
                  <a:schemeClr val="dk1"/>
                </a:solidFill>
                <a:latin typeface="Lato"/>
                <a:ea typeface="Lato"/>
                <a:cs typeface="Lato"/>
                <a:sym typeface="Lato"/>
              </a:rPr>
              <a:t>But in our proposed method, we use adjacency list that stores the precedence relation efficiently and helps in generation of sequence that satisfied these relations.</a:t>
            </a:r>
            <a:endParaRPr>
              <a:solidFill>
                <a:schemeClr val="dk1"/>
              </a:solidFill>
              <a:latin typeface="Lato"/>
              <a:ea typeface="Lato"/>
              <a:cs typeface="Lato"/>
              <a:sym typeface="Lato"/>
            </a:endParaRPr>
          </a:p>
          <a:p>
            <a:pPr indent="0" lvl="0" marL="0" rtl="0" algn="l">
              <a:spcBef>
                <a:spcPts val="0"/>
              </a:spcBef>
              <a:spcAft>
                <a:spcPts val="0"/>
              </a:spcAft>
              <a:buNone/>
            </a:pPr>
            <a:r>
              <a:rPr lang="en">
                <a:solidFill>
                  <a:schemeClr val="dk1"/>
                </a:solidFill>
                <a:latin typeface="Lato"/>
                <a:ea typeface="Lato"/>
                <a:cs typeface="Lato"/>
                <a:sym typeface="Lato"/>
              </a:rPr>
              <a:t>The algorithm is as:</a:t>
            </a:r>
            <a:endParaRPr>
              <a:solidFill>
                <a:schemeClr val="dk1"/>
              </a:solidFill>
              <a:latin typeface="Lato"/>
              <a:ea typeface="Lato"/>
              <a:cs typeface="Lato"/>
              <a:sym typeface="Lato"/>
            </a:endParaRPr>
          </a:p>
          <a:p>
            <a:pPr indent="-317500" lvl="0" marL="457200" rtl="0" algn="l">
              <a:spcBef>
                <a:spcPts val="0"/>
              </a:spcBef>
              <a:spcAft>
                <a:spcPts val="0"/>
              </a:spcAft>
              <a:buClr>
                <a:srgbClr val="00FFFF"/>
              </a:buClr>
              <a:buSzPts val="1400"/>
              <a:buFont typeface="Lato"/>
              <a:buChar char="★"/>
            </a:pPr>
            <a:r>
              <a:rPr lang="en">
                <a:solidFill>
                  <a:srgbClr val="00FFFF"/>
                </a:solidFill>
                <a:latin typeface="Lato"/>
                <a:ea typeface="Lato"/>
                <a:cs typeface="Lato"/>
                <a:sym typeface="Lato"/>
              </a:rPr>
              <a:t>First a </a:t>
            </a:r>
            <a:r>
              <a:rPr lang="en">
                <a:solidFill>
                  <a:srgbClr val="00FFFF"/>
                </a:solidFill>
                <a:latin typeface="Lato"/>
                <a:ea typeface="Lato"/>
                <a:cs typeface="Lato"/>
                <a:sym typeface="Lato"/>
              </a:rPr>
              <a:t>available set is created with the tasks that has no precedence tasks.</a:t>
            </a:r>
            <a:endParaRPr>
              <a:solidFill>
                <a:srgbClr val="00FFFF"/>
              </a:solidFill>
              <a:latin typeface="Lato"/>
              <a:ea typeface="Lato"/>
              <a:cs typeface="Lato"/>
              <a:sym typeface="Lato"/>
            </a:endParaRPr>
          </a:p>
          <a:p>
            <a:pPr indent="-317500" lvl="0" marL="457200" rtl="0" algn="l">
              <a:spcBef>
                <a:spcPts val="0"/>
              </a:spcBef>
              <a:spcAft>
                <a:spcPts val="0"/>
              </a:spcAft>
              <a:buClr>
                <a:srgbClr val="00FFFF"/>
              </a:buClr>
              <a:buSzPts val="1400"/>
              <a:buFont typeface="Lato"/>
              <a:buChar char="★"/>
            </a:pPr>
            <a:r>
              <a:rPr lang="en">
                <a:solidFill>
                  <a:srgbClr val="00FFFF"/>
                </a:solidFill>
                <a:latin typeface="Lato"/>
                <a:ea typeface="Lato"/>
                <a:cs typeface="Lato"/>
                <a:sym typeface="Lato"/>
              </a:rPr>
              <a:t>Then one task is selected randomly from that set and the tasks following it are added in the available set.</a:t>
            </a:r>
            <a:endParaRPr>
              <a:solidFill>
                <a:srgbClr val="00FFFF"/>
              </a:solidFill>
              <a:latin typeface="Lato"/>
              <a:ea typeface="Lato"/>
              <a:cs typeface="Lato"/>
              <a:sym typeface="Lato"/>
            </a:endParaRPr>
          </a:p>
          <a:p>
            <a:pPr indent="-317500" lvl="0" marL="457200" rtl="0" algn="l">
              <a:spcBef>
                <a:spcPts val="0"/>
              </a:spcBef>
              <a:spcAft>
                <a:spcPts val="0"/>
              </a:spcAft>
              <a:buClr>
                <a:srgbClr val="00FFFF"/>
              </a:buClr>
              <a:buSzPts val="1400"/>
              <a:buFont typeface="Lato"/>
              <a:buChar char="★"/>
            </a:pPr>
            <a:r>
              <a:rPr lang="en">
                <a:solidFill>
                  <a:srgbClr val="00FFFF"/>
                </a:solidFill>
                <a:latin typeface="Lato"/>
                <a:ea typeface="Lato"/>
                <a:cs typeface="Lato"/>
                <a:sym typeface="Lato"/>
              </a:rPr>
              <a:t>This step is repeated until all the tasks are assigned and available set is empty.</a:t>
            </a:r>
            <a:endParaRPr>
              <a:solidFill>
                <a:srgbClr val="00FFFF"/>
              </a:solidFill>
              <a:latin typeface="Lato"/>
              <a:ea typeface="Lato"/>
              <a:cs typeface="Lato"/>
              <a:sym typeface="Lato"/>
            </a:endParaRPr>
          </a:p>
          <a:p>
            <a:pPr indent="0" lvl="0" marL="0" rtl="0" algn="l">
              <a:spcBef>
                <a:spcPts val="0"/>
              </a:spcBef>
              <a:spcAft>
                <a:spcPts val="0"/>
              </a:spcAft>
              <a:buNone/>
            </a:pPr>
            <a:r>
              <a:rPr lang="en">
                <a:solidFill>
                  <a:schemeClr val="dk1"/>
                </a:solidFill>
                <a:latin typeface="Lato"/>
                <a:ea typeface="Lato"/>
                <a:cs typeface="Lato"/>
                <a:sym typeface="Lato"/>
              </a:rPr>
              <a:t>The use of adjacency list is very helpful in implementing this algorithm.</a:t>
            </a:r>
            <a:endParaRPr>
              <a:solidFill>
                <a:schemeClr val="dk1"/>
              </a:solidFill>
              <a:latin typeface="Lato"/>
              <a:ea typeface="Lato"/>
              <a:cs typeface="Lato"/>
              <a:sym typeface="Lato"/>
            </a:endParaRPr>
          </a:p>
          <a:p>
            <a:pPr indent="0" lvl="0" marL="0" rtl="0" algn="l">
              <a:spcBef>
                <a:spcPts val="0"/>
              </a:spcBef>
              <a:spcAft>
                <a:spcPts val="0"/>
              </a:spcAft>
              <a:buNone/>
            </a:pPr>
            <a:r>
              <a:rPr lang="en">
                <a:solidFill>
                  <a:schemeClr val="dk1"/>
                </a:solidFill>
                <a:latin typeface="Lato"/>
                <a:ea typeface="Lato"/>
                <a:cs typeface="Lato"/>
                <a:sym typeface="Lato"/>
              </a:rPr>
              <a:t>Adjacency holds the data as shown in this example.</a:t>
            </a:r>
            <a:endParaRPr>
              <a:solidFill>
                <a:schemeClr val="dk1"/>
              </a:solidFill>
              <a:latin typeface="Lato"/>
              <a:ea typeface="Lato"/>
              <a:cs typeface="Lato"/>
              <a:sym typeface="Lato"/>
            </a:endParaRPr>
          </a:p>
        </p:txBody>
      </p:sp>
      <p:pic>
        <p:nvPicPr>
          <p:cNvPr id="144" name="Google Shape;144;p22"/>
          <p:cNvPicPr preferRelativeResize="0"/>
          <p:nvPr/>
        </p:nvPicPr>
        <p:blipFill>
          <a:blip r:embed="rId3">
            <a:alphaModFix/>
          </a:blip>
          <a:stretch>
            <a:fillRect/>
          </a:stretch>
        </p:blipFill>
        <p:spPr>
          <a:xfrm>
            <a:off x="459525" y="3589998"/>
            <a:ext cx="3019425" cy="1411575"/>
          </a:xfrm>
          <a:prstGeom prst="rect">
            <a:avLst/>
          </a:prstGeom>
          <a:noFill/>
          <a:ln>
            <a:noFill/>
          </a:ln>
        </p:spPr>
      </p:pic>
      <p:pic>
        <p:nvPicPr>
          <p:cNvPr id="145" name="Google Shape;145;p22"/>
          <p:cNvPicPr preferRelativeResize="0"/>
          <p:nvPr/>
        </p:nvPicPr>
        <p:blipFill>
          <a:blip r:embed="rId4">
            <a:alphaModFix/>
          </a:blip>
          <a:stretch>
            <a:fillRect/>
          </a:stretch>
        </p:blipFill>
        <p:spPr>
          <a:xfrm>
            <a:off x="6405700" y="3125225"/>
            <a:ext cx="1687650" cy="1876350"/>
          </a:xfrm>
          <a:prstGeom prst="rect">
            <a:avLst/>
          </a:prstGeom>
          <a:noFill/>
          <a:ln>
            <a:noFill/>
          </a:ln>
        </p:spPr>
      </p:pic>
      <p:sp>
        <p:nvSpPr>
          <p:cNvPr id="146" name="Google Shape;146;p22"/>
          <p:cNvSpPr/>
          <p:nvPr/>
        </p:nvSpPr>
        <p:spPr>
          <a:xfrm>
            <a:off x="3960575" y="4140275"/>
            <a:ext cx="2141400" cy="209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nvSpPr>
        <p:spPr>
          <a:xfrm>
            <a:off x="269525" y="456700"/>
            <a:ext cx="7988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Lato"/>
                <a:ea typeface="Lato"/>
                <a:cs typeface="Lato"/>
                <a:sym typeface="Lato"/>
              </a:rPr>
              <a:t>POPULATION UPDATION USING </a:t>
            </a:r>
            <a:r>
              <a:rPr b="1" lang="en" sz="1800">
                <a:solidFill>
                  <a:schemeClr val="lt1"/>
                </a:solidFill>
                <a:latin typeface="Lato"/>
                <a:ea typeface="Lato"/>
                <a:cs typeface="Lato"/>
                <a:sym typeface="Lato"/>
              </a:rPr>
              <a:t>MODIFIED </a:t>
            </a:r>
            <a:r>
              <a:rPr b="1" lang="en" sz="1800">
                <a:solidFill>
                  <a:schemeClr val="lt1"/>
                </a:solidFill>
                <a:latin typeface="Lato"/>
                <a:ea typeface="Lato"/>
                <a:cs typeface="Lato"/>
                <a:sym typeface="Lato"/>
              </a:rPr>
              <a:t>DPSO METHOD</a:t>
            </a:r>
            <a:endParaRPr b="1" sz="1800">
              <a:solidFill>
                <a:schemeClr val="lt1"/>
              </a:solidFill>
              <a:latin typeface="Lato"/>
              <a:ea typeface="Lato"/>
              <a:cs typeface="Lato"/>
              <a:sym typeface="Lato"/>
            </a:endParaRPr>
          </a:p>
        </p:txBody>
      </p:sp>
      <p:sp>
        <p:nvSpPr>
          <p:cNvPr id="152" name="Google Shape;152;p23"/>
          <p:cNvSpPr txBox="1"/>
          <p:nvPr/>
        </p:nvSpPr>
        <p:spPr>
          <a:xfrm>
            <a:off x="501625" y="1250300"/>
            <a:ext cx="81381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2CC"/>
                </a:solidFill>
                <a:latin typeface="Lato"/>
                <a:ea typeface="Lato"/>
                <a:cs typeface="Lato"/>
                <a:sym typeface="Lato"/>
              </a:rPr>
              <a:t>For implementing the modified DPSO method, the velocity </a:t>
            </a:r>
            <a:r>
              <a:rPr lang="en">
                <a:solidFill>
                  <a:srgbClr val="FFF2CC"/>
                </a:solidFill>
                <a:latin typeface="Lato"/>
                <a:ea typeface="Lato"/>
                <a:cs typeface="Lato"/>
                <a:sym typeface="Lato"/>
              </a:rPr>
              <a:t>vector is taken as an array of integers ranging from </a:t>
            </a:r>
            <a:r>
              <a:rPr lang="en">
                <a:solidFill>
                  <a:srgbClr val="FF0000"/>
                </a:solidFill>
                <a:latin typeface="Lato"/>
                <a:ea typeface="Lato"/>
                <a:cs typeface="Lato"/>
                <a:sym typeface="Lato"/>
              </a:rPr>
              <a:t>[0 - no.of.tasks]</a:t>
            </a:r>
            <a:r>
              <a:rPr lang="en">
                <a:solidFill>
                  <a:srgbClr val="FFF2CC"/>
                </a:solidFill>
                <a:latin typeface="Lato"/>
                <a:ea typeface="Lato"/>
                <a:cs typeface="Lato"/>
                <a:sym typeface="Lato"/>
              </a:rPr>
              <a:t> instead of velocity pairs that is used in most of the paper.</a:t>
            </a:r>
            <a:endParaRPr>
              <a:solidFill>
                <a:srgbClr val="FFF2CC"/>
              </a:solidFill>
              <a:latin typeface="Lato"/>
              <a:ea typeface="Lato"/>
              <a:cs typeface="Lato"/>
              <a:sym typeface="Lato"/>
            </a:endParaRPr>
          </a:p>
          <a:p>
            <a:pPr indent="0" lvl="0" marL="0" rtl="0" algn="l">
              <a:spcBef>
                <a:spcPts val="0"/>
              </a:spcBef>
              <a:spcAft>
                <a:spcPts val="0"/>
              </a:spcAft>
              <a:buNone/>
            </a:pPr>
            <a:r>
              <a:rPr lang="en">
                <a:solidFill>
                  <a:srgbClr val="FFF2CC"/>
                </a:solidFill>
                <a:latin typeface="Lato"/>
                <a:ea typeface="Lato"/>
                <a:cs typeface="Lato"/>
                <a:sym typeface="Lato"/>
              </a:rPr>
              <a:t>These velocity vectors are used to update the population using certain conditions. They are, </a:t>
            </a:r>
            <a:endParaRPr>
              <a:solidFill>
                <a:srgbClr val="FFF2CC"/>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a:p>
            <a:pPr indent="0" lvl="0" marL="0" rtl="0" algn="l">
              <a:spcBef>
                <a:spcPts val="0"/>
              </a:spcBef>
              <a:spcAft>
                <a:spcPts val="0"/>
              </a:spcAft>
              <a:buNone/>
            </a:pPr>
            <a:r>
              <a:rPr lang="en">
                <a:solidFill>
                  <a:srgbClr val="00FFFF"/>
                </a:solidFill>
                <a:latin typeface="Lato"/>
                <a:ea typeface="Lato"/>
                <a:cs typeface="Lato"/>
                <a:sym typeface="Lato"/>
              </a:rPr>
              <a:t>SUBTRACTION (position - position)</a:t>
            </a:r>
            <a:r>
              <a:rPr lang="en" sz="1200">
                <a:solidFill>
                  <a:schemeClr val="dk1"/>
                </a:solidFill>
                <a:latin typeface="Lato"/>
                <a:ea typeface="Lato"/>
                <a:cs typeface="Lato"/>
                <a:sym typeface="Lato"/>
              </a:rPr>
              <a:t> </a:t>
            </a:r>
            <a:endParaRPr sz="1200">
              <a:solidFill>
                <a:schemeClr val="dk1"/>
              </a:solidFill>
              <a:latin typeface="Lato"/>
              <a:ea typeface="Lato"/>
              <a:cs typeface="Lato"/>
              <a:sym typeface="Lato"/>
            </a:endParaRPr>
          </a:p>
          <a:p>
            <a:pPr indent="0" lvl="0" marL="0" rtl="0" algn="l">
              <a:spcBef>
                <a:spcPts val="0"/>
              </a:spcBef>
              <a:spcAft>
                <a:spcPts val="0"/>
              </a:spcAft>
              <a:buNone/>
            </a:pPr>
            <a:r>
              <a:rPr lang="en" sz="1200">
                <a:solidFill>
                  <a:schemeClr val="dk1"/>
                </a:solidFill>
                <a:latin typeface="Lato"/>
                <a:ea typeface="Lato"/>
                <a:cs typeface="Lato"/>
                <a:sym typeface="Lato"/>
              </a:rPr>
              <a:t>Let X1,t = [x1,1, x1,2, x1,3, x1,4, x1,5, x1,6, x1,7] </a:t>
            </a:r>
            <a:endParaRPr sz="1200">
              <a:solidFill>
                <a:schemeClr val="dk1"/>
              </a:solidFill>
              <a:latin typeface="Lato"/>
              <a:ea typeface="Lato"/>
              <a:cs typeface="Lato"/>
              <a:sym typeface="Lato"/>
            </a:endParaRPr>
          </a:p>
          <a:p>
            <a:pPr indent="0" lvl="0" marL="0" rtl="0" algn="l">
              <a:spcBef>
                <a:spcPts val="0"/>
              </a:spcBef>
              <a:spcAft>
                <a:spcPts val="0"/>
              </a:spcAft>
              <a:buNone/>
            </a:pPr>
            <a:r>
              <a:rPr lang="en" sz="1200">
                <a:solidFill>
                  <a:schemeClr val="dk1"/>
                </a:solidFill>
                <a:latin typeface="Lato"/>
                <a:ea typeface="Lato"/>
                <a:cs typeface="Lato"/>
                <a:sym typeface="Lato"/>
              </a:rPr>
              <a:t>X2,t = [x2,1, x2,2, x2,3, x2,4, x2,5, x2,6, x2,7] </a:t>
            </a:r>
            <a:endParaRPr sz="1200">
              <a:solidFill>
                <a:schemeClr val="dk1"/>
              </a:solidFill>
              <a:latin typeface="Lato"/>
              <a:ea typeface="Lato"/>
              <a:cs typeface="Lato"/>
              <a:sym typeface="Lato"/>
            </a:endParaRPr>
          </a:p>
          <a:p>
            <a:pPr indent="0" lvl="0" marL="0" rtl="0" algn="l">
              <a:spcBef>
                <a:spcPts val="0"/>
              </a:spcBef>
              <a:spcAft>
                <a:spcPts val="0"/>
              </a:spcAft>
              <a:buNone/>
            </a:pPr>
            <a:r>
              <a:rPr lang="en" sz="1200">
                <a:solidFill>
                  <a:schemeClr val="dk1"/>
                </a:solidFill>
                <a:latin typeface="Lato"/>
                <a:ea typeface="Lato"/>
                <a:cs typeface="Lato"/>
                <a:sym typeface="Lato"/>
              </a:rPr>
              <a:t>V1,t =X1,t -  X2,t </a:t>
            </a:r>
            <a:endParaRPr sz="1200">
              <a:solidFill>
                <a:schemeClr val="dk1"/>
              </a:solidFill>
              <a:latin typeface="Lato"/>
              <a:ea typeface="Lato"/>
              <a:cs typeface="Lato"/>
              <a:sym typeface="Lato"/>
            </a:endParaRPr>
          </a:p>
          <a:p>
            <a:pPr indent="0" lvl="0" marL="0" rtl="0" algn="l">
              <a:spcBef>
                <a:spcPts val="0"/>
              </a:spcBef>
              <a:spcAft>
                <a:spcPts val="0"/>
              </a:spcAft>
              <a:buNone/>
            </a:pPr>
            <a:r>
              <a:rPr lang="en" sz="1200">
                <a:solidFill>
                  <a:schemeClr val="dk1"/>
                </a:solidFill>
                <a:latin typeface="Lato"/>
                <a:ea typeface="Lato"/>
                <a:cs typeface="Lato"/>
                <a:sym typeface="Lato"/>
              </a:rPr>
              <a:t>In this case, if x1 and x2 in the jth position are equal, then v1= 0. Otherwise, v1=x1. For example, </a:t>
            </a:r>
            <a:endParaRPr sz="1200">
              <a:solidFill>
                <a:schemeClr val="dk1"/>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a:solidFill>
                <a:schemeClr val="dk1"/>
              </a:solidFill>
              <a:latin typeface="Lato"/>
              <a:ea typeface="Lato"/>
              <a:cs typeface="Lato"/>
              <a:sym typeface="Lato"/>
            </a:endParaRPr>
          </a:p>
        </p:txBody>
      </p:sp>
      <p:pic>
        <p:nvPicPr>
          <p:cNvPr id="153" name="Google Shape;153;p23"/>
          <p:cNvPicPr preferRelativeResize="0"/>
          <p:nvPr/>
        </p:nvPicPr>
        <p:blipFill>
          <a:blip r:embed="rId3">
            <a:alphaModFix/>
          </a:blip>
          <a:stretch>
            <a:fillRect/>
          </a:stretch>
        </p:blipFill>
        <p:spPr>
          <a:xfrm>
            <a:off x="1919300" y="3399325"/>
            <a:ext cx="3478750" cy="1172525"/>
          </a:xfrm>
          <a:prstGeom prst="rect">
            <a:avLst/>
          </a:prstGeom>
          <a:noFill/>
          <a:ln>
            <a:noFill/>
          </a:ln>
        </p:spPr>
      </p:pic>
      <p:pic>
        <p:nvPicPr>
          <p:cNvPr id="154" name="Google Shape;154;p23"/>
          <p:cNvPicPr preferRelativeResize="0"/>
          <p:nvPr/>
        </p:nvPicPr>
        <p:blipFill>
          <a:blip r:embed="rId4">
            <a:alphaModFix/>
          </a:blip>
          <a:stretch>
            <a:fillRect/>
          </a:stretch>
        </p:blipFill>
        <p:spPr>
          <a:xfrm>
            <a:off x="6139250" y="268025"/>
            <a:ext cx="2911125" cy="102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nvSpPr>
        <p:spPr>
          <a:xfrm>
            <a:off x="329450" y="456700"/>
            <a:ext cx="8138100" cy="113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FFFF"/>
                </a:solidFill>
                <a:latin typeface="Lato"/>
                <a:ea typeface="Lato"/>
                <a:cs typeface="Lato"/>
                <a:sym typeface="Lato"/>
              </a:rPr>
              <a:t>ADDITION</a:t>
            </a:r>
            <a:r>
              <a:rPr lang="en">
                <a:solidFill>
                  <a:srgbClr val="00FFFF"/>
                </a:solidFill>
                <a:latin typeface="Lato"/>
                <a:ea typeface="Lato"/>
                <a:cs typeface="Lato"/>
                <a:sym typeface="Lato"/>
              </a:rPr>
              <a:t> (position + velocity)</a:t>
            </a:r>
            <a:r>
              <a:rPr lang="en" sz="1200">
                <a:solidFill>
                  <a:schemeClr val="dk1"/>
                </a:solidFill>
                <a:latin typeface="Lato"/>
                <a:ea typeface="Lato"/>
                <a:cs typeface="Lato"/>
                <a:sym typeface="Lato"/>
              </a:rPr>
              <a:t> </a:t>
            </a:r>
            <a:endParaRPr sz="1200">
              <a:solidFill>
                <a:schemeClr val="dk1"/>
              </a:solidFill>
              <a:latin typeface="Lato"/>
              <a:ea typeface="Lato"/>
              <a:cs typeface="Lato"/>
              <a:sym typeface="Lato"/>
            </a:endParaRPr>
          </a:p>
          <a:p>
            <a:pPr indent="0" lvl="0" marL="0" rtl="0" algn="l">
              <a:spcBef>
                <a:spcPts val="0"/>
              </a:spcBef>
              <a:spcAft>
                <a:spcPts val="0"/>
              </a:spcAft>
              <a:buNone/>
            </a:pPr>
            <a:r>
              <a:rPr lang="en" sz="1200">
                <a:solidFill>
                  <a:schemeClr val="dk1"/>
                </a:solidFill>
                <a:latin typeface="Lato"/>
                <a:ea typeface="Lato"/>
                <a:cs typeface="Lato"/>
                <a:sym typeface="Lato"/>
              </a:rPr>
              <a:t>I</a:t>
            </a:r>
            <a:r>
              <a:rPr lang="en" sz="1200">
                <a:solidFill>
                  <a:schemeClr val="dk1"/>
                </a:solidFill>
                <a:latin typeface="Lato"/>
                <a:ea typeface="Lato"/>
                <a:cs typeface="Lato"/>
                <a:sym typeface="Lato"/>
              </a:rPr>
              <a:t>f the jth element of velocity (vj) is equal to 0, the jth position value (xj,t) is inserted into the jth element of the new position (xj,t+1). </a:t>
            </a:r>
            <a:endParaRPr sz="1200">
              <a:solidFill>
                <a:schemeClr val="dk1"/>
              </a:solidFill>
              <a:latin typeface="Lato"/>
              <a:ea typeface="Lato"/>
              <a:cs typeface="Lato"/>
              <a:sym typeface="Lato"/>
            </a:endParaRPr>
          </a:p>
          <a:p>
            <a:pPr indent="0" lvl="0" marL="0" rtl="0" algn="l">
              <a:spcBef>
                <a:spcPts val="0"/>
              </a:spcBef>
              <a:spcAft>
                <a:spcPts val="0"/>
              </a:spcAft>
              <a:buNone/>
            </a:pPr>
            <a:r>
              <a:rPr lang="en" sz="1200">
                <a:solidFill>
                  <a:schemeClr val="dk1"/>
                </a:solidFill>
                <a:latin typeface="Lato"/>
                <a:ea typeface="Lato"/>
                <a:cs typeface="Lato"/>
                <a:sym typeface="Lato"/>
              </a:rPr>
              <a:t>In the meantime, if vj is nonzero and does not appear in the new position, then xj,t+1=vj. Otherwise, xj,t+1 is equal to 0. For example, </a:t>
            </a:r>
            <a:endParaRPr>
              <a:solidFill>
                <a:schemeClr val="dk1"/>
              </a:solidFill>
              <a:latin typeface="Lato"/>
              <a:ea typeface="Lato"/>
              <a:cs typeface="Lato"/>
              <a:sym typeface="Lato"/>
            </a:endParaRPr>
          </a:p>
        </p:txBody>
      </p:sp>
      <p:pic>
        <p:nvPicPr>
          <p:cNvPr id="160" name="Google Shape;160;p24"/>
          <p:cNvPicPr preferRelativeResize="0"/>
          <p:nvPr/>
        </p:nvPicPr>
        <p:blipFill>
          <a:blip r:embed="rId3">
            <a:alphaModFix/>
          </a:blip>
          <a:stretch>
            <a:fillRect/>
          </a:stretch>
        </p:blipFill>
        <p:spPr>
          <a:xfrm>
            <a:off x="1976550" y="1546050"/>
            <a:ext cx="2642875" cy="812325"/>
          </a:xfrm>
          <a:prstGeom prst="rect">
            <a:avLst/>
          </a:prstGeom>
          <a:noFill/>
          <a:ln>
            <a:noFill/>
          </a:ln>
        </p:spPr>
      </p:pic>
      <p:sp>
        <p:nvSpPr>
          <p:cNvPr id="161" name="Google Shape;161;p24"/>
          <p:cNvSpPr txBox="1"/>
          <p:nvPr/>
        </p:nvSpPr>
        <p:spPr>
          <a:xfrm>
            <a:off x="502950" y="2518250"/>
            <a:ext cx="8138100" cy="132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FFFF"/>
                </a:solidFill>
                <a:latin typeface="Lato"/>
                <a:ea typeface="Lato"/>
                <a:cs typeface="Lato"/>
                <a:sym typeface="Lato"/>
              </a:rPr>
              <a:t>ADDITION (velocity + velocity)</a:t>
            </a:r>
            <a:r>
              <a:rPr lang="en" sz="1200">
                <a:solidFill>
                  <a:schemeClr val="dk1"/>
                </a:solidFill>
                <a:latin typeface="Lato"/>
                <a:ea typeface="Lato"/>
                <a:cs typeface="Lato"/>
                <a:sym typeface="Lato"/>
              </a:rPr>
              <a:t> </a:t>
            </a:r>
            <a:endParaRPr sz="1200">
              <a:solidFill>
                <a:schemeClr val="dk1"/>
              </a:solidFill>
              <a:latin typeface="Lato"/>
              <a:ea typeface="Lato"/>
              <a:cs typeface="Lato"/>
              <a:sym typeface="Lato"/>
            </a:endParaRPr>
          </a:p>
          <a:p>
            <a:pPr indent="0" lvl="0" marL="0" rtl="0" algn="l">
              <a:spcBef>
                <a:spcPts val="0"/>
              </a:spcBef>
              <a:spcAft>
                <a:spcPts val="0"/>
              </a:spcAft>
              <a:buNone/>
            </a:pPr>
            <a:r>
              <a:rPr lang="en" sz="1200">
                <a:solidFill>
                  <a:schemeClr val="dk1"/>
                </a:solidFill>
                <a:latin typeface="Lato"/>
                <a:ea typeface="Lato"/>
                <a:cs typeface="Lato"/>
                <a:sym typeface="Lato"/>
              </a:rPr>
              <a:t>For new velocity, V=V1 + V2, the jth element of V can be derived as follows,</a:t>
            </a:r>
            <a:endParaRPr sz="1200">
              <a:solidFill>
                <a:schemeClr val="dk1"/>
              </a:solidFill>
              <a:latin typeface="Lato"/>
              <a:ea typeface="Lato"/>
              <a:cs typeface="Lato"/>
              <a:sym typeface="Lato"/>
            </a:endParaRPr>
          </a:p>
          <a:p>
            <a:pPr indent="0" lvl="0" marL="0" rtl="0" algn="l">
              <a:spcBef>
                <a:spcPts val="0"/>
              </a:spcBef>
              <a:spcAft>
                <a:spcPts val="0"/>
              </a:spcAft>
              <a:buNone/>
            </a:pPr>
            <a:r>
              <a:rPr lang="en" sz="1200">
                <a:solidFill>
                  <a:schemeClr val="dk1"/>
                </a:solidFill>
                <a:latin typeface="Lato"/>
                <a:ea typeface="Lato"/>
                <a:cs typeface="Lato"/>
                <a:sym typeface="Lato"/>
              </a:rPr>
              <a:t>Vj = v1,j  IF  v1,j!=0 &amp;&amp; v2,j!=0</a:t>
            </a:r>
            <a:endParaRPr sz="1200">
              <a:solidFill>
                <a:schemeClr val="dk1"/>
              </a:solidFill>
              <a:latin typeface="Lato"/>
              <a:ea typeface="Lato"/>
              <a:cs typeface="Lato"/>
              <a:sym typeface="Lato"/>
            </a:endParaRPr>
          </a:p>
          <a:p>
            <a:pPr indent="0" lvl="0" marL="0" rtl="0" algn="l">
              <a:spcBef>
                <a:spcPts val="0"/>
              </a:spcBef>
              <a:spcAft>
                <a:spcPts val="0"/>
              </a:spcAft>
              <a:buNone/>
            </a:pPr>
            <a:r>
              <a:rPr lang="en" sz="1200">
                <a:solidFill>
                  <a:schemeClr val="dk1"/>
                </a:solidFill>
                <a:latin typeface="Lato"/>
                <a:ea typeface="Lato"/>
                <a:cs typeface="Lato"/>
                <a:sym typeface="Lato"/>
              </a:rPr>
              <a:t>Vj = v1,j  IF  v1,j!=0 &amp;&amp; v2,j==0</a:t>
            </a:r>
            <a:endParaRPr sz="1200">
              <a:solidFill>
                <a:schemeClr val="dk1"/>
              </a:solidFill>
              <a:latin typeface="Lato"/>
              <a:ea typeface="Lato"/>
              <a:cs typeface="Lato"/>
              <a:sym typeface="Lato"/>
            </a:endParaRPr>
          </a:p>
          <a:p>
            <a:pPr indent="0" lvl="0" marL="0" rtl="0" algn="l">
              <a:spcBef>
                <a:spcPts val="0"/>
              </a:spcBef>
              <a:spcAft>
                <a:spcPts val="0"/>
              </a:spcAft>
              <a:buNone/>
            </a:pPr>
            <a:r>
              <a:rPr lang="en" sz="1200">
                <a:solidFill>
                  <a:schemeClr val="dk1"/>
                </a:solidFill>
                <a:latin typeface="Lato"/>
                <a:ea typeface="Lato"/>
                <a:cs typeface="Lato"/>
                <a:sym typeface="Lato"/>
              </a:rPr>
              <a:t>Vj = v2,j  OTHERWISE</a:t>
            </a:r>
            <a:endParaRPr sz="1200">
              <a:solidFill>
                <a:schemeClr val="dk1"/>
              </a:solidFill>
              <a:latin typeface="Lato"/>
              <a:ea typeface="Lato"/>
              <a:cs typeface="Lato"/>
              <a:sym typeface="Lato"/>
            </a:endParaRPr>
          </a:p>
          <a:p>
            <a:pPr indent="0" lvl="0" marL="0" rtl="0" algn="l">
              <a:spcBef>
                <a:spcPts val="0"/>
              </a:spcBef>
              <a:spcAft>
                <a:spcPts val="0"/>
              </a:spcAft>
              <a:buNone/>
            </a:pPr>
            <a:r>
              <a:rPr lang="en" sz="1200">
                <a:solidFill>
                  <a:schemeClr val="dk1"/>
                </a:solidFill>
                <a:latin typeface="Lato"/>
                <a:ea typeface="Lato"/>
                <a:cs typeface="Lato"/>
                <a:sym typeface="Lato"/>
              </a:rPr>
              <a:t>For example, </a:t>
            </a:r>
            <a:endParaRPr sz="1200">
              <a:solidFill>
                <a:schemeClr val="dk1"/>
              </a:solidFill>
              <a:latin typeface="Lato"/>
              <a:ea typeface="Lato"/>
              <a:cs typeface="Lato"/>
              <a:sym typeface="Lato"/>
            </a:endParaRPr>
          </a:p>
        </p:txBody>
      </p:sp>
      <p:pic>
        <p:nvPicPr>
          <p:cNvPr id="162" name="Google Shape;162;p24"/>
          <p:cNvPicPr preferRelativeResize="0"/>
          <p:nvPr/>
        </p:nvPicPr>
        <p:blipFill>
          <a:blip r:embed="rId4">
            <a:alphaModFix/>
          </a:blip>
          <a:stretch>
            <a:fillRect/>
          </a:stretch>
        </p:blipFill>
        <p:spPr>
          <a:xfrm>
            <a:off x="2121450" y="3841850"/>
            <a:ext cx="2565350" cy="932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nvSpPr>
        <p:spPr>
          <a:xfrm>
            <a:off x="329450" y="456700"/>
            <a:ext cx="8138100" cy="113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FFFF"/>
                </a:solidFill>
                <a:latin typeface="Lato"/>
                <a:ea typeface="Lato"/>
                <a:cs typeface="Lato"/>
                <a:sym typeface="Lato"/>
              </a:rPr>
              <a:t>MULTIPLICATION</a:t>
            </a:r>
            <a:r>
              <a:rPr lang="en">
                <a:solidFill>
                  <a:srgbClr val="00FFFF"/>
                </a:solidFill>
                <a:latin typeface="Lato"/>
                <a:ea typeface="Lato"/>
                <a:cs typeface="Lato"/>
                <a:sym typeface="Lato"/>
              </a:rPr>
              <a:t> (coefficient * velocity)</a:t>
            </a:r>
            <a:r>
              <a:rPr lang="en" sz="1200">
                <a:solidFill>
                  <a:schemeClr val="dk1"/>
                </a:solidFill>
                <a:latin typeface="Lato"/>
                <a:ea typeface="Lato"/>
                <a:cs typeface="Lato"/>
                <a:sym typeface="Lato"/>
              </a:rPr>
              <a:t> </a:t>
            </a:r>
            <a:endParaRPr sz="1200">
              <a:solidFill>
                <a:schemeClr val="dk1"/>
              </a:solidFill>
              <a:latin typeface="Lato"/>
              <a:ea typeface="Lato"/>
              <a:cs typeface="Lato"/>
              <a:sym typeface="Lato"/>
            </a:endParaRPr>
          </a:p>
          <a:p>
            <a:pPr indent="0" lvl="0" marL="0" rtl="0" algn="l">
              <a:spcBef>
                <a:spcPts val="0"/>
              </a:spcBef>
              <a:spcAft>
                <a:spcPts val="0"/>
              </a:spcAft>
              <a:buNone/>
            </a:pPr>
            <a:r>
              <a:rPr lang="en" sz="1200">
                <a:solidFill>
                  <a:schemeClr val="dk1"/>
                </a:solidFill>
                <a:latin typeface="Lato"/>
                <a:ea typeface="Lato"/>
                <a:cs typeface="Lato"/>
                <a:sym typeface="Lato"/>
              </a:rPr>
              <a:t>This operation can be represented as V2= c * V1, where coefficient c is lies in[0, 1] is used to control the effect of V1 that inherit in V2. </a:t>
            </a:r>
            <a:endParaRPr sz="1200">
              <a:solidFill>
                <a:schemeClr val="dk1"/>
              </a:solidFill>
              <a:latin typeface="Lato"/>
              <a:ea typeface="Lato"/>
              <a:cs typeface="Lato"/>
              <a:sym typeface="Lato"/>
            </a:endParaRPr>
          </a:p>
          <a:p>
            <a:pPr indent="0" lvl="0" marL="0" rtl="0" algn="l">
              <a:spcBef>
                <a:spcPts val="0"/>
              </a:spcBef>
              <a:spcAft>
                <a:spcPts val="0"/>
              </a:spcAft>
              <a:buNone/>
            </a:pPr>
            <a:r>
              <a:rPr lang="en" sz="1200">
                <a:solidFill>
                  <a:schemeClr val="dk1"/>
                </a:solidFill>
                <a:latin typeface="Lato"/>
                <a:ea typeface="Lato"/>
                <a:cs typeface="Lato"/>
                <a:sym typeface="Lato"/>
              </a:rPr>
              <a:t>For this purpose, a random number, r that lies in [0, 1] is generated. IF r&lt; c, v2=v1,  ELSE  v2= 0. </a:t>
            </a:r>
            <a:endParaRPr sz="1200">
              <a:solidFill>
                <a:schemeClr val="dk1"/>
              </a:solidFill>
              <a:latin typeface="Lato"/>
              <a:ea typeface="Lato"/>
              <a:cs typeface="Lato"/>
              <a:sym typeface="Lato"/>
            </a:endParaRPr>
          </a:p>
          <a:p>
            <a:pPr indent="0" lvl="0" marL="0" rtl="0" algn="l">
              <a:spcBef>
                <a:spcPts val="0"/>
              </a:spcBef>
              <a:spcAft>
                <a:spcPts val="0"/>
              </a:spcAft>
              <a:buNone/>
            </a:pPr>
            <a:r>
              <a:rPr lang="en" sz="1200">
                <a:solidFill>
                  <a:schemeClr val="dk1"/>
                </a:solidFill>
                <a:latin typeface="Lato"/>
                <a:ea typeface="Lato"/>
                <a:cs typeface="Lato"/>
                <a:sym typeface="Lato"/>
              </a:rPr>
              <a:t>For example, </a:t>
            </a:r>
            <a:endParaRPr sz="1200">
              <a:solidFill>
                <a:schemeClr val="dk1"/>
              </a:solidFill>
              <a:latin typeface="Lato"/>
              <a:ea typeface="Lato"/>
              <a:cs typeface="Lato"/>
              <a:sym typeface="Lato"/>
            </a:endParaRPr>
          </a:p>
        </p:txBody>
      </p:sp>
      <p:sp>
        <p:nvSpPr>
          <p:cNvPr id="168" name="Google Shape;168;p25"/>
          <p:cNvSpPr txBox="1"/>
          <p:nvPr/>
        </p:nvSpPr>
        <p:spPr>
          <a:xfrm>
            <a:off x="502950" y="2892600"/>
            <a:ext cx="81381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FFFF"/>
                </a:solidFill>
                <a:latin typeface="Lato"/>
                <a:ea typeface="Lato"/>
                <a:cs typeface="Lato"/>
                <a:sym typeface="Lato"/>
              </a:rPr>
              <a:t>REPAIR FUNCTION</a:t>
            </a:r>
            <a:r>
              <a:rPr lang="en" sz="1200">
                <a:solidFill>
                  <a:schemeClr val="dk1"/>
                </a:solidFill>
                <a:latin typeface="Lato"/>
                <a:ea typeface="Lato"/>
                <a:cs typeface="Lato"/>
                <a:sym typeface="Lato"/>
              </a:rPr>
              <a:t> </a:t>
            </a:r>
            <a:endParaRPr sz="1200">
              <a:solidFill>
                <a:schemeClr val="dk1"/>
              </a:solidFill>
              <a:latin typeface="Lato"/>
              <a:ea typeface="Lato"/>
              <a:cs typeface="Lato"/>
              <a:sym typeface="Lato"/>
            </a:endParaRPr>
          </a:p>
          <a:p>
            <a:pPr indent="0" lvl="0" marL="0" rtl="0" algn="l">
              <a:spcBef>
                <a:spcPts val="0"/>
              </a:spcBef>
              <a:spcAft>
                <a:spcPts val="0"/>
              </a:spcAft>
              <a:buNone/>
            </a:pPr>
            <a:r>
              <a:rPr lang="en" sz="1200">
                <a:solidFill>
                  <a:schemeClr val="dk1"/>
                </a:solidFill>
                <a:latin typeface="Lato"/>
                <a:ea typeface="Lato"/>
                <a:cs typeface="Lato"/>
                <a:sym typeface="Lato"/>
              </a:rPr>
              <a:t>This </a:t>
            </a:r>
            <a:r>
              <a:rPr lang="en" sz="1200">
                <a:solidFill>
                  <a:schemeClr val="dk1"/>
                </a:solidFill>
                <a:latin typeface="Lato"/>
                <a:ea typeface="Lato"/>
                <a:cs typeface="Lato"/>
                <a:sym typeface="Lato"/>
              </a:rPr>
              <a:t>function</a:t>
            </a:r>
            <a:r>
              <a:rPr lang="en" sz="1200">
                <a:solidFill>
                  <a:schemeClr val="dk1"/>
                </a:solidFill>
                <a:latin typeface="Lato"/>
                <a:ea typeface="Lato"/>
                <a:cs typeface="Lato"/>
                <a:sym typeface="Lato"/>
              </a:rPr>
              <a:t> is used to repair a sequence which does not follow the precedence relation.</a:t>
            </a:r>
            <a:endParaRPr sz="1200">
              <a:solidFill>
                <a:schemeClr val="dk1"/>
              </a:solidFill>
              <a:latin typeface="Lato"/>
              <a:ea typeface="Lato"/>
              <a:cs typeface="Lato"/>
              <a:sym typeface="Lato"/>
            </a:endParaRPr>
          </a:p>
          <a:p>
            <a:pPr indent="0" lvl="0" marL="0" rtl="0" algn="l">
              <a:spcBef>
                <a:spcPts val="0"/>
              </a:spcBef>
              <a:spcAft>
                <a:spcPts val="0"/>
              </a:spcAft>
              <a:buNone/>
            </a:pPr>
            <a:r>
              <a:rPr lang="en" sz="1200">
                <a:solidFill>
                  <a:schemeClr val="dk1"/>
                </a:solidFill>
                <a:latin typeface="Lato"/>
                <a:ea typeface="Lato"/>
                <a:cs typeface="Lato"/>
                <a:sym typeface="Lato"/>
              </a:rPr>
              <a:t>This does multiple swaps and replacements so that the </a:t>
            </a:r>
            <a:r>
              <a:rPr lang="en" sz="1200">
                <a:solidFill>
                  <a:schemeClr val="dk1"/>
                </a:solidFill>
                <a:latin typeface="Lato"/>
                <a:ea typeface="Lato"/>
                <a:cs typeface="Lato"/>
                <a:sym typeface="Lato"/>
              </a:rPr>
              <a:t>given sequence is in bounds with the precedence relation.</a:t>
            </a:r>
            <a:endParaRPr sz="1200">
              <a:solidFill>
                <a:schemeClr val="dk1"/>
              </a:solidFill>
              <a:latin typeface="Lato"/>
              <a:ea typeface="Lato"/>
              <a:cs typeface="Lato"/>
              <a:sym typeface="Lato"/>
            </a:endParaRPr>
          </a:p>
          <a:p>
            <a:pPr indent="0" lvl="0" marL="0" rtl="0" algn="l">
              <a:spcBef>
                <a:spcPts val="0"/>
              </a:spcBef>
              <a:spcAft>
                <a:spcPts val="0"/>
              </a:spcAft>
              <a:buNone/>
            </a:pPr>
            <a:r>
              <a:rPr lang="en" sz="1200">
                <a:solidFill>
                  <a:schemeClr val="dk1"/>
                </a:solidFill>
                <a:latin typeface="Lato"/>
                <a:ea typeface="Lato"/>
                <a:cs typeface="Lato"/>
                <a:sym typeface="Lato"/>
              </a:rPr>
              <a:t>For example, </a:t>
            </a:r>
            <a:endParaRPr sz="1200">
              <a:solidFill>
                <a:schemeClr val="dk1"/>
              </a:solidFill>
              <a:latin typeface="Lato"/>
              <a:ea typeface="Lato"/>
              <a:cs typeface="Lato"/>
              <a:sym typeface="Lato"/>
            </a:endParaRPr>
          </a:p>
        </p:txBody>
      </p:sp>
      <p:pic>
        <p:nvPicPr>
          <p:cNvPr id="169" name="Google Shape;169;p25"/>
          <p:cNvPicPr preferRelativeResize="0"/>
          <p:nvPr/>
        </p:nvPicPr>
        <p:blipFill>
          <a:blip r:embed="rId3">
            <a:alphaModFix/>
          </a:blip>
          <a:stretch>
            <a:fillRect/>
          </a:stretch>
        </p:blipFill>
        <p:spPr>
          <a:xfrm>
            <a:off x="2368525" y="1595800"/>
            <a:ext cx="2423100" cy="1018212"/>
          </a:xfrm>
          <a:prstGeom prst="rect">
            <a:avLst/>
          </a:prstGeom>
          <a:noFill/>
          <a:ln>
            <a:noFill/>
          </a:ln>
        </p:spPr>
      </p:pic>
      <p:pic>
        <p:nvPicPr>
          <p:cNvPr id="170" name="Google Shape;170;p25"/>
          <p:cNvPicPr preferRelativeResize="0"/>
          <p:nvPr/>
        </p:nvPicPr>
        <p:blipFill>
          <a:blip r:embed="rId4">
            <a:alphaModFix/>
          </a:blip>
          <a:stretch>
            <a:fillRect/>
          </a:stretch>
        </p:blipFill>
        <p:spPr>
          <a:xfrm>
            <a:off x="2638050" y="3846900"/>
            <a:ext cx="2265875" cy="802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4" name="Shape 174"/>
        <p:cNvGrpSpPr/>
        <p:nvPr/>
      </p:nvGrpSpPr>
      <p:grpSpPr>
        <a:xfrm>
          <a:off x="0" y="0"/>
          <a:ext cx="0" cy="0"/>
          <a:chOff x="0" y="0"/>
          <a:chExt cx="0" cy="0"/>
        </a:xfrm>
      </p:grpSpPr>
      <p:sp>
        <p:nvSpPr>
          <p:cNvPr id="175" name="Google Shape;175;p26"/>
          <p:cNvSpPr txBox="1"/>
          <p:nvPr/>
        </p:nvSpPr>
        <p:spPr>
          <a:xfrm>
            <a:off x="269525" y="456700"/>
            <a:ext cx="7988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Lato"/>
                <a:ea typeface="Lato"/>
                <a:cs typeface="Lato"/>
                <a:sym typeface="Lato"/>
              </a:rPr>
              <a:t>RESULTS OBTAINED </a:t>
            </a:r>
            <a:endParaRPr b="1" sz="1800">
              <a:solidFill>
                <a:schemeClr val="dk1"/>
              </a:solidFill>
              <a:latin typeface="Lato"/>
              <a:ea typeface="Lato"/>
              <a:cs typeface="Lato"/>
              <a:sym typeface="Lato"/>
            </a:endParaRPr>
          </a:p>
        </p:txBody>
      </p:sp>
      <p:pic>
        <p:nvPicPr>
          <p:cNvPr id="176" name="Google Shape;176;p26"/>
          <p:cNvPicPr preferRelativeResize="0"/>
          <p:nvPr/>
        </p:nvPicPr>
        <p:blipFill>
          <a:blip r:embed="rId3">
            <a:alphaModFix/>
          </a:blip>
          <a:stretch>
            <a:fillRect/>
          </a:stretch>
        </p:blipFill>
        <p:spPr>
          <a:xfrm>
            <a:off x="1152975" y="955825"/>
            <a:ext cx="6625899" cy="3920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nvSpPr>
        <p:spPr>
          <a:xfrm>
            <a:off x="269525" y="456700"/>
            <a:ext cx="7988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Lato"/>
                <a:ea typeface="Lato"/>
                <a:cs typeface="Lato"/>
                <a:sym typeface="Lato"/>
              </a:rPr>
              <a:t>WITHOUT TAKING SEQUENCE DEPENDENT AND SETUP TIMES</a:t>
            </a:r>
            <a:endParaRPr b="1" sz="1800">
              <a:solidFill>
                <a:schemeClr val="dk1"/>
              </a:solidFill>
              <a:latin typeface="Lato"/>
              <a:ea typeface="Lato"/>
              <a:cs typeface="Lato"/>
              <a:sym typeface="Lato"/>
            </a:endParaRPr>
          </a:p>
        </p:txBody>
      </p:sp>
      <p:pic>
        <p:nvPicPr>
          <p:cNvPr id="182" name="Google Shape;182;p27"/>
          <p:cNvPicPr preferRelativeResize="0"/>
          <p:nvPr/>
        </p:nvPicPr>
        <p:blipFill>
          <a:blip r:embed="rId3">
            <a:alphaModFix/>
          </a:blip>
          <a:stretch>
            <a:fillRect/>
          </a:stretch>
        </p:blipFill>
        <p:spPr>
          <a:xfrm>
            <a:off x="6463850" y="1597413"/>
            <a:ext cx="2571750" cy="2762250"/>
          </a:xfrm>
          <a:prstGeom prst="rect">
            <a:avLst/>
          </a:prstGeom>
          <a:noFill/>
          <a:ln>
            <a:noFill/>
          </a:ln>
        </p:spPr>
      </p:pic>
      <p:sp>
        <p:nvSpPr>
          <p:cNvPr id="183" name="Google Shape;183;p27"/>
          <p:cNvSpPr/>
          <p:nvPr/>
        </p:nvSpPr>
        <p:spPr>
          <a:xfrm>
            <a:off x="6004475" y="2665350"/>
            <a:ext cx="464400" cy="434100"/>
          </a:xfrm>
          <a:prstGeom prst="right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7"/>
          <p:cNvSpPr/>
          <p:nvPr/>
        </p:nvSpPr>
        <p:spPr>
          <a:xfrm>
            <a:off x="2879425" y="2665350"/>
            <a:ext cx="464400" cy="434100"/>
          </a:xfrm>
          <a:prstGeom prst="striped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5" name="Google Shape;185;p27"/>
          <p:cNvPicPr preferRelativeResize="0"/>
          <p:nvPr/>
        </p:nvPicPr>
        <p:blipFill>
          <a:blip r:embed="rId4">
            <a:alphaModFix/>
          </a:blip>
          <a:stretch>
            <a:fillRect/>
          </a:stretch>
        </p:blipFill>
        <p:spPr>
          <a:xfrm>
            <a:off x="152400" y="1070800"/>
            <a:ext cx="2647700" cy="3795675"/>
          </a:xfrm>
          <a:prstGeom prst="rect">
            <a:avLst/>
          </a:prstGeom>
          <a:noFill/>
          <a:ln>
            <a:noFill/>
          </a:ln>
        </p:spPr>
      </p:pic>
      <p:pic>
        <p:nvPicPr>
          <p:cNvPr id="186" name="Google Shape;186;p27"/>
          <p:cNvPicPr preferRelativeResize="0"/>
          <p:nvPr/>
        </p:nvPicPr>
        <p:blipFill>
          <a:blip r:embed="rId5">
            <a:alphaModFix/>
          </a:blip>
          <a:stretch>
            <a:fillRect/>
          </a:stretch>
        </p:blipFill>
        <p:spPr>
          <a:xfrm>
            <a:off x="3412950" y="1070800"/>
            <a:ext cx="2515800" cy="3795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nvSpPr>
        <p:spPr>
          <a:xfrm>
            <a:off x="284500" y="404300"/>
            <a:ext cx="7988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Lato"/>
                <a:ea typeface="Lato"/>
                <a:cs typeface="Lato"/>
                <a:sym typeface="Lato"/>
              </a:rPr>
              <a:t>TAKING SEQUENCE DEPENDENT AND SETUP TIMES</a:t>
            </a:r>
            <a:endParaRPr b="1" sz="1800">
              <a:solidFill>
                <a:schemeClr val="dk1"/>
              </a:solidFill>
              <a:latin typeface="Lato"/>
              <a:ea typeface="Lato"/>
              <a:cs typeface="Lato"/>
              <a:sym typeface="Lato"/>
            </a:endParaRPr>
          </a:p>
        </p:txBody>
      </p:sp>
      <p:pic>
        <p:nvPicPr>
          <p:cNvPr id="192" name="Google Shape;192;p28"/>
          <p:cNvPicPr preferRelativeResize="0"/>
          <p:nvPr/>
        </p:nvPicPr>
        <p:blipFill>
          <a:blip r:embed="rId3">
            <a:alphaModFix/>
          </a:blip>
          <a:stretch>
            <a:fillRect/>
          </a:stretch>
        </p:blipFill>
        <p:spPr>
          <a:xfrm>
            <a:off x="6443493" y="1647300"/>
            <a:ext cx="2571750" cy="2809875"/>
          </a:xfrm>
          <a:prstGeom prst="rect">
            <a:avLst/>
          </a:prstGeom>
          <a:noFill/>
          <a:ln>
            <a:noFill/>
          </a:ln>
        </p:spPr>
      </p:pic>
      <p:sp>
        <p:nvSpPr>
          <p:cNvPr id="193" name="Google Shape;193;p28"/>
          <p:cNvSpPr/>
          <p:nvPr/>
        </p:nvSpPr>
        <p:spPr>
          <a:xfrm>
            <a:off x="5948950" y="2702775"/>
            <a:ext cx="464400" cy="434100"/>
          </a:xfrm>
          <a:prstGeom prst="right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8"/>
          <p:cNvSpPr/>
          <p:nvPr/>
        </p:nvSpPr>
        <p:spPr>
          <a:xfrm>
            <a:off x="2841875" y="2702775"/>
            <a:ext cx="464400" cy="434100"/>
          </a:xfrm>
          <a:prstGeom prst="striped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5" name="Google Shape;195;p28"/>
          <p:cNvPicPr preferRelativeResize="0"/>
          <p:nvPr/>
        </p:nvPicPr>
        <p:blipFill>
          <a:blip r:embed="rId4">
            <a:alphaModFix/>
          </a:blip>
          <a:stretch>
            <a:fillRect/>
          </a:stretch>
        </p:blipFill>
        <p:spPr>
          <a:xfrm>
            <a:off x="152400" y="1018400"/>
            <a:ext cx="2610275" cy="3848075"/>
          </a:xfrm>
          <a:prstGeom prst="rect">
            <a:avLst/>
          </a:prstGeom>
          <a:noFill/>
          <a:ln>
            <a:noFill/>
          </a:ln>
        </p:spPr>
      </p:pic>
      <p:pic>
        <p:nvPicPr>
          <p:cNvPr id="196" name="Google Shape;196;p28"/>
          <p:cNvPicPr preferRelativeResize="0"/>
          <p:nvPr/>
        </p:nvPicPr>
        <p:blipFill>
          <a:blip r:embed="rId5">
            <a:alphaModFix/>
          </a:blip>
          <a:stretch>
            <a:fillRect/>
          </a:stretch>
        </p:blipFill>
        <p:spPr>
          <a:xfrm>
            <a:off x="3432625" y="1018400"/>
            <a:ext cx="2452075" cy="3848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9"/>
          <p:cNvSpPr txBox="1"/>
          <p:nvPr/>
        </p:nvSpPr>
        <p:spPr>
          <a:xfrm>
            <a:off x="269525" y="456700"/>
            <a:ext cx="7988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Lato"/>
                <a:ea typeface="Lato"/>
                <a:cs typeface="Lato"/>
                <a:sym typeface="Lato"/>
              </a:rPr>
              <a:t>ENERGY FUNCTION CALCULATION CONSIDERING ERGONOMICS OF HUMANS</a:t>
            </a:r>
            <a:endParaRPr b="1" sz="1800">
              <a:solidFill>
                <a:schemeClr val="lt1"/>
              </a:solidFill>
              <a:latin typeface="Lato"/>
              <a:ea typeface="Lato"/>
              <a:cs typeface="Lato"/>
              <a:sym typeface="Lato"/>
            </a:endParaRPr>
          </a:p>
        </p:txBody>
      </p:sp>
      <p:sp>
        <p:nvSpPr>
          <p:cNvPr id="202" name="Google Shape;202;p29"/>
          <p:cNvSpPr txBox="1"/>
          <p:nvPr/>
        </p:nvSpPr>
        <p:spPr>
          <a:xfrm>
            <a:off x="407200" y="1243025"/>
            <a:ext cx="82512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Lato"/>
                <a:ea typeface="Lato"/>
                <a:cs typeface="Lato"/>
                <a:sym typeface="Lato"/>
              </a:rPr>
              <a:t>For calculating the energy spent by robot, the simple equation is,</a:t>
            </a:r>
            <a:endParaRPr sz="1600">
              <a:solidFill>
                <a:schemeClr val="dk1"/>
              </a:solidFill>
              <a:latin typeface="Lato"/>
              <a:ea typeface="Lato"/>
              <a:cs typeface="Lato"/>
              <a:sym typeface="Lato"/>
            </a:endParaRPr>
          </a:p>
          <a:p>
            <a:pPr indent="0" lvl="0" marL="0" rtl="0" algn="l">
              <a:spcBef>
                <a:spcPts val="0"/>
              </a:spcBef>
              <a:spcAft>
                <a:spcPts val="0"/>
              </a:spcAft>
              <a:buNone/>
            </a:pPr>
            <a:r>
              <a:rPr lang="en" sz="1600">
                <a:solidFill>
                  <a:srgbClr val="00FFFF"/>
                </a:solidFill>
                <a:latin typeface="Lato"/>
                <a:ea typeface="Lato"/>
                <a:cs typeface="Lato"/>
                <a:sym typeface="Lato"/>
              </a:rPr>
              <a:t>Energy used by robot i for performing task j = </a:t>
            </a:r>
            <a:r>
              <a:rPr lang="en" sz="1600">
                <a:solidFill>
                  <a:schemeClr val="dk1"/>
                </a:solidFill>
                <a:latin typeface="Lato"/>
                <a:ea typeface="Lato"/>
                <a:cs typeface="Lato"/>
                <a:sym typeface="Lato"/>
              </a:rPr>
              <a:t>energy required for that robot to perform   that task * time taken to complete the task</a:t>
            </a:r>
            <a:endParaRPr sz="1600">
              <a:solidFill>
                <a:schemeClr val="dk1"/>
              </a:solidFill>
              <a:latin typeface="Lato"/>
              <a:ea typeface="Lato"/>
              <a:cs typeface="Lato"/>
              <a:sym typeface="Lato"/>
            </a:endParaRPr>
          </a:p>
          <a:p>
            <a:pPr indent="0" lvl="0" marL="0" rtl="0" algn="l">
              <a:spcBef>
                <a:spcPts val="0"/>
              </a:spcBef>
              <a:spcAft>
                <a:spcPts val="0"/>
              </a:spcAft>
              <a:buNone/>
            </a:pPr>
            <a:r>
              <a:rPr lang="en" sz="1600">
                <a:solidFill>
                  <a:srgbClr val="00FFFF"/>
                </a:solidFill>
                <a:latin typeface="Lato"/>
                <a:ea typeface="Lato"/>
                <a:cs typeface="Lato"/>
                <a:sym typeface="Lato"/>
              </a:rPr>
              <a:t>Energy used by human to perform task i,</a:t>
            </a:r>
            <a:endParaRPr sz="1600">
              <a:solidFill>
                <a:schemeClr val="dk1"/>
              </a:solidFill>
              <a:latin typeface="Lato"/>
              <a:ea typeface="Lato"/>
              <a:cs typeface="Lato"/>
              <a:sym typeface="Lato"/>
            </a:endParaRPr>
          </a:p>
          <a:p>
            <a:pPr indent="0" lvl="0" marL="914400" rtl="0" algn="l">
              <a:spcBef>
                <a:spcPts val="0"/>
              </a:spcBef>
              <a:spcAft>
                <a:spcPts val="0"/>
              </a:spcAft>
              <a:buNone/>
            </a:pPr>
            <a:r>
              <a:t/>
            </a:r>
            <a:endParaRPr sz="1600">
              <a:solidFill>
                <a:schemeClr val="dk1"/>
              </a:solidFill>
              <a:latin typeface="Lato"/>
              <a:ea typeface="Lato"/>
              <a:cs typeface="Lato"/>
              <a:sym typeface="Lato"/>
            </a:endParaRPr>
          </a:p>
        </p:txBody>
      </p:sp>
      <p:pic>
        <p:nvPicPr>
          <p:cNvPr id="203" name="Google Shape;203;p29"/>
          <p:cNvPicPr preferRelativeResize="0"/>
          <p:nvPr/>
        </p:nvPicPr>
        <p:blipFill>
          <a:blip r:embed="rId3">
            <a:alphaModFix/>
          </a:blip>
          <a:stretch>
            <a:fillRect/>
          </a:stretch>
        </p:blipFill>
        <p:spPr>
          <a:xfrm>
            <a:off x="2263700" y="2384650"/>
            <a:ext cx="3695700" cy="904875"/>
          </a:xfrm>
          <a:prstGeom prst="rect">
            <a:avLst/>
          </a:prstGeom>
          <a:noFill/>
          <a:ln>
            <a:noFill/>
          </a:ln>
        </p:spPr>
      </p:pic>
      <p:sp>
        <p:nvSpPr>
          <p:cNvPr id="204" name="Google Shape;204;p29"/>
          <p:cNvSpPr txBox="1"/>
          <p:nvPr/>
        </p:nvSpPr>
        <p:spPr>
          <a:xfrm>
            <a:off x="446400" y="3364475"/>
            <a:ext cx="82512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Lato"/>
                <a:ea typeface="Lato"/>
                <a:cs typeface="Lato"/>
                <a:sym typeface="Lato"/>
              </a:rPr>
              <a:t>Here the energy spent for movement is not considered as the human is assigned for one station and does not move to another stations.</a:t>
            </a:r>
            <a:endParaRPr sz="1600">
              <a:solidFill>
                <a:schemeClr val="dk1"/>
              </a:solidFill>
              <a:latin typeface="Lato"/>
              <a:ea typeface="Lato"/>
              <a:cs typeface="Lato"/>
              <a:sym typeface="Lato"/>
            </a:endParaRPr>
          </a:p>
          <a:p>
            <a:pPr indent="0" lvl="0" marL="0" rtl="0" algn="l">
              <a:spcBef>
                <a:spcPts val="0"/>
              </a:spcBef>
              <a:spcAft>
                <a:spcPts val="0"/>
              </a:spcAft>
              <a:buNone/>
            </a:pPr>
            <a:r>
              <a:rPr lang="en" sz="1600">
                <a:solidFill>
                  <a:schemeClr val="dk1"/>
                </a:solidFill>
                <a:latin typeface="Lato"/>
                <a:ea typeface="Lato"/>
                <a:cs typeface="Lato"/>
                <a:sym typeface="Lato"/>
              </a:rPr>
              <a:t>The above mentioned formulation is taken from the paper,</a:t>
            </a:r>
            <a:endParaRPr sz="1600">
              <a:solidFill>
                <a:schemeClr val="dk1"/>
              </a:solidFill>
              <a:latin typeface="Lato"/>
              <a:ea typeface="Lato"/>
              <a:cs typeface="Lato"/>
              <a:sym typeface="Lato"/>
            </a:endParaRPr>
          </a:p>
          <a:p>
            <a:pPr indent="0" lvl="0" marL="0" rtl="0" algn="l">
              <a:spcBef>
                <a:spcPts val="0"/>
              </a:spcBef>
              <a:spcAft>
                <a:spcPts val="0"/>
              </a:spcAft>
              <a:buNone/>
            </a:pPr>
            <a:r>
              <a:rPr lang="en" sz="1600">
                <a:solidFill>
                  <a:srgbClr val="00FF00"/>
                </a:solidFill>
                <a:latin typeface="Lato"/>
                <a:ea typeface="Lato"/>
                <a:cs typeface="Lato"/>
                <a:sym typeface="Lato"/>
              </a:rPr>
              <a:t>Daria Battini, Xavier Delorme, Alexandre Dolgui, Alessandro Persona &amp; Fabio Sgarbossa (2016) Ergonomics in assembly line balancing based on energy expenditure: a multi-objective model, International Journal of Production Research</a:t>
            </a:r>
            <a:endParaRPr sz="1600">
              <a:solidFill>
                <a:srgbClr val="00FF00"/>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ph type="title"/>
          </p:nvPr>
        </p:nvSpPr>
        <p:spPr>
          <a:xfrm>
            <a:off x="309450" y="229950"/>
            <a:ext cx="8488200" cy="78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Further work to be done:</a:t>
            </a:r>
            <a:endParaRPr/>
          </a:p>
        </p:txBody>
      </p:sp>
      <p:sp>
        <p:nvSpPr>
          <p:cNvPr id="210" name="Google Shape;210;p30"/>
          <p:cNvSpPr txBox="1"/>
          <p:nvPr/>
        </p:nvSpPr>
        <p:spPr>
          <a:xfrm>
            <a:off x="407200" y="1243025"/>
            <a:ext cx="8251200" cy="3879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Lato"/>
              <a:buChar char="●"/>
            </a:pPr>
            <a:r>
              <a:rPr lang="en" sz="1600">
                <a:solidFill>
                  <a:schemeClr val="dk1"/>
                </a:solidFill>
                <a:latin typeface="Lato"/>
                <a:ea typeface="Lato"/>
                <a:cs typeface="Lato"/>
                <a:sym typeface="Lato"/>
              </a:rPr>
              <a:t>Implementing the above ASP &amp; ALB DPSO algorithms for </a:t>
            </a:r>
            <a:r>
              <a:rPr b="1" lang="en" sz="1600">
                <a:solidFill>
                  <a:schemeClr val="dk1"/>
                </a:solidFill>
                <a:latin typeface="Lato"/>
                <a:ea typeface="Lato"/>
                <a:cs typeface="Lato"/>
                <a:sym typeface="Lato"/>
              </a:rPr>
              <a:t>BOTH HUMAN &amp; ROBOT </a:t>
            </a:r>
            <a:r>
              <a:rPr lang="en" sz="1600">
                <a:solidFill>
                  <a:schemeClr val="dk1"/>
                </a:solidFill>
                <a:latin typeface="Lato"/>
                <a:ea typeface="Lato"/>
                <a:cs typeface="Lato"/>
                <a:sym typeface="Lato"/>
              </a:rPr>
              <a:t>allocation to workstations, by considering </a:t>
            </a:r>
            <a:r>
              <a:rPr b="1" lang="en" sz="1600">
                <a:solidFill>
                  <a:schemeClr val="dk1"/>
                </a:solidFill>
                <a:latin typeface="Lato"/>
                <a:ea typeface="Lato"/>
                <a:cs typeface="Lato"/>
                <a:sym typeface="Lato"/>
              </a:rPr>
              <a:t>FLEXIBLE-ECONOMICAL USER-INPUT </a:t>
            </a:r>
            <a:r>
              <a:rPr lang="en" sz="1600">
                <a:solidFill>
                  <a:schemeClr val="dk1"/>
                </a:solidFill>
                <a:latin typeface="Lato"/>
                <a:ea typeface="Lato"/>
                <a:cs typeface="Lato"/>
                <a:sym typeface="Lato"/>
              </a:rPr>
              <a:t>constraints (</a:t>
            </a:r>
            <a:r>
              <a:rPr b="1" lang="en" sz="1600">
                <a:solidFill>
                  <a:schemeClr val="dk1"/>
                </a:solidFill>
                <a:latin typeface="Lato"/>
                <a:ea typeface="Lato"/>
                <a:cs typeface="Lato"/>
                <a:sym typeface="Lato"/>
              </a:rPr>
              <a:t>robot types and their respective quantity to be used as realistic approaches) </a:t>
            </a:r>
            <a:r>
              <a:rPr lang="en" sz="1600">
                <a:solidFill>
                  <a:schemeClr val="dk1"/>
                </a:solidFill>
                <a:latin typeface="Lato"/>
                <a:ea typeface="Lato"/>
                <a:cs typeface="Lato"/>
                <a:sym typeface="Lato"/>
              </a:rPr>
              <a:t>in different case scenarios like </a:t>
            </a:r>
            <a:endParaRPr sz="1600">
              <a:solidFill>
                <a:schemeClr val="dk1"/>
              </a:solidFill>
              <a:latin typeface="Lato"/>
              <a:ea typeface="Lato"/>
              <a:cs typeface="Lato"/>
              <a:sym typeface="Lato"/>
            </a:endParaRPr>
          </a:p>
          <a:p>
            <a:pPr indent="-330200" lvl="0" marL="457200" rtl="0" algn="l">
              <a:spcBef>
                <a:spcPts val="0"/>
              </a:spcBef>
              <a:spcAft>
                <a:spcPts val="0"/>
              </a:spcAft>
              <a:buClr>
                <a:schemeClr val="dk1"/>
              </a:buClr>
              <a:buSzPts val="1600"/>
              <a:buFont typeface="Lato"/>
              <a:buAutoNum type="arabicParenR"/>
            </a:pPr>
            <a:r>
              <a:rPr lang="en" sz="1600">
                <a:solidFill>
                  <a:schemeClr val="dk1"/>
                </a:solidFill>
                <a:latin typeface="Lato"/>
                <a:ea typeface="Lato"/>
                <a:cs typeface="Lato"/>
                <a:sym typeface="Lato"/>
              </a:rPr>
              <a:t>Only human workforce (already implemented)</a:t>
            </a:r>
            <a:endParaRPr sz="1600">
              <a:solidFill>
                <a:schemeClr val="dk1"/>
              </a:solidFill>
              <a:latin typeface="Lato"/>
              <a:ea typeface="Lato"/>
              <a:cs typeface="Lato"/>
              <a:sym typeface="Lato"/>
            </a:endParaRPr>
          </a:p>
          <a:p>
            <a:pPr indent="-330200" lvl="0" marL="457200" rtl="0" algn="l">
              <a:spcBef>
                <a:spcPts val="0"/>
              </a:spcBef>
              <a:spcAft>
                <a:spcPts val="0"/>
              </a:spcAft>
              <a:buClr>
                <a:schemeClr val="dk1"/>
              </a:buClr>
              <a:buSzPts val="1600"/>
              <a:buFont typeface="Lato"/>
              <a:buAutoNum type="arabicParenR"/>
            </a:pPr>
            <a:r>
              <a:rPr lang="en" sz="1600">
                <a:solidFill>
                  <a:schemeClr val="dk1"/>
                </a:solidFill>
                <a:latin typeface="Lato"/>
                <a:ea typeface="Lato"/>
                <a:cs typeface="Lato"/>
                <a:sym typeface="Lato"/>
              </a:rPr>
              <a:t>Either human / robot in a </a:t>
            </a:r>
            <a:r>
              <a:rPr lang="en" sz="1600">
                <a:solidFill>
                  <a:schemeClr val="dk1"/>
                </a:solidFill>
                <a:latin typeface="Lato"/>
                <a:ea typeface="Lato"/>
                <a:cs typeface="Lato"/>
                <a:sym typeface="Lato"/>
              </a:rPr>
              <a:t>workstation</a:t>
            </a:r>
            <a:endParaRPr sz="1600">
              <a:solidFill>
                <a:schemeClr val="dk1"/>
              </a:solidFill>
              <a:latin typeface="Lato"/>
              <a:ea typeface="Lato"/>
              <a:cs typeface="Lato"/>
              <a:sym typeface="Lato"/>
            </a:endParaRPr>
          </a:p>
          <a:p>
            <a:pPr indent="-330200" lvl="0" marL="457200" rtl="0" algn="l">
              <a:spcBef>
                <a:spcPts val="0"/>
              </a:spcBef>
              <a:spcAft>
                <a:spcPts val="0"/>
              </a:spcAft>
              <a:buClr>
                <a:schemeClr val="dk1"/>
              </a:buClr>
              <a:buSzPts val="1600"/>
              <a:buFont typeface="Lato"/>
              <a:buAutoNum type="arabicParenR"/>
            </a:pPr>
            <a:r>
              <a:rPr lang="en" sz="1600">
                <a:solidFill>
                  <a:schemeClr val="dk1"/>
                </a:solidFill>
                <a:latin typeface="Lato"/>
                <a:ea typeface="Lato"/>
                <a:cs typeface="Lato"/>
                <a:sym typeface="Lato"/>
              </a:rPr>
              <a:t>Both human &amp; robots in a workstation.</a:t>
            </a:r>
            <a:endParaRPr sz="1600">
              <a:solidFill>
                <a:schemeClr val="dk1"/>
              </a:solidFill>
              <a:latin typeface="Lato"/>
              <a:ea typeface="Lato"/>
              <a:cs typeface="Lato"/>
              <a:sym typeface="Lato"/>
            </a:endParaRPr>
          </a:p>
          <a:p>
            <a:pPr indent="0" lvl="0" marL="0" rtl="0" algn="l">
              <a:spcBef>
                <a:spcPts val="0"/>
              </a:spcBef>
              <a:spcAft>
                <a:spcPts val="0"/>
              </a:spcAft>
              <a:buNone/>
            </a:pPr>
            <a:r>
              <a:t/>
            </a:r>
            <a:endParaRPr sz="1600">
              <a:solidFill>
                <a:schemeClr val="dk1"/>
              </a:solidFill>
              <a:latin typeface="Lato"/>
              <a:ea typeface="Lato"/>
              <a:cs typeface="Lato"/>
              <a:sym typeface="Lato"/>
            </a:endParaRPr>
          </a:p>
          <a:p>
            <a:pPr indent="-330200" lvl="0" marL="457200" rtl="0" algn="l">
              <a:spcBef>
                <a:spcPts val="0"/>
              </a:spcBef>
              <a:spcAft>
                <a:spcPts val="0"/>
              </a:spcAft>
              <a:buClr>
                <a:schemeClr val="dk1"/>
              </a:buClr>
              <a:buSzPts val="1600"/>
              <a:buFont typeface="Lato"/>
              <a:buChar char="●"/>
            </a:pPr>
            <a:r>
              <a:rPr lang="en" sz="1600">
                <a:solidFill>
                  <a:schemeClr val="dk1"/>
                </a:solidFill>
                <a:latin typeface="Lato"/>
                <a:ea typeface="Lato"/>
                <a:cs typeface="Lato"/>
                <a:sym typeface="Lato"/>
              </a:rPr>
              <a:t>Implementing the above ASP/ALB problem by using an updated TLBO algorithm. We would try to derive and propose an updation method for both the teacher and learner phase expressions for dealing with discrete population (task numbers) rather than the traditional “continuous real space domain”. </a:t>
            </a:r>
            <a:endParaRPr sz="1600">
              <a:solidFill>
                <a:schemeClr val="dk1"/>
              </a:solidFill>
              <a:latin typeface="Lato"/>
              <a:ea typeface="Lato"/>
              <a:cs typeface="Lato"/>
              <a:sym typeface="Lato"/>
            </a:endParaRPr>
          </a:p>
          <a:p>
            <a:pPr indent="0" lvl="0" marL="457200" rtl="0" algn="l">
              <a:spcBef>
                <a:spcPts val="0"/>
              </a:spcBef>
              <a:spcAft>
                <a:spcPts val="0"/>
              </a:spcAft>
              <a:buNone/>
            </a:pPr>
            <a:r>
              <a:t/>
            </a:r>
            <a:endParaRPr sz="1600">
              <a:solidFill>
                <a:schemeClr val="dk1"/>
              </a:solidFill>
              <a:latin typeface="Lato"/>
              <a:ea typeface="Lato"/>
              <a:cs typeface="Lato"/>
              <a:sym typeface="Lato"/>
            </a:endParaRPr>
          </a:p>
          <a:p>
            <a:pPr indent="-330200" lvl="0" marL="457200" rtl="0" algn="l">
              <a:spcBef>
                <a:spcPts val="0"/>
              </a:spcBef>
              <a:spcAft>
                <a:spcPts val="0"/>
              </a:spcAft>
              <a:buClr>
                <a:schemeClr val="dk1"/>
              </a:buClr>
              <a:buSzPts val="1600"/>
              <a:buFont typeface="Lato"/>
              <a:buChar char="●"/>
            </a:pPr>
            <a:r>
              <a:rPr lang="en" sz="1600">
                <a:solidFill>
                  <a:schemeClr val="dk1"/>
                </a:solidFill>
                <a:latin typeface="Lato"/>
                <a:ea typeface="Lato"/>
                <a:cs typeface="Lato"/>
                <a:sym typeface="Lato"/>
              </a:rPr>
              <a:t>Further literature review of relevant topics.</a:t>
            </a:r>
            <a:endParaRPr sz="1600">
              <a:solidFill>
                <a:schemeClr val="dk1"/>
              </a:solidFill>
              <a:latin typeface="Lato"/>
              <a:ea typeface="Lato"/>
              <a:cs typeface="Lato"/>
              <a:sym typeface="Lato"/>
            </a:endParaRPr>
          </a:p>
          <a:p>
            <a:pPr indent="0" lvl="0" marL="914400" rtl="0" algn="l">
              <a:spcBef>
                <a:spcPts val="0"/>
              </a:spcBef>
              <a:spcAft>
                <a:spcPts val="0"/>
              </a:spcAft>
              <a:buNone/>
            </a:pPr>
            <a:r>
              <a:t/>
            </a:r>
            <a:endParaRPr sz="1600">
              <a:solidFill>
                <a:schemeClr val="dk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type="title"/>
          </p:nvPr>
        </p:nvSpPr>
        <p:spPr>
          <a:xfrm>
            <a:off x="272375" y="122800"/>
            <a:ext cx="8396700" cy="32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LITERATURE REVIEW:</a:t>
            </a:r>
            <a:endParaRPr/>
          </a:p>
        </p:txBody>
      </p:sp>
      <p:sp>
        <p:nvSpPr>
          <p:cNvPr id="80" name="Google Shape;80;p14"/>
          <p:cNvSpPr txBox="1"/>
          <p:nvPr/>
        </p:nvSpPr>
        <p:spPr>
          <a:xfrm>
            <a:off x="373650" y="933650"/>
            <a:ext cx="83967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solidFill>
                  <a:srgbClr val="A4C2F4"/>
                </a:solidFill>
                <a:latin typeface="Lato"/>
                <a:ea typeface="Lato"/>
                <a:cs typeface="Lato"/>
                <a:sym typeface="Lato"/>
              </a:rPr>
              <a:t>PAPERS REVIEWED TILL DATE: </a:t>
            </a:r>
            <a:r>
              <a:rPr b="1" lang="en">
                <a:solidFill>
                  <a:srgbClr val="A4C2F4"/>
                </a:solidFill>
                <a:latin typeface="Lato"/>
                <a:ea typeface="Lato"/>
                <a:cs typeface="Lato"/>
                <a:sym typeface="Lato"/>
              </a:rPr>
              <a:t> (Included in a separate word file)</a:t>
            </a:r>
            <a:endParaRPr b="1">
              <a:solidFill>
                <a:srgbClr val="A4C2F4"/>
              </a:solidFill>
              <a:latin typeface="Lato"/>
              <a:ea typeface="Lato"/>
              <a:cs typeface="Lato"/>
              <a:sym typeface="Lato"/>
            </a:endParaRPr>
          </a:p>
          <a:p>
            <a:pPr indent="0" lvl="0" marL="0" rtl="0" algn="l">
              <a:spcBef>
                <a:spcPts val="0"/>
              </a:spcBef>
              <a:spcAft>
                <a:spcPts val="0"/>
              </a:spcAft>
              <a:buNone/>
            </a:pPr>
            <a:r>
              <a:t/>
            </a:r>
            <a:endParaRPr>
              <a:solidFill>
                <a:srgbClr val="A4C2F4"/>
              </a:solidFill>
              <a:latin typeface="Lato"/>
              <a:ea typeface="Lato"/>
              <a:cs typeface="Lato"/>
              <a:sym typeface="Lato"/>
            </a:endParaRPr>
          </a:p>
          <a:p>
            <a:pPr indent="-317500" lvl="0" marL="457200" rtl="0" algn="l">
              <a:spcBef>
                <a:spcPts val="0"/>
              </a:spcBef>
              <a:spcAft>
                <a:spcPts val="0"/>
              </a:spcAft>
              <a:buClr>
                <a:srgbClr val="A4C2F4"/>
              </a:buClr>
              <a:buSzPts val="1400"/>
              <a:buFont typeface="Lato"/>
              <a:buChar char="●"/>
            </a:pPr>
            <a:r>
              <a:rPr lang="en">
                <a:solidFill>
                  <a:srgbClr val="A4C2F4"/>
                </a:solidFill>
                <a:latin typeface="Lato"/>
                <a:ea typeface="Lato"/>
                <a:cs typeface="Lato"/>
                <a:sym typeface="Lato"/>
              </a:rPr>
              <a:t>Parames Chutima. (2020). A comprehensive review of robotic assembly line balancing problem. </a:t>
            </a:r>
            <a:r>
              <a:rPr lang="en">
                <a:solidFill>
                  <a:srgbClr val="A4C2F4"/>
                </a:solidFill>
                <a:uFill>
                  <a:noFill/>
                </a:uFill>
                <a:latin typeface="Lato"/>
                <a:ea typeface="Lato"/>
                <a:cs typeface="Lato"/>
                <a:sym typeface="Lato"/>
                <a:hlinkClick r:id="rId3">
                  <a:extLst>
                    <a:ext uri="{A12FA001-AC4F-418D-AE19-62706E023703}">
                      <ahyp:hlinkClr val="tx"/>
                    </a:ext>
                  </a:extLst>
                </a:hlinkClick>
              </a:rPr>
              <a:t>https://doi.org/10</a:t>
            </a:r>
            <a:r>
              <a:rPr lang="en">
                <a:solidFill>
                  <a:srgbClr val="A4C2F4"/>
                </a:solidFill>
                <a:latin typeface="Lato"/>
                <a:ea typeface="Lato"/>
                <a:cs typeface="Lato"/>
                <a:sym typeface="Lato"/>
              </a:rPr>
              <a:t>.</a:t>
            </a:r>
            <a:r>
              <a:rPr lang="en">
                <a:solidFill>
                  <a:srgbClr val="A4C2F4"/>
                </a:solidFill>
                <a:uFill>
                  <a:noFill/>
                </a:uFill>
                <a:latin typeface="Lato"/>
                <a:ea typeface="Lato"/>
                <a:cs typeface="Lato"/>
                <a:sym typeface="Lato"/>
                <a:hlinkClick r:id="rId4">
                  <a:extLst>
                    <a:ext uri="{A12FA001-AC4F-418D-AE19-62706E023703}">
                      <ahyp:hlinkClr val="tx"/>
                    </a:ext>
                  </a:extLst>
                </a:hlinkClick>
              </a:rPr>
              <a:t>1007/s10845-020-01641-7</a:t>
            </a:r>
            <a:endParaRPr>
              <a:solidFill>
                <a:srgbClr val="A4C2F4"/>
              </a:solidFill>
              <a:latin typeface="Lato"/>
              <a:ea typeface="Lato"/>
              <a:cs typeface="Lato"/>
              <a:sym typeface="Lato"/>
            </a:endParaRPr>
          </a:p>
          <a:p>
            <a:pPr indent="0" lvl="0" marL="457200" rtl="0" algn="l">
              <a:spcBef>
                <a:spcPts val="0"/>
              </a:spcBef>
              <a:spcAft>
                <a:spcPts val="0"/>
              </a:spcAft>
              <a:buNone/>
            </a:pPr>
            <a:r>
              <a:t/>
            </a:r>
            <a:endParaRPr>
              <a:solidFill>
                <a:srgbClr val="A4C2F4"/>
              </a:solidFill>
              <a:latin typeface="Lato"/>
              <a:ea typeface="Lato"/>
              <a:cs typeface="Lato"/>
              <a:sym typeface="Lato"/>
            </a:endParaRPr>
          </a:p>
          <a:p>
            <a:pPr indent="-317500" lvl="0" marL="457200" rtl="0" algn="l">
              <a:spcBef>
                <a:spcPts val="0"/>
              </a:spcBef>
              <a:spcAft>
                <a:spcPts val="0"/>
              </a:spcAft>
              <a:buClr>
                <a:srgbClr val="A4C2F4"/>
              </a:buClr>
              <a:buSzPts val="1400"/>
              <a:buFont typeface="Lato"/>
              <a:buChar char="●"/>
            </a:pPr>
            <a:r>
              <a:rPr lang="en">
                <a:solidFill>
                  <a:srgbClr val="A4C2F4"/>
                </a:solidFill>
                <a:latin typeface="Lato"/>
                <a:ea typeface="Lato"/>
                <a:cs typeface="Lato"/>
                <a:sym typeface="Lato"/>
              </a:rPr>
              <a:t>Amir Nourmohammadi, Masood Fathi,  Amos H.C. Ng. (2021). Balancing and scheduling assembly lines with human-robot collaboration tasks. https://doi.org/10.1016/j.cor.2021.105674</a:t>
            </a:r>
            <a:endParaRPr>
              <a:solidFill>
                <a:srgbClr val="A4C2F4"/>
              </a:solidFill>
              <a:latin typeface="Lato"/>
              <a:ea typeface="Lato"/>
              <a:cs typeface="Lato"/>
              <a:sym typeface="Lato"/>
            </a:endParaRPr>
          </a:p>
          <a:p>
            <a:pPr indent="0" lvl="0" marL="457200" rtl="0" algn="l">
              <a:spcBef>
                <a:spcPts val="0"/>
              </a:spcBef>
              <a:spcAft>
                <a:spcPts val="0"/>
              </a:spcAft>
              <a:buNone/>
            </a:pPr>
            <a:r>
              <a:t/>
            </a:r>
            <a:endParaRPr>
              <a:solidFill>
                <a:srgbClr val="A4C2F4"/>
              </a:solidFill>
              <a:latin typeface="Lato"/>
              <a:ea typeface="Lato"/>
              <a:cs typeface="Lato"/>
              <a:sym typeface="Lato"/>
            </a:endParaRPr>
          </a:p>
          <a:p>
            <a:pPr indent="-317500" lvl="0" marL="457200" rtl="0" algn="l">
              <a:spcBef>
                <a:spcPts val="0"/>
              </a:spcBef>
              <a:spcAft>
                <a:spcPts val="0"/>
              </a:spcAft>
              <a:buClr>
                <a:srgbClr val="A4C2F4"/>
              </a:buClr>
              <a:buSzPts val="1400"/>
              <a:buFont typeface="Lato"/>
              <a:buChar char="●"/>
            </a:pPr>
            <a:r>
              <a:rPr lang="en">
                <a:solidFill>
                  <a:srgbClr val="A4C2F4"/>
                </a:solidFill>
                <a:latin typeface="Lato"/>
                <a:ea typeface="Lato"/>
                <a:cs typeface="Lato"/>
                <a:sym typeface="Lato"/>
              </a:rPr>
              <a:t>Ying Sun, Yuelin Gao. (2019). A Multi-Objective Particle Swarm Optimization Algorithm Based on Gaussian Mutation and an Improved Learning Strategy. doi:10.3390/math7020148</a:t>
            </a:r>
            <a:endParaRPr>
              <a:solidFill>
                <a:srgbClr val="A4C2F4"/>
              </a:solidFill>
              <a:latin typeface="Lato"/>
              <a:ea typeface="Lato"/>
              <a:cs typeface="Lato"/>
              <a:sym typeface="Lato"/>
            </a:endParaRPr>
          </a:p>
          <a:p>
            <a:pPr indent="0" lvl="0" marL="457200" rtl="0" algn="l">
              <a:spcBef>
                <a:spcPts val="0"/>
              </a:spcBef>
              <a:spcAft>
                <a:spcPts val="0"/>
              </a:spcAft>
              <a:buNone/>
            </a:pPr>
            <a:r>
              <a:t/>
            </a:r>
            <a:endParaRPr>
              <a:solidFill>
                <a:srgbClr val="A4C2F4"/>
              </a:solidFill>
              <a:latin typeface="Lato"/>
              <a:ea typeface="Lato"/>
              <a:cs typeface="Lato"/>
              <a:sym typeface="Lato"/>
            </a:endParaRPr>
          </a:p>
          <a:p>
            <a:pPr indent="-317500" lvl="0" marL="457200" rtl="0" algn="l">
              <a:spcBef>
                <a:spcPts val="0"/>
              </a:spcBef>
              <a:spcAft>
                <a:spcPts val="0"/>
              </a:spcAft>
              <a:buClr>
                <a:srgbClr val="A4C2F4"/>
              </a:buClr>
              <a:buSzPts val="1400"/>
              <a:buFont typeface="Lato"/>
              <a:buChar char="●"/>
            </a:pPr>
            <a:r>
              <a:rPr lang="en">
                <a:solidFill>
                  <a:srgbClr val="A4C2F4"/>
                </a:solidFill>
                <a:latin typeface="Lato"/>
                <a:ea typeface="Lato"/>
                <a:cs typeface="Lato"/>
                <a:sym typeface="Lato"/>
              </a:rPr>
              <a:t>Parsopoulos, Konstantinos &amp; Vrahatis, Michael. (2008). Multi-objective particle swarm optimization approaches. 10.13140/2.1.5189.4721. </a:t>
            </a:r>
            <a:endParaRPr>
              <a:solidFill>
                <a:srgbClr val="A4C2F4"/>
              </a:solidFill>
              <a:latin typeface="Lato"/>
              <a:ea typeface="Lato"/>
              <a:cs typeface="Lato"/>
              <a:sym typeface="Lato"/>
            </a:endParaRPr>
          </a:p>
          <a:p>
            <a:pPr indent="0" lvl="0" marL="0" rtl="0" algn="l">
              <a:spcBef>
                <a:spcPts val="0"/>
              </a:spcBef>
              <a:spcAft>
                <a:spcPts val="0"/>
              </a:spcAft>
              <a:buNone/>
            </a:pPr>
            <a:r>
              <a:t/>
            </a:r>
            <a:endParaRPr>
              <a:solidFill>
                <a:srgbClr val="A4C2F4"/>
              </a:solidFill>
              <a:latin typeface="Lato"/>
              <a:ea typeface="Lato"/>
              <a:cs typeface="Lato"/>
              <a:sym typeface="Lato"/>
            </a:endParaRPr>
          </a:p>
          <a:p>
            <a:pPr indent="-317500" lvl="0" marL="457200" rtl="0" algn="l">
              <a:spcBef>
                <a:spcPts val="0"/>
              </a:spcBef>
              <a:spcAft>
                <a:spcPts val="0"/>
              </a:spcAft>
              <a:buClr>
                <a:srgbClr val="A4C2F4"/>
              </a:buClr>
              <a:buSzPts val="1400"/>
              <a:buFont typeface="Lato"/>
              <a:buChar char="●"/>
            </a:pPr>
            <a:r>
              <a:rPr lang="en">
                <a:solidFill>
                  <a:srgbClr val="A4C2F4"/>
                </a:solidFill>
                <a:latin typeface="Lato"/>
                <a:ea typeface="Lato"/>
                <a:cs typeface="Lato"/>
                <a:sym typeface="Lato"/>
              </a:rPr>
              <a:t>Mohd Fadzil Faisae Ab Rashid, Windo Hutabarat, Ashutosh Tiwari. (2016). Multi-objective discrete particle swarm optimisation algorithm for integrated assembly sequence planning and assembly line balancing. DOI: 10.1177/0954405416673095</a:t>
            </a:r>
            <a:endParaRPr>
              <a:solidFill>
                <a:srgbClr val="A4C2F4"/>
              </a:solidFill>
              <a:latin typeface="Lato"/>
              <a:ea typeface="Lato"/>
              <a:cs typeface="Lato"/>
              <a:sym typeface="Lato"/>
            </a:endParaRPr>
          </a:p>
          <a:p>
            <a:pPr indent="0" lvl="0" marL="0" rtl="0" algn="l">
              <a:spcBef>
                <a:spcPts val="0"/>
              </a:spcBef>
              <a:spcAft>
                <a:spcPts val="0"/>
              </a:spcAft>
              <a:buNone/>
            </a:pPr>
            <a:r>
              <a:t/>
            </a:r>
            <a:endParaRPr>
              <a:solidFill>
                <a:srgbClr val="A4C2F4"/>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nvSpPr>
        <p:spPr>
          <a:xfrm>
            <a:off x="341275" y="316900"/>
            <a:ext cx="8507400" cy="3417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A4C2F4"/>
              </a:buClr>
              <a:buSzPts val="1400"/>
              <a:buFont typeface="Lato"/>
              <a:buChar char="●"/>
            </a:pPr>
            <a:r>
              <a:rPr lang="en">
                <a:solidFill>
                  <a:srgbClr val="A4C2F4"/>
                </a:solidFill>
                <a:latin typeface="Lato"/>
                <a:ea typeface="Lato"/>
                <a:cs typeface="Lato"/>
                <a:sym typeface="Lato"/>
              </a:rPr>
              <a:t>N. Boysen, P. Schulze and A. Scholl. (2021). Assembly line balancing: What happened in the last fifteen years? European Journal of Operational Research, https://doi.org/10.1016/j.ejor.2021.11.043</a:t>
            </a:r>
            <a:endParaRPr>
              <a:solidFill>
                <a:srgbClr val="A4C2F4"/>
              </a:solidFill>
              <a:latin typeface="Lato"/>
              <a:ea typeface="Lato"/>
              <a:cs typeface="Lato"/>
              <a:sym typeface="Lato"/>
            </a:endParaRPr>
          </a:p>
          <a:p>
            <a:pPr indent="0" lvl="0" marL="457200" rtl="0" algn="l">
              <a:spcBef>
                <a:spcPts val="0"/>
              </a:spcBef>
              <a:spcAft>
                <a:spcPts val="0"/>
              </a:spcAft>
              <a:buNone/>
            </a:pPr>
            <a:r>
              <a:t/>
            </a:r>
            <a:endParaRPr>
              <a:solidFill>
                <a:srgbClr val="A4C2F4"/>
              </a:solidFill>
              <a:latin typeface="Lato"/>
              <a:ea typeface="Lato"/>
              <a:cs typeface="Lato"/>
              <a:sym typeface="Lato"/>
            </a:endParaRPr>
          </a:p>
          <a:p>
            <a:pPr indent="-317500" lvl="0" marL="457200" rtl="0" algn="l">
              <a:spcBef>
                <a:spcPts val="0"/>
              </a:spcBef>
              <a:spcAft>
                <a:spcPts val="0"/>
              </a:spcAft>
              <a:buClr>
                <a:srgbClr val="A4C2F4"/>
              </a:buClr>
              <a:buSzPts val="1400"/>
              <a:buFont typeface="Lato"/>
              <a:buChar char="●"/>
            </a:pPr>
            <a:r>
              <a:rPr lang="en">
                <a:solidFill>
                  <a:srgbClr val="A4C2F4"/>
                </a:solidFill>
                <a:latin typeface="Lato"/>
                <a:ea typeface="Lato"/>
                <a:cs typeface="Lato"/>
                <a:sym typeface="Lato"/>
              </a:rPr>
              <a:t>Tamás Koltai, Imre Dimény, Viola Gallina, Alexander Gaal, Chiara Sepe, An analysis of task assignment and cycle times when robots are added to human-operated assembly lines, using mathematical programming models, International Journal of Production Economics, Volume 242, 2021, 108292, ISSN 0925-5273, https://doi.org/10.1016/j.ijpe.2021.108292.</a:t>
            </a:r>
            <a:endParaRPr>
              <a:solidFill>
                <a:srgbClr val="A4C2F4"/>
              </a:solidFill>
              <a:latin typeface="Lato"/>
              <a:ea typeface="Lato"/>
              <a:cs typeface="Lato"/>
              <a:sym typeface="Lato"/>
            </a:endParaRPr>
          </a:p>
          <a:p>
            <a:pPr indent="0" lvl="0" marL="457200" rtl="0" algn="l">
              <a:spcBef>
                <a:spcPts val="0"/>
              </a:spcBef>
              <a:spcAft>
                <a:spcPts val="0"/>
              </a:spcAft>
              <a:buNone/>
            </a:pPr>
            <a:r>
              <a:t/>
            </a:r>
            <a:endParaRPr>
              <a:solidFill>
                <a:srgbClr val="A4C2F4"/>
              </a:solidFill>
              <a:latin typeface="Lato"/>
              <a:ea typeface="Lato"/>
              <a:cs typeface="Lato"/>
              <a:sym typeface="Lato"/>
            </a:endParaRPr>
          </a:p>
          <a:p>
            <a:pPr indent="-317500" lvl="0" marL="457200" rtl="0" algn="l">
              <a:spcBef>
                <a:spcPts val="0"/>
              </a:spcBef>
              <a:spcAft>
                <a:spcPts val="0"/>
              </a:spcAft>
              <a:buClr>
                <a:srgbClr val="A4C2F4"/>
              </a:buClr>
              <a:buSzPts val="1400"/>
              <a:buFont typeface="Lato"/>
              <a:buChar char="●"/>
            </a:pPr>
            <a:r>
              <a:rPr lang="en">
                <a:solidFill>
                  <a:srgbClr val="A4C2F4"/>
                </a:solidFill>
                <a:latin typeface="Lato"/>
                <a:ea typeface="Lato"/>
                <a:cs typeface="Lato"/>
                <a:sym typeface="Lato"/>
              </a:rPr>
              <a:t>Nicole Berx, Wilm Decré, Ido Morag, Peter Chemweno, Liliane Pintelon, Identification and classification of risk factors for human-robot collaboration from a system-wide perspective, Computers &amp; Industrial Engineering, Volume 163, 2022, 107827, ISSN 0360-8352, https://doi.org/10.1016/j.cie.2021.107827.</a:t>
            </a:r>
            <a:endParaRPr>
              <a:solidFill>
                <a:srgbClr val="A4C2F4"/>
              </a:solidFill>
              <a:latin typeface="Lato"/>
              <a:ea typeface="Lato"/>
              <a:cs typeface="Lato"/>
              <a:sym typeface="Lato"/>
            </a:endParaRPr>
          </a:p>
          <a:p>
            <a:pPr indent="0" lvl="0" marL="457200" rtl="0" algn="l">
              <a:spcBef>
                <a:spcPts val="0"/>
              </a:spcBef>
              <a:spcAft>
                <a:spcPts val="0"/>
              </a:spcAft>
              <a:buNone/>
            </a:pPr>
            <a:r>
              <a:t/>
            </a:r>
            <a:endParaRPr>
              <a:solidFill>
                <a:srgbClr val="A4C2F4"/>
              </a:solidFill>
              <a:latin typeface="Lato"/>
              <a:ea typeface="Lato"/>
              <a:cs typeface="Lato"/>
              <a:sym typeface="Lato"/>
            </a:endParaRPr>
          </a:p>
          <a:p>
            <a:pPr indent="0" lvl="0" marL="0" rtl="0" algn="l">
              <a:spcBef>
                <a:spcPts val="0"/>
              </a:spcBef>
              <a:spcAft>
                <a:spcPts val="0"/>
              </a:spcAft>
              <a:buNone/>
            </a:pPr>
            <a:r>
              <a:t/>
            </a:r>
            <a:endParaRPr>
              <a:solidFill>
                <a:srgbClr val="A4C2F4"/>
              </a:solidFill>
              <a:latin typeface="Lato"/>
              <a:ea typeface="Lato"/>
              <a:cs typeface="Lato"/>
              <a:sym typeface="Lato"/>
            </a:endParaRPr>
          </a:p>
          <a:p>
            <a:pPr indent="0" lvl="0" marL="457200" rtl="0" algn="l">
              <a:spcBef>
                <a:spcPts val="0"/>
              </a:spcBef>
              <a:spcAft>
                <a:spcPts val="0"/>
              </a:spcAft>
              <a:buNone/>
            </a:pPr>
            <a:r>
              <a:t/>
            </a:r>
            <a:endParaRPr>
              <a:solidFill>
                <a:srgbClr val="A4C2F4"/>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283100" y="7121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600"/>
              <a:t>THE ALGORITHM USED (PSO)</a:t>
            </a:r>
            <a:endParaRPr sz="4600"/>
          </a:p>
        </p:txBody>
      </p:sp>
      <p:sp>
        <p:nvSpPr>
          <p:cNvPr id="91" name="Google Shape;91;p16"/>
          <p:cNvSpPr/>
          <p:nvPr/>
        </p:nvSpPr>
        <p:spPr>
          <a:xfrm>
            <a:off x="371775" y="1988900"/>
            <a:ext cx="2629500" cy="22449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p:nvPr/>
        </p:nvSpPr>
        <p:spPr>
          <a:xfrm>
            <a:off x="3210432" y="1988900"/>
            <a:ext cx="2629500" cy="22449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p:nvPr/>
        </p:nvSpPr>
        <p:spPr>
          <a:xfrm>
            <a:off x="6049089" y="1988900"/>
            <a:ext cx="2629500" cy="22449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txBox="1"/>
          <p:nvPr>
            <p:ph type="title"/>
          </p:nvPr>
        </p:nvSpPr>
        <p:spPr>
          <a:xfrm>
            <a:off x="61252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Step 3:</a:t>
            </a:r>
            <a:endParaRPr sz="2100"/>
          </a:p>
          <a:p>
            <a:pPr indent="0" lvl="0" marL="0" rtl="0" algn="l">
              <a:spcBef>
                <a:spcPts val="1200"/>
              </a:spcBef>
              <a:spcAft>
                <a:spcPts val="1200"/>
              </a:spcAft>
              <a:buClr>
                <a:schemeClr val="dk2"/>
              </a:buClr>
              <a:buSzPts val="1100"/>
              <a:buFont typeface="Arial"/>
              <a:buNone/>
            </a:pPr>
            <a:r>
              <a:rPr lang="en" sz="1600">
                <a:solidFill>
                  <a:srgbClr val="0000FF"/>
                </a:solidFill>
              </a:rPr>
              <a:t>Decode the obtained solution from PSO and print the solution.</a:t>
            </a:r>
            <a:endParaRPr sz="2100"/>
          </a:p>
        </p:txBody>
      </p:sp>
      <p:sp>
        <p:nvSpPr>
          <p:cNvPr id="95" name="Google Shape;95;p16"/>
          <p:cNvSpPr txBox="1"/>
          <p:nvPr>
            <p:ph type="title"/>
          </p:nvPr>
        </p:nvSpPr>
        <p:spPr>
          <a:xfrm>
            <a:off x="4479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Step 1:</a:t>
            </a:r>
            <a:endParaRPr sz="2100"/>
          </a:p>
          <a:p>
            <a:pPr indent="0" lvl="0" marL="0" rtl="0" algn="l">
              <a:spcBef>
                <a:spcPts val="1200"/>
              </a:spcBef>
              <a:spcAft>
                <a:spcPts val="1200"/>
              </a:spcAft>
              <a:buNone/>
            </a:pPr>
            <a:r>
              <a:rPr lang="en" sz="1700">
                <a:solidFill>
                  <a:srgbClr val="0000FF"/>
                </a:solidFill>
              </a:rPr>
              <a:t>G</a:t>
            </a:r>
            <a:r>
              <a:rPr lang="en" sz="1600">
                <a:solidFill>
                  <a:srgbClr val="0000FF"/>
                </a:solidFill>
              </a:rPr>
              <a:t>enerate the swarm with position and velocity vectors and initialize the p_best and g_best.</a:t>
            </a:r>
            <a:endParaRPr sz="1600">
              <a:solidFill>
                <a:srgbClr val="0000FF"/>
              </a:solidFill>
            </a:endParaRPr>
          </a:p>
        </p:txBody>
      </p:sp>
      <p:sp>
        <p:nvSpPr>
          <p:cNvPr id="96" name="Google Shape;96;p16"/>
          <p:cNvSpPr txBox="1"/>
          <p:nvPr>
            <p:ph type="title"/>
          </p:nvPr>
        </p:nvSpPr>
        <p:spPr>
          <a:xfrm>
            <a:off x="328662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2100"/>
              <a:t>Step 2:</a:t>
            </a:r>
            <a:endParaRPr sz="2100"/>
          </a:p>
          <a:p>
            <a:pPr indent="0" lvl="0" marL="0" rtl="0" algn="l">
              <a:spcBef>
                <a:spcPts val="1200"/>
              </a:spcBef>
              <a:spcAft>
                <a:spcPts val="1200"/>
              </a:spcAft>
              <a:buClr>
                <a:schemeClr val="dk2"/>
              </a:buClr>
              <a:buSzPts val="1100"/>
              <a:buFont typeface="Arial"/>
              <a:buNone/>
            </a:pPr>
            <a:r>
              <a:rPr lang="en" sz="1700">
                <a:solidFill>
                  <a:srgbClr val="0000FF"/>
                </a:solidFill>
              </a:rPr>
              <a:t>Update the swarm using certain methods and update p_best and g_best in each iteration.</a:t>
            </a:r>
            <a:endParaRPr b="0"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nvSpPr>
        <p:spPr>
          <a:xfrm>
            <a:off x="374350" y="441725"/>
            <a:ext cx="7988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Lato"/>
                <a:ea typeface="Lato"/>
                <a:cs typeface="Lato"/>
                <a:sym typeface="Lato"/>
              </a:rPr>
              <a:t>INPUT DATA USED </a:t>
            </a:r>
            <a:r>
              <a:rPr b="1" lang="en" sz="1700">
                <a:solidFill>
                  <a:schemeClr val="lt1"/>
                </a:solidFill>
                <a:latin typeface="Lato"/>
                <a:ea typeface="Lato"/>
                <a:cs typeface="Lato"/>
                <a:sym typeface="Lato"/>
              </a:rPr>
              <a:t>(TASK TIME AND PRECEDENCE GRAPH)</a:t>
            </a:r>
            <a:endParaRPr b="1" sz="1700">
              <a:solidFill>
                <a:schemeClr val="lt1"/>
              </a:solidFill>
              <a:latin typeface="Lato"/>
              <a:ea typeface="Lato"/>
              <a:cs typeface="Lato"/>
              <a:sym typeface="Lato"/>
            </a:endParaRPr>
          </a:p>
        </p:txBody>
      </p:sp>
      <p:pic>
        <p:nvPicPr>
          <p:cNvPr id="102" name="Google Shape;102;p17"/>
          <p:cNvPicPr preferRelativeResize="0"/>
          <p:nvPr/>
        </p:nvPicPr>
        <p:blipFill>
          <a:blip r:embed="rId3">
            <a:alphaModFix/>
          </a:blip>
          <a:stretch>
            <a:fillRect/>
          </a:stretch>
        </p:blipFill>
        <p:spPr>
          <a:xfrm>
            <a:off x="152400" y="1009625"/>
            <a:ext cx="6630725" cy="3981475"/>
          </a:xfrm>
          <a:prstGeom prst="rect">
            <a:avLst/>
          </a:prstGeom>
          <a:noFill/>
          <a:ln>
            <a:noFill/>
          </a:ln>
        </p:spPr>
      </p:pic>
      <p:sp>
        <p:nvSpPr>
          <p:cNvPr id="103" name="Google Shape;103;p17"/>
          <p:cNvSpPr txBox="1"/>
          <p:nvPr/>
        </p:nvSpPr>
        <p:spPr>
          <a:xfrm>
            <a:off x="7224850" y="1467425"/>
            <a:ext cx="16320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Lato"/>
                <a:ea typeface="Lato"/>
                <a:cs typeface="Lato"/>
                <a:sym typeface="Lato"/>
              </a:rPr>
              <a:t>This is the input data used that represents the task times of 4 robots for given 11 different </a:t>
            </a:r>
            <a:r>
              <a:rPr lang="en">
                <a:solidFill>
                  <a:schemeClr val="dk1"/>
                </a:solidFill>
                <a:latin typeface="Lato"/>
                <a:ea typeface="Lato"/>
                <a:cs typeface="Lato"/>
                <a:sym typeface="Lato"/>
              </a:rPr>
              <a:t>activities</a:t>
            </a:r>
            <a:r>
              <a:rPr lang="en">
                <a:solidFill>
                  <a:schemeClr val="dk1"/>
                </a:solidFill>
                <a:latin typeface="Lato"/>
                <a:ea typeface="Lato"/>
                <a:cs typeface="Lato"/>
                <a:sym typeface="Lato"/>
              </a:rPr>
              <a:t> that follow a certain precedence relation as shown in the network diagram.</a:t>
            </a:r>
            <a:endParaRPr>
              <a:solidFill>
                <a:schemeClr val="dk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nvSpPr>
        <p:spPr>
          <a:xfrm>
            <a:off x="344400" y="366850"/>
            <a:ext cx="7988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Lato"/>
                <a:ea typeface="Lato"/>
                <a:cs typeface="Lato"/>
                <a:sym typeface="Lato"/>
              </a:rPr>
              <a:t>INPUT DATA USED </a:t>
            </a:r>
            <a:r>
              <a:rPr b="1" lang="en" sz="1700">
                <a:solidFill>
                  <a:schemeClr val="lt1"/>
                </a:solidFill>
                <a:latin typeface="Lato"/>
                <a:ea typeface="Lato"/>
                <a:cs typeface="Lato"/>
                <a:sym typeface="Lato"/>
              </a:rPr>
              <a:t>(SETUP TIME)</a:t>
            </a:r>
            <a:endParaRPr b="1" sz="1700">
              <a:solidFill>
                <a:schemeClr val="lt1"/>
              </a:solidFill>
              <a:latin typeface="Lato"/>
              <a:ea typeface="Lato"/>
              <a:cs typeface="Lato"/>
              <a:sym typeface="Lato"/>
            </a:endParaRPr>
          </a:p>
        </p:txBody>
      </p:sp>
      <p:graphicFrame>
        <p:nvGraphicFramePr>
          <p:cNvPr id="109" name="Google Shape;109;p18"/>
          <p:cNvGraphicFramePr/>
          <p:nvPr/>
        </p:nvGraphicFramePr>
        <p:xfrm>
          <a:off x="885075" y="1300625"/>
          <a:ext cx="3000000" cy="3000000"/>
        </p:xfrm>
        <a:graphic>
          <a:graphicData uri="http://schemas.openxmlformats.org/drawingml/2006/table">
            <a:tbl>
              <a:tblPr>
                <a:noFill/>
                <a:tableStyleId>{81FB751A-8CAF-401B-91CF-09D6140CF639}</a:tableStyleId>
              </a:tblPr>
              <a:tblGrid>
                <a:gridCol w="658100"/>
                <a:gridCol w="658100"/>
                <a:gridCol w="658100"/>
                <a:gridCol w="658100"/>
                <a:gridCol w="658100"/>
                <a:gridCol w="658100"/>
                <a:gridCol w="658100"/>
                <a:gridCol w="658100"/>
                <a:gridCol w="658100"/>
                <a:gridCol w="658100"/>
                <a:gridCol w="658100"/>
              </a:tblGrid>
              <a:tr h="388725">
                <a:tc>
                  <a:txBody>
                    <a:bodyPr/>
                    <a:lstStyle/>
                    <a:p>
                      <a:pPr indent="0" lvl="0" marL="0" rtl="0" algn="l">
                        <a:spcBef>
                          <a:spcPts val="0"/>
                        </a:spcBef>
                        <a:spcAft>
                          <a:spcPts val="0"/>
                        </a:spcAft>
                        <a:buNone/>
                      </a:pPr>
                      <a:r>
                        <a:rPr lang="en">
                          <a:solidFill>
                            <a:schemeClr val="dk1"/>
                          </a:solidFill>
                        </a:rPr>
                        <a:t>18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16</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16</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17</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16</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16</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16</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17</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14</a:t>
                      </a:r>
                      <a:endParaRPr>
                        <a:solidFill>
                          <a:schemeClr val="dk1"/>
                        </a:solidFill>
                      </a:endParaRPr>
                    </a:p>
                  </a:txBody>
                  <a:tcPr marT="91425" marB="91425" marR="91425" marL="91425"/>
                </a:tc>
              </a:tr>
            </a:tbl>
          </a:graphicData>
        </a:graphic>
      </p:graphicFrame>
      <p:sp>
        <p:nvSpPr>
          <p:cNvPr id="110" name="Google Shape;110;p18"/>
          <p:cNvSpPr txBox="1"/>
          <p:nvPr/>
        </p:nvSpPr>
        <p:spPr>
          <a:xfrm>
            <a:off x="284500" y="1308100"/>
            <a:ext cx="3369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0000"/>
                </a:solidFill>
                <a:latin typeface="Lato"/>
                <a:ea typeface="Lato"/>
                <a:cs typeface="Lato"/>
                <a:sym typeface="Lato"/>
              </a:rPr>
              <a:t>R</a:t>
            </a:r>
            <a:endParaRPr sz="1800">
              <a:solidFill>
                <a:srgbClr val="FF0000"/>
              </a:solidFill>
              <a:latin typeface="Lato"/>
              <a:ea typeface="Lato"/>
              <a:cs typeface="Lato"/>
              <a:sym typeface="Lato"/>
            </a:endParaRPr>
          </a:p>
          <a:p>
            <a:pPr indent="0" lvl="0" marL="0" rtl="0" algn="l">
              <a:spcBef>
                <a:spcPts val="0"/>
              </a:spcBef>
              <a:spcAft>
                <a:spcPts val="0"/>
              </a:spcAft>
              <a:buNone/>
            </a:pPr>
            <a:r>
              <a:rPr lang="en" sz="1800">
                <a:solidFill>
                  <a:srgbClr val="FF0000"/>
                </a:solidFill>
                <a:latin typeface="Lato"/>
                <a:ea typeface="Lato"/>
                <a:cs typeface="Lato"/>
                <a:sym typeface="Lato"/>
              </a:rPr>
              <a:t>O</a:t>
            </a:r>
            <a:endParaRPr sz="1800">
              <a:solidFill>
                <a:srgbClr val="FF0000"/>
              </a:solidFill>
              <a:latin typeface="Lato"/>
              <a:ea typeface="Lato"/>
              <a:cs typeface="Lato"/>
              <a:sym typeface="Lato"/>
            </a:endParaRPr>
          </a:p>
          <a:p>
            <a:pPr indent="0" lvl="0" marL="0" rtl="0" algn="l">
              <a:spcBef>
                <a:spcPts val="0"/>
              </a:spcBef>
              <a:spcAft>
                <a:spcPts val="0"/>
              </a:spcAft>
              <a:buNone/>
            </a:pPr>
            <a:r>
              <a:rPr lang="en" sz="1800">
                <a:solidFill>
                  <a:srgbClr val="FF0000"/>
                </a:solidFill>
                <a:latin typeface="Lato"/>
                <a:ea typeface="Lato"/>
                <a:cs typeface="Lato"/>
                <a:sym typeface="Lato"/>
              </a:rPr>
              <a:t>B</a:t>
            </a:r>
            <a:endParaRPr sz="1800">
              <a:solidFill>
                <a:srgbClr val="FF0000"/>
              </a:solidFill>
              <a:latin typeface="Lato"/>
              <a:ea typeface="Lato"/>
              <a:cs typeface="Lato"/>
              <a:sym typeface="Lato"/>
            </a:endParaRPr>
          </a:p>
          <a:p>
            <a:pPr indent="0" lvl="0" marL="0" rtl="0" algn="l">
              <a:spcBef>
                <a:spcPts val="0"/>
              </a:spcBef>
              <a:spcAft>
                <a:spcPts val="0"/>
              </a:spcAft>
              <a:buNone/>
            </a:pPr>
            <a:r>
              <a:rPr lang="en" sz="1800">
                <a:solidFill>
                  <a:srgbClr val="FF0000"/>
                </a:solidFill>
                <a:latin typeface="Lato"/>
                <a:ea typeface="Lato"/>
                <a:cs typeface="Lato"/>
                <a:sym typeface="Lato"/>
              </a:rPr>
              <a:t>O</a:t>
            </a:r>
            <a:endParaRPr sz="1800">
              <a:solidFill>
                <a:srgbClr val="FF0000"/>
              </a:solidFill>
              <a:latin typeface="Lato"/>
              <a:ea typeface="Lato"/>
              <a:cs typeface="Lato"/>
              <a:sym typeface="Lato"/>
            </a:endParaRPr>
          </a:p>
          <a:p>
            <a:pPr indent="0" lvl="0" marL="0" rtl="0" algn="l">
              <a:spcBef>
                <a:spcPts val="0"/>
              </a:spcBef>
              <a:spcAft>
                <a:spcPts val="0"/>
              </a:spcAft>
              <a:buNone/>
            </a:pPr>
            <a:r>
              <a:rPr lang="en" sz="1800">
                <a:solidFill>
                  <a:srgbClr val="FF0000"/>
                </a:solidFill>
                <a:latin typeface="Lato"/>
                <a:ea typeface="Lato"/>
                <a:cs typeface="Lato"/>
                <a:sym typeface="Lato"/>
              </a:rPr>
              <a:t>T</a:t>
            </a:r>
            <a:endParaRPr sz="1800">
              <a:solidFill>
                <a:srgbClr val="FF0000"/>
              </a:solidFill>
              <a:latin typeface="Lato"/>
              <a:ea typeface="Lato"/>
              <a:cs typeface="Lato"/>
              <a:sym typeface="Lato"/>
            </a:endParaRPr>
          </a:p>
        </p:txBody>
      </p:sp>
      <p:sp>
        <p:nvSpPr>
          <p:cNvPr id="111" name="Google Shape;111;p18"/>
          <p:cNvSpPr txBox="1"/>
          <p:nvPr/>
        </p:nvSpPr>
        <p:spPr>
          <a:xfrm>
            <a:off x="3300375" y="704325"/>
            <a:ext cx="1533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0000"/>
                </a:solidFill>
                <a:latin typeface="Lato"/>
                <a:ea typeface="Lato"/>
                <a:cs typeface="Lato"/>
                <a:sym typeface="Lato"/>
              </a:rPr>
              <a:t>ACTIVITIES</a:t>
            </a:r>
            <a:endParaRPr sz="1800">
              <a:solidFill>
                <a:srgbClr val="FF0000"/>
              </a:solidFill>
              <a:latin typeface="Lato"/>
              <a:ea typeface="Lato"/>
              <a:cs typeface="Lato"/>
              <a:sym typeface="Lato"/>
            </a:endParaRPr>
          </a:p>
        </p:txBody>
      </p:sp>
      <p:sp>
        <p:nvSpPr>
          <p:cNvPr id="112" name="Google Shape;112;p18"/>
          <p:cNvSpPr txBox="1"/>
          <p:nvPr/>
        </p:nvSpPr>
        <p:spPr>
          <a:xfrm>
            <a:off x="1257800" y="3174450"/>
            <a:ext cx="5712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FFFF"/>
                </a:solidFill>
                <a:latin typeface="Lato"/>
                <a:ea typeface="Lato"/>
                <a:cs typeface="Lato"/>
                <a:sym typeface="Lato"/>
              </a:rPr>
              <a:t>This is the input data used that represents the setup times of 4 robots for given 11 different activities.</a:t>
            </a:r>
            <a:endParaRPr>
              <a:solidFill>
                <a:srgbClr val="00FFFF"/>
              </a:solidFill>
              <a:latin typeface="Lato"/>
              <a:ea typeface="Lato"/>
              <a:cs typeface="Lato"/>
              <a:sym typeface="Lato"/>
            </a:endParaRPr>
          </a:p>
          <a:p>
            <a:pPr indent="0" lvl="0" marL="0" rtl="0" algn="l">
              <a:spcBef>
                <a:spcPts val="0"/>
              </a:spcBef>
              <a:spcAft>
                <a:spcPts val="0"/>
              </a:spcAft>
              <a:buNone/>
            </a:pPr>
            <a:r>
              <a:rPr lang="en">
                <a:solidFill>
                  <a:srgbClr val="00FFFF"/>
                </a:solidFill>
                <a:latin typeface="Lato"/>
                <a:ea typeface="Lato"/>
                <a:cs typeface="Lato"/>
                <a:sym typeface="Lato"/>
              </a:rPr>
              <a:t>This setup time is added with the task time for all the robot that performs that particular task. This setup time includes the time for </a:t>
            </a:r>
            <a:r>
              <a:rPr lang="en">
                <a:solidFill>
                  <a:srgbClr val="00FFFF"/>
                </a:solidFill>
                <a:latin typeface="Lato"/>
                <a:ea typeface="Lato"/>
                <a:cs typeface="Lato"/>
                <a:sym typeface="Lato"/>
              </a:rPr>
              <a:t>setting up the robot, fixing the tool, etc..,</a:t>
            </a:r>
            <a:endParaRPr>
              <a:solidFill>
                <a:srgbClr val="00FFFF"/>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16" name="Shape 116"/>
        <p:cNvGrpSpPr/>
        <p:nvPr/>
      </p:nvGrpSpPr>
      <p:grpSpPr>
        <a:xfrm>
          <a:off x="0" y="0"/>
          <a:ext cx="0" cy="0"/>
          <a:chOff x="0" y="0"/>
          <a:chExt cx="0" cy="0"/>
        </a:xfrm>
      </p:grpSpPr>
      <p:sp>
        <p:nvSpPr>
          <p:cNvPr id="117" name="Google Shape;117;p19"/>
          <p:cNvSpPr txBox="1"/>
          <p:nvPr/>
        </p:nvSpPr>
        <p:spPr>
          <a:xfrm>
            <a:off x="344400" y="269525"/>
            <a:ext cx="7988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Lato"/>
                <a:ea typeface="Lato"/>
                <a:cs typeface="Lato"/>
                <a:sym typeface="Lato"/>
              </a:rPr>
              <a:t>INPUT DATA USED </a:t>
            </a:r>
            <a:r>
              <a:rPr b="1" lang="en" sz="1800">
                <a:solidFill>
                  <a:schemeClr val="lt1"/>
                </a:solidFill>
                <a:latin typeface="Lato"/>
                <a:ea typeface="Lato"/>
                <a:cs typeface="Lato"/>
                <a:sym typeface="Lato"/>
              </a:rPr>
              <a:t>(SEQUENCE DEPENDENT TIME)</a:t>
            </a:r>
            <a:endParaRPr b="1" sz="1800">
              <a:solidFill>
                <a:schemeClr val="lt1"/>
              </a:solidFill>
              <a:latin typeface="Lato"/>
              <a:ea typeface="Lato"/>
              <a:cs typeface="Lato"/>
              <a:sym typeface="Lato"/>
            </a:endParaRPr>
          </a:p>
        </p:txBody>
      </p:sp>
      <p:pic>
        <p:nvPicPr>
          <p:cNvPr id="118" name="Google Shape;118;p19"/>
          <p:cNvPicPr preferRelativeResize="0"/>
          <p:nvPr/>
        </p:nvPicPr>
        <p:blipFill>
          <a:blip r:embed="rId3">
            <a:alphaModFix/>
          </a:blip>
          <a:stretch>
            <a:fillRect/>
          </a:stretch>
        </p:blipFill>
        <p:spPr>
          <a:xfrm>
            <a:off x="835763" y="987075"/>
            <a:ext cx="3371850" cy="1905000"/>
          </a:xfrm>
          <a:prstGeom prst="rect">
            <a:avLst/>
          </a:prstGeom>
          <a:noFill/>
          <a:ln>
            <a:noFill/>
          </a:ln>
        </p:spPr>
      </p:pic>
      <p:pic>
        <p:nvPicPr>
          <p:cNvPr id="119" name="Google Shape;119;p19"/>
          <p:cNvPicPr preferRelativeResize="0"/>
          <p:nvPr/>
        </p:nvPicPr>
        <p:blipFill>
          <a:blip r:embed="rId4">
            <a:alphaModFix/>
          </a:blip>
          <a:stretch>
            <a:fillRect/>
          </a:stretch>
        </p:blipFill>
        <p:spPr>
          <a:xfrm>
            <a:off x="5113400" y="1010888"/>
            <a:ext cx="3324225" cy="1857375"/>
          </a:xfrm>
          <a:prstGeom prst="rect">
            <a:avLst/>
          </a:prstGeom>
          <a:noFill/>
          <a:ln>
            <a:noFill/>
          </a:ln>
        </p:spPr>
      </p:pic>
      <p:pic>
        <p:nvPicPr>
          <p:cNvPr id="120" name="Google Shape;120;p19"/>
          <p:cNvPicPr preferRelativeResize="0"/>
          <p:nvPr/>
        </p:nvPicPr>
        <p:blipFill>
          <a:blip r:embed="rId5">
            <a:alphaModFix/>
          </a:blip>
          <a:stretch>
            <a:fillRect/>
          </a:stretch>
        </p:blipFill>
        <p:spPr>
          <a:xfrm>
            <a:off x="921500" y="3074438"/>
            <a:ext cx="3286125" cy="1838325"/>
          </a:xfrm>
          <a:prstGeom prst="rect">
            <a:avLst/>
          </a:prstGeom>
          <a:noFill/>
          <a:ln>
            <a:noFill/>
          </a:ln>
        </p:spPr>
      </p:pic>
      <p:pic>
        <p:nvPicPr>
          <p:cNvPr id="121" name="Google Shape;121;p19"/>
          <p:cNvPicPr preferRelativeResize="0"/>
          <p:nvPr/>
        </p:nvPicPr>
        <p:blipFill>
          <a:blip r:embed="rId6">
            <a:alphaModFix/>
          </a:blip>
          <a:stretch>
            <a:fillRect/>
          </a:stretch>
        </p:blipFill>
        <p:spPr>
          <a:xfrm>
            <a:off x="5132325" y="3053288"/>
            <a:ext cx="3305297" cy="1880600"/>
          </a:xfrm>
          <a:prstGeom prst="rect">
            <a:avLst/>
          </a:prstGeom>
          <a:noFill/>
          <a:ln>
            <a:noFill/>
          </a:ln>
        </p:spPr>
      </p:pic>
      <p:sp>
        <p:nvSpPr>
          <p:cNvPr id="122" name="Google Shape;122;p19"/>
          <p:cNvSpPr txBox="1"/>
          <p:nvPr/>
        </p:nvSpPr>
        <p:spPr>
          <a:xfrm>
            <a:off x="402125" y="1016025"/>
            <a:ext cx="3369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0000"/>
                </a:solidFill>
                <a:latin typeface="Lato"/>
                <a:ea typeface="Lato"/>
                <a:cs typeface="Lato"/>
                <a:sym typeface="Lato"/>
              </a:rPr>
              <a:t>R</a:t>
            </a:r>
            <a:endParaRPr sz="1800">
              <a:solidFill>
                <a:srgbClr val="FF0000"/>
              </a:solidFill>
              <a:latin typeface="Lato"/>
              <a:ea typeface="Lato"/>
              <a:cs typeface="Lato"/>
              <a:sym typeface="Lato"/>
            </a:endParaRPr>
          </a:p>
          <a:p>
            <a:pPr indent="0" lvl="0" marL="0" rtl="0" algn="l">
              <a:spcBef>
                <a:spcPts val="0"/>
              </a:spcBef>
              <a:spcAft>
                <a:spcPts val="0"/>
              </a:spcAft>
              <a:buNone/>
            </a:pPr>
            <a:r>
              <a:rPr lang="en" sz="1800">
                <a:solidFill>
                  <a:srgbClr val="FF0000"/>
                </a:solidFill>
                <a:latin typeface="Lato"/>
                <a:ea typeface="Lato"/>
                <a:cs typeface="Lato"/>
                <a:sym typeface="Lato"/>
              </a:rPr>
              <a:t>O</a:t>
            </a:r>
            <a:endParaRPr sz="1800">
              <a:solidFill>
                <a:srgbClr val="FF0000"/>
              </a:solidFill>
              <a:latin typeface="Lato"/>
              <a:ea typeface="Lato"/>
              <a:cs typeface="Lato"/>
              <a:sym typeface="Lato"/>
            </a:endParaRPr>
          </a:p>
          <a:p>
            <a:pPr indent="0" lvl="0" marL="0" rtl="0" algn="l">
              <a:spcBef>
                <a:spcPts val="0"/>
              </a:spcBef>
              <a:spcAft>
                <a:spcPts val="0"/>
              </a:spcAft>
              <a:buNone/>
            </a:pPr>
            <a:r>
              <a:rPr lang="en" sz="1800">
                <a:solidFill>
                  <a:srgbClr val="FF0000"/>
                </a:solidFill>
                <a:latin typeface="Lato"/>
                <a:ea typeface="Lato"/>
                <a:cs typeface="Lato"/>
                <a:sym typeface="Lato"/>
              </a:rPr>
              <a:t>B</a:t>
            </a:r>
            <a:endParaRPr sz="1800">
              <a:solidFill>
                <a:srgbClr val="FF0000"/>
              </a:solidFill>
              <a:latin typeface="Lato"/>
              <a:ea typeface="Lato"/>
              <a:cs typeface="Lato"/>
              <a:sym typeface="Lato"/>
            </a:endParaRPr>
          </a:p>
          <a:p>
            <a:pPr indent="0" lvl="0" marL="0" rtl="0" algn="l">
              <a:spcBef>
                <a:spcPts val="0"/>
              </a:spcBef>
              <a:spcAft>
                <a:spcPts val="0"/>
              </a:spcAft>
              <a:buNone/>
            </a:pPr>
            <a:r>
              <a:rPr lang="en" sz="1800">
                <a:solidFill>
                  <a:srgbClr val="FF0000"/>
                </a:solidFill>
                <a:latin typeface="Lato"/>
                <a:ea typeface="Lato"/>
                <a:cs typeface="Lato"/>
                <a:sym typeface="Lato"/>
              </a:rPr>
              <a:t>O</a:t>
            </a:r>
            <a:endParaRPr sz="1800">
              <a:solidFill>
                <a:srgbClr val="FF0000"/>
              </a:solidFill>
              <a:latin typeface="Lato"/>
              <a:ea typeface="Lato"/>
              <a:cs typeface="Lato"/>
              <a:sym typeface="Lato"/>
            </a:endParaRPr>
          </a:p>
          <a:p>
            <a:pPr indent="0" lvl="0" marL="0" rtl="0" algn="l">
              <a:spcBef>
                <a:spcPts val="0"/>
              </a:spcBef>
              <a:spcAft>
                <a:spcPts val="0"/>
              </a:spcAft>
              <a:buNone/>
            </a:pPr>
            <a:r>
              <a:rPr lang="en" sz="1800">
                <a:solidFill>
                  <a:srgbClr val="FF0000"/>
                </a:solidFill>
                <a:latin typeface="Lato"/>
                <a:ea typeface="Lato"/>
                <a:cs typeface="Lato"/>
                <a:sym typeface="Lato"/>
              </a:rPr>
              <a:t>T</a:t>
            </a:r>
            <a:endParaRPr sz="1800">
              <a:solidFill>
                <a:srgbClr val="FF0000"/>
              </a:solidFill>
              <a:latin typeface="Lato"/>
              <a:ea typeface="Lato"/>
              <a:cs typeface="Lato"/>
              <a:sym typeface="Lato"/>
            </a:endParaRPr>
          </a:p>
          <a:p>
            <a:pPr indent="0" lvl="0" marL="0" rtl="0" algn="l">
              <a:spcBef>
                <a:spcPts val="0"/>
              </a:spcBef>
              <a:spcAft>
                <a:spcPts val="0"/>
              </a:spcAft>
              <a:buNone/>
            </a:pPr>
            <a:r>
              <a:rPr lang="en" sz="1800">
                <a:solidFill>
                  <a:srgbClr val="FF0000"/>
                </a:solidFill>
                <a:latin typeface="Lato"/>
                <a:ea typeface="Lato"/>
                <a:cs typeface="Lato"/>
                <a:sym typeface="Lato"/>
              </a:rPr>
              <a:t>1</a:t>
            </a:r>
            <a:endParaRPr sz="1800">
              <a:solidFill>
                <a:srgbClr val="FF0000"/>
              </a:solidFill>
              <a:latin typeface="Lato"/>
              <a:ea typeface="Lato"/>
              <a:cs typeface="Lato"/>
              <a:sym typeface="Lato"/>
            </a:endParaRPr>
          </a:p>
        </p:txBody>
      </p:sp>
      <p:sp>
        <p:nvSpPr>
          <p:cNvPr id="123" name="Google Shape;123;p19"/>
          <p:cNvSpPr txBox="1"/>
          <p:nvPr/>
        </p:nvSpPr>
        <p:spPr>
          <a:xfrm>
            <a:off x="4689450" y="1028488"/>
            <a:ext cx="3369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0000"/>
                </a:solidFill>
                <a:latin typeface="Lato"/>
                <a:ea typeface="Lato"/>
                <a:cs typeface="Lato"/>
                <a:sym typeface="Lato"/>
              </a:rPr>
              <a:t>R</a:t>
            </a:r>
            <a:endParaRPr sz="1800">
              <a:solidFill>
                <a:srgbClr val="FF0000"/>
              </a:solidFill>
              <a:latin typeface="Lato"/>
              <a:ea typeface="Lato"/>
              <a:cs typeface="Lato"/>
              <a:sym typeface="Lato"/>
            </a:endParaRPr>
          </a:p>
          <a:p>
            <a:pPr indent="0" lvl="0" marL="0" rtl="0" algn="l">
              <a:spcBef>
                <a:spcPts val="0"/>
              </a:spcBef>
              <a:spcAft>
                <a:spcPts val="0"/>
              </a:spcAft>
              <a:buNone/>
            </a:pPr>
            <a:r>
              <a:rPr lang="en" sz="1800">
                <a:solidFill>
                  <a:srgbClr val="FF0000"/>
                </a:solidFill>
                <a:latin typeface="Lato"/>
                <a:ea typeface="Lato"/>
                <a:cs typeface="Lato"/>
                <a:sym typeface="Lato"/>
              </a:rPr>
              <a:t>O</a:t>
            </a:r>
            <a:endParaRPr sz="1800">
              <a:solidFill>
                <a:srgbClr val="FF0000"/>
              </a:solidFill>
              <a:latin typeface="Lato"/>
              <a:ea typeface="Lato"/>
              <a:cs typeface="Lato"/>
              <a:sym typeface="Lato"/>
            </a:endParaRPr>
          </a:p>
          <a:p>
            <a:pPr indent="0" lvl="0" marL="0" rtl="0" algn="l">
              <a:spcBef>
                <a:spcPts val="0"/>
              </a:spcBef>
              <a:spcAft>
                <a:spcPts val="0"/>
              </a:spcAft>
              <a:buNone/>
            </a:pPr>
            <a:r>
              <a:rPr lang="en" sz="1800">
                <a:solidFill>
                  <a:srgbClr val="FF0000"/>
                </a:solidFill>
                <a:latin typeface="Lato"/>
                <a:ea typeface="Lato"/>
                <a:cs typeface="Lato"/>
                <a:sym typeface="Lato"/>
              </a:rPr>
              <a:t>B</a:t>
            </a:r>
            <a:endParaRPr sz="1800">
              <a:solidFill>
                <a:srgbClr val="FF0000"/>
              </a:solidFill>
              <a:latin typeface="Lato"/>
              <a:ea typeface="Lato"/>
              <a:cs typeface="Lato"/>
              <a:sym typeface="Lato"/>
            </a:endParaRPr>
          </a:p>
          <a:p>
            <a:pPr indent="0" lvl="0" marL="0" rtl="0" algn="l">
              <a:spcBef>
                <a:spcPts val="0"/>
              </a:spcBef>
              <a:spcAft>
                <a:spcPts val="0"/>
              </a:spcAft>
              <a:buNone/>
            </a:pPr>
            <a:r>
              <a:rPr lang="en" sz="1800">
                <a:solidFill>
                  <a:srgbClr val="FF0000"/>
                </a:solidFill>
                <a:latin typeface="Lato"/>
                <a:ea typeface="Lato"/>
                <a:cs typeface="Lato"/>
                <a:sym typeface="Lato"/>
              </a:rPr>
              <a:t>O</a:t>
            </a:r>
            <a:endParaRPr sz="1800">
              <a:solidFill>
                <a:srgbClr val="FF0000"/>
              </a:solidFill>
              <a:latin typeface="Lato"/>
              <a:ea typeface="Lato"/>
              <a:cs typeface="Lato"/>
              <a:sym typeface="Lato"/>
            </a:endParaRPr>
          </a:p>
          <a:p>
            <a:pPr indent="0" lvl="0" marL="0" rtl="0" algn="l">
              <a:spcBef>
                <a:spcPts val="0"/>
              </a:spcBef>
              <a:spcAft>
                <a:spcPts val="0"/>
              </a:spcAft>
              <a:buNone/>
            </a:pPr>
            <a:r>
              <a:rPr lang="en" sz="1800">
                <a:solidFill>
                  <a:srgbClr val="FF0000"/>
                </a:solidFill>
                <a:latin typeface="Lato"/>
                <a:ea typeface="Lato"/>
                <a:cs typeface="Lato"/>
                <a:sym typeface="Lato"/>
              </a:rPr>
              <a:t>T</a:t>
            </a:r>
            <a:endParaRPr sz="1800">
              <a:solidFill>
                <a:srgbClr val="FF0000"/>
              </a:solidFill>
              <a:latin typeface="Lato"/>
              <a:ea typeface="Lato"/>
              <a:cs typeface="Lato"/>
              <a:sym typeface="Lato"/>
            </a:endParaRPr>
          </a:p>
          <a:p>
            <a:pPr indent="0" lvl="0" marL="0" rtl="0" algn="l">
              <a:spcBef>
                <a:spcPts val="0"/>
              </a:spcBef>
              <a:spcAft>
                <a:spcPts val="0"/>
              </a:spcAft>
              <a:buNone/>
            </a:pPr>
            <a:r>
              <a:rPr lang="en" sz="1800">
                <a:solidFill>
                  <a:srgbClr val="FF0000"/>
                </a:solidFill>
                <a:latin typeface="Lato"/>
                <a:ea typeface="Lato"/>
                <a:cs typeface="Lato"/>
                <a:sym typeface="Lato"/>
              </a:rPr>
              <a:t>2</a:t>
            </a:r>
            <a:endParaRPr sz="1800">
              <a:solidFill>
                <a:srgbClr val="FF0000"/>
              </a:solidFill>
              <a:latin typeface="Lato"/>
              <a:ea typeface="Lato"/>
              <a:cs typeface="Lato"/>
              <a:sym typeface="Lato"/>
            </a:endParaRPr>
          </a:p>
        </p:txBody>
      </p:sp>
      <p:sp>
        <p:nvSpPr>
          <p:cNvPr id="124" name="Google Shape;124;p19"/>
          <p:cNvSpPr txBox="1"/>
          <p:nvPr/>
        </p:nvSpPr>
        <p:spPr>
          <a:xfrm>
            <a:off x="498875" y="3147925"/>
            <a:ext cx="3369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0000"/>
                </a:solidFill>
                <a:latin typeface="Lato"/>
                <a:ea typeface="Lato"/>
                <a:cs typeface="Lato"/>
                <a:sym typeface="Lato"/>
              </a:rPr>
              <a:t>R</a:t>
            </a:r>
            <a:endParaRPr sz="1800">
              <a:solidFill>
                <a:srgbClr val="FF0000"/>
              </a:solidFill>
              <a:latin typeface="Lato"/>
              <a:ea typeface="Lato"/>
              <a:cs typeface="Lato"/>
              <a:sym typeface="Lato"/>
            </a:endParaRPr>
          </a:p>
          <a:p>
            <a:pPr indent="0" lvl="0" marL="0" rtl="0" algn="l">
              <a:spcBef>
                <a:spcPts val="0"/>
              </a:spcBef>
              <a:spcAft>
                <a:spcPts val="0"/>
              </a:spcAft>
              <a:buNone/>
            </a:pPr>
            <a:r>
              <a:rPr lang="en" sz="1800">
                <a:solidFill>
                  <a:srgbClr val="FF0000"/>
                </a:solidFill>
                <a:latin typeface="Lato"/>
                <a:ea typeface="Lato"/>
                <a:cs typeface="Lato"/>
                <a:sym typeface="Lato"/>
              </a:rPr>
              <a:t>O</a:t>
            </a:r>
            <a:endParaRPr sz="1800">
              <a:solidFill>
                <a:srgbClr val="FF0000"/>
              </a:solidFill>
              <a:latin typeface="Lato"/>
              <a:ea typeface="Lato"/>
              <a:cs typeface="Lato"/>
              <a:sym typeface="Lato"/>
            </a:endParaRPr>
          </a:p>
          <a:p>
            <a:pPr indent="0" lvl="0" marL="0" rtl="0" algn="l">
              <a:spcBef>
                <a:spcPts val="0"/>
              </a:spcBef>
              <a:spcAft>
                <a:spcPts val="0"/>
              </a:spcAft>
              <a:buNone/>
            </a:pPr>
            <a:r>
              <a:rPr lang="en" sz="1800">
                <a:solidFill>
                  <a:srgbClr val="FF0000"/>
                </a:solidFill>
                <a:latin typeface="Lato"/>
                <a:ea typeface="Lato"/>
                <a:cs typeface="Lato"/>
                <a:sym typeface="Lato"/>
              </a:rPr>
              <a:t>B</a:t>
            </a:r>
            <a:endParaRPr sz="1800">
              <a:solidFill>
                <a:srgbClr val="FF0000"/>
              </a:solidFill>
              <a:latin typeface="Lato"/>
              <a:ea typeface="Lato"/>
              <a:cs typeface="Lato"/>
              <a:sym typeface="Lato"/>
            </a:endParaRPr>
          </a:p>
          <a:p>
            <a:pPr indent="0" lvl="0" marL="0" rtl="0" algn="l">
              <a:spcBef>
                <a:spcPts val="0"/>
              </a:spcBef>
              <a:spcAft>
                <a:spcPts val="0"/>
              </a:spcAft>
              <a:buNone/>
            </a:pPr>
            <a:r>
              <a:rPr lang="en" sz="1800">
                <a:solidFill>
                  <a:srgbClr val="FF0000"/>
                </a:solidFill>
                <a:latin typeface="Lato"/>
                <a:ea typeface="Lato"/>
                <a:cs typeface="Lato"/>
                <a:sym typeface="Lato"/>
              </a:rPr>
              <a:t>O</a:t>
            </a:r>
            <a:endParaRPr sz="1800">
              <a:solidFill>
                <a:srgbClr val="FF0000"/>
              </a:solidFill>
              <a:latin typeface="Lato"/>
              <a:ea typeface="Lato"/>
              <a:cs typeface="Lato"/>
              <a:sym typeface="Lato"/>
            </a:endParaRPr>
          </a:p>
          <a:p>
            <a:pPr indent="0" lvl="0" marL="0" rtl="0" algn="l">
              <a:spcBef>
                <a:spcPts val="0"/>
              </a:spcBef>
              <a:spcAft>
                <a:spcPts val="0"/>
              </a:spcAft>
              <a:buNone/>
            </a:pPr>
            <a:r>
              <a:rPr lang="en" sz="1800">
                <a:solidFill>
                  <a:srgbClr val="FF0000"/>
                </a:solidFill>
                <a:latin typeface="Lato"/>
                <a:ea typeface="Lato"/>
                <a:cs typeface="Lato"/>
                <a:sym typeface="Lato"/>
              </a:rPr>
              <a:t>T</a:t>
            </a:r>
            <a:endParaRPr sz="1800">
              <a:solidFill>
                <a:srgbClr val="FF0000"/>
              </a:solidFill>
              <a:latin typeface="Lato"/>
              <a:ea typeface="Lato"/>
              <a:cs typeface="Lato"/>
              <a:sym typeface="Lato"/>
            </a:endParaRPr>
          </a:p>
          <a:p>
            <a:pPr indent="0" lvl="0" marL="0" rtl="0" algn="l">
              <a:spcBef>
                <a:spcPts val="0"/>
              </a:spcBef>
              <a:spcAft>
                <a:spcPts val="0"/>
              </a:spcAft>
              <a:buNone/>
            </a:pPr>
            <a:r>
              <a:rPr lang="en" sz="1800">
                <a:solidFill>
                  <a:srgbClr val="FF0000"/>
                </a:solidFill>
                <a:latin typeface="Lato"/>
                <a:ea typeface="Lato"/>
                <a:cs typeface="Lato"/>
                <a:sym typeface="Lato"/>
              </a:rPr>
              <a:t>3</a:t>
            </a:r>
            <a:endParaRPr sz="1800">
              <a:solidFill>
                <a:srgbClr val="FF0000"/>
              </a:solidFill>
              <a:latin typeface="Lato"/>
              <a:ea typeface="Lato"/>
              <a:cs typeface="Lato"/>
              <a:sym typeface="Lato"/>
            </a:endParaRPr>
          </a:p>
        </p:txBody>
      </p:sp>
      <p:sp>
        <p:nvSpPr>
          <p:cNvPr id="125" name="Google Shape;125;p19"/>
          <p:cNvSpPr txBox="1"/>
          <p:nvPr/>
        </p:nvSpPr>
        <p:spPr>
          <a:xfrm>
            <a:off x="4734400" y="3086800"/>
            <a:ext cx="3369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0000"/>
                </a:solidFill>
                <a:latin typeface="Lato"/>
                <a:ea typeface="Lato"/>
                <a:cs typeface="Lato"/>
                <a:sym typeface="Lato"/>
              </a:rPr>
              <a:t>R</a:t>
            </a:r>
            <a:endParaRPr sz="1800">
              <a:solidFill>
                <a:srgbClr val="FF0000"/>
              </a:solidFill>
              <a:latin typeface="Lato"/>
              <a:ea typeface="Lato"/>
              <a:cs typeface="Lato"/>
              <a:sym typeface="Lato"/>
            </a:endParaRPr>
          </a:p>
          <a:p>
            <a:pPr indent="0" lvl="0" marL="0" rtl="0" algn="l">
              <a:spcBef>
                <a:spcPts val="0"/>
              </a:spcBef>
              <a:spcAft>
                <a:spcPts val="0"/>
              </a:spcAft>
              <a:buNone/>
            </a:pPr>
            <a:r>
              <a:rPr lang="en" sz="1800">
                <a:solidFill>
                  <a:srgbClr val="FF0000"/>
                </a:solidFill>
                <a:latin typeface="Lato"/>
                <a:ea typeface="Lato"/>
                <a:cs typeface="Lato"/>
                <a:sym typeface="Lato"/>
              </a:rPr>
              <a:t>O</a:t>
            </a:r>
            <a:endParaRPr sz="1800">
              <a:solidFill>
                <a:srgbClr val="FF0000"/>
              </a:solidFill>
              <a:latin typeface="Lato"/>
              <a:ea typeface="Lato"/>
              <a:cs typeface="Lato"/>
              <a:sym typeface="Lato"/>
            </a:endParaRPr>
          </a:p>
          <a:p>
            <a:pPr indent="0" lvl="0" marL="0" rtl="0" algn="l">
              <a:spcBef>
                <a:spcPts val="0"/>
              </a:spcBef>
              <a:spcAft>
                <a:spcPts val="0"/>
              </a:spcAft>
              <a:buNone/>
            </a:pPr>
            <a:r>
              <a:rPr lang="en" sz="1800">
                <a:solidFill>
                  <a:srgbClr val="FF0000"/>
                </a:solidFill>
                <a:latin typeface="Lato"/>
                <a:ea typeface="Lato"/>
                <a:cs typeface="Lato"/>
                <a:sym typeface="Lato"/>
              </a:rPr>
              <a:t>B</a:t>
            </a:r>
            <a:endParaRPr sz="1800">
              <a:solidFill>
                <a:srgbClr val="FF0000"/>
              </a:solidFill>
              <a:latin typeface="Lato"/>
              <a:ea typeface="Lato"/>
              <a:cs typeface="Lato"/>
              <a:sym typeface="Lato"/>
            </a:endParaRPr>
          </a:p>
          <a:p>
            <a:pPr indent="0" lvl="0" marL="0" rtl="0" algn="l">
              <a:spcBef>
                <a:spcPts val="0"/>
              </a:spcBef>
              <a:spcAft>
                <a:spcPts val="0"/>
              </a:spcAft>
              <a:buNone/>
            </a:pPr>
            <a:r>
              <a:rPr lang="en" sz="1800">
                <a:solidFill>
                  <a:srgbClr val="FF0000"/>
                </a:solidFill>
                <a:latin typeface="Lato"/>
                <a:ea typeface="Lato"/>
                <a:cs typeface="Lato"/>
                <a:sym typeface="Lato"/>
              </a:rPr>
              <a:t>O</a:t>
            </a:r>
            <a:endParaRPr sz="1800">
              <a:solidFill>
                <a:srgbClr val="FF0000"/>
              </a:solidFill>
              <a:latin typeface="Lato"/>
              <a:ea typeface="Lato"/>
              <a:cs typeface="Lato"/>
              <a:sym typeface="Lato"/>
            </a:endParaRPr>
          </a:p>
          <a:p>
            <a:pPr indent="0" lvl="0" marL="0" rtl="0" algn="l">
              <a:spcBef>
                <a:spcPts val="0"/>
              </a:spcBef>
              <a:spcAft>
                <a:spcPts val="0"/>
              </a:spcAft>
              <a:buNone/>
            </a:pPr>
            <a:r>
              <a:rPr lang="en" sz="1800">
                <a:solidFill>
                  <a:srgbClr val="FF0000"/>
                </a:solidFill>
                <a:latin typeface="Lato"/>
                <a:ea typeface="Lato"/>
                <a:cs typeface="Lato"/>
                <a:sym typeface="Lato"/>
              </a:rPr>
              <a:t>T</a:t>
            </a:r>
            <a:endParaRPr sz="1800">
              <a:solidFill>
                <a:srgbClr val="FF0000"/>
              </a:solidFill>
              <a:latin typeface="Lato"/>
              <a:ea typeface="Lato"/>
              <a:cs typeface="Lato"/>
              <a:sym typeface="Lato"/>
            </a:endParaRPr>
          </a:p>
          <a:p>
            <a:pPr indent="0" lvl="0" marL="0" rtl="0" algn="l">
              <a:spcBef>
                <a:spcPts val="0"/>
              </a:spcBef>
              <a:spcAft>
                <a:spcPts val="0"/>
              </a:spcAft>
              <a:buNone/>
            </a:pPr>
            <a:r>
              <a:rPr lang="en" sz="1800">
                <a:solidFill>
                  <a:srgbClr val="FF0000"/>
                </a:solidFill>
                <a:latin typeface="Lato"/>
                <a:ea typeface="Lato"/>
                <a:cs typeface="Lato"/>
                <a:sym typeface="Lato"/>
              </a:rPr>
              <a:t>4</a:t>
            </a:r>
            <a:endParaRPr sz="1800">
              <a:solidFill>
                <a:srgbClr val="FF0000"/>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nvSpPr>
        <p:spPr>
          <a:xfrm>
            <a:off x="344400" y="269525"/>
            <a:ext cx="7988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Lato"/>
                <a:ea typeface="Lato"/>
                <a:cs typeface="Lato"/>
                <a:sym typeface="Lato"/>
              </a:rPr>
              <a:t>FORMULATING THE ALGORITHM</a:t>
            </a:r>
            <a:r>
              <a:rPr lang="en" sz="1500">
                <a:solidFill>
                  <a:schemeClr val="lt1"/>
                </a:solidFill>
                <a:latin typeface="Lato"/>
                <a:ea typeface="Lato"/>
                <a:cs typeface="Lato"/>
                <a:sym typeface="Lato"/>
              </a:rPr>
              <a:t> </a:t>
            </a:r>
            <a:r>
              <a:rPr b="1" lang="en" sz="1800">
                <a:solidFill>
                  <a:schemeClr val="lt1"/>
                </a:solidFill>
                <a:latin typeface="Lato"/>
                <a:ea typeface="Lato"/>
                <a:cs typeface="Lato"/>
                <a:sym typeface="Lato"/>
              </a:rPr>
              <a:t>(MODIFIED DPSO)</a:t>
            </a:r>
            <a:endParaRPr b="1" sz="1800">
              <a:solidFill>
                <a:schemeClr val="lt1"/>
              </a:solidFill>
              <a:latin typeface="Lato"/>
              <a:ea typeface="Lato"/>
              <a:cs typeface="Lato"/>
              <a:sym typeface="Lato"/>
            </a:endParaRPr>
          </a:p>
        </p:txBody>
      </p:sp>
      <p:sp>
        <p:nvSpPr>
          <p:cNvPr id="131" name="Google Shape;131;p20"/>
          <p:cNvSpPr txBox="1"/>
          <p:nvPr/>
        </p:nvSpPr>
        <p:spPr>
          <a:xfrm>
            <a:off x="502950" y="1078100"/>
            <a:ext cx="81381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Lato"/>
                <a:ea typeface="Lato"/>
                <a:cs typeface="Lato"/>
                <a:sym typeface="Lato"/>
              </a:rPr>
              <a:t>For implementing the standard PSO for a discrete </a:t>
            </a:r>
            <a:r>
              <a:rPr lang="en">
                <a:solidFill>
                  <a:schemeClr val="dk1"/>
                </a:solidFill>
                <a:latin typeface="Lato"/>
                <a:ea typeface="Lato"/>
                <a:cs typeface="Lato"/>
                <a:sym typeface="Lato"/>
              </a:rPr>
              <a:t>problem, some assumptions and formulations are made such as,</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a:p>
            <a:pPr indent="-317500" lvl="0" marL="457200" rtl="0" algn="l">
              <a:spcBef>
                <a:spcPts val="0"/>
              </a:spcBef>
              <a:spcAft>
                <a:spcPts val="0"/>
              </a:spcAft>
              <a:buClr>
                <a:srgbClr val="6FA8DC"/>
              </a:buClr>
              <a:buSzPts val="1400"/>
              <a:buFont typeface="Lato"/>
              <a:buChar char="❖"/>
            </a:pPr>
            <a:r>
              <a:rPr lang="en">
                <a:solidFill>
                  <a:srgbClr val="6FA8DC"/>
                </a:solidFill>
                <a:latin typeface="Lato"/>
                <a:ea typeface="Lato"/>
                <a:cs typeface="Lato"/>
                <a:sym typeface="Lato"/>
              </a:rPr>
              <a:t>Population matrix consists of feasible sequences</a:t>
            </a:r>
            <a:r>
              <a:rPr lang="en">
                <a:solidFill>
                  <a:srgbClr val="6FA8DC"/>
                </a:solidFill>
                <a:latin typeface="Lato"/>
                <a:ea typeface="Lato"/>
                <a:cs typeface="Lato"/>
                <a:sym typeface="Lato"/>
              </a:rPr>
              <a:t>.</a:t>
            </a:r>
            <a:endParaRPr>
              <a:solidFill>
                <a:srgbClr val="6FA8DC"/>
              </a:solidFill>
              <a:latin typeface="Lato"/>
              <a:ea typeface="Lato"/>
              <a:cs typeface="Lato"/>
              <a:sym typeface="Lato"/>
            </a:endParaRPr>
          </a:p>
          <a:p>
            <a:pPr indent="-317500" lvl="0" marL="457200" rtl="0" algn="l">
              <a:spcBef>
                <a:spcPts val="0"/>
              </a:spcBef>
              <a:spcAft>
                <a:spcPts val="0"/>
              </a:spcAft>
              <a:buClr>
                <a:srgbClr val="6FA8DC"/>
              </a:buClr>
              <a:buSzPts val="1400"/>
              <a:buFont typeface="Lato"/>
              <a:buChar char="❖"/>
            </a:pPr>
            <a:r>
              <a:rPr lang="en">
                <a:solidFill>
                  <a:srgbClr val="6FA8DC"/>
                </a:solidFill>
                <a:latin typeface="Lato"/>
                <a:ea typeface="Lato"/>
                <a:cs typeface="Lato"/>
                <a:sym typeface="Lato"/>
              </a:rPr>
              <a:t>Velocity matrix consists of randomly generated numbers ranging from [0 - no_of_tasks].</a:t>
            </a:r>
            <a:endParaRPr>
              <a:solidFill>
                <a:srgbClr val="6FA8DC"/>
              </a:solidFill>
              <a:latin typeface="Lato"/>
              <a:ea typeface="Lato"/>
              <a:cs typeface="Lato"/>
              <a:sym typeface="Lato"/>
            </a:endParaRPr>
          </a:p>
          <a:p>
            <a:pPr indent="-317500" lvl="0" marL="457200" rtl="0" algn="l">
              <a:spcBef>
                <a:spcPts val="0"/>
              </a:spcBef>
              <a:spcAft>
                <a:spcPts val="0"/>
              </a:spcAft>
              <a:buClr>
                <a:srgbClr val="6FA8DC"/>
              </a:buClr>
              <a:buSzPts val="1400"/>
              <a:buFont typeface="Lato"/>
              <a:buChar char="❖"/>
            </a:pPr>
            <a:r>
              <a:rPr lang="en">
                <a:solidFill>
                  <a:srgbClr val="6FA8DC"/>
                </a:solidFill>
                <a:latin typeface="Lato"/>
                <a:ea typeface="Lato"/>
                <a:cs typeface="Lato"/>
                <a:sym typeface="Lato"/>
              </a:rPr>
              <a:t>Updation</a:t>
            </a:r>
            <a:r>
              <a:rPr lang="en">
                <a:solidFill>
                  <a:srgbClr val="6FA8DC"/>
                </a:solidFill>
                <a:latin typeface="Lato"/>
                <a:ea typeface="Lato"/>
                <a:cs typeface="Lato"/>
                <a:sym typeface="Lato"/>
              </a:rPr>
              <a:t> of the swarm is done according to the rules that is mentioned in upcoming slides.</a:t>
            </a:r>
            <a:endParaRPr>
              <a:solidFill>
                <a:srgbClr val="6FA8DC"/>
              </a:solidFill>
              <a:latin typeface="Lato"/>
              <a:ea typeface="Lato"/>
              <a:cs typeface="Lato"/>
              <a:sym typeface="Lato"/>
            </a:endParaRPr>
          </a:p>
          <a:p>
            <a:pPr indent="-317500" lvl="0" marL="457200" rtl="0" algn="l">
              <a:spcBef>
                <a:spcPts val="0"/>
              </a:spcBef>
              <a:spcAft>
                <a:spcPts val="0"/>
              </a:spcAft>
              <a:buClr>
                <a:srgbClr val="6FA8DC"/>
              </a:buClr>
              <a:buSzPts val="1400"/>
              <a:buFont typeface="Lato"/>
              <a:buChar char="❖"/>
            </a:pPr>
            <a:r>
              <a:rPr lang="en">
                <a:solidFill>
                  <a:srgbClr val="6FA8DC"/>
                </a:solidFill>
                <a:latin typeface="Lato"/>
                <a:ea typeface="Lato"/>
                <a:cs typeface="Lato"/>
                <a:sym typeface="Lato"/>
              </a:rPr>
              <a:t>For </a:t>
            </a:r>
            <a:r>
              <a:rPr lang="en">
                <a:solidFill>
                  <a:srgbClr val="6FA8DC"/>
                </a:solidFill>
                <a:latin typeface="Lato"/>
                <a:ea typeface="Lato"/>
                <a:cs typeface="Lato"/>
                <a:sym typeface="Lato"/>
              </a:rPr>
              <a:t>encoding</a:t>
            </a:r>
            <a:r>
              <a:rPr lang="en">
                <a:solidFill>
                  <a:srgbClr val="6FA8DC"/>
                </a:solidFill>
                <a:latin typeface="Lato"/>
                <a:ea typeface="Lato"/>
                <a:cs typeface="Lato"/>
                <a:sym typeface="Lato"/>
              </a:rPr>
              <a:t> purpose, only the sequence array is used.</a:t>
            </a:r>
            <a:endParaRPr>
              <a:solidFill>
                <a:srgbClr val="6FA8DC"/>
              </a:solidFill>
              <a:latin typeface="Lato"/>
              <a:ea typeface="Lato"/>
              <a:cs typeface="Lato"/>
              <a:sym typeface="Lato"/>
            </a:endParaRPr>
          </a:p>
          <a:p>
            <a:pPr indent="-317500" lvl="0" marL="457200" rtl="0" algn="l">
              <a:spcBef>
                <a:spcPts val="0"/>
              </a:spcBef>
              <a:spcAft>
                <a:spcPts val="0"/>
              </a:spcAft>
              <a:buClr>
                <a:srgbClr val="6FA8DC"/>
              </a:buClr>
              <a:buSzPts val="1400"/>
              <a:buFont typeface="Lato"/>
              <a:buChar char="❖"/>
            </a:pPr>
            <a:r>
              <a:rPr lang="en">
                <a:solidFill>
                  <a:srgbClr val="6FA8DC"/>
                </a:solidFill>
                <a:latin typeface="Lato"/>
                <a:ea typeface="Lato"/>
                <a:cs typeface="Lato"/>
                <a:sym typeface="Lato"/>
              </a:rPr>
              <a:t>For decoding purpose, the robots assigned and the tasks performed in each station is determined by knowing the optimal cycle time.</a:t>
            </a:r>
            <a:endParaRPr>
              <a:solidFill>
                <a:srgbClr val="6FA8DC"/>
              </a:solidFill>
              <a:latin typeface="Lato"/>
              <a:ea typeface="Lato"/>
              <a:cs typeface="Lato"/>
              <a:sym typeface="Lato"/>
            </a:endParaRPr>
          </a:p>
          <a:p>
            <a:pPr indent="-317500" lvl="0" marL="457200" rtl="0" algn="l">
              <a:spcBef>
                <a:spcPts val="0"/>
              </a:spcBef>
              <a:spcAft>
                <a:spcPts val="0"/>
              </a:spcAft>
              <a:buClr>
                <a:srgbClr val="6FA8DC"/>
              </a:buClr>
              <a:buSzPts val="1400"/>
              <a:buFont typeface="Lato"/>
              <a:buChar char="❖"/>
            </a:pPr>
            <a:r>
              <a:rPr lang="en">
                <a:solidFill>
                  <a:srgbClr val="6FA8DC"/>
                </a:solidFill>
                <a:latin typeface="Lato"/>
                <a:ea typeface="Lato"/>
                <a:cs typeface="Lato"/>
                <a:sym typeface="Lato"/>
              </a:rPr>
              <a:t>The addition of setup times and sequence dependent time is used to make the problem more suitable for industrial purposes.</a:t>
            </a:r>
            <a:endParaRPr>
              <a:solidFill>
                <a:srgbClr val="6FA8DC"/>
              </a:solidFill>
              <a:latin typeface="Lato"/>
              <a:ea typeface="Lato"/>
              <a:cs typeface="Lato"/>
              <a:sym typeface="Lato"/>
            </a:endParaRPr>
          </a:p>
          <a:p>
            <a:pPr indent="-317500" lvl="0" marL="457200" rtl="0" algn="l">
              <a:spcBef>
                <a:spcPts val="0"/>
              </a:spcBef>
              <a:spcAft>
                <a:spcPts val="0"/>
              </a:spcAft>
              <a:buClr>
                <a:srgbClr val="6FA8DC"/>
              </a:buClr>
              <a:buSzPts val="1400"/>
              <a:buFont typeface="Lato"/>
              <a:buChar char="❖"/>
            </a:pPr>
            <a:r>
              <a:rPr lang="en">
                <a:solidFill>
                  <a:srgbClr val="6FA8DC"/>
                </a:solidFill>
                <a:latin typeface="Lato"/>
                <a:ea typeface="Lato"/>
                <a:cs typeface="Lato"/>
                <a:sym typeface="Lato"/>
              </a:rPr>
              <a:t>Setup time is added with the task time for each task performed by the robot.</a:t>
            </a:r>
            <a:endParaRPr>
              <a:solidFill>
                <a:srgbClr val="6FA8DC"/>
              </a:solidFill>
              <a:latin typeface="Lato"/>
              <a:ea typeface="Lato"/>
              <a:cs typeface="Lato"/>
              <a:sym typeface="Lato"/>
            </a:endParaRPr>
          </a:p>
          <a:p>
            <a:pPr indent="-317500" lvl="0" marL="457200" rtl="0" algn="l">
              <a:spcBef>
                <a:spcPts val="0"/>
              </a:spcBef>
              <a:spcAft>
                <a:spcPts val="0"/>
              </a:spcAft>
              <a:buClr>
                <a:srgbClr val="6FA8DC"/>
              </a:buClr>
              <a:buSzPts val="1400"/>
              <a:buFont typeface="Lato"/>
              <a:buChar char="❖"/>
            </a:pPr>
            <a:r>
              <a:rPr lang="en">
                <a:solidFill>
                  <a:srgbClr val="6FA8DC"/>
                </a:solidFill>
                <a:latin typeface="Lato"/>
                <a:ea typeface="Lato"/>
                <a:cs typeface="Lato"/>
                <a:sym typeface="Lato"/>
              </a:rPr>
              <a:t>Sequence dependent time is added only for the tasks that are not first in the station as these times are dependent on the previously performed tasks(first performed task in each station by the robot has no previous task).</a:t>
            </a:r>
            <a:endParaRPr>
              <a:solidFill>
                <a:srgbClr val="6FA8DC"/>
              </a:solidFill>
              <a:latin typeface="Lato"/>
              <a:ea typeface="Lato"/>
              <a:cs typeface="Lato"/>
              <a:sym typeface="Lato"/>
            </a:endParaRPr>
          </a:p>
          <a:p>
            <a:pPr indent="0" lvl="0" marL="0" rtl="0" algn="l">
              <a:spcBef>
                <a:spcPts val="0"/>
              </a:spcBef>
              <a:spcAft>
                <a:spcPts val="0"/>
              </a:spcAft>
              <a:buNone/>
            </a:pPr>
            <a:r>
              <a:t/>
            </a:r>
            <a:endParaRPr>
              <a:solidFill>
                <a:srgbClr val="6FA8DC"/>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nvSpPr>
        <p:spPr>
          <a:xfrm>
            <a:off x="269525" y="456700"/>
            <a:ext cx="7988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Lato"/>
                <a:ea typeface="Lato"/>
                <a:cs typeface="Lato"/>
                <a:sym typeface="Lato"/>
              </a:rPr>
              <a:t>OBJECTIVE FUNCTION CALCULATION USING </a:t>
            </a:r>
            <a:r>
              <a:rPr b="1" lang="en" sz="1700">
                <a:solidFill>
                  <a:schemeClr val="lt1"/>
                </a:solidFill>
                <a:latin typeface="Lato"/>
                <a:ea typeface="Lato"/>
                <a:cs typeface="Lato"/>
                <a:sym typeface="Lato"/>
              </a:rPr>
              <a:t>CONSECUTIVE METHOD</a:t>
            </a:r>
            <a:r>
              <a:rPr lang="en" sz="1500">
                <a:solidFill>
                  <a:schemeClr val="lt1"/>
                </a:solidFill>
                <a:latin typeface="Lato"/>
                <a:ea typeface="Lato"/>
                <a:cs typeface="Lato"/>
                <a:sym typeface="Lato"/>
              </a:rPr>
              <a:t> (CYCLE TIME)</a:t>
            </a:r>
            <a:endParaRPr sz="1500">
              <a:solidFill>
                <a:schemeClr val="lt1"/>
              </a:solidFill>
              <a:latin typeface="Lato"/>
              <a:ea typeface="Lato"/>
              <a:cs typeface="Lato"/>
              <a:sym typeface="Lato"/>
            </a:endParaRPr>
          </a:p>
        </p:txBody>
      </p:sp>
      <p:sp>
        <p:nvSpPr>
          <p:cNvPr id="137" name="Google Shape;137;p21"/>
          <p:cNvSpPr txBox="1"/>
          <p:nvPr/>
        </p:nvSpPr>
        <p:spPr>
          <a:xfrm>
            <a:off x="501625" y="1250300"/>
            <a:ext cx="81381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Lato"/>
                <a:ea typeface="Lato"/>
                <a:cs typeface="Lato"/>
                <a:sym typeface="Lato"/>
              </a:rPr>
              <a:t>For calculating the cycle time of a particular sequence generated by PSO algorithm, consecutive method algorithm is used. The working of this algorithm is:</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a:p>
            <a:pPr indent="-317500" lvl="0" marL="457200" rtl="0" algn="l">
              <a:spcBef>
                <a:spcPts val="0"/>
              </a:spcBef>
              <a:spcAft>
                <a:spcPts val="0"/>
              </a:spcAft>
              <a:buClr>
                <a:srgbClr val="6FA8DC"/>
              </a:buClr>
              <a:buSzPts val="1400"/>
              <a:buFont typeface="Lato"/>
              <a:buChar char="❖"/>
            </a:pPr>
            <a:r>
              <a:rPr lang="en">
                <a:solidFill>
                  <a:srgbClr val="6FA8DC"/>
                </a:solidFill>
                <a:latin typeface="Lato"/>
                <a:ea typeface="Lato"/>
                <a:cs typeface="Lato"/>
                <a:sym typeface="Lato"/>
              </a:rPr>
              <a:t>Cycle time is initially fixed with a value by summing up the minimum task time of all robots.</a:t>
            </a:r>
            <a:endParaRPr>
              <a:solidFill>
                <a:srgbClr val="6FA8DC"/>
              </a:solidFill>
              <a:latin typeface="Lato"/>
              <a:ea typeface="Lato"/>
              <a:cs typeface="Lato"/>
              <a:sym typeface="Lato"/>
            </a:endParaRPr>
          </a:p>
          <a:p>
            <a:pPr indent="-317500" lvl="0" marL="457200" rtl="0" algn="l">
              <a:spcBef>
                <a:spcPts val="0"/>
              </a:spcBef>
              <a:spcAft>
                <a:spcPts val="0"/>
              </a:spcAft>
              <a:buClr>
                <a:srgbClr val="6FA8DC"/>
              </a:buClr>
              <a:buSzPts val="1400"/>
              <a:buFont typeface="Lato"/>
              <a:buChar char="❖"/>
            </a:pPr>
            <a:r>
              <a:rPr lang="en">
                <a:solidFill>
                  <a:srgbClr val="6FA8DC"/>
                </a:solidFill>
                <a:latin typeface="Lato"/>
                <a:ea typeface="Lato"/>
                <a:cs typeface="Lato"/>
                <a:sym typeface="Lato"/>
              </a:rPr>
              <a:t>For each station, the sequence is tried with all the available robots with given number of stations and </a:t>
            </a:r>
            <a:r>
              <a:rPr lang="en">
                <a:solidFill>
                  <a:srgbClr val="6FA8DC"/>
                </a:solidFill>
                <a:latin typeface="Lato"/>
                <a:ea typeface="Lato"/>
                <a:cs typeface="Lato"/>
                <a:sym typeface="Lato"/>
              </a:rPr>
              <a:t>the</a:t>
            </a:r>
            <a:r>
              <a:rPr lang="en">
                <a:solidFill>
                  <a:srgbClr val="6FA8DC"/>
                </a:solidFill>
                <a:latin typeface="Lato"/>
                <a:ea typeface="Lato"/>
                <a:cs typeface="Lato"/>
                <a:sym typeface="Lato"/>
              </a:rPr>
              <a:t> cycle time that is found previously.</a:t>
            </a:r>
            <a:endParaRPr>
              <a:solidFill>
                <a:srgbClr val="6FA8DC"/>
              </a:solidFill>
              <a:latin typeface="Lato"/>
              <a:ea typeface="Lato"/>
              <a:cs typeface="Lato"/>
              <a:sym typeface="Lato"/>
            </a:endParaRPr>
          </a:p>
          <a:p>
            <a:pPr indent="-317500" lvl="0" marL="457200" rtl="0" algn="l">
              <a:spcBef>
                <a:spcPts val="0"/>
              </a:spcBef>
              <a:spcAft>
                <a:spcPts val="0"/>
              </a:spcAft>
              <a:buClr>
                <a:srgbClr val="6FA8DC"/>
              </a:buClr>
              <a:buSzPts val="1400"/>
              <a:buFont typeface="Lato"/>
              <a:buChar char="❖"/>
            </a:pPr>
            <a:r>
              <a:rPr lang="en">
                <a:solidFill>
                  <a:srgbClr val="6FA8DC"/>
                </a:solidFill>
                <a:latin typeface="Lato"/>
                <a:ea typeface="Lato"/>
                <a:cs typeface="Lato"/>
                <a:sym typeface="Lato"/>
              </a:rPr>
              <a:t>In each iteration, if the found cycle time is not feasible, the cycle time is incremented</a:t>
            </a:r>
            <a:r>
              <a:rPr lang="en">
                <a:solidFill>
                  <a:srgbClr val="6FA8DC"/>
                </a:solidFill>
                <a:latin typeface="Lato"/>
                <a:ea typeface="Lato"/>
                <a:cs typeface="Lato"/>
                <a:sym typeface="Lato"/>
              </a:rPr>
              <a:t>.</a:t>
            </a:r>
            <a:endParaRPr>
              <a:solidFill>
                <a:srgbClr val="6FA8DC"/>
              </a:solidFill>
              <a:latin typeface="Lato"/>
              <a:ea typeface="Lato"/>
              <a:cs typeface="Lato"/>
              <a:sym typeface="Lato"/>
            </a:endParaRPr>
          </a:p>
          <a:p>
            <a:pPr indent="-317500" lvl="0" marL="457200" rtl="0" algn="l">
              <a:spcBef>
                <a:spcPts val="0"/>
              </a:spcBef>
              <a:spcAft>
                <a:spcPts val="0"/>
              </a:spcAft>
              <a:buClr>
                <a:srgbClr val="6FA8DC"/>
              </a:buClr>
              <a:buSzPts val="1400"/>
              <a:buFont typeface="Lato"/>
              <a:buChar char="❖"/>
            </a:pPr>
            <a:r>
              <a:rPr lang="en">
                <a:solidFill>
                  <a:srgbClr val="6FA8DC"/>
                </a:solidFill>
                <a:latin typeface="Lato"/>
                <a:ea typeface="Lato"/>
                <a:cs typeface="Lato"/>
                <a:sym typeface="Lato"/>
              </a:rPr>
              <a:t>This step is repeated until a feasible cycle time is found which is the optimal cycle time for the given sequence.</a:t>
            </a:r>
            <a:endParaRPr>
              <a:solidFill>
                <a:srgbClr val="6FA8DC"/>
              </a:solidFill>
              <a:latin typeface="Lato"/>
              <a:ea typeface="Lato"/>
              <a:cs typeface="Lato"/>
              <a:sym typeface="Lato"/>
            </a:endParaRPr>
          </a:p>
          <a:p>
            <a:pPr indent="0" lvl="0" marL="0" rtl="0" algn="l">
              <a:spcBef>
                <a:spcPts val="0"/>
              </a:spcBef>
              <a:spcAft>
                <a:spcPts val="0"/>
              </a:spcAft>
              <a:buNone/>
            </a:pPr>
            <a:r>
              <a:t/>
            </a:r>
            <a:endParaRPr>
              <a:solidFill>
                <a:srgbClr val="6FA8DC"/>
              </a:solidFill>
              <a:latin typeface="Lato"/>
              <a:ea typeface="Lato"/>
              <a:cs typeface="Lato"/>
              <a:sym typeface="Lato"/>
            </a:endParaRPr>
          </a:p>
          <a:p>
            <a:pPr indent="0" lvl="0" marL="0" rtl="0" algn="l">
              <a:spcBef>
                <a:spcPts val="0"/>
              </a:spcBef>
              <a:spcAft>
                <a:spcPts val="0"/>
              </a:spcAft>
              <a:buNone/>
            </a:pPr>
            <a:r>
              <a:rPr lang="en">
                <a:solidFill>
                  <a:schemeClr val="dk1"/>
                </a:solidFill>
                <a:latin typeface="Lato"/>
                <a:ea typeface="Lato"/>
                <a:cs typeface="Lato"/>
                <a:sym typeface="Lato"/>
              </a:rPr>
              <a:t>The addition of sequence dependent time and setup time is also included in the cycle time to make the solution obtained more feasible and realistic for industrial usage purpose.</a:t>
            </a:r>
            <a:endParaRPr>
              <a:solidFill>
                <a:schemeClr val="dk1"/>
              </a:solidFill>
              <a:latin typeface="Lato"/>
              <a:ea typeface="Lato"/>
              <a:cs typeface="Lato"/>
              <a:sym typeface="Lato"/>
            </a:endParaRPr>
          </a:p>
          <a:p>
            <a:pPr indent="0" lvl="0" marL="0" rtl="0" algn="l">
              <a:spcBef>
                <a:spcPts val="0"/>
              </a:spcBef>
              <a:spcAft>
                <a:spcPts val="0"/>
              </a:spcAft>
              <a:buNone/>
            </a:pPr>
            <a:r>
              <a:rPr lang="en">
                <a:solidFill>
                  <a:schemeClr val="dk1"/>
                </a:solidFill>
                <a:latin typeface="Lato"/>
                <a:ea typeface="Lato"/>
                <a:cs typeface="Lato"/>
                <a:sym typeface="Lato"/>
              </a:rPr>
              <a:t>The sequence dependent time is added because of the precedence constraints.</a:t>
            </a:r>
            <a:endParaRPr>
              <a:solidFill>
                <a:schemeClr val="dk1"/>
              </a:solidFill>
              <a:latin typeface="Lato"/>
              <a:ea typeface="Lato"/>
              <a:cs typeface="Lato"/>
              <a:sym typeface="Lato"/>
            </a:endParaRPr>
          </a:p>
          <a:p>
            <a:pPr indent="0" lvl="0" marL="0" rtl="0" algn="l">
              <a:spcBef>
                <a:spcPts val="0"/>
              </a:spcBef>
              <a:spcAft>
                <a:spcPts val="0"/>
              </a:spcAft>
              <a:buNone/>
            </a:pPr>
            <a:r>
              <a:rPr lang="en">
                <a:solidFill>
                  <a:schemeClr val="dk1"/>
                </a:solidFill>
                <a:latin typeface="Lato"/>
                <a:ea typeface="Lato"/>
                <a:cs typeface="Lato"/>
                <a:sym typeface="Lato"/>
              </a:rPr>
              <a:t>Sequence dependent times is dependent on the task that is performed before the current task for a particular robot in that station.</a:t>
            </a:r>
            <a:endParaRPr>
              <a:solidFill>
                <a:schemeClr val="dk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