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58" r:id="rId5"/>
    <p:sldId id="259" r:id="rId6"/>
    <p:sldId id="260" r:id="rId7"/>
    <p:sldId id="257" r:id="rId8"/>
    <p:sldId id="261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B1EE-9A8F-40B1-9B78-DC4C9456BB1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9645-B95D-44CE-889D-1FB9A45D22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357290" y="1000108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1643042" y="1571612"/>
            <a:ext cx="742955" cy="1046712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2928926" y="1000108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4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3" cstate="print"/>
          <a:srcRect l="16016" r="18462" b="7193"/>
          <a:stretch>
            <a:fillRect/>
          </a:stretch>
        </p:blipFill>
        <p:spPr bwMode="auto">
          <a:xfrm>
            <a:off x="3214678" y="1500174"/>
            <a:ext cx="800106" cy="1085858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4500562" y="1000108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4786314" y="1540180"/>
            <a:ext cx="924014" cy="1017283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6072198" y="1000108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6429388" y="1571612"/>
            <a:ext cx="742955" cy="1046712"/>
          </a:xfrm>
          <a:prstGeom prst="rect">
            <a:avLst/>
          </a:prstGeom>
          <a:noFill/>
        </p:spPr>
      </p:pic>
      <p:sp>
        <p:nvSpPr>
          <p:cNvPr id="38" name="Oval 37"/>
          <p:cNvSpPr/>
          <p:nvPr/>
        </p:nvSpPr>
        <p:spPr>
          <a:xfrm>
            <a:off x="1571604" y="1071546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72000" y="1071546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86512" y="1071546"/>
            <a:ext cx="357190" cy="3571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214546" y="1071546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143240" y="1071546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000628" y="1071546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714744" y="1071546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29256" y="1071546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016" y="1071546"/>
            <a:ext cx="357190" cy="3571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57158" y="1500174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7572396" y="1500174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71604" y="264318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1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43240" y="264318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2</a:t>
            </a:r>
            <a:endParaRPr 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714876" y="264318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3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286512" y="264318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4</a:t>
            </a:r>
            <a:endParaRPr lang="en-US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1428728" y="4000504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5000628" y="4500570"/>
            <a:ext cx="742955" cy="1046712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3000364" y="4000504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4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3" cstate="print"/>
          <a:srcRect l="16016" r="18462" b="7193"/>
          <a:stretch>
            <a:fillRect/>
          </a:stretch>
        </p:blipFill>
        <p:spPr bwMode="auto">
          <a:xfrm>
            <a:off x="3286116" y="4500570"/>
            <a:ext cx="800106" cy="1085858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4572000" y="4000504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1643042" y="4572008"/>
            <a:ext cx="924014" cy="1017283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6143636" y="4000504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6500826" y="4572008"/>
            <a:ext cx="742955" cy="1046712"/>
          </a:xfrm>
          <a:prstGeom prst="rect">
            <a:avLst/>
          </a:prstGeom>
          <a:noFill/>
        </p:spPr>
      </p:pic>
      <p:sp>
        <p:nvSpPr>
          <p:cNvPr id="52" name="Oval 51"/>
          <p:cNvSpPr/>
          <p:nvPr/>
        </p:nvSpPr>
        <p:spPr>
          <a:xfrm>
            <a:off x="1643042" y="4071942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43438" y="4071942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57950" y="4071942"/>
            <a:ext cx="357190" cy="3571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285984" y="4071942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214678" y="4071942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072066" y="4071942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6182" y="4071942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500694" y="4071942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929454" y="4071942"/>
            <a:ext cx="357190" cy="3571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428596" y="4500570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7643834" y="4500570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3042" y="5643578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1</a:t>
            </a:r>
            <a:endParaRPr lang="en-US" sz="11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214678" y="5643578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2</a:t>
            </a:r>
            <a:endParaRPr lang="en-US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786314" y="5643578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3</a:t>
            </a:r>
            <a:endParaRPr lang="en-US" sz="11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357950" y="5643578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4</a:t>
            </a:r>
            <a:endParaRPr lang="en-US" sz="11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428801" y="1214422"/>
          <a:ext cx="12787412" cy="1776760"/>
        </p:xfrm>
        <a:graphic>
          <a:graphicData uri="http://schemas.openxmlformats.org/drawingml/2006/table">
            <a:tbl>
              <a:tblPr/>
              <a:tblGrid>
                <a:gridCol w="77915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  <a:gridCol w="522098"/>
              </a:tblGrid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T2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T3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T4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T5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T6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T7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T8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T9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T10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T11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T12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T13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T14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T15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T16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T17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T18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T19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T20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T21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T22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T23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4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4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R2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---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06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C1 </a:t>
                      </a:r>
                      <a:endParaRPr lang="en-GB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16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C2 </a:t>
                      </a:r>
                      <a:endParaRPr lang="en-GB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31" y="3786190"/>
          <a:ext cx="3532525" cy="565152"/>
        </p:xfrm>
        <a:graphic>
          <a:graphicData uri="http://schemas.openxmlformats.org/drawingml/2006/table">
            <a:tbl>
              <a:tblPr/>
              <a:tblGrid>
                <a:gridCol w="812000"/>
                <a:gridCol w="544105"/>
                <a:gridCol w="544105"/>
                <a:gridCol w="544105"/>
                <a:gridCol w="544105"/>
                <a:gridCol w="544105"/>
              </a:tblGrid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R2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C1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C2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4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RATING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2071741" y="285728"/>
          <a:ext cx="13001721" cy="7206048"/>
        </p:xfrm>
        <a:graphic>
          <a:graphicData uri="http://schemas.openxmlformats.org/drawingml/2006/table">
            <a:tbl>
              <a:tblPr/>
              <a:tblGrid>
                <a:gridCol w="792217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  <a:gridCol w="530848"/>
              </a:tblGrid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1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T2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T3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T4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T5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T6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T7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T8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T9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T10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T11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T12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T13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T14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T15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T16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T17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T18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T19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T20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T21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T22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T23</a:t>
                      </a:r>
                      <a:endParaRPr 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4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4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T2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806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T3 </a:t>
                      </a:r>
                      <a:endParaRPr lang="en-GB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16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T4 </a:t>
                      </a:r>
                      <a:endParaRPr lang="en-GB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T5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T5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T6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T7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T8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T9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T10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T11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T12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T13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T14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T15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T16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T17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T18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T19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T20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T21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T22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T23</a:t>
                      </a: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72132" y="2357430"/>
            <a:ext cx="2000264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7643834" y="2786058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3636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3</a:t>
            </a:r>
            <a:endParaRPr lang="en-US" sz="1100" b="1" dirty="0"/>
          </a:p>
        </p:txBody>
      </p:sp>
      <p:sp>
        <p:nvSpPr>
          <p:cNvPr id="47" name="Right Arrow 46"/>
          <p:cNvSpPr/>
          <p:nvPr/>
        </p:nvSpPr>
        <p:spPr>
          <a:xfrm>
            <a:off x="428596" y="2786058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28728" y="2357430"/>
            <a:ext cx="2000264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857356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1</a:t>
            </a:r>
            <a:endParaRPr lang="en-US" sz="1100" b="1" dirty="0"/>
          </a:p>
        </p:txBody>
      </p:sp>
      <p:pic>
        <p:nvPicPr>
          <p:cNvPr id="55" name="Picture 54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2071670" y="2928934"/>
            <a:ext cx="742955" cy="1046712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3500430" y="2357430"/>
            <a:ext cx="2000264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29058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2</a:t>
            </a:r>
            <a:endParaRPr lang="en-US" sz="1100" b="1" dirty="0"/>
          </a:p>
        </p:txBody>
      </p:sp>
      <p:sp>
        <p:nvSpPr>
          <p:cNvPr id="59" name="Rectangle 58"/>
          <p:cNvSpPr/>
          <p:nvPr/>
        </p:nvSpPr>
        <p:spPr>
          <a:xfrm>
            <a:off x="1643042" y="2428868"/>
            <a:ext cx="1643074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1, 2, 4, 3, 5, 7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43306" y="2428868"/>
            <a:ext cx="1643074" cy="4286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20, 8, 9, 6, 10, 11, 14, 12, 13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86446" y="2428868"/>
            <a:ext cx="1714512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18, 15, 16, 17, 19, 21, 22, 23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76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3"/>
          <a:srcRect l="58586" t="58098" r="6655"/>
          <a:stretch>
            <a:fillRect/>
          </a:stretch>
        </p:blipFill>
        <p:spPr bwMode="auto">
          <a:xfrm>
            <a:off x="4071934" y="2928934"/>
            <a:ext cx="924014" cy="1017283"/>
          </a:xfrm>
          <a:prstGeom prst="rect">
            <a:avLst/>
          </a:prstGeom>
          <a:noFill/>
        </p:spPr>
      </p:pic>
      <p:pic>
        <p:nvPicPr>
          <p:cNvPr id="77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3"/>
          <a:srcRect l="58586" t="58098" r="6655"/>
          <a:stretch>
            <a:fillRect/>
          </a:stretch>
        </p:blipFill>
        <p:spPr bwMode="auto">
          <a:xfrm>
            <a:off x="6143636" y="2928934"/>
            <a:ext cx="924014" cy="1017283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>
            <a:off x="357158" y="1357298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Cycle Time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71670" y="1428736"/>
            <a:ext cx="458780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328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214810" y="1428736"/>
            <a:ext cx="458780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311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429388" y="1428736"/>
            <a:ext cx="4587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365</a:t>
            </a:r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357158" y="1857364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Energy Values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85918" y="1928802"/>
            <a:ext cx="128913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328 x 0.5 = 164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857620" y="1928802"/>
            <a:ext cx="1289135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311 x 0.9 = 280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072198" y="1928802"/>
            <a:ext cx="1289135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365 x 0.8 = 292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2357422" y="4286256"/>
            <a:ext cx="457203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Cycle Time of this setup </a:t>
            </a:r>
            <a:r>
              <a:rPr lang="en-IN" sz="1400" dirty="0" smtClean="0">
                <a:solidFill>
                  <a:schemeClr val="tx1"/>
                </a:solidFill>
              </a:rPr>
              <a:t>(328 + 311 + 365) </a:t>
            </a:r>
            <a:r>
              <a:rPr lang="en-IN" sz="1400" b="1" dirty="0" smtClean="0">
                <a:solidFill>
                  <a:schemeClr val="tx1"/>
                </a:solidFill>
              </a:rPr>
              <a:t>= 1004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57422" y="4643446"/>
            <a:ext cx="457203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Energy Consumption of this setup </a:t>
            </a:r>
            <a:r>
              <a:rPr lang="en-IN" sz="1400" dirty="0" smtClean="0">
                <a:solidFill>
                  <a:schemeClr val="tx1"/>
                </a:solidFill>
              </a:rPr>
              <a:t>(164 + 280 + 292) </a:t>
            </a:r>
            <a:r>
              <a:rPr lang="en-IN" sz="1400" b="1" dirty="0" smtClean="0">
                <a:solidFill>
                  <a:schemeClr val="tx1"/>
                </a:solidFill>
              </a:rPr>
              <a:t>= 736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2132" y="2357430"/>
            <a:ext cx="2000264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7643834" y="2786058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3636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3</a:t>
            </a:r>
            <a:endParaRPr lang="en-US" sz="1100" b="1" dirty="0"/>
          </a:p>
        </p:txBody>
      </p:sp>
      <p:sp>
        <p:nvSpPr>
          <p:cNvPr id="5" name="Right Arrow 4"/>
          <p:cNvSpPr/>
          <p:nvPr/>
        </p:nvSpPr>
        <p:spPr>
          <a:xfrm>
            <a:off x="428596" y="2786058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728" y="2357430"/>
            <a:ext cx="2000264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7356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1</a:t>
            </a:r>
            <a:endParaRPr lang="en-US" sz="1100" b="1" dirty="0"/>
          </a:p>
        </p:txBody>
      </p:sp>
      <p:pic>
        <p:nvPicPr>
          <p:cNvPr id="8" name="Picture 7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2071670" y="2928934"/>
            <a:ext cx="742955" cy="104671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00430" y="2357430"/>
            <a:ext cx="2000264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9058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2</a:t>
            </a:r>
            <a:endParaRPr lang="en-US" sz="1100" b="1" dirty="0"/>
          </a:p>
        </p:txBody>
      </p:sp>
      <p:sp>
        <p:nvSpPr>
          <p:cNvPr id="11" name="Rectangle 10"/>
          <p:cNvSpPr/>
          <p:nvPr/>
        </p:nvSpPr>
        <p:spPr>
          <a:xfrm>
            <a:off x="1643042" y="2428868"/>
            <a:ext cx="1643074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1, 2, 4, 3, 5, 7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3306" y="2428868"/>
            <a:ext cx="1643074" cy="4286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20, 8, 9, 6, 10, 11, 14, 12, 13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6446" y="2428868"/>
            <a:ext cx="1714512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18, 15, 16, 17, 19, 21, 22, 23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1357298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Cycle Time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71670" y="1428736"/>
            <a:ext cx="458780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408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14810" y="1428736"/>
            <a:ext cx="458780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411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88" y="1428736"/>
            <a:ext cx="4587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415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57158" y="1857364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Energy Values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5918" y="1928802"/>
            <a:ext cx="128913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408 x 0.5 = 204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57620" y="1928802"/>
            <a:ext cx="1289135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411 x 0.5 = 206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2198" y="1928802"/>
            <a:ext cx="1289135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415 x 0.5 = 208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357422" y="4286256"/>
            <a:ext cx="457203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Cycle Time of this setup </a:t>
            </a:r>
            <a:r>
              <a:rPr lang="en-IN" sz="1400" dirty="0" smtClean="0">
                <a:solidFill>
                  <a:schemeClr val="tx1"/>
                </a:solidFill>
              </a:rPr>
              <a:t>(408 + 411 + 415) </a:t>
            </a:r>
            <a:r>
              <a:rPr lang="en-IN" sz="1400" b="1" dirty="0" smtClean="0">
                <a:solidFill>
                  <a:schemeClr val="tx1"/>
                </a:solidFill>
              </a:rPr>
              <a:t>= 1234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57422" y="4643446"/>
            <a:ext cx="457203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Energy Consumption of this setup </a:t>
            </a:r>
            <a:r>
              <a:rPr lang="en-IN" sz="1400" dirty="0" smtClean="0">
                <a:solidFill>
                  <a:schemeClr val="tx1"/>
                </a:solidFill>
              </a:rPr>
              <a:t>(204 + 206 + 208) </a:t>
            </a:r>
            <a:r>
              <a:rPr lang="en-IN" sz="1400" b="1" dirty="0" smtClean="0">
                <a:solidFill>
                  <a:schemeClr val="tx1"/>
                </a:solidFill>
              </a:rPr>
              <a:t>= 618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6" name="Picture 25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6286512" y="2928934"/>
            <a:ext cx="742955" cy="1046712"/>
          </a:xfrm>
          <a:prstGeom prst="rect">
            <a:avLst/>
          </a:prstGeom>
          <a:noFill/>
        </p:spPr>
      </p:pic>
      <p:pic>
        <p:nvPicPr>
          <p:cNvPr id="27" name="Picture 26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4143372" y="2928934"/>
            <a:ext cx="742955" cy="1046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357290" y="1000108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1643042" y="1571612"/>
            <a:ext cx="742955" cy="1046712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2928926" y="1000108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4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3" cstate="print"/>
          <a:srcRect l="16016" r="18462" b="7193"/>
          <a:stretch>
            <a:fillRect/>
          </a:stretch>
        </p:blipFill>
        <p:spPr bwMode="auto">
          <a:xfrm>
            <a:off x="3214678" y="1500174"/>
            <a:ext cx="800106" cy="1085858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4500562" y="1000108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4786314" y="1540180"/>
            <a:ext cx="924014" cy="1017283"/>
          </a:xfrm>
          <a:prstGeom prst="rect">
            <a:avLst/>
          </a:prstGeom>
          <a:noFill/>
        </p:spPr>
      </p:pic>
      <p:sp>
        <p:nvSpPr>
          <p:cNvPr id="38" name="Oval 37"/>
          <p:cNvSpPr/>
          <p:nvPr/>
        </p:nvSpPr>
        <p:spPr>
          <a:xfrm>
            <a:off x="1571604" y="1071546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72000" y="1071546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214546" y="1071546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143240" y="1071546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000628" y="1071546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714744" y="1071546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29256" y="1071546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57158" y="1500174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6072198" y="1500174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71604" y="264318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1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43240" y="264318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2</a:t>
            </a:r>
            <a:endParaRPr 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714876" y="264318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3</a:t>
            </a:r>
            <a:endParaRPr lang="en-US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1428728" y="4000504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1714480" y="4572008"/>
            <a:ext cx="742955" cy="1046712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3000364" y="4000504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4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3" cstate="print"/>
          <a:srcRect l="16016" r="18462" b="7193"/>
          <a:stretch>
            <a:fillRect/>
          </a:stretch>
        </p:blipFill>
        <p:spPr bwMode="auto">
          <a:xfrm>
            <a:off x="4929190" y="4572008"/>
            <a:ext cx="800106" cy="1085858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4572000" y="4000504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3214678" y="4572008"/>
            <a:ext cx="924014" cy="1017283"/>
          </a:xfrm>
          <a:prstGeom prst="rect">
            <a:avLst/>
          </a:prstGeom>
          <a:noFill/>
        </p:spPr>
      </p:pic>
      <p:sp>
        <p:nvSpPr>
          <p:cNvPr id="52" name="Oval 51"/>
          <p:cNvSpPr/>
          <p:nvPr/>
        </p:nvSpPr>
        <p:spPr>
          <a:xfrm>
            <a:off x="1643042" y="4071942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000496" y="4071942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285984" y="4071942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143240" y="4071942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786314" y="4071942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571868" y="4071942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57818" y="4071942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428596" y="4500570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143636" y="4500570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3042" y="5643578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1</a:t>
            </a:r>
            <a:endParaRPr lang="en-US" sz="11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214678" y="5643578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2</a:t>
            </a:r>
            <a:endParaRPr lang="en-US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786314" y="5643578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3</a:t>
            </a:r>
            <a:endParaRPr lang="en-US" sz="1100" b="1" dirty="0"/>
          </a:p>
        </p:txBody>
      </p:sp>
      <p:sp>
        <p:nvSpPr>
          <p:cNvPr id="71" name="Rectangle 70"/>
          <p:cNvSpPr/>
          <p:nvPr/>
        </p:nvSpPr>
        <p:spPr>
          <a:xfrm>
            <a:off x="357158" y="500042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Cycle Time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28794" y="571480"/>
            <a:ext cx="3674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25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428992" y="571480"/>
            <a:ext cx="367408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20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571480"/>
            <a:ext cx="367408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22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428596" y="3500438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Cycle Time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00232" y="3571876"/>
            <a:ext cx="3674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25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500430" y="3571876"/>
            <a:ext cx="367408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20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143504" y="3571876"/>
            <a:ext cx="367408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2357430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1500166" y="2928934"/>
            <a:ext cx="742955" cy="104671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786050" y="2357430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3" cstate="print"/>
          <a:srcRect l="16016" r="18462" b="7193"/>
          <a:stretch>
            <a:fillRect/>
          </a:stretch>
        </p:blipFill>
        <p:spPr bwMode="auto">
          <a:xfrm>
            <a:off x="3071802" y="2857496"/>
            <a:ext cx="800106" cy="108585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357686" y="2357430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4643438" y="2897502"/>
            <a:ext cx="924014" cy="101728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929322" y="2357430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6286512" y="2928934"/>
            <a:ext cx="742955" cy="1046712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1428728" y="2428868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9124" y="2428868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43636" y="2428868"/>
            <a:ext cx="357190" cy="3571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71670" y="2428868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00364" y="2428868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57752" y="2428868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71868" y="2428868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86380" y="2428868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15140" y="2428868"/>
            <a:ext cx="357190" cy="3571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14282" y="2857496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429520" y="2857496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8728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1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00364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2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3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43636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4</a:t>
            </a:r>
            <a:endParaRPr lang="en-US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3286116" y="4286256"/>
            <a:ext cx="242889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Cycle Time of this setup = 250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282" y="1285860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Cycle Time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43042" y="1357298"/>
            <a:ext cx="458780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250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357950" y="1357298"/>
            <a:ext cx="458780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240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14678" y="1357298"/>
            <a:ext cx="458780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200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786314" y="1357298"/>
            <a:ext cx="4587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220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285984" y="4643446"/>
            <a:ext cx="457203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Energy Consumption of this setup </a:t>
            </a:r>
            <a:r>
              <a:rPr lang="en-IN" sz="1400" dirty="0" smtClean="0">
                <a:solidFill>
                  <a:schemeClr val="tx1"/>
                </a:solidFill>
              </a:rPr>
              <a:t>(50 + 60 + 88 + 48) </a:t>
            </a:r>
            <a:r>
              <a:rPr lang="en-IN" sz="1400" b="1" dirty="0" smtClean="0">
                <a:solidFill>
                  <a:schemeClr val="tx1"/>
                </a:solidFill>
              </a:rPr>
              <a:t>= 246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4282" y="1785926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Energy Values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7290" y="1857364"/>
            <a:ext cx="1197764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250 x 0.2 = 50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000760" y="1857364"/>
            <a:ext cx="1197764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240 x 0.2 = 48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7488" y="1857364"/>
            <a:ext cx="1197764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200 x 0.3 = 60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429124" y="1857364"/>
            <a:ext cx="1197764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220 x 0.4 = 88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643042" y="928670"/>
            <a:ext cx="5072098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An Example of Human Robot Collaborative Assembly Line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1670" y="0"/>
            <a:ext cx="1357322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2357422" y="571504"/>
            <a:ext cx="742955" cy="1046712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2143108" y="714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71736" y="714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4" y="164307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14314"/>
            <a:ext cx="179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Tasks Allocated : i, j &amp; 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1285884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Process Alternative : 3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00364" y="714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2071678"/>
            <a:ext cx="3032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Cycle Time (CT) Calculation for this setup: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Initially CT is set to 0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[human]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[human]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[human]</a:t>
            </a:r>
          </a:p>
          <a:p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(CT); holds the cycle time of this station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0364" y="3357562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43240" y="342900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71868" y="342900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6116" y="500063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42976" y="3571876"/>
            <a:ext cx="179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Tasks Allocated : i, j &amp; 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5852" y="4643446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Process Alternative : 1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00496" y="342900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44" y="5143512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Cycle Time (CT) Calculation for this setup: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Initially CT is set to 0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[robot]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Sequence Dependent Time [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] + Operation Time of Task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 j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 </a:t>
            </a:r>
            <a:endParaRPr lang="en-IN" sz="1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Sequence Dependent Time [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] + Operation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[robot]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 </a:t>
            </a:r>
            <a:endParaRPr lang="en-IN" sz="1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(CT); holds the cycle time of this station</a:t>
            </a:r>
          </a:p>
        </p:txBody>
      </p:sp>
      <p:pic>
        <p:nvPicPr>
          <p:cNvPr id="19" name="Picture 4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3" cstate="print"/>
          <a:srcRect l="16016" r="18462" b="7193"/>
          <a:stretch>
            <a:fillRect/>
          </a:stretch>
        </p:blipFill>
        <p:spPr bwMode="auto">
          <a:xfrm>
            <a:off x="3357554" y="3857628"/>
            <a:ext cx="800106" cy="1085858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6715140" y="0"/>
            <a:ext cx="1357322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786578" y="714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15206" y="714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9454" y="164307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86314" y="214314"/>
            <a:ext cx="179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Tasks Allocated : i, j &amp; 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29190" y="1285884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Process Alternative </a:t>
            </a:r>
            <a:r>
              <a:rPr lang="en-IN" sz="1200" b="1" smtClean="0">
                <a:latin typeface="Times New Roman" pitchFamily="18" charset="0"/>
                <a:cs typeface="Times New Roman" pitchFamily="18" charset="0"/>
              </a:rPr>
              <a:t>: 2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43834" y="714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0496" y="1928826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Cycle Time (CT) Calculation for this setup: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Initially CT is set to 0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[cobot]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[robot]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 j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[cobot]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[cobot]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</a:t>
            </a:r>
          </a:p>
          <a:p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(CT); holds the cycle time of this station</a:t>
            </a:r>
          </a:p>
        </p:txBody>
      </p:sp>
      <p:pic>
        <p:nvPicPr>
          <p:cNvPr id="28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6929454" y="571504"/>
            <a:ext cx="924014" cy="1017283"/>
          </a:xfrm>
          <a:prstGeom prst="rect">
            <a:avLst/>
          </a:prstGeom>
          <a:noFill/>
        </p:spPr>
      </p:pic>
      <p:cxnSp>
        <p:nvCxnSpPr>
          <p:cNvPr id="30" name="Straight Connector 29"/>
          <p:cNvCxnSpPr>
            <a:endCxn id="11" idx="0"/>
          </p:cNvCxnSpPr>
          <p:nvPr/>
        </p:nvCxnSpPr>
        <p:spPr>
          <a:xfrm rot="5400000">
            <a:off x="2035963" y="1678781"/>
            <a:ext cx="335756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0"/>
          </p:cNvCxnSpPr>
          <p:nvPr/>
        </p:nvCxnSpPr>
        <p:spPr>
          <a:xfrm rot="16200000" flipV="1">
            <a:off x="1857372" y="1500190"/>
            <a:ext cx="1588" cy="3714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0"/>
          </p:cNvCxnSpPr>
          <p:nvPr/>
        </p:nvCxnSpPr>
        <p:spPr>
          <a:xfrm rot="5400000" flipH="1" flipV="1">
            <a:off x="6429372" y="642934"/>
            <a:ext cx="1588" cy="5429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430" y="571480"/>
            <a:ext cx="1357322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71868" y="64291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00496" y="64291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44" y="221455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785794"/>
            <a:ext cx="179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Tasks Allocated : i, j &amp; 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1857364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Process Alternative : 1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29124" y="64291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2500306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Cycle Time (CT) Calculation for this setup: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Initially CT is set to 0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[robot]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Sequence Dependent Time [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] + Operation Time of Task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 j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 </a:t>
            </a:r>
            <a:endParaRPr lang="en-IN" sz="1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Sequence Dependent Time [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] + Operation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[robot]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 </a:t>
            </a:r>
            <a:endParaRPr lang="en-IN" sz="1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(CT); holds the cycle time of this station</a:t>
            </a:r>
          </a:p>
        </p:txBody>
      </p:sp>
      <p:pic>
        <p:nvPicPr>
          <p:cNvPr id="11" name="Picture 4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2" cstate="print"/>
          <a:srcRect l="16016" r="18462" b="7193"/>
          <a:stretch>
            <a:fillRect/>
          </a:stretch>
        </p:blipFill>
        <p:spPr bwMode="auto">
          <a:xfrm>
            <a:off x="3786182" y="1071546"/>
            <a:ext cx="800106" cy="1085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430" y="571480"/>
            <a:ext cx="1357322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571868" y="64291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000496" y="64291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44" y="221455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</a:t>
            </a: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71604" y="785794"/>
            <a:ext cx="179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Tasks Allocated : i, j &amp; 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1857364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Process Alternative </a:t>
            </a:r>
            <a:r>
              <a:rPr lang="en-IN" sz="1200" b="1" smtClean="0">
                <a:latin typeface="Times New Roman" pitchFamily="18" charset="0"/>
                <a:cs typeface="Times New Roman" pitchFamily="18" charset="0"/>
              </a:rPr>
              <a:t>: 2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429124" y="64291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2500306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Cycle Time (CT) Calculation for this setup: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Initially CT is set to 0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[cobot]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[robot]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 j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[cobot]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</a:t>
            </a:r>
          </a:p>
          <a:p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CT = CT + Operation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 [cobot] + Setup Time of Task </a:t>
            </a:r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[robot]</a:t>
            </a:r>
          </a:p>
          <a:p>
            <a:r>
              <a:rPr lang="en-IN" sz="1200" b="1" i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1200" i="1" dirty="0" smtClean="0">
                <a:latin typeface="Times New Roman" pitchFamily="18" charset="0"/>
                <a:cs typeface="Times New Roman" pitchFamily="18" charset="0"/>
              </a:rPr>
              <a:t>(CT); holds the cycle time of this station</a:t>
            </a:r>
          </a:p>
        </p:txBody>
      </p:sp>
      <p:pic>
        <p:nvPicPr>
          <p:cNvPr id="11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2"/>
          <a:srcRect l="58586" t="58098" r="6655"/>
          <a:stretch>
            <a:fillRect/>
          </a:stretch>
        </p:blipFill>
        <p:spPr bwMode="auto">
          <a:xfrm>
            <a:off x="3714744" y="1142984"/>
            <a:ext cx="924014" cy="10172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4414" y="2357430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1500166" y="2928934"/>
            <a:ext cx="742955" cy="104671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786050" y="2357430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3" cstate="print"/>
          <a:srcRect l="16016" r="18462" b="7193"/>
          <a:stretch>
            <a:fillRect/>
          </a:stretch>
        </p:blipFill>
        <p:spPr bwMode="auto">
          <a:xfrm>
            <a:off x="3071802" y="2857496"/>
            <a:ext cx="800106" cy="108585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357686" y="2357430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4643438" y="2897502"/>
            <a:ext cx="924014" cy="101728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929322" y="2357430"/>
            <a:ext cx="1428760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6286512" y="2928934"/>
            <a:ext cx="742955" cy="1046712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1428728" y="2428868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29124" y="2428868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43636" y="2428868"/>
            <a:ext cx="357190" cy="3571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71670" y="2428868"/>
            <a:ext cx="357190" cy="3571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00364" y="2428868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57752" y="2428868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71868" y="2428868"/>
            <a:ext cx="357190" cy="3571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6380" y="2428868"/>
            <a:ext cx="357190" cy="3571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15140" y="2428868"/>
            <a:ext cx="357190" cy="3571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14282" y="2857496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429520" y="2857496"/>
            <a:ext cx="928694" cy="7143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282" y="1714488"/>
            <a:ext cx="157163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Task Sequence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928794" y="164305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57158" y="4500570"/>
            <a:ext cx="4000528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Process Alternative of each Workstation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0" y="4429132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428728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1</a:t>
            </a:r>
            <a:endParaRPr 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00364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2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3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43636" y="4000504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4</a:t>
            </a:r>
            <a:endParaRPr lang="en-US" sz="11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8596" y="642918"/>
            <a:ext cx="8501122" cy="3643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642910" y="2000240"/>
            <a:ext cx="1071570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785786" y="2214554"/>
            <a:ext cx="742955" cy="97527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857356" y="1000108"/>
            <a:ext cx="1071570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3" cstate="print"/>
          <a:srcRect l="16016" r="18462" b="7193"/>
          <a:stretch>
            <a:fillRect/>
          </a:stretch>
        </p:blipFill>
        <p:spPr bwMode="auto">
          <a:xfrm>
            <a:off x="2000232" y="1142984"/>
            <a:ext cx="800106" cy="101442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642910" y="3214686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i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57356" y="2214554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i+1</a:t>
            </a:r>
            <a:endParaRPr lang="en-US" sz="1100" b="1" dirty="0"/>
          </a:p>
        </p:txBody>
      </p:sp>
      <p:sp>
        <p:nvSpPr>
          <p:cNvPr id="29" name="Rectangle 28"/>
          <p:cNvSpPr/>
          <p:nvPr/>
        </p:nvSpPr>
        <p:spPr>
          <a:xfrm>
            <a:off x="1857356" y="2714620"/>
            <a:ext cx="1071570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1928794" y="2857496"/>
            <a:ext cx="924014" cy="1017283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785918" y="392906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i+1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43108" y="235743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OR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28992" y="1928802"/>
            <a:ext cx="1071570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4786314" y="1142984"/>
            <a:ext cx="742955" cy="975274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4643438" y="928670"/>
            <a:ext cx="1071570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3" cstate="print"/>
          <a:srcRect l="16016" r="18462" b="7193"/>
          <a:stretch>
            <a:fillRect/>
          </a:stretch>
        </p:blipFill>
        <p:spPr bwMode="auto">
          <a:xfrm>
            <a:off x="3571868" y="2071678"/>
            <a:ext cx="800106" cy="1014420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3428992" y="3143248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i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3438" y="214311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i+1</a:t>
            </a:r>
            <a:endParaRPr lang="en-US" sz="1100" b="1" dirty="0"/>
          </a:p>
        </p:txBody>
      </p:sp>
      <p:sp>
        <p:nvSpPr>
          <p:cNvPr id="52" name="Rectangle 51"/>
          <p:cNvSpPr/>
          <p:nvPr/>
        </p:nvSpPr>
        <p:spPr>
          <a:xfrm>
            <a:off x="4643438" y="2643182"/>
            <a:ext cx="1071570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4714876" y="2786058"/>
            <a:ext cx="924014" cy="1017283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572000" y="3857628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i+1</a:t>
            </a:r>
            <a:endParaRPr 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929190" y="22859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OR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15074" y="1857364"/>
            <a:ext cx="1071570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https://lh4.googleusercontent.com/CHPlCIQK6h0wlei5DSbu1rzkso3Bls6Wbb5NAbbwmR_MuGu0OJHRTg0hsl2t-bhNS2K0k4FuuD6YNSzCgwwGcjgrpIBRb6NT3yOuT-ogJDE6o95ylHdwmNa4lOW5v2zHR7YAvCCFdZU_HVvAggqNoQ"/>
          <p:cNvPicPr>
            <a:picLocks noChangeAspect="1" noChangeArrowheads="1"/>
          </p:cNvPicPr>
          <p:nvPr/>
        </p:nvPicPr>
        <p:blipFill>
          <a:blip r:embed="rId2"/>
          <a:srcRect b="8602"/>
          <a:stretch>
            <a:fillRect/>
          </a:stretch>
        </p:blipFill>
        <p:spPr bwMode="auto">
          <a:xfrm>
            <a:off x="7572396" y="2786058"/>
            <a:ext cx="742955" cy="975274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7429520" y="857232"/>
            <a:ext cx="1071570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58" descr="https://lh3.googleusercontent.com/sjGHcGeFXQCfk90wlXyvTPI9SFi_987tIqZsiEKll-Svq5EOKCVgdnKtvHG51CyYTBS8_93kOeRTzmcT57BCtDNqAqMvZaiaQkeECzVQiTGyya2305cAu068CT3I-xTtGerXXT-7MtPn69USAp7-rQ"/>
          <p:cNvPicPr>
            <a:picLocks noChangeAspect="1" noChangeArrowheads="1"/>
          </p:cNvPicPr>
          <p:nvPr/>
        </p:nvPicPr>
        <p:blipFill>
          <a:blip r:embed="rId5" cstate="print"/>
          <a:srcRect l="16016" r="18462" b="7193"/>
          <a:stretch>
            <a:fillRect/>
          </a:stretch>
        </p:blipFill>
        <p:spPr bwMode="auto">
          <a:xfrm>
            <a:off x="7572396" y="1071546"/>
            <a:ext cx="800106" cy="942982"/>
          </a:xfrm>
          <a:prstGeom prst="rect">
            <a:avLst/>
          </a:prstGeom>
          <a:noFill/>
        </p:spPr>
      </p:pic>
      <p:sp>
        <p:nvSpPr>
          <p:cNvPr id="60" name="TextBox 59"/>
          <p:cNvSpPr txBox="1"/>
          <p:nvPr/>
        </p:nvSpPr>
        <p:spPr>
          <a:xfrm>
            <a:off x="6215074" y="3071810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i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429520" y="2071678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i+1</a:t>
            </a:r>
            <a:endParaRPr lang="en-US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7429520" y="2571744"/>
            <a:ext cx="1071570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" descr="https://lh3.googleusercontent.com/pj_u0yA-uf1qSbow65YwGRq94I5tAwxJ7wj4q7M5zlCG7LzwaoA5eyNf8U8cJo-0NIiVSBnEILUDTi4N9tnG0Vs6hK41VRSOk-zopD4g1x-9x77_kxkM59JpsBQs8rj3AwWO1bh9ySzqRtXP7O5Y6g"/>
          <p:cNvPicPr>
            <a:picLocks noChangeAspect="1" noChangeArrowheads="1"/>
          </p:cNvPicPr>
          <p:nvPr/>
        </p:nvPicPr>
        <p:blipFill>
          <a:blip r:embed="rId4"/>
          <a:srcRect l="58586" t="58098" r="6655"/>
          <a:stretch>
            <a:fillRect/>
          </a:stretch>
        </p:blipFill>
        <p:spPr bwMode="auto">
          <a:xfrm>
            <a:off x="6286512" y="2000240"/>
            <a:ext cx="924014" cy="1017283"/>
          </a:xfrm>
          <a:prstGeom prst="rect">
            <a:avLst/>
          </a:prstGeom>
          <a:noFill/>
        </p:spPr>
      </p:pic>
      <p:sp>
        <p:nvSpPr>
          <p:cNvPr id="64" name="TextBox 63"/>
          <p:cNvSpPr txBox="1"/>
          <p:nvPr/>
        </p:nvSpPr>
        <p:spPr>
          <a:xfrm>
            <a:off x="7358082" y="3786190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Work Station i+1</a:t>
            </a:r>
            <a:endParaRPr 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715272" y="22145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OR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rot="5400000">
            <a:off x="1393803" y="2463793"/>
            <a:ext cx="364333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4251323" y="2463793"/>
            <a:ext cx="364333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428596" y="4286256"/>
          <a:ext cx="850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707"/>
                <a:gridCol w="2833707"/>
                <a:gridCol w="28337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POSSIBILITY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POSSIBILITY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POSSIBILITY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785786" y="200024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HUMAN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71670" y="2714620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COBOT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71670" y="1000108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ROBOT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71868" y="1928802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ROBOT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57752" y="2643182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COBOT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29388" y="1857364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COBOT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57752" y="92867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HUMAN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3834" y="857232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ROBOT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72396" y="2571744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HUMAN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500174"/>
            <a:ext cx="2571768" cy="5715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Task Sequence before repairing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28926" y="1571612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4282" y="2928934"/>
            <a:ext cx="2571768" cy="57150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Task Sequence after repairing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28926" y="307181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3857620" y="2000240"/>
            <a:ext cx="214314" cy="10001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500562" y="2000240"/>
            <a:ext cx="214314" cy="10001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29322" y="2000240"/>
            <a:ext cx="214314" cy="10001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572528" y="2000240"/>
            <a:ext cx="214314" cy="10001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43240" y="2000240"/>
            <a:ext cx="8572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Generating a random task as 0 is not a task number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643438" y="2000240"/>
            <a:ext cx="8572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Generating a random task as task 3 is already allocated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072198" y="2000240"/>
            <a:ext cx="8572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Generating a random task as 3 is already allocated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858148" y="2000240"/>
            <a:ext cx="8572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Changing it to task 7 as it is not allocated before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1826</Words>
  <Application>Microsoft Office PowerPoint</Application>
  <PresentationFormat>On-screen Show (4:3)</PresentationFormat>
  <Paragraphs>1017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ranguDpro</dc:creator>
  <cp:lastModifiedBy>ranguDpro</cp:lastModifiedBy>
  <cp:revision>32</cp:revision>
  <dcterms:created xsi:type="dcterms:W3CDTF">2022-04-22T08:39:49Z</dcterms:created>
  <dcterms:modified xsi:type="dcterms:W3CDTF">2022-05-09T13:48:39Z</dcterms:modified>
</cp:coreProperties>
</file>