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3/31/2024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3/31/2024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3/31/2024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3/31/2024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3/31/2024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322" y="1815922"/>
            <a:ext cx="9156878" cy="2292439"/>
          </a:xfrm>
        </p:spPr>
        <p:txBody>
          <a:bodyPr/>
          <a:lstStyle/>
          <a:p>
            <a:pPr algn="l"/>
            <a:r>
              <a:rPr lang="en-US" sz="6800" dirty="0" smtClean="0">
                <a:solidFill>
                  <a:srgbClr val="002060"/>
                </a:solidFill>
              </a:rPr>
              <a:t>TNSDC </a:t>
            </a:r>
            <a:r>
              <a:rPr lang="en-US" sz="6800" dirty="0">
                <a:solidFill>
                  <a:srgbClr val="002060"/>
                </a:solidFill>
              </a:rPr>
              <a:t>- GENERATIVE AI FOR ENGINEERING</a:t>
            </a:r>
            <a:endParaRPr lang="en-IN" sz="6800" dirty="0">
              <a:solidFill>
                <a:srgbClr val="002060"/>
              </a:solidFill>
            </a:endParaRPr>
          </a:p>
        </p:txBody>
      </p:sp>
      <p:sp>
        <p:nvSpPr>
          <p:cNvPr id="4" name="TextBox 3"/>
          <p:cNvSpPr txBox="1"/>
          <p:nvPr/>
        </p:nvSpPr>
        <p:spPr>
          <a:xfrm>
            <a:off x="4185635" y="3786389"/>
            <a:ext cx="3966214" cy="1754326"/>
          </a:xfrm>
          <a:prstGeom prst="rect">
            <a:avLst/>
          </a:prstGeom>
          <a:noFill/>
        </p:spPr>
        <p:txBody>
          <a:bodyPr wrap="none" rtlCol="0">
            <a:spAutoFit/>
          </a:bodyPr>
          <a:lstStyle/>
          <a:p>
            <a:r>
              <a:rPr lang="en-US" sz="4000" dirty="0" smtClean="0">
                <a:solidFill>
                  <a:srgbClr val="002060"/>
                </a:solidFill>
              </a:rPr>
              <a:t>FINAL PROJECT</a:t>
            </a:r>
          </a:p>
          <a:p>
            <a:endParaRPr lang="en-US" sz="1200" dirty="0" smtClean="0">
              <a:solidFill>
                <a:srgbClr val="002060"/>
              </a:solidFill>
            </a:endParaRPr>
          </a:p>
          <a:p>
            <a:pPr algn="ctr"/>
            <a:r>
              <a:rPr lang="en-US" sz="2800" dirty="0" smtClean="0">
                <a:solidFill>
                  <a:srgbClr val="002060"/>
                </a:solidFill>
              </a:rPr>
              <a:t>SUBMITTED BY:</a:t>
            </a:r>
          </a:p>
          <a:p>
            <a:pPr algn="ctr"/>
            <a:r>
              <a:rPr lang="en-US" sz="2800" dirty="0" smtClean="0">
                <a:solidFill>
                  <a:srgbClr val="002060"/>
                </a:solidFill>
              </a:rPr>
              <a:t>RANGAPRIYA R</a:t>
            </a:r>
            <a:endParaRPr lang="en-IN" sz="2800" dirty="0">
              <a:solidFill>
                <a:srgbClr val="002060"/>
              </a:solidFill>
            </a:endParaRPr>
          </a:p>
        </p:txBody>
      </p:sp>
    </p:spTree>
    <p:extLst>
      <p:ext uri="{BB962C8B-B14F-4D97-AF65-F5344CB8AC3E}">
        <p14:creationId xmlns:p14="http://schemas.microsoft.com/office/powerpoint/2010/main" val="143204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00332" y="1223888"/>
            <a:ext cx="10986868" cy="3877985"/>
          </a:xfrm>
          <a:prstGeom prst="rect">
            <a:avLst/>
          </a:prstGeom>
          <a:noFill/>
        </p:spPr>
        <p:txBody>
          <a:bodyPr wrap="square" rtlCol="0">
            <a:spAutoFit/>
          </a:bodyPr>
          <a:lstStyle/>
          <a:p>
            <a:r>
              <a:rPr lang="en-US" sz="5400" b="1" dirty="0" smtClean="0">
                <a:solidFill>
                  <a:srgbClr val="002060"/>
                </a:solidFill>
              </a:rPr>
              <a:t>RESULTS:</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project demonstrates successful implementation of text-to-speech conversion using AI technology. The conversion process yields accurate results, as evidenced by the low error percentage calculated between the original and transcribed text. The solution offers a reliable and efficient method for converting written text into spoken audio, catering to the needs of diverse end users.</a:t>
            </a:r>
            <a:endParaRPr lang="en-IN" sz="3200" dirty="0">
              <a:solidFill>
                <a:srgbClr val="002060"/>
              </a:solidFill>
            </a:endParaRPr>
          </a:p>
        </p:txBody>
      </p:sp>
    </p:spTree>
    <p:extLst>
      <p:ext uri="{BB962C8B-B14F-4D97-AF65-F5344CB8AC3E}">
        <p14:creationId xmlns:p14="http://schemas.microsoft.com/office/powerpoint/2010/main" val="257639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12066" y="1671487"/>
            <a:ext cx="9474767" cy="3238138"/>
          </a:xfrm>
          <a:prstGeom prst="rect">
            <a:avLst/>
          </a:prstGeom>
          <a:ln>
            <a:solidFill>
              <a:schemeClr val="tx1"/>
            </a:solidFill>
          </a:ln>
        </p:spPr>
      </p:pic>
      <p:sp>
        <p:nvSpPr>
          <p:cNvPr id="10" name="Rectangle 9"/>
          <p:cNvSpPr/>
          <p:nvPr/>
        </p:nvSpPr>
        <p:spPr>
          <a:xfrm>
            <a:off x="1412066" y="855879"/>
            <a:ext cx="2284600" cy="707886"/>
          </a:xfrm>
          <a:prstGeom prst="rect">
            <a:avLst/>
          </a:prstGeom>
        </p:spPr>
        <p:txBody>
          <a:bodyPr wrap="none">
            <a:spAutoFit/>
          </a:bodyPr>
          <a:lstStyle/>
          <a:p>
            <a:r>
              <a:rPr lang="en-US" sz="4000" dirty="0">
                <a:solidFill>
                  <a:srgbClr val="002060"/>
                </a:solidFill>
              </a:rPr>
              <a:t>OUTPUT</a:t>
            </a:r>
            <a:r>
              <a:rPr lang="en-US" dirty="0">
                <a:solidFill>
                  <a:srgbClr val="002060"/>
                </a:solidFill>
              </a:rPr>
              <a:t>:</a:t>
            </a:r>
            <a:endParaRPr lang="en-IN" dirty="0">
              <a:solidFill>
                <a:srgbClr val="002060"/>
              </a:solidFill>
            </a:endParaRPr>
          </a:p>
        </p:txBody>
      </p:sp>
    </p:spTree>
    <p:extLst>
      <p:ext uri="{BB962C8B-B14F-4D97-AF65-F5344CB8AC3E}">
        <p14:creationId xmlns:p14="http://schemas.microsoft.com/office/powerpoint/2010/main" val="671759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60">
          <a:fgClr>
            <a:schemeClr val="bg2"/>
          </a:fgClr>
          <a:bgClr>
            <a:schemeClr val="bg1"/>
          </a:bgClr>
        </a:patt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p:txBody>
          <a:bodyPr/>
          <a:lstStyle/>
          <a:p>
            <a:r>
              <a:rPr lang="en-US" dirty="0" smtClean="0"/>
              <a:t>THANK YOU </a:t>
            </a:r>
            <a:endParaRPr lang="en-IN" dirty="0"/>
          </a:p>
        </p:txBody>
      </p:sp>
      <p:sp>
        <p:nvSpPr>
          <p:cNvPr id="3" name="Subtitle 2"/>
          <p:cNvSpPr>
            <a:spLocks noGrp="1"/>
          </p:cNvSpPr>
          <p:nvPr>
            <p:ph type="subTitle" idx="1"/>
          </p:nvPr>
        </p:nvSpPr>
        <p:spPr>
          <a:xfrm>
            <a:off x="1562100" y="4682062"/>
            <a:ext cx="9070848" cy="649593"/>
          </a:xfrm>
        </p:spPr>
        <p:txBody>
          <a:bodyPr/>
          <a:lstStyle/>
          <a:p>
            <a:r>
              <a:rPr lang="en-US" dirty="0" smtClean="0"/>
              <a:t>PROJECT LINK:</a:t>
            </a:r>
          </a:p>
          <a:p>
            <a:r>
              <a:rPr lang="en-IN" dirty="0">
                <a:hlinkClick r:id="rId2" action="ppaction://hlinksldjump"/>
              </a:rPr>
              <a:t>https://github.com/RangapriyaR/TNSDC-GENERATIVE-AI-NAAN-MUDHALVAN.git</a:t>
            </a:r>
            <a:endParaRPr lang="en-IN" dirty="0"/>
          </a:p>
        </p:txBody>
      </p:sp>
    </p:spTree>
    <p:extLst>
      <p:ext uri="{BB962C8B-B14F-4D97-AF65-F5344CB8AC3E}">
        <p14:creationId xmlns:p14="http://schemas.microsoft.com/office/powerpoint/2010/main" val="419340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223" y="1468191"/>
            <a:ext cx="9068586" cy="4301543"/>
          </a:xfrm>
        </p:spPr>
        <p:txBody>
          <a:bodyPr/>
          <a:lstStyle/>
          <a:p>
            <a:pPr algn="l"/>
            <a:r>
              <a:rPr lang="en-US" sz="5400" dirty="0" smtClean="0">
                <a:solidFill>
                  <a:srgbClr val="002060"/>
                </a:solidFill>
              </a:rPr>
              <a:t>PROJECT TITLE-</a:t>
            </a:r>
            <a:r>
              <a:rPr lang="en-US" sz="5400" dirty="0" smtClean="0"/>
              <a:t/>
            </a:r>
            <a:br>
              <a:rPr lang="en-US" sz="5400" dirty="0" smtClean="0"/>
            </a:br>
            <a:r>
              <a:rPr lang="en-US" sz="5400" dirty="0" smtClean="0"/>
              <a:t/>
            </a:r>
            <a:br>
              <a:rPr lang="en-US" sz="5400" dirty="0" smtClean="0"/>
            </a:br>
            <a:r>
              <a:rPr lang="en-US" sz="5400" dirty="0" smtClean="0">
                <a:solidFill>
                  <a:srgbClr val="002060"/>
                </a:solidFill>
              </a:rPr>
              <a:t>generation of speech from text using </a:t>
            </a:r>
            <a:r>
              <a:rPr lang="en-US" sz="5400" dirty="0" err="1" smtClean="0">
                <a:solidFill>
                  <a:srgbClr val="002060"/>
                </a:solidFill>
              </a:rPr>
              <a:t>ai</a:t>
            </a:r>
            <a:endParaRPr lang="en-IN" sz="5400" dirty="0">
              <a:solidFill>
                <a:srgbClr val="002060"/>
              </a:solidFill>
            </a:endParaRPr>
          </a:p>
        </p:txBody>
      </p:sp>
    </p:spTree>
    <p:extLst>
      <p:ext uri="{BB962C8B-B14F-4D97-AF65-F5344CB8AC3E}">
        <p14:creationId xmlns:p14="http://schemas.microsoft.com/office/powerpoint/2010/main" val="3742812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900813" y="629923"/>
            <a:ext cx="3443250" cy="1015663"/>
          </a:xfrm>
          <a:prstGeom prst="rect">
            <a:avLst/>
          </a:prstGeom>
        </p:spPr>
        <p:txBody>
          <a:bodyPr wrap="none">
            <a:spAutoFit/>
          </a:bodyPr>
          <a:lstStyle/>
          <a:p>
            <a:r>
              <a:rPr lang="en-IN" sz="6000" dirty="0" smtClean="0">
                <a:solidFill>
                  <a:srgbClr val="002060"/>
                </a:solidFill>
              </a:rPr>
              <a:t>AGENDA</a:t>
            </a:r>
            <a:endParaRPr lang="en-IN" sz="6000" dirty="0">
              <a:solidFill>
                <a:srgbClr val="002060"/>
              </a:solidFill>
            </a:endParaRPr>
          </a:p>
        </p:txBody>
      </p:sp>
      <p:sp>
        <p:nvSpPr>
          <p:cNvPr id="3" name="Rectangle 2"/>
          <p:cNvSpPr/>
          <p:nvPr/>
        </p:nvSpPr>
        <p:spPr>
          <a:xfrm>
            <a:off x="1180153" y="1524696"/>
            <a:ext cx="6096000" cy="4832092"/>
          </a:xfrm>
          <a:prstGeom prst="rect">
            <a:avLst/>
          </a:prstGeom>
        </p:spPr>
        <p:txBody>
          <a:bodyPr>
            <a:spAutoFit/>
          </a:bodyPr>
          <a:lstStyle/>
          <a:p>
            <a:pPr marL="457200" indent="-457200">
              <a:buFont typeface="Wingdings" panose="05000000000000000000" pitchFamily="2" charset="2"/>
              <a:buChar char="q"/>
            </a:pPr>
            <a:r>
              <a:rPr lang="en-IN" sz="4400" dirty="0" smtClean="0">
                <a:solidFill>
                  <a:srgbClr val="002060"/>
                </a:solidFill>
              </a:rPr>
              <a:t>Problem Statement</a:t>
            </a:r>
          </a:p>
          <a:p>
            <a:pPr marL="457200" indent="-457200">
              <a:buFont typeface="Wingdings" panose="05000000000000000000" pitchFamily="2" charset="2"/>
              <a:buChar char="q"/>
            </a:pPr>
            <a:r>
              <a:rPr lang="en-IN" sz="4400" dirty="0" smtClean="0">
                <a:solidFill>
                  <a:srgbClr val="002060"/>
                </a:solidFill>
              </a:rPr>
              <a:t>Project Overview</a:t>
            </a:r>
          </a:p>
          <a:p>
            <a:pPr marL="457200" indent="-457200">
              <a:buFont typeface="Wingdings" panose="05000000000000000000" pitchFamily="2" charset="2"/>
              <a:buChar char="q"/>
            </a:pPr>
            <a:r>
              <a:rPr lang="en-IN" sz="4400" dirty="0" smtClean="0">
                <a:solidFill>
                  <a:srgbClr val="002060"/>
                </a:solidFill>
              </a:rPr>
              <a:t>End Users</a:t>
            </a:r>
          </a:p>
          <a:p>
            <a:pPr marL="457200" indent="-457200">
              <a:buFont typeface="Wingdings" panose="05000000000000000000" pitchFamily="2" charset="2"/>
              <a:buChar char="q"/>
            </a:pPr>
            <a:r>
              <a:rPr lang="en-IN" sz="4400" dirty="0" smtClean="0">
                <a:solidFill>
                  <a:srgbClr val="002060"/>
                </a:solidFill>
              </a:rPr>
              <a:t>Value Proposition</a:t>
            </a:r>
          </a:p>
          <a:p>
            <a:pPr marL="457200" indent="-457200">
              <a:buFont typeface="Wingdings" panose="05000000000000000000" pitchFamily="2" charset="2"/>
              <a:buChar char="q"/>
            </a:pPr>
            <a:r>
              <a:rPr lang="en-IN" sz="4400" dirty="0" smtClean="0">
                <a:solidFill>
                  <a:srgbClr val="002060"/>
                </a:solidFill>
              </a:rPr>
              <a:t>Solution</a:t>
            </a:r>
          </a:p>
          <a:p>
            <a:pPr marL="457200" indent="-457200">
              <a:buFont typeface="Wingdings" panose="05000000000000000000" pitchFamily="2" charset="2"/>
              <a:buChar char="q"/>
            </a:pPr>
            <a:r>
              <a:rPr lang="en-IN" sz="4400" dirty="0" smtClean="0">
                <a:solidFill>
                  <a:srgbClr val="002060"/>
                </a:solidFill>
              </a:rPr>
              <a:t>Modelling</a:t>
            </a:r>
          </a:p>
          <a:p>
            <a:pPr marL="457200" indent="-457200">
              <a:buFont typeface="Wingdings" panose="05000000000000000000" pitchFamily="2" charset="2"/>
              <a:buChar char="q"/>
            </a:pPr>
            <a:r>
              <a:rPr lang="en-IN" sz="4400" dirty="0" smtClean="0">
                <a:solidFill>
                  <a:srgbClr val="002060"/>
                </a:solidFill>
              </a:rPr>
              <a:t>Results</a:t>
            </a:r>
            <a:endParaRPr lang="en-IN" sz="4400" dirty="0">
              <a:solidFill>
                <a:srgbClr val="002060"/>
              </a:solidFill>
            </a:endParaRPr>
          </a:p>
        </p:txBody>
      </p:sp>
    </p:spTree>
    <p:extLst>
      <p:ext uri="{BB962C8B-B14F-4D97-AF65-F5344CB8AC3E}">
        <p14:creationId xmlns:p14="http://schemas.microsoft.com/office/powerpoint/2010/main" val="2509051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27279" y="824248"/>
            <a:ext cx="10221905" cy="4370427"/>
          </a:xfrm>
          <a:prstGeom prst="rect">
            <a:avLst/>
          </a:prstGeom>
          <a:noFill/>
        </p:spPr>
        <p:txBody>
          <a:bodyPr wrap="square" rtlCol="0">
            <a:spAutoFit/>
          </a:bodyPr>
          <a:lstStyle/>
          <a:p>
            <a:r>
              <a:rPr lang="en-US" sz="5400" b="1" dirty="0" smtClean="0">
                <a:solidFill>
                  <a:srgbClr val="002060"/>
                </a:solidFill>
              </a:rPr>
              <a:t>PROBLEM STATEMENT:</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problem statement revolves around the need for an efficient text-to-speech (TTS) conversion tool that can accurately convert written text into spoken words. This is particularly relevant in scenarios where individuals may require hands-free access to textual information, such as for accessibility purposes, language learning, or when dealing with large volumes of written content.</a:t>
            </a:r>
            <a:endParaRPr lang="en-IN" sz="3200" dirty="0">
              <a:solidFill>
                <a:srgbClr val="002060"/>
              </a:solidFill>
            </a:endParaRPr>
          </a:p>
        </p:txBody>
      </p:sp>
    </p:spTree>
    <p:extLst>
      <p:ext uri="{BB962C8B-B14F-4D97-AF65-F5344CB8AC3E}">
        <p14:creationId xmlns:p14="http://schemas.microsoft.com/office/powerpoint/2010/main" val="161154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98807" y="1055077"/>
            <a:ext cx="10269413" cy="4370427"/>
          </a:xfrm>
          <a:prstGeom prst="rect">
            <a:avLst/>
          </a:prstGeom>
          <a:noFill/>
        </p:spPr>
        <p:txBody>
          <a:bodyPr wrap="square" rtlCol="0">
            <a:spAutoFit/>
          </a:bodyPr>
          <a:lstStyle/>
          <a:p>
            <a:r>
              <a:rPr lang="en-US" sz="5400" b="1" dirty="0" smtClean="0">
                <a:solidFill>
                  <a:srgbClr val="002060"/>
                </a:solidFill>
              </a:rPr>
              <a:t>PROJECT OVERVIEW:</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project aims to develop a solution leveraging AI-powered text-to-speech technology to convert written text into spoken audio. By utilizing the </a:t>
            </a:r>
            <a:r>
              <a:rPr lang="en-US" sz="3200" dirty="0" err="1">
                <a:solidFill>
                  <a:srgbClr val="002060"/>
                </a:solidFill>
              </a:rPr>
              <a:t>gTTS</a:t>
            </a:r>
            <a:r>
              <a:rPr lang="en-US" sz="3200" dirty="0">
                <a:solidFill>
                  <a:srgbClr val="002060"/>
                </a:solidFill>
              </a:rPr>
              <a:t> (Google Text-to-Speech) module, the project facilitates the seamless conversion of text into audio files. Additionally, it incorporates error calculation to assess the accuracy of the conversion process, enhancing the overall functionality and reliability of the tool.</a:t>
            </a:r>
            <a:endParaRPr lang="en-IN" sz="3200" dirty="0">
              <a:solidFill>
                <a:srgbClr val="002060"/>
              </a:solidFill>
            </a:endParaRPr>
          </a:p>
        </p:txBody>
      </p:sp>
    </p:spTree>
    <p:extLst>
      <p:ext uri="{BB962C8B-B14F-4D97-AF65-F5344CB8AC3E}">
        <p14:creationId xmlns:p14="http://schemas.microsoft.com/office/powerpoint/2010/main" val="1339373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365760" y="405261"/>
            <a:ext cx="11591778" cy="5847755"/>
          </a:xfrm>
          <a:prstGeom prst="rect">
            <a:avLst/>
          </a:prstGeom>
          <a:noFill/>
        </p:spPr>
        <p:txBody>
          <a:bodyPr wrap="square" rtlCol="0">
            <a:spAutoFit/>
          </a:bodyPr>
          <a:lstStyle/>
          <a:p>
            <a:r>
              <a:rPr lang="en-US" sz="5400" b="1" dirty="0" smtClean="0">
                <a:solidFill>
                  <a:srgbClr val="002060"/>
                </a:solidFill>
              </a:rPr>
              <a:t>END USERS:</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end users of this project include individuals from various backgrounds and industries who may benefit from the conversion of text to speech. </a:t>
            </a:r>
            <a:endParaRPr lang="en-US" sz="3200" dirty="0" smtClean="0">
              <a:solidFill>
                <a:srgbClr val="002060"/>
              </a:solidFill>
            </a:endParaRPr>
          </a:p>
          <a:p>
            <a:r>
              <a:rPr lang="en-US" sz="3200" dirty="0" smtClean="0">
                <a:solidFill>
                  <a:srgbClr val="002060"/>
                </a:solidFill>
              </a:rPr>
              <a:t>This </a:t>
            </a:r>
            <a:r>
              <a:rPr lang="en-US" sz="3200" dirty="0">
                <a:solidFill>
                  <a:srgbClr val="002060"/>
                </a:solidFill>
              </a:rPr>
              <a:t>includes but is not limited to:</a:t>
            </a:r>
          </a:p>
          <a:p>
            <a:pPr marL="285750" indent="-285750">
              <a:buFont typeface="Arial" panose="020B0604020202020204" pitchFamily="34" charset="0"/>
              <a:buChar char="•"/>
            </a:pPr>
            <a:r>
              <a:rPr lang="en-US" sz="3200" dirty="0">
                <a:solidFill>
                  <a:srgbClr val="002060"/>
                </a:solidFill>
              </a:rPr>
              <a:t>Individuals with visual impairments who rely on auditory information.</a:t>
            </a:r>
          </a:p>
          <a:p>
            <a:pPr marL="285750" indent="-285750">
              <a:buFont typeface="Arial" panose="020B0604020202020204" pitchFamily="34" charset="0"/>
              <a:buChar char="•"/>
            </a:pPr>
            <a:r>
              <a:rPr lang="en-US" sz="3200" dirty="0">
                <a:solidFill>
                  <a:srgbClr val="002060"/>
                </a:solidFill>
              </a:rPr>
              <a:t>Language learners who seek pronunciation assistance.</a:t>
            </a:r>
          </a:p>
          <a:p>
            <a:pPr marL="285750" indent="-285750">
              <a:buFont typeface="Arial" panose="020B0604020202020204" pitchFamily="34" charset="0"/>
              <a:buChar char="•"/>
            </a:pPr>
            <a:r>
              <a:rPr lang="en-US" sz="3200" dirty="0">
                <a:solidFill>
                  <a:srgbClr val="002060"/>
                </a:solidFill>
              </a:rPr>
              <a:t>Professionals who require hands-free access to textual content during tasks.</a:t>
            </a:r>
          </a:p>
          <a:p>
            <a:pPr marL="285750" indent="-285750">
              <a:buFont typeface="Arial" panose="020B0604020202020204" pitchFamily="34" charset="0"/>
              <a:buChar char="•"/>
            </a:pPr>
            <a:r>
              <a:rPr lang="en-US" sz="3200" dirty="0">
                <a:solidFill>
                  <a:srgbClr val="002060"/>
                </a:solidFill>
              </a:rPr>
              <a:t>Students and researchers dealing with large volumes of written material.</a:t>
            </a:r>
          </a:p>
        </p:txBody>
      </p:sp>
    </p:spTree>
    <p:extLst>
      <p:ext uri="{BB962C8B-B14F-4D97-AF65-F5344CB8AC3E}">
        <p14:creationId xmlns:p14="http://schemas.microsoft.com/office/powerpoint/2010/main" val="186623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520505" y="365760"/>
            <a:ext cx="11338560" cy="5847755"/>
          </a:xfrm>
          <a:prstGeom prst="rect">
            <a:avLst/>
          </a:prstGeom>
          <a:noFill/>
        </p:spPr>
        <p:txBody>
          <a:bodyPr wrap="square" rtlCol="0">
            <a:spAutoFit/>
          </a:bodyPr>
          <a:lstStyle/>
          <a:p>
            <a:r>
              <a:rPr lang="en-US" sz="5400" b="1" dirty="0" smtClean="0">
                <a:solidFill>
                  <a:srgbClr val="002060"/>
                </a:solidFill>
              </a:rPr>
              <a:t>VALUE PROPOSITION:</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project offers several key value propositions:</a:t>
            </a:r>
          </a:p>
          <a:p>
            <a:pPr marL="514350" indent="-514350">
              <a:buFont typeface="+mj-lt"/>
              <a:buAutoNum type="arabicPeriod"/>
            </a:pPr>
            <a:r>
              <a:rPr lang="en-US" sz="3200" dirty="0">
                <a:solidFill>
                  <a:schemeClr val="tx2">
                    <a:lumMod val="50000"/>
                  </a:schemeClr>
                </a:solidFill>
              </a:rPr>
              <a:t>Accessibility:</a:t>
            </a:r>
            <a:r>
              <a:rPr lang="en-US" sz="3200" dirty="0">
                <a:solidFill>
                  <a:srgbClr val="002060"/>
                </a:solidFill>
              </a:rPr>
              <a:t> Enables individuals with visual impairments to access written content through auditory means.</a:t>
            </a:r>
          </a:p>
          <a:p>
            <a:pPr marL="514350" indent="-514350">
              <a:buFont typeface="+mj-lt"/>
              <a:buAutoNum type="arabicPeriod"/>
            </a:pPr>
            <a:r>
              <a:rPr lang="en-US" sz="3200" dirty="0">
                <a:solidFill>
                  <a:schemeClr val="tx2">
                    <a:lumMod val="50000"/>
                  </a:schemeClr>
                </a:solidFill>
              </a:rPr>
              <a:t>Convenience:</a:t>
            </a:r>
            <a:r>
              <a:rPr lang="en-US" sz="3200" dirty="0">
                <a:solidFill>
                  <a:srgbClr val="002060"/>
                </a:solidFill>
              </a:rPr>
              <a:t> Provides a hands-free solution for consuming textual information, enhancing productivity and multitasking capabilities.</a:t>
            </a:r>
          </a:p>
          <a:p>
            <a:pPr marL="514350" indent="-514350">
              <a:buFont typeface="+mj-lt"/>
              <a:buAutoNum type="arabicPeriod"/>
            </a:pPr>
            <a:r>
              <a:rPr lang="en-US" sz="3200" dirty="0">
                <a:solidFill>
                  <a:schemeClr val="tx2">
                    <a:lumMod val="50000"/>
                  </a:schemeClr>
                </a:solidFill>
              </a:rPr>
              <a:t>Language Learning</a:t>
            </a:r>
            <a:r>
              <a:rPr lang="en-US" sz="3200" dirty="0">
                <a:solidFill>
                  <a:srgbClr val="002060"/>
                </a:solidFill>
              </a:rPr>
              <a:t>: Facilitates language learning by offering accurate pronunciation of written text.</a:t>
            </a:r>
          </a:p>
          <a:p>
            <a:pPr marL="514350" indent="-514350">
              <a:buFont typeface="+mj-lt"/>
              <a:buAutoNum type="arabicPeriod"/>
            </a:pPr>
            <a:r>
              <a:rPr lang="en-US" sz="3200" dirty="0">
                <a:solidFill>
                  <a:schemeClr val="tx2">
                    <a:lumMod val="50000"/>
                  </a:schemeClr>
                </a:solidFill>
              </a:rPr>
              <a:t>Error Calculation</a:t>
            </a:r>
            <a:r>
              <a:rPr lang="en-US" sz="3200" dirty="0">
                <a:solidFill>
                  <a:srgbClr val="002060"/>
                </a:solidFill>
              </a:rPr>
              <a:t>: Incorporates error calculation functionality to ensure the accuracy of the conversion process, enhancing reliability and trustworthiness.</a:t>
            </a:r>
          </a:p>
        </p:txBody>
      </p:sp>
    </p:spTree>
    <p:extLst>
      <p:ext uri="{BB962C8B-B14F-4D97-AF65-F5344CB8AC3E}">
        <p14:creationId xmlns:p14="http://schemas.microsoft.com/office/powerpoint/2010/main" val="212874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1097280" y="1097280"/>
            <a:ext cx="10480431" cy="4370427"/>
          </a:xfrm>
          <a:prstGeom prst="rect">
            <a:avLst/>
          </a:prstGeom>
          <a:noFill/>
        </p:spPr>
        <p:txBody>
          <a:bodyPr wrap="square" rtlCol="0">
            <a:spAutoFit/>
          </a:bodyPr>
          <a:lstStyle/>
          <a:p>
            <a:r>
              <a:rPr lang="en-US" sz="5400" b="1" dirty="0" smtClean="0">
                <a:solidFill>
                  <a:srgbClr val="002060"/>
                </a:solidFill>
              </a:rPr>
              <a:t>SOLUTION:</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solution involves the development of a Python script that utilizes the </a:t>
            </a:r>
            <a:r>
              <a:rPr lang="en-US" sz="3200" dirty="0" err="1">
                <a:solidFill>
                  <a:srgbClr val="002060"/>
                </a:solidFill>
              </a:rPr>
              <a:t>gTTS</a:t>
            </a:r>
            <a:r>
              <a:rPr lang="en-US" sz="3200" dirty="0">
                <a:solidFill>
                  <a:srgbClr val="002060"/>
                </a:solidFill>
              </a:rPr>
              <a:t> module for text-to-speech conversion. The script accepts input text, converts it into speech, saves the speech as an audio file, and provides the option to play the audio. Additionally, it includes functionality to calculate the error percentage between the original text and the transcribed text, offering insights into the accuracy of the conversion process.</a:t>
            </a:r>
            <a:endParaRPr lang="en-IN" sz="3200" dirty="0">
              <a:solidFill>
                <a:srgbClr val="002060"/>
              </a:solidFill>
            </a:endParaRPr>
          </a:p>
        </p:txBody>
      </p:sp>
    </p:spTree>
    <p:extLst>
      <p:ext uri="{BB962C8B-B14F-4D97-AF65-F5344CB8AC3E}">
        <p14:creationId xmlns:p14="http://schemas.microsoft.com/office/powerpoint/2010/main" val="63978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14400" y="872196"/>
            <a:ext cx="10775853" cy="4862870"/>
          </a:xfrm>
          <a:prstGeom prst="rect">
            <a:avLst/>
          </a:prstGeom>
          <a:noFill/>
        </p:spPr>
        <p:txBody>
          <a:bodyPr wrap="square" rtlCol="0">
            <a:spAutoFit/>
          </a:bodyPr>
          <a:lstStyle/>
          <a:p>
            <a:r>
              <a:rPr lang="en-US" sz="5400" b="1" dirty="0" smtClean="0">
                <a:solidFill>
                  <a:srgbClr val="002060"/>
                </a:solidFill>
              </a:rPr>
              <a:t>MODELLING:</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modelling phase involves the following steps:</a:t>
            </a:r>
          </a:p>
          <a:p>
            <a:pPr marL="342900" indent="-342900">
              <a:buFont typeface="+mj-lt"/>
              <a:buAutoNum type="arabicPeriod"/>
            </a:pPr>
            <a:r>
              <a:rPr lang="en-US" sz="3200" dirty="0">
                <a:solidFill>
                  <a:srgbClr val="002060"/>
                </a:solidFill>
              </a:rPr>
              <a:t>Importing necessary modules such as </a:t>
            </a:r>
            <a:r>
              <a:rPr lang="en-US" sz="3200" dirty="0" err="1">
                <a:solidFill>
                  <a:srgbClr val="002060"/>
                </a:solidFill>
              </a:rPr>
              <a:t>gTTS</a:t>
            </a:r>
            <a:r>
              <a:rPr lang="en-US" sz="3200" dirty="0">
                <a:solidFill>
                  <a:srgbClr val="002060"/>
                </a:solidFill>
              </a:rPr>
              <a:t> and </a:t>
            </a:r>
            <a:r>
              <a:rPr lang="en-US" sz="3200" dirty="0" err="1">
                <a:solidFill>
                  <a:srgbClr val="002060"/>
                </a:solidFill>
              </a:rPr>
              <a:t>playsound</a:t>
            </a:r>
            <a:r>
              <a:rPr lang="en-US" sz="3200" dirty="0">
                <a:solidFill>
                  <a:srgbClr val="002060"/>
                </a:solidFill>
              </a:rPr>
              <a:t>.</a:t>
            </a:r>
          </a:p>
          <a:p>
            <a:pPr marL="342900" indent="-342900">
              <a:buFont typeface="+mj-lt"/>
              <a:buAutoNum type="arabicPeriod"/>
            </a:pPr>
            <a:r>
              <a:rPr lang="en-US" sz="3200" dirty="0">
                <a:solidFill>
                  <a:srgbClr val="002060"/>
                </a:solidFill>
              </a:rPr>
              <a:t>Specifying the text to be converted and the desired language.</a:t>
            </a:r>
          </a:p>
          <a:p>
            <a:pPr marL="342900" indent="-342900">
              <a:buFont typeface="+mj-lt"/>
              <a:buAutoNum type="arabicPeriod"/>
            </a:pPr>
            <a:r>
              <a:rPr lang="en-US" sz="3200" dirty="0">
                <a:solidFill>
                  <a:srgbClr val="002060"/>
                </a:solidFill>
              </a:rPr>
              <a:t>Converting the text to speech using </a:t>
            </a:r>
            <a:r>
              <a:rPr lang="en-US" sz="3200" dirty="0" err="1">
                <a:solidFill>
                  <a:srgbClr val="002060"/>
                </a:solidFill>
              </a:rPr>
              <a:t>gTTS</a:t>
            </a:r>
            <a:r>
              <a:rPr lang="en-US" sz="3200" dirty="0">
                <a:solidFill>
                  <a:srgbClr val="002060"/>
                </a:solidFill>
              </a:rPr>
              <a:t>.</a:t>
            </a:r>
          </a:p>
          <a:p>
            <a:pPr marL="342900" indent="-342900">
              <a:buFont typeface="+mj-lt"/>
              <a:buAutoNum type="arabicPeriod"/>
            </a:pPr>
            <a:r>
              <a:rPr lang="en-US" sz="3200" dirty="0">
                <a:solidFill>
                  <a:srgbClr val="002060"/>
                </a:solidFill>
              </a:rPr>
              <a:t>Saving the converted speech as an audio file.</a:t>
            </a:r>
          </a:p>
          <a:p>
            <a:pPr marL="342900" indent="-342900">
              <a:buFont typeface="+mj-lt"/>
              <a:buAutoNum type="arabicPeriod"/>
            </a:pPr>
            <a:r>
              <a:rPr lang="en-US" sz="3200" dirty="0">
                <a:solidFill>
                  <a:srgbClr val="002060"/>
                </a:solidFill>
              </a:rPr>
              <a:t>Playing the audio file.</a:t>
            </a:r>
          </a:p>
          <a:p>
            <a:pPr marL="342900" indent="-342900">
              <a:buFont typeface="+mj-lt"/>
              <a:buAutoNum type="arabicPeriod"/>
            </a:pPr>
            <a:r>
              <a:rPr lang="en-US" sz="3200" dirty="0">
                <a:solidFill>
                  <a:srgbClr val="002060"/>
                </a:solidFill>
              </a:rPr>
              <a:t>Calculating the error percentage between the original text and the transcribed text.</a:t>
            </a:r>
          </a:p>
        </p:txBody>
      </p:sp>
    </p:spTree>
    <p:extLst>
      <p:ext uri="{BB962C8B-B14F-4D97-AF65-F5344CB8AC3E}">
        <p14:creationId xmlns:p14="http://schemas.microsoft.com/office/powerpoint/2010/main" val="2707988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43</TotalTime>
  <Words>525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Savon</vt:lpstr>
      <vt:lpstr>TNSDC - GENERATIVE AI FOR ENGINEERING</vt:lpstr>
      <vt:lpstr>PROJECT TITLE-  generation of speech from text using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Microsoft account</dc:creator>
  <cp:lastModifiedBy>Microsoft account</cp:lastModifiedBy>
  <cp:revision>10</cp:revision>
  <dcterms:created xsi:type="dcterms:W3CDTF">2024-03-31T14:37:47Z</dcterms:created>
  <dcterms:modified xsi:type="dcterms:W3CDTF">2024-03-31T15:20:54Z</dcterms:modified>
</cp:coreProperties>
</file>